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7" r:id="rId4"/>
  </p:sldMasterIdLst>
  <p:notesMasterIdLst>
    <p:notesMasterId r:id="rId28"/>
  </p:notesMasterIdLst>
  <p:handoutMasterIdLst>
    <p:handoutMasterId r:id="rId29"/>
  </p:handoutMasterIdLst>
  <p:sldIdLst>
    <p:sldId id="349" r:id="rId5"/>
    <p:sldId id="541" r:id="rId6"/>
    <p:sldId id="523" r:id="rId7"/>
    <p:sldId id="517" r:id="rId8"/>
    <p:sldId id="538" r:id="rId9"/>
    <p:sldId id="539" r:id="rId10"/>
    <p:sldId id="524" r:id="rId11"/>
    <p:sldId id="530" r:id="rId12"/>
    <p:sldId id="531" r:id="rId13"/>
    <p:sldId id="532" r:id="rId14"/>
    <p:sldId id="528" r:id="rId15"/>
    <p:sldId id="529" r:id="rId16"/>
    <p:sldId id="458" r:id="rId17"/>
    <p:sldId id="534" r:id="rId18"/>
    <p:sldId id="533" r:id="rId19"/>
    <p:sldId id="525" r:id="rId20"/>
    <p:sldId id="526" r:id="rId21"/>
    <p:sldId id="527" r:id="rId22"/>
    <p:sldId id="535" r:id="rId23"/>
    <p:sldId id="536" r:id="rId24"/>
    <p:sldId id="537" r:id="rId25"/>
    <p:sldId id="540" r:id="rId26"/>
    <p:sldId id="443" r:id="rId2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95592" autoAdjust="0"/>
  </p:normalViewPr>
  <p:slideViewPr>
    <p:cSldViewPr>
      <p:cViewPr>
        <p:scale>
          <a:sx n="69" d="100"/>
          <a:sy n="69" d="100"/>
        </p:scale>
        <p:origin x="-1068" y="-86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4200"/>
    </p:cViewPr>
  </p:sorterViewPr>
  <p:notesViewPr>
    <p:cSldViewPr>
      <p:cViewPr varScale="1">
        <p:scale>
          <a:sx n="81" d="100"/>
          <a:sy n="81" d="100"/>
        </p:scale>
        <p:origin x="-19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file:///\\file1\shared\Marketing%20&amp;%20Communications\The%20Network\Recruitment\The%20Network%20Growth%202011%20-%202016%20as%20of%202016%2008%2030.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ile1\shared\Marketing%20&amp;%20Communications\The%20Network\Recruitment\The%20Network%20Growth%202011%20-%202016%20as%20of%202016%2008%2030.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store02\s-drive.DBF\BUD\SHARE\Information%20Requests\GF%20vs%20Population%20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sstore02\s-drive.DBF\BUD\SHARE\FY18%20Bud\Historical%20Budget%20Requests%20for%20OSPB.xlsx"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9.xml.rels><?xml version="1.0" encoding="UTF-8" standalone="yes"?>
<Relationships xmlns="http://schemas.openxmlformats.org/package/2006/relationships"><Relationship Id="rId1" Type="http://schemas.openxmlformats.org/officeDocument/2006/relationships/oleObject" Target="file:///\\file1\shared\Marketing%20&amp;%20Communications\The%20Network\Recruitment\The%20Network%20Growth%202011%20-%202016%20as%20of%202016%2008%203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manualLayout>
          <c:layoutTarget val="inner"/>
          <c:xMode val="edge"/>
          <c:yMode val="edge"/>
          <c:x val="0.13887420322459693"/>
          <c:y val="4.2946722894971354E-2"/>
          <c:w val="0.8164068944506937"/>
          <c:h val="0.8503843231956415"/>
        </c:manualLayout>
      </c:layout>
      <c:barChart>
        <c:barDir val="col"/>
        <c:grouping val="clustered"/>
        <c:varyColors val="0"/>
        <c:ser>
          <c:idx val="0"/>
          <c:order val="0"/>
          <c:tx>
            <c:strRef>
              <c:f>Sheet1!$B$1</c:f>
              <c:strCache>
                <c:ptCount val="1"/>
                <c:pt idx="0">
                  <c:v>1985-2013</c:v>
                </c:pt>
              </c:strCache>
            </c:strRef>
          </c:tx>
          <c:invertIfNegative val="0"/>
          <c:cat>
            <c:numRef>
              <c:f>Sheet1!$A$2:$A$33</c:f>
              <c:numCache>
                <c:formatCode>0</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Sheet1!$B$2:$B$33</c:f>
              <c:numCache>
                <c:formatCode>_(* #,##0_);_(* \(#,##0\);_(* "-"??_);_(@_)</c:formatCode>
                <c:ptCount val="32"/>
                <c:pt idx="0">
                  <c:v>144450</c:v>
                </c:pt>
                <c:pt idx="1">
                  <c:v>151146</c:v>
                </c:pt>
                <c:pt idx="2">
                  <c:v>192305</c:v>
                </c:pt>
                <c:pt idx="3">
                  <c:v>216425</c:v>
                </c:pt>
                <c:pt idx="4">
                  <c:v>278099</c:v>
                </c:pt>
                <c:pt idx="5">
                  <c:v>318383</c:v>
                </c:pt>
                <c:pt idx="6">
                  <c:v>377208</c:v>
                </c:pt>
                <c:pt idx="7">
                  <c:v>439405</c:v>
                </c:pt>
                <c:pt idx="8">
                  <c:v>463754</c:v>
                </c:pt>
                <c:pt idx="9">
                  <c:v>467478</c:v>
                </c:pt>
                <c:pt idx="10">
                  <c:v>456385</c:v>
                </c:pt>
                <c:pt idx="11">
                  <c:v>476117</c:v>
                </c:pt>
                <c:pt idx="12">
                  <c:v>460192</c:v>
                </c:pt>
                <c:pt idx="13">
                  <c:v>431047</c:v>
                </c:pt>
                <c:pt idx="14">
                  <c:v>454565</c:v>
                </c:pt>
                <c:pt idx="15">
                  <c:v>508917</c:v>
                </c:pt>
                <c:pt idx="16">
                  <c:v>601418</c:v>
                </c:pt>
                <c:pt idx="17">
                  <c:v>787573</c:v>
                </c:pt>
                <c:pt idx="18">
                  <c:v>952682</c:v>
                </c:pt>
                <c:pt idx="19">
                  <c:v>954626</c:v>
                </c:pt>
                <c:pt idx="20">
                  <c:v>1047982</c:v>
                </c:pt>
                <c:pt idx="21">
                  <c:v>1035407</c:v>
                </c:pt>
                <c:pt idx="22">
                  <c:v>1053943</c:v>
                </c:pt>
                <c:pt idx="23">
                  <c:v>1114548</c:v>
                </c:pt>
                <c:pt idx="24">
                  <c:v>1275109</c:v>
                </c:pt>
                <c:pt idx="25">
                  <c:v>1352804</c:v>
                </c:pt>
                <c:pt idx="26">
                  <c:v>1369637</c:v>
                </c:pt>
                <c:pt idx="27">
                  <c:v>1280521</c:v>
                </c:pt>
                <c:pt idx="28">
                  <c:v>1316206</c:v>
                </c:pt>
                <c:pt idx="29">
                  <c:v>1552186</c:v>
                </c:pt>
                <c:pt idx="30">
                  <c:v>1709547</c:v>
                </c:pt>
                <c:pt idx="31">
                  <c:v>1849578</c:v>
                </c:pt>
              </c:numCache>
            </c:numRef>
          </c:val>
        </c:ser>
        <c:dLbls>
          <c:showLegendKey val="0"/>
          <c:showVal val="0"/>
          <c:showCatName val="0"/>
          <c:showSerName val="0"/>
          <c:showPercent val="0"/>
          <c:showBubbleSize val="0"/>
        </c:dLbls>
        <c:gapWidth val="150"/>
        <c:axId val="74109312"/>
        <c:axId val="74110848"/>
      </c:barChart>
      <c:catAx>
        <c:axId val="74109312"/>
        <c:scaling>
          <c:orientation val="minMax"/>
        </c:scaling>
        <c:delete val="0"/>
        <c:axPos val="b"/>
        <c:numFmt formatCode="0" sourceLinked="1"/>
        <c:majorTickMark val="out"/>
        <c:minorTickMark val="none"/>
        <c:tickLblPos val="nextTo"/>
        <c:txPr>
          <a:bodyPr rot="-2700000"/>
          <a:lstStyle/>
          <a:p>
            <a:pPr>
              <a:defRPr sz="1200"/>
            </a:pPr>
            <a:endParaRPr lang="en-US"/>
          </a:p>
        </c:txPr>
        <c:crossAx val="74110848"/>
        <c:crosses val="autoZero"/>
        <c:auto val="1"/>
        <c:lblAlgn val="ctr"/>
        <c:lblOffset val="100"/>
        <c:tickLblSkip val="1"/>
        <c:noMultiLvlLbl val="0"/>
      </c:catAx>
      <c:valAx>
        <c:axId val="74110848"/>
        <c:scaling>
          <c:orientation val="minMax"/>
          <c:max val="1900000"/>
          <c:min val="0"/>
        </c:scaling>
        <c:delete val="0"/>
        <c:axPos val="l"/>
        <c:majorGridlines/>
        <c:numFmt formatCode="_(* #,##0_);_(* \(#,##0\);_(* &quot;-&quot;??_);_(@_)" sourceLinked="1"/>
        <c:majorTickMark val="out"/>
        <c:minorTickMark val="none"/>
        <c:tickLblPos val="nextTo"/>
        <c:crossAx val="74109312"/>
        <c:crosses val="autoZero"/>
        <c:crossBetween val="between"/>
        <c:majorUnit val="20000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v>Inpatient Discharges</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'Growth Summary'!$B$4:$G$4</c:f>
              <c:strCache>
                <c:ptCount val="6"/>
                <c:pt idx="0">
                  <c:v>2011 YE</c:v>
                </c:pt>
                <c:pt idx="1">
                  <c:v>2012 YE</c:v>
                </c:pt>
                <c:pt idx="2">
                  <c:v>2013 YE</c:v>
                </c:pt>
                <c:pt idx="3">
                  <c:v>2014 YE</c:v>
                </c:pt>
                <c:pt idx="4">
                  <c:v>2015 YE</c:v>
                </c:pt>
                <c:pt idx="5">
                  <c:v>2016 YTD</c:v>
                </c:pt>
              </c:strCache>
            </c:strRef>
          </c:cat>
          <c:val>
            <c:numRef>
              <c:f>'Growth Summary'!$B$17:$G$17</c:f>
              <c:numCache>
                <c:formatCode>0%</c:formatCode>
                <c:ptCount val="6"/>
                <c:pt idx="0">
                  <c:v>0.129</c:v>
                </c:pt>
                <c:pt idx="1">
                  <c:v>0.53010000000000002</c:v>
                </c:pt>
                <c:pt idx="2">
                  <c:v>0.5383</c:v>
                </c:pt>
                <c:pt idx="3">
                  <c:v>0.5383</c:v>
                </c:pt>
                <c:pt idx="4">
                  <c:v>0.55979999999999996</c:v>
                </c:pt>
                <c:pt idx="5">
                  <c:v>0.89739999999999998</c:v>
                </c:pt>
              </c:numCache>
            </c:numRef>
          </c:val>
        </c:ser>
        <c:ser>
          <c:idx val="1"/>
          <c:order val="1"/>
          <c:tx>
            <c:v>ED Visits</c:v>
          </c:tx>
          <c:spPr>
            <a:solidFill>
              <a:srgbClr val="0070C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dLbl>
              <c:idx val="1"/>
              <c:layout>
                <c:manualLayout>
                  <c:x val="1.0420767906660489E-2"/>
                  <c:y val="-5.4093900891518741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6839732555504603E-3"/>
                  <c:y val="-5.4093900891518741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6839732555504603E-3"/>
                  <c:y val="-5.4093900891518741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6839732555504603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8.6839732555504603E-3"/>
                  <c:y val="-2.7046950445759371E-17"/>
                </c:manualLayout>
              </c:layout>
              <c:showLegendKey val="0"/>
              <c:showVal val="1"/>
              <c:showCatName val="0"/>
              <c:showSerName val="0"/>
              <c:showPercent val="0"/>
              <c:showBubbleSize val="0"/>
              <c:extLst>
                <c:ext xmlns:c15="http://schemas.microsoft.com/office/drawing/2012/chart" uri="{CE6537A1-D6FC-4f65-9D91-7224C49458BB}">
                  <c15:layout/>
                </c:ext>
              </c:extLst>
            </c:dLbl>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layout/>
                <c15:showLeaderLines val="1"/>
                <c15:leaderLines>
                  <c:spPr>
                    <a:ln w="9525" cap="flat" cmpd="sng" algn="ctr">
                      <a:solidFill>
                        <a:schemeClr val="tx1">
                          <a:lumMod val="35000"/>
                          <a:lumOff val="65000"/>
                        </a:schemeClr>
                      </a:solidFill>
                      <a:round/>
                    </a:ln>
                    <a:effectLst/>
                  </c:spPr>
                </c15:leaderLines>
              </c:ext>
            </c:extLst>
          </c:dLbls>
          <c:cat>
            <c:strRef>
              <c:f>'Growth Summary'!$B$4:$G$4</c:f>
              <c:strCache>
                <c:ptCount val="6"/>
                <c:pt idx="0">
                  <c:v>2011 YE</c:v>
                </c:pt>
                <c:pt idx="1">
                  <c:v>2012 YE</c:v>
                </c:pt>
                <c:pt idx="2">
                  <c:v>2013 YE</c:v>
                </c:pt>
                <c:pt idx="3">
                  <c:v>2014 YE</c:v>
                </c:pt>
                <c:pt idx="4">
                  <c:v>2015 YE</c:v>
                </c:pt>
                <c:pt idx="5">
                  <c:v>2016 YTD</c:v>
                </c:pt>
              </c:strCache>
            </c:strRef>
          </c:cat>
          <c:val>
            <c:numRef>
              <c:f>'Growth Summary'!$B$18:$G$18</c:f>
              <c:numCache>
                <c:formatCode>0%</c:formatCode>
                <c:ptCount val="6"/>
                <c:pt idx="0">
                  <c:v>0.128</c:v>
                </c:pt>
                <c:pt idx="1">
                  <c:v>0.47570000000000001</c:v>
                </c:pt>
                <c:pt idx="2">
                  <c:v>0.48609999999999998</c:v>
                </c:pt>
                <c:pt idx="3">
                  <c:v>0.48609999999999998</c:v>
                </c:pt>
                <c:pt idx="4">
                  <c:v>0.53139999999999998</c:v>
                </c:pt>
                <c:pt idx="5">
                  <c:v>0.90580000000000005</c:v>
                </c:pt>
              </c:numCache>
            </c:numRef>
          </c:val>
        </c:ser>
        <c:dLbls>
          <c:showLegendKey val="0"/>
          <c:showVal val="1"/>
          <c:showCatName val="0"/>
          <c:showSerName val="0"/>
          <c:showPercent val="0"/>
          <c:showBubbleSize val="0"/>
        </c:dLbls>
        <c:gapWidth val="150"/>
        <c:shape val="box"/>
        <c:axId val="74479104"/>
        <c:axId val="74480640"/>
        <c:axId val="0"/>
      </c:bar3DChart>
      <c:catAx>
        <c:axId val="74479104"/>
        <c:scaling>
          <c:orientation val="minMax"/>
        </c:scaling>
        <c:delete val="0"/>
        <c:axPos val="b"/>
        <c:numFmt formatCode="@"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480640"/>
        <c:crosses val="autoZero"/>
        <c:auto val="0"/>
        <c:lblAlgn val="ctr"/>
        <c:lblOffset val="100"/>
        <c:noMultiLvlLbl val="0"/>
      </c:catAx>
      <c:valAx>
        <c:axId val="74480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 of Arizona's Total Volume</a:t>
                </a:r>
              </a:p>
              <a:p>
                <a:pPr>
                  <a:defRPr sz="1200" b="1" i="0" u="none" strike="noStrike" kern="1200" baseline="0">
                    <a:solidFill>
                      <a:schemeClr val="tx1">
                        <a:lumMod val="65000"/>
                        <a:lumOff val="35000"/>
                      </a:schemeClr>
                    </a:solidFill>
                    <a:latin typeface="+mn-lt"/>
                    <a:ea typeface="+mn-ea"/>
                    <a:cs typeface="+mn-cs"/>
                  </a:defRPr>
                </a:pPr>
                <a:endParaRPr lang="en-US" sz="1200" b="1"/>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74479104"/>
        <c:crossesAt val="1"/>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57150" cap="flat" cmpd="sng" algn="ctr">
      <a:solidFill>
        <a:schemeClr val="accent1">
          <a:lumMod val="75000"/>
        </a:schemeClr>
      </a:solidFill>
      <a:round/>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FQHCs &amp; RHCs</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'Growth Summary'!$B$4:$G$4</c:f>
              <c:strCache>
                <c:ptCount val="6"/>
                <c:pt idx="0">
                  <c:v>2011 YE</c:v>
                </c:pt>
                <c:pt idx="1">
                  <c:v>2012 YE</c:v>
                </c:pt>
                <c:pt idx="2">
                  <c:v>2013 YE</c:v>
                </c:pt>
                <c:pt idx="3">
                  <c:v>2014 YE</c:v>
                </c:pt>
                <c:pt idx="4">
                  <c:v>2015 YE</c:v>
                </c:pt>
                <c:pt idx="5">
                  <c:v>2016 YTD</c:v>
                </c:pt>
              </c:strCache>
            </c:strRef>
          </c:cat>
          <c:val>
            <c:numRef>
              <c:f>'Growth Summary'!$B$9:$G$9</c:f>
              <c:numCache>
                <c:formatCode>_(* #,##0_);_(* \(#,##0\);_(* "-"??_);_(@_)</c:formatCode>
                <c:ptCount val="6"/>
                <c:pt idx="0">
                  <c:v>1</c:v>
                </c:pt>
                <c:pt idx="1">
                  <c:v>2</c:v>
                </c:pt>
                <c:pt idx="2">
                  <c:v>2</c:v>
                </c:pt>
                <c:pt idx="3">
                  <c:v>2</c:v>
                </c:pt>
                <c:pt idx="4">
                  <c:v>13</c:v>
                </c:pt>
                <c:pt idx="5">
                  <c:v>20</c:v>
                </c:pt>
              </c:numCache>
            </c:numRef>
          </c:val>
        </c:ser>
        <c:ser>
          <c:idx val="1"/>
          <c:order val="1"/>
          <c:tx>
            <c:v>Community Providers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'Growth Summary'!$B$4:$G$4</c:f>
              <c:strCache>
                <c:ptCount val="6"/>
                <c:pt idx="0">
                  <c:v>2011 YE</c:v>
                </c:pt>
                <c:pt idx="1">
                  <c:v>2012 YE</c:v>
                </c:pt>
                <c:pt idx="2">
                  <c:v>2013 YE</c:v>
                </c:pt>
                <c:pt idx="3">
                  <c:v>2014 YE</c:v>
                </c:pt>
                <c:pt idx="4">
                  <c:v>2015 YE</c:v>
                </c:pt>
                <c:pt idx="5">
                  <c:v>2016 YTD</c:v>
                </c:pt>
              </c:strCache>
            </c:strRef>
          </c:cat>
          <c:val>
            <c:numRef>
              <c:f>'Growth Summary'!$B$11:$G$11</c:f>
              <c:numCache>
                <c:formatCode>_(* #,##0_);_(* \(#,##0\);_(* "-"??_);_(@_)</c:formatCode>
                <c:ptCount val="6"/>
                <c:pt idx="0">
                  <c:v>1</c:v>
                </c:pt>
                <c:pt idx="1">
                  <c:v>5</c:v>
                </c:pt>
                <c:pt idx="2">
                  <c:v>6</c:v>
                </c:pt>
                <c:pt idx="3">
                  <c:v>6</c:v>
                </c:pt>
                <c:pt idx="4">
                  <c:v>20</c:v>
                </c:pt>
                <c:pt idx="5">
                  <c:v>53</c:v>
                </c:pt>
              </c:numCache>
            </c:numRef>
          </c:val>
        </c:ser>
        <c:ser>
          <c:idx val="2"/>
          <c:order val="2"/>
          <c:tx>
            <c:v>Behavioral Health Providers</c:v>
          </c:tx>
          <c:spPr>
            <a:solidFill>
              <a:schemeClr val="accent3"/>
            </a:solidFill>
            <a:ln>
              <a:noFill/>
            </a:ln>
            <a:effectLst/>
          </c:spPr>
          <c:invertIfNegative val="0"/>
          <c:dLbls>
            <c:dLbl>
              <c:idx val="4"/>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dLbl>
            <c:dLbl>
              <c:idx val="5"/>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'Growth Summary'!$B$4:$G$4</c:f>
              <c:strCache>
                <c:ptCount val="6"/>
                <c:pt idx="0">
                  <c:v>2011 YE</c:v>
                </c:pt>
                <c:pt idx="1">
                  <c:v>2012 YE</c:v>
                </c:pt>
                <c:pt idx="2">
                  <c:v>2013 YE</c:v>
                </c:pt>
                <c:pt idx="3">
                  <c:v>2014 YE</c:v>
                </c:pt>
                <c:pt idx="4">
                  <c:v>2015 YE</c:v>
                </c:pt>
                <c:pt idx="5">
                  <c:v>2016 YTD</c:v>
                </c:pt>
              </c:strCache>
            </c:strRef>
          </c:cat>
          <c:val>
            <c:numRef>
              <c:f>'Growth Summary'!$B$13:$G$13</c:f>
              <c:numCache>
                <c:formatCode>_(* #,##0_);_(* \(#,##0\);_(* "-"??_);_(@_)</c:formatCode>
                <c:ptCount val="6"/>
                <c:pt idx="0">
                  <c:v>0</c:v>
                </c:pt>
                <c:pt idx="1">
                  <c:v>0</c:v>
                </c:pt>
                <c:pt idx="2">
                  <c:v>0</c:v>
                </c:pt>
                <c:pt idx="3">
                  <c:v>0</c:v>
                </c:pt>
                <c:pt idx="4">
                  <c:v>10</c:v>
                </c:pt>
                <c:pt idx="5">
                  <c:v>64</c:v>
                </c:pt>
              </c:numCache>
            </c:numRef>
          </c:val>
        </c:ser>
        <c:dLbls>
          <c:showLegendKey val="0"/>
          <c:showVal val="0"/>
          <c:showCatName val="0"/>
          <c:showSerName val="0"/>
          <c:showPercent val="0"/>
          <c:showBubbleSize val="0"/>
        </c:dLbls>
        <c:gapWidth val="219"/>
        <c:overlap val="-27"/>
        <c:axId val="74523008"/>
        <c:axId val="74524544"/>
      </c:barChart>
      <c:catAx>
        <c:axId val="74523008"/>
        <c:scaling>
          <c:orientation val="minMax"/>
        </c:scaling>
        <c:delete val="0"/>
        <c:axPos val="b"/>
        <c:numFmt formatCode="@"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524544"/>
        <c:crosses val="autoZero"/>
        <c:auto val="0"/>
        <c:lblAlgn val="ctr"/>
        <c:lblOffset val="100"/>
        <c:noMultiLvlLbl val="0"/>
      </c:catAx>
      <c:valAx>
        <c:axId val="74524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Number of Participants</a:t>
                </a:r>
              </a:p>
            </c:rich>
          </c:tx>
          <c:layout/>
          <c:overlay val="0"/>
          <c:spPr>
            <a:noFill/>
            <a:ln>
              <a:noFill/>
            </a:ln>
            <a:effectLst/>
          </c:sp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523008"/>
        <c:crossesAt val="1"/>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Sheet1!$B$5</c:f>
              <c:strCache>
                <c:ptCount val="1"/>
                <c:pt idx="0">
                  <c:v>GF Spend/Approp</c:v>
                </c:pt>
              </c:strCache>
            </c:strRef>
          </c:tx>
          <c:invertIfNegative val="0"/>
          <c:cat>
            <c:strRef>
              <c:f>Sheet1!$A$6:$A$23</c:f>
              <c:strCache>
                <c:ptCount val="18"/>
                <c:pt idx="0">
                  <c:v>FY2000</c:v>
                </c:pt>
                <c:pt idx="1">
                  <c:v>FY2001</c:v>
                </c:pt>
                <c:pt idx="2">
                  <c:v>FY2002</c:v>
                </c:pt>
                <c:pt idx="3">
                  <c:v>FY2003</c:v>
                </c:pt>
                <c:pt idx="4">
                  <c:v>FY2004</c:v>
                </c:pt>
                <c:pt idx="5">
                  <c:v>FY2005</c:v>
                </c:pt>
                <c:pt idx="6">
                  <c:v>FY2006</c:v>
                </c:pt>
                <c:pt idx="7">
                  <c:v>FY2007</c:v>
                </c:pt>
                <c:pt idx="8">
                  <c:v>FY2008</c:v>
                </c:pt>
                <c:pt idx="9">
                  <c:v>FY2009</c:v>
                </c:pt>
                <c:pt idx="10">
                  <c:v>FY2010</c:v>
                </c:pt>
                <c:pt idx="11">
                  <c:v>FY2011</c:v>
                </c:pt>
                <c:pt idx="12">
                  <c:v>FY2012</c:v>
                </c:pt>
                <c:pt idx="13">
                  <c:v>FY2013</c:v>
                </c:pt>
                <c:pt idx="14">
                  <c:v>FY2014</c:v>
                </c:pt>
                <c:pt idx="15">
                  <c:v>FY2015</c:v>
                </c:pt>
                <c:pt idx="16">
                  <c:v>FY2016</c:v>
                </c:pt>
                <c:pt idx="17">
                  <c:v>FY2017*</c:v>
                </c:pt>
              </c:strCache>
            </c:strRef>
          </c:cat>
          <c:val>
            <c:numRef>
              <c:f>Sheet1!$B$6:$B$23</c:f>
              <c:numCache>
                <c:formatCode>_(* #,##0_);_(* \(#,##0\);_(* "-"??_);_(@_)</c:formatCode>
                <c:ptCount val="18"/>
                <c:pt idx="0">
                  <c:v>483289800</c:v>
                </c:pt>
                <c:pt idx="1">
                  <c:v>506027300</c:v>
                </c:pt>
                <c:pt idx="2">
                  <c:v>500273500</c:v>
                </c:pt>
                <c:pt idx="3">
                  <c:v>588860600</c:v>
                </c:pt>
                <c:pt idx="4">
                  <c:v>674230000</c:v>
                </c:pt>
                <c:pt idx="5">
                  <c:v>876790700</c:v>
                </c:pt>
                <c:pt idx="6">
                  <c:v>988884900</c:v>
                </c:pt>
                <c:pt idx="7">
                  <c:v>1132444300</c:v>
                </c:pt>
                <c:pt idx="8">
                  <c:v>1227373900</c:v>
                </c:pt>
                <c:pt idx="9">
                  <c:v>1190326700</c:v>
                </c:pt>
                <c:pt idx="10">
                  <c:v>1190314400</c:v>
                </c:pt>
                <c:pt idx="11">
                  <c:v>1301689300</c:v>
                </c:pt>
                <c:pt idx="12">
                  <c:v>1402751200</c:v>
                </c:pt>
                <c:pt idx="13">
                  <c:v>1267202100</c:v>
                </c:pt>
                <c:pt idx="14">
                  <c:v>1173476700</c:v>
                </c:pt>
                <c:pt idx="15">
                  <c:v>1225882700</c:v>
                </c:pt>
                <c:pt idx="16">
                  <c:v>1205162300</c:v>
                </c:pt>
                <c:pt idx="17">
                  <c:v>1217641000</c:v>
                </c:pt>
              </c:numCache>
            </c:numRef>
          </c:val>
        </c:ser>
        <c:dLbls>
          <c:showLegendKey val="0"/>
          <c:showVal val="0"/>
          <c:showCatName val="0"/>
          <c:showSerName val="0"/>
          <c:showPercent val="0"/>
          <c:showBubbleSize val="0"/>
        </c:dLbls>
        <c:gapWidth val="150"/>
        <c:axId val="137837568"/>
        <c:axId val="137843456"/>
      </c:barChart>
      <c:lineChart>
        <c:grouping val="standard"/>
        <c:varyColors val="0"/>
        <c:ser>
          <c:idx val="1"/>
          <c:order val="1"/>
          <c:tx>
            <c:strRef>
              <c:f>Sheet1!$C$5</c:f>
              <c:strCache>
                <c:ptCount val="1"/>
                <c:pt idx="0">
                  <c:v>7/1 Population</c:v>
                </c:pt>
              </c:strCache>
            </c:strRef>
          </c:tx>
          <c:cat>
            <c:strRef>
              <c:f>Sheet1!$A$6:$A$23</c:f>
              <c:strCache>
                <c:ptCount val="18"/>
                <c:pt idx="0">
                  <c:v>FY2000</c:v>
                </c:pt>
                <c:pt idx="1">
                  <c:v>FY2001</c:v>
                </c:pt>
                <c:pt idx="2">
                  <c:v>FY2002</c:v>
                </c:pt>
                <c:pt idx="3">
                  <c:v>FY2003</c:v>
                </c:pt>
                <c:pt idx="4">
                  <c:v>FY2004</c:v>
                </c:pt>
                <c:pt idx="5">
                  <c:v>FY2005</c:v>
                </c:pt>
                <c:pt idx="6">
                  <c:v>FY2006</c:v>
                </c:pt>
                <c:pt idx="7">
                  <c:v>FY2007</c:v>
                </c:pt>
                <c:pt idx="8">
                  <c:v>FY2008</c:v>
                </c:pt>
                <c:pt idx="9">
                  <c:v>FY2009</c:v>
                </c:pt>
                <c:pt idx="10">
                  <c:v>FY2010</c:v>
                </c:pt>
                <c:pt idx="11">
                  <c:v>FY2011</c:v>
                </c:pt>
                <c:pt idx="12">
                  <c:v>FY2012</c:v>
                </c:pt>
                <c:pt idx="13">
                  <c:v>FY2013</c:v>
                </c:pt>
                <c:pt idx="14">
                  <c:v>FY2014</c:v>
                </c:pt>
                <c:pt idx="15">
                  <c:v>FY2015</c:v>
                </c:pt>
                <c:pt idx="16">
                  <c:v>FY2016</c:v>
                </c:pt>
                <c:pt idx="17">
                  <c:v>FY2017*</c:v>
                </c:pt>
              </c:strCache>
            </c:strRef>
          </c:cat>
          <c:val>
            <c:numRef>
              <c:f>Sheet1!$C$6:$C$23</c:f>
              <c:numCache>
                <c:formatCode>_(* #,##0_);_(* \(#,##0\);_(* "-"??_);_(@_)</c:formatCode>
                <c:ptCount val="18"/>
                <c:pt idx="0">
                  <c:v>457463</c:v>
                </c:pt>
                <c:pt idx="1">
                  <c:v>518280</c:v>
                </c:pt>
                <c:pt idx="2">
                  <c:v>607623</c:v>
                </c:pt>
                <c:pt idx="3">
                  <c:v>799334</c:v>
                </c:pt>
                <c:pt idx="4">
                  <c:v>969852</c:v>
                </c:pt>
                <c:pt idx="5">
                  <c:v>973740</c:v>
                </c:pt>
                <c:pt idx="6">
                  <c:v>1070849</c:v>
                </c:pt>
                <c:pt idx="7">
                  <c:v>1060607</c:v>
                </c:pt>
                <c:pt idx="8">
                  <c:v>1079486</c:v>
                </c:pt>
                <c:pt idx="9">
                  <c:v>1140879</c:v>
                </c:pt>
                <c:pt idx="10">
                  <c:v>1302320</c:v>
                </c:pt>
                <c:pt idx="11">
                  <c:v>1382900</c:v>
                </c:pt>
                <c:pt idx="12">
                  <c:v>1401445</c:v>
                </c:pt>
                <c:pt idx="13">
                  <c:v>1314953</c:v>
                </c:pt>
                <c:pt idx="14">
                  <c:v>1316206</c:v>
                </c:pt>
                <c:pt idx="15">
                  <c:v>1552186</c:v>
                </c:pt>
                <c:pt idx="16">
                  <c:v>1746175</c:v>
                </c:pt>
                <c:pt idx="17">
                  <c:v>1854126</c:v>
                </c:pt>
              </c:numCache>
            </c:numRef>
          </c:val>
          <c:smooth val="0"/>
        </c:ser>
        <c:dLbls>
          <c:showLegendKey val="0"/>
          <c:showVal val="0"/>
          <c:showCatName val="0"/>
          <c:showSerName val="0"/>
          <c:showPercent val="0"/>
          <c:showBubbleSize val="0"/>
        </c:dLbls>
        <c:marker val="1"/>
        <c:smooth val="0"/>
        <c:axId val="137854976"/>
        <c:axId val="137844992"/>
      </c:lineChart>
      <c:catAx>
        <c:axId val="137837568"/>
        <c:scaling>
          <c:orientation val="minMax"/>
        </c:scaling>
        <c:delete val="0"/>
        <c:axPos val="b"/>
        <c:majorTickMark val="out"/>
        <c:minorTickMark val="none"/>
        <c:tickLblPos val="nextTo"/>
        <c:txPr>
          <a:bodyPr rot="-2700000" vert="horz" anchor="t" anchorCtr="0"/>
          <a:lstStyle/>
          <a:p>
            <a:pPr>
              <a:defRPr/>
            </a:pPr>
            <a:endParaRPr lang="en-US"/>
          </a:p>
        </c:txPr>
        <c:crossAx val="137843456"/>
        <c:crosses val="autoZero"/>
        <c:auto val="1"/>
        <c:lblAlgn val="ctr"/>
        <c:lblOffset val="100"/>
        <c:noMultiLvlLbl val="0"/>
      </c:catAx>
      <c:valAx>
        <c:axId val="137843456"/>
        <c:scaling>
          <c:orientation val="minMax"/>
          <c:max val="2000000000"/>
        </c:scaling>
        <c:delete val="0"/>
        <c:axPos val="l"/>
        <c:majorGridlines/>
        <c:numFmt formatCode="_(&quot;$&quot;* #,##0_);_(&quot;$&quot;* \(#,##0\);_(&quot;$&quot;* &quot;-&quot;_);_(@_)" sourceLinked="0"/>
        <c:majorTickMark val="out"/>
        <c:minorTickMark val="none"/>
        <c:tickLblPos val="nextTo"/>
        <c:crossAx val="137837568"/>
        <c:crosses val="autoZero"/>
        <c:crossBetween val="between"/>
        <c:majorUnit val="200000000"/>
      </c:valAx>
      <c:valAx>
        <c:axId val="137844992"/>
        <c:scaling>
          <c:orientation val="minMax"/>
        </c:scaling>
        <c:delete val="0"/>
        <c:axPos val="r"/>
        <c:numFmt formatCode="_(* #,##0_);_(* \(#,##0\);_(* &quot;-&quot;??_);_(@_)" sourceLinked="1"/>
        <c:majorTickMark val="out"/>
        <c:minorTickMark val="none"/>
        <c:tickLblPos val="nextTo"/>
        <c:crossAx val="137854976"/>
        <c:crosses val="max"/>
        <c:crossBetween val="between"/>
      </c:valAx>
      <c:catAx>
        <c:axId val="137854976"/>
        <c:scaling>
          <c:orientation val="minMax"/>
        </c:scaling>
        <c:delete val="1"/>
        <c:axPos val="b"/>
        <c:majorTickMark val="out"/>
        <c:minorTickMark val="none"/>
        <c:tickLblPos val="nextTo"/>
        <c:crossAx val="137844992"/>
        <c:crosses val="autoZero"/>
        <c:auto val="1"/>
        <c:lblAlgn val="ctr"/>
        <c:lblOffset val="100"/>
        <c:noMultiLvlLbl val="0"/>
      </c:catAx>
    </c:plotArea>
    <c:legend>
      <c:legendPos val="b"/>
      <c:layout>
        <c:manualLayout>
          <c:xMode val="edge"/>
          <c:yMode val="edge"/>
          <c:x val="0.21863481088238246"/>
          <c:y val="0.95114149036401752"/>
          <c:w val="0.27943409188731122"/>
          <c:h val="3.6685935117302407E-2"/>
        </c:manualLayout>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Historical AHCCCS GF Requests</a:t>
            </a:r>
          </a:p>
          <a:p>
            <a:pPr>
              <a:defRPr/>
            </a:pPr>
            <a:r>
              <a:rPr lang="en-US" sz="1100" b="0"/>
              <a:t>(in millions)</a:t>
            </a:r>
          </a:p>
        </c:rich>
      </c:tx>
      <c:layout/>
      <c:overlay val="0"/>
    </c:title>
    <c:autoTitleDeleted val="0"/>
    <c:plotArea>
      <c:layout>
        <c:manualLayout>
          <c:layoutTarget val="inner"/>
          <c:xMode val="edge"/>
          <c:yMode val="edge"/>
          <c:x val="2.266172229089411E-2"/>
          <c:y val="0.20589023038786819"/>
          <c:w val="0.95467655541821184"/>
          <c:h val="0.73188754738990958"/>
        </c:manualLayout>
      </c:layout>
      <c:barChart>
        <c:barDir val="col"/>
        <c:grouping val="clustered"/>
        <c:varyColors val="0"/>
        <c:ser>
          <c:idx val="0"/>
          <c:order val="0"/>
          <c:tx>
            <c:strRef>
              <c:f>Summary!$H$6</c:f>
              <c:strCache>
                <c:ptCount val="1"/>
                <c:pt idx="0">
                  <c:v>Submittal</c:v>
                </c:pt>
              </c:strCache>
            </c:strRef>
          </c:tx>
          <c:invertIfNegative val="0"/>
          <c:dLbls>
            <c:dLbl>
              <c:idx val="3"/>
              <c:layout>
                <c:manualLayout>
                  <c:x val="-1.8541571364148086E-2"/>
                  <c:y val="8.5499445902595506E-2"/>
                </c:manualLayout>
              </c:layout>
              <c:showLegendKey val="0"/>
              <c:showVal val="1"/>
              <c:showCatName val="0"/>
              <c:showSerName val="0"/>
              <c:showPercent val="0"/>
              <c:showBubbleSize val="0"/>
            </c:dLbl>
            <c:numFmt formatCode="_(&quot;$&quot;* #,##0.0_);_(&quot;$&quot;* \(#,##0.0\);_(&quot;$&quot;* &quot;-&quot;?_);_(@_)" sourceLinked="0"/>
            <c:txPr>
              <a:bodyPr/>
              <a:lstStyle/>
              <a:p>
                <a:pPr>
                  <a:defRPr sz="1200"/>
                </a:pPr>
                <a:endParaRPr lang="en-US"/>
              </a:p>
            </c:txPr>
            <c:showLegendKey val="0"/>
            <c:showVal val="1"/>
            <c:showCatName val="0"/>
            <c:showSerName val="0"/>
            <c:showPercent val="0"/>
            <c:showBubbleSize val="0"/>
            <c:showLeaderLines val="0"/>
          </c:dLbls>
          <c:cat>
            <c:strRef>
              <c:f>Summary!$G$7:$G$12</c:f>
              <c:strCache>
                <c:ptCount val="6"/>
                <c:pt idx="0">
                  <c:v>FY13</c:v>
                </c:pt>
                <c:pt idx="1">
                  <c:v>FY14</c:v>
                </c:pt>
                <c:pt idx="2">
                  <c:v>FY15</c:v>
                </c:pt>
                <c:pt idx="3">
                  <c:v>FY16</c:v>
                </c:pt>
                <c:pt idx="4">
                  <c:v>FY17*</c:v>
                </c:pt>
                <c:pt idx="5">
                  <c:v>FY18</c:v>
                </c:pt>
              </c:strCache>
            </c:strRef>
          </c:cat>
          <c:val>
            <c:numRef>
              <c:f>Summary!$H$7:$H$12</c:f>
              <c:numCache>
                <c:formatCode>_(* #,##0.0_);_(* \(#,##0.0\);_(* "-"??_);_(@_)</c:formatCode>
                <c:ptCount val="6"/>
                <c:pt idx="0">
                  <c:v>13.5425</c:v>
                </c:pt>
                <c:pt idx="1">
                  <c:v>81.054400000000001</c:v>
                </c:pt>
                <c:pt idx="2">
                  <c:v>36.807000000000002</c:v>
                </c:pt>
                <c:pt idx="3">
                  <c:v>-1.9790999999999999</c:v>
                </c:pt>
                <c:pt idx="4">
                  <c:v>153.22660000000005</c:v>
                </c:pt>
                <c:pt idx="5" formatCode="_(* #,##0.00_);_(* \(#,##0.00\);_(* &quot;-&quot;??_);_(@_)">
                  <c:v>71.812600000000003</c:v>
                </c:pt>
              </c:numCache>
            </c:numRef>
          </c:val>
        </c:ser>
        <c:ser>
          <c:idx val="1"/>
          <c:order val="1"/>
          <c:tx>
            <c:strRef>
              <c:f>Summary!$I$6</c:f>
              <c:strCache>
                <c:ptCount val="1"/>
                <c:pt idx="0">
                  <c:v>Revision</c:v>
                </c:pt>
              </c:strCache>
            </c:strRef>
          </c:tx>
          <c:invertIfNegative val="0"/>
          <c:dLbls>
            <c:dLbl>
              <c:idx val="2"/>
              <c:layout>
                <c:manualLayout>
                  <c:x val="-1.712200993417232E-3"/>
                  <c:y val="8.6246485855934668E-2"/>
                </c:manualLayout>
              </c:layout>
              <c:showLegendKey val="0"/>
              <c:showVal val="1"/>
              <c:showCatName val="0"/>
              <c:showSerName val="0"/>
              <c:showPercent val="0"/>
              <c:showBubbleSize val="0"/>
            </c:dLbl>
            <c:dLbl>
              <c:idx val="3"/>
              <c:layout>
                <c:manualLayout>
                  <c:x val="-2.0601565718994645E-3"/>
                  <c:y val="0.15703703703703703"/>
                </c:manualLayout>
              </c:layout>
              <c:showLegendKey val="0"/>
              <c:showVal val="1"/>
              <c:showCatName val="0"/>
              <c:showSerName val="0"/>
              <c:showPercent val="0"/>
              <c:showBubbleSize val="0"/>
            </c:dLbl>
            <c:numFmt formatCode="_(&quot;$&quot;* #,##0.0_);_(&quot;$&quot;* \(#,##0.0\);_(&quot;$&quot;* &quot;-&quot;?_);_(@_)" sourceLinked="0"/>
            <c:txPr>
              <a:bodyPr/>
              <a:lstStyle/>
              <a:p>
                <a:pPr>
                  <a:defRPr sz="1200"/>
                </a:pPr>
                <a:endParaRPr lang="en-US"/>
              </a:p>
            </c:txPr>
            <c:showLegendKey val="0"/>
            <c:showVal val="1"/>
            <c:showCatName val="0"/>
            <c:showSerName val="0"/>
            <c:showPercent val="0"/>
            <c:showBubbleSize val="0"/>
            <c:showLeaderLines val="0"/>
          </c:dLbls>
          <c:cat>
            <c:strRef>
              <c:f>Summary!$G$7:$G$12</c:f>
              <c:strCache>
                <c:ptCount val="6"/>
                <c:pt idx="0">
                  <c:v>FY13</c:v>
                </c:pt>
                <c:pt idx="1">
                  <c:v>FY14</c:v>
                </c:pt>
                <c:pt idx="2">
                  <c:v>FY15</c:v>
                </c:pt>
                <c:pt idx="3">
                  <c:v>FY16</c:v>
                </c:pt>
                <c:pt idx="4">
                  <c:v>FY17*</c:v>
                </c:pt>
                <c:pt idx="5">
                  <c:v>FY18</c:v>
                </c:pt>
              </c:strCache>
            </c:strRef>
          </c:cat>
          <c:val>
            <c:numRef>
              <c:f>Summary!$I$7:$I$12</c:f>
              <c:numCache>
                <c:formatCode>_(* #,##0.0_);_(* \(#,##0.0\);_(* "-"??_);_(@_)</c:formatCode>
                <c:ptCount val="6"/>
                <c:pt idx="0">
                  <c:v>93.636399999999995</c:v>
                </c:pt>
                <c:pt idx="1">
                  <c:v>19.534500000000001</c:v>
                </c:pt>
                <c:pt idx="2">
                  <c:v>-2.544</c:v>
                </c:pt>
                <c:pt idx="3">
                  <c:v>-24.202999999999999</c:v>
                </c:pt>
                <c:pt idx="4">
                  <c:v>82.388999999999939</c:v>
                </c:pt>
              </c:numCache>
            </c:numRef>
          </c:val>
        </c:ser>
        <c:dLbls>
          <c:showLegendKey val="0"/>
          <c:showVal val="1"/>
          <c:showCatName val="0"/>
          <c:showSerName val="0"/>
          <c:showPercent val="0"/>
          <c:showBubbleSize val="0"/>
        </c:dLbls>
        <c:gapWidth val="150"/>
        <c:overlap val="-25"/>
        <c:axId val="132099456"/>
        <c:axId val="42853504"/>
      </c:barChart>
      <c:catAx>
        <c:axId val="132099456"/>
        <c:scaling>
          <c:orientation val="minMax"/>
        </c:scaling>
        <c:delete val="0"/>
        <c:axPos val="b"/>
        <c:majorTickMark val="none"/>
        <c:minorTickMark val="none"/>
        <c:tickLblPos val="nextTo"/>
        <c:txPr>
          <a:bodyPr/>
          <a:lstStyle/>
          <a:p>
            <a:pPr>
              <a:defRPr sz="1400" b="1"/>
            </a:pPr>
            <a:endParaRPr lang="en-US"/>
          </a:p>
        </c:txPr>
        <c:crossAx val="42853504"/>
        <c:crosses val="autoZero"/>
        <c:auto val="1"/>
        <c:lblAlgn val="ctr"/>
        <c:lblOffset val="100"/>
        <c:noMultiLvlLbl val="0"/>
      </c:catAx>
      <c:valAx>
        <c:axId val="42853504"/>
        <c:scaling>
          <c:orientation val="minMax"/>
        </c:scaling>
        <c:delete val="1"/>
        <c:axPos val="l"/>
        <c:numFmt formatCode="_(* #,##0.0_);_(* \(#,##0.0\);_(* &quot;-&quot;??_);_(@_)" sourceLinked="1"/>
        <c:majorTickMark val="none"/>
        <c:minorTickMark val="none"/>
        <c:tickLblPos val="nextTo"/>
        <c:crossAx val="132099456"/>
        <c:crosses val="autoZero"/>
        <c:crossBetween val="between"/>
      </c:valAx>
    </c:plotArea>
    <c:legend>
      <c:legendPos val="t"/>
      <c:layout>
        <c:manualLayout>
          <c:xMode val="edge"/>
          <c:yMode val="edge"/>
          <c:x val="0.37252767164158102"/>
          <c:y val="0.14482829285978893"/>
          <c:w val="0.23475048695842327"/>
          <c:h val="5.2827675681644086E-2"/>
        </c:manualLayou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702339"/>
            </a:solidFill>
          </c:spPr>
          <c:invertIfNegative val="0"/>
          <c:cat>
            <c:numRef>
              <c:f>Sheet1!$B$15:$D$15</c:f>
              <c:numCache>
                <c:formatCode>General</c:formatCode>
                <c:ptCount val="3"/>
                <c:pt idx="0">
                  <c:v>2014</c:v>
                </c:pt>
                <c:pt idx="1">
                  <c:v>2015</c:v>
                </c:pt>
                <c:pt idx="2">
                  <c:v>2016</c:v>
                </c:pt>
              </c:numCache>
            </c:numRef>
          </c:cat>
          <c:val>
            <c:numRef>
              <c:f>Sheet1!$B$16:$D$16</c:f>
              <c:numCache>
                <c:formatCode>#,##0</c:formatCode>
                <c:ptCount val="3"/>
                <c:pt idx="0">
                  <c:v>120071</c:v>
                </c:pt>
                <c:pt idx="1">
                  <c:v>205666</c:v>
                </c:pt>
                <c:pt idx="2">
                  <c:v>203066</c:v>
                </c:pt>
              </c:numCache>
            </c:numRef>
          </c:val>
        </c:ser>
        <c:dLbls>
          <c:showLegendKey val="0"/>
          <c:showVal val="0"/>
          <c:showCatName val="0"/>
          <c:showSerName val="0"/>
          <c:showPercent val="0"/>
          <c:showBubbleSize val="0"/>
        </c:dLbls>
        <c:gapWidth val="150"/>
        <c:axId val="74748288"/>
        <c:axId val="74749824"/>
      </c:barChart>
      <c:catAx>
        <c:axId val="74748288"/>
        <c:scaling>
          <c:orientation val="minMax"/>
        </c:scaling>
        <c:delete val="0"/>
        <c:axPos val="b"/>
        <c:numFmt formatCode="General" sourceLinked="1"/>
        <c:majorTickMark val="none"/>
        <c:minorTickMark val="none"/>
        <c:tickLblPos val="nextTo"/>
        <c:crossAx val="74749824"/>
        <c:crosses val="autoZero"/>
        <c:auto val="1"/>
        <c:lblAlgn val="ctr"/>
        <c:lblOffset val="100"/>
        <c:noMultiLvlLbl val="0"/>
      </c:catAx>
      <c:valAx>
        <c:axId val="74749824"/>
        <c:scaling>
          <c:orientation val="minMax"/>
        </c:scaling>
        <c:delete val="0"/>
        <c:axPos val="l"/>
        <c:majorGridlines/>
        <c:numFmt formatCode="#,##0" sourceLinked="1"/>
        <c:majorTickMark val="none"/>
        <c:minorTickMark val="none"/>
        <c:tickLblPos val="nextTo"/>
        <c:crossAx val="74748288"/>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Arizona</c:v>
                </c:pt>
              </c:strCache>
            </c:strRef>
          </c:tx>
          <c:invertIfNegative val="0"/>
          <c:dLbls>
            <c:showLegendKey val="0"/>
            <c:showVal val="1"/>
            <c:showCatName val="0"/>
            <c:showSerName val="0"/>
            <c:showPercent val="0"/>
            <c:showBubbleSize val="0"/>
            <c:showLeaderLines val="0"/>
          </c:dLbls>
          <c:cat>
            <c:numRef>
              <c:f>Sheet1!$A$2:$A$3</c:f>
              <c:numCache>
                <c:formatCode>General</c:formatCode>
                <c:ptCount val="2"/>
                <c:pt idx="0">
                  <c:v>2015</c:v>
                </c:pt>
                <c:pt idx="1">
                  <c:v>2016</c:v>
                </c:pt>
              </c:numCache>
            </c:numRef>
          </c:cat>
          <c:val>
            <c:numRef>
              <c:f>Sheet1!$B$2:$B$3</c:f>
              <c:numCache>
                <c:formatCode>0.00%</c:formatCode>
                <c:ptCount val="2"/>
                <c:pt idx="0" formatCode="0%">
                  <c:v>0.71</c:v>
                </c:pt>
                <c:pt idx="1">
                  <c:v>-1.28037189879153E-2</c:v>
                </c:pt>
              </c:numCache>
            </c:numRef>
          </c:val>
        </c:ser>
        <c:ser>
          <c:idx val="1"/>
          <c:order val="1"/>
          <c:tx>
            <c:strRef>
              <c:f>Sheet1!$C$1</c:f>
              <c:strCache>
                <c:ptCount val="1"/>
                <c:pt idx="0">
                  <c:v>National</c:v>
                </c:pt>
              </c:strCache>
            </c:strRef>
          </c:tx>
          <c:invertIfNegative val="0"/>
          <c:dLbls>
            <c:showLegendKey val="0"/>
            <c:showVal val="1"/>
            <c:showCatName val="0"/>
            <c:showSerName val="0"/>
            <c:showPercent val="0"/>
            <c:showBubbleSize val="0"/>
            <c:showLeaderLines val="0"/>
          </c:dLbls>
          <c:cat>
            <c:numRef>
              <c:f>Sheet1!$A$2:$A$3</c:f>
              <c:numCache>
                <c:formatCode>General</c:formatCode>
                <c:ptCount val="2"/>
                <c:pt idx="0">
                  <c:v>2015</c:v>
                </c:pt>
                <c:pt idx="1">
                  <c:v>2016</c:v>
                </c:pt>
              </c:numCache>
            </c:numRef>
          </c:cat>
          <c:val>
            <c:numRef>
              <c:f>Sheet1!$C$2:$C$3</c:f>
              <c:numCache>
                <c:formatCode>0%</c:formatCode>
                <c:ptCount val="2"/>
                <c:pt idx="0">
                  <c:v>0.31385076788528204</c:v>
                </c:pt>
                <c:pt idx="1">
                  <c:v>8.502684017914329E-2</c:v>
                </c:pt>
              </c:numCache>
            </c:numRef>
          </c:val>
        </c:ser>
        <c:dLbls>
          <c:showLegendKey val="0"/>
          <c:showVal val="0"/>
          <c:showCatName val="0"/>
          <c:showSerName val="0"/>
          <c:showPercent val="0"/>
          <c:showBubbleSize val="0"/>
        </c:dLbls>
        <c:gapWidth val="150"/>
        <c:axId val="115935104"/>
        <c:axId val="115936640"/>
      </c:barChart>
      <c:catAx>
        <c:axId val="115935104"/>
        <c:scaling>
          <c:orientation val="minMax"/>
        </c:scaling>
        <c:delete val="0"/>
        <c:axPos val="l"/>
        <c:numFmt formatCode="General" sourceLinked="1"/>
        <c:majorTickMark val="out"/>
        <c:minorTickMark val="none"/>
        <c:tickLblPos val="nextTo"/>
        <c:txPr>
          <a:bodyPr/>
          <a:lstStyle/>
          <a:p>
            <a:pPr>
              <a:defRPr b="1"/>
            </a:pPr>
            <a:endParaRPr lang="en-US"/>
          </a:p>
        </c:txPr>
        <c:crossAx val="115936640"/>
        <c:crosses val="autoZero"/>
        <c:auto val="1"/>
        <c:lblAlgn val="ctr"/>
        <c:lblOffset val="100"/>
        <c:noMultiLvlLbl val="0"/>
      </c:catAx>
      <c:valAx>
        <c:axId val="115936640"/>
        <c:scaling>
          <c:orientation val="minMax"/>
        </c:scaling>
        <c:delete val="0"/>
        <c:axPos val="b"/>
        <c:majorGridlines/>
        <c:numFmt formatCode="0%" sourceLinked="0"/>
        <c:majorTickMark val="out"/>
        <c:minorTickMark val="none"/>
        <c:tickLblPos val="nextTo"/>
        <c:crossAx val="11593510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Arizona</c:v>
                </c:pt>
              </c:strCache>
            </c:strRef>
          </c:tx>
          <c:invertIfNegative val="0"/>
          <c:cat>
            <c:strRef>
              <c:f>Sheet1!$A$2:$A$6</c:f>
              <c:strCache>
                <c:ptCount val="5"/>
                <c:pt idx="0">
                  <c:v>Catastrophic </c:v>
                </c:pt>
                <c:pt idx="1">
                  <c:v>Bronze</c:v>
                </c:pt>
                <c:pt idx="2">
                  <c:v>Sliver</c:v>
                </c:pt>
                <c:pt idx="3">
                  <c:v>Gold</c:v>
                </c:pt>
                <c:pt idx="4">
                  <c:v>Platinum</c:v>
                </c:pt>
              </c:strCache>
            </c:strRef>
          </c:cat>
          <c:val>
            <c:numRef>
              <c:f>Sheet1!$B$2:$B$6</c:f>
              <c:numCache>
                <c:formatCode>0%</c:formatCode>
                <c:ptCount val="5"/>
                <c:pt idx="0">
                  <c:v>0.09</c:v>
                </c:pt>
                <c:pt idx="1">
                  <c:v>0.28999999999999998</c:v>
                </c:pt>
                <c:pt idx="2">
                  <c:v>0.32</c:v>
                </c:pt>
                <c:pt idx="3">
                  <c:v>0.28000000000000003</c:v>
                </c:pt>
                <c:pt idx="4">
                  <c:v>0.02</c:v>
                </c:pt>
              </c:numCache>
            </c:numRef>
          </c:val>
        </c:ser>
        <c:ser>
          <c:idx val="1"/>
          <c:order val="1"/>
          <c:tx>
            <c:strRef>
              <c:f>Sheet1!$C$1</c:f>
              <c:strCache>
                <c:ptCount val="1"/>
                <c:pt idx="0">
                  <c:v>National</c:v>
                </c:pt>
              </c:strCache>
            </c:strRef>
          </c:tx>
          <c:invertIfNegative val="0"/>
          <c:cat>
            <c:strRef>
              <c:f>Sheet1!$A$2:$A$6</c:f>
              <c:strCache>
                <c:ptCount val="5"/>
                <c:pt idx="0">
                  <c:v>Catastrophic </c:v>
                </c:pt>
                <c:pt idx="1">
                  <c:v>Bronze</c:v>
                </c:pt>
                <c:pt idx="2">
                  <c:v>Sliver</c:v>
                </c:pt>
                <c:pt idx="3">
                  <c:v>Gold</c:v>
                </c:pt>
                <c:pt idx="4">
                  <c:v>Platinum</c:v>
                </c:pt>
              </c:strCache>
            </c:strRef>
          </c:cat>
          <c:val>
            <c:numRef>
              <c:f>Sheet1!$C$2:$C$6</c:f>
              <c:numCache>
                <c:formatCode>0%</c:formatCode>
                <c:ptCount val="5"/>
                <c:pt idx="0">
                  <c:v>0.01</c:v>
                </c:pt>
                <c:pt idx="1">
                  <c:v>0.23</c:v>
                </c:pt>
                <c:pt idx="2">
                  <c:v>0.68</c:v>
                </c:pt>
                <c:pt idx="3">
                  <c:v>0.06</c:v>
                </c:pt>
                <c:pt idx="4">
                  <c:v>0.02</c:v>
                </c:pt>
              </c:numCache>
            </c:numRef>
          </c:val>
        </c:ser>
        <c:dLbls>
          <c:showLegendKey val="0"/>
          <c:showVal val="0"/>
          <c:showCatName val="0"/>
          <c:showSerName val="0"/>
          <c:showPercent val="0"/>
          <c:showBubbleSize val="0"/>
        </c:dLbls>
        <c:gapWidth val="150"/>
        <c:axId val="128496768"/>
        <c:axId val="128566016"/>
      </c:barChart>
      <c:catAx>
        <c:axId val="128496768"/>
        <c:scaling>
          <c:orientation val="minMax"/>
        </c:scaling>
        <c:delete val="0"/>
        <c:axPos val="b"/>
        <c:majorTickMark val="out"/>
        <c:minorTickMark val="none"/>
        <c:tickLblPos val="nextTo"/>
        <c:crossAx val="128566016"/>
        <c:crosses val="autoZero"/>
        <c:auto val="1"/>
        <c:lblAlgn val="ctr"/>
        <c:lblOffset val="100"/>
        <c:noMultiLvlLbl val="0"/>
      </c:catAx>
      <c:valAx>
        <c:axId val="128566016"/>
        <c:scaling>
          <c:orientation val="minMax"/>
        </c:scaling>
        <c:delete val="0"/>
        <c:axPos val="l"/>
        <c:majorGridlines/>
        <c:numFmt formatCode="0%" sourceLinked="1"/>
        <c:majorTickMark val="out"/>
        <c:minorTickMark val="none"/>
        <c:tickLblPos val="nextTo"/>
        <c:crossAx val="12849676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Sheet1!$B$87</c:f>
              <c:strCache>
                <c:ptCount val="1"/>
                <c:pt idx="0">
                  <c:v>Arizona</c:v>
                </c:pt>
              </c:strCache>
            </c:strRef>
          </c:tx>
          <c:invertIfNegative val="0"/>
          <c:cat>
            <c:strRef>
              <c:f>Sheet1!$C$85:$I$86</c:f>
              <c:strCache>
                <c:ptCount val="7"/>
                <c:pt idx="0">
                  <c:v>&lt;18</c:v>
                </c:pt>
                <c:pt idx="1">
                  <c:v>18-25</c:v>
                </c:pt>
                <c:pt idx="2">
                  <c:v>26-34</c:v>
                </c:pt>
                <c:pt idx="3">
                  <c:v>35-44</c:v>
                </c:pt>
                <c:pt idx="4">
                  <c:v>45-54</c:v>
                </c:pt>
                <c:pt idx="5">
                  <c:v>55-64</c:v>
                </c:pt>
                <c:pt idx="6">
                  <c:v>≥ 65</c:v>
                </c:pt>
              </c:strCache>
            </c:strRef>
          </c:cat>
          <c:val>
            <c:numRef>
              <c:f>Sheet1!$C$87:$I$87</c:f>
              <c:numCache>
                <c:formatCode>0%</c:formatCode>
                <c:ptCount val="7"/>
                <c:pt idx="0">
                  <c:v>0.2</c:v>
                </c:pt>
                <c:pt idx="1">
                  <c:v>7.0000000000000007E-2</c:v>
                </c:pt>
                <c:pt idx="2">
                  <c:v>0.11</c:v>
                </c:pt>
                <c:pt idx="3">
                  <c:v>0.13</c:v>
                </c:pt>
                <c:pt idx="4">
                  <c:v>0.18</c:v>
                </c:pt>
                <c:pt idx="5">
                  <c:v>0.31</c:v>
                </c:pt>
                <c:pt idx="6">
                  <c:v>0</c:v>
                </c:pt>
              </c:numCache>
            </c:numRef>
          </c:val>
        </c:ser>
        <c:ser>
          <c:idx val="1"/>
          <c:order val="1"/>
          <c:tx>
            <c:strRef>
              <c:f>Sheet1!$B$88</c:f>
              <c:strCache>
                <c:ptCount val="1"/>
                <c:pt idx="0">
                  <c:v>National</c:v>
                </c:pt>
              </c:strCache>
            </c:strRef>
          </c:tx>
          <c:invertIfNegative val="0"/>
          <c:cat>
            <c:strRef>
              <c:f>Sheet1!$C$85:$I$86</c:f>
              <c:strCache>
                <c:ptCount val="7"/>
                <c:pt idx="0">
                  <c:v>&lt;18</c:v>
                </c:pt>
                <c:pt idx="1">
                  <c:v>18-25</c:v>
                </c:pt>
                <c:pt idx="2">
                  <c:v>26-34</c:v>
                </c:pt>
                <c:pt idx="3">
                  <c:v>35-44</c:v>
                </c:pt>
                <c:pt idx="4">
                  <c:v>45-54</c:v>
                </c:pt>
                <c:pt idx="5">
                  <c:v>55-64</c:v>
                </c:pt>
                <c:pt idx="6">
                  <c:v>≥ 65</c:v>
                </c:pt>
              </c:strCache>
            </c:strRef>
          </c:cat>
          <c:val>
            <c:numRef>
              <c:f>Sheet1!$C$88:$I$88</c:f>
              <c:numCache>
                <c:formatCode>0%</c:formatCode>
                <c:ptCount val="7"/>
                <c:pt idx="0">
                  <c:v>0.08</c:v>
                </c:pt>
                <c:pt idx="1">
                  <c:v>0.11</c:v>
                </c:pt>
                <c:pt idx="2">
                  <c:v>0.17</c:v>
                </c:pt>
                <c:pt idx="3">
                  <c:v>0.16</c:v>
                </c:pt>
                <c:pt idx="4">
                  <c:v>0.21</c:v>
                </c:pt>
                <c:pt idx="5">
                  <c:v>0.26</c:v>
                </c:pt>
                <c:pt idx="6">
                  <c:v>0.01</c:v>
                </c:pt>
              </c:numCache>
            </c:numRef>
          </c:val>
        </c:ser>
        <c:dLbls>
          <c:showLegendKey val="0"/>
          <c:showVal val="0"/>
          <c:showCatName val="0"/>
          <c:showSerName val="0"/>
          <c:showPercent val="0"/>
          <c:showBubbleSize val="0"/>
        </c:dLbls>
        <c:gapWidth val="150"/>
        <c:axId val="140250496"/>
        <c:axId val="140616832"/>
      </c:barChart>
      <c:catAx>
        <c:axId val="140250496"/>
        <c:scaling>
          <c:orientation val="minMax"/>
        </c:scaling>
        <c:delete val="0"/>
        <c:axPos val="b"/>
        <c:majorTickMark val="none"/>
        <c:minorTickMark val="none"/>
        <c:tickLblPos val="nextTo"/>
        <c:crossAx val="140616832"/>
        <c:crosses val="autoZero"/>
        <c:auto val="1"/>
        <c:lblAlgn val="ctr"/>
        <c:lblOffset val="100"/>
        <c:noMultiLvlLbl val="0"/>
      </c:catAx>
      <c:valAx>
        <c:axId val="140616832"/>
        <c:scaling>
          <c:orientation val="minMax"/>
        </c:scaling>
        <c:delete val="0"/>
        <c:axPos val="l"/>
        <c:majorGridlines/>
        <c:numFmt formatCode="0%" sourceLinked="1"/>
        <c:majorTickMark val="none"/>
        <c:minorTickMark val="none"/>
        <c:tickLblPos val="nextTo"/>
        <c:crossAx val="1402504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Sheet1!$A$2:$A$4</c:f>
              <c:strCache>
                <c:ptCount val="3"/>
                <c:pt idx="0">
                  <c:v>2005-2009</c:v>
                </c:pt>
                <c:pt idx="1">
                  <c:v>2010-2012</c:v>
                </c:pt>
                <c:pt idx="2">
                  <c:v>2013-2016</c:v>
                </c:pt>
              </c:strCache>
            </c:strRef>
          </c:cat>
          <c:val>
            <c:numRef>
              <c:f>Sheet1!$B$2:$B$4</c:f>
              <c:numCache>
                <c:formatCode>General</c:formatCode>
                <c:ptCount val="3"/>
                <c:pt idx="0">
                  <c:v>6.6</c:v>
                </c:pt>
                <c:pt idx="1">
                  <c:v>-4.5999999999999996</c:v>
                </c:pt>
                <c:pt idx="2">
                  <c:v>2.1</c:v>
                </c:pt>
              </c:numCache>
            </c:numRef>
          </c:val>
        </c:ser>
        <c:dLbls>
          <c:dLblPos val="outEnd"/>
          <c:showLegendKey val="0"/>
          <c:showVal val="1"/>
          <c:showCatName val="0"/>
          <c:showSerName val="0"/>
          <c:showPercent val="0"/>
          <c:showBubbleSize val="0"/>
        </c:dLbls>
        <c:gapWidth val="150"/>
        <c:axId val="36423936"/>
        <c:axId val="41445248"/>
      </c:barChart>
      <c:catAx>
        <c:axId val="36423936"/>
        <c:scaling>
          <c:orientation val="minMax"/>
        </c:scaling>
        <c:delete val="0"/>
        <c:axPos val="b"/>
        <c:majorTickMark val="out"/>
        <c:minorTickMark val="none"/>
        <c:tickLblPos val="nextTo"/>
        <c:crossAx val="41445248"/>
        <c:crosses val="autoZero"/>
        <c:auto val="1"/>
        <c:lblAlgn val="ctr"/>
        <c:lblOffset val="100"/>
        <c:noMultiLvlLbl val="0"/>
      </c:catAx>
      <c:valAx>
        <c:axId val="41445248"/>
        <c:scaling>
          <c:orientation val="minMax"/>
        </c:scaling>
        <c:delete val="0"/>
        <c:axPos val="l"/>
        <c:majorGridlines/>
        <c:numFmt formatCode="General" sourceLinked="1"/>
        <c:majorTickMark val="out"/>
        <c:minorTickMark val="none"/>
        <c:tickLblPos val="nextTo"/>
        <c:crossAx val="364239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'Growth Summary'!$B$4:$G$4</c:f>
              <c:strCache>
                <c:ptCount val="6"/>
                <c:pt idx="0">
                  <c:v>2011 YE</c:v>
                </c:pt>
                <c:pt idx="1">
                  <c:v>2012 YE</c:v>
                </c:pt>
                <c:pt idx="2">
                  <c:v>2013 YE</c:v>
                </c:pt>
                <c:pt idx="3">
                  <c:v>2014 YE</c:v>
                </c:pt>
                <c:pt idx="4">
                  <c:v>2015 YE</c:v>
                </c:pt>
                <c:pt idx="5">
                  <c:v>2016 YTD</c:v>
                </c:pt>
              </c:strCache>
            </c:strRef>
          </c:cat>
          <c:val>
            <c:numRef>
              <c:f>'Growth Summary'!$B$5:$G$5</c:f>
              <c:numCache>
                <c:formatCode>_(* #,##0_);_(* \(#,##0\);_(* "-"??_);_(@_)</c:formatCode>
                <c:ptCount val="6"/>
                <c:pt idx="0">
                  <c:v>11</c:v>
                </c:pt>
                <c:pt idx="1">
                  <c:v>23</c:v>
                </c:pt>
                <c:pt idx="2">
                  <c:v>33</c:v>
                </c:pt>
                <c:pt idx="3">
                  <c:v>33</c:v>
                </c:pt>
                <c:pt idx="4">
                  <c:v>78</c:v>
                </c:pt>
                <c:pt idx="5">
                  <c:v>198</c:v>
                </c:pt>
              </c:numCache>
            </c:numRef>
          </c:val>
        </c:ser>
        <c:dLbls>
          <c:showLegendKey val="0"/>
          <c:showVal val="1"/>
          <c:showCatName val="0"/>
          <c:showSerName val="0"/>
          <c:showPercent val="0"/>
          <c:showBubbleSize val="0"/>
        </c:dLbls>
        <c:gapWidth val="100"/>
        <c:shape val="box"/>
        <c:axId val="74450048"/>
        <c:axId val="74451584"/>
        <c:axId val="110764928"/>
      </c:bar3DChart>
      <c:catAx>
        <c:axId val="74450048"/>
        <c:scaling>
          <c:orientation val="minMax"/>
        </c:scaling>
        <c:delete val="0"/>
        <c:axPos val="b"/>
        <c:numFmt formatCode="@"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0070C0"/>
                </a:solidFill>
                <a:latin typeface="+mn-lt"/>
                <a:ea typeface="+mn-ea"/>
                <a:cs typeface="+mn-cs"/>
              </a:defRPr>
            </a:pPr>
            <a:endParaRPr lang="en-US"/>
          </a:p>
        </c:txPr>
        <c:crossAx val="74451584"/>
        <c:crosses val="autoZero"/>
        <c:auto val="0"/>
        <c:lblAlgn val="ctr"/>
        <c:lblOffset val="100"/>
        <c:noMultiLvlLbl val="0"/>
      </c:catAx>
      <c:valAx>
        <c:axId val="74451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rgbClr val="0070C0"/>
                    </a:solidFill>
                    <a:latin typeface="+mn-lt"/>
                    <a:ea typeface="+mn-ea"/>
                    <a:cs typeface="+mn-cs"/>
                  </a:defRPr>
                </a:pPr>
                <a:r>
                  <a:rPr lang="en-US" sz="1200" b="1">
                    <a:solidFill>
                      <a:srgbClr val="0070C0"/>
                    </a:solidFill>
                  </a:rPr>
                  <a:t>Number of Participants</a:t>
                </a:r>
              </a:p>
            </c:rich>
          </c:tx>
          <c:layout/>
          <c:overlay val="0"/>
          <c:spPr>
            <a:noFill/>
            <a:ln>
              <a:noFill/>
            </a:ln>
            <a:effectLst/>
          </c:sp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450048"/>
        <c:crossesAt val="1"/>
        <c:crossBetween val="between"/>
      </c:valAx>
      <c:serAx>
        <c:axId val="110764928"/>
        <c:scaling>
          <c:orientation val="minMax"/>
        </c:scaling>
        <c:delete val="1"/>
        <c:axPos val="b"/>
        <c:majorTickMark val="out"/>
        <c:minorTickMark val="none"/>
        <c:tickLblPos val="nextTo"/>
        <c:crossAx val="74451584"/>
        <c:crosses val="autoZero"/>
      </c:serAx>
      <c:spPr>
        <a:noFill/>
        <a:ln>
          <a:noFill/>
        </a:ln>
        <a:effectLst/>
      </c:spPr>
    </c:plotArea>
    <c:plotVisOnly val="1"/>
    <c:dispBlanksAs val="gap"/>
    <c:showDLblsOverMax val="0"/>
  </c:chart>
  <c:spPr>
    <a:solidFill>
      <a:schemeClr val="bg1"/>
    </a:solidFill>
    <a:ln w="50800" cap="flat" cmpd="sng" algn="ctr">
      <a:solidFill>
        <a:schemeClr val="accent1">
          <a:lumMod val="75000"/>
        </a:schemeClr>
      </a:solidFill>
      <a:round/>
    </a:ln>
    <a:effectLst/>
  </c:spPr>
  <c:txPr>
    <a:bodyPr/>
    <a:lstStyle/>
    <a:p>
      <a:pPr>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0.59643</cdr:x>
      <cdr:y>0.94761</cdr:y>
    </cdr:from>
    <cdr:to>
      <cdr:x>0.92196</cdr:x>
      <cdr:y>0.99384</cdr:y>
    </cdr:to>
    <cdr:sp macro="" textlink="">
      <cdr:nvSpPr>
        <cdr:cNvPr id="2" name="TextBox 1"/>
        <cdr:cNvSpPr txBox="1"/>
      </cdr:nvSpPr>
      <cdr:spPr>
        <a:xfrm xmlns:a="http://schemas.openxmlformats.org/drawingml/2006/main">
          <a:off x="5160380" y="5932024"/>
          <a:ext cx="2816506" cy="2893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*FY2017 does not include BHS merger GF</a:t>
          </a:r>
        </a:p>
      </cdr:txBody>
    </cdr:sp>
  </cdr:relSizeAnchor>
</c:userShapes>
</file>

<file path=ppt/drawings/drawing2.xml><?xml version="1.0" encoding="utf-8"?>
<c:userShapes xmlns:c="http://schemas.openxmlformats.org/drawingml/2006/chart">
  <cdr:relSizeAnchor xmlns:cdr="http://schemas.openxmlformats.org/drawingml/2006/chartDrawing">
    <cdr:from>
      <cdr:x>0.64408</cdr:x>
      <cdr:y>0.88768</cdr:y>
    </cdr:from>
    <cdr:to>
      <cdr:x>0.8655</cdr:x>
      <cdr:y>0.97439</cdr:y>
    </cdr:to>
    <cdr:sp macro="" textlink="">
      <cdr:nvSpPr>
        <cdr:cNvPr id="2" name="TextBox 1"/>
        <cdr:cNvSpPr txBox="1"/>
      </cdr:nvSpPr>
      <cdr:spPr>
        <a:xfrm xmlns:a="http://schemas.openxmlformats.org/drawingml/2006/main">
          <a:off x="3993319" y="3858952"/>
          <a:ext cx="1372818" cy="3769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a:t>*Does not include $517.3M</a:t>
          </a:r>
          <a:r>
            <a:rPr lang="en-US" sz="900" baseline="0"/>
            <a:t> BHS Base Mod</a:t>
          </a:r>
          <a:endParaRPr lang="en-US" sz="9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12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12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D2844793-DE4A-4109-AC3B-563B8AFB863D}" type="slidenum">
              <a:rPr lang="en-US"/>
              <a:pPr>
                <a:defRPr/>
              </a:pPr>
              <a:t>‹#›</a:t>
            </a:fld>
            <a:endParaRPr lang="en-US" dirty="0"/>
          </a:p>
        </p:txBody>
      </p:sp>
    </p:spTree>
    <p:extLst>
      <p:ext uri="{BB962C8B-B14F-4D97-AF65-F5344CB8AC3E}">
        <p14:creationId xmlns:p14="http://schemas.microsoft.com/office/powerpoint/2010/main" val="535740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4B5C2C34-22E5-4F62-B91E-07252E9FC912}" type="slidenum">
              <a:rPr lang="en-US"/>
              <a:pPr>
                <a:defRPr/>
              </a:pPr>
              <a:t>‹#›</a:t>
            </a:fld>
            <a:endParaRPr lang="en-US" dirty="0"/>
          </a:p>
        </p:txBody>
      </p:sp>
    </p:spTree>
    <p:extLst>
      <p:ext uri="{BB962C8B-B14F-4D97-AF65-F5344CB8AC3E}">
        <p14:creationId xmlns:p14="http://schemas.microsoft.com/office/powerpoint/2010/main" val="1111707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71B4-0BE4-46D8-9A18-4A1D7B2ED132}" type="slidenum">
              <a:rPr lang="en-US" smtClean="0"/>
              <a:t>1</a:t>
            </a:fld>
            <a:endParaRPr lang="en-US" dirty="0"/>
          </a:p>
        </p:txBody>
      </p:sp>
    </p:spTree>
    <p:extLst>
      <p:ext uri="{BB962C8B-B14F-4D97-AF65-F5344CB8AC3E}">
        <p14:creationId xmlns:p14="http://schemas.microsoft.com/office/powerpoint/2010/main" val="69349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71B4-0BE4-46D8-9A18-4A1D7B2ED132}" type="slidenum">
              <a:rPr lang="en-US" smtClean="0"/>
              <a:t>4</a:t>
            </a:fld>
            <a:endParaRPr lang="en-US" dirty="0"/>
          </a:p>
        </p:txBody>
      </p:sp>
    </p:spTree>
    <p:extLst>
      <p:ext uri="{BB962C8B-B14F-4D97-AF65-F5344CB8AC3E}">
        <p14:creationId xmlns:p14="http://schemas.microsoft.com/office/powerpoint/2010/main" val="386167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9C71B4-0BE4-46D8-9A18-4A1D7B2ED132}" type="slidenum">
              <a:rPr lang="en-US" smtClean="0"/>
              <a:t>5</a:t>
            </a:fld>
            <a:endParaRPr lang="en-US"/>
          </a:p>
        </p:txBody>
      </p:sp>
    </p:spTree>
    <p:extLst>
      <p:ext uri="{BB962C8B-B14F-4D97-AF65-F5344CB8AC3E}">
        <p14:creationId xmlns:p14="http://schemas.microsoft.com/office/powerpoint/2010/main" val="3964952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9C71B4-0BE4-46D8-9A18-4A1D7B2ED132}" type="slidenum">
              <a:rPr lang="en-US" smtClean="0"/>
              <a:t>6</a:t>
            </a:fld>
            <a:endParaRPr lang="en-US"/>
          </a:p>
        </p:txBody>
      </p:sp>
    </p:spTree>
    <p:extLst>
      <p:ext uri="{BB962C8B-B14F-4D97-AF65-F5344CB8AC3E}">
        <p14:creationId xmlns:p14="http://schemas.microsoft.com/office/powerpoint/2010/main" val="3964952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pPr>
              <a:defRPr/>
            </a:pPr>
            <a:fld id="{4B5C2C34-22E5-4F62-B91E-07252E9FC912}" type="slidenum">
              <a:rPr lang="en-US" smtClean="0"/>
              <a:pPr>
                <a:defRPr/>
              </a:pPr>
              <a:t>13</a:t>
            </a:fld>
            <a:endParaRPr lang="en-US" dirty="0"/>
          </a:p>
        </p:txBody>
      </p:sp>
    </p:spTree>
    <p:extLst>
      <p:ext uri="{BB962C8B-B14F-4D97-AF65-F5344CB8AC3E}">
        <p14:creationId xmlns:p14="http://schemas.microsoft.com/office/powerpoint/2010/main" val="3427343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Can we do this one without</a:t>
            </a:r>
            <a:r>
              <a:rPr lang="en-US" baseline="0" dirty="0" smtClean="0"/>
              <a:t> the boxes/arrows? Concept is ok but leaves out a range of reform types</a:t>
            </a:r>
          </a:p>
          <a:p>
            <a:r>
              <a:rPr lang="en-US" baseline="0" dirty="0" smtClean="0"/>
              <a:t>Done</a:t>
            </a:r>
          </a:p>
          <a:p>
            <a:endParaRPr lang="en-US" dirty="0"/>
          </a:p>
        </p:txBody>
      </p:sp>
      <p:sp>
        <p:nvSpPr>
          <p:cNvPr id="4" name="Slide Number Placeholder 3"/>
          <p:cNvSpPr>
            <a:spLocks noGrp="1"/>
          </p:cNvSpPr>
          <p:nvPr>
            <p:ph type="sldNum" sz="quarter" idx="10"/>
          </p:nvPr>
        </p:nvSpPr>
        <p:spPr/>
        <p:txBody>
          <a:bodyPr/>
          <a:lstStyle/>
          <a:p>
            <a:pPr defTabSz="912571" fontAlgn="auto">
              <a:spcBef>
                <a:spcPts val="0"/>
              </a:spcBef>
              <a:spcAft>
                <a:spcPts val="0"/>
              </a:spcAft>
              <a:defRPr/>
            </a:pPr>
            <a:fld id="{B1CA6B6A-EE0E-444F-BA65-A637C61AA9A0}" type="slidenum">
              <a:rPr lang="en-US">
                <a:solidFill>
                  <a:prstClr val="black"/>
                </a:solidFill>
                <a:latin typeface="Calibri" panose="020F0502020204030204"/>
              </a:rPr>
              <a:pPr defTabSz="912571" fontAlgn="auto">
                <a:spcBef>
                  <a:spcPts val="0"/>
                </a:spcBef>
                <a:spcAft>
                  <a:spcPts val="0"/>
                </a:spcAft>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09404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015653"/>
            <a:ext cx="6705600" cy="1905000"/>
          </a:xfrm>
          <a:prstGeom prst="rect">
            <a:avLst/>
          </a:prstGeom>
        </p:spPr>
        <p:txBody>
          <a:bodyPr anchor="b"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30544369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071004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5526422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9750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14460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304800"/>
            <a:ext cx="8306474"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5106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3886002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28378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7640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
          <p:cNvSpPr>
            <a:spLocks noGrp="1"/>
          </p:cNvSpPr>
          <p:nvPr>
            <p:ph type="body" idx="13"/>
          </p:nvPr>
        </p:nvSpPr>
        <p:spPr>
          <a:xfrm>
            <a:off x="4572000" y="16764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457200" y="304800"/>
            <a:ext cx="8314566"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38840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67447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quality health care for those in need</a:t>
            </a:r>
            <a:endParaRPr lang="en-US" dirty="0"/>
          </a:p>
        </p:txBody>
      </p:sp>
    </p:spTree>
    <p:extLst>
      <p:ext uri="{BB962C8B-B14F-4D97-AF65-F5344CB8AC3E}">
        <p14:creationId xmlns:p14="http://schemas.microsoft.com/office/powerpoint/2010/main" val="1543338456"/>
      </p:ext>
    </p:extLst>
  </p:cSld>
  <p:clrMap bg1="lt1" tx1="dk1" bg2="lt2" tx2="dk2" accent1="accent1" accent2="accent2" accent3="accent3" accent4="accent4" accent5="accent5" accent6="accent6" hlink="hlink" folHlink="folHlink"/>
  <p:sldLayoutIdLst>
    <p:sldLayoutId id="2147484228" r:id="rId1"/>
    <p:sldLayoutId id="2147484229" r:id="rId2"/>
    <p:sldLayoutId id="2147484230" r:id="rId3"/>
    <p:sldLayoutId id="2147484231" r:id="rId4"/>
    <p:sldLayoutId id="2147484232" r:id="rId5"/>
    <p:sldLayoutId id="2147484233" r:id="rId6"/>
    <p:sldLayoutId id="2147484234" r:id="rId7"/>
    <p:sldLayoutId id="2147484235" r:id="rId8"/>
    <p:sldLayoutId id="2147484236" r:id="rId9"/>
    <p:sldLayoutId id="2147484237"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056" y="2209800"/>
            <a:ext cx="7629144" cy="1905000"/>
          </a:xfrm>
        </p:spPr>
        <p:txBody>
          <a:bodyPr/>
          <a:lstStyle/>
          <a:p>
            <a:r>
              <a:rPr lang="en-US" sz="4800" dirty="0" smtClean="0"/>
              <a:t>AHCCCS Update</a:t>
            </a:r>
            <a:endParaRPr lang="en-US" sz="4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57533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Marketplace Cohort by Age: 2016</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10</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18116570"/>
              </p:ext>
            </p:extLst>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3155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AHCCCS Cap Rate History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19552749"/>
              </p:ext>
            </p:extLst>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4"/>
          </p:nvPr>
        </p:nvSpPr>
        <p:spPr/>
        <p:txBody>
          <a:bodyPr/>
          <a:lstStyle/>
          <a:p>
            <a:fld id="{FF445594-FFE8-4E90-934C-EFF530110A38}" type="slidenum">
              <a:rPr lang="en-US" smtClean="0"/>
              <a:t>11</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954416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dirty="0" smtClean="0"/>
              <a:t>Provider Rate Changes (2009-16) </a:t>
            </a:r>
            <a:endParaRPr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152641"/>
              </p:ext>
            </p:extLst>
          </p:nvPr>
        </p:nvGraphicFramePr>
        <p:xfrm>
          <a:off x="457200" y="1600200"/>
          <a:ext cx="8382000" cy="4354510"/>
        </p:xfrm>
        <a:graphic>
          <a:graphicData uri="http://schemas.openxmlformats.org/drawingml/2006/table">
            <a:tbl>
              <a:tblPr firstRow="1" bandRow="1">
                <a:tableStyleId>{5C22544A-7EE6-4342-B048-85BDC9FD1C3A}</a:tableStyleId>
              </a:tblPr>
              <a:tblGrid>
                <a:gridCol w="2209800"/>
                <a:gridCol w="1981200"/>
                <a:gridCol w="2095500"/>
                <a:gridCol w="2095500"/>
              </a:tblGrid>
              <a:tr h="598745">
                <a:tc>
                  <a:txBody>
                    <a:bodyPr/>
                    <a:lstStyle/>
                    <a:p>
                      <a:r>
                        <a:rPr lang="en-US" sz="2200" dirty="0" smtClean="0"/>
                        <a:t>Provider</a:t>
                      </a:r>
                      <a:endParaRPr lang="en-US" sz="2200" dirty="0"/>
                    </a:p>
                  </a:txBody>
                  <a:tcPr marT="45722" marB="45722"/>
                </a:tc>
                <a:tc>
                  <a:txBody>
                    <a:bodyPr/>
                    <a:lstStyle/>
                    <a:p>
                      <a:pPr algn="ctr"/>
                      <a:r>
                        <a:rPr lang="en-US" sz="2200" dirty="0" smtClean="0"/>
                        <a:t>Change</a:t>
                      </a:r>
                      <a:endParaRPr lang="en-US" sz="2200" dirty="0"/>
                    </a:p>
                  </a:txBody>
                  <a:tcPr marT="45722" marB="45722"/>
                </a:tc>
                <a:tc>
                  <a:txBody>
                    <a:bodyPr/>
                    <a:lstStyle/>
                    <a:p>
                      <a:r>
                        <a:rPr lang="en-US" sz="2200" dirty="0" smtClean="0"/>
                        <a:t>Provider </a:t>
                      </a:r>
                      <a:endParaRPr lang="en-US" sz="2200" dirty="0"/>
                    </a:p>
                  </a:txBody>
                  <a:tcPr marT="45722" marB="45722"/>
                </a:tc>
                <a:tc>
                  <a:txBody>
                    <a:bodyPr/>
                    <a:lstStyle/>
                    <a:p>
                      <a:pPr algn="ctr"/>
                      <a:r>
                        <a:rPr lang="en-US" sz="2200" dirty="0" smtClean="0"/>
                        <a:t>Change</a:t>
                      </a:r>
                      <a:endParaRPr lang="en-US" sz="2200" dirty="0"/>
                    </a:p>
                  </a:txBody>
                  <a:tcPr marT="45722" marB="45722"/>
                </a:tc>
              </a:tr>
              <a:tr h="598745">
                <a:tc>
                  <a:txBody>
                    <a:bodyPr/>
                    <a:lstStyle/>
                    <a:p>
                      <a:r>
                        <a:rPr lang="en-US" sz="2200" dirty="0" smtClean="0"/>
                        <a:t>Hospital</a:t>
                      </a:r>
                      <a:r>
                        <a:rPr lang="en-US" sz="2200" baseline="0" dirty="0" smtClean="0"/>
                        <a:t> IP</a:t>
                      </a:r>
                      <a:endParaRPr lang="en-US" sz="2200" dirty="0"/>
                    </a:p>
                  </a:txBody>
                  <a:tcPr marT="45722" marB="45722"/>
                </a:tc>
                <a:tc>
                  <a:txBody>
                    <a:bodyPr/>
                    <a:lstStyle/>
                    <a:p>
                      <a:pPr algn="ctr"/>
                      <a:r>
                        <a:rPr lang="en-US" sz="2200" dirty="0" smtClean="0"/>
                        <a:t>(16-20)%</a:t>
                      </a:r>
                      <a:endParaRPr lang="en-US" sz="2200" dirty="0"/>
                    </a:p>
                  </a:txBody>
                  <a:tcPr marT="45722" marB="45722"/>
                </a:tc>
                <a:tc>
                  <a:txBody>
                    <a:bodyPr/>
                    <a:lstStyle/>
                    <a:p>
                      <a:r>
                        <a:rPr lang="en-US" sz="2200" dirty="0" smtClean="0"/>
                        <a:t>Emergency</a:t>
                      </a:r>
                      <a:endParaRPr lang="en-US" sz="2200" dirty="0"/>
                    </a:p>
                  </a:txBody>
                  <a:tcPr marT="45722" marB="45722"/>
                </a:tc>
                <a:tc>
                  <a:txBody>
                    <a:bodyPr/>
                    <a:lstStyle/>
                    <a:p>
                      <a:pPr algn="ctr"/>
                      <a:r>
                        <a:rPr lang="en-US" sz="2200" dirty="0" smtClean="0"/>
                        <a:t>29.5%</a:t>
                      </a:r>
                      <a:endParaRPr lang="en-US" sz="2200" dirty="0"/>
                    </a:p>
                  </a:txBody>
                  <a:tcPr marT="45722" marB="45722"/>
                </a:tc>
              </a:tr>
              <a:tr h="598745">
                <a:tc>
                  <a:txBody>
                    <a:bodyPr/>
                    <a:lstStyle/>
                    <a:p>
                      <a:r>
                        <a:rPr lang="en-US" sz="2200" dirty="0" smtClean="0"/>
                        <a:t>Hospital</a:t>
                      </a:r>
                      <a:r>
                        <a:rPr lang="en-US" sz="2200" baseline="0" dirty="0" smtClean="0"/>
                        <a:t> OP</a:t>
                      </a:r>
                      <a:endParaRPr lang="en-US" sz="2200" dirty="0"/>
                    </a:p>
                  </a:txBody>
                  <a:tcPr marT="45722" marB="45722"/>
                </a:tc>
                <a:tc>
                  <a:txBody>
                    <a:bodyPr/>
                    <a:lstStyle/>
                    <a:p>
                      <a:pPr algn="ctr"/>
                      <a:r>
                        <a:rPr lang="en-US" sz="2200" dirty="0" smtClean="0"/>
                        <a:t>(8.7)%</a:t>
                      </a:r>
                      <a:endParaRPr lang="en-US" sz="2200" dirty="0"/>
                    </a:p>
                  </a:txBody>
                  <a:tcPr marT="45722" marB="45722"/>
                </a:tc>
                <a:tc>
                  <a:txBody>
                    <a:bodyPr/>
                    <a:lstStyle/>
                    <a:p>
                      <a:r>
                        <a:rPr lang="en-US" sz="2200" dirty="0" smtClean="0"/>
                        <a:t>NEMT</a:t>
                      </a:r>
                      <a:endParaRPr lang="en-US" sz="2200" dirty="0"/>
                    </a:p>
                  </a:txBody>
                  <a:tcPr marT="45722" marB="45722"/>
                </a:tc>
                <a:tc>
                  <a:txBody>
                    <a:bodyPr/>
                    <a:lstStyle/>
                    <a:p>
                      <a:pPr algn="ctr"/>
                      <a:r>
                        <a:rPr lang="en-US" sz="2200" dirty="0" smtClean="0"/>
                        <a:t>(11.3)%</a:t>
                      </a:r>
                      <a:endParaRPr lang="en-US" sz="2200" dirty="0"/>
                    </a:p>
                  </a:txBody>
                  <a:tcPr marT="45722" marB="45722"/>
                </a:tc>
              </a:tr>
              <a:tr h="598745">
                <a:tc>
                  <a:txBody>
                    <a:bodyPr/>
                    <a:lstStyle/>
                    <a:p>
                      <a:r>
                        <a:rPr lang="en-US" sz="2200" dirty="0" smtClean="0"/>
                        <a:t>NF (EPD)</a:t>
                      </a:r>
                      <a:endParaRPr lang="en-US" sz="2200" dirty="0"/>
                    </a:p>
                  </a:txBody>
                  <a:tcPr marT="45722" marB="45722"/>
                </a:tc>
                <a:tc>
                  <a:txBody>
                    <a:bodyPr/>
                    <a:lstStyle/>
                    <a:p>
                      <a:pPr algn="ctr"/>
                      <a:r>
                        <a:rPr lang="en-US" sz="2200" dirty="0" smtClean="0"/>
                        <a:t>2.3%</a:t>
                      </a:r>
                      <a:endParaRPr lang="en-US" sz="2200" dirty="0"/>
                    </a:p>
                  </a:txBody>
                  <a:tcPr marT="45722" marB="45722"/>
                </a:tc>
                <a:tc>
                  <a:txBody>
                    <a:bodyPr/>
                    <a:lstStyle/>
                    <a:p>
                      <a:r>
                        <a:rPr lang="en-US" sz="2200" dirty="0" smtClean="0"/>
                        <a:t>ASC</a:t>
                      </a:r>
                      <a:endParaRPr lang="en-US" sz="2200" dirty="0"/>
                    </a:p>
                  </a:txBody>
                  <a:tcPr marT="45722" marB="45722"/>
                </a:tc>
                <a:tc>
                  <a:txBody>
                    <a:bodyPr/>
                    <a:lstStyle/>
                    <a:p>
                      <a:pPr algn="ctr"/>
                      <a:r>
                        <a:rPr lang="en-US" sz="2200" dirty="0" smtClean="0"/>
                        <a:t>5.6%</a:t>
                      </a:r>
                      <a:endParaRPr lang="en-US" sz="2200" dirty="0"/>
                    </a:p>
                  </a:txBody>
                  <a:tcPr marT="45722" marB="45722"/>
                </a:tc>
              </a:tr>
              <a:tr h="762040">
                <a:tc>
                  <a:txBody>
                    <a:bodyPr/>
                    <a:lstStyle/>
                    <a:p>
                      <a:r>
                        <a:rPr lang="en-US" sz="2200" dirty="0" smtClean="0"/>
                        <a:t>Behavioral Health OP</a:t>
                      </a:r>
                      <a:endParaRPr lang="en-US" sz="2200" dirty="0"/>
                    </a:p>
                  </a:txBody>
                  <a:tcPr marT="45722" marB="45722"/>
                </a:tc>
                <a:tc>
                  <a:txBody>
                    <a:bodyPr/>
                    <a:lstStyle/>
                    <a:p>
                      <a:pPr algn="ctr"/>
                      <a:r>
                        <a:rPr lang="en-US" sz="2200" dirty="0" smtClean="0"/>
                        <a:t>(4.6)%</a:t>
                      </a:r>
                      <a:endParaRPr lang="en-US" sz="2200" dirty="0"/>
                    </a:p>
                  </a:txBody>
                  <a:tcPr marT="45722" marB="45722"/>
                </a:tc>
                <a:tc>
                  <a:txBody>
                    <a:bodyPr/>
                    <a:lstStyle/>
                    <a:p>
                      <a:r>
                        <a:rPr lang="en-US" sz="2200" dirty="0" smtClean="0"/>
                        <a:t>Dental</a:t>
                      </a:r>
                      <a:endParaRPr lang="en-US" sz="2200" dirty="0"/>
                    </a:p>
                  </a:txBody>
                  <a:tcPr marT="45722" marB="45722"/>
                </a:tc>
                <a:tc>
                  <a:txBody>
                    <a:bodyPr/>
                    <a:lstStyle/>
                    <a:p>
                      <a:pPr algn="ctr"/>
                      <a:r>
                        <a:rPr lang="en-US" sz="2200" dirty="0" smtClean="0"/>
                        <a:t>(12.5)%</a:t>
                      </a:r>
                      <a:endParaRPr lang="en-US" sz="2200" dirty="0"/>
                    </a:p>
                  </a:txBody>
                  <a:tcPr marT="45722" marB="45722"/>
                </a:tc>
              </a:tr>
              <a:tr h="598745">
                <a:tc>
                  <a:txBody>
                    <a:bodyPr/>
                    <a:lstStyle/>
                    <a:p>
                      <a:r>
                        <a:rPr lang="en-US" sz="2200" dirty="0" smtClean="0"/>
                        <a:t>Physician</a:t>
                      </a:r>
                      <a:endParaRPr lang="en-US" sz="2200" dirty="0"/>
                    </a:p>
                  </a:txBody>
                  <a:tcPr marT="45722" marB="45722"/>
                </a:tc>
                <a:tc>
                  <a:txBody>
                    <a:bodyPr/>
                    <a:lstStyle/>
                    <a:p>
                      <a:pPr algn="ctr"/>
                      <a:r>
                        <a:rPr lang="en-US" sz="2200" dirty="0" smtClean="0"/>
                        <a:t>(13.2)%</a:t>
                      </a:r>
                      <a:endParaRPr lang="en-US" sz="2200" dirty="0"/>
                    </a:p>
                  </a:txBody>
                  <a:tcPr marT="45722" marB="45722"/>
                </a:tc>
                <a:tc>
                  <a:txBody>
                    <a:bodyPr/>
                    <a:lstStyle/>
                    <a:p>
                      <a:r>
                        <a:rPr lang="en-US" sz="2200" dirty="0" smtClean="0"/>
                        <a:t>FQHC</a:t>
                      </a:r>
                      <a:endParaRPr lang="en-US" sz="2200" dirty="0"/>
                    </a:p>
                  </a:txBody>
                  <a:tcPr marT="45722" marB="45722"/>
                </a:tc>
                <a:tc>
                  <a:txBody>
                    <a:bodyPr/>
                    <a:lstStyle/>
                    <a:p>
                      <a:pPr algn="ctr"/>
                      <a:r>
                        <a:rPr lang="en-US" sz="2200" dirty="0" smtClean="0"/>
                        <a:t>37%</a:t>
                      </a:r>
                      <a:endParaRPr lang="en-US" sz="2200" dirty="0"/>
                    </a:p>
                  </a:txBody>
                  <a:tcPr marT="45722" marB="45722"/>
                </a:tc>
              </a:tr>
              <a:tr h="598745">
                <a:tc>
                  <a:txBody>
                    <a:bodyPr/>
                    <a:lstStyle/>
                    <a:p>
                      <a:endParaRPr lang="en-US" sz="2200" dirty="0"/>
                    </a:p>
                  </a:txBody>
                  <a:tcPr marT="45722" marB="45722"/>
                </a:tc>
                <a:tc>
                  <a:txBody>
                    <a:bodyPr/>
                    <a:lstStyle/>
                    <a:p>
                      <a:pPr algn="ctr"/>
                      <a:endParaRPr lang="en-US" sz="2200" dirty="0"/>
                    </a:p>
                  </a:txBody>
                  <a:tcPr marT="45722" marB="45722"/>
                </a:tc>
                <a:tc>
                  <a:txBody>
                    <a:bodyPr/>
                    <a:lstStyle/>
                    <a:p>
                      <a:endParaRPr lang="en-US" sz="2200" dirty="0"/>
                    </a:p>
                  </a:txBody>
                  <a:tcPr marT="45722" marB="45722"/>
                </a:tc>
                <a:tc>
                  <a:txBody>
                    <a:bodyPr/>
                    <a:lstStyle/>
                    <a:p>
                      <a:pPr algn="ctr"/>
                      <a:endParaRPr lang="en-US" sz="2200" dirty="0"/>
                    </a:p>
                  </a:txBody>
                  <a:tcPr marT="45722" marB="45722"/>
                </a:tc>
              </a:tr>
            </a:tbl>
          </a:graphicData>
        </a:graphic>
      </p:graphicFrame>
      <p:sp>
        <p:nvSpPr>
          <p:cNvPr id="4" name="Slide Number Placeholder 3"/>
          <p:cNvSpPr>
            <a:spLocks noGrp="1"/>
          </p:cNvSpPr>
          <p:nvPr>
            <p:ph type="sldNum" sz="quarter" idx="4294967295"/>
          </p:nvPr>
        </p:nvSpPr>
        <p:spPr>
          <a:xfrm>
            <a:off x="6705600" y="6197600"/>
            <a:ext cx="2133600" cy="288925"/>
          </a:xfrm>
          <a:prstGeom prst="rect">
            <a:avLst/>
          </a:prstGeom>
        </p:spPr>
        <p:txBody>
          <a:bodyPr/>
          <a:lstStyle/>
          <a:p>
            <a:pPr>
              <a:defRPr/>
            </a:pPr>
            <a:fld id="{D659EEA0-43A0-48D8-8B74-60F34EDA6886}" type="slidenum">
              <a:rPr lang="en-US" smtClean="0"/>
              <a:pPr>
                <a:defRPr/>
              </a:pPr>
              <a:t>12</a:t>
            </a:fld>
            <a:endParaRPr lang="en-US" dirty="0"/>
          </a:p>
        </p:txBody>
      </p:sp>
      <p:sp>
        <p:nvSpPr>
          <p:cNvPr id="5" name="Footer Placeholder 4"/>
          <p:cNvSpPr>
            <a:spLocks noGrp="1"/>
          </p:cNvSpPr>
          <p:nvPr>
            <p:ph type="ftr" sz="quarter" idx="4294967295"/>
          </p:nvPr>
        </p:nvSpPr>
        <p:spPr>
          <a:xfrm>
            <a:off x="0" y="6197600"/>
            <a:ext cx="9144000" cy="381000"/>
          </a:xfrm>
          <a:prstGeom prst="rect">
            <a:avLst/>
          </a:prstGeom>
        </p:spPr>
        <p:txBody>
          <a:bodyPr/>
          <a:lstStyle/>
          <a:p>
            <a:pPr algn="ctr">
              <a:defRPr/>
            </a:pPr>
            <a:r>
              <a:rPr lang="en-US" sz="1400" dirty="0" smtClean="0"/>
              <a:t>Reaching across Arizona to provide comprehensive </a:t>
            </a:r>
            <a:br>
              <a:rPr lang="en-US" sz="1400" dirty="0" smtClean="0"/>
            </a:br>
            <a:r>
              <a:rPr lang="en-US" sz="1400" dirty="0" smtClean="0"/>
              <a:t>quality health care for those in need</a:t>
            </a:r>
            <a:endParaRPr lang="en-US" sz="1400" dirty="0"/>
          </a:p>
        </p:txBody>
      </p:sp>
    </p:spTree>
    <p:extLst>
      <p:ext uri="{BB962C8B-B14F-4D97-AF65-F5344CB8AC3E}">
        <p14:creationId xmlns:p14="http://schemas.microsoft.com/office/powerpoint/2010/main" val="2301926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AHCCCS VBP Fee Schedule Changes</a:t>
            </a:r>
            <a:endParaRPr lang="en-US" dirty="0"/>
          </a:p>
        </p:txBody>
      </p:sp>
      <p:sp>
        <p:nvSpPr>
          <p:cNvPr id="3" name="Content Placeholder 2"/>
          <p:cNvSpPr>
            <a:spLocks noGrp="1"/>
          </p:cNvSpPr>
          <p:nvPr>
            <p:ph idx="1"/>
          </p:nvPr>
        </p:nvSpPr>
        <p:spPr>
          <a:xfrm>
            <a:off x="457200" y="1524000"/>
            <a:ext cx="8382000" cy="4449763"/>
          </a:xfrm>
        </p:spPr>
        <p:txBody>
          <a:bodyPr/>
          <a:lstStyle/>
          <a:p>
            <a:r>
              <a:rPr lang="en-US" sz="2600" dirty="0" smtClean="0"/>
              <a:t>2014 – Hospital IP – APR-DRG</a:t>
            </a:r>
          </a:p>
          <a:p>
            <a:r>
              <a:rPr lang="en-US" sz="2600" dirty="0" smtClean="0"/>
              <a:t>2015 – MCOs/DFSM pay FQHC full rate</a:t>
            </a:r>
          </a:p>
          <a:p>
            <a:r>
              <a:rPr lang="en-US" sz="2600" dirty="0" smtClean="0"/>
              <a:t>2016 - Hospitals bump for sharing data with HIE </a:t>
            </a:r>
            <a:r>
              <a:rPr lang="en-US" sz="2600" dirty="0"/>
              <a:t>and </a:t>
            </a:r>
            <a:r>
              <a:rPr lang="en-US" sz="2600" dirty="0" smtClean="0"/>
              <a:t>meeting MU2</a:t>
            </a:r>
          </a:p>
          <a:p>
            <a:r>
              <a:rPr lang="en-US" sz="2600" dirty="0" smtClean="0"/>
              <a:t>2016 - SNFs – increase for those above </a:t>
            </a:r>
            <a:r>
              <a:rPr lang="en-US" sz="2600" dirty="0" err="1" smtClean="0"/>
              <a:t>avg</a:t>
            </a:r>
            <a:r>
              <a:rPr lang="en-US" sz="2600" dirty="0" smtClean="0"/>
              <a:t> with pneumococcal vaccine</a:t>
            </a:r>
          </a:p>
          <a:p>
            <a:r>
              <a:rPr lang="en-US" sz="2600" dirty="0" smtClean="0"/>
              <a:t>2016 - Integrated Clinics- physical health </a:t>
            </a:r>
          </a:p>
          <a:p>
            <a:r>
              <a:rPr lang="en-US" sz="2600" dirty="0" smtClean="0"/>
              <a:t>2016 – stand alone ED – new provider type</a:t>
            </a:r>
          </a:p>
          <a:p>
            <a:r>
              <a:rPr lang="en-US" sz="2600" dirty="0" smtClean="0"/>
              <a:t>2016 – Treat and Refer</a:t>
            </a:r>
            <a:endParaRPr lang="en-US" sz="2600" dirty="0"/>
          </a:p>
        </p:txBody>
      </p:sp>
      <p:sp>
        <p:nvSpPr>
          <p:cNvPr id="4" name="Slide Number Placeholder 3"/>
          <p:cNvSpPr>
            <a:spLocks noGrp="1"/>
          </p:cNvSpPr>
          <p:nvPr>
            <p:ph type="sldNum" sz="quarter" idx="4"/>
          </p:nvPr>
        </p:nvSpPr>
        <p:spPr/>
        <p:txBody>
          <a:bodyPr/>
          <a:lstStyle/>
          <a:p>
            <a:fld id="{FF445594-FFE8-4E90-934C-EFF530110A38}" type="slidenum">
              <a:rPr lang="en-US" smtClean="0"/>
              <a:t>13</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361204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 and Refer</a:t>
            </a:r>
            <a:endParaRPr lang="en-US" dirty="0"/>
          </a:p>
        </p:txBody>
      </p:sp>
      <p:sp>
        <p:nvSpPr>
          <p:cNvPr id="3" name="Content Placeholder 2"/>
          <p:cNvSpPr>
            <a:spLocks noGrp="1"/>
          </p:cNvSpPr>
          <p:nvPr>
            <p:ph idx="1"/>
          </p:nvPr>
        </p:nvSpPr>
        <p:spPr>
          <a:xfrm>
            <a:off x="457200" y="1371600"/>
            <a:ext cx="8382000" cy="4373563"/>
          </a:xfrm>
        </p:spPr>
        <p:txBody>
          <a:bodyPr/>
          <a:lstStyle/>
          <a:p>
            <a:pPr lvl="0"/>
            <a:r>
              <a:rPr lang="en-US" sz="2300" dirty="0"/>
              <a:t>Treat and Refer (T&amp;R) Begins on 10/1/16 or CMS Approval – whichever is later</a:t>
            </a:r>
          </a:p>
          <a:p>
            <a:pPr lvl="0"/>
            <a:r>
              <a:rPr lang="en-US" sz="2300" dirty="0"/>
              <a:t>T&amp;R services are </a:t>
            </a:r>
            <a:r>
              <a:rPr lang="en-US" sz="2300" u="sng" dirty="0"/>
              <a:t>not</a:t>
            </a:r>
            <a:r>
              <a:rPr lang="en-US" sz="2300" dirty="0"/>
              <a:t> equivalent to emergency services (which can be provided – and MCOs must pay for – without a contract)</a:t>
            </a:r>
          </a:p>
          <a:p>
            <a:pPr lvl="0"/>
            <a:r>
              <a:rPr lang="en-US" sz="2300" dirty="0"/>
              <a:t>T&amp;R services are for </a:t>
            </a:r>
            <a:r>
              <a:rPr lang="en-US" sz="2300" u="sng" dirty="0"/>
              <a:t>non-emergent</a:t>
            </a:r>
            <a:r>
              <a:rPr lang="en-US" sz="2300" dirty="0"/>
              <a:t> referrals in response to a 911 call</a:t>
            </a:r>
          </a:p>
          <a:p>
            <a:pPr lvl="0"/>
            <a:r>
              <a:rPr lang="en-US" sz="2300" dirty="0"/>
              <a:t>To be reimbursed by Medicaid:</a:t>
            </a:r>
          </a:p>
          <a:p>
            <a:pPr lvl="1"/>
            <a:r>
              <a:rPr lang="en-US" sz="2300" dirty="0"/>
              <a:t>EMS providers must receive T&amp;R recognition from ADHS (protocol located on their website)</a:t>
            </a:r>
          </a:p>
          <a:p>
            <a:r>
              <a:rPr lang="en-US" sz="2300" dirty="0"/>
              <a:t>T&amp;R providers must be contracted with our MCOs and in their network to receive reimbursement</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52595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364" y="-115023"/>
            <a:ext cx="7886700" cy="1325218"/>
          </a:xfrm>
        </p:spPr>
        <p:txBody>
          <a:bodyPr lIns="38405" tIns="19202" rIns="38405" bIns="19202"/>
          <a:lstStyle/>
          <a:p>
            <a:r>
              <a:rPr lang="en-US" dirty="0" smtClean="0"/>
              <a:t>LAN Payment Reform Framework</a:t>
            </a:r>
            <a:endParaRPr lang="en-US" dirty="0"/>
          </a:p>
        </p:txBody>
      </p:sp>
      <p:sp>
        <p:nvSpPr>
          <p:cNvPr id="5" name="Footer Placeholder 4"/>
          <p:cNvSpPr>
            <a:spLocks noGrp="1"/>
          </p:cNvSpPr>
          <p:nvPr>
            <p:ph type="ftr" sz="quarter" idx="4294967295"/>
          </p:nvPr>
        </p:nvSpPr>
        <p:spPr>
          <a:xfrm>
            <a:off x="3028950" y="6356351"/>
            <a:ext cx="3086100" cy="365125"/>
          </a:xfrm>
          <a:prstGeom prst="rect">
            <a:avLst/>
          </a:prstGeom>
        </p:spPr>
        <p:txBody>
          <a:bodyPr lIns="38405" tIns="19202" rIns="38405" bIns="19202"/>
          <a:lstStyle/>
          <a:p>
            <a:pPr defTabSz="767904"/>
            <a:endParaRPr lang="en-US" dirty="0">
              <a:solidFill>
                <a:prstClr val="black">
                  <a:tint val="75000"/>
                </a:prstClr>
              </a:solidFill>
              <a:latin typeface="Calibri" panose="020F0502020204030204"/>
            </a:endParaRPr>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lIns="38405" tIns="19202" rIns="38405" bIns="19202"/>
          <a:lstStyle/>
          <a:p>
            <a:pPr defTabSz="767904"/>
            <a:fld id="{ADF56CB4-005C-4E95-A4E2-9163B41E579C}" type="slidenum">
              <a:rPr lang="en-US">
                <a:solidFill>
                  <a:prstClr val="black">
                    <a:tint val="75000"/>
                  </a:prstClr>
                </a:solidFill>
                <a:latin typeface="Calibri" panose="020F0502020204030204"/>
              </a:rPr>
              <a:pPr defTabSz="767904"/>
              <a:t>15</a:t>
            </a:fld>
            <a:endParaRPr lang="en-US" dirty="0">
              <a:solidFill>
                <a:prstClr val="black">
                  <a:tint val="75000"/>
                </a:prstClr>
              </a:solidFill>
              <a:latin typeface="Calibri" panose="020F0502020204030204"/>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19200"/>
            <a:ext cx="8763001" cy="5433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823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Growth</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16</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graphicFrame>
        <p:nvGraphicFramePr>
          <p:cNvPr id="6" name="Content Placeholder 5"/>
          <p:cNvGraphicFramePr>
            <a:graphicFrameLocks noGrp="1"/>
          </p:cNvGraphicFramePr>
          <p:nvPr>
            <p:ph idx="1"/>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7015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Hospital Participation</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17</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graphicFrame>
        <p:nvGraphicFramePr>
          <p:cNvPr id="6" name="Content Placeholder 5"/>
          <p:cNvGraphicFramePr>
            <a:graphicFrameLocks noGrp="1"/>
          </p:cNvGraphicFramePr>
          <p:nvPr>
            <p:ph idx="1"/>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4950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Provider Participation</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18</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graphicFrame>
        <p:nvGraphicFramePr>
          <p:cNvPr id="6" name="Content Placeholder 5"/>
          <p:cNvGraphicFramePr>
            <a:graphicFrameLocks noGrp="1"/>
          </p:cNvGraphicFramePr>
          <p:nvPr>
            <p:ph idx="1"/>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6594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Engagement - Technology</a:t>
            </a:r>
            <a:endParaRPr lang="en-US" dirty="0"/>
          </a:p>
        </p:txBody>
      </p:sp>
      <p:sp>
        <p:nvSpPr>
          <p:cNvPr id="3" name="Content Placeholder 2"/>
          <p:cNvSpPr>
            <a:spLocks noGrp="1"/>
          </p:cNvSpPr>
          <p:nvPr>
            <p:ph idx="1"/>
          </p:nvPr>
        </p:nvSpPr>
        <p:spPr/>
        <p:txBody>
          <a:bodyPr/>
          <a:lstStyle/>
          <a:p>
            <a:pPr marL="0" indent="0">
              <a:buNone/>
            </a:pPr>
            <a:r>
              <a:rPr lang="en-US" sz="2200" i="1" dirty="0" smtClean="0"/>
              <a:t>Engaging </a:t>
            </a:r>
            <a:r>
              <a:rPr lang="en-US" sz="2200" i="1" dirty="0"/>
              <a:t>Members through Technology: The Contractor shall engage its membership through web based applications.  The Contractor shall identify populations who can benefit from web based applications used to assist members with self-management of health care needs such as, chronic conditions, pregnancy, or other health related topics the Contractor considers to be most beneficial to members and the Contractor shall submit an executive summary to AHCCCS, DHCM, Medical Management Unit by December 1, 2016 to include at a minimum: </a:t>
            </a:r>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19</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410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FF445594-FFE8-4E90-934C-EFF530110A38}" type="slidenum">
              <a:rPr lang="en-US" smtClean="0"/>
              <a:t>2</a:t>
            </a:fld>
            <a:endParaRPr lang="en-US" dirty="0"/>
          </a:p>
        </p:txBody>
      </p:sp>
      <p:sp>
        <p:nvSpPr>
          <p:cNvPr id="9" name="Content Placeholder 8"/>
          <p:cNvSpPr>
            <a:spLocks noGrp="1"/>
          </p:cNvSpPr>
          <p:nvPr>
            <p:ph idx="11"/>
          </p:nvPr>
        </p:nvSpPr>
        <p:spPr>
          <a:xfrm>
            <a:off x="1143000" y="1600201"/>
            <a:ext cx="4114800" cy="609600"/>
          </a:xfrm>
        </p:spPr>
        <p:txBody>
          <a:bodyPr/>
          <a:lstStyle/>
          <a:p>
            <a:r>
              <a:rPr lang="en-US" dirty="0" smtClean="0"/>
              <a:t>2,291</a:t>
            </a:r>
            <a:r>
              <a:rPr lang="en-US" dirty="0" smtClean="0"/>
              <a:t>	</a:t>
            </a:r>
          </a:p>
        </p:txBody>
      </p:sp>
      <p:sp>
        <p:nvSpPr>
          <p:cNvPr id="10" name="Content Placeholder 9"/>
          <p:cNvSpPr>
            <a:spLocks noGrp="1"/>
          </p:cNvSpPr>
          <p:nvPr>
            <p:ph idx="12"/>
          </p:nvPr>
        </p:nvSpPr>
        <p:spPr>
          <a:xfrm>
            <a:off x="4495801" y="1600201"/>
            <a:ext cx="4114800" cy="609600"/>
          </a:xfrm>
        </p:spPr>
        <p:txBody>
          <a:bodyPr/>
          <a:lstStyle/>
          <a:p>
            <a:r>
              <a:rPr lang="en-US" dirty="0" err="1" smtClean="0"/>
              <a:t>KidsCare</a:t>
            </a:r>
            <a:r>
              <a:rPr lang="en-US" dirty="0" smtClean="0"/>
              <a:t> lives added</a:t>
            </a:r>
            <a:endParaRPr lang="en-US" dirty="0" smtClean="0"/>
          </a:p>
        </p:txBody>
      </p:sp>
      <p:sp>
        <p:nvSpPr>
          <p:cNvPr id="7" name="Title 6"/>
          <p:cNvSpPr>
            <a:spLocks noGrp="1"/>
          </p:cNvSpPr>
          <p:nvPr>
            <p:ph type="title"/>
          </p:nvPr>
        </p:nvSpPr>
        <p:spPr/>
        <p:txBody>
          <a:bodyPr/>
          <a:lstStyle/>
          <a:p>
            <a:r>
              <a:rPr lang="en-US" dirty="0" smtClean="0"/>
              <a:t>AHCCCS by the numbers</a:t>
            </a:r>
            <a:endParaRPr lang="en-US" dirty="0"/>
          </a:p>
        </p:txBody>
      </p:sp>
      <p:sp>
        <p:nvSpPr>
          <p:cNvPr id="6" name="Footer Placeholder 5"/>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
        <p:nvSpPr>
          <p:cNvPr id="8" name="Content Placeholder 8"/>
          <p:cNvSpPr txBox="1">
            <a:spLocks/>
          </p:cNvSpPr>
          <p:nvPr/>
        </p:nvSpPr>
        <p:spPr>
          <a:xfrm>
            <a:off x="1143000" y="2197101"/>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8 years</a:t>
            </a:r>
            <a:endParaRPr lang="en-US" dirty="0"/>
          </a:p>
        </p:txBody>
      </p:sp>
      <p:sp>
        <p:nvSpPr>
          <p:cNvPr id="11" name="Content Placeholder 9"/>
          <p:cNvSpPr txBox="1">
            <a:spLocks/>
          </p:cNvSpPr>
          <p:nvPr/>
        </p:nvSpPr>
        <p:spPr>
          <a:xfrm>
            <a:off x="4495801" y="2197101"/>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Highest cap increase</a:t>
            </a:r>
            <a:endParaRPr lang="en-US" dirty="0"/>
          </a:p>
        </p:txBody>
      </p:sp>
      <p:sp>
        <p:nvSpPr>
          <p:cNvPr id="12" name="Content Placeholder 8"/>
          <p:cNvSpPr txBox="1">
            <a:spLocks/>
          </p:cNvSpPr>
          <p:nvPr/>
        </p:nvSpPr>
        <p:spPr>
          <a:xfrm>
            <a:off x="1143000" y="2794001"/>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1.92 </a:t>
            </a:r>
            <a:r>
              <a:rPr lang="en-US" dirty="0" smtClean="0"/>
              <a:t>per day</a:t>
            </a:r>
            <a:r>
              <a:rPr lang="en-US" dirty="0" smtClean="0"/>
              <a:t>	</a:t>
            </a:r>
          </a:p>
        </p:txBody>
      </p:sp>
      <p:sp>
        <p:nvSpPr>
          <p:cNvPr id="13" name="Content Placeholder 9"/>
          <p:cNvSpPr txBox="1">
            <a:spLocks/>
          </p:cNvSpPr>
          <p:nvPr/>
        </p:nvSpPr>
        <p:spPr>
          <a:xfrm>
            <a:off x="4495801" y="2794001"/>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Death opioid/heroin</a:t>
            </a:r>
            <a:endParaRPr lang="en-US" dirty="0" smtClean="0"/>
          </a:p>
        </p:txBody>
      </p:sp>
      <p:sp>
        <p:nvSpPr>
          <p:cNvPr id="14" name="Content Placeholder 8"/>
          <p:cNvSpPr txBox="1">
            <a:spLocks/>
          </p:cNvSpPr>
          <p:nvPr/>
        </p:nvSpPr>
        <p:spPr>
          <a:xfrm>
            <a:off x="1143000" y="3390901"/>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1,888,000</a:t>
            </a:r>
            <a:endParaRPr lang="en-US" dirty="0" smtClean="0"/>
          </a:p>
        </p:txBody>
      </p:sp>
      <p:sp>
        <p:nvSpPr>
          <p:cNvPr id="15" name="Content Placeholder 9"/>
          <p:cNvSpPr txBox="1">
            <a:spLocks/>
          </p:cNvSpPr>
          <p:nvPr/>
        </p:nvSpPr>
        <p:spPr>
          <a:xfrm>
            <a:off x="4495801" y="3390901"/>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AHCCCS population</a:t>
            </a:r>
            <a:endParaRPr lang="en-US" dirty="0" smtClean="0"/>
          </a:p>
        </p:txBody>
      </p:sp>
      <p:sp>
        <p:nvSpPr>
          <p:cNvPr id="16" name="Content Placeholder 8"/>
          <p:cNvSpPr txBox="1">
            <a:spLocks/>
          </p:cNvSpPr>
          <p:nvPr/>
        </p:nvSpPr>
        <p:spPr>
          <a:xfrm>
            <a:off x="1143000" y="3987801"/>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&gt;200</a:t>
            </a:r>
            <a:endParaRPr lang="en-US" dirty="0" smtClean="0"/>
          </a:p>
        </p:txBody>
      </p:sp>
      <p:sp>
        <p:nvSpPr>
          <p:cNvPr id="17" name="Content Placeholder 9"/>
          <p:cNvSpPr txBox="1">
            <a:spLocks/>
          </p:cNvSpPr>
          <p:nvPr/>
        </p:nvSpPr>
        <p:spPr>
          <a:xfrm>
            <a:off x="4495800" y="3987801"/>
            <a:ext cx="4405745"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Provider org. join HIE</a:t>
            </a:r>
            <a:endParaRPr lang="en-US" dirty="0" smtClean="0"/>
          </a:p>
        </p:txBody>
      </p:sp>
      <p:sp>
        <p:nvSpPr>
          <p:cNvPr id="18" name="Content Placeholder 8"/>
          <p:cNvSpPr txBox="1">
            <a:spLocks/>
          </p:cNvSpPr>
          <p:nvPr/>
        </p:nvSpPr>
        <p:spPr>
          <a:xfrm>
            <a:off x="1143000" y="4584701"/>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318,782,391</a:t>
            </a:r>
            <a:r>
              <a:rPr lang="en-US" dirty="0"/>
              <a:t>	</a:t>
            </a:r>
          </a:p>
          <a:p>
            <a:pPr fontAlgn="auto">
              <a:spcAft>
                <a:spcPts val="0"/>
              </a:spcAft>
            </a:pPr>
            <a:endParaRPr lang="en-US" dirty="0" smtClean="0"/>
          </a:p>
        </p:txBody>
      </p:sp>
      <p:sp>
        <p:nvSpPr>
          <p:cNvPr id="19" name="Content Placeholder 9"/>
          <p:cNvSpPr txBox="1">
            <a:spLocks/>
          </p:cNvSpPr>
          <p:nvPr/>
        </p:nvSpPr>
        <p:spPr>
          <a:xfrm>
            <a:off x="4495801" y="4584701"/>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FY 16 electronic trans.</a:t>
            </a:r>
            <a:endParaRPr lang="en-US" dirty="0" smtClean="0"/>
          </a:p>
        </p:txBody>
      </p:sp>
      <p:sp>
        <p:nvSpPr>
          <p:cNvPr id="20" name="Content Placeholder 8"/>
          <p:cNvSpPr txBox="1">
            <a:spLocks/>
          </p:cNvSpPr>
          <p:nvPr/>
        </p:nvSpPr>
        <p:spPr>
          <a:xfrm>
            <a:off x="1143000" y="5181600"/>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46 days</a:t>
            </a:r>
            <a:r>
              <a:rPr lang="en-US" dirty="0" smtClean="0"/>
              <a:t> </a:t>
            </a:r>
            <a:r>
              <a:rPr lang="en-US" dirty="0" smtClean="0"/>
              <a:t>	</a:t>
            </a:r>
          </a:p>
        </p:txBody>
      </p:sp>
      <p:sp>
        <p:nvSpPr>
          <p:cNvPr id="21" name="Content Placeholder 9"/>
          <p:cNvSpPr txBox="1">
            <a:spLocks/>
          </p:cNvSpPr>
          <p:nvPr/>
        </p:nvSpPr>
        <p:spPr>
          <a:xfrm>
            <a:off x="4495801" y="5181600"/>
            <a:ext cx="4114800" cy="609600"/>
          </a:xfrm>
          <a:prstGeom prst="rect">
            <a:avLst/>
          </a:prstGeom>
        </p:spPr>
        <p:txBody>
          <a:bodyPr/>
          <a:lstStyle>
            <a:lvl1pPr marL="342900" indent="-342900" algn="l" defTabSz="914400" rtl="0" eaLnBrk="1" latinLnBrk="0" hangingPunct="1">
              <a:spcBef>
                <a:spcPts val="1000"/>
              </a:spcBef>
              <a:buClr>
                <a:schemeClr val="accent1"/>
              </a:buClr>
              <a:buFont typeface="Arial" panose="020B0604020202020204" pitchFamily="34" charset="0"/>
              <a:buChar char="•"/>
              <a:defRPr sz="2800" kern="1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1"/>
              </a:buClr>
              <a:buSzPct val="80000"/>
              <a:buFont typeface="Courier New" panose="02070309020205020404" pitchFamily="49" charset="0"/>
              <a:buChar char="o"/>
              <a:defRPr sz="2400" kern="12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Wingdings" panose="05000000000000000000" pitchFamily="2" charset="2"/>
              <a:buChar char="§"/>
              <a:defRPr sz="2000" kern="12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accent1"/>
              </a:buClr>
              <a:buSzPct val="70000"/>
              <a:buFont typeface="Wingdings" panose="05000000000000000000" pitchFamily="2" charset="2"/>
              <a:buChar char="q"/>
              <a:defRPr sz="1800" kern="12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rgbClr val="71717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smtClean="0"/>
              <a:t>Length of Sabbatical</a:t>
            </a:r>
            <a:endParaRPr lang="en-US" dirty="0" smtClean="0"/>
          </a:p>
        </p:txBody>
      </p:sp>
    </p:spTree>
    <p:extLst>
      <p:ext uri="{BB962C8B-B14F-4D97-AF65-F5344CB8AC3E}">
        <p14:creationId xmlns:p14="http://schemas.microsoft.com/office/powerpoint/2010/main" val="374263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p:bldP spid="11" grpId="0" build="p"/>
      <p:bldP spid="12" grpId="0"/>
      <p:bldP spid="13" grpId="0" build="p"/>
      <p:bldP spid="14" grpId="0"/>
      <p:bldP spid="15" grpId="0" build="p"/>
      <p:bldP spid="16" grpId="0"/>
      <p:bldP spid="17" grpId="0" build="p"/>
      <p:bldP spid="18" grpId="0"/>
      <p:bldP spid="19" grpId="0" build="p"/>
      <p:bldP spid="20" grpId="0"/>
      <p:bldP spid="2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Engagement - continued</a:t>
            </a:r>
            <a:endParaRPr lang="en-US" dirty="0"/>
          </a:p>
        </p:txBody>
      </p:sp>
      <p:sp>
        <p:nvSpPr>
          <p:cNvPr id="3" name="Content Placeholder 2"/>
          <p:cNvSpPr>
            <a:spLocks noGrp="1"/>
          </p:cNvSpPr>
          <p:nvPr>
            <p:ph idx="1"/>
          </p:nvPr>
        </p:nvSpPr>
        <p:spPr/>
        <p:txBody>
          <a:bodyPr/>
          <a:lstStyle/>
          <a:p>
            <a:pPr marL="0" indent="0">
              <a:buNone/>
            </a:pPr>
            <a:r>
              <a:rPr lang="en-US" sz="2400" i="1" dirty="0"/>
              <a:t>a. Criteria for identifying at least 10% of Contractor’s members who can benefit from web based applications,</a:t>
            </a:r>
          </a:p>
          <a:p>
            <a:pPr marL="0" indent="0">
              <a:buNone/>
            </a:pPr>
            <a:r>
              <a:rPr lang="en-US" sz="2400" i="1" dirty="0"/>
              <a:t>b. Listing of identified population(s),</a:t>
            </a:r>
          </a:p>
          <a:p>
            <a:pPr marL="0" indent="0">
              <a:buNone/>
            </a:pPr>
            <a:r>
              <a:rPr lang="en-US" sz="2400" i="1" dirty="0"/>
              <a:t>c. Description of web applications in development or being utilized to engage members, </a:t>
            </a:r>
          </a:p>
          <a:p>
            <a:pPr marL="0" indent="0">
              <a:buNone/>
            </a:pPr>
            <a:r>
              <a:rPr lang="en-US" sz="2400" i="1" dirty="0"/>
              <a:t>d. Strategies used to engage the identified members in the use of the web applications, and</a:t>
            </a:r>
          </a:p>
          <a:p>
            <a:pPr marL="0" indent="0">
              <a:buNone/>
            </a:pPr>
            <a:r>
              <a:rPr lang="en-US" sz="2400" i="1" dirty="0"/>
              <a:t>e. Description of desired outcomes"</a:t>
            </a:r>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20</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4042036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Revalidation</a:t>
            </a:r>
            <a:endParaRPr lang="en-US" dirty="0"/>
          </a:p>
        </p:txBody>
      </p:sp>
      <p:sp>
        <p:nvSpPr>
          <p:cNvPr id="3" name="Content Placeholder 2"/>
          <p:cNvSpPr>
            <a:spLocks noGrp="1"/>
          </p:cNvSpPr>
          <p:nvPr>
            <p:ph idx="1"/>
          </p:nvPr>
        </p:nvSpPr>
        <p:spPr/>
        <p:txBody>
          <a:bodyPr/>
          <a:lstStyle/>
          <a:p>
            <a:pPr marL="0" indent="0">
              <a:buNone/>
            </a:pPr>
            <a:r>
              <a:rPr lang="en-US" sz="2400" u="sng" dirty="0" smtClean="0"/>
              <a:t>2016</a:t>
            </a:r>
            <a:endParaRPr lang="en-US" sz="2400" dirty="0"/>
          </a:p>
          <a:p>
            <a:r>
              <a:rPr lang="en-US" sz="2400" dirty="0"/>
              <a:t>PT77 Outpatient Clinics = 318</a:t>
            </a:r>
          </a:p>
          <a:p>
            <a:r>
              <a:rPr lang="en-US" sz="2400" dirty="0"/>
              <a:t>PT31 Physician Osteopath = 1341</a:t>
            </a:r>
          </a:p>
          <a:p>
            <a:r>
              <a:rPr lang="en-US" sz="2400" dirty="0"/>
              <a:t>PT92 School Based Transport = 95</a:t>
            </a:r>
          </a:p>
          <a:p>
            <a:r>
              <a:rPr lang="en-US" sz="2400" dirty="0"/>
              <a:t>PT93 School Based Attendant Care = 1183</a:t>
            </a:r>
          </a:p>
          <a:p>
            <a:r>
              <a:rPr lang="en-US" sz="2400" dirty="0"/>
              <a:t>PT94 School Based Nurse = 210</a:t>
            </a:r>
          </a:p>
          <a:p>
            <a:pPr marL="0" indent="0">
              <a:buNone/>
            </a:pPr>
            <a:r>
              <a:rPr lang="en-US" sz="2400" u="sng" dirty="0" smtClean="0"/>
              <a:t>2017</a:t>
            </a:r>
            <a:endParaRPr lang="en-US" sz="2400" dirty="0"/>
          </a:p>
          <a:p>
            <a:r>
              <a:rPr lang="en-US" sz="2400" dirty="0"/>
              <a:t>PT08 Physicians = 12,692</a:t>
            </a:r>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21</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178502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Arizona Coalition for Military </a:t>
            </a:r>
            <a:r>
              <a:rPr lang="en-US" dirty="0" smtClean="0"/>
              <a:t>Families</a:t>
            </a:r>
            <a:endParaRPr lang="en-US" dirty="0"/>
          </a:p>
        </p:txBody>
      </p:sp>
      <p:sp>
        <p:nvSpPr>
          <p:cNvPr id="3" name="Content Placeholder 2"/>
          <p:cNvSpPr>
            <a:spLocks noGrp="1"/>
          </p:cNvSpPr>
          <p:nvPr>
            <p:ph idx="1"/>
          </p:nvPr>
        </p:nvSpPr>
        <p:spPr/>
        <p:txBody>
          <a:bodyPr/>
          <a:lstStyle/>
          <a:p>
            <a:r>
              <a:rPr lang="en-US" dirty="0" smtClean="0"/>
              <a:t>resourcecommand.org</a:t>
            </a:r>
            <a:endParaRPr lang="en-US" dirty="0"/>
          </a:p>
          <a:p>
            <a:r>
              <a:rPr lang="en-US" dirty="0" smtClean="0"/>
              <a:t>Seeking BH provider participation for being identified as a community resource </a:t>
            </a:r>
          </a:p>
          <a:p>
            <a:r>
              <a:rPr lang="en-US" dirty="0" smtClean="0"/>
              <a:t>Requires </a:t>
            </a:r>
            <a:r>
              <a:rPr lang="en-US" dirty="0"/>
              <a:t>the completion of </a:t>
            </a:r>
            <a:r>
              <a:rPr lang="en-US" dirty="0" smtClean="0"/>
              <a:t>a </a:t>
            </a:r>
            <a:r>
              <a:rPr lang="en-US" dirty="0"/>
              <a:t>form and a commitment to attend a coalition training on working with the military</a:t>
            </a:r>
            <a:r>
              <a:rPr lang="en-US" dirty="0" smtClean="0"/>
              <a:t>.</a:t>
            </a:r>
          </a:p>
          <a:p>
            <a:r>
              <a:rPr lang="en-US" dirty="0" smtClean="0"/>
              <a:t>Website similar to 211 type system </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22</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772572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23</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02960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FF445594-FFE8-4E90-934C-EFF530110A38}" type="slidenum">
              <a:rPr lang="en-US" smtClean="0"/>
              <a:t>3</a:t>
            </a:fld>
            <a:endParaRPr lang="en-US" dirty="0"/>
          </a:p>
        </p:txBody>
      </p:sp>
      <p:sp>
        <p:nvSpPr>
          <p:cNvPr id="6" name="Title 5"/>
          <p:cNvSpPr>
            <a:spLocks noGrp="1"/>
          </p:cNvSpPr>
          <p:nvPr>
            <p:ph type="title"/>
          </p:nvPr>
        </p:nvSpPr>
        <p:spPr/>
        <p:txBody>
          <a:bodyPr/>
          <a:lstStyle/>
          <a:p>
            <a:endParaRPr lang="en-US"/>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71438"/>
            <a:ext cx="8896350" cy="671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9039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493093" cy="1219200"/>
          </a:xfrm>
        </p:spPr>
        <p:txBody>
          <a:bodyPr/>
          <a:lstStyle/>
          <a:p>
            <a:r>
              <a:rPr lang="en-US" dirty="0"/>
              <a:t>AHCCCS Population </a:t>
            </a:r>
            <a:r>
              <a:rPr lang="en-US" dirty="0" smtClean="0"/>
              <a:t/>
            </a:r>
            <a:br>
              <a:rPr lang="en-US" dirty="0" smtClean="0"/>
            </a:br>
            <a:r>
              <a:rPr lang="en-US" dirty="0" smtClean="0"/>
              <a:t>as </a:t>
            </a:r>
            <a:r>
              <a:rPr lang="en-US" dirty="0"/>
              <a:t>of July </a:t>
            </a:r>
            <a:r>
              <a:rPr lang="en-US" dirty="0" smtClean="0"/>
              <a:t>1, 1985 </a:t>
            </a:r>
            <a:r>
              <a:rPr lang="en-US" dirty="0"/>
              <a:t>– </a:t>
            </a:r>
            <a:r>
              <a:rPr lang="en-US" dirty="0" smtClean="0"/>
              <a:t>2016 </a:t>
            </a:r>
            <a:endParaRPr lang="en-US" dirty="0"/>
          </a:p>
        </p:txBody>
      </p:sp>
      <p:graphicFrame>
        <p:nvGraphicFramePr>
          <p:cNvPr id="135" name="Content Placeholder 6"/>
          <p:cNvGraphicFramePr>
            <a:graphicFrameLocks noGrp="1"/>
          </p:cNvGraphicFramePr>
          <p:nvPr>
            <p:ph idx="1"/>
            <p:extLst>
              <p:ext uri="{D42A27DB-BD31-4B8C-83A1-F6EECF244321}">
                <p14:modId xmlns:p14="http://schemas.microsoft.com/office/powerpoint/2010/main" val="3371007149"/>
              </p:ext>
            </p:extLst>
          </p:nvPr>
        </p:nvGraphicFramePr>
        <p:xfrm>
          <a:off x="415893" y="1706144"/>
          <a:ext cx="8534400" cy="4366247"/>
        </p:xfrm>
        <a:graphic>
          <a:graphicData uri="http://schemas.openxmlformats.org/drawingml/2006/chart">
            <c:chart xmlns:c="http://schemas.openxmlformats.org/drawingml/2006/chart" xmlns:r="http://schemas.openxmlformats.org/officeDocument/2006/relationships" r:id="rId3"/>
          </a:graphicData>
        </a:graphic>
      </p:graphicFrame>
      <p:sp>
        <p:nvSpPr>
          <p:cNvPr id="28674" name="Slide Number Placeholder 4"/>
          <p:cNvSpPr>
            <a:spLocks noGrp="1"/>
          </p:cNvSpPr>
          <p:nvPr>
            <p:ph type="sldNum" sz="quarter" idx="4294967295"/>
          </p:nvPr>
        </p:nvSpPr>
        <p:spPr>
          <a:xfrm>
            <a:off x="6705600" y="6196969"/>
            <a:ext cx="2133600" cy="2889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9186C4B-0B73-4A56-97EF-6329262D05DF}" type="slidenum">
              <a:rPr lang="en-US" altLang="en-US"/>
              <a:pPr eaLnBrk="1" hangingPunct="1"/>
              <a:t>4</a:t>
            </a:fld>
            <a:endParaRPr lang="en-US" altLang="en-US" dirty="0"/>
          </a:p>
        </p:txBody>
      </p:sp>
      <p:sp>
        <p:nvSpPr>
          <p:cNvPr id="28676" name="AutoShape 3"/>
          <p:cNvSpPr>
            <a:spLocks noChangeAspect="1" noChangeArrowheads="1" noTextEdit="1"/>
          </p:cNvSpPr>
          <p:nvPr/>
        </p:nvSpPr>
        <p:spPr bwMode="auto">
          <a:xfrm>
            <a:off x="-68295" y="1192416"/>
            <a:ext cx="9018588" cy="604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8745" name="Rectangle 72"/>
          <p:cNvSpPr>
            <a:spLocks noChangeArrowheads="1"/>
          </p:cNvSpPr>
          <p:nvPr/>
        </p:nvSpPr>
        <p:spPr bwMode="auto">
          <a:xfrm>
            <a:off x="5981668" y="960641"/>
            <a:ext cx="15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US" dirty="0"/>
          </a:p>
        </p:txBody>
      </p:sp>
      <p:sp>
        <p:nvSpPr>
          <p:cNvPr id="28746" name="Rectangle 73"/>
          <p:cNvSpPr>
            <a:spLocks noChangeArrowheads="1"/>
          </p:cNvSpPr>
          <p:nvPr/>
        </p:nvSpPr>
        <p:spPr bwMode="auto">
          <a:xfrm>
            <a:off x="4198905" y="1347991"/>
            <a:ext cx="15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US" dirty="0"/>
          </a:p>
        </p:txBody>
      </p:sp>
      <p:sp>
        <p:nvSpPr>
          <p:cNvPr id="28785" name="Rectangle 112"/>
          <p:cNvSpPr>
            <a:spLocks noChangeArrowheads="1"/>
          </p:cNvSpPr>
          <p:nvPr/>
        </p:nvSpPr>
        <p:spPr bwMode="auto">
          <a:xfrm>
            <a:off x="1023905" y="5824741"/>
            <a:ext cx="15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US" dirty="0"/>
          </a:p>
        </p:txBody>
      </p:sp>
      <p:sp>
        <p:nvSpPr>
          <p:cNvPr id="28786" name="Rectangle 113"/>
          <p:cNvSpPr>
            <a:spLocks noChangeArrowheads="1"/>
          </p:cNvSpPr>
          <p:nvPr/>
        </p:nvSpPr>
        <p:spPr bwMode="auto">
          <a:xfrm>
            <a:off x="2308193" y="6350204"/>
            <a:ext cx="1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US" dirty="0"/>
          </a:p>
        </p:txBody>
      </p:sp>
      <p:sp>
        <p:nvSpPr>
          <p:cNvPr id="28787" name="Rectangle 114"/>
          <p:cNvSpPr>
            <a:spLocks noChangeArrowheads="1"/>
          </p:cNvSpPr>
          <p:nvPr/>
        </p:nvSpPr>
        <p:spPr bwMode="auto">
          <a:xfrm>
            <a:off x="2308193" y="6521654"/>
            <a:ext cx="1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US" dirty="0"/>
          </a:p>
        </p:txBody>
      </p:sp>
      <p:sp>
        <p:nvSpPr>
          <p:cNvPr id="28788" name="Rectangle 115"/>
          <p:cNvSpPr>
            <a:spLocks noChangeArrowheads="1"/>
          </p:cNvSpPr>
          <p:nvPr/>
        </p:nvSpPr>
        <p:spPr bwMode="auto">
          <a:xfrm>
            <a:off x="1884330" y="6072391"/>
            <a:ext cx="15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US" dirty="0"/>
          </a:p>
        </p:txBody>
      </p:sp>
      <p:sp>
        <p:nvSpPr>
          <p:cNvPr id="28789" name="Rectangle 116"/>
          <p:cNvSpPr>
            <a:spLocks noChangeArrowheads="1"/>
          </p:cNvSpPr>
          <p:nvPr/>
        </p:nvSpPr>
        <p:spPr bwMode="auto">
          <a:xfrm>
            <a:off x="3448018" y="6102554"/>
            <a:ext cx="285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900" dirty="0">
                <a:solidFill>
                  <a:srgbClr val="000000"/>
                </a:solidFill>
                <a:latin typeface="Small Fonts" charset="0"/>
              </a:rPr>
              <a:t>         </a:t>
            </a:r>
            <a:endParaRPr lang="en-US" dirty="0"/>
          </a:p>
        </p:txBody>
      </p:sp>
      <p:sp>
        <p:nvSpPr>
          <p:cNvPr id="28790" name="Rectangle 117"/>
          <p:cNvSpPr>
            <a:spLocks noChangeArrowheads="1"/>
          </p:cNvSpPr>
          <p:nvPr/>
        </p:nvSpPr>
        <p:spPr bwMode="auto">
          <a:xfrm>
            <a:off x="6684930" y="6274004"/>
            <a:ext cx="15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endParaRPr lang="en-US" dirty="0"/>
          </a:p>
        </p:txBody>
      </p:sp>
      <p:sp>
        <p:nvSpPr>
          <p:cNvPr id="28791" name="Rectangle 118"/>
          <p:cNvSpPr>
            <a:spLocks noChangeArrowheads="1"/>
          </p:cNvSpPr>
          <p:nvPr/>
        </p:nvSpPr>
        <p:spPr bwMode="auto">
          <a:xfrm>
            <a:off x="6672230" y="6443866"/>
            <a:ext cx="31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900" dirty="0">
                <a:solidFill>
                  <a:srgbClr val="000000"/>
                </a:solidFill>
                <a:latin typeface="Small Fonts" charset="0"/>
              </a:rPr>
              <a:t>.</a:t>
            </a:r>
            <a:endParaRPr lang="en-US" dirty="0"/>
          </a:p>
        </p:txBody>
      </p:sp>
      <p:sp>
        <p:nvSpPr>
          <p:cNvPr id="5" name="Footer Placeholder 4"/>
          <p:cNvSpPr>
            <a:spLocks noGrp="1"/>
          </p:cNvSpPr>
          <p:nvPr>
            <p:ph type="ftr" sz="quarter" idx="4294967295"/>
          </p:nvPr>
        </p:nvSpPr>
        <p:spPr>
          <a:xfrm>
            <a:off x="0" y="6196969"/>
            <a:ext cx="9144000" cy="381000"/>
          </a:xfrm>
          <a:prstGeom prst="rect">
            <a:avLst/>
          </a:prstGeo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496473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GF Spend vs Population</a:t>
            </a:r>
            <a:endParaRPr lang="en-US" dirty="0"/>
          </a:p>
        </p:txBody>
      </p:sp>
      <p:sp>
        <p:nvSpPr>
          <p:cNvPr id="4" name="Slide Number Placeholder 3"/>
          <p:cNvSpPr>
            <a:spLocks noGrp="1"/>
          </p:cNvSpPr>
          <p:nvPr>
            <p:ph type="sldNum" sz="quarter" idx="4"/>
          </p:nvPr>
        </p:nvSpPr>
        <p:spPr>
          <a:xfrm>
            <a:off x="6705600" y="6197600"/>
            <a:ext cx="2133600" cy="288925"/>
          </a:xfrm>
          <a:prstGeom prst="rect">
            <a:avLst/>
          </a:prstGeom>
        </p:spPr>
        <p:txBody>
          <a:bodyPr/>
          <a:lstStyle/>
          <a:p>
            <a:pPr>
              <a:defRPr/>
            </a:pPr>
            <a:fld id="{428268C2-6260-4244-89F6-AD24D84BE93D}" type="slidenum">
              <a:rPr lang="en-US" smtClean="0">
                <a:solidFill>
                  <a:srgbClr val="595959">
                    <a:lumMod val="65000"/>
                    <a:lumOff val="35000"/>
                  </a:srgbClr>
                </a:solidFill>
              </a:rPr>
              <a:pPr>
                <a:defRPr/>
              </a:pPr>
              <a:t>5</a:t>
            </a:fld>
            <a:endParaRPr lang="en-US" dirty="0">
              <a:solidFill>
                <a:srgbClr val="595959">
                  <a:lumMod val="65000"/>
                  <a:lumOff val="35000"/>
                </a:srgbClr>
              </a:solidFill>
            </a:endParaRPr>
          </a:p>
        </p:txBody>
      </p:sp>
      <p:sp>
        <p:nvSpPr>
          <p:cNvPr id="5" name="Footer Placeholder 4"/>
          <p:cNvSpPr>
            <a:spLocks noGrp="1"/>
          </p:cNvSpPr>
          <p:nvPr>
            <p:ph type="ftr" sz="quarter" idx="3"/>
          </p:nvPr>
        </p:nvSpPr>
        <p:spPr>
          <a:xfrm>
            <a:off x="0" y="6197600"/>
            <a:ext cx="9144000" cy="381000"/>
          </a:xfrm>
          <a:prstGeom prst="rect">
            <a:avLst/>
          </a:prstGeom>
        </p:spPr>
        <p:txBody>
          <a:bodyPr/>
          <a:lstStyle/>
          <a:p>
            <a:pPr>
              <a:defRPr/>
            </a:pPr>
            <a:r>
              <a:rPr lang="en-US" sz="1200" dirty="0" smtClean="0">
                <a:solidFill>
                  <a:srgbClr val="595959">
                    <a:lumMod val="65000"/>
                    <a:lumOff val="35000"/>
                  </a:srgbClr>
                </a:solidFill>
              </a:rPr>
              <a:t>Reaching across Arizona to provide comprehensive </a:t>
            </a:r>
            <a:br>
              <a:rPr lang="en-US" sz="1200" dirty="0" smtClean="0">
                <a:solidFill>
                  <a:srgbClr val="595959">
                    <a:lumMod val="65000"/>
                    <a:lumOff val="35000"/>
                  </a:srgbClr>
                </a:solidFill>
              </a:rPr>
            </a:br>
            <a:r>
              <a:rPr lang="en-US" sz="1200" dirty="0" smtClean="0">
                <a:solidFill>
                  <a:srgbClr val="595959">
                    <a:lumMod val="65000"/>
                    <a:lumOff val="35000"/>
                  </a:srgbClr>
                </a:solidFill>
              </a:rPr>
              <a:t>quality health care for those in need</a:t>
            </a:r>
            <a:endParaRPr lang="en-US" sz="1200" dirty="0">
              <a:solidFill>
                <a:srgbClr val="595959">
                  <a:lumMod val="65000"/>
                  <a:lumOff val="35000"/>
                </a:srgbClr>
              </a:solidFill>
            </a:endParaRPr>
          </a:p>
        </p:txBody>
      </p:sp>
      <p:graphicFrame>
        <p:nvGraphicFramePr>
          <p:cNvPr id="9" name="Content Placeholder 8"/>
          <p:cNvGraphicFramePr>
            <a:graphicFrameLocks noGrp="1"/>
          </p:cNvGraphicFramePr>
          <p:nvPr>
            <p:ph idx="1"/>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8016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AHCCCS GF Budget Requests</a:t>
            </a:r>
            <a:endParaRPr lang="en-US" dirty="0"/>
          </a:p>
        </p:txBody>
      </p:sp>
      <p:sp>
        <p:nvSpPr>
          <p:cNvPr id="4" name="Slide Number Placeholder 3"/>
          <p:cNvSpPr>
            <a:spLocks noGrp="1"/>
          </p:cNvSpPr>
          <p:nvPr>
            <p:ph type="sldNum" sz="quarter" idx="4"/>
          </p:nvPr>
        </p:nvSpPr>
        <p:spPr>
          <a:xfrm>
            <a:off x="6705600" y="6197600"/>
            <a:ext cx="2133600" cy="288925"/>
          </a:xfrm>
          <a:prstGeom prst="rect">
            <a:avLst/>
          </a:prstGeom>
        </p:spPr>
        <p:txBody>
          <a:bodyPr/>
          <a:lstStyle/>
          <a:p>
            <a:pPr>
              <a:defRPr/>
            </a:pPr>
            <a:fld id="{428268C2-6260-4244-89F6-AD24D84BE93D}" type="slidenum">
              <a:rPr lang="en-US" smtClean="0">
                <a:solidFill>
                  <a:srgbClr val="595959">
                    <a:lumMod val="65000"/>
                    <a:lumOff val="35000"/>
                  </a:srgbClr>
                </a:solidFill>
              </a:rPr>
              <a:pPr>
                <a:defRPr/>
              </a:pPr>
              <a:t>6</a:t>
            </a:fld>
            <a:endParaRPr lang="en-US" dirty="0">
              <a:solidFill>
                <a:srgbClr val="595959">
                  <a:lumMod val="65000"/>
                  <a:lumOff val="35000"/>
                </a:srgbClr>
              </a:solidFill>
            </a:endParaRPr>
          </a:p>
        </p:txBody>
      </p:sp>
      <p:sp>
        <p:nvSpPr>
          <p:cNvPr id="5" name="Footer Placeholder 4"/>
          <p:cNvSpPr>
            <a:spLocks noGrp="1"/>
          </p:cNvSpPr>
          <p:nvPr>
            <p:ph type="ftr" sz="quarter" idx="3"/>
          </p:nvPr>
        </p:nvSpPr>
        <p:spPr>
          <a:xfrm>
            <a:off x="0" y="6197600"/>
            <a:ext cx="9144000" cy="381000"/>
          </a:xfrm>
          <a:prstGeom prst="rect">
            <a:avLst/>
          </a:prstGeom>
        </p:spPr>
        <p:txBody>
          <a:bodyPr/>
          <a:lstStyle/>
          <a:p>
            <a:pPr>
              <a:defRPr/>
            </a:pPr>
            <a:r>
              <a:rPr lang="en-US" sz="1200" dirty="0" smtClean="0">
                <a:solidFill>
                  <a:srgbClr val="595959">
                    <a:lumMod val="65000"/>
                    <a:lumOff val="35000"/>
                  </a:srgbClr>
                </a:solidFill>
              </a:rPr>
              <a:t>Reaching across Arizona to provide comprehensive </a:t>
            </a:r>
            <a:br>
              <a:rPr lang="en-US" sz="1200" dirty="0" smtClean="0">
                <a:solidFill>
                  <a:srgbClr val="595959">
                    <a:lumMod val="65000"/>
                    <a:lumOff val="35000"/>
                  </a:srgbClr>
                </a:solidFill>
              </a:rPr>
            </a:br>
            <a:r>
              <a:rPr lang="en-US" sz="1200" dirty="0" smtClean="0">
                <a:solidFill>
                  <a:srgbClr val="595959">
                    <a:lumMod val="65000"/>
                    <a:lumOff val="35000"/>
                  </a:srgbClr>
                </a:solidFill>
              </a:rPr>
              <a:t>quality health care for those in need</a:t>
            </a:r>
            <a:endParaRPr lang="en-US" sz="1200" dirty="0">
              <a:solidFill>
                <a:srgbClr val="595959">
                  <a:lumMod val="65000"/>
                  <a:lumOff val="35000"/>
                </a:srgbClr>
              </a:solidFill>
            </a:endParaRPr>
          </a:p>
        </p:txBody>
      </p:sp>
      <p:graphicFrame>
        <p:nvGraphicFramePr>
          <p:cNvPr id="9" name="Chart 8"/>
          <p:cNvGraphicFramePr>
            <a:graphicFrameLocks/>
          </p:cNvGraphicFramePr>
          <p:nvPr>
            <p:extLst>
              <p:ext uri="{D42A27DB-BD31-4B8C-83A1-F6EECF244321}">
                <p14:modId xmlns:p14="http://schemas.microsoft.com/office/powerpoint/2010/main" val="2903052269"/>
              </p:ext>
            </p:extLst>
          </p:nvPr>
        </p:nvGraphicFramePr>
        <p:xfrm>
          <a:off x="0" y="1600200"/>
          <a:ext cx="9143999" cy="43472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6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Marketplace Enrollment: Arizona</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7</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8644761"/>
              </p:ext>
            </p:extLst>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9395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Marketplace Enrollment Growth Rate: Arizona vs. National</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35096727"/>
              </p:ext>
            </p:extLst>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056150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a:t>
            </a:r>
            <a:r>
              <a:rPr lang="en-US" dirty="0"/>
              <a:t>Enrollment by Health Plan Type: Arizona vs. National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10106214"/>
              </p:ext>
            </p:extLst>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720994080"/>
      </p:ext>
    </p:extLst>
  </p:cSld>
  <p:clrMapOvr>
    <a:masterClrMapping/>
  </p:clrMapOvr>
</p:sld>
</file>

<file path=ppt/theme/theme1.xml><?xml version="1.0" encoding="utf-8"?>
<a:theme xmlns:a="http://schemas.openxmlformats.org/drawingml/2006/main" name="3_2014 AHCCCS">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8CA5A3BC7C3A45A7DF571A25E273CD" ma:contentTypeVersion="0" ma:contentTypeDescription="Create a new document." ma:contentTypeScope="" ma:versionID="5589fa26cd31f093e6817e0116009b8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778DE3-1BB4-46D7-ADBB-119184F23F63}">
  <ds:schemaRefs>
    <ds:schemaRef ds:uri="http://schemas.microsoft.com/sharepoint/v3/contenttype/forms"/>
  </ds:schemaRefs>
</ds:datastoreItem>
</file>

<file path=customXml/itemProps2.xml><?xml version="1.0" encoding="utf-8"?>
<ds:datastoreItem xmlns:ds="http://schemas.openxmlformats.org/officeDocument/2006/customXml" ds:itemID="{9F48B145-882E-42BE-B2DB-79040E8286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B5734FB-75F0-48A5-A4EB-69DDB64B4804}">
  <ds:schemaRef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24274</TotalTime>
  <Words>652</Words>
  <Application>Microsoft Office PowerPoint</Application>
  <PresentationFormat>On-screen Show (4:3)</PresentationFormat>
  <Paragraphs>162</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3_2014 AHCCCS</vt:lpstr>
      <vt:lpstr>AHCCCS Update</vt:lpstr>
      <vt:lpstr>AHCCCS by the numbers</vt:lpstr>
      <vt:lpstr>PowerPoint Presentation</vt:lpstr>
      <vt:lpstr>AHCCCS Population  as of July 1, 1985 – 2016 </vt:lpstr>
      <vt:lpstr>Historical GF Spend vs Population</vt:lpstr>
      <vt:lpstr>AHCCCS GF Budget Requests</vt:lpstr>
      <vt:lpstr>Marketplace Enrollment: Arizona</vt:lpstr>
      <vt:lpstr>Marketplace Enrollment Growth Rate: Arizona vs. National</vt:lpstr>
      <vt:lpstr>2016 Enrollment by Health Plan Type: Arizona vs. National</vt:lpstr>
      <vt:lpstr>Marketplace Cohort by Age: 2016</vt:lpstr>
      <vt:lpstr>AHCCCS Cap Rate History</vt:lpstr>
      <vt:lpstr>Provider Rate Changes (2009-16) </vt:lpstr>
      <vt:lpstr>AHCCCS VBP Fee Schedule Changes</vt:lpstr>
      <vt:lpstr>Treat and Refer</vt:lpstr>
      <vt:lpstr>LAN Payment Reform Framework</vt:lpstr>
      <vt:lpstr>Network Growth</vt:lpstr>
      <vt:lpstr>Network Hospital Participation</vt:lpstr>
      <vt:lpstr>Network Provider Participation</vt:lpstr>
      <vt:lpstr>Member Engagement - Technology</vt:lpstr>
      <vt:lpstr>Member Engagement - continued</vt:lpstr>
      <vt:lpstr>Provider Revalidation</vt:lpstr>
      <vt:lpstr>Arizona Coalition for Military Families</vt:lpstr>
      <vt:lpstr>Questions?</vt:lpstr>
    </vt:vector>
  </TitlesOfParts>
  <Company>AHCCCS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presentation</dc:title>
  <dc:creator>Lcraymon</dc:creator>
  <cp:lastModifiedBy>Betlach, Tom</cp:lastModifiedBy>
  <cp:revision>387</cp:revision>
  <cp:lastPrinted>2016-05-11T18:50:49Z</cp:lastPrinted>
  <dcterms:created xsi:type="dcterms:W3CDTF">2011-11-23T15:17:49Z</dcterms:created>
  <dcterms:modified xsi:type="dcterms:W3CDTF">2016-09-20T22:05:39Z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0x010100218CA5A3BC7C3A45A7DF571A25E273CD</vt:lpwstr>
  </property>
</Properties>
</file>