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83" r:id="rId4"/>
    <p:sldMasterId id="2147483726" r:id="rId5"/>
    <p:sldMasterId id="2147483729" r:id="rId6"/>
    <p:sldMasterId id="2147483739" r:id="rId7"/>
    <p:sldMasterId id="2147483751" r:id="rId8"/>
  </p:sldMasterIdLst>
  <p:notesMasterIdLst>
    <p:notesMasterId r:id="rId74"/>
  </p:notesMasterIdLst>
  <p:handoutMasterIdLst>
    <p:handoutMasterId r:id="rId75"/>
  </p:handoutMasterIdLst>
  <p:sldIdLst>
    <p:sldId id="256" r:id="rId9"/>
    <p:sldId id="373" r:id="rId10"/>
    <p:sldId id="290" r:id="rId11"/>
    <p:sldId id="376" r:id="rId12"/>
    <p:sldId id="374" r:id="rId13"/>
    <p:sldId id="375" r:id="rId14"/>
    <p:sldId id="261" r:id="rId15"/>
    <p:sldId id="351" r:id="rId16"/>
    <p:sldId id="377" r:id="rId17"/>
    <p:sldId id="280" r:id="rId18"/>
    <p:sldId id="294" r:id="rId19"/>
    <p:sldId id="293" r:id="rId20"/>
    <p:sldId id="326" r:id="rId21"/>
    <p:sldId id="327" r:id="rId22"/>
    <p:sldId id="328" r:id="rId23"/>
    <p:sldId id="329" r:id="rId24"/>
    <p:sldId id="331" r:id="rId25"/>
    <p:sldId id="332" r:id="rId26"/>
    <p:sldId id="325" r:id="rId27"/>
    <p:sldId id="378" r:id="rId28"/>
    <p:sldId id="344" r:id="rId29"/>
    <p:sldId id="380" r:id="rId30"/>
    <p:sldId id="379" r:id="rId31"/>
    <p:sldId id="386" r:id="rId32"/>
    <p:sldId id="384" r:id="rId33"/>
    <p:sldId id="385" r:id="rId34"/>
    <p:sldId id="383" r:id="rId35"/>
    <p:sldId id="387" r:id="rId36"/>
    <p:sldId id="388" r:id="rId37"/>
    <p:sldId id="389" r:id="rId38"/>
    <p:sldId id="337" r:id="rId39"/>
    <p:sldId id="338" r:id="rId40"/>
    <p:sldId id="390" r:id="rId41"/>
    <p:sldId id="391" r:id="rId42"/>
    <p:sldId id="392" r:id="rId43"/>
    <p:sldId id="393" r:id="rId44"/>
    <p:sldId id="394" r:id="rId45"/>
    <p:sldId id="342" r:id="rId46"/>
    <p:sldId id="343" r:id="rId47"/>
    <p:sldId id="354" r:id="rId48"/>
    <p:sldId id="370" r:id="rId49"/>
    <p:sldId id="368" r:id="rId50"/>
    <p:sldId id="371" r:id="rId51"/>
    <p:sldId id="356" r:id="rId52"/>
    <p:sldId id="357" r:id="rId53"/>
    <p:sldId id="395" r:id="rId54"/>
    <p:sldId id="345" r:id="rId55"/>
    <p:sldId id="346" r:id="rId56"/>
    <p:sldId id="396" r:id="rId57"/>
    <p:sldId id="397" r:id="rId58"/>
    <p:sldId id="358" r:id="rId59"/>
    <p:sldId id="359" r:id="rId60"/>
    <p:sldId id="361" r:id="rId61"/>
    <p:sldId id="360" r:id="rId62"/>
    <p:sldId id="364" r:id="rId63"/>
    <p:sldId id="398" r:id="rId64"/>
    <p:sldId id="347" r:id="rId65"/>
    <p:sldId id="399" r:id="rId66"/>
    <p:sldId id="349" r:id="rId67"/>
    <p:sldId id="348" r:id="rId68"/>
    <p:sldId id="400" r:id="rId69"/>
    <p:sldId id="350" r:id="rId70"/>
    <p:sldId id="381" r:id="rId71"/>
    <p:sldId id="382" r:id="rId72"/>
    <p:sldId id="401" r:id="rId7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66" d="100"/>
          <a:sy n="66" d="100"/>
        </p:scale>
        <p:origin x="-258" y="-114"/>
      </p:cViewPr>
      <p:guideLst>
        <p:guide orient="horz" pos="2160"/>
        <p:guide pos="2880"/>
      </p:guideLst>
    </p:cSldViewPr>
  </p:slideViewPr>
  <p:notesTextViewPr>
    <p:cViewPr>
      <p:scale>
        <a:sx n="1" d="1"/>
        <a:sy n="1" d="1"/>
      </p:scale>
      <p:origin x="0" y="0"/>
    </p:cViewPr>
  </p:notesTextViewPr>
  <p:sorterViewPr>
    <p:cViewPr>
      <p:scale>
        <a:sx n="100" d="100"/>
        <a:sy n="100" d="100"/>
      </p:scale>
      <p:origin x="0" y="253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slide" Target="slides/slide64.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F845CC-F5EE-4398-BE01-50F2BA14060C}" type="doc">
      <dgm:prSet loTypeId="urn:microsoft.com/office/officeart/2005/8/layout/hProcess9" loCatId="process" qsTypeId="urn:microsoft.com/office/officeart/2005/8/quickstyle/simple1" qsCatId="simple" csTypeId="urn:microsoft.com/office/officeart/2005/8/colors/accent1_2" csCatId="accent1" phldr="1"/>
      <dgm:spPr/>
    </dgm:pt>
    <dgm:pt modelId="{42E1AE01-8EE2-44D5-BAE4-FD5685A42EBA}">
      <dgm:prSet phldrT="[Text]"/>
      <dgm:spPr/>
      <dgm:t>
        <a:bodyPr/>
        <a:lstStyle/>
        <a:p>
          <a:r>
            <a:rPr lang="en-US" dirty="0" smtClean="0"/>
            <a:t>Plans</a:t>
          </a:r>
          <a:endParaRPr lang="en-US" dirty="0"/>
        </a:p>
      </dgm:t>
    </dgm:pt>
    <dgm:pt modelId="{D5F908E9-ABD8-4D2D-8259-A3C315FDEADC}" type="parTrans" cxnId="{7DAED44F-F69F-46CA-813E-AB323BA6C773}">
      <dgm:prSet/>
      <dgm:spPr/>
      <dgm:t>
        <a:bodyPr/>
        <a:lstStyle/>
        <a:p>
          <a:endParaRPr lang="en-US"/>
        </a:p>
      </dgm:t>
    </dgm:pt>
    <dgm:pt modelId="{A3C412F9-14E8-44B7-99D3-8594D5EF9A92}" type="sibTrans" cxnId="{7DAED44F-F69F-46CA-813E-AB323BA6C773}">
      <dgm:prSet/>
      <dgm:spPr/>
      <dgm:t>
        <a:bodyPr/>
        <a:lstStyle/>
        <a:p>
          <a:endParaRPr lang="en-US"/>
        </a:p>
      </dgm:t>
    </dgm:pt>
    <dgm:pt modelId="{F7F5F1DB-C865-4760-845D-7459A58C4F2B}">
      <dgm:prSet phldrT="[Text]"/>
      <dgm:spPr/>
      <dgm:t>
        <a:bodyPr/>
        <a:lstStyle/>
        <a:p>
          <a:r>
            <a:rPr lang="en-US" dirty="0" smtClean="0"/>
            <a:t>Public</a:t>
          </a:r>
          <a:endParaRPr lang="en-US" dirty="0"/>
        </a:p>
      </dgm:t>
    </dgm:pt>
    <dgm:pt modelId="{A20138BD-47DC-49A9-918F-6744D76FD753}" type="parTrans" cxnId="{78E8B7CF-B127-4CAB-B079-B8B4E711A057}">
      <dgm:prSet/>
      <dgm:spPr/>
      <dgm:t>
        <a:bodyPr/>
        <a:lstStyle/>
        <a:p>
          <a:endParaRPr lang="en-US"/>
        </a:p>
      </dgm:t>
    </dgm:pt>
    <dgm:pt modelId="{B92115C3-8538-4909-8615-22CAFCFCCB0A}" type="sibTrans" cxnId="{78E8B7CF-B127-4CAB-B079-B8B4E711A057}">
      <dgm:prSet/>
      <dgm:spPr/>
      <dgm:t>
        <a:bodyPr/>
        <a:lstStyle/>
        <a:p>
          <a:endParaRPr lang="en-US"/>
        </a:p>
      </dgm:t>
    </dgm:pt>
    <dgm:pt modelId="{D664692C-F4E6-47F0-8C5D-253841C03179}">
      <dgm:prSet phldrT="[Text]"/>
      <dgm:spPr/>
      <dgm:t>
        <a:bodyPr/>
        <a:lstStyle/>
        <a:p>
          <a:r>
            <a:rPr lang="en-US" dirty="0" smtClean="0"/>
            <a:t>Reports</a:t>
          </a:r>
          <a:endParaRPr lang="en-US" dirty="0"/>
        </a:p>
      </dgm:t>
    </dgm:pt>
    <dgm:pt modelId="{A734D7BC-DE52-42C5-A210-F92255806C8D}" type="parTrans" cxnId="{3056EEE8-7DF3-49F6-8500-4B65F8C7B2EC}">
      <dgm:prSet/>
      <dgm:spPr/>
      <dgm:t>
        <a:bodyPr/>
        <a:lstStyle/>
        <a:p>
          <a:endParaRPr lang="en-US"/>
        </a:p>
      </dgm:t>
    </dgm:pt>
    <dgm:pt modelId="{4BD16614-0C78-437F-9F4D-756EE720FEC7}" type="sibTrans" cxnId="{3056EEE8-7DF3-49F6-8500-4B65F8C7B2EC}">
      <dgm:prSet/>
      <dgm:spPr/>
      <dgm:t>
        <a:bodyPr/>
        <a:lstStyle/>
        <a:p>
          <a:endParaRPr lang="en-US"/>
        </a:p>
      </dgm:t>
    </dgm:pt>
    <dgm:pt modelId="{31A5312E-D300-43D0-9732-09A493519F09}" type="pres">
      <dgm:prSet presAssocID="{90F845CC-F5EE-4398-BE01-50F2BA14060C}" presName="CompostProcess" presStyleCnt="0">
        <dgm:presLayoutVars>
          <dgm:dir/>
          <dgm:resizeHandles val="exact"/>
        </dgm:presLayoutVars>
      </dgm:prSet>
      <dgm:spPr/>
    </dgm:pt>
    <dgm:pt modelId="{9DFEFA12-811E-458F-A169-BFA5C43FA5CE}" type="pres">
      <dgm:prSet presAssocID="{90F845CC-F5EE-4398-BE01-50F2BA14060C}" presName="arrow" presStyleLbl="bgShp" presStyleIdx="0" presStyleCnt="1"/>
      <dgm:spPr/>
    </dgm:pt>
    <dgm:pt modelId="{0AB285E0-9E92-4FE8-B341-932C8372E94E}" type="pres">
      <dgm:prSet presAssocID="{90F845CC-F5EE-4398-BE01-50F2BA14060C}" presName="linearProcess" presStyleCnt="0"/>
      <dgm:spPr/>
    </dgm:pt>
    <dgm:pt modelId="{274580BA-B900-4BC0-A2FD-380F1FF34DE6}" type="pres">
      <dgm:prSet presAssocID="{42E1AE01-8EE2-44D5-BAE4-FD5685A42EBA}" presName="textNode" presStyleLbl="node1" presStyleIdx="0" presStyleCnt="3">
        <dgm:presLayoutVars>
          <dgm:bulletEnabled val="1"/>
        </dgm:presLayoutVars>
      </dgm:prSet>
      <dgm:spPr/>
      <dgm:t>
        <a:bodyPr/>
        <a:lstStyle/>
        <a:p>
          <a:endParaRPr lang="en-US"/>
        </a:p>
      </dgm:t>
    </dgm:pt>
    <dgm:pt modelId="{D139F54E-0C5C-4417-9267-EC3DC6B8894B}" type="pres">
      <dgm:prSet presAssocID="{A3C412F9-14E8-44B7-99D3-8594D5EF9A92}" presName="sibTrans" presStyleCnt="0"/>
      <dgm:spPr/>
    </dgm:pt>
    <dgm:pt modelId="{8544EE70-3A6B-4E33-9B5D-348A52926FCD}" type="pres">
      <dgm:prSet presAssocID="{F7F5F1DB-C865-4760-845D-7459A58C4F2B}" presName="textNode" presStyleLbl="node1" presStyleIdx="1" presStyleCnt="3">
        <dgm:presLayoutVars>
          <dgm:bulletEnabled val="1"/>
        </dgm:presLayoutVars>
      </dgm:prSet>
      <dgm:spPr/>
      <dgm:t>
        <a:bodyPr/>
        <a:lstStyle/>
        <a:p>
          <a:endParaRPr lang="en-US"/>
        </a:p>
      </dgm:t>
    </dgm:pt>
    <dgm:pt modelId="{21C4B373-1053-44EE-A0E3-6F920C91C8D2}" type="pres">
      <dgm:prSet presAssocID="{B92115C3-8538-4909-8615-22CAFCFCCB0A}" presName="sibTrans" presStyleCnt="0"/>
      <dgm:spPr/>
    </dgm:pt>
    <dgm:pt modelId="{F7EBFB28-CC95-4D13-B08F-7D8DFE0C179E}" type="pres">
      <dgm:prSet presAssocID="{D664692C-F4E6-47F0-8C5D-253841C03179}" presName="textNode" presStyleLbl="node1" presStyleIdx="2" presStyleCnt="3">
        <dgm:presLayoutVars>
          <dgm:bulletEnabled val="1"/>
        </dgm:presLayoutVars>
      </dgm:prSet>
      <dgm:spPr/>
      <dgm:t>
        <a:bodyPr/>
        <a:lstStyle/>
        <a:p>
          <a:endParaRPr lang="en-US"/>
        </a:p>
      </dgm:t>
    </dgm:pt>
  </dgm:ptLst>
  <dgm:cxnLst>
    <dgm:cxn modelId="{3056EEE8-7DF3-49F6-8500-4B65F8C7B2EC}" srcId="{90F845CC-F5EE-4398-BE01-50F2BA14060C}" destId="{D664692C-F4E6-47F0-8C5D-253841C03179}" srcOrd="2" destOrd="0" parTransId="{A734D7BC-DE52-42C5-A210-F92255806C8D}" sibTransId="{4BD16614-0C78-437F-9F4D-756EE720FEC7}"/>
    <dgm:cxn modelId="{78E8B7CF-B127-4CAB-B079-B8B4E711A057}" srcId="{90F845CC-F5EE-4398-BE01-50F2BA14060C}" destId="{F7F5F1DB-C865-4760-845D-7459A58C4F2B}" srcOrd="1" destOrd="0" parTransId="{A20138BD-47DC-49A9-918F-6744D76FD753}" sibTransId="{B92115C3-8538-4909-8615-22CAFCFCCB0A}"/>
    <dgm:cxn modelId="{7DAED44F-F69F-46CA-813E-AB323BA6C773}" srcId="{90F845CC-F5EE-4398-BE01-50F2BA14060C}" destId="{42E1AE01-8EE2-44D5-BAE4-FD5685A42EBA}" srcOrd="0" destOrd="0" parTransId="{D5F908E9-ABD8-4D2D-8259-A3C315FDEADC}" sibTransId="{A3C412F9-14E8-44B7-99D3-8594D5EF9A92}"/>
    <dgm:cxn modelId="{D0AAE0D4-CDA3-4CE7-9312-09BA6C8E0433}" type="presOf" srcId="{F7F5F1DB-C865-4760-845D-7459A58C4F2B}" destId="{8544EE70-3A6B-4E33-9B5D-348A52926FCD}" srcOrd="0" destOrd="0" presId="urn:microsoft.com/office/officeart/2005/8/layout/hProcess9"/>
    <dgm:cxn modelId="{FE067C35-BF3B-41A9-9C08-80A1980A0E5B}" type="presOf" srcId="{90F845CC-F5EE-4398-BE01-50F2BA14060C}" destId="{31A5312E-D300-43D0-9732-09A493519F09}" srcOrd="0" destOrd="0" presId="urn:microsoft.com/office/officeart/2005/8/layout/hProcess9"/>
    <dgm:cxn modelId="{9FCA231F-762F-4835-9221-FC2CEC6DD377}" type="presOf" srcId="{D664692C-F4E6-47F0-8C5D-253841C03179}" destId="{F7EBFB28-CC95-4D13-B08F-7D8DFE0C179E}" srcOrd="0" destOrd="0" presId="urn:microsoft.com/office/officeart/2005/8/layout/hProcess9"/>
    <dgm:cxn modelId="{9F061207-84D3-4567-A50B-B4E1E2E5CC2B}" type="presOf" srcId="{42E1AE01-8EE2-44D5-BAE4-FD5685A42EBA}" destId="{274580BA-B900-4BC0-A2FD-380F1FF34DE6}" srcOrd="0" destOrd="0" presId="urn:microsoft.com/office/officeart/2005/8/layout/hProcess9"/>
    <dgm:cxn modelId="{00776D58-847E-41DF-A058-2FC7F18A4160}" type="presParOf" srcId="{31A5312E-D300-43D0-9732-09A493519F09}" destId="{9DFEFA12-811E-458F-A169-BFA5C43FA5CE}" srcOrd="0" destOrd="0" presId="urn:microsoft.com/office/officeart/2005/8/layout/hProcess9"/>
    <dgm:cxn modelId="{EAA36C87-95CA-4DAA-AA26-E99C70F9F667}" type="presParOf" srcId="{31A5312E-D300-43D0-9732-09A493519F09}" destId="{0AB285E0-9E92-4FE8-B341-932C8372E94E}" srcOrd="1" destOrd="0" presId="urn:microsoft.com/office/officeart/2005/8/layout/hProcess9"/>
    <dgm:cxn modelId="{DE3B1E08-2E4C-4EBF-8BBA-21CF0C85DE82}" type="presParOf" srcId="{0AB285E0-9E92-4FE8-B341-932C8372E94E}" destId="{274580BA-B900-4BC0-A2FD-380F1FF34DE6}" srcOrd="0" destOrd="0" presId="urn:microsoft.com/office/officeart/2005/8/layout/hProcess9"/>
    <dgm:cxn modelId="{1F7D7052-FEC9-4B76-9E81-DA6E3894E5F6}" type="presParOf" srcId="{0AB285E0-9E92-4FE8-B341-932C8372E94E}" destId="{D139F54E-0C5C-4417-9267-EC3DC6B8894B}" srcOrd="1" destOrd="0" presId="urn:microsoft.com/office/officeart/2005/8/layout/hProcess9"/>
    <dgm:cxn modelId="{E3F0F1D0-BE4F-4CE3-B138-7E1D76FA6BFA}" type="presParOf" srcId="{0AB285E0-9E92-4FE8-B341-932C8372E94E}" destId="{8544EE70-3A6B-4E33-9B5D-348A52926FCD}" srcOrd="2" destOrd="0" presId="urn:microsoft.com/office/officeart/2005/8/layout/hProcess9"/>
    <dgm:cxn modelId="{A9BB84C9-3EC4-4555-A428-11A4B3CE9578}" type="presParOf" srcId="{0AB285E0-9E92-4FE8-B341-932C8372E94E}" destId="{21C4B373-1053-44EE-A0E3-6F920C91C8D2}" srcOrd="3" destOrd="0" presId="urn:microsoft.com/office/officeart/2005/8/layout/hProcess9"/>
    <dgm:cxn modelId="{A73D0212-1C90-442A-AF92-0B14D523343E}" type="presParOf" srcId="{0AB285E0-9E92-4FE8-B341-932C8372E94E}" destId="{F7EBFB28-CC95-4D13-B08F-7D8DFE0C179E}"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FEFA12-811E-458F-A169-BFA5C43FA5CE}">
      <dsp:nvSpPr>
        <dsp:cNvPr id="0" name=""/>
        <dsp:cNvSpPr/>
      </dsp:nvSpPr>
      <dsp:spPr>
        <a:xfrm>
          <a:off x="457199" y="0"/>
          <a:ext cx="5181600" cy="32258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4580BA-B900-4BC0-A2FD-380F1FF34DE6}">
      <dsp:nvSpPr>
        <dsp:cNvPr id="0" name=""/>
        <dsp:cNvSpPr/>
      </dsp:nvSpPr>
      <dsp:spPr>
        <a:xfrm>
          <a:off x="2873" y="967740"/>
          <a:ext cx="1888995" cy="1290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Plans</a:t>
          </a:r>
          <a:endParaRPr lang="en-US" sz="3700" kern="1200" dirty="0"/>
        </a:p>
      </dsp:txBody>
      <dsp:txXfrm>
        <a:off x="65861" y="1030728"/>
        <a:ext cx="1763019" cy="1164344"/>
      </dsp:txXfrm>
    </dsp:sp>
    <dsp:sp modelId="{8544EE70-3A6B-4E33-9B5D-348A52926FCD}">
      <dsp:nvSpPr>
        <dsp:cNvPr id="0" name=""/>
        <dsp:cNvSpPr/>
      </dsp:nvSpPr>
      <dsp:spPr>
        <a:xfrm>
          <a:off x="2103502" y="967740"/>
          <a:ext cx="1888995" cy="1290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Public</a:t>
          </a:r>
          <a:endParaRPr lang="en-US" sz="3700" kern="1200" dirty="0"/>
        </a:p>
      </dsp:txBody>
      <dsp:txXfrm>
        <a:off x="2166490" y="1030728"/>
        <a:ext cx="1763019" cy="1164344"/>
      </dsp:txXfrm>
    </dsp:sp>
    <dsp:sp modelId="{F7EBFB28-CC95-4D13-B08F-7D8DFE0C179E}">
      <dsp:nvSpPr>
        <dsp:cNvPr id="0" name=""/>
        <dsp:cNvSpPr/>
      </dsp:nvSpPr>
      <dsp:spPr>
        <a:xfrm>
          <a:off x="4204131" y="967740"/>
          <a:ext cx="1888995" cy="1290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Reports</a:t>
          </a:r>
          <a:endParaRPr lang="en-US" sz="3700" kern="1200" dirty="0"/>
        </a:p>
      </dsp:txBody>
      <dsp:txXfrm>
        <a:off x="4267119" y="1030728"/>
        <a:ext cx="1763019" cy="116434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95BE8383-1604-47F8-B1D4-C14CB52C738A}" type="datetimeFigureOut">
              <a:rPr lang="en-US" smtClean="0"/>
              <a:t>8/4/2015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958F4665-1644-4C3B-BDCF-A99896C8BD52}" type="slidenum">
              <a:rPr lang="en-US" smtClean="0"/>
              <a:t>‹#›</a:t>
            </a:fld>
            <a:endParaRPr lang="en-US"/>
          </a:p>
        </p:txBody>
      </p:sp>
    </p:spTree>
    <p:extLst>
      <p:ext uri="{BB962C8B-B14F-4D97-AF65-F5344CB8AC3E}">
        <p14:creationId xmlns:p14="http://schemas.microsoft.com/office/powerpoint/2010/main" val="563996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46DAAAD-9A8A-4037-9921-B72F2182C2F4}" type="datetimeFigureOut">
              <a:rPr lang="en-US" smtClean="0"/>
              <a:t>8/4/2015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C9C71B4-0BE4-46D8-9A18-4A1D7B2ED132}" type="slidenum">
              <a:rPr lang="en-US" smtClean="0"/>
              <a:t>‹#›</a:t>
            </a:fld>
            <a:endParaRPr lang="en-US"/>
          </a:p>
        </p:txBody>
      </p:sp>
    </p:spTree>
    <p:extLst>
      <p:ext uri="{BB962C8B-B14F-4D97-AF65-F5344CB8AC3E}">
        <p14:creationId xmlns:p14="http://schemas.microsoft.com/office/powerpoint/2010/main" val="573211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9C71B4-0BE4-46D8-9A18-4A1D7B2ED132}" type="slidenum">
              <a:rPr lang="en-US" smtClean="0"/>
              <a:t>7</a:t>
            </a:fld>
            <a:endParaRPr lang="en-US" dirty="0"/>
          </a:p>
        </p:txBody>
      </p:sp>
    </p:spTree>
    <p:extLst>
      <p:ext uri="{BB962C8B-B14F-4D97-AF65-F5344CB8AC3E}">
        <p14:creationId xmlns:p14="http://schemas.microsoft.com/office/powerpoint/2010/main" val="3982051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9C71B4-0BE4-46D8-9A18-4A1D7B2ED132}" type="slidenum">
              <a:rPr lang="en-US" smtClean="0"/>
              <a:t>18</a:t>
            </a:fld>
            <a:endParaRPr lang="en-US" dirty="0"/>
          </a:p>
        </p:txBody>
      </p:sp>
    </p:spTree>
    <p:extLst>
      <p:ext uri="{BB962C8B-B14F-4D97-AF65-F5344CB8AC3E}">
        <p14:creationId xmlns:p14="http://schemas.microsoft.com/office/powerpoint/2010/main" val="1758886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9C71B4-0BE4-46D8-9A18-4A1D7B2ED132}" type="slidenum">
              <a:rPr lang="en-US" smtClean="0"/>
              <a:t>10</a:t>
            </a:fld>
            <a:endParaRPr lang="en-US" dirty="0"/>
          </a:p>
        </p:txBody>
      </p:sp>
    </p:spTree>
    <p:extLst>
      <p:ext uri="{BB962C8B-B14F-4D97-AF65-F5344CB8AC3E}">
        <p14:creationId xmlns:p14="http://schemas.microsoft.com/office/powerpoint/2010/main" val="1123925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9C71B4-0BE4-46D8-9A18-4A1D7B2ED132}" type="slidenum">
              <a:rPr lang="en-US" smtClean="0"/>
              <a:t>11</a:t>
            </a:fld>
            <a:endParaRPr lang="en-US" dirty="0"/>
          </a:p>
        </p:txBody>
      </p:sp>
    </p:spTree>
    <p:extLst>
      <p:ext uri="{BB962C8B-B14F-4D97-AF65-F5344CB8AC3E}">
        <p14:creationId xmlns:p14="http://schemas.microsoft.com/office/powerpoint/2010/main" val="2586574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9C71B4-0BE4-46D8-9A18-4A1D7B2ED132}" type="slidenum">
              <a:rPr lang="en-US" smtClean="0"/>
              <a:t>12</a:t>
            </a:fld>
            <a:endParaRPr lang="en-US" dirty="0"/>
          </a:p>
        </p:txBody>
      </p:sp>
    </p:spTree>
    <p:extLst>
      <p:ext uri="{BB962C8B-B14F-4D97-AF65-F5344CB8AC3E}">
        <p14:creationId xmlns:p14="http://schemas.microsoft.com/office/powerpoint/2010/main" val="1168034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9C71B4-0BE4-46D8-9A18-4A1D7B2ED132}" type="slidenum">
              <a:rPr lang="en-US" smtClean="0"/>
              <a:t>13</a:t>
            </a:fld>
            <a:endParaRPr lang="en-US" dirty="0"/>
          </a:p>
        </p:txBody>
      </p:sp>
    </p:spTree>
    <p:extLst>
      <p:ext uri="{BB962C8B-B14F-4D97-AF65-F5344CB8AC3E}">
        <p14:creationId xmlns:p14="http://schemas.microsoft.com/office/powerpoint/2010/main" val="3322458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9C71B4-0BE4-46D8-9A18-4A1D7B2ED132}" type="slidenum">
              <a:rPr lang="en-US" smtClean="0"/>
              <a:t>14</a:t>
            </a:fld>
            <a:endParaRPr lang="en-US" dirty="0"/>
          </a:p>
        </p:txBody>
      </p:sp>
    </p:spTree>
    <p:extLst>
      <p:ext uri="{BB962C8B-B14F-4D97-AF65-F5344CB8AC3E}">
        <p14:creationId xmlns:p14="http://schemas.microsoft.com/office/powerpoint/2010/main" val="2004760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9C71B4-0BE4-46D8-9A18-4A1D7B2ED132}" type="slidenum">
              <a:rPr lang="en-US" smtClean="0"/>
              <a:t>15</a:t>
            </a:fld>
            <a:endParaRPr lang="en-US" dirty="0"/>
          </a:p>
        </p:txBody>
      </p:sp>
    </p:spTree>
    <p:extLst>
      <p:ext uri="{BB962C8B-B14F-4D97-AF65-F5344CB8AC3E}">
        <p14:creationId xmlns:p14="http://schemas.microsoft.com/office/powerpoint/2010/main" val="2883485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9C71B4-0BE4-46D8-9A18-4A1D7B2ED132}" type="slidenum">
              <a:rPr lang="en-US" smtClean="0"/>
              <a:t>16</a:t>
            </a:fld>
            <a:endParaRPr lang="en-US" dirty="0"/>
          </a:p>
        </p:txBody>
      </p:sp>
    </p:spTree>
    <p:extLst>
      <p:ext uri="{BB962C8B-B14F-4D97-AF65-F5344CB8AC3E}">
        <p14:creationId xmlns:p14="http://schemas.microsoft.com/office/powerpoint/2010/main" val="1490756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9C71B4-0BE4-46D8-9A18-4A1D7B2ED132}" type="slidenum">
              <a:rPr lang="en-US" smtClean="0"/>
              <a:t>17</a:t>
            </a:fld>
            <a:endParaRPr lang="en-US" dirty="0"/>
          </a:p>
        </p:txBody>
      </p:sp>
    </p:spTree>
    <p:extLst>
      <p:ext uri="{BB962C8B-B14F-4D97-AF65-F5344CB8AC3E}">
        <p14:creationId xmlns:p14="http://schemas.microsoft.com/office/powerpoint/2010/main" val="37854828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448056" y="2015653"/>
            <a:ext cx="6705600" cy="1905000"/>
          </a:xfrm>
          <a:prstGeom prst="rect">
            <a:avLst/>
          </a:prstGeom>
        </p:spPr>
        <p:txBody>
          <a:bodyPr anchor="b" anchorCtr="0"/>
          <a:lstStyle>
            <a:lvl1pPr algn="l">
              <a:defRPr>
                <a:solidFill>
                  <a:srgbClr val="318DCC"/>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r>
              <a:rPr lang="en-US" dirty="0" smtClean="0"/>
              <a:t>Click to edit Master </a:t>
            </a:r>
            <a:br>
              <a:rPr lang="en-US" dirty="0" smtClean="0"/>
            </a:br>
            <a:r>
              <a:rPr lang="en-US" dirty="0" smtClean="0"/>
              <a:t>title</a:t>
            </a:r>
            <a:endParaRPr lang="en-US" dirty="0"/>
          </a:p>
        </p:txBody>
      </p:sp>
      <p:sp>
        <p:nvSpPr>
          <p:cNvPr id="6" name="Subtitle 2"/>
          <p:cNvSpPr>
            <a:spLocks noGrp="1"/>
          </p:cNvSpPr>
          <p:nvPr>
            <p:ph type="subTitle" idx="1"/>
          </p:nvPr>
        </p:nvSpPr>
        <p:spPr>
          <a:xfrm>
            <a:off x="457200" y="4114800"/>
            <a:ext cx="4724400" cy="2133600"/>
          </a:xfrm>
          <a:prstGeom prst="rect">
            <a:avLst/>
          </a:prstGeom>
        </p:spPr>
        <p:txBody>
          <a:bodyPr/>
          <a:lstStyle>
            <a:lvl1pPr marL="0" indent="0" algn="l">
              <a:buNone/>
              <a:defRPr>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738616"/>
            <a:ext cx="4648200" cy="1260179"/>
          </a:xfrm>
          <a:prstGeom prst="rect">
            <a:avLst/>
          </a:prstGeom>
        </p:spPr>
      </p:pic>
    </p:spTree>
    <p:extLst>
      <p:ext uri="{BB962C8B-B14F-4D97-AF65-F5344CB8AC3E}">
        <p14:creationId xmlns:p14="http://schemas.microsoft.com/office/powerpoint/2010/main" val="1799244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ank you">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49072" y="1371600"/>
            <a:ext cx="5723128" cy="2457450"/>
          </a:xfrm>
          <a:prstGeom prst="rect">
            <a:avLst/>
          </a:prstGeom>
        </p:spPr>
        <p:txBody>
          <a:bodyPr anchor="b" anchorCtr="0"/>
          <a:lstStyle>
            <a:lvl1pPr algn="l">
              <a:defRPr lang="en-US" dirty="0">
                <a:solidFill>
                  <a:srgbClr val="318DCC"/>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dirty="0" smtClean="0"/>
              <a:t>Thank You.</a:t>
            </a:r>
            <a:endParaRPr lang="en-US" dirty="0"/>
          </a:p>
        </p:txBody>
      </p:sp>
      <p:sp>
        <p:nvSpPr>
          <p:cNvPr id="10" name="Slide Number Placeholder 5"/>
          <p:cNvSpPr>
            <a:spLocks noGrp="1"/>
          </p:cNvSpPr>
          <p:nvPr>
            <p:ph type="sldNum" sz="quarter" idx="4"/>
          </p:nvPr>
        </p:nvSpPr>
        <p:spPr>
          <a:xfrm>
            <a:off x="6705600" y="6196969"/>
            <a:ext cx="2133600" cy="288925"/>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t>‹#›</a:t>
            </a:fld>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3" y="6019800"/>
            <a:ext cx="2228088" cy="604060"/>
          </a:xfrm>
          <a:prstGeom prst="rect">
            <a:avLst/>
          </a:prstGeom>
        </p:spPr>
      </p:pic>
      <p:sp>
        <p:nvSpPr>
          <p:cNvPr id="7" name="Footer Placeholder 4"/>
          <p:cNvSpPr>
            <a:spLocks noGrp="1"/>
          </p:cNvSpPr>
          <p:nvPr>
            <p:ph type="ftr" sz="quarter" idx="3"/>
          </p:nvPr>
        </p:nvSpPr>
        <p:spPr>
          <a:xfrm>
            <a:off x="0" y="6196969"/>
            <a:ext cx="9144000" cy="381000"/>
          </a:xfrm>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3793749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905000"/>
            <a:ext cx="8458200" cy="4343400"/>
          </a:xfrm>
          <a:prstGeom prst="rect">
            <a:avLst/>
          </a:prstGeom>
        </p:spPr>
        <p:txBody>
          <a:bodyPr/>
          <a:lstStyle>
            <a:lvl1pPr>
              <a:defRPr>
                <a:solidFill>
                  <a:schemeClr val="accent2"/>
                </a:solidFill>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2"/>
          </p:nvPr>
        </p:nvSpPr>
        <p:spPr>
          <a:xfrm>
            <a:off x="6705600" y="6324600"/>
            <a:ext cx="2133600" cy="238125"/>
          </a:xfrm>
          <a:prstGeom prst="rect">
            <a:avLst/>
          </a:prstGeom>
        </p:spPr>
        <p:txBody>
          <a:bodyPr anchor="ctr" anchorCtr="0"/>
          <a:lstStyle>
            <a:lvl1pPr algn="r">
              <a:defRPr sz="1200" b="1">
                <a:solidFill>
                  <a:schemeClr val="bg1"/>
                </a:solidFill>
                <a:latin typeface="Arial"/>
                <a:cs typeface="Arial"/>
              </a:defRPr>
            </a:lvl1pPr>
          </a:lstStyle>
          <a:p>
            <a:pPr>
              <a:defRPr/>
            </a:pPr>
            <a:fld id="{838EFADD-6813-489E-8FB7-11BBF2FF54E3}" type="slidenum">
              <a:rPr lang="en-US" smtClean="0">
                <a:solidFill>
                  <a:prstClr val="white"/>
                </a:solidFill>
              </a:rPr>
              <a:pPr>
                <a:defRPr/>
              </a:pPr>
              <a:t>‹#›</a:t>
            </a:fld>
            <a:endParaRPr lang="en-US" dirty="0">
              <a:solidFill>
                <a:prstClr val="white"/>
              </a:solidFill>
            </a:endParaRPr>
          </a:p>
        </p:txBody>
      </p:sp>
      <p:sp>
        <p:nvSpPr>
          <p:cNvPr id="5" name="Slide Number Placeholder 5"/>
          <p:cNvSpPr txBox="1">
            <a:spLocks/>
          </p:cNvSpPr>
          <p:nvPr userDrawn="1"/>
        </p:nvSpPr>
        <p:spPr>
          <a:xfrm>
            <a:off x="381000" y="6324600"/>
            <a:ext cx="2133600" cy="238125"/>
          </a:xfrm>
          <a:prstGeom prst="rect">
            <a:avLst/>
          </a:prstGeom>
        </p:spPr>
        <p:txBody>
          <a:bodyPr anchor="ctr" anchorCtr="0"/>
          <a:lstStyle>
            <a:defPPr>
              <a:defRPr lang="en-US"/>
            </a:defPPr>
            <a:lvl1pPr marL="0" algn="r" defTabSz="914400" rtl="0" eaLnBrk="1" latinLnBrk="0" hangingPunct="1">
              <a:defRPr sz="1200" b="0" kern="1200">
                <a:solidFill>
                  <a:schemeClr val="bg1"/>
                </a:solidFill>
                <a:latin typeface="Helvetica"/>
                <a:ea typeface="+mn-ea"/>
                <a:cs typeface="Helvetic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endParaRPr lang="en-US" b="1" dirty="0">
              <a:solidFill>
                <a:prstClr val="white"/>
              </a:solidFill>
              <a:latin typeface="Arial"/>
              <a:cs typeface="Arial"/>
            </a:endParaRPr>
          </a:p>
        </p:txBody>
      </p:sp>
      <p:sp>
        <p:nvSpPr>
          <p:cNvPr id="11" name="Title 10"/>
          <p:cNvSpPr>
            <a:spLocks noGrp="1"/>
          </p:cNvSpPr>
          <p:nvPr>
            <p:ph type="title"/>
          </p:nvPr>
        </p:nvSpPr>
        <p:spPr>
          <a:xfrm>
            <a:off x="381000" y="501219"/>
            <a:ext cx="5715000" cy="609599"/>
          </a:xfrm>
          <a:prstGeom prst="rect">
            <a:avLst/>
          </a:prstGeom>
        </p:spPr>
        <p:txBody>
          <a:bodyPr vert="horz"/>
          <a:lstStyle>
            <a:lvl1pPr algn="l">
              <a:defRPr sz="4000">
                <a:solidFill>
                  <a:srgbClr val="A8005B"/>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329952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ver slide ORANGE">
    <p:spTree>
      <p:nvGrpSpPr>
        <p:cNvPr id="1" name=""/>
        <p:cNvGrpSpPr/>
        <p:nvPr/>
      </p:nvGrpSpPr>
      <p:grpSpPr>
        <a:xfrm>
          <a:off x="0" y="0"/>
          <a:ext cx="0" cy="0"/>
          <a:chOff x="0" y="0"/>
          <a:chExt cx="0" cy="0"/>
        </a:xfrm>
      </p:grpSpPr>
      <p:sp>
        <p:nvSpPr>
          <p:cNvPr id="14" name="Rectangle 5"/>
          <p:cNvSpPr>
            <a:spLocks noGrp="1" noChangeArrowheads="1"/>
          </p:cNvSpPr>
          <p:nvPr>
            <p:ph type="subTitle" idx="1"/>
          </p:nvPr>
        </p:nvSpPr>
        <p:spPr>
          <a:xfrm>
            <a:off x="310896" y="3895344"/>
            <a:ext cx="7696200" cy="475488"/>
          </a:xfrm>
        </p:spPr>
        <p:txBody>
          <a:bodyPr/>
          <a:lstStyle>
            <a:lvl1pPr>
              <a:defRPr>
                <a:latin typeface="+mn-lt"/>
              </a:defRPr>
            </a:lvl1pPr>
          </a:lstStyle>
          <a:p>
            <a:r>
              <a:rPr lang="en-US" dirty="0"/>
              <a:t>Presenter Name</a:t>
            </a:r>
          </a:p>
        </p:txBody>
      </p:sp>
      <p:sp>
        <p:nvSpPr>
          <p:cNvPr id="16" name="Rectangle 4"/>
          <p:cNvSpPr>
            <a:spLocks noGrp="1" noChangeArrowheads="1"/>
          </p:cNvSpPr>
          <p:nvPr>
            <p:ph type="dt" sz="half" idx="2"/>
          </p:nvPr>
        </p:nvSpPr>
        <p:spPr>
          <a:xfrm>
            <a:off x="301752" y="4297681"/>
            <a:ext cx="3962400" cy="541020"/>
          </a:xfrm>
          <a:prstGeom prst="rect">
            <a:avLst/>
          </a:prstGeom>
        </p:spPr>
        <p:txBody>
          <a:bodyPr/>
          <a:lstStyle>
            <a:lvl1pPr>
              <a:defRPr>
                <a:latin typeface="+mn-lt"/>
              </a:defRPr>
            </a:lvl1pPr>
          </a:lstStyle>
          <a:p>
            <a:pPr fontAlgn="base">
              <a:spcBef>
                <a:spcPct val="0"/>
              </a:spcBef>
              <a:spcAft>
                <a:spcPct val="0"/>
              </a:spcAft>
            </a:pPr>
            <a:fld id="{42FF30C1-F917-4E73-ABB4-93DFB019202A}" type="datetime4">
              <a:rPr lang="en-US" smtClean="0">
                <a:solidFill>
                  <a:srgbClr val="000000"/>
                </a:solidFill>
              </a:rPr>
              <a:pPr fontAlgn="base">
                <a:spcBef>
                  <a:spcPct val="0"/>
                </a:spcBef>
                <a:spcAft>
                  <a:spcPct val="0"/>
                </a:spcAft>
              </a:pPr>
              <a:t>August 4, 2015</a:t>
            </a:fld>
            <a:endParaRPr lang="en-US" dirty="0">
              <a:solidFill>
                <a:srgbClr val="000000"/>
              </a:solidFill>
            </a:endParaRPr>
          </a:p>
        </p:txBody>
      </p:sp>
      <p:sp>
        <p:nvSpPr>
          <p:cNvPr id="17" name="Rectangle 4"/>
          <p:cNvSpPr>
            <a:spLocks noGrp="1" noChangeArrowheads="1"/>
          </p:cNvSpPr>
          <p:nvPr>
            <p:ph type="ctrTitle" idx="4294967295"/>
          </p:nvPr>
        </p:nvSpPr>
        <p:spPr>
          <a:xfrm>
            <a:off x="301752" y="2458324"/>
            <a:ext cx="6976871" cy="1418732"/>
          </a:xfrm>
        </p:spPr>
        <p:txBody>
          <a:bodyPr>
            <a:noAutofit/>
          </a:bodyPr>
          <a:lstStyle>
            <a:lvl1pPr>
              <a:defRPr sz="3500" b="0">
                <a:solidFill>
                  <a:schemeClr val="bg1"/>
                </a:solidFill>
                <a:latin typeface="+mn-lt"/>
              </a:defRPr>
            </a:lvl1pPr>
          </a:lstStyle>
          <a:p>
            <a:endParaRPr lang="en-US" sz="4800" b="0" dirty="0">
              <a:solidFill>
                <a:schemeClr val="bg1"/>
              </a:solidFill>
            </a:endParaRPr>
          </a:p>
        </p:txBody>
      </p:sp>
      <p:pic>
        <p:nvPicPr>
          <p:cNvPr id="5" name="Picture 4"/>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43600" y="393700"/>
            <a:ext cx="2939005" cy="1051259"/>
          </a:xfrm>
          <a:prstGeom prst="rect">
            <a:avLst/>
          </a:prstGeom>
          <a:noFill/>
          <a:ln>
            <a:noFill/>
          </a:ln>
        </p:spPr>
      </p:pic>
      <p:sp>
        <p:nvSpPr>
          <p:cNvPr id="7" name="Text Box 2"/>
          <p:cNvSpPr txBox="1">
            <a:spLocks noChangeArrowheads="1"/>
          </p:cNvSpPr>
          <p:nvPr userDrawn="1"/>
        </p:nvSpPr>
        <p:spPr bwMode="black">
          <a:xfrm>
            <a:off x="274320" y="6373368"/>
            <a:ext cx="59436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ts val="720"/>
              </a:spcBef>
              <a:defRPr/>
            </a:pPr>
            <a:r>
              <a:rPr lang="en-US" sz="1200" dirty="0" smtClean="0">
                <a:solidFill>
                  <a:srgbClr val="000000"/>
                </a:solidFill>
              </a:rPr>
              <a:t>Proprietary and Confidential</a:t>
            </a:r>
            <a:endParaRPr lang="en-US" sz="1100" dirty="0" smtClean="0">
              <a:solidFill>
                <a:srgbClr val="000000"/>
              </a:solidFill>
            </a:endParaRPr>
          </a:p>
        </p:txBody>
      </p:sp>
    </p:spTree>
    <p:extLst>
      <p:ext uri="{BB962C8B-B14F-4D97-AF65-F5344CB8AC3E}">
        <p14:creationId xmlns:p14="http://schemas.microsoft.com/office/powerpoint/2010/main" val="318693859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000000"/>
              </a:solidFill>
            </a:endParaRPr>
          </a:p>
        </p:txBody>
      </p:sp>
      <p:sp>
        <p:nvSpPr>
          <p:cNvPr id="9" name="TextBox 8"/>
          <p:cNvSpPr txBox="1"/>
          <p:nvPr userDrawn="1"/>
        </p:nvSpPr>
        <p:spPr>
          <a:xfrm>
            <a:off x="213852" y="2380922"/>
            <a:ext cx="8002496" cy="2985433"/>
          </a:xfrm>
          <a:prstGeom prst="rect">
            <a:avLst/>
          </a:prstGeom>
          <a:noFill/>
        </p:spPr>
        <p:txBody>
          <a:bodyPr wrap="square" rtlCol="0">
            <a:spAutoFit/>
          </a:bodyPr>
          <a:lstStyle/>
          <a:p>
            <a:pPr fontAlgn="base">
              <a:spcBef>
                <a:spcPct val="0"/>
              </a:spcBef>
              <a:spcAft>
                <a:spcPct val="0"/>
              </a:spcAft>
            </a:pPr>
            <a:r>
              <a:rPr lang="en-US" sz="4600" b="1" dirty="0" smtClean="0">
                <a:solidFill>
                  <a:srgbClr val="FFFFFF"/>
                </a:solidFill>
              </a:rPr>
              <a:t>MERCY CARE PLAN</a:t>
            </a:r>
            <a:endParaRPr lang="en-US" sz="4600" b="1" baseline="30000" dirty="0" smtClean="0">
              <a:solidFill>
                <a:srgbClr val="FFFFFF"/>
              </a:solidFill>
            </a:endParaRPr>
          </a:p>
          <a:p>
            <a:pPr fontAlgn="base">
              <a:spcBef>
                <a:spcPct val="0"/>
              </a:spcBef>
              <a:spcAft>
                <a:spcPct val="0"/>
              </a:spcAft>
              <a:defRPr/>
            </a:pPr>
            <a:r>
              <a:rPr lang="en-US" sz="4800" dirty="0" smtClean="0">
                <a:solidFill>
                  <a:srgbClr val="FFFFFF"/>
                </a:solidFill>
              </a:rPr>
              <a:t>Doing the right thing for the right reason</a:t>
            </a:r>
          </a:p>
          <a:p>
            <a:pPr fontAlgn="base">
              <a:spcBef>
                <a:spcPct val="0"/>
              </a:spcBef>
              <a:spcAft>
                <a:spcPct val="0"/>
              </a:spcAft>
            </a:pPr>
            <a:endParaRPr lang="en-US" sz="4600" b="1" dirty="0">
              <a:solidFill>
                <a:srgbClr val="FFFFFF"/>
              </a:solidFill>
            </a:endParaRPr>
          </a:p>
        </p:txBody>
      </p:sp>
      <p:pic>
        <p:nvPicPr>
          <p:cNvPr id="6" name="Picture 5"/>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43600" y="393700"/>
            <a:ext cx="2935224" cy="1049907"/>
          </a:xfrm>
          <a:prstGeom prst="rect">
            <a:avLst/>
          </a:prstGeom>
          <a:noFill/>
          <a:ln>
            <a:noFill/>
          </a:ln>
        </p:spPr>
      </p:pic>
    </p:spTree>
    <p:extLst>
      <p:ext uri="{BB962C8B-B14F-4D97-AF65-F5344CB8AC3E}">
        <p14:creationId xmlns:p14="http://schemas.microsoft.com/office/powerpoint/2010/main" val="350043152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000000"/>
              </a:solidFill>
            </a:endParaRPr>
          </a:p>
        </p:txBody>
      </p:sp>
      <p:sp>
        <p:nvSpPr>
          <p:cNvPr id="9" name="TextBox 8"/>
          <p:cNvSpPr txBox="1"/>
          <p:nvPr userDrawn="1"/>
        </p:nvSpPr>
        <p:spPr>
          <a:xfrm>
            <a:off x="213852" y="2380922"/>
            <a:ext cx="8002496" cy="1538883"/>
          </a:xfrm>
          <a:prstGeom prst="rect">
            <a:avLst/>
          </a:prstGeom>
          <a:noFill/>
        </p:spPr>
        <p:txBody>
          <a:bodyPr wrap="square" rtlCol="0">
            <a:spAutoFit/>
          </a:bodyPr>
          <a:lstStyle/>
          <a:p>
            <a:pPr fontAlgn="base">
              <a:spcBef>
                <a:spcPct val="0"/>
              </a:spcBef>
              <a:spcAft>
                <a:spcPct val="0"/>
              </a:spcAft>
              <a:defRPr/>
            </a:pPr>
            <a:r>
              <a:rPr lang="en-US" sz="4600" b="1" dirty="0" smtClean="0">
                <a:solidFill>
                  <a:srgbClr val="FFFFFF"/>
                </a:solidFill>
              </a:rPr>
              <a:t>MERCY CARE PLAN</a:t>
            </a:r>
          </a:p>
          <a:p>
            <a:pPr fontAlgn="base">
              <a:spcBef>
                <a:spcPct val="0"/>
              </a:spcBef>
              <a:spcAft>
                <a:spcPct val="0"/>
              </a:spcAft>
            </a:pPr>
            <a:r>
              <a:rPr lang="en-US" sz="4800" dirty="0" smtClean="0">
                <a:solidFill>
                  <a:srgbClr val="FFFFFF"/>
                </a:solidFill>
              </a:rPr>
              <a:t>Operating with integrity</a:t>
            </a:r>
          </a:p>
        </p:txBody>
      </p:sp>
      <p:pic>
        <p:nvPicPr>
          <p:cNvPr id="6" name="Picture 5"/>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43600" y="393700"/>
            <a:ext cx="2935224" cy="1049907"/>
          </a:xfrm>
          <a:prstGeom prst="rect">
            <a:avLst/>
          </a:prstGeom>
          <a:noFill/>
          <a:ln>
            <a:noFill/>
          </a:ln>
        </p:spPr>
      </p:pic>
    </p:spTree>
    <p:extLst>
      <p:ext uri="{BB962C8B-B14F-4D97-AF65-F5344CB8AC3E}">
        <p14:creationId xmlns:p14="http://schemas.microsoft.com/office/powerpoint/2010/main" val="288487087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divider ORANGE">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01752" y="155448"/>
            <a:ext cx="8482013" cy="5494338"/>
          </a:xfrm>
        </p:spPr>
        <p:txBody>
          <a:bodyPr/>
          <a:lstStyle>
            <a:lvl1pPr>
              <a:lnSpc>
                <a:spcPct val="90000"/>
              </a:lnSpc>
              <a:defRPr sz="5400" b="0" baseline="0">
                <a:solidFill>
                  <a:schemeClr val="accent1"/>
                </a:solidFill>
              </a:defRPr>
            </a:lvl1pPr>
          </a:lstStyle>
          <a:p>
            <a:r>
              <a:rPr lang="en-US" dirty="0" smtClean="0"/>
              <a:t>Divider page use </a:t>
            </a:r>
            <a:br>
              <a:rPr lang="en-US" dirty="0" smtClean="0"/>
            </a:br>
            <a:r>
              <a:rPr lang="en-US" dirty="0" smtClean="0"/>
              <a:t>sparingly to break </a:t>
            </a:r>
            <a:br>
              <a:rPr lang="en-US" dirty="0" smtClean="0"/>
            </a:br>
            <a:r>
              <a:rPr lang="en-US" dirty="0" smtClean="0"/>
              <a:t>up information</a:t>
            </a:r>
            <a:endParaRPr lang="en-US" dirty="0"/>
          </a:p>
        </p:txBody>
      </p:sp>
      <p:sp>
        <p:nvSpPr>
          <p:cNvPr id="2" name="Rectangle 1"/>
          <p:cNvSpPr/>
          <p:nvPr userDrawn="1"/>
        </p:nvSpPr>
        <p:spPr>
          <a:xfrm>
            <a:off x="0" y="6063175"/>
            <a:ext cx="9144000" cy="7948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86876818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1 column, ORAN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1752" y="152400"/>
            <a:ext cx="8392674" cy="1143000"/>
          </a:xfrm>
        </p:spPr>
        <p:txBody>
          <a:bodyPr/>
          <a:lstStyle>
            <a:lvl1pPr>
              <a:lnSpc>
                <a:spcPct val="85000"/>
              </a:lnSpc>
              <a:defRPr baseline="0">
                <a:solidFill>
                  <a:schemeClr val="accent1"/>
                </a:solidFill>
              </a:defRPr>
            </a:lvl1pPr>
          </a:lstStyle>
          <a:p>
            <a:r>
              <a:rPr lang="en-US" dirty="0" smtClean="0"/>
              <a:t>Headline text should always match the color theme to the particular deck</a:t>
            </a:r>
            <a:endParaRPr lang="en-US" dirty="0"/>
          </a:p>
        </p:txBody>
      </p:sp>
      <p:sp>
        <p:nvSpPr>
          <p:cNvPr id="3" name="Content Placeholder 2"/>
          <p:cNvSpPr>
            <a:spLocks noGrp="1"/>
          </p:cNvSpPr>
          <p:nvPr>
            <p:ph idx="1" hasCustomPrompt="1"/>
          </p:nvPr>
        </p:nvSpPr>
        <p:spPr/>
        <p:txBody>
          <a:bodyPr/>
          <a:lstStyle>
            <a:lvl1pPr>
              <a:defRPr/>
            </a:lvl1pPr>
            <a:lvl2pPr>
              <a:defRPr baseline="0"/>
            </a:lvl2pPr>
            <a:lvl4pPr marL="457200" indent="-222250">
              <a:buFont typeface="Calibri" pitchFamily="34" charset="0"/>
              <a:buChar char="─"/>
              <a:defRPr/>
            </a:lvl4pPr>
          </a:lstStyle>
          <a:p>
            <a:r>
              <a:rPr lang="en-US" dirty="0" smtClean="0"/>
              <a:t>All second level text should be black 25 point Calibri. </a:t>
            </a:r>
          </a:p>
          <a:p>
            <a:pPr lvl="1"/>
            <a:r>
              <a:rPr lang="en-US" dirty="0" smtClean="0"/>
              <a:t>All text from the subhead down should be black with</a:t>
            </a:r>
            <a:br>
              <a:rPr lang="en-US" dirty="0" smtClean="0"/>
            </a:br>
            <a:r>
              <a:rPr lang="en-US" dirty="0" smtClean="0"/>
              <a:t> the exception of table heads</a:t>
            </a:r>
          </a:p>
          <a:p>
            <a:pPr lvl="2"/>
            <a:r>
              <a:rPr lang="en-US" dirty="0" smtClean="0"/>
              <a:t>Third level</a:t>
            </a:r>
          </a:p>
          <a:p>
            <a:pPr lvl="3"/>
            <a:r>
              <a:rPr lang="en-US" dirty="0" smtClean="0"/>
              <a:t>Fourth level</a:t>
            </a:r>
          </a:p>
        </p:txBody>
      </p:sp>
      <p:sp>
        <p:nvSpPr>
          <p:cNvPr id="5" name="Slide Number Placeholder 4"/>
          <p:cNvSpPr>
            <a:spLocks noGrp="1"/>
          </p:cNvSpPr>
          <p:nvPr>
            <p:ph type="sldNum" sz="quarter" idx="11"/>
          </p:nvPr>
        </p:nvSpPr>
        <p:spPr>
          <a:xfrm>
            <a:off x="8275320" y="6381750"/>
            <a:ext cx="533400" cy="476250"/>
          </a:xfrm>
          <a:prstGeom prst="rect">
            <a:avLst/>
          </a:prstGeom>
        </p:spPr>
        <p:txBody>
          <a:bodyPr/>
          <a:lstStyle>
            <a:lvl1pPr>
              <a:defRPr/>
            </a:lvl1pPr>
          </a:lstStyle>
          <a:p>
            <a:pPr fontAlgn="base">
              <a:spcBef>
                <a:spcPct val="0"/>
              </a:spcBef>
              <a:spcAft>
                <a:spcPct val="0"/>
              </a:spcAft>
            </a:pPr>
            <a:fld id="{5350A51A-D8F8-4115-9BCF-3D754AB88010}" type="slidenum">
              <a:rPr lang="en-US">
                <a:solidFill>
                  <a:srgbClr val="000000"/>
                </a:solidFill>
                <a:latin typeface="Arial" charset="0"/>
              </a:rPr>
              <a:pPr fontAlgn="base">
                <a:spcBef>
                  <a:spcPct val="0"/>
                </a:spcBef>
                <a:spcAft>
                  <a:spcPct val="0"/>
                </a:spcAft>
              </a:pPr>
              <a:t>‹#›</a:t>
            </a:fld>
            <a:endParaRPr lang="en-US" dirty="0">
              <a:solidFill>
                <a:srgbClr val="000000"/>
              </a:solidFill>
              <a:latin typeface="Arial" charset="0"/>
            </a:endParaRPr>
          </a:p>
        </p:txBody>
      </p:sp>
    </p:spTree>
    <p:extLst>
      <p:ext uri="{BB962C8B-B14F-4D97-AF65-F5344CB8AC3E}">
        <p14:creationId xmlns:p14="http://schemas.microsoft.com/office/powerpoint/2010/main" val="86111561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2 column, ORAN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1752" y="152400"/>
            <a:ext cx="8229600" cy="1143000"/>
          </a:xfrm>
        </p:spPr>
        <p:txBody>
          <a:bodyPr/>
          <a:lstStyle>
            <a:lvl1pPr>
              <a:defRPr>
                <a:solidFill>
                  <a:schemeClr val="accent1"/>
                </a:solidFill>
              </a:defRPr>
            </a:lvl1pPr>
          </a:lstStyle>
          <a:p>
            <a:r>
              <a:rPr lang="en-US" dirty="0" smtClean="0"/>
              <a:t>Slide title same color as the deck theme</a:t>
            </a:r>
            <a:endParaRPr lang="en-US" dirty="0"/>
          </a:p>
        </p:txBody>
      </p:sp>
      <p:sp>
        <p:nvSpPr>
          <p:cNvPr id="6" name="Slide Number Placeholder 5"/>
          <p:cNvSpPr>
            <a:spLocks noGrp="1"/>
          </p:cNvSpPr>
          <p:nvPr>
            <p:ph type="sldNum" sz="quarter" idx="11"/>
          </p:nvPr>
        </p:nvSpPr>
        <p:spPr>
          <a:xfrm>
            <a:off x="8275320" y="6381750"/>
            <a:ext cx="533400" cy="476250"/>
          </a:xfrm>
          <a:prstGeom prst="rect">
            <a:avLst/>
          </a:prstGeom>
        </p:spPr>
        <p:txBody>
          <a:bodyPr/>
          <a:lstStyle>
            <a:lvl1pPr>
              <a:defRPr/>
            </a:lvl1pPr>
          </a:lstStyle>
          <a:p>
            <a:pPr fontAlgn="base">
              <a:spcBef>
                <a:spcPct val="0"/>
              </a:spcBef>
              <a:spcAft>
                <a:spcPct val="0"/>
              </a:spcAft>
            </a:pPr>
            <a:fld id="{7A59F844-C645-4211-B8D9-EA77C1F28E4E}" type="slidenum">
              <a:rPr lang="en-US">
                <a:solidFill>
                  <a:srgbClr val="000000"/>
                </a:solidFill>
                <a:latin typeface="Arial" charset="0"/>
              </a:rPr>
              <a:pPr fontAlgn="base">
                <a:spcBef>
                  <a:spcPct val="0"/>
                </a:spcBef>
                <a:spcAft>
                  <a:spcPct val="0"/>
                </a:spcAft>
              </a:pPr>
              <a:t>‹#›</a:t>
            </a:fld>
            <a:endParaRPr lang="en-US" dirty="0">
              <a:solidFill>
                <a:srgbClr val="000000"/>
              </a:solidFill>
              <a:latin typeface="Arial" charset="0"/>
            </a:endParaRPr>
          </a:p>
        </p:txBody>
      </p:sp>
      <p:sp>
        <p:nvSpPr>
          <p:cNvPr id="7" name="Content Placeholder 2"/>
          <p:cNvSpPr>
            <a:spLocks noGrp="1"/>
          </p:cNvSpPr>
          <p:nvPr>
            <p:ph idx="1" hasCustomPrompt="1"/>
          </p:nvPr>
        </p:nvSpPr>
        <p:spPr>
          <a:xfrm>
            <a:off x="290945" y="1529911"/>
            <a:ext cx="4100732" cy="4525963"/>
          </a:xfrm>
        </p:spPr>
        <p:txBody>
          <a:bodyPr/>
          <a:lstStyle>
            <a:lvl1pPr>
              <a:defRPr/>
            </a:lvl1pPr>
            <a:lvl2pPr>
              <a:defRPr baseline="0"/>
            </a:lvl2pPr>
            <a:lvl4pPr marL="457200" indent="-222250">
              <a:buFont typeface="Calibri" pitchFamily="34" charset="0"/>
              <a:buChar char="─"/>
              <a:defRPr/>
            </a:lvl4pPr>
          </a:lstStyle>
          <a:p>
            <a:r>
              <a:rPr lang="en-US" dirty="0" smtClean="0"/>
              <a:t>All second level text should be black 25 point Calibri. </a:t>
            </a:r>
          </a:p>
          <a:p>
            <a:pPr lvl="1"/>
            <a:r>
              <a:rPr lang="en-US" dirty="0" smtClean="0"/>
              <a:t>All text from the subhead down should be black with</a:t>
            </a:r>
            <a:br>
              <a:rPr lang="en-US" dirty="0" smtClean="0"/>
            </a:br>
            <a:r>
              <a:rPr lang="en-US" dirty="0" smtClean="0"/>
              <a:t> the exception of table heads</a:t>
            </a:r>
          </a:p>
          <a:p>
            <a:pPr lvl="2"/>
            <a:r>
              <a:rPr lang="en-US" dirty="0" smtClean="0"/>
              <a:t>Third level</a:t>
            </a:r>
          </a:p>
          <a:p>
            <a:pPr lvl="3"/>
            <a:r>
              <a:rPr lang="en-US" dirty="0" smtClean="0"/>
              <a:t>Fourth level</a:t>
            </a:r>
          </a:p>
        </p:txBody>
      </p:sp>
      <p:sp>
        <p:nvSpPr>
          <p:cNvPr id="8" name="Content Placeholder 2"/>
          <p:cNvSpPr>
            <a:spLocks noGrp="1"/>
          </p:cNvSpPr>
          <p:nvPr>
            <p:ph idx="12" hasCustomPrompt="1"/>
          </p:nvPr>
        </p:nvSpPr>
        <p:spPr>
          <a:xfrm>
            <a:off x="4616760" y="1529911"/>
            <a:ext cx="4052791" cy="4525963"/>
          </a:xfrm>
        </p:spPr>
        <p:txBody>
          <a:bodyPr/>
          <a:lstStyle>
            <a:lvl1pPr>
              <a:defRPr/>
            </a:lvl1pPr>
            <a:lvl2pPr>
              <a:defRPr baseline="0"/>
            </a:lvl2pPr>
            <a:lvl4pPr marL="457200" indent="-222250">
              <a:buFont typeface="Calibri" pitchFamily="34" charset="0"/>
              <a:buChar char="─"/>
              <a:defRPr/>
            </a:lvl4pPr>
          </a:lstStyle>
          <a:p>
            <a:r>
              <a:rPr lang="en-US" dirty="0" smtClean="0"/>
              <a:t>All second level text should be black 25 point Calibri. </a:t>
            </a:r>
          </a:p>
          <a:p>
            <a:pPr lvl="1"/>
            <a:r>
              <a:rPr lang="en-US" dirty="0" smtClean="0"/>
              <a:t>All text from the subhead down should be black with</a:t>
            </a:r>
            <a:br>
              <a:rPr lang="en-US" dirty="0" smtClean="0"/>
            </a:br>
            <a:r>
              <a:rPr lang="en-US" dirty="0" smtClean="0"/>
              <a:t> the exception of table heads</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68525198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ORAN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1752" y="152400"/>
            <a:ext cx="8392674" cy="1143000"/>
          </a:xfrm>
        </p:spPr>
        <p:txBody>
          <a:bodyPr/>
          <a:lstStyle>
            <a:lvl1pPr>
              <a:lnSpc>
                <a:spcPct val="85000"/>
              </a:lnSpc>
              <a:defRPr baseline="0">
                <a:solidFill>
                  <a:schemeClr val="accent1"/>
                </a:solidFill>
              </a:defRPr>
            </a:lvl1pPr>
          </a:lstStyle>
          <a:p>
            <a:r>
              <a:rPr lang="en-US" dirty="0" smtClean="0"/>
              <a:t>Headline text should always match the color theme to the particular deck</a:t>
            </a:r>
            <a:endParaRPr lang="en-US" dirty="0"/>
          </a:p>
        </p:txBody>
      </p:sp>
      <p:sp>
        <p:nvSpPr>
          <p:cNvPr id="5" name="Slide Number Placeholder 4"/>
          <p:cNvSpPr>
            <a:spLocks noGrp="1"/>
          </p:cNvSpPr>
          <p:nvPr>
            <p:ph type="sldNum" sz="quarter" idx="11"/>
          </p:nvPr>
        </p:nvSpPr>
        <p:spPr>
          <a:xfrm>
            <a:off x="8275320" y="6381750"/>
            <a:ext cx="533400" cy="476250"/>
          </a:xfrm>
          <a:prstGeom prst="rect">
            <a:avLst/>
          </a:prstGeom>
        </p:spPr>
        <p:txBody>
          <a:bodyPr/>
          <a:lstStyle>
            <a:lvl1pPr>
              <a:defRPr/>
            </a:lvl1pPr>
          </a:lstStyle>
          <a:p>
            <a:pPr fontAlgn="base">
              <a:spcBef>
                <a:spcPct val="0"/>
              </a:spcBef>
              <a:spcAft>
                <a:spcPct val="0"/>
              </a:spcAft>
            </a:pPr>
            <a:fld id="{5350A51A-D8F8-4115-9BCF-3D754AB88010}" type="slidenum">
              <a:rPr lang="en-US">
                <a:solidFill>
                  <a:srgbClr val="000000"/>
                </a:solidFill>
                <a:latin typeface="Arial" charset="0"/>
              </a:rPr>
              <a:pPr fontAlgn="base">
                <a:spcBef>
                  <a:spcPct val="0"/>
                </a:spcBef>
                <a:spcAft>
                  <a:spcPct val="0"/>
                </a:spcAft>
              </a:pPr>
              <a:t>‹#›</a:t>
            </a:fld>
            <a:endParaRPr lang="en-US" dirty="0">
              <a:solidFill>
                <a:srgbClr val="000000"/>
              </a:solidFill>
              <a:latin typeface="Arial" charset="0"/>
            </a:endParaRPr>
          </a:p>
        </p:txBody>
      </p:sp>
    </p:spTree>
    <p:extLst>
      <p:ext uri="{BB962C8B-B14F-4D97-AF65-F5344CB8AC3E}">
        <p14:creationId xmlns:p14="http://schemas.microsoft.com/office/powerpoint/2010/main" val="154953405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ORANGE">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8275320" y="6381750"/>
            <a:ext cx="533400" cy="476250"/>
          </a:xfrm>
          <a:prstGeom prst="rect">
            <a:avLst/>
          </a:prstGeom>
        </p:spPr>
        <p:txBody>
          <a:bodyPr/>
          <a:lstStyle>
            <a:lvl1pPr>
              <a:defRPr/>
            </a:lvl1pPr>
          </a:lstStyle>
          <a:p>
            <a:pPr fontAlgn="base">
              <a:spcBef>
                <a:spcPct val="0"/>
              </a:spcBef>
              <a:spcAft>
                <a:spcPct val="0"/>
              </a:spcAft>
            </a:pPr>
            <a:fld id="{4242E0F6-853E-4F88-89D2-4E50D57FA6C3}" type="slidenum">
              <a:rPr lang="en-US">
                <a:solidFill>
                  <a:srgbClr val="000000"/>
                </a:solidFill>
                <a:latin typeface="Arial" charset="0"/>
              </a:rPr>
              <a:pPr fontAlgn="base">
                <a:spcBef>
                  <a:spcPct val="0"/>
                </a:spcBef>
                <a:spcAft>
                  <a:spcPct val="0"/>
                </a:spcAft>
              </a:pPr>
              <a:t>‹#›</a:t>
            </a:fld>
            <a:endParaRPr lang="en-US" dirty="0">
              <a:solidFill>
                <a:srgbClr val="000000"/>
              </a:solidFill>
              <a:latin typeface="Arial" charset="0"/>
            </a:endParaRPr>
          </a:p>
        </p:txBody>
      </p:sp>
    </p:spTree>
    <p:extLst>
      <p:ext uri="{BB962C8B-B14F-4D97-AF65-F5344CB8AC3E}">
        <p14:creationId xmlns:p14="http://schemas.microsoft.com/office/powerpoint/2010/main" val="17159368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ransition">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49072" y="1428750"/>
            <a:ext cx="5723128" cy="2457450"/>
          </a:xfrm>
          <a:prstGeom prst="rect">
            <a:avLst/>
          </a:prstGeom>
        </p:spPr>
        <p:txBody>
          <a:bodyPr anchor="b" anchorCtr="0"/>
          <a:lstStyle>
            <a:lvl1pPr algn="l">
              <a:defRPr lang="en-US" dirty="0">
                <a:solidFill>
                  <a:srgbClr val="318DCC"/>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dirty="0" smtClean="0"/>
              <a:t>Click to edit Master </a:t>
            </a:r>
            <a:br>
              <a:rPr lang="en-US" dirty="0" smtClean="0"/>
            </a:br>
            <a:r>
              <a:rPr lang="en-US" dirty="0" smtClean="0"/>
              <a:t>Transition</a:t>
            </a:r>
            <a:endParaRPr lang="en-US" dirty="0"/>
          </a:p>
        </p:txBody>
      </p:sp>
      <p:sp>
        <p:nvSpPr>
          <p:cNvPr id="7" name="Subtitle 2"/>
          <p:cNvSpPr>
            <a:spLocks noGrp="1"/>
          </p:cNvSpPr>
          <p:nvPr>
            <p:ph type="subTitle" idx="1"/>
          </p:nvPr>
        </p:nvSpPr>
        <p:spPr>
          <a:xfrm>
            <a:off x="449072" y="4114800"/>
            <a:ext cx="5723128" cy="1676400"/>
          </a:xfrm>
          <a:prstGeom prst="rect">
            <a:avLst/>
          </a:prstGeom>
        </p:spPr>
        <p:txBody>
          <a:bodyPr/>
          <a:lstStyle>
            <a:lvl1pPr marL="0" indent="0" algn="l">
              <a:buNone/>
              <a:defRPr>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Slide Number Placeholder 5"/>
          <p:cNvSpPr>
            <a:spLocks noGrp="1"/>
          </p:cNvSpPr>
          <p:nvPr>
            <p:ph type="sldNum" sz="quarter" idx="4"/>
          </p:nvPr>
        </p:nvSpPr>
        <p:spPr>
          <a:xfrm>
            <a:off x="6705600" y="6196969"/>
            <a:ext cx="2133600" cy="288925"/>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t>‹#›</a:t>
            </a:fld>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3" y="6019800"/>
            <a:ext cx="2228088" cy="604060"/>
          </a:xfrm>
          <a:prstGeom prst="rect">
            <a:avLst/>
          </a:prstGeom>
        </p:spPr>
      </p:pic>
      <p:sp>
        <p:nvSpPr>
          <p:cNvPr id="12" name="Footer Placeholder 4"/>
          <p:cNvSpPr>
            <a:spLocks noGrp="1"/>
          </p:cNvSpPr>
          <p:nvPr>
            <p:ph type="ftr" sz="quarter" idx="3"/>
          </p:nvPr>
        </p:nvSpPr>
        <p:spPr>
          <a:xfrm>
            <a:off x="0" y="6196969"/>
            <a:ext cx="9144000" cy="381000"/>
          </a:xfrm>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9042628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hank you slide ORANGE">
    <p:spTree>
      <p:nvGrpSpPr>
        <p:cNvPr id="1" name=""/>
        <p:cNvGrpSpPr/>
        <p:nvPr/>
      </p:nvGrpSpPr>
      <p:grpSpPr>
        <a:xfrm>
          <a:off x="0" y="0"/>
          <a:ext cx="0" cy="0"/>
          <a:chOff x="0" y="0"/>
          <a:chExt cx="0" cy="0"/>
        </a:xfrm>
      </p:grpSpPr>
      <p:sp>
        <p:nvSpPr>
          <p:cNvPr id="4" name="Rectangle 3"/>
          <p:cNvSpPr/>
          <p:nvPr userDrawn="1"/>
        </p:nvSpPr>
        <p:spPr>
          <a:xfrm>
            <a:off x="0" y="5408908"/>
            <a:ext cx="9144000" cy="14490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000000"/>
              </a:solidFill>
            </a:endParaRPr>
          </a:p>
        </p:txBody>
      </p:sp>
      <p:sp>
        <p:nvSpPr>
          <p:cNvPr id="2" name="Title 1"/>
          <p:cNvSpPr>
            <a:spLocks noGrp="1"/>
          </p:cNvSpPr>
          <p:nvPr>
            <p:ph type="title" hasCustomPrompt="1"/>
          </p:nvPr>
        </p:nvSpPr>
        <p:spPr/>
        <p:txBody>
          <a:bodyPr/>
          <a:lstStyle>
            <a:lvl1pPr>
              <a:defRPr sz="7000" b="0" baseline="0">
                <a:solidFill>
                  <a:schemeClr val="accent1"/>
                </a:solidFill>
              </a:defRPr>
            </a:lvl1pPr>
          </a:lstStyle>
          <a:p>
            <a:r>
              <a:rPr lang="en-US" dirty="0" smtClean="0"/>
              <a:t>Thank you</a:t>
            </a:r>
            <a:endParaRPr lang="en-US" dirty="0"/>
          </a:p>
        </p:txBody>
      </p:sp>
      <p:pic>
        <p:nvPicPr>
          <p:cNvPr id="5" name="Picture 4"/>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95294" y="5408909"/>
            <a:ext cx="2987311" cy="1068538"/>
          </a:xfrm>
          <a:prstGeom prst="rect">
            <a:avLst/>
          </a:prstGeom>
          <a:noFill/>
          <a:ln>
            <a:noFill/>
          </a:ln>
        </p:spPr>
      </p:pic>
    </p:spTree>
    <p:extLst>
      <p:ext uri="{BB962C8B-B14F-4D97-AF65-F5344CB8AC3E}">
        <p14:creationId xmlns:p14="http://schemas.microsoft.com/office/powerpoint/2010/main" val="385343116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5A480782-07E9-404F-98A9-3395C708925F}" type="slidenum">
              <a:rPr lang="en-US"/>
              <a:pPr>
                <a:defRPr/>
              </a:pPr>
              <a:t>‹#›</a:t>
            </a:fld>
            <a:endParaRPr lang="en-US" dirty="0"/>
          </a:p>
        </p:txBody>
      </p:sp>
    </p:spTree>
    <p:extLst>
      <p:ext uri="{BB962C8B-B14F-4D97-AF65-F5344CB8AC3E}">
        <p14:creationId xmlns:p14="http://schemas.microsoft.com/office/powerpoint/2010/main" val="422563489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FEB2ABBC-44CA-4963-93AD-03804CCE0EC9}" type="slidenum">
              <a:rPr lang="en-US"/>
              <a:pPr>
                <a:defRPr/>
              </a:pPr>
              <a:t>‹#›</a:t>
            </a:fld>
            <a:endParaRPr lang="en-US" dirty="0"/>
          </a:p>
        </p:txBody>
      </p:sp>
    </p:spTree>
    <p:extLst>
      <p:ext uri="{BB962C8B-B14F-4D97-AF65-F5344CB8AC3E}">
        <p14:creationId xmlns:p14="http://schemas.microsoft.com/office/powerpoint/2010/main" val="804594937"/>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6F780F8B-A8A4-43EA-8186-0C11FDE9888E}" type="slidenum">
              <a:rPr lang="en-US"/>
              <a:pPr>
                <a:defRPr/>
              </a:pPr>
              <a:t>‹#›</a:t>
            </a:fld>
            <a:endParaRPr lang="en-US" dirty="0"/>
          </a:p>
        </p:txBody>
      </p:sp>
    </p:spTree>
    <p:extLst>
      <p:ext uri="{BB962C8B-B14F-4D97-AF65-F5344CB8AC3E}">
        <p14:creationId xmlns:p14="http://schemas.microsoft.com/office/powerpoint/2010/main" val="42074049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00113" y="2400300"/>
            <a:ext cx="3173412" cy="909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25925" y="2400300"/>
            <a:ext cx="3175000" cy="909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ln/>
        </p:spPr>
        <p:txBody>
          <a:bodyPr/>
          <a:lstStyle>
            <a:lvl1pPr>
              <a:defRPr/>
            </a:lvl1pPr>
          </a:lstStyle>
          <a:p>
            <a:pPr>
              <a:defRPr/>
            </a:pPr>
            <a:fld id="{7A836C79-9D8D-4252-A905-EBFDA3A1E00F}" type="slidenum">
              <a:rPr lang="en-US"/>
              <a:pPr>
                <a:defRPr/>
              </a:pPr>
              <a:t>‹#›</a:t>
            </a:fld>
            <a:endParaRPr lang="en-US" dirty="0"/>
          </a:p>
        </p:txBody>
      </p:sp>
    </p:spTree>
    <p:extLst>
      <p:ext uri="{BB962C8B-B14F-4D97-AF65-F5344CB8AC3E}">
        <p14:creationId xmlns:p14="http://schemas.microsoft.com/office/powerpoint/2010/main" val="2318320500"/>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796CB5BB-E711-479F-936B-78E33ACE0548}" type="slidenum">
              <a:rPr lang="en-US"/>
              <a:pPr>
                <a:defRPr/>
              </a:pPr>
              <a:t>‹#›</a:t>
            </a:fld>
            <a:endParaRPr lang="en-US" dirty="0"/>
          </a:p>
        </p:txBody>
      </p:sp>
    </p:spTree>
    <p:extLst>
      <p:ext uri="{BB962C8B-B14F-4D97-AF65-F5344CB8AC3E}">
        <p14:creationId xmlns:p14="http://schemas.microsoft.com/office/powerpoint/2010/main" val="124545574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6A8F9064-90DF-4E4E-8223-A00A4B570190}" type="slidenum">
              <a:rPr lang="en-US"/>
              <a:pPr>
                <a:defRPr/>
              </a:pPr>
              <a:t>‹#›</a:t>
            </a:fld>
            <a:endParaRPr lang="en-US" dirty="0"/>
          </a:p>
        </p:txBody>
      </p:sp>
    </p:spTree>
    <p:extLst>
      <p:ext uri="{BB962C8B-B14F-4D97-AF65-F5344CB8AC3E}">
        <p14:creationId xmlns:p14="http://schemas.microsoft.com/office/powerpoint/2010/main" val="147487964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326FC818-9BAD-4B20-A94E-CB2BCB27FA50}" type="slidenum">
              <a:rPr lang="en-US"/>
              <a:pPr>
                <a:defRPr/>
              </a:pPr>
              <a:t>‹#›</a:t>
            </a:fld>
            <a:endParaRPr lang="en-US" dirty="0"/>
          </a:p>
        </p:txBody>
      </p:sp>
    </p:spTree>
    <p:extLst>
      <p:ext uri="{BB962C8B-B14F-4D97-AF65-F5344CB8AC3E}">
        <p14:creationId xmlns:p14="http://schemas.microsoft.com/office/powerpoint/2010/main" val="1859100349"/>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EDF7DF9A-0051-4D16-8BC5-0AD36F11F95B}" type="slidenum">
              <a:rPr lang="en-US"/>
              <a:pPr>
                <a:defRPr/>
              </a:pPr>
              <a:t>‹#›</a:t>
            </a:fld>
            <a:endParaRPr lang="en-US" dirty="0"/>
          </a:p>
        </p:txBody>
      </p:sp>
    </p:spTree>
    <p:extLst>
      <p:ext uri="{BB962C8B-B14F-4D97-AF65-F5344CB8AC3E}">
        <p14:creationId xmlns:p14="http://schemas.microsoft.com/office/powerpoint/2010/main" val="3870023529"/>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57E297D0-8AA0-4D65-AF5E-C792665F1AA1}" type="slidenum">
              <a:rPr lang="en-US"/>
              <a:pPr>
                <a:defRPr/>
              </a:pPr>
              <a:t>‹#›</a:t>
            </a:fld>
            <a:endParaRPr lang="en-US" dirty="0"/>
          </a:p>
        </p:txBody>
      </p:sp>
    </p:spTree>
    <p:extLst>
      <p:ext uri="{BB962C8B-B14F-4D97-AF65-F5344CB8AC3E}">
        <p14:creationId xmlns:p14="http://schemas.microsoft.com/office/powerpoint/2010/main" val="19710297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800" cy="1219200"/>
          </a:xfrm>
          <a:prstGeom prst="rect">
            <a:avLst/>
          </a:prstGeom>
        </p:spPr>
        <p:txBody>
          <a:bodyPr anchor="b" anchorCtr="0"/>
          <a:lstStyle>
            <a:lvl1pPr algn="l">
              <a:defRPr lang="en-US" sz="4000" dirty="0">
                <a:solidFill>
                  <a:srgbClr val="318DCF"/>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smtClean="0"/>
              <a:t>Click to edit Master title style</a:t>
            </a:r>
            <a:endParaRPr lang="en-US" dirty="0"/>
          </a:p>
        </p:txBody>
      </p:sp>
      <p:sp>
        <p:nvSpPr>
          <p:cNvPr id="3" name="Content Placeholder 2"/>
          <p:cNvSpPr>
            <a:spLocks noGrp="1"/>
          </p:cNvSpPr>
          <p:nvPr>
            <p:ph idx="1"/>
          </p:nvPr>
        </p:nvSpPr>
        <p:spPr>
          <a:xfrm>
            <a:off x="457200" y="1600200"/>
            <a:ext cx="8382000" cy="4373563"/>
          </a:xfrm>
          <a:prstGeom prst="rect">
            <a:avLst/>
          </a:prstGeom>
        </p:spPr>
        <p:txBody>
          <a:bodyPr/>
          <a:lstStyle>
            <a:lvl1pPr marL="342900" indent="-342900">
              <a:spcBef>
                <a:spcPts val="1000"/>
              </a:spcBef>
              <a:buClr>
                <a:schemeClr val="accent1"/>
              </a:buClr>
              <a:buFont typeface="Arial" panose="020B0604020202020204" pitchFamily="34" charset="0"/>
              <a:buChar char="•"/>
              <a:defRPr>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chemeClr val="accent1"/>
              </a:buClr>
              <a:buSzPct val="80000"/>
              <a:buFont typeface="Courier New" panose="02070309020205020404" pitchFamily="49" charset="0"/>
              <a:buChar char="o"/>
              <a:defRPr>
                <a:solidFill>
                  <a:srgbClr val="717171"/>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chemeClr val="accent1"/>
              </a:buClr>
              <a:buFont typeface="Wingdings" panose="05000000000000000000" pitchFamily="2" charset="2"/>
              <a:buChar char="§"/>
              <a:defRPr>
                <a:solidFill>
                  <a:srgbClr val="717171"/>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chemeClr val="accent1"/>
              </a:buClr>
              <a:buSzPct val="70000"/>
              <a:buFont typeface="Wingdings" panose="05000000000000000000" pitchFamily="2" charset="2"/>
              <a:buChar char="q"/>
              <a:defRPr>
                <a:solidFill>
                  <a:srgbClr val="717171"/>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chemeClr val="accent1"/>
              </a:buClr>
              <a:buFont typeface="Arial" panose="020B0604020202020204" pitchFamily="34" charset="0"/>
              <a:buChar char="•"/>
              <a:defRPr>
                <a:solidFill>
                  <a:srgbClr val="71717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9" name="Straight Connector 8"/>
          <p:cNvCxnSpPr/>
          <p:nvPr/>
        </p:nvCxnSpPr>
        <p:spPr>
          <a:xfrm>
            <a:off x="381000" y="1447800"/>
            <a:ext cx="8458200" cy="0"/>
          </a:xfrm>
          <a:prstGeom prst="line">
            <a:avLst/>
          </a:prstGeom>
          <a:ln w="28575">
            <a:solidFill>
              <a:srgbClr val="318DCC"/>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6705600" y="6196969"/>
            <a:ext cx="2133600" cy="288925"/>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t>‹#›</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3" y="6019800"/>
            <a:ext cx="2228088" cy="604060"/>
          </a:xfrm>
          <a:prstGeom prst="rect">
            <a:avLst/>
          </a:prstGeom>
        </p:spPr>
      </p:pic>
      <p:sp>
        <p:nvSpPr>
          <p:cNvPr id="10" name="Footer Placeholder 4"/>
          <p:cNvSpPr>
            <a:spLocks noGrp="1"/>
          </p:cNvSpPr>
          <p:nvPr>
            <p:ph type="ftr" sz="quarter" idx="3"/>
          </p:nvPr>
        </p:nvSpPr>
        <p:spPr>
          <a:xfrm>
            <a:off x="0" y="6196969"/>
            <a:ext cx="9144000" cy="381000"/>
          </a:xfrm>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36443846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681B94A2-EB57-4B32-9BBD-14B6FED4414F}" type="slidenum">
              <a:rPr lang="en-US"/>
              <a:pPr>
                <a:defRPr/>
              </a:pPr>
              <a:t>‹#›</a:t>
            </a:fld>
            <a:endParaRPr lang="en-US" dirty="0"/>
          </a:p>
        </p:txBody>
      </p:sp>
    </p:spTree>
    <p:extLst>
      <p:ext uri="{BB962C8B-B14F-4D97-AF65-F5344CB8AC3E}">
        <p14:creationId xmlns:p14="http://schemas.microsoft.com/office/powerpoint/2010/main" val="4029199790"/>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76913" y="1470025"/>
            <a:ext cx="1624012" cy="18399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00113" y="1470025"/>
            <a:ext cx="4724400" cy="18399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1C9119DF-5C9A-4A62-8566-422A99B93D4F}" type="slidenum">
              <a:rPr lang="en-US"/>
              <a:pPr>
                <a:defRPr/>
              </a:pPr>
              <a:t>‹#›</a:t>
            </a:fld>
            <a:endParaRPr lang="en-US" dirty="0"/>
          </a:p>
        </p:txBody>
      </p:sp>
    </p:spTree>
    <p:extLst>
      <p:ext uri="{BB962C8B-B14F-4D97-AF65-F5344CB8AC3E}">
        <p14:creationId xmlns:p14="http://schemas.microsoft.com/office/powerpoint/2010/main" val="1983615225"/>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DE32D72A-AE59-4554-ABA1-F2F5B31897CA}" type="slidenum">
              <a:rPr lang="en-US"/>
              <a:pPr>
                <a:defRPr/>
              </a:pPr>
              <a:t>‹#›</a:t>
            </a:fld>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solidFill>
                  <a:srgbClr val="879196"/>
                </a:solidFill>
              </a:rPr>
              <a:t>Proprietary Information of UnitedHealth Group.  Do not distribute or reproduce without express permission of UnitedHealth Group.</a:t>
            </a:r>
          </a:p>
        </p:txBody>
      </p:sp>
    </p:spTree>
    <p:extLst>
      <p:ext uri="{BB962C8B-B14F-4D97-AF65-F5344CB8AC3E}">
        <p14:creationId xmlns:p14="http://schemas.microsoft.com/office/powerpoint/2010/main" val="1288649636"/>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CAD41227-2141-4903-AAB0-FD76FF4162B7}" type="slidenum">
              <a:rPr lang="en-US"/>
              <a:pPr>
                <a:defRPr/>
              </a:pPr>
              <a:t>‹#›</a:t>
            </a:fld>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solidFill>
                  <a:srgbClr val="879196"/>
                </a:solidFill>
              </a:rPr>
              <a:t>Proprietary Information of UnitedHealth Group.  Do not distribute or reproduce without express permission of UnitedHealth Group.</a:t>
            </a:r>
          </a:p>
        </p:txBody>
      </p:sp>
    </p:spTree>
    <p:extLst>
      <p:ext uri="{BB962C8B-B14F-4D97-AF65-F5344CB8AC3E}">
        <p14:creationId xmlns:p14="http://schemas.microsoft.com/office/powerpoint/2010/main" val="631956806"/>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C1C88398-0C9A-4FF9-B85B-5F4F72984370}" type="slidenum">
              <a:rPr lang="en-US"/>
              <a:pPr>
                <a:defRPr/>
              </a:pPr>
              <a:t>‹#›</a:t>
            </a:fld>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solidFill>
                  <a:srgbClr val="879196"/>
                </a:solidFill>
              </a:rPr>
              <a:t>Proprietary Information of UnitedHealth Group.  Do not distribute or reproduce without express permission of UnitedHealth Group.</a:t>
            </a:r>
          </a:p>
        </p:txBody>
      </p:sp>
    </p:spTree>
    <p:extLst>
      <p:ext uri="{BB962C8B-B14F-4D97-AF65-F5344CB8AC3E}">
        <p14:creationId xmlns:p14="http://schemas.microsoft.com/office/powerpoint/2010/main" val="2680872217"/>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314450"/>
            <a:ext cx="37417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8538" y="1314450"/>
            <a:ext cx="37417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ln/>
        </p:spPr>
        <p:txBody>
          <a:bodyPr/>
          <a:lstStyle>
            <a:lvl1pPr>
              <a:defRPr/>
            </a:lvl1pPr>
          </a:lstStyle>
          <a:p>
            <a:pPr>
              <a:defRPr/>
            </a:pPr>
            <a:fld id="{2AD2E9FC-4FAE-42B8-8594-C76F40627949}" type="slidenum">
              <a:rPr lang="en-US"/>
              <a:pPr>
                <a:defRPr/>
              </a:pPr>
              <a:t>‹#›</a:t>
            </a:fld>
            <a:endParaRPr 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solidFill>
                  <a:srgbClr val="879196"/>
                </a:solidFill>
              </a:rPr>
              <a:t>Proprietary Information of UnitedHealth Group.  Do not distribute or reproduce without express permission of UnitedHealth Group.</a:t>
            </a:r>
          </a:p>
        </p:txBody>
      </p:sp>
    </p:spTree>
    <p:extLst>
      <p:ext uri="{BB962C8B-B14F-4D97-AF65-F5344CB8AC3E}">
        <p14:creationId xmlns:p14="http://schemas.microsoft.com/office/powerpoint/2010/main" val="1952913942"/>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823380D6-C3F7-482F-8FD9-FF02892BD910}" type="slidenum">
              <a:rPr lang="en-US"/>
              <a:pPr>
                <a:defRPr/>
              </a:pPr>
              <a:t>‹#›</a:t>
            </a:fld>
            <a:endParaRPr lang="en-US" dirty="0"/>
          </a:p>
        </p:txBody>
      </p:sp>
      <p:sp>
        <p:nvSpPr>
          <p:cNvPr id="8" name="Rectangle 6"/>
          <p:cNvSpPr>
            <a:spLocks noGrp="1" noChangeArrowheads="1"/>
          </p:cNvSpPr>
          <p:nvPr>
            <p:ph type="ftr" sz="quarter" idx="11"/>
          </p:nvPr>
        </p:nvSpPr>
        <p:spPr>
          <a:ln/>
        </p:spPr>
        <p:txBody>
          <a:bodyPr/>
          <a:lstStyle>
            <a:lvl1pPr>
              <a:defRPr/>
            </a:lvl1pPr>
          </a:lstStyle>
          <a:p>
            <a:pPr>
              <a:defRPr/>
            </a:pPr>
            <a:r>
              <a:rPr lang="en-US">
                <a:solidFill>
                  <a:srgbClr val="879196"/>
                </a:solidFill>
              </a:rPr>
              <a:t>Proprietary Information of UnitedHealth Group.  Do not distribute or reproduce without express permission of UnitedHealth Group.</a:t>
            </a:r>
          </a:p>
        </p:txBody>
      </p:sp>
    </p:spTree>
    <p:extLst>
      <p:ext uri="{BB962C8B-B14F-4D97-AF65-F5344CB8AC3E}">
        <p14:creationId xmlns:p14="http://schemas.microsoft.com/office/powerpoint/2010/main" val="3747353480"/>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03387878-A78B-4A10-B9B9-D2B2FB5233F1}" type="slidenum">
              <a:rPr lang="en-US"/>
              <a:pPr>
                <a:defRPr/>
              </a:pPr>
              <a:t>‹#›</a:t>
            </a:fld>
            <a:endParaRPr lang="en-US" dirty="0"/>
          </a:p>
        </p:txBody>
      </p:sp>
      <p:sp>
        <p:nvSpPr>
          <p:cNvPr id="4" name="Rectangle 6"/>
          <p:cNvSpPr>
            <a:spLocks noGrp="1" noChangeArrowheads="1"/>
          </p:cNvSpPr>
          <p:nvPr>
            <p:ph type="ftr" sz="quarter" idx="11"/>
          </p:nvPr>
        </p:nvSpPr>
        <p:spPr>
          <a:ln/>
        </p:spPr>
        <p:txBody>
          <a:bodyPr/>
          <a:lstStyle>
            <a:lvl1pPr>
              <a:defRPr/>
            </a:lvl1pPr>
          </a:lstStyle>
          <a:p>
            <a:pPr>
              <a:defRPr/>
            </a:pPr>
            <a:r>
              <a:rPr lang="en-US">
                <a:solidFill>
                  <a:srgbClr val="879196"/>
                </a:solidFill>
              </a:rPr>
              <a:t>Proprietary Information of UnitedHealth Group.  Do not distribute or reproduce without express permission of UnitedHealth Group.</a:t>
            </a:r>
          </a:p>
        </p:txBody>
      </p:sp>
    </p:spTree>
    <p:extLst>
      <p:ext uri="{BB962C8B-B14F-4D97-AF65-F5344CB8AC3E}">
        <p14:creationId xmlns:p14="http://schemas.microsoft.com/office/powerpoint/2010/main" val="3097842826"/>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1226AA4C-D1FD-422A-BE74-A2F474F5C104}" type="slidenum">
              <a:rPr lang="en-US"/>
              <a:pPr>
                <a:defRPr/>
              </a:pPr>
              <a:t>‹#›</a:t>
            </a:fld>
            <a:endParaRPr lang="en-US" dirty="0"/>
          </a:p>
        </p:txBody>
      </p:sp>
      <p:sp>
        <p:nvSpPr>
          <p:cNvPr id="3" name="Rectangle 6"/>
          <p:cNvSpPr>
            <a:spLocks noGrp="1" noChangeArrowheads="1"/>
          </p:cNvSpPr>
          <p:nvPr>
            <p:ph type="ftr" sz="quarter" idx="11"/>
          </p:nvPr>
        </p:nvSpPr>
        <p:spPr>
          <a:ln/>
        </p:spPr>
        <p:txBody>
          <a:bodyPr/>
          <a:lstStyle>
            <a:lvl1pPr>
              <a:defRPr/>
            </a:lvl1pPr>
          </a:lstStyle>
          <a:p>
            <a:pPr>
              <a:defRPr/>
            </a:pPr>
            <a:r>
              <a:rPr lang="en-US">
                <a:solidFill>
                  <a:srgbClr val="879196"/>
                </a:solidFill>
              </a:rPr>
              <a:t>Proprietary Information of UnitedHealth Group.  Do not distribute or reproduce without express permission of UnitedHealth Group.</a:t>
            </a:r>
          </a:p>
        </p:txBody>
      </p:sp>
    </p:spTree>
    <p:extLst>
      <p:ext uri="{BB962C8B-B14F-4D97-AF65-F5344CB8AC3E}">
        <p14:creationId xmlns:p14="http://schemas.microsoft.com/office/powerpoint/2010/main" val="3924430858"/>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AA180A95-C67E-4F94-B40E-F007C3ED5853}" type="slidenum">
              <a:rPr lang="en-US"/>
              <a:pPr>
                <a:defRPr/>
              </a:pPr>
              <a:t>‹#›</a:t>
            </a:fld>
            <a:endParaRPr 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solidFill>
                  <a:srgbClr val="879196"/>
                </a:solidFill>
              </a:rPr>
              <a:t>Proprietary Information of UnitedHealth Group.  Do not distribute or reproduce without express permission of UnitedHealth Group.</a:t>
            </a:r>
          </a:p>
        </p:txBody>
      </p:sp>
    </p:spTree>
    <p:extLst>
      <p:ext uri="{BB962C8B-B14F-4D97-AF65-F5344CB8AC3E}">
        <p14:creationId xmlns:p14="http://schemas.microsoft.com/office/powerpoint/2010/main" val="420478722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ank with Titl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9" name="Straight Connector 8"/>
          <p:cNvCxnSpPr/>
          <p:nvPr/>
        </p:nvCxnSpPr>
        <p:spPr>
          <a:xfrm>
            <a:off x="381000" y="1447800"/>
            <a:ext cx="8458200" cy="0"/>
          </a:xfrm>
          <a:prstGeom prst="line">
            <a:avLst/>
          </a:prstGeom>
          <a:ln w="28575">
            <a:solidFill>
              <a:srgbClr val="318DCC"/>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6705600" y="6196969"/>
            <a:ext cx="2133600" cy="288925"/>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t>‹#›</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3" y="6019800"/>
            <a:ext cx="2228088" cy="604060"/>
          </a:xfrm>
          <a:prstGeom prst="rect">
            <a:avLst/>
          </a:prstGeom>
        </p:spPr>
      </p:pic>
      <p:sp>
        <p:nvSpPr>
          <p:cNvPr id="8" name="Title 1"/>
          <p:cNvSpPr>
            <a:spLocks noGrp="1"/>
          </p:cNvSpPr>
          <p:nvPr>
            <p:ph type="title"/>
          </p:nvPr>
        </p:nvSpPr>
        <p:spPr>
          <a:xfrm>
            <a:off x="457200" y="304800"/>
            <a:ext cx="8305800" cy="1219200"/>
          </a:xfrm>
          <a:prstGeom prst="rect">
            <a:avLst/>
          </a:prstGeom>
        </p:spPr>
        <p:txBody>
          <a:bodyPr anchor="b" anchorCtr="0"/>
          <a:lstStyle>
            <a:lvl1pPr algn="l">
              <a:defRPr lang="en-US" sz="4000" dirty="0">
                <a:solidFill>
                  <a:srgbClr val="318DCF"/>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smtClean="0"/>
              <a:t>Click to edit Master title style</a:t>
            </a:r>
            <a:endParaRPr lang="en-US" dirty="0"/>
          </a:p>
        </p:txBody>
      </p:sp>
      <p:sp>
        <p:nvSpPr>
          <p:cNvPr id="10" name="Footer Placeholder 4"/>
          <p:cNvSpPr>
            <a:spLocks noGrp="1"/>
          </p:cNvSpPr>
          <p:nvPr>
            <p:ph type="ftr" sz="quarter" idx="3"/>
          </p:nvPr>
        </p:nvSpPr>
        <p:spPr>
          <a:xfrm>
            <a:off x="0" y="6196969"/>
            <a:ext cx="9144000" cy="381000"/>
          </a:xfrm>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38670731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AED8D231-CA9D-4A89-AE3F-7E44BCE16D4E}" type="slidenum">
              <a:rPr lang="en-US"/>
              <a:pPr>
                <a:defRPr/>
              </a:pPr>
              <a:t>‹#›</a:t>
            </a:fld>
            <a:endParaRPr 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solidFill>
                  <a:srgbClr val="879196"/>
                </a:solidFill>
              </a:rPr>
              <a:t>Proprietary Information of UnitedHealth Group.  Do not distribute or reproduce without express permission of UnitedHealth Group.</a:t>
            </a:r>
          </a:p>
        </p:txBody>
      </p:sp>
    </p:spTree>
    <p:extLst>
      <p:ext uri="{BB962C8B-B14F-4D97-AF65-F5344CB8AC3E}">
        <p14:creationId xmlns:p14="http://schemas.microsoft.com/office/powerpoint/2010/main" val="3932308625"/>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42E5F92F-452A-47F6-8303-07DE0A07653E}" type="slidenum">
              <a:rPr lang="en-US"/>
              <a:pPr>
                <a:defRPr/>
              </a:pPr>
              <a:t>‹#›</a:t>
            </a:fld>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solidFill>
                  <a:srgbClr val="879196"/>
                </a:solidFill>
              </a:rPr>
              <a:t>Proprietary Information of UnitedHealth Group.  Do not distribute or reproduce without express permission of UnitedHealth Group.</a:t>
            </a:r>
          </a:p>
        </p:txBody>
      </p:sp>
    </p:spTree>
    <p:extLst>
      <p:ext uri="{BB962C8B-B14F-4D97-AF65-F5344CB8AC3E}">
        <p14:creationId xmlns:p14="http://schemas.microsoft.com/office/powerpoint/2010/main" val="2363569901"/>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2100" y="234950"/>
            <a:ext cx="1908175" cy="56054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34950"/>
            <a:ext cx="5575300" cy="5605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B1CD0DDB-B974-4874-A22F-34188C3CB342}" type="slidenum">
              <a:rPr lang="en-US"/>
              <a:pPr>
                <a:defRPr/>
              </a:pPr>
              <a:t>‹#›</a:t>
            </a:fld>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solidFill>
                  <a:srgbClr val="879196"/>
                </a:solidFill>
              </a:rPr>
              <a:t>Proprietary Information of UnitedHealth Group.  Do not distribute or reproduce without express permission of UnitedHealth Group.</a:t>
            </a:r>
          </a:p>
        </p:txBody>
      </p:sp>
    </p:spTree>
    <p:extLst>
      <p:ext uri="{BB962C8B-B14F-4D97-AF65-F5344CB8AC3E}">
        <p14:creationId xmlns:p14="http://schemas.microsoft.com/office/powerpoint/2010/main" val="292454004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s">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9" name="Straight Connector 8"/>
          <p:cNvCxnSpPr/>
          <p:nvPr/>
        </p:nvCxnSpPr>
        <p:spPr>
          <a:xfrm>
            <a:off x="381000" y="1447800"/>
            <a:ext cx="8458200" cy="0"/>
          </a:xfrm>
          <a:prstGeom prst="line">
            <a:avLst/>
          </a:prstGeom>
          <a:ln w="28575">
            <a:solidFill>
              <a:srgbClr val="318DCC"/>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6705600" y="6196969"/>
            <a:ext cx="2133600" cy="288925"/>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t>‹#›</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3" y="6019800"/>
            <a:ext cx="2228088" cy="604060"/>
          </a:xfrm>
          <a:prstGeom prst="rect">
            <a:avLst/>
          </a:prstGeom>
        </p:spPr>
      </p:pic>
      <p:sp>
        <p:nvSpPr>
          <p:cNvPr id="14" name="Content Placeholder 2"/>
          <p:cNvSpPr>
            <a:spLocks noGrp="1"/>
          </p:cNvSpPr>
          <p:nvPr>
            <p:ph idx="11"/>
          </p:nvPr>
        </p:nvSpPr>
        <p:spPr>
          <a:xfrm>
            <a:off x="457200" y="1600200"/>
            <a:ext cx="4114800" cy="4373563"/>
          </a:xfrm>
          <a:prstGeom prst="rect">
            <a:avLst/>
          </a:prstGeom>
        </p:spPr>
        <p:txBody>
          <a:bodyPr/>
          <a:lstStyle>
            <a:lvl1pPr marL="342900" indent="-342900">
              <a:spcBef>
                <a:spcPts val="1000"/>
              </a:spcBef>
              <a:buClr>
                <a:schemeClr val="accent1"/>
              </a:buClr>
              <a:buFont typeface="Arial" panose="020B0604020202020204" pitchFamily="34" charset="0"/>
              <a:buChar char="•"/>
              <a:defRPr sz="2800">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chemeClr val="accent1"/>
              </a:buClr>
              <a:buSzPct val="80000"/>
              <a:buFont typeface="Courier New" panose="02070309020205020404" pitchFamily="49" charset="0"/>
              <a:buChar char="o"/>
              <a:defRPr sz="2400">
                <a:solidFill>
                  <a:srgbClr val="717171"/>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chemeClr val="accent1"/>
              </a:buClr>
              <a:buFont typeface="Wingdings" panose="05000000000000000000" pitchFamily="2" charset="2"/>
              <a:buChar char="§"/>
              <a:defRPr sz="2000">
                <a:solidFill>
                  <a:srgbClr val="717171"/>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chemeClr val="accent1"/>
              </a:buClr>
              <a:buSzPct val="70000"/>
              <a:buFont typeface="Wingdings" panose="05000000000000000000" pitchFamily="2" charset="2"/>
              <a:buChar char="q"/>
              <a:defRPr sz="1800">
                <a:solidFill>
                  <a:srgbClr val="717171"/>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chemeClr val="accent1"/>
              </a:buClr>
              <a:buFont typeface="Arial" panose="020B0604020202020204" pitchFamily="34" charset="0"/>
              <a:buChar char="•"/>
              <a:defRPr sz="1600">
                <a:solidFill>
                  <a:srgbClr val="71717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2"/>
          </p:nvPr>
        </p:nvSpPr>
        <p:spPr>
          <a:xfrm>
            <a:off x="4703618" y="1600200"/>
            <a:ext cx="4114800" cy="4373563"/>
          </a:xfrm>
          <a:prstGeom prst="rect">
            <a:avLst/>
          </a:prstGeom>
        </p:spPr>
        <p:txBody>
          <a:bodyPr/>
          <a:lstStyle>
            <a:lvl1pPr marL="342900" indent="-342900">
              <a:spcBef>
                <a:spcPts val="1000"/>
              </a:spcBef>
              <a:buClr>
                <a:schemeClr val="accent1"/>
              </a:buClr>
              <a:buFont typeface="Arial" panose="020B0604020202020204" pitchFamily="34" charset="0"/>
              <a:buChar char="•"/>
              <a:defRPr sz="2800">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chemeClr val="accent1"/>
              </a:buClr>
              <a:buSzPct val="80000"/>
              <a:buFont typeface="Courier New" panose="02070309020205020404" pitchFamily="49" charset="0"/>
              <a:buChar char="o"/>
              <a:defRPr sz="2400">
                <a:solidFill>
                  <a:srgbClr val="717171"/>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chemeClr val="accent1"/>
              </a:buClr>
              <a:buFont typeface="Wingdings" panose="05000000000000000000" pitchFamily="2" charset="2"/>
              <a:buChar char="§"/>
              <a:defRPr sz="2000">
                <a:solidFill>
                  <a:srgbClr val="717171"/>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chemeClr val="accent1"/>
              </a:buClr>
              <a:buSzPct val="70000"/>
              <a:buFont typeface="Wingdings" panose="05000000000000000000" pitchFamily="2" charset="2"/>
              <a:buChar char="q"/>
              <a:defRPr sz="1800">
                <a:solidFill>
                  <a:srgbClr val="717171"/>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chemeClr val="accent1"/>
              </a:buClr>
              <a:buFont typeface="Arial" panose="020B0604020202020204" pitchFamily="34" charset="0"/>
              <a:buChar char="•"/>
              <a:defRPr sz="1600">
                <a:solidFill>
                  <a:srgbClr val="71717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457200" y="304800"/>
            <a:ext cx="8306474" cy="1219200"/>
          </a:xfrm>
          <a:prstGeom prst="rect">
            <a:avLst/>
          </a:prstGeom>
        </p:spPr>
        <p:txBody>
          <a:bodyPr anchor="b" anchorCtr="0"/>
          <a:lstStyle>
            <a:lvl1pPr algn="l">
              <a:defRPr lang="en-US" sz="4000" dirty="0">
                <a:solidFill>
                  <a:srgbClr val="318DCF"/>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smtClean="0"/>
              <a:t>Click to edit Master title style</a:t>
            </a:r>
            <a:endParaRPr lang="en-US" dirty="0"/>
          </a:p>
        </p:txBody>
      </p:sp>
      <p:sp>
        <p:nvSpPr>
          <p:cNvPr id="13" name="Footer Placeholder 4"/>
          <p:cNvSpPr>
            <a:spLocks noGrp="1"/>
          </p:cNvSpPr>
          <p:nvPr>
            <p:ph type="ftr" sz="quarter" idx="3"/>
          </p:nvPr>
        </p:nvSpPr>
        <p:spPr>
          <a:xfrm>
            <a:off x="0" y="6196969"/>
            <a:ext cx="9144000" cy="381000"/>
          </a:xfrm>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32496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Left Graphic">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9" name="Straight Connector 8"/>
          <p:cNvCxnSpPr/>
          <p:nvPr/>
        </p:nvCxnSpPr>
        <p:spPr>
          <a:xfrm>
            <a:off x="381000" y="1447800"/>
            <a:ext cx="8458200" cy="0"/>
          </a:xfrm>
          <a:prstGeom prst="line">
            <a:avLst/>
          </a:prstGeom>
          <a:ln w="28575">
            <a:solidFill>
              <a:srgbClr val="318DCC"/>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6705600" y="6196969"/>
            <a:ext cx="2133600" cy="288925"/>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t>‹#›</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3" y="6019800"/>
            <a:ext cx="2228088" cy="604060"/>
          </a:xfrm>
          <a:prstGeom prst="rect">
            <a:avLst/>
          </a:prstGeom>
        </p:spPr>
      </p:pic>
      <p:sp>
        <p:nvSpPr>
          <p:cNvPr id="15" name="Content Placeholder 2"/>
          <p:cNvSpPr>
            <a:spLocks noGrp="1"/>
          </p:cNvSpPr>
          <p:nvPr>
            <p:ph idx="12"/>
          </p:nvPr>
        </p:nvSpPr>
        <p:spPr>
          <a:xfrm>
            <a:off x="4703618" y="1600200"/>
            <a:ext cx="4114800" cy="4373563"/>
          </a:xfrm>
          <a:prstGeom prst="rect">
            <a:avLst/>
          </a:prstGeom>
        </p:spPr>
        <p:txBody>
          <a:bodyPr/>
          <a:lstStyle>
            <a:lvl1pPr marL="342900" indent="-342900">
              <a:spcBef>
                <a:spcPts val="1000"/>
              </a:spcBef>
              <a:buClr>
                <a:schemeClr val="accent1"/>
              </a:buClr>
              <a:buFont typeface="Arial" panose="020B0604020202020204" pitchFamily="34" charset="0"/>
              <a:buChar char="•"/>
              <a:defRPr sz="2800">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chemeClr val="accent1"/>
              </a:buClr>
              <a:buSzPct val="80000"/>
              <a:buFont typeface="Courier New" panose="02070309020205020404" pitchFamily="49" charset="0"/>
              <a:buChar char="o"/>
              <a:defRPr sz="2400">
                <a:solidFill>
                  <a:srgbClr val="717171"/>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chemeClr val="accent1"/>
              </a:buClr>
              <a:buFont typeface="Wingdings" panose="05000000000000000000" pitchFamily="2" charset="2"/>
              <a:buChar char="§"/>
              <a:defRPr sz="2000">
                <a:solidFill>
                  <a:srgbClr val="717171"/>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chemeClr val="accent1"/>
              </a:buClr>
              <a:buSzPct val="70000"/>
              <a:buFont typeface="Wingdings" panose="05000000000000000000" pitchFamily="2" charset="2"/>
              <a:buChar char="q"/>
              <a:defRPr sz="1800">
                <a:solidFill>
                  <a:srgbClr val="717171"/>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chemeClr val="accent1"/>
              </a:buClr>
              <a:buFont typeface="Arial" panose="020B0604020202020204" pitchFamily="34" charset="0"/>
              <a:buChar char="•"/>
              <a:defRPr sz="1600">
                <a:solidFill>
                  <a:srgbClr val="71717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4"/>
          </p:nvPr>
        </p:nvSpPr>
        <p:spPr>
          <a:xfrm>
            <a:off x="381000" y="1828800"/>
            <a:ext cx="4210194" cy="3886200"/>
          </a:xfrm>
          <a:prstGeom prst="rect">
            <a:avLst/>
          </a:prstGeom>
        </p:spPr>
        <p:txBody>
          <a:bodyPr/>
          <a:lstStyle>
            <a:lvl1pPr marL="342900" indent="-342900">
              <a:buClr>
                <a:schemeClr val="accent1"/>
              </a:buClr>
              <a:buFont typeface="Arial" panose="020B0604020202020204" pitchFamily="34" charset="0"/>
              <a:buChar char="•"/>
              <a:defRPr sz="2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rgbClr val="F2D10E"/>
              </a:buClr>
              <a:buSzPct val="80000"/>
              <a:buFont typeface="Courier New" panose="02070309020205020404" pitchFamily="49" charset="0"/>
              <a:buChar char="o"/>
              <a:defRPr sz="2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rgbClr val="F2D10E"/>
              </a:buClr>
              <a:buFont typeface="Wingdings" panose="05000000000000000000" pitchFamily="2" charset="2"/>
              <a:buChar char="§"/>
              <a:defRPr sz="18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rgbClr val="F2D10E"/>
              </a:buClr>
              <a:buSzPct val="70000"/>
              <a:buFont typeface="Wingdings" panose="05000000000000000000" pitchFamily="2" charset="2"/>
              <a:buChar char="q"/>
              <a:defRPr sz="16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rgbClr val="F2D10E"/>
              </a:buClr>
              <a:buFont typeface="Arial" panose="020B0604020202020204" pitchFamily="34" charset="0"/>
              <a:buChar char="•"/>
              <a:defRPr sz="14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5pPr>
          </a:lstStyle>
          <a:p>
            <a:pPr lvl="0"/>
            <a:endParaRPr lang="en-US" dirty="0" smtClean="0"/>
          </a:p>
        </p:txBody>
      </p:sp>
      <p:sp>
        <p:nvSpPr>
          <p:cNvPr id="13" name="Title 1"/>
          <p:cNvSpPr>
            <a:spLocks noGrp="1"/>
          </p:cNvSpPr>
          <p:nvPr>
            <p:ph type="title"/>
          </p:nvPr>
        </p:nvSpPr>
        <p:spPr>
          <a:xfrm>
            <a:off x="457200" y="304800"/>
            <a:ext cx="8305800" cy="1219200"/>
          </a:xfrm>
          <a:prstGeom prst="rect">
            <a:avLst/>
          </a:prstGeom>
        </p:spPr>
        <p:txBody>
          <a:bodyPr anchor="b" anchorCtr="0"/>
          <a:lstStyle>
            <a:lvl1pPr algn="l">
              <a:defRPr lang="en-US" sz="4000" dirty="0">
                <a:solidFill>
                  <a:srgbClr val="318DCF"/>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smtClean="0"/>
              <a:t>Click to edit Master title style</a:t>
            </a:r>
            <a:endParaRPr lang="en-US" dirty="0"/>
          </a:p>
        </p:txBody>
      </p:sp>
      <p:sp>
        <p:nvSpPr>
          <p:cNvPr id="14" name="Footer Placeholder 4"/>
          <p:cNvSpPr>
            <a:spLocks noGrp="1"/>
          </p:cNvSpPr>
          <p:nvPr>
            <p:ph type="ftr" sz="quarter" idx="3"/>
          </p:nvPr>
        </p:nvSpPr>
        <p:spPr>
          <a:xfrm>
            <a:off x="0" y="6196969"/>
            <a:ext cx="9144000" cy="381000"/>
          </a:xfrm>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140465145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Right Graphic">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9" name="Straight Connector 8"/>
          <p:cNvCxnSpPr/>
          <p:nvPr/>
        </p:nvCxnSpPr>
        <p:spPr>
          <a:xfrm>
            <a:off x="381000" y="1447800"/>
            <a:ext cx="8458200" cy="0"/>
          </a:xfrm>
          <a:prstGeom prst="line">
            <a:avLst/>
          </a:prstGeom>
          <a:ln w="28575">
            <a:solidFill>
              <a:srgbClr val="318DCC"/>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6705600" y="6196969"/>
            <a:ext cx="2133600" cy="288925"/>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t>‹#›</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3" y="6019800"/>
            <a:ext cx="2228088" cy="604060"/>
          </a:xfrm>
          <a:prstGeom prst="rect">
            <a:avLst/>
          </a:prstGeom>
        </p:spPr>
      </p:pic>
      <p:sp>
        <p:nvSpPr>
          <p:cNvPr id="14" name="Content Placeholder 2"/>
          <p:cNvSpPr>
            <a:spLocks noGrp="1"/>
          </p:cNvSpPr>
          <p:nvPr>
            <p:ph idx="11"/>
          </p:nvPr>
        </p:nvSpPr>
        <p:spPr>
          <a:xfrm>
            <a:off x="457200" y="1600200"/>
            <a:ext cx="4114800" cy="4373563"/>
          </a:xfrm>
          <a:prstGeom prst="rect">
            <a:avLst/>
          </a:prstGeom>
        </p:spPr>
        <p:txBody>
          <a:bodyPr/>
          <a:lstStyle>
            <a:lvl1pPr marL="342900" indent="-342900">
              <a:spcBef>
                <a:spcPts val="1000"/>
              </a:spcBef>
              <a:buClr>
                <a:schemeClr val="accent1"/>
              </a:buClr>
              <a:buFont typeface="Arial" panose="020B0604020202020204" pitchFamily="34" charset="0"/>
              <a:buChar char="•"/>
              <a:defRPr sz="2800">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chemeClr val="accent1"/>
              </a:buClr>
              <a:buSzPct val="80000"/>
              <a:buFont typeface="Courier New" panose="02070309020205020404" pitchFamily="49" charset="0"/>
              <a:buChar char="o"/>
              <a:defRPr sz="2400">
                <a:solidFill>
                  <a:srgbClr val="717171"/>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chemeClr val="accent1"/>
              </a:buClr>
              <a:buFont typeface="Wingdings" panose="05000000000000000000" pitchFamily="2" charset="2"/>
              <a:buChar char="§"/>
              <a:defRPr sz="2000">
                <a:solidFill>
                  <a:srgbClr val="717171"/>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chemeClr val="accent1"/>
              </a:buClr>
              <a:buSzPct val="70000"/>
              <a:buFont typeface="Wingdings" panose="05000000000000000000" pitchFamily="2" charset="2"/>
              <a:buChar char="q"/>
              <a:defRPr sz="1800">
                <a:solidFill>
                  <a:srgbClr val="717171"/>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chemeClr val="accent1"/>
              </a:buClr>
              <a:buFont typeface="Arial" panose="020B0604020202020204" pitchFamily="34" charset="0"/>
              <a:buChar char="•"/>
              <a:defRPr sz="1600">
                <a:solidFill>
                  <a:srgbClr val="71717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4"/>
          </p:nvPr>
        </p:nvSpPr>
        <p:spPr>
          <a:xfrm>
            <a:off x="4610101" y="1828800"/>
            <a:ext cx="4210194" cy="3886200"/>
          </a:xfrm>
          <a:prstGeom prst="rect">
            <a:avLst/>
          </a:prstGeom>
        </p:spPr>
        <p:txBody>
          <a:bodyPr/>
          <a:lstStyle>
            <a:lvl1pPr marL="342900" indent="-342900">
              <a:buClr>
                <a:schemeClr val="accent1"/>
              </a:buClr>
              <a:buFont typeface="Arial" panose="020B0604020202020204" pitchFamily="34" charset="0"/>
              <a:buChar char="•"/>
              <a:defRPr sz="2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rgbClr val="F2D10E"/>
              </a:buClr>
              <a:buSzPct val="80000"/>
              <a:buFont typeface="Courier New" panose="02070309020205020404" pitchFamily="49" charset="0"/>
              <a:buChar char="o"/>
              <a:defRPr sz="2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rgbClr val="F2D10E"/>
              </a:buClr>
              <a:buFont typeface="Wingdings" panose="05000000000000000000" pitchFamily="2" charset="2"/>
              <a:buChar char="§"/>
              <a:defRPr sz="18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rgbClr val="F2D10E"/>
              </a:buClr>
              <a:buSzPct val="70000"/>
              <a:buFont typeface="Wingdings" panose="05000000000000000000" pitchFamily="2" charset="2"/>
              <a:buChar char="q"/>
              <a:defRPr sz="16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rgbClr val="F2D10E"/>
              </a:buClr>
              <a:buFont typeface="Arial" panose="020B0604020202020204" pitchFamily="34" charset="0"/>
              <a:buChar char="•"/>
              <a:defRPr sz="14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5pPr>
          </a:lstStyle>
          <a:p>
            <a:pPr lvl="0"/>
            <a:endParaRPr lang="en-US" dirty="0" smtClean="0"/>
          </a:p>
        </p:txBody>
      </p:sp>
      <p:sp>
        <p:nvSpPr>
          <p:cNvPr id="13" name="Title 1"/>
          <p:cNvSpPr>
            <a:spLocks noGrp="1"/>
          </p:cNvSpPr>
          <p:nvPr>
            <p:ph type="title"/>
          </p:nvPr>
        </p:nvSpPr>
        <p:spPr>
          <a:xfrm>
            <a:off x="457200" y="304800"/>
            <a:ext cx="8305800" cy="1219200"/>
          </a:xfrm>
          <a:prstGeom prst="rect">
            <a:avLst/>
          </a:prstGeom>
        </p:spPr>
        <p:txBody>
          <a:bodyPr anchor="b" anchorCtr="0"/>
          <a:lstStyle>
            <a:lvl1pPr algn="l">
              <a:defRPr lang="en-US" sz="4000" dirty="0">
                <a:solidFill>
                  <a:srgbClr val="318DCF"/>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smtClean="0"/>
              <a:t>Click to edit Master title style</a:t>
            </a:r>
            <a:endParaRPr lang="en-US" dirty="0"/>
          </a:p>
        </p:txBody>
      </p:sp>
      <p:sp>
        <p:nvSpPr>
          <p:cNvPr id="15" name="Footer Placeholder 4"/>
          <p:cNvSpPr>
            <a:spLocks noGrp="1"/>
          </p:cNvSpPr>
          <p:nvPr>
            <p:ph type="ftr" sz="quarter" idx="3"/>
          </p:nvPr>
        </p:nvSpPr>
        <p:spPr>
          <a:xfrm>
            <a:off x="0" y="6196969"/>
            <a:ext cx="9144000" cy="381000"/>
          </a:xfrm>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4138975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e-Contras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9" name="Straight Connector 8"/>
          <p:cNvCxnSpPr/>
          <p:nvPr/>
        </p:nvCxnSpPr>
        <p:spPr>
          <a:xfrm>
            <a:off x="381000" y="1447800"/>
            <a:ext cx="8458200" cy="0"/>
          </a:xfrm>
          <a:prstGeom prst="line">
            <a:avLst/>
          </a:prstGeom>
          <a:ln w="28575">
            <a:solidFill>
              <a:srgbClr val="318DCC"/>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6705600" y="6196969"/>
            <a:ext cx="2133600" cy="288925"/>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t>‹#›</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3" y="6019800"/>
            <a:ext cx="2228088" cy="604060"/>
          </a:xfrm>
          <a:prstGeom prst="rect">
            <a:avLst/>
          </a:prstGeom>
        </p:spPr>
      </p:pic>
      <p:sp>
        <p:nvSpPr>
          <p:cNvPr id="8" name="Text Placeholder 2"/>
          <p:cNvSpPr>
            <a:spLocks noGrp="1"/>
          </p:cNvSpPr>
          <p:nvPr>
            <p:ph type="body" idx="1"/>
          </p:nvPr>
        </p:nvSpPr>
        <p:spPr>
          <a:xfrm>
            <a:off x="457200" y="1676400"/>
            <a:ext cx="3962400" cy="639762"/>
          </a:xfrm>
          <a:prstGeom prst="rect">
            <a:avLst/>
          </a:prstGeom>
        </p:spPr>
        <p:txBody>
          <a:bodyPr anchor="b"/>
          <a:lstStyle>
            <a:lvl1pPr marL="0" indent="0">
              <a:buNone/>
              <a:defRPr sz="2200" b="1">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5" name="Content Placeholder 2"/>
          <p:cNvSpPr>
            <a:spLocks noGrp="1"/>
          </p:cNvSpPr>
          <p:nvPr>
            <p:ph idx="12"/>
          </p:nvPr>
        </p:nvSpPr>
        <p:spPr>
          <a:xfrm>
            <a:off x="457200" y="2334490"/>
            <a:ext cx="3993573" cy="3810000"/>
          </a:xfrm>
          <a:prstGeom prst="rect">
            <a:avLst/>
          </a:prstGeom>
        </p:spPr>
        <p:txBody>
          <a:bodyPr/>
          <a:lstStyle>
            <a:lvl1pPr marL="342900" indent="-342900">
              <a:spcBef>
                <a:spcPts val="800"/>
              </a:spcBef>
              <a:buClr>
                <a:schemeClr val="accent1"/>
              </a:buClr>
              <a:buFont typeface="Arial" panose="020B0604020202020204" pitchFamily="34" charset="0"/>
              <a:buChar char="•"/>
              <a:defRPr sz="2200">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chemeClr val="accent1"/>
              </a:buClr>
              <a:buSzPct val="80000"/>
              <a:buFont typeface="Courier New" panose="02070309020205020404" pitchFamily="49" charset="0"/>
              <a:buChar char="o"/>
              <a:defRPr sz="2000">
                <a:solidFill>
                  <a:srgbClr val="717171"/>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chemeClr val="accent1"/>
              </a:buClr>
              <a:buFont typeface="Wingdings" panose="05000000000000000000" pitchFamily="2" charset="2"/>
              <a:buChar char="§"/>
              <a:defRPr sz="1800">
                <a:solidFill>
                  <a:srgbClr val="717171"/>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chemeClr val="accent1"/>
              </a:buClr>
              <a:buSzPct val="70000"/>
              <a:buFont typeface="Wingdings" panose="05000000000000000000" pitchFamily="2" charset="2"/>
              <a:buChar char="q"/>
              <a:defRPr sz="1600">
                <a:solidFill>
                  <a:srgbClr val="717171"/>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chemeClr val="accent1"/>
              </a:buClr>
              <a:buFont typeface="Arial" panose="020B0604020202020204" pitchFamily="34" charset="0"/>
              <a:buChar char="•"/>
              <a:defRPr sz="1400">
                <a:solidFill>
                  <a:srgbClr val="71717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2"/>
          <p:cNvSpPr>
            <a:spLocks noGrp="1"/>
          </p:cNvSpPr>
          <p:nvPr>
            <p:ph type="body" idx="13"/>
          </p:nvPr>
        </p:nvSpPr>
        <p:spPr>
          <a:xfrm>
            <a:off x="4572000" y="1676400"/>
            <a:ext cx="4040188" cy="639762"/>
          </a:xfrm>
          <a:prstGeom prst="rect">
            <a:avLst/>
          </a:prstGeom>
        </p:spPr>
        <p:txBody>
          <a:bodyPr anchor="b"/>
          <a:lstStyle>
            <a:lvl1pPr marL="0" indent="0">
              <a:buNone/>
              <a:defRPr sz="2200" b="1">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7" name="Content Placeholder 2"/>
          <p:cNvSpPr>
            <a:spLocks noGrp="1"/>
          </p:cNvSpPr>
          <p:nvPr>
            <p:ph idx="14"/>
          </p:nvPr>
        </p:nvSpPr>
        <p:spPr>
          <a:xfrm>
            <a:off x="4587531" y="2334490"/>
            <a:ext cx="3993573" cy="3810000"/>
          </a:xfrm>
          <a:prstGeom prst="rect">
            <a:avLst/>
          </a:prstGeom>
        </p:spPr>
        <p:txBody>
          <a:bodyPr/>
          <a:lstStyle>
            <a:lvl1pPr marL="342900" indent="-342900">
              <a:spcBef>
                <a:spcPts val="800"/>
              </a:spcBef>
              <a:buClr>
                <a:schemeClr val="accent1"/>
              </a:buClr>
              <a:buFont typeface="Arial" panose="020B0604020202020204" pitchFamily="34" charset="0"/>
              <a:buChar char="•"/>
              <a:defRPr sz="2200">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chemeClr val="accent1"/>
              </a:buClr>
              <a:buSzPct val="80000"/>
              <a:buFont typeface="Courier New" panose="02070309020205020404" pitchFamily="49" charset="0"/>
              <a:buChar char="o"/>
              <a:defRPr sz="2000">
                <a:solidFill>
                  <a:srgbClr val="717171"/>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chemeClr val="accent1"/>
              </a:buClr>
              <a:buFont typeface="Wingdings" panose="05000000000000000000" pitchFamily="2" charset="2"/>
              <a:buChar char="§"/>
              <a:defRPr sz="1800">
                <a:solidFill>
                  <a:srgbClr val="717171"/>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chemeClr val="accent1"/>
              </a:buClr>
              <a:buSzPct val="70000"/>
              <a:buFont typeface="Wingdings" panose="05000000000000000000" pitchFamily="2" charset="2"/>
              <a:buChar char="q"/>
              <a:defRPr sz="1600">
                <a:solidFill>
                  <a:srgbClr val="717171"/>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chemeClr val="accent1"/>
              </a:buClr>
              <a:buFont typeface="Arial" panose="020B0604020202020204" pitchFamily="34" charset="0"/>
              <a:buChar char="•"/>
              <a:defRPr sz="1400">
                <a:solidFill>
                  <a:srgbClr val="71717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
          <p:cNvSpPr>
            <a:spLocks noGrp="1"/>
          </p:cNvSpPr>
          <p:nvPr>
            <p:ph type="title"/>
          </p:nvPr>
        </p:nvSpPr>
        <p:spPr>
          <a:xfrm>
            <a:off x="457200" y="304800"/>
            <a:ext cx="8314566" cy="1219200"/>
          </a:xfrm>
          <a:prstGeom prst="rect">
            <a:avLst/>
          </a:prstGeom>
        </p:spPr>
        <p:txBody>
          <a:bodyPr anchor="b" anchorCtr="0"/>
          <a:lstStyle>
            <a:lvl1pPr algn="l">
              <a:defRPr lang="en-US" sz="4000" dirty="0">
                <a:solidFill>
                  <a:srgbClr val="318DCF"/>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smtClean="0"/>
              <a:t>Click to edit Master title style</a:t>
            </a:r>
            <a:endParaRPr lang="en-US" dirty="0"/>
          </a:p>
        </p:txBody>
      </p:sp>
      <p:sp>
        <p:nvSpPr>
          <p:cNvPr id="14" name="Footer Placeholder 4"/>
          <p:cNvSpPr>
            <a:spLocks noGrp="1"/>
          </p:cNvSpPr>
          <p:nvPr>
            <p:ph type="ftr" sz="quarter" idx="3"/>
          </p:nvPr>
        </p:nvSpPr>
        <p:spPr>
          <a:xfrm>
            <a:off x="0" y="6196969"/>
            <a:ext cx="9144000" cy="381000"/>
          </a:xfrm>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2990634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Questions">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49072" y="1371600"/>
            <a:ext cx="5723128" cy="2457450"/>
          </a:xfrm>
          <a:prstGeom prst="rect">
            <a:avLst/>
          </a:prstGeom>
        </p:spPr>
        <p:txBody>
          <a:bodyPr anchor="b" anchorCtr="0"/>
          <a:lstStyle>
            <a:lvl1pPr algn="l">
              <a:defRPr lang="en-US" dirty="0">
                <a:solidFill>
                  <a:srgbClr val="318DCC"/>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dirty="0" smtClean="0"/>
              <a:t>Question?</a:t>
            </a:r>
            <a:endParaRPr lang="en-US" dirty="0"/>
          </a:p>
        </p:txBody>
      </p:sp>
      <p:sp>
        <p:nvSpPr>
          <p:cNvPr id="10" name="Slide Number Placeholder 5"/>
          <p:cNvSpPr>
            <a:spLocks noGrp="1"/>
          </p:cNvSpPr>
          <p:nvPr>
            <p:ph type="sldNum" sz="quarter" idx="4"/>
          </p:nvPr>
        </p:nvSpPr>
        <p:spPr>
          <a:xfrm>
            <a:off x="6705600" y="6196969"/>
            <a:ext cx="2133600" cy="288925"/>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t>‹#›</a:t>
            </a:fld>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3" y="6019800"/>
            <a:ext cx="2228088" cy="604060"/>
          </a:xfrm>
          <a:prstGeom prst="rect">
            <a:avLst/>
          </a:prstGeom>
        </p:spPr>
      </p:pic>
      <p:sp>
        <p:nvSpPr>
          <p:cNvPr id="7" name="Footer Placeholder 4"/>
          <p:cNvSpPr>
            <a:spLocks noGrp="1"/>
          </p:cNvSpPr>
          <p:nvPr>
            <p:ph type="ftr" sz="quarter" idx="3"/>
          </p:nvPr>
        </p:nvSpPr>
        <p:spPr>
          <a:xfrm>
            <a:off x="0" y="6196969"/>
            <a:ext cx="9144000" cy="381000"/>
          </a:xfrm>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733420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2.xml"/><Relationship Id="rId1" Type="http://schemas.openxmlformats.org/officeDocument/2006/relationships/slideLayout" Target="../slideLayouts/slideLayout11.xml"/><Relationship Id="rId4" Type="http://schemas.openxmlformats.org/officeDocument/2006/relationships/image" Target="../media/image7.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3.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10.jpe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11.jpe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5.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Slide Number Placeholder 5"/>
          <p:cNvSpPr>
            <a:spLocks noGrp="1"/>
          </p:cNvSpPr>
          <p:nvPr>
            <p:ph type="sldNum" sz="quarter" idx="4"/>
          </p:nvPr>
        </p:nvSpPr>
        <p:spPr>
          <a:xfrm>
            <a:off x="6705600" y="6199632"/>
            <a:ext cx="2133600" cy="288925"/>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t>‹#›</a:t>
            </a:fld>
            <a:endParaRPr lang="en-US" dirty="0"/>
          </a:p>
        </p:txBody>
      </p:sp>
      <p:sp>
        <p:nvSpPr>
          <p:cNvPr id="4" name="Footer Placeholder 4"/>
          <p:cNvSpPr>
            <a:spLocks noGrp="1"/>
          </p:cNvSpPr>
          <p:nvPr>
            <p:ph type="ftr" sz="quarter" idx="3"/>
          </p:nvPr>
        </p:nvSpPr>
        <p:spPr>
          <a:xfrm>
            <a:off x="0" y="6199632"/>
            <a:ext cx="9144000" cy="381000"/>
          </a:xfrm>
          <a:prstGeom prst="rect">
            <a:avLst/>
          </a:prstGeom>
        </p:spPr>
        <p:txBody>
          <a:bodyPr anchor="b" anchorCtr="0"/>
          <a:lstStyle>
            <a:lvl1pPr algn="ctr">
              <a:lnSpc>
                <a:spcPts val="1200"/>
              </a:lnSpc>
              <a:defRPr sz="1100">
                <a:solidFill>
                  <a:schemeClr val="tx1">
                    <a:lumMod val="65000"/>
                    <a:lumOff val="35000"/>
                  </a:schemeClr>
                </a:solidFill>
              </a:defRPr>
            </a:lvl1p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342515573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8" r:id="rId4"/>
    <p:sldLayoutId id="2147483689" r:id="rId5"/>
    <p:sldLayoutId id="2147483690" r:id="rId6"/>
    <p:sldLayoutId id="2147483691" r:id="rId7"/>
    <p:sldLayoutId id="2147483692" r:id="rId8"/>
    <p:sldLayoutId id="2147483693" r:id="rId9"/>
    <p:sldLayoutId id="2147483694" r:id="rId10"/>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BHS_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304800"/>
            <a:ext cx="1905000" cy="804902"/>
          </a:xfrm>
          <a:prstGeom prst="rect">
            <a:avLst/>
          </a:prstGeom>
        </p:spPr>
      </p:pic>
      <p:pic>
        <p:nvPicPr>
          <p:cNvPr id="3" name="Picture 2" descr="RaspberryGradient_Wave_11inWide.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778423"/>
            <a:ext cx="9144000" cy="1083425"/>
          </a:xfrm>
          <a:prstGeom prst="rect">
            <a:avLst/>
          </a:prstGeom>
        </p:spPr>
      </p:pic>
    </p:spTree>
    <p:extLst>
      <p:ext uri="{BB962C8B-B14F-4D97-AF65-F5344CB8AC3E}">
        <p14:creationId xmlns:p14="http://schemas.microsoft.com/office/powerpoint/2010/main" val="2253934030"/>
      </p:ext>
    </p:extLst>
  </p:cSld>
  <p:clrMap bg1="lt1" tx1="dk1" bg2="lt2" tx2="dk2" accent1="accent1" accent2="accent2" accent3="accent3" accent4="accent4" accent5="accent5" accent6="accent6" hlink="hlink" folHlink="folHlink"/>
  <p:sldLayoutIdLst>
    <p:sldLayoutId id="2147483727" r:id="rId1"/>
  </p:sldLayoutIdLst>
  <p:timing>
    <p:tnLst>
      <p:par>
        <p:cTn id="1" dur="indefinite" restart="never" nodeType="tmRoot"/>
      </p:par>
    </p:tnLst>
  </p:timing>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bwMode="black">
          <a:xfrm>
            <a:off x="302855" y="152400"/>
            <a:ext cx="839267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Slide title same color as the deck theme</a:t>
            </a:r>
          </a:p>
        </p:txBody>
      </p:sp>
      <p:sp>
        <p:nvSpPr>
          <p:cNvPr id="63491" name="Rectangle 3"/>
          <p:cNvSpPr>
            <a:spLocks noGrp="1" noChangeArrowheads="1"/>
          </p:cNvSpPr>
          <p:nvPr>
            <p:ph type="body" idx="1"/>
          </p:nvPr>
        </p:nvSpPr>
        <p:spPr bwMode="black">
          <a:xfrm>
            <a:off x="305273" y="1529911"/>
            <a:ext cx="8378606"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All second level text should be black 25 point Calibri. </a:t>
            </a:r>
          </a:p>
          <a:p>
            <a:pPr lvl="1"/>
            <a:r>
              <a:rPr lang="en-US" dirty="0" smtClean="0"/>
              <a:t>Second level</a:t>
            </a:r>
          </a:p>
          <a:p>
            <a:pPr lvl="2"/>
            <a:r>
              <a:rPr lang="en-US" dirty="0" smtClean="0"/>
              <a:t>Third level</a:t>
            </a:r>
          </a:p>
          <a:p>
            <a:pPr lvl="3"/>
            <a:r>
              <a:rPr lang="en-US" dirty="0" smtClean="0"/>
              <a:t>Fourth level</a:t>
            </a:r>
          </a:p>
        </p:txBody>
      </p:sp>
      <p:sp>
        <p:nvSpPr>
          <p:cNvPr id="63495" name="Text Box 7"/>
          <p:cNvSpPr txBox="1">
            <a:spLocks noChangeArrowheads="1"/>
          </p:cNvSpPr>
          <p:nvPr/>
        </p:nvSpPr>
        <p:spPr bwMode="black">
          <a:xfrm>
            <a:off x="7010400" y="6407943"/>
            <a:ext cx="17145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fontAlgn="base">
              <a:spcBef>
                <a:spcPct val="50000"/>
              </a:spcBef>
              <a:spcAft>
                <a:spcPct val="0"/>
              </a:spcAft>
              <a:defRPr/>
            </a:pPr>
            <a:r>
              <a:rPr lang="en-US" sz="1200" dirty="0" smtClean="0">
                <a:solidFill>
                  <a:srgbClr val="000000"/>
                </a:solidFill>
              </a:rPr>
              <a:t>Mercy Care Plan </a:t>
            </a:r>
            <a:fld id="{17F265F4-24EA-4AD2-8515-72D816661190}" type="slidenum">
              <a:rPr lang="en-US" sz="1200" smtClean="0">
                <a:solidFill>
                  <a:srgbClr val="000000"/>
                </a:solidFill>
                <a:latin typeface="Arial" charset="0"/>
              </a:rPr>
              <a:pPr algn="r" fontAlgn="base">
                <a:spcBef>
                  <a:spcPct val="50000"/>
                </a:spcBef>
                <a:spcAft>
                  <a:spcPct val="0"/>
                </a:spcAft>
                <a:defRPr/>
              </a:pPr>
              <a:t>‹#›</a:t>
            </a:fld>
            <a:endParaRPr lang="en-US" sz="1200" dirty="0" smtClean="0">
              <a:solidFill>
                <a:srgbClr val="000000"/>
              </a:solidFill>
              <a:latin typeface="Arial" charset="0"/>
            </a:endParaRPr>
          </a:p>
          <a:p>
            <a:pPr algn="r" fontAlgn="base">
              <a:spcBef>
                <a:spcPct val="50000"/>
              </a:spcBef>
              <a:spcAft>
                <a:spcPct val="0"/>
              </a:spcAft>
            </a:pPr>
            <a:endParaRPr lang="en-US" sz="1200" dirty="0">
              <a:solidFill>
                <a:srgbClr val="000000"/>
              </a:solidFill>
            </a:endParaRPr>
          </a:p>
        </p:txBody>
      </p:sp>
      <p:sp>
        <p:nvSpPr>
          <p:cNvPr id="6" name="Line 6"/>
          <p:cNvSpPr>
            <a:spLocks noChangeShapeType="1"/>
          </p:cNvSpPr>
          <p:nvPr userDrawn="1"/>
        </p:nvSpPr>
        <p:spPr bwMode="auto">
          <a:xfrm>
            <a:off x="368300" y="6346825"/>
            <a:ext cx="8305800" cy="0"/>
          </a:xfrm>
          <a:prstGeom prst="line">
            <a:avLst/>
          </a:prstGeom>
          <a:noFill/>
          <a:ln w="25400" cap="rnd">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latin typeface="Arial" charset="0"/>
            </a:endParaRPr>
          </a:p>
        </p:txBody>
      </p:sp>
      <p:sp>
        <p:nvSpPr>
          <p:cNvPr id="7" name="Text Box 2"/>
          <p:cNvSpPr txBox="1">
            <a:spLocks noChangeArrowheads="1"/>
          </p:cNvSpPr>
          <p:nvPr userDrawn="1"/>
        </p:nvSpPr>
        <p:spPr bwMode="black">
          <a:xfrm>
            <a:off x="274320" y="6373368"/>
            <a:ext cx="59436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ts val="720"/>
              </a:spcBef>
              <a:defRPr/>
            </a:pPr>
            <a:r>
              <a:rPr lang="en-US" sz="1200" dirty="0" smtClean="0">
                <a:solidFill>
                  <a:srgbClr val="000000"/>
                </a:solidFill>
              </a:rPr>
              <a:t>Proprietary and Confidential</a:t>
            </a:r>
            <a:endParaRPr lang="en-US" sz="1100" dirty="0" smtClean="0">
              <a:solidFill>
                <a:srgbClr val="000000"/>
              </a:solidFill>
            </a:endParaRPr>
          </a:p>
        </p:txBody>
      </p:sp>
    </p:spTree>
    <p:extLst>
      <p:ext uri="{BB962C8B-B14F-4D97-AF65-F5344CB8AC3E}">
        <p14:creationId xmlns:p14="http://schemas.microsoft.com/office/powerpoint/2010/main" val="3276409426"/>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Lst>
  <p:timing>
    <p:tnLst>
      <p:par>
        <p:cTn id="1" dur="indefinite" restart="never" nodeType="tmRoot"/>
      </p:par>
    </p:tnLst>
  </p:timing>
  <p:hf hdr="0" dt="0"/>
  <p:txStyles>
    <p:titleStyle>
      <a:lvl1pPr algn="l" rtl="0" fontAlgn="base">
        <a:lnSpc>
          <a:spcPct val="85000"/>
        </a:lnSpc>
        <a:spcBef>
          <a:spcPct val="0"/>
        </a:spcBef>
        <a:spcAft>
          <a:spcPct val="0"/>
        </a:spcAft>
        <a:defRPr sz="3500" b="1" baseline="0">
          <a:solidFill>
            <a:schemeClr val="accent1"/>
          </a:solidFill>
          <a:latin typeface="+mj-lt"/>
          <a:ea typeface="+mj-ea"/>
          <a:cs typeface="+mj-cs"/>
        </a:defRPr>
      </a:lvl1pPr>
      <a:lvl2pPr algn="l" rtl="0" fontAlgn="base">
        <a:spcBef>
          <a:spcPct val="0"/>
        </a:spcBef>
        <a:spcAft>
          <a:spcPct val="0"/>
        </a:spcAft>
        <a:defRPr sz="3500" b="1">
          <a:solidFill>
            <a:schemeClr val="tx2"/>
          </a:solidFill>
          <a:latin typeface="Calibri" pitchFamily="34" charset="0"/>
        </a:defRPr>
      </a:lvl2pPr>
      <a:lvl3pPr algn="l" rtl="0" fontAlgn="base">
        <a:spcBef>
          <a:spcPct val="0"/>
        </a:spcBef>
        <a:spcAft>
          <a:spcPct val="0"/>
        </a:spcAft>
        <a:defRPr sz="3500" b="1">
          <a:solidFill>
            <a:schemeClr val="tx2"/>
          </a:solidFill>
          <a:latin typeface="Calibri" pitchFamily="34" charset="0"/>
        </a:defRPr>
      </a:lvl3pPr>
      <a:lvl4pPr algn="l" rtl="0" fontAlgn="base">
        <a:spcBef>
          <a:spcPct val="0"/>
        </a:spcBef>
        <a:spcAft>
          <a:spcPct val="0"/>
        </a:spcAft>
        <a:defRPr sz="3500" b="1">
          <a:solidFill>
            <a:schemeClr val="tx2"/>
          </a:solidFill>
          <a:latin typeface="Calibri" pitchFamily="34" charset="0"/>
        </a:defRPr>
      </a:lvl4pPr>
      <a:lvl5pPr algn="l" rtl="0" fontAlgn="base">
        <a:spcBef>
          <a:spcPct val="0"/>
        </a:spcBef>
        <a:spcAft>
          <a:spcPct val="0"/>
        </a:spcAft>
        <a:defRPr sz="3500" b="1">
          <a:solidFill>
            <a:schemeClr val="tx2"/>
          </a:solidFill>
          <a:latin typeface="Calibri" pitchFamily="34" charset="0"/>
        </a:defRPr>
      </a:lvl5pPr>
      <a:lvl6pPr marL="457200" algn="l" rtl="0" fontAlgn="base">
        <a:spcBef>
          <a:spcPct val="0"/>
        </a:spcBef>
        <a:spcAft>
          <a:spcPct val="0"/>
        </a:spcAft>
        <a:defRPr sz="3500" b="1">
          <a:solidFill>
            <a:schemeClr val="tx2"/>
          </a:solidFill>
          <a:latin typeface="Calibri" pitchFamily="34" charset="0"/>
        </a:defRPr>
      </a:lvl6pPr>
      <a:lvl7pPr marL="914400" algn="l" rtl="0" fontAlgn="base">
        <a:spcBef>
          <a:spcPct val="0"/>
        </a:spcBef>
        <a:spcAft>
          <a:spcPct val="0"/>
        </a:spcAft>
        <a:defRPr sz="3500" b="1">
          <a:solidFill>
            <a:schemeClr val="tx2"/>
          </a:solidFill>
          <a:latin typeface="Calibri" pitchFamily="34" charset="0"/>
        </a:defRPr>
      </a:lvl7pPr>
      <a:lvl8pPr marL="1371600" algn="l" rtl="0" fontAlgn="base">
        <a:spcBef>
          <a:spcPct val="0"/>
        </a:spcBef>
        <a:spcAft>
          <a:spcPct val="0"/>
        </a:spcAft>
        <a:defRPr sz="3500" b="1">
          <a:solidFill>
            <a:schemeClr val="tx2"/>
          </a:solidFill>
          <a:latin typeface="Calibri" pitchFamily="34" charset="0"/>
        </a:defRPr>
      </a:lvl8pPr>
      <a:lvl9pPr marL="1828800" algn="l" rtl="0" fontAlgn="base">
        <a:spcBef>
          <a:spcPct val="0"/>
        </a:spcBef>
        <a:spcAft>
          <a:spcPct val="0"/>
        </a:spcAft>
        <a:defRPr sz="3500" b="1">
          <a:solidFill>
            <a:schemeClr val="tx2"/>
          </a:solidFill>
          <a:latin typeface="Calibri" pitchFamily="34" charset="0"/>
        </a:defRPr>
      </a:lvl9pPr>
    </p:titleStyle>
    <p:bodyStyle>
      <a:lvl1pPr algn="l" rtl="0" fontAlgn="base">
        <a:spcBef>
          <a:spcPct val="20000"/>
        </a:spcBef>
        <a:spcAft>
          <a:spcPct val="0"/>
        </a:spcAft>
        <a:defRPr sz="2500" b="1">
          <a:solidFill>
            <a:schemeClr val="tx1"/>
          </a:solidFill>
          <a:latin typeface="+mn-lt"/>
          <a:ea typeface="+mn-ea"/>
          <a:cs typeface="+mn-cs"/>
        </a:defRPr>
      </a:lvl1pPr>
      <a:lvl2pPr marL="1588" algn="l" rtl="0" fontAlgn="base">
        <a:spcBef>
          <a:spcPct val="20000"/>
        </a:spcBef>
        <a:spcAft>
          <a:spcPct val="0"/>
        </a:spcAft>
        <a:defRPr sz="2000">
          <a:solidFill>
            <a:schemeClr val="tx1"/>
          </a:solidFill>
          <a:latin typeface="+mn-lt"/>
        </a:defRPr>
      </a:lvl2pPr>
      <a:lvl3pPr marL="234950" indent="-231775" algn="l" rtl="0" fontAlgn="base">
        <a:spcBef>
          <a:spcPct val="20000"/>
        </a:spcBef>
        <a:spcAft>
          <a:spcPct val="0"/>
        </a:spcAft>
        <a:buChar char="•"/>
        <a:defRPr sz="2000">
          <a:solidFill>
            <a:schemeClr val="tx1"/>
          </a:solidFill>
          <a:latin typeface="+mn-lt"/>
        </a:defRPr>
      </a:lvl3pPr>
      <a:lvl4pPr marL="457200" indent="-222250" algn="l" rtl="0" fontAlgn="base">
        <a:spcBef>
          <a:spcPct val="20000"/>
        </a:spcBef>
        <a:spcAft>
          <a:spcPct val="0"/>
        </a:spcAft>
        <a:buFont typeface="Calibri" pitchFamily="34" charset="0"/>
        <a:buChar char="─"/>
        <a:defRPr sz="2000">
          <a:solidFill>
            <a:schemeClr val="tx1"/>
          </a:solidFill>
          <a:latin typeface="+mn-lt"/>
        </a:defRPr>
      </a:lvl4pPr>
      <a:lvl5pPr marL="692150" indent="-234950" algn="l" rtl="0" fontAlgn="base">
        <a:spcBef>
          <a:spcPct val="20000"/>
        </a:spcBef>
        <a:spcAft>
          <a:spcPct val="0"/>
        </a:spcAft>
        <a:buChar char="•"/>
        <a:defRPr sz="2000">
          <a:solidFill>
            <a:schemeClr val="tx1"/>
          </a:solidFill>
          <a:latin typeface="+mn-lt"/>
        </a:defRPr>
      </a:lvl5pPr>
      <a:lvl6pPr marL="1828800" indent="-228600" algn="l" rtl="0" fontAlgn="base">
        <a:spcBef>
          <a:spcPct val="20000"/>
        </a:spcBef>
        <a:spcAft>
          <a:spcPct val="0"/>
        </a:spcAft>
        <a:buChar char="•"/>
        <a:defRPr sz="2000">
          <a:solidFill>
            <a:schemeClr val="tx1"/>
          </a:solidFill>
          <a:latin typeface="+mn-lt"/>
        </a:defRPr>
      </a:lvl6pPr>
      <a:lvl7pPr marL="2286000" indent="-228600" algn="l" rtl="0" fontAlgn="base">
        <a:spcBef>
          <a:spcPct val="20000"/>
        </a:spcBef>
        <a:spcAft>
          <a:spcPct val="0"/>
        </a:spcAft>
        <a:buChar char="•"/>
        <a:defRPr sz="2000">
          <a:solidFill>
            <a:schemeClr val="tx1"/>
          </a:solidFill>
          <a:latin typeface="+mn-lt"/>
        </a:defRPr>
      </a:lvl7pPr>
      <a:lvl8pPr marL="2743200" indent="-228600" algn="l" rtl="0" fontAlgn="base">
        <a:spcBef>
          <a:spcPct val="20000"/>
        </a:spcBef>
        <a:spcAft>
          <a:spcPct val="0"/>
        </a:spcAft>
        <a:buChar char="•"/>
        <a:defRPr sz="2000">
          <a:solidFill>
            <a:schemeClr val="tx1"/>
          </a:solidFill>
          <a:latin typeface="+mn-lt"/>
        </a:defRPr>
      </a:lvl8pPr>
      <a:lvl9pPr marL="32004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gray">
          <a:xfrm>
            <a:off x="900113" y="1470025"/>
            <a:ext cx="6465887"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gray">
          <a:xfrm>
            <a:off x="900113" y="2400300"/>
            <a:ext cx="6500812"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sub title</a:t>
            </a:r>
          </a:p>
        </p:txBody>
      </p:sp>
      <p:sp>
        <p:nvSpPr>
          <p:cNvPr id="12" name="Slide Number Placeholder 5"/>
          <p:cNvSpPr>
            <a:spLocks noGrp="1"/>
          </p:cNvSpPr>
          <p:nvPr>
            <p:ph type="sldNum" sz="quarter" idx="4"/>
          </p:nvPr>
        </p:nvSpPr>
        <p:spPr bwMode="gray">
          <a:xfrm>
            <a:off x="260350" y="6354763"/>
            <a:ext cx="6016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a:defRPr sz="1000">
                <a:solidFill>
                  <a:srgbClr val="FFFFFF"/>
                </a:solidFill>
                <a:latin typeface="Verdana" pitchFamily="34" charset="0"/>
              </a:defRPr>
            </a:lvl1pPr>
          </a:lstStyle>
          <a:p>
            <a:pPr defTabSz="457200" fontAlgn="base">
              <a:spcBef>
                <a:spcPct val="0"/>
              </a:spcBef>
              <a:spcAft>
                <a:spcPct val="0"/>
              </a:spcAft>
              <a:defRPr/>
            </a:pPr>
            <a:fld id="{2E95A59D-FD9A-48CF-9295-D7921127FAB8}" type="slidenum">
              <a:rPr lang="en-US"/>
              <a:pPr defTabSz="457200" fontAlgn="base">
                <a:spcBef>
                  <a:spcPct val="0"/>
                </a:spcBef>
                <a:spcAft>
                  <a:spcPct val="0"/>
                </a:spcAft>
                <a:defRPr/>
              </a:pPr>
              <a:t>‹#›</a:t>
            </a:fld>
            <a:endParaRPr lang="en-US" dirty="0"/>
          </a:p>
        </p:txBody>
      </p:sp>
    </p:spTree>
    <p:extLst>
      <p:ext uri="{BB962C8B-B14F-4D97-AF65-F5344CB8AC3E}">
        <p14:creationId xmlns:p14="http://schemas.microsoft.com/office/powerpoint/2010/main" val="2397427901"/>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ransition>
    <p:fade/>
  </p:transition>
  <p:timing>
    <p:tnLst>
      <p:par>
        <p:cTn id="1" dur="indefinite" restart="never" nodeType="tmRoot"/>
      </p:par>
    </p:tnLst>
  </p:timing>
  <p:hf hdr="0" ftr="0" dt="0"/>
  <p:txStyles>
    <p:titleStyle>
      <a:lvl1pPr algn="l" defTabSz="457200" rtl="0" eaLnBrk="0" fontAlgn="base" hangingPunct="0">
        <a:lnSpc>
          <a:spcPts val="3400"/>
        </a:lnSpc>
        <a:spcBef>
          <a:spcPct val="0"/>
        </a:spcBef>
        <a:spcAft>
          <a:spcPct val="0"/>
        </a:spcAft>
        <a:defRPr sz="3200" b="1">
          <a:solidFill>
            <a:schemeClr val="bg1"/>
          </a:solidFill>
          <a:latin typeface="+mj-lt"/>
          <a:ea typeface="+mj-ea"/>
          <a:cs typeface="+mj-cs"/>
        </a:defRPr>
      </a:lvl1pPr>
      <a:lvl2pPr algn="l" defTabSz="457200" rtl="0" eaLnBrk="0" fontAlgn="base" hangingPunct="0">
        <a:lnSpc>
          <a:spcPts val="3400"/>
        </a:lnSpc>
        <a:spcBef>
          <a:spcPct val="0"/>
        </a:spcBef>
        <a:spcAft>
          <a:spcPct val="0"/>
        </a:spcAft>
        <a:defRPr sz="3200" b="1">
          <a:solidFill>
            <a:schemeClr val="bg1"/>
          </a:solidFill>
          <a:latin typeface="Arial" pitchFamily="34" charset="0"/>
          <a:ea typeface="ＭＳ Ｐゴシック" pitchFamily="34" charset="-128"/>
        </a:defRPr>
      </a:lvl2pPr>
      <a:lvl3pPr algn="l" defTabSz="457200" rtl="0" eaLnBrk="0" fontAlgn="base" hangingPunct="0">
        <a:lnSpc>
          <a:spcPts val="3400"/>
        </a:lnSpc>
        <a:spcBef>
          <a:spcPct val="0"/>
        </a:spcBef>
        <a:spcAft>
          <a:spcPct val="0"/>
        </a:spcAft>
        <a:defRPr sz="3200" b="1">
          <a:solidFill>
            <a:schemeClr val="bg1"/>
          </a:solidFill>
          <a:latin typeface="Arial" pitchFamily="34" charset="0"/>
          <a:ea typeface="ＭＳ Ｐゴシック" pitchFamily="34" charset="-128"/>
        </a:defRPr>
      </a:lvl3pPr>
      <a:lvl4pPr algn="l" defTabSz="457200" rtl="0" eaLnBrk="0" fontAlgn="base" hangingPunct="0">
        <a:lnSpc>
          <a:spcPts val="3400"/>
        </a:lnSpc>
        <a:spcBef>
          <a:spcPct val="0"/>
        </a:spcBef>
        <a:spcAft>
          <a:spcPct val="0"/>
        </a:spcAft>
        <a:defRPr sz="3200" b="1">
          <a:solidFill>
            <a:schemeClr val="bg1"/>
          </a:solidFill>
          <a:latin typeface="Arial" pitchFamily="34" charset="0"/>
          <a:ea typeface="ＭＳ Ｐゴシック" pitchFamily="34" charset="-128"/>
        </a:defRPr>
      </a:lvl4pPr>
      <a:lvl5pPr algn="l" defTabSz="457200" rtl="0" eaLnBrk="0" fontAlgn="base" hangingPunct="0">
        <a:lnSpc>
          <a:spcPts val="3400"/>
        </a:lnSpc>
        <a:spcBef>
          <a:spcPct val="0"/>
        </a:spcBef>
        <a:spcAft>
          <a:spcPct val="0"/>
        </a:spcAft>
        <a:defRPr sz="3200" b="1">
          <a:solidFill>
            <a:schemeClr val="bg1"/>
          </a:solidFill>
          <a:latin typeface="Arial" pitchFamily="34" charset="0"/>
          <a:ea typeface="ＭＳ Ｐゴシック" pitchFamily="34" charset="-128"/>
        </a:defRPr>
      </a:lvl5pPr>
      <a:lvl6pPr marL="457200" algn="l" defTabSz="457200" rtl="0" eaLnBrk="0" fontAlgn="base" hangingPunct="0">
        <a:lnSpc>
          <a:spcPts val="3400"/>
        </a:lnSpc>
        <a:spcBef>
          <a:spcPct val="0"/>
        </a:spcBef>
        <a:spcAft>
          <a:spcPct val="0"/>
        </a:spcAft>
        <a:defRPr sz="3200" b="1">
          <a:solidFill>
            <a:schemeClr val="bg1"/>
          </a:solidFill>
          <a:latin typeface="Arial" pitchFamily="34" charset="0"/>
          <a:ea typeface="ＭＳ Ｐゴシック" pitchFamily="34" charset="-128"/>
        </a:defRPr>
      </a:lvl6pPr>
      <a:lvl7pPr marL="914400" algn="l" defTabSz="457200" rtl="0" eaLnBrk="0" fontAlgn="base" hangingPunct="0">
        <a:lnSpc>
          <a:spcPts val="3400"/>
        </a:lnSpc>
        <a:spcBef>
          <a:spcPct val="0"/>
        </a:spcBef>
        <a:spcAft>
          <a:spcPct val="0"/>
        </a:spcAft>
        <a:defRPr sz="3200" b="1">
          <a:solidFill>
            <a:schemeClr val="bg1"/>
          </a:solidFill>
          <a:latin typeface="Arial" pitchFamily="34" charset="0"/>
          <a:ea typeface="ＭＳ Ｐゴシック" pitchFamily="34" charset="-128"/>
        </a:defRPr>
      </a:lvl7pPr>
      <a:lvl8pPr marL="1371600" algn="l" defTabSz="457200" rtl="0" eaLnBrk="0" fontAlgn="base" hangingPunct="0">
        <a:lnSpc>
          <a:spcPts val="3400"/>
        </a:lnSpc>
        <a:spcBef>
          <a:spcPct val="0"/>
        </a:spcBef>
        <a:spcAft>
          <a:spcPct val="0"/>
        </a:spcAft>
        <a:defRPr sz="3200" b="1">
          <a:solidFill>
            <a:schemeClr val="bg1"/>
          </a:solidFill>
          <a:latin typeface="Arial" pitchFamily="34" charset="0"/>
          <a:ea typeface="ＭＳ Ｐゴシック" pitchFamily="34" charset="-128"/>
        </a:defRPr>
      </a:lvl8pPr>
      <a:lvl9pPr marL="1828800" algn="l" defTabSz="457200" rtl="0" eaLnBrk="0" fontAlgn="base" hangingPunct="0">
        <a:lnSpc>
          <a:spcPts val="3400"/>
        </a:lnSpc>
        <a:spcBef>
          <a:spcPct val="0"/>
        </a:spcBef>
        <a:spcAft>
          <a:spcPct val="0"/>
        </a:spcAft>
        <a:defRPr sz="3200" b="1">
          <a:solidFill>
            <a:schemeClr val="bg1"/>
          </a:solidFill>
          <a:latin typeface="Arial" pitchFamily="34" charset="0"/>
          <a:ea typeface="ＭＳ Ｐゴシック" pitchFamily="34" charset="-128"/>
        </a:defRPr>
      </a:lvl9pPr>
    </p:titleStyle>
    <p:bodyStyle>
      <a:lvl1pPr marL="342900" indent="-342900" algn="l" defTabSz="457200" rtl="0" eaLnBrk="0" fontAlgn="base" hangingPunct="0">
        <a:spcBef>
          <a:spcPct val="20000"/>
        </a:spcBef>
        <a:spcAft>
          <a:spcPct val="0"/>
        </a:spcAft>
        <a:buFont typeface="Arial" charset="0"/>
        <a:defRPr sz="2000">
          <a:solidFill>
            <a:schemeClr val="bg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1000">
          <a:solidFill>
            <a:schemeClr val="tx1"/>
          </a:solidFill>
          <a:latin typeface="+mn-lt"/>
          <a:ea typeface="+mn-ea"/>
        </a:defRPr>
      </a:lvl2pPr>
      <a:lvl3pPr marL="1143000" indent="-228600" algn="l" defTabSz="457200" rtl="0" eaLnBrk="0" fontAlgn="base" hangingPunct="0">
        <a:spcBef>
          <a:spcPct val="20000"/>
        </a:spcBef>
        <a:spcAft>
          <a:spcPct val="0"/>
        </a:spcAft>
        <a:buFont typeface="Arial" charset="0"/>
        <a:buChar char="•"/>
        <a:defRPr sz="900">
          <a:solidFill>
            <a:schemeClr val="tx1"/>
          </a:solidFill>
          <a:latin typeface="+mn-lt"/>
          <a:ea typeface="+mn-ea"/>
        </a:defRPr>
      </a:lvl3pPr>
      <a:lvl4pPr marL="1600200" indent="-228600" algn="l" defTabSz="457200" rtl="0" eaLnBrk="0" fontAlgn="base" hangingPunct="0">
        <a:spcBef>
          <a:spcPct val="20000"/>
        </a:spcBef>
        <a:spcAft>
          <a:spcPct val="0"/>
        </a:spcAft>
        <a:buFont typeface="Arial" charset="0"/>
        <a:buChar char="–"/>
        <a:defRPr sz="800">
          <a:solidFill>
            <a:schemeClr val="tx1"/>
          </a:solidFill>
          <a:latin typeface="+mn-lt"/>
          <a:ea typeface="+mn-ea"/>
        </a:defRPr>
      </a:lvl4pPr>
      <a:lvl5pPr marL="2057400" indent="-228600" algn="l" defTabSz="457200" rtl="0" eaLnBrk="0" fontAlgn="base" hangingPunct="0">
        <a:spcBef>
          <a:spcPct val="20000"/>
        </a:spcBef>
        <a:spcAft>
          <a:spcPct val="0"/>
        </a:spcAft>
        <a:buFont typeface="Arial" charset="0"/>
        <a:buChar char="»"/>
        <a:defRPr sz="800">
          <a:solidFill>
            <a:schemeClr val="tx1"/>
          </a:solidFill>
          <a:latin typeface="+mn-lt"/>
          <a:ea typeface="+mn-ea"/>
        </a:defRPr>
      </a:lvl5pPr>
      <a:lvl6pPr marL="2514600" indent="-228600" algn="l" defTabSz="457200" rtl="0" eaLnBrk="0" fontAlgn="base" hangingPunct="0">
        <a:spcBef>
          <a:spcPct val="20000"/>
        </a:spcBef>
        <a:spcAft>
          <a:spcPct val="0"/>
        </a:spcAft>
        <a:buFont typeface="Arial" pitchFamily="34" charset="0"/>
        <a:buChar char="»"/>
        <a:defRPr sz="800">
          <a:solidFill>
            <a:schemeClr val="tx1"/>
          </a:solidFill>
          <a:latin typeface="+mn-lt"/>
          <a:ea typeface="+mn-ea"/>
        </a:defRPr>
      </a:lvl6pPr>
      <a:lvl7pPr marL="2971800" indent="-228600" algn="l" defTabSz="457200" rtl="0" eaLnBrk="0" fontAlgn="base" hangingPunct="0">
        <a:spcBef>
          <a:spcPct val="20000"/>
        </a:spcBef>
        <a:spcAft>
          <a:spcPct val="0"/>
        </a:spcAft>
        <a:buFont typeface="Arial" pitchFamily="34" charset="0"/>
        <a:buChar char="»"/>
        <a:defRPr sz="800">
          <a:solidFill>
            <a:schemeClr val="tx1"/>
          </a:solidFill>
          <a:latin typeface="+mn-lt"/>
          <a:ea typeface="+mn-ea"/>
        </a:defRPr>
      </a:lvl7pPr>
      <a:lvl8pPr marL="3429000" indent="-228600" algn="l" defTabSz="457200" rtl="0" eaLnBrk="0" fontAlgn="base" hangingPunct="0">
        <a:spcBef>
          <a:spcPct val="20000"/>
        </a:spcBef>
        <a:spcAft>
          <a:spcPct val="0"/>
        </a:spcAft>
        <a:buFont typeface="Arial" pitchFamily="34" charset="0"/>
        <a:buChar char="»"/>
        <a:defRPr sz="800">
          <a:solidFill>
            <a:schemeClr val="tx1"/>
          </a:solidFill>
          <a:latin typeface="+mn-lt"/>
          <a:ea typeface="+mn-ea"/>
        </a:defRPr>
      </a:lvl8pPr>
      <a:lvl9pPr marL="3886200" indent="-228600" algn="l" defTabSz="457200" rtl="0" eaLnBrk="0" fontAlgn="base" hangingPunct="0">
        <a:spcBef>
          <a:spcPct val="20000"/>
        </a:spcBef>
        <a:spcAft>
          <a:spcPct val="0"/>
        </a:spcAft>
        <a:buFont typeface="Arial" pitchFamily="34" charset="0"/>
        <a:buChar char="»"/>
        <a:defRPr sz="8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gray">
          <a:xfrm>
            <a:off x="914400" y="234950"/>
            <a:ext cx="5483225"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t>Click to edit Master title style</a:t>
            </a:r>
          </a:p>
        </p:txBody>
      </p:sp>
      <p:sp>
        <p:nvSpPr>
          <p:cNvPr id="12" name="Slide Number Placeholder 5"/>
          <p:cNvSpPr>
            <a:spLocks noGrp="1"/>
          </p:cNvSpPr>
          <p:nvPr>
            <p:ph type="sldNum" sz="quarter" idx="4"/>
          </p:nvPr>
        </p:nvSpPr>
        <p:spPr bwMode="gray">
          <a:xfrm>
            <a:off x="260350" y="6354763"/>
            <a:ext cx="6016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a:defRPr sz="1000">
                <a:solidFill>
                  <a:srgbClr val="FFFFFF"/>
                </a:solidFill>
                <a:latin typeface="Verdana" pitchFamily="34" charset="0"/>
              </a:defRPr>
            </a:lvl1pPr>
          </a:lstStyle>
          <a:p>
            <a:pPr defTabSz="457200" fontAlgn="base">
              <a:spcBef>
                <a:spcPct val="0"/>
              </a:spcBef>
              <a:spcAft>
                <a:spcPct val="0"/>
              </a:spcAft>
              <a:defRPr/>
            </a:pPr>
            <a:fld id="{DC77040E-D2AE-4BA7-8D02-ACDE913D00C7}" type="slidenum">
              <a:rPr lang="en-US"/>
              <a:pPr defTabSz="457200" fontAlgn="base">
                <a:spcBef>
                  <a:spcPct val="0"/>
                </a:spcBef>
                <a:spcAft>
                  <a:spcPct val="0"/>
                </a:spcAft>
                <a:defRPr/>
              </a:pPr>
              <a:t>‹#›</a:t>
            </a:fld>
            <a:endParaRPr lang="en-US" dirty="0"/>
          </a:p>
        </p:txBody>
      </p:sp>
      <p:sp>
        <p:nvSpPr>
          <p:cNvPr id="1600518" name="Rectangle 6"/>
          <p:cNvSpPr>
            <a:spLocks noGrp="1" noChangeArrowheads="1"/>
          </p:cNvSpPr>
          <p:nvPr>
            <p:ph type="ftr" sz="quarter" idx="3"/>
          </p:nvPr>
        </p:nvSpPr>
        <p:spPr bwMode="auto">
          <a:xfrm>
            <a:off x="252413" y="6337300"/>
            <a:ext cx="61499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0" hangingPunct="0">
              <a:defRPr sz="800" dirty="0">
                <a:solidFill>
                  <a:schemeClr val="bg2"/>
                </a:solidFill>
                <a:latin typeface="Arial" pitchFamily="34" charset="0"/>
              </a:defRPr>
            </a:lvl1pPr>
          </a:lstStyle>
          <a:p>
            <a:pPr defTabSz="457200" fontAlgn="base">
              <a:spcBef>
                <a:spcPct val="0"/>
              </a:spcBef>
              <a:spcAft>
                <a:spcPct val="0"/>
              </a:spcAft>
              <a:defRPr/>
            </a:pPr>
            <a:r>
              <a:rPr lang="en-US">
                <a:solidFill>
                  <a:srgbClr val="879196"/>
                </a:solidFill>
              </a:rPr>
              <a:t>Proprietary Information of UnitedHealth Group.  Do not distribute or reproduce without express permission of UnitedHealth Group.</a:t>
            </a:r>
          </a:p>
        </p:txBody>
      </p:sp>
      <p:sp>
        <p:nvSpPr>
          <p:cNvPr id="3077" name="Rectangle 31"/>
          <p:cNvSpPr>
            <a:spLocks noGrp="1" noChangeArrowheads="1"/>
          </p:cNvSpPr>
          <p:nvPr>
            <p:ph type="body" idx="1"/>
          </p:nvPr>
        </p:nvSpPr>
        <p:spPr bwMode="auto">
          <a:xfrm>
            <a:off x="914400" y="1314450"/>
            <a:ext cx="763587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2341408511"/>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ransition>
    <p:fade/>
  </p:transition>
  <p:timing>
    <p:tnLst>
      <p:par>
        <p:cTn id="1" dur="indefinite" restart="never" nodeType="tmRoot"/>
      </p:par>
    </p:tnLst>
  </p:timing>
  <p:hf hdr="0" dt="0"/>
  <p:txStyles>
    <p:titleStyle>
      <a:lvl1pPr algn="l" defTabSz="457200" rtl="0" eaLnBrk="0" fontAlgn="base" hangingPunct="0">
        <a:spcBef>
          <a:spcPct val="20000"/>
        </a:spcBef>
        <a:spcAft>
          <a:spcPct val="0"/>
        </a:spcAft>
        <a:defRPr sz="2800" b="1">
          <a:solidFill>
            <a:srgbClr val="005293"/>
          </a:solidFill>
          <a:latin typeface="+mj-lt"/>
          <a:ea typeface="+mj-ea"/>
          <a:cs typeface="+mj-cs"/>
        </a:defRPr>
      </a:lvl1pPr>
      <a:lvl2pPr algn="l" defTabSz="457200" rtl="0" eaLnBrk="0" fontAlgn="base" hangingPunct="0">
        <a:spcBef>
          <a:spcPct val="20000"/>
        </a:spcBef>
        <a:spcAft>
          <a:spcPct val="0"/>
        </a:spcAft>
        <a:defRPr sz="2800" b="1">
          <a:solidFill>
            <a:srgbClr val="005293"/>
          </a:solidFill>
          <a:latin typeface="Arial" pitchFamily="34" charset="0"/>
          <a:ea typeface="ＭＳ Ｐゴシック" pitchFamily="34" charset="-128"/>
        </a:defRPr>
      </a:lvl2pPr>
      <a:lvl3pPr algn="l" defTabSz="457200" rtl="0" eaLnBrk="0" fontAlgn="base" hangingPunct="0">
        <a:spcBef>
          <a:spcPct val="20000"/>
        </a:spcBef>
        <a:spcAft>
          <a:spcPct val="0"/>
        </a:spcAft>
        <a:defRPr sz="2800" b="1">
          <a:solidFill>
            <a:srgbClr val="005293"/>
          </a:solidFill>
          <a:latin typeface="Arial" pitchFamily="34" charset="0"/>
          <a:ea typeface="ＭＳ Ｐゴシック" pitchFamily="34" charset="-128"/>
        </a:defRPr>
      </a:lvl3pPr>
      <a:lvl4pPr algn="l" defTabSz="457200" rtl="0" eaLnBrk="0" fontAlgn="base" hangingPunct="0">
        <a:spcBef>
          <a:spcPct val="20000"/>
        </a:spcBef>
        <a:spcAft>
          <a:spcPct val="0"/>
        </a:spcAft>
        <a:defRPr sz="2800" b="1">
          <a:solidFill>
            <a:srgbClr val="005293"/>
          </a:solidFill>
          <a:latin typeface="Arial" pitchFamily="34" charset="0"/>
          <a:ea typeface="ＭＳ Ｐゴシック" pitchFamily="34" charset="-128"/>
        </a:defRPr>
      </a:lvl4pPr>
      <a:lvl5pPr algn="l" defTabSz="457200" rtl="0" eaLnBrk="0" fontAlgn="base" hangingPunct="0">
        <a:spcBef>
          <a:spcPct val="20000"/>
        </a:spcBef>
        <a:spcAft>
          <a:spcPct val="0"/>
        </a:spcAft>
        <a:defRPr sz="2800" b="1">
          <a:solidFill>
            <a:srgbClr val="005293"/>
          </a:solidFill>
          <a:latin typeface="Arial" pitchFamily="34" charset="0"/>
          <a:ea typeface="ＭＳ Ｐゴシック" pitchFamily="34" charset="-128"/>
        </a:defRPr>
      </a:lvl5pPr>
      <a:lvl6pPr marL="457200" algn="l" defTabSz="457200" rtl="0" eaLnBrk="0" fontAlgn="base" hangingPunct="0">
        <a:spcBef>
          <a:spcPct val="20000"/>
        </a:spcBef>
        <a:spcAft>
          <a:spcPct val="0"/>
        </a:spcAft>
        <a:defRPr sz="2800" b="1">
          <a:solidFill>
            <a:srgbClr val="005293"/>
          </a:solidFill>
          <a:latin typeface="Arial" pitchFamily="34" charset="0"/>
          <a:ea typeface="ＭＳ Ｐゴシック" pitchFamily="34" charset="-128"/>
        </a:defRPr>
      </a:lvl6pPr>
      <a:lvl7pPr marL="914400" algn="l" defTabSz="457200" rtl="0" eaLnBrk="0" fontAlgn="base" hangingPunct="0">
        <a:spcBef>
          <a:spcPct val="20000"/>
        </a:spcBef>
        <a:spcAft>
          <a:spcPct val="0"/>
        </a:spcAft>
        <a:defRPr sz="2800" b="1">
          <a:solidFill>
            <a:srgbClr val="005293"/>
          </a:solidFill>
          <a:latin typeface="Arial" pitchFamily="34" charset="0"/>
          <a:ea typeface="ＭＳ Ｐゴシック" pitchFamily="34" charset="-128"/>
        </a:defRPr>
      </a:lvl7pPr>
      <a:lvl8pPr marL="1371600" algn="l" defTabSz="457200" rtl="0" eaLnBrk="0" fontAlgn="base" hangingPunct="0">
        <a:spcBef>
          <a:spcPct val="20000"/>
        </a:spcBef>
        <a:spcAft>
          <a:spcPct val="0"/>
        </a:spcAft>
        <a:defRPr sz="2800" b="1">
          <a:solidFill>
            <a:srgbClr val="005293"/>
          </a:solidFill>
          <a:latin typeface="Arial" pitchFamily="34" charset="0"/>
          <a:ea typeface="ＭＳ Ｐゴシック" pitchFamily="34" charset="-128"/>
        </a:defRPr>
      </a:lvl8pPr>
      <a:lvl9pPr marL="1828800" algn="l" defTabSz="457200" rtl="0" eaLnBrk="0" fontAlgn="base" hangingPunct="0">
        <a:spcBef>
          <a:spcPct val="20000"/>
        </a:spcBef>
        <a:spcAft>
          <a:spcPct val="0"/>
        </a:spcAft>
        <a:defRPr sz="2800" b="1">
          <a:solidFill>
            <a:srgbClr val="005293"/>
          </a:solidFill>
          <a:latin typeface="Arial" pitchFamily="34" charset="0"/>
          <a:ea typeface="ＭＳ Ｐゴシック" pitchFamily="34" charset="-128"/>
        </a:defRPr>
      </a:lvl9pPr>
    </p:titleStyle>
    <p:bodyStyle>
      <a:lvl1pPr marL="342900" indent="-342900" algn="l" defTabSz="457200" rtl="0" eaLnBrk="0" fontAlgn="base" hangingPunct="0">
        <a:spcBef>
          <a:spcPct val="20000"/>
        </a:spcBef>
        <a:spcAft>
          <a:spcPct val="0"/>
        </a:spcAft>
        <a:buClr>
          <a:schemeClr val="tx1"/>
        </a:buClr>
        <a:defRPr sz="2000">
          <a:solidFill>
            <a:srgbClr val="535A5D"/>
          </a:solidFill>
          <a:latin typeface="+mn-lt"/>
          <a:ea typeface="+mn-ea"/>
          <a:cs typeface="+mn-cs"/>
        </a:defRPr>
      </a:lvl1pPr>
      <a:lvl2pPr marL="508000" indent="-50800" algn="l" defTabSz="457200" rtl="0" eaLnBrk="0" fontAlgn="base" hangingPunct="0">
        <a:spcBef>
          <a:spcPct val="20000"/>
        </a:spcBef>
        <a:spcAft>
          <a:spcPct val="0"/>
        </a:spcAft>
        <a:buClr>
          <a:schemeClr val="tx1"/>
        </a:buClr>
        <a:buFont typeface="Arial" charset="0"/>
        <a:defRPr>
          <a:solidFill>
            <a:srgbClr val="535A5D"/>
          </a:solidFill>
          <a:latin typeface="+mn-lt"/>
          <a:ea typeface="+mn-ea"/>
        </a:defRPr>
      </a:lvl2pPr>
      <a:lvl3pPr marL="914400" algn="l" defTabSz="457200" rtl="0" eaLnBrk="0" fontAlgn="base" hangingPunct="0">
        <a:spcBef>
          <a:spcPct val="20000"/>
        </a:spcBef>
        <a:spcAft>
          <a:spcPct val="0"/>
        </a:spcAft>
        <a:buClr>
          <a:schemeClr val="tx1"/>
        </a:buClr>
        <a:defRPr>
          <a:solidFill>
            <a:srgbClr val="535A5D"/>
          </a:solidFill>
          <a:latin typeface="+mn-lt"/>
          <a:ea typeface="+mn-ea"/>
        </a:defRPr>
      </a:lvl3pPr>
      <a:lvl4pPr marL="1379538" indent="-7938" algn="l" defTabSz="457200" rtl="0" eaLnBrk="0" fontAlgn="base" hangingPunct="0">
        <a:spcBef>
          <a:spcPct val="20000"/>
        </a:spcBef>
        <a:spcAft>
          <a:spcPct val="0"/>
        </a:spcAft>
        <a:buClr>
          <a:schemeClr val="tx1"/>
        </a:buClr>
        <a:defRPr>
          <a:solidFill>
            <a:srgbClr val="535A5D"/>
          </a:solidFill>
          <a:latin typeface="+mn-lt"/>
          <a:ea typeface="+mn-ea"/>
        </a:defRPr>
      </a:lvl4pPr>
      <a:lvl5pPr marL="1828800" algn="l" defTabSz="457200" rtl="0" eaLnBrk="0" fontAlgn="base" hangingPunct="0">
        <a:spcBef>
          <a:spcPct val="20000"/>
        </a:spcBef>
        <a:spcAft>
          <a:spcPct val="0"/>
        </a:spcAft>
        <a:buClr>
          <a:schemeClr val="tx1"/>
        </a:buClr>
        <a:buFont typeface="Arial" charset="0"/>
        <a:defRPr>
          <a:solidFill>
            <a:srgbClr val="535A5D"/>
          </a:solidFill>
          <a:latin typeface="+mn-lt"/>
          <a:ea typeface="+mn-ea"/>
        </a:defRPr>
      </a:lvl5pPr>
      <a:lvl6pPr marL="2286000" algn="l" defTabSz="457200" rtl="0" eaLnBrk="0" fontAlgn="base" hangingPunct="0">
        <a:spcBef>
          <a:spcPct val="20000"/>
        </a:spcBef>
        <a:spcAft>
          <a:spcPct val="0"/>
        </a:spcAft>
        <a:buClr>
          <a:schemeClr val="tx1"/>
        </a:buClr>
        <a:buFont typeface="Arial" pitchFamily="34" charset="0"/>
        <a:defRPr>
          <a:solidFill>
            <a:srgbClr val="535A5D"/>
          </a:solidFill>
          <a:latin typeface="+mn-lt"/>
          <a:ea typeface="+mn-ea"/>
        </a:defRPr>
      </a:lvl6pPr>
      <a:lvl7pPr marL="2743200" algn="l" defTabSz="457200" rtl="0" eaLnBrk="0" fontAlgn="base" hangingPunct="0">
        <a:spcBef>
          <a:spcPct val="20000"/>
        </a:spcBef>
        <a:spcAft>
          <a:spcPct val="0"/>
        </a:spcAft>
        <a:buClr>
          <a:schemeClr val="tx1"/>
        </a:buClr>
        <a:buFont typeface="Arial" pitchFamily="34" charset="0"/>
        <a:defRPr>
          <a:solidFill>
            <a:srgbClr val="535A5D"/>
          </a:solidFill>
          <a:latin typeface="+mn-lt"/>
          <a:ea typeface="+mn-ea"/>
        </a:defRPr>
      </a:lvl7pPr>
      <a:lvl8pPr marL="3200400" algn="l" defTabSz="457200" rtl="0" eaLnBrk="0" fontAlgn="base" hangingPunct="0">
        <a:spcBef>
          <a:spcPct val="20000"/>
        </a:spcBef>
        <a:spcAft>
          <a:spcPct val="0"/>
        </a:spcAft>
        <a:buClr>
          <a:schemeClr val="tx1"/>
        </a:buClr>
        <a:buFont typeface="Arial" pitchFamily="34" charset="0"/>
        <a:defRPr>
          <a:solidFill>
            <a:srgbClr val="535A5D"/>
          </a:solidFill>
          <a:latin typeface="+mn-lt"/>
          <a:ea typeface="+mn-ea"/>
        </a:defRPr>
      </a:lvl8pPr>
      <a:lvl9pPr marL="3657600" algn="l" defTabSz="457200" rtl="0" eaLnBrk="0" fontAlgn="base" hangingPunct="0">
        <a:spcBef>
          <a:spcPct val="20000"/>
        </a:spcBef>
        <a:spcAft>
          <a:spcPct val="0"/>
        </a:spcAft>
        <a:buClr>
          <a:schemeClr val="tx1"/>
        </a:buClr>
        <a:buFont typeface="Arial" pitchFamily="34" charset="0"/>
        <a:defRPr>
          <a:solidFill>
            <a:srgbClr val="535A5D"/>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www.azahcccs.gov/hcbs"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hyperlink" Target="http://www.azahcccs.gov/HCBS" TargetMode="Externa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819400"/>
            <a:ext cx="8543544" cy="1787053"/>
          </a:xfrm>
        </p:spPr>
        <p:txBody>
          <a:bodyPr/>
          <a:lstStyle/>
          <a:p>
            <a:r>
              <a:rPr lang="en-US" dirty="0" smtClean="0"/>
              <a:t>Home and Community Based Settings (HCBS) Rules</a:t>
            </a:r>
            <a:br>
              <a:rPr lang="en-US" dirty="0" smtClean="0"/>
            </a:br>
            <a:endParaRPr lang="en-US" dirty="0"/>
          </a:p>
        </p:txBody>
      </p:sp>
      <p:sp>
        <p:nvSpPr>
          <p:cNvPr id="3" name="Subtitle 2"/>
          <p:cNvSpPr>
            <a:spLocks noGrp="1"/>
          </p:cNvSpPr>
          <p:nvPr>
            <p:ph type="subTitle" idx="1"/>
          </p:nvPr>
        </p:nvSpPr>
        <p:spPr>
          <a:xfrm>
            <a:off x="457200" y="4495800"/>
            <a:ext cx="6019800" cy="2133600"/>
          </a:xfrm>
        </p:spPr>
        <p:txBody>
          <a:bodyPr/>
          <a:lstStyle/>
          <a:p>
            <a:r>
              <a:rPr lang="en-US" sz="2800" dirty="0" smtClean="0"/>
              <a:t>Public Forums</a:t>
            </a:r>
          </a:p>
          <a:p>
            <a:r>
              <a:rPr lang="en-US" sz="2800" dirty="0" smtClean="0"/>
              <a:t>August 2015</a:t>
            </a:r>
            <a:endParaRPr lang="en-US" sz="2800" dirty="0"/>
          </a:p>
        </p:txBody>
      </p:sp>
    </p:spTree>
    <p:extLst>
      <p:ext uri="{BB962C8B-B14F-4D97-AF65-F5344CB8AC3E}">
        <p14:creationId xmlns:p14="http://schemas.microsoft.com/office/powerpoint/2010/main" val="1947969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Settings that </a:t>
            </a:r>
            <a:r>
              <a:rPr lang="en-US" u="sng" dirty="0"/>
              <a:t>are not </a:t>
            </a:r>
            <a:r>
              <a:rPr lang="en-US" dirty="0"/>
              <a:t>Home and Community Based </a:t>
            </a:r>
          </a:p>
        </p:txBody>
      </p:sp>
      <p:sp>
        <p:nvSpPr>
          <p:cNvPr id="3" name="Content Placeholder 2"/>
          <p:cNvSpPr>
            <a:spLocks noGrp="1"/>
          </p:cNvSpPr>
          <p:nvPr>
            <p:ph idx="1"/>
          </p:nvPr>
        </p:nvSpPr>
        <p:spPr/>
        <p:txBody>
          <a:bodyPr/>
          <a:lstStyle/>
          <a:p>
            <a:pPr>
              <a:spcBef>
                <a:spcPts val="0"/>
              </a:spcBef>
            </a:pPr>
            <a:r>
              <a:rPr lang="en-US" sz="2800" dirty="0" smtClean="0"/>
              <a:t>A nursing facility</a:t>
            </a:r>
          </a:p>
          <a:p>
            <a:r>
              <a:rPr lang="en-US" sz="2800" dirty="0" smtClean="0"/>
              <a:t>An institution for mental disease</a:t>
            </a:r>
          </a:p>
          <a:p>
            <a:r>
              <a:rPr lang="en-US" sz="2800" dirty="0" smtClean="0"/>
              <a:t>An Intermediate Care Facility for individuals with intellectual disabilities</a:t>
            </a:r>
          </a:p>
          <a:p>
            <a:r>
              <a:rPr lang="en-US" sz="2800" dirty="0" smtClean="0"/>
              <a:t>A hospital</a:t>
            </a:r>
          </a:p>
          <a:p>
            <a:r>
              <a:rPr lang="en-US" sz="2800" dirty="0" smtClean="0"/>
              <a:t>Any other locations that have the qualities of a institutional setting, as determined by the Secretary</a:t>
            </a:r>
          </a:p>
        </p:txBody>
      </p:sp>
      <p:sp>
        <p:nvSpPr>
          <p:cNvPr id="4" name="Slide Number Placeholder 3"/>
          <p:cNvSpPr>
            <a:spLocks noGrp="1"/>
          </p:cNvSpPr>
          <p:nvPr>
            <p:ph type="sldNum" sz="quarter" idx="4"/>
          </p:nvPr>
        </p:nvSpPr>
        <p:spPr/>
        <p:txBody>
          <a:bodyPr/>
          <a:lstStyle/>
          <a:p>
            <a:fld id="{FF445594-FFE8-4E90-934C-EFF530110A38}" type="slidenum">
              <a:rPr lang="en-US" smtClean="0"/>
              <a:t>10</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796442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Assessed Settings</a:t>
            </a:r>
            <a:endParaRPr lang="en-US" dirty="0"/>
          </a:p>
        </p:txBody>
      </p:sp>
      <p:sp>
        <p:nvSpPr>
          <p:cNvPr id="5" name="Content Placeholder 4"/>
          <p:cNvSpPr>
            <a:spLocks noGrp="1"/>
          </p:cNvSpPr>
          <p:nvPr>
            <p:ph idx="1"/>
          </p:nvPr>
        </p:nvSpPr>
        <p:spPr>
          <a:xfrm>
            <a:off x="381000" y="1447800"/>
            <a:ext cx="8458200" cy="4373563"/>
          </a:xfrm>
        </p:spPr>
        <p:txBody>
          <a:bodyPr/>
          <a:lstStyle/>
          <a:p>
            <a:pPr marL="457200" indent="-457200"/>
            <a:r>
              <a:rPr lang="en-US" dirty="0" smtClean="0"/>
              <a:t>Residential Setting:</a:t>
            </a:r>
          </a:p>
          <a:p>
            <a:pPr marL="857250" lvl="1" indent="-457200"/>
            <a:r>
              <a:rPr lang="en-US" sz="2000" dirty="0" smtClean="0"/>
              <a:t>Assisted Living Facilities (Home, Center, Adult Foster Care)</a:t>
            </a:r>
          </a:p>
          <a:p>
            <a:pPr marL="857250" lvl="1" indent="-457200"/>
            <a:r>
              <a:rPr lang="en-US" sz="2000" dirty="0" smtClean="0"/>
              <a:t>DDD Group Homes</a:t>
            </a:r>
          </a:p>
          <a:p>
            <a:pPr marL="857250" lvl="1" indent="-457200"/>
            <a:r>
              <a:rPr lang="en-US" sz="2000" dirty="0" smtClean="0"/>
              <a:t>DDD Adult &amp; Child Developmental Homes</a:t>
            </a:r>
          </a:p>
          <a:p>
            <a:pPr marL="857250" lvl="1" indent="-457200"/>
            <a:r>
              <a:rPr lang="en-US" sz="2000" dirty="0" smtClean="0"/>
              <a:t>Behavioral Health Residential Facilities</a:t>
            </a:r>
          </a:p>
          <a:p>
            <a:pPr marL="457200" indent="-457200"/>
            <a:r>
              <a:rPr lang="en-US" dirty="0" smtClean="0"/>
              <a:t>Non-Residential </a:t>
            </a:r>
            <a:r>
              <a:rPr lang="en-US" dirty="0"/>
              <a:t>S</a:t>
            </a:r>
            <a:r>
              <a:rPr lang="en-US" dirty="0" smtClean="0"/>
              <a:t>ettings</a:t>
            </a:r>
          </a:p>
          <a:p>
            <a:pPr lvl="1"/>
            <a:r>
              <a:rPr lang="en-US" sz="2000" dirty="0" smtClean="0"/>
              <a:t>Adult Day Health</a:t>
            </a:r>
          </a:p>
          <a:p>
            <a:pPr lvl="1"/>
            <a:r>
              <a:rPr lang="en-US" sz="2000" dirty="0" smtClean="0"/>
              <a:t>DDD Day Treatment and Training Programs</a:t>
            </a:r>
          </a:p>
          <a:p>
            <a:pPr lvl="1"/>
            <a:r>
              <a:rPr lang="en-US" sz="2000" dirty="0" smtClean="0"/>
              <a:t>DDD Center - Based Employment Programs</a:t>
            </a:r>
          </a:p>
          <a:p>
            <a:pPr lvl="1"/>
            <a:r>
              <a:rPr lang="en-US" sz="2000" dirty="0" smtClean="0"/>
              <a:t>DDD Group - Supported Employment Programs</a:t>
            </a:r>
          </a:p>
          <a:p>
            <a:pPr lvl="1"/>
            <a:endParaRPr lang="en-US" dirty="0" smtClean="0"/>
          </a:p>
          <a:p>
            <a:pPr marL="0" indent="0">
              <a:buNone/>
            </a:pPr>
            <a:endParaRPr lang="en-US" dirty="0" smtClean="0"/>
          </a:p>
          <a:p>
            <a:endParaRPr lang="en-US" sz="2800" dirty="0" smtClean="0"/>
          </a:p>
          <a:p>
            <a:endParaRPr lang="en-US" sz="2800" dirty="0" smtClean="0"/>
          </a:p>
          <a:p>
            <a:endParaRPr lang="en-US" sz="2800" dirty="0"/>
          </a:p>
        </p:txBody>
      </p:sp>
      <p:sp>
        <p:nvSpPr>
          <p:cNvPr id="2" name="Slide Number Placeholder 1"/>
          <p:cNvSpPr>
            <a:spLocks noGrp="1"/>
          </p:cNvSpPr>
          <p:nvPr>
            <p:ph type="sldNum" sz="quarter" idx="4"/>
          </p:nvPr>
        </p:nvSpPr>
        <p:spPr/>
        <p:txBody>
          <a:bodyPr/>
          <a:lstStyle/>
          <a:p>
            <a:fld id="{FF445594-FFE8-4E90-934C-EFF530110A38}" type="slidenum">
              <a:rPr lang="en-US" smtClean="0"/>
              <a:t>11</a:t>
            </a:fld>
            <a:endParaRPr lang="en-US" dirty="0"/>
          </a:p>
        </p:txBody>
      </p:sp>
      <p:sp>
        <p:nvSpPr>
          <p:cNvPr id="3" name="Footer Placeholder 2"/>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7206784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Settings that are </a:t>
            </a:r>
            <a:r>
              <a:rPr lang="en-US" u="sng" dirty="0"/>
              <a:t>Presumed </a:t>
            </a:r>
            <a:r>
              <a:rPr lang="en-US" dirty="0"/>
              <a:t>to have Qualities of an Institution </a:t>
            </a:r>
          </a:p>
        </p:txBody>
      </p:sp>
      <p:sp>
        <p:nvSpPr>
          <p:cNvPr id="3" name="Content Placeholder 2"/>
          <p:cNvSpPr>
            <a:spLocks noGrp="1"/>
          </p:cNvSpPr>
          <p:nvPr>
            <p:ph idx="1"/>
          </p:nvPr>
        </p:nvSpPr>
        <p:spPr/>
        <p:txBody>
          <a:bodyPr/>
          <a:lstStyle/>
          <a:p>
            <a:pPr marL="0" indent="0">
              <a:spcBef>
                <a:spcPts val="0"/>
              </a:spcBef>
              <a:buNone/>
            </a:pPr>
            <a:endParaRPr lang="en-US" sz="2400" i="1" dirty="0"/>
          </a:p>
          <a:p>
            <a:pPr>
              <a:spcBef>
                <a:spcPts val="0"/>
              </a:spcBef>
            </a:pPr>
            <a:r>
              <a:rPr lang="en-US" sz="2400" dirty="0" smtClean="0"/>
              <a:t>Any setting that is located in a building that is also a publicly or privately operated facility that provides inpatient institutional treatment</a:t>
            </a:r>
          </a:p>
          <a:p>
            <a:pPr marL="0" indent="0">
              <a:spcBef>
                <a:spcPts val="0"/>
              </a:spcBef>
              <a:buNone/>
            </a:pPr>
            <a:endParaRPr lang="en-US" sz="2400" dirty="0" smtClean="0"/>
          </a:p>
          <a:p>
            <a:pPr>
              <a:spcBef>
                <a:spcPts val="0"/>
              </a:spcBef>
            </a:pPr>
            <a:r>
              <a:rPr lang="en-US" sz="2400" dirty="0" smtClean="0"/>
              <a:t>Any setting that is located in a building on the grounds of, or immediately adjacent to, a public institution</a:t>
            </a:r>
          </a:p>
          <a:p>
            <a:pPr marL="0" indent="0">
              <a:spcBef>
                <a:spcPts val="0"/>
              </a:spcBef>
              <a:buNone/>
            </a:pPr>
            <a:endParaRPr lang="en-US" sz="2400" dirty="0" smtClean="0"/>
          </a:p>
          <a:p>
            <a:pPr>
              <a:spcBef>
                <a:spcPts val="0"/>
              </a:spcBef>
            </a:pPr>
            <a:r>
              <a:rPr lang="en-US" sz="2400" dirty="0" smtClean="0">
                <a:effectLst>
                  <a:outerShdw blurRad="38100" dist="38100" dir="2700000" algn="tl">
                    <a:srgbClr val="000000">
                      <a:alpha val="43137"/>
                    </a:srgbClr>
                  </a:outerShdw>
                </a:effectLst>
              </a:rPr>
              <a:t>Any other setting that has the effect of isolating individuals receiving Medicaid HCBS from the broader community of individuals not receiving Medicaid HCBS.  </a:t>
            </a:r>
          </a:p>
        </p:txBody>
      </p:sp>
      <p:sp>
        <p:nvSpPr>
          <p:cNvPr id="4" name="Slide Number Placeholder 3"/>
          <p:cNvSpPr>
            <a:spLocks noGrp="1"/>
          </p:cNvSpPr>
          <p:nvPr>
            <p:ph type="sldNum" sz="quarter" idx="4"/>
          </p:nvPr>
        </p:nvSpPr>
        <p:spPr/>
        <p:txBody>
          <a:bodyPr/>
          <a:lstStyle/>
          <a:p>
            <a:fld id="{FF445594-FFE8-4E90-934C-EFF530110A38}" type="slidenum">
              <a:rPr lang="en-US" smtClean="0"/>
              <a:t>12</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4181041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The </a:t>
            </a:r>
            <a:r>
              <a:rPr lang="en-US" dirty="0"/>
              <a:t>setting is integrated in and supports full access to the greater </a:t>
            </a:r>
            <a:r>
              <a:rPr lang="en-US" dirty="0" smtClean="0"/>
              <a:t>community, including opportunities to </a:t>
            </a:r>
          </a:p>
          <a:p>
            <a:pPr marL="857250" lvl="1" indent="-457200">
              <a:buFont typeface="+mj-lt"/>
              <a:buAutoNum type="alphaLcPeriod"/>
            </a:pPr>
            <a:r>
              <a:rPr lang="en-US" sz="2400" dirty="0" smtClean="0"/>
              <a:t>seek employment and work in competitive integrated settings,</a:t>
            </a:r>
          </a:p>
          <a:p>
            <a:pPr marL="857250" lvl="1" indent="-457200">
              <a:buFont typeface="+mj-lt"/>
              <a:buAutoNum type="alphaLcPeriod"/>
            </a:pPr>
            <a:r>
              <a:rPr lang="en-US" sz="2400" dirty="0" smtClean="0"/>
              <a:t>engage in community life, </a:t>
            </a:r>
          </a:p>
          <a:p>
            <a:pPr marL="857250" lvl="1" indent="-457200">
              <a:buFont typeface="+mj-lt"/>
              <a:buAutoNum type="alphaLcPeriod"/>
            </a:pPr>
            <a:r>
              <a:rPr lang="en-US" sz="2400" dirty="0" smtClean="0"/>
              <a:t>control personal resources, and </a:t>
            </a:r>
          </a:p>
          <a:p>
            <a:pPr marL="857250" lvl="1" indent="-457200">
              <a:buFont typeface="+mj-lt"/>
              <a:buAutoNum type="alphaLcPeriod"/>
            </a:pPr>
            <a:r>
              <a:rPr lang="en-US" sz="2400" dirty="0" smtClean="0"/>
              <a:t>receive services in the community to the same degree of access as individuals not receiving Medicaid HCB services. </a:t>
            </a:r>
            <a:endParaRPr lang="en-US" sz="2400" dirty="0"/>
          </a:p>
          <a:p>
            <a:pPr marL="0" lvl="0" indent="0">
              <a:buNone/>
            </a:pPr>
            <a:endParaRPr lang="en-US" sz="2000" dirty="0"/>
          </a:p>
          <a:p>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t>13</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3439814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a:t>
            </a:r>
            <a:endParaRPr lang="en-US" dirty="0"/>
          </a:p>
        </p:txBody>
      </p:sp>
      <p:sp>
        <p:nvSpPr>
          <p:cNvPr id="3" name="Content Placeholder 2"/>
          <p:cNvSpPr>
            <a:spLocks noGrp="1"/>
          </p:cNvSpPr>
          <p:nvPr>
            <p:ph idx="1"/>
          </p:nvPr>
        </p:nvSpPr>
        <p:spPr>
          <a:xfrm>
            <a:off x="457200" y="1447800"/>
            <a:ext cx="8382000" cy="4373563"/>
          </a:xfrm>
        </p:spPr>
        <p:txBody>
          <a:bodyPr/>
          <a:lstStyle/>
          <a:p>
            <a:pPr marL="457200" lvl="0" indent="-457200">
              <a:buFont typeface="+mj-lt"/>
              <a:buAutoNum type="arabicPeriod" startAt="2"/>
            </a:pPr>
            <a:r>
              <a:rPr lang="en-US" sz="2400" dirty="0" smtClean="0"/>
              <a:t>The setting is selected </a:t>
            </a:r>
            <a:r>
              <a:rPr lang="en-US" sz="2400" dirty="0"/>
              <a:t>by the individual from </a:t>
            </a:r>
            <a:r>
              <a:rPr lang="en-US" sz="2400" dirty="0" smtClean="0"/>
              <a:t>among </a:t>
            </a:r>
            <a:r>
              <a:rPr lang="en-US" sz="2400" dirty="0"/>
              <a:t>setting </a:t>
            </a:r>
            <a:r>
              <a:rPr lang="en-US" sz="2400" dirty="0" smtClean="0"/>
              <a:t>options including </a:t>
            </a:r>
          </a:p>
          <a:p>
            <a:pPr lvl="2" indent="-342900">
              <a:buAutoNum type="alphaLcPeriod"/>
            </a:pPr>
            <a:r>
              <a:rPr lang="en-US" sz="1800" dirty="0" smtClean="0"/>
              <a:t>non-disability specific settings </a:t>
            </a:r>
          </a:p>
          <a:p>
            <a:pPr lvl="2" indent="-342900">
              <a:buAutoNum type="alphaLcPeriod"/>
            </a:pPr>
            <a:r>
              <a:rPr lang="en-US" sz="1800" dirty="0" smtClean="0"/>
              <a:t>an option for a private unit in a residential setting. </a:t>
            </a:r>
          </a:p>
          <a:p>
            <a:pPr marL="457200" lvl="0" indent="-457200">
              <a:buFont typeface="+mj-lt"/>
              <a:buAutoNum type="arabicPeriod" startAt="3"/>
            </a:pPr>
            <a:r>
              <a:rPr lang="en-US" sz="2400" dirty="0" smtClean="0"/>
              <a:t>The setting options are identified and documented in the person-centered service plan and are based on the individuals needs, preferences, and, for residential settings, resources available for room and board. </a:t>
            </a:r>
          </a:p>
          <a:p>
            <a:pPr marL="457200" indent="-457200">
              <a:buFont typeface="+mj-lt"/>
              <a:buAutoNum type="arabicPeriod" startAt="3"/>
            </a:pPr>
            <a:r>
              <a:rPr lang="en-US" sz="2400" dirty="0"/>
              <a:t>Ensures individual rights of privacy, dignity and respect, and freedom from coercion and restraint</a:t>
            </a:r>
          </a:p>
          <a:p>
            <a:pPr marL="0" lvl="0" indent="0">
              <a:buNone/>
            </a:pPr>
            <a:endParaRPr lang="en-US" sz="2400" dirty="0" smtClean="0"/>
          </a:p>
          <a:p>
            <a:pPr marL="0" indent="0">
              <a:buNone/>
            </a:pPr>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t>14</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12195720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a:t>
            </a:r>
            <a:endParaRPr lang="en-US" dirty="0"/>
          </a:p>
        </p:txBody>
      </p:sp>
      <p:sp>
        <p:nvSpPr>
          <p:cNvPr id="3" name="Content Placeholder 2"/>
          <p:cNvSpPr>
            <a:spLocks noGrp="1"/>
          </p:cNvSpPr>
          <p:nvPr>
            <p:ph idx="1"/>
          </p:nvPr>
        </p:nvSpPr>
        <p:spPr/>
        <p:txBody>
          <a:bodyPr/>
          <a:lstStyle/>
          <a:p>
            <a:pPr marL="457200" lvl="0" indent="-457200">
              <a:buFont typeface="+mj-lt"/>
              <a:buAutoNum type="arabicPeriod" startAt="5"/>
            </a:pPr>
            <a:r>
              <a:rPr lang="en-US" sz="2400" dirty="0" smtClean="0"/>
              <a:t>Optimizes , but does not regiment, individual initiative, autonomy </a:t>
            </a:r>
            <a:r>
              <a:rPr lang="en-US" sz="2400" dirty="0"/>
              <a:t>and independence in making life </a:t>
            </a:r>
            <a:r>
              <a:rPr lang="en-US" sz="2400" dirty="0" smtClean="0"/>
              <a:t>choices including but not limited to, daily activities, physical environment, and with whom to interact</a:t>
            </a:r>
          </a:p>
          <a:p>
            <a:pPr marL="457200" indent="-457200">
              <a:buFont typeface="+mj-lt"/>
              <a:buAutoNum type="arabicPeriod" startAt="5"/>
            </a:pPr>
            <a:r>
              <a:rPr lang="en-US" sz="2400" dirty="0"/>
              <a:t>Facilitates individual choice regarding services and supports and who provides them.</a:t>
            </a:r>
          </a:p>
          <a:p>
            <a:pPr marL="0" lvl="0" indent="0">
              <a:buNone/>
            </a:pPr>
            <a:endParaRPr lang="en-US" sz="2400" dirty="0" smtClean="0"/>
          </a:p>
          <a:p>
            <a:pPr marL="457200" lvl="0" indent="-457200">
              <a:buFont typeface="+mj-lt"/>
              <a:buAutoNum type="arabicPeriod" startAt="5"/>
            </a:pPr>
            <a:endParaRPr lang="en-US" sz="2400" dirty="0" smtClean="0"/>
          </a:p>
          <a:p>
            <a:pPr marL="0" lvl="0" indent="0">
              <a:buNone/>
            </a:pPr>
            <a:endParaRPr lang="en-US" sz="2400" dirty="0" smtClean="0"/>
          </a:p>
        </p:txBody>
      </p:sp>
      <p:sp>
        <p:nvSpPr>
          <p:cNvPr id="4" name="Slide Number Placeholder 3"/>
          <p:cNvSpPr>
            <a:spLocks noGrp="1"/>
          </p:cNvSpPr>
          <p:nvPr>
            <p:ph type="sldNum" sz="quarter" idx="4"/>
          </p:nvPr>
        </p:nvSpPr>
        <p:spPr/>
        <p:txBody>
          <a:bodyPr/>
          <a:lstStyle/>
          <a:p>
            <a:fld id="{FF445594-FFE8-4E90-934C-EFF530110A38}" type="slidenum">
              <a:rPr lang="en-US" smtClean="0"/>
              <a:t>15</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13987064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a:t>
            </a:r>
            <a:endParaRPr lang="en-US" dirty="0"/>
          </a:p>
        </p:txBody>
      </p:sp>
      <p:sp>
        <p:nvSpPr>
          <p:cNvPr id="3" name="Content Placeholder 2"/>
          <p:cNvSpPr>
            <a:spLocks noGrp="1"/>
          </p:cNvSpPr>
          <p:nvPr>
            <p:ph idx="1"/>
          </p:nvPr>
        </p:nvSpPr>
        <p:spPr>
          <a:xfrm>
            <a:off x="457200" y="1447800"/>
            <a:ext cx="8382000" cy="4373563"/>
          </a:xfrm>
        </p:spPr>
        <p:txBody>
          <a:bodyPr/>
          <a:lstStyle/>
          <a:p>
            <a:pPr marL="457200" indent="-457200">
              <a:buFont typeface="+mj-lt"/>
              <a:buAutoNum type="arabicPeriod" startAt="7"/>
            </a:pPr>
            <a:r>
              <a:rPr lang="en-US" sz="2000" dirty="0" smtClean="0"/>
              <a:t>In a </a:t>
            </a:r>
            <a:r>
              <a:rPr lang="en-US" sz="2000" dirty="0"/>
              <a:t>provider-owned or controlled home and community-based residential </a:t>
            </a:r>
            <a:r>
              <a:rPr lang="en-US" sz="2000" dirty="0" smtClean="0"/>
              <a:t>settings, the following additional requirements must be met: </a:t>
            </a:r>
          </a:p>
          <a:p>
            <a:pPr marL="457200" lvl="0" indent="-457200">
              <a:buFont typeface="+mj-lt"/>
              <a:buAutoNum type="alphaLcPeriod"/>
            </a:pPr>
            <a:r>
              <a:rPr lang="en-US" sz="1800" dirty="0"/>
              <a:t>The individual has a lease or other legally enforceable agreement providing similar protections;</a:t>
            </a:r>
          </a:p>
          <a:p>
            <a:pPr marL="457200" lvl="0" indent="-457200">
              <a:buFont typeface="+mj-lt"/>
              <a:buAutoNum type="alphaLcPeriod"/>
            </a:pPr>
            <a:r>
              <a:rPr lang="en-US" sz="1800" dirty="0"/>
              <a:t>The individual has privacy in their sleeping or living unit including:</a:t>
            </a:r>
          </a:p>
          <a:p>
            <a:pPr lvl="1"/>
            <a:r>
              <a:rPr lang="en-US" sz="1600" dirty="0"/>
              <a:t>L</a:t>
            </a:r>
            <a:r>
              <a:rPr lang="en-US" sz="1600" dirty="0" smtClean="0"/>
              <a:t>ockable </a:t>
            </a:r>
            <a:r>
              <a:rPr lang="en-US" sz="1600" dirty="0"/>
              <a:t>doors by the individual with only appropriate staff having keys to the doors </a:t>
            </a:r>
          </a:p>
          <a:p>
            <a:pPr lvl="1"/>
            <a:r>
              <a:rPr lang="en-US" sz="1600" dirty="0"/>
              <a:t>Individual sharing units have a choice of roommates in that setting</a:t>
            </a:r>
          </a:p>
          <a:p>
            <a:pPr lvl="1"/>
            <a:r>
              <a:rPr lang="en-US" sz="1600" dirty="0"/>
              <a:t>Freedom to furnish or decorate the unit within the lease or agreement</a:t>
            </a:r>
          </a:p>
          <a:p>
            <a:pPr marL="457200" lvl="0" indent="-457200">
              <a:buFont typeface="+mj-lt"/>
              <a:buAutoNum type="alphaLcPeriod"/>
            </a:pPr>
            <a:r>
              <a:rPr lang="en-US" sz="1800" dirty="0"/>
              <a:t>The individual has freedom and support to control his/her own schedules and activities including access to food at any time</a:t>
            </a:r>
          </a:p>
          <a:p>
            <a:pPr marL="457200" indent="-457200">
              <a:buFont typeface="+mj-lt"/>
              <a:buAutoNum type="alphaLcPeriod"/>
            </a:pPr>
            <a:r>
              <a:rPr lang="en-US" sz="1800" dirty="0"/>
              <a:t>The individual can have visitors at any time; and</a:t>
            </a:r>
          </a:p>
          <a:p>
            <a:pPr marL="457200" indent="-457200">
              <a:buFont typeface="+mj-lt"/>
              <a:buAutoNum type="alphaLcPeriod"/>
            </a:pPr>
            <a:r>
              <a:rPr lang="en-US" sz="1800" dirty="0"/>
              <a:t>The setting is physically accessible.</a:t>
            </a:r>
          </a:p>
          <a:p>
            <a:pPr marL="0" lvl="0" indent="0">
              <a:buNone/>
            </a:pPr>
            <a:endParaRPr lang="en-US" sz="2000" dirty="0"/>
          </a:p>
          <a:p>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t>16</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1072738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Person-Centered Planning</a:t>
            </a:r>
            <a:endParaRPr lang="en-US" dirty="0"/>
          </a:p>
        </p:txBody>
      </p:sp>
      <p:sp>
        <p:nvSpPr>
          <p:cNvPr id="3" name="Content Placeholder 2"/>
          <p:cNvSpPr>
            <a:spLocks noGrp="1"/>
          </p:cNvSpPr>
          <p:nvPr>
            <p:ph idx="1"/>
          </p:nvPr>
        </p:nvSpPr>
        <p:spPr/>
        <p:txBody>
          <a:bodyPr/>
          <a:lstStyle/>
          <a:p>
            <a:pPr marL="0" indent="0" algn="ctr">
              <a:spcBef>
                <a:spcPts val="0"/>
              </a:spcBef>
              <a:buNone/>
            </a:pPr>
            <a:r>
              <a:rPr lang="en-US" sz="2400" dirty="0" smtClean="0"/>
              <a:t>Rights </a:t>
            </a:r>
            <a:r>
              <a:rPr lang="en-US" sz="2400" i="1" u="sng" dirty="0"/>
              <a:t>may be </a:t>
            </a:r>
            <a:r>
              <a:rPr lang="en-US" sz="2400" dirty="0"/>
              <a:t>limited, on a case-by-case basis, </a:t>
            </a:r>
            <a:endParaRPr lang="en-US" sz="2400" dirty="0" smtClean="0"/>
          </a:p>
          <a:p>
            <a:pPr marL="0" indent="0" algn="ctr">
              <a:spcBef>
                <a:spcPts val="0"/>
              </a:spcBef>
              <a:buNone/>
            </a:pPr>
            <a:r>
              <a:rPr lang="en-US" sz="2400" dirty="0" smtClean="0"/>
              <a:t>if </a:t>
            </a:r>
            <a:r>
              <a:rPr lang="en-US" sz="2400" dirty="0"/>
              <a:t>they jeopardize </a:t>
            </a:r>
            <a:r>
              <a:rPr lang="en-US" sz="2400" dirty="0" smtClean="0"/>
              <a:t>the health </a:t>
            </a:r>
            <a:r>
              <a:rPr lang="en-US" sz="2400" dirty="0"/>
              <a:t>and </a:t>
            </a:r>
            <a:r>
              <a:rPr lang="en-US" sz="2400" dirty="0" smtClean="0"/>
              <a:t>safety </a:t>
            </a:r>
          </a:p>
          <a:p>
            <a:pPr marL="0" indent="0" algn="ctr">
              <a:spcBef>
                <a:spcPts val="0"/>
              </a:spcBef>
              <a:buNone/>
            </a:pPr>
            <a:r>
              <a:rPr lang="en-US" sz="2400" dirty="0" smtClean="0"/>
              <a:t>of the member and/or others.</a:t>
            </a:r>
          </a:p>
          <a:p>
            <a:pPr marL="0" indent="0">
              <a:buNone/>
            </a:pPr>
            <a:r>
              <a:rPr lang="en-US" sz="2000" dirty="0" smtClean="0"/>
              <a:t>The following requirements must be documented in the person-centered plan:</a:t>
            </a:r>
          </a:p>
          <a:p>
            <a:pPr marL="857250" lvl="1" indent="-457200">
              <a:buFont typeface="Wingdings" panose="05000000000000000000" pitchFamily="2" charset="2"/>
              <a:buChar char="§"/>
            </a:pPr>
            <a:r>
              <a:rPr lang="en-US" sz="2000" dirty="0" smtClean="0"/>
              <a:t>Identify a specific and individualized assessed need</a:t>
            </a:r>
          </a:p>
          <a:p>
            <a:pPr marL="857250" lvl="1" indent="-457200">
              <a:buFont typeface="Wingdings" panose="05000000000000000000" pitchFamily="2" charset="2"/>
              <a:buChar char="§"/>
            </a:pPr>
            <a:r>
              <a:rPr lang="en-US" sz="2000" dirty="0" smtClean="0"/>
              <a:t>Document the positive interventions and supports used prior to any modifications to the person-centered plan</a:t>
            </a:r>
          </a:p>
          <a:p>
            <a:pPr marL="857250" lvl="1" indent="-457200">
              <a:buFont typeface="Wingdings" panose="05000000000000000000" pitchFamily="2" charset="2"/>
              <a:buChar char="§"/>
            </a:pPr>
            <a:r>
              <a:rPr lang="en-US" sz="2000" dirty="0" smtClean="0"/>
              <a:t>Document less intrusive methods of meeting the need that have been tried but did not work</a:t>
            </a:r>
          </a:p>
          <a:p>
            <a:pPr marL="857250" lvl="1" indent="-457200">
              <a:buFont typeface="Wingdings" panose="05000000000000000000" pitchFamily="2" charset="2"/>
              <a:buChar char="§"/>
            </a:pPr>
            <a:r>
              <a:rPr lang="en-US" sz="2000" dirty="0" smtClean="0"/>
              <a:t>Include clear description of the condition that is directly proportionate to the specific assessed need.</a:t>
            </a:r>
          </a:p>
          <a:p>
            <a:pPr marL="0" indent="0">
              <a:buNone/>
            </a:pPr>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t>17</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1399970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Person-Centered </a:t>
            </a:r>
            <a:r>
              <a:rPr lang="en-US" dirty="0" smtClean="0"/>
              <a:t>Planning</a:t>
            </a:r>
            <a:endParaRPr lang="en-US" dirty="0"/>
          </a:p>
        </p:txBody>
      </p:sp>
      <p:sp>
        <p:nvSpPr>
          <p:cNvPr id="3" name="Content Placeholder 2"/>
          <p:cNvSpPr>
            <a:spLocks noGrp="1"/>
          </p:cNvSpPr>
          <p:nvPr>
            <p:ph idx="1"/>
          </p:nvPr>
        </p:nvSpPr>
        <p:spPr/>
        <p:txBody>
          <a:bodyPr/>
          <a:lstStyle/>
          <a:p>
            <a:pPr marL="0" indent="0">
              <a:buNone/>
            </a:pPr>
            <a:r>
              <a:rPr lang="en-US" sz="2000" i="1" dirty="0" smtClean="0"/>
              <a:t>Continued….</a:t>
            </a:r>
          </a:p>
          <a:p>
            <a:pPr marL="0" indent="0">
              <a:buNone/>
            </a:pPr>
            <a:endParaRPr lang="en-US" sz="2000" i="1" dirty="0" smtClean="0"/>
          </a:p>
          <a:p>
            <a:pPr marL="857250" lvl="1" indent="-457200">
              <a:buFont typeface="Wingdings" panose="05000000000000000000" pitchFamily="2" charset="2"/>
              <a:buChar char="§"/>
            </a:pPr>
            <a:r>
              <a:rPr lang="en-US" sz="2000" dirty="0" smtClean="0"/>
              <a:t>Include regular collection and review of data to measure the ongoing effectiveness of the modification</a:t>
            </a:r>
          </a:p>
          <a:p>
            <a:pPr marL="857250" lvl="1" indent="-457200">
              <a:buFont typeface="Wingdings" panose="05000000000000000000" pitchFamily="2" charset="2"/>
              <a:buChar char="§"/>
            </a:pPr>
            <a:r>
              <a:rPr lang="en-US" sz="2000" dirty="0" smtClean="0"/>
              <a:t>Include established time limits for periodic reviews to determine if the modification is still necessary or can be terminated</a:t>
            </a:r>
          </a:p>
          <a:p>
            <a:pPr marL="857250" lvl="1" indent="-457200">
              <a:buFont typeface="Wingdings" panose="05000000000000000000" pitchFamily="2" charset="2"/>
              <a:buChar char="§"/>
            </a:pPr>
            <a:r>
              <a:rPr lang="en-US" sz="2000" dirty="0" smtClean="0"/>
              <a:t>Include the informed consent of the individual</a:t>
            </a:r>
          </a:p>
          <a:p>
            <a:pPr marL="857250" lvl="1" indent="-457200">
              <a:buFont typeface="Wingdings" panose="05000000000000000000" pitchFamily="2" charset="2"/>
              <a:buChar char="§"/>
            </a:pPr>
            <a:r>
              <a:rPr lang="en-US" sz="2000" dirty="0" smtClean="0"/>
              <a:t>Include an assurance that interventions and supports will cause no harm to the individual </a:t>
            </a:r>
            <a:endParaRPr lang="en-US" sz="2000" dirty="0"/>
          </a:p>
          <a:p>
            <a:pPr marL="0" indent="0">
              <a:buNone/>
            </a:pPr>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t>18</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2838282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381000" y="1524000"/>
            <a:ext cx="8382000" cy="4373563"/>
          </a:xfrm>
        </p:spPr>
        <p:txBody>
          <a:bodyPr/>
          <a:lstStyle/>
          <a:p>
            <a:r>
              <a:rPr lang="en-US" sz="2400" dirty="0" smtClean="0"/>
              <a:t>Rules are basic rights afforded to all members</a:t>
            </a:r>
          </a:p>
          <a:p>
            <a:r>
              <a:rPr lang="en-US" sz="2400" dirty="0" smtClean="0"/>
              <a:t>Its not just about the location of where the services are provided, but its about the individual’s experience and outcomes</a:t>
            </a:r>
          </a:p>
          <a:p>
            <a:r>
              <a:rPr lang="en-US" sz="2400" dirty="0" smtClean="0"/>
              <a:t>All residential and non-residential settings must be compliant or come into compliance</a:t>
            </a:r>
          </a:p>
          <a:p>
            <a:r>
              <a:rPr lang="en-US" sz="2400" dirty="0" smtClean="0"/>
              <a:t>Rights may be limited, on a case-by-case basis</a:t>
            </a:r>
            <a:r>
              <a:rPr lang="en-US" sz="2400" dirty="0"/>
              <a:t>, if they jeopardize the health and safety </a:t>
            </a:r>
            <a:r>
              <a:rPr lang="en-US" sz="2400" dirty="0" smtClean="0"/>
              <a:t>of </a:t>
            </a:r>
            <a:r>
              <a:rPr lang="en-US" sz="2400" dirty="0"/>
              <a:t>the member and/or others</a:t>
            </a:r>
            <a:endParaRPr lang="en-US" sz="2400" dirty="0" smtClean="0"/>
          </a:p>
          <a:p>
            <a:pPr lvl="1"/>
            <a:r>
              <a:rPr lang="en-US" sz="1800" dirty="0" smtClean="0"/>
              <a:t>Must be documented in the service plan</a:t>
            </a:r>
          </a:p>
          <a:p>
            <a:pPr lvl="1"/>
            <a:r>
              <a:rPr lang="en-US" sz="1800" dirty="0" smtClean="0"/>
              <a:t>Strategies developed and monitored to restore rights</a:t>
            </a:r>
          </a:p>
        </p:txBody>
      </p:sp>
      <p:sp>
        <p:nvSpPr>
          <p:cNvPr id="4" name="Slide Number Placeholder 3"/>
          <p:cNvSpPr>
            <a:spLocks noGrp="1"/>
          </p:cNvSpPr>
          <p:nvPr>
            <p:ph type="sldNum" sz="quarter" idx="4"/>
          </p:nvPr>
        </p:nvSpPr>
        <p:spPr/>
        <p:txBody>
          <a:bodyPr/>
          <a:lstStyle/>
          <a:p>
            <a:fld id="{FF445594-FFE8-4E90-934C-EFF530110A38}" type="slidenum">
              <a:rPr lang="en-US" smtClean="0"/>
              <a:t>19</a:t>
            </a:fld>
            <a:endParaRPr lang="en-US" dirty="0"/>
          </a:p>
        </p:txBody>
      </p:sp>
      <p:sp>
        <p:nvSpPr>
          <p:cNvPr id="5" name="Footer Placeholder 4"/>
          <p:cNvSpPr>
            <a:spLocks noGrp="1"/>
          </p:cNvSpPr>
          <p:nvPr>
            <p:ph type="ftr" sz="quarter" idx="3"/>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spTree>
    <p:extLst>
      <p:ext uri="{BB962C8B-B14F-4D97-AF65-F5344CB8AC3E}">
        <p14:creationId xmlns:p14="http://schemas.microsoft.com/office/powerpoint/2010/main" val="770815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Housekeeping Items</a:t>
            </a:r>
            <a:endParaRPr lang="en-US" dirty="0"/>
          </a:p>
        </p:txBody>
      </p:sp>
      <p:sp>
        <p:nvSpPr>
          <p:cNvPr id="7" name="Content Placeholder 6"/>
          <p:cNvSpPr>
            <a:spLocks noGrp="1"/>
          </p:cNvSpPr>
          <p:nvPr>
            <p:ph idx="1"/>
          </p:nvPr>
        </p:nvSpPr>
        <p:spPr>
          <a:xfrm>
            <a:off x="457200" y="1600200"/>
            <a:ext cx="8382000" cy="4373563"/>
          </a:xfrm>
        </p:spPr>
        <p:txBody>
          <a:bodyPr/>
          <a:lstStyle/>
          <a:p>
            <a:r>
              <a:rPr lang="en-US" dirty="0" smtClean="0"/>
              <a:t>Restroom location</a:t>
            </a:r>
          </a:p>
          <a:p>
            <a:r>
              <a:rPr lang="en-US" dirty="0" smtClean="0"/>
              <a:t>Sign in Sheet</a:t>
            </a:r>
          </a:p>
          <a:p>
            <a:r>
              <a:rPr lang="en-US" dirty="0" smtClean="0"/>
              <a:t>Informational handout</a:t>
            </a:r>
          </a:p>
          <a:p>
            <a:pPr lvl="1"/>
            <a:r>
              <a:rPr lang="en-US" dirty="0"/>
              <a:t>Presentation available on </a:t>
            </a:r>
            <a:r>
              <a:rPr lang="en-US" sz="2400" dirty="0">
                <a:hlinkClick r:id="rId2"/>
              </a:rPr>
              <a:t>www.azahcccs.gov/hcbs</a:t>
            </a:r>
            <a:r>
              <a:rPr lang="en-US" dirty="0"/>
              <a:t> </a:t>
            </a:r>
            <a:endParaRPr lang="en-US" dirty="0" smtClean="0"/>
          </a:p>
          <a:p>
            <a:r>
              <a:rPr lang="en-US" u="sng" dirty="0" smtClean="0"/>
              <a:t>Format for Today’s Presentation</a:t>
            </a:r>
          </a:p>
          <a:p>
            <a:pPr lvl="1"/>
            <a:r>
              <a:rPr lang="en-US" dirty="0" smtClean="0"/>
              <a:t>HCBS Rule Presentation - AHCCCS</a:t>
            </a:r>
            <a:endParaRPr lang="en-US" dirty="0" smtClean="0"/>
          </a:p>
          <a:p>
            <a:pPr lvl="1"/>
            <a:r>
              <a:rPr lang="en-US" dirty="0" smtClean="0"/>
              <a:t>Comment </a:t>
            </a:r>
            <a:r>
              <a:rPr lang="en-US" dirty="0" smtClean="0"/>
              <a:t>Slips – </a:t>
            </a:r>
            <a:r>
              <a:rPr lang="en-US" i="1" dirty="0" smtClean="0"/>
              <a:t>note slide number</a:t>
            </a:r>
            <a:endParaRPr lang="en-US" i="1" dirty="0" smtClean="0"/>
          </a:p>
          <a:p>
            <a:pPr lvl="1"/>
            <a:r>
              <a:rPr lang="en-US" dirty="0" smtClean="0"/>
              <a:t>Request to </a:t>
            </a:r>
            <a:r>
              <a:rPr lang="en-US" dirty="0" smtClean="0"/>
              <a:t>Speak</a:t>
            </a:r>
          </a:p>
          <a:p>
            <a:endParaRPr lang="en-US" dirty="0" smtClean="0"/>
          </a:p>
        </p:txBody>
      </p:sp>
      <p:sp>
        <p:nvSpPr>
          <p:cNvPr id="4" name="Slide Number Placeholder 3"/>
          <p:cNvSpPr>
            <a:spLocks noGrp="1"/>
          </p:cNvSpPr>
          <p:nvPr>
            <p:ph type="sldNum" sz="quarter" idx="4"/>
          </p:nvPr>
        </p:nvSpPr>
        <p:spPr/>
        <p:txBody>
          <a:bodyPr/>
          <a:lstStyle/>
          <a:p>
            <a:fld id="{FF445594-FFE8-4E90-934C-EFF530110A38}" type="slidenum">
              <a:rPr lang="en-US" smtClean="0"/>
              <a:t>2</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3336051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Systemic Assessment and Transition Plan</a:t>
            </a:r>
            <a:endParaRPr lang="en-US" dirty="0"/>
          </a:p>
        </p:txBody>
      </p:sp>
      <p:sp>
        <p:nvSpPr>
          <p:cNvPr id="3" name="Slide Number Placeholder 2"/>
          <p:cNvSpPr>
            <a:spLocks noGrp="1"/>
          </p:cNvSpPr>
          <p:nvPr>
            <p:ph type="sldNum" sz="quarter" idx="4"/>
          </p:nvPr>
        </p:nvSpPr>
        <p:spPr/>
        <p:txBody>
          <a:bodyPr/>
          <a:lstStyle/>
          <a:p>
            <a:fld id="{FF445594-FFE8-4E90-934C-EFF530110A38}" type="slidenum">
              <a:rPr lang="en-US" smtClean="0"/>
              <a:t>20</a:t>
            </a:fld>
            <a:endParaRPr lang="en-US" dirty="0"/>
          </a:p>
        </p:txBody>
      </p:sp>
      <p:sp>
        <p:nvSpPr>
          <p:cNvPr id="4" name="Footer Placeholder 3"/>
          <p:cNvSpPr>
            <a:spLocks noGrp="1"/>
          </p:cNvSpPr>
          <p:nvPr>
            <p:ph type="ftr" sz="quarter" idx="3"/>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spTree>
    <p:extLst>
      <p:ext uri="{BB962C8B-B14F-4D97-AF65-F5344CB8AC3E}">
        <p14:creationId xmlns:p14="http://schemas.microsoft.com/office/powerpoint/2010/main" val="4034416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Systemic Assessment</a:t>
            </a:r>
            <a:endParaRPr lang="en-US" dirty="0"/>
          </a:p>
        </p:txBody>
      </p:sp>
      <p:sp>
        <p:nvSpPr>
          <p:cNvPr id="3" name="Content Placeholder 2"/>
          <p:cNvSpPr>
            <a:spLocks noGrp="1"/>
          </p:cNvSpPr>
          <p:nvPr>
            <p:ph idx="1"/>
          </p:nvPr>
        </p:nvSpPr>
        <p:spPr>
          <a:xfrm>
            <a:off x="457200" y="1676400"/>
            <a:ext cx="8382000" cy="4373563"/>
          </a:xfrm>
        </p:spPr>
        <p:txBody>
          <a:bodyPr/>
          <a:lstStyle/>
          <a:p>
            <a:r>
              <a:rPr lang="en-US" dirty="0" smtClean="0"/>
              <a:t>Review and evaluation of standards and requirements for setting types</a:t>
            </a:r>
          </a:p>
          <a:p>
            <a:pPr lvl="1"/>
            <a:r>
              <a:rPr lang="en-US" dirty="0" smtClean="0"/>
              <a:t>Arizona Revised Statutes</a:t>
            </a:r>
          </a:p>
          <a:p>
            <a:pPr lvl="1"/>
            <a:r>
              <a:rPr lang="en-US" dirty="0" smtClean="0"/>
              <a:t>Arizona Administrative Code</a:t>
            </a:r>
          </a:p>
          <a:p>
            <a:pPr lvl="1"/>
            <a:r>
              <a:rPr lang="en-US" dirty="0" smtClean="0"/>
              <a:t>AHCCCS and MCO Policy</a:t>
            </a:r>
          </a:p>
          <a:p>
            <a:pPr lvl="1"/>
            <a:r>
              <a:rPr lang="en-US" dirty="0" smtClean="0"/>
              <a:t>AHCCCS Contracts with MCOs</a:t>
            </a:r>
          </a:p>
          <a:p>
            <a:pPr lvl="1"/>
            <a:r>
              <a:rPr lang="en-US" dirty="0" smtClean="0"/>
              <a:t>MCO contracts with providers</a:t>
            </a:r>
          </a:p>
        </p:txBody>
      </p:sp>
      <p:sp>
        <p:nvSpPr>
          <p:cNvPr id="4" name="Slide Number Placeholder 3"/>
          <p:cNvSpPr>
            <a:spLocks noGrp="1"/>
          </p:cNvSpPr>
          <p:nvPr>
            <p:ph type="sldNum" sz="quarter" idx="4"/>
          </p:nvPr>
        </p:nvSpPr>
        <p:spPr/>
        <p:txBody>
          <a:bodyPr/>
          <a:lstStyle/>
          <a:p>
            <a:fld id="{FF445594-FFE8-4E90-934C-EFF530110A38}" type="slidenum">
              <a:rPr lang="en-US" smtClean="0"/>
              <a:t>21</a:t>
            </a:fld>
            <a:endParaRPr lang="en-US" dirty="0"/>
          </a:p>
        </p:txBody>
      </p:sp>
      <p:sp>
        <p:nvSpPr>
          <p:cNvPr id="5" name="Footer Placeholder 4"/>
          <p:cNvSpPr>
            <a:spLocks noGrp="1"/>
          </p:cNvSpPr>
          <p:nvPr>
            <p:ph type="ftr" sz="quarter" idx="3"/>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spTree>
    <p:extLst>
      <p:ext uri="{BB962C8B-B14F-4D97-AF65-F5344CB8AC3E}">
        <p14:creationId xmlns:p14="http://schemas.microsoft.com/office/powerpoint/2010/main" val="2548271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 Systemic Assessment?</a:t>
            </a:r>
            <a:endParaRPr lang="en-US" dirty="0"/>
          </a:p>
        </p:txBody>
      </p:sp>
      <p:sp>
        <p:nvSpPr>
          <p:cNvPr id="3" name="Content Placeholder 2"/>
          <p:cNvSpPr>
            <a:spLocks noGrp="1"/>
          </p:cNvSpPr>
          <p:nvPr>
            <p:ph idx="1"/>
          </p:nvPr>
        </p:nvSpPr>
        <p:spPr/>
        <p:txBody>
          <a:bodyPr/>
          <a:lstStyle/>
          <a:p>
            <a:r>
              <a:rPr lang="en-US" dirty="0" smtClean="0"/>
              <a:t>All services are provided under the 1115 Wavier authority</a:t>
            </a:r>
          </a:p>
          <a:p>
            <a:r>
              <a:rPr lang="en-US" dirty="0" smtClean="0"/>
              <a:t>Licensing rules create uniform standards across settings</a:t>
            </a:r>
          </a:p>
          <a:p>
            <a:r>
              <a:rPr lang="en-US" dirty="0" smtClean="0"/>
              <a:t>Working knowledge and understanding of the operations for each setting type</a:t>
            </a:r>
          </a:p>
          <a:p>
            <a:r>
              <a:rPr lang="en-US" dirty="0" smtClean="0"/>
              <a:t>Important to assess the “system” and not just providers</a:t>
            </a:r>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t>22</a:t>
            </a:fld>
            <a:endParaRPr lang="en-US" dirty="0"/>
          </a:p>
        </p:txBody>
      </p:sp>
      <p:sp>
        <p:nvSpPr>
          <p:cNvPr id="5" name="Footer Placeholder 4"/>
          <p:cNvSpPr>
            <a:spLocks noGrp="1"/>
          </p:cNvSpPr>
          <p:nvPr>
            <p:ph type="ftr" sz="quarter" idx="3"/>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spTree>
    <p:extLst>
      <p:ext uri="{BB962C8B-B14F-4D97-AF65-F5344CB8AC3E}">
        <p14:creationId xmlns:p14="http://schemas.microsoft.com/office/powerpoint/2010/main" val="30398686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Systemic Assessment - Process</a:t>
            </a:r>
            <a:endParaRPr lang="en-US" dirty="0"/>
          </a:p>
        </p:txBody>
      </p:sp>
      <p:sp>
        <p:nvSpPr>
          <p:cNvPr id="3" name="Content Placeholder 2"/>
          <p:cNvSpPr>
            <a:spLocks noGrp="1"/>
          </p:cNvSpPr>
          <p:nvPr>
            <p:ph idx="1"/>
          </p:nvPr>
        </p:nvSpPr>
        <p:spPr>
          <a:xfrm>
            <a:off x="457200" y="1676400"/>
            <a:ext cx="8382000" cy="4373563"/>
          </a:xfrm>
        </p:spPr>
        <p:txBody>
          <a:bodyPr/>
          <a:lstStyle/>
          <a:p>
            <a:r>
              <a:rPr lang="en-US" dirty="0" smtClean="0"/>
              <a:t>Assessed each specific rule requirement for each setting type</a:t>
            </a:r>
          </a:p>
          <a:p>
            <a:r>
              <a:rPr lang="en-US" dirty="0" smtClean="0"/>
              <a:t>Answered the question “What is culturally normative for individuals not receiving Medicaid HCBS?”</a:t>
            </a:r>
          </a:p>
          <a:p>
            <a:r>
              <a:rPr lang="en-US" dirty="0" smtClean="0"/>
              <a:t>Utilized exploratory questions provided by CMS</a:t>
            </a:r>
          </a:p>
        </p:txBody>
      </p:sp>
      <p:sp>
        <p:nvSpPr>
          <p:cNvPr id="4" name="Slide Number Placeholder 3"/>
          <p:cNvSpPr>
            <a:spLocks noGrp="1"/>
          </p:cNvSpPr>
          <p:nvPr>
            <p:ph type="sldNum" sz="quarter" idx="4"/>
          </p:nvPr>
        </p:nvSpPr>
        <p:spPr/>
        <p:txBody>
          <a:bodyPr/>
          <a:lstStyle/>
          <a:p>
            <a:fld id="{FF445594-FFE8-4E90-934C-EFF530110A38}" type="slidenum">
              <a:rPr lang="en-US" smtClean="0"/>
              <a:t>23</a:t>
            </a:fld>
            <a:endParaRPr lang="en-US" dirty="0"/>
          </a:p>
        </p:txBody>
      </p:sp>
      <p:sp>
        <p:nvSpPr>
          <p:cNvPr id="5" name="Footer Placeholder 4"/>
          <p:cNvSpPr>
            <a:spLocks noGrp="1"/>
          </p:cNvSpPr>
          <p:nvPr>
            <p:ph type="ftr" sz="quarter" idx="3"/>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spTree>
    <p:extLst>
      <p:ext uri="{BB962C8B-B14F-4D97-AF65-F5344CB8AC3E}">
        <p14:creationId xmlns:p14="http://schemas.microsoft.com/office/powerpoint/2010/main" val="4034724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Systemic Assessment - Process</a:t>
            </a:r>
            <a:endParaRPr lang="en-US" dirty="0"/>
          </a:p>
        </p:txBody>
      </p:sp>
      <p:sp>
        <p:nvSpPr>
          <p:cNvPr id="3" name="Content Placeholder 2"/>
          <p:cNvSpPr>
            <a:spLocks noGrp="1"/>
          </p:cNvSpPr>
          <p:nvPr>
            <p:ph idx="1"/>
          </p:nvPr>
        </p:nvSpPr>
        <p:spPr>
          <a:xfrm>
            <a:off x="457200" y="1676400"/>
            <a:ext cx="8382000" cy="4373563"/>
          </a:xfrm>
        </p:spPr>
        <p:txBody>
          <a:bodyPr/>
          <a:lstStyle/>
          <a:p>
            <a:r>
              <a:rPr lang="en-US" dirty="0" smtClean="0"/>
              <a:t>Only captures what is outlined on paper</a:t>
            </a:r>
          </a:p>
          <a:p>
            <a:r>
              <a:rPr lang="en-US" dirty="0" smtClean="0"/>
              <a:t>The HCBS Rules may be implemented in practice</a:t>
            </a:r>
          </a:p>
          <a:p>
            <a:r>
              <a:rPr lang="en-US" dirty="0" smtClean="0"/>
              <a:t>Site specific assessments will be implemented as part of the Transition Plan</a:t>
            </a:r>
          </a:p>
          <a:p>
            <a:r>
              <a:rPr lang="en-US" dirty="0" smtClean="0"/>
              <a:t>Includes policies that are not specific to the setting type (i.e. role of the Case Manager)</a:t>
            </a:r>
          </a:p>
          <a:p>
            <a:endParaRPr lang="en-US" sz="2400" dirty="0" smtClean="0"/>
          </a:p>
        </p:txBody>
      </p:sp>
      <p:sp>
        <p:nvSpPr>
          <p:cNvPr id="4" name="Slide Number Placeholder 3"/>
          <p:cNvSpPr>
            <a:spLocks noGrp="1"/>
          </p:cNvSpPr>
          <p:nvPr>
            <p:ph type="sldNum" sz="quarter" idx="4"/>
          </p:nvPr>
        </p:nvSpPr>
        <p:spPr/>
        <p:txBody>
          <a:bodyPr/>
          <a:lstStyle/>
          <a:p>
            <a:fld id="{FF445594-FFE8-4E90-934C-EFF530110A38}" type="slidenum">
              <a:rPr lang="en-US" smtClean="0"/>
              <a:t>24</a:t>
            </a:fld>
            <a:endParaRPr lang="en-US" dirty="0"/>
          </a:p>
        </p:txBody>
      </p:sp>
      <p:sp>
        <p:nvSpPr>
          <p:cNvPr id="5" name="Footer Placeholder 4"/>
          <p:cNvSpPr>
            <a:spLocks noGrp="1"/>
          </p:cNvSpPr>
          <p:nvPr>
            <p:ph type="ftr" sz="quarter" idx="3"/>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spTree>
    <p:extLst>
      <p:ext uri="{BB962C8B-B14F-4D97-AF65-F5344CB8AC3E}">
        <p14:creationId xmlns:p14="http://schemas.microsoft.com/office/powerpoint/2010/main" val="1597287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Systemic Assessment - Findings</a:t>
            </a:r>
            <a:endParaRPr lang="en-US" dirty="0"/>
          </a:p>
        </p:txBody>
      </p:sp>
      <p:sp>
        <p:nvSpPr>
          <p:cNvPr id="3" name="Content Placeholder 2"/>
          <p:cNvSpPr>
            <a:spLocks noGrp="1"/>
          </p:cNvSpPr>
          <p:nvPr>
            <p:ph idx="1"/>
          </p:nvPr>
        </p:nvSpPr>
        <p:spPr>
          <a:xfrm>
            <a:off x="457200" y="1676400"/>
            <a:ext cx="8382000" cy="4373563"/>
          </a:xfrm>
        </p:spPr>
        <p:txBody>
          <a:bodyPr/>
          <a:lstStyle/>
          <a:p>
            <a:r>
              <a:rPr lang="en-US" dirty="0" smtClean="0"/>
              <a:t>All setting types </a:t>
            </a:r>
            <a:r>
              <a:rPr lang="en-US" i="1" u="sng" dirty="0" smtClean="0"/>
              <a:t>currently do not comply with all of the HCBS Rules</a:t>
            </a:r>
            <a:r>
              <a:rPr lang="en-US" dirty="0" smtClean="0"/>
              <a:t> and, therefore, require remediation strategies to come into compliance with two exceptions</a:t>
            </a:r>
          </a:p>
          <a:p>
            <a:pPr lvl="1"/>
            <a:r>
              <a:rPr lang="en-US" dirty="0" smtClean="0"/>
              <a:t>Group Homes co-located on the campus of the ICF/ID in Coolidge</a:t>
            </a:r>
          </a:p>
          <a:p>
            <a:pPr lvl="1"/>
            <a:r>
              <a:rPr lang="en-US" dirty="0" smtClean="0"/>
              <a:t>Behavioral Health Residential Facilities</a:t>
            </a:r>
          </a:p>
          <a:p>
            <a:pPr lvl="1"/>
            <a:endParaRPr lang="en-US" dirty="0" smtClean="0"/>
          </a:p>
          <a:p>
            <a:endParaRPr lang="en-US" dirty="0" smtClean="0"/>
          </a:p>
        </p:txBody>
      </p:sp>
      <p:sp>
        <p:nvSpPr>
          <p:cNvPr id="4" name="Slide Number Placeholder 3"/>
          <p:cNvSpPr>
            <a:spLocks noGrp="1"/>
          </p:cNvSpPr>
          <p:nvPr>
            <p:ph type="sldNum" sz="quarter" idx="4"/>
          </p:nvPr>
        </p:nvSpPr>
        <p:spPr/>
        <p:txBody>
          <a:bodyPr/>
          <a:lstStyle/>
          <a:p>
            <a:fld id="{FF445594-FFE8-4E90-934C-EFF530110A38}" type="slidenum">
              <a:rPr lang="en-US" smtClean="0"/>
              <a:t>25</a:t>
            </a:fld>
            <a:endParaRPr lang="en-US" dirty="0"/>
          </a:p>
        </p:txBody>
      </p:sp>
      <p:sp>
        <p:nvSpPr>
          <p:cNvPr id="5" name="Footer Placeholder 4"/>
          <p:cNvSpPr>
            <a:spLocks noGrp="1"/>
          </p:cNvSpPr>
          <p:nvPr>
            <p:ph type="ftr" sz="quarter" idx="3"/>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spTree>
    <p:extLst>
      <p:ext uri="{BB962C8B-B14F-4D97-AF65-F5344CB8AC3E}">
        <p14:creationId xmlns:p14="http://schemas.microsoft.com/office/powerpoint/2010/main" val="1687329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Systemic Assessment - Findings</a:t>
            </a:r>
            <a:endParaRPr lang="en-US" dirty="0"/>
          </a:p>
        </p:txBody>
      </p:sp>
      <p:sp>
        <p:nvSpPr>
          <p:cNvPr id="3" name="Content Placeholder 2"/>
          <p:cNvSpPr>
            <a:spLocks noGrp="1"/>
          </p:cNvSpPr>
          <p:nvPr>
            <p:ph idx="1"/>
          </p:nvPr>
        </p:nvSpPr>
        <p:spPr>
          <a:xfrm>
            <a:off x="457200" y="1676400"/>
            <a:ext cx="8382000" cy="4373563"/>
          </a:xfrm>
        </p:spPr>
        <p:txBody>
          <a:bodyPr/>
          <a:lstStyle/>
          <a:p>
            <a:r>
              <a:rPr lang="en-US" b="1" dirty="0" smtClean="0"/>
              <a:t>Compliant</a:t>
            </a:r>
            <a:r>
              <a:rPr lang="en-US" dirty="0" smtClean="0"/>
              <a:t> – </a:t>
            </a:r>
            <a:r>
              <a:rPr lang="en-US" sz="2000" dirty="0" smtClean="0"/>
              <a:t>The minimum standards of the rule requirements have been met</a:t>
            </a:r>
          </a:p>
          <a:p>
            <a:r>
              <a:rPr lang="en-US" b="1" dirty="0" smtClean="0"/>
              <a:t>Compliant with Recommendations </a:t>
            </a:r>
            <a:r>
              <a:rPr lang="en-US" dirty="0" smtClean="0"/>
              <a:t>– </a:t>
            </a:r>
            <a:r>
              <a:rPr lang="en-US" sz="2000" dirty="0" smtClean="0"/>
              <a:t>The minimum standards of the rule have been met and, in addition, it was determined that a remediation strategy was in order to exceed the standards and meet the intent of the rule</a:t>
            </a:r>
          </a:p>
          <a:p>
            <a:r>
              <a:rPr lang="en-US" b="1" dirty="0" smtClean="0"/>
              <a:t>Partial Compliance </a:t>
            </a:r>
            <a:r>
              <a:rPr lang="en-US" dirty="0" smtClean="0"/>
              <a:t>– </a:t>
            </a:r>
            <a:r>
              <a:rPr lang="en-US" sz="2000" dirty="0" smtClean="0"/>
              <a:t>Some of the minimum standards of the rule requirements were met</a:t>
            </a:r>
          </a:p>
          <a:p>
            <a:r>
              <a:rPr lang="en-US" b="1" dirty="0" smtClean="0"/>
              <a:t>Not Compliant – </a:t>
            </a:r>
            <a:r>
              <a:rPr lang="en-US" sz="2000" dirty="0" smtClean="0"/>
              <a:t>The minimum standards of the rule requirements were not met</a:t>
            </a:r>
          </a:p>
        </p:txBody>
      </p:sp>
      <p:sp>
        <p:nvSpPr>
          <p:cNvPr id="4" name="Slide Number Placeholder 3"/>
          <p:cNvSpPr>
            <a:spLocks noGrp="1"/>
          </p:cNvSpPr>
          <p:nvPr>
            <p:ph type="sldNum" sz="quarter" idx="4"/>
          </p:nvPr>
        </p:nvSpPr>
        <p:spPr/>
        <p:txBody>
          <a:bodyPr/>
          <a:lstStyle/>
          <a:p>
            <a:fld id="{FF445594-FFE8-4E90-934C-EFF530110A38}" type="slidenum">
              <a:rPr lang="en-US" smtClean="0"/>
              <a:t>26</a:t>
            </a:fld>
            <a:endParaRPr lang="en-US" dirty="0"/>
          </a:p>
        </p:txBody>
      </p:sp>
      <p:sp>
        <p:nvSpPr>
          <p:cNvPr id="5" name="Footer Placeholder 4"/>
          <p:cNvSpPr>
            <a:spLocks noGrp="1"/>
          </p:cNvSpPr>
          <p:nvPr>
            <p:ph type="ftr" sz="quarter" idx="3"/>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spTree>
    <p:extLst>
      <p:ext uri="{BB962C8B-B14F-4D97-AF65-F5344CB8AC3E}">
        <p14:creationId xmlns:p14="http://schemas.microsoft.com/office/powerpoint/2010/main" val="3886199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Systemic Assessment - Findings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62287121"/>
              </p:ext>
            </p:extLst>
          </p:nvPr>
        </p:nvGraphicFramePr>
        <p:xfrm>
          <a:off x="304800" y="1600201"/>
          <a:ext cx="8610599" cy="4457697"/>
        </p:xfrm>
        <a:graphic>
          <a:graphicData uri="http://schemas.openxmlformats.org/drawingml/2006/table">
            <a:tbl>
              <a:tblPr firstRow="1" firstCol="1" bandRow="1"/>
              <a:tblGrid>
                <a:gridCol w="1926895"/>
                <a:gridCol w="1259853"/>
                <a:gridCol w="1712795"/>
                <a:gridCol w="1355964"/>
                <a:gridCol w="1427328"/>
                <a:gridCol w="927764"/>
              </a:tblGrid>
              <a:tr h="457200">
                <a:tc>
                  <a:txBody>
                    <a:bodyPr/>
                    <a:lstStyle/>
                    <a:p>
                      <a:pPr marL="0" marR="0" hangingPunct="1">
                        <a:spcBef>
                          <a:spcPts val="0"/>
                        </a:spcBef>
                        <a:spcAft>
                          <a:spcPts val="0"/>
                        </a:spcAft>
                      </a:pPr>
                      <a:r>
                        <a:rPr lang="en-US" sz="1200" b="1" dirty="0">
                          <a:effectLst/>
                          <a:latin typeface="Times New Roman"/>
                          <a:ea typeface="Calibri"/>
                        </a:rPr>
                        <a:t>Setting</a:t>
                      </a:r>
                      <a:endParaRPr lang="en-US" sz="12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hangingPunct="1">
                        <a:spcBef>
                          <a:spcPts val="0"/>
                        </a:spcBef>
                        <a:spcAft>
                          <a:spcPts val="0"/>
                        </a:spcAft>
                      </a:pPr>
                      <a:r>
                        <a:rPr lang="en-US" sz="1200" b="1" dirty="0">
                          <a:effectLst/>
                          <a:latin typeface="Times New Roman"/>
                          <a:ea typeface="Calibri"/>
                        </a:rPr>
                        <a:t>Compliant</a:t>
                      </a:r>
                      <a:endParaRPr lang="en-US" sz="12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hangingPunct="1">
                        <a:spcBef>
                          <a:spcPts val="0"/>
                        </a:spcBef>
                        <a:spcAft>
                          <a:spcPts val="0"/>
                        </a:spcAft>
                      </a:pPr>
                      <a:r>
                        <a:rPr lang="en-US" sz="1200" b="1" dirty="0">
                          <a:effectLst/>
                          <a:latin typeface="Times New Roman"/>
                          <a:ea typeface="Calibri"/>
                        </a:rPr>
                        <a:t>Compliant with Recommendations</a:t>
                      </a:r>
                      <a:endParaRPr lang="en-US" sz="12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hangingPunct="1">
                        <a:spcBef>
                          <a:spcPts val="0"/>
                        </a:spcBef>
                        <a:spcAft>
                          <a:spcPts val="0"/>
                        </a:spcAft>
                      </a:pPr>
                      <a:r>
                        <a:rPr lang="en-US" sz="1200" b="1">
                          <a:effectLst/>
                          <a:latin typeface="Times New Roman"/>
                          <a:ea typeface="Calibri"/>
                        </a:rPr>
                        <a:t>Partial Compliance</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hangingPunct="1">
                        <a:spcBef>
                          <a:spcPts val="0"/>
                        </a:spcBef>
                        <a:spcAft>
                          <a:spcPts val="0"/>
                        </a:spcAft>
                      </a:pPr>
                      <a:r>
                        <a:rPr lang="en-US" sz="1200" b="1">
                          <a:effectLst/>
                          <a:latin typeface="Times New Roman"/>
                          <a:ea typeface="Calibri"/>
                        </a:rPr>
                        <a:t>Not Compliant</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hangingPunct="1">
                        <a:spcBef>
                          <a:spcPts val="0"/>
                        </a:spcBef>
                        <a:spcAft>
                          <a:spcPts val="0"/>
                        </a:spcAft>
                      </a:pPr>
                      <a:r>
                        <a:rPr lang="en-US" sz="1200" b="1">
                          <a:effectLst/>
                          <a:latin typeface="Times New Roman"/>
                          <a:ea typeface="Calibri"/>
                        </a:rPr>
                        <a:t>Totals</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28600">
                <a:tc gridSpan="5">
                  <a:txBody>
                    <a:bodyPr/>
                    <a:lstStyle/>
                    <a:p>
                      <a:pPr marL="0" marR="0" hangingPunct="1">
                        <a:spcBef>
                          <a:spcPts val="0"/>
                        </a:spcBef>
                        <a:spcAft>
                          <a:spcPts val="0"/>
                        </a:spcAft>
                      </a:pPr>
                      <a:r>
                        <a:rPr lang="en-US" sz="1200" b="1">
                          <a:effectLst/>
                          <a:latin typeface="Times New Roman"/>
                          <a:ea typeface="Calibri"/>
                        </a:rPr>
                        <a:t>Residential Settings</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hangingPunct="1">
                        <a:spcBef>
                          <a:spcPts val="0"/>
                        </a:spcBef>
                        <a:spcAft>
                          <a:spcPts val="0"/>
                        </a:spcAft>
                      </a:pPr>
                      <a:r>
                        <a:rPr lang="en-US" sz="1200" b="1">
                          <a:effectLst/>
                          <a:latin typeface="Times New Roman"/>
                          <a:ea typeface="Calibri"/>
                        </a:rPr>
                        <a:t> </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90499">
                <a:tc>
                  <a:txBody>
                    <a:bodyPr/>
                    <a:lstStyle/>
                    <a:p>
                      <a:pPr marL="0" marR="0" hangingPunct="1">
                        <a:spcBef>
                          <a:spcPts val="0"/>
                        </a:spcBef>
                        <a:spcAft>
                          <a:spcPts val="0"/>
                        </a:spcAft>
                      </a:pPr>
                      <a:r>
                        <a:rPr lang="en-US" sz="1000" b="0">
                          <a:effectLst/>
                          <a:latin typeface="Times New Roman"/>
                          <a:ea typeface="Calibri"/>
                        </a:rPr>
                        <a:t>Assisted Living Facilities </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1">
                        <a:spcBef>
                          <a:spcPts val="0"/>
                        </a:spcBef>
                        <a:spcAft>
                          <a:spcPts val="0"/>
                        </a:spcAft>
                      </a:pPr>
                      <a:r>
                        <a:rPr lang="en-US" sz="1000" b="0">
                          <a:effectLst/>
                          <a:latin typeface="Times New Roman"/>
                          <a:ea typeface="Calibri"/>
                        </a:rPr>
                        <a:t>5</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1">
                        <a:spcBef>
                          <a:spcPts val="0"/>
                        </a:spcBef>
                        <a:spcAft>
                          <a:spcPts val="0"/>
                        </a:spcAft>
                      </a:pPr>
                      <a:r>
                        <a:rPr lang="en-US" sz="1000" b="0">
                          <a:effectLst/>
                          <a:latin typeface="Times New Roman"/>
                          <a:ea typeface="Calibri"/>
                        </a:rPr>
                        <a:t>3</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1">
                        <a:spcBef>
                          <a:spcPts val="0"/>
                        </a:spcBef>
                        <a:spcAft>
                          <a:spcPts val="0"/>
                        </a:spcAft>
                      </a:pPr>
                      <a:r>
                        <a:rPr lang="en-US" sz="1000" b="0">
                          <a:effectLst/>
                          <a:latin typeface="Times New Roman"/>
                          <a:ea typeface="Calibri"/>
                        </a:rPr>
                        <a:t>6</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1">
                        <a:spcBef>
                          <a:spcPts val="0"/>
                        </a:spcBef>
                        <a:spcAft>
                          <a:spcPts val="0"/>
                        </a:spcAft>
                      </a:pPr>
                      <a:r>
                        <a:rPr lang="en-US" sz="1000" b="0">
                          <a:effectLst/>
                          <a:latin typeface="Times New Roman"/>
                          <a:ea typeface="Calibri"/>
                        </a:rPr>
                        <a:t>1</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1">
                        <a:spcBef>
                          <a:spcPts val="0"/>
                        </a:spcBef>
                        <a:spcAft>
                          <a:spcPts val="0"/>
                        </a:spcAft>
                      </a:pPr>
                      <a:r>
                        <a:rPr lang="en-US" sz="1000" b="0">
                          <a:effectLst/>
                          <a:latin typeface="Times New Roman"/>
                          <a:ea typeface="Calibri"/>
                        </a:rPr>
                        <a:t>15</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499">
                <a:tc>
                  <a:txBody>
                    <a:bodyPr/>
                    <a:lstStyle/>
                    <a:p>
                      <a:pPr marL="0" marR="0" hangingPunct="1">
                        <a:spcBef>
                          <a:spcPts val="0"/>
                        </a:spcBef>
                        <a:spcAft>
                          <a:spcPts val="0"/>
                        </a:spcAft>
                      </a:pPr>
                      <a:r>
                        <a:rPr lang="en-US" sz="1000" b="0">
                          <a:effectLst/>
                          <a:latin typeface="Times New Roman"/>
                          <a:ea typeface="Calibri"/>
                        </a:rPr>
                        <a:t>Group Homes</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1">
                        <a:spcBef>
                          <a:spcPts val="0"/>
                        </a:spcBef>
                        <a:spcAft>
                          <a:spcPts val="0"/>
                        </a:spcAft>
                      </a:pPr>
                      <a:r>
                        <a:rPr lang="en-US" sz="1000" b="0">
                          <a:effectLst/>
                          <a:latin typeface="Times New Roman"/>
                          <a:ea typeface="Calibri"/>
                        </a:rPr>
                        <a:t>5</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1">
                        <a:spcBef>
                          <a:spcPts val="0"/>
                        </a:spcBef>
                        <a:spcAft>
                          <a:spcPts val="0"/>
                        </a:spcAft>
                      </a:pPr>
                      <a:r>
                        <a:rPr lang="en-US" sz="1000" b="0">
                          <a:effectLst/>
                          <a:latin typeface="Times New Roman"/>
                          <a:ea typeface="Calibri"/>
                        </a:rPr>
                        <a:t>5</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1">
                        <a:spcBef>
                          <a:spcPts val="0"/>
                        </a:spcBef>
                        <a:spcAft>
                          <a:spcPts val="0"/>
                        </a:spcAft>
                      </a:pPr>
                      <a:r>
                        <a:rPr lang="en-US" sz="1000" b="0">
                          <a:effectLst/>
                          <a:latin typeface="Times New Roman"/>
                          <a:ea typeface="Calibri"/>
                        </a:rPr>
                        <a:t>5</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1">
                        <a:spcBef>
                          <a:spcPts val="0"/>
                        </a:spcBef>
                        <a:spcAft>
                          <a:spcPts val="0"/>
                        </a:spcAft>
                      </a:pPr>
                      <a:r>
                        <a:rPr lang="en-US" sz="1000" b="0">
                          <a:effectLst/>
                          <a:latin typeface="Times New Roman"/>
                          <a:ea typeface="Calibri"/>
                        </a:rPr>
                        <a:t> </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1">
                        <a:spcBef>
                          <a:spcPts val="0"/>
                        </a:spcBef>
                        <a:spcAft>
                          <a:spcPts val="0"/>
                        </a:spcAft>
                      </a:pPr>
                      <a:r>
                        <a:rPr lang="en-US" sz="1000" b="0">
                          <a:effectLst/>
                          <a:latin typeface="Times New Roman"/>
                          <a:ea typeface="Calibri"/>
                        </a:rPr>
                        <a:t>15</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marL="0" marR="0" hangingPunct="1">
                        <a:spcBef>
                          <a:spcPts val="0"/>
                        </a:spcBef>
                        <a:spcAft>
                          <a:spcPts val="0"/>
                        </a:spcAft>
                      </a:pPr>
                      <a:r>
                        <a:rPr lang="en-US" sz="1000" b="0">
                          <a:effectLst/>
                          <a:latin typeface="Times New Roman"/>
                          <a:ea typeface="Calibri"/>
                        </a:rPr>
                        <a:t>Adult and Child Developmental Homes</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1">
                        <a:spcBef>
                          <a:spcPts val="0"/>
                        </a:spcBef>
                        <a:spcAft>
                          <a:spcPts val="0"/>
                        </a:spcAft>
                      </a:pPr>
                      <a:r>
                        <a:rPr lang="en-US" sz="1000" b="0">
                          <a:effectLst/>
                          <a:latin typeface="Times New Roman"/>
                          <a:ea typeface="Calibri"/>
                        </a:rPr>
                        <a:t>6</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1">
                        <a:spcBef>
                          <a:spcPts val="0"/>
                        </a:spcBef>
                        <a:spcAft>
                          <a:spcPts val="0"/>
                        </a:spcAft>
                      </a:pPr>
                      <a:r>
                        <a:rPr lang="en-US" sz="1000" b="0">
                          <a:effectLst/>
                          <a:latin typeface="Times New Roman"/>
                          <a:ea typeface="Calibri"/>
                        </a:rPr>
                        <a:t>4</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1">
                        <a:spcBef>
                          <a:spcPts val="0"/>
                        </a:spcBef>
                        <a:spcAft>
                          <a:spcPts val="0"/>
                        </a:spcAft>
                      </a:pPr>
                      <a:r>
                        <a:rPr lang="en-US" sz="1000" b="0">
                          <a:effectLst/>
                          <a:latin typeface="Times New Roman"/>
                          <a:ea typeface="Calibri"/>
                        </a:rPr>
                        <a:t>5</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1">
                        <a:spcBef>
                          <a:spcPts val="0"/>
                        </a:spcBef>
                        <a:spcAft>
                          <a:spcPts val="0"/>
                        </a:spcAft>
                      </a:pPr>
                      <a:r>
                        <a:rPr lang="en-US" sz="1000" b="0">
                          <a:effectLst/>
                          <a:latin typeface="Times New Roman"/>
                          <a:ea typeface="Calibri"/>
                        </a:rPr>
                        <a:t> </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1">
                        <a:spcBef>
                          <a:spcPts val="0"/>
                        </a:spcBef>
                        <a:spcAft>
                          <a:spcPts val="0"/>
                        </a:spcAft>
                      </a:pPr>
                      <a:r>
                        <a:rPr lang="en-US" sz="1000" b="0">
                          <a:effectLst/>
                          <a:latin typeface="Times New Roman"/>
                          <a:ea typeface="Calibri"/>
                        </a:rPr>
                        <a:t>15</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marL="0" marR="0" hangingPunct="1">
                        <a:spcBef>
                          <a:spcPts val="0"/>
                        </a:spcBef>
                        <a:spcAft>
                          <a:spcPts val="0"/>
                        </a:spcAft>
                      </a:pPr>
                      <a:r>
                        <a:rPr lang="en-US" sz="1000" b="0">
                          <a:effectLst/>
                          <a:latin typeface="Times New Roman"/>
                          <a:ea typeface="Calibri"/>
                        </a:rPr>
                        <a:t>Behavioral Health Residential Facilities</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1">
                        <a:spcBef>
                          <a:spcPts val="0"/>
                        </a:spcBef>
                        <a:spcAft>
                          <a:spcPts val="0"/>
                        </a:spcAft>
                      </a:pPr>
                      <a:r>
                        <a:rPr lang="en-US" sz="1000" b="0">
                          <a:effectLst/>
                          <a:latin typeface="Times New Roman"/>
                          <a:ea typeface="Calibri"/>
                        </a:rPr>
                        <a:t> </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hangingPunct="1">
                        <a:spcBef>
                          <a:spcPts val="0"/>
                        </a:spcBef>
                        <a:spcAft>
                          <a:spcPts val="0"/>
                        </a:spcAft>
                      </a:pPr>
                      <a:r>
                        <a:rPr lang="en-US" sz="1000" b="0">
                          <a:effectLst/>
                          <a:latin typeface="Times New Roman"/>
                          <a:ea typeface="Calibri"/>
                        </a:rPr>
                        <a:t> </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hangingPunct="1">
                        <a:spcBef>
                          <a:spcPts val="0"/>
                        </a:spcBef>
                        <a:spcAft>
                          <a:spcPts val="0"/>
                        </a:spcAft>
                      </a:pPr>
                      <a:r>
                        <a:rPr lang="en-US" sz="1000" b="0">
                          <a:effectLst/>
                          <a:latin typeface="Times New Roman"/>
                          <a:ea typeface="Calibri"/>
                        </a:rPr>
                        <a:t> </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hangingPunct="1">
                        <a:spcBef>
                          <a:spcPts val="0"/>
                        </a:spcBef>
                        <a:spcAft>
                          <a:spcPts val="0"/>
                        </a:spcAft>
                      </a:pPr>
                      <a:r>
                        <a:rPr lang="en-US" sz="1000" b="0">
                          <a:effectLst/>
                          <a:latin typeface="Times New Roman"/>
                          <a:ea typeface="Calibri"/>
                        </a:rPr>
                        <a:t> </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hangingPunct="1">
                        <a:spcBef>
                          <a:spcPts val="0"/>
                        </a:spcBef>
                        <a:spcAft>
                          <a:spcPts val="0"/>
                        </a:spcAft>
                      </a:pPr>
                      <a:r>
                        <a:rPr lang="en-US" sz="1000" b="0">
                          <a:effectLst/>
                          <a:latin typeface="Times New Roman"/>
                          <a:ea typeface="Calibri"/>
                        </a:rPr>
                        <a:t> </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457200">
                <a:tc>
                  <a:txBody>
                    <a:bodyPr/>
                    <a:lstStyle/>
                    <a:p>
                      <a:pPr marL="0" marR="0" hangingPunct="1">
                        <a:spcBef>
                          <a:spcPts val="0"/>
                        </a:spcBef>
                        <a:spcAft>
                          <a:spcPts val="0"/>
                        </a:spcAft>
                      </a:pPr>
                      <a:r>
                        <a:rPr lang="en-US" sz="1200" b="1">
                          <a:effectLst/>
                          <a:latin typeface="Times New Roman"/>
                          <a:ea typeface="Calibri"/>
                        </a:rPr>
                        <a:t>Residential Total</a:t>
                      </a:r>
                      <a:endParaRPr lang="en-US" sz="1200" b="1">
                        <a:effectLst/>
                        <a:latin typeface="Times New Roman"/>
                        <a:ea typeface="Times New Roman"/>
                      </a:endParaRPr>
                    </a:p>
                    <a:p>
                      <a:pPr marL="0" marR="0" hangingPunct="1">
                        <a:spcBef>
                          <a:spcPts val="0"/>
                        </a:spcBef>
                        <a:spcAft>
                          <a:spcPts val="0"/>
                        </a:spcAft>
                      </a:pPr>
                      <a:r>
                        <a:rPr lang="en-US" sz="1200" b="1">
                          <a:effectLst/>
                          <a:latin typeface="Times New Roman"/>
                          <a:ea typeface="Calibri"/>
                        </a:rPr>
                        <a:t> </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hangingPunct="1">
                        <a:spcBef>
                          <a:spcPts val="0"/>
                        </a:spcBef>
                        <a:spcAft>
                          <a:spcPts val="0"/>
                        </a:spcAft>
                      </a:pPr>
                      <a:r>
                        <a:rPr lang="en-US" sz="1200" b="1">
                          <a:effectLst/>
                          <a:latin typeface="Times New Roman"/>
                          <a:ea typeface="Calibri"/>
                        </a:rPr>
                        <a:t>16 (36%)</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hangingPunct="1">
                        <a:spcBef>
                          <a:spcPts val="0"/>
                        </a:spcBef>
                        <a:spcAft>
                          <a:spcPts val="0"/>
                        </a:spcAft>
                      </a:pPr>
                      <a:r>
                        <a:rPr lang="en-US" sz="1200" b="1">
                          <a:effectLst/>
                          <a:latin typeface="Times New Roman"/>
                          <a:ea typeface="Calibri"/>
                        </a:rPr>
                        <a:t>12 (26%)</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hangingPunct="1">
                        <a:spcBef>
                          <a:spcPts val="0"/>
                        </a:spcBef>
                        <a:spcAft>
                          <a:spcPts val="0"/>
                        </a:spcAft>
                      </a:pPr>
                      <a:r>
                        <a:rPr lang="en-US" sz="1200" b="1">
                          <a:effectLst/>
                          <a:latin typeface="Times New Roman"/>
                          <a:ea typeface="Calibri"/>
                        </a:rPr>
                        <a:t>16 (36%)</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hangingPunct="1">
                        <a:spcBef>
                          <a:spcPts val="0"/>
                        </a:spcBef>
                        <a:spcAft>
                          <a:spcPts val="0"/>
                        </a:spcAft>
                      </a:pPr>
                      <a:r>
                        <a:rPr lang="en-US" sz="1200" b="1">
                          <a:effectLst/>
                          <a:latin typeface="Times New Roman"/>
                          <a:ea typeface="Calibri"/>
                        </a:rPr>
                        <a:t>1 (2%)</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hangingPunct="1">
                        <a:spcBef>
                          <a:spcPts val="0"/>
                        </a:spcBef>
                        <a:spcAft>
                          <a:spcPts val="0"/>
                        </a:spcAft>
                      </a:pPr>
                      <a:r>
                        <a:rPr lang="en-US" sz="1200" b="1" dirty="0">
                          <a:effectLst/>
                          <a:latin typeface="Times New Roman"/>
                          <a:ea typeface="Calibri"/>
                        </a:rPr>
                        <a:t>45</a:t>
                      </a:r>
                      <a:endParaRPr lang="en-US" sz="12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28600">
                <a:tc gridSpan="5">
                  <a:txBody>
                    <a:bodyPr/>
                    <a:lstStyle/>
                    <a:p>
                      <a:pPr marL="0" marR="0" hangingPunct="1">
                        <a:spcBef>
                          <a:spcPts val="0"/>
                        </a:spcBef>
                        <a:spcAft>
                          <a:spcPts val="0"/>
                        </a:spcAft>
                      </a:pPr>
                      <a:r>
                        <a:rPr lang="en-US" sz="1200" b="1">
                          <a:effectLst/>
                          <a:latin typeface="Times New Roman"/>
                          <a:ea typeface="Calibri"/>
                        </a:rPr>
                        <a:t>Non-Residential Settings</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hangingPunct="1">
                        <a:spcBef>
                          <a:spcPts val="0"/>
                        </a:spcBef>
                        <a:spcAft>
                          <a:spcPts val="0"/>
                        </a:spcAft>
                      </a:pPr>
                      <a:r>
                        <a:rPr lang="en-US" sz="1200" b="1">
                          <a:effectLst/>
                          <a:latin typeface="Times New Roman"/>
                          <a:ea typeface="Calibri"/>
                        </a:rPr>
                        <a:t> </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90499">
                <a:tc>
                  <a:txBody>
                    <a:bodyPr/>
                    <a:lstStyle/>
                    <a:p>
                      <a:pPr marL="0" marR="0" hangingPunct="1">
                        <a:spcBef>
                          <a:spcPts val="0"/>
                        </a:spcBef>
                        <a:spcAft>
                          <a:spcPts val="0"/>
                        </a:spcAft>
                      </a:pPr>
                      <a:r>
                        <a:rPr lang="en-US" sz="1000" b="0">
                          <a:effectLst/>
                          <a:latin typeface="Times New Roman"/>
                          <a:ea typeface="Calibri"/>
                        </a:rPr>
                        <a:t>Adult Day Health Facilities</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1">
                        <a:spcBef>
                          <a:spcPts val="0"/>
                        </a:spcBef>
                        <a:spcAft>
                          <a:spcPts val="0"/>
                        </a:spcAft>
                      </a:pPr>
                      <a:r>
                        <a:rPr lang="en-US" sz="1000" b="0">
                          <a:effectLst/>
                          <a:latin typeface="Times New Roman"/>
                          <a:ea typeface="Calibri"/>
                        </a:rPr>
                        <a:t>1</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1">
                        <a:spcBef>
                          <a:spcPts val="0"/>
                        </a:spcBef>
                        <a:spcAft>
                          <a:spcPts val="0"/>
                        </a:spcAft>
                      </a:pPr>
                      <a:r>
                        <a:rPr lang="en-US" sz="1000" b="0">
                          <a:effectLst/>
                          <a:latin typeface="Times New Roman"/>
                          <a:ea typeface="Calibri"/>
                        </a:rPr>
                        <a:t> </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1">
                        <a:spcBef>
                          <a:spcPts val="0"/>
                        </a:spcBef>
                        <a:spcAft>
                          <a:spcPts val="0"/>
                        </a:spcAft>
                      </a:pPr>
                      <a:r>
                        <a:rPr lang="en-US" sz="1000" b="0">
                          <a:effectLst/>
                          <a:latin typeface="Times New Roman"/>
                          <a:ea typeface="Calibri"/>
                        </a:rPr>
                        <a:t>4</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1">
                        <a:spcBef>
                          <a:spcPts val="0"/>
                        </a:spcBef>
                        <a:spcAft>
                          <a:spcPts val="0"/>
                        </a:spcAft>
                      </a:pPr>
                      <a:r>
                        <a:rPr lang="en-US" sz="1000" b="0">
                          <a:effectLst/>
                          <a:latin typeface="Times New Roman"/>
                          <a:ea typeface="Calibri"/>
                        </a:rPr>
                        <a:t>4</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1">
                        <a:spcBef>
                          <a:spcPts val="0"/>
                        </a:spcBef>
                        <a:spcAft>
                          <a:spcPts val="0"/>
                        </a:spcAft>
                      </a:pPr>
                      <a:r>
                        <a:rPr lang="en-US" sz="1000" b="0">
                          <a:effectLst/>
                          <a:latin typeface="Times New Roman"/>
                          <a:ea typeface="Calibri"/>
                        </a:rPr>
                        <a:t>9</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marL="0" marR="0" hangingPunct="1">
                        <a:spcBef>
                          <a:spcPts val="0"/>
                        </a:spcBef>
                        <a:spcAft>
                          <a:spcPts val="0"/>
                        </a:spcAft>
                      </a:pPr>
                      <a:r>
                        <a:rPr lang="en-US" sz="1000" b="0">
                          <a:effectLst/>
                          <a:latin typeface="Times New Roman"/>
                          <a:ea typeface="Calibri"/>
                        </a:rPr>
                        <a:t>Day Treatment and Training Programs</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1">
                        <a:spcBef>
                          <a:spcPts val="0"/>
                        </a:spcBef>
                        <a:spcAft>
                          <a:spcPts val="0"/>
                        </a:spcAft>
                      </a:pPr>
                      <a:r>
                        <a:rPr lang="en-US" sz="1000" b="0">
                          <a:effectLst/>
                          <a:latin typeface="Times New Roman"/>
                          <a:ea typeface="Calibri"/>
                        </a:rPr>
                        <a:t>2</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1">
                        <a:spcBef>
                          <a:spcPts val="0"/>
                        </a:spcBef>
                        <a:spcAft>
                          <a:spcPts val="0"/>
                        </a:spcAft>
                      </a:pPr>
                      <a:r>
                        <a:rPr lang="en-US" sz="1000" b="0">
                          <a:effectLst/>
                          <a:latin typeface="Times New Roman"/>
                          <a:ea typeface="Calibri"/>
                        </a:rPr>
                        <a:t>2</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1">
                        <a:spcBef>
                          <a:spcPts val="0"/>
                        </a:spcBef>
                        <a:spcAft>
                          <a:spcPts val="0"/>
                        </a:spcAft>
                      </a:pPr>
                      <a:r>
                        <a:rPr lang="en-US" sz="1000" b="0">
                          <a:effectLst/>
                          <a:latin typeface="Times New Roman"/>
                          <a:ea typeface="Calibri"/>
                        </a:rPr>
                        <a:t>4</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1">
                        <a:spcBef>
                          <a:spcPts val="0"/>
                        </a:spcBef>
                        <a:spcAft>
                          <a:spcPts val="0"/>
                        </a:spcAft>
                      </a:pPr>
                      <a:r>
                        <a:rPr lang="en-US" sz="1000" b="0">
                          <a:effectLst/>
                          <a:latin typeface="Times New Roman"/>
                          <a:ea typeface="Calibri"/>
                        </a:rPr>
                        <a:t>1</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1">
                        <a:spcBef>
                          <a:spcPts val="0"/>
                        </a:spcBef>
                        <a:spcAft>
                          <a:spcPts val="0"/>
                        </a:spcAft>
                      </a:pPr>
                      <a:r>
                        <a:rPr lang="en-US" sz="1000" b="0">
                          <a:effectLst/>
                          <a:latin typeface="Times New Roman"/>
                          <a:ea typeface="Calibri"/>
                        </a:rPr>
                        <a:t>9</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499">
                <a:tc>
                  <a:txBody>
                    <a:bodyPr/>
                    <a:lstStyle/>
                    <a:p>
                      <a:pPr marL="0" marR="0" hangingPunct="1">
                        <a:spcBef>
                          <a:spcPts val="0"/>
                        </a:spcBef>
                        <a:spcAft>
                          <a:spcPts val="0"/>
                        </a:spcAft>
                      </a:pPr>
                      <a:r>
                        <a:rPr lang="en-US" sz="1000" b="0">
                          <a:effectLst/>
                          <a:latin typeface="Times New Roman"/>
                          <a:ea typeface="Calibri"/>
                        </a:rPr>
                        <a:t>Center-Based Employment Programs</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1">
                        <a:spcBef>
                          <a:spcPts val="0"/>
                        </a:spcBef>
                        <a:spcAft>
                          <a:spcPts val="0"/>
                        </a:spcAft>
                      </a:pPr>
                      <a:r>
                        <a:rPr lang="en-US" sz="1000" b="0">
                          <a:effectLst/>
                          <a:latin typeface="Times New Roman"/>
                          <a:ea typeface="Calibri"/>
                        </a:rPr>
                        <a:t>2</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1">
                        <a:spcBef>
                          <a:spcPts val="0"/>
                        </a:spcBef>
                        <a:spcAft>
                          <a:spcPts val="0"/>
                        </a:spcAft>
                      </a:pPr>
                      <a:r>
                        <a:rPr lang="en-US" sz="1000" b="0">
                          <a:effectLst/>
                          <a:latin typeface="Times New Roman"/>
                          <a:ea typeface="Calibri"/>
                        </a:rPr>
                        <a:t>1</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1">
                        <a:spcBef>
                          <a:spcPts val="0"/>
                        </a:spcBef>
                        <a:spcAft>
                          <a:spcPts val="0"/>
                        </a:spcAft>
                      </a:pPr>
                      <a:r>
                        <a:rPr lang="en-US" sz="1000" b="0">
                          <a:effectLst/>
                          <a:latin typeface="Times New Roman"/>
                          <a:ea typeface="Calibri"/>
                        </a:rPr>
                        <a:t>4</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1">
                        <a:spcBef>
                          <a:spcPts val="0"/>
                        </a:spcBef>
                        <a:spcAft>
                          <a:spcPts val="0"/>
                        </a:spcAft>
                      </a:pPr>
                      <a:r>
                        <a:rPr lang="en-US" sz="1000" b="0">
                          <a:effectLst/>
                          <a:latin typeface="Times New Roman"/>
                          <a:ea typeface="Calibri"/>
                        </a:rPr>
                        <a:t>2</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1">
                        <a:spcBef>
                          <a:spcPts val="0"/>
                        </a:spcBef>
                        <a:spcAft>
                          <a:spcPts val="0"/>
                        </a:spcAft>
                      </a:pPr>
                      <a:r>
                        <a:rPr lang="en-US" sz="1000" b="0">
                          <a:effectLst/>
                          <a:latin typeface="Times New Roman"/>
                          <a:ea typeface="Calibri"/>
                        </a:rPr>
                        <a:t>9</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marL="0" marR="0" hangingPunct="1">
                        <a:spcBef>
                          <a:spcPts val="0"/>
                        </a:spcBef>
                        <a:spcAft>
                          <a:spcPts val="0"/>
                        </a:spcAft>
                      </a:pPr>
                      <a:r>
                        <a:rPr lang="en-US" sz="1000" b="0">
                          <a:effectLst/>
                          <a:latin typeface="Times New Roman"/>
                          <a:ea typeface="Calibri"/>
                        </a:rPr>
                        <a:t>Group-Supported Employment Programs</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1">
                        <a:spcBef>
                          <a:spcPts val="0"/>
                        </a:spcBef>
                        <a:spcAft>
                          <a:spcPts val="0"/>
                        </a:spcAft>
                      </a:pPr>
                      <a:r>
                        <a:rPr lang="en-US" sz="1000" b="0">
                          <a:effectLst/>
                          <a:latin typeface="Times New Roman"/>
                          <a:ea typeface="Calibri"/>
                        </a:rPr>
                        <a:t>7</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1">
                        <a:spcBef>
                          <a:spcPts val="0"/>
                        </a:spcBef>
                        <a:spcAft>
                          <a:spcPts val="0"/>
                        </a:spcAft>
                      </a:pPr>
                      <a:r>
                        <a:rPr lang="en-US" sz="1000" b="0">
                          <a:effectLst/>
                          <a:latin typeface="Times New Roman"/>
                          <a:ea typeface="Calibri"/>
                        </a:rPr>
                        <a:t>2</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1">
                        <a:spcBef>
                          <a:spcPts val="0"/>
                        </a:spcBef>
                        <a:spcAft>
                          <a:spcPts val="0"/>
                        </a:spcAft>
                      </a:pPr>
                      <a:r>
                        <a:rPr lang="en-US" sz="1000" b="0">
                          <a:effectLst/>
                          <a:latin typeface="Times New Roman"/>
                          <a:ea typeface="Calibri"/>
                        </a:rPr>
                        <a:t> </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1">
                        <a:spcBef>
                          <a:spcPts val="0"/>
                        </a:spcBef>
                        <a:spcAft>
                          <a:spcPts val="0"/>
                        </a:spcAft>
                      </a:pPr>
                      <a:r>
                        <a:rPr lang="en-US" sz="1000" b="0">
                          <a:effectLst/>
                          <a:latin typeface="Times New Roman"/>
                          <a:ea typeface="Calibri"/>
                        </a:rPr>
                        <a:t> </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1">
                        <a:spcBef>
                          <a:spcPts val="0"/>
                        </a:spcBef>
                        <a:spcAft>
                          <a:spcPts val="0"/>
                        </a:spcAft>
                      </a:pPr>
                      <a:r>
                        <a:rPr lang="en-US" sz="1000" b="0">
                          <a:effectLst/>
                          <a:latin typeface="Times New Roman"/>
                          <a:ea typeface="Calibri"/>
                        </a:rPr>
                        <a:t>9</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marL="0" marR="0" hangingPunct="1">
                        <a:spcBef>
                          <a:spcPts val="0"/>
                        </a:spcBef>
                        <a:spcAft>
                          <a:spcPts val="0"/>
                        </a:spcAft>
                      </a:pPr>
                      <a:r>
                        <a:rPr lang="en-US" sz="1200" b="1">
                          <a:effectLst/>
                          <a:latin typeface="Times New Roman"/>
                          <a:ea typeface="Calibri"/>
                        </a:rPr>
                        <a:t>Non-Residential Total</a:t>
                      </a:r>
                      <a:endParaRPr lang="en-US" sz="1200" b="1">
                        <a:effectLst/>
                        <a:latin typeface="Times New Roman"/>
                        <a:ea typeface="Times New Roman"/>
                      </a:endParaRPr>
                    </a:p>
                    <a:p>
                      <a:pPr marL="0" marR="0" hangingPunct="1">
                        <a:spcBef>
                          <a:spcPts val="0"/>
                        </a:spcBef>
                        <a:spcAft>
                          <a:spcPts val="0"/>
                        </a:spcAft>
                      </a:pPr>
                      <a:r>
                        <a:rPr lang="en-US" sz="1200" b="1">
                          <a:effectLst/>
                          <a:latin typeface="Times New Roman"/>
                          <a:ea typeface="Calibri"/>
                        </a:rPr>
                        <a:t> </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hangingPunct="1">
                        <a:spcBef>
                          <a:spcPts val="0"/>
                        </a:spcBef>
                        <a:spcAft>
                          <a:spcPts val="0"/>
                        </a:spcAft>
                      </a:pPr>
                      <a:r>
                        <a:rPr lang="en-US" sz="1200" b="1">
                          <a:effectLst/>
                          <a:latin typeface="Times New Roman"/>
                          <a:ea typeface="Calibri"/>
                        </a:rPr>
                        <a:t>12 (33%)</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hangingPunct="1">
                        <a:spcBef>
                          <a:spcPts val="0"/>
                        </a:spcBef>
                        <a:spcAft>
                          <a:spcPts val="0"/>
                        </a:spcAft>
                      </a:pPr>
                      <a:r>
                        <a:rPr lang="en-US" sz="1200" b="1">
                          <a:effectLst/>
                          <a:latin typeface="Times New Roman"/>
                          <a:ea typeface="Calibri"/>
                        </a:rPr>
                        <a:t>5 (14%)</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hangingPunct="1">
                        <a:spcBef>
                          <a:spcPts val="0"/>
                        </a:spcBef>
                        <a:spcAft>
                          <a:spcPts val="0"/>
                        </a:spcAft>
                      </a:pPr>
                      <a:r>
                        <a:rPr lang="en-US" sz="1200" b="1">
                          <a:effectLst/>
                          <a:latin typeface="Times New Roman"/>
                          <a:ea typeface="Calibri"/>
                        </a:rPr>
                        <a:t>12 (33%)</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hangingPunct="1">
                        <a:spcBef>
                          <a:spcPts val="0"/>
                        </a:spcBef>
                        <a:spcAft>
                          <a:spcPts val="0"/>
                        </a:spcAft>
                      </a:pPr>
                      <a:r>
                        <a:rPr lang="en-US" sz="1200" b="1">
                          <a:effectLst/>
                          <a:latin typeface="Times New Roman"/>
                          <a:ea typeface="Calibri"/>
                        </a:rPr>
                        <a:t>7 (20%)</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hangingPunct="1">
                        <a:spcBef>
                          <a:spcPts val="0"/>
                        </a:spcBef>
                        <a:spcAft>
                          <a:spcPts val="0"/>
                        </a:spcAft>
                      </a:pPr>
                      <a:r>
                        <a:rPr lang="en-US" sz="1200" b="1" dirty="0">
                          <a:effectLst/>
                          <a:latin typeface="Times New Roman"/>
                          <a:ea typeface="Calibri"/>
                        </a:rPr>
                        <a:t>36</a:t>
                      </a:r>
                      <a:endParaRPr lang="en-US" sz="12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28600">
                <a:tc>
                  <a:txBody>
                    <a:bodyPr/>
                    <a:lstStyle/>
                    <a:p>
                      <a:pPr marL="0" marR="0" hangingPunct="1">
                        <a:spcBef>
                          <a:spcPts val="0"/>
                        </a:spcBef>
                        <a:spcAft>
                          <a:spcPts val="0"/>
                        </a:spcAft>
                      </a:pPr>
                      <a:r>
                        <a:rPr lang="en-US" sz="1200" b="1">
                          <a:effectLst/>
                          <a:latin typeface="Times New Roman"/>
                          <a:ea typeface="Calibri"/>
                        </a:rPr>
                        <a:t>Grand Totals</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hangingPunct="1">
                        <a:spcBef>
                          <a:spcPts val="0"/>
                        </a:spcBef>
                        <a:spcAft>
                          <a:spcPts val="0"/>
                        </a:spcAft>
                      </a:pPr>
                      <a:r>
                        <a:rPr lang="en-US" sz="1200" b="1">
                          <a:effectLst/>
                          <a:latin typeface="Times New Roman"/>
                          <a:ea typeface="Calibri"/>
                        </a:rPr>
                        <a:t>28 (35%)</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hangingPunct="1">
                        <a:spcBef>
                          <a:spcPts val="0"/>
                        </a:spcBef>
                        <a:spcAft>
                          <a:spcPts val="0"/>
                        </a:spcAft>
                      </a:pPr>
                      <a:r>
                        <a:rPr lang="en-US" sz="1200" b="1">
                          <a:effectLst/>
                          <a:latin typeface="Times New Roman"/>
                          <a:ea typeface="Calibri"/>
                        </a:rPr>
                        <a:t>17 (20%)</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hangingPunct="1">
                        <a:spcBef>
                          <a:spcPts val="0"/>
                        </a:spcBef>
                        <a:spcAft>
                          <a:spcPts val="0"/>
                        </a:spcAft>
                      </a:pPr>
                      <a:r>
                        <a:rPr lang="en-US" sz="1200" b="1">
                          <a:effectLst/>
                          <a:latin typeface="Times New Roman"/>
                          <a:ea typeface="Calibri"/>
                        </a:rPr>
                        <a:t>28 (35%)</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hangingPunct="1">
                        <a:spcBef>
                          <a:spcPts val="0"/>
                        </a:spcBef>
                        <a:spcAft>
                          <a:spcPts val="0"/>
                        </a:spcAft>
                      </a:pPr>
                      <a:r>
                        <a:rPr lang="en-US" sz="1200" b="1">
                          <a:effectLst/>
                          <a:latin typeface="Times New Roman"/>
                          <a:ea typeface="Calibri"/>
                        </a:rPr>
                        <a:t>8 (10%)</a:t>
                      </a:r>
                      <a:endParaRPr lang="en-US" sz="12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hangingPunct="1">
                        <a:spcBef>
                          <a:spcPts val="0"/>
                        </a:spcBef>
                        <a:spcAft>
                          <a:spcPts val="0"/>
                        </a:spcAft>
                      </a:pPr>
                      <a:r>
                        <a:rPr lang="en-US" sz="1200" b="1" dirty="0">
                          <a:effectLst/>
                          <a:latin typeface="Times New Roman"/>
                          <a:ea typeface="Calibri"/>
                        </a:rPr>
                        <a:t>81</a:t>
                      </a:r>
                      <a:endParaRPr lang="en-US" sz="12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sp>
        <p:nvSpPr>
          <p:cNvPr id="4" name="Slide Number Placeholder 3"/>
          <p:cNvSpPr>
            <a:spLocks noGrp="1"/>
          </p:cNvSpPr>
          <p:nvPr>
            <p:ph type="sldNum" sz="quarter" idx="4"/>
          </p:nvPr>
        </p:nvSpPr>
        <p:spPr/>
        <p:txBody>
          <a:bodyPr/>
          <a:lstStyle/>
          <a:p>
            <a:fld id="{FF445594-FFE8-4E90-934C-EFF530110A38}" type="slidenum">
              <a:rPr lang="en-US" smtClean="0"/>
              <a:t>27</a:t>
            </a:fld>
            <a:endParaRPr lang="en-US" dirty="0"/>
          </a:p>
        </p:txBody>
      </p:sp>
      <p:sp>
        <p:nvSpPr>
          <p:cNvPr id="5" name="Footer Placeholder 4"/>
          <p:cNvSpPr>
            <a:spLocks noGrp="1"/>
          </p:cNvSpPr>
          <p:nvPr>
            <p:ph type="ftr" sz="quarter" idx="3"/>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sp>
        <p:nvSpPr>
          <p:cNvPr id="7" name="Rectangle 1"/>
          <p:cNvSpPr>
            <a:spLocks noChangeArrowheads="1"/>
          </p:cNvSpPr>
          <p:nvPr/>
        </p:nvSpPr>
        <p:spPr bwMode="auto">
          <a:xfrm>
            <a:off x="1219200" y="1973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cs typeface="Arial" pitchFamily="34" charset="0"/>
              </a:rPr>
              <a:t/>
            </a:r>
            <a:br>
              <a:rPr kumimoji="0" lang="en-US" altLang="en-US" sz="1800" b="0" i="0" u="none" strike="noStrike" cap="none" normalizeH="0" baseline="0" smtClean="0">
                <a:ln>
                  <a:noFill/>
                </a:ln>
                <a:solidFill>
                  <a:schemeClr val="tx1"/>
                </a:solidFill>
                <a:effectLst/>
                <a:latin typeface="Arial" pitchFamily="34" charset="0"/>
                <a:cs typeface="Arial" pitchFamily="34" charset="0"/>
              </a:rPr>
            </a:b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6269618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FF445594-FFE8-4E90-934C-EFF530110A38}" type="slidenum">
              <a:rPr lang="en-US" smtClean="0"/>
              <a:t>28</a:t>
            </a:fld>
            <a:endParaRPr lang="en-US" dirty="0"/>
          </a:p>
        </p:txBody>
      </p:sp>
      <p:sp>
        <p:nvSpPr>
          <p:cNvPr id="3" name="Title 2"/>
          <p:cNvSpPr>
            <a:spLocks noGrp="1"/>
          </p:cNvSpPr>
          <p:nvPr>
            <p:ph type="title"/>
          </p:nvPr>
        </p:nvSpPr>
        <p:spPr/>
        <p:txBody>
          <a:bodyPr/>
          <a:lstStyle/>
          <a:p>
            <a:r>
              <a:rPr lang="en-US" dirty="0" smtClean="0"/>
              <a:t>Sample Assessment</a:t>
            </a:r>
            <a:br>
              <a:rPr lang="en-US" dirty="0" smtClean="0"/>
            </a:br>
            <a:endParaRPr lang="en-US" dirty="0"/>
          </a:p>
        </p:txBody>
      </p:sp>
      <p:pic>
        <p:nvPicPr>
          <p:cNvPr id="5" name="Picture 4"/>
          <p:cNvPicPr/>
          <p:nvPr/>
        </p:nvPicPr>
        <p:blipFill>
          <a:blip r:embed="rId2"/>
          <a:stretch>
            <a:fillRect/>
          </a:stretch>
        </p:blipFill>
        <p:spPr>
          <a:xfrm>
            <a:off x="990600" y="914400"/>
            <a:ext cx="7162800" cy="5181600"/>
          </a:xfrm>
          <a:prstGeom prst="rect">
            <a:avLst/>
          </a:prstGeom>
        </p:spPr>
      </p:pic>
    </p:spTree>
    <p:extLst>
      <p:ext uri="{BB962C8B-B14F-4D97-AF65-F5344CB8AC3E}">
        <p14:creationId xmlns:p14="http://schemas.microsoft.com/office/powerpoint/2010/main" val="15098285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FF445594-FFE8-4E90-934C-EFF530110A38}" type="slidenum">
              <a:rPr lang="en-US" smtClean="0"/>
              <a:t>29</a:t>
            </a:fld>
            <a:endParaRPr lang="en-US" dirty="0"/>
          </a:p>
        </p:txBody>
      </p:sp>
      <p:sp>
        <p:nvSpPr>
          <p:cNvPr id="3" name="Title 2"/>
          <p:cNvSpPr>
            <a:spLocks noGrp="1"/>
          </p:cNvSpPr>
          <p:nvPr>
            <p:ph type="title"/>
          </p:nvPr>
        </p:nvSpPr>
        <p:spPr/>
        <p:txBody>
          <a:bodyPr/>
          <a:lstStyle/>
          <a:p>
            <a:r>
              <a:rPr lang="en-US" dirty="0" smtClean="0"/>
              <a:t>Sample Transition Plan</a:t>
            </a:r>
            <a:br>
              <a:rPr lang="en-US" dirty="0" smtClean="0"/>
            </a:br>
            <a:endParaRPr lang="en-US" dirty="0"/>
          </a:p>
        </p:txBody>
      </p:sp>
      <p:pic>
        <p:nvPicPr>
          <p:cNvPr id="6" name="Picture 5"/>
          <p:cNvPicPr/>
          <p:nvPr/>
        </p:nvPicPr>
        <p:blipFill>
          <a:blip r:embed="rId2"/>
          <a:stretch>
            <a:fillRect/>
          </a:stretch>
        </p:blipFill>
        <p:spPr>
          <a:xfrm>
            <a:off x="838200" y="995362"/>
            <a:ext cx="7467600" cy="5100638"/>
          </a:xfrm>
          <a:prstGeom prst="rect">
            <a:avLst/>
          </a:prstGeom>
        </p:spPr>
      </p:pic>
    </p:spTree>
    <p:extLst>
      <p:ext uri="{BB962C8B-B14F-4D97-AF65-F5344CB8AC3E}">
        <p14:creationId xmlns:p14="http://schemas.microsoft.com/office/powerpoint/2010/main" val="2219071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Agenda</a:t>
            </a:r>
            <a:endParaRPr lang="en-US" dirty="0"/>
          </a:p>
        </p:txBody>
      </p:sp>
      <p:sp>
        <p:nvSpPr>
          <p:cNvPr id="7" name="Content Placeholder 6"/>
          <p:cNvSpPr>
            <a:spLocks noGrp="1"/>
          </p:cNvSpPr>
          <p:nvPr>
            <p:ph idx="1"/>
          </p:nvPr>
        </p:nvSpPr>
        <p:spPr>
          <a:xfrm>
            <a:off x="457200" y="1600200"/>
            <a:ext cx="8382000" cy="4373563"/>
          </a:xfrm>
        </p:spPr>
        <p:txBody>
          <a:bodyPr/>
          <a:lstStyle/>
          <a:p>
            <a:r>
              <a:rPr lang="en-US" dirty="0" smtClean="0"/>
              <a:t>Arizona’s Medicaid Program</a:t>
            </a:r>
          </a:p>
          <a:p>
            <a:r>
              <a:rPr lang="en-US" dirty="0" smtClean="0"/>
              <a:t>HCBS Rules Orientation</a:t>
            </a:r>
          </a:p>
          <a:p>
            <a:r>
              <a:rPr lang="en-US" dirty="0" smtClean="0"/>
              <a:t>Systemic Assessment and Transition Plan - </a:t>
            </a:r>
            <a:r>
              <a:rPr lang="en-US" i="1" dirty="0" smtClean="0"/>
              <a:t>Draft</a:t>
            </a:r>
          </a:p>
          <a:p>
            <a:pPr lvl="1"/>
            <a:r>
              <a:rPr lang="en-US" dirty="0" smtClean="0"/>
              <a:t>Residential Settings </a:t>
            </a:r>
          </a:p>
          <a:p>
            <a:pPr lvl="1"/>
            <a:r>
              <a:rPr lang="en-US" dirty="0" smtClean="0"/>
              <a:t>Non-Residential Settings</a:t>
            </a:r>
          </a:p>
          <a:p>
            <a:pPr lvl="1"/>
            <a:r>
              <a:rPr lang="en-US" dirty="0" smtClean="0"/>
              <a:t>Person-Centered </a:t>
            </a:r>
            <a:r>
              <a:rPr lang="en-US" dirty="0"/>
              <a:t>Planning</a:t>
            </a:r>
          </a:p>
          <a:p>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t>3</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26550913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Transition Plan – </a:t>
            </a:r>
            <a:br>
              <a:rPr lang="en-US" dirty="0" smtClean="0"/>
            </a:br>
            <a:r>
              <a:rPr lang="en-US" dirty="0" smtClean="0"/>
              <a:t>All Setting Types</a:t>
            </a:r>
            <a:endParaRPr lang="en-US" dirty="0"/>
          </a:p>
        </p:txBody>
      </p:sp>
      <p:sp>
        <p:nvSpPr>
          <p:cNvPr id="3" name="Content Placeholder 2"/>
          <p:cNvSpPr>
            <a:spLocks noGrp="1"/>
          </p:cNvSpPr>
          <p:nvPr>
            <p:ph idx="1"/>
          </p:nvPr>
        </p:nvSpPr>
        <p:spPr/>
        <p:txBody>
          <a:bodyPr/>
          <a:lstStyle/>
          <a:p>
            <a:r>
              <a:rPr lang="en-US" sz="2800" dirty="0" smtClean="0"/>
              <a:t>Each year is focused on </a:t>
            </a:r>
            <a:r>
              <a:rPr lang="en-US" sz="2800" dirty="0" smtClean="0"/>
              <a:t>a specific area</a:t>
            </a:r>
          </a:p>
          <a:p>
            <a:r>
              <a:rPr lang="en-US" sz="2800" dirty="0" smtClean="0"/>
              <a:t>Three-pronged approach to ensuring the transition plan is implemented within the specified timeframes</a:t>
            </a:r>
            <a:endParaRPr lang="en-US" sz="2800" dirty="0"/>
          </a:p>
        </p:txBody>
      </p:sp>
      <p:sp>
        <p:nvSpPr>
          <p:cNvPr id="4" name="Slide Number Placeholder 3"/>
          <p:cNvSpPr>
            <a:spLocks noGrp="1"/>
          </p:cNvSpPr>
          <p:nvPr>
            <p:ph type="sldNum" sz="quarter" idx="4"/>
          </p:nvPr>
        </p:nvSpPr>
        <p:spPr/>
        <p:txBody>
          <a:bodyPr/>
          <a:lstStyle/>
          <a:p>
            <a:fld id="{FF445594-FFE8-4E90-934C-EFF530110A38}" type="slidenum">
              <a:rPr lang="en-US" smtClean="0"/>
              <a:t>30</a:t>
            </a:fld>
            <a:endParaRPr lang="en-US" dirty="0"/>
          </a:p>
        </p:txBody>
      </p:sp>
      <p:sp>
        <p:nvSpPr>
          <p:cNvPr id="5" name="Footer Placeholder 4"/>
          <p:cNvSpPr>
            <a:spLocks noGrp="1"/>
          </p:cNvSpPr>
          <p:nvPr>
            <p:ph type="ftr" sz="quarter" idx="3"/>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graphicFrame>
        <p:nvGraphicFramePr>
          <p:cNvPr id="9" name="Diagram 8"/>
          <p:cNvGraphicFramePr/>
          <p:nvPr>
            <p:extLst>
              <p:ext uri="{D42A27DB-BD31-4B8C-83A1-F6EECF244321}">
                <p14:modId xmlns:p14="http://schemas.microsoft.com/office/powerpoint/2010/main" val="207244909"/>
              </p:ext>
            </p:extLst>
          </p:nvPr>
        </p:nvGraphicFramePr>
        <p:xfrm>
          <a:off x="1600200" y="3048000"/>
          <a:ext cx="6096000" cy="322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88895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sz="3600" i="1" dirty="0" smtClean="0"/>
              <a:t>Year One - Orientation</a:t>
            </a:r>
            <a:endParaRPr lang="en-US" sz="3600" i="1" dirty="0"/>
          </a:p>
        </p:txBody>
      </p:sp>
      <p:sp>
        <p:nvSpPr>
          <p:cNvPr id="4" name="Slide Number Placeholder 3"/>
          <p:cNvSpPr>
            <a:spLocks noGrp="1"/>
          </p:cNvSpPr>
          <p:nvPr>
            <p:ph type="sldNum" sz="quarter" idx="4"/>
          </p:nvPr>
        </p:nvSpPr>
        <p:spPr/>
        <p:txBody>
          <a:bodyPr/>
          <a:lstStyle/>
          <a:p>
            <a:fld id="{FF445594-FFE8-4E90-934C-EFF530110A38}" type="slidenum">
              <a:rPr lang="en-US" smtClean="0"/>
              <a:t>31</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23551105"/>
              </p:ext>
            </p:extLst>
          </p:nvPr>
        </p:nvGraphicFramePr>
        <p:xfrm>
          <a:off x="381000" y="1828800"/>
          <a:ext cx="8458200" cy="2590800"/>
        </p:xfrm>
        <a:graphic>
          <a:graphicData uri="http://schemas.openxmlformats.org/drawingml/2006/table">
            <a:tbl>
              <a:tblPr firstRow="1" firstCol="1" bandRow="1"/>
              <a:tblGrid>
                <a:gridCol w="620785"/>
                <a:gridCol w="7837415"/>
              </a:tblGrid>
              <a:tr h="501445">
                <a:tc gridSpan="2">
                  <a:txBody>
                    <a:bodyPr/>
                    <a:lstStyle/>
                    <a:p>
                      <a:pPr marL="0" marR="0" algn="just" hangingPunct="1">
                        <a:lnSpc>
                          <a:spcPct val="115000"/>
                        </a:lnSpc>
                        <a:spcBef>
                          <a:spcPts val="0"/>
                        </a:spcBef>
                        <a:spcAft>
                          <a:spcPts val="1000"/>
                        </a:spcAft>
                      </a:pPr>
                      <a:r>
                        <a:rPr lang="en-US" sz="1800" b="1" dirty="0">
                          <a:effectLst/>
                          <a:latin typeface="Tahoma" panose="020B0604030504040204" pitchFamily="34" charset="0"/>
                          <a:ea typeface="Tahoma" panose="020B0604030504040204" pitchFamily="34" charset="0"/>
                          <a:cs typeface="Tahoma" panose="020B0604030504040204" pitchFamily="34" charset="0"/>
                        </a:rPr>
                        <a:t>Year One – [October 2016 – September 2017]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r>
              <a:tr h="417871">
                <a:tc>
                  <a:txBody>
                    <a:bodyPr/>
                    <a:lstStyle/>
                    <a:p>
                      <a:pPr marL="0" marR="0" algn="just" hangingPunct="1">
                        <a:lnSpc>
                          <a:spcPct val="115000"/>
                        </a:lnSpc>
                        <a:spcBef>
                          <a:spcPts val="0"/>
                        </a:spcBef>
                        <a:spcAft>
                          <a:spcPts val="1000"/>
                        </a:spcAft>
                      </a:pPr>
                      <a:r>
                        <a:rPr lang="en-US" sz="1800" b="1">
                          <a:effectLst/>
                          <a:latin typeface="Tahoma" panose="020B0604030504040204" pitchFamily="34" charset="0"/>
                          <a:ea typeface="Tahoma" panose="020B0604030504040204" pitchFamily="34" charset="0"/>
                          <a:cs typeface="Tahoma" panose="020B0604030504040204" pitchFamily="34"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l" hangingPunct="1">
                        <a:lnSpc>
                          <a:spcPct val="115000"/>
                        </a:lnSpc>
                        <a:spcBef>
                          <a:spcPts val="0"/>
                        </a:spcBef>
                        <a:spcAft>
                          <a:spcPts val="1000"/>
                        </a:spcAft>
                      </a:pPr>
                      <a:r>
                        <a:rPr lang="en-US" sz="1800" b="0" dirty="0">
                          <a:effectLst/>
                          <a:latin typeface="Tahoma" panose="020B0604030504040204" pitchFamily="34" charset="0"/>
                          <a:ea typeface="Tahoma" panose="020B0604030504040204" pitchFamily="34" charset="0"/>
                          <a:cs typeface="Tahoma" panose="020B0604030504040204" pitchFamily="34" charset="0"/>
                        </a:rPr>
                        <a:t>Facilitate tours of each setting type for the workgroup members</a:t>
                      </a:r>
                      <a:endParaRPr lang="en-US" sz="1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871">
                <a:tc>
                  <a:txBody>
                    <a:bodyPr/>
                    <a:lstStyle/>
                    <a:p>
                      <a:pPr marL="0" marR="0" algn="just" hangingPunct="1">
                        <a:lnSpc>
                          <a:spcPct val="115000"/>
                        </a:lnSpc>
                        <a:spcBef>
                          <a:spcPts val="0"/>
                        </a:spcBef>
                        <a:spcAft>
                          <a:spcPts val="1000"/>
                        </a:spcAft>
                      </a:pPr>
                      <a:r>
                        <a:rPr lang="en-US" sz="1800" b="1" dirty="0">
                          <a:effectLst/>
                          <a:latin typeface="Tahoma" panose="020B0604030504040204" pitchFamily="34" charset="0"/>
                          <a:ea typeface="Tahoma" panose="020B0604030504040204" pitchFamily="34" charset="0"/>
                          <a:cs typeface="Tahoma" panose="020B0604030504040204" pitchFamily="34"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l" hangingPunct="1">
                        <a:lnSpc>
                          <a:spcPct val="115000"/>
                        </a:lnSpc>
                        <a:spcBef>
                          <a:spcPts val="0"/>
                        </a:spcBef>
                        <a:spcAft>
                          <a:spcPts val="1000"/>
                        </a:spcAft>
                      </a:pPr>
                      <a:r>
                        <a:rPr lang="en-US" sz="1800" b="0" dirty="0">
                          <a:effectLst/>
                          <a:latin typeface="Tahoma" panose="020B0604030504040204" pitchFamily="34" charset="0"/>
                          <a:ea typeface="Tahoma" panose="020B0604030504040204" pitchFamily="34" charset="0"/>
                          <a:cs typeface="Tahoma" panose="020B0604030504040204" pitchFamily="34" charset="0"/>
                        </a:rPr>
                        <a:t>Develop and implement communication plan for members and providers</a:t>
                      </a:r>
                      <a:endParaRPr lang="en-US" sz="1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871">
                <a:tc>
                  <a:txBody>
                    <a:bodyPr/>
                    <a:lstStyle/>
                    <a:p>
                      <a:pPr marL="0" marR="0" algn="just" hangingPunct="1">
                        <a:lnSpc>
                          <a:spcPct val="115000"/>
                        </a:lnSpc>
                        <a:spcBef>
                          <a:spcPts val="0"/>
                        </a:spcBef>
                        <a:spcAft>
                          <a:spcPts val="1000"/>
                        </a:spcAft>
                      </a:pPr>
                      <a:r>
                        <a:rPr lang="en-US" sz="1800" b="1">
                          <a:effectLst/>
                          <a:latin typeface="Tahoma" panose="020B0604030504040204" pitchFamily="34" charset="0"/>
                          <a:ea typeface="Tahoma" panose="020B0604030504040204" pitchFamily="34" charset="0"/>
                          <a:cs typeface="Tahoma" panose="020B0604030504040204" pitchFamily="34" charset="0"/>
                        </a:rPr>
                        <a:t>2a.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l" hangingPunct="1">
                        <a:lnSpc>
                          <a:spcPct val="115000"/>
                        </a:lnSpc>
                        <a:spcBef>
                          <a:spcPts val="0"/>
                        </a:spcBef>
                        <a:spcAft>
                          <a:spcPts val="1000"/>
                        </a:spcAft>
                      </a:pPr>
                      <a:r>
                        <a:rPr lang="en-US" sz="1800" b="0" dirty="0">
                          <a:effectLst/>
                          <a:latin typeface="Tahoma" panose="020B0604030504040204" pitchFamily="34" charset="0"/>
                          <a:ea typeface="Tahoma" panose="020B0604030504040204" pitchFamily="34" charset="0"/>
                          <a:cs typeface="Tahoma" panose="020B0604030504040204" pitchFamily="34" charset="0"/>
                        </a:rPr>
                        <a:t>Develop and disseminate member and family member educational materials</a:t>
                      </a:r>
                      <a:endParaRPr lang="en-US" sz="1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871">
                <a:tc>
                  <a:txBody>
                    <a:bodyPr/>
                    <a:lstStyle/>
                    <a:p>
                      <a:pPr marL="0" marR="0" algn="just" hangingPunct="1">
                        <a:lnSpc>
                          <a:spcPct val="115000"/>
                        </a:lnSpc>
                        <a:spcBef>
                          <a:spcPts val="0"/>
                        </a:spcBef>
                        <a:spcAft>
                          <a:spcPts val="1000"/>
                        </a:spcAft>
                      </a:pPr>
                      <a:r>
                        <a:rPr lang="en-US" sz="1800" b="1">
                          <a:effectLst/>
                          <a:latin typeface="Tahoma" panose="020B0604030504040204" pitchFamily="34" charset="0"/>
                          <a:ea typeface="Tahoma" panose="020B0604030504040204" pitchFamily="34" charset="0"/>
                          <a:cs typeface="Tahoma" panose="020B0604030504040204" pitchFamily="34" charset="0"/>
                        </a:rPr>
                        <a:t>2b.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l" hangingPunct="1">
                        <a:lnSpc>
                          <a:spcPct val="115000"/>
                        </a:lnSpc>
                        <a:spcBef>
                          <a:spcPts val="0"/>
                        </a:spcBef>
                        <a:spcAft>
                          <a:spcPts val="1000"/>
                        </a:spcAft>
                      </a:pPr>
                      <a:r>
                        <a:rPr lang="en-US" sz="1800" b="0" dirty="0">
                          <a:effectLst/>
                          <a:latin typeface="Tahoma" panose="020B0604030504040204" pitchFamily="34" charset="0"/>
                          <a:ea typeface="Tahoma" panose="020B0604030504040204" pitchFamily="34" charset="0"/>
                          <a:cs typeface="Tahoma" panose="020B0604030504040204" pitchFamily="34" charset="0"/>
                        </a:rPr>
                        <a:t>Develop and implement setting type provider training</a:t>
                      </a:r>
                      <a:endParaRPr lang="en-US" sz="1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871">
                <a:tc>
                  <a:txBody>
                    <a:bodyPr/>
                    <a:lstStyle/>
                    <a:p>
                      <a:pPr marL="0" marR="0" algn="just" hangingPunct="1">
                        <a:lnSpc>
                          <a:spcPct val="115000"/>
                        </a:lnSpc>
                        <a:spcBef>
                          <a:spcPts val="0"/>
                        </a:spcBef>
                        <a:spcAft>
                          <a:spcPts val="1000"/>
                        </a:spcAft>
                      </a:pPr>
                      <a:r>
                        <a:rPr lang="en-US" sz="1800" b="1">
                          <a:effectLst/>
                          <a:latin typeface="Tahoma" panose="020B0604030504040204" pitchFamily="34" charset="0"/>
                          <a:ea typeface="Tahoma" panose="020B0604030504040204" pitchFamily="34" charset="0"/>
                          <a:cs typeface="Tahoma" panose="020B0604030504040204" pitchFamily="34" charset="0"/>
                        </a:rPr>
                        <a:t>2c.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l" hangingPunct="1">
                        <a:lnSpc>
                          <a:spcPct val="115000"/>
                        </a:lnSpc>
                        <a:spcBef>
                          <a:spcPts val="0"/>
                        </a:spcBef>
                        <a:spcAft>
                          <a:spcPts val="1000"/>
                        </a:spcAft>
                      </a:pPr>
                      <a:r>
                        <a:rPr lang="en-US" sz="1800" b="0" dirty="0">
                          <a:effectLst/>
                          <a:latin typeface="Tahoma" panose="020B0604030504040204" pitchFamily="34" charset="0"/>
                          <a:ea typeface="Tahoma" panose="020B0604030504040204" pitchFamily="34" charset="0"/>
                          <a:cs typeface="Tahoma" panose="020B0604030504040204" pitchFamily="34" charset="0"/>
                        </a:rPr>
                        <a:t>Develop website with information for all stakeholders</a:t>
                      </a:r>
                      <a:endParaRPr lang="en-US" sz="1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703357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i="1" dirty="0" smtClean="0"/>
              <a:t>Year Two- Policy &amp; Contract Revisions</a:t>
            </a:r>
            <a:endParaRPr lang="en-US" sz="3600" dirty="0"/>
          </a:p>
        </p:txBody>
      </p:sp>
      <p:sp>
        <p:nvSpPr>
          <p:cNvPr id="4" name="Slide Number Placeholder 3"/>
          <p:cNvSpPr>
            <a:spLocks noGrp="1"/>
          </p:cNvSpPr>
          <p:nvPr>
            <p:ph type="sldNum" sz="quarter" idx="4"/>
          </p:nvPr>
        </p:nvSpPr>
        <p:spPr/>
        <p:txBody>
          <a:bodyPr/>
          <a:lstStyle/>
          <a:p>
            <a:fld id="{FF445594-FFE8-4E90-934C-EFF530110A38}" type="slidenum">
              <a:rPr lang="en-US" smtClean="0"/>
              <a:t>32</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82407733"/>
              </p:ext>
            </p:extLst>
          </p:nvPr>
        </p:nvGraphicFramePr>
        <p:xfrm>
          <a:off x="457200" y="1517396"/>
          <a:ext cx="8458200" cy="4752891"/>
        </p:xfrm>
        <a:graphic>
          <a:graphicData uri="http://schemas.openxmlformats.org/drawingml/2006/table">
            <a:tbl>
              <a:tblPr firstRow="1" firstCol="1" bandRow="1"/>
              <a:tblGrid>
                <a:gridCol w="533400"/>
                <a:gridCol w="7924800"/>
              </a:tblGrid>
              <a:tr h="284442">
                <a:tc gridSpan="2">
                  <a:txBody>
                    <a:bodyPr/>
                    <a:lstStyle/>
                    <a:p>
                      <a:pPr marL="0" marR="0" algn="just" hangingPunct="1">
                        <a:lnSpc>
                          <a:spcPct val="115000"/>
                        </a:lnSpc>
                        <a:spcBef>
                          <a:spcPts val="0"/>
                        </a:spcBef>
                        <a:spcAft>
                          <a:spcPts val="1000"/>
                        </a:spcAft>
                      </a:pPr>
                      <a:r>
                        <a:rPr lang="en-US" sz="1800" b="1" dirty="0">
                          <a:effectLst/>
                          <a:latin typeface="Tahoma" panose="020B0604030504040204" pitchFamily="34" charset="0"/>
                          <a:ea typeface="Tahoma" panose="020B0604030504040204" pitchFamily="34" charset="0"/>
                          <a:cs typeface="Tahoma" panose="020B0604030504040204" pitchFamily="34" charset="0"/>
                        </a:rPr>
                        <a:t>Year Two – [October 2017 – September 2018]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r>
              <a:tr h="295286">
                <a:tc>
                  <a:txBody>
                    <a:bodyPr/>
                    <a:lstStyle/>
                    <a:p>
                      <a:pPr marL="0" marR="0" algn="just" hangingPunct="1">
                        <a:lnSpc>
                          <a:spcPct val="115000"/>
                        </a:lnSpc>
                        <a:spcBef>
                          <a:spcPts val="0"/>
                        </a:spcBef>
                        <a:spcAft>
                          <a:spcPts val="1000"/>
                        </a:spcAft>
                      </a:pPr>
                      <a:r>
                        <a:rPr lang="en-US" sz="1800" b="1">
                          <a:effectLst/>
                          <a:latin typeface="Tahoma" panose="020B0604030504040204" pitchFamily="34" charset="0"/>
                          <a:ea typeface="Tahoma" panose="020B0604030504040204" pitchFamily="34" charset="0"/>
                          <a:cs typeface="Tahoma" panose="020B0604030504040204" pitchFamily="34"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l" hangingPunct="1">
                        <a:lnSpc>
                          <a:spcPct val="115000"/>
                        </a:lnSpc>
                        <a:spcBef>
                          <a:spcPts val="0"/>
                        </a:spcBef>
                        <a:spcAft>
                          <a:spcPts val="1000"/>
                        </a:spcAft>
                      </a:pPr>
                      <a:r>
                        <a:rPr lang="en-US" sz="1800" b="0" dirty="0">
                          <a:effectLst/>
                          <a:latin typeface="Tahoma" panose="020B0604030504040204" pitchFamily="34" charset="0"/>
                          <a:ea typeface="Tahoma" panose="020B0604030504040204" pitchFamily="34" charset="0"/>
                          <a:cs typeface="Tahoma" panose="020B0604030504040204" pitchFamily="34" charset="0"/>
                        </a:rPr>
                        <a:t>Implement policy changes to AHCCCS policy</a:t>
                      </a:r>
                      <a:endParaRPr lang="en-US" sz="1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339">
                <a:tc>
                  <a:txBody>
                    <a:bodyPr/>
                    <a:lstStyle/>
                    <a:p>
                      <a:pPr marL="0" marR="0" algn="just" hangingPunct="1">
                        <a:lnSpc>
                          <a:spcPct val="115000"/>
                        </a:lnSpc>
                        <a:spcBef>
                          <a:spcPts val="0"/>
                        </a:spcBef>
                        <a:spcAft>
                          <a:spcPts val="1000"/>
                        </a:spcAft>
                      </a:pPr>
                      <a:r>
                        <a:rPr lang="en-US" sz="1800" b="1">
                          <a:effectLst/>
                          <a:latin typeface="Tahoma" panose="020B0604030504040204" pitchFamily="34" charset="0"/>
                          <a:ea typeface="Tahoma" panose="020B0604030504040204" pitchFamily="34" charset="0"/>
                          <a:cs typeface="Tahoma" panose="020B0604030504040204" pitchFamily="34" charset="0"/>
                        </a:rPr>
                        <a:t>1a.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l" hangingPunct="1">
                        <a:lnSpc>
                          <a:spcPct val="115000"/>
                        </a:lnSpc>
                        <a:spcBef>
                          <a:spcPts val="0"/>
                        </a:spcBef>
                        <a:spcAft>
                          <a:spcPts val="1000"/>
                        </a:spcAft>
                      </a:pPr>
                      <a:r>
                        <a:rPr lang="en-US" sz="1800" b="0" dirty="0">
                          <a:effectLst/>
                          <a:latin typeface="Tahoma" panose="020B0604030504040204" pitchFamily="34" charset="0"/>
                          <a:ea typeface="Tahoma" panose="020B0604030504040204" pitchFamily="34" charset="0"/>
                          <a:cs typeface="Tahoma" panose="020B0604030504040204" pitchFamily="34" charset="0"/>
                        </a:rPr>
                        <a:t>Implement policy changes outlined in setting type transition plans</a:t>
                      </a:r>
                      <a:endParaRPr lang="en-US" sz="1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5857">
                <a:tc>
                  <a:txBody>
                    <a:bodyPr/>
                    <a:lstStyle/>
                    <a:p>
                      <a:pPr marL="0" marR="0" algn="just" hangingPunct="1">
                        <a:lnSpc>
                          <a:spcPct val="115000"/>
                        </a:lnSpc>
                        <a:spcBef>
                          <a:spcPts val="0"/>
                        </a:spcBef>
                        <a:spcAft>
                          <a:spcPts val="1000"/>
                        </a:spcAft>
                      </a:pPr>
                      <a:r>
                        <a:rPr lang="en-US" sz="1800" b="1">
                          <a:effectLst/>
                          <a:latin typeface="Tahoma" panose="020B0604030504040204" pitchFamily="34" charset="0"/>
                          <a:ea typeface="Tahoma" panose="020B0604030504040204" pitchFamily="34" charset="0"/>
                          <a:cs typeface="Tahoma" panose="020B0604030504040204" pitchFamily="34" charset="0"/>
                        </a:rPr>
                        <a:t>1b.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l" hangingPunct="1">
                        <a:lnSpc>
                          <a:spcPct val="115000"/>
                        </a:lnSpc>
                        <a:spcBef>
                          <a:spcPts val="0"/>
                        </a:spcBef>
                        <a:spcAft>
                          <a:spcPts val="1000"/>
                        </a:spcAft>
                      </a:pPr>
                      <a:r>
                        <a:rPr lang="en-US" sz="1800" b="0" dirty="0">
                          <a:effectLst/>
                          <a:latin typeface="Tahoma" panose="020B0604030504040204" pitchFamily="34" charset="0"/>
                          <a:ea typeface="Tahoma" panose="020B0604030504040204" pitchFamily="34" charset="0"/>
                          <a:cs typeface="Tahoma" panose="020B0604030504040204" pitchFamily="34" charset="0"/>
                        </a:rPr>
                        <a:t>Develop and implement general language in policy regarding HCBS Rule compliance including adding the HCBS Rules as basic rights afforded to all members.</a:t>
                      </a:r>
                      <a:endParaRPr lang="en-US" sz="1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0571">
                <a:tc>
                  <a:txBody>
                    <a:bodyPr/>
                    <a:lstStyle/>
                    <a:p>
                      <a:pPr marL="0" marR="0" algn="just" hangingPunct="1">
                        <a:lnSpc>
                          <a:spcPct val="115000"/>
                        </a:lnSpc>
                        <a:spcBef>
                          <a:spcPts val="0"/>
                        </a:spcBef>
                        <a:spcAft>
                          <a:spcPts val="1000"/>
                        </a:spcAft>
                      </a:pPr>
                      <a:r>
                        <a:rPr lang="en-US" sz="1800" b="1">
                          <a:effectLst/>
                          <a:latin typeface="Tahoma" panose="020B0604030504040204" pitchFamily="34" charset="0"/>
                          <a:ea typeface="Tahoma" panose="020B0604030504040204" pitchFamily="34" charset="0"/>
                          <a:cs typeface="Tahoma" panose="020B0604030504040204" pitchFamily="34"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l" hangingPunct="1">
                        <a:lnSpc>
                          <a:spcPct val="115000"/>
                        </a:lnSpc>
                        <a:spcBef>
                          <a:spcPts val="0"/>
                        </a:spcBef>
                        <a:spcAft>
                          <a:spcPts val="1000"/>
                        </a:spcAft>
                      </a:pPr>
                      <a:r>
                        <a:rPr lang="en-US" sz="1800" b="0" dirty="0">
                          <a:effectLst/>
                          <a:latin typeface="Tahoma" panose="020B0604030504040204" pitchFamily="34" charset="0"/>
                          <a:ea typeface="Tahoma" panose="020B0604030504040204" pitchFamily="34" charset="0"/>
                          <a:cs typeface="Tahoma" panose="020B0604030504040204" pitchFamily="34" charset="0"/>
                        </a:rPr>
                        <a:t>Implement changes to DES/DDD policy outlined in setting type transition plans</a:t>
                      </a:r>
                      <a:endParaRPr lang="en-US" sz="1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0571">
                <a:tc>
                  <a:txBody>
                    <a:bodyPr/>
                    <a:lstStyle/>
                    <a:p>
                      <a:pPr marL="0" marR="0" algn="just" hangingPunct="1">
                        <a:lnSpc>
                          <a:spcPct val="115000"/>
                        </a:lnSpc>
                        <a:spcBef>
                          <a:spcPts val="0"/>
                        </a:spcBef>
                        <a:spcAft>
                          <a:spcPts val="1000"/>
                        </a:spcAft>
                      </a:pPr>
                      <a:r>
                        <a:rPr lang="en-US" sz="1800" b="1">
                          <a:effectLst/>
                          <a:latin typeface="Tahoma" panose="020B0604030504040204" pitchFamily="34" charset="0"/>
                          <a:ea typeface="Tahoma" panose="020B0604030504040204" pitchFamily="34" charset="0"/>
                          <a:cs typeface="Tahoma" panose="020B0604030504040204" pitchFamily="34"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l" hangingPunct="1">
                        <a:lnSpc>
                          <a:spcPct val="115000"/>
                        </a:lnSpc>
                        <a:spcBef>
                          <a:spcPts val="0"/>
                        </a:spcBef>
                        <a:spcAft>
                          <a:spcPts val="1000"/>
                        </a:spcAft>
                      </a:pPr>
                      <a:r>
                        <a:rPr lang="en-US" sz="1800" b="0" dirty="0">
                          <a:effectLst/>
                          <a:latin typeface="Tahoma" panose="020B0604030504040204" pitchFamily="34" charset="0"/>
                          <a:ea typeface="Tahoma" panose="020B0604030504040204" pitchFamily="34" charset="0"/>
                          <a:cs typeface="Tahoma" panose="020B0604030504040204" pitchFamily="34" charset="0"/>
                        </a:rPr>
                        <a:t>Amend the AHCCCS provider participation agreements to include a requirement for providers to be compliant with the HCBS Rules</a:t>
                      </a:r>
                      <a:endParaRPr lang="en-US" sz="1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0571">
                <a:tc>
                  <a:txBody>
                    <a:bodyPr/>
                    <a:lstStyle/>
                    <a:p>
                      <a:pPr marL="0" marR="0" algn="just" hangingPunct="1">
                        <a:lnSpc>
                          <a:spcPct val="115000"/>
                        </a:lnSpc>
                        <a:spcBef>
                          <a:spcPts val="0"/>
                        </a:spcBef>
                        <a:spcAft>
                          <a:spcPts val="1000"/>
                        </a:spcAft>
                      </a:pPr>
                      <a:r>
                        <a:rPr lang="en-US" sz="1800" b="1">
                          <a:effectLst/>
                          <a:latin typeface="Tahoma" panose="020B0604030504040204" pitchFamily="34" charset="0"/>
                          <a:ea typeface="Tahoma" panose="020B0604030504040204" pitchFamily="34" charset="0"/>
                          <a:cs typeface="Tahoma" panose="020B0604030504040204" pitchFamily="34"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l" hangingPunct="1">
                        <a:lnSpc>
                          <a:spcPct val="115000"/>
                        </a:lnSpc>
                        <a:spcBef>
                          <a:spcPts val="0"/>
                        </a:spcBef>
                        <a:spcAft>
                          <a:spcPts val="1000"/>
                        </a:spcAft>
                      </a:pPr>
                      <a:r>
                        <a:rPr lang="en-US" sz="1800" b="0" dirty="0">
                          <a:effectLst/>
                          <a:latin typeface="Tahoma" panose="020B0604030504040204" pitchFamily="34" charset="0"/>
                          <a:ea typeface="Tahoma" panose="020B0604030504040204" pitchFamily="34" charset="0"/>
                          <a:cs typeface="Tahoma" panose="020B0604030504040204" pitchFamily="34" charset="0"/>
                        </a:rPr>
                        <a:t>Amend DES/DDD contracts per the contract revision remediation strategies outlined in the setting type transition plans</a:t>
                      </a:r>
                      <a:endParaRPr lang="en-US" sz="1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5857">
                <a:tc>
                  <a:txBody>
                    <a:bodyPr/>
                    <a:lstStyle/>
                    <a:p>
                      <a:pPr marL="0" marR="0" algn="just" hangingPunct="1">
                        <a:lnSpc>
                          <a:spcPct val="115000"/>
                        </a:lnSpc>
                        <a:spcBef>
                          <a:spcPts val="0"/>
                        </a:spcBef>
                        <a:spcAft>
                          <a:spcPts val="1000"/>
                        </a:spcAft>
                      </a:pPr>
                      <a:r>
                        <a:rPr lang="en-US" sz="1800" b="1">
                          <a:effectLst/>
                          <a:latin typeface="Tahoma" panose="020B0604030504040204" pitchFamily="34" charset="0"/>
                          <a:ea typeface="Tahoma" panose="020B0604030504040204" pitchFamily="34" charset="0"/>
                          <a:cs typeface="Tahoma" panose="020B0604030504040204" pitchFamily="34"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l" hangingPunct="1">
                        <a:lnSpc>
                          <a:spcPct val="115000"/>
                        </a:lnSpc>
                        <a:spcBef>
                          <a:spcPts val="0"/>
                        </a:spcBef>
                        <a:spcAft>
                          <a:spcPts val="1000"/>
                        </a:spcAft>
                      </a:pPr>
                      <a:r>
                        <a:rPr lang="en-US" sz="1800" b="0" dirty="0">
                          <a:effectLst/>
                          <a:latin typeface="Tahoma" panose="020B0604030504040204" pitchFamily="34" charset="0"/>
                          <a:ea typeface="Tahoma" panose="020B0604030504040204" pitchFamily="34" charset="0"/>
                          <a:cs typeface="Tahoma" panose="020B0604030504040204" pitchFamily="34" charset="0"/>
                        </a:rPr>
                        <a:t>Amend MCO contracts to institute a requirement that prior to contracting with an HCBS provider, the provider must be in compliance with the HCBS Rules</a:t>
                      </a:r>
                      <a:endParaRPr lang="en-US" sz="1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540534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10600" cy="1219200"/>
          </a:xfrm>
        </p:spPr>
        <p:txBody>
          <a:bodyPr/>
          <a:lstStyle/>
          <a:p>
            <a:r>
              <a:rPr lang="en-US" sz="3600" i="1" dirty="0" smtClean="0"/>
              <a:t>Year Three- Monitoring Tools &amp; Processes</a:t>
            </a:r>
            <a:endParaRPr lang="en-US" sz="3600" dirty="0"/>
          </a:p>
        </p:txBody>
      </p:sp>
      <p:sp>
        <p:nvSpPr>
          <p:cNvPr id="4" name="Slide Number Placeholder 3"/>
          <p:cNvSpPr>
            <a:spLocks noGrp="1"/>
          </p:cNvSpPr>
          <p:nvPr>
            <p:ph type="sldNum" sz="quarter" idx="4"/>
          </p:nvPr>
        </p:nvSpPr>
        <p:spPr/>
        <p:txBody>
          <a:bodyPr/>
          <a:lstStyle/>
          <a:p>
            <a:fld id="{FF445594-FFE8-4E90-934C-EFF530110A38}" type="slidenum">
              <a:rPr lang="en-US" smtClean="0"/>
              <a:t>33</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572513003"/>
              </p:ext>
            </p:extLst>
          </p:nvPr>
        </p:nvGraphicFramePr>
        <p:xfrm>
          <a:off x="381000" y="1600200"/>
          <a:ext cx="8534400" cy="3154680"/>
        </p:xfrm>
        <a:graphic>
          <a:graphicData uri="http://schemas.openxmlformats.org/drawingml/2006/table">
            <a:tbl>
              <a:tblPr firstRow="1" firstCol="1" bandRow="1"/>
              <a:tblGrid>
                <a:gridCol w="543098"/>
                <a:gridCol w="7991302"/>
              </a:tblGrid>
              <a:tr h="0">
                <a:tc gridSpan="2">
                  <a:txBody>
                    <a:bodyPr/>
                    <a:lstStyle/>
                    <a:p>
                      <a:pPr marL="0" marR="0" algn="just" hangingPunct="1">
                        <a:lnSpc>
                          <a:spcPct val="115000"/>
                        </a:lnSpc>
                        <a:spcBef>
                          <a:spcPts val="0"/>
                        </a:spcBef>
                        <a:spcAft>
                          <a:spcPts val="1000"/>
                        </a:spcAft>
                      </a:pPr>
                      <a:r>
                        <a:rPr lang="en-US" sz="2000" b="1" dirty="0">
                          <a:effectLst/>
                          <a:latin typeface="Tahoma" panose="020B0604030504040204" pitchFamily="34" charset="0"/>
                          <a:ea typeface="Tahoma" panose="020B0604030504040204" pitchFamily="34" charset="0"/>
                          <a:cs typeface="Tahoma" panose="020B0604030504040204" pitchFamily="34" charset="0"/>
                        </a:rPr>
                        <a:t>Year Three – [October 2018 – September 2019]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r>
              <a:tr h="170815">
                <a:tc>
                  <a:txBody>
                    <a:bodyPr/>
                    <a:lstStyle/>
                    <a:p>
                      <a:pPr marL="0" marR="0" algn="just" hangingPunct="1">
                        <a:lnSpc>
                          <a:spcPct val="115000"/>
                        </a:lnSpc>
                        <a:spcBef>
                          <a:spcPts val="0"/>
                        </a:spcBef>
                        <a:spcAft>
                          <a:spcPts val="1000"/>
                        </a:spcAft>
                      </a:pPr>
                      <a:r>
                        <a:rPr lang="en-US" sz="2000" b="1">
                          <a:effectLst/>
                          <a:latin typeface="Tahoma" panose="020B0604030504040204" pitchFamily="34" charset="0"/>
                          <a:ea typeface="Tahoma" panose="020B0604030504040204" pitchFamily="34" charset="0"/>
                          <a:cs typeface="Tahoma" panose="020B0604030504040204" pitchFamily="34"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just" hangingPunct="1">
                        <a:lnSpc>
                          <a:spcPct val="115000"/>
                        </a:lnSpc>
                        <a:spcBef>
                          <a:spcPts val="0"/>
                        </a:spcBef>
                        <a:spcAft>
                          <a:spcPts val="1000"/>
                        </a:spcAft>
                      </a:pPr>
                      <a:r>
                        <a:rPr lang="en-US" sz="2000" b="0" dirty="0">
                          <a:effectLst/>
                          <a:latin typeface="Tahoma" panose="020B0604030504040204" pitchFamily="34" charset="0"/>
                          <a:ea typeface="Tahoma" panose="020B0604030504040204" pitchFamily="34" charset="0"/>
                          <a:cs typeface="Tahoma" panose="020B0604030504040204" pitchFamily="34" charset="0"/>
                        </a:rPr>
                        <a:t>Institute HCBS Rules standards into the operational review audits of the MCOs</a:t>
                      </a:r>
                      <a:endParaRPr lang="en-US" sz="20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815">
                <a:tc>
                  <a:txBody>
                    <a:bodyPr/>
                    <a:lstStyle/>
                    <a:p>
                      <a:pPr marL="0" marR="0" algn="just" hangingPunct="1">
                        <a:lnSpc>
                          <a:spcPct val="115000"/>
                        </a:lnSpc>
                        <a:spcBef>
                          <a:spcPts val="0"/>
                        </a:spcBef>
                        <a:spcAft>
                          <a:spcPts val="1000"/>
                        </a:spcAft>
                      </a:pPr>
                      <a:r>
                        <a:rPr lang="en-US" sz="2000" b="1">
                          <a:effectLst/>
                          <a:latin typeface="Tahoma" panose="020B0604030504040204" pitchFamily="34" charset="0"/>
                          <a:ea typeface="Tahoma" panose="020B0604030504040204" pitchFamily="34" charset="0"/>
                          <a:cs typeface="Tahoma" panose="020B0604030504040204" pitchFamily="34"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just" hangingPunct="1">
                        <a:lnSpc>
                          <a:spcPct val="115000"/>
                        </a:lnSpc>
                        <a:spcBef>
                          <a:spcPts val="0"/>
                        </a:spcBef>
                        <a:spcAft>
                          <a:spcPts val="1000"/>
                        </a:spcAft>
                      </a:pPr>
                      <a:r>
                        <a:rPr lang="en-US" sz="2000" b="0" dirty="0">
                          <a:effectLst/>
                          <a:latin typeface="Tahoma" panose="020B0604030504040204" pitchFamily="34" charset="0"/>
                          <a:ea typeface="Tahoma" panose="020B0604030504040204" pitchFamily="34" charset="0"/>
                          <a:cs typeface="Tahoma" panose="020B0604030504040204" pitchFamily="34" charset="0"/>
                        </a:rPr>
                        <a:t>Develop provider setting type compliance self- assessment tool </a:t>
                      </a:r>
                      <a:endParaRPr lang="en-US" sz="20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hangingPunct="1">
                        <a:lnSpc>
                          <a:spcPct val="115000"/>
                        </a:lnSpc>
                        <a:spcBef>
                          <a:spcPts val="0"/>
                        </a:spcBef>
                        <a:spcAft>
                          <a:spcPts val="1000"/>
                        </a:spcAft>
                      </a:pPr>
                      <a:r>
                        <a:rPr lang="en-US" sz="2000" b="1">
                          <a:effectLst/>
                          <a:latin typeface="Tahoma" panose="020B0604030504040204" pitchFamily="34" charset="0"/>
                          <a:ea typeface="Tahoma" panose="020B0604030504040204" pitchFamily="34" charset="0"/>
                          <a:cs typeface="Tahoma" panose="020B0604030504040204" pitchFamily="34"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just" hangingPunct="1">
                        <a:lnSpc>
                          <a:spcPct val="115000"/>
                        </a:lnSpc>
                        <a:spcBef>
                          <a:spcPts val="0"/>
                        </a:spcBef>
                        <a:spcAft>
                          <a:spcPts val="1000"/>
                        </a:spcAft>
                      </a:pPr>
                      <a:r>
                        <a:rPr lang="en-US" sz="2000" b="0" dirty="0">
                          <a:effectLst/>
                          <a:latin typeface="Tahoma" panose="020B0604030504040204" pitchFamily="34" charset="0"/>
                          <a:ea typeface="Tahoma" panose="020B0604030504040204" pitchFamily="34" charset="0"/>
                          <a:cs typeface="Tahoma" panose="020B0604030504040204" pitchFamily="34" charset="0"/>
                        </a:rPr>
                        <a:t>Revise current MCO monitoring tools for providers</a:t>
                      </a:r>
                      <a:endParaRPr lang="en-US" sz="20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265">
                <a:tc>
                  <a:txBody>
                    <a:bodyPr/>
                    <a:lstStyle/>
                    <a:p>
                      <a:pPr marL="0" marR="0" algn="just" hangingPunct="1">
                        <a:lnSpc>
                          <a:spcPct val="115000"/>
                        </a:lnSpc>
                        <a:spcBef>
                          <a:spcPts val="0"/>
                        </a:spcBef>
                        <a:spcAft>
                          <a:spcPts val="1000"/>
                        </a:spcAft>
                      </a:pPr>
                      <a:r>
                        <a:rPr lang="en-US" sz="2000" b="1">
                          <a:effectLst/>
                          <a:latin typeface="Tahoma" panose="020B0604030504040204" pitchFamily="34" charset="0"/>
                          <a:ea typeface="Tahoma" panose="020B0604030504040204" pitchFamily="34" charset="0"/>
                          <a:cs typeface="Tahoma" panose="020B0604030504040204" pitchFamily="34"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just" hangingPunct="1">
                        <a:lnSpc>
                          <a:spcPct val="115000"/>
                        </a:lnSpc>
                        <a:spcBef>
                          <a:spcPts val="0"/>
                        </a:spcBef>
                        <a:spcAft>
                          <a:spcPts val="1000"/>
                        </a:spcAft>
                      </a:pPr>
                      <a:r>
                        <a:rPr lang="en-US" sz="2000" b="0" dirty="0">
                          <a:effectLst/>
                          <a:latin typeface="Tahoma" panose="020B0604030504040204" pitchFamily="34" charset="0"/>
                          <a:ea typeface="Tahoma" panose="020B0604030504040204" pitchFamily="34" charset="0"/>
                          <a:cs typeface="Tahoma" panose="020B0604030504040204" pitchFamily="34" charset="0"/>
                        </a:rPr>
                        <a:t>Develop reports and reporting processes for MCOs to report site-specific setting compliance with the HCBS Rules</a:t>
                      </a:r>
                      <a:endParaRPr lang="en-US" sz="20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265">
                <a:tc>
                  <a:txBody>
                    <a:bodyPr/>
                    <a:lstStyle/>
                    <a:p>
                      <a:pPr marL="0" marR="0" algn="just" hangingPunct="1">
                        <a:lnSpc>
                          <a:spcPct val="115000"/>
                        </a:lnSpc>
                        <a:spcBef>
                          <a:spcPts val="0"/>
                        </a:spcBef>
                        <a:spcAft>
                          <a:spcPts val="1000"/>
                        </a:spcAft>
                      </a:pPr>
                      <a:r>
                        <a:rPr lang="en-US" sz="2000" b="1">
                          <a:effectLst/>
                          <a:latin typeface="Tahoma" panose="020B0604030504040204" pitchFamily="34" charset="0"/>
                          <a:ea typeface="Tahoma" panose="020B0604030504040204" pitchFamily="34" charset="0"/>
                          <a:cs typeface="Tahoma" panose="020B0604030504040204" pitchFamily="34"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just" hangingPunct="1">
                        <a:lnSpc>
                          <a:spcPct val="115000"/>
                        </a:lnSpc>
                        <a:spcBef>
                          <a:spcPts val="0"/>
                        </a:spcBef>
                        <a:spcAft>
                          <a:spcPts val="1000"/>
                        </a:spcAft>
                      </a:pPr>
                      <a:r>
                        <a:rPr lang="en-US" sz="2000" b="0" dirty="0">
                          <a:effectLst/>
                          <a:latin typeface="Tahoma" panose="020B0604030504040204" pitchFamily="34" charset="0"/>
                          <a:ea typeface="Tahoma" panose="020B0604030504040204" pitchFamily="34" charset="0"/>
                          <a:cs typeface="Tahoma" panose="020B0604030504040204" pitchFamily="34" charset="0"/>
                        </a:rPr>
                        <a:t>Develop processes for disseminating and analyzing member experience surveys</a:t>
                      </a:r>
                      <a:endParaRPr lang="en-US" sz="20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722070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10600" cy="1219200"/>
          </a:xfrm>
        </p:spPr>
        <p:txBody>
          <a:bodyPr/>
          <a:lstStyle/>
          <a:p>
            <a:r>
              <a:rPr lang="en-US" sz="3600" i="1" dirty="0" smtClean="0"/>
              <a:t>Year Three- Monitoring Tools &amp; Processes</a:t>
            </a:r>
            <a:endParaRPr lang="en-US" sz="3600" dirty="0"/>
          </a:p>
        </p:txBody>
      </p:sp>
      <p:sp>
        <p:nvSpPr>
          <p:cNvPr id="4" name="Slide Number Placeholder 3"/>
          <p:cNvSpPr>
            <a:spLocks noGrp="1"/>
          </p:cNvSpPr>
          <p:nvPr>
            <p:ph type="sldNum" sz="quarter" idx="4"/>
          </p:nvPr>
        </p:nvSpPr>
        <p:spPr/>
        <p:txBody>
          <a:bodyPr/>
          <a:lstStyle/>
          <a:p>
            <a:fld id="{FF445594-FFE8-4E90-934C-EFF530110A38}" type="slidenum">
              <a:rPr lang="en-US" smtClean="0"/>
              <a:t>34</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
        <p:nvSpPr>
          <p:cNvPr id="3" name="Content Placeholder 2"/>
          <p:cNvSpPr>
            <a:spLocks noGrp="1"/>
          </p:cNvSpPr>
          <p:nvPr>
            <p:ph idx="1"/>
          </p:nvPr>
        </p:nvSpPr>
        <p:spPr/>
        <p:txBody>
          <a:bodyPr/>
          <a:lstStyle/>
          <a:p>
            <a:r>
              <a:rPr lang="en-US" sz="2400" dirty="0" smtClean="0"/>
              <a:t>AHCCCS Monitoring of the MCOs</a:t>
            </a:r>
          </a:p>
          <a:p>
            <a:pPr lvl="1"/>
            <a:r>
              <a:rPr lang="en-US" sz="2000" dirty="0" smtClean="0"/>
              <a:t>Incorporate new compliance standards into operational reviews</a:t>
            </a:r>
          </a:p>
          <a:p>
            <a:pPr lvl="1"/>
            <a:r>
              <a:rPr lang="en-US" sz="2000" dirty="0" smtClean="0"/>
              <a:t>MCOs will report site-specific setting compliance to AHCCCS</a:t>
            </a:r>
          </a:p>
          <a:p>
            <a:r>
              <a:rPr lang="en-US" sz="2400" dirty="0" smtClean="0"/>
              <a:t>MCO Monitoring of the Providers</a:t>
            </a:r>
          </a:p>
          <a:p>
            <a:pPr lvl="1"/>
            <a:r>
              <a:rPr lang="en-US" sz="2000" dirty="0" smtClean="0"/>
              <a:t>Revise current monitoring tool</a:t>
            </a:r>
          </a:p>
          <a:p>
            <a:pPr lvl="1"/>
            <a:r>
              <a:rPr lang="en-US" sz="2000" dirty="0" smtClean="0"/>
              <a:t>Incorporate provided self-assessments</a:t>
            </a:r>
          </a:p>
          <a:p>
            <a:r>
              <a:rPr lang="en-US" sz="2400" dirty="0" smtClean="0"/>
              <a:t>The Member Experience</a:t>
            </a:r>
          </a:p>
          <a:p>
            <a:pPr lvl="1"/>
            <a:r>
              <a:rPr lang="en-US" sz="2000" dirty="0" smtClean="0"/>
              <a:t>Member surveys</a:t>
            </a:r>
          </a:p>
          <a:p>
            <a:pPr lvl="1"/>
            <a:r>
              <a:rPr lang="en-US" sz="2000" dirty="0" smtClean="0"/>
              <a:t>Case management</a:t>
            </a:r>
          </a:p>
          <a:p>
            <a:pPr lvl="1"/>
            <a:r>
              <a:rPr lang="en-US" sz="2000" dirty="0" smtClean="0"/>
              <a:t>Member interviews become part of the monitoring process</a:t>
            </a:r>
            <a:endParaRPr lang="en-US" sz="2000" dirty="0"/>
          </a:p>
        </p:txBody>
      </p:sp>
    </p:spTree>
    <p:extLst>
      <p:ext uri="{BB962C8B-B14F-4D97-AF65-F5344CB8AC3E}">
        <p14:creationId xmlns:p14="http://schemas.microsoft.com/office/powerpoint/2010/main" val="36101552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10600" cy="1219200"/>
          </a:xfrm>
        </p:spPr>
        <p:txBody>
          <a:bodyPr/>
          <a:lstStyle/>
          <a:p>
            <a:r>
              <a:rPr lang="en-US" sz="3600" i="1" dirty="0" smtClean="0"/>
              <a:t>Year Four- Technical Assistance</a:t>
            </a:r>
            <a:endParaRPr lang="en-US" sz="3600" dirty="0"/>
          </a:p>
        </p:txBody>
      </p:sp>
      <p:sp>
        <p:nvSpPr>
          <p:cNvPr id="4" name="Slide Number Placeholder 3"/>
          <p:cNvSpPr>
            <a:spLocks noGrp="1"/>
          </p:cNvSpPr>
          <p:nvPr>
            <p:ph type="sldNum" sz="quarter" idx="4"/>
          </p:nvPr>
        </p:nvSpPr>
        <p:spPr/>
        <p:txBody>
          <a:bodyPr/>
          <a:lstStyle/>
          <a:p>
            <a:fld id="{FF445594-FFE8-4E90-934C-EFF530110A38}" type="slidenum">
              <a:rPr lang="en-US" smtClean="0"/>
              <a:t>35</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51420119"/>
              </p:ext>
            </p:extLst>
          </p:nvPr>
        </p:nvGraphicFramePr>
        <p:xfrm>
          <a:off x="457200" y="1676400"/>
          <a:ext cx="8382000" cy="1402080"/>
        </p:xfrm>
        <a:graphic>
          <a:graphicData uri="http://schemas.openxmlformats.org/drawingml/2006/table">
            <a:tbl>
              <a:tblPr firstRow="1" firstCol="1" bandRow="1"/>
              <a:tblGrid>
                <a:gridCol w="457200"/>
                <a:gridCol w="7924800"/>
              </a:tblGrid>
              <a:tr h="0">
                <a:tc gridSpan="2">
                  <a:txBody>
                    <a:bodyPr/>
                    <a:lstStyle/>
                    <a:p>
                      <a:pPr marL="0" marR="0" algn="just" hangingPunct="1">
                        <a:lnSpc>
                          <a:spcPct val="115000"/>
                        </a:lnSpc>
                        <a:spcBef>
                          <a:spcPts val="0"/>
                        </a:spcBef>
                        <a:spcAft>
                          <a:spcPts val="1000"/>
                        </a:spcAft>
                      </a:pPr>
                      <a:r>
                        <a:rPr lang="en-US" sz="2000" b="1" dirty="0">
                          <a:effectLst/>
                          <a:latin typeface="Tahoma" panose="020B0604030504040204" pitchFamily="34" charset="0"/>
                          <a:ea typeface="Tahoma" panose="020B0604030504040204" pitchFamily="34" charset="0"/>
                          <a:cs typeface="Tahoma" panose="020B0604030504040204" pitchFamily="34" charset="0"/>
                        </a:rPr>
                        <a:t>Year Four – [October 2019 – September 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r>
              <a:tr h="170815">
                <a:tc>
                  <a:txBody>
                    <a:bodyPr/>
                    <a:lstStyle/>
                    <a:p>
                      <a:pPr marL="0" marR="0" algn="just" hangingPunct="1">
                        <a:lnSpc>
                          <a:spcPct val="115000"/>
                        </a:lnSpc>
                        <a:spcBef>
                          <a:spcPts val="0"/>
                        </a:spcBef>
                        <a:spcAft>
                          <a:spcPts val="1000"/>
                        </a:spcAft>
                      </a:pPr>
                      <a:r>
                        <a:rPr lang="en-US" sz="2000" b="1">
                          <a:effectLst/>
                          <a:latin typeface="Tahoma" panose="020B0604030504040204" pitchFamily="34" charset="0"/>
                          <a:ea typeface="Tahoma" panose="020B0604030504040204" pitchFamily="34" charset="0"/>
                          <a:cs typeface="Tahoma" panose="020B0604030504040204" pitchFamily="34"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just" hangingPunct="1">
                        <a:lnSpc>
                          <a:spcPct val="115000"/>
                        </a:lnSpc>
                        <a:spcBef>
                          <a:spcPts val="0"/>
                        </a:spcBef>
                        <a:spcAft>
                          <a:spcPts val="1000"/>
                        </a:spcAft>
                      </a:pPr>
                      <a:r>
                        <a:rPr lang="en-US" sz="2000" b="0" dirty="0">
                          <a:effectLst/>
                          <a:latin typeface="Tahoma" panose="020B0604030504040204" pitchFamily="34" charset="0"/>
                          <a:ea typeface="Tahoma" panose="020B0604030504040204" pitchFamily="34" charset="0"/>
                          <a:cs typeface="Tahoma" panose="020B0604030504040204" pitchFamily="34" charset="0"/>
                        </a:rPr>
                        <a:t>MCOs monitor all HCBS providers and provide technical assistance for noted deficiencies to HCBS Rules’ compliance</a:t>
                      </a:r>
                      <a:endParaRPr lang="en-US" sz="20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815">
                <a:tc>
                  <a:txBody>
                    <a:bodyPr/>
                    <a:lstStyle/>
                    <a:p>
                      <a:pPr marL="0" marR="0" algn="just" hangingPunct="1">
                        <a:lnSpc>
                          <a:spcPct val="115000"/>
                        </a:lnSpc>
                        <a:spcBef>
                          <a:spcPts val="0"/>
                        </a:spcBef>
                        <a:spcAft>
                          <a:spcPts val="1000"/>
                        </a:spcAft>
                      </a:pPr>
                      <a:r>
                        <a:rPr lang="en-US" sz="2000" b="1">
                          <a:effectLst/>
                          <a:latin typeface="Tahoma" panose="020B0604030504040204" pitchFamily="34" charset="0"/>
                          <a:ea typeface="Tahoma" panose="020B0604030504040204" pitchFamily="34" charset="0"/>
                          <a:cs typeface="Tahoma" panose="020B0604030504040204" pitchFamily="34"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just" hangingPunct="1">
                        <a:lnSpc>
                          <a:spcPct val="115000"/>
                        </a:lnSpc>
                        <a:spcBef>
                          <a:spcPts val="0"/>
                        </a:spcBef>
                        <a:spcAft>
                          <a:spcPts val="1000"/>
                        </a:spcAft>
                      </a:pPr>
                      <a:r>
                        <a:rPr lang="en-US" sz="2000" b="0" dirty="0">
                          <a:effectLst/>
                          <a:latin typeface="Tahoma" panose="020B0604030504040204" pitchFamily="34" charset="0"/>
                          <a:ea typeface="Tahoma" panose="020B0604030504040204" pitchFamily="34" charset="0"/>
                          <a:cs typeface="Tahoma" panose="020B0604030504040204" pitchFamily="34" charset="0"/>
                        </a:rPr>
                        <a:t>MCOs report site-specific setting compliance with the HCBS Rules</a:t>
                      </a:r>
                      <a:endParaRPr lang="en-US" sz="20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836986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10600" cy="1219200"/>
          </a:xfrm>
        </p:spPr>
        <p:txBody>
          <a:bodyPr/>
          <a:lstStyle/>
          <a:p>
            <a:r>
              <a:rPr lang="en-US" sz="3600" i="1" dirty="0" smtClean="0"/>
              <a:t>Year Five- Compliance</a:t>
            </a:r>
            <a:endParaRPr lang="en-US" sz="3600" dirty="0"/>
          </a:p>
        </p:txBody>
      </p:sp>
      <p:sp>
        <p:nvSpPr>
          <p:cNvPr id="4" name="Slide Number Placeholder 3"/>
          <p:cNvSpPr>
            <a:spLocks noGrp="1"/>
          </p:cNvSpPr>
          <p:nvPr>
            <p:ph type="sldNum" sz="quarter" idx="4"/>
          </p:nvPr>
        </p:nvSpPr>
        <p:spPr/>
        <p:txBody>
          <a:bodyPr/>
          <a:lstStyle/>
          <a:p>
            <a:fld id="{FF445594-FFE8-4E90-934C-EFF530110A38}" type="slidenum">
              <a:rPr lang="en-US" smtClean="0"/>
              <a:t>36</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943702720"/>
              </p:ext>
            </p:extLst>
          </p:nvPr>
        </p:nvGraphicFramePr>
        <p:xfrm>
          <a:off x="457201" y="1676400"/>
          <a:ext cx="8458200" cy="1402080"/>
        </p:xfrm>
        <a:graphic>
          <a:graphicData uri="http://schemas.openxmlformats.org/drawingml/2006/table">
            <a:tbl>
              <a:tblPr firstRow="1" firstCol="1" bandRow="1"/>
              <a:tblGrid>
                <a:gridCol w="457200"/>
                <a:gridCol w="8001000"/>
              </a:tblGrid>
              <a:tr h="0">
                <a:tc gridSpan="2">
                  <a:txBody>
                    <a:bodyPr/>
                    <a:lstStyle/>
                    <a:p>
                      <a:pPr marL="0" marR="0" algn="just" hangingPunct="1">
                        <a:lnSpc>
                          <a:spcPct val="115000"/>
                        </a:lnSpc>
                        <a:spcBef>
                          <a:spcPts val="0"/>
                        </a:spcBef>
                        <a:spcAft>
                          <a:spcPts val="1000"/>
                        </a:spcAft>
                      </a:pPr>
                      <a:r>
                        <a:rPr lang="en-US" sz="2000" b="1" dirty="0">
                          <a:effectLst/>
                          <a:latin typeface="Tahoma" panose="020B0604030504040204" pitchFamily="34" charset="0"/>
                          <a:ea typeface="Tahoma" panose="020B0604030504040204" pitchFamily="34" charset="0"/>
                          <a:cs typeface="Tahoma" panose="020B0604030504040204" pitchFamily="34" charset="0"/>
                        </a:rPr>
                        <a:t>Year Five – [October 2020 – September 2021]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r>
              <a:tr h="170815">
                <a:tc>
                  <a:txBody>
                    <a:bodyPr/>
                    <a:lstStyle/>
                    <a:p>
                      <a:pPr marL="0" marR="0" algn="just" hangingPunct="1">
                        <a:lnSpc>
                          <a:spcPct val="115000"/>
                        </a:lnSpc>
                        <a:spcBef>
                          <a:spcPts val="0"/>
                        </a:spcBef>
                        <a:spcAft>
                          <a:spcPts val="1000"/>
                        </a:spcAft>
                      </a:pPr>
                      <a:r>
                        <a:rPr lang="en-US" sz="2000" b="1">
                          <a:effectLst/>
                          <a:latin typeface="Tahoma" panose="020B0604030504040204" pitchFamily="34" charset="0"/>
                          <a:ea typeface="Tahoma" panose="020B0604030504040204" pitchFamily="34" charset="0"/>
                          <a:cs typeface="Tahoma" panose="020B0604030504040204" pitchFamily="34"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just" hangingPunct="1">
                        <a:lnSpc>
                          <a:spcPct val="115000"/>
                        </a:lnSpc>
                        <a:spcBef>
                          <a:spcPts val="0"/>
                        </a:spcBef>
                        <a:spcAft>
                          <a:spcPts val="1000"/>
                        </a:spcAft>
                      </a:pPr>
                      <a:r>
                        <a:rPr lang="en-US" sz="2000" b="0" dirty="0">
                          <a:effectLst/>
                          <a:latin typeface="Tahoma" panose="020B0604030504040204" pitchFamily="34" charset="0"/>
                          <a:ea typeface="Tahoma" panose="020B0604030504040204" pitchFamily="34" charset="0"/>
                          <a:cs typeface="Tahoma" panose="020B0604030504040204" pitchFamily="34" charset="0"/>
                        </a:rPr>
                        <a:t>MCOs monitor all HCBS providers and issue corrective action plans for noted deficiencies to HCBS Rules’ compliance</a:t>
                      </a:r>
                      <a:endParaRPr lang="en-US" sz="20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815">
                <a:tc>
                  <a:txBody>
                    <a:bodyPr/>
                    <a:lstStyle/>
                    <a:p>
                      <a:pPr marL="0" marR="0" algn="just" hangingPunct="1">
                        <a:lnSpc>
                          <a:spcPct val="115000"/>
                        </a:lnSpc>
                        <a:spcBef>
                          <a:spcPts val="0"/>
                        </a:spcBef>
                        <a:spcAft>
                          <a:spcPts val="1000"/>
                        </a:spcAft>
                      </a:pPr>
                      <a:r>
                        <a:rPr lang="en-US" sz="2000" b="1">
                          <a:effectLst/>
                          <a:latin typeface="Tahoma" panose="020B0604030504040204" pitchFamily="34" charset="0"/>
                          <a:ea typeface="Tahoma" panose="020B0604030504040204" pitchFamily="34" charset="0"/>
                          <a:cs typeface="Tahoma" panose="020B0604030504040204" pitchFamily="34"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just" hangingPunct="1">
                        <a:lnSpc>
                          <a:spcPct val="115000"/>
                        </a:lnSpc>
                        <a:spcBef>
                          <a:spcPts val="0"/>
                        </a:spcBef>
                        <a:spcAft>
                          <a:spcPts val="1000"/>
                        </a:spcAft>
                      </a:pPr>
                      <a:r>
                        <a:rPr lang="en-US" sz="2000" b="0" dirty="0">
                          <a:effectLst/>
                          <a:latin typeface="Tahoma" panose="020B0604030504040204" pitchFamily="34" charset="0"/>
                          <a:ea typeface="Tahoma" panose="020B0604030504040204" pitchFamily="34" charset="0"/>
                          <a:cs typeface="Tahoma" panose="020B0604030504040204" pitchFamily="34" charset="0"/>
                        </a:rPr>
                        <a:t>MCOs report site-specific setting compliance with the HCBS Rules</a:t>
                      </a:r>
                      <a:endParaRPr lang="en-US" sz="20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338252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Residential Settings</a:t>
            </a:r>
            <a:endParaRPr lang="en-US" dirty="0"/>
          </a:p>
        </p:txBody>
      </p:sp>
      <p:sp>
        <p:nvSpPr>
          <p:cNvPr id="3" name="Slide Number Placeholder 2"/>
          <p:cNvSpPr>
            <a:spLocks noGrp="1"/>
          </p:cNvSpPr>
          <p:nvPr>
            <p:ph type="sldNum" sz="quarter" idx="4"/>
          </p:nvPr>
        </p:nvSpPr>
        <p:spPr/>
        <p:txBody>
          <a:bodyPr/>
          <a:lstStyle/>
          <a:p>
            <a:fld id="{FF445594-FFE8-4E90-934C-EFF530110A38}" type="slidenum">
              <a:rPr lang="en-US" smtClean="0"/>
              <a:t>37</a:t>
            </a:fld>
            <a:endParaRPr lang="en-US" dirty="0"/>
          </a:p>
        </p:txBody>
      </p:sp>
      <p:sp>
        <p:nvSpPr>
          <p:cNvPr id="4" name="Footer Placeholder 3"/>
          <p:cNvSpPr>
            <a:spLocks noGrp="1"/>
          </p:cNvSpPr>
          <p:nvPr>
            <p:ph type="ftr" sz="quarter" idx="3"/>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spTree>
    <p:extLst>
      <p:ext uri="{BB962C8B-B14F-4D97-AF65-F5344CB8AC3E}">
        <p14:creationId xmlns:p14="http://schemas.microsoft.com/office/powerpoint/2010/main" val="28013039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Assisted Living Facilities – What will be different?</a:t>
            </a:r>
            <a:endParaRPr lang="en-US" sz="3600" dirty="0"/>
          </a:p>
        </p:txBody>
      </p:sp>
      <p:sp>
        <p:nvSpPr>
          <p:cNvPr id="3" name="Content Placeholder 2"/>
          <p:cNvSpPr>
            <a:spLocks noGrp="1"/>
          </p:cNvSpPr>
          <p:nvPr>
            <p:ph idx="1"/>
          </p:nvPr>
        </p:nvSpPr>
        <p:spPr>
          <a:xfrm>
            <a:off x="381000" y="1524000"/>
            <a:ext cx="8382000" cy="4373563"/>
          </a:xfrm>
        </p:spPr>
        <p:txBody>
          <a:bodyPr/>
          <a:lstStyle/>
          <a:p>
            <a:r>
              <a:rPr lang="en-US" sz="2400" dirty="0" smtClean="0"/>
              <a:t>Employment services and supports</a:t>
            </a:r>
          </a:p>
          <a:p>
            <a:r>
              <a:rPr lang="en-US" sz="2400" dirty="0"/>
              <a:t>E</a:t>
            </a:r>
            <a:r>
              <a:rPr lang="en-US" sz="2400" dirty="0" smtClean="0"/>
              <a:t>xternal engagement in community life</a:t>
            </a:r>
          </a:p>
          <a:p>
            <a:pPr lvl="1"/>
            <a:r>
              <a:rPr lang="en-US" sz="2000" dirty="0" smtClean="0"/>
              <a:t>Experiential learning opportunities</a:t>
            </a:r>
          </a:p>
          <a:p>
            <a:pPr lvl="1"/>
            <a:r>
              <a:rPr lang="en-US" sz="2000" dirty="0" smtClean="0"/>
              <a:t>Access to transportation and/or transportation training </a:t>
            </a:r>
          </a:p>
          <a:p>
            <a:r>
              <a:rPr lang="en-US" sz="2400" dirty="0" smtClean="0"/>
              <a:t>Maximizing Independence and Choices</a:t>
            </a:r>
          </a:p>
          <a:p>
            <a:pPr lvl="1"/>
            <a:r>
              <a:rPr lang="en-US" sz="2000" dirty="0" smtClean="0"/>
              <a:t>Flexibility of alternate schedules</a:t>
            </a:r>
          </a:p>
          <a:p>
            <a:pPr lvl="1"/>
            <a:r>
              <a:rPr lang="en-US" sz="2000" dirty="0" smtClean="0"/>
              <a:t>Full access to all areas of the setting at any time</a:t>
            </a:r>
          </a:p>
          <a:p>
            <a:r>
              <a:rPr lang="en-US" sz="2400" dirty="0" smtClean="0"/>
              <a:t>Updates to the Facility Service Plan</a:t>
            </a:r>
          </a:p>
          <a:p>
            <a:r>
              <a:rPr lang="en-US" sz="2400" dirty="0" smtClean="0"/>
              <a:t>Customer satisfaction practices</a:t>
            </a:r>
            <a:endParaRPr lang="en-US" sz="2000" dirty="0" smtClean="0"/>
          </a:p>
          <a:p>
            <a:endParaRPr lang="en-US" dirty="0" smtClean="0"/>
          </a:p>
        </p:txBody>
      </p:sp>
      <p:sp>
        <p:nvSpPr>
          <p:cNvPr id="4" name="Slide Number Placeholder 3"/>
          <p:cNvSpPr>
            <a:spLocks noGrp="1"/>
          </p:cNvSpPr>
          <p:nvPr>
            <p:ph type="sldNum" sz="quarter" idx="4"/>
          </p:nvPr>
        </p:nvSpPr>
        <p:spPr/>
        <p:txBody>
          <a:bodyPr/>
          <a:lstStyle/>
          <a:p>
            <a:fld id="{FF445594-FFE8-4E90-934C-EFF530110A38}" type="slidenum">
              <a:rPr lang="en-US" smtClean="0"/>
              <a:t>38</a:t>
            </a:fld>
            <a:endParaRPr lang="en-US" dirty="0"/>
          </a:p>
        </p:txBody>
      </p:sp>
      <p:sp>
        <p:nvSpPr>
          <p:cNvPr id="5" name="Footer Placeholder 4"/>
          <p:cNvSpPr>
            <a:spLocks noGrp="1"/>
          </p:cNvSpPr>
          <p:nvPr>
            <p:ph type="ftr" sz="quarter" idx="3"/>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spTree>
    <p:extLst>
      <p:ext uri="{BB962C8B-B14F-4D97-AF65-F5344CB8AC3E}">
        <p14:creationId xmlns:p14="http://schemas.microsoft.com/office/powerpoint/2010/main" val="37851952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Assisted Living Facilities – What will be different?</a:t>
            </a:r>
            <a:endParaRPr lang="en-US" sz="3600" dirty="0"/>
          </a:p>
        </p:txBody>
      </p:sp>
      <p:sp>
        <p:nvSpPr>
          <p:cNvPr id="3" name="Content Placeholder 2"/>
          <p:cNvSpPr>
            <a:spLocks noGrp="1"/>
          </p:cNvSpPr>
          <p:nvPr>
            <p:ph idx="1"/>
          </p:nvPr>
        </p:nvSpPr>
        <p:spPr>
          <a:xfrm>
            <a:off x="381000" y="1524000"/>
            <a:ext cx="8382000" cy="4373563"/>
          </a:xfrm>
        </p:spPr>
        <p:txBody>
          <a:bodyPr/>
          <a:lstStyle/>
          <a:p>
            <a:r>
              <a:rPr lang="en-US" sz="2400" dirty="0" smtClean="0"/>
              <a:t>Lockable doors (bedrooms and units)</a:t>
            </a:r>
          </a:p>
          <a:p>
            <a:r>
              <a:rPr lang="en-US" sz="2400" dirty="0" smtClean="0"/>
              <a:t>Freedom to furnish</a:t>
            </a:r>
          </a:p>
          <a:p>
            <a:r>
              <a:rPr lang="en-US" sz="2400" dirty="0" smtClean="0"/>
              <a:t>Choice in roommates</a:t>
            </a:r>
          </a:p>
          <a:p>
            <a:r>
              <a:rPr lang="en-US" sz="2400" dirty="0" smtClean="0"/>
              <a:t>Freedom to come and go at any time</a:t>
            </a:r>
          </a:p>
          <a:p>
            <a:pPr lvl="1"/>
            <a:r>
              <a:rPr lang="en-US" sz="2000" dirty="0" smtClean="0"/>
              <a:t>Key to the front door</a:t>
            </a:r>
          </a:p>
          <a:p>
            <a:pPr lvl="1"/>
            <a:r>
              <a:rPr lang="en-US" sz="2000" dirty="0" smtClean="0"/>
              <a:t>Key code to the front door</a:t>
            </a:r>
          </a:p>
          <a:p>
            <a:pPr lvl="1"/>
            <a:r>
              <a:rPr lang="en-US" sz="2000" dirty="0" smtClean="0"/>
              <a:t>Other measures to allow people to come and go at any time</a:t>
            </a:r>
          </a:p>
          <a:p>
            <a:r>
              <a:rPr lang="en-US" sz="2400" dirty="0" smtClean="0"/>
              <a:t>Access to meals and snacks at any time</a:t>
            </a:r>
          </a:p>
          <a:p>
            <a:r>
              <a:rPr lang="en-US" sz="2400" dirty="0" smtClean="0"/>
              <a:t>Option to have visitors at any time</a:t>
            </a:r>
          </a:p>
        </p:txBody>
      </p:sp>
      <p:sp>
        <p:nvSpPr>
          <p:cNvPr id="4" name="Slide Number Placeholder 3"/>
          <p:cNvSpPr>
            <a:spLocks noGrp="1"/>
          </p:cNvSpPr>
          <p:nvPr>
            <p:ph type="sldNum" sz="quarter" idx="4"/>
          </p:nvPr>
        </p:nvSpPr>
        <p:spPr/>
        <p:txBody>
          <a:bodyPr/>
          <a:lstStyle/>
          <a:p>
            <a:fld id="{FF445594-FFE8-4E90-934C-EFF530110A38}" type="slidenum">
              <a:rPr lang="en-US" smtClean="0"/>
              <a:t>39</a:t>
            </a:fld>
            <a:endParaRPr lang="en-US" dirty="0"/>
          </a:p>
        </p:txBody>
      </p:sp>
      <p:sp>
        <p:nvSpPr>
          <p:cNvPr id="5" name="Footer Placeholder 4"/>
          <p:cNvSpPr>
            <a:spLocks noGrp="1"/>
          </p:cNvSpPr>
          <p:nvPr>
            <p:ph type="ftr" sz="quarter" idx="3"/>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spTree>
    <p:extLst>
      <p:ext uri="{BB962C8B-B14F-4D97-AF65-F5344CB8AC3E}">
        <p14:creationId xmlns:p14="http://schemas.microsoft.com/office/powerpoint/2010/main" val="227242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Arizona’s Medicaid Program</a:t>
            </a:r>
            <a:endParaRPr lang="en-US" dirty="0"/>
          </a:p>
        </p:txBody>
      </p:sp>
      <p:sp>
        <p:nvSpPr>
          <p:cNvPr id="3" name="Slide Number Placeholder 2"/>
          <p:cNvSpPr>
            <a:spLocks noGrp="1"/>
          </p:cNvSpPr>
          <p:nvPr>
            <p:ph type="sldNum" sz="quarter" idx="4"/>
          </p:nvPr>
        </p:nvSpPr>
        <p:spPr/>
        <p:txBody>
          <a:bodyPr/>
          <a:lstStyle/>
          <a:p>
            <a:fld id="{FF445594-FFE8-4E90-934C-EFF530110A38}" type="slidenum">
              <a:rPr lang="en-US" smtClean="0"/>
              <a:t>4</a:t>
            </a:fld>
            <a:endParaRPr lang="en-US" dirty="0"/>
          </a:p>
        </p:txBody>
      </p:sp>
      <p:sp>
        <p:nvSpPr>
          <p:cNvPr id="4" name="Footer Placeholder 3"/>
          <p:cNvSpPr>
            <a:spLocks noGrp="1"/>
          </p:cNvSpPr>
          <p:nvPr>
            <p:ph type="ftr" sz="quarter" idx="3"/>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spTree>
    <p:extLst>
      <p:ext uri="{BB962C8B-B14F-4D97-AF65-F5344CB8AC3E}">
        <p14:creationId xmlns:p14="http://schemas.microsoft.com/office/powerpoint/2010/main" val="18875924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Homes – What will be different?</a:t>
            </a:r>
            <a:endParaRPr lang="en-US" dirty="0"/>
          </a:p>
        </p:txBody>
      </p:sp>
      <p:sp>
        <p:nvSpPr>
          <p:cNvPr id="3" name="Content Placeholder 2"/>
          <p:cNvSpPr>
            <a:spLocks noGrp="1"/>
          </p:cNvSpPr>
          <p:nvPr>
            <p:ph idx="1"/>
          </p:nvPr>
        </p:nvSpPr>
        <p:spPr>
          <a:xfrm>
            <a:off x="457200" y="1524000"/>
            <a:ext cx="8382000" cy="4373563"/>
          </a:xfrm>
        </p:spPr>
        <p:txBody>
          <a:bodyPr/>
          <a:lstStyle/>
          <a:p>
            <a:r>
              <a:rPr lang="en-US" sz="2800" dirty="0" smtClean="0"/>
              <a:t>Maximizing independence and choices</a:t>
            </a:r>
          </a:p>
          <a:p>
            <a:pPr lvl="1"/>
            <a:r>
              <a:rPr lang="en-US" sz="2400" dirty="0" smtClean="0"/>
              <a:t>Flexibility of alternate schedules</a:t>
            </a:r>
          </a:p>
          <a:p>
            <a:pPr lvl="1"/>
            <a:r>
              <a:rPr lang="en-US" sz="2400" dirty="0" smtClean="0"/>
              <a:t>Full access to all areas of the setting at any time</a:t>
            </a:r>
          </a:p>
          <a:p>
            <a:r>
              <a:rPr lang="en-US" sz="2800" dirty="0" smtClean="0"/>
              <a:t>Residency Agreements</a:t>
            </a:r>
          </a:p>
          <a:p>
            <a:r>
              <a:rPr lang="en-US" sz="2800" dirty="0" smtClean="0"/>
              <a:t>Lockable bedroom</a:t>
            </a:r>
          </a:p>
          <a:p>
            <a:r>
              <a:rPr lang="en-US" sz="2800" dirty="0" smtClean="0"/>
              <a:t>Freedom to come and go at any time</a:t>
            </a:r>
          </a:p>
          <a:p>
            <a:pPr lvl="2"/>
            <a:r>
              <a:rPr lang="en-US" sz="2000" dirty="0" smtClean="0"/>
              <a:t>Key to front door</a:t>
            </a:r>
          </a:p>
          <a:p>
            <a:pPr lvl="2"/>
            <a:r>
              <a:rPr lang="en-US" sz="2000" dirty="0" smtClean="0"/>
              <a:t>Key code to front door</a:t>
            </a:r>
          </a:p>
          <a:p>
            <a:pPr lvl="2"/>
            <a:r>
              <a:rPr lang="en-US" sz="2000" dirty="0" smtClean="0"/>
              <a:t>Other measures to allow people to come and go at any time</a:t>
            </a:r>
          </a:p>
        </p:txBody>
      </p:sp>
      <p:sp>
        <p:nvSpPr>
          <p:cNvPr id="4" name="Slide Number Placeholder 3"/>
          <p:cNvSpPr>
            <a:spLocks noGrp="1"/>
          </p:cNvSpPr>
          <p:nvPr>
            <p:ph type="sldNum" sz="quarter" idx="4"/>
          </p:nvPr>
        </p:nvSpPr>
        <p:spPr/>
        <p:txBody>
          <a:bodyPr/>
          <a:lstStyle/>
          <a:p>
            <a:fld id="{FF445594-FFE8-4E90-934C-EFF530110A38}" type="slidenum">
              <a:rPr lang="en-US" smtClean="0"/>
              <a:t>40</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12728888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Homes </a:t>
            </a:r>
            <a:r>
              <a:rPr lang="en-US" dirty="0" smtClean="0"/>
              <a:t>– What will be different?</a:t>
            </a:r>
            <a:endParaRPr lang="en-US" dirty="0"/>
          </a:p>
        </p:txBody>
      </p:sp>
      <p:sp>
        <p:nvSpPr>
          <p:cNvPr id="3" name="Content Placeholder 2"/>
          <p:cNvSpPr>
            <a:spLocks noGrp="1"/>
          </p:cNvSpPr>
          <p:nvPr>
            <p:ph idx="1"/>
          </p:nvPr>
        </p:nvSpPr>
        <p:spPr/>
        <p:txBody>
          <a:bodyPr/>
          <a:lstStyle/>
          <a:p>
            <a:r>
              <a:rPr lang="en-US" dirty="0"/>
              <a:t>Access to meals and snacks at any time</a:t>
            </a:r>
          </a:p>
          <a:p>
            <a:r>
              <a:rPr lang="en-US" dirty="0"/>
              <a:t>Options to have visitors at any time</a:t>
            </a:r>
          </a:p>
          <a:p>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t>41</a:t>
            </a:fld>
            <a:endParaRPr lang="en-US" dirty="0"/>
          </a:p>
        </p:txBody>
      </p:sp>
      <p:sp>
        <p:nvSpPr>
          <p:cNvPr id="5" name="Footer Placeholder 4"/>
          <p:cNvSpPr>
            <a:spLocks noGrp="1"/>
          </p:cNvSpPr>
          <p:nvPr>
            <p:ph type="ftr" sz="quarter" idx="3"/>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spTree>
    <p:extLst>
      <p:ext uri="{BB962C8B-B14F-4D97-AF65-F5344CB8AC3E}">
        <p14:creationId xmlns:p14="http://schemas.microsoft.com/office/powerpoint/2010/main" val="8471180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Homes – ICF/ID Campus</a:t>
            </a:r>
            <a:endParaRPr lang="en-US" dirty="0"/>
          </a:p>
        </p:txBody>
      </p:sp>
      <p:sp>
        <p:nvSpPr>
          <p:cNvPr id="3" name="Content Placeholder 2"/>
          <p:cNvSpPr>
            <a:spLocks noGrp="1"/>
          </p:cNvSpPr>
          <p:nvPr>
            <p:ph idx="1"/>
          </p:nvPr>
        </p:nvSpPr>
        <p:spPr/>
        <p:txBody>
          <a:bodyPr/>
          <a:lstStyle/>
          <a:p>
            <a:r>
              <a:rPr lang="en-US" dirty="0" smtClean="0"/>
              <a:t>Assessment</a:t>
            </a:r>
          </a:p>
          <a:p>
            <a:pPr lvl="1"/>
            <a:r>
              <a:rPr lang="en-US" dirty="0" smtClean="0"/>
              <a:t>Will not be able to comply with the Rules</a:t>
            </a:r>
          </a:p>
          <a:p>
            <a:pPr lvl="2"/>
            <a:r>
              <a:rPr lang="en-US" dirty="0"/>
              <a:t>Any setting that is located in a building on the grounds of, or immediately adjacent to, a public </a:t>
            </a:r>
            <a:r>
              <a:rPr lang="en-US" dirty="0" smtClean="0"/>
              <a:t>institution</a:t>
            </a:r>
            <a:endParaRPr lang="en-US" sz="2000" dirty="0"/>
          </a:p>
          <a:p>
            <a:pPr lvl="2"/>
            <a:r>
              <a:rPr lang="en-US" dirty="0"/>
              <a:t>Any other setting that has the effect of isolating individuals receiving Medicaid HCBS from the broader community of individuals not receiving Medicaid HCBS</a:t>
            </a:r>
            <a:r>
              <a:rPr lang="en-US" dirty="0" smtClean="0"/>
              <a:t>.</a:t>
            </a:r>
          </a:p>
          <a:p>
            <a:pPr marL="0" indent="0">
              <a:buNone/>
            </a:pPr>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t>42</a:t>
            </a:fld>
            <a:endParaRPr lang="en-US" dirty="0"/>
          </a:p>
        </p:txBody>
      </p:sp>
      <p:sp>
        <p:nvSpPr>
          <p:cNvPr id="5" name="Footer Placeholder 4"/>
          <p:cNvSpPr>
            <a:spLocks noGrp="1"/>
          </p:cNvSpPr>
          <p:nvPr>
            <p:ph type="ftr" sz="quarter" idx="3"/>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spTree>
    <p:extLst>
      <p:ext uri="{BB962C8B-B14F-4D97-AF65-F5344CB8AC3E}">
        <p14:creationId xmlns:p14="http://schemas.microsoft.com/office/powerpoint/2010/main" val="21316830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Homes – ICF/ID Campus</a:t>
            </a:r>
            <a:endParaRPr lang="en-US" dirty="0"/>
          </a:p>
        </p:txBody>
      </p:sp>
      <p:sp>
        <p:nvSpPr>
          <p:cNvPr id="3" name="Content Placeholder 2"/>
          <p:cNvSpPr>
            <a:spLocks noGrp="1"/>
          </p:cNvSpPr>
          <p:nvPr>
            <p:ph idx="1"/>
          </p:nvPr>
        </p:nvSpPr>
        <p:spPr/>
        <p:txBody>
          <a:bodyPr/>
          <a:lstStyle/>
          <a:p>
            <a:r>
              <a:rPr lang="en-US" dirty="0" smtClean="0"/>
              <a:t>Action Plan – </a:t>
            </a:r>
            <a:r>
              <a:rPr lang="en-US" sz="2400" i="1" dirty="0" smtClean="0"/>
              <a:t>based upon meeting with guardians and family members on July 11, 2015</a:t>
            </a:r>
          </a:p>
          <a:p>
            <a:pPr lvl="1"/>
            <a:r>
              <a:rPr lang="en-US" sz="2400" dirty="0" smtClean="0"/>
              <a:t>Evaluate the requirements for heightened scrutiny to determine if a viable option to pursue</a:t>
            </a:r>
          </a:p>
          <a:p>
            <a:pPr lvl="1"/>
            <a:r>
              <a:rPr lang="en-US" sz="2400" dirty="0" smtClean="0"/>
              <a:t>Evaluate the requirements for certifying the group homes as ICF/IDs</a:t>
            </a:r>
          </a:p>
          <a:p>
            <a:pPr lvl="1"/>
            <a:r>
              <a:rPr lang="en-US" sz="2400" dirty="0" smtClean="0"/>
              <a:t>Evaluate the overall viability of the campus given the infrastructure needs and the HCBS Rules compliance standards which may necessitate relocation </a:t>
            </a:r>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t>43</a:t>
            </a:fld>
            <a:endParaRPr lang="en-US" dirty="0"/>
          </a:p>
        </p:txBody>
      </p:sp>
      <p:sp>
        <p:nvSpPr>
          <p:cNvPr id="5" name="Footer Placeholder 4"/>
          <p:cNvSpPr>
            <a:spLocks noGrp="1"/>
          </p:cNvSpPr>
          <p:nvPr>
            <p:ph type="ftr" sz="quarter" idx="3"/>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spTree>
    <p:extLst>
      <p:ext uri="{BB962C8B-B14F-4D97-AF65-F5344CB8AC3E}">
        <p14:creationId xmlns:p14="http://schemas.microsoft.com/office/powerpoint/2010/main" val="5226049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Developmental Homes – What will be different?</a:t>
            </a:r>
            <a:endParaRPr lang="en-US" sz="3600" dirty="0"/>
          </a:p>
        </p:txBody>
      </p:sp>
      <p:sp>
        <p:nvSpPr>
          <p:cNvPr id="3" name="Content Placeholder 2"/>
          <p:cNvSpPr>
            <a:spLocks noGrp="1"/>
          </p:cNvSpPr>
          <p:nvPr>
            <p:ph idx="1"/>
          </p:nvPr>
        </p:nvSpPr>
        <p:spPr/>
        <p:txBody>
          <a:bodyPr/>
          <a:lstStyle/>
          <a:p>
            <a:r>
              <a:rPr lang="en-US" sz="2800" dirty="0" smtClean="0"/>
              <a:t>Residency </a:t>
            </a:r>
            <a:r>
              <a:rPr lang="en-US" sz="2800" dirty="0"/>
              <a:t>Agreements</a:t>
            </a:r>
          </a:p>
          <a:p>
            <a:r>
              <a:rPr lang="en-US" sz="2800" dirty="0"/>
              <a:t>Lockable bedroom</a:t>
            </a:r>
          </a:p>
          <a:p>
            <a:r>
              <a:rPr lang="en-US" sz="2800" dirty="0"/>
              <a:t>Freedom to come and go at any time</a:t>
            </a:r>
          </a:p>
          <a:p>
            <a:pPr lvl="2"/>
            <a:r>
              <a:rPr lang="en-US" sz="2000" dirty="0"/>
              <a:t>Key to front door</a:t>
            </a:r>
          </a:p>
          <a:p>
            <a:pPr lvl="2"/>
            <a:r>
              <a:rPr lang="en-US" sz="2000" dirty="0"/>
              <a:t>Key code to front door</a:t>
            </a:r>
          </a:p>
          <a:p>
            <a:pPr lvl="2"/>
            <a:r>
              <a:rPr lang="en-US" sz="2000" dirty="0" smtClean="0"/>
              <a:t>Other measures to allow people to come and go at any time</a:t>
            </a:r>
          </a:p>
          <a:p>
            <a:r>
              <a:rPr lang="en-US" sz="2800" dirty="0"/>
              <a:t>Access to meals and snacks at any time</a:t>
            </a:r>
          </a:p>
          <a:p>
            <a:r>
              <a:rPr lang="en-US" sz="2800" dirty="0"/>
              <a:t>Options to have visitors at any time</a:t>
            </a:r>
          </a:p>
          <a:p>
            <a:pPr lvl="2"/>
            <a:endParaRPr lang="en-US" sz="2000" dirty="0" smtClean="0"/>
          </a:p>
          <a:p>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t>44</a:t>
            </a:fld>
            <a:endParaRPr lang="en-US" dirty="0"/>
          </a:p>
        </p:txBody>
      </p:sp>
      <p:sp>
        <p:nvSpPr>
          <p:cNvPr id="5" name="Footer Placeholder 4"/>
          <p:cNvSpPr>
            <a:spLocks noGrp="1"/>
          </p:cNvSpPr>
          <p:nvPr>
            <p:ph type="ftr" sz="quarter" idx="3"/>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spTree>
    <p:extLst>
      <p:ext uri="{BB962C8B-B14F-4D97-AF65-F5344CB8AC3E}">
        <p14:creationId xmlns:p14="http://schemas.microsoft.com/office/powerpoint/2010/main" val="10254985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Behavioral Health Residential Facilities - Assessment</a:t>
            </a:r>
            <a:endParaRPr lang="en-US" sz="3600" dirty="0"/>
          </a:p>
        </p:txBody>
      </p:sp>
      <p:sp>
        <p:nvSpPr>
          <p:cNvPr id="3" name="Content Placeholder 2"/>
          <p:cNvSpPr>
            <a:spLocks noGrp="1"/>
          </p:cNvSpPr>
          <p:nvPr>
            <p:ph idx="1"/>
          </p:nvPr>
        </p:nvSpPr>
        <p:spPr/>
        <p:txBody>
          <a:bodyPr/>
          <a:lstStyle/>
          <a:p>
            <a:r>
              <a:rPr lang="en-US" dirty="0" smtClean="0"/>
              <a:t>The setting is a clinical setting and transitional in nature</a:t>
            </a:r>
          </a:p>
          <a:p>
            <a:r>
              <a:rPr lang="en-US" dirty="0" smtClean="0"/>
              <a:t>De-classify as a home and community-based service</a:t>
            </a:r>
          </a:p>
          <a:p>
            <a:r>
              <a:rPr lang="en-US" dirty="0" smtClean="0"/>
              <a:t>The service will continue as a covered benefit, but not as an alternative residential home and community based setting for long-term placement</a:t>
            </a:r>
          </a:p>
          <a:p>
            <a:pPr lvl="1"/>
            <a:endParaRPr lang="en-US" dirty="0" smtClean="0"/>
          </a:p>
          <a:p>
            <a:pPr lvl="1"/>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t>45</a:t>
            </a:fld>
            <a:endParaRPr lang="en-US" dirty="0"/>
          </a:p>
        </p:txBody>
      </p:sp>
      <p:sp>
        <p:nvSpPr>
          <p:cNvPr id="5" name="Footer Placeholder 4"/>
          <p:cNvSpPr>
            <a:spLocks noGrp="1"/>
          </p:cNvSpPr>
          <p:nvPr>
            <p:ph type="ftr" sz="quarter" idx="3"/>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spTree>
    <p:extLst>
      <p:ext uri="{BB962C8B-B14F-4D97-AF65-F5344CB8AC3E}">
        <p14:creationId xmlns:p14="http://schemas.microsoft.com/office/powerpoint/2010/main" val="32489564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Behavioral Health Residential Facilities – Transition Plan</a:t>
            </a:r>
            <a:endParaRPr lang="en-US" sz="3600" dirty="0"/>
          </a:p>
        </p:txBody>
      </p:sp>
      <p:sp>
        <p:nvSpPr>
          <p:cNvPr id="3" name="Content Placeholder 2"/>
          <p:cNvSpPr>
            <a:spLocks noGrp="1"/>
          </p:cNvSpPr>
          <p:nvPr>
            <p:ph idx="1"/>
          </p:nvPr>
        </p:nvSpPr>
        <p:spPr/>
        <p:txBody>
          <a:bodyPr/>
          <a:lstStyle/>
          <a:p>
            <a:r>
              <a:rPr lang="en-US" sz="2400" dirty="0" smtClean="0"/>
              <a:t>Educate providers on licensure and HCBS Rules requirements for Assisted Living settings that provide Behavioral Health Care or Services</a:t>
            </a:r>
          </a:p>
          <a:p>
            <a:r>
              <a:rPr lang="en-US" sz="2400" dirty="0" smtClean="0"/>
              <a:t>Assess each member currently residing in the facility</a:t>
            </a:r>
          </a:p>
          <a:p>
            <a:r>
              <a:rPr lang="en-US" sz="2400" dirty="0" smtClean="0"/>
              <a:t>Build a network of HCBS Rules compliant Assisted Living settings that are licensed and equipped to provide behavioral health services</a:t>
            </a:r>
          </a:p>
          <a:p>
            <a:r>
              <a:rPr lang="en-US" sz="2400" dirty="0" smtClean="0"/>
              <a:t>Use the person-centered planning process to support members to relocate</a:t>
            </a:r>
          </a:p>
          <a:p>
            <a:endParaRPr lang="en-US" dirty="0" smtClean="0"/>
          </a:p>
          <a:p>
            <a:pPr lvl="1"/>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t>46</a:t>
            </a:fld>
            <a:endParaRPr lang="en-US" dirty="0"/>
          </a:p>
        </p:txBody>
      </p:sp>
      <p:sp>
        <p:nvSpPr>
          <p:cNvPr id="5" name="Footer Placeholder 4"/>
          <p:cNvSpPr>
            <a:spLocks noGrp="1"/>
          </p:cNvSpPr>
          <p:nvPr>
            <p:ph type="ftr" sz="quarter" idx="3"/>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spTree>
    <p:extLst>
      <p:ext uri="{BB962C8B-B14F-4D97-AF65-F5344CB8AC3E}">
        <p14:creationId xmlns:p14="http://schemas.microsoft.com/office/powerpoint/2010/main" val="19556712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Adult Day Health – What will be different?</a:t>
            </a:r>
            <a:endParaRPr lang="en-US" dirty="0"/>
          </a:p>
        </p:txBody>
      </p:sp>
      <p:sp>
        <p:nvSpPr>
          <p:cNvPr id="3" name="Content Placeholder 2"/>
          <p:cNvSpPr>
            <a:spLocks noGrp="1"/>
          </p:cNvSpPr>
          <p:nvPr>
            <p:ph idx="1"/>
          </p:nvPr>
        </p:nvSpPr>
        <p:spPr>
          <a:xfrm>
            <a:off x="457200" y="1447800"/>
            <a:ext cx="8382000" cy="4373563"/>
          </a:xfrm>
        </p:spPr>
        <p:txBody>
          <a:bodyPr/>
          <a:lstStyle/>
          <a:p>
            <a:r>
              <a:rPr lang="en-US" sz="2000" dirty="0" smtClean="0"/>
              <a:t>Engagement with the broader community</a:t>
            </a:r>
          </a:p>
          <a:p>
            <a:pPr lvl="1"/>
            <a:r>
              <a:rPr lang="en-US" sz="1800" dirty="0" smtClean="0"/>
              <a:t>People visiting to provide information, instruction, training, support and/or to participate in activities</a:t>
            </a:r>
          </a:p>
          <a:p>
            <a:pPr lvl="1"/>
            <a:r>
              <a:rPr lang="en-US" sz="1800" dirty="0" smtClean="0"/>
              <a:t>Participating in non-disability specific related activities in the community with peers without disabilities and individuals of varying age levels</a:t>
            </a:r>
          </a:p>
          <a:p>
            <a:r>
              <a:rPr lang="en-US" sz="2000" dirty="0" smtClean="0"/>
              <a:t>Employment services and supports</a:t>
            </a:r>
          </a:p>
          <a:p>
            <a:pPr lvl="1"/>
            <a:r>
              <a:rPr lang="en-US" sz="1800" dirty="0" smtClean="0"/>
              <a:t>Skill building/maintenance for paid or volunteer work</a:t>
            </a:r>
          </a:p>
          <a:p>
            <a:pPr lvl="1"/>
            <a:r>
              <a:rPr lang="en-US" sz="1800" dirty="0" smtClean="0"/>
              <a:t>Referrals for supports to obtain and maintain volunteer work</a:t>
            </a:r>
          </a:p>
          <a:p>
            <a:r>
              <a:rPr lang="en-US" sz="2000" dirty="0" smtClean="0"/>
              <a:t>Engagement in community life </a:t>
            </a:r>
          </a:p>
          <a:p>
            <a:pPr lvl="1"/>
            <a:r>
              <a:rPr lang="en-US" sz="1800" dirty="0" smtClean="0"/>
              <a:t>Experiential learning opportunities</a:t>
            </a:r>
          </a:p>
          <a:p>
            <a:pPr lvl="1"/>
            <a:r>
              <a:rPr lang="en-US" sz="1800" dirty="0" smtClean="0"/>
              <a:t>Access to community resources (i.e. transportation) and activities</a:t>
            </a:r>
          </a:p>
          <a:p>
            <a:pPr lvl="1"/>
            <a:r>
              <a:rPr lang="en-US" sz="1800" dirty="0" smtClean="0"/>
              <a:t>Skill development/maintenance</a:t>
            </a:r>
            <a:r>
              <a:rPr lang="en-US" sz="2400" dirty="0" smtClean="0"/>
              <a:t> </a:t>
            </a:r>
          </a:p>
          <a:p>
            <a:endParaRPr lang="en-US" dirty="0" smtClean="0"/>
          </a:p>
          <a:p>
            <a:pPr lvl="1"/>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t>47</a:t>
            </a:fld>
            <a:endParaRPr lang="en-US" dirty="0"/>
          </a:p>
        </p:txBody>
      </p:sp>
      <p:sp>
        <p:nvSpPr>
          <p:cNvPr id="5" name="Footer Placeholder 4"/>
          <p:cNvSpPr>
            <a:spLocks noGrp="1"/>
          </p:cNvSpPr>
          <p:nvPr>
            <p:ph type="ftr" sz="quarter" idx="3"/>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spTree>
    <p:extLst>
      <p:ext uri="{BB962C8B-B14F-4D97-AF65-F5344CB8AC3E}">
        <p14:creationId xmlns:p14="http://schemas.microsoft.com/office/powerpoint/2010/main" val="36276608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05800" cy="1143000"/>
          </a:xfrm>
        </p:spPr>
        <p:txBody>
          <a:bodyPr/>
          <a:lstStyle/>
          <a:p>
            <a:r>
              <a:rPr lang="en-US" sz="4400" dirty="0"/>
              <a:t>Adult Day Health – </a:t>
            </a:r>
            <a:r>
              <a:rPr lang="en-US" sz="4400" dirty="0" smtClean="0"/>
              <a:t>What will be different?</a:t>
            </a:r>
            <a:endParaRPr lang="en-US" sz="4400" dirty="0"/>
          </a:p>
        </p:txBody>
      </p:sp>
      <p:sp>
        <p:nvSpPr>
          <p:cNvPr id="3" name="Content Placeholder 2"/>
          <p:cNvSpPr>
            <a:spLocks noGrp="1"/>
          </p:cNvSpPr>
          <p:nvPr>
            <p:ph idx="1"/>
          </p:nvPr>
        </p:nvSpPr>
        <p:spPr>
          <a:xfrm>
            <a:off x="457200" y="1524000"/>
            <a:ext cx="8382000" cy="4373563"/>
          </a:xfrm>
        </p:spPr>
        <p:txBody>
          <a:bodyPr/>
          <a:lstStyle/>
          <a:p>
            <a:r>
              <a:rPr lang="en-US" dirty="0" smtClean="0"/>
              <a:t>Control of personal resources</a:t>
            </a:r>
          </a:p>
          <a:p>
            <a:r>
              <a:rPr lang="en-US" dirty="0" smtClean="0"/>
              <a:t>Maximizing Independence and choices</a:t>
            </a:r>
          </a:p>
          <a:p>
            <a:pPr lvl="1"/>
            <a:r>
              <a:rPr lang="en-US" dirty="0" smtClean="0"/>
              <a:t>Flexibility of alternate schedules</a:t>
            </a:r>
          </a:p>
          <a:p>
            <a:pPr lvl="1"/>
            <a:r>
              <a:rPr lang="en-US" dirty="0" smtClean="0"/>
              <a:t>Full access to all areas of the setting at any time</a:t>
            </a:r>
          </a:p>
          <a:p>
            <a:pPr lvl="1"/>
            <a:r>
              <a:rPr lang="en-US" dirty="0" smtClean="0"/>
              <a:t>Access to meals and snacks at any time</a:t>
            </a:r>
          </a:p>
          <a:p>
            <a:r>
              <a:rPr lang="en-US" dirty="0" smtClean="0"/>
              <a:t>Updates to Facility Service Plan</a:t>
            </a:r>
          </a:p>
          <a:p>
            <a:endParaRPr lang="en-US" dirty="0" smtClean="0"/>
          </a:p>
          <a:p>
            <a:pPr lvl="1"/>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t>48</a:t>
            </a:fld>
            <a:endParaRPr lang="en-US" dirty="0"/>
          </a:p>
        </p:txBody>
      </p:sp>
      <p:sp>
        <p:nvSpPr>
          <p:cNvPr id="5" name="Footer Placeholder 4"/>
          <p:cNvSpPr>
            <a:spLocks noGrp="1"/>
          </p:cNvSpPr>
          <p:nvPr>
            <p:ph type="ftr" sz="quarter" idx="3"/>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spTree>
    <p:extLst>
      <p:ext uri="{BB962C8B-B14F-4D97-AF65-F5344CB8AC3E}">
        <p14:creationId xmlns:p14="http://schemas.microsoft.com/office/powerpoint/2010/main" val="634015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Programs – What will be different?</a:t>
            </a:r>
            <a:endParaRPr lang="en-US" i="1" dirty="0"/>
          </a:p>
        </p:txBody>
      </p:sp>
      <p:sp>
        <p:nvSpPr>
          <p:cNvPr id="3" name="Content Placeholder 2"/>
          <p:cNvSpPr>
            <a:spLocks noGrp="1"/>
          </p:cNvSpPr>
          <p:nvPr>
            <p:ph idx="1"/>
          </p:nvPr>
        </p:nvSpPr>
        <p:spPr/>
        <p:txBody>
          <a:bodyPr/>
          <a:lstStyle/>
          <a:p>
            <a:r>
              <a:rPr lang="en-US" dirty="0" smtClean="0"/>
              <a:t>Engagement with the broader community</a:t>
            </a:r>
          </a:p>
          <a:p>
            <a:pPr lvl="1"/>
            <a:r>
              <a:rPr lang="en-US" dirty="0" smtClean="0"/>
              <a:t>People visiting to provide information, instruction, training, support and/or to participate in activities</a:t>
            </a:r>
          </a:p>
          <a:p>
            <a:pPr lvl="1"/>
            <a:r>
              <a:rPr lang="en-US" dirty="0" smtClean="0"/>
              <a:t>Experiential learning opportunities</a:t>
            </a:r>
          </a:p>
          <a:p>
            <a:pPr lvl="1"/>
            <a:r>
              <a:rPr lang="en-US" dirty="0" smtClean="0"/>
              <a:t>Participating in non-disability specific related activities in the community with peers without disabilities</a:t>
            </a:r>
          </a:p>
          <a:p>
            <a:pPr lvl="1"/>
            <a:endParaRPr lang="en-US" dirty="0" smtClean="0"/>
          </a:p>
          <a:p>
            <a:pPr lvl="1"/>
            <a:endParaRPr lang="en-US" dirty="0" smtClean="0"/>
          </a:p>
          <a:p>
            <a:pPr lvl="1"/>
            <a:endParaRPr lang="en-US" dirty="0" smtClean="0"/>
          </a:p>
          <a:p>
            <a:endParaRPr lang="en-US" dirty="0"/>
          </a:p>
          <a:p>
            <a:pPr marL="0" indent="0">
              <a:buNone/>
            </a:pPr>
            <a:endParaRPr lang="en-US" dirty="0" smtClean="0"/>
          </a:p>
        </p:txBody>
      </p:sp>
      <p:sp>
        <p:nvSpPr>
          <p:cNvPr id="4" name="Slide Number Placeholder 3"/>
          <p:cNvSpPr>
            <a:spLocks noGrp="1"/>
          </p:cNvSpPr>
          <p:nvPr>
            <p:ph type="sldNum" sz="quarter" idx="4"/>
          </p:nvPr>
        </p:nvSpPr>
        <p:spPr/>
        <p:txBody>
          <a:bodyPr/>
          <a:lstStyle/>
          <a:p>
            <a:fld id="{FF445594-FFE8-4E90-934C-EFF530110A38}" type="slidenum">
              <a:rPr lang="en-US" smtClean="0"/>
              <a:t>49</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3911421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Arizona’s Medicaid Program</a:t>
            </a:r>
            <a:endParaRPr lang="en-US" dirty="0"/>
          </a:p>
        </p:txBody>
      </p:sp>
      <p:sp>
        <p:nvSpPr>
          <p:cNvPr id="3" name="Content Placeholder 2"/>
          <p:cNvSpPr>
            <a:spLocks noGrp="1"/>
          </p:cNvSpPr>
          <p:nvPr>
            <p:ph idx="1"/>
          </p:nvPr>
        </p:nvSpPr>
        <p:spPr/>
        <p:txBody>
          <a:bodyPr/>
          <a:lstStyle/>
          <a:p>
            <a:r>
              <a:rPr lang="en-US" dirty="0" smtClean="0"/>
              <a:t>1115 Waiver</a:t>
            </a:r>
          </a:p>
          <a:p>
            <a:r>
              <a:rPr lang="en-US" dirty="0" smtClean="0"/>
              <a:t>Managed Care </a:t>
            </a:r>
            <a:r>
              <a:rPr lang="en-US" dirty="0" smtClean="0"/>
              <a:t>Organization (MCO) Model</a:t>
            </a:r>
            <a:endParaRPr lang="en-US" dirty="0" smtClean="0"/>
          </a:p>
          <a:p>
            <a:r>
              <a:rPr lang="en-US" dirty="0" smtClean="0"/>
              <a:t>Arizona Long Term Care System (ALTCS)</a:t>
            </a:r>
          </a:p>
          <a:p>
            <a:pPr lvl="1"/>
            <a:r>
              <a:rPr lang="en-US" dirty="0" smtClean="0"/>
              <a:t>Least restrictive setting</a:t>
            </a:r>
          </a:p>
          <a:p>
            <a:pPr lvl="1"/>
            <a:r>
              <a:rPr lang="en-US" dirty="0" smtClean="0"/>
              <a:t>Guiding and governing principles</a:t>
            </a:r>
          </a:p>
          <a:p>
            <a:pPr lvl="1"/>
            <a:r>
              <a:rPr lang="en-US" dirty="0" smtClean="0"/>
              <a:t>Placement rates</a:t>
            </a:r>
          </a:p>
          <a:p>
            <a:pPr lvl="1"/>
            <a:r>
              <a:rPr lang="en-US" dirty="0" smtClean="0"/>
              <a:t>Specialized settings</a:t>
            </a:r>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t>5</a:t>
            </a:fld>
            <a:endParaRPr lang="en-US" dirty="0"/>
          </a:p>
        </p:txBody>
      </p:sp>
      <p:sp>
        <p:nvSpPr>
          <p:cNvPr id="5" name="Footer Placeholder 4"/>
          <p:cNvSpPr>
            <a:spLocks noGrp="1"/>
          </p:cNvSpPr>
          <p:nvPr>
            <p:ph type="ftr" sz="quarter" idx="3"/>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spTree>
    <p:extLst>
      <p:ext uri="{BB962C8B-B14F-4D97-AF65-F5344CB8AC3E}">
        <p14:creationId xmlns:p14="http://schemas.microsoft.com/office/powerpoint/2010/main" val="7837374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Programs – What will be different?</a:t>
            </a:r>
            <a:endParaRPr lang="en-US" i="1" dirty="0"/>
          </a:p>
        </p:txBody>
      </p:sp>
      <p:sp>
        <p:nvSpPr>
          <p:cNvPr id="3" name="Content Placeholder 2"/>
          <p:cNvSpPr>
            <a:spLocks noGrp="1"/>
          </p:cNvSpPr>
          <p:nvPr>
            <p:ph idx="1"/>
          </p:nvPr>
        </p:nvSpPr>
        <p:spPr/>
        <p:txBody>
          <a:bodyPr/>
          <a:lstStyle/>
          <a:p>
            <a:r>
              <a:rPr lang="en-US" sz="2800" dirty="0" smtClean="0"/>
              <a:t>Volunteer work</a:t>
            </a:r>
          </a:p>
          <a:p>
            <a:pPr lvl="1"/>
            <a:r>
              <a:rPr lang="en-US" sz="2000" dirty="0" smtClean="0"/>
              <a:t>Learning about volunteer opportunities</a:t>
            </a:r>
          </a:p>
          <a:p>
            <a:pPr lvl="1"/>
            <a:r>
              <a:rPr lang="en-US" sz="2000" dirty="0" smtClean="0"/>
              <a:t>Skill building to prepare for volunteer opportunities</a:t>
            </a:r>
          </a:p>
          <a:p>
            <a:pPr lvl="1"/>
            <a:r>
              <a:rPr lang="en-US" sz="2000" dirty="0" smtClean="0"/>
              <a:t>Referrals to Support Coordinators for habilitation services and/or supports to participate in volunteer employment</a:t>
            </a:r>
          </a:p>
          <a:p>
            <a:r>
              <a:rPr lang="en-US" sz="2800" dirty="0" smtClean="0"/>
              <a:t>Maximizing Independence and Choices</a:t>
            </a:r>
          </a:p>
          <a:p>
            <a:pPr lvl="1"/>
            <a:r>
              <a:rPr lang="en-US" sz="2000" dirty="0" smtClean="0"/>
              <a:t>Facilitating alternate schedules for members</a:t>
            </a:r>
          </a:p>
          <a:p>
            <a:pPr lvl="1"/>
            <a:r>
              <a:rPr lang="en-US" sz="2000" dirty="0" smtClean="0"/>
              <a:t>Ensuring full access to the environment at all times</a:t>
            </a:r>
          </a:p>
          <a:p>
            <a:pPr lvl="1"/>
            <a:r>
              <a:rPr lang="en-US" sz="2000" dirty="0" smtClean="0"/>
              <a:t>Ensuing access to meals and snacks at any time</a:t>
            </a:r>
          </a:p>
          <a:p>
            <a:pPr marL="457200" lvl="1" indent="0">
              <a:buNone/>
            </a:pPr>
            <a:endParaRPr lang="en-US" dirty="0" smtClean="0"/>
          </a:p>
          <a:p>
            <a:pPr lvl="1"/>
            <a:endParaRPr lang="en-US" dirty="0" smtClean="0"/>
          </a:p>
          <a:p>
            <a:endParaRPr lang="en-US" dirty="0"/>
          </a:p>
          <a:p>
            <a:pPr marL="0" indent="0">
              <a:buNone/>
            </a:pPr>
            <a:endParaRPr lang="en-US" dirty="0" smtClean="0"/>
          </a:p>
        </p:txBody>
      </p:sp>
      <p:sp>
        <p:nvSpPr>
          <p:cNvPr id="4" name="Slide Number Placeholder 3"/>
          <p:cNvSpPr>
            <a:spLocks noGrp="1"/>
          </p:cNvSpPr>
          <p:nvPr>
            <p:ph type="sldNum" sz="quarter" idx="4"/>
          </p:nvPr>
        </p:nvSpPr>
        <p:spPr/>
        <p:txBody>
          <a:bodyPr/>
          <a:lstStyle/>
          <a:p>
            <a:fld id="{FF445594-FFE8-4E90-934C-EFF530110A38}" type="slidenum">
              <a:rPr lang="en-US" smtClean="0"/>
              <a:t>50</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38155469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Center-Based Employment – What Will be different?</a:t>
            </a:r>
            <a:endParaRPr lang="en-US" sz="3600" i="1" dirty="0"/>
          </a:p>
        </p:txBody>
      </p:sp>
      <p:sp>
        <p:nvSpPr>
          <p:cNvPr id="3" name="Content Placeholder 2"/>
          <p:cNvSpPr>
            <a:spLocks noGrp="1"/>
          </p:cNvSpPr>
          <p:nvPr>
            <p:ph idx="1"/>
          </p:nvPr>
        </p:nvSpPr>
        <p:spPr>
          <a:xfrm>
            <a:off x="457200" y="1447800"/>
            <a:ext cx="8382000" cy="4373563"/>
          </a:xfrm>
        </p:spPr>
        <p:txBody>
          <a:bodyPr/>
          <a:lstStyle/>
          <a:p>
            <a:r>
              <a:rPr lang="en-US" sz="2800" dirty="0" smtClean="0"/>
              <a:t>Person-Centered Plan</a:t>
            </a:r>
          </a:p>
          <a:p>
            <a:pPr lvl="1"/>
            <a:r>
              <a:rPr lang="en-US" sz="2400" dirty="0" smtClean="0"/>
              <a:t>Members must have an employment goal for community-based employment (group or individual supported)</a:t>
            </a:r>
          </a:p>
          <a:p>
            <a:pPr lvl="1"/>
            <a:r>
              <a:rPr lang="en-US" sz="2400" dirty="0" smtClean="0"/>
              <a:t>At a minimum, annual readiness assessment conducted for community-based employment.</a:t>
            </a:r>
          </a:p>
          <a:p>
            <a:pPr lvl="2"/>
            <a:r>
              <a:rPr lang="en-US" sz="2000" dirty="0" smtClean="0"/>
              <a:t>If the member is not ready for the next step, goals are developed to address barriers.</a:t>
            </a:r>
          </a:p>
          <a:p>
            <a:pPr lvl="1"/>
            <a:r>
              <a:rPr lang="en-US" sz="2400" dirty="0" smtClean="0"/>
              <a:t>The duration of the service is defined by the PCP team</a:t>
            </a:r>
          </a:p>
          <a:p>
            <a:pPr lvl="1"/>
            <a:r>
              <a:rPr lang="en-US" sz="2400" dirty="0" smtClean="0"/>
              <a:t>Specific outcomes are outlined to be achieved</a:t>
            </a:r>
          </a:p>
          <a:p>
            <a:pPr lvl="1"/>
            <a:r>
              <a:rPr lang="en-US" sz="2400" dirty="0" smtClean="0"/>
              <a:t>DB101 and Work Incentive Consultation</a:t>
            </a:r>
          </a:p>
          <a:p>
            <a:endParaRPr lang="en-US" dirty="0"/>
          </a:p>
          <a:p>
            <a:endParaRPr lang="en-US" dirty="0" smtClean="0"/>
          </a:p>
        </p:txBody>
      </p:sp>
      <p:sp>
        <p:nvSpPr>
          <p:cNvPr id="4" name="Slide Number Placeholder 3"/>
          <p:cNvSpPr>
            <a:spLocks noGrp="1"/>
          </p:cNvSpPr>
          <p:nvPr>
            <p:ph type="sldNum" sz="quarter" idx="4"/>
          </p:nvPr>
        </p:nvSpPr>
        <p:spPr/>
        <p:txBody>
          <a:bodyPr/>
          <a:lstStyle/>
          <a:p>
            <a:fld id="{FF445594-FFE8-4E90-934C-EFF530110A38}" type="slidenum">
              <a:rPr lang="en-US" smtClean="0"/>
              <a:t>51</a:t>
            </a:fld>
            <a:endParaRPr lang="en-US" dirty="0"/>
          </a:p>
        </p:txBody>
      </p:sp>
      <p:sp>
        <p:nvSpPr>
          <p:cNvPr id="5" name="Footer Placeholder 4"/>
          <p:cNvSpPr>
            <a:spLocks noGrp="1"/>
          </p:cNvSpPr>
          <p:nvPr>
            <p:ph type="ftr" sz="quarter" idx="3"/>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spTree>
    <p:extLst>
      <p:ext uri="{BB962C8B-B14F-4D97-AF65-F5344CB8AC3E}">
        <p14:creationId xmlns:p14="http://schemas.microsoft.com/office/powerpoint/2010/main" val="42603342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Center-Based Employment – </a:t>
            </a:r>
            <a:r>
              <a:rPr lang="en-US" dirty="0" smtClean="0"/>
              <a:t>What will be different?</a:t>
            </a:r>
            <a:endParaRPr lang="en-US" i="1" dirty="0"/>
          </a:p>
        </p:txBody>
      </p:sp>
      <p:sp>
        <p:nvSpPr>
          <p:cNvPr id="3" name="Content Placeholder 2"/>
          <p:cNvSpPr>
            <a:spLocks noGrp="1"/>
          </p:cNvSpPr>
          <p:nvPr>
            <p:ph idx="1"/>
          </p:nvPr>
        </p:nvSpPr>
        <p:spPr>
          <a:xfrm>
            <a:off x="457200" y="1447800"/>
            <a:ext cx="8382000" cy="4373563"/>
          </a:xfrm>
        </p:spPr>
        <p:txBody>
          <a:bodyPr/>
          <a:lstStyle/>
          <a:p>
            <a:r>
              <a:rPr lang="en-US" dirty="0" smtClean="0"/>
              <a:t>Transition to a Pre-Vocational Service</a:t>
            </a:r>
            <a:endParaRPr lang="en-US" sz="2400" dirty="0" smtClean="0"/>
          </a:p>
          <a:p>
            <a:pPr lvl="1"/>
            <a:r>
              <a:rPr lang="en-US" sz="2400" dirty="0" smtClean="0"/>
              <a:t>Paid </a:t>
            </a:r>
            <a:r>
              <a:rPr lang="en-US" sz="2400" dirty="0"/>
              <a:t>work becomes the medium for work skill </a:t>
            </a:r>
            <a:r>
              <a:rPr lang="en-US" sz="2400" dirty="0" smtClean="0"/>
              <a:t>development</a:t>
            </a:r>
          </a:p>
          <a:p>
            <a:pPr lvl="1"/>
            <a:r>
              <a:rPr lang="en-US" sz="2400" dirty="0" smtClean="0"/>
              <a:t>Focus of the service is on preparing people to transition into an integrated work environment (i.e. group or individual supported employment)</a:t>
            </a:r>
          </a:p>
          <a:p>
            <a:pPr lvl="1"/>
            <a:r>
              <a:rPr lang="en-US" sz="2400" dirty="0" smtClean="0"/>
              <a:t>Provision of individualized services and supports</a:t>
            </a:r>
          </a:p>
          <a:p>
            <a:pPr marL="457200" lvl="1" indent="0">
              <a:buNone/>
            </a:pPr>
            <a:endParaRPr lang="en-US" sz="2400" dirty="0" smtClean="0"/>
          </a:p>
          <a:p>
            <a:endParaRPr lang="en-US" dirty="0"/>
          </a:p>
          <a:p>
            <a:pPr marL="0" indent="0">
              <a:buNone/>
            </a:pPr>
            <a:endParaRPr lang="en-US" dirty="0" smtClean="0"/>
          </a:p>
        </p:txBody>
      </p:sp>
      <p:sp>
        <p:nvSpPr>
          <p:cNvPr id="4" name="Slide Number Placeholder 3"/>
          <p:cNvSpPr>
            <a:spLocks noGrp="1"/>
          </p:cNvSpPr>
          <p:nvPr>
            <p:ph type="sldNum" sz="quarter" idx="4"/>
          </p:nvPr>
        </p:nvSpPr>
        <p:spPr/>
        <p:txBody>
          <a:bodyPr/>
          <a:lstStyle/>
          <a:p>
            <a:fld id="{FF445594-FFE8-4E90-934C-EFF530110A38}" type="slidenum">
              <a:rPr lang="en-US" smtClean="0"/>
              <a:t>52</a:t>
            </a:fld>
            <a:endParaRPr lang="en-US" dirty="0"/>
          </a:p>
        </p:txBody>
      </p:sp>
      <p:sp>
        <p:nvSpPr>
          <p:cNvPr id="5" name="Footer Placeholder 4"/>
          <p:cNvSpPr>
            <a:spLocks noGrp="1"/>
          </p:cNvSpPr>
          <p:nvPr>
            <p:ph type="ftr" sz="quarter" idx="3"/>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spTree>
    <p:extLst>
      <p:ext uri="{BB962C8B-B14F-4D97-AF65-F5344CB8AC3E}">
        <p14:creationId xmlns:p14="http://schemas.microsoft.com/office/powerpoint/2010/main" val="29717891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Center-Based Employment – </a:t>
            </a:r>
            <a:r>
              <a:rPr lang="en-US" dirty="0" smtClean="0"/>
              <a:t>What will be different?</a:t>
            </a:r>
            <a:endParaRPr lang="en-US" i="1" dirty="0"/>
          </a:p>
        </p:txBody>
      </p:sp>
      <p:sp>
        <p:nvSpPr>
          <p:cNvPr id="3" name="Content Placeholder 2"/>
          <p:cNvSpPr>
            <a:spLocks noGrp="1"/>
          </p:cNvSpPr>
          <p:nvPr>
            <p:ph idx="1"/>
          </p:nvPr>
        </p:nvSpPr>
        <p:spPr>
          <a:xfrm>
            <a:off x="457200" y="1524000"/>
            <a:ext cx="8382000" cy="4373563"/>
          </a:xfrm>
        </p:spPr>
        <p:txBody>
          <a:bodyPr/>
          <a:lstStyle/>
          <a:p>
            <a:r>
              <a:rPr lang="en-US" dirty="0" smtClean="0"/>
              <a:t>Members </a:t>
            </a:r>
            <a:r>
              <a:rPr lang="en-US" dirty="0"/>
              <a:t>are interacting and working alongside individuals without disabilities</a:t>
            </a:r>
          </a:p>
          <a:p>
            <a:pPr lvl="1"/>
            <a:r>
              <a:rPr lang="en-US" sz="2000" dirty="0"/>
              <a:t>Incorporation of </a:t>
            </a:r>
            <a:r>
              <a:rPr lang="en-US" sz="2000" dirty="0" smtClean="0"/>
              <a:t>peers without disabilities in </a:t>
            </a:r>
            <a:r>
              <a:rPr lang="en-US" sz="2000" dirty="0"/>
              <a:t>the </a:t>
            </a:r>
            <a:r>
              <a:rPr lang="en-US" sz="2000" dirty="0" smtClean="0"/>
              <a:t>pre-vocational setting</a:t>
            </a:r>
            <a:endParaRPr lang="en-US" sz="2000" dirty="0"/>
          </a:p>
          <a:p>
            <a:pPr lvl="1"/>
            <a:r>
              <a:rPr lang="en-US" sz="2000" dirty="0"/>
              <a:t>Career exploration/planning and/or support to participate in volunteer positions </a:t>
            </a:r>
          </a:p>
          <a:p>
            <a:pPr lvl="1"/>
            <a:r>
              <a:rPr lang="en-US" sz="2000" dirty="0"/>
              <a:t>Inviting in subject matters experts in the community to teach members how to prepare for and be successful in the workplace (i.e. preparing for an interview, hygiene in the workplace, the use of natural supports, etc.)</a:t>
            </a:r>
          </a:p>
          <a:p>
            <a:pPr lvl="1"/>
            <a:r>
              <a:rPr lang="en-US" sz="2000" dirty="0"/>
              <a:t>Developing products and services that are prepared in facility, but sold or provided out in the general community (i.e. selling baked goods at a farmer’s market).</a:t>
            </a:r>
          </a:p>
          <a:p>
            <a:pPr marL="914400" lvl="2" indent="0">
              <a:buNone/>
            </a:pPr>
            <a:endParaRPr lang="en-US" sz="2000" dirty="0" smtClean="0"/>
          </a:p>
          <a:p>
            <a:pPr lvl="1"/>
            <a:endParaRPr lang="en-US" sz="2400" dirty="0" smtClean="0"/>
          </a:p>
          <a:p>
            <a:endParaRPr lang="en-US" dirty="0"/>
          </a:p>
          <a:p>
            <a:pPr marL="0" indent="0">
              <a:buNone/>
            </a:pPr>
            <a:endParaRPr lang="en-US" dirty="0" smtClean="0"/>
          </a:p>
        </p:txBody>
      </p:sp>
      <p:sp>
        <p:nvSpPr>
          <p:cNvPr id="4" name="Slide Number Placeholder 3"/>
          <p:cNvSpPr>
            <a:spLocks noGrp="1"/>
          </p:cNvSpPr>
          <p:nvPr>
            <p:ph type="sldNum" sz="quarter" idx="4"/>
          </p:nvPr>
        </p:nvSpPr>
        <p:spPr/>
        <p:txBody>
          <a:bodyPr/>
          <a:lstStyle/>
          <a:p>
            <a:fld id="{FF445594-FFE8-4E90-934C-EFF530110A38}" type="slidenum">
              <a:rPr lang="en-US" smtClean="0"/>
              <a:t>53</a:t>
            </a:fld>
            <a:endParaRPr lang="en-US" dirty="0"/>
          </a:p>
        </p:txBody>
      </p:sp>
      <p:sp>
        <p:nvSpPr>
          <p:cNvPr id="5" name="Footer Placeholder 4"/>
          <p:cNvSpPr>
            <a:spLocks noGrp="1"/>
          </p:cNvSpPr>
          <p:nvPr>
            <p:ph type="ftr" sz="quarter" idx="3"/>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spTree>
    <p:extLst>
      <p:ext uri="{BB962C8B-B14F-4D97-AF65-F5344CB8AC3E}">
        <p14:creationId xmlns:p14="http://schemas.microsoft.com/office/powerpoint/2010/main" val="2502823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Center-Based Employment – </a:t>
            </a:r>
            <a:r>
              <a:rPr lang="en-US" dirty="0" smtClean="0"/>
              <a:t>What will be different?</a:t>
            </a:r>
            <a:endParaRPr lang="en-US" i="1" dirty="0"/>
          </a:p>
        </p:txBody>
      </p:sp>
      <p:sp>
        <p:nvSpPr>
          <p:cNvPr id="3" name="Content Placeholder 2"/>
          <p:cNvSpPr>
            <a:spLocks noGrp="1"/>
          </p:cNvSpPr>
          <p:nvPr>
            <p:ph idx="1"/>
          </p:nvPr>
        </p:nvSpPr>
        <p:spPr>
          <a:xfrm>
            <a:off x="457200" y="1447800"/>
            <a:ext cx="8382000" cy="4373563"/>
          </a:xfrm>
        </p:spPr>
        <p:txBody>
          <a:bodyPr/>
          <a:lstStyle/>
          <a:p>
            <a:r>
              <a:rPr lang="en-US" sz="2800" dirty="0" smtClean="0"/>
              <a:t>Expand Service Scope</a:t>
            </a:r>
          </a:p>
          <a:p>
            <a:pPr lvl="1"/>
            <a:r>
              <a:rPr lang="en-US" sz="2400" dirty="0" smtClean="0"/>
              <a:t>Support to learn about, prepare for and obtain volunteer work as a medium for skill development and career exploration</a:t>
            </a:r>
          </a:p>
          <a:p>
            <a:pPr lvl="1"/>
            <a:r>
              <a:rPr lang="en-US" sz="2400" dirty="0" smtClean="0"/>
              <a:t>Transportation and mobility training</a:t>
            </a:r>
          </a:p>
          <a:p>
            <a:r>
              <a:rPr lang="en-US" sz="2800" dirty="0"/>
              <a:t>Location</a:t>
            </a:r>
          </a:p>
          <a:p>
            <a:pPr lvl="1"/>
            <a:r>
              <a:rPr lang="en-US" sz="2400" dirty="0"/>
              <a:t>The setting is located in the community among other private businesses, retail businesses, etc. in an effort to facilitate integration with the greater community.</a:t>
            </a:r>
          </a:p>
          <a:p>
            <a:endParaRPr lang="en-US" dirty="0" smtClean="0"/>
          </a:p>
          <a:p>
            <a:pPr marL="914400" lvl="2" indent="0">
              <a:buNone/>
            </a:pPr>
            <a:endParaRPr lang="en-US" sz="2000" dirty="0" smtClean="0"/>
          </a:p>
          <a:p>
            <a:pPr lvl="1"/>
            <a:endParaRPr lang="en-US" sz="2400" dirty="0" smtClean="0"/>
          </a:p>
          <a:p>
            <a:endParaRPr lang="en-US" dirty="0"/>
          </a:p>
          <a:p>
            <a:pPr marL="0" indent="0">
              <a:buNone/>
            </a:pPr>
            <a:endParaRPr lang="en-US" dirty="0" smtClean="0"/>
          </a:p>
        </p:txBody>
      </p:sp>
      <p:sp>
        <p:nvSpPr>
          <p:cNvPr id="4" name="Slide Number Placeholder 3"/>
          <p:cNvSpPr>
            <a:spLocks noGrp="1"/>
          </p:cNvSpPr>
          <p:nvPr>
            <p:ph type="sldNum" sz="quarter" idx="4"/>
          </p:nvPr>
        </p:nvSpPr>
        <p:spPr/>
        <p:txBody>
          <a:bodyPr/>
          <a:lstStyle/>
          <a:p>
            <a:fld id="{FF445594-FFE8-4E90-934C-EFF530110A38}" type="slidenum">
              <a:rPr lang="en-US" smtClean="0"/>
              <a:t>54</a:t>
            </a:fld>
            <a:endParaRPr lang="en-US" dirty="0"/>
          </a:p>
        </p:txBody>
      </p:sp>
      <p:sp>
        <p:nvSpPr>
          <p:cNvPr id="5" name="Footer Placeholder 4"/>
          <p:cNvSpPr>
            <a:spLocks noGrp="1"/>
          </p:cNvSpPr>
          <p:nvPr>
            <p:ph type="ftr" sz="quarter" idx="3"/>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spTree>
    <p:extLst>
      <p:ext uri="{BB962C8B-B14F-4D97-AF65-F5344CB8AC3E}">
        <p14:creationId xmlns:p14="http://schemas.microsoft.com/office/powerpoint/2010/main" val="1972052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 Supported Employment –What will be different?</a:t>
            </a:r>
            <a:endParaRPr lang="en-US" i="1" dirty="0"/>
          </a:p>
        </p:txBody>
      </p:sp>
      <p:sp>
        <p:nvSpPr>
          <p:cNvPr id="3" name="Content Placeholder 2"/>
          <p:cNvSpPr>
            <a:spLocks noGrp="1"/>
          </p:cNvSpPr>
          <p:nvPr>
            <p:ph idx="1"/>
          </p:nvPr>
        </p:nvSpPr>
        <p:spPr>
          <a:xfrm>
            <a:off x="457200" y="1524000"/>
            <a:ext cx="8382000" cy="4373563"/>
          </a:xfrm>
        </p:spPr>
        <p:txBody>
          <a:bodyPr/>
          <a:lstStyle/>
          <a:p>
            <a:r>
              <a:rPr lang="en-US" dirty="0" smtClean="0"/>
              <a:t>Expanded scope of service </a:t>
            </a:r>
          </a:p>
          <a:p>
            <a:pPr lvl="1"/>
            <a:r>
              <a:rPr lang="en-US" dirty="0" smtClean="0"/>
              <a:t>Vocational/job related discovery or assessment</a:t>
            </a:r>
          </a:p>
          <a:p>
            <a:pPr lvl="1"/>
            <a:r>
              <a:rPr lang="en-US" dirty="0" smtClean="0"/>
              <a:t>Work Incentive Consultation</a:t>
            </a:r>
          </a:p>
          <a:p>
            <a:pPr lvl="1"/>
            <a:r>
              <a:rPr lang="en-US" dirty="0" smtClean="0"/>
              <a:t>Career advancement services</a:t>
            </a:r>
          </a:p>
          <a:p>
            <a:pPr lvl="1"/>
            <a:r>
              <a:rPr lang="en-US" dirty="0" smtClean="0"/>
              <a:t>Transportation training and planning</a:t>
            </a:r>
          </a:p>
          <a:p>
            <a:pPr marL="0" indent="0">
              <a:buNone/>
            </a:pPr>
            <a:endParaRPr lang="en-US" dirty="0" smtClean="0"/>
          </a:p>
          <a:p>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t>55</a:t>
            </a:fld>
            <a:endParaRPr lang="en-US" dirty="0"/>
          </a:p>
        </p:txBody>
      </p:sp>
      <p:sp>
        <p:nvSpPr>
          <p:cNvPr id="5" name="Footer Placeholder 4"/>
          <p:cNvSpPr>
            <a:spLocks noGrp="1"/>
          </p:cNvSpPr>
          <p:nvPr>
            <p:ph type="ftr" sz="quarter" idx="3"/>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spTree>
    <p:extLst>
      <p:ext uri="{BB962C8B-B14F-4D97-AF65-F5344CB8AC3E}">
        <p14:creationId xmlns:p14="http://schemas.microsoft.com/office/powerpoint/2010/main" val="27787656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 Employment Services</a:t>
            </a:r>
            <a:endParaRPr lang="en-US" dirty="0"/>
          </a:p>
        </p:txBody>
      </p:sp>
      <p:sp>
        <p:nvSpPr>
          <p:cNvPr id="3" name="Content Placeholder 2"/>
          <p:cNvSpPr>
            <a:spLocks noGrp="1"/>
          </p:cNvSpPr>
          <p:nvPr>
            <p:ph idx="1"/>
          </p:nvPr>
        </p:nvSpPr>
        <p:spPr/>
        <p:txBody>
          <a:bodyPr/>
          <a:lstStyle/>
          <a:p>
            <a:r>
              <a:rPr lang="en-US" dirty="0" smtClean="0"/>
              <a:t>Transition Plan – </a:t>
            </a:r>
            <a:r>
              <a:rPr lang="en-US" i="1" dirty="0" smtClean="0"/>
              <a:t>Year One</a:t>
            </a:r>
          </a:p>
          <a:p>
            <a:pPr marL="400050" lvl="1" indent="0">
              <a:buNone/>
            </a:pPr>
            <a:r>
              <a:rPr lang="en-US" dirty="0" smtClean="0"/>
              <a:t>Undertake a process to evaluate and re-design the current continuum of employment supports and services in an effort to ensure members have the opportunities to participate in either work or other activities that support them to make contributions to their communities.</a:t>
            </a:r>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t>56</a:t>
            </a:fld>
            <a:endParaRPr lang="en-US" dirty="0"/>
          </a:p>
        </p:txBody>
      </p:sp>
      <p:sp>
        <p:nvSpPr>
          <p:cNvPr id="5" name="Footer Placeholder 4"/>
          <p:cNvSpPr>
            <a:spLocks noGrp="1"/>
          </p:cNvSpPr>
          <p:nvPr>
            <p:ph type="ftr" sz="quarter" idx="3"/>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spTree>
    <p:extLst>
      <p:ext uri="{BB962C8B-B14F-4D97-AF65-F5344CB8AC3E}">
        <p14:creationId xmlns:p14="http://schemas.microsoft.com/office/powerpoint/2010/main" val="9942391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 – Centered Planning</a:t>
            </a:r>
            <a:endParaRPr lang="en-US" dirty="0"/>
          </a:p>
        </p:txBody>
      </p:sp>
      <p:sp>
        <p:nvSpPr>
          <p:cNvPr id="3" name="Content Placeholder 2"/>
          <p:cNvSpPr>
            <a:spLocks noGrp="1"/>
          </p:cNvSpPr>
          <p:nvPr>
            <p:ph idx="1"/>
          </p:nvPr>
        </p:nvSpPr>
        <p:spPr>
          <a:xfrm>
            <a:off x="381000" y="1447800"/>
            <a:ext cx="8382000" cy="4373563"/>
          </a:xfrm>
        </p:spPr>
        <p:txBody>
          <a:bodyPr/>
          <a:lstStyle/>
          <a:p>
            <a:r>
              <a:rPr lang="en-US" sz="2400" dirty="0" smtClean="0"/>
              <a:t>State’s assessment and corresponding transition plan with PCP requirements were separate and apart from each setting type</a:t>
            </a:r>
          </a:p>
          <a:p>
            <a:r>
              <a:rPr lang="en-US" sz="2400" dirty="0" smtClean="0"/>
              <a:t>PCP requirements outlined in both Section 2402 (a) of the Affordable Care Act and the HCBS Rules</a:t>
            </a:r>
          </a:p>
          <a:p>
            <a:r>
              <a:rPr lang="en-US" sz="2400" dirty="0" smtClean="0"/>
              <a:t>HCBS Rules discuss the PCP in two contexts</a:t>
            </a:r>
          </a:p>
          <a:p>
            <a:pPr lvl="1"/>
            <a:r>
              <a:rPr lang="en-US" sz="2000" dirty="0" smtClean="0"/>
              <a:t>Setting options must be identified and documented in the PCP and based upon an individual’s needs and preferences</a:t>
            </a:r>
          </a:p>
          <a:p>
            <a:pPr lvl="1"/>
            <a:r>
              <a:rPr lang="en-US" sz="2000" dirty="0" smtClean="0"/>
              <a:t>Any limitation of an individual’s access to basic rights for health and safety reasons must be assessed and monitored in the PCP </a:t>
            </a:r>
          </a:p>
          <a:p>
            <a:endParaRPr lang="en-US" sz="2400" dirty="0"/>
          </a:p>
        </p:txBody>
      </p:sp>
      <p:sp>
        <p:nvSpPr>
          <p:cNvPr id="4" name="Slide Number Placeholder 3"/>
          <p:cNvSpPr>
            <a:spLocks noGrp="1"/>
          </p:cNvSpPr>
          <p:nvPr>
            <p:ph type="sldNum" sz="quarter" idx="4"/>
          </p:nvPr>
        </p:nvSpPr>
        <p:spPr/>
        <p:txBody>
          <a:bodyPr/>
          <a:lstStyle/>
          <a:p>
            <a:fld id="{FF445594-FFE8-4E90-934C-EFF530110A38}" type="slidenum">
              <a:rPr lang="en-US" smtClean="0"/>
              <a:t>57</a:t>
            </a:fld>
            <a:endParaRPr lang="en-US" dirty="0"/>
          </a:p>
        </p:txBody>
      </p:sp>
      <p:sp>
        <p:nvSpPr>
          <p:cNvPr id="5" name="Footer Placeholder 4"/>
          <p:cNvSpPr>
            <a:spLocks noGrp="1"/>
          </p:cNvSpPr>
          <p:nvPr>
            <p:ph type="ftr" sz="quarter" idx="3"/>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spTree>
    <p:extLst>
      <p:ext uri="{BB962C8B-B14F-4D97-AF65-F5344CB8AC3E}">
        <p14:creationId xmlns:p14="http://schemas.microsoft.com/office/powerpoint/2010/main" val="11193673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 – Centered Planning</a:t>
            </a:r>
          </a:p>
        </p:txBody>
      </p:sp>
      <p:sp>
        <p:nvSpPr>
          <p:cNvPr id="3" name="Content Placeholder 2"/>
          <p:cNvSpPr>
            <a:spLocks noGrp="1"/>
          </p:cNvSpPr>
          <p:nvPr>
            <p:ph idx="1"/>
          </p:nvPr>
        </p:nvSpPr>
        <p:spPr/>
        <p:txBody>
          <a:bodyPr/>
          <a:lstStyle/>
          <a:p>
            <a:r>
              <a:rPr lang="en-US" sz="2400" dirty="0" smtClean="0"/>
              <a:t>Assessment and Transition Plan Goals</a:t>
            </a:r>
            <a:endParaRPr lang="en-US" sz="2400" dirty="0"/>
          </a:p>
          <a:p>
            <a:pPr lvl="1"/>
            <a:r>
              <a:rPr lang="en-US" sz="2400" dirty="0"/>
              <a:t>Develop safeguards against unjustified restrictions of member rights</a:t>
            </a:r>
          </a:p>
          <a:p>
            <a:pPr lvl="1"/>
            <a:r>
              <a:rPr lang="en-US" sz="2400" dirty="0"/>
              <a:t>Ensuring members have the information and supports to maximize </a:t>
            </a:r>
            <a:r>
              <a:rPr lang="en-US" sz="2400" dirty="0" smtClean="0"/>
              <a:t>member-direction and determination</a:t>
            </a:r>
            <a:endParaRPr lang="en-US" sz="2400" dirty="0"/>
          </a:p>
          <a:p>
            <a:pPr lvl="1"/>
            <a:r>
              <a:rPr lang="en-US" sz="2400" dirty="0"/>
              <a:t>Create alignment across the program to monitor MCO implementation and </a:t>
            </a:r>
            <a:r>
              <a:rPr lang="en-US" sz="2400" dirty="0" smtClean="0"/>
              <a:t>member </a:t>
            </a:r>
            <a:r>
              <a:rPr lang="en-US" sz="2400" dirty="0"/>
              <a:t>progress with personal goals</a:t>
            </a:r>
          </a:p>
          <a:p>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t>58</a:t>
            </a:fld>
            <a:endParaRPr lang="en-US" dirty="0"/>
          </a:p>
        </p:txBody>
      </p:sp>
      <p:sp>
        <p:nvSpPr>
          <p:cNvPr id="5" name="Footer Placeholder 4"/>
          <p:cNvSpPr>
            <a:spLocks noGrp="1"/>
          </p:cNvSpPr>
          <p:nvPr>
            <p:ph type="ftr" sz="quarter" idx="3"/>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spTree>
    <p:extLst>
      <p:ext uri="{BB962C8B-B14F-4D97-AF65-F5344CB8AC3E}">
        <p14:creationId xmlns:p14="http://schemas.microsoft.com/office/powerpoint/2010/main" val="21844229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 – Centered Planning - Assessment</a:t>
            </a:r>
            <a:endParaRPr lang="en-US" dirty="0"/>
          </a:p>
        </p:txBody>
      </p:sp>
      <p:sp>
        <p:nvSpPr>
          <p:cNvPr id="3" name="Content Placeholder 2"/>
          <p:cNvSpPr>
            <a:spLocks noGrp="1"/>
          </p:cNvSpPr>
          <p:nvPr>
            <p:ph idx="1"/>
          </p:nvPr>
        </p:nvSpPr>
        <p:spPr/>
        <p:txBody>
          <a:bodyPr/>
          <a:lstStyle/>
          <a:p>
            <a:r>
              <a:rPr lang="en-US" sz="2800" dirty="0" smtClean="0"/>
              <a:t>Many of the requirements are implemented in practice, but not formally outlined as required practices in AHCCCS policy</a:t>
            </a:r>
          </a:p>
          <a:p>
            <a:r>
              <a:rPr lang="en-US" sz="2800" dirty="0" smtClean="0"/>
              <a:t>MCOs utilize different strategies to implement the process and different methods to document the information</a:t>
            </a:r>
          </a:p>
          <a:p>
            <a:r>
              <a:rPr lang="en-US" sz="2800" dirty="0" smtClean="0"/>
              <a:t>There are new elements to the PCP preparation, process, forms, implementation and monitoring that need to be instituted.</a:t>
            </a:r>
            <a:endParaRPr lang="en-US" sz="2800" dirty="0"/>
          </a:p>
        </p:txBody>
      </p:sp>
      <p:sp>
        <p:nvSpPr>
          <p:cNvPr id="4" name="Slide Number Placeholder 3"/>
          <p:cNvSpPr>
            <a:spLocks noGrp="1"/>
          </p:cNvSpPr>
          <p:nvPr>
            <p:ph type="sldNum" sz="quarter" idx="4"/>
          </p:nvPr>
        </p:nvSpPr>
        <p:spPr/>
        <p:txBody>
          <a:bodyPr/>
          <a:lstStyle/>
          <a:p>
            <a:fld id="{FF445594-FFE8-4E90-934C-EFF530110A38}" type="slidenum">
              <a:rPr lang="en-US" smtClean="0"/>
              <a:t>59</a:t>
            </a:fld>
            <a:endParaRPr lang="en-US" dirty="0"/>
          </a:p>
        </p:txBody>
      </p:sp>
      <p:sp>
        <p:nvSpPr>
          <p:cNvPr id="5" name="Footer Placeholder 4"/>
          <p:cNvSpPr>
            <a:spLocks noGrp="1"/>
          </p:cNvSpPr>
          <p:nvPr>
            <p:ph type="ftr" sz="quarter" idx="3"/>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spTree>
    <p:extLst>
      <p:ext uri="{BB962C8B-B14F-4D97-AF65-F5344CB8AC3E}">
        <p14:creationId xmlns:p14="http://schemas.microsoft.com/office/powerpoint/2010/main" val="234409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Placement Rates – June 2015</a:t>
            </a:r>
            <a:endParaRPr lang="en-US" dirty="0"/>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1638566961"/>
              </p:ext>
            </p:extLst>
          </p:nvPr>
        </p:nvGraphicFramePr>
        <p:xfrm>
          <a:off x="457200" y="1600200"/>
          <a:ext cx="8382000" cy="4526280"/>
        </p:xfrm>
        <a:graphic>
          <a:graphicData uri="http://schemas.openxmlformats.org/drawingml/2006/table">
            <a:tbl>
              <a:tblPr firstRow="1" bandRow="1">
                <a:tableStyleId>{5C22544A-7EE6-4342-B048-85BDC9FD1C3A}</a:tableStyleId>
              </a:tblPr>
              <a:tblGrid>
                <a:gridCol w="4724400"/>
                <a:gridCol w="1524000"/>
                <a:gridCol w="2133600"/>
              </a:tblGrid>
              <a:tr h="370840">
                <a:tc>
                  <a:txBody>
                    <a:bodyPr/>
                    <a:lstStyle/>
                    <a:p>
                      <a:r>
                        <a:rPr lang="en-US" dirty="0" smtClean="0"/>
                        <a:t>Setting</a:t>
                      </a:r>
                      <a:endParaRPr lang="en-US" dirty="0"/>
                    </a:p>
                  </a:txBody>
                  <a:tcPr/>
                </a:tc>
                <a:tc>
                  <a:txBody>
                    <a:bodyPr/>
                    <a:lstStyle/>
                    <a:p>
                      <a:r>
                        <a:rPr lang="en-US" dirty="0" smtClean="0"/>
                        <a:t>Members</a:t>
                      </a:r>
                      <a:endParaRPr lang="en-US" dirty="0"/>
                    </a:p>
                  </a:txBody>
                  <a:tcPr/>
                </a:tc>
                <a:tc>
                  <a:txBody>
                    <a:bodyPr/>
                    <a:lstStyle/>
                    <a:p>
                      <a:r>
                        <a:rPr lang="en-US" dirty="0" smtClean="0"/>
                        <a:t>% of Membership</a:t>
                      </a:r>
                      <a:endParaRPr lang="en-US" dirty="0"/>
                    </a:p>
                  </a:txBody>
                  <a:tcPr/>
                </a:tc>
              </a:tr>
              <a:tr h="370840">
                <a:tc>
                  <a:txBody>
                    <a:bodyPr/>
                    <a:lstStyle/>
                    <a:p>
                      <a:r>
                        <a:rPr lang="en-US" dirty="0" smtClean="0"/>
                        <a:t>Own Home</a:t>
                      </a:r>
                      <a:endParaRPr lang="en-US" dirty="0"/>
                    </a:p>
                  </a:txBody>
                  <a:tcPr/>
                </a:tc>
                <a:tc>
                  <a:txBody>
                    <a:bodyPr/>
                    <a:lstStyle/>
                    <a:p>
                      <a:r>
                        <a:rPr lang="en-US" dirty="0" smtClean="0"/>
                        <a:t>39,362</a:t>
                      </a:r>
                      <a:endParaRPr lang="en-US" dirty="0"/>
                    </a:p>
                  </a:txBody>
                  <a:tcPr/>
                </a:tc>
                <a:tc>
                  <a:txBody>
                    <a:bodyPr/>
                    <a:lstStyle/>
                    <a:p>
                      <a:r>
                        <a:rPr lang="en-US" dirty="0" smtClean="0"/>
                        <a:t>68%</a:t>
                      </a:r>
                      <a:endParaRPr lang="en-US" dirty="0"/>
                    </a:p>
                  </a:txBody>
                  <a:tcPr/>
                </a:tc>
              </a:tr>
              <a:tr h="370840">
                <a:tc>
                  <a:txBody>
                    <a:bodyPr/>
                    <a:lstStyle/>
                    <a:p>
                      <a:r>
                        <a:rPr lang="en-US" dirty="0" smtClean="0"/>
                        <a:t>Assisted Living Facility</a:t>
                      </a:r>
                      <a:endParaRPr lang="en-US" dirty="0"/>
                    </a:p>
                  </a:txBody>
                  <a:tcPr/>
                </a:tc>
                <a:tc>
                  <a:txBody>
                    <a:bodyPr/>
                    <a:lstStyle/>
                    <a:p>
                      <a:r>
                        <a:rPr lang="en-US" dirty="0" smtClean="0"/>
                        <a:t>6,028</a:t>
                      </a:r>
                      <a:endParaRPr lang="en-US" dirty="0"/>
                    </a:p>
                  </a:txBody>
                  <a:tcPr/>
                </a:tc>
                <a:tc>
                  <a:txBody>
                    <a:bodyPr/>
                    <a:lstStyle/>
                    <a:p>
                      <a:r>
                        <a:rPr lang="en-US" dirty="0" smtClean="0"/>
                        <a:t>11%</a:t>
                      </a:r>
                      <a:endParaRPr lang="en-US" dirty="0"/>
                    </a:p>
                  </a:txBody>
                  <a:tcPr/>
                </a:tc>
              </a:tr>
              <a:tr h="370840">
                <a:tc>
                  <a:txBody>
                    <a:bodyPr/>
                    <a:lstStyle/>
                    <a:p>
                      <a:r>
                        <a:rPr lang="en-US" dirty="0" smtClean="0"/>
                        <a:t>Group Home</a:t>
                      </a:r>
                      <a:endParaRPr lang="en-US" dirty="0"/>
                    </a:p>
                  </a:txBody>
                  <a:tcPr/>
                </a:tc>
                <a:tc>
                  <a:txBody>
                    <a:bodyPr/>
                    <a:lstStyle/>
                    <a:p>
                      <a:r>
                        <a:rPr lang="en-US" dirty="0" smtClean="0"/>
                        <a:t>2,832</a:t>
                      </a:r>
                      <a:endParaRPr lang="en-US" dirty="0"/>
                    </a:p>
                  </a:txBody>
                  <a:tcPr/>
                </a:tc>
                <a:tc>
                  <a:txBody>
                    <a:bodyPr/>
                    <a:lstStyle/>
                    <a:p>
                      <a:r>
                        <a:rPr lang="en-US" dirty="0" smtClean="0"/>
                        <a:t>5%</a:t>
                      </a:r>
                      <a:endParaRPr lang="en-US" dirty="0"/>
                    </a:p>
                  </a:txBody>
                  <a:tcPr/>
                </a:tc>
              </a:tr>
              <a:tr h="370840">
                <a:tc>
                  <a:txBody>
                    <a:bodyPr/>
                    <a:lstStyle/>
                    <a:p>
                      <a:r>
                        <a:rPr lang="en-US" dirty="0" smtClean="0"/>
                        <a:t>Developmental Home</a:t>
                      </a:r>
                      <a:endParaRPr lang="en-US" dirty="0"/>
                    </a:p>
                  </a:txBody>
                  <a:tcPr/>
                </a:tc>
                <a:tc>
                  <a:txBody>
                    <a:bodyPr/>
                    <a:lstStyle/>
                    <a:p>
                      <a:r>
                        <a:rPr lang="en-US" dirty="0" smtClean="0"/>
                        <a:t>1,333</a:t>
                      </a:r>
                      <a:endParaRPr lang="en-US" dirty="0"/>
                    </a:p>
                  </a:txBody>
                  <a:tcPr/>
                </a:tc>
                <a:tc>
                  <a:txBody>
                    <a:bodyPr/>
                    <a:lstStyle/>
                    <a:p>
                      <a:r>
                        <a:rPr lang="en-US" dirty="0" smtClean="0"/>
                        <a:t>2%</a:t>
                      </a:r>
                      <a:endParaRPr lang="en-US" dirty="0"/>
                    </a:p>
                  </a:txBody>
                  <a:tcPr/>
                </a:tc>
              </a:tr>
              <a:tr h="370840">
                <a:tc>
                  <a:txBody>
                    <a:bodyPr/>
                    <a:lstStyle/>
                    <a:p>
                      <a:r>
                        <a:rPr lang="en-US" sz="2000" b="1" dirty="0" smtClean="0">
                          <a:solidFill>
                            <a:srgbClr val="FF0000"/>
                          </a:solidFill>
                        </a:rPr>
                        <a:t>Total of HCBS Placements</a:t>
                      </a:r>
                      <a:endParaRPr lang="en-US" sz="2000" b="1" dirty="0">
                        <a:solidFill>
                          <a:srgbClr val="FF0000"/>
                        </a:solidFill>
                      </a:endParaRPr>
                    </a:p>
                  </a:txBody>
                  <a:tcPr/>
                </a:tc>
                <a:tc>
                  <a:txBody>
                    <a:bodyPr/>
                    <a:lstStyle/>
                    <a:p>
                      <a:r>
                        <a:rPr lang="en-US" sz="2000" b="1" dirty="0" smtClean="0">
                          <a:solidFill>
                            <a:srgbClr val="FF0000"/>
                          </a:solidFill>
                        </a:rPr>
                        <a:t>49,555</a:t>
                      </a:r>
                      <a:endParaRPr lang="en-US" sz="2000" b="1" dirty="0">
                        <a:solidFill>
                          <a:srgbClr val="FF0000"/>
                        </a:solidFill>
                      </a:endParaRPr>
                    </a:p>
                  </a:txBody>
                  <a:tcPr/>
                </a:tc>
                <a:tc>
                  <a:txBody>
                    <a:bodyPr/>
                    <a:lstStyle/>
                    <a:p>
                      <a:r>
                        <a:rPr lang="en-US" sz="2000" b="1" dirty="0" smtClean="0">
                          <a:solidFill>
                            <a:srgbClr val="FF0000"/>
                          </a:solidFill>
                        </a:rPr>
                        <a:t>86%</a:t>
                      </a:r>
                      <a:endParaRPr lang="en-US" sz="2000" b="1" dirty="0">
                        <a:solidFill>
                          <a:srgbClr val="FF0000"/>
                        </a:solidFill>
                      </a:endParaRPr>
                    </a:p>
                  </a:txBody>
                  <a:tcPr/>
                </a:tc>
              </a:tr>
              <a:tr h="370840">
                <a:tc>
                  <a:txBody>
                    <a:bodyPr/>
                    <a:lstStyle/>
                    <a:p>
                      <a:r>
                        <a:rPr lang="en-US" dirty="0" smtClean="0"/>
                        <a:t>Skilled Nursing Facility</a:t>
                      </a:r>
                      <a:endParaRPr lang="en-US" dirty="0"/>
                    </a:p>
                  </a:txBody>
                  <a:tcPr/>
                </a:tc>
                <a:tc>
                  <a:txBody>
                    <a:bodyPr/>
                    <a:lstStyle/>
                    <a:p>
                      <a:r>
                        <a:rPr lang="en-US" dirty="0" smtClean="0"/>
                        <a:t>7,247</a:t>
                      </a:r>
                      <a:endParaRPr lang="en-US" dirty="0"/>
                    </a:p>
                  </a:txBody>
                  <a:tcPr/>
                </a:tc>
                <a:tc>
                  <a:txBody>
                    <a:bodyPr/>
                    <a:lstStyle/>
                    <a:p>
                      <a:r>
                        <a:rPr lang="en-US" dirty="0" smtClean="0"/>
                        <a:t>13%</a:t>
                      </a:r>
                      <a:endParaRPr lang="en-US" dirty="0"/>
                    </a:p>
                  </a:txBody>
                  <a:tcPr/>
                </a:tc>
              </a:tr>
              <a:tr h="370840">
                <a:tc>
                  <a:txBody>
                    <a:bodyPr/>
                    <a:lstStyle/>
                    <a:p>
                      <a:r>
                        <a:rPr lang="en-US" dirty="0" smtClean="0"/>
                        <a:t>Other</a:t>
                      </a:r>
                      <a:endParaRPr lang="en-US" dirty="0"/>
                    </a:p>
                  </a:txBody>
                  <a:tcPr/>
                </a:tc>
                <a:tc>
                  <a:txBody>
                    <a:bodyPr/>
                    <a:lstStyle/>
                    <a:p>
                      <a:r>
                        <a:rPr lang="en-US" dirty="0" smtClean="0"/>
                        <a:t>602</a:t>
                      </a:r>
                      <a:endParaRPr lang="en-US" dirty="0"/>
                    </a:p>
                  </a:txBody>
                  <a:tcPr/>
                </a:tc>
                <a:tc>
                  <a:txBody>
                    <a:bodyPr/>
                    <a:lstStyle/>
                    <a:p>
                      <a:r>
                        <a:rPr lang="en-US" dirty="0" smtClean="0"/>
                        <a:t>1%</a:t>
                      </a:r>
                      <a:endParaRPr lang="en-US" dirty="0"/>
                    </a:p>
                  </a:txBody>
                  <a:tcPr/>
                </a:tc>
              </a:tr>
              <a:tr h="370840">
                <a:tc>
                  <a:txBody>
                    <a:bodyPr/>
                    <a:lstStyle/>
                    <a:p>
                      <a:r>
                        <a:rPr lang="en-US" dirty="0" smtClean="0"/>
                        <a:t>ICF/ID</a:t>
                      </a:r>
                      <a:endParaRPr lang="en-US" dirty="0"/>
                    </a:p>
                  </a:txBody>
                  <a:tcPr/>
                </a:tc>
                <a:tc>
                  <a:txBody>
                    <a:bodyPr/>
                    <a:lstStyle/>
                    <a:p>
                      <a:r>
                        <a:rPr lang="en-US" dirty="0" smtClean="0"/>
                        <a:t>129</a:t>
                      </a:r>
                      <a:endParaRPr lang="en-US" dirty="0"/>
                    </a:p>
                  </a:txBody>
                  <a:tcPr/>
                </a:tc>
                <a:tc>
                  <a:txBody>
                    <a:bodyPr/>
                    <a:lstStyle/>
                    <a:p>
                      <a:r>
                        <a:rPr lang="en-US" dirty="0" smtClean="0"/>
                        <a:t>.2%</a:t>
                      </a:r>
                      <a:endParaRPr lang="en-US" dirty="0"/>
                    </a:p>
                  </a:txBody>
                  <a:tcPr/>
                </a:tc>
              </a:tr>
              <a:tr h="370840">
                <a:tc>
                  <a:txBody>
                    <a:bodyPr/>
                    <a:lstStyle/>
                    <a:p>
                      <a:r>
                        <a:rPr lang="en-US" dirty="0" smtClean="0"/>
                        <a:t>Behavioral Health</a:t>
                      </a:r>
                      <a:r>
                        <a:rPr lang="en-US" baseline="0" dirty="0" smtClean="0"/>
                        <a:t> Residential Facility</a:t>
                      </a:r>
                      <a:endParaRPr lang="en-US" dirty="0"/>
                    </a:p>
                  </a:txBody>
                  <a:tcPr/>
                </a:tc>
                <a:tc>
                  <a:txBody>
                    <a:bodyPr/>
                    <a:lstStyle/>
                    <a:p>
                      <a:r>
                        <a:rPr lang="en-US" dirty="0" smtClean="0"/>
                        <a:t>95</a:t>
                      </a:r>
                      <a:endParaRPr lang="en-US" dirty="0"/>
                    </a:p>
                  </a:txBody>
                  <a:tcPr/>
                </a:tc>
                <a:tc>
                  <a:txBody>
                    <a:bodyPr/>
                    <a:lstStyle/>
                    <a:p>
                      <a:r>
                        <a:rPr lang="en-US" dirty="0" smtClean="0"/>
                        <a:t>.2%</a:t>
                      </a:r>
                      <a:endParaRPr lang="en-US" dirty="0"/>
                    </a:p>
                  </a:txBody>
                  <a:tcPr/>
                </a:tc>
              </a:tr>
              <a:tr h="370840">
                <a:tc>
                  <a:txBody>
                    <a:bodyPr/>
                    <a:lstStyle/>
                    <a:p>
                      <a:r>
                        <a:rPr lang="en-US" sz="2000" b="1" dirty="0" smtClean="0">
                          <a:solidFill>
                            <a:srgbClr val="FF0000"/>
                          </a:solidFill>
                        </a:rPr>
                        <a:t>Total of Institutional</a:t>
                      </a:r>
                      <a:r>
                        <a:rPr lang="en-US" sz="2000" b="1" baseline="0" dirty="0" smtClean="0">
                          <a:solidFill>
                            <a:srgbClr val="FF0000"/>
                          </a:solidFill>
                        </a:rPr>
                        <a:t> Placements</a:t>
                      </a:r>
                      <a:endParaRPr lang="en-US" sz="2000" b="1" dirty="0">
                        <a:solidFill>
                          <a:srgbClr val="FF0000"/>
                        </a:solidFill>
                      </a:endParaRPr>
                    </a:p>
                  </a:txBody>
                  <a:tcPr/>
                </a:tc>
                <a:tc>
                  <a:txBody>
                    <a:bodyPr/>
                    <a:lstStyle/>
                    <a:p>
                      <a:r>
                        <a:rPr lang="en-US" sz="2000" b="1" dirty="0" smtClean="0">
                          <a:solidFill>
                            <a:srgbClr val="FF0000"/>
                          </a:solidFill>
                        </a:rPr>
                        <a:t>8,073</a:t>
                      </a:r>
                      <a:endParaRPr lang="en-US" sz="2000" b="1" dirty="0">
                        <a:solidFill>
                          <a:srgbClr val="FF0000"/>
                        </a:solidFill>
                      </a:endParaRPr>
                    </a:p>
                  </a:txBody>
                  <a:tcPr/>
                </a:tc>
                <a:tc>
                  <a:txBody>
                    <a:bodyPr/>
                    <a:lstStyle/>
                    <a:p>
                      <a:r>
                        <a:rPr lang="en-US" sz="2000" b="1" dirty="0" smtClean="0">
                          <a:solidFill>
                            <a:srgbClr val="FF0000"/>
                          </a:solidFill>
                        </a:rPr>
                        <a:t>14%</a:t>
                      </a:r>
                      <a:endParaRPr lang="en-US" sz="2000" b="1" dirty="0">
                        <a:solidFill>
                          <a:srgbClr val="FF0000"/>
                        </a:solidFill>
                      </a:endParaRPr>
                    </a:p>
                  </a:txBody>
                  <a:tcPr/>
                </a:tc>
              </a:tr>
              <a:tr h="370840">
                <a:tc>
                  <a:txBody>
                    <a:bodyPr/>
                    <a:lstStyle/>
                    <a:p>
                      <a:r>
                        <a:rPr lang="en-US" sz="2000" b="1" dirty="0" smtClean="0">
                          <a:solidFill>
                            <a:srgbClr val="FF0000"/>
                          </a:solidFill>
                        </a:rPr>
                        <a:t>Total</a:t>
                      </a:r>
                      <a:endParaRPr lang="en-US" sz="2000" b="1" dirty="0">
                        <a:solidFill>
                          <a:srgbClr val="FF0000"/>
                        </a:solidFill>
                      </a:endParaRPr>
                    </a:p>
                  </a:txBody>
                  <a:tcPr/>
                </a:tc>
                <a:tc>
                  <a:txBody>
                    <a:bodyPr/>
                    <a:lstStyle/>
                    <a:p>
                      <a:r>
                        <a:rPr lang="en-US" sz="2000" b="1" dirty="0" smtClean="0">
                          <a:solidFill>
                            <a:srgbClr val="FF0000"/>
                          </a:solidFill>
                        </a:rPr>
                        <a:t>57,628</a:t>
                      </a:r>
                      <a:endParaRPr lang="en-US" sz="2000" b="1" dirty="0">
                        <a:solidFill>
                          <a:srgbClr val="FF0000"/>
                        </a:solidFill>
                      </a:endParaRPr>
                    </a:p>
                  </a:txBody>
                  <a:tcPr/>
                </a:tc>
                <a:tc>
                  <a:txBody>
                    <a:bodyPr/>
                    <a:lstStyle/>
                    <a:p>
                      <a:r>
                        <a:rPr lang="en-US" sz="2000" b="1" dirty="0" smtClean="0">
                          <a:solidFill>
                            <a:srgbClr val="FF0000"/>
                          </a:solidFill>
                        </a:rPr>
                        <a:t>100%</a:t>
                      </a:r>
                      <a:endParaRPr lang="en-US" sz="2000" b="1" dirty="0">
                        <a:solidFill>
                          <a:srgbClr val="FF0000"/>
                        </a:solidFill>
                      </a:endParaRPr>
                    </a:p>
                  </a:txBody>
                  <a:tcPr/>
                </a:tc>
              </a:tr>
            </a:tbl>
          </a:graphicData>
        </a:graphic>
      </p:graphicFrame>
      <p:sp>
        <p:nvSpPr>
          <p:cNvPr id="4" name="Slide Number Placeholder 3"/>
          <p:cNvSpPr>
            <a:spLocks noGrp="1"/>
          </p:cNvSpPr>
          <p:nvPr>
            <p:ph type="sldNum" sz="quarter" idx="4"/>
          </p:nvPr>
        </p:nvSpPr>
        <p:spPr/>
        <p:txBody>
          <a:bodyPr/>
          <a:lstStyle/>
          <a:p>
            <a:fld id="{FF445594-FFE8-4E90-934C-EFF530110A38}" type="slidenum">
              <a:rPr lang="en-US" smtClean="0"/>
              <a:t>6</a:t>
            </a:fld>
            <a:endParaRPr lang="en-US" dirty="0"/>
          </a:p>
        </p:txBody>
      </p:sp>
      <p:sp>
        <p:nvSpPr>
          <p:cNvPr id="5" name="Footer Placeholder 4"/>
          <p:cNvSpPr>
            <a:spLocks noGrp="1"/>
          </p:cNvSpPr>
          <p:nvPr>
            <p:ph type="ftr" sz="quarter" idx="3"/>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spTree>
    <p:extLst>
      <p:ext uri="{BB962C8B-B14F-4D97-AF65-F5344CB8AC3E}">
        <p14:creationId xmlns:p14="http://schemas.microsoft.com/office/powerpoint/2010/main" val="240525084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 – Centered Planning – Transition Plan</a:t>
            </a:r>
            <a:endParaRPr lang="en-US" dirty="0"/>
          </a:p>
        </p:txBody>
      </p:sp>
      <p:sp>
        <p:nvSpPr>
          <p:cNvPr id="3" name="Content Placeholder 2"/>
          <p:cNvSpPr>
            <a:spLocks noGrp="1"/>
          </p:cNvSpPr>
          <p:nvPr>
            <p:ph idx="1"/>
          </p:nvPr>
        </p:nvSpPr>
        <p:spPr/>
        <p:txBody>
          <a:bodyPr/>
          <a:lstStyle/>
          <a:p>
            <a:r>
              <a:rPr lang="en-US" i="1" dirty="0" smtClean="0"/>
              <a:t>Year Two (September 2018)</a:t>
            </a:r>
          </a:p>
          <a:p>
            <a:pPr lvl="1"/>
            <a:r>
              <a:rPr lang="en-US" dirty="0" smtClean="0"/>
              <a:t>Develop uniform policy and forms</a:t>
            </a:r>
          </a:p>
          <a:p>
            <a:pPr lvl="1"/>
            <a:r>
              <a:rPr lang="en-US" dirty="0" smtClean="0"/>
              <a:t>Develop a model to sustain a cadre of volunteer certified PCP facilitators</a:t>
            </a:r>
          </a:p>
          <a:p>
            <a:r>
              <a:rPr lang="en-US" i="1" dirty="0" smtClean="0"/>
              <a:t>Year Three (September 2019)</a:t>
            </a:r>
          </a:p>
          <a:p>
            <a:pPr lvl="1"/>
            <a:r>
              <a:rPr lang="en-US" dirty="0" smtClean="0"/>
              <a:t>Develop methods to monitor and evaluate implementation and progress</a:t>
            </a:r>
          </a:p>
          <a:p>
            <a:pPr lvl="1"/>
            <a:r>
              <a:rPr lang="en-US" dirty="0" smtClean="0"/>
              <a:t>Develop and pilot competency-based Case Manager training</a:t>
            </a:r>
          </a:p>
          <a:p>
            <a:pPr lvl="1"/>
            <a:endParaRPr lang="en-US" i="1" dirty="0" smtClean="0"/>
          </a:p>
        </p:txBody>
      </p:sp>
      <p:sp>
        <p:nvSpPr>
          <p:cNvPr id="4" name="Slide Number Placeholder 3"/>
          <p:cNvSpPr>
            <a:spLocks noGrp="1"/>
          </p:cNvSpPr>
          <p:nvPr>
            <p:ph type="sldNum" sz="quarter" idx="4"/>
          </p:nvPr>
        </p:nvSpPr>
        <p:spPr/>
        <p:txBody>
          <a:bodyPr/>
          <a:lstStyle/>
          <a:p>
            <a:fld id="{FF445594-FFE8-4E90-934C-EFF530110A38}" type="slidenum">
              <a:rPr lang="en-US" smtClean="0"/>
              <a:t>60</a:t>
            </a:fld>
            <a:endParaRPr lang="en-US" dirty="0"/>
          </a:p>
        </p:txBody>
      </p:sp>
      <p:sp>
        <p:nvSpPr>
          <p:cNvPr id="5" name="Footer Placeholder 4"/>
          <p:cNvSpPr>
            <a:spLocks noGrp="1"/>
          </p:cNvSpPr>
          <p:nvPr>
            <p:ph type="ftr" sz="quarter" idx="3"/>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spTree>
    <p:extLst>
      <p:ext uri="{BB962C8B-B14F-4D97-AF65-F5344CB8AC3E}">
        <p14:creationId xmlns:p14="http://schemas.microsoft.com/office/powerpoint/2010/main" val="42486338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 – Centered Planning – Transition Plan</a:t>
            </a:r>
            <a:endParaRPr lang="en-US" dirty="0"/>
          </a:p>
        </p:txBody>
      </p:sp>
      <p:sp>
        <p:nvSpPr>
          <p:cNvPr id="3" name="Content Placeholder 2"/>
          <p:cNvSpPr>
            <a:spLocks noGrp="1"/>
          </p:cNvSpPr>
          <p:nvPr>
            <p:ph idx="1"/>
          </p:nvPr>
        </p:nvSpPr>
        <p:spPr/>
        <p:txBody>
          <a:bodyPr/>
          <a:lstStyle/>
          <a:p>
            <a:r>
              <a:rPr lang="en-US" i="1" dirty="0" smtClean="0"/>
              <a:t>Year Four (September 2020)</a:t>
            </a:r>
          </a:p>
          <a:p>
            <a:pPr lvl="1"/>
            <a:r>
              <a:rPr lang="en-US" dirty="0" smtClean="0"/>
              <a:t>Implement Case Manager training</a:t>
            </a:r>
          </a:p>
          <a:p>
            <a:pPr lvl="1"/>
            <a:r>
              <a:rPr lang="en-US" dirty="0" smtClean="0"/>
              <a:t>Train and certify cade of PCP facilitators</a:t>
            </a:r>
          </a:p>
          <a:p>
            <a:r>
              <a:rPr lang="en-US" i="1" dirty="0" smtClean="0"/>
              <a:t>Year Five (September 2021)</a:t>
            </a:r>
          </a:p>
          <a:p>
            <a:pPr lvl="1"/>
            <a:r>
              <a:rPr lang="en-US" dirty="0" smtClean="0"/>
              <a:t>Create cadre of PCP facilitators and implement procedures</a:t>
            </a:r>
          </a:p>
          <a:p>
            <a:pPr lvl="1"/>
            <a:r>
              <a:rPr lang="en-US" dirty="0" smtClean="0"/>
              <a:t>Implement methods to monitor and evaluate implementation and progress</a:t>
            </a:r>
          </a:p>
        </p:txBody>
      </p:sp>
      <p:sp>
        <p:nvSpPr>
          <p:cNvPr id="4" name="Slide Number Placeholder 3"/>
          <p:cNvSpPr>
            <a:spLocks noGrp="1"/>
          </p:cNvSpPr>
          <p:nvPr>
            <p:ph type="sldNum" sz="quarter" idx="4"/>
          </p:nvPr>
        </p:nvSpPr>
        <p:spPr/>
        <p:txBody>
          <a:bodyPr/>
          <a:lstStyle/>
          <a:p>
            <a:fld id="{FF445594-FFE8-4E90-934C-EFF530110A38}" type="slidenum">
              <a:rPr lang="en-US" smtClean="0"/>
              <a:t>61</a:t>
            </a:fld>
            <a:endParaRPr lang="en-US" dirty="0"/>
          </a:p>
        </p:txBody>
      </p:sp>
      <p:sp>
        <p:nvSpPr>
          <p:cNvPr id="5" name="Footer Placeholder 4"/>
          <p:cNvSpPr>
            <a:spLocks noGrp="1"/>
          </p:cNvSpPr>
          <p:nvPr>
            <p:ph type="ftr" sz="quarter" idx="3"/>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spTree>
    <p:extLst>
      <p:ext uri="{BB962C8B-B14F-4D97-AF65-F5344CB8AC3E}">
        <p14:creationId xmlns:p14="http://schemas.microsoft.com/office/powerpoint/2010/main" val="35582889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Public Comment Period (August 2015)</a:t>
            </a:r>
          </a:p>
        </p:txBody>
      </p:sp>
      <p:sp>
        <p:nvSpPr>
          <p:cNvPr id="3" name="Content Placeholder 2"/>
          <p:cNvSpPr>
            <a:spLocks noGrp="1"/>
          </p:cNvSpPr>
          <p:nvPr>
            <p:ph idx="1"/>
          </p:nvPr>
        </p:nvSpPr>
        <p:spPr/>
        <p:txBody>
          <a:bodyPr/>
          <a:lstStyle/>
          <a:p>
            <a:r>
              <a:rPr lang="en-US" dirty="0" smtClean="0"/>
              <a:t>Statewide public forums</a:t>
            </a:r>
          </a:p>
          <a:p>
            <a:r>
              <a:rPr lang="en-US" dirty="0" smtClean="0"/>
              <a:t>Public comment</a:t>
            </a:r>
          </a:p>
          <a:p>
            <a:pPr lvl="1"/>
            <a:r>
              <a:rPr lang="en-US" dirty="0" smtClean="0"/>
              <a:t>Written correspondence (email or mail)</a:t>
            </a:r>
          </a:p>
          <a:p>
            <a:r>
              <a:rPr lang="en-US" dirty="0" smtClean="0"/>
              <a:t>Check the AHCCCS website regularly for updates</a:t>
            </a:r>
          </a:p>
          <a:p>
            <a:pPr marL="0" indent="0">
              <a:buNone/>
            </a:pPr>
            <a:r>
              <a:rPr lang="en-US" dirty="0"/>
              <a:t>	</a:t>
            </a:r>
            <a:r>
              <a:rPr lang="en-US" dirty="0" smtClean="0">
                <a:hlinkClick r:id="rId2"/>
              </a:rPr>
              <a:t>www.azahcccs.gov/HCBS</a:t>
            </a:r>
            <a:r>
              <a:rPr lang="en-US" dirty="0" smtClean="0"/>
              <a:t> </a:t>
            </a:r>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t>62</a:t>
            </a:fld>
            <a:endParaRPr lang="en-US" dirty="0"/>
          </a:p>
        </p:txBody>
      </p:sp>
      <p:sp>
        <p:nvSpPr>
          <p:cNvPr id="5" name="Footer Placeholder 4"/>
          <p:cNvSpPr>
            <a:spLocks noGrp="1"/>
          </p:cNvSpPr>
          <p:nvPr>
            <p:ph type="ftr" sz="quarter" idx="3"/>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spTree>
    <p:extLst>
      <p:ext uri="{BB962C8B-B14F-4D97-AF65-F5344CB8AC3E}">
        <p14:creationId xmlns:p14="http://schemas.microsoft.com/office/powerpoint/2010/main" val="35347336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Comment - Assessment</a:t>
            </a:r>
            <a:endParaRPr lang="en-US" dirty="0"/>
          </a:p>
        </p:txBody>
      </p:sp>
      <p:sp>
        <p:nvSpPr>
          <p:cNvPr id="3" name="Content Placeholder 2"/>
          <p:cNvSpPr>
            <a:spLocks noGrp="1"/>
          </p:cNvSpPr>
          <p:nvPr>
            <p:ph idx="1"/>
          </p:nvPr>
        </p:nvSpPr>
        <p:spPr>
          <a:xfrm>
            <a:off x="457200" y="1524000"/>
            <a:ext cx="8382000" cy="4221163"/>
          </a:xfrm>
        </p:spPr>
        <p:txBody>
          <a:bodyPr/>
          <a:lstStyle/>
          <a:p>
            <a:r>
              <a:rPr lang="en-US" sz="2400" dirty="0" smtClean="0"/>
              <a:t>Is the systemic assessment accurate?</a:t>
            </a:r>
          </a:p>
          <a:p>
            <a:pPr lvl="1"/>
            <a:r>
              <a:rPr lang="en-US" sz="2000" dirty="0" smtClean="0"/>
              <a:t>Does it contain the appropriate references to statutes, rules, policies, contracts, etc.?</a:t>
            </a:r>
          </a:p>
          <a:p>
            <a:r>
              <a:rPr lang="en-US" sz="2400" dirty="0" smtClean="0"/>
              <a:t>Is the compliance level reflective of the evidence provided?</a:t>
            </a:r>
          </a:p>
          <a:p>
            <a:pPr lvl="1"/>
            <a:r>
              <a:rPr lang="en-US" sz="2000" dirty="0" smtClean="0"/>
              <a:t>Compliant</a:t>
            </a:r>
          </a:p>
          <a:p>
            <a:pPr lvl="1"/>
            <a:r>
              <a:rPr lang="en-US" sz="2000" dirty="0" smtClean="0"/>
              <a:t>Partial Compliance</a:t>
            </a:r>
          </a:p>
          <a:p>
            <a:pPr lvl="1"/>
            <a:r>
              <a:rPr lang="en-US" sz="2000" dirty="0" smtClean="0"/>
              <a:t>Compliant with Recommendations</a:t>
            </a:r>
          </a:p>
          <a:p>
            <a:pPr lvl="1"/>
            <a:r>
              <a:rPr lang="en-US" sz="2000" dirty="0" smtClean="0"/>
              <a:t>Not-Compliant</a:t>
            </a:r>
          </a:p>
          <a:p>
            <a:r>
              <a:rPr lang="en-US" sz="2400" dirty="0" smtClean="0"/>
              <a:t>What are some themes of compliance that may be implemented in practice and not reflected in the systemic assessment?</a:t>
            </a:r>
            <a:endParaRPr lang="en-US" sz="2400" dirty="0"/>
          </a:p>
        </p:txBody>
      </p:sp>
      <p:sp>
        <p:nvSpPr>
          <p:cNvPr id="4" name="Slide Number Placeholder 3"/>
          <p:cNvSpPr>
            <a:spLocks noGrp="1"/>
          </p:cNvSpPr>
          <p:nvPr>
            <p:ph type="sldNum" sz="quarter" idx="4"/>
          </p:nvPr>
        </p:nvSpPr>
        <p:spPr/>
        <p:txBody>
          <a:bodyPr/>
          <a:lstStyle/>
          <a:p>
            <a:fld id="{FF445594-FFE8-4E90-934C-EFF530110A38}" type="slidenum">
              <a:rPr lang="en-US" smtClean="0"/>
              <a:t>63</a:t>
            </a:fld>
            <a:endParaRPr lang="en-US" dirty="0"/>
          </a:p>
        </p:txBody>
      </p:sp>
      <p:sp>
        <p:nvSpPr>
          <p:cNvPr id="5" name="Footer Placeholder 4"/>
          <p:cNvSpPr>
            <a:spLocks noGrp="1"/>
          </p:cNvSpPr>
          <p:nvPr>
            <p:ph type="ftr" sz="quarter" idx="3"/>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spTree>
    <p:extLst>
      <p:ext uri="{BB962C8B-B14F-4D97-AF65-F5344CB8AC3E}">
        <p14:creationId xmlns:p14="http://schemas.microsoft.com/office/powerpoint/2010/main" val="29189596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Comment  </a:t>
            </a:r>
            <a:br>
              <a:rPr lang="en-US" dirty="0" smtClean="0"/>
            </a:br>
            <a:r>
              <a:rPr lang="en-US" dirty="0" smtClean="0"/>
              <a:t>Transition </a:t>
            </a:r>
            <a:r>
              <a:rPr lang="en-US" dirty="0" smtClean="0"/>
              <a:t>Plan - Setting Type</a:t>
            </a:r>
            <a:endParaRPr lang="en-US" dirty="0"/>
          </a:p>
        </p:txBody>
      </p:sp>
      <p:sp>
        <p:nvSpPr>
          <p:cNvPr id="3" name="Content Placeholder 2"/>
          <p:cNvSpPr>
            <a:spLocks noGrp="1"/>
          </p:cNvSpPr>
          <p:nvPr>
            <p:ph idx="1"/>
          </p:nvPr>
        </p:nvSpPr>
        <p:spPr/>
        <p:txBody>
          <a:bodyPr/>
          <a:lstStyle/>
          <a:p>
            <a:r>
              <a:rPr lang="en-US" sz="2800" dirty="0" smtClean="0"/>
              <a:t>Does the remediation strategy directly address the compliance issue?</a:t>
            </a:r>
          </a:p>
          <a:p>
            <a:r>
              <a:rPr lang="en-US" sz="2800" dirty="0" smtClean="0"/>
              <a:t>Is the timeline for the remediation strategy appropriate and realistic?</a:t>
            </a:r>
          </a:p>
          <a:p>
            <a:r>
              <a:rPr lang="en-US" sz="2800" dirty="0" smtClean="0"/>
              <a:t>Is the proposed monitoring method the most effective way to ensure ongoing compliance?</a:t>
            </a:r>
          </a:p>
          <a:p>
            <a:pPr marL="0" indent="0">
              <a:buNone/>
            </a:pPr>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t>64</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32846243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3" name="Slide Number Placeholder 2"/>
          <p:cNvSpPr>
            <a:spLocks noGrp="1"/>
          </p:cNvSpPr>
          <p:nvPr>
            <p:ph type="sldNum" sz="quarter" idx="4"/>
          </p:nvPr>
        </p:nvSpPr>
        <p:spPr/>
        <p:txBody>
          <a:bodyPr/>
          <a:lstStyle/>
          <a:p>
            <a:fld id="{FF445594-FFE8-4E90-934C-EFF530110A38}" type="slidenum">
              <a:rPr lang="en-US" smtClean="0"/>
              <a:t>65</a:t>
            </a:fld>
            <a:endParaRPr lang="en-US" dirty="0"/>
          </a:p>
        </p:txBody>
      </p:sp>
      <p:sp>
        <p:nvSpPr>
          <p:cNvPr id="4" name="Footer Placeholder 3"/>
          <p:cNvSpPr>
            <a:spLocks noGrp="1"/>
          </p:cNvSpPr>
          <p:nvPr>
            <p:ph type="ftr" sz="quarter" idx="3"/>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spTree>
    <p:extLst>
      <p:ext uri="{BB962C8B-B14F-4D97-AF65-F5344CB8AC3E}">
        <p14:creationId xmlns:p14="http://schemas.microsoft.com/office/powerpoint/2010/main" val="399535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t>Intent of the HCBS Rules</a:t>
            </a:r>
            <a:endParaRPr lang="en-US" sz="3600" dirty="0"/>
          </a:p>
        </p:txBody>
      </p:sp>
      <p:sp>
        <p:nvSpPr>
          <p:cNvPr id="5" name="Content Placeholder 4"/>
          <p:cNvSpPr>
            <a:spLocks noGrp="1"/>
          </p:cNvSpPr>
          <p:nvPr>
            <p:ph idx="1"/>
          </p:nvPr>
        </p:nvSpPr>
        <p:spPr>
          <a:xfrm>
            <a:off x="457200" y="1524000"/>
            <a:ext cx="8382000" cy="4343400"/>
          </a:xfrm>
        </p:spPr>
        <p:txBody>
          <a:bodyPr/>
          <a:lstStyle/>
          <a:p>
            <a:r>
              <a:rPr lang="en-US" dirty="0" smtClean="0"/>
              <a:t>Purpose</a:t>
            </a:r>
          </a:p>
          <a:p>
            <a:pPr lvl="1"/>
            <a:r>
              <a:rPr lang="en-US" sz="2400" dirty="0"/>
              <a:t>E</a:t>
            </a:r>
            <a:r>
              <a:rPr lang="en-US" sz="2400" dirty="0" smtClean="0"/>
              <a:t>nhance </a:t>
            </a:r>
            <a:r>
              <a:rPr lang="en-US" sz="2400" dirty="0"/>
              <a:t>the quality of </a:t>
            </a:r>
            <a:r>
              <a:rPr lang="en-US" sz="2400" dirty="0" smtClean="0"/>
              <a:t>HCBS</a:t>
            </a:r>
          </a:p>
          <a:p>
            <a:pPr lvl="1"/>
            <a:r>
              <a:rPr lang="en-US" sz="2400" dirty="0" smtClean="0"/>
              <a:t>Provide </a:t>
            </a:r>
            <a:r>
              <a:rPr lang="en-US" sz="2400" dirty="0"/>
              <a:t>protections to </a:t>
            </a:r>
            <a:r>
              <a:rPr lang="en-US" sz="2400" dirty="0" smtClean="0"/>
              <a:t>participants</a:t>
            </a:r>
          </a:p>
          <a:p>
            <a:pPr lvl="1"/>
            <a:r>
              <a:rPr lang="en-US" sz="2400" dirty="0" smtClean="0"/>
              <a:t>Assure full </a:t>
            </a:r>
            <a:r>
              <a:rPr lang="en-US" sz="2400" dirty="0"/>
              <a:t>access to benefits of community living</a:t>
            </a:r>
          </a:p>
          <a:p>
            <a:pPr lvl="2"/>
            <a:r>
              <a:rPr lang="en-US" sz="1600" dirty="0" smtClean="0"/>
              <a:t>Receive services in the most integrated setting</a:t>
            </a:r>
          </a:p>
          <a:p>
            <a:pPr lvl="2"/>
            <a:r>
              <a:rPr lang="en-US" sz="1600" dirty="0" smtClean="0"/>
              <a:t>Receive services to the same degree of access as individuals not receiving HCBS</a:t>
            </a:r>
            <a:endParaRPr lang="en-US" sz="2400" dirty="0" smtClean="0"/>
          </a:p>
          <a:p>
            <a:r>
              <a:rPr lang="en-US" dirty="0" smtClean="0"/>
              <a:t>Scope </a:t>
            </a:r>
          </a:p>
          <a:p>
            <a:pPr lvl="1"/>
            <a:r>
              <a:rPr lang="en-US" dirty="0" smtClean="0"/>
              <a:t>Licensed </a:t>
            </a:r>
            <a:r>
              <a:rPr lang="en-US" dirty="0"/>
              <a:t>settings</a:t>
            </a:r>
          </a:p>
          <a:p>
            <a:pPr lvl="1"/>
            <a:r>
              <a:rPr lang="en-US" sz="2400" dirty="0"/>
              <a:t>Residential </a:t>
            </a:r>
            <a:r>
              <a:rPr lang="en-US" sz="2400" dirty="0" smtClean="0"/>
              <a:t>and Non-Residential </a:t>
            </a:r>
            <a:endParaRPr lang="en-US" dirty="0"/>
          </a:p>
          <a:p>
            <a:pPr lvl="2"/>
            <a:endParaRPr lang="en-US" sz="1600" dirty="0" smtClean="0"/>
          </a:p>
        </p:txBody>
      </p:sp>
      <p:sp>
        <p:nvSpPr>
          <p:cNvPr id="2" name="Slide Number Placeholder 1"/>
          <p:cNvSpPr>
            <a:spLocks noGrp="1"/>
          </p:cNvSpPr>
          <p:nvPr>
            <p:ph type="sldNum" sz="quarter" idx="4"/>
          </p:nvPr>
        </p:nvSpPr>
        <p:spPr/>
        <p:txBody>
          <a:bodyPr/>
          <a:lstStyle/>
          <a:p>
            <a:fld id="{FF445594-FFE8-4E90-934C-EFF530110A38}" type="slidenum">
              <a:rPr lang="en-US" smtClean="0"/>
              <a:t>7</a:t>
            </a:fld>
            <a:endParaRPr lang="en-US" dirty="0"/>
          </a:p>
        </p:txBody>
      </p:sp>
      <p:sp>
        <p:nvSpPr>
          <p:cNvPr id="3" name="Footer Placeholder 2"/>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14560275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Arizona’s Opportunity</a:t>
            </a:r>
            <a:endParaRPr lang="en-US" dirty="0"/>
          </a:p>
        </p:txBody>
      </p:sp>
      <p:sp>
        <p:nvSpPr>
          <p:cNvPr id="3" name="Content Placeholder 2"/>
          <p:cNvSpPr>
            <a:spLocks noGrp="1"/>
          </p:cNvSpPr>
          <p:nvPr>
            <p:ph idx="1"/>
          </p:nvPr>
        </p:nvSpPr>
        <p:spPr/>
        <p:txBody>
          <a:bodyPr/>
          <a:lstStyle/>
          <a:p>
            <a:r>
              <a:rPr lang="en-US" sz="2800" dirty="0" smtClean="0"/>
              <a:t>New standard set of basic rights afforded to all members</a:t>
            </a:r>
          </a:p>
          <a:p>
            <a:r>
              <a:rPr lang="en-US" sz="2800" dirty="0" smtClean="0"/>
              <a:t>Reinforce priority of serving members in the least restrictive setting</a:t>
            </a:r>
          </a:p>
          <a:p>
            <a:r>
              <a:rPr lang="en-US" sz="2800" dirty="0" smtClean="0"/>
              <a:t>Formalize new priority to ensure members are actively engaged and participating in their communities</a:t>
            </a:r>
            <a:endParaRPr lang="en-US" sz="2400" dirty="0" smtClean="0"/>
          </a:p>
          <a:p>
            <a:pPr lvl="1"/>
            <a:endParaRPr lang="en-US" sz="2400" dirty="0" smtClean="0"/>
          </a:p>
          <a:p>
            <a:endParaRPr lang="en-US" sz="2800" dirty="0"/>
          </a:p>
        </p:txBody>
      </p:sp>
      <p:sp>
        <p:nvSpPr>
          <p:cNvPr id="4" name="Slide Number Placeholder 3"/>
          <p:cNvSpPr>
            <a:spLocks noGrp="1"/>
          </p:cNvSpPr>
          <p:nvPr>
            <p:ph type="sldNum" sz="quarter" idx="4"/>
          </p:nvPr>
        </p:nvSpPr>
        <p:spPr/>
        <p:txBody>
          <a:bodyPr/>
          <a:lstStyle/>
          <a:p>
            <a:fld id="{FF445594-FFE8-4E90-934C-EFF530110A38}" type="slidenum">
              <a:rPr lang="en-US" smtClean="0"/>
              <a:t>8</a:t>
            </a:fld>
            <a:endParaRPr lang="en-US" dirty="0"/>
          </a:p>
        </p:txBody>
      </p:sp>
      <p:sp>
        <p:nvSpPr>
          <p:cNvPr id="5" name="Footer Placeholder 4"/>
          <p:cNvSpPr>
            <a:spLocks noGrp="1"/>
          </p:cNvSpPr>
          <p:nvPr>
            <p:ph type="ftr" sz="quarter" idx="3"/>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spTree>
    <p:extLst>
      <p:ext uri="{BB962C8B-B14F-4D97-AF65-F5344CB8AC3E}">
        <p14:creationId xmlns:p14="http://schemas.microsoft.com/office/powerpoint/2010/main" val="673171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HCBS Rules</a:t>
            </a:r>
            <a:endParaRPr lang="en-US" dirty="0"/>
          </a:p>
        </p:txBody>
      </p:sp>
      <p:sp>
        <p:nvSpPr>
          <p:cNvPr id="3" name="Slide Number Placeholder 2"/>
          <p:cNvSpPr>
            <a:spLocks noGrp="1"/>
          </p:cNvSpPr>
          <p:nvPr>
            <p:ph type="sldNum" sz="quarter" idx="4"/>
          </p:nvPr>
        </p:nvSpPr>
        <p:spPr/>
        <p:txBody>
          <a:bodyPr/>
          <a:lstStyle/>
          <a:p>
            <a:fld id="{FF445594-FFE8-4E90-934C-EFF530110A38}" type="slidenum">
              <a:rPr lang="en-US" smtClean="0"/>
              <a:t>9</a:t>
            </a:fld>
            <a:endParaRPr lang="en-US" dirty="0"/>
          </a:p>
        </p:txBody>
      </p:sp>
      <p:sp>
        <p:nvSpPr>
          <p:cNvPr id="4" name="Footer Placeholder 3"/>
          <p:cNvSpPr>
            <a:spLocks noGrp="1"/>
          </p:cNvSpPr>
          <p:nvPr>
            <p:ph type="ftr" sz="quarter" idx="3"/>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spTree>
    <p:extLst>
      <p:ext uri="{BB962C8B-B14F-4D97-AF65-F5344CB8AC3E}">
        <p14:creationId xmlns:p14="http://schemas.microsoft.com/office/powerpoint/2010/main" val="1670467684"/>
      </p:ext>
    </p:extLst>
  </p:cSld>
  <p:clrMapOvr>
    <a:masterClrMapping/>
  </p:clrMapOvr>
</p:sld>
</file>

<file path=ppt/theme/theme1.xml><?xml version="1.0" encoding="utf-8"?>
<a:theme xmlns:a="http://schemas.openxmlformats.org/drawingml/2006/main" name="2_2014 AHCCCS">
  <a:themeElements>
    <a:clrScheme name="AHCCCS 1">
      <a:dk1>
        <a:srgbClr val="595959"/>
      </a:dk1>
      <a:lt1>
        <a:sysClr val="window" lastClr="FFFFFF"/>
      </a:lt1>
      <a:dk2>
        <a:srgbClr val="1F497D"/>
      </a:dk2>
      <a:lt2>
        <a:srgbClr val="FFFFFF"/>
      </a:lt2>
      <a:accent1>
        <a:srgbClr val="318DCC"/>
      </a:accent1>
      <a:accent2>
        <a:srgbClr val="FFCB08"/>
      </a:accent2>
      <a:accent3>
        <a:srgbClr val="702339"/>
      </a:accent3>
      <a:accent4>
        <a:srgbClr val="6E9282"/>
      </a:accent4>
      <a:accent5>
        <a:srgbClr val="A0CEEC"/>
      </a:accent5>
      <a:accent6>
        <a:srgbClr val="FAE69C"/>
      </a:accent6>
      <a:hlink>
        <a:srgbClr val="318DCC"/>
      </a:hlink>
      <a:folHlink>
        <a:srgbClr val="70233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Custom 12">
      <a:dk1>
        <a:sysClr val="windowText" lastClr="000000"/>
      </a:dk1>
      <a:lt1>
        <a:sysClr val="window" lastClr="FFFFFF"/>
      </a:lt1>
      <a:dk2>
        <a:srgbClr val="000000"/>
      </a:dk2>
      <a:lt2>
        <a:srgbClr val="FFFFFF"/>
      </a:lt2>
      <a:accent1>
        <a:srgbClr val="F58220"/>
      </a:accent1>
      <a:accent2>
        <a:srgbClr val="6E6E6E"/>
      </a:accent2>
      <a:accent3>
        <a:srgbClr val="AAC81E"/>
      </a:accent3>
      <a:accent4>
        <a:srgbClr val="CB177D"/>
      </a:accent4>
      <a:accent5>
        <a:srgbClr val="00B9E7"/>
      </a:accent5>
      <a:accent6>
        <a:srgbClr val="FDB913"/>
      </a:accent6>
      <a:hlink>
        <a:srgbClr val="F58220"/>
      </a:hlink>
      <a:folHlink>
        <a:srgbClr val="6E6E6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ASTER PAGE ORANGE">
  <a:themeElements>
    <a:clrScheme name="Custom 27">
      <a:dk1>
        <a:srgbClr val="000000"/>
      </a:dk1>
      <a:lt1>
        <a:srgbClr val="000000"/>
      </a:lt1>
      <a:dk2>
        <a:srgbClr val="FFFFFF"/>
      </a:dk2>
      <a:lt2>
        <a:srgbClr val="FFFFFF"/>
      </a:lt2>
      <a:accent1>
        <a:srgbClr val="F47721"/>
      </a:accent1>
      <a:accent2>
        <a:srgbClr val="7AC143"/>
      </a:accent2>
      <a:accent3>
        <a:srgbClr val="00BCE4"/>
      </a:accent3>
      <a:accent4>
        <a:srgbClr val="00A78E"/>
      </a:accent4>
      <a:accent5>
        <a:srgbClr val="5F78BB"/>
      </a:accent5>
      <a:accent6>
        <a:srgbClr val="B8D936"/>
      </a:accent6>
      <a:hlink>
        <a:srgbClr val="7090A5"/>
      </a:hlink>
      <a:folHlink>
        <a:srgbClr val="7F7F7F"/>
      </a:folHlink>
    </a:clrScheme>
    <a:fontScheme name="New Logo Master Sli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latin typeface="+mn-lt"/>
          </a:defRPr>
        </a:defPPr>
      </a:lstStyle>
    </a:txDef>
  </a:objectDefaults>
  <a:extraClrSchemeLst>
    <a:extraClrScheme>
      <a:clrScheme name="New Logo Master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 Logo Master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w Logo Master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w Logo Master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w Logo Master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w Logo Master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w Logo Master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w Logo Master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w Logo Master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w Logo Master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w Logo Master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w Logo Master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ew Logo Master Slide 13">
        <a:dk1>
          <a:srgbClr val="000000"/>
        </a:dk1>
        <a:lt1>
          <a:srgbClr val="FFFFFF"/>
        </a:lt1>
        <a:dk2>
          <a:srgbClr val="F47721"/>
        </a:dk2>
        <a:lt2>
          <a:srgbClr val="D50962"/>
        </a:lt2>
        <a:accent1>
          <a:srgbClr val="7AC143"/>
        </a:accent1>
        <a:accent2>
          <a:srgbClr val="00A78E"/>
        </a:accent2>
        <a:accent3>
          <a:srgbClr val="FFFFFF"/>
        </a:accent3>
        <a:accent4>
          <a:srgbClr val="000000"/>
        </a:accent4>
        <a:accent5>
          <a:srgbClr val="BEDDB0"/>
        </a:accent5>
        <a:accent6>
          <a:srgbClr val="009780"/>
        </a:accent6>
        <a:hlink>
          <a:srgbClr val="7D3F98"/>
        </a:hlink>
        <a:folHlink>
          <a:srgbClr val="00BCE4"/>
        </a:folHlink>
      </a:clrScheme>
      <a:clrMap bg1="lt1" tx1="dk1" bg2="lt2" tx2="dk2" accent1="accent1" accent2="accent2" accent3="accent3" accent4="accent4" accent5="accent5" accent6="accent6" hlink="hlink" folHlink="folHlink"/>
    </a:extraClrScheme>
    <a:extraClrScheme>
      <a:clrScheme name="New Logo Master Slide 14">
        <a:dk1>
          <a:srgbClr val="000000"/>
        </a:dk1>
        <a:lt1>
          <a:srgbClr val="FFFFFF"/>
        </a:lt1>
        <a:dk2>
          <a:srgbClr val="D20962"/>
        </a:dk2>
        <a:lt2>
          <a:srgbClr val="F47721"/>
        </a:lt2>
        <a:accent1>
          <a:srgbClr val="7AC143"/>
        </a:accent1>
        <a:accent2>
          <a:srgbClr val="00A78E"/>
        </a:accent2>
        <a:accent3>
          <a:srgbClr val="FFFFFF"/>
        </a:accent3>
        <a:accent4>
          <a:srgbClr val="000000"/>
        </a:accent4>
        <a:accent5>
          <a:srgbClr val="BEDDB0"/>
        </a:accent5>
        <a:accent6>
          <a:srgbClr val="009780"/>
        </a:accent6>
        <a:hlink>
          <a:srgbClr val="7D3F98"/>
        </a:hlink>
        <a:folHlink>
          <a:srgbClr val="00BCE4"/>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LUE Chapter Slide">
  <a:themeElements>
    <a:clrScheme name="BLUE Chapter Slide 1">
      <a:dk1>
        <a:srgbClr val="000000"/>
      </a:dk1>
      <a:lt1>
        <a:srgbClr val="FFFFFF"/>
      </a:lt1>
      <a:dk2>
        <a:srgbClr val="222C80"/>
      </a:dk2>
      <a:lt2>
        <a:srgbClr val="879196"/>
      </a:lt2>
      <a:accent1>
        <a:srgbClr val="005293"/>
      </a:accent1>
      <a:accent2>
        <a:srgbClr val="FFFFFF"/>
      </a:accent2>
      <a:accent3>
        <a:srgbClr val="FFFFFF"/>
      </a:accent3>
      <a:accent4>
        <a:srgbClr val="000000"/>
      </a:accent4>
      <a:accent5>
        <a:srgbClr val="AAB3C8"/>
      </a:accent5>
      <a:accent6>
        <a:srgbClr val="E7E7E7"/>
      </a:accent6>
      <a:hlink>
        <a:srgbClr val="FFFFFF"/>
      </a:hlink>
      <a:folHlink>
        <a:srgbClr val="FFFFFF"/>
      </a:folHlink>
    </a:clrScheme>
    <a:fontScheme name="BLUE Chapter 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pitchFamily="34" charset="0"/>
            <a:ea typeface="ＭＳ Ｐゴシック" pitchFamily="34" charset="-128"/>
          </a:defRPr>
        </a:defPPr>
      </a:lstStyle>
    </a:lnDef>
  </a:objectDefaults>
  <a:extraClrSchemeLst>
    <a:extraClrScheme>
      <a:clrScheme name="BLUE Chapter Slide 1">
        <a:dk1>
          <a:srgbClr val="000000"/>
        </a:dk1>
        <a:lt1>
          <a:srgbClr val="FFFFFF"/>
        </a:lt1>
        <a:dk2>
          <a:srgbClr val="222C80"/>
        </a:dk2>
        <a:lt2>
          <a:srgbClr val="879196"/>
        </a:lt2>
        <a:accent1>
          <a:srgbClr val="005293"/>
        </a:accent1>
        <a:accent2>
          <a:srgbClr val="FFFFFF"/>
        </a:accent2>
        <a:accent3>
          <a:srgbClr val="FFFFFF"/>
        </a:accent3>
        <a:accent4>
          <a:srgbClr val="000000"/>
        </a:accent4>
        <a:accent5>
          <a:srgbClr val="AAB3C8"/>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BLUE text slide">
  <a:themeElements>
    <a:clrScheme name="BLUE text slide 1">
      <a:dk1>
        <a:srgbClr val="005293"/>
      </a:dk1>
      <a:lt1>
        <a:srgbClr val="FFFFFF"/>
      </a:lt1>
      <a:dk2>
        <a:srgbClr val="222C80"/>
      </a:dk2>
      <a:lt2>
        <a:srgbClr val="879196"/>
      </a:lt2>
      <a:accent1>
        <a:srgbClr val="FFFFFF"/>
      </a:accent1>
      <a:accent2>
        <a:srgbClr val="CD5812"/>
      </a:accent2>
      <a:accent3>
        <a:srgbClr val="FFFFFF"/>
      </a:accent3>
      <a:accent4>
        <a:srgbClr val="00457D"/>
      </a:accent4>
      <a:accent5>
        <a:srgbClr val="FFFFFF"/>
      </a:accent5>
      <a:accent6>
        <a:srgbClr val="BA4F0F"/>
      </a:accent6>
      <a:hlink>
        <a:srgbClr val="1E5532"/>
      </a:hlink>
      <a:folHlink>
        <a:srgbClr val="871E26"/>
      </a:folHlink>
    </a:clrScheme>
    <a:fontScheme name="BLUE text 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pitchFamily="34" charset="0"/>
            <a:ea typeface="ＭＳ Ｐゴシック" pitchFamily="34" charset="-128"/>
          </a:defRPr>
        </a:defPPr>
      </a:lstStyle>
    </a:lnDef>
  </a:objectDefaults>
  <a:extraClrSchemeLst>
    <a:extraClrScheme>
      <a:clrScheme name="BLUE text slide 1">
        <a:dk1>
          <a:srgbClr val="005293"/>
        </a:dk1>
        <a:lt1>
          <a:srgbClr val="FFFFFF"/>
        </a:lt1>
        <a:dk2>
          <a:srgbClr val="222C80"/>
        </a:dk2>
        <a:lt2>
          <a:srgbClr val="879196"/>
        </a:lt2>
        <a:accent1>
          <a:srgbClr val="FFFFFF"/>
        </a:accent1>
        <a:accent2>
          <a:srgbClr val="CD5812"/>
        </a:accent2>
        <a:accent3>
          <a:srgbClr val="FFFFFF"/>
        </a:accent3>
        <a:accent4>
          <a:srgbClr val="00457D"/>
        </a:accent4>
        <a:accent5>
          <a:srgbClr val="FFFFFF"/>
        </a:accent5>
        <a:accent6>
          <a:srgbClr val="BA4F0F"/>
        </a:accent6>
        <a:hlink>
          <a:srgbClr val="1E5532"/>
        </a:hlink>
        <a:folHlink>
          <a:srgbClr val="871E2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191B010F96407498E6BA7095EEC962C" ma:contentTypeVersion="1" ma:contentTypeDescription="Create a new document." ma:contentTypeScope="" ma:versionID="4f50acd05e2024048ece9621da98b461">
  <xsd:schema xmlns:xsd="http://www.w3.org/2001/XMLSchema" xmlns:xs="http://www.w3.org/2001/XMLSchema" xmlns:p="http://schemas.microsoft.com/office/2006/metadata/properties" xmlns:ns2="http://schemas.microsoft.com/sharepoint/v3/fields" targetNamespace="http://schemas.microsoft.com/office/2006/metadata/properties" ma:root="true" ma:fieldsID="66a3ee767f26348ff65248085c503716" ns2:_="">
    <xsd:import namespace="http://schemas.microsoft.com/sharepoint/v3/fields"/>
    <xsd:element name="properties">
      <xsd:complexType>
        <xsd:sequence>
          <xsd:element name="documentManagement">
            <xsd:complexType>
              <xsd:all>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Version" ma:index="8"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4881FEE-308A-4615-80E1-22D8523A6F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9AD8008-A201-41FF-BECA-014699A3E623}">
  <ds:schemaRefs>
    <ds:schemaRef ds:uri="http://purl.org/dc/dcmitype/"/>
    <ds:schemaRef ds:uri="http://purl.org/dc/elements/1.1/"/>
    <ds:schemaRef ds:uri="http://schemas.microsoft.com/sharepoint/v3/fields"/>
    <ds:schemaRef ds:uri="http://www.w3.org/XML/1998/namespace"/>
    <ds:schemaRef ds:uri="http://schemas.microsoft.com/office/2006/documentManagement/types"/>
    <ds:schemaRef ds:uri="http://schemas.microsoft.com/office/2006/metadata/properties"/>
    <ds:schemaRef ds:uri="http://purl.org/dc/term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7BE4C8A5-1640-4AF0-9226-E1B878F17C8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3380</TotalTime>
  <Words>3827</Words>
  <Application>Microsoft Office PowerPoint</Application>
  <PresentationFormat>On-screen Show (4:3)</PresentationFormat>
  <Paragraphs>662</Paragraphs>
  <Slides>65</Slides>
  <Notes>10</Notes>
  <HiddenSlides>0</HiddenSlides>
  <MMClips>0</MMClips>
  <ScaleCrop>false</ScaleCrop>
  <HeadingPairs>
    <vt:vector size="4" baseType="variant">
      <vt:variant>
        <vt:lpstr>Theme</vt:lpstr>
      </vt:variant>
      <vt:variant>
        <vt:i4>5</vt:i4>
      </vt:variant>
      <vt:variant>
        <vt:lpstr>Slide Titles</vt:lpstr>
      </vt:variant>
      <vt:variant>
        <vt:i4>65</vt:i4>
      </vt:variant>
    </vt:vector>
  </HeadingPairs>
  <TitlesOfParts>
    <vt:vector size="70" baseType="lpstr">
      <vt:lpstr>2_2014 AHCCCS</vt:lpstr>
      <vt:lpstr>Custom Design</vt:lpstr>
      <vt:lpstr>MASTER PAGE ORANGE</vt:lpstr>
      <vt:lpstr>BLUE Chapter Slide</vt:lpstr>
      <vt:lpstr>BLUE text slide</vt:lpstr>
      <vt:lpstr>Home and Community Based Settings (HCBS) Rules </vt:lpstr>
      <vt:lpstr>Housekeeping Items</vt:lpstr>
      <vt:lpstr>Agenda</vt:lpstr>
      <vt:lpstr>Arizona’s Medicaid Program</vt:lpstr>
      <vt:lpstr>Arizona’s Medicaid Program</vt:lpstr>
      <vt:lpstr>Placement Rates – June 2015</vt:lpstr>
      <vt:lpstr>Intent of the HCBS Rules</vt:lpstr>
      <vt:lpstr>Arizona’s Opportunity</vt:lpstr>
      <vt:lpstr>HCBS Rules</vt:lpstr>
      <vt:lpstr>Settings that are not Home and Community Based </vt:lpstr>
      <vt:lpstr>Assessed Settings</vt:lpstr>
      <vt:lpstr>Settings that are Presumed to have Qualities of an Institution </vt:lpstr>
      <vt:lpstr>Rules</vt:lpstr>
      <vt:lpstr>Rules</vt:lpstr>
      <vt:lpstr>Rules</vt:lpstr>
      <vt:lpstr>Rules</vt:lpstr>
      <vt:lpstr>Person-Centered Planning</vt:lpstr>
      <vt:lpstr>Person-Centered Planning</vt:lpstr>
      <vt:lpstr>Summary</vt:lpstr>
      <vt:lpstr>Systemic Assessment and Transition Plan</vt:lpstr>
      <vt:lpstr>Systemic Assessment</vt:lpstr>
      <vt:lpstr>Why a Systemic Assessment?</vt:lpstr>
      <vt:lpstr>Systemic Assessment - Process</vt:lpstr>
      <vt:lpstr>Systemic Assessment - Process</vt:lpstr>
      <vt:lpstr>Systemic Assessment - Findings</vt:lpstr>
      <vt:lpstr>Systemic Assessment - Findings</vt:lpstr>
      <vt:lpstr>Systemic Assessment - Findings</vt:lpstr>
      <vt:lpstr>Sample Assessment </vt:lpstr>
      <vt:lpstr>Sample Transition Plan </vt:lpstr>
      <vt:lpstr>General Transition Plan –  All Setting Types</vt:lpstr>
      <vt:lpstr> Year One - Orientation</vt:lpstr>
      <vt:lpstr>Year Two- Policy &amp; Contract Revisions</vt:lpstr>
      <vt:lpstr>Year Three- Monitoring Tools &amp; Processes</vt:lpstr>
      <vt:lpstr>Year Three- Monitoring Tools &amp; Processes</vt:lpstr>
      <vt:lpstr>Year Four- Technical Assistance</vt:lpstr>
      <vt:lpstr>Year Five- Compliance</vt:lpstr>
      <vt:lpstr>Residential Settings</vt:lpstr>
      <vt:lpstr>Assisted Living Facilities – What will be different?</vt:lpstr>
      <vt:lpstr>Assisted Living Facilities – What will be different?</vt:lpstr>
      <vt:lpstr>Group Homes – What will be different?</vt:lpstr>
      <vt:lpstr>Group Homes – What will be different?</vt:lpstr>
      <vt:lpstr>Group Homes – ICF/ID Campus</vt:lpstr>
      <vt:lpstr>Group Homes – ICF/ID Campus</vt:lpstr>
      <vt:lpstr>Developmental Homes – What will be different?</vt:lpstr>
      <vt:lpstr>Behavioral Health Residential Facilities - Assessment</vt:lpstr>
      <vt:lpstr>Behavioral Health Residential Facilities – Transition Plan</vt:lpstr>
      <vt:lpstr>Adult Day Health – What will be different?</vt:lpstr>
      <vt:lpstr>Adult Day Health – What will be different?</vt:lpstr>
      <vt:lpstr>Day Programs – What will be different?</vt:lpstr>
      <vt:lpstr>Day Programs – What will be different?</vt:lpstr>
      <vt:lpstr>Center-Based Employment – What Will be different?</vt:lpstr>
      <vt:lpstr>Center-Based Employment – What will be different?</vt:lpstr>
      <vt:lpstr>Center-Based Employment – What will be different?</vt:lpstr>
      <vt:lpstr>Center-Based Employment – What will be different?</vt:lpstr>
      <vt:lpstr>Group - Supported Employment –What will be different?</vt:lpstr>
      <vt:lpstr>Note: Employment Services</vt:lpstr>
      <vt:lpstr>Person – Centered Planning</vt:lpstr>
      <vt:lpstr>Person – Centered Planning</vt:lpstr>
      <vt:lpstr>Person – Centered Planning - Assessment</vt:lpstr>
      <vt:lpstr>Person – Centered Planning – Transition Plan</vt:lpstr>
      <vt:lpstr>Person – Centered Planning – Transition Plan</vt:lpstr>
      <vt:lpstr>Public Comment Period (August 2015)</vt:lpstr>
      <vt:lpstr>Public Comment - Assessment</vt:lpstr>
      <vt:lpstr>Public Comment   Transition Plan - Setting Type</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Shepherd, Jill</dc:creator>
  <cp:lastModifiedBy>Rountree, Virginia</cp:lastModifiedBy>
  <cp:revision>307</cp:revision>
  <cp:lastPrinted>2015-08-05T00:00:41Z</cp:lastPrinted>
  <dcterms:created xsi:type="dcterms:W3CDTF">2014-04-21T18:20:21Z</dcterms:created>
  <dcterms:modified xsi:type="dcterms:W3CDTF">2015-08-05T00:10:58Z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0x0101000191B010F96407498E6BA7095EEC962C</vt:lpwstr>
  </property>
</Properties>
</file>