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modernComment_382_A0FCA449.xml" ContentType="application/vnd.ms-powerpoint.comments+xml"/>
  <Override PartName="/ppt/notesSlides/notesSlide30.xml" ContentType="application/vnd.openxmlformats-officedocument.presentationml.notesSlide+xml"/>
  <Override PartName="/ppt/comments/modernComment_376_208BC5B6.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4"/>
    <p:sldMasterId id="2147483704" r:id="rId5"/>
    <p:sldMasterId id="2147483754" r:id="rId6"/>
  </p:sldMasterIdLst>
  <p:notesMasterIdLst>
    <p:notesMasterId r:id="rId131"/>
  </p:notesMasterIdLst>
  <p:sldIdLst>
    <p:sldId id="953" r:id="rId7"/>
    <p:sldId id="258" r:id="rId8"/>
    <p:sldId id="257" r:id="rId9"/>
    <p:sldId id="967" r:id="rId10"/>
    <p:sldId id="1025" r:id="rId11"/>
    <p:sldId id="291" r:id="rId12"/>
    <p:sldId id="359" r:id="rId13"/>
    <p:sldId id="458" r:id="rId14"/>
    <p:sldId id="259" r:id="rId15"/>
    <p:sldId id="362" r:id="rId16"/>
    <p:sldId id="351" r:id="rId17"/>
    <p:sldId id="352" r:id="rId18"/>
    <p:sldId id="353" r:id="rId19"/>
    <p:sldId id="354" r:id="rId20"/>
    <p:sldId id="355" r:id="rId21"/>
    <p:sldId id="356" r:id="rId22"/>
    <p:sldId id="357" r:id="rId23"/>
    <p:sldId id="358" r:id="rId24"/>
    <p:sldId id="386" r:id="rId25"/>
    <p:sldId id="452" r:id="rId26"/>
    <p:sldId id="450" r:id="rId27"/>
    <p:sldId id="449" r:id="rId28"/>
    <p:sldId id="263" r:id="rId29"/>
    <p:sldId id="345" r:id="rId30"/>
    <p:sldId id="349" r:id="rId31"/>
    <p:sldId id="344" r:id="rId32"/>
    <p:sldId id="346" r:id="rId33"/>
    <p:sldId id="365" r:id="rId34"/>
    <p:sldId id="1035" r:id="rId35"/>
    <p:sldId id="262" r:id="rId36"/>
    <p:sldId id="347" r:id="rId37"/>
    <p:sldId id="454" r:id="rId38"/>
    <p:sldId id="455" r:id="rId39"/>
    <p:sldId id="456" r:id="rId40"/>
    <p:sldId id="457" r:id="rId41"/>
    <p:sldId id="266" r:id="rId42"/>
    <p:sldId id="1036" r:id="rId43"/>
    <p:sldId id="285" r:id="rId44"/>
    <p:sldId id="265" r:id="rId45"/>
    <p:sldId id="294" r:id="rId46"/>
    <p:sldId id="273" r:id="rId47"/>
    <p:sldId id="295" r:id="rId48"/>
    <p:sldId id="296" r:id="rId49"/>
    <p:sldId id="297" r:id="rId50"/>
    <p:sldId id="298" r:id="rId51"/>
    <p:sldId id="300" r:id="rId52"/>
    <p:sldId id="301" r:id="rId53"/>
    <p:sldId id="299" r:id="rId54"/>
    <p:sldId id="302" r:id="rId55"/>
    <p:sldId id="303" r:id="rId56"/>
    <p:sldId id="304" r:id="rId57"/>
    <p:sldId id="1000" r:id="rId58"/>
    <p:sldId id="1001" r:id="rId59"/>
    <p:sldId id="288" r:id="rId60"/>
    <p:sldId id="974" r:id="rId61"/>
    <p:sldId id="889" r:id="rId62"/>
    <p:sldId id="898" r:id="rId63"/>
    <p:sldId id="875" r:id="rId64"/>
    <p:sldId id="1022" r:id="rId65"/>
    <p:sldId id="896" r:id="rId66"/>
    <p:sldId id="1023" r:id="rId67"/>
    <p:sldId id="432" r:id="rId68"/>
    <p:sldId id="892" r:id="rId69"/>
    <p:sldId id="891" r:id="rId70"/>
    <p:sldId id="881" r:id="rId71"/>
    <p:sldId id="886" r:id="rId72"/>
    <p:sldId id="883" r:id="rId73"/>
    <p:sldId id="890" r:id="rId74"/>
    <p:sldId id="884" r:id="rId75"/>
    <p:sldId id="885" r:id="rId76"/>
    <p:sldId id="893" r:id="rId77"/>
    <p:sldId id="870" r:id="rId78"/>
    <p:sldId id="902" r:id="rId79"/>
    <p:sldId id="1026" r:id="rId80"/>
    <p:sldId id="981" r:id="rId81"/>
    <p:sldId id="982" r:id="rId82"/>
    <p:sldId id="983" r:id="rId83"/>
    <p:sldId id="901" r:id="rId84"/>
    <p:sldId id="392" r:id="rId85"/>
    <p:sldId id="487" r:id="rId86"/>
    <p:sldId id="1027" r:id="rId87"/>
    <p:sldId id="993" r:id="rId88"/>
    <p:sldId id="1010" r:id="rId89"/>
    <p:sldId id="1028" r:id="rId90"/>
    <p:sldId id="1012" r:id="rId91"/>
    <p:sldId id="1013" r:id="rId92"/>
    <p:sldId id="1015" r:id="rId93"/>
    <p:sldId id="1016" r:id="rId94"/>
    <p:sldId id="1017" r:id="rId95"/>
    <p:sldId id="1018" r:id="rId96"/>
    <p:sldId id="1029" r:id="rId97"/>
    <p:sldId id="1020" r:id="rId98"/>
    <p:sldId id="1024" r:id="rId99"/>
    <p:sldId id="1004" r:id="rId100"/>
    <p:sldId id="1002" r:id="rId101"/>
    <p:sldId id="994" r:id="rId102"/>
    <p:sldId id="1003" r:id="rId103"/>
    <p:sldId id="1006" r:id="rId104"/>
    <p:sldId id="1007" r:id="rId105"/>
    <p:sldId id="1008" r:id="rId106"/>
    <p:sldId id="1009" r:id="rId107"/>
    <p:sldId id="1019" r:id="rId108"/>
    <p:sldId id="1005" r:id="rId109"/>
    <p:sldId id="283" r:id="rId110"/>
    <p:sldId id="267" r:id="rId111"/>
    <p:sldId id="260" r:id="rId112"/>
    <p:sldId id="274" r:id="rId113"/>
    <p:sldId id="268" r:id="rId114"/>
    <p:sldId id="985" r:id="rId115"/>
    <p:sldId id="986" r:id="rId116"/>
    <p:sldId id="987" r:id="rId117"/>
    <p:sldId id="988" r:id="rId118"/>
    <p:sldId id="989" r:id="rId119"/>
    <p:sldId id="289" r:id="rId120"/>
    <p:sldId id="997" r:id="rId121"/>
    <p:sldId id="996" r:id="rId122"/>
    <p:sldId id="999" r:id="rId123"/>
    <p:sldId id="998" r:id="rId124"/>
    <p:sldId id="1030" r:id="rId125"/>
    <p:sldId id="1031" r:id="rId126"/>
    <p:sldId id="1032" r:id="rId127"/>
    <p:sldId id="1033" r:id="rId128"/>
    <p:sldId id="1034" r:id="rId129"/>
    <p:sldId id="976" r:id="rId130"/>
  </p:sldIdLst>
  <p:sldSz cx="9144000" cy="5143500" type="screen16x9"/>
  <p:notesSz cx="6858000" cy="9144000"/>
  <p:embeddedFontLst>
    <p:embeddedFont>
      <p:font typeface="Lexend" pitchFamily="2" charset="0"/>
      <p:regular r:id="rId132"/>
      <p:bold r:id="rId133"/>
    </p:embeddedFont>
    <p:embeddedFont>
      <p:font typeface="Lexend Medium" pitchFamily="2" charset="0"/>
      <p:regular r:id="rId134"/>
    </p:embeddedFont>
    <p:embeddedFont>
      <p:font typeface="Segoe UI" panose="020B0502040204020203" pitchFamily="34" charset="0"/>
      <p:regular r:id="rId135"/>
      <p:bold r:id="rId136"/>
      <p:italic r:id="rId137"/>
      <p:boldItalic r:id="rId1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3F771EB-D4ED-4911-934A-7AFA756CAED0}">
          <p14:sldIdLst>
            <p14:sldId id="953"/>
            <p14:sldId id="258"/>
            <p14:sldId id="257"/>
            <p14:sldId id="967"/>
            <p14:sldId id="1025"/>
            <p14:sldId id="291"/>
            <p14:sldId id="359"/>
            <p14:sldId id="458"/>
            <p14:sldId id="259"/>
            <p14:sldId id="362"/>
            <p14:sldId id="351"/>
            <p14:sldId id="352"/>
            <p14:sldId id="353"/>
            <p14:sldId id="354"/>
            <p14:sldId id="355"/>
            <p14:sldId id="356"/>
            <p14:sldId id="357"/>
            <p14:sldId id="358"/>
            <p14:sldId id="386"/>
            <p14:sldId id="452"/>
            <p14:sldId id="450"/>
            <p14:sldId id="449"/>
            <p14:sldId id="263"/>
            <p14:sldId id="345"/>
            <p14:sldId id="349"/>
            <p14:sldId id="344"/>
            <p14:sldId id="346"/>
            <p14:sldId id="365"/>
            <p14:sldId id="1035"/>
            <p14:sldId id="262"/>
            <p14:sldId id="347"/>
            <p14:sldId id="454"/>
            <p14:sldId id="455"/>
            <p14:sldId id="456"/>
            <p14:sldId id="457"/>
            <p14:sldId id="266"/>
            <p14:sldId id="1036"/>
            <p14:sldId id="285"/>
            <p14:sldId id="265"/>
            <p14:sldId id="294"/>
            <p14:sldId id="273"/>
            <p14:sldId id="295"/>
            <p14:sldId id="296"/>
            <p14:sldId id="297"/>
            <p14:sldId id="298"/>
            <p14:sldId id="300"/>
            <p14:sldId id="301"/>
            <p14:sldId id="299"/>
            <p14:sldId id="302"/>
            <p14:sldId id="303"/>
            <p14:sldId id="304"/>
            <p14:sldId id="1000"/>
            <p14:sldId id="1001"/>
            <p14:sldId id="288"/>
            <p14:sldId id="974"/>
            <p14:sldId id="889"/>
            <p14:sldId id="898"/>
            <p14:sldId id="875"/>
            <p14:sldId id="1022"/>
            <p14:sldId id="896"/>
            <p14:sldId id="1023"/>
            <p14:sldId id="432"/>
            <p14:sldId id="892"/>
            <p14:sldId id="891"/>
            <p14:sldId id="881"/>
            <p14:sldId id="886"/>
            <p14:sldId id="883"/>
            <p14:sldId id="890"/>
            <p14:sldId id="884"/>
            <p14:sldId id="885"/>
            <p14:sldId id="893"/>
            <p14:sldId id="870"/>
            <p14:sldId id="902"/>
            <p14:sldId id="1026"/>
            <p14:sldId id="981"/>
            <p14:sldId id="982"/>
            <p14:sldId id="983"/>
            <p14:sldId id="901"/>
            <p14:sldId id="392"/>
            <p14:sldId id="487"/>
            <p14:sldId id="1027"/>
            <p14:sldId id="993"/>
            <p14:sldId id="1010"/>
            <p14:sldId id="1028"/>
            <p14:sldId id="1012"/>
            <p14:sldId id="1013"/>
            <p14:sldId id="1015"/>
            <p14:sldId id="1016"/>
            <p14:sldId id="1017"/>
            <p14:sldId id="1018"/>
            <p14:sldId id="1029"/>
            <p14:sldId id="1020"/>
            <p14:sldId id="1024"/>
            <p14:sldId id="1004"/>
            <p14:sldId id="1002"/>
            <p14:sldId id="994"/>
            <p14:sldId id="1003"/>
            <p14:sldId id="1006"/>
            <p14:sldId id="1007"/>
            <p14:sldId id="1008"/>
            <p14:sldId id="1009"/>
            <p14:sldId id="1019"/>
            <p14:sldId id="1005"/>
            <p14:sldId id="283"/>
            <p14:sldId id="267"/>
            <p14:sldId id="260"/>
            <p14:sldId id="274"/>
            <p14:sldId id="268"/>
            <p14:sldId id="985"/>
            <p14:sldId id="986"/>
            <p14:sldId id="987"/>
            <p14:sldId id="988"/>
            <p14:sldId id="989"/>
            <p14:sldId id="289"/>
            <p14:sldId id="997"/>
            <p14:sldId id="996"/>
            <p14:sldId id="999"/>
            <p14:sldId id="998"/>
            <p14:sldId id="1030"/>
            <p14:sldId id="1031"/>
            <p14:sldId id="1032"/>
            <p14:sldId id="1033"/>
            <p14:sldId id="1034"/>
            <p14:sldId id="976"/>
          </p14:sldIdLst>
        </p14:section>
      </p14:sectionLst>
    </p:ex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F5E16C-EBA4-3F0B-85B1-CC95291FAF18}" name="Heard, Amber" initials="HA" userId="S::amber.heard@azahcccs.gov::8d5c252d-dabf-4a8b-8b28-b74b944536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88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70" dt="2026-10-14T00:34:47.003"/>
    <p1510:client id="{0F004ACA-A300-AC7E-B006-837FBAAFDD55}" v="620" dt="2026-10-14T00:04:18.736"/>
    <p1510:client id="{395064F6-C816-B400-D9DB-512341FC7EFB}" v="534" dt="2026-10-15T07:21:59.074"/>
    <p1510:client id="{5945A15D-D892-7125-E746-ECB7264B9A1A}" v="200" dt="2026-10-14T15:14:31.102"/>
    <p1510:client id="{6D96D051-E35E-2D6D-EB6D-75692998AE98}" v="310" dt="2026-10-15T11:36:06.878"/>
    <p1510:client id="{79FD335F-1B6E-BED0-FC93-1D9643E5C7E3}" v="322" dt="2026-10-14T23:02:17.032"/>
    <p1510:client id="{80B02612-1DFC-7864-0CB0-E8D49E7F5397}" v="4" dt="2026-10-14T00:14:37.190"/>
    <p1510:client id="{832418B6-74DD-4D03-3B65-E10BF1428879}" v="84" dt="2026-10-14T23:58:19.787"/>
    <p1510:client id="{84848589-A997-CEB3-73AA-87A266B9C594}" v="38" dt="2026-10-13T15:59:33.351"/>
    <p1510:client id="{A1D5D239-B572-8418-3D05-4848A90C50AA}" v="79" dt="2026-10-14T23:03:50.569"/>
    <p1510:client id="{A6F265D1-12C8-5C53-56BD-EACFB9CF3313}" v="2" dt="2026-10-15T01:18:26.586"/>
    <p1510:client id="{B9198AD2-B884-A324-E5B4-A21457619E15}" v="1237" dt="2026-10-13T20:30:43.404"/>
    <p1510:client id="{DD754877-1FCF-132A-173F-C582FB0B1EF7}" v="69" dt="2026-10-15T00:03:55.193"/>
    <p1510:client id="{F133AB3A-3249-39E5-8C7D-D2941341E6F5}" v="10" dt="2026-10-14T17:06:17.075"/>
    <p1510:client id="{FBD4E266-F2A0-81F5-917E-DD556798100B}" v="235" dt="2026-10-14T15:22:27.1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60" d="100"/>
          <a:sy n="160" d="100"/>
        </p:scale>
        <p:origin x="162" y="2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font" Target="fonts/font7.fntdata"/><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microsoft.com/office/2018/10/relationships/authors" Target="authors.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font" Target="fonts/font3.fntdata"/><Relationship Id="rId139"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font" Target="fonts/font4.fntdata"/><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notesMaster" Target="notesMasters/notesMaster1.xml"/><Relationship Id="rId136" Type="http://schemas.openxmlformats.org/officeDocument/2006/relationships/font" Target="fonts/font5.fntdata"/><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tableStyles" Target="tableStyles.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font" Target="fonts/font6.fntdata"/><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font" Target="fonts/font1.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font" Target="fonts/font2.fntdata"/><Relationship Id="rId16"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https://ahcccs.sharepoint.com/sites/DFSMQM/Shared%20Documents/Quality%20Management%20Files/Projects/Quality%20Provider%20Training%2020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hcccs.sharepoint.com/sites/DFSMQM/Shared%20Documents/Quality%20Management%20Files/Projects/Quality%20Provider%20Training%20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hcccs.sharepoint.com/sites/DFSMQM/Shared%20Documents/Quality%20Management%20Files/Projects/Quality%20Provider%20Training%202025.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[Quality Provider Training 2025.xlsx]Graphic!PivotTable3</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aseline="0"/>
              <a:t> DFSM </a:t>
            </a:r>
            <a:r>
              <a:rPr lang="en-US"/>
              <a:t>Provider</a:t>
            </a:r>
            <a:r>
              <a:rPr lang="en-US" baseline="0"/>
              <a:t> Training Session Attendance for Quality Overview Training for 2025</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dLbls>
          <c:dLblPos val="outEnd"/>
          <c:showLegendKey val="0"/>
          <c:showVal val="1"/>
          <c:showCatName val="0"/>
          <c:showSerName val="0"/>
          <c:showPercent val="0"/>
          <c:showBubbleSize val="0"/>
        </c:dLbls>
        <c:gapWidth val="219"/>
        <c:overlap val="-27"/>
        <c:axId val="410029952"/>
        <c:axId val="410030432"/>
      </c:barChart>
      <c:catAx>
        <c:axId val="41002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030432"/>
        <c:crosses val="autoZero"/>
        <c:auto val="1"/>
        <c:lblAlgn val="ctr"/>
        <c:lblOffset val="100"/>
        <c:noMultiLvlLbl val="0"/>
      </c:catAx>
      <c:valAx>
        <c:axId val="41003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02995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cap="all" spc="50" baseline="0">
                <a:solidFill>
                  <a:sysClr val="windowText" lastClr="000000">
                    <a:lumMod val="65000"/>
                    <a:lumOff val="35000"/>
                  </a:sysClr>
                </a:solidFill>
              </a:rPr>
              <a:t>DFSM Provider Training Session Attendance for Quality Overview 2025/2026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Sheet10!$B$1</c:f>
              <c:strCache>
                <c:ptCount val="1"/>
                <c:pt idx="0">
                  <c:v>Attendees</c:v>
                </c:pt>
              </c:strCache>
            </c:strRef>
          </c:tx>
          <c:spPr>
            <a:solidFill>
              <a:schemeClr val="accent1"/>
            </a:solidFill>
            <a:ln>
              <a:noFill/>
            </a:ln>
            <a:effectLst/>
          </c:spPr>
          <c:invertIfNegative val="0"/>
          <c:dPt>
            <c:idx val="9"/>
            <c:invertIfNegative val="0"/>
            <c:bubble3D val="0"/>
            <c:spPr>
              <a:pattFill prst="lgCheck">
                <a:fgClr>
                  <a:schemeClr val="accent1"/>
                </a:fgClr>
                <a:bgClr>
                  <a:schemeClr val="bg1"/>
                </a:bgClr>
              </a:pattFill>
              <a:ln>
                <a:noFill/>
              </a:ln>
              <a:effectLst/>
            </c:spPr>
            <c:extLst>
              <c:ext xmlns:c16="http://schemas.microsoft.com/office/drawing/2014/chart" uri="{C3380CC4-5D6E-409C-BE32-E72D297353CC}">
                <c16:uniqueId val="{00000001-2477-41EF-8BA9-C228418E5CAD}"/>
              </c:ext>
            </c:extLst>
          </c:dPt>
          <c:dPt>
            <c:idx val="10"/>
            <c:invertIfNegative val="0"/>
            <c:bubble3D val="0"/>
            <c:spPr>
              <a:pattFill prst="lgCheck">
                <a:fgClr>
                  <a:schemeClr val="accent1"/>
                </a:fgClr>
                <a:bgClr>
                  <a:schemeClr val="bg1"/>
                </a:bgClr>
              </a:pattFill>
              <a:ln>
                <a:noFill/>
              </a:ln>
              <a:effectLst/>
            </c:spPr>
            <c:extLst>
              <c:ext xmlns:c16="http://schemas.microsoft.com/office/drawing/2014/chart" uri="{C3380CC4-5D6E-409C-BE32-E72D297353CC}">
                <c16:uniqueId val="{00000003-2477-41EF-8BA9-C228418E5CAD}"/>
              </c:ext>
            </c:extLst>
          </c:dPt>
          <c:cat>
            <c:strRef>
              <c:f>Sheet10!$A$2:$A$12</c:f>
              <c:strCache>
                <c:ptCount val="11"/>
                <c:pt idx="0">
                  <c:v>April 25'</c:v>
                </c:pt>
                <c:pt idx="1">
                  <c:v>May 25'</c:v>
                </c:pt>
                <c:pt idx="2">
                  <c:v>June 25'</c:v>
                </c:pt>
                <c:pt idx="3">
                  <c:v>July 25'</c:v>
                </c:pt>
                <c:pt idx="4">
                  <c:v>Aug 25'</c:v>
                </c:pt>
                <c:pt idx="5">
                  <c:v>Sep 25'</c:v>
                </c:pt>
                <c:pt idx="6">
                  <c:v>Oct 25'</c:v>
                </c:pt>
                <c:pt idx="7">
                  <c:v>Nov 25'</c:v>
                </c:pt>
                <c:pt idx="8">
                  <c:v>Dec 25'</c:v>
                </c:pt>
                <c:pt idx="9">
                  <c:v>Mar 26'</c:v>
                </c:pt>
                <c:pt idx="10">
                  <c:v>June 26'</c:v>
                </c:pt>
              </c:strCache>
            </c:strRef>
          </c:cat>
          <c:val>
            <c:numRef>
              <c:f>Sheet10!$B$2:$B$12</c:f>
              <c:numCache>
                <c:formatCode>General</c:formatCode>
                <c:ptCount val="11"/>
                <c:pt idx="0">
                  <c:v>261</c:v>
                </c:pt>
                <c:pt idx="1">
                  <c:v>180</c:v>
                </c:pt>
                <c:pt idx="2">
                  <c:v>150</c:v>
                </c:pt>
                <c:pt idx="3">
                  <c:v>163</c:v>
                </c:pt>
                <c:pt idx="4">
                  <c:v>181</c:v>
                </c:pt>
                <c:pt idx="5">
                  <c:v>154</c:v>
                </c:pt>
                <c:pt idx="6">
                  <c:v>60</c:v>
                </c:pt>
                <c:pt idx="7">
                  <c:v>88</c:v>
                </c:pt>
                <c:pt idx="8">
                  <c:v>182</c:v>
                </c:pt>
                <c:pt idx="9">
                  <c:v>84</c:v>
                </c:pt>
                <c:pt idx="10">
                  <c:v>12</c:v>
                </c:pt>
              </c:numCache>
            </c:numRef>
          </c:val>
          <c:extLst>
            <c:ext xmlns:c16="http://schemas.microsoft.com/office/drawing/2014/chart" uri="{C3380CC4-5D6E-409C-BE32-E72D297353CC}">
              <c16:uniqueId val="{00000004-2477-41EF-8BA9-C228418E5CAD}"/>
            </c:ext>
          </c:extLst>
        </c:ser>
        <c:dLbls>
          <c:showLegendKey val="0"/>
          <c:showVal val="0"/>
          <c:showCatName val="0"/>
          <c:showSerName val="0"/>
          <c:showPercent val="0"/>
          <c:showBubbleSize val="0"/>
        </c:dLbls>
        <c:gapWidth val="219"/>
        <c:overlap val="-27"/>
        <c:axId val="939733072"/>
        <c:axId val="1356177136"/>
      </c:barChart>
      <c:catAx>
        <c:axId val="93973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6177136"/>
        <c:crosses val="autoZero"/>
        <c:auto val="1"/>
        <c:lblAlgn val="ctr"/>
        <c:lblOffset val="100"/>
        <c:noMultiLvlLbl val="0"/>
      </c:catAx>
      <c:valAx>
        <c:axId val="135617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97330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lumMod val="65000"/>
                    <a:lumOff val="35000"/>
                  </a:sysClr>
                </a:solidFill>
              </a:rPr>
              <a:t>DFSM Provider Training Session Attendance for CAP/MOC Training for 2026</a:t>
            </a:r>
            <a:endParaRPr lang="en-US" sz="1800" b="0" i="0" u="none" strike="noStrike" kern="1200" spc="0" baseline="0">
              <a:solidFill>
                <a:sysClr val="windowText" lastClr="000000">
                  <a:lumMod val="65000"/>
                  <a:lumOff val="35000"/>
                </a:sysClr>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'2026 Training'!$C$2</c:f>
              <c:strCache>
                <c:ptCount val="1"/>
                <c:pt idx="0">
                  <c:v>Attendees</c:v>
                </c:pt>
              </c:strCache>
            </c:strRef>
          </c:tx>
          <c:spPr>
            <a:solidFill>
              <a:schemeClr val="accent1"/>
            </a:solidFill>
            <a:ln>
              <a:noFill/>
            </a:ln>
            <a:effectLst/>
          </c:spPr>
          <c:invertIfNegative val="0"/>
          <c:cat>
            <c:strRef>
              <c:f>'2026 Training'!$B$3:$B$7</c:f>
              <c:strCache>
                <c:ptCount val="5"/>
                <c:pt idx="0">
                  <c:v>January</c:v>
                </c:pt>
                <c:pt idx="1">
                  <c:v>Febuary</c:v>
                </c:pt>
                <c:pt idx="2">
                  <c:v>March</c:v>
                </c:pt>
                <c:pt idx="3">
                  <c:v>April</c:v>
                </c:pt>
                <c:pt idx="4">
                  <c:v>September</c:v>
                </c:pt>
              </c:strCache>
            </c:strRef>
          </c:cat>
          <c:val>
            <c:numRef>
              <c:f>'2026 Training'!$C$3:$C$7</c:f>
              <c:numCache>
                <c:formatCode>General</c:formatCode>
                <c:ptCount val="5"/>
                <c:pt idx="0">
                  <c:v>245</c:v>
                </c:pt>
                <c:pt idx="1">
                  <c:v>85</c:v>
                </c:pt>
                <c:pt idx="2">
                  <c:v>77</c:v>
                </c:pt>
                <c:pt idx="3">
                  <c:v>170</c:v>
                </c:pt>
                <c:pt idx="4">
                  <c:v>65</c:v>
                </c:pt>
              </c:numCache>
            </c:numRef>
          </c:val>
          <c:extLst>
            <c:ext xmlns:c16="http://schemas.microsoft.com/office/drawing/2014/chart" uri="{C3380CC4-5D6E-409C-BE32-E72D297353CC}">
              <c16:uniqueId val="{00000000-19C6-4D89-941E-42D9AA473C06}"/>
            </c:ext>
          </c:extLst>
        </c:ser>
        <c:dLbls>
          <c:showLegendKey val="0"/>
          <c:showVal val="0"/>
          <c:showCatName val="0"/>
          <c:showSerName val="0"/>
          <c:showPercent val="0"/>
          <c:showBubbleSize val="0"/>
        </c:dLbls>
        <c:gapWidth val="219"/>
        <c:overlap val="-27"/>
        <c:axId val="1301639712"/>
        <c:axId val="1356156016"/>
      </c:barChart>
      <c:catAx>
        <c:axId val="130163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6156016"/>
        <c:crosses val="autoZero"/>
        <c:auto val="1"/>
        <c:lblAlgn val="ctr"/>
        <c:lblOffset val="100"/>
        <c:noMultiLvlLbl val="0"/>
      </c:catAx>
      <c:valAx>
        <c:axId val="135615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16397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376_208BC5B6.xml><?xml version="1.0" encoding="utf-8"?>
<p188:cmLst xmlns:a="http://schemas.openxmlformats.org/drawingml/2006/main" xmlns:r="http://schemas.openxmlformats.org/officeDocument/2006/relationships" xmlns:p188="http://schemas.microsoft.com/office/powerpoint/2018/8/main">
  <p188:cm id="{27F7C1A0-89B0-4C5C-B98E-072CF635483F}" authorId="{8FF5E16C-EBA4-3F0B-85B1-CC95291FAF18}" created="2026-09-30T00:38:01.069">
    <ac:deMkLst xmlns:ac="http://schemas.microsoft.com/office/drawing/2013/main/command">
      <pc:docMk xmlns:pc="http://schemas.microsoft.com/office/powerpoint/2013/main/command"/>
      <pc:sldMk xmlns:pc="http://schemas.microsoft.com/office/powerpoint/2013/main/command" cId="674327128" sldId="886"/>
      <ac:picMk id="5" creationId="{D6C2680C-AB74-088C-E2B9-2A882F6EACFF}"/>
    </ac:deMkLst>
    <p188:txBody>
      <a:bodyPr/>
      <a:lstStyle/>
      <a:p>
        <a:r>
          <a:rPr lang="en-US"/>
          <a:t>Every time they do a review</a:t>
        </a:r>
      </a:p>
    </p188:txBody>
  </p188:cm>
</p188:cmLst>
</file>

<file path=ppt/comments/modernComment_382_A0FCA449.xml><?xml version="1.0" encoding="utf-8"?>
<p188:cmLst xmlns:a="http://schemas.openxmlformats.org/drawingml/2006/main" xmlns:r="http://schemas.openxmlformats.org/officeDocument/2006/relationships" xmlns:p188="http://schemas.microsoft.com/office/powerpoint/2018/8/main">
  <p188:cm id="{96248A1E-75A7-4A7C-96A4-772F0D10D820}" authorId="{8FF5E16C-EBA4-3F0B-85B1-CC95291FAF18}" created="2026-10-06T22:34:07.366">
    <ac:deMkLst xmlns:ac="http://schemas.microsoft.com/office/drawing/2013/main/command">
      <pc:docMk xmlns:pc="http://schemas.microsoft.com/office/powerpoint/2013/main/command"/>
      <pc:sldMk xmlns:pc="http://schemas.microsoft.com/office/powerpoint/2013/main/command" cId="2977927832" sldId="898"/>
      <ac:spMk id="3" creationId="{54CC9E87-E297-98D2-4265-EAFB56C6CDF0}"/>
    </ac:deMkLst>
    <p188:txBody>
      <a:bodyPr/>
      <a:lstStyle/>
      <a:p>
        <a:r>
          <a:rPr lang="en-US"/>
          <a:t>Have answers transition as they are being answered-Where is that option?</a:t>
        </a:r>
      </a:p>
    </p188:txBody>
  </p188:cm>
</p188:cmLst>
</file>

<file path=ppt/diagrams/_rels/data1.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image" Target="../media/image58.svg"/></Relationships>
</file>

<file path=ppt/diagrams/_rels/data2.xml.rels><?xml version="1.0" encoding="UTF-8" standalone="yes"?>
<Relationships xmlns="http://schemas.openxmlformats.org/package/2006/relationships"><Relationship Id="rId2" Type="http://schemas.openxmlformats.org/officeDocument/2006/relationships/image" Target="../media/image62.svg"/><Relationship Id="rId1" Type="http://schemas.openxmlformats.org/officeDocument/2006/relationships/image" Target="../media/image61.svg"/></Relationships>
</file>

<file path=ppt/diagrams/_rels/data3.xml.rels><?xml version="1.0" encoding="UTF-8" standalone="yes"?>
<Relationships xmlns="http://schemas.openxmlformats.org/package/2006/relationships"><Relationship Id="rId2" Type="http://schemas.openxmlformats.org/officeDocument/2006/relationships/image" Target="../media/image63.svg"/><Relationship Id="rId1" Type="http://schemas.openxmlformats.org/officeDocument/2006/relationships/image" Target="../media/image61.svg"/></Relationships>
</file>

<file path=ppt/diagrams/_rels/drawing1.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image" Target="../media/image5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62.svg"/><Relationship Id="rId1" Type="http://schemas.openxmlformats.org/officeDocument/2006/relationships/image" Target="../media/image61.svg"/></Relationships>
</file>

<file path=ppt/diagrams/_rels/drawing3.xml.rels><?xml version="1.0" encoding="UTF-8" standalone="yes"?>
<Relationships xmlns="http://schemas.openxmlformats.org/package/2006/relationships"><Relationship Id="rId2" Type="http://schemas.openxmlformats.org/officeDocument/2006/relationships/image" Target="../media/image63.svg"/><Relationship Id="rId1" Type="http://schemas.openxmlformats.org/officeDocument/2006/relationships/image" Target="../media/image61.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C4907-5A05-480F-86B2-235CC14A63B3}"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D7E381B3-E5B6-46DF-A9A0-B1A0A21DE9A8}">
      <dgm:prSet custT="1"/>
      <dgm:spPr/>
      <dgm:t>
        <a:bodyPr/>
        <a:lstStyle/>
        <a:p>
          <a:pPr>
            <a:lnSpc>
              <a:spcPct val="100000"/>
            </a:lnSpc>
          </a:pPr>
          <a:r>
            <a:rPr lang="en-US" sz="1100" b="0" i="0"/>
            <a:t>CM</a:t>
          </a:r>
          <a:r>
            <a:rPr lang="en-US" sz="1100" b="0" i="0" baseline="0"/>
            <a:t> </a:t>
          </a:r>
          <a:r>
            <a:rPr lang="en-US" sz="1100" b="0" i="0"/>
            <a:t>ASK</a:t>
          </a:r>
          <a:r>
            <a:rPr lang="en-US" sz="1100" b="0" i="0" baseline="0"/>
            <a:t> HOW APPROVALS SHOULD BE ENTERED, INTERPRETED, OR REFLECTED ON SERVICE PLAN</a:t>
          </a:r>
          <a:r>
            <a:rPr lang="en-US" sz="1100" b="0" i="0"/>
            <a:t>​</a:t>
          </a:r>
          <a:r>
            <a:rPr lang="en-US" sz="1100" b="0">
              <a:latin typeface="Arial"/>
              <a:ea typeface="Calibri"/>
              <a:cs typeface="Arial"/>
            </a:rPr>
            <a:t>, </a:t>
          </a:r>
          <a:r>
            <a:rPr lang="en-US" sz="800" b="0">
              <a:latin typeface="Calibri"/>
              <a:ea typeface="Calibri"/>
              <a:cs typeface="Calibri"/>
            </a:rPr>
            <a:t>WHAT WOULD BE THE PROVIDER ID FOR SPEECH &amp; LANGUAGE THERAPY? WILL IT BE FOR SNF LOCATION?</a:t>
          </a:r>
          <a:endParaRPr lang="en-US" sz="800" b="0"/>
        </a:p>
      </dgm:t>
    </dgm:pt>
    <dgm:pt modelId="{5AD5EFA0-D6BA-4132-9330-971B22155803}" type="parTrans" cxnId="{939C83CB-89E5-4013-B2F6-26F29E864B25}">
      <dgm:prSet/>
      <dgm:spPr/>
      <dgm:t>
        <a:bodyPr/>
        <a:lstStyle/>
        <a:p>
          <a:endParaRPr lang="en-US"/>
        </a:p>
      </dgm:t>
    </dgm:pt>
    <dgm:pt modelId="{CAF1C38A-71D9-4DAC-8F42-6D32D48D25D0}" type="sibTrans" cxnId="{939C83CB-89E5-4013-B2F6-26F29E864B25}">
      <dgm:prSet/>
      <dgm:spPr/>
      <dgm:t>
        <a:bodyPr/>
        <a:lstStyle/>
        <a:p>
          <a:endParaRPr lang="en-US"/>
        </a:p>
      </dgm:t>
    </dgm:pt>
    <dgm:pt modelId="{18234ED6-2F33-477A-AD77-8C96E1FDB987}">
      <dgm:prSet/>
      <dgm:spPr/>
      <dgm:t>
        <a:bodyPr/>
        <a:lstStyle/>
        <a:p>
          <a:pPr>
            <a:lnSpc>
              <a:spcPct val="100000"/>
            </a:lnSpc>
          </a:pPr>
          <a:r>
            <a:rPr lang="en-US" sz="1100" b="0" i="0"/>
            <a:t>​</a:t>
          </a:r>
          <a:r>
            <a:rPr lang="en-US" sz="1400" b="0">
              <a:solidFill>
                <a:schemeClr val="tx1">
                  <a:lumMod val="50000"/>
                </a:schemeClr>
              </a:solidFill>
              <a:latin typeface="Arial"/>
            </a:rPr>
            <a:t>ANSWER: SNF SR IS ALL INCLUSIVE RATE. THERAPY IS INCLUDED NOT SEPERATED FR SPECIALTY RATE. THERAPY – PA NOT REQ'D</a:t>
          </a:r>
          <a:endParaRPr lang="en-US" sz="1400" b="0">
            <a:latin typeface="Arial"/>
          </a:endParaRPr>
        </a:p>
      </dgm:t>
    </dgm:pt>
    <dgm:pt modelId="{7453B9A8-8FF4-4F0F-967F-5659849DF56A}" type="parTrans" cxnId="{3E9AB803-A82E-4F61-B971-5D7F09E1F503}">
      <dgm:prSet/>
      <dgm:spPr/>
      <dgm:t>
        <a:bodyPr/>
        <a:lstStyle/>
        <a:p>
          <a:endParaRPr lang="en-US"/>
        </a:p>
      </dgm:t>
    </dgm:pt>
    <dgm:pt modelId="{DF1EEC65-02D7-4031-AB80-1055FBA7662A}" type="sibTrans" cxnId="{3E9AB803-A82E-4F61-B971-5D7F09E1F503}">
      <dgm:prSet/>
      <dgm:spPr/>
      <dgm:t>
        <a:bodyPr/>
        <a:lstStyle/>
        <a:p>
          <a:endParaRPr lang="en-US"/>
        </a:p>
      </dgm:t>
    </dgm:pt>
    <dgm:pt modelId="{6F221ABF-340D-45E6-904D-E577BB481979}" type="pres">
      <dgm:prSet presAssocID="{CFDC4907-5A05-480F-86B2-235CC14A63B3}" presName="root" presStyleCnt="0">
        <dgm:presLayoutVars>
          <dgm:dir/>
          <dgm:resizeHandles val="exact"/>
        </dgm:presLayoutVars>
      </dgm:prSet>
      <dgm:spPr/>
    </dgm:pt>
    <dgm:pt modelId="{CB565641-3297-4905-9B2D-B37A6B5A6236}" type="pres">
      <dgm:prSet presAssocID="{D7E381B3-E5B6-46DF-A9A0-B1A0A21DE9A8}" presName="compNode" presStyleCnt="0"/>
      <dgm:spPr/>
    </dgm:pt>
    <dgm:pt modelId="{547017DA-728E-4618-8007-29177FF24DAF}" type="pres">
      <dgm:prSet presAssocID="{D7E381B3-E5B6-46DF-A9A0-B1A0A21DE9A8}" presName="bgRect" presStyleLbl="bgShp" presStyleIdx="0" presStyleCnt="2"/>
      <dgm:spPr/>
    </dgm:pt>
    <dgm:pt modelId="{CEAC5B58-C944-4CA6-B1B6-E43A7CCEDA36}" type="pres">
      <dgm:prSet presAssocID="{D7E381B3-E5B6-46DF-A9A0-B1A0A21DE9A8}"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nagement with solid fill"/>
        </a:ext>
      </dgm:extLst>
    </dgm:pt>
    <dgm:pt modelId="{7A045303-58C7-4BDD-915E-C736EDC1355E}" type="pres">
      <dgm:prSet presAssocID="{D7E381B3-E5B6-46DF-A9A0-B1A0A21DE9A8}" presName="spaceRect" presStyleCnt="0"/>
      <dgm:spPr/>
    </dgm:pt>
    <dgm:pt modelId="{627E97B8-298B-49EB-9D66-25B6E563FC85}" type="pres">
      <dgm:prSet presAssocID="{D7E381B3-E5B6-46DF-A9A0-B1A0A21DE9A8}" presName="parTx" presStyleLbl="revTx" presStyleIdx="0" presStyleCnt="2">
        <dgm:presLayoutVars>
          <dgm:chMax val="0"/>
          <dgm:chPref val="0"/>
        </dgm:presLayoutVars>
      </dgm:prSet>
      <dgm:spPr/>
    </dgm:pt>
    <dgm:pt modelId="{4B7290F2-1426-4526-8613-0A89AB1C9E35}" type="pres">
      <dgm:prSet presAssocID="{CAF1C38A-71D9-4DAC-8F42-6D32D48D25D0}" presName="sibTrans" presStyleCnt="0"/>
      <dgm:spPr/>
    </dgm:pt>
    <dgm:pt modelId="{6675FF62-DFB1-4CF8-957A-127DD6DD2A99}" type="pres">
      <dgm:prSet presAssocID="{18234ED6-2F33-477A-AD77-8C96E1FDB987}" presName="compNode" presStyleCnt="0"/>
      <dgm:spPr/>
    </dgm:pt>
    <dgm:pt modelId="{9DE94013-80B8-4DC3-99EC-74BCDF76CCF7}" type="pres">
      <dgm:prSet presAssocID="{18234ED6-2F33-477A-AD77-8C96E1FDB987}" presName="bgRect" presStyleLbl="bgShp" presStyleIdx="1" presStyleCnt="2"/>
      <dgm:spPr/>
    </dgm:pt>
    <dgm:pt modelId="{A575BAEA-6AC0-4EE7-82AA-0157C6CB9F03}" type="pres">
      <dgm:prSet presAssocID="{18234ED6-2F33-477A-AD77-8C96E1FDB987}"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ipboard All Crosses with solid fill"/>
        </a:ext>
      </dgm:extLst>
    </dgm:pt>
    <dgm:pt modelId="{7D50F456-B4DB-431D-B68E-8C42299C1087}" type="pres">
      <dgm:prSet presAssocID="{18234ED6-2F33-477A-AD77-8C96E1FDB987}" presName="spaceRect" presStyleCnt="0"/>
      <dgm:spPr/>
    </dgm:pt>
    <dgm:pt modelId="{75377B37-F91B-4C85-9486-8756CB770EFE}" type="pres">
      <dgm:prSet presAssocID="{18234ED6-2F33-477A-AD77-8C96E1FDB987}" presName="parTx" presStyleLbl="revTx" presStyleIdx="1" presStyleCnt="2">
        <dgm:presLayoutVars>
          <dgm:chMax val="0"/>
          <dgm:chPref val="0"/>
        </dgm:presLayoutVars>
      </dgm:prSet>
      <dgm:spPr/>
    </dgm:pt>
  </dgm:ptLst>
  <dgm:cxnLst>
    <dgm:cxn modelId="{3E9AB803-A82E-4F61-B971-5D7F09E1F503}" srcId="{CFDC4907-5A05-480F-86B2-235CC14A63B3}" destId="{18234ED6-2F33-477A-AD77-8C96E1FDB987}" srcOrd="1" destOrd="0" parTransId="{7453B9A8-8FF4-4F0F-967F-5659849DF56A}" sibTransId="{DF1EEC65-02D7-4031-AB80-1055FBA7662A}"/>
    <dgm:cxn modelId="{7F15235C-4792-4150-87FA-BD0CA407A3EF}" type="presOf" srcId="{18234ED6-2F33-477A-AD77-8C96E1FDB987}" destId="{75377B37-F91B-4C85-9486-8756CB770EFE}" srcOrd="0" destOrd="0" presId="urn:microsoft.com/office/officeart/2018/2/layout/IconVerticalSolidList"/>
    <dgm:cxn modelId="{E277A079-0B0D-4272-80DD-84DAA1C915A5}" type="presOf" srcId="{CFDC4907-5A05-480F-86B2-235CC14A63B3}" destId="{6F221ABF-340D-45E6-904D-E577BB481979}" srcOrd="0" destOrd="0" presId="urn:microsoft.com/office/officeart/2018/2/layout/IconVerticalSolidList"/>
    <dgm:cxn modelId="{939C83CB-89E5-4013-B2F6-26F29E864B25}" srcId="{CFDC4907-5A05-480F-86B2-235CC14A63B3}" destId="{D7E381B3-E5B6-46DF-A9A0-B1A0A21DE9A8}" srcOrd="0" destOrd="0" parTransId="{5AD5EFA0-D6BA-4132-9330-971B22155803}" sibTransId="{CAF1C38A-71D9-4DAC-8F42-6D32D48D25D0}"/>
    <dgm:cxn modelId="{06A034F7-2FD5-4004-85EC-623E3036CDC6}" type="presOf" srcId="{D7E381B3-E5B6-46DF-A9A0-B1A0A21DE9A8}" destId="{627E97B8-298B-49EB-9D66-25B6E563FC85}" srcOrd="0" destOrd="0" presId="urn:microsoft.com/office/officeart/2018/2/layout/IconVerticalSolidList"/>
    <dgm:cxn modelId="{B6C87489-A5B1-42E4-82F2-7BAE0C7EC16F}" type="presParOf" srcId="{6F221ABF-340D-45E6-904D-E577BB481979}" destId="{CB565641-3297-4905-9B2D-B37A6B5A6236}" srcOrd="0" destOrd="0" presId="urn:microsoft.com/office/officeart/2018/2/layout/IconVerticalSolidList"/>
    <dgm:cxn modelId="{6DEC9B92-971F-4455-9C6B-97A63C2D1032}" type="presParOf" srcId="{CB565641-3297-4905-9B2D-B37A6B5A6236}" destId="{547017DA-728E-4618-8007-29177FF24DAF}" srcOrd="0" destOrd="0" presId="urn:microsoft.com/office/officeart/2018/2/layout/IconVerticalSolidList"/>
    <dgm:cxn modelId="{1EAC48B6-DA77-4453-B270-23429913760B}" type="presParOf" srcId="{CB565641-3297-4905-9B2D-B37A6B5A6236}" destId="{CEAC5B58-C944-4CA6-B1B6-E43A7CCEDA36}" srcOrd="1" destOrd="0" presId="urn:microsoft.com/office/officeart/2018/2/layout/IconVerticalSolidList"/>
    <dgm:cxn modelId="{19780F7B-071A-4C8E-AAC3-383764AF1AF6}" type="presParOf" srcId="{CB565641-3297-4905-9B2D-B37A6B5A6236}" destId="{7A045303-58C7-4BDD-915E-C736EDC1355E}" srcOrd="2" destOrd="0" presId="urn:microsoft.com/office/officeart/2018/2/layout/IconVerticalSolidList"/>
    <dgm:cxn modelId="{27614ACF-08FE-4906-B79A-1A1DA7BE3467}" type="presParOf" srcId="{CB565641-3297-4905-9B2D-B37A6B5A6236}" destId="{627E97B8-298B-49EB-9D66-25B6E563FC85}" srcOrd="3" destOrd="0" presId="urn:microsoft.com/office/officeart/2018/2/layout/IconVerticalSolidList"/>
    <dgm:cxn modelId="{6AF4E315-F370-4E0B-8D5E-99F1B3D21247}" type="presParOf" srcId="{6F221ABF-340D-45E6-904D-E577BB481979}" destId="{4B7290F2-1426-4526-8613-0A89AB1C9E35}" srcOrd="1" destOrd="0" presId="urn:microsoft.com/office/officeart/2018/2/layout/IconVerticalSolidList"/>
    <dgm:cxn modelId="{97A96555-6015-4390-AB1A-69BF8228C25A}" type="presParOf" srcId="{6F221ABF-340D-45E6-904D-E577BB481979}" destId="{6675FF62-DFB1-4CF8-957A-127DD6DD2A99}" srcOrd="2" destOrd="0" presId="urn:microsoft.com/office/officeart/2018/2/layout/IconVerticalSolidList"/>
    <dgm:cxn modelId="{3C7A405F-0C44-4725-B712-4914DA9D083E}" type="presParOf" srcId="{6675FF62-DFB1-4CF8-957A-127DD6DD2A99}" destId="{9DE94013-80B8-4DC3-99EC-74BCDF76CCF7}" srcOrd="0" destOrd="0" presId="urn:microsoft.com/office/officeart/2018/2/layout/IconVerticalSolidList"/>
    <dgm:cxn modelId="{BD5B65C4-D1F3-4B93-BF73-FDE736DD569C}" type="presParOf" srcId="{6675FF62-DFB1-4CF8-957A-127DD6DD2A99}" destId="{A575BAEA-6AC0-4EE7-82AA-0157C6CB9F03}" srcOrd="1" destOrd="0" presId="urn:microsoft.com/office/officeart/2018/2/layout/IconVerticalSolidList"/>
    <dgm:cxn modelId="{EF7B296C-C1FE-46E1-83DA-DE0B76B07A21}" type="presParOf" srcId="{6675FF62-DFB1-4CF8-957A-127DD6DD2A99}" destId="{7D50F456-B4DB-431D-B68E-8C42299C1087}" srcOrd="2" destOrd="0" presId="urn:microsoft.com/office/officeart/2018/2/layout/IconVerticalSolidList"/>
    <dgm:cxn modelId="{CD262D10-46CD-4B7C-9F90-4C250B4729AE}" type="presParOf" srcId="{6675FF62-DFB1-4CF8-957A-127DD6DD2A99}" destId="{75377B37-F91B-4C85-9486-8756CB770EF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CDE00E-22B3-4D6C-9D53-1A999B9E486F}" type="doc">
      <dgm:prSet loTypeId="urn:microsoft.com/office/officeart/2018/2/layout/IconVerticalSolidList" loCatId="icon" qsTypeId="urn:microsoft.com/office/officeart/2005/8/quickstyle/simple1#2" qsCatId="simple" csTypeId="urn:microsoft.com/office/officeart/2005/8/colors/accent2_2#2" csCatId="accent2" phldr="1"/>
      <dgm:spPr/>
      <dgm:t>
        <a:bodyPr/>
        <a:lstStyle/>
        <a:p>
          <a:endParaRPr lang="en-US"/>
        </a:p>
      </dgm:t>
    </dgm:pt>
    <dgm:pt modelId="{52196B7F-F716-4FA6-831D-5772526284E9}">
      <dgm:prSet/>
      <dgm:spPr/>
      <dgm:t>
        <a:bodyPr/>
        <a:lstStyle/>
        <a:p>
          <a:pPr>
            <a:lnSpc>
              <a:spcPct val="100000"/>
            </a:lnSpc>
          </a:pPr>
          <a:r>
            <a:rPr lang="en-US" b="0" i="0" baseline="0">
              <a:latin typeface="Arial"/>
            </a:rPr>
            <a:t>EXAMPLE</a:t>
          </a:r>
          <a:r>
            <a:rPr lang="en-US" b="0" i="0" baseline="0"/>
            <a:t>: </a:t>
          </a:r>
          <a:r>
            <a:rPr lang="en-US" b="0" i="0"/>
            <a:t>I WOULD</a:t>
          </a:r>
          <a:r>
            <a:rPr lang="en-US" b="0" i="0" baseline="0"/>
            <a:t> LIKE CLARIFICATION ON MY MBR SNF SR. IS MY MEMBER BEING APPROVED FOR DIALYSIS RATE ONLY OR IS A BEHAVIORAL RATE INCLUDED? </a:t>
          </a:r>
          <a:r>
            <a:rPr lang="en-US" b="0" i="0"/>
            <a:t>​</a:t>
          </a:r>
          <a:endParaRPr lang="en-US"/>
        </a:p>
      </dgm:t>
    </dgm:pt>
    <dgm:pt modelId="{676552F1-6B06-4F13-AEAF-3B0D5FB3EB58}" type="parTrans" cxnId="{81B68143-2B5E-4571-A003-EDDCD2BE61E5}">
      <dgm:prSet/>
      <dgm:spPr/>
      <dgm:t>
        <a:bodyPr/>
        <a:lstStyle/>
        <a:p>
          <a:endParaRPr lang="en-US"/>
        </a:p>
      </dgm:t>
    </dgm:pt>
    <dgm:pt modelId="{2826D5F9-B34E-48AD-AD12-6666BBAC7B82}" type="sibTrans" cxnId="{81B68143-2B5E-4571-A003-EDDCD2BE61E5}">
      <dgm:prSet/>
      <dgm:spPr/>
      <dgm:t>
        <a:bodyPr/>
        <a:lstStyle/>
        <a:p>
          <a:endParaRPr lang="en-US"/>
        </a:p>
      </dgm:t>
    </dgm:pt>
    <dgm:pt modelId="{AE6834A7-953D-4F1B-B5C7-148E53D75D85}">
      <dgm:prSet/>
      <dgm:spPr/>
      <dgm:t>
        <a:bodyPr/>
        <a:lstStyle/>
        <a:p>
          <a:pPr>
            <a:lnSpc>
              <a:spcPct val="100000"/>
            </a:lnSpc>
          </a:pPr>
          <a:r>
            <a:rPr lang="en-US" b="0" i="0" baseline="0"/>
            <a:t>ANSWER: UNFORTUNATLEY, ONLY ONE RATE CAN BE APPLIED FOR THAT SNF. IF PROVIDER PREFERS ONE RATE OVER THE OTHER, THEY MAY REQUEST THE RATE OF THEIR PREFERENCE. BUT BOTH RATES CANNOT BE APPLIED SIMULTANEOUSLY. </a:t>
          </a:r>
          <a:endParaRPr lang="en-US"/>
        </a:p>
      </dgm:t>
    </dgm:pt>
    <dgm:pt modelId="{637D9288-4FBF-45D8-9344-64EA338B3CAA}" type="parTrans" cxnId="{1F8351F0-E3BE-497A-A846-9D4A4F4D404F}">
      <dgm:prSet/>
      <dgm:spPr/>
      <dgm:t>
        <a:bodyPr/>
        <a:lstStyle/>
        <a:p>
          <a:endParaRPr lang="en-US"/>
        </a:p>
      </dgm:t>
    </dgm:pt>
    <dgm:pt modelId="{7525C466-DF90-4F8F-A12D-0B2548FBC92E}" type="sibTrans" cxnId="{1F8351F0-E3BE-497A-A846-9D4A4F4D404F}">
      <dgm:prSet/>
      <dgm:spPr/>
      <dgm:t>
        <a:bodyPr/>
        <a:lstStyle/>
        <a:p>
          <a:endParaRPr lang="en-US"/>
        </a:p>
      </dgm:t>
    </dgm:pt>
    <dgm:pt modelId="{8E861CF2-E713-440F-ABF3-09E94C4F9AF7}" type="pres">
      <dgm:prSet presAssocID="{EECDE00E-22B3-4D6C-9D53-1A999B9E486F}" presName="root" presStyleCnt="0">
        <dgm:presLayoutVars>
          <dgm:dir/>
          <dgm:resizeHandles val="exact"/>
        </dgm:presLayoutVars>
      </dgm:prSet>
      <dgm:spPr/>
    </dgm:pt>
    <dgm:pt modelId="{C7BDB0DF-6D1C-4D82-A75B-6AD46C875C52}" type="pres">
      <dgm:prSet presAssocID="{52196B7F-F716-4FA6-831D-5772526284E9}" presName="compNode" presStyleCnt="0"/>
      <dgm:spPr/>
    </dgm:pt>
    <dgm:pt modelId="{BF68BAC8-17FA-4556-AA15-3EE27C352B87}" type="pres">
      <dgm:prSet presAssocID="{52196B7F-F716-4FA6-831D-5772526284E9}" presName="bgRect" presStyleLbl="bgShp" presStyleIdx="0" presStyleCnt="2"/>
      <dgm:spPr/>
    </dgm:pt>
    <dgm:pt modelId="{2D01B95D-5579-416F-A704-77DE92D2B36E}" type="pres">
      <dgm:prSet presAssocID="{52196B7F-F716-4FA6-831D-5772526284E9}"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pen envelope with solid fill"/>
        </a:ext>
      </dgm:extLst>
    </dgm:pt>
    <dgm:pt modelId="{EC242992-F0B0-46B5-9E30-DE9C8B154C54}" type="pres">
      <dgm:prSet presAssocID="{52196B7F-F716-4FA6-831D-5772526284E9}" presName="spaceRect" presStyleCnt="0"/>
      <dgm:spPr/>
    </dgm:pt>
    <dgm:pt modelId="{009D76A0-E272-4479-92EB-327EFD3BE60D}" type="pres">
      <dgm:prSet presAssocID="{52196B7F-F716-4FA6-831D-5772526284E9}" presName="parTx" presStyleLbl="revTx" presStyleIdx="0" presStyleCnt="2">
        <dgm:presLayoutVars>
          <dgm:chMax val="0"/>
          <dgm:chPref val="0"/>
        </dgm:presLayoutVars>
      </dgm:prSet>
      <dgm:spPr/>
    </dgm:pt>
    <dgm:pt modelId="{5E299411-171F-4C95-82FE-2EE86E996A59}" type="pres">
      <dgm:prSet presAssocID="{2826D5F9-B34E-48AD-AD12-6666BBAC7B82}" presName="sibTrans" presStyleCnt="0"/>
      <dgm:spPr/>
    </dgm:pt>
    <dgm:pt modelId="{2AFEC98F-7F33-4C51-9376-F47C79477F51}" type="pres">
      <dgm:prSet presAssocID="{AE6834A7-953D-4F1B-B5C7-148E53D75D85}" presName="compNode" presStyleCnt="0"/>
      <dgm:spPr/>
    </dgm:pt>
    <dgm:pt modelId="{2F8B06E2-9E83-403B-9D1D-CFDC9A558DEC}" type="pres">
      <dgm:prSet presAssocID="{AE6834A7-953D-4F1B-B5C7-148E53D75D85}" presName="bgRect" presStyleLbl="bgShp" presStyleIdx="1" presStyleCnt="2"/>
      <dgm:spPr/>
    </dgm:pt>
    <dgm:pt modelId="{C4D31413-2FB8-44BC-B771-FFD2D6493634}" type="pres">
      <dgm:prSet presAssocID="{AE6834A7-953D-4F1B-B5C7-148E53D75D85}"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female with solid fill"/>
        </a:ext>
      </dgm:extLst>
    </dgm:pt>
    <dgm:pt modelId="{7D43BE98-854E-4018-9667-06C9E11629FF}" type="pres">
      <dgm:prSet presAssocID="{AE6834A7-953D-4F1B-B5C7-148E53D75D85}" presName="spaceRect" presStyleCnt="0"/>
      <dgm:spPr/>
    </dgm:pt>
    <dgm:pt modelId="{51D3A708-CE60-483B-9500-6FEE3367CE00}" type="pres">
      <dgm:prSet presAssocID="{AE6834A7-953D-4F1B-B5C7-148E53D75D85}" presName="parTx" presStyleLbl="revTx" presStyleIdx="1" presStyleCnt="2">
        <dgm:presLayoutVars>
          <dgm:chMax val="0"/>
          <dgm:chPref val="0"/>
        </dgm:presLayoutVars>
      </dgm:prSet>
      <dgm:spPr/>
    </dgm:pt>
  </dgm:ptLst>
  <dgm:cxnLst>
    <dgm:cxn modelId="{0F134F0A-5310-4955-8156-C12F01BD66FF}" type="presOf" srcId="{AE6834A7-953D-4F1B-B5C7-148E53D75D85}" destId="{51D3A708-CE60-483B-9500-6FEE3367CE00}" srcOrd="0" destOrd="0" presId="urn:microsoft.com/office/officeart/2018/2/layout/IconVerticalSolidList"/>
    <dgm:cxn modelId="{09615023-38CF-4C34-87C2-E9C7243D23C4}" type="presOf" srcId="{EECDE00E-22B3-4D6C-9D53-1A999B9E486F}" destId="{8E861CF2-E713-440F-ABF3-09E94C4F9AF7}" srcOrd="0" destOrd="0" presId="urn:microsoft.com/office/officeart/2018/2/layout/IconVerticalSolidList"/>
    <dgm:cxn modelId="{81B68143-2B5E-4571-A003-EDDCD2BE61E5}" srcId="{EECDE00E-22B3-4D6C-9D53-1A999B9E486F}" destId="{52196B7F-F716-4FA6-831D-5772526284E9}" srcOrd="0" destOrd="0" parTransId="{676552F1-6B06-4F13-AEAF-3B0D5FB3EB58}" sibTransId="{2826D5F9-B34E-48AD-AD12-6666BBAC7B82}"/>
    <dgm:cxn modelId="{90DAB74C-257F-4A85-A789-3D808332B8CC}" type="presOf" srcId="{52196B7F-F716-4FA6-831D-5772526284E9}" destId="{009D76A0-E272-4479-92EB-327EFD3BE60D}" srcOrd="0" destOrd="0" presId="urn:microsoft.com/office/officeart/2018/2/layout/IconVerticalSolidList"/>
    <dgm:cxn modelId="{1F8351F0-E3BE-497A-A846-9D4A4F4D404F}" srcId="{EECDE00E-22B3-4D6C-9D53-1A999B9E486F}" destId="{AE6834A7-953D-4F1B-B5C7-148E53D75D85}" srcOrd="1" destOrd="0" parTransId="{637D9288-4FBF-45D8-9344-64EA338B3CAA}" sibTransId="{7525C466-DF90-4F8F-A12D-0B2548FBC92E}"/>
    <dgm:cxn modelId="{44170C9E-107E-453A-B599-F0826936AB20}" type="presParOf" srcId="{8E861CF2-E713-440F-ABF3-09E94C4F9AF7}" destId="{C7BDB0DF-6D1C-4D82-A75B-6AD46C875C52}" srcOrd="0" destOrd="0" presId="urn:microsoft.com/office/officeart/2018/2/layout/IconVerticalSolidList"/>
    <dgm:cxn modelId="{09B932B1-0C80-4B5A-A277-6A27ED614DBF}" type="presParOf" srcId="{C7BDB0DF-6D1C-4D82-A75B-6AD46C875C52}" destId="{BF68BAC8-17FA-4556-AA15-3EE27C352B87}" srcOrd="0" destOrd="0" presId="urn:microsoft.com/office/officeart/2018/2/layout/IconVerticalSolidList"/>
    <dgm:cxn modelId="{F743805D-F420-4C75-8614-13AA96AB4683}" type="presParOf" srcId="{C7BDB0DF-6D1C-4D82-A75B-6AD46C875C52}" destId="{2D01B95D-5579-416F-A704-77DE92D2B36E}" srcOrd="1" destOrd="0" presId="urn:microsoft.com/office/officeart/2018/2/layout/IconVerticalSolidList"/>
    <dgm:cxn modelId="{401C919B-2124-42A3-97CA-9D466F53B98F}" type="presParOf" srcId="{C7BDB0DF-6D1C-4D82-A75B-6AD46C875C52}" destId="{EC242992-F0B0-46B5-9E30-DE9C8B154C54}" srcOrd="2" destOrd="0" presId="urn:microsoft.com/office/officeart/2018/2/layout/IconVerticalSolidList"/>
    <dgm:cxn modelId="{45A678BC-9852-4E33-A37D-2D285AFBA545}" type="presParOf" srcId="{C7BDB0DF-6D1C-4D82-A75B-6AD46C875C52}" destId="{009D76A0-E272-4479-92EB-327EFD3BE60D}" srcOrd="3" destOrd="0" presId="urn:microsoft.com/office/officeart/2018/2/layout/IconVerticalSolidList"/>
    <dgm:cxn modelId="{05635269-E14F-42A6-8CE0-CB3A1DA79653}" type="presParOf" srcId="{8E861CF2-E713-440F-ABF3-09E94C4F9AF7}" destId="{5E299411-171F-4C95-82FE-2EE86E996A59}" srcOrd="1" destOrd="0" presId="urn:microsoft.com/office/officeart/2018/2/layout/IconVerticalSolidList"/>
    <dgm:cxn modelId="{57426B51-5D2E-4661-B854-8C54DF0A8A3D}" type="presParOf" srcId="{8E861CF2-E713-440F-ABF3-09E94C4F9AF7}" destId="{2AFEC98F-7F33-4C51-9376-F47C79477F51}" srcOrd="2" destOrd="0" presId="urn:microsoft.com/office/officeart/2018/2/layout/IconVerticalSolidList"/>
    <dgm:cxn modelId="{A641D318-D84F-4A67-BD5E-9A3FDD1D8946}" type="presParOf" srcId="{2AFEC98F-7F33-4C51-9376-F47C79477F51}" destId="{2F8B06E2-9E83-403B-9D1D-CFDC9A558DEC}" srcOrd="0" destOrd="0" presId="urn:microsoft.com/office/officeart/2018/2/layout/IconVerticalSolidList"/>
    <dgm:cxn modelId="{618B1FA8-AB06-47EA-A955-8E8A6E280E66}" type="presParOf" srcId="{2AFEC98F-7F33-4C51-9376-F47C79477F51}" destId="{C4D31413-2FB8-44BC-B771-FFD2D6493634}" srcOrd="1" destOrd="0" presId="urn:microsoft.com/office/officeart/2018/2/layout/IconVerticalSolidList"/>
    <dgm:cxn modelId="{535DD833-3CEA-4C97-8364-739B3435C866}" type="presParOf" srcId="{2AFEC98F-7F33-4C51-9376-F47C79477F51}" destId="{7D43BE98-854E-4018-9667-06C9E11629FF}" srcOrd="2" destOrd="0" presId="urn:microsoft.com/office/officeart/2018/2/layout/IconVerticalSolidList"/>
    <dgm:cxn modelId="{CD2A8123-6C86-4434-B896-8B20BA7330EA}" type="presParOf" srcId="{2AFEC98F-7F33-4C51-9376-F47C79477F51}" destId="{51D3A708-CE60-483B-9500-6FEE3367CE0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9D42A2-2357-4711-8A27-EC8CC06A6DE6}" type="doc">
      <dgm:prSet loTypeId="urn:microsoft.com/office/officeart/2018/2/layout/IconVerticalSolidList" loCatId="icon" qsTypeId="urn:microsoft.com/office/officeart/2005/8/quickstyle/simple1#3" qsCatId="simple" csTypeId="urn:microsoft.com/office/officeart/2005/8/colors/accent2_2#3" csCatId="accent2" phldr="1"/>
      <dgm:spPr/>
      <dgm:t>
        <a:bodyPr/>
        <a:lstStyle/>
        <a:p>
          <a:endParaRPr lang="en-US"/>
        </a:p>
      </dgm:t>
    </dgm:pt>
    <dgm:pt modelId="{595D3A56-7DD8-4E93-8F9E-F9E7DB77DC0C}">
      <dgm:prSet/>
      <dgm:spPr/>
      <dgm:t>
        <a:bodyPr/>
        <a:lstStyle/>
        <a:p>
          <a:r>
            <a:rPr lang="en-US" b="0" i="0"/>
            <a:t>EXAMPLE: I SUBMITTED REQUEST FOR SR FR 04/2026-05/2026. I AM CLARIFYING IF THE DATES ARE CORRECT. PLEASE LET ME KNOW IF I NEED TO RESUBMIT THE REMAINING DATES OF MAY 2026? MBR WAS DISCHARGE LATE MAY BUT IT WAS </a:t>
          </a:r>
          <a:r>
            <a:rPr lang="en-US" b="1" i="0"/>
            <a:t>ANTICIPATED DATE FOR DISCHARGE </a:t>
          </a:r>
          <a:r>
            <a:rPr lang="en-US" b="0" i="0"/>
            <a:t>FOR SNF. </a:t>
          </a:r>
          <a:endParaRPr lang="en-US"/>
        </a:p>
      </dgm:t>
    </dgm:pt>
    <dgm:pt modelId="{E3480FED-C534-49A6-B15D-9834507434DC}" type="parTrans" cxnId="{0679FB4D-9403-4E2E-938D-732A2E6AE24C}">
      <dgm:prSet/>
      <dgm:spPr/>
      <dgm:t>
        <a:bodyPr/>
        <a:lstStyle/>
        <a:p>
          <a:endParaRPr lang="en-US"/>
        </a:p>
      </dgm:t>
    </dgm:pt>
    <dgm:pt modelId="{3FD41255-AF35-4367-AD80-C30C7E08AD78}" type="sibTrans" cxnId="{0679FB4D-9403-4E2E-938D-732A2E6AE24C}">
      <dgm:prSet/>
      <dgm:spPr/>
      <dgm:t>
        <a:bodyPr/>
        <a:lstStyle/>
        <a:p>
          <a:endParaRPr lang="en-US"/>
        </a:p>
      </dgm:t>
    </dgm:pt>
    <dgm:pt modelId="{BD216289-ADDD-489C-A1BC-9A5590B0C4F1}">
      <dgm:prSet/>
      <dgm:spPr/>
      <dgm:t>
        <a:bodyPr/>
        <a:lstStyle/>
        <a:p>
          <a:r>
            <a:rPr lang="en-US" b="0" i="0"/>
            <a:t>ANSWER: IF PROVIDER IS REQUESTING FOR ENTIRE MAY MONTH; PLEASE PROVIDE SUPPORTING DOCUEMENTATION. IF NEEDING TO MAKE A CORRECTION TO DOS DATE, PLEASE PROVIDE CORRECTION FORMS. </a:t>
          </a:r>
          <a:endParaRPr lang="en-US"/>
        </a:p>
      </dgm:t>
    </dgm:pt>
    <dgm:pt modelId="{B91396C3-4990-4BCC-9716-F81D7216817C}" type="parTrans" cxnId="{D441C246-A2F3-4C2D-B28E-BD1324A7FEC0}">
      <dgm:prSet/>
      <dgm:spPr/>
      <dgm:t>
        <a:bodyPr/>
        <a:lstStyle/>
        <a:p>
          <a:endParaRPr lang="en-US"/>
        </a:p>
      </dgm:t>
    </dgm:pt>
    <dgm:pt modelId="{E9F6DD98-8379-4C1C-A498-B4D1C497002B}" type="sibTrans" cxnId="{D441C246-A2F3-4C2D-B28E-BD1324A7FEC0}">
      <dgm:prSet/>
      <dgm:spPr/>
      <dgm:t>
        <a:bodyPr/>
        <a:lstStyle/>
        <a:p>
          <a:endParaRPr lang="en-US"/>
        </a:p>
      </dgm:t>
    </dgm:pt>
    <dgm:pt modelId="{B56E861F-B510-43CF-916F-C3588EE85971}" type="pres">
      <dgm:prSet presAssocID="{119D42A2-2357-4711-8A27-EC8CC06A6DE6}" presName="root" presStyleCnt="0">
        <dgm:presLayoutVars>
          <dgm:dir/>
          <dgm:resizeHandles val="exact"/>
        </dgm:presLayoutVars>
      </dgm:prSet>
      <dgm:spPr/>
    </dgm:pt>
    <dgm:pt modelId="{1524F601-19B7-426F-B43E-79555BFEA755}" type="pres">
      <dgm:prSet presAssocID="{595D3A56-7DD8-4E93-8F9E-F9E7DB77DC0C}" presName="compNode" presStyleCnt="0"/>
      <dgm:spPr/>
    </dgm:pt>
    <dgm:pt modelId="{7DF6EEB5-1854-48A5-A88B-383A2A8C6DFC}" type="pres">
      <dgm:prSet presAssocID="{595D3A56-7DD8-4E93-8F9E-F9E7DB77DC0C}" presName="bgRect" presStyleLbl="bgShp" presStyleIdx="0" presStyleCnt="2"/>
      <dgm:spPr/>
    </dgm:pt>
    <dgm:pt modelId="{C52D56B7-7E69-40D5-8335-E735B594AAD7}" type="pres">
      <dgm:prSet presAssocID="{595D3A56-7DD8-4E93-8F9E-F9E7DB77DC0C}"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pen envelope with solid fill"/>
        </a:ext>
      </dgm:extLst>
    </dgm:pt>
    <dgm:pt modelId="{955467C4-0A09-45C1-AAFD-393E3870F6B0}" type="pres">
      <dgm:prSet presAssocID="{595D3A56-7DD8-4E93-8F9E-F9E7DB77DC0C}" presName="spaceRect" presStyleCnt="0"/>
      <dgm:spPr/>
    </dgm:pt>
    <dgm:pt modelId="{25A59F78-BCA8-4257-BA0A-0102A1BFE80E}" type="pres">
      <dgm:prSet presAssocID="{595D3A56-7DD8-4E93-8F9E-F9E7DB77DC0C}" presName="parTx" presStyleLbl="revTx" presStyleIdx="0" presStyleCnt="2">
        <dgm:presLayoutVars>
          <dgm:chMax val="0"/>
          <dgm:chPref val="0"/>
        </dgm:presLayoutVars>
      </dgm:prSet>
      <dgm:spPr/>
    </dgm:pt>
    <dgm:pt modelId="{DD83E628-2EDE-4612-9243-DEB77764BE62}" type="pres">
      <dgm:prSet presAssocID="{3FD41255-AF35-4367-AD80-C30C7E08AD78}" presName="sibTrans" presStyleCnt="0"/>
      <dgm:spPr/>
    </dgm:pt>
    <dgm:pt modelId="{4562FA87-4F3D-444B-BD10-CE9A97579491}" type="pres">
      <dgm:prSet presAssocID="{BD216289-ADDD-489C-A1BC-9A5590B0C4F1}" presName="compNode" presStyleCnt="0"/>
      <dgm:spPr/>
    </dgm:pt>
    <dgm:pt modelId="{4260BBBA-CDFC-4BE6-911D-C17BBA2CCED8}" type="pres">
      <dgm:prSet presAssocID="{BD216289-ADDD-489C-A1BC-9A5590B0C4F1}" presName="bgRect" presStyleLbl="bgShp" presStyleIdx="1" presStyleCnt="2"/>
      <dgm:spPr/>
    </dgm:pt>
    <dgm:pt modelId="{D9626E62-6DBA-4354-B045-EC8645D2EF6D}" type="pres">
      <dgm:prSet presAssocID="{BD216289-ADDD-489C-A1BC-9A5590B0C4F1}"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with solid fill"/>
        </a:ext>
      </dgm:extLst>
    </dgm:pt>
    <dgm:pt modelId="{2EA5D8E5-4E32-4C1E-9BFA-1D4AB533E80A}" type="pres">
      <dgm:prSet presAssocID="{BD216289-ADDD-489C-A1BC-9A5590B0C4F1}" presName="spaceRect" presStyleCnt="0"/>
      <dgm:spPr/>
    </dgm:pt>
    <dgm:pt modelId="{675A7E15-3880-48A8-B7A7-363EEEEEEDCC}" type="pres">
      <dgm:prSet presAssocID="{BD216289-ADDD-489C-A1BC-9A5590B0C4F1}" presName="parTx" presStyleLbl="revTx" presStyleIdx="1" presStyleCnt="2">
        <dgm:presLayoutVars>
          <dgm:chMax val="0"/>
          <dgm:chPref val="0"/>
        </dgm:presLayoutVars>
      </dgm:prSet>
      <dgm:spPr/>
    </dgm:pt>
  </dgm:ptLst>
  <dgm:cxnLst>
    <dgm:cxn modelId="{D441C246-A2F3-4C2D-B28E-BD1324A7FEC0}" srcId="{119D42A2-2357-4711-8A27-EC8CC06A6DE6}" destId="{BD216289-ADDD-489C-A1BC-9A5590B0C4F1}" srcOrd="1" destOrd="0" parTransId="{B91396C3-4990-4BCC-9716-F81D7216817C}" sibTransId="{E9F6DD98-8379-4C1C-A498-B4D1C497002B}"/>
    <dgm:cxn modelId="{B0697A68-2D99-4252-9C00-7834DF215771}" type="presOf" srcId="{119D42A2-2357-4711-8A27-EC8CC06A6DE6}" destId="{B56E861F-B510-43CF-916F-C3588EE85971}" srcOrd="0" destOrd="0" presId="urn:microsoft.com/office/officeart/2018/2/layout/IconVerticalSolidList"/>
    <dgm:cxn modelId="{0679FB4D-9403-4E2E-938D-732A2E6AE24C}" srcId="{119D42A2-2357-4711-8A27-EC8CC06A6DE6}" destId="{595D3A56-7DD8-4E93-8F9E-F9E7DB77DC0C}" srcOrd="0" destOrd="0" parTransId="{E3480FED-C534-49A6-B15D-9834507434DC}" sibTransId="{3FD41255-AF35-4367-AD80-C30C7E08AD78}"/>
    <dgm:cxn modelId="{954027B9-AAEC-4F63-8750-5F3AF6336A88}" type="presOf" srcId="{BD216289-ADDD-489C-A1BC-9A5590B0C4F1}" destId="{675A7E15-3880-48A8-B7A7-363EEEEEEDCC}" srcOrd="0" destOrd="0" presId="urn:microsoft.com/office/officeart/2018/2/layout/IconVerticalSolidList"/>
    <dgm:cxn modelId="{57691CF1-283D-4420-957D-84C5855EA8DF}" type="presOf" srcId="{595D3A56-7DD8-4E93-8F9E-F9E7DB77DC0C}" destId="{25A59F78-BCA8-4257-BA0A-0102A1BFE80E}" srcOrd="0" destOrd="0" presId="urn:microsoft.com/office/officeart/2018/2/layout/IconVerticalSolidList"/>
    <dgm:cxn modelId="{6B41E615-9FFD-4055-953B-3E8DF25EFFCF}" type="presParOf" srcId="{B56E861F-B510-43CF-916F-C3588EE85971}" destId="{1524F601-19B7-426F-B43E-79555BFEA755}" srcOrd="0" destOrd="0" presId="urn:microsoft.com/office/officeart/2018/2/layout/IconVerticalSolidList"/>
    <dgm:cxn modelId="{53280958-13FC-46FA-85AC-7628118F72C5}" type="presParOf" srcId="{1524F601-19B7-426F-B43E-79555BFEA755}" destId="{7DF6EEB5-1854-48A5-A88B-383A2A8C6DFC}" srcOrd="0" destOrd="0" presId="urn:microsoft.com/office/officeart/2018/2/layout/IconVerticalSolidList"/>
    <dgm:cxn modelId="{932529F7-33F3-4DC1-B846-FF5156581ABC}" type="presParOf" srcId="{1524F601-19B7-426F-B43E-79555BFEA755}" destId="{C52D56B7-7E69-40D5-8335-E735B594AAD7}" srcOrd="1" destOrd="0" presId="urn:microsoft.com/office/officeart/2018/2/layout/IconVerticalSolidList"/>
    <dgm:cxn modelId="{4E407158-DB2E-4AF5-A29E-C0271F78DF77}" type="presParOf" srcId="{1524F601-19B7-426F-B43E-79555BFEA755}" destId="{955467C4-0A09-45C1-AAFD-393E3870F6B0}" srcOrd="2" destOrd="0" presId="urn:microsoft.com/office/officeart/2018/2/layout/IconVerticalSolidList"/>
    <dgm:cxn modelId="{16874834-BFDA-4D6E-9272-A144984B2C8F}" type="presParOf" srcId="{1524F601-19B7-426F-B43E-79555BFEA755}" destId="{25A59F78-BCA8-4257-BA0A-0102A1BFE80E}" srcOrd="3" destOrd="0" presId="urn:microsoft.com/office/officeart/2018/2/layout/IconVerticalSolidList"/>
    <dgm:cxn modelId="{573C740F-5517-44D3-B37F-9C7FA471B717}" type="presParOf" srcId="{B56E861F-B510-43CF-916F-C3588EE85971}" destId="{DD83E628-2EDE-4612-9243-DEB77764BE62}" srcOrd="1" destOrd="0" presId="urn:microsoft.com/office/officeart/2018/2/layout/IconVerticalSolidList"/>
    <dgm:cxn modelId="{1A27533E-5F63-4F04-9EBA-C5B43262D1B1}" type="presParOf" srcId="{B56E861F-B510-43CF-916F-C3588EE85971}" destId="{4562FA87-4F3D-444B-BD10-CE9A97579491}" srcOrd="2" destOrd="0" presId="urn:microsoft.com/office/officeart/2018/2/layout/IconVerticalSolidList"/>
    <dgm:cxn modelId="{B4149731-89B5-4C55-84E5-1FB84DA1C373}" type="presParOf" srcId="{4562FA87-4F3D-444B-BD10-CE9A97579491}" destId="{4260BBBA-CDFC-4BE6-911D-C17BBA2CCED8}" srcOrd="0" destOrd="0" presId="urn:microsoft.com/office/officeart/2018/2/layout/IconVerticalSolidList"/>
    <dgm:cxn modelId="{FD248FE0-B705-45EA-BE7B-B85486DA5523}" type="presParOf" srcId="{4562FA87-4F3D-444B-BD10-CE9A97579491}" destId="{D9626E62-6DBA-4354-B045-EC8645D2EF6D}" srcOrd="1" destOrd="0" presId="urn:microsoft.com/office/officeart/2018/2/layout/IconVerticalSolidList"/>
    <dgm:cxn modelId="{9FF1CCE2-10E2-495C-ABEA-B31417D70DFA}" type="presParOf" srcId="{4562FA87-4F3D-444B-BD10-CE9A97579491}" destId="{2EA5D8E5-4E32-4C1E-9BFA-1D4AB533E80A}" srcOrd="2" destOrd="0" presId="urn:microsoft.com/office/officeart/2018/2/layout/IconVerticalSolidList"/>
    <dgm:cxn modelId="{8B2000E1-9D6C-4718-97B6-4E4E5D28F5A5}" type="presParOf" srcId="{4562FA87-4F3D-444B-BD10-CE9A97579491}" destId="{675A7E15-3880-48A8-B7A7-363EEEEEEDC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017DA-728E-4618-8007-29177FF24DAF}">
      <dsp:nvSpPr>
        <dsp:cNvPr id="0" name=""/>
        <dsp:cNvSpPr/>
      </dsp:nvSpPr>
      <dsp:spPr>
        <a:xfrm>
          <a:off x="0" y="346948"/>
          <a:ext cx="4546840" cy="13094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AC5B58-C944-4CA6-B1B6-E43A7CCEDA36}">
      <dsp:nvSpPr>
        <dsp:cNvPr id="0" name=""/>
        <dsp:cNvSpPr/>
      </dsp:nvSpPr>
      <dsp:spPr>
        <a:xfrm>
          <a:off x="396108" y="641574"/>
          <a:ext cx="720197" cy="720197"/>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7E97B8-298B-49EB-9D66-25B6E563FC85}">
      <dsp:nvSpPr>
        <dsp:cNvPr id="0" name=""/>
        <dsp:cNvSpPr/>
      </dsp:nvSpPr>
      <dsp:spPr>
        <a:xfrm>
          <a:off x="1512414" y="346948"/>
          <a:ext cx="3034425" cy="1309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583" tIns="138583" rIns="138583" bIns="138583" numCol="1" spcCol="1270" anchor="ctr" anchorCtr="0">
          <a:noAutofit/>
        </a:bodyPr>
        <a:lstStyle/>
        <a:p>
          <a:pPr marL="0" lvl="0" indent="0" algn="l" defTabSz="488950">
            <a:lnSpc>
              <a:spcPct val="100000"/>
            </a:lnSpc>
            <a:spcBef>
              <a:spcPct val="0"/>
            </a:spcBef>
            <a:spcAft>
              <a:spcPct val="35000"/>
            </a:spcAft>
            <a:buNone/>
          </a:pPr>
          <a:r>
            <a:rPr lang="en-US" sz="1100" b="0" i="0" kern="1200"/>
            <a:t>CM</a:t>
          </a:r>
          <a:r>
            <a:rPr lang="en-US" sz="1100" b="0" i="0" kern="1200" baseline="0"/>
            <a:t> </a:t>
          </a:r>
          <a:r>
            <a:rPr lang="en-US" sz="1100" b="0" i="0" kern="1200"/>
            <a:t>ASK</a:t>
          </a:r>
          <a:r>
            <a:rPr lang="en-US" sz="1100" b="0" i="0" kern="1200" baseline="0"/>
            <a:t> HOW APPROVALS SHOULD BE ENTERED, INTERPRETED, OR REFLECTED ON SERVICE PLAN</a:t>
          </a:r>
          <a:r>
            <a:rPr lang="en-US" sz="1100" b="0" i="0" kern="1200"/>
            <a:t>​</a:t>
          </a:r>
          <a:r>
            <a:rPr lang="en-US" sz="1100" b="0" kern="1200">
              <a:latin typeface="Arial"/>
              <a:ea typeface="Calibri"/>
              <a:cs typeface="Arial"/>
            </a:rPr>
            <a:t>, </a:t>
          </a:r>
          <a:r>
            <a:rPr lang="en-US" sz="800" b="0" kern="1200">
              <a:latin typeface="Calibri"/>
              <a:ea typeface="Calibri"/>
              <a:cs typeface="Calibri"/>
            </a:rPr>
            <a:t>WHAT WOULD BE THE PROVIDER ID FOR SPEECH &amp; LANGUAGE THERAPY? WILL IT BE FOR SNF LOCATION?</a:t>
          </a:r>
          <a:endParaRPr lang="en-US" sz="800" b="0" kern="1200"/>
        </a:p>
      </dsp:txBody>
      <dsp:txXfrm>
        <a:off x="1512414" y="346948"/>
        <a:ext cx="3034425" cy="1309449"/>
      </dsp:txXfrm>
    </dsp:sp>
    <dsp:sp modelId="{9DE94013-80B8-4DC3-99EC-74BCDF76CCF7}">
      <dsp:nvSpPr>
        <dsp:cNvPr id="0" name=""/>
        <dsp:cNvSpPr/>
      </dsp:nvSpPr>
      <dsp:spPr>
        <a:xfrm>
          <a:off x="0" y="1925002"/>
          <a:ext cx="4546840" cy="13094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75BAEA-6AC0-4EE7-82AA-0157C6CB9F03}">
      <dsp:nvSpPr>
        <dsp:cNvPr id="0" name=""/>
        <dsp:cNvSpPr/>
      </dsp:nvSpPr>
      <dsp:spPr>
        <a:xfrm>
          <a:off x="396108" y="2219628"/>
          <a:ext cx="720197" cy="720197"/>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5377B37-F91B-4C85-9486-8756CB770EFE}">
      <dsp:nvSpPr>
        <dsp:cNvPr id="0" name=""/>
        <dsp:cNvSpPr/>
      </dsp:nvSpPr>
      <dsp:spPr>
        <a:xfrm>
          <a:off x="1512414" y="1925002"/>
          <a:ext cx="3034425" cy="1309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583" tIns="138583" rIns="138583" bIns="138583" numCol="1" spcCol="1270" anchor="ctr" anchorCtr="0">
          <a:noAutofit/>
        </a:bodyPr>
        <a:lstStyle/>
        <a:p>
          <a:pPr marL="0" lvl="0" indent="0" algn="l" defTabSz="622300">
            <a:lnSpc>
              <a:spcPct val="100000"/>
            </a:lnSpc>
            <a:spcBef>
              <a:spcPct val="0"/>
            </a:spcBef>
            <a:spcAft>
              <a:spcPct val="35000"/>
            </a:spcAft>
            <a:buNone/>
          </a:pPr>
          <a:r>
            <a:rPr lang="en-US" sz="1400" b="0" i="0" kern="1200"/>
            <a:t>​</a:t>
          </a:r>
          <a:r>
            <a:rPr lang="en-US" sz="1400" b="0" kern="1200">
              <a:solidFill>
                <a:schemeClr val="tx1">
                  <a:lumMod val="50000"/>
                </a:schemeClr>
              </a:solidFill>
              <a:latin typeface="Arial"/>
            </a:rPr>
            <a:t>ANSWER: SNF SR IS ALL INCLUSIVE RATE. THERAPY IS INCLUDED NOT SEPERATED FR SPECIALTY RATE. THERAPY – PA NOT REQ'D</a:t>
          </a:r>
          <a:endParaRPr lang="en-US" sz="1400" b="0" kern="1200">
            <a:latin typeface="Arial"/>
          </a:endParaRPr>
        </a:p>
      </dsp:txBody>
      <dsp:txXfrm>
        <a:off x="1512414" y="1925002"/>
        <a:ext cx="3034425" cy="1309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8BAC8-17FA-4556-AA15-3EE27C352B87}">
      <dsp:nvSpPr>
        <dsp:cNvPr id="0" name=""/>
        <dsp:cNvSpPr/>
      </dsp:nvSpPr>
      <dsp:spPr>
        <a:xfrm>
          <a:off x="0" y="523665"/>
          <a:ext cx="8522208" cy="105801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01B95D-5579-416F-A704-77DE92D2B36E}">
      <dsp:nvSpPr>
        <dsp:cNvPr id="0" name=""/>
        <dsp:cNvSpPr/>
      </dsp:nvSpPr>
      <dsp:spPr>
        <a:xfrm>
          <a:off x="320050" y="761719"/>
          <a:ext cx="581909" cy="581909"/>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9D76A0-E272-4479-92EB-327EFD3BE60D}">
      <dsp:nvSpPr>
        <dsp:cNvPr id="0" name=""/>
        <dsp:cNvSpPr/>
      </dsp:nvSpPr>
      <dsp:spPr>
        <a:xfrm>
          <a:off x="1222010" y="523665"/>
          <a:ext cx="7300197" cy="1058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74" tIns="111974" rIns="111974" bIns="111974" numCol="1" spcCol="1270" anchor="ctr" anchorCtr="0">
          <a:noAutofit/>
        </a:bodyPr>
        <a:lstStyle/>
        <a:p>
          <a:pPr marL="0" lvl="0" indent="0" algn="l" defTabSz="622300">
            <a:lnSpc>
              <a:spcPct val="100000"/>
            </a:lnSpc>
            <a:spcBef>
              <a:spcPct val="0"/>
            </a:spcBef>
            <a:spcAft>
              <a:spcPct val="35000"/>
            </a:spcAft>
            <a:buNone/>
          </a:pPr>
          <a:r>
            <a:rPr lang="en-US" sz="1400" b="0" i="0" kern="1200" baseline="0">
              <a:latin typeface="Arial"/>
            </a:rPr>
            <a:t>EXAMPLE</a:t>
          </a:r>
          <a:r>
            <a:rPr lang="en-US" sz="1400" b="0" i="0" kern="1200" baseline="0"/>
            <a:t>: </a:t>
          </a:r>
          <a:r>
            <a:rPr lang="en-US" sz="1400" b="0" i="0" kern="1200"/>
            <a:t>I WOULD</a:t>
          </a:r>
          <a:r>
            <a:rPr lang="en-US" sz="1400" b="0" i="0" kern="1200" baseline="0"/>
            <a:t> LIKE CLARIFICATION ON MY MBR SNF SR. IS MY MEMBER BEING APPROVED FOR DIALYSIS RATE ONLY OR IS A BEHAVIORAL RATE INCLUDED? </a:t>
          </a:r>
          <a:r>
            <a:rPr lang="en-US" sz="1400" b="0" i="0" kern="1200"/>
            <a:t>​</a:t>
          </a:r>
          <a:endParaRPr lang="en-US" sz="1400" kern="1200"/>
        </a:p>
      </dsp:txBody>
      <dsp:txXfrm>
        <a:off x="1222010" y="523665"/>
        <a:ext cx="7300197" cy="1058017"/>
      </dsp:txXfrm>
    </dsp:sp>
    <dsp:sp modelId="{2F8B06E2-9E83-403B-9D1D-CFDC9A558DEC}">
      <dsp:nvSpPr>
        <dsp:cNvPr id="0" name=""/>
        <dsp:cNvSpPr/>
      </dsp:nvSpPr>
      <dsp:spPr>
        <a:xfrm>
          <a:off x="0" y="1838172"/>
          <a:ext cx="8522208" cy="105801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31413-2FB8-44BC-B771-FFD2D6493634}">
      <dsp:nvSpPr>
        <dsp:cNvPr id="0" name=""/>
        <dsp:cNvSpPr/>
      </dsp:nvSpPr>
      <dsp:spPr>
        <a:xfrm>
          <a:off x="320050" y="2076226"/>
          <a:ext cx="581909" cy="581909"/>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1D3A708-CE60-483B-9500-6FEE3367CE00}">
      <dsp:nvSpPr>
        <dsp:cNvPr id="0" name=""/>
        <dsp:cNvSpPr/>
      </dsp:nvSpPr>
      <dsp:spPr>
        <a:xfrm>
          <a:off x="1222010" y="1838172"/>
          <a:ext cx="7300197" cy="1058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74" tIns="111974" rIns="111974" bIns="111974" numCol="1" spcCol="1270" anchor="ctr" anchorCtr="0">
          <a:noAutofit/>
        </a:bodyPr>
        <a:lstStyle/>
        <a:p>
          <a:pPr marL="0" lvl="0" indent="0" algn="l" defTabSz="622300">
            <a:lnSpc>
              <a:spcPct val="100000"/>
            </a:lnSpc>
            <a:spcBef>
              <a:spcPct val="0"/>
            </a:spcBef>
            <a:spcAft>
              <a:spcPct val="35000"/>
            </a:spcAft>
            <a:buNone/>
          </a:pPr>
          <a:r>
            <a:rPr lang="en-US" sz="1400" b="0" i="0" kern="1200" baseline="0"/>
            <a:t>ANSWER: UNFORTUNATLEY, ONLY ONE RATE CAN BE APPLIED FOR THAT SNF. IF PROVIDER PREFERS ONE RATE OVER THE OTHER, THEY MAY REQUEST THE RATE OF THEIR PREFERENCE. BUT BOTH RATES CANNOT BE APPLIED SIMULTANEOUSLY. </a:t>
          </a:r>
          <a:endParaRPr lang="en-US" sz="1400" kern="1200"/>
        </a:p>
      </dsp:txBody>
      <dsp:txXfrm>
        <a:off x="1222010" y="1838172"/>
        <a:ext cx="7300197" cy="10580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6EEB5-1854-48A5-A88B-383A2A8C6DFC}">
      <dsp:nvSpPr>
        <dsp:cNvPr id="0" name=""/>
        <dsp:cNvSpPr/>
      </dsp:nvSpPr>
      <dsp:spPr>
        <a:xfrm>
          <a:off x="0" y="555726"/>
          <a:ext cx="8522208" cy="102595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2D56B7-7E69-40D5-8335-E735B594AAD7}">
      <dsp:nvSpPr>
        <dsp:cNvPr id="0" name=""/>
        <dsp:cNvSpPr/>
      </dsp:nvSpPr>
      <dsp:spPr>
        <a:xfrm>
          <a:off x="310351" y="786566"/>
          <a:ext cx="564276" cy="564276"/>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A59F78-BCA8-4257-BA0A-0102A1BFE80E}">
      <dsp:nvSpPr>
        <dsp:cNvPr id="0" name=""/>
        <dsp:cNvSpPr/>
      </dsp:nvSpPr>
      <dsp:spPr>
        <a:xfrm>
          <a:off x="1184980" y="555726"/>
          <a:ext cx="7337227" cy="1025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580" tIns="108580" rIns="108580" bIns="108580" numCol="1" spcCol="1270" anchor="ctr" anchorCtr="0">
          <a:noAutofit/>
        </a:bodyPr>
        <a:lstStyle/>
        <a:p>
          <a:pPr marL="0" lvl="0" indent="0" algn="l" defTabSz="666750">
            <a:lnSpc>
              <a:spcPct val="90000"/>
            </a:lnSpc>
            <a:spcBef>
              <a:spcPct val="0"/>
            </a:spcBef>
            <a:spcAft>
              <a:spcPct val="35000"/>
            </a:spcAft>
            <a:buNone/>
          </a:pPr>
          <a:r>
            <a:rPr lang="en-US" sz="1500" b="0" i="0" kern="1200"/>
            <a:t>EXAMPLE: I SUBMITTED REQUEST FOR SR FR 04/2026-05/2026. I AM CLARIFYING IF THE DATES ARE CORRECT. PLEASE LET ME KNOW IF I NEED TO RESUBMIT THE REMAINING DATES OF MAY 2026? MBR WAS DISCHARGE LATE MAY BUT IT WAS </a:t>
          </a:r>
          <a:r>
            <a:rPr lang="en-US" sz="1500" b="1" i="0" kern="1200"/>
            <a:t>ANTICIPATED DATE FOR DISCHARGE </a:t>
          </a:r>
          <a:r>
            <a:rPr lang="en-US" sz="1500" b="0" i="0" kern="1200"/>
            <a:t>FOR SNF. </a:t>
          </a:r>
          <a:endParaRPr lang="en-US" sz="1500" kern="1200"/>
        </a:p>
      </dsp:txBody>
      <dsp:txXfrm>
        <a:off x="1184980" y="555726"/>
        <a:ext cx="7337227" cy="1025956"/>
      </dsp:txXfrm>
    </dsp:sp>
    <dsp:sp modelId="{4260BBBA-CDFC-4BE6-911D-C17BBA2CCED8}">
      <dsp:nvSpPr>
        <dsp:cNvPr id="0" name=""/>
        <dsp:cNvSpPr/>
      </dsp:nvSpPr>
      <dsp:spPr>
        <a:xfrm>
          <a:off x="0" y="1838172"/>
          <a:ext cx="8522208" cy="102595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626E62-6DBA-4354-B045-EC8645D2EF6D}">
      <dsp:nvSpPr>
        <dsp:cNvPr id="0" name=""/>
        <dsp:cNvSpPr/>
      </dsp:nvSpPr>
      <dsp:spPr>
        <a:xfrm>
          <a:off x="310351" y="2069012"/>
          <a:ext cx="564276" cy="564276"/>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5A7E15-3880-48A8-B7A7-363EEEEEEDCC}">
      <dsp:nvSpPr>
        <dsp:cNvPr id="0" name=""/>
        <dsp:cNvSpPr/>
      </dsp:nvSpPr>
      <dsp:spPr>
        <a:xfrm>
          <a:off x="1184980" y="1838172"/>
          <a:ext cx="7337227" cy="1025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580" tIns="108580" rIns="108580" bIns="108580" numCol="1" spcCol="1270" anchor="ctr" anchorCtr="0">
          <a:noAutofit/>
        </a:bodyPr>
        <a:lstStyle/>
        <a:p>
          <a:pPr marL="0" lvl="0" indent="0" algn="l" defTabSz="666750">
            <a:lnSpc>
              <a:spcPct val="90000"/>
            </a:lnSpc>
            <a:spcBef>
              <a:spcPct val="0"/>
            </a:spcBef>
            <a:spcAft>
              <a:spcPct val="35000"/>
            </a:spcAft>
            <a:buNone/>
          </a:pPr>
          <a:r>
            <a:rPr lang="en-US" sz="1500" b="0" i="0" kern="1200"/>
            <a:t>ANSWER: IF PROVIDER IS REQUESTING FOR ENTIRE MAY MONTH; PLEASE PROVIDE SUPPORTING DOCUEMENTATION. IF NEEDING TO MAKE A CORRECTION TO DOS DATE, PLEASE PROVIDE CORRECTION FORMS. </a:t>
          </a:r>
          <a:endParaRPr lang="en-US" sz="1500" kern="1200"/>
        </a:p>
      </dsp:txBody>
      <dsp:txXfrm>
        <a:off x="1184980" y="1838172"/>
        <a:ext cx="7337227" cy="102595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0edab48d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0edab48d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11ad2536b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11ad2536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06ff640d55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06ff640d55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0edab48d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0edab48d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6791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06ff640d55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This slide highlights case assignment and disposition to get it out of unreviewed status and assign. Go to the Contractor/TRBHA Status Review, and select "assign IAD to user".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8C4A3697-2EDD-0336-8367-782C84C82C64}"/>
            </a:ext>
          </a:extLst>
        </p:cNvPr>
        <p:cNvGrpSpPr/>
        <p:nvPr/>
      </p:nvGrpSpPr>
      <p:grpSpPr>
        <a:xfrm>
          <a:off x="0" y="0"/>
          <a:ext cx="0" cy="0"/>
          <a:chOff x="0" y="0"/>
          <a:chExt cx="0" cy="0"/>
        </a:xfrm>
      </p:grpSpPr>
      <p:sp>
        <p:nvSpPr>
          <p:cNvPr id="252" name="Google Shape;252;g306ff640d55_0_273:notes">
            <a:extLst>
              <a:ext uri="{FF2B5EF4-FFF2-40B4-BE49-F238E27FC236}">
                <a16:creationId xmlns:a16="http://schemas.microsoft.com/office/drawing/2014/main" id="{BA72FB66-E6A2-4BD1-1C7A-172CFFDA71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53" name="Google Shape;253;g306ff640d55_0_273:notes">
            <a:extLst>
              <a:ext uri="{FF2B5EF4-FFF2-40B4-BE49-F238E27FC236}">
                <a16:creationId xmlns:a16="http://schemas.microsoft.com/office/drawing/2014/main" id="{9ED948CB-F919-9B20-F495-181C961DE8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Next, you select who you want to communicate the case with, whether it be TRBHA, CM entity, AHCCCS etc. You can also directly enter their email address in to send notification.</a:t>
            </a:r>
          </a:p>
        </p:txBody>
      </p:sp>
    </p:spTree>
    <p:extLst>
      <p:ext uri="{BB962C8B-B14F-4D97-AF65-F5344CB8AC3E}">
        <p14:creationId xmlns:p14="http://schemas.microsoft.com/office/powerpoint/2010/main" val="2744308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C90B1B3C-B1AF-7BDF-50DA-044E3EBB97BD}"/>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141EDEE6-4D19-8326-A89A-728365B67F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1300BE98-EE3E-11C5-F237-2BA0F2C9A7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Tip: Use “Member” instead of name. This will help for later redaction needs.</a:t>
            </a:r>
          </a:p>
          <a:p>
            <a:pPr marL="0" indent="0">
              <a:buNone/>
            </a:pPr>
            <a:r>
              <a:rPr lang="en-US"/>
              <a:t>Not all IADs/IRFs are QOCs. Tribal ALTCS can close it out on this screen and mark that it is not a QOC. </a:t>
            </a:r>
          </a:p>
        </p:txBody>
      </p:sp>
    </p:spTree>
    <p:extLst>
      <p:ext uri="{BB962C8B-B14F-4D97-AF65-F5344CB8AC3E}">
        <p14:creationId xmlns:p14="http://schemas.microsoft.com/office/powerpoint/2010/main" val="1871024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50B18EF4-3606-9FAA-3226-8C088132D66D}"/>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B9CEF8EF-1804-17BA-02B3-F8620D4BED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81882CCA-8D80-A790-D64C-798367F6B0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How to close an IAD: make sure on the contractor/TRBHA tab, then add review, </a:t>
            </a:r>
            <a:endParaRPr/>
          </a:p>
        </p:txBody>
      </p:sp>
    </p:spTree>
    <p:extLst>
      <p:ext uri="{BB962C8B-B14F-4D97-AF65-F5344CB8AC3E}">
        <p14:creationId xmlns:p14="http://schemas.microsoft.com/office/powerpoint/2010/main" val="4052748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26C93F18-1671-C8E9-AA15-5B4498FBFF30}"/>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4669164A-44C4-2206-7AFB-CD38D408BF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90C37C49-929A-A4BB-BFD7-17E523370A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Short menu can make into a QOC and add the status to it if you want to make it a QOC. Unreviewed means it will be created and sent to another entity or yourself to add a QOC, or to another entity within your organization and send it over to another plan, program, or entity.</a:t>
            </a:r>
            <a:endParaRPr/>
          </a:p>
        </p:txBody>
      </p:sp>
    </p:spTree>
    <p:extLst>
      <p:ext uri="{BB962C8B-B14F-4D97-AF65-F5344CB8AC3E}">
        <p14:creationId xmlns:p14="http://schemas.microsoft.com/office/powerpoint/2010/main" val="3598208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13A970ED-BAA7-03A9-C72B-1C792FAB3197}"/>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6D25344F-2B6E-2576-DF06-EBA2716D2B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378B8F47-12D9-C261-C53F-5AB86BB02F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QOC case, put notes in, and add to the record.</a:t>
            </a:r>
            <a:endParaRPr/>
          </a:p>
        </p:txBody>
      </p:sp>
    </p:spTree>
    <p:extLst>
      <p:ext uri="{BB962C8B-B14F-4D97-AF65-F5344CB8AC3E}">
        <p14:creationId xmlns:p14="http://schemas.microsoft.com/office/powerpoint/2010/main" val="2844367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CC3DF240-93E8-0C80-644A-47033E75C579}"/>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C79887D2-DC9A-1AE6-AE55-4850D0F4B8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CC672388-2719-0450-368C-F12586E98E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QOC Menu- IAD/IRF will get populated once it becomes a QOC, additional information regarding allegations, what you came up with your case summary, and any amendments, or uploads of documentation. Sometimes providers may add additional items once they see if became a QOC. Electronic signatures will track who looked or signed the case. QOC Tracking of the case will be how it was leveled and the severity of the concern. The IOC redaction/release is where you go to redact the information that needs to go to IOC.</a:t>
            </a:r>
            <a:endParaRPr/>
          </a:p>
        </p:txBody>
      </p:sp>
    </p:spTree>
    <p:extLst>
      <p:ext uri="{BB962C8B-B14F-4D97-AF65-F5344CB8AC3E}">
        <p14:creationId xmlns:p14="http://schemas.microsoft.com/office/powerpoint/2010/main" val="1167567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39E2BCA2-137A-217B-C040-BC18DF979565}"/>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DC191058-9DAF-8A40-5F07-177A125F71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8779BCA4-A31E-C3D0-F7C7-0E446442C2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In the tracking area: have the drop down menu to choose the QOC status. Add communication. Tracking case, Making notes that will be viewable to the provider. Change status as applicable. Add entry. </a:t>
            </a:r>
            <a:endParaRPr/>
          </a:p>
        </p:txBody>
      </p:sp>
    </p:spTree>
    <p:extLst>
      <p:ext uri="{BB962C8B-B14F-4D97-AF65-F5344CB8AC3E}">
        <p14:creationId xmlns:p14="http://schemas.microsoft.com/office/powerpoint/2010/main" val="1674998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6C444269-0B13-A59A-E34F-D62DB7347DC7}"/>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21F112C4-F122-2130-C0A0-DDC70767A7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638E6245-EF8A-FFBE-1033-004F74BDB8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t>*Severity levels are now included within AMPM 830, also part of AMPM 960.</a:t>
            </a:r>
            <a:endParaRPr b="1"/>
          </a:p>
        </p:txBody>
      </p:sp>
    </p:spTree>
    <p:extLst>
      <p:ext uri="{BB962C8B-B14F-4D97-AF65-F5344CB8AC3E}">
        <p14:creationId xmlns:p14="http://schemas.microsoft.com/office/powerpoint/2010/main" val="2477727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DB16519B-B783-AE82-BA66-93DF7DF29BFC}"/>
            </a:ext>
          </a:extLst>
        </p:cNvPr>
        <p:cNvGrpSpPr/>
        <p:nvPr/>
      </p:nvGrpSpPr>
      <p:grpSpPr>
        <a:xfrm>
          <a:off x="0" y="0"/>
          <a:ext cx="0" cy="0"/>
          <a:chOff x="0" y="0"/>
          <a:chExt cx="0" cy="0"/>
        </a:xfrm>
      </p:grpSpPr>
      <p:sp>
        <p:nvSpPr>
          <p:cNvPr id="234" name="Google Shape;234;g306ff640d55_0_295:notes">
            <a:extLst>
              <a:ext uri="{FF2B5EF4-FFF2-40B4-BE49-F238E27FC236}">
                <a16:creationId xmlns:a16="http://schemas.microsoft.com/office/drawing/2014/main" id="{23F5208E-FEC9-80D3-FAB3-CD946CCF56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06ff640d55_0_295:notes">
            <a:extLst>
              <a:ext uri="{FF2B5EF4-FFF2-40B4-BE49-F238E27FC236}">
                <a16:creationId xmlns:a16="http://schemas.microsoft.com/office/drawing/2014/main" id="{278D3FFB-1665-553C-8E1F-C8BE61F175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QM Portal User Guides for reference materials to support you in various components of the process</a:t>
            </a:r>
            <a:endParaRPr/>
          </a:p>
        </p:txBody>
      </p:sp>
    </p:spTree>
    <p:extLst>
      <p:ext uri="{BB962C8B-B14F-4D97-AF65-F5344CB8AC3E}">
        <p14:creationId xmlns:p14="http://schemas.microsoft.com/office/powerpoint/2010/main" val="2188126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1862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06ff640d5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06ff640d55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fontAlgn="t">
              <a:buNone/>
            </a:pPr>
            <a:r>
              <a:rPr lang="en-US" sz="1100" b="1" i="0" u="none" strike="noStrike" cap="none">
                <a:solidFill>
                  <a:srgbClr val="000000"/>
                </a:solidFill>
                <a:effectLst/>
                <a:latin typeface="Arial"/>
                <a:ea typeface="Arial"/>
                <a:cs typeface="Arial"/>
                <a:sym typeface="Arial"/>
              </a:rPr>
              <a:t>Speaker Notes</a:t>
            </a:r>
            <a:endParaRPr lang="en-US" sz="1100" b="0" i="0" u="none" strike="noStrike" cap="none">
              <a:solidFill>
                <a:srgbClr val="000000"/>
              </a:solidFill>
              <a:effectLst/>
              <a:latin typeface="Arial"/>
              <a:ea typeface="Arial"/>
              <a:cs typeface="Arial"/>
              <a:sym typeface="Arial"/>
            </a:endParaRPr>
          </a:p>
          <a:p>
            <a:pPr fontAlgn="t"/>
            <a:r>
              <a:rPr lang="en-US" sz="1100" b="0" i="0" u="none" strike="noStrike" cap="none">
                <a:solidFill>
                  <a:srgbClr val="000000"/>
                </a:solidFill>
                <a:effectLst/>
                <a:latin typeface="Arial"/>
                <a:ea typeface="Arial"/>
                <a:cs typeface="Arial"/>
                <a:sym typeface="Arial"/>
              </a:rPr>
              <a:t>The Independent Oversight Committees, or IOCs, are volunteer community-based committees overseen by the Arizona Department of Administration that provide independent oversight of Arizona’s behavioral health system. </a:t>
            </a:r>
          </a:p>
          <a:p>
            <a:pPr fontAlgn="t"/>
            <a:r>
              <a:rPr lang="en-US" sz="1100" b="0" i="0" u="none" strike="noStrike" cap="none">
                <a:solidFill>
                  <a:srgbClr val="000000"/>
                </a:solidFill>
                <a:effectLst/>
                <a:latin typeface="Arial"/>
                <a:ea typeface="Arial"/>
                <a:cs typeface="Arial"/>
                <a:sym typeface="Arial"/>
              </a:rPr>
              <a:t>Each IOC includes members with diverse professional expertise, as well as parents of children receiving behavioral health services and individuals with lived experience interacting with the behavioral health system.</a:t>
            </a:r>
          </a:p>
          <a:p>
            <a:pPr marL="158750" indent="0">
              <a:buNone/>
            </a:pPr>
            <a:endParaRPr lang="en-US"/>
          </a:p>
        </p:txBody>
      </p:sp>
    </p:spTree>
    <p:extLst>
      <p:ext uri="{BB962C8B-B14F-4D97-AF65-F5344CB8AC3E}">
        <p14:creationId xmlns:p14="http://schemas.microsoft.com/office/powerpoint/2010/main" val="1649846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i="0" u="none" strike="noStrike" cap="none">
                <a:solidFill>
                  <a:srgbClr val="000000"/>
                </a:solidFill>
                <a:effectLst/>
                <a:latin typeface="Arial"/>
                <a:ea typeface="Arial"/>
                <a:cs typeface="Arial"/>
                <a:sym typeface="Arial"/>
              </a:rPr>
              <a:t>Speaker Notes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a:solidFill>
                  <a:srgbClr val="000000"/>
                </a:solidFill>
                <a:effectLst/>
                <a:latin typeface="Arial"/>
                <a:ea typeface="Arial"/>
                <a:cs typeface="Arial"/>
                <a:sym typeface="Arial"/>
              </a:rPr>
              <a:t>The IOC helps protect the rights of individuals receiving behavioral health services by reviewing reports involving possible abuse, neglect, denial of rights, and other quality of care concerns.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a:solidFill>
                  <a:srgbClr val="000000"/>
                </a:solidFill>
                <a:effectLst/>
                <a:latin typeface="Arial"/>
                <a:ea typeface="Arial"/>
                <a:cs typeface="Arial"/>
                <a:sym typeface="Arial"/>
              </a:rPr>
              <a:t> The committee also reviews seclusion and restraint reports, IADs, IRFs, and Quality of Care concerns for members with an SMI designation, and provides recommendations to improve policies, practices, and client protections.</a:t>
            </a:r>
          </a:p>
          <a:p>
            <a:endParaRPr lang="en-US"/>
          </a:p>
        </p:txBody>
      </p:sp>
    </p:spTree>
    <p:extLst>
      <p:ext uri="{BB962C8B-B14F-4D97-AF65-F5344CB8AC3E}">
        <p14:creationId xmlns:p14="http://schemas.microsoft.com/office/powerpoint/2010/main" val="3707064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fontAlgn="t">
              <a:buNone/>
            </a:pPr>
            <a:r>
              <a:rPr lang="en-US" sz="1100" b="1" i="0" u="none" strike="noStrike" cap="none">
                <a:solidFill>
                  <a:srgbClr val="000000"/>
                </a:solidFill>
                <a:effectLst/>
                <a:latin typeface="Arial"/>
                <a:ea typeface="Arial"/>
                <a:cs typeface="Arial"/>
                <a:sym typeface="Arial"/>
              </a:rPr>
              <a:t>Speaker Notes:</a:t>
            </a:r>
            <a:endParaRPr lang="en-US" sz="1100" b="0" i="0" u="none" strike="noStrike" cap="none">
              <a:solidFill>
                <a:srgbClr val="000000"/>
              </a:solidFill>
              <a:effectLst/>
              <a:latin typeface="Arial"/>
              <a:ea typeface="Arial"/>
              <a:cs typeface="Arial"/>
              <a:sym typeface="Arial"/>
            </a:endParaRPr>
          </a:p>
          <a:p>
            <a:pPr fontAlgn="t"/>
            <a:r>
              <a:rPr lang="en-US" sz="1100" b="0" i="0" u="none" strike="noStrike" cap="none">
                <a:solidFill>
                  <a:srgbClr val="000000"/>
                </a:solidFill>
                <a:effectLst/>
                <a:latin typeface="Arial"/>
                <a:ea typeface="Arial"/>
                <a:cs typeface="Arial"/>
                <a:sym typeface="Arial"/>
              </a:rPr>
              <a:t>The Administration ensures that Independent Oversight Committees have access to required reports, including those involving allegations of mistreatment, denial of rights, restraint, and seclusion, across all AHCCCS health plans. Information shared with the IOC must be redacted to remove all member identifiers in accordance with federal privacy requirements before submission.</a:t>
            </a:r>
          </a:p>
          <a:p>
            <a:pPr marL="158750" indent="0">
              <a:buNone/>
            </a:pPr>
            <a:endParaRPr lang="en-US"/>
          </a:p>
        </p:txBody>
      </p:sp>
    </p:spTree>
    <p:extLst>
      <p:ext uri="{BB962C8B-B14F-4D97-AF65-F5344CB8AC3E}">
        <p14:creationId xmlns:p14="http://schemas.microsoft.com/office/powerpoint/2010/main" val="188500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fontAlgn="t">
              <a:buNone/>
            </a:pPr>
            <a:r>
              <a:rPr lang="en-US" sz="1100" b="1" i="0" u="none" strike="noStrike" cap="none">
                <a:solidFill>
                  <a:srgbClr val="000000"/>
                </a:solidFill>
                <a:effectLst/>
                <a:latin typeface="Arial"/>
                <a:ea typeface="Arial"/>
                <a:cs typeface="Arial"/>
                <a:sym typeface="Arial"/>
              </a:rPr>
              <a:t>Speaker Notes</a:t>
            </a:r>
          </a:p>
          <a:p>
            <a:pPr fontAlgn="t"/>
            <a:r>
              <a:rPr lang="en-US" sz="1100" b="0" i="0" u="none" strike="noStrike" cap="none">
                <a:solidFill>
                  <a:srgbClr val="000000"/>
                </a:solidFill>
                <a:effectLst/>
                <a:latin typeface="Arial"/>
                <a:ea typeface="Arial"/>
                <a:cs typeface="Arial"/>
                <a:sym typeface="Arial"/>
              </a:rPr>
              <a:t>This slide outlines the reporting requirements to the AHCCCS Independent Oversight Committees, or IOCs, for behavioral health services as outlined in AMPM 830.</a:t>
            </a:r>
          </a:p>
          <a:p>
            <a:pPr fontAlgn="t"/>
            <a:r>
              <a:rPr lang="en-US" sz="1100" b="0" i="0" u="none" strike="noStrike" cap="none">
                <a:solidFill>
                  <a:srgbClr val="000000"/>
                </a:solidFill>
                <a:effectLst/>
                <a:latin typeface="Arial"/>
                <a:ea typeface="Arial"/>
                <a:cs typeface="Arial"/>
                <a:sym typeface="Arial"/>
              </a:rPr>
              <a:t>First, TRBHAs, Tribal ALTCS programs, and DFSM must provide IAD reports, IRF reports, and Quality of Care concerns to the IOC assigned to the region where the incident occurred. This includes reports involving potential abuse, neglect, denial of rights, or other concerns affecting members with an SMI determination, children, and individuals under Court Ordered Evaluation or Court Ordered Treatment. These reports must be submitted within three business days of case closure.</a:t>
            </a:r>
          </a:p>
          <a:p>
            <a:pPr fontAlgn="t"/>
            <a:r>
              <a:rPr lang="en-US" sz="1100" b="0" i="0" u="none" strike="noStrike" cap="none">
                <a:solidFill>
                  <a:srgbClr val="000000"/>
                </a:solidFill>
                <a:effectLst/>
                <a:latin typeface="Arial"/>
                <a:ea typeface="Arial"/>
                <a:cs typeface="Arial"/>
                <a:sym typeface="Arial"/>
              </a:rPr>
              <a:t>Second, when an IAD or IRF is triaged as a potential Quality of Care concern, it must be incorporated into the QOC record and included with the QOC documentation once the investigation is complete.</a:t>
            </a:r>
          </a:p>
          <a:p>
            <a:pPr fontAlgn="t"/>
            <a:r>
              <a:rPr lang="en-US" sz="1100" b="0" i="0" u="none" strike="noStrike" cap="none">
                <a:solidFill>
                  <a:srgbClr val="000000"/>
                </a:solidFill>
                <a:effectLst/>
                <a:latin typeface="Arial"/>
                <a:ea typeface="Arial"/>
                <a:cs typeface="Arial"/>
                <a:sym typeface="Arial"/>
              </a:rPr>
              <a:t>All reports submitted to the IOC must have personally identifiable information, or PII, removed. This ensures compliance with federal and state confidentiality requirements and protects member privacy while still providing transparency and oversight.</a:t>
            </a:r>
          </a:p>
          <a:p>
            <a:endParaRPr lang="en-US"/>
          </a:p>
        </p:txBody>
      </p:sp>
    </p:spTree>
    <p:extLst>
      <p:ext uri="{BB962C8B-B14F-4D97-AF65-F5344CB8AC3E}">
        <p14:creationId xmlns:p14="http://schemas.microsoft.com/office/powerpoint/2010/main" val="612214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fontAlgn="t">
              <a:buNone/>
            </a:pPr>
            <a:r>
              <a:rPr lang="en-US" sz="1100" b="1" i="0" u="none" strike="noStrike" cap="none">
                <a:solidFill>
                  <a:srgbClr val="000000"/>
                </a:solidFill>
                <a:effectLst/>
                <a:latin typeface="Arial"/>
                <a:ea typeface="Arial"/>
                <a:cs typeface="Arial"/>
                <a:sym typeface="Arial"/>
              </a:rPr>
              <a:t>Speaker Notes:</a:t>
            </a:r>
            <a:endParaRPr lang="en-US" sz="1100" b="0" i="0" u="none" strike="noStrike" cap="none">
              <a:solidFill>
                <a:srgbClr val="000000"/>
              </a:solidFill>
              <a:effectLst/>
              <a:latin typeface="Arial"/>
              <a:ea typeface="Arial"/>
              <a:cs typeface="Arial"/>
              <a:sym typeface="Arial"/>
            </a:endParaRPr>
          </a:p>
          <a:p>
            <a:pPr marL="457200" marR="0" lvl="0" indent="-298450" algn="l" defTabSz="914400" rtl="0" eaLnBrk="1" fontAlgn="t"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a:solidFill>
                  <a:srgbClr val="000000"/>
                </a:solidFill>
                <a:effectLst/>
                <a:latin typeface="Arial"/>
                <a:ea typeface="Arial"/>
                <a:cs typeface="Arial"/>
                <a:sym typeface="Arial"/>
              </a:rPr>
              <a:t>This slide continues the reporting requirements and expectations of programs to the IOC as outlined in AMPM 830 </a:t>
            </a:r>
          </a:p>
          <a:p>
            <a:pPr marL="457200" marR="0" lvl="0" indent="-298450" algn="l" defTabSz="914400" rtl="0" eaLnBrk="1" fontAlgn="t"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a:solidFill>
                <a:srgbClr val="000000"/>
              </a:solidFill>
              <a:effectLst/>
              <a:latin typeface="Arial"/>
              <a:ea typeface="Arial"/>
              <a:cs typeface="Arial"/>
              <a:sym typeface="Arial"/>
            </a:endParaRPr>
          </a:p>
          <a:p>
            <a:pPr marL="457200" marR="0" lvl="0" indent="-298450" algn="l" defTabSz="914400" rtl="0" eaLnBrk="1" fontAlgn="t"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a:solidFill>
                  <a:srgbClr val="000000"/>
                </a:solidFill>
                <a:effectLst/>
                <a:latin typeface="Arial"/>
                <a:ea typeface="Arial"/>
                <a:cs typeface="Arial"/>
                <a:sym typeface="Arial"/>
              </a:rPr>
              <a:t>All Seclusion and Restraint reports must be submitted to the appropriate IOC. These reports are reviewed as part of the IOC's oversight responsibilities to ensure member rights, safety, and quality of care are maintained.</a:t>
            </a:r>
          </a:p>
          <a:p>
            <a:pPr fontAlgn="t"/>
            <a:r>
              <a:rPr lang="en-US" sz="1100" b="0" i="0" u="none" strike="noStrike" cap="none">
                <a:solidFill>
                  <a:srgbClr val="000000"/>
                </a:solidFill>
                <a:effectLst/>
                <a:latin typeface="Arial"/>
                <a:ea typeface="Arial"/>
                <a:cs typeface="Arial"/>
                <a:sym typeface="Arial"/>
              </a:rPr>
              <a:t>Before any information is shared with the IOC, all personally identifiable information, or PII, must be removed in accordance with federal privacy requirements, specifically 45 CFR 164.514. Only redacted versions of reports and supporting documentation should be submitted to the IOC.</a:t>
            </a:r>
          </a:p>
          <a:p>
            <a:pPr fontAlgn="t"/>
            <a:r>
              <a:rPr lang="en-US" sz="1100" b="0" i="0" u="none" strike="noStrike" cap="none">
                <a:solidFill>
                  <a:srgbClr val="000000"/>
                </a:solidFill>
                <a:effectLst/>
                <a:latin typeface="Arial"/>
                <a:ea typeface="Arial"/>
                <a:cs typeface="Arial"/>
                <a:sym typeface="Arial"/>
              </a:rPr>
              <a:t>In some cases, the IOC, the AHCCCS IOC Manager, or the Office of Human Rights may request additional information. When this occurs, TRBHAs, Tribal ALTCS programs, and DFSM are required to respond and provide the requested documentation. If supplemental information, unredacted documentation, or information related to an AHCCCS member investigation is requested, it must be submitted directly to AHCCCS through the designated IOC inquiries email address.</a:t>
            </a:r>
          </a:p>
          <a:p>
            <a:pPr fontAlgn="t"/>
            <a:r>
              <a:rPr lang="en-US" sz="1100" b="0" i="0" u="none" strike="noStrike" cap="none">
                <a:solidFill>
                  <a:srgbClr val="000000"/>
                </a:solidFill>
                <a:effectLst/>
                <a:latin typeface="Arial"/>
                <a:ea typeface="Arial"/>
                <a:cs typeface="Arial"/>
                <a:sym typeface="Arial"/>
              </a:rPr>
              <a:t>Finally, for those seeking additional guidance on IOC requirements, reporting processes, and statutory authority, refer to AMPM 960, sections III.E through III.F, as well as the applicable Arizona Revised Statutes and Arizona Administrative Code references listed on the slide. These resources provide detailed requirements regarding IOC functions, reporting obligations, and oversight activities.</a:t>
            </a:r>
          </a:p>
          <a:p>
            <a:pPr marL="457200" marR="0" lvl="0" indent="-298450" algn="l" defTabSz="914400" rtl="0" eaLnBrk="1" fontAlgn="t"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a:solidFill>
                  <a:srgbClr val="000000"/>
                </a:solidFill>
                <a:effectLst/>
                <a:latin typeface="Arial"/>
                <a:ea typeface="Arial"/>
                <a:cs typeface="Arial"/>
                <a:sym typeface="Arial"/>
              </a:rPr>
              <a:t>For staff who need assistance with the redaction process, the QM Portal Redaction User Guide provides step-by-step instructions on how to use the portal's redaction features. This guide is a helpful resource for ensuring compliance with privacy requirements and proper submission procedures.</a:t>
            </a:r>
          </a:p>
          <a:p>
            <a:pPr fontAlgn="t"/>
            <a:endParaRPr lang="en-US" sz="1100" b="0" i="0" u="none" strike="noStrike" cap="none">
              <a:solidFill>
                <a:srgbClr val="000000"/>
              </a:solidFill>
              <a:effectLst/>
              <a:latin typeface="Arial"/>
              <a:ea typeface="Arial"/>
              <a:cs typeface="Arial"/>
              <a:sym typeface="Arial"/>
            </a:endParaRPr>
          </a:p>
          <a:p>
            <a:pPr marL="158750" indent="0">
              <a:buNone/>
            </a:pPr>
            <a:endParaRPr lang="en-US"/>
          </a:p>
        </p:txBody>
      </p:sp>
    </p:spTree>
    <p:extLst>
      <p:ext uri="{BB962C8B-B14F-4D97-AF65-F5344CB8AC3E}">
        <p14:creationId xmlns:p14="http://schemas.microsoft.com/office/powerpoint/2010/main" val="2648945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06ff640d55_0_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06ff640d55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4884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06ff640d55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06ff640d55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a:t>Speaker Notes</a:t>
            </a:r>
          </a:p>
          <a:p>
            <a:pPr marL="0" indent="0">
              <a:buNone/>
            </a:pPr>
            <a:r>
              <a:rPr lang="en-US"/>
              <a:t>FFS Plans and Programs may see SARs in the QM Portal for their assigned members. If programs receive a SAR directly, please upload into the QM Portal. Any SARs that have an associated IAD/IRF or QOC must be linked in the portal. SARs must be redacted and sent to IOC assignment based on location of where the provider served the member.  Future opportunities are being pursued to explore QM Portal enhancements for SAR reports for providers and applicable policy updates.</a:t>
            </a:r>
          </a:p>
        </p:txBody>
      </p:sp>
    </p:spTree>
    <p:extLst>
      <p:ext uri="{BB962C8B-B14F-4D97-AF65-F5344CB8AC3E}">
        <p14:creationId xmlns:p14="http://schemas.microsoft.com/office/powerpoint/2010/main" val="3098352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08310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8874A-0328-4DB4-5BD5-5DD53CF86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F64E7-0798-58FE-F8AF-FC75E37EA2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9BA535-285D-8BC9-8C9B-CD4C376BD325}"/>
              </a:ext>
            </a:extLst>
          </p:cNvPr>
          <p:cNvSpPr>
            <a:spLocks noGrp="1"/>
          </p:cNvSpPr>
          <p:nvPr>
            <p:ph type="body" idx="1"/>
          </p:nvPr>
        </p:nvSpPr>
        <p:spPr/>
        <p:txBody>
          <a:bodyPr/>
          <a:lstStyle/>
          <a:p>
            <a:pPr>
              <a:defRPr/>
            </a:pPr>
            <a:r>
              <a:rPr lang="en-US"/>
              <a:t>FFS Overview of Quality of Care Provider Training October 27, 2026: May sign up on DFSM Provider Training website, sign up through constant contact newsletters, or the direct link on this slide. Stay tuned for upcoming sign up opportunities for the Compliance and Monitoring training that focuses on Corrective Action Plans and Memo of Concerns.</a:t>
            </a:r>
          </a:p>
          <a:p>
            <a:pPr>
              <a:defRPr/>
            </a:pPr>
            <a:r>
              <a:rPr lang="en-US"/>
              <a:t>These trainings and more can be found on the DFSM Provider Training website. Please sign up for Constant Contact and Claims Clues Newsletters to receive updates and find out about trainings scheduled.  </a:t>
            </a:r>
          </a:p>
          <a:p>
            <a:pPr>
              <a:lnSpc>
                <a:spcPct val="114999"/>
              </a:lnSpc>
              <a:spcAft>
                <a:spcPts val="500"/>
              </a:spcAft>
            </a:pPr>
            <a:endParaRPr lang="en-US">
              <a:solidFill>
                <a:srgbClr val="414042"/>
              </a:solidFill>
            </a:endParaRPr>
          </a:p>
          <a:p>
            <a:pPr>
              <a:lnSpc>
                <a:spcPct val="114999"/>
              </a:lnSpc>
              <a:spcAft>
                <a:spcPts val="500"/>
              </a:spcAft>
            </a:pPr>
            <a:r>
              <a:rPr lang="en-US">
                <a:solidFill>
                  <a:srgbClr val="414042"/>
                </a:solidFill>
              </a:rPr>
              <a:t>The Catalyst Behavioral Health Trainings</a:t>
            </a:r>
            <a:endParaRPr lang="en-US"/>
          </a:p>
          <a:p>
            <a:pPr lvl="2">
              <a:lnSpc>
                <a:spcPct val="114999"/>
              </a:lnSpc>
              <a:spcBef>
                <a:spcPts val="800"/>
              </a:spcBef>
            </a:pPr>
            <a:r>
              <a:rPr lang="en-US">
                <a:solidFill>
                  <a:srgbClr val="414042"/>
                </a:solidFill>
              </a:rPr>
              <a:t>Hosted by the Arizona Foundation for Human Service Providers in partnership with AHCCCS, this training program provides education and support for both new providers and organizations seeking to strengthen compliance, performance, and service delivery. The program includes 16 modules covering AHCCCS requirements, covered services, documentation, quality management, fraud, waste and abuse prevention, and key clinical, cultural, and regulatory considerations.</a:t>
            </a:r>
            <a:endParaRPr lang="en-US"/>
          </a:p>
          <a:p>
            <a:pPr lvl="2">
              <a:lnSpc>
                <a:spcPct val="114999"/>
              </a:lnSpc>
              <a:spcBef>
                <a:spcPts val="800"/>
              </a:spcBef>
            </a:pPr>
            <a:r>
              <a:rPr lang="en-US">
                <a:solidFill>
                  <a:srgbClr val="414042"/>
                </a:solidFill>
              </a:rPr>
              <a:t>Sign up for constant contact via the DFSM Provider Training Website to receive updates on trainings, including the Catalyst BH trainings.  </a:t>
            </a:r>
          </a:p>
          <a:p>
            <a:endParaRPr lang="en-US"/>
          </a:p>
        </p:txBody>
      </p:sp>
    </p:spTree>
    <p:extLst>
      <p:ext uri="{BB962C8B-B14F-4D97-AF65-F5344CB8AC3E}">
        <p14:creationId xmlns:p14="http://schemas.microsoft.com/office/powerpoint/2010/main" val="1270630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06ff640d55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06ff640d55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Please reach out for any support you may need or to schedule a 1:1 technical assistance meeting with us.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11ad2536b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11ad2536b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 We will offer two trainings a week for two weeks to allow for case specific discussion and guidance.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1015D892-14C6-4CED-8A16-D1D9C94D454C}" type="slidenum">
              <a:rPr kumimoji="0" lang="en-US"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lang="en-US"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61194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51788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E2112-227C-8AA8-9C01-C2138D521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454FE-62A3-6624-4071-57320AA6D69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50BD87-F6C7-8C4E-9128-E5093934689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43603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89E07-1F4F-D4BE-5A23-E4FF6FA55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CA717-3772-6512-3C1A-A5754B029D7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9CDA503-E53A-732B-391A-CC510B07D21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124384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6FA9B-B5C6-83A1-44EF-43E66CBF9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A9EC6-B5BC-86DD-62D9-A3E940C9A16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1EF69D7-F3D9-16F5-D0C5-2AAD7BC4995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27382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rgbClr val="36999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10" name="Google Shape;10;p2"/>
          <p:cNvSpPr txBox="1">
            <a:spLocks noGrp="1"/>
          </p:cNvSpPr>
          <p:nvPr>
            <p:ph type="title"/>
          </p:nvPr>
        </p:nvSpPr>
        <p:spPr>
          <a:xfrm>
            <a:off x="2513100" y="2741400"/>
            <a:ext cx="6319200" cy="929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2900"/>
              <a:buFont typeface="Lexend"/>
              <a:buNone/>
              <a:defRPr sz="2900" b="1">
                <a:solidFill>
                  <a:schemeClr val="l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1" name="Google Shape;11;p2"/>
          <p:cNvSpPr txBox="1">
            <a:spLocks noGrp="1"/>
          </p:cNvSpPr>
          <p:nvPr>
            <p:ph type="title" idx="2"/>
          </p:nvPr>
        </p:nvSpPr>
        <p:spPr>
          <a:xfrm>
            <a:off x="2513100" y="3750250"/>
            <a:ext cx="6319200" cy="12726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2200"/>
              <a:buNone/>
              <a:defRPr sz="2200" b="0">
                <a:solidFill>
                  <a:schemeClr val="lt1"/>
                </a:solidFill>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pic>
        <p:nvPicPr>
          <p:cNvPr id="12" name="Google Shape;12;p2"/>
          <p:cNvPicPr preferRelativeResize="0"/>
          <p:nvPr/>
        </p:nvPicPr>
        <p:blipFill rotWithShape="1">
          <a:blip r:embed="rId3">
            <a:alphaModFix/>
          </a:blip>
          <a:srcRect b="12732"/>
          <a:stretch/>
        </p:blipFill>
        <p:spPr>
          <a:xfrm>
            <a:off x="3252825" y="1138750"/>
            <a:ext cx="4495923" cy="1433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10" name="Google Shape;10;p2"/>
          <p:cNvSpPr txBox="1">
            <a:spLocks noGrp="1"/>
          </p:cNvSpPr>
          <p:nvPr>
            <p:ph type="title"/>
          </p:nvPr>
        </p:nvSpPr>
        <p:spPr>
          <a:xfrm>
            <a:off x="2513100" y="2741400"/>
            <a:ext cx="6319200" cy="929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2900"/>
              <a:buFont typeface="Lexend"/>
              <a:buNone/>
              <a:defRPr sz="2900" b="1">
                <a:solidFill>
                  <a:schemeClr val="l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1" name="Google Shape;11;p2"/>
          <p:cNvSpPr txBox="1">
            <a:spLocks noGrp="1"/>
          </p:cNvSpPr>
          <p:nvPr>
            <p:ph type="title" idx="2"/>
          </p:nvPr>
        </p:nvSpPr>
        <p:spPr>
          <a:xfrm>
            <a:off x="2513100" y="3750250"/>
            <a:ext cx="6319200" cy="12726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2200"/>
              <a:buNone/>
              <a:defRPr sz="2200" b="0">
                <a:solidFill>
                  <a:schemeClr val="lt1"/>
                </a:solidFill>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pic>
        <p:nvPicPr>
          <p:cNvPr id="12" name="Google Shape;12;p2"/>
          <p:cNvPicPr preferRelativeResize="0"/>
          <p:nvPr/>
        </p:nvPicPr>
        <p:blipFill rotWithShape="1">
          <a:blip r:embed="rId3">
            <a:alphaModFix/>
          </a:blip>
          <a:srcRect b="12732"/>
          <a:stretch/>
        </p:blipFill>
        <p:spPr>
          <a:xfrm>
            <a:off x="3252825" y="1138750"/>
            <a:ext cx="4495923" cy="1433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Copper"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2"/>
              </a:buClr>
              <a:buSzPts val="2800"/>
              <a:buFont typeface="Lexend"/>
              <a:buNone/>
              <a:defRPr b="1">
                <a:solidFill>
                  <a:schemeClr val="accent2"/>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2"/>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16" name="Google Shape;16;p3"/>
          <p:cNvPicPr preferRelativeResize="0"/>
          <p:nvPr/>
        </p:nvPicPr>
        <p:blipFill rotWithShape="1">
          <a:blip r:embed="rId2">
            <a:alphaModFix amt="12000"/>
          </a:blip>
          <a:srcRect r="52015"/>
          <a:stretch/>
        </p:blipFill>
        <p:spPr>
          <a:xfrm>
            <a:off x="6674584" y="0"/>
            <a:ext cx="2469417" cy="5143502"/>
          </a:xfrm>
          <a:prstGeom prst="rect">
            <a:avLst/>
          </a:prstGeom>
          <a:noFill/>
          <a:ln>
            <a:noFill/>
          </a:ln>
        </p:spPr>
      </p:pic>
      <p:sp>
        <p:nvSpPr>
          <p:cNvPr id="17" name="Google Shape;17;p3"/>
          <p:cNvSpPr/>
          <p:nvPr/>
        </p:nvSpPr>
        <p:spPr>
          <a:xfrm>
            <a:off x="-14575" y="4736425"/>
            <a:ext cx="413700" cy="413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18" name="Google Shape;18;p3"/>
          <p:cNvPicPr preferRelativeResize="0"/>
          <p:nvPr/>
        </p:nvPicPr>
        <p:blipFill>
          <a:blip r:embed="rId3">
            <a:alphaModFix/>
          </a:blip>
          <a:stretch>
            <a:fillRect/>
          </a:stretch>
        </p:blipFill>
        <p:spPr>
          <a:xfrm>
            <a:off x="64875" y="4872814"/>
            <a:ext cx="254813" cy="1409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urquoise">
  <p:cSld name="TITLE_AND_BODY_2">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1"/>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22" name="Google Shape;22;p4"/>
          <p:cNvPicPr preferRelativeResize="0"/>
          <p:nvPr/>
        </p:nvPicPr>
        <p:blipFill rotWithShape="1">
          <a:blip r:embed="rId2">
            <a:alphaModFix amt="12000"/>
          </a:blip>
          <a:srcRect r="51990"/>
          <a:stretch/>
        </p:blipFill>
        <p:spPr>
          <a:xfrm>
            <a:off x="6674584" y="0"/>
            <a:ext cx="2469417" cy="5143501"/>
          </a:xfrm>
          <a:prstGeom prst="rect">
            <a:avLst/>
          </a:prstGeom>
          <a:noFill/>
          <a:ln>
            <a:noFill/>
          </a:ln>
        </p:spPr>
      </p:pic>
      <p:sp>
        <p:nvSpPr>
          <p:cNvPr id="23" name="Google Shape;23;p4"/>
          <p:cNvSpPr/>
          <p:nvPr/>
        </p:nvSpPr>
        <p:spPr>
          <a:xfrm>
            <a:off x="-14575" y="4736425"/>
            <a:ext cx="413700" cy="4137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24" name="Google Shape;24;p4"/>
          <p:cNvPicPr preferRelativeResize="0"/>
          <p:nvPr/>
        </p:nvPicPr>
        <p:blipFill>
          <a:blip r:embed="rId3">
            <a:alphaModFix/>
          </a:blip>
          <a:stretch>
            <a:fillRect/>
          </a:stretch>
        </p:blipFill>
        <p:spPr>
          <a:xfrm>
            <a:off x="64875" y="4872814"/>
            <a:ext cx="254813" cy="1409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Magenta">
  <p:cSld name="TITLE_AND_BODY_2_1">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27" name="Google Shape;27;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6"/>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2"/>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28" name="Google Shape;28;p5"/>
          <p:cNvPicPr preferRelativeResize="0"/>
          <p:nvPr/>
        </p:nvPicPr>
        <p:blipFill rotWithShape="1">
          <a:blip r:embed="rId2">
            <a:alphaModFix amt="12000"/>
          </a:blip>
          <a:srcRect r="52013"/>
          <a:stretch/>
        </p:blipFill>
        <p:spPr>
          <a:xfrm>
            <a:off x="6674584" y="0"/>
            <a:ext cx="2469417" cy="5143502"/>
          </a:xfrm>
          <a:prstGeom prst="rect">
            <a:avLst/>
          </a:prstGeom>
          <a:noFill/>
          <a:ln>
            <a:noFill/>
          </a:ln>
        </p:spPr>
      </p:pic>
      <p:sp>
        <p:nvSpPr>
          <p:cNvPr id="29" name="Google Shape;29;p5"/>
          <p:cNvSpPr/>
          <p:nvPr/>
        </p:nvSpPr>
        <p:spPr>
          <a:xfrm>
            <a:off x="-14575" y="4736425"/>
            <a:ext cx="413700" cy="4137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0" name="Google Shape;30;p5"/>
          <p:cNvPicPr preferRelativeResize="0"/>
          <p:nvPr/>
        </p:nvPicPr>
        <p:blipFill>
          <a:blip r:embed="rId3">
            <a:alphaModFix/>
          </a:blip>
          <a:stretch>
            <a:fillRect/>
          </a:stretch>
        </p:blipFill>
        <p:spPr>
          <a:xfrm>
            <a:off x="64875" y="4872814"/>
            <a:ext cx="254813" cy="1409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Pine">
  <p:cSld name="TITLE_AND_BODY_2_1_2">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4"/>
              </a:buClr>
              <a:buSzPts val="2800"/>
              <a:buFont typeface="Lexend"/>
              <a:buNone/>
              <a:defRPr b="1">
                <a:solidFill>
                  <a:schemeClr val="accent4"/>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33" name="Google Shape;33;p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4"/>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34" name="Google Shape;34;p6"/>
          <p:cNvPicPr preferRelativeResize="0"/>
          <p:nvPr/>
        </p:nvPicPr>
        <p:blipFill rotWithShape="1">
          <a:blip r:embed="rId2">
            <a:alphaModFix amt="12000"/>
          </a:blip>
          <a:srcRect r="52036"/>
          <a:stretch/>
        </p:blipFill>
        <p:spPr>
          <a:xfrm>
            <a:off x="6674581" y="0"/>
            <a:ext cx="2469427" cy="5143501"/>
          </a:xfrm>
          <a:prstGeom prst="rect">
            <a:avLst/>
          </a:prstGeom>
          <a:noFill/>
          <a:ln>
            <a:noFill/>
          </a:ln>
        </p:spPr>
      </p:pic>
      <p:sp>
        <p:nvSpPr>
          <p:cNvPr id="35" name="Google Shape;35;p6"/>
          <p:cNvSpPr/>
          <p:nvPr/>
        </p:nvSpPr>
        <p:spPr>
          <a:xfrm>
            <a:off x="-14575" y="4736425"/>
            <a:ext cx="413700" cy="4137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6" name="Google Shape;36;p6"/>
          <p:cNvPicPr preferRelativeResize="0"/>
          <p:nvPr/>
        </p:nvPicPr>
        <p:blipFill>
          <a:blip r:embed="rId3">
            <a:alphaModFix/>
          </a:blip>
          <a:stretch>
            <a:fillRect/>
          </a:stretch>
        </p:blipFill>
        <p:spPr>
          <a:xfrm>
            <a:off x="64875" y="4872814"/>
            <a:ext cx="254813" cy="1409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Sage">
  <p:cSld name="TITLE_AND_BODY_2_1_2_1">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11700" y="133975"/>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5"/>
              </a:buClr>
              <a:buSzPts val="2800"/>
              <a:buFont typeface="Lexend"/>
              <a:buNone/>
              <a:defRPr b="1">
                <a:solidFill>
                  <a:schemeClr val="accent5"/>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39" name="Google Shape;39;p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5"/>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40" name="Google Shape;40;p7"/>
          <p:cNvPicPr preferRelativeResize="0"/>
          <p:nvPr/>
        </p:nvPicPr>
        <p:blipFill rotWithShape="1">
          <a:blip r:embed="rId2">
            <a:alphaModFix amt="15000"/>
          </a:blip>
          <a:srcRect r="52036"/>
          <a:stretch/>
        </p:blipFill>
        <p:spPr>
          <a:xfrm>
            <a:off x="6674581" y="0"/>
            <a:ext cx="2469427" cy="5143501"/>
          </a:xfrm>
          <a:prstGeom prst="rect">
            <a:avLst/>
          </a:prstGeom>
          <a:noFill/>
          <a:ln>
            <a:noFill/>
          </a:ln>
        </p:spPr>
      </p:pic>
      <p:sp>
        <p:nvSpPr>
          <p:cNvPr id="41" name="Google Shape;41;p7"/>
          <p:cNvSpPr/>
          <p:nvPr/>
        </p:nvSpPr>
        <p:spPr>
          <a:xfrm>
            <a:off x="-14575" y="4736425"/>
            <a:ext cx="413700" cy="413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42" name="Google Shape;42;p7"/>
          <p:cNvPicPr preferRelativeResize="0"/>
          <p:nvPr/>
        </p:nvPicPr>
        <p:blipFill>
          <a:blip r:embed="rId3">
            <a:alphaModFix/>
          </a:blip>
          <a:stretch>
            <a:fillRect/>
          </a:stretch>
        </p:blipFill>
        <p:spPr>
          <a:xfrm>
            <a:off x="64875" y="4872814"/>
            <a:ext cx="254813" cy="1409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to + Body 1L">
  <p:cSld name="TITLE_AND_BODY_2_1_1">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4219575" y="215875"/>
            <a:ext cx="4612800" cy="1261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45" name="Google Shape;45;p8"/>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6"/>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1"/>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2"/>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sp>
        <p:nvSpPr>
          <p:cNvPr id="46" name="Google Shape;46;p8"/>
          <p:cNvSpPr/>
          <p:nvPr/>
        </p:nvSpPr>
        <p:spPr>
          <a:xfrm>
            <a:off x="0" y="0"/>
            <a:ext cx="3724800" cy="514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 name="Google Shape;47;p8"/>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48" name="Google Shape;48;p8"/>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49" name="Google Shape;49;p8"/>
          <p:cNvPicPr preferRelativeResize="0"/>
          <p:nvPr/>
        </p:nvPicPr>
        <p:blipFill>
          <a:blip r:embed="rId3">
            <a:alphaModFix/>
          </a:blip>
          <a:stretch>
            <a:fillRect/>
          </a:stretch>
        </p:blipFill>
        <p:spPr>
          <a:xfrm>
            <a:off x="8651525" y="4770150"/>
            <a:ext cx="359774" cy="28620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 Body 2L">
  <p:cSld name="TITLE_AND_BODY_2_1_1_1">
    <p:spTree>
      <p:nvGrpSpPr>
        <p:cNvPr id="1" name="Shape 57"/>
        <p:cNvGrpSpPr/>
        <p:nvPr/>
      </p:nvGrpSpPr>
      <p:grpSpPr>
        <a:xfrm>
          <a:off x="0" y="0"/>
          <a:ext cx="0" cy="0"/>
          <a:chOff x="0" y="0"/>
          <a:chExt cx="0" cy="0"/>
        </a:xfrm>
      </p:grpSpPr>
      <p:sp>
        <p:nvSpPr>
          <p:cNvPr id="58" name="Google Shape;58;p10"/>
          <p:cNvSpPr txBox="1">
            <a:spLocks noGrp="1"/>
          </p:cNvSpPr>
          <p:nvPr>
            <p:ph type="title"/>
          </p:nvPr>
        </p:nvSpPr>
        <p:spPr>
          <a:xfrm>
            <a:off x="4219575" y="193525"/>
            <a:ext cx="4612800" cy="1284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2800"/>
              <a:buFont typeface="Lexend"/>
              <a:buNone/>
              <a:defRPr b="1">
                <a:solidFill>
                  <a:schemeClr val="accent2"/>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59" name="Google Shape;59;p10"/>
          <p:cNvSpPr/>
          <p:nvPr/>
        </p:nvSpPr>
        <p:spPr>
          <a:xfrm>
            <a:off x="0" y="0"/>
            <a:ext cx="3724800" cy="51480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 name="Google Shape;60;p10"/>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2"/>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1"/>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61" name="Google Shape;61;p10"/>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62" name="Google Shape;62;p10"/>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63" name="Google Shape;63;p10"/>
          <p:cNvPicPr preferRelativeResize="0"/>
          <p:nvPr/>
        </p:nvPicPr>
        <p:blipFill>
          <a:blip r:embed="rId3">
            <a:alphaModFix/>
          </a:blip>
          <a:stretch>
            <a:fillRect/>
          </a:stretch>
        </p:blipFill>
        <p:spPr>
          <a:xfrm>
            <a:off x="8651525" y="4770150"/>
            <a:ext cx="359774" cy="2862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hoto + Body 2R">
  <p:cSld name="TITLE_AND_BODY_2_1_1_1_2">
    <p:spTree>
      <p:nvGrpSpPr>
        <p:cNvPr id="1" name="Shape 64"/>
        <p:cNvGrpSpPr/>
        <p:nvPr/>
      </p:nvGrpSpPr>
      <p:grpSpPr>
        <a:xfrm>
          <a:off x="0" y="0"/>
          <a:ext cx="0" cy="0"/>
          <a:chOff x="0" y="0"/>
          <a:chExt cx="0" cy="0"/>
        </a:xfrm>
      </p:grpSpPr>
      <p:sp>
        <p:nvSpPr>
          <p:cNvPr id="65" name="Google Shape;65;p11"/>
          <p:cNvSpPr txBox="1">
            <a:spLocks noGrp="1"/>
          </p:cNvSpPr>
          <p:nvPr>
            <p:ph type="title"/>
          </p:nvPr>
        </p:nvSpPr>
        <p:spPr>
          <a:xfrm>
            <a:off x="266700" y="163750"/>
            <a:ext cx="4612800" cy="1314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2800"/>
              <a:buFont typeface="Lexend"/>
              <a:buNone/>
              <a:defRPr b="1">
                <a:solidFill>
                  <a:schemeClr val="accent2"/>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66" name="Google Shape;66;p11"/>
          <p:cNvSpPr/>
          <p:nvPr/>
        </p:nvSpPr>
        <p:spPr>
          <a:xfrm>
            <a:off x="5466900" y="0"/>
            <a:ext cx="3724800" cy="5120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 name="Google Shape;67;p11"/>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2"/>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1"/>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68" name="Google Shape;68;p11"/>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69" name="Google Shape;69;p11"/>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70" name="Google Shape;70;p11"/>
          <p:cNvPicPr preferRelativeResize="0"/>
          <p:nvPr/>
        </p:nvPicPr>
        <p:blipFill>
          <a:blip r:embed="rId3">
            <a:alphaModFix/>
          </a:blip>
          <a:stretch>
            <a:fillRect/>
          </a:stretch>
        </p:blipFill>
        <p:spPr>
          <a:xfrm>
            <a:off x="142925" y="4770150"/>
            <a:ext cx="359774" cy="28620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to + Body 3L">
  <p:cSld name="TITLE_AND_BODY_2_1_1_1_1">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4219575" y="141425"/>
            <a:ext cx="4612800" cy="13362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73" name="Google Shape;73;p12"/>
          <p:cNvSpPr/>
          <p:nvPr/>
        </p:nvSpPr>
        <p:spPr>
          <a:xfrm>
            <a:off x="-30925" y="0"/>
            <a:ext cx="3724800" cy="51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2"/>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1"/>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75" name="Google Shape;75;p1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76" name="Google Shape;76;p12"/>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77" name="Google Shape;77;p12"/>
          <p:cNvPicPr preferRelativeResize="0"/>
          <p:nvPr/>
        </p:nvPicPr>
        <p:blipFill>
          <a:blip r:embed="rId3">
            <a:alphaModFix/>
          </a:blip>
          <a:stretch>
            <a:fillRect/>
          </a:stretch>
        </p:blipFill>
        <p:spPr>
          <a:xfrm>
            <a:off x="8651525" y="4770150"/>
            <a:ext cx="359774" cy="2862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 + Body 3R">
  <p:cSld name="TITLE_AND_BODY_2_1_1_1_1_2">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266700" y="156325"/>
            <a:ext cx="4612800" cy="13212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80" name="Google Shape;80;p13"/>
          <p:cNvSpPr/>
          <p:nvPr/>
        </p:nvSpPr>
        <p:spPr>
          <a:xfrm>
            <a:off x="5466900" y="0"/>
            <a:ext cx="3724800" cy="51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 name="Google Shape;81;p13"/>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1"/>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82" name="Google Shape;82;p13"/>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83" name="Google Shape;83;p13"/>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84" name="Google Shape;84;p13"/>
          <p:cNvPicPr preferRelativeResize="0"/>
          <p:nvPr/>
        </p:nvPicPr>
        <p:blipFill>
          <a:blip r:embed="rId3">
            <a:alphaModFix/>
          </a:blip>
          <a:stretch>
            <a:fillRect/>
          </a:stretch>
        </p:blipFill>
        <p:spPr>
          <a:xfrm>
            <a:off x="142925" y="4770150"/>
            <a:ext cx="359774" cy="2862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to + Body 4L">
  <p:cSld name="TITLE_AND_BODY_2_1_1_1_1_1">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4219575" y="148875"/>
            <a:ext cx="4612800" cy="13287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4"/>
              </a:buClr>
              <a:buSzPts val="2800"/>
              <a:buFont typeface="Lexend"/>
              <a:buNone/>
              <a:defRPr b="1">
                <a:solidFill>
                  <a:schemeClr val="accent4"/>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87" name="Google Shape;87;p14"/>
          <p:cNvSpPr/>
          <p:nvPr/>
        </p:nvSpPr>
        <p:spPr>
          <a:xfrm>
            <a:off x="-30925" y="-37225"/>
            <a:ext cx="3724800" cy="51807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 name="Google Shape;88;p14"/>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4"/>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89" name="Google Shape;89;p14"/>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90" name="Google Shape;90;p14"/>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91" name="Google Shape;91;p14"/>
          <p:cNvPicPr preferRelativeResize="0"/>
          <p:nvPr/>
        </p:nvPicPr>
        <p:blipFill>
          <a:blip r:embed="rId3">
            <a:alphaModFix/>
          </a:blip>
          <a:stretch>
            <a:fillRect/>
          </a:stretch>
        </p:blipFill>
        <p:spPr>
          <a:xfrm>
            <a:off x="8651525" y="4770150"/>
            <a:ext cx="359774" cy="28620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 Body 4R">
  <p:cSld name="TITLE_AND_BODY_2_1_1_1_1_1_2">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266700" y="163750"/>
            <a:ext cx="4612800" cy="1314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4"/>
              </a:buClr>
              <a:buSzPts val="2800"/>
              <a:buFont typeface="Lexend"/>
              <a:buNone/>
              <a:defRPr b="1">
                <a:solidFill>
                  <a:schemeClr val="accent4"/>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94" name="Google Shape;94;p15"/>
          <p:cNvSpPr/>
          <p:nvPr/>
        </p:nvSpPr>
        <p:spPr>
          <a:xfrm>
            <a:off x="5466900" y="0"/>
            <a:ext cx="37248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 name="Google Shape;95;p15"/>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4"/>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96" name="Google Shape;96;p15"/>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97" name="Google Shape;97;p15"/>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98" name="Google Shape;98;p15"/>
          <p:cNvPicPr preferRelativeResize="0"/>
          <p:nvPr/>
        </p:nvPicPr>
        <p:blipFill>
          <a:blip r:embed="rId3">
            <a:alphaModFix/>
          </a:blip>
          <a:stretch>
            <a:fillRect/>
          </a:stretch>
        </p:blipFill>
        <p:spPr>
          <a:xfrm>
            <a:off x="142925" y="4770150"/>
            <a:ext cx="359774" cy="2862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hoto + Body 5L">
  <p:cSld name="TITLE_AND_BODY_2_1_1_1_1_1_1">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4219575" y="200975"/>
            <a:ext cx="4612800" cy="1276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5"/>
              </a:buClr>
              <a:buSzPts val="2800"/>
              <a:buFont typeface="Lexend"/>
              <a:buNone/>
              <a:defRPr b="1">
                <a:solidFill>
                  <a:schemeClr val="accent5"/>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01" name="Google Shape;101;p16"/>
          <p:cNvSpPr/>
          <p:nvPr/>
        </p:nvSpPr>
        <p:spPr>
          <a:xfrm>
            <a:off x="-30925" y="0"/>
            <a:ext cx="37248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2" name="Google Shape;102;p16"/>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5"/>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103" name="Google Shape;103;p16"/>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104" name="Google Shape;104;p16"/>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105" name="Google Shape;105;p16"/>
          <p:cNvPicPr preferRelativeResize="0"/>
          <p:nvPr/>
        </p:nvPicPr>
        <p:blipFill>
          <a:blip r:embed="rId3">
            <a:alphaModFix/>
          </a:blip>
          <a:stretch>
            <a:fillRect/>
          </a:stretch>
        </p:blipFill>
        <p:spPr>
          <a:xfrm>
            <a:off x="8651525" y="4770150"/>
            <a:ext cx="359774" cy="28620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hoto + Body 5R">
  <p:cSld name="TITLE_AND_BODY_2_1_1_1_1_1_1_1">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66700" y="178650"/>
            <a:ext cx="4612800" cy="1299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5"/>
              </a:buClr>
              <a:buSzPts val="2800"/>
              <a:buFont typeface="Lexend"/>
              <a:buNone/>
              <a:defRPr b="1">
                <a:solidFill>
                  <a:schemeClr val="accent5"/>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08" name="Google Shape;108;p17"/>
          <p:cNvSpPr/>
          <p:nvPr/>
        </p:nvSpPr>
        <p:spPr>
          <a:xfrm>
            <a:off x="5466900" y="0"/>
            <a:ext cx="37248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9" name="Google Shape;109;p17"/>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5"/>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110" name="Google Shape;110;p17"/>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111" name="Google Shape;111;p17"/>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112" name="Google Shape;112;p17"/>
          <p:cNvPicPr preferRelativeResize="0"/>
          <p:nvPr/>
        </p:nvPicPr>
        <p:blipFill>
          <a:blip r:embed="rId3">
            <a:alphaModFix/>
          </a:blip>
          <a:stretch>
            <a:fillRect/>
          </a:stretch>
        </p:blipFill>
        <p:spPr>
          <a:xfrm>
            <a:off x="142925" y="4770150"/>
            <a:ext cx="359774" cy="2862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Blank">
  <p:cSld name="TITLE_AND_BODY_1">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311700" y="141425"/>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15" name="Google Shape;11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1"/>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116" name="Google Shape;116;p18"/>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17" name="Google Shape;117;p18"/>
          <p:cNvCxnSpPr/>
          <p:nvPr/>
        </p:nvCxnSpPr>
        <p:spPr>
          <a:xfrm rot="10800000">
            <a:off x="-7525" y="4912650"/>
            <a:ext cx="8598000" cy="60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311700" y="133975"/>
            <a:ext cx="8520600" cy="868800"/>
          </a:xfrm>
          <a:prstGeom prst="rect">
            <a:avLst/>
          </a:prstGeom>
        </p:spPr>
        <p:txBody>
          <a:bodyPr spcFirstLastPara="1" wrap="square" lIns="91425" tIns="91425" rIns="91425" bIns="91425" anchor="b" anchorCtr="0">
            <a:noAutofit/>
          </a:bodyPr>
          <a:lstStyle>
            <a:lvl1pPr marL="0" marR="0" lvl="0" indent="0" algn="l" rtl="0">
              <a:lnSpc>
                <a:spcPct val="95000"/>
              </a:lnSpc>
              <a:spcBef>
                <a:spcPts val="0"/>
              </a:spcBef>
              <a:spcAft>
                <a:spcPts val="0"/>
              </a:spcAft>
              <a:buClr>
                <a:schemeClr val="accent2"/>
              </a:buClr>
              <a:buSzPts val="2800"/>
              <a:buFont typeface="Lexend"/>
              <a:buNone/>
              <a:defRPr>
                <a:solidFill>
                  <a:schemeClr val="accent2"/>
                </a:solidFill>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20" name="Google Shape;120;p1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2"/>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sp>
        <p:nvSpPr>
          <p:cNvPr id="121" name="Google Shape;121;p19"/>
          <p:cNvSpPr txBox="1">
            <a:spLocks noGrp="1"/>
          </p:cNvSpPr>
          <p:nvPr>
            <p:ph type="body" idx="2"/>
          </p:nvPr>
        </p:nvSpPr>
        <p:spPr>
          <a:xfrm>
            <a:off x="4551500" y="1152475"/>
            <a:ext cx="39999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2"/>
              </a:buClr>
              <a:buSzPts val="1800"/>
              <a:buFont typeface="Lexend"/>
              <a:buChar char="●"/>
              <a:defRPr>
                <a:latin typeface="Lexend"/>
                <a:ea typeface="Lexend"/>
                <a:cs typeface="Lexend"/>
                <a:sym typeface="Lexend"/>
              </a:defRPr>
            </a:lvl1pPr>
            <a:lvl2pPr marL="914400" lvl="1" indent="-336550" rtl="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rtl="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rtl="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rtl="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rtl="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rtl="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rtl="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rtl="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122" name="Google Shape;122;p19"/>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23" name="Google Shape;123;p19"/>
          <p:cNvCxnSpPr/>
          <p:nvPr/>
        </p:nvCxnSpPr>
        <p:spPr>
          <a:xfrm flipH="1">
            <a:off x="-22225" y="4913250"/>
            <a:ext cx="8612700" cy="6900"/>
          </a:xfrm>
          <a:prstGeom prst="straightConnector1">
            <a:avLst/>
          </a:prstGeom>
          <a:noFill/>
          <a:ln w="9525" cap="flat" cmpd="sng">
            <a:solidFill>
              <a:schemeClr val="accent2"/>
            </a:solidFill>
            <a:prstDash val="solid"/>
            <a:round/>
            <a:headEnd type="none" w="med" len="med"/>
            <a:tailEnd type="none" w="med" len="med"/>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a:buNone/>
              <a:defRPr>
                <a:latin typeface="Lexend"/>
                <a:ea typeface="Lexend"/>
                <a:cs typeface="Lexend"/>
                <a:sym typeface="Lexend"/>
              </a:defRPr>
            </a:lvl2pPr>
            <a:lvl3pPr lvl="2">
              <a:spcBef>
                <a:spcPts val="0"/>
              </a:spcBef>
              <a:spcAft>
                <a:spcPts val="0"/>
              </a:spcAft>
              <a:buSzPts val="2800"/>
              <a:buFont typeface="Lexend"/>
              <a:buNone/>
              <a:defRPr>
                <a:latin typeface="Lexend"/>
                <a:ea typeface="Lexend"/>
                <a:cs typeface="Lexend"/>
                <a:sym typeface="Lexend"/>
              </a:defRPr>
            </a:lvl3pPr>
            <a:lvl4pPr lvl="3">
              <a:spcBef>
                <a:spcPts val="0"/>
              </a:spcBef>
              <a:spcAft>
                <a:spcPts val="0"/>
              </a:spcAft>
              <a:buSzPts val="2800"/>
              <a:buFont typeface="Lexend"/>
              <a:buNone/>
              <a:defRPr>
                <a:latin typeface="Lexend"/>
                <a:ea typeface="Lexend"/>
                <a:cs typeface="Lexend"/>
                <a:sym typeface="Lexend"/>
              </a:defRPr>
            </a:lvl4pPr>
            <a:lvl5pPr lvl="4">
              <a:spcBef>
                <a:spcPts val="0"/>
              </a:spcBef>
              <a:spcAft>
                <a:spcPts val="0"/>
              </a:spcAft>
              <a:buSzPts val="2800"/>
              <a:buFont typeface="Lexend"/>
              <a:buNone/>
              <a:defRPr>
                <a:latin typeface="Lexend"/>
                <a:ea typeface="Lexend"/>
                <a:cs typeface="Lexend"/>
                <a:sym typeface="Lexend"/>
              </a:defRPr>
            </a:lvl5pPr>
            <a:lvl6pPr lvl="5">
              <a:spcBef>
                <a:spcPts val="0"/>
              </a:spcBef>
              <a:spcAft>
                <a:spcPts val="0"/>
              </a:spcAft>
              <a:buSzPts val="2800"/>
              <a:buFont typeface="Lexend"/>
              <a:buNone/>
              <a:defRPr>
                <a:latin typeface="Lexend"/>
                <a:ea typeface="Lexend"/>
                <a:cs typeface="Lexend"/>
                <a:sym typeface="Lexend"/>
              </a:defRPr>
            </a:lvl6pPr>
            <a:lvl7pPr lvl="6">
              <a:spcBef>
                <a:spcPts val="0"/>
              </a:spcBef>
              <a:spcAft>
                <a:spcPts val="0"/>
              </a:spcAft>
              <a:buSzPts val="2800"/>
              <a:buFont typeface="Lexend"/>
              <a:buNone/>
              <a:defRPr>
                <a:latin typeface="Lexend"/>
                <a:ea typeface="Lexend"/>
                <a:cs typeface="Lexend"/>
                <a:sym typeface="Lexend"/>
              </a:defRPr>
            </a:lvl7pPr>
            <a:lvl8pPr lvl="7">
              <a:spcBef>
                <a:spcPts val="0"/>
              </a:spcBef>
              <a:spcAft>
                <a:spcPts val="0"/>
              </a:spcAft>
              <a:buSzPts val="2800"/>
              <a:buFont typeface="Lexend"/>
              <a:buNone/>
              <a:defRPr>
                <a:latin typeface="Lexend"/>
                <a:ea typeface="Lexend"/>
                <a:cs typeface="Lexend"/>
                <a:sym typeface="Lexend"/>
              </a:defRPr>
            </a:lvl8pPr>
            <a:lvl9pPr lvl="8">
              <a:spcBef>
                <a:spcPts val="0"/>
              </a:spcBef>
              <a:spcAft>
                <a:spcPts val="0"/>
              </a:spcAft>
              <a:buSzPts val="2800"/>
              <a:buFont typeface="Lexend"/>
              <a:buNone/>
              <a:defRPr>
                <a:latin typeface="Lexend"/>
                <a:ea typeface="Lexend"/>
                <a:cs typeface="Lexend"/>
                <a:sym typeface="Lexend"/>
              </a:defRPr>
            </a:lvl9pPr>
          </a:lstStyle>
          <a:p>
            <a:endParaRPr/>
          </a:p>
        </p:txBody>
      </p:sp>
      <p:pic>
        <p:nvPicPr>
          <p:cNvPr id="126" name="Google Shape;126;p20"/>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27" name="Google Shape;127;p20"/>
          <p:cNvCxnSpPr/>
          <p:nvPr/>
        </p:nvCxnSpPr>
        <p:spPr>
          <a:xfrm flipH="1">
            <a:off x="7475" y="4913250"/>
            <a:ext cx="8583000" cy="6900"/>
          </a:xfrm>
          <a:prstGeom prst="straightConnector1">
            <a:avLst/>
          </a:prstGeom>
          <a:noFill/>
          <a:ln w="9525" cap="flat" cmpd="sng">
            <a:solidFill>
              <a:schemeClr val="accent6"/>
            </a:solidFill>
            <a:prstDash val="solid"/>
            <a:round/>
            <a:headEnd type="none" w="med" len="med"/>
            <a:tailEnd type="none" w="med" len="med"/>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hapter Break Turquoise">
  <p:cSld name="MAIN_POINT">
    <p:bg>
      <p:bgPr>
        <a:solidFill>
          <a:srgbClr val="369992"/>
        </a:solidFill>
        <a:effectLst/>
      </p:bgPr>
    </p:bg>
    <p:spTree>
      <p:nvGrpSpPr>
        <p:cNvPr id="1" name="Shape 128"/>
        <p:cNvGrpSpPr/>
        <p:nvPr/>
      </p:nvGrpSpPr>
      <p:grpSpPr>
        <a:xfrm>
          <a:off x="0" y="0"/>
          <a:ext cx="0" cy="0"/>
          <a:chOff x="0" y="0"/>
          <a:chExt cx="0" cy="0"/>
        </a:xfrm>
      </p:grpSpPr>
      <p:sp>
        <p:nvSpPr>
          <p:cNvPr id="129" name="Google Shape;129;p21"/>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0" name="Google Shape;130;p21"/>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1" name="Google Shape;131;p21"/>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hapter Break Copper">
  <p:cSld name="MAIN_POINT_1">
    <p:bg>
      <p:bgPr>
        <a:solidFill>
          <a:schemeClr val="accent2"/>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4" name="Google Shape;134;p2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5" name="Google Shape;135;p22"/>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hapter Break Pine">
  <p:cSld name="MAIN_POINT_1_1">
    <p:bg>
      <p:bgPr>
        <a:solidFill>
          <a:schemeClr val="accent4"/>
        </a:solidFill>
        <a:effectLst/>
      </p:bgPr>
    </p:bg>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8" name="Google Shape;138;p23"/>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9" name="Google Shape;139;p23"/>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hapter Break Sage">
  <p:cSld name="MAIN_POINT_1_1_1">
    <p:bg>
      <p:bgPr>
        <a:solidFill>
          <a:schemeClr val="accent5"/>
        </a:solidFill>
        <a:effectLst/>
      </p:bgPr>
    </p:bg>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42" name="Google Shape;142;p24"/>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43" name="Google Shape;143;p24"/>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hapter Break Magenta">
  <p:cSld name="MAIN_POINT_1_1_1_1">
    <p:bg>
      <p:bgPr>
        <a:solidFill>
          <a:schemeClr val="accent6"/>
        </a:solidFill>
        <a:effectLst/>
      </p:bgPr>
    </p:bg>
    <p:spTree>
      <p:nvGrpSpPr>
        <p:cNvPr id="1" name="Shape 144"/>
        <p:cNvGrpSpPr/>
        <p:nvPr/>
      </p:nvGrpSpPr>
      <p:grpSpPr>
        <a:xfrm>
          <a:off x="0" y="0"/>
          <a:ext cx="0" cy="0"/>
          <a:chOff x="0" y="0"/>
          <a:chExt cx="0" cy="0"/>
        </a:xfrm>
      </p:grpSpPr>
      <p:sp>
        <p:nvSpPr>
          <p:cNvPr id="145" name="Google Shape;145;p25"/>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46" name="Google Shape;146;p25"/>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47" name="Google Shape;147;p25"/>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hapter Break Magenta 2">
  <p:cSld name="MAIN_POINT_1_1_1_1_1">
    <p:bg>
      <p:bgPr>
        <a:solidFill>
          <a:schemeClr val="accent6"/>
        </a:solidFill>
        <a:effectLst/>
      </p:bgPr>
    </p:bg>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50" name="Google Shape;150;p26"/>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sp>
        <p:nvSpPr>
          <p:cNvPr id="151" name="Google Shape;151;p26"/>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2400" b="0">
                <a:solidFill>
                  <a:schemeClr val="lt1"/>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pic>
        <p:nvPicPr>
          <p:cNvPr id="152" name="Google Shape;152;p26"/>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hapter Break Turquoise 2">
  <p:cSld name="MAIN_POINT_1_1_1_1_1_1">
    <p:bg>
      <p:bgPr>
        <a:solidFill>
          <a:schemeClr val="accent1"/>
        </a:solidFill>
        <a:effectLst/>
      </p:bgPr>
    </p:bg>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468825" y="230750"/>
            <a:ext cx="8206800" cy="1352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155" name="Google Shape;155;p27"/>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56" name="Google Shape;156;p27"/>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57" name="Google Shape;157;p27"/>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hapter Break Copper 2">
  <p:cSld name="MAIN_POINT_1_1_1_1_1_1_1">
    <p:bg>
      <p:bgPr>
        <a:solidFill>
          <a:schemeClr val="accent2"/>
        </a:solidFill>
        <a:effectLst/>
      </p:bgPr>
    </p:bg>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468825" y="253075"/>
            <a:ext cx="8206800" cy="1330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0" name="Google Shape;160;p28"/>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61" name="Google Shape;161;p28"/>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62" name="Google Shape;162;p28"/>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hapter Break Pine 2">
  <p:cSld name="MAIN_POINT_1_1_1_1_1_1_1_1">
    <p:bg>
      <p:bgPr>
        <a:solidFill>
          <a:schemeClr val="accent4"/>
        </a:solidFill>
        <a:effectLst/>
      </p:bgPr>
    </p:bg>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468825" y="245625"/>
            <a:ext cx="8206800" cy="1337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200"/>
              <a:buFont typeface="Lexend"/>
              <a:buNone/>
              <a:defRPr sz="42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5" name="Google Shape;165;p29"/>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66" name="Google Shape;166;p29"/>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67" name="Google Shape;167;p29"/>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hapter Break Sage 2">
  <p:cSld name="MAIN_POINT_1_1_1_1_1_1_1_1_1">
    <p:bg>
      <p:bgPr>
        <a:solidFill>
          <a:schemeClr val="accent5"/>
        </a:solidFill>
        <a:effectLst/>
      </p:bgPr>
    </p:bg>
    <p:spTree>
      <p:nvGrpSpPr>
        <p:cNvPr id="1" name="Shape 168"/>
        <p:cNvGrpSpPr/>
        <p:nvPr/>
      </p:nvGrpSpPr>
      <p:grpSpPr>
        <a:xfrm>
          <a:off x="0" y="0"/>
          <a:ext cx="0" cy="0"/>
          <a:chOff x="0" y="0"/>
          <a:chExt cx="0" cy="0"/>
        </a:xfrm>
      </p:grpSpPr>
      <p:sp>
        <p:nvSpPr>
          <p:cNvPr id="169" name="Google Shape;169;p30"/>
          <p:cNvSpPr txBox="1">
            <a:spLocks noGrp="1"/>
          </p:cNvSpPr>
          <p:nvPr>
            <p:ph type="title"/>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70" name="Google Shape;170;p30"/>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71" name="Google Shape;171;p30"/>
          <p:cNvPicPr preferRelativeResize="0"/>
          <p:nvPr/>
        </p:nvPicPr>
        <p:blipFill>
          <a:blip r:embed="rId3">
            <a:alphaModFix/>
          </a:blip>
          <a:stretch>
            <a:fillRect/>
          </a:stretch>
        </p:blipFill>
        <p:spPr>
          <a:xfrm>
            <a:off x="7868537" y="4622637"/>
            <a:ext cx="1092224" cy="398925"/>
          </a:xfrm>
          <a:prstGeom prst="rect">
            <a:avLst/>
          </a:prstGeom>
          <a:noFill/>
          <a:ln>
            <a:noFill/>
          </a:ln>
        </p:spPr>
      </p:pic>
      <p:sp>
        <p:nvSpPr>
          <p:cNvPr id="172" name="Google Shape;172;p30"/>
          <p:cNvSpPr txBox="1">
            <a:spLocks noGrp="1"/>
          </p:cNvSpPr>
          <p:nvPr>
            <p:ph type="title" idx="2"/>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hapter Break Turquoise">
  <p:cSld name="MAIN_POINT">
    <p:spTree>
      <p:nvGrpSpPr>
        <p:cNvPr id="1" name="Shape 128"/>
        <p:cNvGrpSpPr/>
        <p:nvPr/>
      </p:nvGrpSpPr>
      <p:grpSpPr>
        <a:xfrm>
          <a:off x="0" y="0"/>
          <a:ext cx="0" cy="0"/>
          <a:chOff x="0" y="0"/>
          <a:chExt cx="0" cy="0"/>
        </a:xfrm>
      </p:grpSpPr>
      <p:sp>
        <p:nvSpPr>
          <p:cNvPr id="129" name="Google Shape;129;p21"/>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0" name="Google Shape;130;p21"/>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1" name="Google Shape;131;p21"/>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hapter Break Copper">
  <p:cSld name="MAIN_POINT_1">
    <p:spTree>
      <p:nvGrpSpPr>
        <p:cNvPr id="1" name="Shape 132"/>
        <p:cNvGrpSpPr/>
        <p:nvPr/>
      </p:nvGrpSpPr>
      <p:grpSpPr>
        <a:xfrm>
          <a:off x="0" y="0"/>
          <a:ext cx="0" cy="0"/>
          <a:chOff x="0" y="0"/>
          <a:chExt cx="0" cy="0"/>
        </a:xfrm>
      </p:grpSpPr>
      <p:sp>
        <p:nvSpPr>
          <p:cNvPr id="133" name="Google Shape;133;p22"/>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4" name="Google Shape;134;p2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5" name="Google Shape;135;p22"/>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hapter Break Pine">
  <p:cSld name="MAIN_POINT_1_1">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8" name="Google Shape;138;p23"/>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9" name="Google Shape;139;p23"/>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hapter Break Sage">
  <p:cSld name="MAIN_POINT_1_1_1">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42" name="Google Shape;142;p24"/>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43" name="Google Shape;143;p24"/>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hapter Break Magenta">
  <p:cSld name="MAIN_POINT_1_1_1_1">
    <p:spTree>
      <p:nvGrpSpPr>
        <p:cNvPr id="1" name="Shape 144"/>
        <p:cNvGrpSpPr/>
        <p:nvPr/>
      </p:nvGrpSpPr>
      <p:grpSpPr>
        <a:xfrm>
          <a:off x="0" y="0"/>
          <a:ext cx="0" cy="0"/>
          <a:chOff x="0" y="0"/>
          <a:chExt cx="0" cy="0"/>
        </a:xfrm>
      </p:grpSpPr>
      <p:sp>
        <p:nvSpPr>
          <p:cNvPr id="145" name="Google Shape;145;p25"/>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46" name="Google Shape;146;p25"/>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47" name="Google Shape;147;p25"/>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hapter Break Magenta 2">
  <p:cSld name="MAIN_POINT_1_1_1_1_1">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50" name="Google Shape;150;p26"/>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sp>
        <p:nvSpPr>
          <p:cNvPr id="151" name="Google Shape;151;p26"/>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2400" b="0">
                <a:solidFill>
                  <a:schemeClr val="lt1"/>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pic>
        <p:nvPicPr>
          <p:cNvPr id="152" name="Google Shape;152;p26"/>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hapter Break Turquoise 2">
  <p:cSld name="MAIN_POINT_1_1_1_1_1_1">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468825" y="230750"/>
            <a:ext cx="8206800" cy="1352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155" name="Google Shape;155;p27"/>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56" name="Google Shape;156;p27"/>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57" name="Google Shape;157;p27"/>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hapter Break Copper 2">
  <p:cSld name="MAIN_POINT_1_1_1_1_1_1_1">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468825" y="253075"/>
            <a:ext cx="8206800" cy="1330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0" name="Google Shape;160;p28"/>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61" name="Google Shape;161;p28"/>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62" name="Google Shape;162;p28"/>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hapter Break Pine 2">
  <p:cSld name="MAIN_POINT_1_1_1_1_1_1_1_1">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468825" y="245625"/>
            <a:ext cx="8206800" cy="1337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200"/>
              <a:buFont typeface="Lexend"/>
              <a:buNone/>
              <a:defRPr sz="42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5" name="Google Shape;165;p29"/>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66" name="Google Shape;166;p29"/>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67" name="Google Shape;167;p29"/>
          <p:cNvPicPr preferRelativeResize="0"/>
          <p:nvPr/>
        </p:nvPicPr>
        <p:blipFill>
          <a:blip r:embed="rId3">
            <a:alphaModFix/>
          </a:blip>
          <a:stretch>
            <a:fillRect/>
          </a:stretch>
        </p:blipFill>
        <p:spPr>
          <a:xfrm>
            <a:off x="7868537" y="4622637"/>
            <a:ext cx="1092224" cy="3989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hapter Break Sage 2">
  <p:cSld name="MAIN_POINT_1_1_1_1_1_1_1_1_1">
    <p:spTree>
      <p:nvGrpSpPr>
        <p:cNvPr id="1" name="Shape 168"/>
        <p:cNvGrpSpPr/>
        <p:nvPr/>
      </p:nvGrpSpPr>
      <p:grpSpPr>
        <a:xfrm>
          <a:off x="0" y="0"/>
          <a:ext cx="0" cy="0"/>
          <a:chOff x="0" y="0"/>
          <a:chExt cx="0" cy="0"/>
        </a:xfrm>
      </p:grpSpPr>
      <p:sp>
        <p:nvSpPr>
          <p:cNvPr id="169" name="Google Shape;169;p30"/>
          <p:cNvSpPr txBox="1">
            <a:spLocks noGrp="1"/>
          </p:cNvSpPr>
          <p:nvPr>
            <p:ph type="title"/>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70" name="Google Shape;170;p30"/>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71" name="Google Shape;171;p30"/>
          <p:cNvPicPr preferRelativeResize="0"/>
          <p:nvPr/>
        </p:nvPicPr>
        <p:blipFill>
          <a:blip r:embed="rId3">
            <a:alphaModFix/>
          </a:blip>
          <a:stretch>
            <a:fillRect/>
          </a:stretch>
        </p:blipFill>
        <p:spPr>
          <a:xfrm>
            <a:off x="7868537" y="4622637"/>
            <a:ext cx="1092224" cy="398925"/>
          </a:xfrm>
          <a:prstGeom prst="rect">
            <a:avLst/>
          </a:prstGeom>
          <a:noFill/>
          <a:ln>
            <a:noFill/>
          </a:ln>
        </p:spPr>
      </p:pic>
      <p:sp>
        <p:nvSpPr>
          <p:cNvPr id="172" name="Google Shape;172;p30"/>
          <p:cNvSpPr txBox="1">
            <a:spLocks noGrp="1"/>
          </p:cNvSpPr>
          <p:nvPr>
            <p:ph type="title" idx="2"/>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
    <p:spTree>
      <p:nvGrpSpPr>
        <p:cNvPr id="1" name="Shape 173"/>
        <p:cNvGrpSpPr/>
        <p:nvPr/>
      </p:nvGrpSpPr>
      <p:grpSpPr>
        <a:xfrm>
          <a:off x="0" y="0"/>
          <a:ext cx="0" cy="0"/>
          <a:chOff x="0" y="0"/>
          <a:chExt cx="0" cy="0"/>
        </a:xfrm>
      </p:grpSpPr>
      <p:sp>
        <p:nvSpPr>
          <p:cNvPr id="174" name="Google Shape;174;p31"/>
          <p:cNvSpPr/>
          <p:nvPr/>
        </p:nvSpPr>
        <p:spPr>
          <a:xfrm>
            <a:off x="4572000" y="-125"/>
            <a:ext cx="45720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5" name="Google Shape;175;p31"/>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176" name="Google Shape;176;p3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3600"/>
              <a:buFont typeface="Lexend"/>
              <a:buNone/>
              <a:defRPr sz="3600" b="1">
                <a:solidFill>
                  <a:schemeClr val="accent1"/>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177" name="Google Shape;177;p3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178" name="Google Shape;178;p31"/>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179" name="Google Shape;179;p31"/>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180" name="Google Shape;180;p31"/>
          <p:cNvPicPr preferRelativeResize="0"/>
          <p:nvPr/>
        </p:nvPicPr>
        <p:blipFill>
          <a:blip r:embed="rId3">
            <a:alphaModFix/>
          </a:blip>
          <a:stretch>
            <a:fillRect/>
          </a:stretch>
        </p:blipFill>
        <p:spPr>
          <a:xfrm>
            <a:off x="8704012" y="4842777"/>
            <a:ext cx="254813" cy="14092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2">
  <p:cSld name="SECTION_TITLE_AND_DESCRIPTION_1">
    <p:spTree>
      <p:nvGrpSpPr>
        <p:cNvPr id="1" name="Shape 181"/>
        <p:cNvGrpSpPr/>
        <p:nvPr/>
      </p:nvGrpSpPr>
      <p:grpSpPr>
        <a:xfrm>
          <a:off x="0" y="0"/>
          <a:ext cx="0" cy="0"/>
          <a:chOff x="0" y="0"/>
          <a:chExt cx="0" cy="0"/>
        </a:xfrm>
      </p:grpSpPr>
      <p:sp>
        <p:nvSpPr>
          <p:cNvPr id="182" name="Google Shape;182;p32"/>
          <p:cNvSpPr/>
          <p:nvPr/>
        </p:nvSpPr>
        <p:spPr>
          <a:xfrm>
            <a:off x="4572000" y="-125"/>
            <a:ext cx="4572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 name="Google Shape;183;p32"/>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184" name="Google Shape;184;p3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3600"/>
              <a:buFont typeface="Lexend"/>
              <a:buNone/>
              <a:defRPr sz="3600" b="1">
                <a:solidFill>
                  <a:schemeClr val="accent2"/>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185" name="Google Shape;185;p3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186" name="Google Shape;186;p32"/>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187" name="Google Shape;187;p32"/>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188" name="Google Shape;188;p32"/>
          <p:cNvPicPr preferRelativeResize="0"/>
          <p:nvPr/>
        </p:nvPicPr>
        <p:blipFill>
          <a:blip r:embed="rId3">
            <a:alphaModFix/>
          </a:blip>
          <a:stretch>
            <a:fillRect/>
          </a:stretch>
        </p:blipFill>
        <p:spPr>
          <a:xfrm>
            <a:off x="8704012" y="4842777"/>
            <a:ext cx="254813" cy="14092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Title and Description 4">
  <p:cSld name="SECTION_TITLE_AND_DESCRIPTION_1_1_1">
    <p:spTree>
      <p:nvGrpSpPr>
        <p:cNvPr id="1" name="Shape 197"/>
        <p:cNvGrpSpPr/>
        <p:nvPr/>
      </p:nvGrpSpPr>
      <p:grpSpPr>
        <a:xfrm>
          <a:off x="0" y="0"/>
          <a:ext cx="0" cy="0"/>
          <a:chOff x="0" y="0"/>
          <a:chExt cx="0" cy="0"/>
        </a:xfrm>
      </p:grpSpPr>
      <p:sp>
        <p:nvSpPr>
          <p:cNvPr id="198" name="Google Shape;198;p34"/>
          <p:cNvSpPr/>
          <p:nvPr/>
        </p:nvSpPr>
        <p:spPr>
          <a:xfrm>
            <a:off x="4572000" y="-125"/>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9" name="Google Shape;199;p34"/>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200" name="Google Shape;200;p3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4"/>
              </a:buClr>
              <a:buSzPts val="3600"/>
              <a:buFont typeface="Lexend"/>
              <a:buNone/>
              <a:defRPr sz="3600" b="1">
                <a:solidFill>
                  <a:schemeClr val="accent4"/>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201" name="Google Shape;201;p3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202" name="Google Shape;202;p34"/>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203" name="Google Shape;203;p34"/>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204" name="Google Shape;204;p34"/>
          <p:cNvPicPr preferRelativeResize="0"/>
          <p:nvPr/>
        </p:nvPicPr>
        <p:blipFill>
          <a:blip r:embed="rId3">
            <a:alphaModFix/>
          </a:blip>
          <a:stretch>
            <a:fillRect/>
          </a:stretch>
        </p:blipFill>
        <p:spPr>
          <a:xfrm>
            <a:off x="8704012" y="4842777"/>
            <a:ext cx="254813" cy="140925"/>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Title and Description 5">
  <p:cSld name="SECTION_TITLE_AND_DESCRIPTION_1_1_1_1">
    <p:spTree>
      <p:nvGrpSpPr>
        <p:cNvPr id="1" name="Shape 205"/>
        <p:cNvGrpSpPr/>
        <p:nvPr/>
      </p:nvGrpSpPr>
      <p:grpSpPr>
        <a:xfrm>
          <a:off x="0" y="0"/>
          <a:ext cx="0" cy="0"/>
          <a:chOff x="0" y="0"/>
          <a:chExt cx="0" cy="0"/>
        </a:xfrm>
      </p:grpSpPr>
      <p:sp>
        <p:nvSpPr>
          <p:cNvPr id="206" name="Google Shape;206;p35"/>
          <p:cNvSpPr/>
          <p:nvPr/>
        </p:nvSpPr>
        <p:spPr>
          <a:xfrm>
            <a:off x="4572000" y="-125"/>
            <a:ext cx="45720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 name="Google Shape;207;p35"/>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208" name="Google Shape;208;p3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5"/>
              </a:buClr>
              <a:buSzPts val="3600"/>
              <a:buFont typeface="Lexend"/>
              <a:buNone/>
              <a:defRPr sz="3600" b="1">
                <a:solidFill>
                  <a:schemeClr val="accent5"/>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209" name="Google Shape;209;p3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210" name="Google Shape;210;p35"/>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211" name="Google Shape;211;p35"/>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212" name="Google Shape;212;p35"/>
          <p:cNvPicPr preferRelativeResize="0"/>
          <p:nvPr/>
        </p:nvPicPr>
        <p:blipFill>
          <a:blip r:embed="rId3">
            <a:alphaModFix/>
          </a:blip>
          <a:stretch>
            <a:fillRect/>
          </a:stretch>
        </p:blipFill>
        <p:spPr>
          <a:xfrm>
            <a:off x="8704012" y="4842777"/>
            <a:ext cx="254813" cy="140925"/>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White">
  <p:cSld name="BLANK_1">
    <p:spTree>
      <p:nvGrpSpPr>
        <p:cNvPr id="1" name="Shape 213"/>
        <p:cNvGrpSpPr/>
        <p:nvPr/>
      </p:nvGrpSpPr>
      <p:grpSpPr>
        <a:xfrm>
          <a:off x="0" y="0"/>
          <a:ext cx="0" cy="0"/>
          <a:chOff x="0" y="0"/>
          <a:chExt cx="0" cy="0"/>
        </a:xfrm>
      </p:grpSpPr>
      <p:pic>
        <p:nvPicPr>
          <p:cNvPr id="214" name="Google Shape;214;p36"/>
          <p:cNvPicPr preferRelativeResize="0"/>
          <p:nvPr/>
        </p:nvPicPr>
        <p:blipFill>
          <a:blip r:embed="rId2">
            <a:alphaModFix/>
          </a:blip>
          <a:stretch>
            <a:fillRect/>
          </a:stretch>
        </p:blipFill>
        <p:spPr>
          <a:xfrm>
            <a:off x="8651525" y="4770150"/>
            <a:ext cx="359774" cy="286201"/>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21592514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8"/>
        <p:cNvGrpSpPr/>
        <p:nvPr/>
      </p:nvGrpSpPr>
      <p:grpSpPr>
        <a:xfrm>
          <a:off x="0" y="0"/>
          <a:ext cx="0" cy="0"/>
          <a:chOff x="0" y="0"/>
          <a:chExt cx="0" cy="0"/>
        </a:xfrm>
      </p:grpSpPr>
      <p:sp>
        <p:nvSpPr>
          <p:cNvPr id="19" name="Google Shape;19;p64"/>
          <p:cNvSpPr txBox="1">
            <a:spLocks noGrp="1"/>
          </p:cNvSpPr>
          <p:nvPr>
            <p:ph type="title"/>
          </p:nvPr>
        </p:nvSpPr>
        <p:spPr>
          <a:xfrm>
            <a:off x="400050" y="273844"/>
            <a:ext cx="7886700" cy="411900"/>
          </a:xfrm>
          <a:prstGeom prst="rect">
            <a:avLst/>
          </a:prstGeom>
          <a:noFill/>
          <a:ln>
            <a:noFill/>
          </a:ln>
        </p:spPr>
        <p:txBody>
          <a:bodyPr spcFirstLastPara="1" wrap="square" lIns="68575" tIns="34275" rIns="68575" bIns="34275" anchor="b" anchorCtr="0">
            <a:noAutofit/>
          </a:bodyPr>
          <a:lstStyle>
            <a:lvl1pPr marR="0" lvl="0" algn="l">
              <a:lnSpc>
                <a:spcPct val="100000"/>
              </a:lnSpc>
              <a:spcBef>
                <a:spcPts val="0"/>
              </a:spcBef>
              <a:spcAft>
                <a:spcPts val="0"/>
              </a:spcAft>
              <a:buClr>
                <a:srgbClr val="7F7F7F"/>
              </a:buClr>
              <a:buSzPts val="2400"/>
              <a:buFont typeface="Arial"/>
              <a:buNone/>
              <a:defRPr sz="2400" b="0" i="0" u="none" strike="noStrike" cap="none">
                <a:solidFill>
                  <a:srgbClr val="7F7F7F"/>
                </a:solidFill>
                <a:latin typeface="Arial"/>
                <a:ea typeface="Arial"/>
                <a:cs typeface="Arial"/>
                <a:sym typeface="Arial"/>
              </a:defRPr>
            </a:lvl1pPr>
            <a:lvl2pPr lvl="1" algn="l">
              <a:lnSpc>
                <a:spcPct val="100000"/>
              </a:lnSpc>
              <a:spcBef>
                <a:spcPts val="0"/>
              </a:spcBef>
              <a:spcAft>
                <a:spcPts val="0"/>
              </a:spcAft>
              <a:buSzPts val="2800"/>
              <a:buNone/>
              <a:defRPr sz="1400"/>
            </a:lvl2pPr>
            <a:lvl3pPr lvl="2" algn="l">
              <a:lnSpc>
                <a:spcPct val="100000"/>
              </a:lnSpc>
              <a:spcBef>
                <a:spcPts val="0"/>
              </a:spcBef>
              <a:spcAft>
                <a:spcPts val="0"/>
              </a:spcAft>
              <a:buSzPts val="2800"/>
              <a:buNone/>
              <a:defRPr sz="1400"/>
            </a:lvl3pPr>
            <a:lvl4pPr lvl="3" algn="l">
              <a:lnSpc>
                <a:spcPct val="100000"/>
              </a:lnSpc>
              <a:spcBef>
                <a:spcPts val="0"/>
              </a:spcBef>
              <a:spcAft>
                <a:spcPts val="0"/>
              </a:spcAft>
              <a:buSzPts val="2800"/>
              <a:buNone/>
              <a:defRPr sz="1400"/>
            </a:lvl4pPr>
            <a:lvl5pPr lvl="4" algn="l">
              <a:lnSpc>
                <a:spcPct val="100000"/>
              </a:lnSpc>
              <a:spcBef>
                <a:spcPts val="0"/>
              </a:spcBef>
              <a:spcAft>
                <a:spcPts val="0"/>
              </a:spcAft>
              <a:buSzPts val="2800"/>
              <a:buNone/>
              <a:defRPr sz="1400"/>
            </a:lvl5pPr>
            <a:lvl6pPr lvl="5" algn="l">
              <a:lnSpc>
                <a:spcPct val="100000"/>
              </a:lnSpc>
              <a:spcBef>
                <a:spcPts val="0"/>
              </a:spcBef>
              <a:spcAft>
                <a:spcPts val="0"/>
              </a:spcAft>
              <a:buSzPts val="2800"/>
              <a:buNone/>
              <a:defRPr sz="1400"/>
            </a:lvl6pPr>
            <a:lvl7pPr lvl="6" algn="l">
              <a:lnSpc>
                <a:spcPct val="100000"/>
              </a:lnSpc>
              <a:spcBef>
                <a:spcPts val="0"/>
              </a:spcBef>
              <a:spcAft>
                <a:spcPts val="0"/>
              </a:spcAft>
              <a:buSzPts val="2800"/>
              <a:buNone/>
              <a:defRPr sz="1400"/>
            </a:lvl7pPr>
            <a:lvl8pPr lvl="7" algn="l">
              <a:lnSpc>
                <a:spcPct val="100000"/>
              </a:lnSpc>
              <a:spcBef>
                <a:spcPts val="0"/>
              </a:spcBef>
              <a:spcAft>
                <a:spcPts val="0"/>
              </a:spcAft>
              <a:buSzPts val="2800"/>
              <a:buNone/>
              <a:defRPr sz="1400"/>
            </a:lvl8pPr>
            <a:lvl9pPr lvl="8" algn="l">
              <a:lnSpc>
                <a:spcPct val="100000"/>
              </a:lnSpc>
              <a:spcBef>
                <a:spcPts val="0"/>
              </a:spcBef>
              <a:spcAft>
                <a:spcPts val="0"/>
              </a:spcAft>
              <a:buSzPts val="2800"/>
              <a:buNone/>
              <a:defRPr sz="1400"/>
            </a:lvl9pPr>
          </a:lstStyle>
          <a:p>
            <a:endParaRPr/>
          </a:p>
        </p:txBody>
      </p:sp>
      <p:sp>
        <p:nvSpPr>
          <p:cNvPr id="20" name="Google Shape;20;p64"/>
          <p:cNvSpPr txBox="1">
            <a:spLocks noGrp="1"/>
          </p:cNvSpPr>
          <p:nvPr>
            <p:ph type="body" idx="1"/>
          </p:nvPr>
        </p:nvSpPr>
        <p:spPr>
          <a:xfrm>
            <a:off x="400050" y="685800"/>
            <a:ext cx="7886700" cy="285900"/>
          </a:xfrm>
          <a:prstGeom prst="rect">
            <a:avLst/>
          </a:prstGeom>
          <a:noFill/>
          <a:ln>
            <a:noFill/>
          </a:ln>
        </p:spPr>
        <p:txBody>
          <a:bodyPr spcFirstLastPara="1" wrap="square" lIns="68575" tIns="34275" rIns="68575" bIns="34275" anchor="b" anchorCtr="0">
            <a:normAutofit/>
          </a:bodyPr>
          <a:lstStyle>
            <a:lvl1pPr marL="457200" marR="0" lvl="0" indent="-228600" algn="l">
              <a:lnSpc>
                <a:spcPct val="115000"/>
              </a:lnSpc>
              <a:spcBef>
                <a:spcPts val="4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1pPr>
            <a:lvl2pPr marL="914400" marR="0" lvl="1"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2pPr>
            <a:lvl3pPr marL="1371600" marR="0" lvl="2"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3pPr>
            <a:lvl4pPr marL="1828800" marR="0" lvl="3"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4pPr>
            <a:lvl5pPr marL="2286000" marR="0" lvl="4"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 name="Google Shape;21;p64"/>
          <p:cNvSpPr txBox="1">
            <a:spLocks noGrp="1"/>
          </p:cNvSpPr>
          <p:nvPr>
            <p:ph type="body" idx="2"/>
          </p:nvPr>
        </p:nvSpPr>
        <p:spPr>
          <a:xfrm>
            <a:off x="400050" y="1200150"/>
            <a:ext cx="7886700" cy="3200400"/>
          </a:xfrm>
          <a:prstGeom prst="rect">
            <a:avLst/>
          </a:prstGeom>
          <a:noFill/>
          <a:ln>
            <a:noFill/>
          </a:ln>
        </p:spPr>
        <p:txBody>
          <a:bodyPr spcFirstLastPara="1" wrap="square" lIns="68575" tIns="34275" rIns="68575" bIns="34275" anchor="t" anchorCtr="0">
            <a:normAutofit/>
          </a:bodyPr>
          <a:lstStyle>
            <a:lvl1pPr marL="457200" marR="0" lvl="0" indent="-381000" algn="l">
              <a:lnSpc>
                <a:spcPct val="115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a:lnSpc>
                <a:spcPct val="115000"/>
              </a:lnSpc>
              <a:spcBef>
                <a:spcPts val="12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 name="Google Shape;22;p64"/>
          <p:cNvSpPr txBox="1"/>
          <p:nvPr/>
        </p:nvSpPr>
        <p:spPr>
          <a:xfrm>
            <a:off x="3943350" y="4743450"/>
            <a:ext cx="11430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Arial"/>
                <a:ea typeface="Arial"/>
                <a:cs typeface="Arial"/>
                <a:sym typeface="Arial"/>
              </a:rPr>
              <a:t>‹#›</a:t>
            </a:fld>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5726820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Right  Photo Left">
    <p:spTree>
      <p:nvGrpSpPr>
        <p:cNvPr id="1" name=""/>
        <p:cNvGrpSpPr/>
        <p:nvPr/>
      </p:nvGrpSpPr>
      <p:grpSpPr>
        <a:xfrm>
          <a:off x="0" y="0"/>
          <a:ext cx="0" cy="0"/>
          <a:chOff x="0" y="0"/>
          <a:chExt cx="0" cy="0"/>
        </a:xfrm>
      </p:grpSpPr>
      <p:sp>
        <p:nvSpPr>
          <p:cNvPr id="8" name="Rectangle 5"/>
          <p:cNvSpPr>
            <a:spLocks noChangeArrowheads="1"/>
          </p:cNvSpPr>
          <p:nvPr userDrawn="1"/>
        </p:nvSpPr>
        <p:spPr bwMode="auto">
          <a:xfrm>
            <a:off x="0" y="4731875"/>
            <a:ext cx="2819400" cy="411624"/>
          </a:xfrm>
          <a:prstGeom prst="rect">
            <a:avLst/>
          </a:prstGeom>
          <a:solidFill>
            <a:srgbClr val="338D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9" name="Rectangle 2"/>
          <p:cNvSpPr>
            <a:spLocks noChangeArrowheads="1"/>
          </p:cNvSpPr>
          <p:nvPr userDrawn="1"/>
        </p:nvSpPr>
        <p:spPr bwMode="auto">
          <a:xfrm>
            <a:off x="5344887" y="4731875"/>
            <a:ext cx="3799115" cy="411625"/>
          </a:xfrm>
          <a:prstGeom prst="rect">
            <a:avLst/>
          </a:prstGeom>
          <a:solidFill>
            <a:srgbClr val="FFCB0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solidFill>
                <a:srgbClr val="000000"/>
              </a:solidFill>
            </a:endParaRPr>
          </a:p>
        </p:txBody>
      </p:sp>
      <p:sp>
        <p:nvSpPr>
          <p:cNvPr id="10" name="Rectangle 3"/>
          <p:cNvSpPr>
            <a:spLocks noChangeArrowheads="1"/>
          </p:cNvSpPr>
          <p:nvPr userDrawn="1"/>
        </p:nvSpPr>
        <p:spPr bwMode="auto">
          <a:xfrm>
            <a:off x="2982687" y="4731875"/>
            <a:ext cx="1161287" cy="411625"/>
          </a:xfrm>
          <a:prstGeom prst="rect">
            <a:avLst/>
          </a:prstGeom>
          <a:solidFill>
            <a:srgbClr val="702439"/>
          </a:solidFill>
          <a:ln w="9525">
            <a:solidFill>
              <a:srgbClr val="702439"/>
            </a:solid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1" name="Rectangle 4"/>
          <p:cNvSpPr>
            <a:spLocks noChangeArrowheads="1"/>
          </p:cNvSpPr>
          <p:nvPr userDrawn="1"/>
        </p:nvSpPr>
        <p:spPr bwMode="auto">
          <a:xfrm>
            <a:off x="4307260" y="4731874"/>
            <a:ext cx="874341" cy="411626"/>
          </a:xfrm>
          <a:prstGeom prst="rect">
            <a:avLst/>
          </a:prstGeom>
          <a:solidFill>
            <a:schemeClr val="accent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3" name="Slide Number Placeholder 5"/>
          <p:cNvSpPr txBox="1">
            <a:spLocks/>
          </p:cNvSpPr>
          <p:nvPr userDrawn="1"/>
        </p:nvSpPr>
        <p:spPr>
          <a:xfrm>
            <a:off x="8167007" y="4765677"/>
            <a:ext cx="748393" cy="270622"/>
          </a:xfrm>
          <a:prstGeom prst="rect">
            <a:avLst/>
          </a:prstGeom>
        </p:spPr>
        <p:txBody>
          <a:bodyPr vert="horz" lIns="91440" tIns="45720" rIns="91440" bIns="45720" rtlCol="0" anchor="b" anchorCtr="0"/>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CAB54-7987-450F-A09C-775C62FF864F}" type="slidenum">
              <a:rPr lang="en-US" sz="1100" smtClean="0"/>
              <a:pPr/>
              <a:t>‹#›</a:t>
            </a:fld>
            <a:endParaRPr lang="en-US" sz="1100"/>
          </a:p>
        </p:txBody>
      </p:sp>
      <p:sp>
        <p:nvSpPr>
          <p:cNvPr id="15" name="Title 1"/>
          <p:cNvSpPr>
            <a:spLocks noGrp="1"/>
          </p:cNvSpPr>
          <p:nvPr>
            <p:ph type="title"/>
          </p:nvPr>
        </p:nvSpPr>
        <p:spPr>
          <a:xfrm>
            <a:off x="457200" y="135639"/>
            <a:ext cx="8229600" cy="857250"/>
          </a:xfrm>
          <a:prstGeom prst="rect">
            <a:avLst/>
          </a:prstGeom>
        </p:spPr>
        <p:txBody>
          <a:bodyPr anchor="ctr">
            <a:noAutofit/>
          </a:bodyPr>
          <a:lstStyle>
            <a:lvl1pPr>
              <a:lnSpc>
                <a:spcPts val="3000"/>
              </a:lnSpc>
              <a:spcAft>
                <a:spcPts val="0"/>
              </a:spcAft>
              <a:defRPr sz="3000">
                <a:solidFill>
                  <a:schemeClr val="accent3"/>
                </a:solidFill>
                <a:latin typeface="+mj-lt"/>
              </a:defRPr>
            </a:lvl1pPr>
          </a:lstStyle>
          <a:p>
            <a:r>
              <a:rPr lang="en-US"/>
              <a:t>Click to edit Master title style</a:t>
            </a:r>
          </a:p>
        </p:txBody>
      </p:sp>
      <p:sp>
        <p:nvSpPr>
          <p:cNvPr id="16" name="Content Placeholder 2"/>
          <p:cNvSpPr>
            <a:spLocks noGrp="1"/>
          </p:cNvSpPr>
          <p:nvPr>
            <p:ph idx="1"/>
          </p:nvPr>
        </p:nvSpPr>
        <p:spPr>
          <a:xfrm>
            <a:off x="3810001" y="1047751"/>
            <a:ext cx="4981136" cy="3581400"/>
          </a:xfrm>
          <a:prstGeom prst="rect">
            <a:avLst/>
          </a:prstGeom>
        </p:spPr>
        <p:txBody>
          <a:bodyPr/>
          <a:lstStyle>
            <a:lvl1pPr>
              <a:defRPr sz="2400">
                <a:solidFill>
                  <a:schemeClr val="tx1">
                    <a:lumMod val="50000"/>
                  </a:schemeClr>
                </a:solidFill>
                <a:latin typeface="+mn-lt"/>
                <a:cs typeface="Arial" panose="020B0604020202020204" pitchFamily="34" charset="0"/>
              </a:defRPr>
            </a:lvl1pPr>
            <a:lvl2pPr>
              <a:defRPr sz="2200">
                <a:solidFill>
                  <a:schemeClr val="tx1">
                    <a:lumMod val="50000"/>
                  </a:schemeClr>
                </a:solidFill>
                <a:latin typeface="+mn-lt"/>
                <a:cs typeface="Arial" panose="020B0604020202020204" pitchFamily="34" charset="0"/>
              </a:defRPr>
            </a:lvl2pPr>
            <a:lvl3pPr marL="1142972" indent="-228594">
              <a:buFont typeface="Wingdings" panose="05000000000000000000" pitchFamily="2" charset="2"/>
              <a:buChar char="§"/>
              <a:defRPr sz="2000">
                <a:solidFill>
                  <a:schemeClr val="tx1">
                    <a:lumMod val="50000"/>
                  </a:schemeClr>
                </a:solidFill>
                <a:latin typeface="+mn-lt"/>
                <a:cs typeface="Arial" panose="020B0604020202020204" pitchFamily="34" charset="0"/>
              </a:defRPr>
            </a:lvl3pPr>
            <a:lvl4pPr marL="1600160" indent="-228594">
              <a:buFont typeface="Courier New" panose="02070309020205020404" pitchFamily="49" charset="0"/>
              <a:buChar char="o"/>
              <a:defRPr sz="1800">
                <a:solidFill>
                  <a:schemeClr val="tx1">
                    <a:lumMod val="50000"/>
                  </a:schemeClr>
                </a:solidFill>
                <a:latin typeface="+mn-lt"/>
                <a:cs typeface="Arial" panose="020B0604020202020204" pitchFamily="34" charset="0"/>
              </a:defRPr>
            </a:lvl4pPr>
            <a:lvl5pPr>
              <a:defRPr sz="1600">
                <a:solidFill>
                  <a:schemeClr val="tx1">
                    <a:lumMod val="50000"/>
                  </a:schemeClr>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p:cNvSpPr>
            <a:spLocks noGrp="1"/>
          </p:cNvSpPr>
          <p:nvPr>
            <p:ph type="pic" sz="quarter" idx="12"/>
          </p:nvPr>
        </p:nvSpPr>
        <p:spPr>
          <a:xfrm>
            <a:off x="258817" y="1047750"/>
            <a:ext cx="3505200" cy="3581400"/>
          </a:xfrm>
          <a:prstGeom prst="rect">
            <a:avLst/>
          </a:prstGeom>
        </p:spPr>
        <p:txBody>
          <a:bodyPr/>
          <a:lstStyle/>
          <a:p>
            <a:r>
              <a:rPr lang="en-US"/>
              <a:t>Click icon to add picture</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8817" y="4731875"/>
            <a:ext cx="1143000" cy="324399"/>
          </a:xfrm>
          <a:prstGeom prst="rect">
            <a:avLst/>
          </a:prstGeom>
          <a:ln>
            <a:noFill/>
          </a:ln>
          <a:effectLst>
            <a:outerShdw blurRad="38100" dist="25400" dir="2700000" algn="tl" rotWithShape="0">
              <a:schemeClr val="tx1">
                <a:lumMod val="50000"/>
              </a:schemeClr>
            </a:outerShdw>
          </a:effectLst>
        </p:spPr>
      </p:pic>
    </p:spTree>
    <p:extLst>
      <p:ext uri="{BB962C8B-B14F-4D97-AF65-F5344CB8AC3E}">
        <p14:creationId xmlns:p14="http://schemas.microsoft.com/office/powerpoint/2010/main" val="23826306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Right  Photo Left">
  <p:cSld name="Content Right  Photo Left">
    <p:spTree>
      <p:nvGrpSpPr>
        <p:cNvPr id="1" name="Shape 42"/>
        <p:cNvGrpSpPr/>
        <p:nvPr/>
      </p:nvGrpSpPr>
      <p:grpSpPr>
        <a:xfrm>
          <a:off x="0" y="0"/>
          <a:ext cx="0" cy="0"/>
          <a:chOff x="0" y="0"/>
          <a:chExt cx="0" cy="0"/>
        </a:xfrm>
      </p:grpSpPr>
      <p:sp>
        <p:nvSpPr>
          <p:cNvPr id="43" name="Google Shape;43;p6"/>
          <p:cNvSpPr/>
          <p:nvPr/>
        </p:nvSpPr>
        <p:spPr>
          <a:xfrm>
            <a:off x="0" y="4731875"/>
            <a:ext cx="2819400" cy="411624"/>
          </a:xfrm>
          <a:prstGeom prst="rect">
            <a:avLst/>
          </a:prstGeom>
          <a:solidFill>
            <a:srgbClr val="338D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 name="Google Shape;44;p6"/>
          <p:cNvSpPr/>
          <p:nvPr/>
        </p:nvSpPr>
        <p:spPr>
          <a:xfrm>
            <a:off x="5344886" y="4731874"/>
            <a:ext cx="3799115" cy="411625"/>
          </a:xfrm>
          <a:prstGeom prst="rect">
            <a:avLst/>
          </a:prstGeom>
          <a:solidFill>
            <a:srgbClr val="FFCB0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6"/>
          <p:cNvSpPr/>
          <p:nvPr/>
        </p:nvSpPr>
        <p:spPr>
          <a:xfrm>
            <a:off x="2982686" y="4731874"/>
            <a:ext cx="1161287" cy="411625"/>
          </a:xfrm>
          <a:prstGeom prst="rect">
            <a:avLst/>
          </a:prstGeom>
          <a:solidFill>
            <a:srgbClr val="702439"/>
          </a:solidFill>
          <a:ln w="9525" cap="flat" cmpd="sng">
            <a:solidFill>
              <a:srgbClr val="702439"/>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6"/>
          <p:cNvSpPr/>
          <p:nvPr/>
        </p:nvSpPr>
        <p:spPr>
          <a:xfrm>
            <a:off x="4307259" y="4731874"/>
            <a:ext cx="874341" cy="411626"/>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6"/>
          <p:cNvSpPr txBox="1"/>
          <p:nvPr/>
        </p:nvSpPr>
        <p:spPr>
          <a:xfrm>
            <a:off x="8167006" y="4765676"/>
            <a:ext cx="748393" cy="270622"/>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100">
                <a:solidFill>
                  <a:schemeClr val="dk1"/>
                </a:solidFill>
                <a:latin typeface="Calibri"/>
                <a:ea typeface="Calibri"/>
                <a:cs typeface="Calibri"/>
                <a:sym typeface="Calibri"/>
              </a:rPr>
              <a:t>‹#›</a:t>
            </a:fld>
            <a:endParaRPr sz="1100">
              <a:solidFill>
                <a:schemeClr val="dk1"/>
              </a:solidFill>
              <a:latin typeface="Calibri"/>
              <a:ea typeface="Calibri"/>
              <a:cs typeface="Calibri"/>
              <a:sym typeface="Calibri"/>
            </a:endParaRPr>
          </a:p>
        </p:txBody>
      </p:sp>
      <p:sp>
        <p:nvSpPr>
          <p:cNvPr id="48" name="Google Shape;48;p6"/>
          <p:cNvSpPr txBox="1">
            <a:spLocks noGrp="1"/>
          </p:cNvSpPr>
          <p:nvPr>
            <p:ph type="title"/>
          </p:nvPr>
        </p:nvSpPr>
        <p:spPr>
          <a:xfrm>
            <a:off x="457200" y="135639"/>
            <a:ext cx="8229600" cy="857250"/>
          </a:xfrm>
          <a:prstGeom prst="rect">
            <a:avLst/>
          </a:prstGeom>
          <a:noFill/>
          <a:ln>
            <a:noFill/>
          </a:ln>
        </p:spPr>
        <p:txBody>
          <a:bodyPr spcFirstLastPara="1" wrap="square" lIns="91425" tIns="45700" rIns="91425" bIns="45700" anchor="ctr" anchorCtr="0">
            <a:noAutofit/>
          </a:bodyPr>
          <a:lstStyle>
            <a:lvl1pPr marL="0" marR="0" lvl="0" indent="0" algn="ctr" rtl="0">
              <a:lnSpc>
                <a:spcPct val="93000"/>
              </a:lnSpc>
              <a:spcBef>
                <a:spcPts val="0"/>
              </a:spcBef>
              <a:spcAft>
                <a:spcPts val="0"/>
              </a:spcAft>
              <a:buClr>
                <a:schemeClr val="accent3"/>
              </a:buClr>
              <a:buSzPts val="3000"/>
              <a:buFont typeface="Calibri"/>
              <a:buNone/>
              <a:defRPr sz="3000">
                <a:solidFill>
                  <a:schemeClr val="accent3"/>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 name="Google Shape;49;p6"/>
          <p:cNvSpPr txBox="1">
            <a:spLocks noGrp="1"/>
          </p:cNvSpPr>
          <p:nvPr>
            <p:ph type="body" idx="1"/>
          </p:nvPr>
        </p:nvSpPr>
        <p:spPr>
          <a:xfrm>
            <a:off x="3810000" y="1047751"/>
            <a:ext cx="4981136" cy="3581400"/>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200"/>
              </a:spcBef>
              <a:spcAft>
                <a:spcPts val="0"/>
              </a:spcAft>
              <a:buClr>
                <a:srgbClr val="2C2C2C"/>
              </a:buClr>
              <a:buSzPts val="2400"/>
              <a:buFont typeface="Arial"/>
              <a:buChar char="•"/>
              <a:defRPr sz="2400" b="0" i="0" u="none" strike="noStrike" cap="none">
                <a:solidFill>
                  <a:srgbClr val="2C2C2C"/>
                </a:solidFill>
                <a:latin typeface="Calibri"/>
                <a:ea typeface="Calibri"/>
                <a:cs typeface="Calibri"/>
                <a:sym typeface="Calibri"/>
              </a:defRPr>
            </a:lvl1pPr>
            <a:lvl2pPr marL="914400" marR="0" lvl="1" indent="-368300" algn="l" rtl="0">
              <a:spcBef>
                <a:spcPts val="440"/>
              </a:spcBef>
              <a:spcAft>
                <a:spcPts val="0"/>
              </a:spcAft>
              <a:buClr>
                <a:srgbClr val="2C2C2C"/>
              </a:buClr>
              <a:buSzPts val="2200"/>
              <a:buFont typeface="Arial"/>
              <a:buChar char="–"/>
              <a:defRPr sz="2200" b="0" i="0" u="none" strike="noStrike" cap="none">
                <a:solidFill>
                  <a:srgbClr val="2C2C2C"/>
                </a:solidFill>
                <a:latin typeface="Calibri"/>
                <a:ea typeface="Calibri"/>
                <a:cs typeface="Calibri"/>
                <a:sym typeface="Calibri"/>
              </a:defRPr>
            </a:lvl2pPr>
            <a:lvl3pPr marL="1371600" marR="0" lvl="2" indent="-355600" algn="l" rtl="0">
              <a:spcBef>
                <a:spcPts val="400"/>
              </a:spcBef>
              <a:spcAft>
                <a:spcPts val="0"/>
              </a:spcAft>
              <a:buClr>
                <a:srgbClr val="2C2C2C"/>
              </a:buClr>
              <a:buSzPts val="2000"/>
              <a:buFont typeface="Noto Sans Symbols"/>
              <a:buChar char="▪"/>
              <a:defRPr sz="2000" b="0" i="0" u="none" strike="noStrike" cap="none">
                <a:solidFill>
                  <a:srgbClr val="2C2C2C"/>
                </a:solidFill>
                <a:latin typeface="Calibri"/>
                <a:ea typeface="Calibri"/>
                <a:cs typeface="Calibri"/>
                <a:sym typeface="Calibri"/>
              </a:defRPr>
            </a:lvl3pPr>
            <a:lvl4pPr marL="1828800" marR="0" lvl="3" indent="-342900" algn="l" rtl="0">
              <a:spcBef>
                <a:spcPts val="360"/>
              </a:spcBef>
              <a:spcAft>
                <a:spcPts val="0"/>
              </a:spcAft>
              <a:buClr>
                <a:srgbClr val="2C2C2C"/>
              </a:buClr>
              <a:buSzPts val="1800"/>
              <a:buFont typeface="Courier New"/>
              <a:buChar char="o"/>
              <a:defRPr sz="1800" b="0" i="0" u="none" strike="noStrike" cap="none">
                <a:solidFill>
                  <a:srgbClr val="2C2C2C"/>
                </a:solidFill>
                <a:latin typeface="Calibri"/>
                <a:ea typeface="Calibri"/>
                <a:cs typeface="Calibri"/>
                <a:sym typeface="Calibri"/>
              </a:defRPr>
            </a:lvl4pPr>
            <a:lvl5pPr marL="2286000" marR="0" lvl="4" indent="-330200" algn="l" rtl="0">
              <a:spcBef>
                <a:spcPts val="320"/>
              </a:spcBef>
              <a:spcAft>
                <a:spcPts val="0"/>
              </a:spcAft>
              <a:buClr>
                <a:srgbClr val="2C2C2C"/>
              </a:buClr>
              <a:buSzPts val="1600"/>
              <a:buFont typeface="Arial"/>
              <a:buChar char="»"/>
              <a:defRPr sz="1600" b="0" i="0" u="none" strike="noStrike" cap="none">
                <a:solidFill>
                  <a:srgbClr val="2C2C2C"/>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50" name="Google Shape;50;p6"/>
          <p:cNvPicPr preferRelativeResize="0"/>
          <p:nvPr/>
        </p:nvPicPr>
        <p:blipFill rotWithShape="1">
          <a:blip r:embed="rId2">
            <a:alphaModFix/>
          </a:blip>
          <a:srcRect/>
          <a:stretch/>
        </p:blipFill>
        <p:spPr>
          <a:xfrm>
            <a:off x="258817" y="4731875"/>
            <a:ext cx="1143000" cy="324399"/>
          </a:xfrm>
          <a:prstGeom prst="rect">
            <a:avLst/>
          </a:prstGeom>
          <a:noFill/>
          <a:ln>
            <a:noFill/>
          </a:ln>
          <a:effectLst>
            <a:outerShdw blurRad="38100" dist="25400" dir="2700000" algn="tl" rotWithShape="0">
              <a:srgbClr val="2C2C2C"/>
            </a:outerShdw>
          </a:effectLst>
        </p:spPr>
      </p:pic>
    </p:spTree>
    <p:extLst>
      <p:ext uri="{BB962C8B-B14F-4D97-AF65-F5344CB8AC3E}">
        <p14:creationId xmlns:p14="http://schemas.microsoft.com/office/powerpoint/2010/main" val="42319426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8" name="Rectangle 5"/>
          <p:cNvSpPr>
            <a:spLocks noChangeArrowheads="1"/>
          </p:cNvSpPr>
          <p:nvPr userDrawn="1"/>
        </p:nvSpPr>
        <p:spPr bwMode="auto">
          <a:xfrm>
            <a:off x="0" y="4731875"/>
            <a:ext cx="2819400" cy="411624"/>
          </a:xfrm>
          <a:prstGeom prst="rect">
            <a:avLst/>
          </a:prstGeom>
          <a:solidFill>
            <a:srgbClr val="338D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2"/>
          <p:cNvSpPr>
            <a:spLocks noChangeArrowheads="1"/>
          </p:cNvSpPr>
          <p:nvPr userDrawn="1"/>
        </p:nvSpPr>
        <p:spPr bwMode="auto">
          <a:xfrm>
            <a:off x="5344886" y="4731874"/>
            <a:ext cx="3799115" cy="411625"/>
          </a:xfrm>
          <a:prstGeom prst="rect">
            <a:avLst/>
          </a:prstGeom>
          <a:solidFill>
            <a:srgbClr val="FFCB0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Rectangle 3"/>
          <p:cNvSpPr>
            <a:spLocks noChangeArrowheads="1"/>
          </p:cNvSpPr>
          <p:nvPr userDrawn="1"/>
        </p:nvSpPr>
        <p:spPr bwMode="auto">
          <a:xfrm>
            <a:off x="2982686" y="4731874"/>
            <a:ext cx="1161287" cy="411625"/>
          </a:xfrm>
          <a:prstGeom prst="rect">
            <a:avLst/>
          </a:prstGeom>
          <a:solidFill>
            <a:srgbClr val="702439"/>
          </a:solidFill>
          <a:ln w="9525">
            <a:solidFill>
              <a:srgbClr val="702439"/>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4"/>
          <p:cNvSpPr>
            <a:spLocks noChangeArrowheads="1"/>
          </p:cNvSpPr>
          <p:nvPr userDrawn="1"/>
        </p:nvSpPr>
        <p:spPr bwMode="auto">
          <a:xfrm>
            <a:off x="4307259" y="4731874"/>
            <a:ext cx="874341" cy="411626"/>
          </a:xfrm>
          <a:prstGeom prst="rect">
            <a:avLst/>
          </a:prstGeom>
          <a:solidFill>
            <a:schemeClr val="accent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Slide Number Placeholder 5"/>
          <p:cNvSpPr txBox="1">
            <a:spLocks/>
          </p:cNvSpPr>
          <p:nvPr userDrawn="1"/>
        </p:nvSpPr>
        <p:spPr>
          <a:xfrm>
            <a:off x="8167006" y="4765676"/>
            <a:ext cx="748393" cy="270622"/>
          </a:xfrm>
          <a:prstGeom prst="rect">
            <a:avLst/>
          </a:prstGeom>
        </p:spPr>
        <p:txBody>
          <a:bodyPr vert="horz" lIns="91440" tIns="45720" rIns="91440" bIns="45720" rtlCol="0" anchor="b" anchorCtr="0"/>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CAB54-7987-450F-A09C-775C62FF864F}" type="slidenum">
              <a:rPr lang="en-US" smtClean="0"/>
              <a:pPr/>
              <a:t>‹#›</a:t>
            </a:fld>
            <a:endParaRPr lang="en-US"/>
          </a:p>
        </p:txBody>
      </p:sp>
      <p:sp>
        <p:nvSpPr>
          <p:cNvPr id="15" name="Title 1"/>
          <p:cNvSpPr>
            <a:spLocks noGrp="1"/>
          </p:cNvSpPr>
          <p:nvPr>
            <p:ph type="title"/>
          </p:nvPr>
        </p:nvSpPr>
        <p:spPr>
          <a:xfrm>
            <a:off x="457200" y="135639"/>
            <a:ext cx="8229600" cy="857250"/>
          </a:xfrm>
          <a:prstGeom prst="rect">
            <a:avLst/>
          </a:prstGeom>
        </p:spPr>
        <p:txBody>
          <a:bodyPr anchor="ctr">
            <a:noAutofit/>
          </a:bodyPr>
          <a:lstStyle>
            <a:lvl1pPr>
              <a:lnSpc>
                <a:spcPts val="3000"/>
              </a:lnSpc>
              <a:spcAft>
                <a:spcPts val="0"/>
              </a:spcAft>
              <a:defRPr sz="3000">
                <a:solidFill>
                  <a:schemeClr val="accent3"/>
                </a:solidFill>
                <a:latin typeface="+mj-lt"/>
              </a:defRPr>
            </a:lvl1pPr>
          </a:lstStyle>
          <a:p>
            <a:r>
              <a:rPr lang="en-US"/>
              <a:t>Click to edit Master title style</a:t>
            </a:r>
          </a:p>
        </p:txBody>
      </p:sp>
      <p:sp>
        <p:nvSpPr>
          <p:cNvPr id="16" name="Content Placeholder 2"/>
          <p:cNvSpPr>
            <a:spLocks noGrp="1"/>
          </p:cNvSpPr>
          <p:nvPr>
            <p:ph idx="1"/>
          </p:nvPr>
        </p:nvSpPr>
        <p:spPr>
          <a:xfrm>
            <a:off x="276664" y="1047751"/>
            <a:ext cx="4191000" cy="3581400"/>
          </a:xfrm>
          <a:prstGeom prst="rect">
            <a:avLst/>
          </a:prstGeom>
        </p:spPr>
        <p:txBody>
          <a:bodyPr/>
          <a:lstStyle>
            <a:lvl1pPr>
              <a:defRPr sz="2400">
                <a:solidFill>
                  <a:schemeClr val="tx1">
                    <a:lumMod val="50000"/>
                  </a:schemeClr>
                </a:solidFill>
                <a:latin typeface="+mn-lt"/>
                <a:cs typeface="Arial" panose="020B0604020202020204" pitchFamily="34" charset="0"/>
              </a:defRPr>
            </a:lvl1pPr>
            <a:lvl2pPr>
              <a:defRPr sz="2200">
                <a:solidFill>
                  <a:schemeClr val="tx1">
                    <a:lumMod val="50000"/>
                  </a:schemeClr>
                </a:solidFill>
                <a:latin typeface="+mn-lt"/>
                <a:cs typeface="Arial" panose="020B0604020202020204" pitchFamily="34" charset="0"/>
              </a:defRPr>
            </a:lvl2pPr>
            <a:lvl3pPr marL="1143000" indent="-228600">
              <a:buFont typeface="Wingdings" panose="05000000000000000000" pitchFamily="2" charset="2"/>
              <a:buChar char="§"/>
              <a:defRPr sz="2000">
                <a:solidFill>
                  <a:schemeClr val="tx1">
                    <a:lumMod val="50000"/>
                  </a:schemeClr>
                </a:solidFill>
                <a:latin typeface="+mn-lt"/>
                <a:cs typeface="Arial" panose="020B0604020202020204" pitchFamily="34" charset="0"/>
              </a:defRPr>
            </a:lvl3pPr>
            <a:lvl4pPr marL="1600200" indent="-228600">
              <a:buFont typeface="Courier New" panose="02070309020205020404" pitchFamily="49" charset="0"/>
              <a:buChar char="o"/>
              <a:defRPr sz="1800">
                <a:solidFill>
                  <a:schemeClr val="tx1">
                    <a:lumMod val="50000"/>
                  </a:schemeClr>
                </a:solidFill>
                <a:latin typeface="+mn-lt"/>
                <a:cs typeface="Arial" panose="020B0604020202020204" pitchFamily="34" charset="0"/>
              </a:defRPr>
            </a:lvl4pPr>
            <a:lvl5pPr>
              <a:defRPr sz="1600">
                <a:solidFill>
                  <a:schemeClr val="tx1">
                    <a:lumMod val="50000"/>
                  </a:schemeClr>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idx="10"/>
          </p:nvPr>
        </p:nvSpPr>
        <p:spPr>
          <a:xfrm>
            <a:off x="4572000" y="1047750"/>
            <a:ext cx="4191000" cy="3581400"/>
          </a:xfrm>
          <a:prstGeom prst="rect">
            <a:avLst/>
          </a:prstGeom>
        </p:spPr>
        <p:txBody>
          <a:bodyPr/>
          <a:lstStyle>
            <a:lvl1pPr>
              <a:defRPr sz="2400">
                <a:solidFill>
                  <a:schemeClr val="tx1">
                    <a:lumMod val="50000"/>
                  </a:schemeClr>
                </a:solidFill>
                <a:latin typeface="+mn-lt"/>
                <a:cs typeface="Arial" panose="020B0604020202020204" pitchFamily="34" charset="0"/>
              </a:defRPr>
            </a:lvl1pPr>
            <a:lvl2pPr>
              <a:defRPr sz="2400">
                <a:solidFill>
                  <a:schemeClr val="tx1">
                    <a:lumMod val="50000"/>
                  </a:schemeClr>
                </a:solidFill>
                <a:latin typeface="+mn-lt"/>
                <a:cs typeface="Arial" panose="020B0604020202020204" pitchFamily="34" charset="0"/>
              </a:defRPr>
            </a:lvl2pPr>
            <a:lvl3pPr marL="1143000" indent="-228600">
              <a:buFont typeface="Wingdings" panose="05000000000000000000" pitchFamily="2" charset="2"/>
              <a:buChar char="§"/>
              <a:defRPr sz="2200">
                <a:solidFill>
                  <a:schemeClr val="tx1">
                    <a:lumMod val="50000"/>
                  </a:schemeClr>
                </a:solidFill>
                <a:latin typeface="+mn-lt"/>
                <a:cs typeface="Arial" panose="020B0604020202020204" pitchFamily="34" charset="0"/>
              </a:defRPr>
            </a:lvl3pPr>
            <a:lvl4pPr marL="1600200" indent="-228600">
              <a:buFont typeface="Courier New" panose="02070309020205020404" pitchFamily="49" charset="0"/>
              <a:buChar char="o"/>
              <a:defRPr>
                <a:solidFill>
                  <a:schemeClr val="tx1">
                    <a:lumMod val="50000"/>
                  </a:schemeClr>
                </a:solidFill>
                <a:latin typeface="+mn-lt"/>
                <a:cs typeface="Arial" panose="020B0604020202020204" pitchFamily="34" charset="0"/>
              </a:defRPr>
            </a:lvl4pPr>
            <a:lvl5pPr>
              <a:defRPr sz="1800">
                <a:solidFill>
                  <a:schemeClr val="tx1">
                    <a:lumMod val="50000"/>
                  </a:schemeClr>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8817" y="4731875"/>
            <a:ext cx="1143000" cy="324399"/>
          </a:xfrm>
          <a:prstGeom prst="rect">
            <a:avLst/>
          </a:prstGeom>
          <a:ln>
            <a:noFill/>
          </a:ln>
          <a:effectLst>
            <a:outerShdw blurRad="38100" dist="25400" dir="2700000" algn="tl" rotWithShape="0">
              <a:schemeClr val="tx1">
                <a:lumMod val="50000"/>
              </a:schemeClr>
            </a:outerShdw>
          </a:effectLst>
        </p:spPr>
      </p:pic>
    </p:spTree>
    <p:extLst>
      <p:ext uri="{BB962C8B-B14F-4D97-AF65-F5344CB8AC3E}">
        <p14:creationId xmlns:p14="http://schemas.microsoft.com/office/powerpoint/2010/main" val="10722757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urquoise-no mandala">
    <p:spTree>
      <p:nvGrpSpPr>
        <p:cNvPr id="1" name=""/>
        <p:cNvGrpSpPr/>
        <p:nvPr/>
      </p:nvGrpSpPr>
      <p:grpSpPr>
        <a:xfrm>
          <a:off x="0" y="0"/>
          <a:ext cx="0" cy="0"/>
          <a:chOff x="0" y="0"/>
          <a:chExt cx="0" cy="0"/>
        </a:xfrm>
      </p:grpSpPr>
      <p:sp>
        <p:nvSpPr>
          <p:cNvPr id="3" name="Google Shape;114;p18">
            <a:extLst>
              <a:ext uri="{FF2B5EF4-FFF2-40B4-BE49-F238E27FC236}">
                <a16:creationId xmlns:a16="http://schemas.microsoft.com/office/drawing/2014/main" id="{BA824368-4DCC-77F9-1C47-F8FB73FC3F05}"/>
              </a:ext>
            </a:extLst>
          </p:cNvPr>
          <p:cNvSpPr txBox="1">
            <a:spLocks noGrp="1"/>
          </p:cNvSpPr>
          <p:nvPr>
            <p:ph type="title"/>
          </p:nvPr>
        </p:nvSpPr>
        <p:spPr>
          <a:xfrm>
            <a:off x="311700" y="141425"/>
            <a:ext cx="8520600" cy="868800"/>
          </a:xfrm>
          <a:prstGeom prst="rect">
            <a:avLst/>
          </a:prstGeom>
        </p:spPr>
        <p:txBody>
          <a:bodyPr spcFirstLastPara="1" wrap="square" lIns="91425" tIns="45720" rIns="91425" bIns="45720" anchor="b" anchorCtr="0">
            <a:noAutofit/>
          </a:bodyPr>
          <a:lstStyle>
            <a:lvl1pPr lvl="0">
              <a:lnSpc>
                <a:spcPct val="95000"/>
              </a:lnSpc>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r>
              <a:rPr lang="en-US"/>
              <a:t>Click to edit Master title style</a:t>
            </a:r>
            <a:endParaRPr/>
          </a:p>
        </p:txBody>
      </p:sp>
      <p:pic>
        <p:nvPicPr>
          <p:cNvPr id="5" name="Google Shape;116;p18">
            <a:extLst>
              <a:ext uri="{FF2B5EF4-FFF2-40B4-BE49-F238E27FC236}">
                <a16:creationId xmlns:a16="http://schemas.microsoft.com/office/drawing/2014/main" id="{AF3866D3-F987-6800-31A8-812C75C0B581}"/>
              </a:ext>
            </a:extLst>
          </p:cNvPr>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6" name="Google Shape;117;p18">
            <a:extLst>
              <a:ext uri="{FF2B5EF4-FFF2-40B4-BE49-F238E27FC236}">
                <a16:creationId xmlns:a16="http://schemas.microsoft.com/office/drawing/2014/main" id="{6CF05816-E7F2-46F4-98D1-A9356552320F}"/>
              </a:ext>
            </a:extLst>
          </p:cNvPr>
          <p:cNvCxnSpPr/>
          <p:nvPr/>
        </p:nvCxnSpPr>
        <p:spPr>
          <a:xfrm rot="10800000">
            <a:off x="-7525" y="4912650"/>
            <a:ext cx="8598000" cy="600"/>
          </a:xfrm>
          <a:prstGeom prst="straightConnector1">
            <a:avLst/>
          </a:prstGeom>
          <a:noFill/>
          <a:ln w="9525" cap="flat" cmpd="sng">
            <a:solidFill>
              <a:schemeClr val="accent1"/>
            </a:solidFill>
            <a:prstDash val="solid"/>
            <a:round/>
            <a:headEnd type="none" w="med" len="med"/>
            <a:tailEnd type="none" w="med" len="med"/>
          </a:ln>
        </p:spPr>
      </p:cxnSp>
      <p:sp>
        <p:nvSpPr>
          <p:cNvPr id="2" name="Text Placeholder 2">
            <a:extLst>
              <a:ext uri="{FF2B5EF4-FFF2-40B4-BE49-F238E27FC236}">
                <a16:creationId xmlns:a16="http://schemas.microsoft.com/office/drawing/2014/main" id="{FE257704-0DF9-D534-A7F8-DA0A57B08367}"/>
              </a:ext>
            </a:extLst>
          </p:cNvPr>
          <p:cNvSpPr>
            <a:spLocks noGrp="1"/>
          </p:cNvSpPr>
          <p:nvPr>
            <p:ph idx="1"/>
          </p:nvPr>
        </p:nvSpPr>
        <p:spPr>
          <a:xfrm>
            <a:off x="310896" y="1152144"/>
            <a:ext cx="8522208" cy="3419856"/>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86739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Pine-no mandala">
    <p:spTree>
      <p:nvGrpSpPr>
        <p:cNvPr id="1" name=""/>
        <p:cNvGrpSpPr/>
        <p:nvPr/>
      </p:nvGrpSpPr>
      <p:grpSpPr>
        <a:xfrm>
          <a:off x="0" y="0"/>
          <a:ext cx="0" cy="0"/>
          <a:chOff x="0" y="0"/>
          <a:chExt cx="0" cy="0"/>
        </a:xfrm>
      </p:grpSpPr>
      <p:sp>
        <p:nvSpPr>
          <p:cNvPr id="3" name="Google Shape;114;p18">
            <a:extLst>
              <a:ext uri="{FF2B5EF4-FFF2-40B4-BE49-F238E27FC236}">
                <a16:creationId xmlns:a16="http://schemas.microsoft.com/office/drawing/2014/main" id="{BA824368-4DCC-77F9-1C47-F8FB73FC3F05}"/>
              </a:ext>
            </a:extLst>
          </p:cNvPr>
          <p:cNvSpPr txBox="1">
            <a:spLocks noGrp="1"/>
          </p:cNvSpPr>
          <p:nvPr>
            <p:ph type="title"/>
          </p:nvPr>
        </p:nvSpPr>
        <p:spPr>
          <a:xfrm>
            <a:off x="311700" y="141425"/>
            <a:ext cx="8520600" cy="868800"/>
          </a:xfrm>
          <a:prstGeom prst="rect">
            <a:avLst/>
          </a:prstGeom>
        </p:spPr>
        <p:txBody>
          <a:bodyPr spcFirstLastPara="1" wrap="square" lIns="91425" tIns="45720" rIns="91425" bIns="45720" anchor="b" anchorCtr="0">
            <a:noAutofit/>
          </a:bodyPr>
          <a:lstStyle>
            <a:lvl1pPr lvl="0">
              <a:lnSpc>
                <a:spcPct val="95000"/>
              </a:lnSpc>
              <a:spcBef>
                <a:spcPts val="0"/>
              </a:spcBef>
              <a:spcAft>
                <a:spcPts val="0"/>
              </a:spcAft>
              <a:buClr>
                <a:schemeClr val="accent1"/>
              </a:buClr>
              <a:buSzPts val="2800"/>
              <a:buFont typeface="Lexend"/>
              <a:buNone/>
              <a:defRPr b="1">
                <a:solidFill>
                  <a:schemeClr val="accent4"/>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r>
              <a:rPr lang="en-US"/>
              <a:t>Click to edit Master title style</a:t>
            </a:r>
            <a:endParaRPr/>
          </a:p>
        </p:txBody>
      </p:sp>
      <p:sp>
        <p:nvSpPr>
          <p:cNvPr id="4" name="Google Shape;115;p18">
            <a:extLst>
              <a:ext uri="{FF2B5EF4-FFF2-40B4-BE49-F238E27FC236}">
                <a16:creationId xmlns:a16="http://schemas.microsoft.com/office/drawing/2014/main" id="{913F53F8-C848-A471-0E09-7E05180017A0}"/>
              </a:ext>
            </a:extLst>
          </p:cNvPr>
          <p:cNvSpPr txBox="1">
            <a:spLocks noGrp="1"/>
          </p:cNvSpPr>
          <p:nvPr>
            <p:ph type="body" idx="1"/>
          </p:nvPr>
        </p:nvSpPr>
        <p:spPr>
          <a:xfrm>
            <a:off x="311700" y="1152475"/>
            <a:ext cx="8520600" cy="3416400"/>
          </a:xfrm>
          <a:prstGeom prst="rect">
            <a:avLst/>
          </a:prstGeom>
        </p:spPr>
        <p:txBody>
          <a:bodyPr spcFirstLastPara="1" wrap="square" lIns="91425" tIns="45720" rIns="91425" bIns="45720" anchor="t" anchorCtr="0">
            <a:noAutofit/>
          </a:bodyPr>
          <a:lstStyle>
            <a:lvl1pPr marL="283464" lvl="0" indent="-283464">
              <a:spcBef>
                <a:spcPts val="0"/>
              </a:spcBef>
              <a:spcAft>
                <a:spcPts val="900"/>
              </a:spcAft>
              <a:buClr>
                <a:schemeClr val="accent4"/>
              </a:buClr>
              <a:buSzPct val="115000"/>
              <a:buFont typeface="Times New Roman" panose="02020603050405020304" pitchFamily="18" charset="0"/>
              <a:buChar char="●"/>
              <a:defRPr lang="en-US" dirty="0" smtClean="0"/>
            </a:lvl1pPr>
            <a:lvl2pPr marL="685800" lvl="1" indent="-228600">
              <a:spcBef>
                <a:spcPts val="0"/>
              </a:spcBef>
              <a:spcAft>
                <a:spcPts val="900"/>
              </a:spcAft>
              <a:buClr>
                <a:schemeClr val="accent1"/>
              </a:buClr>
              <a:buSzPts val="1700"/>
              <a:buFont typeface="Lexend"/>
              <a:buChar char="○"/>
              <a:defRPr lang="en-US" dirty="0" smtClean="0"/>
            </a:lvl2pPr>
            <a:lvl3pPr marL="1143000" lvl="2" indent="-228600">
              <a:spcBef>
                <a:spcPts val="0"/>
              </a:spcBef>
              <a:spcAft>
                <a:spcPts val="900"/>
              </a:spcAft>
              <a:buClr>
                <a:schemeClr val="accent6"/>
              </a:buClr>
              <a:buSzPts val="1600"/>
              <a:buFont typeface="Wingdings" panose="05000000000000000000" pitchFamily="2" charset="2"/>
              <a:buChar char="§"/>
              <a:defRPr lang="en-US" sz="1600" dirty="0" smtClean="0"/>
            </a:lvl3pPr>
            <a:lvl4pPr marL="1600200" lvl="3" indent="-228600">
              <a:spcBef>
                <a:spcPts val="0"/>
              </a:spcBef>
              <a:spcAft>
                <a:spcPts val="900"/>
              </a:spcAft>
              <a:buClr>
                <a:schemeClr val="accent4"/>
              </a:buClr>
              <a:buSzPts val="1500"/>
              <a:buFont typeface="Arial" panose="020B0604020202020204" pitchFamily="34" charset="0"/>
              <a:buChar char="•"/>
              <a:defRPr lang="en-US" noProof="0" dirty="0" smtClean="0"/>
            </a:lvl4pPr>
            <a:lvl5pPr marL="2057400" lvl="4" indent="-228600">
              <a:spcBef>
                <a:spcPts val="0"/>
              </a:spcBef>
              <a:spcAft>
                <a:spcPts val="900"/>
              </a:spcAft>
              <a:buClr>
                <a:schemeClr val="accent1"/>
              </a:buClr>
              <a:buSzPts val="1500"/>
              <a:buFont typeface="Lexend"/>
              <a:buChar char="○"/>
              <a:defRPr lang="en-US" dirty="0" smtClean="0"/>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oogle Shape;116;p18">
            <a:extLst>
              <a:ext uri="{FF2B5EF4-FFF2-40B4-BE49-F238E27FC236}">
                <a16:creationId xmlns:a16="http://schemas.microsoft.com/office/drawing/2014/main" id="{AF3866D3-F987-6800-31A8-812C75C0B581}"/>
              </a:ext>
            </a:extLst>
          </p:cNvPr>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6" name="Google Shape;117;p18">
            <a:extLst>
              <a:ext uri="{FF2B5EF4-FFF2-40B4-BE49-F238E27FC236}">
                <a16:creationId xmlns:a16="http://schemas.microsoft.com/office/drawing/2014/main" id="{6CF05816-E7F2-46F4-98D1-A9356552320F}"/>
              </a:ext>
            </a:extLst>
          </p:cNvPr>
          <p:cNvCxnSpPr/>
          <p:nvPr/>
        </p:nvCxnSpPr>
        <p:spPr>
          <a:xfrm rot="10800000">
            <a:off x="-7525" y="4912650"/>
            <a:ext cx="8598000" cy="600"/>
          </a:xfrm>
          <a:prstGeom prst="straightConnector1">
            <a:avLst/>
          </a:prstGeom>
          <a:noFill/>
          <a:ln w="9525" cap="flat" cmpd="sng">
            <a:solidFill>
              <a:schemeClr val="accent4"/>
            </a:solidFill>
            <a:prstDash val="solid"/>
            <a:round/>
            <a:headEnd type="none" w="med" len="med"/>
            <a:tailEnd type="none" w="med" len="med"/>
          </a:ln>
        </p:spPr>
      </p:cxnSp>
    </p:spTree>
    <p:extLst>
      <p:ext uri="{BB962C8B-B14F-4D97-AF65-F5344CB8AC3E}">
        <p14:creationId xmlns:p14="http://schemas.microsoft.com/office/powerpoint/2010/main" val="13711287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Title Only" userDrawn="1">
  <p:cSld name="1_Title Only">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11700" y="137160"/>
            <a:ext cx="8520600" cy="86868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a:buNone/>
              <a:defRPr>
                <a:latin typeface="Lexend"/>
                <a:ea typeface="Lexend"/>
                <a:cs typeface="Lexend"/>
                <a:sym typeface="Lexend"/>
              </a:defRPr>
            </a:lvl2pPr>
            <a:lvl3pPr lvl="2">
              <a:spcBef>
                <a:spcPts val="0"/>
              </a:spcBef>
              <a:spcAft>
                <a:spcPts val="0"/>
              </a:spcAft>
              <a:buSzPts val="2800"/>
              <a:buFont typeface="Lexend"/>
              <a:buNone/>
              <a:defRPr>
                <a:latin typeface="Lexend"/>
                <a:ea typeface="Lexend"/>
                <a:cs typeface="Lexend"/>
                <a:sym typeface="Lexend"/>
              </a:defRPr>
            </a:lvl3pPr>
            <a:lvl4pPr lvl="3">
              <a:spcBef>
                <a:spcPts val="0"/>
              </a:spcBef>
              <a:spcAft>
                <a:spcPts val="0"/>
              </a:spcAft>
              <a:buSzPts val="2800"/>
              <a:buFont typeface="Lexend"/>
              <a:buNone/>
              <a:defRPr>
                <a:latin typeface="Lexend"/>
                <a:ea typeface="Lexend"/>
                <a:cs typeface="Lexend"/>
                <a:sym typeface="Lexend"/>
              </a:defRPr>
            </a:lvl4pPr>
            <a:lvl5pPr lvl="4">
              <a:spcBef>
                <a:spcPts val="0"/>
              </a:spcBef>
              <a:spcAft>
                <a:spcPts val="0"/>
              </a:spcAft>
              <a:buSzPts val="2800"/>
              <a:buFont typeface="Lexend"/>
              <a:buNone/>
              <a:defRPr>
                <a:latin typeface="Lexend"/>
                <a:ea typeface="Lexend"/>
                <a:cs typeface="Lexend"/>
                <a:sym typeface="Lexend"/>
              </a:defRPr>
            </a:lvl5pPr>
            <a:lvl6pPr lvl="5">
              <a:spcBef>
                <a:spcPts val="0"/>
              </a:spcBef>
              <a:spcAft>
                <a:spcPts val="0"/>
              </a:spcAft>
              <a:buSzPts val="2800"/>
              <a:buFont typeface="Lexend"/>
              <a:buNone/>
              <a:defRPr>
                <a:latin typeface="Lexend"/>
                <a:ea typeface="Lexend"/>
                <a:cs typeface="Lexend"/>
                <a:sym typeface="Lexend"/>
              </a:defRPr>
            </a:lvl6pPr>
            <a:lvl7pPr lvl="6">
              <a:spcBef>
                <a:spcPts val="0"/>
              </a:spcBef>
              <a:spcAft>
                <a:spcPts val="0"/>
              </a:spcAft>
              <a:buSzPts val="2800"/>
              <a:buFont typeface="Lexend"/>
              <a:buNone/>
              <a:defRPr>
                <a:latin typeface="Lexend"/>
                <a:ea typeface="Lexend"/>
                <a:cs typeface="Lexend"/>
                <a:sym typeface="Lexend"/>
              </a:defRPr>
            </a:lvl7pPr>
            <a:lvl8pPr lvl="7">
              <a:spcBef>
                <a:spcPts val="0"/>
              </a:spcBef>
              <a:spcAft>
                <a:spcPts val="0"/>
              </a:spcAft>
              <a:buSzPts val="2800"/>
              <a:buFont typeface="Lexend"/>
              <a:buNone/>
              <a:defRPr>
                <a:latin typeface="Lexend"/>
                <a:ea typeface="Lexend"/>
                <a:cs typeface="Lexend"/>
                <a:sym typeface="Lexend"/>
              </a:defRPr>
            </a:lvl8pPr>
            <a:lvl9pPr lvl="8">
              <a:spcBef>
                <a:spcPts val="0"/>
              </a:spcBef>
              <a:spcAft>
                <a:spcPts val="0"/>
              </a:spcAft>
              <a:buSzPts val="2800"/>
              <a:buFont typeface="Lexend"/>
              <a:buNone/>
              <a:defRPr>
                <a:latin typeface="Lexend"/>
                <a:ea typeface="Lexend"/>
                <a:cs typeface="Lexend"/>
                <a:sym typeface="Lexend"/>
              </a:defRPr>
            </a:lvl9pPr>
          </a:lstStyle>
          <a:p>
            <a:r>
              <a:rPr lang="en-US"/>
              <a:t>Click to edit Master title style</a:t>
            </a:r>
            <a:endParaRPr/>
          </a:p>
        </p:txBody>
      </p:sp>
      <p:pic>
        <p:nvPicPr>
          <p:cNvPr id="126" name="Google Shape;126;p20"/>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27" name="Google Shape;127;p20"/>
          <p:cNvCxnSpPr/>
          <p:nvPr/>
        </p:nvCxnSpPr>
        <p:spPr>
          <a:xfrm flipH="1">
            <a:off x="7475" y="4913250"/>
            <a:ext cx="8583000" cy="6900"/>
          </a:xfrm>
          <a:prstGeom prst="straightConnector1">
            <a:avLst/>
          </a:prstGeom>
          <a:noFill/>
          <a:ln w="9525" cap="flat" cmpd="sng">
            <a:solidFill>
              <a:schemeClr val="accent6"/>
            </a:solidFill>
            <a:prstDash val="solid"/>
            <a:round/>
            <a:headEnd type="none" w="med" len="med"/>
            <a:tailEnd type="none" w="med" len="med"/>
          </a:ln>
        </p:spPr>
      </p:cxnSp>
      <p:sp>
        <p:nvSpPr>
          <p:cNvPr id="2" name="Google Shape;27;p5">
            <a:extLst>
              <a:ext uri="{FF2B5EF4-FFF2-40B4-BE49-F238E27FC236}">
                <a16:creationId xmlns:a16="http://schemas.microsoft.com/office/drawing/2014/main" id="{7C1C675F-D262-010C-44CC-ADF52B472603}"/>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500"/>
              </a:spcAft>
              <a:buClr>
                <a:schemeClr val="accent6"/>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2"/>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pPr lvl="0"/>
            <a:r>
              <a:rPr lang="en-US"/>
              <a:t>Click to edit Master text styles</a:t>
            </a:r>
          </a:p>
        </p:txBody>
      </p:sp>
    </p:spTree>
    <p:extLst>
      <p:ext uri="{BB962C8B-B14F-4D97-AF65-F5344CB8AC3E}">
        <p14:creationId xmlns:p14="http://schemas.microsoft.com/office/powerpoint/2010/main" val="28015529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rgbClr val="36999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10" name="Google Shape;10;p2"/>
          <p:cNvSpPr txBox="1">
            <a:spLocks noGrp="1"/>
          </p:cNvSpPr>
          <p:nvPr>
            <p:ph type="title"/>
          </p:nvPr>
        </p:nvSpPr>
        <p:spPr>
          <a:xfrm>
            <a:off x="2513100" y="2741400"/>
            <a:ext cx="6319200" cy="929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2900"/>
              <a:buFont typeface="Lexend"/>
              <a:buNone/>
              <a:defRPr sz="2900" b="1">
                <a:solidFill>
                  <a:schemeClr val="l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1" name="Google Shape;11;p2"/>
          <p:cNvSpPr txBox="1">
            <a:spLocks noGrp="1"/>
          </p:cNvSpPr>
          <p:nvPr>
            <p:ph type="title" idx="2"/>
          </p:nvPr>
        </p:nvSpPr>
        <p:spPr>
          <a:xfrm>
            <a:off x="2513100" y="3750250"/>
            <a:ext cx="6319200" cy="12726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2200"/>
              <a:buNone/>
              <a:defRPr sz="2200" b="0">
                <a:solidFill>
                  <a:schemeClr val="lt1"/>
                </a:solidFill>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pic>
        <p:nvPicPr>
          <p:cNvPr id="12" name="Google Shape;12;p2"/>
          <p:cNvPicPr preferRelativeResize="0"/>
          <p:nvPr/>
        </p:nvPicPr>
        <p:blipFill rotWithShape="1">
          <a:blip r:embed="rId3">
            <a:alphaModFix/>
          </a:blip>
          <a:srcRect b="12732"/>
          <a:stretch/>
        </p:blipFill>
        <p:spPr>
          <a:xfrm>
            <a:off x="3252825" y="1138750"/>
            <a:ext cx="4495923" cy="1433000"/>
          </a:xfrm>
          <a:prstGeom prst="rect">
            <a:avLst/>
          </a:prstGeom>
          <a:noFill/>
          <a:ln>
            <a:noFill/>
          </a:ln>
        </p:spPr>
      </p:pic>
    </p:spTree>
    <p:extLst>
      <p:ext uri="{BB962C8B-B14F-4D97-AF65-F5344CB8AC3E}">
        <p14:creationId xmlns:p14="http://schemas.microsoft.com/office/powerpoint/2010/main" val="3455995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Copper" type="tx">
  <p:cSld name="Title and Body Copp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2"/>
              </a:buClr>
              <a:buSzPts val="2800"/>
              <a:buFont typeface="Lexend"/>
              <a:buNone/>
              <a:defRPr b="1">
                <a:solidFill>
                  <a:schemeClr val="accent2"/>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2"/>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16" name="Google Shape;16;p3"/>
          <p:cNvPicPr preferRelativeResize="0"/>
          <p:nvPr/>
        </p:nvPicPr>
        <p:blipFill rotWithShape="1">
          <a:blip r:embed="rId2">
            <a:alphaModFix amt="12000"/>
          </a:blip>
          <a:srcRect r="52015"/>
          <a:stretch/>
        </p:blipFill>
        <p:spPr>
          <a:xfrm>
            <a:off x="6674584" y="0"/>
            <a:ext cx="2469417" cy="5143502"/>
          </a:xfrm>
          <a:prstGeom prst="rect">
            <a:avLst/>
          </a:prstGeom>
          <a:noFill/>
          <a:ln>
            <a:noFill/>
          </a:ln>
        </p:spPr>
      </p:pic>
      <p:sp>
        <p:nvSpPr>
          <p:cNvPr id="17" name="Google Shape;17;p3"/>
          <p:cNvSpPr/>
          <p:nvPr/>
        </p:nvSpPr>
        <p:spPr>
          <a:xfrm>
            <a:off x="-14575" y="4736425"/>
            <a:ext cx="413700" cy="413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18" name="Google Shape;18;p3"/>
          <p:cNvPicPr preferRelativeResize="0"/>
          <p:nvPr/>
        </p:nvPicPr>
        <p:blipFill>
          <a:blip r:embed="rId3">
            <a:alphaModFix/>
          </a:blip>
          <a:stretch>
            <a:fillRect/>
          </a:stretch>
        </p:blipFill>
        <p:spPr>
          <a:xfrm>
            <a:off x="64875" y="4872814"/>
            <a:ext cx="254813" cy="140925"/>
          </a:xfrm>
          <a:prstGeom prst="rect">
            <a:avLst/>
          </a:prstGeom>
          <a:noFill/>
          <a:ln>
            <a:noFill/>
          </a:ln>
        </p:spPr>
      </p:pic>
    </p:spTree>
    <p:extLst>
      <p:ext uri="{BB962C8B-B14F-4D97-AF65-F5344CB8AC3E}">
        <p14:creationId xmlns:p14="http://schemas.microsoft.com/office/powerpoint/2010/main" val="14891079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urquoise">
  <p:cSld name="Title and Body Turquoise">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1"/>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22" name="Google Shape;22;p4"/>
          <p:cNvPicPr preferRelativeResize="0"/>
          <p:nvPr/>
        </p:nvPicPr>
        <p:blipFill rotWithShape="1">
          <a:blip r:embed="rId2">
            <a:alphaModFix amt="12000"/>
          </a:blip>
          <a:srcRect r="51990"/>
          <a:stretch/>
        </p:blipFill>
        <p:spPr>
          <a:xfrm>
            <a:off x="6674584" y="0"/>
            <a:ext cx="2469417" cy="5143501"/>
          </a:xfrm>
          <a:prstGeom prst="rect">
            <a:avLst/>
          </a:prstGeom>
          <a:noFill/>
          <a:ln>
            <a:noFill/>
          </a:ln>
        </p:spPr>
      </p:pic>
      <p:sp>
        <p:nvSpPr>
          <p:cNvPr id="23" name="Google Shape;23;p4"/>
          <p:cNvSpPr/>
          <p:nvPr/>
        </p:nvSpPr>
        <p:spPr>
          <a:xfrm>
            <a:off x="-14575" y="4736425"/>
            <a:ext cx="413700" cy="4137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24" name="Google Shape;24;p4"/>
          <p:cNvPicPr preferRelativeResize="0"/>
          <p:nvPr/>
        </p:nvPicPr>
        <p:blipFill>
          <a:blip r:embed="rId3">
            <a:alphaModFix/>
          </a:blip>
          <a:stretch>
            <a:fillRect/>
          </a:stretch>
        </p:blipFill>
        <p:spPr>
          <a:xfrm>
            <a:off x="64875" y="4872814"/>
            <a:ext cx="254813" cy="140925"/>
          </a:xfrm>
          <a:prstGeom prst="rect">
            <a:avLst/>
          </a:prstGeom>
          <a:noFill/>
          <a:ln>
            <a:noFill/>
          </a:ln>
        </p:spPr>
      </p:pic>
    </p:spTree>
    <p:extLst>
      <p:ext uri="{BB962C8B-B14F-4D97-AF65-F5344CB8AC3E}">
        <p14:creationId xmlns:p14="http://schemas.microsoft.com/office/powerpoint/2010/main" val="25169698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Magenta">
  <p:cSld name="Title and Body Magenta">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27" name="Google Shape;27;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6"/>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2"/>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28" name="Google Shape;28;p5"/>
          <p:cNvPicPr preferRelativeResize="0"/>
          <p:nvPr/>
        </p:nvPicPr>
        <p:blipFill rotWithShape="1">
          <a:blip r:embed="rId2">
            <a:alphaModFix amt="12000"/>
          </a:blip>
          <a:srcRect r="52013"/>
          <a:stretch/>
        </p:blipFill>
        <p:spPr>
          <a:xfrm>
            <a:off x="6674584" y="0"/>
            <a:ext cx="2469417" cy="5143502"/>
          </a:xfrm>
          <a:prstGeom prst="rect">
            <a:avLst/>
          </a:prstGeom>
          <a:noFill/>
          <a:ln>
            <a:noFill/>
          </a:ln>
        </p:spPr>
      </p:pic>
      <p:sp>
        <p:nvSpPr>
          <p:cNvPr id="29" name="Google Shape;29;p5"/>
          <p:cNvSpPr/>
          <p:nvPr/>
        </p:nvSpPr>
        <p:spPr>
          <a:xfrm>
            <a:off x="-14575" y="4736425"/>
            <a:ext cx="413700" cy="4137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0" name="Google Shape;30;p5"/>
          <p:cNvPicPr preferRelativeResize="0"/>
          <p:nvPr/>
        </p:nvPicPr>
        <p:blipFill>
          <a:blip r:embed="rId3">
            <a:alphaModFix/>
          </a:blip>
          <a:stretch>
            <a:fillRect/>
          </a:stretch>
        </p:blipFill>
        <p:spPr>
          <a:xfrm>
            <a:off x="64875" y="4872814"/>
            <a:ext cx="254813" cy="140925"/>
          </a:xfrm>
          <a:prstGeom prst="rect">
            <a:avLst/>
          </a:prstGeom>
          <a:noFill/>
          <a:ln>
            <a:noFill/>
          </a:ln>
        </p:spPr>
      </p:pic>
    </p:spTree>
    <p:extLst>
      <p:ext uri="{BB962C8B-B14F-4D97-AF65-F5344CB8AC3E}">
        <p14:creationId xmlns:p14="http://schemas.microsoft.com/office/powerpoint/2010/main" val="18134089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Pine">
  <p:cSld name="Title and Body Pine">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4"/>
              </a:buClr>
              <a:buSzPts val="2800"/>
              <a:buFont typeface="Lexend"/>
              <a:buNone/>
              <a:defRPr b="1">
                <a:solidFill>
                  <a:schemeClr val="accent4"/>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33" name="Google Shape;33;p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4"/>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34" name="Google Shape;34;p6"/>
          <p:cNvPicPr preferRelativeResize="0"/>
          <p:nvPr/>
        </p:nvPicPr>
        <p:blipFill rotWithShape="1">
          <a:blip r:embed="rId2">
            <a:alphaModFix amt="12000"/>
          </a:blip>
          <a:srcRect r="52036"/>
          <a:stretch/>
        </p:blipFill>
        <p:spPr>
          <a:xfrm>
            <a:off x="6674581" y="0"/>
            <a:ext cx="2469427" cy="5143501"/>
          </a:xfrm>
          <a:prstGeom prst="rect">
            <a:avLst/>
          </a:prstGeom>
          <a:noFill/>
          <a:ln>
            <a:noFill/>
          </a:ln>
        </p:spPr>
      </p:pic>
      <p:sp>
        <p:nvSpPr>
          <p:cNvPr id="35" name="Google Shape;35;p6"/>
          <p:cNvSpPr/>
          <p:nvPr/>
        </p:nvSpPr>
        <p:spPr>
          <a:xfrm>
            <a:off x="-14575" y="4736425"/>
            <a:ext cx="413700" cy="4137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6" name="Google Shape;36;p6"/>
          <p:cNvPicPr preferRelativeResize="0"/>
          <p:nvPr/>
        </p:nvPicPr>
        <p:blipFill>
          <a:blip r:embed="rId3">
            <a:alphaModFix/>
          </a:blip>
          <a:stretch>
            <a:fillRect/>
          </a:stretch>
        </p:blipFill>
        <p:spPr>
          <a:xfrm>
            <a:off x="64875" y="4872814"/>
            <a:ext cx="254813" cy="140925"/>
          </a:xfrm>
          <a:prstGeom prst="rect">
            <a:avLst/>
          </a:prstGeom>
          <a:noFill/>
          <a:ln>
            <a:noFill/>
          </a:ln>
        </p:spPr>
      </p:pic>
    </p:spTree>
    <p:extLst>
      <p:ext uri="{BB962C8B-B14F-4D97-AF65-F5344CB8AC3E}">
        <p14:creationId xmlns:p14="http://schemas.microsoft.com/office/powerpoint/2010/main" val="41610794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Sage">
  <p:cSld name="Title and Body Sage">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11700" y="133975"/>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5"/>
              </a:buClr>
              <a:buSzPts val="2800"/>
              <a:buFont typeface="Lexend"/>
              <a:buNone/>
              <a:defRPr b="1">
                <a:solidFill>
                  <a:schemeClr val="accent5"/>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39" name="Google Shape;39;p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5"/>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40" name="Google Shape;40;p7"/>
          <p:cNvPicPr preferRelativeResize="0"/>
          <p:nvPr/>
        </p:nvPicPr>
        <p:blipFill rotWithShape="1">
          <a:blip r:embed="rId2">
            <a:alphaModFix amt="15000"/>
          </a:blip>
          <a:srcRect r="52036"/>
          <a:stretch/>
        </p:blipFill>
        <p:spPr>
          <a:xfrm>
            <a:off x="6674581" y="0"/>
            <a:ext cx="2469427" cy="5143501"/>
          </a:xfrm>
          <a:prstGeom prst="rect">
            <a:avLst/>
          </a:prstGeom>
          <a:noFill/>
          <a:ln>
            <a:noFill/>
          </a:ln>
        </p:spPr>
      </p:pic>
      <p:sp>
        <p:nvSpPr>
          <p:cNvPr id="41" name="Google Shape;41;p7"/>
          <p:cNvSpPr/>
          <p:nvPr/>
        </p:nvSpPr>
        <p:spPr>
          <a:xfrm>
            <a:off x="-14575" y="4736425"/>
            <a:ext cx="413700" cy="413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42" name="Google Shape;42;p7"/>
          <p:cNvPicPr preferRelativeResize="0"/>
          <p:nvPr/>
        </p:nvPicPr>
        <p:blipFill>
          <a:blip r:embed="rId3">
            <a:alphaModFix/>
          </a:blip>
          <a:stretch>
            <a:fillRect/>
          </a:stretch>
        </p:blipFill>
        <p:spPr>
          <a:xfrm>
            <a:off x="64875" y="4872814"/>
            <a:ext cx="254813" cy="140925"/>
          </a:xfrm>
          <a:prstGeom prst="rect">
            <a:avLst/>
          </a:prstGeom>
          <a:noFill/>
          <a:ln>
            <a:noFill/>
          </a:ln>
        </p:spPr>
      </p:pic>
    </p:spTree>
    <p:extLst>
      <p:ext uri="{BB962C8B-B14F-4D97-AF65-F5344CB8AC3E}">
        <p14:creationId xmlns:p14="http://schemas.microsoft.com/office/powerpoint/2010/main" val="2176715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hoto + Body 1L">
  <p:cSld name="Photo + Body 1L">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4219575" y="215875"/>
            <a:ext cx="4612800" cy="1261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45" name="Google Shape;45;p8"/>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6"/>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1"/>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2"/>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sp>
        <p:nvSpPr>
          <p:cNvPr id="46" name="Google Shape;46;p8"/>
          <p:cNvSpPr/>
          <p:nvPr/>
        </p:nvSpPr>
        <p:spPr>
          <a:xfrm>
            <a:off x="0" y="0"/>
            <a:ext cx="3724800" cy="514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 name="Google Shape;47;p8"/>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48" name="Google Shape;48;p8"/>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49" name="Google Shape;49;p8"/>
          <p:cNvPicPr preferRelativeResize="0"/>
          <p:nvPr/>
        </p:nvPicPr>
        <p:blipFill>
          <a:blip r:embed="rId3">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24443531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hoto + Body 2L">
  <p:cSld name="Photo + Body 2L">
    <p:spTree>
      <p:nvGrpSpPr>
        <p:cNvPr id="1" name="Shape 57"/>
        <p:cNvGrpSpPr/>
        <p:nvPr/>
      </p:nvGrpSpPr>
      <p:grpSpPr>
        <a:xfrm>
          <a:off x="0" y="0"/>
          <a:ext cx="0" cy="0"/>
          <a:chOff x="0" y="0"/>
          <a:chExt cx="0" cy="0"/>
        </a:xfrm>
      </p:grpSpPr>
      <p:sp>
        <p:nvSpPr>
          <p:cNvPr id="58" name="Google Shape;58;p10"/>
          <p:cNvSpPr txBox="1">
            <a:spLocks noGrp="1"/>
          </p:cNvSpPr>
          <p:nvPr>
            <p:ph type="title"/>
          </p:nvPr>
        </p:nvSpPr>
        <p:spPr>
          <a:xfrm>
            <a:off x="4219575" y="193525"/>
            <a:ext cx="4612800" cy="1284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2800"/>
              <a:buFont typeface="Lexend"/>
              <a:buNone/>
              <a:defRPr b="1">
                <a:solidFill>
                  <a:schemeClr val="accent2"/>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59" name="Google Shape;59;p10"/>
          <p:cNvSpPr/>
          <p:nvPr/>
        </p:nvSpPr>
        <p:spPr>
          <a:xfrm>
            <a:off x="0" y="0"/>
            <a:ext cx="3724800" cy="51480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 name="Google Shape;60;p10"/>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2"/>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1"/>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61" name="Google Shape;61;p10"/>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62" name="Google Shape;62;p10"/>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63" name="Google Shape;63;p10"/>
          <p:cNvPicPr preferRelativeResize="0"/>
          <p:nvPr/>
        </p:nvPicPr>
        <p:blipFill>
          <a:blip r:embed="rId3">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26011557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hoto + Body 2R">
  <p:cSld name="Photo + Body 2R">
    <p:spTree>
      <p:nvGrpSpPr>
        <p:cNvPr id="1" name="Shape 64"/>
        <p:cNvGrpSpPr/>
        <p:nvPr/>
      </p:nvGrpSpPr>
      <p:grpSpPr>
        <a:xfrm>
          <a:off x="0" y="0"/>
          <a:ext cx="0" cy="0"/>
          <a:chOff x="0" y="0"/>
          <a:chExt cx="0" cy="0"/>
        </a:xfrm>
      </p:grpSpPr>
      <p:sp>
        <p:nvSpPr>
          <p:cNvPr id="65" name="Google Shape;65;p11"/>
          <p:cNvSpPr txBox="1">
            <a:spLocks noGrp="1"/>
          </p:cNvSpPr>
          <p:nvPr>
            <p:ph type="title"/>
          </p:nvPr>
        </p:nvSpPr>
        <p:spPr>
          <a:xfrm>
            <a:off x="266700" y="163750"/>
            <a:ext cx="4612800" cy="1314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2800"/>
              <a:buFont typeface="Lexend"/>
              <a:buNone/>
              <a:defRPr b="1">
                <a:solidFill>
                  <a:schemeClr val="accent2"/>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66" name="Google Shape;66;p11"/>
          <p:cNvSpPr/>
          <p:nvPr/>
        </p:nvSpPr>
        <p:spPr>
          <a:xfrm>
            <a:off x="5466900" y="0"/>
            <a:ext cx="3724800" cy="5120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 name="Google Shape;67;p11"/>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2"/>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1"/>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68" name="Google Shape;68;p11"/>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69" name="Google Shape;69;p11"/>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70" name="Google Shape;70;p11"/>
          <p:cNvPicPr preferRelativeResize="0"/>
          <p:nvPr/>
        </p:nvPicPr>
        <p:blipFill>
          <a:blip r:embed="rId3">
            <a:alphaModFix/>
          </a:blip>
          <a:stretch>
            <a:fillRect/>
          </a:stretch>
        </p:blipFill>
        <p:spPr>
          <a:xfrm>
            <a:off x="142925" y="4770150"/>
            <a:ext cx="359774" cy="286201"/>
          </a:xfrm>
          <a:prstGeom prst="rect">
            <a:avLst/>
          </a:prstGeom>
          <a:noFill/>
          <a:ln>
            <a:noFill/>
          </a:ln>
        </p:spPr>
      </p:pic>
    </p:spTree>
    <p:extLst>
      <p:ext uri="{BB962C8B-B14F-4D97-AF65-F5344CB8AC3E}">
        <p14:creationId xmlns:p14="http://schemas.microsoft.com/office/powerpoint/2010/main" val="28746778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Photo + Body 3L">
  <p:cSld name="Photo + Body 3L">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4219575" y="141425"/>
            <a:ext cx="4612800" cy="13362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73" name="Google Shape;73;p12"/>
          <p:cNvSpPr/>
          <p:nvPr/>
        </p:nvSpPr>
        <p:spPr>
          <a:xfrm>
            <a:off x="-30925" y="0"/>
            <a:ext cx="3724800" cy="51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2"/>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1"/>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75" name="Google Shape;75;p12"/>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76" name="Google Shape;76;p12"/>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77" name="Google Shape;77;p12"/>
          <p:cNvPicPr preferRelativeResize="0"/>
          <p:nvPr/>
        </p:nvPicPr>
        <p:blipFill>
          <a:blip r:embed="rId3">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26220729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to + Body 3R">
  <p:cSld name="Photo + Body 3R">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266700" y="156325"/>
            <a:ext cx="4612800" cy="13212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80" name="Google Shape;80;p13"/>
          <p:cNvSpPr/>
          <p:nvPr/>
        </p:nvSpPr>
        <p:spPr>
          <a:xfrm>
            <a:off x="5466900" y="0"/>
            <a:ext cx="3724800" cy="51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 name="Google Shape;81;p13"/>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1"/>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82" name="Google Shape;82;p13"/>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83" name="Google Shape;83;p13"/>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84" name="Google Shape;84;p13"/>
          <p:cNvPicPr preferRelativeResize="0"/>
          <p:nvPr/>
        </p:nvPicPr>
        <p:blipFill>
          <a:blip r:embed="rId3">
            <a:alphaModFix/>
          </a:blip>
          <a:stretch>
            <a:fillRect/>
          </a:stretch>
        </p:blipFill>
        <p:spPr>
          <a:xfrm>
            <a:off x="142925" y="4770150"/>
            <a:ext cx="359774" cy="286201"/>
          </a:xfrm>
          <a:prstGeom prst="rect">
            <a:avLst/>
          </a:prstGeom>
          <a:noFill/>
          <a:ln>
            <a:noFill/>
          </a:ln>
        </p:spPr>
      </p:pic>
    </p:spTree>
    <p:extLst>
      <p:ext uri="{BB962C8B-B14F-4D97-AF65-F5344CB8AC3E}">
        <p14:creationId xmlns:p14="http://schemas.microsoft.com/office/powerpoint/2010/main" val="40999424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to + Body 4L">
  <p:cSld name="Photo + Body 4L">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4219575" y="148875"/>
            <a:ext cx="4612800" cy="13287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4"/>
              </a:buClr>
              <a:buSzPts val="2800"/>
              <a:buFont typeface="Lexend"/>
              <a:buNone/>
              <a:defRPr b="1">
                <a:solidFill>
                  <a:schemeClr val="accent4"/>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87" name="Google Shape;87;p14"/>
          <p:cNvSpPr/>
          <p:nvPr/>
        </p:nvSpPr>
        <p:spPr>
          <a:xfrm>
            <a:off x="-30925" y="-37225"/>
            <a:ext cx="3724800" cy="51807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 name="Google Shape;88;p14"/>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4"/>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89" name="Google Shape;89;p14"/>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90" name="Google Shape;90;p14"/>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91" name="Google Shape;91;p14"/>
          <p:cNvPicPr preferRelativeResize="0"/>
          <p:nvPr/>
        </p:nvPicPr>
        <p:blipFill>
          <a:blip r:embed="rId3">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28131054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Photo + Body 4R">
  <p:cSld name="Photo + Body 4R">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266700" y="163750"/>
            <a:ext cx="4612800" cy="1314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4"/>
              </a:buClr>
              <a:buSzPts val="2800"/>
              <a:buFont typeface="Lexend"/>
              <a:buNone/>
              <a:defRPr b="1">
                <a:solidFill>
                  <a:schemeClr val="accent4"/>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94" name="Google Shape;94;p15"/>
          <p:cNvSpPr/>
          <p:nvPr/>
        </p:nvSpPr>
        <p:spPr>
          <a:xfrm>
            <a:off x="5466900" y="0"/>
            <a:ext cx="37248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 name="Google Shape;95;p15"/>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4"/>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96" name="Google Shape;96;p15"/>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97" name="Google Shape;97;p15"/>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98" name="Google Shape;98;p15"/>
          <p:cNvPicPr preferRelativeResize="0"/>
          <p:nvPr/>
        </p:nvPicPr>
        <p:blipFill>
          <a:blip r:embed="rId3">
            <a:alphaModFix/>
          </a:blip>
          <a:stretch>
            <a:fillRect/>
          </a:stretch>
        </p:blipFill>
        <p:spPr>
          <a:xfrm>
            <a:off x="142925" y="4770150"/>
            <a:ext cx="359774" cy="286201"/>
          </a:xfrm>
          <a:prstGeom prst="rect">
            <a:avLst/>
          </a:prstGeom>
          <a:noFill/>
          <a:ln>
            <a:noFill/>
          </a:ln>
        </p:spPr>
      </p:pic>
    </p:spTree>
    <p:extLst>
      <p:ext uri="{BB962C8B-B14F-4D97-AF65-F5344CB8AC3E}">
        <p14:creationId xmlns:p14="http://schemas.microsoft.com/office/powerpoint/2010/main" val="166280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hoto + Body 5L">
  <p:cSld name="Photo + Body 5L">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4219575" y="200975"/>
            <a:ext cx="4612800" cy="1276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5"/>
              </a:buClr>
              <a:buSzPts val="2800"/>
              <a:buFont typeface="Lexend"/>
              <a:buNone/>
              <a:defRPr b="1">
                <a:solidFill>
                  <a:schemeClr val="accent5"/>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01" name="Google Shape;101;p16"/>
          <p:cNvSpPr/>
          <p:nvPr/>
        </p:nvSpPr>
        <p:spPr>
          <a:xfrm>
            <a:off x="-30925" y="0"/>
            <a:ext cx="37248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2" name="Google Shape;102;p16"/>
          <p:cNvSpPr txBox="1">
            <a:spLocks noGrp="1"/>
          </p:cNvSpPr>
          <p:nvPr>
            <p:ph type="body" idx="1"/>
          </p:nvPr>
        </p:nvSpPr>
        <p:spPr>
          <a:xfrm>
            <a:off x="4219575"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5"/>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103" name="Google Shape;103;p16"/>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104" name="Google Shape;104;p16"/>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105" name="Google Shape;105;p16"/>
          <p:cNvPicPr preferRelativeResize="0"/>
          <p:nvPr/>
        </p:nvPicPr>
        <p:blipFill>
          <a:blip r:embed="rId3">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20717111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Photo + Body 5R">
  <p:cSld name="Photo + Body 5R">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66700" y="178650"/>
            <a:ext cx="4612800" cy="12990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5"/>
              </a:buClr>
              <a:buSzPts val="2800"/>
              <a:buFont typeface="Lexend"/>
              <a:buNone/>
              <a:defRPr b="1">
                <a:solidFill>
                  <a:schemeClr val="accent5"/>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08" name="Google Shape;108;p17"/>
          <p:cNvSpPr/>
          <p:nvPr/>
        </p:nvSpPr>
        <p:spPr>
          <a:xfrm>
            <a:off x="5466900" y="0"/>
            <a:ext cx="37248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9" name="Google Shape;109;p17"/>
          <p:cNvSpPr txBox="1">
            <a:spLocks noGrp="1"/>
          </p:cNvSpPr>
          <p:nvPr>
            <p:ph type="body" idx="1"/>
          </p:nvPr>
        </p:nvSpPr>
        <p:spPr>
          <a:xfrm>
            <a:off x="266700" y="1582475"/>
            <a:ext cx="4612800" cy="3416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accent5"/>
              </a:buClr>
              <a:buSzPts val="1600"/>
              <a:buFont typeface="Lexend"/>
              <a:buChar char="●"/>
              <a:defRPr sz="1600">
                <a:latin typeface="Lexend"/>
                <a:ea typeface="Lexend"/>
                <a:cs typeface="Lexend"/>
                <a:sym typeface="Lexend"/>
              </a:defRPr>
            </a:lvl1pPr>
            <a:lvl2pPr marL="914400" lvl="1" indent="-330200">
              <a:spcBef>
                <a:spcPts val="800"/>
              </a:spcBef>
              <a:spcAft>
                <a:spcPts val="0"/>
              </a:spcAft>
              <a:buClr>
                <a:schemeClr val="accent2"/>
              </a:buClr>
              <a:buSzPts val="1600"/>
              <a:buFont typeface="Lexend"/>
              <a:buChar char="○"/>
              <a:defRPr sz="1600">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30200">
              <a:spcBef>
                <a:spcPts val="800"/>
              </a:spcBef>
              <a:spcAft>
                <a:spcPts val="0"/>
              </a:spcAft>
              <a:buClr>
                <a:schemeClr val="accent1"/>
              </a:buClr>
              <a:buSzPts val="1600"/>
              <a:buFont typeface="Lexend"/>
              <a:buChar char="●"/>
              <a:defRPr sz="1600">
                <a:latin typeface="Lexend"/>
                <a:ea typeface="Lexend"/>
                <a:cs typeface="Lexend"/>
                <a:sym typeface="Lexend"/>
              </a:defRPr>
            </a:lvl4pPr>
            <a:lvl5pPr marL="2286000" lvl="4" indent="-330200">
              <a:spcBef>
                <a:spcPts val="800"/>
              </a:spcBef>
              <a:spcAft>
                <a:spcPts val="0"/>
              </a:spcAft>
              <a:buClr>
                <a:schemeClr val="accent2"/>
              </a:buClr>
              <a:buSzPts val="1600"/>
              <a:buFont typeface="Lexend"/>
              <a:buChar char="○"/>
              <a:defRPr sz="16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endParaRPr/>
          </a:p>
        </p:txBody>
      </p:sp>
      <p:pic>
        <p:nvPicPr>
          <p:cNvPr id="110" name="Google Shape;110;p17"/>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111" name="Google Shape;111;p17"/>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112" name="Google Shape;112;p17"/>
          <p:cNvPicPr preferRelativeResize="0"/>
          <p:nvPr/>
        </p:nvPicPr>
        <p:blipFill>
          <a:blip r:embed="rId3">
            <a:alphaModFix/>
          </a:blip>
          <a:stretch>
            <a:fillRect/>
          </a:stretch>
        </p:blipFill>
        <p:spPr>
          <a:xfrm>
            <a:off x="142925" y="4770150"/>
            <a:ext cx="359774" cy="286201"/>
          </a:xfrm>
          <a:prstGeom prst="rect">
            <a:avLst/>
          </a:prstGeom>
          <a:noFill/>
          <a:ln>
            <a:noFill/>
          </a:ln>
        </p:spPr>
      </p:pic>
    </p:spTree>
    <p:extLst>
      <p:ext uri="{BB962C8B-B14F-4D97-AF65-F5344CB8AC3E}">
        <p14:creationId xmlns:p14="http://schemas.microsoft.com/office/powerpoint/2010/main" val="132835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Body Blank">
  <p:cSld name="Title and Body Blank">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311700" y="141425"/>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1"/>
              </a:buClr>
              <a:buSzPts val="2800"/>
              <a:buFont typeface="Lexend"/>
              <a:buNone/>
              <a:defRPr b="1">
                <a:solidFill>
                  <a:schemeClr val="accent1"/>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15" name="Google Shape;11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1"/>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2"/>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116" name="Google Shape;116;p18"/>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17" name="Google Shape;117;p18"/>
          <p:cNvCxnSpPr/>
          <p:nvPr/>
        </p:nvCxnSpPr>
        <p:spPr>
          <a:xfrm rot="10800000">
            <a:off x="-7525" y="4912650"/>
            <a:ext cx="8598000" cy="600"/>
          </a:xfrm>
          <a:prstGeom prst="straightConnector1">
            <a:avLst/>
          </a:prstGeom>
          <a:noFill/>
          <a:ln w="9525" cap="flat" cmpd="sng">
            <a:solidFill>
              <a:schemeClr val="accent1"/>
            </a:solidFill>
            <a:prstDash val="solid"/>
            <a:round/>
            <a:headEnd type="none" w="med" len="med"/>
            <a:tailEnd type="none" w="med" len="med"/>
          </a:ln>
        </p:spPr>
      </p:cxnSp>
    </p:spTree>
    <p:extLst>
      <p:ext uri="{BB962C8B-B14F-4D97-AF65-F5344CB8AC3E}">
        <p14:creationId xmlns:p14="http://schemas.microsoft.com/office/powerpoint/2010/main" val="20852066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311700" y="133975"/>
            <a:ext cx="8520600" cy="868800"/>
          </a:xfrm>
          <a:prstGeom prst="rect">
            <a:avLst/>
          </a:prstGeom>
        </p:spPr>
        <p:txBody>
          <a:bodyPr spcFirstLastPara="1" wrap="square" lIns="91425" tIns="91425" rIns="91425" bIns="91425" anchor="b" anchorCtr="0">
            <a:noAutofit/>
          </a:bodyPr>
          <a:lstStyle>
            <a:lvl1pPr marL="0" marR="0" lvl="0" indent="0" algn="l" rtl="0">
              <a:lnSpc>
                <a:spcPct val="95000"/>
              </a:lnSpc>
              <a:spcBef>
                <a:spcPts val="0"/>
              </a:spcBef>
              <a:spcAft>
                <a:spcPts val="0"/>
              </a:spcAft>
              <a:buClr>
                <a:schemeClr val="accent2"/>
              </a:buClr>
              <a:buSzPts val="2800"/>
              <a:buFont typeface="Lexend"/>
              <a:buNone/>
              <a:defRPr>
                <a:solidFill>
                  <a:schemeClr val="accent2"/>
                </a:solidFill>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endParaRPr/>
          </a:p>
        </p:txBody>
      </p:sp>
      <p:sp>
        <p:nvSpPr>
          <p:cNvPr id="120" name="Google Shape;120;p1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accent2"/>
              </a:buClr>
              <a:buSzPts val="1800"/>
              <a:buFont typeface="Lexend"/>
              <a:buChar char="●"/>
              <a:defRPr>
                <a:latin typeface="Lexend"/>
                <a:ea typeface="Lexend"/>
                <a:cs typeface="Lexend"/>
                <a:sym typeface="Lexend"/>
              </a:defRPr>
            </a:lvl1pPr>
            <a:lvl2pPr marL="914400" lvl="1" indent="-33655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sp>
        <p:nvSpPr>
          <p:cNvPr id="121" name="Google Shape;121;p19"/>
          <p:cNvSpPr txBox="1">
            <a:spLocks noGrp="1"/>
          </p:cNvSpPr>
          <p:nvPr>
            <p:ph type="body" idx="2"/>
          </p:nvPr>
        </p:nvSpPr>
        <p:spPr>
          <a:xfrm>
            <a:off x="4551500" y="1152475"/>
            <a:ext cx="39999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2"/>
              </a:buClr>
              <a:buSzPts val="1800"/>
              <a:buFont typeface="Lexend"/>
              <a:buChar char="●"/>
              <a:defRPr>
                <a:latin typeface="Lexend"/>
                <a:ea typeface="Lexend"/>
                <a:cs typeface="Lexend"/>
                <a:sym typeface="Lexend"/>
              </a:defRPr>
            </a:lvl1pPr>
            <a:lvl2pPr marL="914400" lvl="1" indent="-336550" rtl="0">
              <a:spcBef>
                <a:spcPts val="800"/>
              </a:spcBef>
              <a:spcAft>
                <a:spcPts val="0"/>
              </a:spcAft>
              <a:buClr>
                <a:schemeClr val="accent1"/>
              </a:buClr>
              <a:buSzPts val="1700"/>
              <a:buFont typeface="Lexend"/>
              <a:buChar char="○"/>
              <a:defRPr>
                <a:latin typeface="Lexend"/>
                <a:ea typeface="Lexend"/>
                <a:cs typeface="Lexend"/>
                <a:sym typeface="Lexend"/>
              </a:defRPr>
            </a:lvl2pPr>
            <a:lvl3pPr marL="1371600" lvl="2" indent="-330200" rtl="0">
              <a:spcBef>
                <a:spcPts val="800"/>
              </a:spcBef>
              <a:spcAft>
                <a:spcPts val="0"/>
              </a:spcAft>
              <a:buClr>
                <a:schemeClr val="accent6"/>
              </a:buClr>
              <a:buSzPts val="1600"/>
              <a:buFont typeface="Lexend"/>
              <a:buChar char="■"/>
              <a:defRPr>
                <a:latin typeface="Lexend"/>
                <a:ea typeface="Lexend"/>
                <a:cs typeface="Lexend"/>
                <a:sym typeface="Lexend"/>
              </a:defRPr>
            </a:lvl3pPr>
            <a:lvl4pPr marL="1828800" lvl="3" indent="-323850" rtl="0">
              <a:spcBef>
                <a:spcPts val="800"/>
              </a:spcBef>
              <a:spcAft>
                <a:spcPts val="0"/>
              </a:spcAft>
              <a:buClr>
                <a:schemeClr val="accent1"/>
              </a:buClr>
              <a:buSzPts val="1500"/>
              <a:buFont typeface="Lexend"/>
              <a:buChar char="●"/>
              <a:defRPr>
                <a:latin typeface="Lexend"/>
                <a:ea typeface="Lexend"/>
                <a:cs typeface="Lexend"/>
                <a:sym typeface="Lexend"/>
              </a:defRPr>
            </a:lvl4pPr>
            <a:lvl5pPr marL="2286000" lvl="4" indent="-323850" rtl="0">
              <a:spcBef>
                <a:spcPts val="800"/>
              </a:spcBef>
              <a:spcAft>
                <a:spcPts val="0"/>
              </a:spcAft>
              <a:buClr>
                <a:schemeClr val="accent2"/>
              </a:buClr>
              <a:buSzPts val="1500"/>
              <a:buFont typeface="Lexend"/>
              <a:buChar char="○"/>
              <a:defRPr>
                <a:latin typeface="Lexend"/>
                <a:ea typeface="Lexend"/>
                <a:cs typeface="Lexend"/>
                <a:sym typeface="Lexend"/>
              </a:defRPr>
            </a:lvl5pPr>
            <a:lvl6pPr marL="2743200" lvl="5" indent="-323850" rtl="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rtl="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rtl="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rtl="0">
              <a:spcBef>
                <a:spcPts val="800"/>
              </a:spcBef>
              <a:spcAft>
                <a:spcPts val="800"/>
              </a:spcAft>
              <a:buClr>
                <a:schemeClr val="accent6"/>
              </a:buClr>
              <a:buSzPts val="1500"/>
              <a:buFont typeface="Lexend"/>
              <a:buChar char="■"/>
              <a:defRPr>
                <a:latin typeface="Lexend"/>
                <a:ea typeface="Lexend"/>
                <a:cs typeface="Lexend"/>
                <a:sym typeface="Lexend"/>
              </a:defRPr>
            </a:lvl9pPr>
          </a:lstStyle>
          <a:p>
            <a:endParaRPr/>
          </a:p>
        </p:txBody>
      </p:sp>
      <p:pic>
        <p:nvPicPr>
          <p:cNvPr id="122" name="Google Shape;122;p19"/>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23" name="Google Shape;123;p19"/>
          <p:cNvCxnSpPr/>
          <p:nvPr/>
        </p:nvCxnSpPr>
        <p:spPr>
          <a:xfrm flipH="1">
            <a:off x="-22225" y="4913250"/>
            <a:ext cx="8612700" cy="6900"/>
          </a:xfrm>
          <a:prstGeom prst="straightConnector1">
            <a:avLst/>
          </a:prstGeom>
          <a:noFill/>
          <a:ln w="9525" cap="flat" cmpd="sng">
            <a:solidFill>
              <a:schemeClr val="accent2"/>
            </a:solidFill>
            <a:prstDash val="solid"/>
            <a:round/>
            <a:headEnd type="none" w="med" len="med"/>
            <a:tailEnd type="none" w="med" len="med"/>
          </a:ln>
        </p:spPr>
      </p:cxnSp>
    </p:spTree>
    <p:extLst>
      <p:ext uri="{BB962C8B-B14F-4D97-AF65-F5344CB8AC3E}">
        <p14:creationId xmlns:p14="http://schemas.microsoft.com/office/powerpoint/2010/main" val="35912926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lvl1pPr lvl="0">
              <a:lnSpc>
                <a:spcPct val="95000"/>
              </a:lnSpc>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a:buNone/>
              <a:defRPr>
                <a:latin typeface="Lexend"/>
                <a:ea typeface="Lexend"/>
                <a:cs typeface="Lexend"/>
                <a:sym typeface="Lexend"/>
              </a:defRPr>
            </a:lvl2pPr>
            <a:lvl3pPr lvl="2">
              <a:spcBef>
                <a:spcPts val="0"/>
              </a:spcBef>
              <a:spcAft>
                <a:spcPts val="0"/>
              </a:spcAft>
              <a:buSzPts val="2800"/>
              <a:buFont typeface="Lexend"/>
              <a:buNone/>
              <a:defRPr>
                <a:latin typeface="Lexend"/>
                <a:ea typeface="Lexend"/>
                <a:cs typeface="Lexend"/>
                <a:sym typeface="Lexend"/>
              </a:defRPr>
            </a:lvl3pPr>
            <a:lvl4pPr lvl="3">
              <a:spcBef>
                <a:spcPts val="0"/>
              </a:spcBef>
              <a:spcAft>
                <a:spcPts val="0"/>
              </a:spcAft>
              <a:buSzPts val="2800"/>
              <a:buFont typeface="Lexend"/>
              <a:buNone/>
              <a:defRPr>
                <a:latin typeface="Lexend"/>
                <a:ea typeface="Lexend"/>
                <a:cs typeface="Lexend"/>
                <a:sym typeface="Lexend"/>
              </a:defRPr>
            </a:lvl4pPr>
            <a:lvl5pPr lvl="4">
              <a:spcBef>
                <a:spcPts val="0"/>
              </a:spcBef>
              <a:spcAft>
                <a:spcPts val="0"/>
              </a:spcAft>
              <a:buSzPts val="2800"/>
              <a:buFont typeface="Lexend"/>
              <a:buNone/>
              <a:defRPr>
                <a:latin typeface="Lexend"/>
                <a:ea typeface="Lexend"/>
                <a:cs typeface="Lexend"/>
                <a:sym typeface="Lexend"/>
              </a:defRPr>
            </a:lvl5pPr>
            <a:lvl6pPr lvl="5">
              <a:spcBef>
                <a:spcPts val="0"/>
              </a:spcBef>
              <a:spcAft>
                <a:spcPts val="0"/>
              </a:spcAft>
              <a:buSzPts val="2800"/>
              <a:buFont typeface="Lexend"/>
              <a:buNone/>
              <a:defRPr>
                <a:latin typeface="Lexend"/>
                <a:ea typeface="Lexend"/>
                <a:cs typeface="Lexend"/>
                <a:sym typeface="Lexend"/>
              </a:defRPr>
            </a:lvl6pPr>
            <a:lvl7pPr lvl="6">
              <a:spcBef>
                <a:spcPts val="0"/>
              </a:spcBef>
              <a:spcAft>
                <a:spcPts val="0"/>
              </a:spcAft>
              <a:buSzPts val="2800"/>
              <a:buFont typeface="Lexend"/>
              <a:buNone/>
              <a:defRPr>
                <a:latin typeface="Lexend"/>
                <a:ea typeface="Lexend"/>
                <a:cs typeface="Lexend"/>
                <a:sym typeface="Lexend"/>
              </a:defRPr>
            </a:lvl7pPr>
            <a:lvl8pPr lvl="7">
              <a:spcBef>
                <a:spcPts val="0"/>
              </a:spcBef>
              <a:spcAft>
                <a:spcPts val="0"/>
              </a:spcAft>
              <a:buSzPts val="2800"/>
              <a:buFont typeface="Lexend"/>
              <a:buNone/>
              <a:defRPr>
                <a:latin typeface="Lexend"/>
                <a:ea typeface="Lexend"/>
                <a:cs typeface="Lexend"/>
                <a:sym typeface="Lexend"/>
              </a:defRPr>
            </a:lvl8pPr>
            <a:lvl9pPr lvl="8">
              <a:spcBef>
                <a:spcPts val="0"/>
              </a:spcBef>
              <a:spcAft>
                <a:spcPts val="0"/>
              </a:spcAft>
              <a:buSzPts val="2800"/>
              <a:buFont typeface="Lexend"/>
              <a:buNone/>
              <a:defRPr>
                <a:latin typeface="Lexend"/>
                <a:ea typeface="Lexend"/>
                <a:cs typeface="Lexend"/>
                <a:sym typeface="Lexend"/>
              </a:defRPr>
            </a:lvl9pPr>
          </a:lstStyle>
          <a:p>
            <a:endParaRPr/>
          </a:p>
        </p:txBody>
      </p:sp>
      <p:pic>
        <p:nvPicPr>
          <p:cNvPr id="126" name="Google Shape;126;p20"/>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127" name="Google Shape;127;p20"/>
          <p:cNvCxnSpPr/>
          <p:nvPr/>
        </p:nvCxnSpPr>
        <p:spPr>
          <a:xfrm flipH="1">
            <a:off x="7475" y="4913250"/>
            <a:ext cx="8583000" cy="6900"/>
          </a:xfrm>
          <a:prstGeom prst="straightConnector1">
            <a:avLst/>
          </a:prstGeom>
          <a:noFill/>
          <a:ln w="9525" cap="flat" cmpd="sng">
            <a:solidFill>
              <a:schemeClr val="accent6"/>
            </a:solidFill>
            <a:prstDash val="solid"/>
            <a:round/>
            <a:headEnd type="none" w="med" len="med"/>
            <a:tailEnd type="none" w="med" len="med"/>
          </a:ln>
        </p:spPr>
      </p:cxnSp>
    </p:spTree>
    <p:extLst>
      <p:ext uri="{BB962C8B-B14F-4D97-AF65-F5344CB8AC3E}">
        <p14:creationId xmlns:p14="http://schemas.microsoft.com/office/powerpoint/2010/main" val="21588539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hapter Break Turquoise">
  <p:cSld name="Chapter Break Turquoise">
    <p:bg>
      <p:bgPr>
        <a:solidFill>
          <a:srgbClr val="369992"/>
        </a:solidFill>
        <a:effectLst/>
      </p:bgPr>
    </p:bg>
    <p:spTree>
      <p:nvGrpSpPr>
        <p:cNvPr id="1" name="Shape 128"/>
        <p:cNvGrpSpPr/>
        <p:nvPr/>
      </p:nvGrpSpPr>
      <p:grpSpPr>
        <a:xfrm>
          <a:off x="0" y="0"/>
          <a:ext cx="0" cy="0"/>
          <a:chOff x="0" y="0"/>
          <a:chExt cx="0" cy="0"/>
        </a:xfrm>
      </p:grpSpPr>
      <p:sp>
        <p:nvSpPr>
          <p:cNvPr id="129" name="Google Shape;129;p21"/>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0" name="Google Shape;130;p21"/>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1" name="Google Shape;131;p21"/>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4658029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hapter Break Pine">
  <p:cSld name="Chapter Break Pine">
    <p:bg>
      <p:bgPr>
        <a:solidFill>
          <a:schemeClr val="accent4"/>
        </a:solidFill>
        <a:effectLst/>
      </p:bgPr>
    </p:bg>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38" name="Google Shape;138;p23"/>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39" name="Google Shape;139;p23"/>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29976723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hapter Break Sage">
  <p:cSld name="Chapter Break Sage">
    <p:bg>
      <p:bgPr>
        <a:solidFill>
          <a:schemeClr val="accent5"/>
        </a:solidFill>
        <a:effectLst/>
      </p:bgPr>
    </p:bg>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42" name="Google Shape;142;p24"/>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43" name="Google Shape;143;p24"/>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30235767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hapter Break Magenta">
  <p:cSld name="Chapter Break Magenta">
    <p:bg>
      <p:bgPr>
        <a:solidFill>
          <a:schemeClr val="accent6"/>
        </a:solidFill>
        <a:effectLst/>
      </p:bgPr>
    </p:bg>
    <p:spTree>
      <p:nvGrpSpPr>
        <p:cNvPr id="1" name="Shape 144"/>
        <p:cNvGrpSpPr/>
        <p:nvPr/>
      </p:nvGrpSpPr>
      <p:grpSpPr>
        <a:xfrm>
          <a:off x="0" y="0"/>
          <a:ext cx="0" cy="0"/>
          <a:chOff x="0" y="0"/>
          <a:chExt cx="0" cy="0"/>
        </a:xfrm>
      </p:grpSpPr>
      <p:sp>
        <p:nvSpPr>
          <p:cNvPr id="145" name="Google Shape;145;p25"/>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46" name="Google Shape;146;p25"/>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47" name="Google Shape;147;p25"/>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38765648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hapter Break Magenta 2">
  <p:cSld name="Chapter Break Magenta 2">
    <p:bg>
      <p:bgPr>
        <a:solidFill>
          <a:schemeClr val="accent6"/>
        </a:solidFill>
        <a:effectLst/>
      </p:bgPr>
    </p:bg>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50" name="Google Shape;150;p26"/>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sp>
        <p:nvSpPr>
          <p:cNvPr id="151" name="Google Shape;151;p26"/>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2400" b="0">
                <a:solidFill>
                  <a:schemeClr val="lt1"/>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pic>
        <p:nvPicPr>
          <p:cNvPr id="152" name="Google Shape;152;p26"/>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23552845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hapter Break Turquoise 2">
  <p:cSld name="Chapter Break Turquoise 2">
    <p:bg>
      <p:bgPr>
        <a:solidFill>
          <a:schemeClr val="accent1"/>
        </a:solidFill>
        <a:effectLst/>
      </p:bgPr>
    </p:bg>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468825" y="230750"/>
            <a:ext cx="8206800" cy="13524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155" name="Google Shape;155;p27"/>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56" name="Google Shape;156;p27"/>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57" name="Google Shape;157;p27"/>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42678735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hapter Break Copper 2">
  <p:cSld name="Chapter Break Copper 2">
    <p:bg>
      <p:bgPr>
        <a:solidFill>
          <a:schemeClr val="accent2"/>
        </a:solidFill>
        <a:effectLst/>
      </p:bgPr>
    </p:bg>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468825" y="253075"/>
            <a:ext cx="8206800" cy="1330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0" name="Google Shape;160;p28"/>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61" name="Google Shape;161;p28"/>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62" name="Google Shape;162;p28"/>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23027985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Chapter Break Pine 2">
  <p:cSld name="Chapter Break Pine 2">
    <p:bg>
      <p:bgPr>
        <a:solidFill>
          <a:schemeClr val="accent4"/>
        </a:solidFill>
        <a:effectLst/>
      </p:bgPr>
    </p:bg>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468825" y="245625"/>
            <a:ext cx="8206800" cy="1337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4200"/>
              <a:buFont typeface="Lexend"/>
              <a:buNone/>
              <a:defRPr sz="42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5" name="Google Shape;165;p29"/>
          <p:cNvSpPr txBox="1">
            <a:spLocks noGrp="1"/>
          </p:cNvSpPr>
          <p:nvPr>
            <p:ph type="title" idx="2"/>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66" name="Google Shape;166;p29"/>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67" name="Google Shape;167;p29"/>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28300864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hapter Break Sage 2">
  <p:cSld name="Chapter Break Sage 2">
    <p:bg>
      <p:bgPr>
        <a:solidFill>
          <a:schemeClr val="accent5"/>
        </a:solidFill>
        <a:effectLst/>
      </p:bgPr>
    </p:bg>
    <p:spTree>
      <p:nvGrpSpPr>
        <p:cNvPr id="1" name="Shape 168"/>
        <p:cNvGrpSpPr/>
        <p:nvPr/>
      </p:nvGrpSpPr>
      <p:grpSpPr>
        <a:xfrm>
          <a:off x="0" y="0"/>
          <a:ext cx="0" cy="0"/>
          <a:chOff x="0" y="0"/>
          <a:chExt cx="0" cy="0"/>
        </a:xfrm>
      </p:grpSpPr>
      <p:sp>
        <p:nvSpPr>
          <p:cNvPr id="169" name="Google Shape;169;p30"/>
          <p:cNvSpPr txBox="1">
            <a:spLocks noGrp="1"/>
          </p:cNvSpPr>
          <p:nvPr>
            <p:ph type="title"/>
          </p:nvPr>
        </p:nvSpPr>
        <p:spPr>
          <a:xfrm>
            <a:off x="468825" y="1287575"/>
            <a:ext cx="8206800" cy="1007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2400"/>
              <a:buNone/>
              <a:defRPr sz="2400" b="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70" name="Google Shape;170;p30"/>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pic>
        <p:nvPicPr>
          <p:cNvPr id="171" name="Google Shape;171;p30"/>
          <p:cNvPicPr preferRelativeResize="0"/>
          <p:nvPr/>
        </p:nvPicPr>
        <p:blipFill>
          <a:blip r:embed="rId3">
            <a:alphaModFix/>
          </a:blip>
          <a:stretch>
            <a:fillRect/>
          </a:stretch>
        </p:blipFill>
        <p:spPr>
          <a:xfrm>
            <a:off x="7868537" y="4622637"/>
            <a:ext cx="1092224" cy="398925"/>
          </a:xfrm>
          <a:prstGeom prst="rect">
            <a:avLst/>
          </a:prstGeom>
          <a:noFill/>
          <a:ln>
            <a:noFill/>
          </a:ln>
        </p:spPr>
      </p:pic>
      <p:sp>
        <p:nvSpPr>
          <p:cNvPr id="172" name="Google Shape;172;p30"/>
          <p:cNvSpPr txBox="1">
            <a:spLocks noGrp="1"/>
          </p:cNvSpPr>
          <p:nvPr>
            <p:ph type="title" idx="2"/>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extLst>
      <p:ext uri="{BB962C8B-B14F-4D97-AF65-F5344CB8AC3E}">
        <p14:creationId xmlns:p14="http://schemas.microsoft.com/office/powerpoint/2010/main" val="28701525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ection Title and Description 1">
  <p:cSld name="Section Title and Description 1">
    <p:spTree>
      <p:nvGrpSpPr>
        <p:cNvPr id="1" name="Shape 173"/>
        <p:cNvGrpSpPr/>
        <p:nvPr/>
      </p:nvGrpSpPr>
      <p:grpSpPr>
        <a:xfrm>
          <a:off x="0" y="0"/>
          <a:ext cx="0" cy="0"/>
          <a:chOff x="0" y="0"/>
          <a:chExt cx="0" cy="0"/>
        </a:xfrm>
      </p:grpSpPr>
      <p:sp>
        <p:nvSpPr>
          <p:cNvPr id="174" name="Google Shape;174;p31"/>
          <p:cNvSpPr/>
          <p:nvPr/>
        </p:nvSpPr>
        <p:spPr>
          <a:xfrm>
            <a:off x="4572000" y="-125"/>
            <a:ext cx="45720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5" name="Google Shape;175;p31"/>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176" name="Google Shape;176;p3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3600"/>
              <a:buFont typeface="Lexend"/>
              <a:buNone/>
              <a:defRPr sz="3600" b="1">
                <a:solidFill>
                  <a:schemeClr val="accent1"/>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177" name="Google Shape;177;p3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178" name="Google Shape;178;p31"/>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179" name="Google Shape;179;p31"/>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180" name="Google Shape;180;p31"/>
          <p:cNvPicPr preferRelativeResize="0"/>
          <p:nvPr/>
        </p:nvPicPr>
        <p:blipFill>
          <a:blip r:embed="rId3">
            <a:alphaModFix/>
          </a:blip>
          <a:stretch>
            <a:fillRect/>
          </a:stretch>
        </p:blipFill>
        <p:spPr>
          <a:xfrm>
            <a:off x="8704012" y="4842777"/>
            <a:ext cx="254813" cy="140925"/>
          </a:xfrm>
          <a:prstGeom prst="rect">
            <a:avLst/>
          </a:prstGeom>
          <a:noFill/>
          <a:ln>
            <a:noFill/>
          </a:ln>
        </p:spPr>
      </p:pic>
    </p:spTree>
    <p:extLst>
      <p:ext uri="{BB962C8B-B14F-4D97-AF65-F5344CB8AC3E}">
        <p14:creationId xmlns:p14="http://schemas.microsoft.com/office/powerpoint/2010/main" val="23638181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Title and Description 2">
  <p:cSld name="Section Title and Description 2">
    <p:spTree>
      <p:nvGrpSpPr>
        <p:cNvPr id="1" name="Shape 181"/>
        <p:cNvGrpSpPr/>
        <p:nvPr/>
      </p:nvGrpSpPr>
      <p:grpSpPr>
        <a:xfrm>
          <a:off x="0" y="0"/>
          <a:ext cx="0" cy="0"/>
          <a:chOff x="0" y="0"/>
          <a:chExt cx="0" cy="0"/>
        </a:xfrm>
      </p:grpSpPr>
      <p:sp>
        <p:nvSpPr>
          <p:cNvPr id="182" name="Google Shape;182;p32"/>
          <p:cNvSpPr/>
          <p:nvPr/>
        </p:nvSpPr>
        <p:spPr>
          <a:xfrm>
            <a:off x="4572000" y="-125"/>
            <a:ext cx="4572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 name="Google Shape;183;p32"/>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184" name="Google Shape;184;p3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2"/>
              </a:buClr>
              <a:buSzPts val="3600"/>
              <a:buFont typeface="Lexend"/>
              <a:buNone/>
              <a:defRPr sz="3600" b="1">
                <a:solidFill>
                  <a:schemeClr val="accent2"/>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185" name="Google Shape;185;p3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186" name="Google Shape;186;p32"/>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187" name="Google Shape;187;p32"/>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188" name="Google Shape;188;p32"/>
          <p:cNvPicPr preferRelativeResize="0"/>
          <p:nvPr/>
        </p:nvPicPr>
        <p:blipFill>
          <a:blip r:embed="rId3">
            <a:alphaModFix/>
          </a:blip>
          <a:stretch>
            <a:fillRect/>
          </a:stretch>
        </p:blipFill>
        <p:spPr>
          <a:xfrm>
            <a:off x="8704012" y="4842777"/>
            <a:ext cx="254813" cy="140925"/>
          </a:xfrm>
          <a:prstGeom prst="rect">
            <a:avLst/>
          </a:prstGeom>
          <a:noFill/>
          <a:ln>
            <a:noFill/>
          </a:ln>
        </p:spPr>
      </p:pic>
    </p:spTree>
    <p:extLst>
      <p:ext uri="{BB962C8B-B14F-4D97-AF65-F5344CB8AC3E}">
        <p14:creationId xmlns:p14="http://schemas.microsoft.com/office/powerpoint/2010/main" val="5249382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Title and Description 4">
  <p:cSld name="Section Title and Description 4">
    <p:spTree>
      <p:nvGrpSpPr>
        <p:cNvPr id="1" name="Shape 197"/>
        <p:cNvGrpSpPr/>
        <p:nvPr/>
      </p:nvGrpSpPr>
      <p:grpSpPr>
        <a:xfrm>
          <a:off x="0" y="0"/>
          <a:ext cx="0" cy="0"/>
          <a:chOff x="0" y="0"/>
          <a:chExt cx="0" cy="0"/>
        </a:xfrm>
      </p:grpSpPr>
      <p:sp>
        <p:nvSpPr>
          <p:cNvPr id="198" name="Google Shape;198;p34"/>
          <p:cNvSpPr/>
          <p:nvPr/>
        </p:nvSpPr>
        <p:spPr>
          <a:xfrm>
            <a:off x="4572000" y="-125"/>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9" name="Google Shape;199;p34"/>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200" name="Google Shape;200;p3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4"/>
              </a:buClr>
              <a:buSzPts val="3600"/>
              <a:buFont typeface="Lexend"/>
              <a:buNone/>
              <a:defRPr sz="3600" b="1">
                <a:solidFill>
                  <a:schemeClr val="accent4"/>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201" name="Google Shape;201;p3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202" name="Google Shape;202;p34"/>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203" name="Google Shape;203;p34"/>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204" name="Google Shape;204;p34"/>
          <p:cNvPicPr preferRelativeResize="0"/>
          <p:nvPr/>
        </p:nvPicPr>
        <p:blipFill>
          <a:blip r:embed="rId3">
            <a:alphaModFix/>
          </a:blip>
          <a:stretch>
            <a:fillRect/>
          </a:stretch>
        </p:blipFill>
        <p:spPr>
          <a:xfrm>
            <a:off x="8704012" y="4842777"/>
            <a:ext cx="254813" cy="140925"/>
          </a:xfrm>
          <a:prstGeom prst="rect">
            <a:avLst/>
          </a:prstGeom>
          <a:noFill/>
          <a:ln>
            <a:noFill/>
          </a:ln>
        </p:spPr>
      </p:pic>
    </p:spTree>
    <p:extLst>
      <p:ext uri="{BB962C8B-B14F-4D97-AF65-F5344CB8AC3E}">
        <p14:creationId xmlns:p14="http://schemas.microsoft.com/office/powerpoint/2010/main" val="688232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Title and Description 5">
  <p:cSld name="Section Title and Description 5">
    <p:spTree>
      <p:nvGrpSpPr>
        <p:cNvPr id="1" name="Shape 205"/>
        <p:cNvGrpSpPr/>
        <p:nvPr/>
      </p:nvGrpSpPr>
      <p:grpSpPr>
        <a:xfrm>
          <a:off x="0" y="0"/>
          <a:ext cx="0" cy="0"/>
          <a:chOff x="0" y="0"/>
          <a:chExt cx="0" cy="0"/>
        </a:xfrm>
      </p:grpSpPr>
      <p:sp>
        <p:nvSpPr>
          <p:cNvPr id="206" name="Google Shape;206;p35"/>
          <p:cNvSpPr/>
          <p:nvPr/>
        </p:nvSpPr>
        <p:spPr>
          <a:xfrm>
            <a:off x="4572000" y="-125"/>
            <a:ext cx="45720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 name="Google Shape;207;p35"/>
          <p:cNvPicPr preferRelativeResize="0"/>
          <p:nvPr/>
        </p:nvPicPr>
        <p:blipFill rotWithShape="1">
          <a:blip r:embed="rId2">
            <a:alphaModFix amt="10000"/>
          </a:blip>
          <a:srcRect l="55871" t="8478" r="3813" b="8478"/>
          <a:stretch/>
        </p:blipFill>
        <p:spPr>
          <a:xfrm rot="10800000">
            <a:off x="6476200" y="0"/>
            <a:ext cx="2667802" cy="5143498"/>
          </a:xfrm>
          <a:prstGeom prst="rect">
            <a:avLst/>
          </a:prstGeom>
          <a:noFill/>
          <a:ln>
            <a:noFill/>
          </a:ln>
        </p:spPr>
      </p:pic>
      <p:sp>
        <p:nvSpPr>
          <p:cNvPr id="208" name="Google Shape;208;p3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5"/>
              </a:buClr>
              <a:buSzPts val="3600"/>
              <a:buFont typeface="Lexend"/>
              <a:buNone/>
              <a:defRPr sz="3600" b="1">
                <a:solidFill>
                  <a:schemeClr val="accent5"/>
                </a:solidFill>
                <a:latin typeface="Lexend"/>
                <a:ea typeface="Lexend"/>
                <a:cs typeface="Lexend"/>
                <a:sym typeface="Lexend"/>
              </a:defRPr>
            </a:lvl1pPr>
            <a:lvl2pPr lvl="1" algn="ctr">
              <a:spcBef>
                <a:spcPts val="0"/>
              </a:spcBef>
              <a:spcAft>
                <a:spcPts val="0"/>
              </a:spcAft>
              <a:buSzPts val="4200"/>
              <a:buFont typeface="Lexend"/>
              <a:buNone/>
              <a:defRPr sz="4200">
                <a:latin typeface="Lexend"/>
                <a:ea typeface="Lexend"/>
                <a:cs typeface="Lexend"/>
                <a:sym typeface="Lexend"/>
              </a:defRPr>
            </a:lvl2pPr>
            <a:lvl3pPr lvl="2" algn="ctr">
              <a:spcBef>
                <a:spcPts val="0"/>
              </a:spcBef>
              <a:spcAft>
                <a:spcPts val="0"/>
              </a:spcAft>
              <a:buSzPts val="4200"/>
              <a:buFont typeface="Lexend"/>
              <a:buNone/>
              <a:defRPr sz="4200">
                <a:latin typeface="Lexend"/>
                <a:ea typeface="Lexend"/>
                <a:cs typeface="Lexend"/>
                <a:sym typeface="Lexend"/>
              </a:defRPr>
            </a:lvl3pPr>
            <a:lvl4pPr lvl="3" algn="ctr">
              <a:spcBef>
                <a:spcPts val="0"/>
              </a:spcBef>
              <a:spcAft>
                <a:spcPts val="0"/>
              </a:spcAft>
              <a:buSzPts val="4200"/>
              <a:buFont typeface="Lexend"/>
              <a:buNone/>
              <a:defRPr sz="4200">
                <a:latin typeface="Lexend"/>
                <a:ea typeface="Lexend"/>
                <a:cs typeface="Lexend"/>
                <a:sym typeface="Lexend"/>
              </a:defRPr>
            </a:lvl4pPr>
            <a:lvl5pPr lvl="4" algn="ctr">
              <a:spcBef>
                <a:spcPts val="0"/>
              </a:spcBef>
              <a:spcAft>
                <a:spcPts val="0"/>
              </a:spcAft>
              <a:buSzPts val="4200"/>
              <a:buFont typeface="Lexend"/>
              <a:buNone/>
              <a:defRPr sz="4200">
                <a:latin typeface="Lexend"/>
                <a:ea typeface="Lexend"/>
                <a:cs typeface="Lexend"/>
                <a:sym typeface="Lexend"/>
              </a:defRPr>
            </a:lvl5pPr>
            <a:lvl6pPr lvl="5" algn="ctr">
              <a:spcBef>
                <a:spcPts val="0"/>
              </a:spcBef>
              <a:spcAft>
                <a:spcPts val="0"/>
              </a:spcAft>
              <a:buSzPts val="4200"/>
              <a:buFont typeface="Lexend"/>
              <a:buNone/>
              <a:defRPr sz="4200">
                <a:latin typeface="Lexend"/>
                <a:ea typeface="Lexend"/>
                <a:cs typeface="Lexend"/>
                <a:sym typeface="Lexend"/>
              </a:defRPr>
            </a:lvl6pPr>
            <a:lvl7pPr lvl="6" algn="ctr">
              <a:spcBef>
                <a:spcPts val="0"/>
              </a:spcBef>
              <a:spcAft>
                <a:spcPts val="0"/>
              </a:spcAft>
              <a:buSzPts val="4200"/>
              <a:buFont typeface="Lexend"/>
              <a:buNone/>
              <a:defRPr sz="4200">
                <a:latin typeface="Lexend"/>
                <a:ea typeface="Lexend"/>
                <a:cs typeface="Lexend"/>
                <a:sym typeface="Lexend"/>
              </a:defRPr>
            </a:lvl7pPr>
            <a:lvl8pPr lvl="7" algn="ctr">
              <a:spcBef>
                <a:spcPts val="0"/>
              </a:spcBef>
              <a:spcAft>
                <a:spcPts val="0"/>
              </a:spcAft>
              <a:buSzPts val="4200"/>
              <a:buFont typeface="Lexend"/>
              <a:buNone/>
              <a:defRPr sz="4200">
                <a:latin typeface="Lexend"/>
                <a:ea typeface="Lexend"/>
                <a:cs typeface="Lexend"/>
                <a:sym typeface="Lexend"/>
              </a:defRPr>
            </a:lvl8pPr>
            <a:lvl9pPr lvl="8" algn="ctr">
              <a:spcBef>
                <a:spcPts val="0"/>
              </a:spcBef>
              <a:spcAft>
                <a:spcPts val="0"/>
              </a:spcAft>
              <a:buSzPts val="4200"/>
              <a:buFont typeface="Lexend"/>
              <a:buNone/>
              <a:defRPr sz="4200">
                <a:latin typeface="Lexend"/>
                <a:ea typeface="Lexend"/>
                <a:cs typeface="Lexend"/>
                <a:sym typeface="Lexend"/>
              </a:defRPr>
            </a:lvl9pPr>
          </a:lstStyle>
          <a:p>
            <a:endParaRPr/>
          </a:p>
        </p:txBody>
      </p:sp>
      <p:sp>
        <p:nvSpPr>
          <p:cNvPr id="209" name="Google Shape;209;p3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900"/>
              <a:buFont typeface="Lexend"/>
              <a:buNone/>
              <a:defRPr sz="1900">
                <a:latin typeface="Lexend"/>
                <a:ea typeface="Lexend"/>
                <a:cs typeface="Lexend"/>
                <a:sym typeface="Lexend"/>
              </a:defRPr>
            </a:lvl1pPr>
            <a:lvl2pPr lvl="1" algn="ctr">
              <a:lnSpc>
                <a:spcPct val="100000"/>
              </a:lnSpc>
              <a:spcBef>
                <a:spcPts val="0"/>
              </a:spcBef>
              <a:spcAft>
                <a:spcPts val="0"/>
              </a:spcAft>
              <a:buSzPts val="2100"/>
              <a:buFont typeface="Lexend"/>
              <a:buNone/>
              <a:defRPr sz="2100">
                <a:latin typeface="Lexend"/>
                <a:ea typeface="Lexend"/>
                <a:cs typeface="Lexend"/>
                <a:sym typeface="Lexend"/>
              </a:defRPr>
            </a:lvl2pPr>
            <a:lvl3pPr lvl="2" algn="ctr">
              <a:lnSpc>
                <a:spcPct val="100000"/>
              </a:lnSpc>
              <a:spcBef>
                <a:spcPts val="0"/>
              </a:spcBef>
              <a:spcAft>
                <a:spcPts val="0"/>
              </a:spcAft>
              <a:buSzPts val="2100"/>
              <a:buFont typeface="Lexend"/>
              <a:buNone/>
              <a:defRPr sz="2100">
                <a:latin typeface="Lexend"/>
                <a:ea typeface="Lexend"/>
                <a:cs typeface="Lexend"/>
                <a:sym typeface="Lexend"/>
              </a:defRPr>
            </a:lvl3pPr>
            <a:lvl4pPr lvl="3" algn="ctr">
              <a:lnSpc>
                <a:spcPct val="100000"/>
              </a:lnSpc>
              <a:spcBef>
                <a:spcPts val="0"/>
              </a:spcBef>
              <a:spcAft>
                <a:spcPts val="0"/>
              </a:spcAft>
              <a:buSzPts val="2100"/>
              <a:buFont typeface="Lexend"/>
              <a:buNone/>
              <a:defRPr sz="2100">
                <a:latin typeface="Lexend"/>
                <a:ea typeface="Lexend"/>
                <a:cs typeface="Lexend"/>
                <a:sym typeface="Lexend"/>
              </a:defRPr>
            </a:lvl4pPr>
            <a:lvl5pPr lvl="4" algn="ctr">
              <a:lnSpc>
                <a:spcPct val="100000"/>
              </a:lnSpc>
              <a:spcBef>
                <a:spcPts val="0"/>
              </a:spcBef>
              <a:spcAft>
                <a:spcPts val="0"/>
              </a:spcAft>
              <a:buSzPts val="2100"/>
              <a:buFont typeface="Lexend"/>
              <a:buNone/>
              <a:defRPr sz="2100">
                <a:latin typeface="Lexend"/>
                <a:ea typeface="Lexend"/>
                <a:cs typeface="Lexend"/>
                <a:sym typeface="Lexend"/>
              </a:defRPr>
            </a:lvl5pPr>
            <a:lvl6pPr lvl="5" algn="ctr">
              <a:lnSpc>
                <a:spcPct val="100000"/>
              </a:lnSpc>
              <a:spcBef>
                <a:spcPts val="0"/>
              </a:spcBef>
              <a:spcAft>
                <a:spcPts val="0"/>
              </a:spcAft>
              <a:buSzPts val="2100"/>
              <a:buFont typeface="Lexend"/>
              <a:buNone/>
              <a:defRPr sz="2100">
                <a:latin typeface="Lexend"/>
                <a:ea typeface="Lexend"/>
                <a:cs typeface="Lexend"/>
                <a:sym typeface="Lexend"/>
              </a:defRPr>
            </a:lvl6pPr>
            <a:lvl7pPr lvl="6" algn="ctr">
              <a:lnSpc>
                <a:spcPct val="100000"/>
              </a:lnSpc>
              <a:spcBef>
                <a:spcPts val="0"/>
              </a:spcBef>
              <a:spcAft>
                <a:spcPts val="0"/>
              </a:spcAft>
              <a:buSzPts val="2100"/>
              <a:buFont typeface="Lexend"/>
              <a:buNone/>
              <a:defRPr sz="2100">
                <a:latin typeface="Lexend"/>
                <a:ea typeface="Lexend"/>
                <a:cs typeface="Lexend"/>
                <a:sym typeface="Lexend"/>
              </a:defRPr>
            </a:lvl7pPr>
            <a:lvl8pPr lvl="7" algn="ctr">
              <a:lnSpc>
                <a:spcPct val="100000"/>
              </a:lnSpc>
              <a:spcBef>
                <a:spcPts val="0"/>
              </a:spcBef>
              <a:spcAft>
                <a:spcPts val="0"/>
              </a:spcAft>
              <a:buSzPts val="2100"/>
              <a:buFont typeface="Lexend"/>
              <a:buNone/>
              <a:defRPr sz="2100">
                <a:latin typeface="Lexend"/>
                <a:ea typeface="Lexend"/>
                <a:cs typeface="Lexend"/>
                <a:sym typeface="Lexend"/>
              </a:defRPr>
            </a:lvl8pPr>
            <a:lvl9pPr lvl="8" algn="ctr">
              <a:lnSpc>
                <a:spcPct val="100000"/>
              </a:lnSpc>
              <a:spcBef>
                <a:spcPts val="0"/>
              </a:spcBef>
              <a:spcAft>
                <a:spcPts val="0"/>
              </a:spcAft>
              <a:buSzPts val="2100"/>
              <a:buFont typeface="Lexend"/>
              <a:buNone/>
              <a:defRPr sz="2100">
                <a:latin typeface="Lexend"/>
                <a:ea typeface="Lexend"/>
                <a:cs typeface="Lexend"/>
                <a:sym typeface="Lexend"/>
              </a:defRPr>
            </a:lvl9pPr>
          </a:lstStyle>
          <a:p>
            <a:endParaRPr/>
          </a:p>
        </p:txBody>
      </p:sp>
      <p:sp>
        <p:nvSpPr>
          <p:cNvPr id="210" name="Google Shape;210;p35"/>
          <p:cNvSpPr txBox="1">
            <a:spLocks noGrp="1"/>
          </p:cNvSpPr>
          <p:nvPr>
            <p:ph type="body" idx="2"/>
          </p:nvPr>
        </p:nvSpPr>
        <p:spPr>
          <a:xfrm>
            <a:off x="4858050" y="1152475"/>
            <a:ext cx="39999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1"/>
              </a:buClr>
              <a:buSzPts val="1800"/>
              <a:buFont typeface="Lexend"/>
              <a:buChar char="●"/>
              <a:defRPr>
                <a:solidFill>
                  <a:schemeClr val="lt1"/>
                </a:solidFill>
                <a:latin typeface="Lexend"/>
                <a:ea typeface="Lexend"/>
                <a:cs typeface="Lexend"/>
                <a:sym typeface="Lexend"/>
              </a:defRPr>
            </a:lvl1pPr>
            <a:lvl2pPr marL="914400" lvl="1" indent="-336550">
              <a:spcBef>
                <a:spcPts val="800"/>
              </a:spcBef>
              <a:spcAft>
                <a:spcPts val="0"/>
              </a:spcAft>
              <a:buClr>
                <a:schemeClr val="lt1"/>
              </a:buClr>
              <a:buSzPts val="1700"/>
              <a:buFont typeface="Lexend"/>
              <a:buChar char="○"/>
              <a:defRPr>
                <a:solidFill>
                  <a:schemeClr val="lt1"/>
                </a:solidFill>
                <a:latin typeface="Lexend"/>
                <a:ea typeface="Lexend"/>
                <a:cs typeface="Lexend"/>
                <a:sym typeface="Lexend"/>
              </a:defRPr>
            </a:lvl2pPr>
            <a:lvl3pPr marL="1371600" lvl="2"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3pPr>
            <a:lvl4pPr marL="1828800" lvl="3"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4pPr>
            <a:lvl5pPr marL="2286000" lvl="4"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5pPr>
            <a:lvl6pPr marL="2743200" lvl="5"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6pPr>
            <a:lvl7pPr marL="3200400" lvl="6"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7pPr>
            <a:lvl8pPr marL="3657600" lvl="7" indent="-330200">
              <a:spcBef>
                <a:spcPts val="800"/>
              </a:spcBef>
              <a:spcAft>
                <a:spcPts val="0"/>
              </a:spcAft>
              <a:buClr>
                <a:schemeClr val="lt1"/>
              </a:buClr>
              <a:buSzPts val="1600"/>
              <a:buFont typeface="Lexend"/>
              <a:buChar char="○"/>
              <a:defRPr sz="1600">
                <a:solidFill>
                  <a:schemeClr val="lt1"/>
                </a:solidFill>
                <a:latin typeface="Lexend"/>
                <a:ea typeface="Lexend"/>
                <a:cs typeface="Lexend"/>
                <a:sym typeface="Lexend"/>
              </a:defRPr>
            </a:lvl8pPr>
            <a:lvl9pPr marL="4114800" lvl="8" indent="-330200">
              <a:spcBef>
                <a:spcPts val="800"/>
              </a:spcBef>
              <a:spcAft>
                <a:spcPts val="800"/>
              </a:spcAft>
              <a:buClr>
                <a:schemeClr val="lt1"/>
              </a:buClr>
              <a:buSzPts val="1600"/>
              <a:buFont typeface="Lexend"/>
              <a:buChar char="■"/>
              <a:defRPr sz="1600">
                <a:solidFill>
                  <a:schemeClr val="lt1"/>
                </a:solidFill>
                <a:latin typeface="Lexend"/>
                <a:ea typeface="Lexend"/>
                <a:cs typeface="Lexend"/>
                <a:sym typeface="Lexend"/>
              </a:defRPr>
            </a:lvl9pPr>
          </a:lstStyle>
          <a:p>
            <a:endParaRPr/>
          </a:p>
        </p:txBody>
      </p:sp>
      <p:cxnSp>
        <p:nvCxnSpPr>
          <p:cNvPr id="211" name="Google Shape;211;p35"/>
          <p:cNvCxnSpPr/>
          <p:nvPr/>
        </p:nvCxnSpPr>
        <p:spPr>
          <a:xfrm rot="10800000">
            <a:off x="-155425" y="4913250"/>
            <a:ext cx="8745900" cy="0"/>
          </a:xfrm>
          <a:prstGeom prst="straightConnector1">
            <a:avLst/>
          </a:prstGeom>
          <a:noFill/>
          <a:ln w="9525" cap="flat" cmpd="sng">
            <a:solidFill>
              <a:srgbClr val="EBD4A3"/>
            </a:solidFill>
            <a:prstDash val="solid"/>
            <a:round/>
            <a:headEnd type="none" w="med" len="med"/>
            <a:tailEnd type="none" w="med" len="med"/>
          </a:ln>
        </p:spPr>
      </p:cxnSp>
      <p:pic>
        <p:nvPicPr>
          <p:cNvPr id="212" name="Google Shape;212;p35"/>
          <p:cNvPicPr preferRelativeResize="0"/>
          <p:nvPr/>
        </p:nvPicPr>
        <p:blipFill>
          <a:blip r:embed="rId3">
            <a:alphaModFix/>
          </a:blip>
          <a:stretch>
            <a:fillRect/>
          </a:stretch>
        </p:blipFill>
        <p:spPr>
          <a:xfrm>
            <a:off x="8704012" y="4842777"/>
            <a:ext cx="254813" cy="140925"/>
          </a:xfrm>
          <a:prstGeom prst="rect">
            <a:avLst/>
          </a:prstGeom>
          <a:noFill/>
          <a:ln>
            <a:noFill/>
          </a:ln>
        </p:spPr>
      </p:pic>
    </p:spTree>
    <p:extLst>
      <p:ext uri="{BB962C8B-B14F-4D97-AF65-F5344CB8AC3E}">
        <p14:creationId xmlns:p14="http://schemas.microsoft.com/office/powerpoint/2010/main" val="4392605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lank White">
  <p:cSld name="Blank White">
    <p:spTree>
      <p:nvGrpSpPr>
        <p:cNvPr id="1" name="Shape 213"/>
        <p:cNvGrpSpPr/>
        <p:nvPr/>
      </p:nvGrpSpPr>
      <p:grpSpPr>
        <a:xfrm>
          <a:off x="0" y="0"/>
          <a:ext cx="0" cy="0"/>
          <a:chOff x="0" y="0"/>
          <a:chExt cx="0" cy="0"/>
        </a:xfrm>
      </p:grpSpPr>
      <p:pic>
        <p:nvPicPr>
          <p:cNvPr id="214" name="Google Shape;214;p36"/>
          <p:cNvPicPr preferRelativeResize="0"/>
          <p:nvPr/>
        </p:nvPicPr>
        <p:blipFill>
          <a:blip r:embed="rId2">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6074437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Slide 1">
  <p:cSld name="1_Title Slide 1">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4604487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8"/>
        <p:cNvGrpSpPr/>
        <p:nvPr/>
      </p:nvGrpSpPr>
      <p:grpSpPr>
        <a:xfrm>
          <a:off x="0" y="0"/>
          <a:ext cx="0" cy="0"/>
          <a:chOff x="0" y="0"/>
          <a:chExt cx="0" cy="0"/>
        </a:xfrm>
      </p:grpSpPr>
      <p:sp>
        <p:nvSpPr>
          <p:cNvPr id="19" name="Google Shape;19;p64"/>
          <p:cNvSpPr txBox="1">
            <a:spLocks noGrp="1"/>
          </p:cNvSpPr>
          <p:nvPr>
            <p:ph type="title"/>
          </p:nvPr>
        </p:nvSpPr>
        <p:spPr>
          <a:xfrm>
            <a:off x="400050" y="273844"/>
            <a:ext cx="7886700" cy="411900"/>
          </a:xfrm>
          <a:prstGeom prst="rect">
            <a:avLst/>
          </a:prstGeom>
          <a:noFill/>
          <a:ln>
            <a:noFill/>
          </a:ln>
        </p:spPr>
        <p:txBody>
          <a:bodyPr spcFirstLastPara="1" wrap="square" lIns="68575" tIns="34275" rIns="68575" bIns="34275" anchor="b" anchorCtr="0">
            <a:noAutofit/>
          </a:bodyPr>
          <a:lstStyle>
            <a:lvl1pPr marR="0" lvl="0" algn="l">
              <a:lnSpc>
                <a:spcPct val="100000"/>
              </a:lnSpc>
              <a:spcBef>
                <a:spcPts val="0"/>
              </a:spcBef>
              <a:spcAft>
                <a:spcPts val="0"/>
              </a:spcAft>
              <a:buClr>
                <a:srgbClr val="7F7F7F"/>
              </a:buClr>
              <a:buSzPts val="2400"/>
              <a:buFont typeface="Arial"/>
              <a:buNone/>
              <a:defRPr sz="2400" b="0" i="0" u="none" strike="noStrike" cap="none">
                <a:solidFill>
                  <a:srgbClr val="7F7F7F"/>
                </a:solidFill>
                <a:latin typeface="Arial"/>
                <a:ea typeface="Arial"/>
                <a:cs typeface="Arial"/>
                <a:sym typeface="Arial"/>
              </a:defRPr>
            </a:lvl1pPr>
            <a:lvl2pPr lvl="1" algn="l">
              <a:lnSpc>
                <a:spcPct val="100000"/>
              </a:lnSpc>
              <a:spcBef>
                <a:spcPts val="0"/>
              </a:spcBef>
              <a:spcAft>
                <a:spcPts val="0"/>
              </a:spcAft>
              <a:buSzPts val="2800"/>
              <a:buNone/>
              <a:defRPr sz="1400"/>
            </a:lvl2pPr>
            <a:lvl3pPr lvl="2" algn="l">
              <a:lnSpc>
                <a:spcPct val="100000"/>
              </a:lnSpc>
              <a:spcBef>
                <a:spcPts val="0"/>
              </a:spcBef>
              <a:spcAft>
                <a:spcPts val="0"/>
              </a:spcAft>
              <a:buSzPts val="2800"/>
              <a:buNone/>
              <a:defRPr sz="1400"/>
            </a:lvl3pPr>
            <a:lvl4pPr lvl="3" algn="l">
              <a:lnSpc>
                <a:spcPct val="100000"/>
              </a:lnSpc>
              <a:spcBef>
                <a:spcPts val="0"/>
              </a:spcBef>
              <a:spcAft>
                <a:spcPts val="0"/>
              </a:spcAft>
              <a:buSzPts val="2800"/>
              <a:buNone/>
              <a:defRPr sz="1400"/>
            </a:lvl4pPr>
            <a:lvl5pPr lvl="4" algn="l">
              <a:lnSpc>
                <a:spcPct val="100000"/>
              </a:lnSpc>
              <a:spcBef>
                <a:spcPts val="0"/>
              </a:spcBef>
              <a:spcAft>
                <a:spcPts val="0"/>
              </a:spcAft>
              <a:buSzPts val="2800"/>
              <a:buNone/>
              <a:defRPr sz="1400"/>
            </a:lvl5pPr>
            <a:lvl6pPr lvl="5" algn="l">
              <a:lnSpc>
                <a:spcPct val="100000"/>
              </a:lnSpc>
              <a:spcBef>
                <a:spcPts val="0"/>
              </a:spcBef>
              <a:spcAft>
                <a:spcPts val="0"/>
              </a:spcAft>
              <a:buSzPts val="2800"/>
              <a:buNone/>
              <a:defRPr sz="1400"/>
            </a:lvl6pPr>
            <a:lvl7pPr lvl="6" algn="l">
              <a:lnSpc>
                <a:spcPct val="100000"/>
              </a:lnSpc>
              <a:spcBef>
                <a:spcPts val="0"/>
              </a:spcBef>
              <a:spcAft>
                <a:spcPts val="0"/>
              </a:spcAft>
              <a:buSzPts val="2800"/>
              <a:buNone/>
              <a:defRPr sz="1400"/>
            </a:lvl7pPr>
            <a:lvl8pPr lvl="7" algn="l">
              <a:lnSpc>
                <a:spcPct val="100000"/>
              </a:lnSpc>
              <a:spcBef>
                <a:spcPts val="0"/>
              </a:spcBef>
              <a:spcAft>
                <a:spcPts val="0"/>
              </a:spcAft>
              <a:buSzPts val="2800"/>
              <a:buNone/>
              <a:defRPr sz="1400"/>
            </a:lvl8pPr>
            <a:lvl9pPr lvl="8" algn="l">
              <a:lnSpc>
                <a:spcPct val="100000"/>
              </a:lnSpc>
              <a:spcBef>
                <a:spcPts val="0"/>
              </a:spcBef>
              <a:spcAft>
                <a:spcPts val="0"/>
              </a:spcAft>
              <a:buSzPts val="2800"/>
              <a:buNone/>
              <a:defRPr sz="1400"/>
            </a:lvl9pPr>
          </a:lstStyle>
          <a:p>
            <a:endParaRPr/>
          </a:p>
        </p:txBody>
      </p:sp>
      <p:sp>
        <p:nvSpPr>
          <p:cNvPr id="20" name="Google Shape;20;p64"/>
          <p:cNvSpPr txBox="1">
            <a:spLocks noGrp="1"/>
          </p:cNvSpPr>
          <p:nvPr>
            <p:ph type="body" idx="1"/>
          </p:nvPr>
        </p:nvSpPr>
        <p:spPr>
          <a:xfrm>
            <a:off x="400050" y="685800"/>
            <a:ext cx="7886700" cy="285900"/>
          </a:xfrm>
          <a:prstGeom prst="rect">
            <a:avLst/>
          </a:prstGeom>
          <a:noFill/>
          <a:ln>
            <a:noFill/>
          </a:ln>
        </p:spPr>
        <p:txBody>
          <a:bodyPr spcFirstLastPara="1" wrap="square" lIns="68575" tIns="34275" rIns="68575" bIns="34275" anchor="b" anchorCtr="0">
            <a:normAutofit/>
          </a:bodyPr>
          <a:lstStyle>
            <a:lvl1pPr marL="457200" marR="0" lvl="0" indent="-228600" algn="l">
              <a:lnSpc>
                <a:spcPct val="115000"/>
              </a:lnSpc>
              <a:spcBef>
                <a:spcPts val="4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1pPr>
            <a:lvl2pPr marL="914400" marR="0" lvl="1"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2pPr>
            <a:lvl3pPr marL="1371600" marR="0" lvl="2"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3pPr>
            <a:lvl4pPr marL="1828800" marR="0" lvl="3"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4pPr>
            <a:lvl5pPr marL="2286000" marR="0" lvl="4" indent="-228600" algn="l">
              <a:lnSpc>
                <a:spcPct val="115000"/>
              </a:lnSpc>
              <a:spcBef>
                <a:spcPts val="1200"/>
              </a:spcBef>
              <a:spcAft>
                <a:spcPts val="0"/>
              </a:spcAft>
              <a:buClr>
                <a:srgbClr val="BFBFBF"/>
              </a:buClr>
              <a:buSzPts val="2100"/>
              <a:buFont typeface="Arial"/>
              <a:buNone/>
              <a:defRPr sz="2100" b="0" i="0" u="none" strike="noStrike" cap="none">
                <a:solidFill>
                  <a:srgbClr val="BFBFBF"/>
                </a:solidFill>
                <a:latin typeface="Arial"/>
                <a:ea typeface="Arial"/>
                <a:cs typeface="Arial"/>
                <a:sym typeface="Arial"/>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 name="Google Shape;21;p64"/>
          <p:cNvSpPr txBox="1">
            <a:spLocks noGrp="1"/>
          </p:cNvSpPr>
          <p:nvPr>
            <p:ph type="body" idx="2"/>
          </p:nvPr>
        </p:nvSpPr>
        <p:spPr>
          <a:xfrm>
            <a:off x="400050" y="1200150"/>
            <a:ext cx="7886700" cy="3200400"/>
          </a:xfrm>
          <a:prstGeom prst="rect">
            <a:avLst/>
          </a:prstGeom>
          <a:noFill/>
          <a:ln>
            <a:noFill/>
          </a:ln>
        </p:spPr>
        <p:txBody>
          <a:bodyPr spcFirstLastPara="1" wrap="square" lIns="68575" tIns="34275" rIns="68575" bIns="34275" anchor="t" anchorCtr="0">
            <a:normAutofit/>
          </a:bodyPr>
          <a:lstStyle>
            <a:lvl1pPr marL="457200" marR="0" lvl="0" indent="-381000" algn="l">
              <a:lnSpc>
                <a:spcPct val="115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a:lnSpc>
                <a:spcPct val="115000"/>
              </a:lnSpc>
              <a:spcBef>
                <a:spcPts val="12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 name="Google Shape;22;p64"/>
          <p:cNvSpPr txBox="1"/>
          <p:nvPr/>
        </p:nvSpPr>
        <p:spPr>
          <a:xfrm>
            <a:off x="3943350" y="4743450"/>
            <a:ext cx="11430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Arial"/>
                <a:ea typeface="Arial"/>
                <a:cs typeface="Arial"/>
                <a:sym typeface="Arial"/>
              </a:rPr>
              <a:t>‹#›</a:t>
            </a:fld>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50016117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Right  Photo Left">
    <p:spTree>
      <p:nvGrpSpPr>
        <p:cNvPr id="1" name=""/>
        <p:cNvGrpSpPr/>
        <p:nvPr/>
      </p:nvGrpSpPr>
      <p:grpSpPr>
        <a:xfrm>
          <a:off x="0" y="0"/>
          <a:ext cx="0" cy="0"/>
          <a:chOff x="0" y="0"/>
          <a:chExt cx="0" cy="0"/>
        </a:xfrm>
      </p:grpSpPr>
      <p:sp>
        <p:nvSpPr>
          <p:cNvPr id="8" name="Rectangle 5"/>
          <p:cNvSpPr>
            <a:spLocks noChangeArrowheads="1"/>
          </p:cNvSpPr>
          <p:nvPr userDrawn="1"/>
        </p:nvSpPr>
        <p:spPr bwMode="auto">
          <a:xfrm>
            <a:off x="0" y="4731875"/>
            <a:ext cx="2819400" cy="411624"/>
          </a:xfrm>
          <a:prstGeom prst="rect">
            <a:avLst/>
          </a:prstGeom>
          <a:solidFill>
            <a:srgbClr val="338D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9" name="Rectangle 2"/>
          <p:cNvSpPr>
            <a:spLocks noChangeArrowheads="1"/>
          </p:cNvSpPr>
          <p:nvPr userDrawn="1"/>
        </p:nvSpPr>
        <p:spPr bwMode="auto">
          <a:xfrm>
            <a:off x="5344887" y="4731875"/>
            <a:ext cx="3799115" cy="411625"/>
          </a:xfrm>
          <a:prstGeom prst="rect">
            <a:avLst/>
          </a:prstGeom>
          <a:solidFill>
            <a:srgbClr val="FFCB0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solidFill>
                <a:srgbClr val="000000"/>
              </a:solidFill>
            </a:endParaRPr>
          </a:p>
        </p:txBody>
      </p:sp>
      <p:sp>
        <p:nvSpPr>
          <p:cNvPr id="10" name="Rectangle 3"/>
          <p:cNvSpPr>
            <a:spLocks noChangeArrowheads="1"/>
          </p:cNvSpPr>
          <p:nvPr userDrawn="1"/>
        </p:nvSpPr>
        <p:spPr bwMode="auto">
          <a:xfrm>
            <a:off x="2982687" y="4731875"/>
            <a:ext cx="1161287" cy="411625"/>
          </a:xfrm>
          <a:prstGeom prst="rect">
            <a:avLst/>
          </a:prstGeom>
          <a:solidFill>
            <a:srgbClr val="702439"/>
          </a:solidFill>
          <a:ln w="9525">
            <a:solidFill>
              <a:srgbClr val="702439"/>
            </a:solid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1" name="Rectangle 4"/>
          <p:cNvSpPr>
            <a:spLocks noChangeArrowheads="1"/>
          </p:cNvSpPr>
          <p:nvPr userDrawn="1"/>
        </p:nvSpPr>
        <p:spPr bwMode="auto">
          <a:xfrm>
            <a:off x="4307260" y="4731874"/>
            <a:ext cx="874341" cy="411626"/>
          </a:xfrm>
          <a:prstGeom prst="rect">
            <a:avLst/>
          </a:prstGeom>
          <a:solidFill>
            <a:schemeClr val="accent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3" name="Slide Number Placeholder 5"/>
          <p:cNvSpPr txBox="1">
            <a:spLocks/>
          </p:cNvSpPr>
          <p:nvPr userDrawn="1"/>
        </p:nvSpPr>
        <p:spPr>
          <a:xfrm>
            <a:off x="8167007" y="4765677"/>
            <a:ext cx="748393" cy="270622"/>
          </a:xfrm>
          <a:prstGeom prst="rect">
            <a:avLst/>
          </a:prstGeom>
        </p:spPr>
        <p:txBody>
          <a:bodyPr vert="horz" lIns="91440" tIns="45720" rIns="91440" bIns="45720" rtlCol="0" anchor="b" anchorCtr="0"/>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CAB54-7987-450F-A09C-775C62FF864F}" type="slidenum">
              <a:rPr lang="en-US" sz="1100" smtClean="0"/>
              <a:pPr/>
              <a:t>‹#›</a:t>
            </a:fld>
            <a:endParaRPr lang="en-US" sz="1100"/>
          </a:p>
        </p:txBody>
      </p:sp>
      <p:sp>
        <p:nvSpPr>
          <p:cNvPr id="15" name="Title 1"/>
          <p:cNvSpPr>
            <a:spLocks noGrp="1"/>
          </p:cNvSpPr>
          <p:nvPr>
            <p:ph type="title"/>
          </p:nvPr>
        </p:nvSpPr>
        <p:spPr>
          <a:xfrm>
            <a:off x="457200" y="135639"/>
            <a:ext cx="8229600" cy="857250"/>
          </a:xfrm>
          <a:prstGeom prst="rect">
            <a:avLst/>
          </a:prstGeom>
        </p:spPr>
        <p:txBody>
          <a:bodyPr anchor="ctr">
            <a:noAutofit/>
          </a:bodyPr>
          <a:lstStyle>
            <a:lvl1pPr>
              <a:lnSpc>
                <a:spcPts val="3000"/>
              </a:lnSpc>
              <a:spcAft>
                <a:spcPts val="0"/>
              </a:spcAft>
              <a:defRPr sz="3000">
                <a:solidFill>
                  <a:schemeClr val="accent3"/>
                </a:solidFill>
                <a:latin typeface="+mj-lt"/>
              </a:defRPr>
            </a:lvl1pPr>
          </a:lstStyle>
          <a:p>
            <a:r>
              <a:rPr lang="en-US"/>
              <a:t>Click to edit Master title style</a:t>
            </a:r>
          </a:p>
        </p:txBody>
      </p:sp>
      <p:sp>
        <p:nvSpPr>
          <p:cNvPr id="16" name="Content Placeholder 2"/>
          <p:cNvSpPr>
            <a:spLocks noGrp="1"/>
          </p:cNvSpPr>
          <p:nvPr>
            <p:ph idx="1"/>
          </p:nvPr>
        </p:nvSpPr>
        <p:spPr>
          <a:xfrm>
            <a:off x="3810001" y="1047751"/>
            <a:ext cx="4981136" cy="3581400"/>
          </a:xfrm>
          <a:prstGeom prst="rect">
            <a:avLst/>
          </a:prstGeom>
        </p:spPr>
        <p:txBody>
          <a:bodyPr/>
          <a:lstStyle>
            <a:lvl1pPr>
              <a:defRPr sz="2400">
                <a:solidFill>
                  <a:schemeClr val="tx1">
                    <a:lumMod val="50000"/>
                  </a:schemeClr>
                </a:solidFill>
                <a:latin typeface="+mn-lt"/>
                <a:cs typeface="Arial" panose="020B0604020202020204" pitchFamily="34" charset="0"/>
              </a:defRPr>
            </a:lvl1pPr>
            <a:lvl2pPr>
              <a:defRPr sz="2200">
                <a:solidFill>
                  <a:schemeClr val="tx1">
                    <a:lumMod val="50000"/>
                  </a:schemeClr>
                </a:solidFill>
                <a:latin typeface="+mn-lt"/>
                <a:cs typeface="Arial" panose="020B0604020202020204" pitchFamily="34" charset="0"/>
              </a:defRPr>
            </a:lvl2pPr>
            <a:lvl3pPr marL="1142972" indent="-228594">
              <a:buFont typeface="Wingdings" panose="05000000000000000000" pitchFamily="2" charset="2"/>
              <a:buChar char="§"/>
              <a:defRPr sz="2000">
                <a:solidFill>
                  <a:schemeClr val="tx1">
                    <a:lumMod val="50000"/>
                  </a:schemeClr>
                </a:solidFill>
                <a:latin typeface="+mn-lt"/>
                <a:cs typeface="Arial" panose="020B0604020202020204" pitchFamily="34" charset="0"/>
              </a:defRPr>
            </a:lvl3pPr>
            <a:lvl4pPr marL="1600160" indent="-228594">
              <a:buFont typeface="Courier New" panose="02070309020205020404" pitchFamily="49" charset="0"/>
              <a:buChar char="o"/>
              <a:defRPr sz="1800">
                <a:solidFill>
                  <a:schemeClr val="tx1">
                    <a:lumMod val="50000"/>
                  </a:schemeClr>
                </a:solidFill>
                <a:latin typeface="+mn-lt"/>
                <a:cs typeface="Arial" panose="020B0604020202020204" pitchFamily="34" charset="0"/>
              </a:defRPr>
            </a:lvl4pPr>
            <a:lvl5pPr>
              <a:defRPr sz="1600">
                <a:solidFill>
                  <a:schemeClr val="tx1">
                    <a:lumMod val="50000"/>
                  </a:schemeClr>
                </a:solidFill>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p:cNvSpPr>
            <a:spLocks noGrp="1"/>
          </p:cNvSpPr>
          <p:nvPr>
            <p:ph type="pic" sz="quarter" idx="12"/>
          </p:nvPr>
        </p:nvSpPr>
        <p:spPr>
          <a:xfrm>
            <a:off x="258817" y="1047750"/>
            <a:ext cx="3505200" cy="3581400"/>
          </a:xfrm>
          <a:prstGeom prst="rect">
            <a:avLst/>
          </a:prstGeom>
        </p:spPr>
        <p:txBody>
          <a:bodyPr/>
          <a:lstStyle/>
          <a:p>
            <a:r>
              <a:rPr lang="en-US"/>
              <a:t>Click icon to add picture</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8817" y="4731875"/>
            <a:ext cx="1143000" cy="324399"/>
          </a:xfrm>
          <a:prstGeom prst="rect">
            <a:avLst/>
          </a:prstGeom>
          <a:ln>
            <a:noFill/>
          </a:ln>
          <a:effectLst>
            <a:outerShdw blurRad="38100" dist="25400" dir="2700000" algn="tl" rotWithShape="0">
              <a:schemeClr val="tx1">
                <a:lumMod val="50000"/>
              </a:schemeClr>
            </a:outerShdw>
          </a:effectLst>
        </p:spPr>
      </p:pic>
    </p:spTree>
    <p:extLst>
      <p:ext uri="{BB962C8B-B14F-4D97-AF65-F5344CB8AC3E}">
        <p14:creationId xmlns:p14="http://schemas.microsoft.com/office/powerpoint/2010/main" val="31476932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hapter Break Magenta">
  <p:cSld name="Chapter Break Magenta">
    <p:bg>
      <p:bgPr>
        <a:solidFill>
          <a:schemeClr val="accent6"/>
        </a:solidFill>
        <a:effectLst/>
      </p:bgPr>
    </p:bg>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000"/>
              <a:buFont typeface="Lexend"/>
              <a:buNone/>
              <a:defRPr sz="4000" b="1">
                <a:solidFill>
                  <a:schemeClr val="lt1"/>
                </a:solidFill>
                <a:latin typeface="Lexend"/>
                <a:ea typeface="Lexend"/>
                <a:cs typeface="Lexend"/>
                <a:sym typeface="Lexend"/>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rPr lang="en-US"/>
              <a:t>Click to edit Master title style</a:t>
            </a:r>
            <a:endParaRPr/>
          </a:p>
        </p:txBody>
      </p:sp>
      <p:pic>
        <p:nvPicPr>
          <p:cNvPr id="151" name="Google Shape;151;p26"/>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pic>
        <p:nvPicPr>
          <p:cNvPr id="152" name="Google Shape;152;p26"/>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25758273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Photo + Body 1L">
  <p:cSld name="Photo + Body 1L">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4219575" y="215875"/>
            <a:ext cx="4612800" cy="1261500"/>
          </a:xfrm>
          <a:prstGeom prst="rect">
            <a:avLst/>
          </a:prstGeom>
        </p:spPr>
        <p:txBody>
          <a:bodyPr spcFirstLastPara="1" wrap="square" lIns="91425" tIns="45720" rIns="91425" bIns="45720" anchor="b" anchorCtr="0">
            <a:noAutofit/>
          </a:bodyPr>
          <a:lstStyle>
            <a:lvl1pPr lvl="0">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r>
              <a:rPr lang="en-US"/>
              <a:t>Click to edit Master title style</a:t>
            </a:r>
            <a:endParaRPr/>
          </a:p>
        </p:txBody>
      </p:sp>
      <p:sp>
        <p:nvSpPr>
          <p:cNvPr id="45" name="Google Shape;45;p8"/>
          <p:cNvSpPr txBox="1">
            <a:spLocks noGrp="1"/>
          </p:cNvSpPr>
          <p:nvPr>
            <p:ph type="body" idx="1"/>
          </p:nvPr>
        </p:nvSpPr>
        <p:spPr>
          <a:xfrm>
            <a:off x="4219575" y="1582475"/>
            <a:ext cx="4612800" cy="3416400"/>
          </a:xfrm>
          <a:prstGeom prst="rect">
            <a:avLst/>
          </a:prstGeom>
        </p:spPr>
        <p:txBody>
          <a:bodyPr spcFirstLastPara="1" wrap="square" lIns="91425" tIns="45720" rIns="91425" bIns="45720" anchor="t" anchorCtr="0">
            <a:noAutofit/>
          </a:bodyPr>
          <a:lstStyle>
            <a:lvl1pPr marL="283464" lvl="0" indent="-283464">
              <a:spcBef>
                <a:spcPts val="0"/>
              </a:spcBef>
              <a:spcAft>
                <a:spcPts val="900"/>
              </a:spcAft>
              <a:buClr>
                <a:schemeClr val="accent6"/>
              </a:buClr>
              <a:buSzPts val="1600"/>
              <a:buFont typeface="Lexend"/>
              <a:buChar char="●"/>
              <a:defRPr sz="1600">
                <a:latin typeface="Lexend"/>
                <a:ea typeface="Lexend"/>
                <a:cs typeface="Lexend"/>
                <a:sym typeface="Lexend"/>
              </a:defRPr>
            </a:lvl1pPr>
            <a:lvl2pPr marL="804863" lvl="1" indent="-330200">
              <a:spcBef>
                <a:spcPts val="0"/>
              </a:spcBef>
              <a:spcAft>
                <a:spcPts val="900"/>
              </a:spcAft>
              <a:buClr>
                <a:schemeClr val="accent1"/>
              </a:buClr>
              <a:buSzPts val="1600"/>
              <a:buFont typeface="Lexend"/>
              <a:buChar char="○"/>
              <a:defRPr sz="1500">
                <a:latin typeface="Lexend"/>
                <a:ea typeface="Lexend"/>
                <a:cs typeface="Lexend"/>
                <a:sym typeface="Lexend"/>
              </a:defRPr>
            </a:lvl2pPr>
            <a:lvl3pPr marL="1311275" lvl="2" indent="-330200">
              <a:spcBef>
                <a:spcPts val="0"/>
              </a:spcBef>
              <a:spcAft>
                <a:spcPts val="900"/>
              </a:spcAft>
              <a:buClr>
                <a:schemeClr val="accent2"/>
              </a:buClr>
              <a:buSzPts val="1600"/>
              <a:buFont typeface="Lexend"/>
              <a:buChar char="■"/>
              <a:defRPr sz="1400">
                <a:latin typeface="Lexend"/>
                <a:ea typeface="Lexend"/>
                <a:cs typeface="Lexend"/>
                <a:sym typeface="Lexend"/>
              </a:defRPr>
            </a:lvl3pPr>
            <a:lvl4pPr marL="1768475" lvl="3" indent="-330200">
              <a:spcBef>
                <a:spcPts val="0"/>
              </a:spcBef>
              <a:spcAft>
                <a:spcPts val="900"/>
              </a:spcAft>
              <a:buClr>
                <a:schemeClr val="accent1"/>
              </a:buClr>
              <a:buSzPts val="1600"/>
              <a:buFont typeface="Lexend"/>
              <a:buChar char="●"/>
              <a:defRPr sz="1300">
                <a:latin typeface="Lexend"/>
                <a:ea typeface="Lexend"/>
                <a:cs typeface="Lexend"/>
                <a:sym typeface="Lexend"/>
              </a:defRPr>
            </a:lvl4pPr>
            <a:lvl5pPr marL="2225675" lvl="4" indent="-330200">
              <a:spcBef>
                <a:spcPts val="0"/>
              </a:spcBef>
              <a:spcAft>
                <a:spcPts val="900"/>
              </a:spcAft>
              <a:buClr>
                <a:schemeClr val="accent2"/>
              </a:buClr>
              <a:buSzPts val="1600"/>
              <a:buFont typeface="Lexend"/>
              <a:buChar char="○"/>
              <a:defRPr sz="12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6" name="Google Shape;46;p8"/>
          <p:cNvSpPr/>
          <p:nvPr/>
        </p:nvSpPr>
        <p:spPr>
          <a:xfrm>
            <a:off x="0" y="0"/>
            <a:ext cx="3724800" cy="514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 name="Google Shape;47;p8"/>
          <p:cNvPicPr preferRelativeResize="0"/>
          <p:nvPr/>
        </p:nvPicPr>
        <p:blipFill rotWithShape="1">
          <a:blip r:embed="rId2">
            <a:alphaModFix amt="40000"/>
          </a:blip>
          <a:srcRect l="55871" t="8478" r="3813" b="8478"/>
          <a:stretch/>
        </p:blipFill>
        <p:spPr>
          <a:xfrm>
            <a:off x="0" y="0"/>
            <a:ext cx="2667802" cy="5143498"/>
          </a:xfrm>
          <a:prstGeom prst="rect">
            <a:avLst/>
          </a:prstGeom>
          <a:noFill/>
          <a:ln>
            <a:noFill/>
          </a:ln>
        </p:spPr>
      </p:pic>
      <p:sp>
        <p:nvSpPr>
          <p:cNvPr id="48" name="Google Shape;48;p8"/>
          <p:cNvSpPr/>
          <p:nvPr/>
        </p:nvSpPr>
        <p:spPr>
          <a:xfrm>
            <a:off x="132397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49" name="Google Shape;49;p8"/>
          <p:cNvPicPr preferRelativeResize="0"/>
          <p:nvPr/>
        </p:nvPicPr>
        <p:blipFill>
          <a:blip r:embed="rId3">
            <a:alphaModFix/>
          </a:blip>
          <a:stretch>
            <a:fillRect/>
          </a:stretch>
        </p:blipFill>
        <p:spPr>
          <a:xfrm>
            <a:off x="8651525" y="4770150"/>
            <a:ext cx="359774" cy="286201"/>
          </a:xfrm>
          <a:prstGeom prst="rect">
            <a:avLst/>
          </a:prstGeom>
          <a:noFill/>
          <a:ln>
            <a:noFill/>
          </a:ln>
        </p:spPr>
      </p:pic>
    </p:spTree>
    <p:extLst>
      <p:ext uri="{BB962C8B-B14F-4D97-AF65-F5344CB8AC3E}">
        <p14:creationId xmlns:p14="http://schemas.microsoft.com/office/powerpoint/2010/main" val="29247043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Body Magenta">
  <p:cSld name="Title and Body Magenta">
    <p:spTree>
      <p:nvGrpSpPr>
        <p:cNvPr id="1" name="Shape 25"/>
        <p:cNvGrpSpPr/>
        <p:nvPr/>
      </p:nvGrpSpPr>
      <p:grpSpPr>
        <a:xfrm>
          <a:off x="0" y="0"/>
          <a:ext cx="0" cy="0"/>
          <a:chOff x="0" y="0"/>
          <a:chExt cx="0" cy="0"/>
        </a:xfrm>
      </p:grpSpPr>
      <p:pic>
        <p:nvPicPr>
          <p:cNvPr id="28" name="Google Shape;28;p5"/>
          <p:cNvPicPr preferRelativeResize="0"/>
          <p:nvPr/>
        </p:nvPicPr>
        <p:blipFill rotWithShape="1">
          <a:blip r:embed="rId2">
            <a:alphaModFix amt="12000"/>
          </a:blip>
          <a:srcRect r="52013"/>
          <a:stretch/>
        </p:blipFill>
        <p:spPr>
          <a:xfrm>
            <a:off x="6674584" y="0"/>
            <a:ext cx="2469417" cy="5143502"/>
          </a:xfrm>
          <a:prstGeom prst="rect">
            <a:avLst/>
          </a:prstGeom>
          <a:noFill/>
          <a:ln>
            <a:noFill/>
          </a:ln>
        </p:spPr>
      </p:pic>
      <p:sp>
        <p:nvSpPr>
          <p:cNvPr id="29" name="Google Shape;29;p5"/>
          <p:cNvSpPr/>
          <p:nvPr/>
        </p:nvSpPr>
        <p:spPr>
          <a:xfrm>
            <a:off x="-14575" y="4736425"/>
            <a:ext cx="413700" cy="4137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0" name="Google Shape;30;p5"/>
          <p:cNvPicPr preferRelativeResize="0"/>
          <p:nvPr/>
        </p:nvPicPr>
        <p:blipFill>
          <a:blip r:embed="rId3">
            <a:alphaModFix/>
          </a:blip>
          <a:stretch>
            <a:fillRect/>
          </a:stretch>
        </p:blipFill>
        <p:spPr>
          <a:xfrm>
            <a:off x="64875" y="4872814"/>
            <a:ext cx="254813" cy="140925"/>
          </a:xfrm>
          <a:prstGeom prst="rect">
            <a:avLst/>
          </a:prstGeom>
          <a:noFill/>
          <a:ln>
            <a:noFill/>
          </a:ln>
        </p:spPr>
      </p:pic>
      <p:sp>
        <p:nvSpPr>
          <p:cNvPr id="2" name="Title Placeholder 1">
            <a:extLst>
              <a:ext uri="{FF2B5EF4-FFF2-40B4-BE49-F238E27FC236}">
                <a16:creationId xmlns:a16="http://schemas.microsoft.com/office/drawing/2014/main" id="{29755D2F-5910-D7A0-A487-C6B1BBE49504}"/>
              </a:ext>
            </a:extLst>
          </p:cNvPr>
          <p:cNvSpPr>
            <a:spLocks noGrp="1"/>
          </p:cNvSpPr>
          <p:nvPr>
            <p:ph type="title"/>
          </p:nvPr>
        </p:nvSpPr>
        <p:spPr>
          <a:xfrm>
            <a:off x="310896" y="137160"/>
            <a:ext cx="8522208" cy="868680"/>
          </a:xfrm>
          <a:prstGeom prst="rect">
            <a:avLst/>
          </a:prstGeom>
        </p:spPr>
        <p:txBody>
          <a:bodyPr vert="horz" lIns="91440" tIns="45720" rIns="91440" bIns="45720" rtlCol="0" anchor="b">
            <a:noAutofit/>
          </a:bodyPr>
          <a:lstStyle>
            <a:lvl1pPr>
              <a:defRPr>
                <a:solidFill>
                  <a:schemeClr val="accent6"/>
                </a:solidFill>
              </a:defRPr>
            </a:lvl1pPr>
          </a:lstStyle>
          <a:p>
            <a:r>
              <a:rPr lang="en-US"/>
              <a:t>Click to edit Master title style</a:t>
            </a:r>
          </a:p>
        </p:txBody>
      </p:sp>
      <p:sp>
        <p:nvSpPr>
          <p:cNvPr id="3" name="Text Placeholder 2">
            <a:extLst>
              <a:ext uri="{FF2B5EF4-FFF2-40B4-BE49-F238E27FC236}">
                <a16:creationId xmlns:a16="http://schemas.microsoft.com/office/drawing/2014/main" id="{DBCD64CB-0809-9C40-BD31-19CD3ABDE7DB}"/>
              </a:ext>
            </a:extLst>
          </p:cNvPr>
          <p:cNvSpPr>
            <a:spLocks noGrp="1"/>
          </p:cNvSpPr>
          <p:nvPr>
            <p:ph idx="1"/>
          </p:nvPr>
        </p:nvSpPr>
        <p:spPr>
          <a:xfrm>
            <a:off x="310896" y="1152144"/>
            <a:ext cx="8522208" cy="3419856"/>
          </a:xfrm>
          <a:prstGeom prst="rect">
            <a:avLst/>
          </a:prstGeom>
        </p:spPr>
        <p:txBody>
          <a:bodyPr vert="horz" lIns="91440" tIns="45720" rIns="91440" bIns="45720" rtlCol="0">
            <a:noAutofit/>
          </a:bodyPr>
          <a:lstStyle>
            <a:lvl1pPr>
              <a:buClr>
                <a:schemeClr val="accent6"/>
              </a:buClr>
              <a:defRPr/>
            </a:lvl1pPr>
            <a:lvl3pPr>
              <a:buClr>
                <a:schemeClr val="accent1"/>
              </a:buClr>
              <a:defRPr/>
            </a:lvl3pPr>
            <a:lvl4pPr>
              <a:buClr>
                <a:schemeClr val="accent6"/>
              </a:buCl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4268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Magenta-no mandala">
    <p:spTree>
      <p:nvGrpSpPr>
        <p:cNvPr id="1" name=""/>
        <p:cNvGrpSpPr/>
        <p:nvPr/>
      </p:nvGrpSpPr>
      <p:grpSpPr>
        <a:xfrm>
          <a:off x="0" y="0"/>
          <a:ext cx="0" cy="0"/>
          <a:chOff x="0" y="0"/>
          <a:chExt cx="0" cy="0"/>
        </a:xfrm>
      </p:grpSpPr>
      <p:sp>
        <p:nvSpPr>
          <p:cNvPr id="3" name="Google Shape;114;p18">
            <a:extLst>
              <a:ext uri="{FF2B5EF4-FFF2-40B4-BE49-F238E27FC236}">
                <a16:creationId xmlns:a16="http://schemas.microsoft.com/office/drawing/2014/main" id="{BA824368-4DCC-77F9-1C47-F8FB73FC3F05}"/>
              </a:ext>
            </a:extLst>
          </p:cNvPr>
          <p:cNvSpPr txBox="1">
            <a:spLocks noGrp="1"/>
          </p:cNvSpPr>
          <p:nvPr>
            <p:ph type="title"/>
          </p:nvPr>
        </p:nvSpPr>
        <p:spPr>
          <a:xfrm>
            <a:off x="311700" y="141425"/>
            <a:ext cx="8520600" cy="868800"/>
          </a:xfrm>
          <a:prstGeom prst="rect">
            <a:avLst/>
          </a:prstGeom>
        </p:spPr>
        <p:txBody>
          <a:bodyPr spcFirstLastPara="1" wrap="square" lIns="91425" tIns="45720" rIns="91425" bIns="45720" anchor="b" anchorCtr="0">
            <a:noAutofit/>
          </a:bodyPr>
          <a:lstStyle>
            <a:lvl1pPr lvl="0">
              <a:lnSpc>
                <a:spcPct val="95000"/>
              </a:lnSpc>
              <a:spcBef>
                <a:spcPts val="0"/>
              </a:spcBef>
              <a:spcAft>
                <a:spcPts val="0"/>
              </a:spcAft>
              <a:buClr>
                <a:schemeClr val="accent1"/>
              </a:buClr>
              <a:buSzPts val="2800"/>
              <a:buFont typeface="Lexend"/>
              <a:buNone/>
              <a:defRPr b="1">
                <a:solidFill>
                  <a:schemeClr val="accent6"/>
                </a:solidFill>
                <a:latin typeface="Lexend"/>
                <a:ea typeface="Lexend"/>
                <a:cs typeface="Lexend"/>
                <a:sym typeface="Lexend"/>
              </a:defRPr>
            </a:lvl1pPr>
            <a:lvl2pPr lvl="1">
              <a:lnSpc>
                <a:spcPct val="95000"/>
              </a:lnSpc>
              <a:spcBef>
                <a:spcPts val="0"/>
              </a:spcBef>
              <a:spcAft>
                <a:spcPts val="0"/>
              </a:spcAft>
              <a:buSzPts val="2800"/>
              <a:buFont typeface="Lexend Medium"/>
              <a:buNone/>
              <a:defRPr>
                <a:latin typeface="Lexend Medium"/>
                <a:ea typeface="Lexend Medium"/>
                <a:cs typeface="Lexend Medium"/>
                <a:sym typeface="Lexend Medium"/>
              </a:defRPr>
            </a:lvl2pPr>
            <a:lvl3pPr lvl="2">
              <a:lnSpc>
                <a:spcPct val="95000"/>
              </a:lnSpc>
              <a:spcBef>
                <a:spcPts val="0"/>
              </a:spcBef>
              <a:spcAft>
                <a:spcPts val="0"/>
              </a:spcAft>
              <a:buSzPts val="2800"/>
              <a:buFont typeface="Lexend Medium"/>
              <a:buNone/>
              <a:defRPr>
                <a:latin typeface="Lexend Medium"/>
                <a:ea typeface="Lexend Medium"/>
                <a:cs typeface="Lexend Medium"/>
                <a:sym typeface="Lexend Medium"/>
              </a:defRPr>
            </a:lvl3pPr>
            <a:lvl4pPr lvl="3">
              <a:lnSpc>
                <a:spcPct val="95000"/>
              </a:lnSpc>
              <a:spcBef>
                <a:spcPts val="0"/>
              </a:spcBef>
              <a:spcAft>
                <a:spcPts val="0"/>
              </a:spcAft>
              <a:buSzPts val="2800"/>
              <a:buFont typeface="Lexend Medium"/>
              <a:buNone/>
              <a:defRPr>
                <a:latin typeface="Lexend Medium"/>
                <a:ea typeface="Lexend Medium"/>
                <a:cs typeface="Lexend Medium"/>
                <a:sym typeface="Lexend Medium"/>
              </a:defRPr>
            </a:lvl4pPr>
            <a:lvl5pPr lvl="4">
              <a:lnSpc>
                <a:spcPct val="95000"/>
              </a:lnSpc>
              <a:spcBef>
                <a:spcPts val="0"/>
              </a:spcBef>
              <a:spcAft>
                <a:spcPts val="0"/>
              </a:spcAft>
              <a:buSzPts val="2800"/>
              <a:buFont typeface="Lexend Medium"/>
              <a:buNone/>
              <a:defRPr>
                <a:latin typeface="Lexend Medium"/>
                <a:ea typeface="Lexend Medium"/>
                <a:cs typeface="Lexend Medium"/>
                <a:sym typeface="Lexend Medium"/>
              </a:defRPr>
            </a:lvl5pPr>
            <a:lvl6pPr lvl="5">
              <a:lnSpc>
                <a:spcPct val="95000"/>
              </a:lnSpc>
              <a:spcBef>
                <a:spcPts val="0"/>
              </a:spcBef>
              <a:spcAft>
                <a:spcPts val="0"/>
              </a:spcAft>
              <a:buSzPts val="2800"/>
              <a:buFont typeface="Lexend Medium"/>
              <a:buNone/>
              <a:defRPr>
                <a:latin typeface="Lexend Medium"/>
                <a:ea typeface="Lexend Medium"/>
                <a:cs typeface="Lexend Medium"/>
                <a:sym typeface="Lexend Medium"/>
              </a:defRPr>
            </a:lvl6pPr>
            <a:lvl7pPr lvl="6">
              <a:lnSpc>
                <a:spcPct val="95000"/>
              </a:lnSpc>
              <a:spcBef>
                <a:spcPts val="0"/>
              </a:spcBef>
              <a:spcAft>
                <a:spcPts val="0"/>
              </a:spcAft>
              <a:buSzPts val="2800"/>
              <a:buFont typeface="Lexend Medium"/>
              <a:buNone/>
              <a:defRPr>
                <a:latin typeface="Lexend Medium"/>
                <a:ea typeface="Lexend Medium"/>
                <a:cs typeface="Lexend Medium"/>
                <a:sym typeface="Lexend Medium"/>
              </a:defRPr>
            </a:lvl7pPr>
            <a:lvl8pPr lvl="7">
              <a:lnSpc>
                <a:spcPct val="95000"/>
              </a:lnSpc>
              <a:spcBef>
                <a:spcPts val="0"/>
              </a:spcBef>
              <a:spcAft>
                <a:spcPts val="0"/>
              </a:spcAft>
              <a:buSzPts val="2800"/>
              <a:buFont typeface="Lexend Medium"/>
              <a:buNone/>
              <a:defRPr>
                <a:latin typeface="Lexend Medium"/>
                <a:ea typeface="Lexend Medium"/>
                <a:cs typeface="Lexend Medium"/>
                <a:sym typeface="Lexend Medium"/>
              </a:defRPr>
            </a:lvl8pPr>
            <a:lvl9pPr lvl="8">
              <a:lnSpc>
                <a:spcPct val="95000"/>
              </a:lnSpc>
              <a:spcBef>
                <a:spcPts val="0"/>
              </a:spcBef>
              <a:spcAft>
                <a:spcPts val="0"/>
              </a:spcAft>
              <a:buSzPts val="2800"/>
              <a:buFont typeface="Lexend Medium"/>
              <a:buNone/>
              <a:defRPr>
                <a:latin typeface="Lexend Medium"/>
                <a:ea typeface="Lexend Medium"/>
                <a:cs typeface="Lexend Medium"/>
                <a:sym typeface="Lexend Medium"/>
              </a:defRPr>
            </a:lvl9pPr>
          </a:lstStyle>
          <a:p>
            <a:r>
              <a:rPr lang="en-US"/>
              <a:t>Click to edit Master title style</a:t>
            </a:r>
            <a:endParaRPr/>
          </a:p>
        </p:txBody>
      </p:sp>
      <p:sp>
        <p:nvSpPr>
          <p:cNvPr id="4" name="Google Shape;115;p18">
            <a:extLst>
              <a:ext uri="{FF2B5EF4-FFF2-40B4-BE49-F238E27FC236}">
                <a16:creationId xmlns:a16="http://schemas.microsoft.com/office/drawing/2014/main" id="{913F53F8-C848-A471-0E09-7E05180017A0}"/>
              </a:ext>
            </a:extLst>
          </p:cNvPr>
          <p:cNvSpPr txBox="1">
            <a:spLocks noGrp="1"/>
          </p:cNvSpPr>
          <p:nvPr>
            <p:ph type="body" idx="1"/>
          </p:nvPr>
        </p:nvSpPr>
        <p:spPr>
          <a:xfrm>
            <a:off x="311700" y="1152475"/>
            <a:ext cx="8520600" cy="3416400"/>
          </a:xfrm>
          <a:prstGeom prst="rect">
            <a:avLst/>
          </a:prstGeom>
        </p:spPr>
        <p:txBody>
          <a:bodyPr spcFirstLastPara="1" wrap="square" lIns="91425" tIns="45720" rIns="91425" bIns="45720" anchor="t" anchorCtr="0">
            <a:noAutofit/>
          </a:bodyPr>
          <a:lstStyle>
            <a:lvl1pPr marL="283464" lvl="0" indent="-283464">
              <a:spcBef>
                <a:spcPts val="0"/>
              </a:spcBef>
              <a:spcAft>
                <a:spcPts val="900"/>
              </a:spcAft>
              <a:buClr>
                <a:schemeClr val="accent6"/>
              </a:buClr>
              <a:buSzPct val="115000"/>
              <a:buFont typeface="Times New Roman" panose="02020603050405020304" pitchFamily="18" charset="0"/>
              <a:buChar char="●"/>
              <a:defRPr kumimoji="0" lang="en-US" sz="1800" b="0" i="0" u="none" strike="noStrike" kern="1200" cap="none" spc="0" normalizeH="0" baseline="0" dirty="0" smtClean="0">
                <a:ln>
                  <a:noFill/>
                </a:ln>
                <a:solidFill>
                  <a:srgbClr val="414042"/>
                </a:solidFill>
                <a:effectLst/>
                <a:uLnTx/>
                <a:uFillTx/>
                <a:latin typeface="Lexend" pitchFamily="2" charset="0"/>
                <a:ea typeface="+mn-ea"/>
                <a:cs typeface="+mn-cs"/>
              </a:defRPr>
            </a:lvl1pPr>
            <a:lvl2pPr marL="685800" lvl="1" indent="-228600">
              <a:spcBef>
                <a:spcPts val="0"/>
              </a:spcBef>
              <a:spcAft>
                <a:spcPts val="900"/>
              </a:spcAft>
              <a:buClr>
                <a:schemeClr val="accent1"/>
              </a:buClr>
              <a:buSzPts val="1700"/>
              <a:buFont typeface="Lexend"/>
              <a:buChar char="○"/>
              <a:defRPr lang="en-US" dirty="0" smtClean="0"/>
            </a:lvl2pPr>
            <a:lvl3pPr marL="1143000" lvl="2" indent="-228600">
              <a:spcBef>
                <a:spcPts val="0"/>
              </a:spcBef>
              <a:spcAft>
                <a:spcPts val="900"/>
              </a:spcAft>
              <a:buClr>
                <a:schemeClr val="accent2"/>
              </a:buClr>
              <a:buSzPts val="1600"/>
              <a:buFont typeface="Wingdings" panose="05000000000000000000" pitchFamily="2" charset="2"/>
              <a:buChar char="§"/>
              <a:defRPr lang="en-US" sz="1600" dirty="0" smtClean="0"/>
            </a:lvl3pPr>
            <a:lvl4pPr marL="1600200" lvl="3" indent="-228600">
              <a:spcBef>
                <a:spcPts val="0"/>
              </a:spcBef>
              <a:spcAft>
                <a:spcPts val="900"/>
              </a:spcAft>
              <a:buClr>
                <a:schemeClr val="accent6"/>
              </a:buClr>
              <a:buSzPts val="1500"/>
              <a:buFont typeface="Arial" panose="020B0604020202020204" pitchFamily="34" charset="0"/>
              <a:buChar char="•"/>
              <a:defRPr lang="en-US" noProof="0" dirty="0" smtClean="0"/>
            </a:lvl4pPr>
            <a:lvl5pPr marL="2057400" lvl="4" indent="-228600">
              <a:spcBef>
                <a:spcPts val="0"/>
              </a:spcBef>
              <a:spcAft>
                <a:spcPts val="900"/>
              </a:spcAft>
              <a:buClr>
                <a:schemeClr val="accent1"/>
              </a:buClr>
              <a:buSzPts val="1500"/>
              <a:buFont typeface="Lexend"/>
              <a:buChar char="○"/>
              <a:defRPr lang="en-US" dirty="0" smtClean="0"/>
            </a:lvl5pPr>
            <a:lvl6pPr marL="2743200" lvl="5" indent="-323850">
              <a:spcBef>
                <a:spcPts val="800"/>
              </a:spcBef>
              <a:spcAft>
                <a:spcPts val="0"/>
              </a:spcAft>
              <a:buClr>
                <a:schemeClr val="accent6"/>
              </a:buClr>
              <a:buSzPts val="1500"/>
              <a:buFont typeface="Lexend"/>
              <a:buChar char="■"/>
              <a:defRPr>
                <a:latin typeface="Lexend"/>
                <a:ea typeface="Lexend"/>
                <a:cs typeface="Lexend"/>
                <a:sym typeface="Lexend"/>
              </a:defRPr>
            </a:lvl6pPr>
            <a:lvl7pPr marL="3200400" lvl="6" indent="-323850">
              <a:spcBef>
                <a:spcPts val="800"/>
              </a:spcBef>
              <a:spcAft>
                <a:spcPts val="0"/>
              </a:spcAft>
              <a:buClr>
                <a:schemeClr val="accent1"/>
              </a:buClr>
              <a:buSzPts val="1500"/>
              <a:buFont typeface="Lexend"/>
              <a:buChar char="●"/>
              <a:defRPr>
                <a:latin typeface="Lexend"/>
                <a:ea typeface="Lexend"/>
                <a:cs typeface="Lexend"/>
                <a:sym typeface="Lexend"/>
              </a:defRPr>
            </a:lvl7pPr>
            <a:lvl8pPr marL="3657600" lvl="7" indent="-323850">
              <a:spcBef>
                <a:spcPts val="800"/>
              </a:spcBef>
              <a:spcAft>
                <a:spcPts val="0"/>
              </a:spcAft>
              <a:buClr>
                <a:schemeClr val="accent2"/>
              </a:buClr>
              <a:buSzPts val="1500"/>
              <a:buFont typeface="Lexend"/>
              <a:buChar char="○"/>
              <a:defRPr>
                <a:latin typeface="Lexend"/>
                <a:ea typeface="Lexend"/>
                <a:cs typeface="Lexend"/>
                <a:sym typeface="Lexend"/>
              </a:defRPr>
            </a:lvl8pPr>
            <a:lvl9pPr marL="4114800" lvl="8" indent="-323850">
              <a:spcBef>
                <a:spcPts val="800"/>
              </a:spcBef>
              <a:spcAft>
                <a:spcPts val="800"/>
              </a:spcAft>
              <a:buClr>
                <a:schemeClr val="accent6"/>
              </a:buClr>
              <a:buSzPts val="1500"/>
              <a:buFont typeface="Lexend"/>
              <a:buChar char="■"/>
              <a:defRPr>
                <a:latin typeface="Lexend"/>
                <a:ea typeface="Lexend"/>
                <a:cs typeface="Lexend"/>
                <a:sym typeface="Lexend"/>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oogle Shape;116;p18">
            <a:extLst>
              <a:ext uri="{FF2B5EF4-FFF2-40B4-BE49-F238E27FC236}">
                <a16:creationId xmlns:a16="http://schemas.microsoft.com/office/drawing/2014/main" id="{AF3866D3-F987-6800-31A8-812C75C0B581}"/>
              </a:ext>
            </a:extLst>
          </p:cNvPr>
          <p:cNvPicPr preferRelativeResize="0"/>
          <p:nvPr/>
        </p:nvPicPr>
        <p:blipFill>
          <a:blip r:embed="rId2">
            <a:alphaModFix/>
          </a:blip>
          <a:stretch>
            <a:fillRect/>
          </a:stretch>
        </p:blipFill>
        <p:spPr>
          <a:xfrm>
            <a:off x="8651525" y="4770150"/>
            <a:ext cx="359774" cy="286201"/>
          </a:xfrm>
          <a:prstGeom prst="rect">
            <a:avLst/>
          </a:prstGeom>
          <a:noFill/>
          <a:ln>
            <a:noFill/>
          </a:ln>
        </p:spPr>
      </p:pic>
      <p:cxnSp>
        <p:nvCxnSpPr>
          <p:cNvPr id="6" name="Google Shape;117;p18">
            <a:extLst>
              <a:ext uri="{FF2B5EF4-FFF2-40B4-BE49-F238E27FC236}">
                <a16:creationId xmlns:a16="http://schemas.microsoft.com/office/drawing/2014/main" id="{6CF05816-E7F2-46F4-98D1-A9356552320F}"/>
              </a:ext>
            </a:extLst>
          </p:cNvPr>
          <p:cNvCxnSpPr/>
          <p:nvPr/>
        </p:nvCxnSpPr>
        <p:spPr>
          <a:xfrm rot="10800000">
            <a:off x="-7525" y="4912650"/>
            <a:ext cx="8598000" cy="600"/>
          </a:xfrm>
          <a:prstGeom prst="straightConnector1">
            <a:avLst/>
          </a:prstGeom>
          <a:noFill/>
          <a:ln w="9525" cap="flat" cmpd="sng">
            <a:solidFill>
              <a:schemeClr val="accent6"/>
            </a:solidFill>
            <a:prstDash val="solid"/>
            <a:round/>
            <a:headEnd type="none" w="med" len="med"/>
            <a:tailEnd type="none" w="med" len="med"/>
          </a:ln>
        </p:spPr>
      </p:cxnSp>
    </p:spTree>
    <p:extLst>
      <p:ext uri="{BB962C8B-B14F-4D97-AF65-F5344CB8AC3E}">
        <p14:creationId xmlns:p14="http://schemas.microsoft.com/office/powerpoint/2010/main" val="12965613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Photo + Body 1R" userDrawn="1">
  <p:cSld name="Photo + Body 1R">
    <p:spTree>
      <p:nvGrpSpPr>
        <p:cNvPr id="1" name="Shape 50"/>
        <p:cNvGrpSpPr/>
        <p:nvPr/>
      </p:nvGrpSpPr>
      <p:grpSpPr>
        <a:xfrm>
          <a:off x="0" y="0"/>
          <a:ext cx="0" cy="0"/>
          <a:chOff x="0" y="0"/>
          <a:chExt cx="0" cy="0"/>
        </a:xfrm>
      </p:grpSpPr>
      <p:sp>
        <p:nvSpPr>
          <p:cNvPr id="52" name="Google Shape;52;p9"/>
          <p:cNvSpPr/>
          <p:nvPr/>
        </p:nvSpPr>
        <p:spPr>
          <a:xfrm>
            <a:off x="5466900" y="0"/>
            <a:ext cx="3724800" cy="514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4" name="Google Shape;54;p9"/>
          <p:cNvPicPr preferRelativeResize="0"/>
          <p:nvPr/>
        </p:nvPicPr>
        <p:blipFill rotWithShape="1">
          <a:blip r:embed="rId2">
            <a:alphaModFix amt="40000"/>
          </a:blip>
          <a:srcRect l="55871" t="8478" r="3813" b="8478"/>
          <a:stretch/>
        </p:blipFill>
        <p:spPr>
          <a:xfrm rot="10800000">
            <a:off x="6476200" y="0"/>
            <a:ext cx="2667802" cy="5143498"/>
          </a:xfrm>
          <a:prstGeom prst="rect">
            <a:avLst/>
          </a:prstGeom>
          <a:noFill/>
          <a:ln>
            <a:noFill/>
          </a:ln>
        </p:spPr>
      </p:pic>
      <p:sp>
        <p:nvSpPr>
          <p:cNvPr id="55" name="Google Shape;55;p9"/>
          <p:cNvSpPr/>
          <p:nvPr/>
        </p:nvSpPr>
        <p:spPr>
          <a:xfrm>
            <a:off x="5267325" y="990600"/>
            <a:ext cx="2524200" cy="3372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Insert Photo</a:t>
            </a:r>
            <a:endParaRPr/>
          </a:p>
        </p:txBody>
      </p:sp>
      <p:pic>
        <p:nvPicPr>
          <p:cNvPr id="56" name="Google Shape;56;p9"/>
          <p:cNvPicPr preferRelativeResize="0"/>
          <p:nvPr/>
        </p:nvPicPr>
        <p:blipFill>
          <a:blip r:embed="rId3">
            <a:alphaModFix/>
          </a:blip>
          <a:stretch>
            <a:fillRect/>
          </a:stretch>
        </p:blipFill>
        <p:spPr>
          <a:xfrm>
            <a:off x="142925" y="4770150"/>
            <a:ext cx="359774" cy="286201"/>
          </a:xfrm>
          <a:prstGeom prst="rect">
            <a:avLst/>
          </a:prstGeom>
          <a:noFill/>
          <a:ln>
            <a:noFill/>
          </a:ln>
        </p:spPr>
      </p:pic>
      <p:sp>
        <p:nvSpPr>
          <p:cNvPr id="2" name="Google Shape;44;p8">
            <a:extLst>
              <a:ext uri="{FF2B5EF4-FFF2-40B4-BE49-F238E27FC236}">
                <a16:creationId xmlns:a16="http://schemas.microsoft.com/office/drawing/2014/main" id="{F1BB52A8-5C1D-0822-F443-AD3997CE3D46}"/>
              </a:ext>
            </a:extLst>
          </p:cNvPr>
          <p:cNvSpPr txBox="1">
            <a:spLocks noGrp="1"/>
          </p:cNvSpPr>
          <p:nvPr>
            <p:ph type="title"/>
          </p:nvPr>
        </p:nvSpPr>
        <p:spPr>
          <a:xfrm>
            <a:off x="349450" y="215875"/>
            <a:ext cx="4612800" cy="1261500"/>
          </a:xfrm>
          <a:prstGeom prst="rect">
            <a:avLst/>
          </a:prstGeom>
        </p:spPr>
        <p:txBody>
          <a:bodyPr spcFirstLastPara="1" wrap="square" lIns="91425" tIns="45720" rIns="91425" bIns="45720" anchor="b" anchorCtr="0">
            <a:noAutofit/>
          </a:bodyPr>
          <a:lstStyle>
            <a:lvl1pPr lvl="0">
              <a:spcBef>
                <a:spcPts val="0"/>
              </a:spcBef>
              <a:spcAft>
                <a:spcPts val="0"/>
              </a:spcAft>
              <a:buClr>
                <a:schemeClr val="accent6"/>
              </a:buClr>
              <a:buSzPts val="2800"/>
              <a:buFont typeface="Lexend"/>
              <a:buNone/>
              <a:defRPr b="1">
                <a:solidFill>
                  <a:schemeClr val="accent6"/>
                </a:solidFill>
                <a:latin typeface="Lexend"/>
                <a:ea typeface="Lexend"/>
                <a:cs typeface="Lexend"/>
                <a:sym typeface="Lexend"/>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a:r>
              <a:rPr lang="en-US"/>
              <a:t>Click to edit Master title style</a:t>
            </a:r>
            <a:endParaRPr/>
          </a:p>
        </p:txBody>
      </p:sp>
      <p:sp>
        <p:nvSpPr>
          <p:cNvPr id="4" name="Google Shape;45;p8">
            <a:extLst>
              <a:ext uri="{FF2B5EF4-FFF2-40B4-BE49-F238E27FC236}">
                <a16:creationId xmlns:a16="http://schemas.microsoft.com/office/drawing/2014/main" id="{CE9DF636-B0A0-8731-3A48-40B757ECBB3A}"/>
              </a:ext>
            </a:extLst>
          </p:cNvPr>
          <p:cNvSpPr txBox="1">
            <a:spLocks noGrp="1"/>
          </p:cNvSpPr>
          <p:nvPr>
            <p:ph type="body" idx="1"/>
          </p:nvPr>
        </p:nvSpPr>
        <p:spPr>
          <a:xfrm>
            <a:off x="349450" y="1582475"/>
            <a:ext cx="4612800" cy="3416400"/>
          </a:xfrm>
          <a:prstGeom prst="rect">
            <a:avLst/>
          </a:prstGeom>
        </p:spPr>
        <p:txBody>
          <a:bodyPr spcFirstLastPara="1" wrap="square" lIns="91425" tIns="45720" rIns="91425" bIns="45720" anchor="t" anchorCtr="0">
            <a:noAutofit/>
          </a:bodyPr>
          <a:lstStyle>
            <a:lvl1pPr marL="283464" lvl="0" indent="-283464">
              <a:spcBef>
                <a:spcPts val="0"/>
              </a:spcBef>
              <a:spcAft>
                <a:spcPts val="900"/>
              </a:spcAft>
              <a:buClr>
                <a:schemeClr val="accent6"/>
              </a:buClr>
              <a:buSzPts val="1600"/>
              <a:buFont typeface="Lexend"/>
              <a:buChar char="●"/>
              <a:defRPr sz="1600">
                <a:latin typeface="Lexend"/>
                <a:ea typeface="Lexend"/>
                <a:cs typeface="Lexend"/>
                <a:sym typeface="Lexend"/>
              </a:defRPr>
            </a:lvl1pPr>
            <a:lvl2pPr marL="804863" lvl="1" indent="-330200">
              <a:spcBef>
                <a:spcPts val="0"/>
              </a:spcBef>
              <a:spcAft>
                <a:spcPts val="900"/>
              </a:spcAft>
              <a:buClr>
                <a:schemeClr val="accent1"/>
              </a:buClr>
              <a:buSzPts val="1600"/>
              <a:buFont typeface="Lexend"/>
              <a:buChar char="○"/>
              <a:defRPr sz="1500">
                <a:latin typeface="Lexend"/>
                <a:ea typeface="Lexend"/>
                <a:cs typeface="Lexend"/>
                <a:sym typeface="Lexend"/>
              </a:defRPr>
            </a:lvl2pPr>
            <a:lvl3pPr marL="1311275" lvl="2" indent="-330200">
              <a:spcBef>
                <a:spcPts val="0"/>
              </a:spcBef>
              <a:spcAft>
                <a:spcPts val="900"/>
              </a:spcAft>
              <a:buClr>
                <a:schemeClr val="accent2"/>
              </a:buClr>
              <a:buSzPts val="1600"/>
              <a:buFont typeface="Lexend"/>
              <a:buChar char="■"/>
              <a:defRPr sz="1400">
                <a:latin typeface="Lexend"/>
                <a:ea typeface="Lexend"/>
                <a:cs typeface="Lexend"/>
                <a:sym typeface="Lexend"/>
              </a:defRPr>
            </a:lvl3pPr>
            <a:lvl4pPr marL="1768475" lvl="3" indent="-330200">
              <a:spcBef>
                <a:spcPts val="0"/>
              </a:spcBef>
              <a:spcAft>
                <a:spcPts val="900"/>
              </a:spcAft>
              <a:buClr>
                <a:schemeClr val="accent1"/>
              </a:buClr>
              <a:buSzPts val="1600"/>
              <a:buFont typeface="Lexend"/>
              <a:buChar char="●"/>
              <a:defRPr sz="1300">
                <a:latin typeface="Lexend"/>
                <a:ea typeface="Lexend"/>
                <a:cs typeface="Lexend"/>
                <a:sym typeface="Lexend"/>
              </a:defRPr>
            </a:lvl4pPr>
            <a:lvl5pPr marL="2225675" lvl="4" indent="-330200">
              <a:spcBef>
                <a:spcPts val="0"/>
              </a:spcBef>
              <a:spcAft>
                <a:spcPts val="900"/>
              </a:spcAft>
              <a:buClr>
                <a:schemeClr val="accent2"/>
              </a:buClr>
              <a:buSzPts val="1600"/>
              <a:buFont typeface="Lexend"/>
              <a:buChar char="○"/>
              <a:defRPr sz="1200">
                <a:latin typeface="Lexend"/>
                <a:ea typeface="Lexend"/>
                <a:cs typeface="Lexend"/>
                <a:sym typeface="Lexend"/>
              </a:defRPr>
            </a:lvl5pPr>
            <a:lvl6pPr marL="2743200" lvl="5" indent="-330200">
              <a:spcBef>
                <a:spcPts val="800"/>
              </a:spcBef>
              <a:spcAft>
                <a:spcPts val="0"/>
              </a:spcAft>
              <a:buClr>
                <a:schemeClr val="accent6"/>
              </a:buClr>
              <a:buSzPts val="1600"/>
              <a:buFont typeface="Lexend"/>
              <a:buChar char="■"/>
              <a:defRPr sz="1600">
                <a:latin typeface="Lexend"/>
                <a:ea typeface="Lexend"/>
                <a:cs typeface="Lexend"/>
                <a:sym typeface="Lexend"/>
              </a:defRPr>
            </a:lvl6pPr>
            <a:lvl7pPr marL="3200400" lvl="6" indent="-330200">
              <a:spcBef>
                <a:spcPts val="800"/>
              </a:spcBef>
              <a:spcAft>
                <a:spcPts val="0"/>
              </a:spcAft>
              <a:buClr>
                <a:schemeClr val="accent1"/>
              </a:buClr>
              <a:buSzPts val="1600"/>
              <a:buFont typeface="Lexend"/>
              <a:buChar char="●"/>
              <a:defRPr sz="1600">
                <a:latin typeface="Lexend"/>
                <a:ea typeface="Lexend"/>
                <a:cs typeface="Lexend"/>
                <a:sym typeface="Lexend"/>
              </a:defRPr>
            </a:lvl7pPr>
            <a:lvl8pPr marL="3657600" lvl="7" indent="-330200">
              <a:spcBef>
                <a:spcPts val="800"/>
              </a:spcBef>
              <a:spcAft>
                <a:spcPts val="0"/>
              </a:spcAft>
              <a:buClr>
                <a:schemeClr val="accent2"/>
              </a:buClr>
              <a:buSzPts val="1600"/>
              <a:buFont typeface="Lexend"/>
              <a:buChar char="○"/>
              <a:defRPr sz="1600">
                <a:latin typeface="Lexend"/>
                <a:ea typeface="Lexend"/>
                <a:cs typeface="Lexend"/>
                <a:sym typeface="Lexend"/>
              </a:defRPr>
            </a:lvl8pPr>
            <a:lvl9pPr marL="4114800" lvl="8" indent="-330200">
              <a:spcBef>
                <a:spcPts val="800"/>
              </a:spcBef>
              <a:spcAft>
                <a:spcPts val="800"/>
              </a:spcAft>
              <a:buClr>
                <a:schemeClr val="accent6"/>
              </a:buClr>
              <a:buSzPts val="1600"/>
              <a:buFont typeface="Lexend"/>
              <a:buChar char="■"/>
              <a:defRPr sz="1600">
                <a:latin typeface="Lexend"/>
                <a:ea typeface="Lexend"/>
                <a:cs typeface="Lexend"/>
                <a:sym typeface="Lexend"/>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39265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hapter Break Magenta 2">
  <p:cSld name="Chapter Break Magenta 2">
    <p:bg>
      <p:bgPr>
        <a:solidFill>
          <a:schemeClr val="accent6"/>
        </a:solidFill>
        <a:effectLst/>
      </p:bgPr>
    </p:bg>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468825" y="200975"/>
            <a:ext cx="8206800" cy="1382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800"/>
              <a:buFont typeface="Lexend"/>
              <a:buNone/>
              <a:defRPr sz="3800" b="1">
                <a:solidFill>
                  <a:schemeClr val="lt1"/>
                </a:solidFill>
                <a:latin typeface="Lexend"/>
                <a:ea typeface="Lexend"/>
                <a:cs typeface="Lexend"/>
                <a:sym typeface="Lexend"/>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r>
              <a:rPr lang="en-US"/>
              <a:t>Click to edit Master title style</a:t>
            </a:r>
            <a:endParaRPr/>
          </a:p>
        </p:txBody>
      </p:sp>
      <p:pic>
        <p:nvPicPr>
          <p:cNvPr id="155" name="Google Shape;155;p27"/>
          <p:cNvPicPr preferRelativeResize="0"/>
          <p:nvPr/>
        </p:nvPicPr>
        <p:blipFill rotWithShape="1">
          <a:blip r:embed="rId2">
            <a:alphaModFix amt="40000"/>
          </a:blip>
          <a:srcRect l="5237" t="7321" r="5228" b="64893"/>
          <a:stretch/>
        </p:blipFill>
        <p:spPr>
          <a:xfrm>
            <a:off x="468375" y="2759832"/>
            <a:ext cx="8207252" cy="2383660"/>
          </a:xfrm>
          <a:prstGeom prst="rect">
            <a:avLst/>
          </a:prstGeom>
          <a:noFill/>
          <a:ln>
            <a:noFill/>
          </a:ln>
        </p:spPr>
      </p:pic>
      <p:sp>
        <p:nvSpPr>
          <p:cNvPr id="156" name="Google Shape;156;p27"/>
          <p:cNvSpPr txBox="1">
            <a:spLocks noGrp="1"/>
          </p:cNvSpPr>
          <p:nvPr>
            <p:ph type="title" idx="2"/>
          </p:nvPr>
        </p:nvSpPr>
        <p:spPr>
          <a:xfrm>
            <a:off x="468825" y="1630802"/>
            <a:ext cx="8206800" cy="10071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0">
                <a:solidFill>
                  <a:schemeClr val="lt1"/>
                </a:solidFill>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rPr lang="en-US"/>
              <a:t>Click to edit Master title style</a:t>
            </a:r>
            <a:endParaRPr/>
          </a:p>
        </p:txBody>
      </p:sp>
      <p:pic>
        <p:nvPicPr>
          <p:cNvPr id="157" name="Google Shape;157;p27"/>
          <p:cNvPicPr preferRelativeResize="0"/>
          <p:nvPr/>
        </p:nvPicPr>
        <p:blipFill>
          <a:blip r:embed="rId3">
            <a:alphaModFix/>
          </a:blip>
          <a:stretch>
            <a:fillRect/>
          </a:stretch>
        </p:blipFill>
        <p:spPr>
          <a:xfrm>
            <a:off x="7868537" y="4622637"/>
            <a:ext cx="1092224" cy="398925"/>
          </a:xfrm>
          <a:prstGeom prst="rect">
            <a:avLst/>
          </a:prstGeom>
          <a:noFill/>
          <a:ln>
            <a:noFill/>
          </a:ln>
        </p:spPr>
      </p:pic>
    </p:spTree>
    <p:extLst>
      <p:ext uri="{BB962C8B-B14F-4D97-AF65-F5344CB8AC3E}">
        <p14:creationId xmlns:p14="http://schemas.microsoft.com/office/powerpoint/2010/main" val="301170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theme" Target="../theme/theme2.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8"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0.xml"/><Relationship Id="rId7" Type="http://schemas.openxmlformats.org/officeDocument/2006/relationships/theme" Target="../theme/theme3.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5" Type="http://schemas.openxmlformats.org/officeDocument/2006/relationships/slideLayout" Target="../slideLayouts/slideLayout92.xml"/><Relationship Id="rId4"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137160"/>
            <a:ext cx="8520600" cy="8688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2800"/>
              <a:buFont typeface="Lexend"/>
              <a:buNone/>
              <a:defRPr sz="2800" b="1">
                <a:solidFill>
                  <a:schemeClr val="dk2"/>
                </a:solidFill>
                <a:latin typeface="Lexend"/>
                <a:ea typeface="Lexend"/>
                <a:cs typeface="Lexend"/>
                <a:sym typeface="Lexe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Lexend"/>
              <a:buChar char="●"/>
              <a:defRPr sz="1800">
                <a:solidFill>
                  <a:schemeClr val="dk2"/>
                </a:solidFill>
                <a:latin typeface="Lexend"/>
                <a:ea typeface="Lexend"/>
                <a:cs typeface="Lexend"/>
                <a:sym typeface="Lexend"/>
              </a:defRPr>
            </a:lvl1pPr>
            <a:lvl2pPr marL="914400" lvl="1" indent="-336550">
              <a:lnSpc>
                <a:spcPct val="115000"/>
              </a:lnSpc>
              <a:spcBef>
                <a:spcPts val="800"/>
              </a:spcBef>
              <a:spcAft>
                <a:spcPts val="0"/>
              </a:spcAft>
              <a:buClr>
                <a:schemeClr val="accent2"/>
              </a:buClr>
              <a:buSzPts val="1700"/>
              <a:buFont typeface="Lexend"/>
              <a:buChar char="○"/>
              <a:defRPr sz="1700">
                <a:solidFill>
                  <a:schemeClr val="dk2"/>
                </a:solidFill>
                <a:latin typeface="Lexend"/>
                <a:ea typeface="Lexend"/>
                <a:cs typeface="Lexend"/>
                <a:sym typeface="Lexend"/>
              </a:defRPr>
            </a:lvl2pPr>
            <a:lvl3pPr marL="1371600" lvl="2" indent="-330200">
              <a:lnSpc>
                <a:spcPct val="115000"/>
              </a:lnSpc>
              <a:spcBef>
                <a:spcPts val="800"/>
              </a:spcBef>
              <a:spcAft>
                <a:spcPts val="0"/>
              </a:spcAft>
              <a:buClr>
                <a:schemeClr val="accent6"/>
              </a:buClr>
              <a:buSzPts val="1600"/>
              <a:buFont typeface="Lexend"/>
              <a:buChar char="■"/>
              <a:defRPr sz="1600">
                <a:solidFill>
                  <a:schemeClr val="dk2"/>
                </a:solidFill>
                <a:latin typeface="Lexend"/>
                <a:ea typeface="Lexend"/>
                <a:cs typeface="Lexend"/>
                <a:sym typeface="Lexend"/>
              </a:defRPr>
            </a:lvl3pPr>
            <a:lvl4pPr marL="1828800" lvl="3" indent="-323850">
              <a:lnSpc>
                <a:spcPct val="115000"/>
              </a:lnSpc>
              <a:spcBef>
                <a:spcPts val="800"/>
              </a:spcBef>
              <a:spcAft>
                <a:spcPts val="0"/>
              </a:spcAft>
              <a:buClr>
                <a:schemeClr val="accent1"/>
              </a:buClr>
              <a:buSzPts val="1500"/>
              <a:buFont typeface="Lexend"/>
              <a:buChar char="●"/>
              <a:defRPr sz="1500">
                <a:solidFill>
                  <a:schemeClr val="dk2"/>
                </a:solidFill>
                <a:latin typeface="Lexend"/>
                <a:ea typeface="Lexend"/>
                <a:cs typeface="Lexend"/>
                <a:sym typeface="Lexend"/>
              </a:defRPr>
            </a:lvl4pPr>
            <a:lvl5pPr marL="2286000" lvl="4" indent="-323850">
              <a:lnSpc>
                <a:spcPct val="115000"/>
              </a:lnSpc>
              <a:spcBef>
                <a:spcPts val="800"/>
              </a:spcBef>
              <a:spcAft>
                <a:spcPts val="0"/>
              </a:spcAft>
              <a:buClr>
                <a:schemeClr val="accent2"/>
              </a:buClr>
              <a:buSzPts val="1500"/>
              <a:buFont typeface="Lexend"/>
              <a:buChar char="○"/>
              <a:defRPr sz="1500">
                <a:solidFill>
                  <a:schemeClr val="dk2"/>
                </a:solidFill>
                <a:latin typeface="Lexend"/>
                <a:ea typeface="Lexend"/>
                <a:cs typeface="Lexend"/>
                <a:sym typeface="Lexend"/>
              </a:defRPr>
            </a:lvl5pPr>
            <a:lvl6pPr marL="2743200" lvl="5" indent="-323850">
              <a:lnSpc>
                <a:spcPct val="115000"/>
              </a:lnSpc>
              <a:spcBef>
                <a:spcPts val="800"/>
              </a:spcBef>
              <a:spcAft>
                <a:spcPts val="0"/>
              </a:spcAft>
              <a:buClr>
                <a:schemeClr val="accent6"/>
              </a:buClr>
              <a:buSzPts val="1500"/>
              <a:buFont typeface="Lexend"/>
              <a:buChar char="■"/>
              <a:defRPr sz="1500">
                <a:solidFill>
                  <a:schemeClr val="dk2"/>
                </a:solidFill>
                <a:latin typeface="Lexend"/>
                <a:ea typeface="Lexend"/>
                <a:cs typeface="Lexend"/>
                <a:sym typeface="Lexend"/>
              </a:defRPr>
            </a:lvl6pPr>
            <a:lvl7pPr marL="3200400" lvl="6" indent="-323850">
              <a:lnSpc>
                <a:spcPct val="115000"/>
              </a:lnSpc>
              <a:spcBef>
                <a:spcPts val="800"/>
              </a:spcBef>
              <a:spcAft>
                <a:spcPts val="0"/>
              </a:spcAft>
              <a:buClr>
                <a:schemeClr val="accent1"/>
              </a:buClr>
              <a:buSzPts val="1500"/>
              <a:buFont typeface="Lexend"/>
              <a:buChar char="●"/>
              <a:defRPr sz="1500">
                <a:solidFill>
                  <a:schemeClr val="dk2"/>
                </a:solidFill>
                <a:latin typeface="Lexend"/>
                <a:ea typeface="Lexend"/>
                <a:cs typeface="Lexend"/>
                <a:sym typeface="Lexend"/>
              </a:defRPr>
            </a:lvl7pPr>
            <a:lvl8pPr marL="3657600" lvl="7" indent="-323850">
              <a:lnSpc>
                <a:spcPct val="115000"/>
              </a:lnSpc>
              <a:spcBef>
                <a:spcPts val="800"/>
              </a:spcBef>
              <a:spcAft>
                <a:spcPts val="0"/>
              </a:spcAft>
              <a:buClr>
                <a:schemeClr val="accent2"/>
              </a:buClr>
              <a:buSzPts val="1500"/>
              <a:buFont typeface="Lexend"/>
              <a:buChar char="○"/>
              <a:defRPr sz="1500">
                <a:solidFill>
                  <a:schemeClr val="dk2"/>
                </a:solidFill>
                <a:latin typeface="Lexend"/>
                <a:ea typeface="Lexend"/>
                <a:cs typeface="Lexend"/>
                <a:sym typeface="Lexend"/>
              </a:defRPr>
            </a:lvl8pPr>
            <a:lvl9pPr marL="4114800" lvl="8" indent="-323850">
              <a:lnSpc>
                <a:spcPct val="115000"/>
              </a:lnSpc>
              <a:spcBef>
                <a:spcPts val="800"/>
              </a:spcBef>
              <a:spcAft>
                <a:spcPts val="800"/>
              </a:spcAft>
              <a:buClr>
                <a:schemeClr val="accent6"/>
              </a:buClr>
              <a:buSzPts val="1500"/>
              <a:buFont typeface="Lexend"/>
              <a:buChar char="■"/>
              <a:defRPr sz="1500">
                <a:solidFill>
                  <a:schemeClr val="dk2"/>
                </a:solidFill>
                <a:latin typeface="Lexend"/>
                <a:ea typeface="Lexend"/>
                <a:cs typeface="Lexend"/>
                <a:sym typeface="Lexend"/>
              </a:defRPr>
            </a:lvl9pPr>
          </a:lstStyle>
          <a:p>
            <a:endParaRPr/>
          </a:p>
        </p:txBody>
      </p:sp>
    </p:spTree>
  </p:cSld>
  <p:clrMap bg1="lt1" tx1="dk1" bg2="dk2" tx2="lt2" accent1="accent1" accent2="accent2" accent3="accent3" accent4="accent4" accent5="accent5" accent6="accent6" hlink="hlink" folHlink="folHlink"/>
  <p:sldLayoutIdLst>
    <p:sldLayoutId id="2147483743" r:id="rId1"/>
    <p:sldLayoutId id="2147483648" r:id="rId2"/>
    <p:sldLayoutId id="2147483649" r:id="rId3"/>
    <p:sldLayoutId id="2147483650" r:id="rId4"/>
    <p:sldLayoutId id="2147483651" r:id="rId5"/>
    <p:sldLayoutId id="2147483652" r:id="rId6"/>
    <p:sldLayoutId id="2147483653" r:id="rId7"/>
    <p:sldLayoutId id="2147483654"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667" r:id="rId30"/>
    <p:sldLayoutId id="2147483668" r:id="rId31"/>
    <p:sldLayoutId id="2147483669" r:id="rId32"/>
    <p:sldLayoutId id="2147483670" r:id="rId33"/>
    <p:sldLayoutId id="2147483671" r:id="rId34"/>
    <p:sldLayoutId id="2147483672" r:id="rId35"/>
    <p:sldLayoutId id="2147483673" r:id="rId36"/>
    <p:sldLayoutId id="2147483674" r:id="rId37"/>
    <p:sldLayoutId id="2147483675" r:id="rId38"/>
    <p:sldLayoutId id="2147483676" r:id="rId39"/>
    <p:sldLayoutId id="2147483677" r:id="rId40"/>
    <p:sldLayoutId id="2147483678" r:id="rId41"/>
    <p:sldLayoutId id="2147483680" r:id="rId42"/>
    <p:sldLayoutId id="2147483681" r:id="rId43"/>
    <p:sldLayoutId id="2147483682" r:id="rId44"/>
    <p:sldLayoutId id="2147483684" r:id="rId45"/>
    <p:sldLayoutId id="2147483702" r:id="rId46"/>
    <p:sldLayoutId id="2147483703" r:id="rId47"/>
    <p:sldLayoutId id="2147483741" r:id="rId48"/>
    <p:sldLayoutId id="2147483742" r:id="rId49"/>
    <p:sldLayoutId id="2147483761" r:id="rId50"/>
    <p:sldLayoutId id="2147483762" r:id="rId51"/>
    <p:sldLayoutId id="2147483763" r:id="rId5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137160"/>
            <a:ext cx="8520600" cy="8688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2800"/>
              <a:buFont typeface="Lexend"/>
              <a:buNone/>
              <a:defRPr sz="2800" b="1">
                <a:solidFill>
                  <a:schemeClr val="dk2"/>
                </a:solidFill>
                <a:latin typeface="Lexend"/>
                <a:ea typeface="Lexend"/>
                <a:cs typeface="Lexend"/>
                <a:sym typeface="Lexe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Lexend"/>
              <a:buChar char="●"/>
              <a:defRPr sz="1800">
                <a:solidFill>
                  <a:schemeClr val="dk2"/>
                </a:solidFill>
                <a:latin typeface="Lexend"/>
                <a:ea typeface="Lexend"/>
                <a:cs typeface="Lexend"/>
                <a:sym typeface="Lexend"/>
              </a:defRPr>
            </a:lvl1pPr>
            <a:lvl2pPr marL="914400" lvl="1" indent="-336550">
              <a:lnSpc>
                <a:spcPct val="115000"/>
              </a:lnSpc>
              <a:spcBef>
                <a:spcPts val="800"/>
              </a:spcBef>
              <a:spcAft>
                <a:spcPts val="0"/>
              </a:spcAft>
              <a:buClr>
                <a:schemeClr val="accent2"/>
              </a:buClr>
              <a:buSzPts val="1700"/>
              <a:buFont typeface="Lexend"/>
              <a:buChar char="○"/>
              <a:defRPr sz="1700">
                <a:solidFill>
                  <a:schemeClr val="dk2"/>
                </a:solidFill>
                <a:latin typeface="Lexend"/>
                <a:ea typeface="Lexend"/>
                <a:cs typeface="Lexend"/>
                <a:sym typeface="Lexend"/>
              </a:defRPr>
            </a:lvl2pPr>
            <a:lvl3pPr marL="1371600" lvl="2" indent="-330200">
              <a:lnSpc>
                <a:spcPct val="115000"/>
              </a:lnSpc>
              <a:spcBef>
                <a:spcPts val="800"/>
              </a:spcBef>
              <a:spcAft>
                <a:spcPts val="0"/>
              </a:spcAft>
              <a:buClr>
                <a:schemeClr val="accent6"/>
              </a:buClr>
              <a:buSzPts val="1600"/>
              <a:buFont typeface="Lexend"/>
              <a:buChar char="■"/>
              <a:defRPr sz="1600">
                <a:solidFill>
                  <a:schemeClr val="dk2"/>
                </a:solidFill>
                <a:latin typeface="Lexend"/>
                <a:ea typeface="Lexend"/>
                <a:cs typeface="Lexend"/>
                <a:sym typeface="Lexend"/>
              </a:defRPr>
            </a:lvl3pPr>
            <a:lvl4pPr marL="1828800" lvl="3" indent="-323850">
              <a:lnSpc>
                <a:spcPct val="115000"/>
              </a:lnSpc>
              <a:spcBef>
                <a:spcPts val="800"/>
              </a:spcBef>
              <a:spcAft>
                <a:spcPts val="0"/>
              </a:spcAft>
              <a:buClr>
                <a:schemeClr val="accent1"/>
              </a:buClr>
              <a:buSzPts val="1500"/>
              <a:buFont typeface="Lexend"/>
              <a:buChar char="●"/>
              <a:defRPr sz="1500">
                <a:solidFill>
                  <a:schemeClr val="dk2"/>
                </a:solidFill>
                <a:latin typeface="Lexend"/>
                <a:ea typeface="Lexend"/>
                <a:cs typeface="Lexend"/>
                <a:sym typeface="Lexend"/>
              </a:defRPr>
            </a:lvl4pPr>
            <a:lvl5pPr marL="2286000" lvl="4" indent="-323850">
              <a:lnSpc>
                <a:spcPct val="115000"/>
              </a:lnSpc>
              <a:spcBef>
                <a:spcPts val="800"/>
              </a:spcBef>
              <a:spcAft>
                <a:spcPts val="0"/>
              </a:spcAft>
              <a:buClr>
                <a:schemeClr val="accent2"/>
              </a:buClr>
              <a:buSzPts val="1500"/>
              <a:buFont typeface="Lexend"/>
              <a:buChar char="○"/>
              <a:defRPr sz="1500">
                <a:solidFill>
                  <a:schemeClr val="dk2"/>
                </a:solidFill>
                <a:latin typeface="Lexend"/>
                <a:ea typeface="Lexend"/>
                <a:cs typeface="Lexend"/>
                <a:sym typeface="Lexend"/>
              </a:defRPr>
            </a:lvl5pPr>
            <a:lvl6pPr marL="2743200" lvl="5" indent="-323850">
              <a:lnSpc>
                <a:spcPct val="115000"/>
              </a:lnSpc>
              <a:spcBef>
                <a:spcPts val="800"/>
              </a:spcBef>
              <a:spcAft>
                <a:spcPts val="0"/>
              </a:spcAft>
              <a:buClr>
                <a:schemeClr val="accent6"/>
              </a:buClr>
              <a:buSzPts val="1500"/>
              <a:buFont typeface="Lexend"/>
              <a:buChar char="■"/>
              <a:defRPr sz="1500">
                <a:solidFill>
                  <a:schemeClr val="dk2"/>
                </a:solidFill>
                <a:latin typeface="Lexend"/>
                <a:ea typeface="Lexend"/>
                <a:cs typeface="Lexend"/>
                <a:sym typeface="Lexend"/>
              </a:defRPr>
            </a:lvl6pPr>
            <a:lvl7pPr marL="3200400" lvl="6" indent="-323850">
              <a:lnSpc>
                <a:spcPct val="115000"/>
              </a:lnSpc>
              <a:spcBef>
                <a:spcPts val="800"/>
              </a:spcBef>
              <a:spcAft>
                <a:spcPts val="0"/>
              </a:spcAft>
              <a:buClr>
                <a:schemeClr val="accent1"/>
              </a:buClr>
              <a:buSzPts val="1500"/>
              <a:buFont typeface="Lexend"/>
              <a:buChar char="●"/>
              <a:defRPr sz="1500">
                <a:solidFill>
                  <a:schemeClr val="dk2"/>
                </a:solidFill>
                <a:latin typeface="Lexend"/>
                <a:ea typeface="Lexend"/>
                <a:cs typeface="Lexend"/>
                <a:sym typeface="Lexend"/>
              </a:defRPr>
            </a:lvl7pPr>
            <a:lvl8pPr marL="3657600" lvl="7" indent="-323850">
              <a:lnSpc>
                <a:spcPct val="115000"/>
              </a:lnSpc>
              <a:spcBef>
                <a:spcPts val="800"/>
              </a:spcBef>
              <a:spcAft>
                <a:spcPts val="0"/>
              </a:spcAft>
              <a:buClr>
                <a:schemeClr val="accent2"/>
              </a:buClr>
              <a:buSzPts val="1500"/>
              <a:buFont typeface="Lexend"/>
              <a:buChar char="○"/>
              <a:defRPr sz="1500">
                <a:solidFill>
                  <a:schemeClr val="dk2"/>
                </a:solidFill>
                <a:latin typeface="Lexend"/>
                <a:ea typeface="Lexend"/>
                <a:cs typeface="Lexend"/>
                <a:sym typeface="Lexend"/>
              </a:defRPr>
            </a:lvl8pPr>
            <a:lvl9pPr marL="4114800" lvl="8" indent="-323850">
              <a:lnSpc>
                <a:spcPct val="115000"/>
              </a:lnSpc>
              <a:spcBef>
                <a:spcPts val="800"/>
              </a:spcBef>
              <a:spcAft>
                <a:spcPts val="800"/>
              </a:spcAft>
              <a:buClr>
                <a:schemeClr val="accent6"/>
              </a:buClr>
              <a:buSzPts val="1500"/>
              <a:buFont typeface="Lexend"/>
              <a:buChar char="■"/>
              <a:defRPr sz="1500">
                <a:solidFill>
                  <a:schemeClr val="dk2"/>
                </a:solidFill>
                <a:latin typeface="Lexend"/>
                <a:ea typeface="Lexend"/>
                <a:cs typeface="Lexend"/>
                <a:sym typeface="Lexend"/>
              </a:defRPr>
            </a:lvl9pPr>
          </a:lstStyle>
          <a:p>
            <a:endParaRPr/>
          </a:p>
        </p:txBody>
      </p:sp>
    </p:spTree>
    <p:extLst>
      <p:ext uri="{BB962C8B-B14F-4D97-AF65-F5344CB8AC3E}">
        <p14:creationId xmlns:p14="http://schemas.microsoft.com/office/powerpoint/2010/main" val="3609455685"/>
      </p:ext>
    </p:extLst>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 id="2147483736" r:id="rId31"/>
    <p:sldLayoutId id="2147483737" r:id="rId32"/>
    <p:sldLayoutId id="2147483738" r:id="rId33"/>
    <p:sldLayoutId id="2147483739" r:id="rId34"/>
    <p:sldLayoutId id="2147483740"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C772C1-4F8E-3B0C-F43D-B4C29EA1B45D}"/>
              </a:ext>
            </a:extLst>
          </p:cNvPr>
          <p:cNvSpPr>
            <a:spLocks noGrp="1"/>
          </p:cNvSpPr>
          <p:nvPr>
            <p:ph type="title"/>
          </p:nvPr>
        </p:nvSpPr>
        <p:spPr>
          <a:xfrm>
            <a:off x="310896" y="137160"/>
            <a:ext cx="8522208" cy="868680"/>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C0BC6569-5C80-54DF-35CC-DAD940B59923}"/>
              </a:ext>
            </a:extLst>
          </p:cNvPr>
          <p:cNvSpPr>
            <a:spLocks noGrp="1"/>
          </p:cNvSpPr>
          <p:nvPr>
            <p:ph type="body" idx="1"/>
          </p:nvPr>
        </p:nvSpPr>
        <p:spPr>
          <a:xfrm>
            <a:off x="310896" y="1152144"/>
            <a:ext cx="8522208" cy="3419856"/>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873697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Lst>
  <p:txStyles>
    <p:titleStyle>
      <a:lvl1pPr algn="l" defTabSz="914400" rtl="0" eaLnBrk="1" latinLnBrk="0" hangingPunct="1">
        <a:lnSpc>
          <a:spcPct val="90000"/>
        </a:lnSpc>
        <a:spcBef>
          <a:spcPct val="0"/>
        </a:spcBef>
        <a:buNone/>
        <a:defRPr sz="2800" b="1" kern="1200">
          <a:solidFill>
            <a:srgbClr val="414042"/>
          </a:solidFill>
          <a:latin typeface="Lexend" pitchFamily="2" charset="0"/>
          <a:ea typeface="+mj-ea"/>
          <a:cs typeface="+mj-cs"/>
        </a:defRPr>
      </a:lvl1pPr>
    </p:titleStyle>
    <p:bodyStyle>
      <a:lvl1pPr marL="285750" indent="-285750" algn="l" defTabSz="914400" rtl="0" eaLnBrk="1" latinLnBrk="0" hangingPunct="1">
        <a:lnSpc>
          <a:spcPct val="110000"/>
        </a:lnSpc>
        <a:spcBef>
          <a:spcPts val="0"/>
        </a:spcBef>
        <a:spcAft>
          <a:spcPts val="900"/>
        </a:spcAft>
        <a:buClr>
          <a:schemeClr val="accent1"/>
        </a:buClr>
        <a:buSzPct val="115000"/>
        <a:buFont typeface="Times New Roman" panose="02020603050405020304" pitchFamily="18" charset="0"/>
        <a:buChar char="●"/>
        <a:defRPr sz="1800" kern="1200">
          <a:solidFill>
            <a:srgbClr val="414042"/>
          </a:solidFill>
          <a:latin typeface="Lexend" pitchFamily="2" charset="0"/>
          <a:ea typeface="+mn-ea"/>
          <a:cs typeface="+mn-cs"/>
        </a:defRPr>
      </a:lvl1pPr>
      <a:lvl2pPr marL="685800" indent="-228600" algn="l" defTabSz="914400" rtl="0" eaLnBrk="1" latinLnBrk="0" hangingPunct="1">
        <a:lnSpc>
          <a:spcPct val="110000"/>
        </a:lnSpc>
        <a:spcBef>
          <a:spcPts val="0"/>
        </a:spcBef>
        <a:spcAft>
          <a:spcPts val="900"/>
        </a:spcAft>
        <a:buClr>
          <a:schemeClr val="accent2"/>
        </a:buClr>
        <a:buFont typeface="Courier New" panose="02070309020205020404" pitchFamily="49" charset="0"/>
        <a:buChar char="o"/>
        <a:defRPr sz="1700" kern="1200">
          <a:solidFill>
            <a:srgbClr val="414042"/>
          </a:solidFill>
          <a:latin typeface="Lexend" pitchFamily="2" charset="0"/>
          <a:ea typeface="+mn-ea"/>
          <a:cs typeface="+mn-cs"/>
        </a:defRPr>
      </a:lvl2pPr>
      <a:lvl3pPr marL="1143000" indent="-228600" algn="l" defTabSz="914400" rtl="0" eaLnBrk="1" latinLnBrk="0" hangingPunct="1">
        <a:lnSpc>
          <a:spcPct val="110000"/>
        </a:lnSpc>
        <a:spcBef>
          <a:spcPts val="0"/>
        </a:spcBef>
        <a:spcAft>
          <a:spcPts val="900"/>
        </a:spcAft>
        <a:buClr>
          <a:schemeClr val="accent6"/>
        </a:buClr>
        <a:buFont typeface="Wingdings" panose="05000000000000000000" pitchFamily="2" charset="2"/>
        <a:buChar char="§"/>
        <a:defRPr sz="1600" kern="1200">
          <a:solidFill>
            <a:srgbClr val="414042"/>
          </a:solidFill>
          <a:latin typeface="Lexend" pitchFamily="2" charset="0"/>
          <a:ea typeface="+mn-ea"/>
          <a:cs typeface="+mn-cs"/>
        </a:defRPr>
      </a:lvl3pPr>
      <a:lvl4pPr marL="1600200" indent="-228600" algn="l" defTabSz="914400" rtl="0" eaLnBrk="1" latinLnBrk="0" hangingPunct="1">
        <a:lnSpc>
          <a:spcPct val="110000"/>
        </a:lnSpc>
        <a:spcBef>
          <a:spcPts val="0"/>
        </a:spcBef>
        <a:spcAft>
          <a:spcPts val="900"/>
        </a:spcAft>
        <a:buClr>
          <a:schemeClr val="accent1"/>
        </a:buClr>
        <a:buFont typeface="Arial" panose="020B0604020202020204" pitchFamily="34" charset="0"/>
        <a:buChar char="•"/>
        <a:defRPr sz="1500" kern="1200">
          <a:solidFill>
            <a:srgbClr val="414042"/>
          </a:solidFill>
          <a:latin typeface="Lexend" pitchFamily="2" charset="0"/>
          <a:ea typeface="+mn-ea"/>
          <a:cs typeface="+mn-cs"/>
        </a:defRPr>
      </a:lvl4pPr>
      <a:lvl5pPr marL="2057400" indent="-228600" algn="l" defTabSz="914400" rtl="0" eaLnBrk="1" latinLnBrk="0" hangingPunct="1">
        <a:lnSpc>
          <a:spcPct val="110000"/>
        </a:lnSpc>
        <a:spcBef>
          <a:spcPts val="0"/>
        </a:spcBef>
        <a:spcAft>
          <a:spcPts val="900"/>
        </a:spcAft>
        <a:buClr>
          <a:schemeClr val="accent2"/>
        </a:buClr>
        <a:buFont typeface="Courier New" panose="02070309020205020404" pitchFamily="49" charset="0"/>
        <a:buChar char="o"/>
        <a:defRPr sz="1400" kern="1200">
          <a:solidFill>
            <a:srgbClr val="414042"/>
          </a:solidFill>
          <a:latin typeface="Lexe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hyperlink" Target="https://servicenow.azahcccs.gov/gsp"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apps.azsos.gov/public_services/Title_09/9-21.pdf"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mailto:iocinquiries@azahcccs.gov"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qmportal.azahcccs.gov/UserGuides/QuickStart_IAD-IRF_Redaction.pdf"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hyperlink" Target="https://www.azahcccs.gov/shared/Downloads/MedicalPolicyManual/900/962.pdf"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hyperlink" Target="https://qmportal.azahcccs.gov/UserGuides/QuickStart_SAR.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ioc.az.gov/" TargetMode="External"/><Relationship Id="rId7" Type="http://schemas.openxmlformats.org/officeDocument/2006/relationships/hyperlink" Target="https://qmportal.azahcccs.gov/UserGuides/QuickStart_SAR.pdf" TargetMode="External"/><Relationship Id="rId2" Type="http://schemas.openxmlformats.org/officeDocument/2006/relationships/hyperlink" Target="https://qmportal.azahcccs.gov/UserGuides/QuickStart_IAD-IRF_Redaction.pdf" TargetMode="External"/><Relationship Id="rId1" Type="http://schemas.openxmlformats.org/officeDocument/2006/relationships/slideLayout" Target="../slideLayouts/slideLayout6.xml"/><Relationship Id="rId6" Type="http://schemas.openxmlformats.org/officeDocument/2006/relationships/hyperlink" Target="https://www.azahcccs.gov/shared/Downloads/MedicalPolicyManual/900/962.pdf" TargetMode="External"/><Relationship Id="rId5" Type="http://schemas.openxmlformats.org/officeDocument/2006/relationships/hyperlink" Target="https://www.ecfr.gov/current/title-45/subtitle-A/subchapter-C/part-164/subpart-E/section-164.514" TargetMode="External"/><Relationship Id="rId4" Type="http://schemas.openxmlformats.org/officeDocument/2006/relationships/hyperlink" Target="https://apps.azsos.gov/public_services/Title_09/9-21.pdf"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52.xml"/><Relationship Id="rId4" Type="http://schemas.openxmlformats.org/officeDocument/2006/relationships/chart" Target="../charts/char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3" Type="http://schemas.openxmlformats.org/officeDocument/2006/relationships/hyperlink" Target="https://ahcccs.zoom.us/webinar/register/WN_IrNrqjSARGuwg166vP85fg#/registration"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hyperlink" Target="https://lp.constantcontactpages.com/cu/V4NakWG" TargetMode="External"/><Relationship Id="rId4" Type="http://schemas.openxmlformats.org/officeDocument/2006/relationships/hyperlink" Target="https://www.azahcccs.gov/Resources/Training/DFSM_Training.html"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9.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0.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2.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hyperlink" Target="mailto:https://www.azahcccs.gov/shared/Downloads/MedicalPolicyManual/1200/1230-A.pdf" TargetMode="External"/><Relationship Id="rId2" Type="http://schemas.microsoft.com/office/2018/10/relationships/comments" Target="../comments/modernComment_382_A0FCA44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microsoft.com/office/2018/10/relationships/comments" Target="../comments/modernComment_376_208BC5B6.xm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epm.azahcccs.gov/epmplus/Policy/Chapter_1200_Customer_Costs/1201_ALTCS_Share_of_Cost_(SOC)/C_Share_of_Cost_SOC_Deductions.htm"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chrome-extension://efaidnbmnnnibpcajpcglclefindmkaj/https:/www.azahcccs.gov/PlansProviders/Downloads/AHCCCSTutorialGuideForPMMISInterfaceForALTCSCM.pdf" TargetMode="External"/><Relationship Id="rId1" Type="http://schemas.openxmlformats.org/officeDocument/2006/relationships/slideLayout" Target="../slideLayouts/slideLayout4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0.xml"/></Relationships>
</file>

<file path=ppt/slides/_rels/slide75.xml.rels><?xml version="1.0" encoding="UTF-8" standalone="yes"?>
<Relationships xmlns="http://schemas.openxmlformats.org/package/2006/relationships"><Relationship Id="rId3" Type="http://schemas.openxmlformats.org/officeDocument/2006/relationships/hyperlink" Target="https://www.azahcccs.gov/shared/Downloads/LTCCaseMan/DigitalToolbox/OpenLineRequestFormTemplate.pdf" TargetMode="External"/><Relationship Id="rId2" Type="http://schemas.openxmlformats.org/officeDocument/2006/relationships/notesSlide" Target="../notesSlides/notesSlide31.xml"/><Relationship Id="rId1" Type="http://schemas.openxmlformats.org/officeDocument/2006/relationships/slideLayout" Target="../slideLayouts/slideLayout56.xml"/><Relationship Id="rId4" Type="http://schemas.openxmlformats.org/officeDocument/2006/relationships/image" Target="../media/image47.png"/></Relationships>
</file>

<file path=ppt/slides/_rels/slide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56.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0.xml"/></Relationships>
</file>

<file path=ppt/slides/_rels/slide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50.xml"/></Relationships>
</file>

<file path=ppt/slides/_rels/slide8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0.xml"/></Relationships>
</file>

<file path=ppt/slides/_rels/slide8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5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0.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hyperlink" Target="https://ahcccsproviderdirectory.az-apep.gov/OPD/landing.action?request_locale=en" TargetMode="External"/><Relationship Id="rId2" Type="http://schemas.openxmlformats.org/officeDocument/2006/relationships/hyperlink" Target="https://www.azahcccs.gov/APEP" TargetMode="External"/><Relationship Id="rId1" Type="http://schemas.openxmlformats.org/officeDocument/2006/relationships/slideLayout" Target="../slideLayouts/slideLayout5.xml"/><Relationship Id="rId5" Type="http://schemas.openxmlformats.org/officeDocument/2006/relationships/hyperlink" Target="https://www.azahcccs.gov/AmericanIndians/LongTermCareCaseManagement/" TargetMode="External"/><Relationship Id="rId4" Type="http://schemas.openxmlformats.org/officeDocument/2006/relationships/hyperlink" Target="https://www.azahcccs.gov/PlansProviders/NewProviders/ROPA.html"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hyperlink" Target="http://www.azahcccs.gov" TargetMode="External"/><Relationship Id="rId1" Type="http://schemas.openxmlformats.org/officeDocument/2006/relationships/slideLayout" Target="../slideLayouts/slideLayout5.xml"/><Relationship Id="rId5" Type="http://schemas.openxmlformats.org/officeDocument/2006/relationships/image" Target="../media/image67.svg"/><Relationship Id="rId4" Type="http://schemas.openxmlformats.org/officeDocument/2006/relationships/image" Target="../media/image66.sv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0.xml"/></Relationships>
</file>

<file path=ppt/slides/_rels/slide10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1.xml"/></Relationships>
</file>

<file path=ppt/slides/_rels/slide10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mcr.statemedicaid.us/" TargetMode="External"/><Relationship Id="rId1" Type="http://schemas.openxmlformats.org/officeDocument/2006/relationships/slideLayout" Target="../slideLayouts/slideLayout14.xml"/></Relationships>
</file>

<file path=ppt/slides/_rels/slide10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3.xml.rels><?xml version="1.0" encoding="UTF-8" standalone="yes"?>
<Relationships xmlns="http://schemas.openxmlformats.org/package/2006/relationships"><Relationship Id="rId2" Type="http://schemas.openxmlformats.org/officeDocument/2006/relationships/hyperlink" Target="https://www.azahcccs.gov/PlansProviders/HealthPlans/emcr.html" TargetMode="External"/><Relationship Id="rId1" Type="http://schemas.openxmlformats.org/officeDocument/2006/relationships/slideLayout" Target="../slideLayouts/slideLayout4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6.xml.rels><?xml version="1.0" encoding="UTF-8" standalone="yes"?>
<Relationships xmlns="http://schemas.openxmlformats.org/package/2006/relationships"><Relationship Id="rId2" Type="http://schemas.openxmlformats.org/officeDocument/2006/relationships/hyperlink" Target="https://servicenow.azahcccs.gov/gsp?id=gsp_kb_view&amp;sys_id=50ca428f87e48f90f46f86a7cebb35c0" TargetMode="Externa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7"/>
          <p:cNvSpPr txBox="1">
            <a:spLocks noGrp="1"/>
          </p:cNvSpPr>
          <p:nvPr>
            <p:ph type="title"/>
          </p:nvPr>
        </p:nvSpPr>
        <p:spPr>
          <a:xfrm>
            <a:off x="2513100" y="3567323"/>
            <a:ext cx="6319200" cy="929400"/>
          </a:xfrm>
          <a:prstGeom prst="rect">
            <a:avLst/>
          </a:prstGeom>
        </p:spPr>
        <p:txBody>
          <a:bodyPr spcFirstLastPara="1" wrap="square" lIns="91425" tIns="91425" rIns="91425" bIns="91425" anchor="b" anchorCtr="0">
            <a:noAutofit/>
          </a:bodyPr>
          <a:lstStyle/>
          <a:p>
            <a:r>
              <a:rPr lang="en-US" sz="2400"/>
              <a:t>DFSM Tribal ALTCS</a:t>
            </a:r>
            <a:br>
              <a:rPr lang="en-US" sz="2400"/>
            </a:br>
            <a:r>
              <a:rPr lang="en-US" sz="2400"/>
              <a:t>1st Quarterly Case Management Supervisory Meeting </a:t>
            </a:r>
          </a:p>
        </p:txBody>
      </p:sp>
      <p:sp>
        <p:nvSpPr>
          <p:cNvPr id="220" name="Google Shape;220;p37"/>
          <p:cNvSpPr txBox="1">
            <a:spLocks noGrp="1"/>
          </p:cNvSpPr>
          <p:nvPr>
            <p:ph type="title" idx="2"/>
          </p:nvPr>
        </p:nvSpPr>
        <p:spPr>
          <a:xfrm>
            <a:off x="2513100" y="3750250"/>
            <a:ext cx="6319200" cy="1272600"/>
          </a:xfrm>
          <a:prstGeom prst="rect">
            <a:avLst/>
          </a:prstGeom>
        </p:spPr>
        <p:txBody>
          <a:bodyPr spcFirstLastPara="1" wrap="square" lIns="91425" tIns="91425" rIns="91425" bIns="91425" anchor="b" anchorCtr="0">
            <a:noAutofit/>
          </a:bodyPr>
          <a:lstStyle/>
          <a:p>
            <a:r>
              <a:rPr lang="en-US"/>
              <a:t>Thursday, October 15, 2026</a:t>
            </a:r>
            <a:endParaRPr/>
          </a:p>
        </p:txBody>
      </p:sp>
    </p:spTree>
    <p:extLst>
      <p:ext uri="{BB962C8B-B14F-4D97-AF65-F5344CB8AC3E}">
        <p14:creationId xmlns:p14="http://schemas.microsoft.com/office/powerpoint/2010/main" val="39734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9"/>
          <p:cNvSpPr txBox="1">
            <a:spLocks noGrp="1"/>
          </p:cNvSpPr>
          <p:nvPr>
            <p:ph type="title"/>
          </p:nvPr>
        </p:nvSpPr>
        <p:spPr>
          <a:prstGeom prst="rect">
            <a:avLst/>
          </a:prstGeom>
        </p:spPr>
        <p:txBody>
          <a:bodyPr spcFirstLastPara="1" wrap="square" lIns="91425" tIns="91425" rIns="91425" bIns="91425" anchor="b" anchorCtr="0">
            <a:noAutofit/>
          </a:bodyPr>
          <a:lstStyle/>
          <a:p>
            <a:r>
              <a:rPr lang="en-US"/>
              <a:t>Meeting Reminders </a:t>
            </a:r>
            <a:endParaRPr/>
          </a:p>
        </p:txBody>
      </p:sp>
      <p:sp>
        <p:nvSpPr>
          <p:cNvPr id="232" name="Google Shape;232;p39"/>
          <p:cNvSpPr txBox="1">
            <a:spLocks noGrp="1"/>
          </p:cNvSpPr>
          <p:nvPr>
            <p:ph type="body" idx="1"/>
          </p:nvPr>
        </p:nvSpPr>
        <p:spPr>
          <a:prstGeom prst="rect">
            <a:avLst/>
          </a:prstGeom>
        </p:spPr>
        <p:txBody>
          <a:bodyPr spcFirstLastPara="1" wrap="square" lIns="91425" tIns="91425" rIns="91425" bIns="91425" anchor="t" anchorCtr="0">
            <a:noAutofit/>
          </a:bodyPr>
          <a:lstStyle/>
          <a:p>
            <a:pPr marL="285750" indent="-285750">
              <a:lnSpc>
                <a:spcPct val="114999"/>
              </a:lnSpc>
              <a:spcAft>
                <a:spcPts val="800"/>
              </a:spcAft>
            </a:pPr>
            <a:r>
              <a:rPr lang="en-US" sz="1600">
                <a:solidFill>
                  <a:schemeClr val="tx1"/>
                </a:solidFill>
              </a:rPr>
              <a:t>Please mute your computer's microphone and/or phone when not speaking. </a:t>
            </a:r>
          </a:p>
          <a:p>
            <a:pPr marL="285750" indent="-285750">
              <a:lnSpc>
                <a:spcPct val="114999"/>
              </a:lnSpc>
              <a:spcAft>
                <a:spcPts val="800"/>
              </a:spcAft>
            </a:pPr>
            <a:r>
              <a:rPr lang="en-US" sz="1600">
                <a:solidFill>
                  <a:schemeClr val="tx1"/>
                </a:solidFill>
              </a:rPr>
              <a:t>Use the chat features to add in comments/questions.</a:t>
            </a:r>
          </a:p>
          <a:p>
            <a:pPr marL="285750" indent="-285750">
              <a:lnSpc>
                <a:spcPct val="114999"/>
              </a:lnSpc>
              <a:spcAft>
                <a:spcPts val="800"/>
              </a:spcAft>
            </a:pPr>
            <a:r>
              <a:rPr lang="en-US" sz="1600">
                <a:solidFill>
                  <a:schemeClr val="tx1"/>
                </a:solidFill>
              </a:rPr>
              <a:t>Meetings will no longer be recorded. In-person attendance is strongly encouraged.</a:t>
            </a:r>
          </a:p>
          <a:p>
            <a:pPr marL="285750" indent="-285750">
              <a:lnSpc>
                <a:spcPct val="114999"/>
              </a:lnSpc>
              <a:spcAft>
                <a:spcPts val="800"/>
              </a:spcAft>
            </a:pPr>
            <a:r>
              <a:rPr lang="en-US" sz="1600">
                <a:solidFill>
                  <a:schemeClr val="tx1"/>
                </a:solidFill>
              </a:rPr>
              <a:t>Presentation slides will be uploaded to DTB within 1 week post meeting. </a:t>
            </a:r>
          </a:p>
          <a:p>
            <a:pPr marL="285750" indent="-285750">
              <a:lnSpc>
                <a:spcPct val="114999"/>
              </a:lnSpc>
              <a:spcAft>
                <a:spcPts val="800"/>
              </a:spcAft>
            </a:pPr>
            <a:endParaRPr lang="en-US">
              <a:solidFill>
                <a:schemeClr val="tx1"/>
              </a:solidFill>
            </a:endParaRPr>
          </a:p>
        </p:txBody>
      </p:sp>
      <p:sp>
        <p:nvSpPr>
          <p:cNvPr id="3" name="Text Placeholder 2">
            <a:extLst>
              <a:ext uri="{FF2B5EF4-FFF2-40B4-BE49-F238E27FC236}">
                <a16:creationId xmlns:a16="http://schemas.microsoft.com/office/drawing/2014/main" id="{9F09AFC1-712D-225A-622A-EFEDE361A6C5}"/>
              </a:ext>
            </a:extLst>
          </p:cNvPr>
          <p:cNvSpPr>
            <a:spLocks noGrp="1"/>
          </p:cNvSpPr>
          <p:nvPr>
            <p:ph type="body" idx="2"/>
          </p:nvPr>
        </p:nvSpPr>
        <p:spPr/>
        <p:txBody>
          <a:bodyPr/>
          <a:lstStyle/>
          <a:p>
            <a:endParaRPr lang="en-US"/>
          </a:p>
        </p:txBody>
      </p:sp>
      <p:pic>
        <p:nvPicPr>
          <p:cNvPr id="2" name="Picture 1" descr="A hot air balloon in the sky&#10;&#10;Description automatically generated">
            <a:extLst>
              <a:ext uri="{FF2B5EF4-FFF2-40B4-BE49-F238E27FC236}">
                <a16:creationId xmlns:a16="http://schemas.microsoft.com/office/drawing/2014/main" id="{9B59F535-DAB0-5AE4-3D0E-78D5DF8E5EFA}"/>
              </a:ext>
            </a:extLst>
          </p:cNvPr>
          <p:cNvPicPr>
            <a:picLocks noChangeAspect="1"/>
          </p:cNvPicPr>
          <p:nvPr/>
        </p:nvPicPr>
        <p:blipFill>
          <a:blip r:embed="rId3"/>
          <a:stretch>
            <a:fillRect/>
          </a:stretch>
        </p:blipFill>
        <p:spPr>
          <a:xfrm>
            <a:off x="4760221" y="1160177"/>
            <a:ext cx="3706284" cy="34088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xfrm>
            <a:off x="311700" y="137160"/>
            <a:ext cx="8520600" cy="868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Welcome</a:t>
            </a:r>
            <a:endParaRPr/>
          </a:p>
        </p:txBody>
      </p:sp>
      <p:sp>
        <p:nvSpPr>
          <p:cNvPr id="226" name="Google Shape;226;p38"/>
          <p:cNvSpPr txBox="1">
            <a:spLocks noGrp="1"/>
          </p:cNvSpPr>
          <p:nvPr>
            <p:ph type="body" idx="1"/>
          </p:nvPr>
        </p:nvSpPr>
        <p:spPr>
          <a:xfrm>
            <a:off x="311700" y="951392"/>
            <a:ext cx="8520600" cy="3795329"/>
          </a:xfrm>
          <a:prstGeom prst="rect">
            <a:avLst/>
          </a:prstGeom>
        </p:spPr>
        <p:txBody>
          <a:bodyPr spcFirstLastPara="1" wrap="square" lIns="91425" tIns="91425" rIns="91425" bIns="91425" anchor="t" anchorCtr="0">
            <a:noAutofit/>
          </a:bodyPr>
          <a:lstStyle/>
          <a:p>
            <a:pPr marL="0" indent="0">
              <a:spcAft>
                <a:spcPts val="800"/>
              </a:spcAft>
              <a:buNone/>
            </a:pPr>
            <a:r>
              <a:rPr lang="en-US">
                <a:solidFill>
                  <a:schemeClr val="tx1"/>
                </a:solidFill>
              </a:rPr>
              <a:t>Agenda Overview</a:t>
            </a:r>
          </a:p>
          <a:p>
            <a:pPr marL="285750" indent="-285750">
              <a:lnSpc>
                <a:spcPct val="114999"/>
              </a:lnSpc>
              <a:spcAft>
                <a:spcPts val="800"/>
              </a:spcAft>
            </a:pPr>
            <a:r>
              <a:rPr lang="en-US" sz="800">
                <a:solidFill>
                  <a:schemeClr val="tx1"/>
                </a:solidFill>
              </a:rPr>
              <a:t>Opening Prayer: PYT ALTCS</a:t>
            </a:r>
          </a:p>
          <a:p>
            <a:pPr marL="285750" indent="-285750">
              <a:lnSpc>
                <a:spcPct val="114999"/>
              </a:lnSpc>
              <a:spcAft>
                <a:spcPts val="800"/>
              </a:spcAft>
            </a:pPr>
            <a:r>
              <a:rPr lang="en-US" sz="800">
                <a:solidFill>
                  <a:schemeClr val="tx1"/>
                </a:solidFill>
                <a:cs typeface="Times New Roman"/>
              </a:rPr>
              <a:t>Welcome: Rachel Conley, TALTCS Administrator </a:t>
            </a:r>
          </a:p>
          <a:p>
            <a:pPr marL="285750" indent="-285750">
              <a:lnSpc>
                <a:spcPct val="114999"/>
              </a:lnSpc>
              <a:spcAft>
                <a:spcPts val="800"/>
              </a:spcAft>
            </a:pPr>
            <a:r>
              <a:rPr lang="en-US" sz="800">
                <a:solidFill>
                  <a:schemeClr val="tx1"/>
                </a:solidFill>
                <a:cs typeface="Times New Roman"/>
              </a:rPr>
              <a:t>Mom's Meals: Katie Mednick, Director of Healthcare Partnerships</a:t>
            </a:r>
          </a:p>
          <a:p>
            <a:pPr marL="285750" indent="-285750">
              <a:lnSpc>
                <a:spcPct val="114999"/>
              </a:lnSpc>
              <a:spcAft>
                <a:spcPts val="800"/>
              </a:spcAft>
            </a:pPr>
            <a:r>
              <a:rPr lang="en-US" sz="800">
                <a:solidFill>
                  <a:schemeClr val="tx1"/>
                </a:solidFill>
                <a:cs typeface="Times New Roman"/>
              </a:rPr>
              <a:t>Quality Management: Shannon Shiver, Program Manager &amp; Lauren Coln, Program Administrator </a:t>
            </a:r>
          </a:p>
          <a:p>
            <a:pPr marL="285750" indent="-285750">
              <a:lnSpc>
                <a:spcPct val="114999"/>
              </a:lnSpc>
              <a:spcAft>
                <a:spcPts val="800"/>
              </a:spcAft>
            </a:pPr>
            <a:r>
              <a:rPr lang="en-US" sz="800" b="1">
                <a:solidFill>
                  <a:schemeClr val="tx1"/>
                </a:solidFill>
                <a:cs typeface="Times New Roman"/>
              </a:rPr>
              <a:t>Ice Breaker</a:t>
            </a:r>
          </a:p>
          <a:p>
            <a:pPr marL="285750" indent="-285750">
              <a:lnSpc>
                <a:spcPct val="114999"/>
              </a:lnSpc>
              <a:spcAft>
                <a:spcPts val="800"/>
              </a:spcAft>
            </a:pPr>
            <a:r>
              <a:rPr lang="en-US" sz="800">
                <a:solidFill>
                  <a:schemeClr val="tx1"/>
                </a:solidFill>
                <a:cs typeface="Times New Roman"/>
              </a:rPr>
              <a:t>Case Manager Coordination Updates: Amber Heard, TALTCS Program Manager</a:t>
            </a:r>
          </a:p>
          <a:p>
            <a:pPr marL="285750" indent="-285750">
              <a:lnSpc>
                <a:spcPct val="114999"/>
              </a:lnSpc>
              <a:spcAft>
                <a:spcPts val="800"/>
              </a:spcAft>
            </a:pPr>
            <a:r>
              <a:rPr lang="en-US" sz="800" b="1">
                <a:solidFill>
                  <a:schemeClr val="tx1"/>
                </a:solidFill>
                <a:cs typeface="Times New Roman"/>
              </a:rPr>
              <a:t>10-Minute Break </a:t>
            </a:r>
          </a:p>
          <a:p>
            <a:pPr marL="285750" indent="-285750">
              <a:lnSpc>
                <a:spcPct val="114999"/>
              </a:lnSpc>
              <a:spcAft>
                <a:spcPts val="800"/>
              </a:spcAft>
            </a:pPr>
            <a:r>
              <a:rPr lang="en-US" sz="800">
                <a:solidFill>
                  <a:schemeClr val="tx1"/>
                </a:solidFill>
                <a:cs typeface="Times New Roman"/>
              </a:rPr>
              <a:t>ALF Overview, ALF Calculation, &amp; ALF Agreement: Caitlin Hasper, TALTCS Program Coordinator</a:t>
            </a:r>
          </a:p>
          <a:p>
            <a:pPr marL="285750" indent="-285750">
              <a:lnSpc>
                <a:spcPct val="114999"/>
              </a:lnSpc>
              <a:spcAft>
                <a:spcPts val="800"/>
              </a:spcAft>
            </a:pPr>
            <a:r>
              <a:rPr lang="en-US" sz="800">
                <a:solidFill>
                  <a:schemeClr val="tx1"/>
                </a:solidFill>
                <a:cs typeface="Times New Roman"/>
              </a:rPr>
              <a:t>Tribal ALTCS Hospital &amp; Urgent Care Notification: Bandana Chetty, EVV Specialist</a:t>
            </a:r>
          </a:p>
          <a:p>
            <a:pPr marL="285750" indent="-285750">
              <a:lnSpc>
                <a:spcPct val="114999"/>
              </a:lnSpc>
              <a:spcAft>
                <a:spcPts val="800"/>
              </a:spcAft>
            </a:pPr>
            <a:r>
              <a:rPr lang="en-US" sz="800" b="1">
                <a:solidFill>
                  <a:schemeClr val="tx1"/>
                </a:solidFill>
                <a:cs typeface="Times New Roman"/>
              </a:rPr>
              <a:t>1.5 Hour Lunch </a:t>
            </a:r>
          </a:p>
          <a:p>
            <a:pPr marL="285750" indent="-285750">
              <a:lnSpc>
                <a:spcPct val="114999"/>
              </a:lnSpc>
              <a:spcAft>
                <a:spcPts val="800"/>
              </a:spcAft>
            </a:pPr>
            <a:r>
              <a:rPr lang="en-US" sz="800">
                <a:solidFill>
                  <a:schemeClr val="tx1"/>
                </a:solidFill>
                <a:cs typeface="Times New Roman"/>
              </a:rPr>
              <a:t>Fax Submission, Form Completion, Missing Documentations, &amp; Follow-up Emails: Gwendy Yazzie, TALTCS Clinic</a:t>
            </a:r>
          </a:p>
          <a:p>
            <a:pPr marL="285750" indent="-285750">
              <a:lnSpc>
                <a:spcPct val="114999"/>
              </a:lnSpc>
              <a:spcAft>
                <a:spcPts val="800"/>
              </a:spcAft>
            </a:pPr>
            <a:r>
              <a:rPr lang="en-US" sz="800">
                <a:solidFill>
                  <a:schemeClr val="tx1"/>
                </a:solidFill>
                <a:cs typeface="Times New Roman"/>
              </a:rPr>
              <a:t>AHCCCS Registered Providers – ROPA, ASC, Pending Rates: Vanessa Torrez, TALTCS Clinical Manager</a:t>
            </a:r>
          </a:p>
          <a:p>
            <a:pPr marL="285750" indent="-285750">
              <a:lnSpc>
                <a:spcPct val="114999"/>
              </a:lnSpc>
              <a:spcAft>
                <a:spcPts val="800"/>
              </a:spcAft>
            </a:pPr>
            <a:r>
              <a:rPr lang="en-US" sz="800">
                <a:solidFill>
                  <a:schemeClr val="tx1"/>
                </a:solidFill>
                <a:cs typeface="Times New Roman"/>
              </a:rPr>
              <a:t>EMCR Refresher: Frank Villarreal, TALTCS Program Coordinator</a:t>
            </a:r>
          </a:p>
          <a:p>
            <a:pPr marL="285750" indent="-285750">
              <a:lnSpc>
                <a:spcPct val="114999"/>
              </a:lnSpc>
              <a:spcAft>
                <a:spcPts val="800"/>
              </a:spcAft>
            </a:pPr>
            <a:r>
              <a:rPr lang="en-US" sz="800">
                <a:solidFill>
                  <a:schemeClr val="tx1"/>
                </a:solidFill>
                <a:cs typeface="Times New Roman"/>
              </a:rPr>
              <a:t>Operational Review Results: Rachel Conley, TALTCS Administrator</a:t>
            </a:r>
          </a:p>
          <a:p>
            <a:pPr marL="285750" indent="-285750">
              <a:lnSpc>
                <a:spcPct val="114999"/>
              </a:lnSpc>
              <a:spcAft>
                <a:spcPts val="800"/>
              </a:spcAft>
            </a:pPr>
            <a:r>
              <a:rPr lang="en-US" sz="800">
                <a:solidFill>
                  <a:schemeClr val="tx1"/>
                </a:solidFill>
                <a:cs typeface="Times New Roman"/>
              </a:rPr>
              <a:t>Closing Remarks: Rachel Conley, TALTCS Administrator </a:t>
            </a:r>
            <a:endParaRPr lang="en-US" sz="1400">
              <a:solidFill>
                <a:schemeClr val="tx1"/>
              </a:solidFill>
            </a:endParaRPr>
          </a:p>
          <a:p>
            <a:pPr marL="285750" indent="-285750">
              <a:lnSpc>
                <a:spcPct val="114999"/>
              </a:lnSpc>
              <a:spcAft>
                <a:spcPts val="800"/>
              </a:spcAft>
            </a:pPr>
            <a:endParaRPr lang="en-US" sz="1000">
              <a:solidFill>
                <a:schemeClr val="tx1"/>
              </a:solidFill>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0C501-9DFF-CFDC-9B99-6D08162436F9}"/>
              </a:ext>
            </a:extLst>
          </p:cNvPr>
          <p:cNvSpPr>
            <a:spLocks noGrp="1"/>
          </p:cNvSpPr>
          <p:nvPr>
            <p:ph type="title"/>
          </p:nvPr>
        </p:nvSpPr>
        <p:spPr>
          <a:xfrm>
            <a:off x="2438215" y="679200"/>
            <a:ext cx="6589980" cy="3966300"/>
          </a:xfrm>
        </p:spPr>
        <p:txBody>
          <a:bodyPr/>
          <a:lstStyle/>
          <a:p>
            <a:r>
              <a:rPr lang="en-US" sz="3600"/>
              <a:t>Mom's Meals </a:t>
            </a:r>
            <a:br>
              <a:rPr lang="en-US"/>
            </a:br>
            <a:r>
              <a:rPr lang="en-US" sz="2000"/>
              <a:t>Katie Mednick, Director of Healthcare Partnerships</a:t>
            </a:r>
          </a:p>
        </p:txBody>
      </p:sp>
    </p:spTree>
    <p:extLst>
      <p:ext uri="{BB962C8B-B14F-4D97-AF65-F5344CB8AC3E}">
        <p14:creationId xmlns:p14="http://schemas.microsoft.com/office/powerpoint/2010/main" val="3952740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64935-4B6B-5B5B-3387-5856EFB94CA7}"/>
              </a:ext>
            </a:extLst>
          </p:cNvPr>
          <p:cNvSpPr>
            <a:spLocks noGrp="1"/>
          </p:cNvSpPr>
          <p:nvPr>
            <p:ph type="title"/>
          </p:nvPr>
        </p:nvSpPr>
        <p:spPr/>
        <p:txBody>
          <a:bodyPr/>
          <a:lstStyle/>
          <a:p>
            <a:r>
              <a:rPr lang="en-US" sz="3600"/>
              <a:t>Quality Administration Unit</a:t>
            </a:r>
            <a:br>
              <a:rPr lang="en-US"/>
            </a:br>
            <a:r>
              <a:rPr lang="en-US" sz="2000"/>
              <a:t>Shannon Shiver &amp; Lauren Coln</a:t>
            </a:r>
          </a:p>
        </p:txBody>
      </p:sp>
    </p:spTree>
    <p:extLst>
      <p:ext uri="{BB962C8B-B14F-4D97-AF65-F5344CB8AC3E}">
        <p14:creationId xmlns:p14="http://schemas.microsoft.com/office/powerpoint/2010/main" val="207811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379F-4A14-D24F-9F7D-C8B8B95B2FAF}"/>
              </a:ext>
            </a:extLst>
          </p:cNvPr>
          <p:cNvSpPr>
            <a:spLocks noGrp="1"/>
          </p:cNvSpPr>
          <p:nvPr>
            <p:ph type="title"/>
          </p:nvPr>
        </p:nvSpPr>
        <p:spPr/>
        <p:txBody>
          <a:bodyPr/>
          <a:lstStyle/>
          <a:p>
            <a:r>
              <a:rPr lang="en-US" sz="3000" b="0">
                <a:solidFill>
                  <a:srgbClr val="702339"/>
                </a:solidFill>
                <a:latin typeface="Calibri"/>
                <a:ea typeface="Calibri"/>
                <a:cs typeface="Calibri"/>
              </a:rPr>
              <a:t>Quality Administration Agenda</a:t>
            </a:r>
          </a:p>
        </p:txBody>
      </p:sp>
      <p:sp>
        <p:nvSpPr>
          <p:cNvPr id="4" name="Text Placeholder 3">
            <a:extLst>
              <a:ext uri="{FF2B5EF4-FFF2-40B4-BE49-F238E27FC236}">
                <a16:creationId xmlns:a16="http://schemas.microsoft.com/office/drawing/2014/main" id="{F97E7583-40FE-7B98-1EF4-179BE14B3318}"/>
              </a:ext>
            </a:extLst>
          </p:cNvPr>
          <p:cNvSpPr>
            <a:spLocks noGrp="1"/>
          </p:cNvSpPr>
          <p:nvPr>
            <p:ph type="body" idx="1"/>
          </p:nvPr>
        </p:nvSpPr>
        <p:spPr>
          <a:xfrm>
            <a:off x="311700" y="1009600"/>
            <a:ext cx="8520600" cy="3921225"/>
          </a:xfrm>
        </p:spPr>
        <p:txBody>
          <a:bodyPr/>
          <a:lstStyle/>
          <a:p>
            <a:r>
              <a:rPr lang="en-US">
                <a:solidFill>
                  <a:schemeClr val="tx1"/>
                </a:solidFill>
              </a:rPr>
              <a:t>QM Portal </a:t>
            </a:r>
          </a:p>
          <a:p>
            <a:pPr lvl="1">
              <a:lnSpc>
                <a:spcPct val="114999"/>
              </a:lnSpc>
            </a:pPr>
            <a:r>
              <a:rPr lang="en-US">
                <a:solidFill>
                  <a:schemeClr val="tx1"/>
                </a:solidFill>
              </a:rPr>
              <a:t>Incident, Accident, and Death (IAD) Reporting, Internal Referral Forms (IRF) and Quality of Care (QOC) concerns</a:t>
            </a:r>
          </a:p>
          <a:p>
            <a:pPr lvl="1"/>
            <a:r>
              <a:rPr lang="en-US">
                <a:solidFill>
                  <a:schemeClr val="tx1"/>
                </a:solidFill>
              </a:rPr>
              <a:t>Closing Cases: Case Resolution/ Summary, outcome, and severity</a:t>
            </a:r>
          </a:p>
          <a:p>
            <a:pPr lvl="1"/>
            <a:r>
              <a:rPr lang="en-US">
                <a:solidFill>
                  <a:schemeClr val="tx1"/>
                </a:solidFill>
              </a:rPr>
              <a:t>Updates and Enhancements</a:t>
            </a:r>
          </a:p>
          <a:p>
            <a:pPr>
              <a:lnSpc>
                <a:spcPct val="114999"/>
              </a:lnSpc>
            </a:pPr>
            <a:r>
              <a:rPr lang="en-US">
                <a:solidFill>
                  <a:schemeClr val="tx1"/>
                </a:solidFill>
              </a:rPr>
              <a:t>Independent Oversight Committee (IOC) Reporting</a:t>
            </a:r>
          </a:p>
          <a:p>
            <a:pPr>
              <a:lnSpc>
                <a:spcPct val="114999"/>
              </a:lnSpc>
              <a:buClr>
                <a:srgbClr val="369992"/>
              </a:buClr>
            </a:pPr>
            <a:r>
              <a:rPr lang="en-US" sz="1900">
                <a:solidFill>
                  <a:schemeClr val="tx1"/>
                </a:solidFill>
              </a:rPr>
              <a:t>Seclusion and Restraints (SARs)</a:t>
            </a:r>
          </a:p>
          <a:p>
            <a:r>
              <a:rPr lang="en-US" sz="2000">
                <a:solidFill>
                  <a:schemeClr val="tx1"/>
                </a:solidFill>
              </a:rPr>
              <a:t>DFSM Quality Administration Provider Training Recap</a:t>
            </a:r>
          </a:p>
          <a:p>
            <a:r>
              <a:rPr lang="en-US" sz="2000">
                <a:solidFill>
                  <a:schemeClr val="tx1"/>
                </a:solidFill>
              </a:rPr>
              <a:t>Upcoming Opportunities</a:t>
            </a:r>
          </a:p>
          <a:p>
            <a:pPr>
              <a:lnSpc>
                <a:spcPct val="114999"/>
              </a:lnSpc>
              <a:buClr>
                <a:srgbClr val="369992"/>
              </a:buClr>
            </a:pPr>
            <a:endParaRPr lang="en-US" sz="1900">
              <a:solidFill>
                <a:schemeClr val="tx1"/>
              </a:solidFill>
            </a:endParaRPr>
          </a:p>
        </p:txBody>
      </p:sp>
    </p:spTree>
    <p:extLst>
      <p:ext uri="{BB962C8B-B14F-4D97-AF65-F5344CB8AC3E}">
        <p14:creationId xmlns:p14="http://schemas.microsoft.com/office/powerpoint/2010/main" val="1562285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3" name="Title 2">
            <a:extLst>
              <a:ext uri="{FF2B5EF4-FFF2-40B4-BE49-F238E27FC236}">
                <a16:creationId xmlns:a16="http://schemas.microsoft.com/office/drawing/2014/main" id="{7F085AED-ED77-2D9E-29BC-9696D36743BA}"/>
              </a:ext>
            </a:extLst>
          </p:cNvPr>
          <p:cNvSpPr>
            <a:spLocks noGrp="1"/>
          </p:cNvSpPr>
          <p:nvPr>
            <p:ph type="title"/>
          </p:nvPr>
        </p:nvSpPr>
        <p:spPr/>
        <p:txBody>
          <a:bodyPr/>
          <a:lstStyle/>
          <a:p>
            <a:r>
              <a:rPr lang="en-US" sz="3200" b="0"/>
              <a:t>QM Portal - Closing Cases, Case Resolution/Summary, and Level of Severity</a:t>
            </a:r>
            <a:endParaRPr lang="en-US" sz="3200"/>
          </a:p>
        </p:txBody>
      </p:sp>
      <p:sp>
        <p:nvSpPr>
          <p:cNvPr id="2" name="Title 1">
            <a:extLst>
              <a:ext uri="{FF2B5EF4-FFF2-40B4-BE49-F238E27FC236}">
                <a16:creationId xmlns:a16="http://schemas.microsoft.com/office/drawing/2014/main" id="{775C8235-92E1-120C-7303-29CEB7245E3E}"/>
              </a:ext>
            </a:extLst>
          </p:cNvPr>
          <p:cNvSpPr>
            <a:spLocks noGrp="1"/>
          </p:cNvSpPr>
          <p:nvPr>
            <p:ph type="title" idx="2"/>
          </p:nvPr>
        </p:nvSpPr>
        <p:spPr/>
        <p:txBody>
          <a:bodyPr/>
          <a:lstStyle/>
          <a:p>
            <a:r>
              <a:rPr lang="en-US"/>
              <a:t>Shannon Shiver</a:t>
            </a:r>
          </a:p>
        </p:txBody>
      </p:sp>
    </p:spTree>
    <p:extLst>
      <p:ext uri="{BB962C8B-B14F-4D97-AF65-F5344CB8AC3E}">
        <p14:creationId xmlns:p14="http://schemas.microsoft.com/office/powerpoint/2010/main" val="418915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DDF77-DFF0-2938-DBEA-EC18CAA02130}"/>
              </a:ext>
            </a:extLst>
          </p:cNvPr>
          <p:cNvSpPr>
            <a:spLocks noGrp="1"/>
          </p:cNvSpPr>
          <p:nvPr>
            <p:ph type="title"/>
          </p:nvPr>
        </p:nvSpPr>
        <p:spPr/>
        <p:txBody>
          <a:bodyPr/>
          <a:lstStyle/>
          <a:p>
            <a:r>
              <a:rPr lang="en-US"/>
              <a:t>Quality Management (QM)</a:t>
            </a:r>
          </a:p>
        </p:txBody>
      </p:sp>
      <p:sp>
        <p:nvSpPr>
          <p:cNvPr id="3" name="Text Placeholder 2">
            <a:extLst>
              <a:ext uri="{FF2B5EF4-FFF2-40B4-BE49-F238E27FC236}">
                <a16:creationId xmlns:a16="http://schemas.microsoft.com/office/drawing/2014/main" id="{7CD8D8EF-575F-D9D4-6EB7-A7F8377FC67E}"/>
              </a:ext>
            </a:extLst>
          </p:cNvPr>
          <p:cNvSpPr>
            <a:spLocks noGrp="1"/>
          </p:cNvSpPr>
          <p:nvPr>
            <p:ph type="body" idx="1"/>
          </p:nvPr>
        </p:nvSpPr>
        <p:spPr/>
        <p:txBody>
          <a:bodyPr/>
          <a:lstStyle/>
          <a:p>
            <a:r>
              <a:rPr lang="en-US"/>
              <a:t>Please review your program’s assigned cases (IADs, IRFs) within the QM Portal and disposition cases that are outstanding requiring review.</a:t>
            </a:r>
          </a:p>
          <a:p>
            <a:r>
              <a:rPr lang="en-US"/>
              <a:t>Please complete a resolution summary with final outcomes, recommendations to the provider as applicable, and case closure status within the QM Portal.</a:t>
            </a:r>
          </a:p>
          <a:p>
            <a:r>
              <a:rPr lang="en-US"/>
              <a:t>Escalate cases to AHCCCS/DFSM as needed.</a:t>
            </a:r>
          </a:p>
          <a:p>
            <a:r>
              <a:rPr lang="en-US"/>
              <a:t>If you need any Quality Management assistance with cases assigned or support with the process, please reach out to DFSM. </a:t>
            </a:r>
          </a:p>
          <a:p>
            <a:pPr>
              <a:lnSpc>
                <a:spcPct val="114999"/>
              </a:lnSpc>
            </a:pPr>
            <a:r>
              <a:rPr lang="en-US"/>
              <a:t>If you need technology related technical assistance, please submit a ticket through the </a:t>
            </a:r>
            <a:r>
              <a:rPr lang="en-US">
                <a:hlinkClick r:id="rId3"/>
              </a:rPr>
              <a:t>AHCCCS Solutions Center</a:t>
            </a:r>
            <a:r>
              <a:rPr lang="en-US"/>
              <a:t> for ISD support.</a:t>
            </a:r>
          </a:p>
          <a:p>
            <a:endParaRPr lang="en-US"/>
          </a:p>
        </p:txBody>
      </p:sp>
    </p:spTree>
    <p:extLst>
      <p:ext uri="{BB962C8B-B14F-4D97-AF65-F5344CB8AC3E}">
        <p14:creationId xmlns:p14="http://schemas.microsoft.com/office/powerpoint/2010/main" val="2653975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 name="Title 1">
            <a:extLst>
              <a:ext uri="{FF2B5EF4-FFF2-40B4-BE49-F238E27FC236}">
                <a16:creationId xmlns:a16="http://schemas.microsoft.com/office/drawing/2014/main" id="{8D4D4B9E-0089-370A-2A59-A663170A284F}"/>
              </a:ext>
            </a:extLst>
          </p:cNvPr>
          <p:cNvSpPr>
            <a:spLocks noGrp="1"/>
          </p:cNvSpPr>
          <p:nvPr>
            <p:ph type="title"/>
          </p:nvPr>
        </p:nvSpPr>
        <p:spPr>
          <a:xfrm>
            <a:off x="311700" y="137160"/>
            <a:ext cx="8520600" cy="582930"/>
          </a:xfrm>
        </p:spPr>
        <p:txBody>
          <a:bodyPr/>
          <a:lstStyle/>
          <a:p>
            <a:r>
              <a:rPr lang="en-US" sz="3000" b="0">
                <a:solidFill>
                  <a:srgbClr val="702339"/>
                </a:solidFill>
                <a:latin typeface="Calibri"/>
                <a:ea typeface="Calibri"/>
                <a:cs typeface="Calibri"/>
              </a:rPr>
              <a:t>IAD/IRF Case Assignment and Disposition</a:t>
            </a:r>
          </a:p>
        </p:txBody>
      </p:sp>
      <p:pic>
        <p:nvPicPr>
          <p:cNvPr id="17" name="Picture 16">
            <a:extLst>
              <a:ext uri="{FF2B5EF4-FFF2-40B4-BE49-F238E27FC236}">
                <a16:creationId xmlns:a16="http://schemas.microsoft.com/office/drawing/2014/main" id="{DB5BB849-A63D-7471-72B7-73F5DB4DBC0C}"/>
              </a:ext>
            </a:extLst>
          </p:cNvPr>
          <p:cNvPicPr>
            <a:picLocks noChangeAspect="1"/>
          </p:cNvPicPr>
          <p:nvPr/>
        </p:nvPicPr>
        <p:blipFill>
          <a:blip r:embed="rId3"/>
          <a:stretch>
            <a:fillRect/>
          </a:stretch>
        </p:blipFill>
        <p:spPr>
          <a:xfrm>
            <a:off x="193430" y="789790"/>
            <a:ext cx="8950570" cy="383514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F4322811-B47E-E4F3-44C4-FFAFED61BA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EF34A-25F7-4EAC-276F-665669DC1F33}"/>
              </a:ext>
            </a:extLst>
          </p:cNvPr>
          <p:cNvSpPr>
            <a:spLocks noGrp="1"/>
          </p:cNvSpPr>
          <p:nvPr>
            <p:ph type="title"/>
          </p:nvPr>
        </p:nvSpPr>
        <p:spPr>
          <a:xfrm>
            <a:off x="311700" y="133975"/>
            <a:ext cx="8520600" cy="594571"/>
          </a:xfrm>
        </p:spPr>
        <p:txBody>
          <a:bodyPr/>
          <a:lstStyle/>
          <a:p>
            <a:r>
              <a:rPr lang="en-US"/>
              <a:t>Notification of IAD</a:t>
            </a:r>
          </a:p>
        </p:txBody>
      </p:sp>
      <p:pic>
        <p:nvPicPr>
          <p:cNvPr id="12" name="Picture 11">
            <a:extLst>
              <a:ext uri="{FF2B5EF4-FFF2-40B4-BE49-F238E27FC236}">
                <a16:creationId xmlns:a16="http://schemas.microsoft.com/office/drawing/2014/main" id="{F536FFBB-144F-451E-5EF0-02F41C572BB8}"/>
              </a:ext>
            </a:extLst>
          </p:cNvPr>
          <p:cNvPicPr>
            <a:picLocks noChangeAspect="1"/>
          </p:cNvPicPr>
          <p:nvPr/>
        </p:nvPicPr>
        <p:blipFill>
          <a:blip r:embed="rId3"/>
          <a:srcRect l="22883" t="14071" r="9323" b="11406"/>
          <a:stretch>
            <a:fillRect/>
          </a:stretch>
        </p:blipFill>
        <p:spPr>
          <a:xfrm>
            <a:off x="111121" y="640986"/>
            <a:ext cx="8913541" cy="4392025"/>
          </a:xfrm>
          <a:prstGeom prst="rect">
            <a:avLst/>
          </a:prstGeom>
        </p:spPr>
      </p:pic>
    </p:spTree>
    <p:extLst>
      <p:ext uri="{BB962C8B-B14F-4D97-AF65-F5344CB8AC3E}">
        <p14:creationId xmlns:p14="http://schemas.microsoft.com/office/powerpoint/2010/main" val="3168039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C01D2DAC-594F-D4AC-2324-523A39A6D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28BF1-CDCD-3518-F6CC-D4826939D631}"/>
              </a:ext>
            </a:extLst>
          </p:cNvPr>
          <p:cNvSpPr>
            <a:spLocks noGrp="1"/>
          </p:cNvSpPr>
          <p:nvPr>
            <p:ph type="title"/>
          </p:nvPr>
        </p:nvSpPr>
        <p:spPr>
          <a:xfrm>
            <a:off x="311700" y="137160"/>
            <a:ext cx="8520600" cy="609720"/>
          </a:xfrm>
        </p:spPr>
        <p:txBody>
          <a:bodyPr/>
          <a:lstStyle/>
          <a:p>
            <a:r>
              <a:rPr lang="en-US" sz="3000" b="0">
                <a:solidFill>
                  <a:srgbClr val="702339"/>
                </a:solidFill>
                <a:latin typeface="Calibri"/>
                <a:ea typeface="Calibri"/>
                <a:cs typeface="Calibri"/>
              </a:rPr>
              <a:t>IAD/IRF Case Closure – Making Comments</a:t>
            </a:r>
          </a:p>
        </p:txBody>
      </p:sp>
      <p:pic>
        <p:nvPicPr>
          <p:cNvPr id="3" name="Picture 2" descr="A screenshot of a computer&#10;&#10;AI-generated content may be incorrect.">
            <a:extLst>
              <a:ext uri="{FF2B5EF4-FFF2-40B4-BE49-F238E27FC236}">
                <a16:creationId xmlns:a16="http://schemas.microsoft.com/office/drawing/2014/main" id="{6905E9C1-C4FD-3FD9-A2F0-D7A22E2CE137}"/>
              </a:ext>
            </a:extLst>
          </p:cNvPr>
          <p:cNvPicPr>
            <a:picLocks noChangeAspect="1"/>
          </p:cNvPicPr>
          <p:nvPr/>
        </p:nvPicPr>
        <p:blipFill>
          <a:blip r:embed="rId3"/>
          <a:stretch>
            <a:fillRect/>
          </a:stretch>
        </p:blipFill>
        <p:spPr>
          <a:xfrm>
            <a:off x="359057" y="998234"/>
            <a:ext cx="8727493" cy="3723111"/>
          </a:xfrm>
          <a:prstGeom prst="rect">
            <a:avLst/>
          </a:prstGeom>
        </p:spPr>
      </p:pic>
    </p:spTree>
    <p:extLst>
      <p:ext uri="{BB962C8B-B14F-4D97-AF65-F5344CB8AC3E}">
        <p14:creationId xmlns:p14="http://schemas.microsoft.com/office/powerpoint/2010/main" val="2582873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A5A42DA4-8017-D0C4-31E3-0676B9986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D21CD-1698-8064-4A51-BE24304C16BC}"/>
              </a:ext>
            </a:extLst>
          </p:cNvPr>
          <p:cNvSpPr>
            <a:spLocks noGrp="1"/>
          </p:cNvSpPr>
          <p:nvPr>
            <p:ph type="title"/>
          </p:nvPr>
        </p:nvSpPr>
        <p:spPr/>
        <p:txBody>
          <a:bodyPr/>
          <a:lstStyle/>
          <a:p>
            <a:r>
              <a:rPr lang="en-US" sz="3000" b="0">
                <a:solidFill>
                  <a:srgbClr val="702339"/>
                </a:solidFill>
                <a:latin typeface="Calibri"/>
                <a:ea typeface="Calibri"/>
                <a:cs typeface="Calibri"/>
              </a:rPr>
              <a:t>IAD/IRF Close or Create a Quality-of-Care Concern (QOC)</a:t>
            </a:r>
          </a:p>
        </p:txBody>
      </p:sp>
      <p:pic>
        <p:nvPicPr>
          <p:cNvPr id="5" name="Picture 4">
            <a:extLst>
              <a:ext uri="{FF2B5EF4-FFF2-40B4-BE49-F238E27FC236}">
                <a16:creationId xmlns:a16="http://schemas.microsoft.com/office/drawing/2014/main" id="{BC27815B-8F8B-A784-8408-A3EF38431BC2}"/>
              </a:ext>
            </a:extLst>
          </p:cNvPr>
          <p:cNvPicPr>
            <a:picLocks noChangeAspect="1"/>
          </p:cNvPicPr>
          <p:nvPr/>
        </p:nvPicPr>
        <p:blipFill>
          <a:blip r:embed="rId3"/>
          <a:stretch>
            <a:fillRect/>
          </a:stretch>
        </p:blipFill>
        <p:spPr>
          <a:xfrm>
            <a:off x="0" y="957833"/>
            <a:ext cx="8976440" cy="3883039"/>
          </a:xfrm>
          <a:prstGeom prst="rect">
            <a:avLst/>
          </a:prstGeom>
        </p:spPr>
      </p:pic>
    </p:spTree>
    <p:extLst>
      <p:ext uri="{BB962C8B-B14F-4D97-AF65-F5344CB8AC3E}">
        <p14:creationId xmlns:p14="http://schemas.microsoft.com/office/powerpoint/2010/main" val="4005011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AA1FFFC8-FE5A-76EE-2289-3F9949EE3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3ACD7-ED9A-24B1-373D-5C13B1368F64}"/>
              </a:ext>
            </a:extLst>
          </p:cNvPr>
          <p:cNvSpPr>
            <a:spLocks noGrp="1"/>
          </p:cNvSpPr>
          <p:nvPr>
            <p:ph type="title"/>
          </p:nvPr>
        </p:nvSpPr>
        <p:spPr/>
        <p:txBody>
          <a:bodyPr/>
          <a:lstStyle/>
          <a:p>
            <a:r>
              <a:rPr lang="en-US" sz="3000" b="0">
                <a:solidFill>
                  <a:srgbClr val="702339"/>
                </a:solidFill>
                <a:latin typeface="Calibri"/>
                <a:ea typeface="Calibri"/>
                <a:cs typeface="Calibri"/>
              </a:rPr>
              <a:t>IAD/IRF Close or Create a Quality-of-Care Concern (QOC)</a:t>
            </a:r>
          </a:p>
        </p:txBody>
      </p:sp>
      <p:pic>
        <p:nvPicPr>
          <p:cNvPr id="11" name="Picture 10">
            <a:extLst>
              <a:ext uri="{FF2B5EF4-FFF2-40B4-BE49-F238E27FC236}">
                <a16:creationId xmlns:a16="http://schemas.microsoft.com/office/drawing/2014/main" id="{2843ED4F-E9BB-741D-F557-DB81803D7D1D}"/>
              </a:ext>
            </a:extLst>
          </p:cNvPr>
          <p:cNvPicPr>
            <a:picLocks noChangeAspect="1"/>
          </p:cNvPicPr>
          <p:nvPr/>
        </p:nvPicPr>
        <p:blipFill>
          <a:blip r:embed="rId3"/>
          <a:srcRect l="22879" t="18413" r="7803" b="10744"/>
          <a:stretch>
            <a:fillRect/>
          </a:stretch>
        </p:blipFill>
        <p:spPr>
          <a:xfrm>
            <a:off x="0" y="961878"/>
            <a:ext cx="9144000" cy="4182503"/>
          </a:xfrm>
          <a:prstGeom prst="rect">
            <a:avLst/>
          </a:prstGeom>
        </p:spPr>
      </p:pic>
    </p:spTree>
    <p:extLst>
      <p:ext uri="{BB962C8B-B14F-4D97-AF65-F5344CB8AC3E}">
        <p14:creationId xmlns:p14="http://schemas.microsoft.com/office/powerpoint/2010/main" val="106807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7B0B66D0-CFC7-AF31-4598-C823E1C2B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EDD756-15FD-F45B-38EE-8F3BD460A73E}"/>
              </a:ext>
            </a:extLst>
          </p:cNvPr>
          <p:cNvSpPr>
            <a:spLocks noGrp="1"/>
          </p:cNvSpPr>
          <p:nvPr>
            <p:ph type="title"/>
          </p:nvPr>
        </p:nvSpPr>
        <p:spPr>
          <a:xfrm>
            <a:off x="311700" y="137160"/>
            <a:ext cx="8520600" cy="511493"/>
          </a:xfrm>
        </p:spPr>
        <p:txBody>
          <a:bodyPr/>
          <a:lstStyle/>
          <a:p>
            <a:r>
              <a:rPr lang="en-US" sz="3000" b="0">
                <a:solidFill>
                  <a:srgbClr val="702339"/>
                </a:solidFill>
                <a:latin typeface="Calibri"/>
                <a:ea typeface="Calibri"/>
                <a:cs typeface="Calibri"/>
              </a:rPr>
              <a:t>Quality-of-Care Concern (QOC) Investigation </a:t>
            </a:r>
          </a:p>
        </p:txBody>
      </p:sp>
      <p:pic>
        <p:nvPicPr>
          <p:cNvPr id="10" name="Picture 9">
            <a:extLst>
              <a:ext uri="{FF2B5EF4-FFF2-40B4-BE49-F238E27FC236}">
                <a16:creationId xmlns:a16="http://schemas.microsoft.com/office/drawing/2014/main" id="{F69CDCD8-C657-7AC4-43D4-0BBE7412581A}"/>
              </a:ext>
            </a:extLst>
          </p:cNvPr>
          <p:cNvPicPr>
            <a:picLocks noChangeAspect="1"/>
          </p:cNvPicPr>
          <p:nvPr/>
        </p:nvPicPr>
        <p:blipFill>
          <a:blip r:embed="rId3"/>
          <a:srcRect l="25530" t="18502" r="7803" b="7559"/>
          <a:stretch>
            <a:fillRect/>
          </a:stretch>
        </p:blipFill>
        <p:spPr>
          <a:xfrm>
            <a:off x="0" y="916185"/>
            <a:ext cx="9144000" cy="4227315"/>
          </a:xfrm>
          <a:prstGeom prst="rect">
            <a:avLst/>
          </a:prstGeom>
        </p:spPr>
      </p:pic>
    </p:spTree>
    <p:extLst>
      <p:ext uri="{BB962C8B-B14F-4D97-AF65-F5344CB8AC3E}">
        <p14:creationId xmlns:p14="http://schemas.microsoft.com/office/powerpoint/2010/main" val="30336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C7DCD1E1-7A64-28AA-DDFD-817179AA0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2132D-A828-78A2-A92F-5DE6C81D1465}"/>
              </a:ext>
            </a:extLst>
          </p:cNvPr>
          <p:cNvSpPr>
            <a:spLocks noGrp="1"/>
          </p:cNvSpPr>
          <p:nvPr>
            <p:ph type="title"/>
          </p:nvPr>
        </p:nvSpPr>
        <p:spPr>
          <a:xfrm>
            <a:off x="311700" y="137160"/>
            <a:ext cx="8520600" cy="565071"/>
          </a:xfrm>
        </p:spPr>
        <p:txBody>
          <a:bodyPr/>
          <a:lstStyle/>
          <a:p>
            <a:r>
              <a:rPr lang="en-US" sz="3000" b="0">
                <a:solidFill>
                  <a:srgbClr val="702339"/>
                </a:solidFill>
                <a:latin typeface="Calibri"/>
                <a:ea typeface="Calibri"/>
                <a:cs typeface="Calibri"/>
              </a:rPr>
              <a:t>Closing a Quality of Care Concern (QOC)</a:t>
            </a:r>
          </a:p>
        </p:txBody>
      </p:sp>
      <p:pic>
        <p:nvPicPr>
          <p:cNvPr id="4" name="Picture 3" descr="A close-up of a document&#10;&#10;AI-generated content may be incorrect.">
            <a:extLst>
              <a:ext uri="{FF2B5EF4-FFF2-40B4-BE49-F238E27FC236}">
                <a16:creationId xmlns:a16="http://schemas.microsoft.com/office/drawing/2014/main" id="{5959D233-08D5-78CA-11F5-2EBDE21D2E50}"/>
              </a:ext>
            </a:extLst>
          </p:cNvPr>
          <p:cNvPicPr>
            <a:picLocks noChangeAspect="1"/>
          </p:cNvPicPr>
          <p:nvPr/>
        </p:nvPicPr>
        <p:blipFill>
          <a:blip r:embed="rId3"/>
          <a:stretch>
            <a:fillRect/>
          </a:stretch>
        </p:blipFill>
        <p:spPr>
          <a:xfrm>
            <a:off x="314325" y="1009054"/>
            <a:ext cx="8515350" cy="3759399"/>
          </a:xfrm>
          <a:prstGeom prst="rect">
            <a:avLst/>
          </a:prstGeom>
        </p:spPr>
      </p:pic>
    </p:spTree>
    <p:extLst>
      <p:ext uri="{BB962C8B-B14F-4D97-AF65-F5344CB8AC3E}">
        <p14:creationId xmlns:p14="http://schemas.microsoft.com/office/powerpoint/2010/main" val="657245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5348A716-A78E-C280-D131-77DC22661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AE217D-4675-A26E-4F6A-110F05EF77B0}"/>
              </a:ext>
            </a:extLst>
          </p:cNvPr>
          <p:cNvSpPr>
            <a:spLocks noGrp="1"/>
          </p:cNvSpPr>
          <p:nvPr>
            <p:ph type="title"/>
          </p:nvPr>
        </p:nvSpPr>
        <p:spPr>
          <a:xfrm>
            <a:off x="311700" y="137160"/>
            <a:ext cx="8520600" cy="520423"/>
          </a:xfrm>
        </p:spPr>
        <p:txBody>
          <a:bodyPr/>
          <a:lstStyle/>
          <a:p>
            <a:r>
              <a:rPr lang="en-US" sz="3000" b="0">
                <a:solidFill>
                  <a:srgbClr val="702339"/>
                </a:solidFill>
                <a:latin typeface="Calibri"/>
                <a:ea typeface="Calibri"/>
                <a:cs typeface="Calibri"/>
              </a:rPr>
              <a:t>Quality of Care Concern (QOC) - Choose a status</a:t>
            </a:r>
          </a:p>
        </p:txBody>
      </p:sp>
      <p:pic>
        <p:nvPicPr>
          <p:cNvPr id="23" name="Picture 22">
            <a:extLst>
              <a:ext uri="{FF2B5EF4-FFF2-40B4-BE49-F238E27FC236}">
                <a16:creationId xmlns:a16="http://schemas.microsoft.com/office/drawing/2014/main" id="{BF9AF813-EA28-F4F1-B287-EE9B71C43A53}"/>
              </a:ext>
            </a:extLst>
          </p:cNvPr>
          <p:cNvPicPr>
            <a:picLocks noChangeAspect="1"/>
          </p:cNvPicPr>
          <p:nvPr/>
        </p:nvPicPr>
        <p:blipFill>
          <a:blip r:embed="rId3"/>
          <a:srcRect l="25606" t="15273" r="8332" b="10404"/>
          <a:stretch>
            <a:fillRect/>
          </a:stretch>
        </p:blipFill>
        <p:spPr>
          <a:xfrm>
            <a:off x="0" y="737479"/>
            <a:ext cx="9144000" cy="4406021"/>
          </a:xfrm>
          <a:prstGeom prst="rect">
            <a:avLst/>
          </a:prstGeom>
        </p:spPr>
      </p:pic>
    </p:spTree>
    <p:extLst>
      <p:ext uri="{BB962C8B-B14F-4D97-AF65-F5344CB8AC3E}">
        <p14:creationId xmlns:p14="http://schemas.microsoft.com/office/powerpoint/2010/main" val="4074973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CCD93F48-EBBF-A71F-81A8-1A1015074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64F4D-8DE0-EE05-8DC6-AEDF191B9BB8}"/>
              </a:ext>
            </a:extLst>
          </p:cNvPr>
          <p:cNvSpPr>
            <a:spLocks noGrp="1"/>
          </p:cNvSpPr>
          <p:nvPr>
            <p:ph type="title"/>
          </p:nvPr>
        </p:nvSpPr>
        <p:spPr/>
        <p:txBody>
          <a:bodyPr/>
          <a:lstStyle/>
          <a:p>
            <a:r>
              <a:rPr lang="en-US" sz="3000" b="0">
                <a:solidFill>
                  <a:srgbClr val="702339"/>
                </a:solidFill>
                <a:latin typeface="Calibri"/>
                <a:ea typeface="Calibri"/>
                <a:cs typeface="Calibri"/>
              </a:rPr>
              <a:t>Member Quality of Care Concern (QOC) – Summary, Determination &amp; Severity Level</a:t>
            </a:r>
          </a:p>
        </p:txBody>
      </p:sp>
      <p:sp>
        <p:nvSpPr>
          <p:cNvPr id="5" name="Text Placeholder 4">
            <a:extLst>
              <a:ext uri="{FF2B5EF4-FFF2-40B4-BE49-F238E27FC236}">
                <a16:creationId xmlns:a16="http://schemas.microsoft.com/office/drawing/2014/main" id="{60668580-338E-F709-9745-5F5718313B1C}"/>
              </a:ext>
            </a:extLst>
          </p:cNvPr>
          <p:cNvSpPr>
            <a:spLocks noGrp="1"/>
          </p:cNvSpPr>
          <p:nvPr>
            <p:ph type="body" idx="2"/>
          </p:nvPr>
        </p:nvSpPr>
        <p:spPr>
          <a:xfrm>
            <a:off x="5276849" y="1113680"/>
            <a:ext cx="3867151" cy="3667869"/>
          </a:xfrm>
        </p:spPr>
        <p:txBody>
          <a:bodyPr/>
          <a:lstStyle/>
          <a:p>
            <a:r>
              <a:rPr lang="en-US" sz="700" b="1"/>
              <a:t>Summary of Findings</a:t>
            </a:r>
          </a:p>
          <a:p>
            <a:pPr lvl="1"/>
            <a:r>
              <a:rPr lang="en-US" sz="700"/>
              <a:t>Summary of allegation, concerns, etc.,</a:t>
            </a:r>
          </a:p>
          <a:p>
            <a:r>
              <a:rPr lang="en-US" sz="700" b="1"/>
              <a:t>Determination</a:t>
            </a:r>
          </a:p>
          <a:p>
            <a:pPr lvl="1"/>
            <a:r>
              <a:rPr lang="en-US" sz="700"/>
              <a:t>Not assigned-Not a potential quality of care issue (no clinical investigation required)</a:t>
            </a:r>
          </a:p>
          <a:p>
            <a:pPr lvl="1"/>
            <a:r>
              <a:rPr lang="en-US" sz="700"/>
              <a:t>Substantiated- QOC confirmed (following clinical investigation)</a:t>
            </a:r>
          </a:p>
          <a:p>
            <a:pPr lvl="1"/>
            <a:r>
              <a:rPr lang="en-US" sz="700"/>
              <a:t>Unsubstantiated- No QOC issues (following clinical investigation)</a:t>
            </a:r>
          </a:p>
          <a:p>
            <a:pPr lvl="1"/>
            <a:r>
              <a:rPr lang="en-US" sz="700"/>
              <a:t>Unable to substantiate- not able to substantiate (following  clinical investigation)</a:t>
            </a:r>
          </a:p>
          <a:p>
            <a:pPr lvl="1"/>
            <a:endParaRPr lang="en-US" sz="700"/>
          </a:p>
          <a:p>
            <a:r>
              <a:rPr lang="en-US" sz="800" b="1"/>
              <a:t>Severity Level</a:t>
            </a:r>
          </a:p>
          <a:p>
            <a:pPr marL="577850" lvl="1" indent="0">
              <a:buNone/>
            </a:pPr>
            <a:endParaRPr lang="en-US" sz="700"/>
          </a:p>
          <a:p>
            <a:pPr lvl="1"/>
            <a:endParaRPr lang="en-US"/>
          </a:p>
        </p:txBody>
      </p:sp>
      <p:pic>
        <p:nvPicPr>
          <p:cNvPr id="3" name="Picture 2" descr="A screenshot of a computer&#10;&#10;AI-generated content may be incorrect.">
            <a:extLst>
              <a:ext uri="{FF2B5EF4-FFF2-40B4-BE49-F238E27FC236}">
                <a16:creationId xmlns:a16="http://schemas.microsoft.com/office/drawing/2014/main" id="{4FBD3EE1-D7A0-0A34-92A1-6952A85CE970}"/>
              </a:ext>
            </a:extLst>
          </p:cNvPr>
          <p:cNvPicPr>
            <a:picLocks noChangeAspect="1"/>
          </p:cNvPicPr>
          <p:nvPr/>
        </p:nvPicPr>
        <p:blipFill>
          <a:blip r:embed="rId3"/>
          <a:stretch>
            <a:fillRect/>
          </a:stretch>
        </p:blipFill>
        <p:spPr>
          <a:xfrm>
            <a:off x="268066" y="1113681"/>
            <a:ext cx="4965149" cy="3455194"/>
          </a:xfrm>
          <a:prstGeom prst="rect">
            <a:avLst/>
          </a:prstGeom>
        </p:spPr>
      </p:pic>
      <p:pic>
        <p:nvPicPr>
          <p:cNvPr id="9" name="Picture 8">
            <a:extLst>
              <a:ext uri="{FF2B5EF4-FFF2-40B4-BE49-F238E27FC236}">
                <a16:creationId xmlns:a16="http://schemas.microsoft.com/office/drawing/2014/main" id="{253C6199-A883-A96C-9529-B85178A89053}"/>
              </a:ext>
            </a:extLst>
          </p:cNvPr>
          <p:cNvPicPr>
            <a:picLocks noChangeAspect="1"/>
          </p:cNvPicPr>
          <p:nvPr/>
        </p:nvPicPr>
        <p:blipFill>
          <a:blip r:embed="rId4"/>
          <a:stretch>
            <a:fillRect/>
          </a:stretch>
        </p:blipFill>
        <p:spPr>
          <a:xfrm>
            <a:off x="5972175" y="3478735"/>
            <a:ext cx="1822950" cy="1302814"/>
          </a:xfrm>
          <a:prstGeom prst="rect">
            <a:avLst/>
          </a:prstGeom>
        </p:spPr>
      </p:pic>
    </p:spTree>
    <p:extLst>
      <p:ext uri="{BB962C8B-B14F-4D97-AF65-F5344CB8AC3E}">
        <p14:creationId xmlns:p14="http://schemas.microsoft.com/office/powerpoint/2010/main" val="3538088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2F468130-4EA8-6518-F4A5-D1D1A66DC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19A6E3-4614-DEE9-F75B-CEB4AEE0E75D}"/>
              </a:ext>
            </a:extLst>
          </p:cNvPr>
          <p:cNvSpPr>
            <a:spLocks noGrp="1"/>
          </p:cNvSpPr>
          <p:nvPr>
            <p:ph type="title"/>
          </p:nvPr>
        </p:nvSpPr>
        <p:spPr>
          <a:xfrm>
            <a:off x="311700" y="137160"/>
            <a:ext cx="8520600" cy="582930"/>
          </a:xfrm>
        </p:spPr>
        <p:txBody>
          <a:bodyPr/>
          <a:lstStyle/>
          <a:p>
            <a:r>
              <a:rPr lang="en-US" sz="3000" b="0">
                <a:solidFill>
                  <a:srgbClr val="702339"/>
                </a:solidFill>
                <a:latin typeface="Calibri"/>
                <a:ea typeface="Calibri"/>
                <a:cs typeface="Calibri"/>
              </a:rPr>
              <a:t>QM Portal Guides</a:t>
            </a:r>
          </a:p>
        </p:txBody>
      </p:sp>
      <p:pic>
        <p:nvPicPr>
          <p:cNvPr id="4" name="Picture 3">
            <a:extLst>
              <a:ext uri="{FF2B5EF4-FFF2-40B4-BE49-F238E27FC236}">
                <a16:creationId xmlns:a16="http://schemas.microsoft.com/office/drawing/2014/main" id="{C3BB9065-CBA5-E064-BC5F-EF138DCDFE6F}"/>
              </a:ext>
            </a:extLst>
          </p:cNvPr>
          <p:cNvPicPr>
            <a:picLocks noChangeAspect="1"/>
          </p:cNvPicPr>
          <p:nvPr/>
        </p:nvPicPr>
        <p:blipFill>
          <a:blip r:embed="rId3"/>
          <a:stretch>
            <a:fillRect/>
          </a:stretch>
        </p:blipFill>
        <p:spPr>
          <a:xfrm>
            <a:off x="164404" y="851879"/>
            <a:ext cx="8815192" cy="3875559"/>
          </a:xfrm>
          <a:prstGeom prst="rect">
            <a:avLst/>
          </a:prstGeom>
        </p:spPr>
      </p:pic>
    </p:spTree>
    <p:extLst>
      <p:ext uri="{BB962C8B-B14F-4D97-AF65-F5344CB8AC3E}">
        <p14:creationId xmlns:p14="http://schemas.microsoft.com/office/powerpoint/2010/main" val="78245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3FBA1-2CB9-FBCB-8D94-F7F5B38C1B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B28BC-8558-335D-A6E4-E605195BEB33}"/>
              </a:ext>
            </a:extLst>
          </p:cNvPr>
          <p:cNvSpPr>
            <a:spLocks noGrp="1"/>
          </p:cNvSpPr>
          <p:nvPr>
            <p:ph type="title"/>
          </p:nvPr>
        </p:nvSpPr>
        <p:spPr/>
        <p:txBody>
          <a:bodyPr/>
          <a:lstStyle/>
          <a:p>
            <a:r>
              <a:rPr lang="en-US" sz="3000" b="0">
                <a:solidFill>
                  <a:srgbClr val="702339"/>
                </a:solidFill>
                <a:latin typeface="Calibri"/>
                <a:ea typeface="Calibri"/>
                <a:cs typeface="Calibri"/>
              </a:rPr>
              <a:t>Quality Management Portal Updates</a:t>
            </a:r>
          </a:p>
        </p:txBody>
      </p:sp>
      <p:sp>
        <p:nvSpPr>
          <p:cNvPr id="5" name="Text Placeholder 4">
            <a:extLst>
              <a:ext uri="{FF2B5EF4-FFF2-40B4-BE49-F238E27FC236}">
                <a16:creationId xmlns:a16="http://schemas.microsoft.com/office/drawing/2014/main" id="{3D2210D6-D1F1-76E4-A207-BA86ED93A280}"/>
              </a:ext>
            </a:extLst>
          </p:cNvPr>
          <p:cNvSpPr>
            <a:spLocks noGrp="1"/>
          </p:cNvSpPr>
          <p:nvPr>
            <p:ph type="body" idx="1"/>
          </p:nvPr>
        </p:nvSpPr>
        <p:spPr>
          <a:xfrm>
            <a:off x="311700" y="994214"/>
            <a:ext cx="8520600" cy="3574661"/>
          </a:xfrm>
        </p:spPr>
        <p:txBody>
          <a:bodyPr/>
          <a:lstStyle/>
          <a:p>
            <a:r>
              <a:rPr lang="en-US"/>
              <a:t>New Communication forum for IADs – communicate with the Provider's Author of the case.</a:t>
            </a:r>
          </a:p>
          <a:p>
            <a:pPr>
              <a:lnSpc>
                <a:spcPct val="114999"/>
              </a:lnSpc>
            </a:pPr>
            <a:r>
              <a:rPr lang="en-US"/>
              <a:t>Select the 'R' during a search for cases...this will allow the search to capture any reassigned cases. </a:t>
            </a:r>
          </a:p>
          <a:p>
            <a:pPr>
              <a:lnSpc>
                <a:spcPct val="114999"/>
              </a:lnSpc>
            </a:pPr>
            <a:r>
              <a:rPr lang="en-US"/>
              <a:t>Remember to redact information for SMI Members, those members on COE/COT, and all kids who experience abuse or neglect. </a:t>
            </a:r>
          </a:p>
          <a:p>
            <a:pPr>
              <a:lnSpc>
                <a:spcPct val="114999"/>
              </a:lnSpc>
            </a:pPr>
            <a:r>
              <a:rPr lang="en-US"/>
              <a:t>Periodically check for unreviewed cases for dispositioning. </a:t>
            </a:r>
          </a:p>
          <a:p>
            <a:pPr>
              <a:lnSpc>
                <a:spcPct val="114999"/>
              </a:lnSpc>
            </a:pPr>
            <a:r>
              <a:rPr lang="en-US"/>
              <a:t>DFSM QM will create IRF cases for Seclusion/ Restraint (SAR) in the QM Portal for Tribal ALTCS Programs to review. </a:t>
            </a:r>
          </a:p>
          <a:p>
            <a:pPr>
              <a:lnSpc>
                <a:spcPct val="114999"/>
              </a:lnSpc>
            </a:pPr>
            <a:endParaRPr lang="en-US"/>
          </a:p>
        </p:txBody>
      </p:sp>
    </p:spTree>
    <p:extLst>
      <p:ext uri="{BB962C8B-B14F-4D97-AF65-F5344CB8AC3E}">
        <p14:creationId xmlns:p14="http://schemas.microsoft.com/office/powerpoint/2010/main" val="4221643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009A-2D4F-50F9-8160-416BC220BCCA}"/>
              </a:ext>
            </a:extLst>
          </p:cNvPr>
          <p:cNvSpPr>
            <a:spLocks noGrp="1"/>
          </p:cNvSpPr>
          <p:nvPr>
            <p:ph type="title"/>
          </p:nvPr>
        </p:nvSpPr>
        <p:spPr/>
        <p:txBody>
          <a:bodyPr/>
          <a:lstStyle/>
          <a:p>
            <a:r>
              <a:rPr lang="en-US"/>
              <a:t>QM Portal Enhancements– Communication Log</a:t>
            </a:r>
          </a:p>
        </p:txBody>
      </p:sp>
      <p:sp>
        <p:nvSpPr>
          <p:cNvPr id="3" name="Text Placeholder 2">
            <a:extLst>
              <a:ext uri="{FF2B5EF4-FFF2-40B4-BE49-F238E27FC236}">
                <a16:creationId xmlns:a16="http://schemas.microsoft.com/office/drawing/2014/main" id="{7AB82F33-3E82-68A2-94F5-70D0EF39718F}"/>
              </a:ext>
            </a:extLst>
          </p:cNvPr>
          <p:cNvSpPr>
            <a:spLocks noGrp="1"/>
          </p:cNvSpPr>
          <p:nvPr>
            <p:ph type="body" idx="1"/>
          </p:nvPr>
        </p:nvSpPr>
        <p:spPr/>
        <p:txBody>
          <a:bodyPr/>
          <a:lstStyle/>
          <a:p>
            <a:pPr marL="114300" indent="0">
              <a:buNone/>
            </a:pPr>
            <a:endParaRPr lang="en-US"/>
          </a:p>
        </p:txBody>
      </p:sp>
      <p:pic>
        <p:nvPicPr>
          <p:cNvPr id="5" name="Picture 4">
            <a:extLst>
              <a:ext uri="{FF2B5EF4-FFF2-40B4-BE49-F238E27FC236}">
                <a16:creationId xmlns:a16="http://schemas.microsoft.com/office/drawing/2014/main" id="{EF592663-37FF-3227-0522-87C377A9EBAD}"/>
              </a:ext>
            </a:extLst>
          </p:cNvPr>
          <p:cNvPicPr>
            <a:picLocks noChangeAspect="1"/>
          </p:cNvPicPr>
          <p:nvPr/>
        </p:nvPicPr>
        <p:blipFill>
          <a:blip r:embed="rId2"/>
          <a:stretch>
            <a:fillRect/>
          </a:stretch>
        </p:blipFill>
        <p:spPr>
          <a:xfrm>
            <a:off x="311700" y="1045836"/>
            <a:ext cx="8421097" cy="3746898"/>
          </a:xfrm>
          <a:prstGeom prst="rect">
            <a:avLst/>
          </a:prstGeom>
        </p:spPr>
      </p:pic>
    </p:spTree>
    <p:extLst>
      <p:ext uri="{BB962C8B-B14F-4D97-AF65-F5344CB8AC3E}">
        <p14:creationId xmlns:p14="http://schemas.microsoft.com/office/powerpoint/2010/main" val="3820979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E40A-6ED4-316F-85DD-62C9D57FBD2C}"/>
              </a:ext>
            </a:extLst>
          </p:cNvPr>
          <p:cNvSpPr>
            <a:spLocks noGrp="1"/>
          </p:cNvSpPr>
          <p:nvPr>
            <p:ph type="title"/>
          </p:nvPr>
        </p:nvSpPr>
        <p:spPr/>
        <p:txBody>
          <a:bodyPr/>
          <a:lstStyle/>
          <a:p>
            <a:r>
              <a:rPr lang="en-US" sz="2400"/>
              <a:t>QM Portal Enhancements– Communication Log</a:t>
            </a:r>
            <a:endParaRPr lang="en-US" sz="2400" b="0">
              <a:solidFill>
                <a:srgbClr val="000000"/>
              </a:solidFill>
            </a:endParaRPr>
          </a:p>
          <a:p>
            <a:endParaRPr lang="en-US"/>
          </a:p>
        </p:txBody>
      </p:sp>
      <p:pic>
        <p:nvPicPr>
          <p:cNvPr id="4" name="Picture 3" descr="A screenshot of a computer&#10;&#10;AI-generated content may be incorrect.">
            <a:extLst>
              <a:ext uri="{FF2B5EF4-FFF2-40B4-BE49-F238E27FC236}">
                <a16:creationId xmlns:a16="http://schemas.microsoft.com/office/drawing/2014/main" id="{DC43FC7D-AD86-E3CC-6AF1-7D8F09E35281}"/>
              </a:ext>
            </a:extLst>
          </p:cNvPr>
          <p:cNvPicPr>
            <a:picLocks noChangeAspect="1"/>
          </p:cNvPicPr>
          <p:nvPr/>
        </p:nvPicPr>
        <p:blipFill>
          <a:blip r:embed="rId2"/>
          <a:stretch>
            <a:fillRect/>
          </a:stretch>
        </p:blipFill>
        <p:spPr>
          <a:xfrm>
            <a:off x="71437" y="686951"/>
            <a:ext cx="9006228" cy="3768918"/>
          </a:xfrm>
          <a:prstGeom prst="rect">
            <a:avLst/>
          </a:prstGeom>
        </p:spPr>
      </p:pic>
    </p:spTree>
    <p:extLst>
      <p:ext uri="{BB962C8B-B14F-4D97-AF65-F5344CB8AC3E}">
        <p14:creationId xmlns:p14="http://schemas.microsoft.com/office/powerpoint/2010/main" val="2753999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AD7A-90F5-BDC5-E27D-B2663CD0C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DC713-CAE8-CCD2-8FFF-7737EF7DF192}"/>
              </a:ext>
            </a:extLst>
          </p:cNvPr>
          <p:cNvSpPr>
            <a:spLocks noGrp="1"/>
          </p:cNvSpPr>
          <p:nvPr>
            <p:ph type="title"/>
          </p:nvPr>
        </p:nvSpPr>
        <p:spPr/>
        <p:txBody>
          <a:bodyPr/>
          <a:lstStyle/>
          <a:p>
            <a:r>
              <a:rPr lang="en-US"/>
              <a:t>QM Portal Enhancements </a:t>
            </a:r>
          </a:p>
        </p:txBody>
      </p:sp>
      <p:pic>
        <p:nvPicPr>
          <p:cNvPr id="4" name="Picture 3">
            <a:extLst>
              <a:ext uri="{FF2B5EF4-FFF2-40B4-BE49-F238E27FC236}">
                <a16:creationId xmlns:a16="http://schemas.microsoft.com/office/drawing/2014/main" id="{7C990E8C-6C89-77DE-62C4-E0860008E08A}"/>
              </a:ext>
            </a:extLst>
          </p:cNvPr>
          <p:cNvPicPr>
            <a:picLocks noChangeAspect="1"/>
          </p:cNvPicPr>
          <p:nvPr/>
        </p:nvPicPr>
        <p:blipFill>
          <a:blip r:embed="rId2"/>
          <a:stretch>
            <a:fillRect/>
          </a:stretch>
        </p:blipFill>
        <p:spPr>
          <a:xfrm>
            <a:off x="0" y="905379"/>
            <a:ext cx="9144000" cy="3704669"/>
          </a:xfrm>
          <a:prstGeom prst="rect">
            <a:avLst/>
          </a:prstGeom>
        </p:spPr>
      </p:pic>
    </p:spTree>
    <p:extLst>
      <p:ext uri="{BB962C8B-B14F-4D97-AF65-F5344CB8AC3E}">
        <p14:creationId xmlns:p14="http://schemas.microsoft.com/office/powerpoint/2010/main" val="4089329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4" name="Title 3">
            <a:extLst>
              <a:ext uri="{FF2B5EF4-FFF2-40B4-BE49-F238E27FC236}">
                <a16:creationId xmlns:a16="http://schemas.microsoft.com/office/drawing/2014/main" id="{8660411B-2676-0DCF-C272-61C8DEF26686}"/>
              </a:ext>
            </a:extLst>
          </p:cNvPr>
          <p:cNvSpPr>
            <a:spLocks noGrp="1"/>
          </p:cNvSpPr>
          <p:nvPr>
            <p:ph type="title"/>
          </p:nvPr>
        </p:nvSpPr>
        <p:spPr/>
        <p:txBody>
          <a:bodyPr/>
          <a:lstStyle/>
          <a:p>
            <a:br>
              <a:rPr lang="en-US" sz="2400"/>
            </a:br>
            <a:r>
              <a:rPr lang="en-US" sz="3200"/>
              <a:t>Independent Oversight Committee (IOC) and Requirements</a:t>
            </a:r>
            <a:br>
              <a:rPr lang="en-US"/>
            </a:br>
            <a:endParaRPr lang="en-US" sz="2800"/>
          </a:p>
        </p:txBody>
      </p:sp>
      <p:sp>
        <p:nvSpPr>
          <p:cNvPr id="3" name="Title 2">
            <a:extLst>
              <a:ext uri="{FF2B5EF4-FFF2-40B4-BE49-F238E27FC236}">
                <a16:creationId xmlns:a16="http://schemas.microsoft.com/office/drawing/2014/main" id="{2A8EAF56-3A74-2D25-377B-D05BD9793E75}"/>
              </a:ext>
            </a:extLst>
          </p:cNvPr>
          <p:cNvSpPr>
            <a:spLocks noGrp="1"/>
          </p:cNvSpPr>
          <p:nvPr>
            <p:ph type="title" idx="2"/>
          </p:nvPr>
        </p:nvSpPr>
        <p:spPr/>
        <p:txBody>
          <a:bodyPr/>
          <a:lstStyle/>
          <a:p>
            <a:r>
              <a:rPr lang="en-US"/>
              <a:t>Lauren Coln, MSN, 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4AB9B-B718-7BDF-1480-81A8FA5E6D41}"/>
              </a:ext>
            </a:extLst>
          </p:cNvPr>
          <p:cNvSpPr>
            <a:spLocks noGrp="1"/>
          </p:cNvSpPr>
          <p:nvPr>
            <p:ph type="title"/>
          </p:nvPr>
        </p:nvSpPr>
        <p:spPr/>
        <p:txBody>
          <a:bodyPr/>
          <a:lstStyle/>
          <a:p>
            <a:r>
              <a:rPr lang="en-US"/>
              <a:t>Independent Oversight Committee (IOC) </a:t>
            </a:r>
          </a:p>
        </p:txBody>
      </p:sp>
      <p:sp>
        <p:nvSpPr>
          <p:cNvPr id="3" name="Text Placeholder 2">
            <a:extLst>
              <a:ext uri="{FF2B5EF4-FFF2-40B4-BE49-F238E27FC236}">
                <a16:creationId xmlns:a16="http://schemas.microsoft.com/office/drawing/2014/main" id="{EFA1577C-5714-EB5A-96D8-7AE87923F70D}"/>
              </a:ext>
            </a:extLst>
          </p:cNvPr>
          <p:cNvSpPr>
            <a:spLocks noGrp="1"/>
          </p:cNvSpPr>
          <p:nvPr>
            <p:ph type="body" idx="1"/>
          </p:nvPr>
        </p:nvSpPr>
        <p:spPr>
          <a:xfrm>
            <a:off x="311700" y="1152474"/>
            <a:ext cx="8520600" cy="3853865"/>
          </a:xfrm>
        </p:spPr>
        <p:txBody>
          <a:bodyPr/>
          <a:lstStyle/>
          <a:p>
            <a:r>
              <a:rPr lang="en-US" sz="1050"/>
              <a:t>The Arizona Department of Administration (ADOA) oversees the Independent Oversight Committee (IOC) </a:t>
            </a:r>
            <a:endParaRPr lang="en-US"/>
          </a:p>
          <a:p>
            <a:pPr>
              <a:lnSpc>
                <a:spcPct val="114999"/>
              </a:lnSpc>
            </a:pPr>
            <a:r>
              <a:rPr lang="en-US" sz="1050"/>
              <a:t>Per A.R.S. § 41-3803, IOCs are comprised of a group of 7-15 volunteers per each IOC area (Central, Northern, and Southern, AZ)</a:t>
            </a:r>
            <a:endParaRPr lang="en-US"/>
          </a:p>
          <a:p>
            <a:r>
              <a:rPr lang="en-US" sz="1050"/>
              <a:t> The Statute requires IOC members have expertise in at least one of the following areas:</a:t>
            </a:r>
          </a:p>
          <a:p>
            <a:pPr lvl="1"/>
            <a:r>
              <a:rPr lang="en-US" sz="900"/>
              <a:t> psychology,</a:t>
            </a:r>
          </a:p>
          <a:p>
            <a:pPr lvl="1"/>
            <a:r>
              <a:rPr lang="en-US" sz="900"/>
              <a:t> law, </a:t>
            </a:r>
          </a:p>
          <a:p>
            <a:pPr lvl="1"/>
            <a:r>
              <a:rPr lang="en-US" sz="900"/>
              <a:t>medicine,</a:t>
            </a:r>
          </a:p>
          <a:p>
            <a:pPr lvl="1"/>
            <a:r>
              <a:rPr lang="en-US" sz="900"/>
              <a:t> education,  special education,</a:t>
            </a:r>
          </a:p>
          <a:p>
            <a:pPr lvl="1"/>
            <a:r>
              <a:rPr lang="en-US" sz="900"/>
              <a:t> social work, </a:t>
            </a:r>
          </a:p>
          <a:p>
            <a:pPr lvl="1"/>
            <a:r>
              <a:rPr lang="en-US" sz="900"/>
              <a:t>mental health,</a:t>
            </a:r>
          </a:p>
          <a:p>
            <a:pPr lvl="1"/>
            <a:r>
              <a:rPr lang="en-US" sz="900"/>
              <a:t> housing for the mentally ill, </a:t>
            </a:r>
          </a:p>
          <a:p>
            <a:pPr lvl="1"/>
            <a:r>
              <a:rPr lang="en-US" sz="900"/>
              <a:t>criminal justice, </a:t>
            </a:r>
          </a:p>
          <a:p>
            <a:pPr lvl="1"/>
            <a:r>
              <a:rPr lang="en-US" sz="900"/>
              <a:t>public safety;</a:t>
            </a:r>
          </a:p>
          <a:p>
            <a:pPr lvl="1"/>
            <a:r>
              <a:rPr lang="en-US" sz="900"/>
              <a:t> at least two parents of children who receive behavioral health services pursuant to tile 36, chapter 34, </a:t>
            </a:r>
          </a:p>
          <a:p>
            <a:pPr lvl="1"/>
            <a:r>
              <a:rPr lang="en-US" sz="900"/>
              <a:t>and at least one member who is a current or former client of the behavioral health system.  </a:t>
            </a:r>
          </a:p>
          <a:p>
            <a:endParaRPr lang="en-US" sz="1050"/>
          </a:p>
          <a:p>
            <a:pPr marL="114300" indent="0">
              <a:buNone/>
            </a:pPr>
            <a:endParaRPr lang="en-US" sz="1200"/>
          </a:p>
        </p:txBody>
      </p:sp>
    </p:spTree>
    <p:extLst>
      <p:ext uri="{BB962C8B-B14F-4D97-AF65-F5344CB8AC3E}">
        <p14:creationId xmlns:p14="http://schemas.microsoft.com/office/powerpoint/2010/main" val="2223679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D735E-4BCC-12B8-7EF3-F2A611BA7F86}"/>
              </a:ext>
            </a:extLst>
          </p:cNvPr>
          <p:cNvSpPr>
            <a:spLocks noGrp="1"/>
          </p:cNvSpPr>
          <p:nvPr>
            <p:ph type="title"/>
          </p:nvPr>
        </p:nvSpPr>
        <p:spPr/>
        <p:txBody>
          <a:bodyPr/>
          <a:lstStyle/>
          <a:p>
            <a:r>
              <a:rPr lang="en-US"/>
              <a:t>Independent Oversight Committee (IOC) </a:t>
            </a:r>
          </a:p>
        </p:txBody>
      </p:sp>
      <p:sp>
        <p:nvSpPr>
          <p:cNvPr id="3" name="Text Placeholder 2">
            <a:extLst>
              <a:ext uri="{FF2B5EF4-FFF2-40B4-BE49-F238E27FC236}">
                <a16:creationId xmlns:a16="http://schemas.microsoft.com/office/drawing/2014/main" id="{C6C38C7C-685E-AAD6-1443-533E62C659ED}"/>
              </a:ext>
            </a:extLst>
          </p:cNvPr>
          <p:cNvSpPr>
            <a:spLocks noGrp="1"/>
          </p:cNvSpPr>
          <p:nvPr>
            <p:ph type="body" idx="1"/>
          </p:nvPr>
        </p:nvSpPr>
        <p:spPr/>
        <p:txBody>
          <a:bodyPr/>
          <a:lstStyle/>
          <a:p>
            <a:r>
              <a:rPr lang="en-US" sz="1400"/>
              <a:t>The IOC committee ensures the rights of clients are protected, reviews incidents of possible abuse, neglect or denial of a client’s rights; makes recommendation to the director and the legislature regarding laws, rules, policies, procedures and practices to ensure the protection of clients receiving behavioral health and developmental disability services.  </a:t>
            </a:r>
          </a:p>
          <a:p>
            <a:r>
              <a:rPr lang="en-US" sz="1400"/>
              <a:t>The IOC reviews seclusion and restraints (SARs), Incident, Accident, and/or Death (IADs) reports, Internal Referral Forms (IRFs) and Quality of Care Concerns for members with SMI designation</a:t>
            </a:r>
          </a:p>
          <a:p>
            <a:pPr>
              <a:lnSpc>
                <a:spcPct val="114999"/>
              </a:lnSpc>
            </a:pPr>
            <a:r>
              <a:rPr lang="en-US" sz="1400">
                <a:hlinkClick r:id="rId3">
                  <a:extLst>
                    <a:ext uri="{A12FA001-AC4F-418D-AE19-62706E023703}">
                      <ahyp:hlinkClr xmlns:ahyp="http://schemas.microsoft.com/office/drawing/2018/hyperlinkcolor" val="tx"/>
                    </a:ext>
                  </a:extLst>
                </a:hlinkClick>
              </a:rPr>
              <a:t>Reference: 9 A.A.C. 21: CHAPTER 21. ARIZONA HEALTH CARE COST CONTAINMENT SYSTEM (AHCCCS) - BEHAVIORAL HEALTH SERVICES FOR PERSONS WITH SERIOUS MENTAL ILLNESS</a:t>
            </a:r>
            <a:endParaRPr lang="en-US" sz="1400"/>
          </a:p>
          <a:p>
            <a:pPr lvl="1">
              <a:lnSpc>
                <a:spcPct val="114999"/>
              </a:lnSpc>
            </a:pPr>
            <a:r>
              <a:rPr lang="en-US" sz="1300">
                <a:hlinkClick r:id="rId3">
                  <a:extLst>
                    <a:ext uri="{A12FA001-AC4F-418D-AE19-62706E023703}">
                      <ahyp:hlinkClr xmlns:ahyp="http://schemas.microsoft.com/office/drawing/2018/hyperlinkcolor" val="tx"/>
                    </a:ext>
                  </a:extLst>
                </a:hlinkClick>
              </a:rPr>
              <a:t>https://apps.azsos.gov/public_services/Title_09/9-21.pdf</a:t>
            </a:r>
            <a:endParaRPr lang="en-US" sz="1300"/>
          </a:p>
          <a:p>
            <a:endParaRPr lang="en-US" sz="1400"/>
          </a:p>
          <a:p>
            <a:endParaRPr lang="en-US"/>
          </a:p>
        </p:txBody>
      </p:sp>
    </p:spTree>
    <p:extLst>
      <p:ext uri="{BB962C8B-B14F-4D97-AF65-F5344CB8AC3E}">
        <p14:creationId xmlns:p14="http://schemas.microsoft.com/office/powerpoint/2010/main" val="2152129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29CC9-958A-DC7B-389F-260A30AD0A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05FB5D-198F-6F0F-6288-C1844C4D3F65}"/>
              </a:ext>
            </a:extLst>
          </p:cNvPr>
          <p:cNvSpPr>
            <a:spLocks noGrp="1"/>
          </p:cNvSpPr>
          <p:nvPr>
            <p:ph type="title"/>
          </p:nvPr>
        </p:nvSpPr>
        <p:spPr/>
        <p:txBody>
          <a:bodyPr/>
          <a:lstStyle/>
          <a:p>
            <a:r>
              <a:rPr lang="en-US"/>
              <a:t>Independent Oversight Committee (IOC) Reporting Requirements</a:t>
            </a:r>
          </a:p>
        </p:txBody>
      </p:sp>
      <p:sp>
        <p:nvSpPr>
          <p:cNvPr id="3" name="Text Placeholder 2">
            <a:extLst>
              <a:ext uri="{FF2B5EF4-FFF2-40B4-BE49-F238E27FC236}">
                <a16:creationId xmlns:a16="http://schemas.microsoft.com/office/drawing/2014/main" id="{912069D3-36B2-6A85-3AF4-757E32BF9BCE}"/>
              </a:ext>
            </a:extLst>
          </p:cNvPr>
          <p:cNvSpPr>
            <a:spLocks noGrp="1"/>
          </p:cNvSpPr>
          <p:nvPr>
            <p:ph type="body" idx="1"/>
          </p:nvPr>
        </p:nvSpPr>
        <p:spPr/>
        <p:txBody>
          <a:bodyPr/>
          <a:lstStyle/>
          <a:p>
            <a:r>
              <a:rPr lang="en-US"/>
              <a:t>The Administration shall ensure appropriate Independent Oversight Committees (IOC) have access to copies of all reports received according to 9 A.A.C. Chapter (21) (e.g., reports regarding clients who need special assistance, allegations of mistreatment, denial of rights, restraint, and seclusion). This is applicable to all AHCCCS health plans. </a:t>
            </a:r>
          </a:p>
          <a:p>
            <a:r>
              <a:rPr lang="en-US"/>
              <a:t>Oversight committees are to be provided FFS member information by the assigned health plan or program with any member identifiers redacted to ensure nothing could be connected back to the member (refer to 45 CFR 164.514 (b)(2)(</a:t>
            </a:r>
            <a:r>
              <a:rPr lang="en-US" err="1"/>
              <a:t>i</a:t>
            </a:r>
            <a:r>
              <a:rPr lang="en-US"/>
              <a:t>)).  </a:t>
            </a:r>
          </a:p>
        </p:txBody>
      </p:sp>
    </p:spTree>
    <p:extLst>
      <p:ext uri="{BB962C8B-B14F-4D97-AF65-F5344CB8AC3E}">
        <p14:creationId xmlns:p14="http://schemas.microsoft.com/office/powerpoint/2010/main" val="1851256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E894-3A77-4106-3971-50038607E2A3}"/>
              </a:ext>
            </a:extLst>
          </p:cNvPr>
          <p:cNvSpPr>
            <a:spLocks noGrp="1"/>
          </p:cNvSpPr>
          <p:nvPr>
            <p:ph type="title"/>
          </p:nvPr>
        </p:nvSpPr>
        <p:spPr/>
        <p:txBody>
          <a:bodyPr/>
          <a:lstStyle/>
          <a:p>
            <a:r>
              <a:rPr lang="en-US"/>
              <a:t>Reporting to Independent Oversight Committees (IOCs): AMPM 830</a:t>
            </a:r>
          </a:p>
        </p:txBody>
      </p:sp>
      <p:sp>
        <p:nvSpPr>
          <p:cNvPr id="3" name="Text Placeholder 2">
            <a:extLst>
              <a:ext uri="{FF2B5EF4-FFF2-40B4-BE49-F238E27FC236}">
                <a16:creationId xmlns:a16="http://schemas.microsoft.com/office/drawing/2014/main" id="{84B6235F-F1C0-7CFE-9CDF-8FC06922C93B}"/>
              </a:ext>
            </a:extLst>
          </p:cNvPr>
          <p:cNvSpPr>
            <a:spLocks noGrp="1"/>
          </p:cNvSpPr>
          <p:nvPr>
            <p:ph type="body" idx="1"/>
          </p:nvPr>
        </p:nvSpPr>
        <p:spPr>
          <a:xfrm>
            <a:off x="311700" y="1068655"/>
            <a:ext cx="8520600" cy="3934560"/>
          </a:xfrm>
        </p:spPr>
        <p:txBody>
          <a:bodyPr/>
          <a:lstStyle/>
          <a:p>
            <a:pPr>
              <a:lnSpc>
                <a:spcPct val="114999"/>
              </a:lnSpc>
            </a:pPr>
            <a:r>
              <a:rPr lang="en-US" sz="1400"/>
              <a:t>AHCCCS Independent Oversight Committee (IOC) reporting (behavioral health):</a:t>
            </a:r>
            <a:endParaRPr lang="en-US" sz="2400"/>
          </a:p>
          <a:p>
            <a:pPr>
              <a:lnSpc>
                <a:spcPct val="114999"/>
              </a:lnSpc>
            </a:pPr>
            <a:r>
              <a:rPr lang="en-US" sz="1400"/>
              <a:t> 1. The TRBHAs, Tribal ALTCS and DFSM shall provide IAD Reports, IRF reports, and QOC concerns including, but not limited to, reports of possible abuse, neglect or denial of rights involving any behavioral health provider serving members with a Serious Mental Illness (SMI) determination, children, and anyone under court order for either Court Ordered Evaluation (COE) or Court Ordered Treatment (COT), to the IOC assigned to the region in which the IAD/IRF/QOC occurred within three business days of closure.  </a:t>
            </a:r>
            <a:endParaRPr lang="en-US" sz="2400"/>
          </a:p>
          <a:p>
            <a:pPr>
              <a:lnSpc>
                <a:spcPct val="114999"/>
              </a:lnSpc>
            </a:pPr>
            <a:r>
              <a:rPr lang="en-US" sz="1400"/>
              <a:t>2. All IADs and IRFs that are triaged as potential QOC concerns shall be incorporated into the QOC record and shall be submitted to the IOC as part of the QOC documentation upon completion of the QOC investigation. </a:t>
            </a:r>
            <a:endParaRPr lang="en-US" sz="2400"/>
          </a:p>
          <a:p>
            <a:pPr>
              <a:lnSpc>
                <a:spcPct val="114999"/>
              </a:lnSpc>
            </a:pPr>
            <a:r>
              <a:rPr lang="en-US" sz="1400"/>
              <a:t> 3. TRBHAs, Tribal ALTCS and DFSM shall ensure that all reports provided to the IOCs shall have all Personally Identifiable Information (PII) redacted in accordance with Federal and State confidentiality laws.   </a:t>
            </a:r>
            <a:endParaRPr lang="en-US" sz="2400"/>
          </a:p>
          <a:p>
            <a:endParaRPr lang="en-US"/>
          </a:p>
        </p:txBody>
      </p:sp>
    </p:spTree>
    <p:extLst>
      <p:ext uri="{BB962C8B-B14F-4D97-AF65-F5344CB8AC3E}">
        <p14:creationId xmlns:p14="http://schemas.microsoft.com/office/powerpoint/2010/main" val="1692464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0293EE-DBDE-2F59-2825-276B5DDEFA97}"/>
              </a:ext>
            </a:extLst>
          </p:cNvPr>
          <p:cNvSpPr>
            <a:spLocks noGrp="1"/>
          </p:cNvSpPr>
          <p:nvPr>
            <p:ph type="title"/>
          </p:nvPr>
        </p:nvSpPr>
        <p:spPr/>
        <p:txBody>
          <a:bodyPr/>
          <a:lstStyle/>
          <a:p>
            <a:r>
              <a:rPr lang="en-US"/>
              <a:t>Reporting to Independent Oversight Committees (IOCs): AMPM 830 (Continued)</a:t>
            </a:r>
          </a:p>
        </p:txBody>
      </p:sp>
      <p:sp>
        <p:nvSpPr>
          <p:cNvPr id="3" name="Text Placeholder 2">
            <a:extLst>
              <a:ext uri="{FF2B5EF4-FFF2-40B4-BE49-F238E27FC236}">
                <a16:creationId xmlns:a16="http://schemas.microsoft.com/office/drawing/2014/main" id="{11386653-7FCC-E7E3-0B94-EDBD139B3053}"/>
              </a:ext>
            </a:extLst>
          </p:cNvPr>
          <p:cNvSpPr>
            <a:spLocks noGrp="1"/>
          </p:cNvSpPr>
          <p:nvPr>
            <p:ph type="body" idx="1"/>
          </p:nvPr>
        </p:nvSpPr>
        <p:spPr>
          <a:xfrm>
            <a:off x="311700" y="1152474"/>
            <a:ext cx="8520600" cy="3752901"/>
          </a:xfrm>
        </p:spPr>
        <p:txBody>
          <a:bodyPr/>
          <a:lstStyle/>
          <a:p>
            <a:pPr>
              <a:lnSpc>
                <a:spcPct val="114999"/>
              </a:lnSpc>
            </a:pPr>
            <a:r>
              <a:rPr lang="en-US" sz="1400"/>
              <a:t>4.  All Seclusion and Restraint reports shall also be sent to the IOC.</a:t>
            </a:r>
            <a:endParaRPr lang="en-US" sz="1400">
              <a:solidFill>
                <a:srgbClr val="000000"/>
              </a:solidFill>
            </a:endParaRPr>
          </a:p>
          <a:p>
            <a:pPr>
              <a:lnSpc>
                <a:spcPct val="114999"/>
              </a:lnSpc>
            </a:pPr>
            <a:r>
              <a:rPr lang="en-US" sz="1400"/>
              <a:t> 5. Prior to submitting to the IOC, all information shared shall be redacted of any personally identifiable information (PII) in accordance with 45 CFR 164.514(b)(2)(</a:t>
            </a:r>
            <a:r>
              <a:rPr lang="en-US" sz="1400" err="1"/>
              <a:t>i</a:t>
            </a:r>
            <a:r>
              <a:rPr lang="en-US" sz="1400"/>
              <a:t>).    </a:t>
            </a:r>
            <a:endParaRPr lang="en-US" sz="1400">
              <a:solidFill>
                <a:srgbClr val="000000"/>
              </a:solidFill>
            </a:endParaRPr>
          </a:p>
          <a:p>
            <a:pPr>
              <a:lnSpc>
                <a:spcPct val="114999"/>
              </a:lnSpc>
            </a:pPr>
            <a:r>
              <a:rPr lang="en-US" sz="1400"/>
              <a:t>6.  All Redacted versions shall be sent to the IOC. </a:t>
            </a:r>
            <a:endParaRPr lang="en-US" sz="1400">
              <a:solidFill>
                <a:srgbClr val="000000"/>
              </a:solidFill>
            </a:endParaRPr>
          </a:p>
          <a:p>
            <a:pPr>
              <a:lnSpc>
                <a:spcPct val="114999"/>
              </a:lnSpc>
            </a:pPr>
            <a:r>
              <a:rPr lang="en-US" sz="1400"/>
              <a:t> 7. TRBHAs, Tribal ALTCS and DFSM shall respond to AHCCCS IOC Manager, OHR, and the IOC to provide additional information if requested. If additional information is requested by the IOC for supplemental or unaltered documentation, or an investigation regarding an AHCCCS member, information shall be submitted to AHCCCS via email at: </a:t>
            </a:r>
            <a:r>
              <a:rPr lang="en-US" sz="1400">
                <a:hlinkClick r:id="rId3"/>
              </a:rPr>
              <a:t>iocinquiries@azahcccs.gov</a:t>
            </a:r>
            <a:r>
              <a:rPr lang="en-US" sz="1400"/>
              <a:t>.  </a:t>
            </a:r>
          </a:p>
          <a:p>
            <a:pPr>
              <a:lnSpc>
                <a:spcPct val="114999"/>
              </a:lnSpc>
            </a:pPr>
            <a:r>
              <a:rPr lang="en-US" sz="1400">
                <a:solidFill>
                  <a:srgbClr val="000000"/>
                </a:solidFill>
              </a:rPr>
              <a:t>For more information on IOCs please refer to AMPM 960 (III) (E-F) and ARS 41-3804, 41-3802, and AAC R9 Chapter 21; R9-21-105 </a:t>
            </a:r>
          </a:p>
          <a:p>
            <a:pPr>
              <a:lnSpc>
                <a:spcPct val="114999"/>
              </a:lnSpc>
              <a:buClr>
                <a:srgbClr val="005528"/>
              </a:buClr>
            </a:pPr>
            <a:r>
              <a:rPr lang="en-US" sz="1400"/>
              <a:t>QM Portal Redaction User Guide:  </a:t>
            </a:r>
            <a:r>
              <a:rPr lang="en-US" sz="1400">
                <a:hlinkClick r:id="rId4"/>
              </a:rPr>
              <a:t>https://qmportal.azahcccs.gov/UserGuides/QuickStart_IAD-IRF_Redaction.pdf</a:t>
            </a:r>
            <a:r>
              <a:rPr lang="en-US" sz="1400"/>
              <a:t> </a:t>
            </a:r>
          </a:p>
          <a:p>
            <a:pPr marL="114300" indent="0">
              <a:lnSpc>
                <a:spcPct val="114999"/>
              </a:lnSpc>
              <a:buClr>
                <a:srgbClr val="005528"/>
              </a:buClr>
              <a:buNone/>
            </a:pPr>
            <a:endParaRPr lang="en-US" sz="1400"/>
          </a:p>
        </p:txBody>
      </p:sp>
    </p:spTree>
    <p:extLst>
      <p:ext uri="{BB962C8B-B14F-4D97-AF65-F5344CB8AC3E}">
        <p14:creationId xmlns:p14="http://schemas.microsoft.com/office/powerpoint/2010/main" val="431267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Title 3">
            <a:extLst>
              <a:ext uri="{FF2B5EF4-FFF2-40B4-BE49-F238E27FC236}">
                <a16:creationId xmlns:a16="http://schemas.microsoft.com/office/drawing/2014/main" id="{98DE63AD-B6AC-C4E2-F430-02B55C6DBDA9}"/>
              </a:ext>
            </a:extLst>
          </p:cNvPr>
          <p:cNvSpPr>
            <a:spLocks noGrp="1"/>
          </p:cNvSpPr>
          <p:nvPr>
            <p:ph type="title"/>
          </p:nvPr>
        </p:nvSpPr>
        <p:spPr/>
        <p:txBody>
          <a:bodyPr/>
          <a:lstStyle/>
          <a:p>
            <a:r>
              <a:rPr lang="en-US"/>
              <a:t>Seclusion and Restraints (SARs)</a:t>
            </a:r>
          </a:p>
        </p:txBody>
      </p:sp>
    </p:spTree>
    <p:extLst>
      <p:ext uri="{BB962C8B-B14F-4D97-AF65-F5344CB8AC3E}">
        <p14:creationId xmlns:p14="http://schemas.microsoft.com/office/powerpoint/2010/main" val="740956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 name="Title 1">
            <a:extLst>
              <a:ext uri="{FF2B5EF4-FFF2-40B4-BE49-F238E27FC236}">
                <a16:creationId xmlns:a16="http://schemas.microsoft.com/office/drawing/2014/main" id="{E7246AFD-6FB0-A7D9-49BF-1F87366B135E}"/>
              </a:ext>
            </a:extLst>
          </p:cNvPr>
          <p:cNvSpPr>
            <a:spLocks noGrp="1"/>
          </p:cNvSpPr>
          <p:nvPr>
            <p:ph type="title"/>
          </p:nvPr>
        </p:nvSpPr>
        <p:spPr/>
        <p:txBody>
          <a:bodyPr/>
          <a:lstStyle/>
          <a:p>
            <a:r>
              <a:rPr lang="en-US" sz="3000" b="0">
                <a:solidFill>
                  <a:srgbClr val="702339"/>
                </a:solidFill>
                <a:latin typeface="Calibri"/>
                <a:ea typeface="Calibri"/>
                <a:cs typeface="Calibri"/>
              </a:rPr>
              <a:t>Seclusion and Restraints (SARs) in the QM Portal</a:t>
            </a:r>
          </a:p>
        </p:txBody>
      </p:sp>
      <p:sp>
        <p:nvSpPr>
          <p:cNvPr id="3" name="Text Placeholder 2">
            <a:extLst>
              <a:ext uri="{FF2B5EF4-FFF2-40B4-BE49-F238E27FC236}">
                <a16:creationId xmlns:a16="http://schemas.microsoft.com/office/drawing/2014/main" id="{16B15060-6DCB-594F-8D86-5A4E1586EC64}"/>
              </a:ext>
            </a:extLst>
          </p:cNvPr>
          <p:cNvSpPr>
            <a:spLocks noGrp="1"/>
          </p:cNvSpPr>
          <p:nvPr>
            <p:ph type="body" idx="1"/>
          </p:nvPr>
        </p:nvSpPr>
        <p:spPr>
          <a:xfrm>
            <a:off x="311700" y="1152474"/>
            <a:ext cx="8520600" cy="3846043"/>
          </a:xfrm>
        </p:spPr>
        <p:txBody>
          <a:bodyPr/>
          <a:lstStyle/>
          <a:p>
            <a:r>
              <a:rPr lang="en-US" sz="1400"/>
              <a:t>DFSM uploads SAR reports directly into the QM Portal</a:t>
            </a:r>
          </a:p>
          <a:p>
            <a:pPr lvl="1"/>
            <a:r>
              <a:rPr lang="en-US" sz="1400"/>
              <a:t>If a program receives a SAR directly, please upload into the QM Portal</a:t>
            </a:r>
          </a:p>
          <a:p>
            <a:pPr lvl="1"/>
            <a:r>
              <a:rPr lang="en-US" sz="1400"/>
              <a:t>Currently, these are sent by providers to AHCCCS IOC Manager and/or OHR email boxes </a:t>
            </a:r>
          </a:p>
          <a:p>
            <a:pPr lvl="1"/>
            <a:r>
              <a:rPr lang="en-US" sz="1400"/>
              <a:t>Programs may also be sent SARs, please ensure it is uploaded in the QM Portal if received directly</a:t>
            </a:r>
          </a:p>
          <a:p>
            <a:r>
              <a:rPr lang="en-US" sz="1400"/>
              <a:t>If a SAR has an associated IAD/IRF/QOC they must be linked in the QM Portal</a:t>
            </a:r>
          </a:p>
          <a:p>
            <a:r>
              <a:rPr lang="en-US" sz="1400"/>
              <a:t>SARs are also redacted of PII/PHI according to 45 CFR and sent to the IOC as applicable</a:t>
            </a:r>
          </a:p>
          <a:p>
            <a:pPr>
              <a:lnSpc>
                <a:spcPct val="114999"/>
              </a:lnSpc>
            </a:pPr>
            <a:r>
              <a:rPr lang="en-US" sz="1400">
                <a:hlinkClick r:id="rId3"/>
              </a:rPr>
              <a:t>AMPM 962 Reporting and Monitoring of Seclusion and Restraint</a:t>
            </a:r>
            <a:endParaRPr lang="en-US" sz="1400"/>
          </a:p>
          <a:p>
            <a:r>
              <a:rPr lang="en-US" sz="1400">
                <a:hlinkClick r:id="rId4"/>
              </a:rPr>
              <a:t>Seclusion and Restraint User Guide</a:t>
            </a:r>
            <a:endParaRPr lang="en-US" sz="1400"/>
          </a:p>
          <a:p>
            <a:r>
              <a:rPr lang="en-US" sz="1400"/>
              <a:t>Upcoming Opportunities: Future QM Portal Enhancements and policy updates</a:t>
            </a:r>
          </a:p>
        </p:txBody>
      </p:sp>
    </p:spTree>
    <p:extLst>
      <p:ext uri="{BB962C8B-B14F-4D97-AF65-F5344CB8AC3E}">
        <p14:creationId xmlns:p14="http://schemas.microsoft.com/office/powerpoint/2010/main" val="4034759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C04C-C6D6-DF36-7647-6F8B7A3F4B13}"/>
              </a:ext>
            </a:extLst>
          </p:cNvPr>
          <p:cNvSpPr>
            <a:spLocks noGrp="1"/>
          </p:cNvSpPr>
          <p:nvPr>
            <p:ph type="title"/>
          </p:nvPr>
        </p:nvSpPr>
        <p:spPr/>
        <p:txBody>
          <a:bodyPr/>
          <a:lstStyle/>
          <a:p>
            <a:r>
              <a:rPr lang="en-US"/>
              <a:t>Resources</a:t>
            </a:r>
          </a:p>
        </p:txBody>
      </p:sp>
      <p:sp>
        <p:nvSpPr>
          <p:cNvPr id="3" name="Text Placeholder 2">
            <a:extLst>
              <a:ext uri="{FF2B5EF4-FFF2-40B4-BE49-F238E27FC236}">
                <a16:creationId xmlns:a16="http://schemas.microsoft.com/office/drawing/2014/main" id="{37271D22-6C82-0279-1E44-4661505AF16F}"/>
              </a:ext>
            </a:extLst>
          </p:cNvPr>
          <p:cNvSpPr>
            <a:spLocks noGrp="1"/>
          </p:cNvSpPr>
          <p:nvPr>
            <p:ph type="body" idx="1"/>
          </p:nvPr>
        </p:nvSpPr>
        <p:spPr>
          <a:xfrm>
            <a:off x="311700" y="1152474"/>
            <a:ext cx="8520600" cy="3991026"/>
          </a:xfrm>
        </p:spPr>
        <p:txBody>
          <a:bodyPr/>
          <a:lstStyle/>
          <a:p>
            <a:pPr fontAlgn="base"/>
            <a:r>
              <a:rPr lang="en-US" sz="1400"/>
              <a:t>QM Portal Redaction User Guide: </a:t>
            </a:r>
          </a:p>
          <a:p>
            <a:pPr lvl="1" fontAlgn="base"/>
            <a:r>
              <a:rPr lang="en-US" sz="1400"/>
              <a:t> </a:t>
            </a:r>
            <a:r>
              <a:rPr lang="en-US" sz="1400" u="sng">
                <a:hlinkClick r:id="rId2"/>
              </a:rPr>
              <a:t>https://qmportal.azahcccs.gov/UserGuides/QuickStart_IAD-IRF_Redaction.pdf</a:t>
            </a:r>
            <a:r>
              <a:rPr lang="en-US" sz="1400"/>
              <a:t> </a:t>
            </a:r>
          </a:p>
          <a:p>
            <a:pPr fontAlgn="base"/>
            <a:r>
              <a:rPr lang="en-US" sz="1400"/>
              <a:t>IOC: </a:t>
            </a:r>
          </a:p>
          <a:p>
            <a:pPr lvl="1" fontAlgn="base"/>
            <a:r>
              <a:rPr lang="en-US" sz="1400" u="sng">
                <a:hlinkClick r:id="rId3"/>
              </a:rPr>
              <a:t>https://ioc.az.gov/</a:t>
            </a:r>
            <a:r>
              <a:rPr lang="en-US" sz="1400"/>
              <a:t> </a:t>
            </a:r>
          </a:p>
          <a:p>
            <a:pPr fontAlgn="base"/>
            <a:r>
              <a:rPr lang="en-US" sz="1400"/>
              <a:t>AAC R9-21-104 and R9-21-105 </a:t>
            </a:r>
          </a:p>
          <a:p>
            <a:pPr marL="857250" lvl="1" indent="-285750" fontAlgn="base"/>
            <a:r>
              <a:rPr lang="en-US" sz="1400" u="sng">
                <a:hlinkClick r:id="rId4"/>
              </a:rPr>
              <a:t>https://apps.azsos.gov/public_services/Title_09/9-21.pdf</a:t>
            </a:r>
            <a:endParaRPr lang="en-US" sz="1400"/>
          </a:p>
          <a:p>
            <a:r>
              <a:rPr lang="en-US" sz="1400"/>
              <a:t> 45 CFR 164.514(b)(2)(</a:t>
            </a:r>
            <a:r>
              <a:rPr lang="en-US" sz="1400" err="1"/>
              <a:t>i</a:t>
            </a:r>
            <a:r>
              <a:rPr lang="en-US" sz="1400"/>
              <a:t>) Other requirements relating to uses and disclosures of protected health information.</a:t>
            </a:r>
          </a:p>
          <a:p>
            <a:pPr lvl="1"/>
            <a:r>
              <a:rPr lang="en-US" sz="1400">
                <a:hlinkClick r:id="rId5"/>
              </a:rPr>
              <a:t>https://www.ecfr.gov/current/title-45/subtitle-A/subchapter-C/part-164/subpart-E/section-164.514</a:t>
            </a:r>
            <a:endParaRPr lang="en-US" sz="1400"/>
          </a:p>
          <a:p>
            <a:pPr>
              <a:lnSpc>
                <a:spcPct val="114999"/>
              </a:lnSpc>
            </a:pPr>
            <a:r>
              <a:rPr lang="en-US" sz="1400">
                <a:hlinkClick r:id="rId6"/>
              </a:rPr>
              <a:t>AMPM 962 Reporting and Monitoring of Seclusion and Restraint</a:t>
            </a:r>
            <a:endParaRPr lang="en-US" sz="1400"/>
          </a:p>
          <a:p>
            <a:r>
              <a:rPr lang="en-US" sz="1400">
                <a:hlinkClick r:id="rId7"/>
              </a:rPr>
              <a:t>Seclusion and Restraint User Guide</a:t>
            </a:r>
            <a:endParaRPr lang="en-US" sz="1400"/>
          </a:p>
          <a:p>
            <a:pPr marL="577850" lvl="1" indent="0">
              <a:buClr>
                <a:srgbClr val="CC6C20"/>
              </a:buClr>
              <a:buNone/>
            </a:pPr>
            <a:endParaRPr lang="en-US" sz="1200"/>
          </a:p>
          <a:p>
            <a:pPr marL="577850" lvl="1" indent="0">
              <a:buNone/>
            </a:pPr>
            <a:endParaRPr lang="en-US"/>
          </a:p>
        </p:txBody>
      </p:sp>
    </p:spTree>
    <p:extLst>
      <p:ext uri="{BB962C8B-B14F-4D97-AF65-F5344CB8AC3E}">
        <p14:creationId xmlns:p14="http://schemas.microsoft.com/office/powerpoint/2010/main" val="1101643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4E9ED-58EF-ACE5-EFB2-068BE197C1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BFAACA-71F6-7230-4B06-5CD0CA5778B2}"/>
              </a:ext>
            </a:extLst>
          </p:cNvPr>
          <p:cNvSpPr>
            <a:spLocks noGrp="1"/>
          </p:cNvSpPr>
          <p:nvPr>
            <p:ph type="title"/>
          </p:nvPr>
        </p:nvSpPr>
        <p:spPr/>
        <p:txBody>
          <a:bodyPr/>
          <a:lstStyle/>
          <a:p>
            <a:r>
              <a:rPr lang="en-US"/>
              <a:t>DFSM Quality Administration Provider Training</a:t>
            </a:r>
            <a:br>
              <a:rPr lang="en-US"/>
            </a:br>
            <a:br>
              <a:rPr lang="en-US"/>
            </a:br>
            <a:endParaRPr lang="en-US"/>
          </a:p>
        </p:txBody>
      </p:sp>
    </p:spTree>
    <p:extLst>
      <p:ext uri="{BB962C8B-B14F-4D97-AF65-F5344CB8AC3E}">
        <p14:creationId xmlns:p14="http://schemas.microsoft.com/office/powerpoint/2010/main" val="183802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F1A62-20EA-A65B-C6D8-A4234490C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14B780-5798-346F-4C57-323CD6EC91EB}"/>
              </a:ext>
            </a:extLst>
          </p:cNvPr>
          <p:cNvSpPr>
            <a:spLocks noGrp="1"/>
          </p:cNvSpPr>
          <p:nvPr>
            <p:ph type="title"/>
          </p:nvPr>
        </p:nvSpPr>
        <p:spPr/>
        <p:txBody>
          <a:bodyPr/>
          <a:lstStyle/>
          <a:p>
            <a:r>
              <a:rPr lang="en-US"/>
              <a:t>DFSM Provider Training: Quality Overview </a:t>
            </a:r>
          </a:p>
        </p:txBody>
      </p:sp>
      <p:graphicFrame>
        <p:nvGraphicFramePr>
          <p:cNvPr id="4" name="Chart 3">
            <a:extLst>
              <a:ext uri="{FF2B5EF4-FFF2-40B4-BE49-F238E27FC236}">
                <a16:creationId xmlns:a16="http://schemas.microsoft.com/office/drawing/2014/main" id="{140914E1-2719-F3C4-0820-952923FA96D6}"/>
              </a:ext>
            </a:extLst>
          </p:cNvPr>
          <p:cNvGraphicFramePr>
            <a:graphicFrameLocks/>
          </p:cNvGraphicFramePr>
          <p:nvPr/>
        </p:nvGraphicFramePr>
        <p:xfrm>
          <a:off x="188269" y="677466"/>
          <a:ext cx="5526732" cy="22086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7A1F0B8A-9844-ACAF-9729-2A92CC85EE4B}"/>
              </a:ext>
            </a:extLst>
          </p:cNvPr>
          <p:cNvGraphicFramePr>
            <a:graphicFrameLocks/>
          </p:cNvGraphicFramePr>
          <p:nvPr/>
        </p:nvGraphicFramePr>
        <p:xfrm>
          <a:off x="311701" y="1005840"/>
          <a:ext cx="8520599" cy="33428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40311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102B6-8AC8-DEB3-28A8-3D79B9EE1C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CFAC5-D1B9-B7BE-13AB-6A7908B0176C}"/>
              </a:ext>
            </a:extLst>
          </p:cNvPr>
          <p:cNvSpPr>
            <a:spLocks noGrp="1"/>
          </p:cNvSpPr>
          <p:nvPr>
            <p:ph type="title"/>
          </p:nvPr>
        </p:nvSpPr>
        <p:spPr/>
        <p:txBody>
          <a:bodyPr/>
          <a:lstStyle/>
          <a:p>
            <a:r>
              <a:rPr lang="en-US"/>
              <a:t>DFSM Provider Training: Quality Assurance Compliance and Monitoring (CAP/MOC) </a:t>
            </a:r>
          </a:p>
        </p:txBody>
      </p:sp>
      <p:graphicFrame>
        <p:nvGraphicFramePr>
          <p:cNvPr id="4" name="Chart 3">
            <a:extLst>
              <a:ext uri="{FF2B5EF4-FFF2-40B4-BE49-F238E27FC236}">
                <a16:creationId xmlns:a16="http://schemas.microsoft.com/office/drawing/2014/main" id="{5F6BC6B0-60BD-39E6-7CB9-B8477C21BD46}"/>
              </a:ext>
            </a:extLst>
          </p:cNvPr>
          <p:cNvGraphicFramePr>
            <a:graphicFrameLocks/>
          </p:cNvGraphicFramePr>
          <p:nvPr/>
        </p:nvGraphicFramePr>
        <p:xfrm>
          <a:off x="497099" y="1005840"/>
          <a:ext cx="7754803" cy="34265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641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16008-9AE6-87F2-B49D-83367AA14B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8CA30-07F4-D401-B959-90F5A8C4BA2E}"/>
              </a:ext>
            </a:extLst>
          </p:cNvPr>
          <p:cNvSpPr>
            <a:spLocks noGrp="1"/>
          </p:cNvSpPr>
          <p:nvPr>
            <p:ph type="title"/>
          </p:nvPr>
        </p:nvSpPr>
        <p:spPr/>
        <p:txBody>
          <a:bodyPr/>
          <a:lstStyle/>
          <a:p>
            <a:r>
              <a:rPr lang="en-US"/>
              <a:t>Upcoming Learning Opportunities (2026)</a:t>
            </a:r>
          </a:p>
        </p:txBody>
      </p:sp>
      <p:sp>
        <p:nvSpPr>
          <p:cNvPr id="3" name="Text Placeholder 2">
            <a:extLst>
              <a:ext uri="{FF2B5EF4-FFF2-40B4-BE49-F238E27FC236}">
                <a16:creationId xmlns:a16="http://schemas.microsoft.com/office/drawing/2014/main" id="{F2A5D96B-AB5D-F5C5-388A-8D442F0B02AE}"/>
              </a:ext>
            </a:extLst>
          </p:cNvPr>
          <p:cNvSpPr>
            <a:spLocks noGrp="1"/>
          </p:cNvSpPr>
          <p:nvPr>
            <p:ph type="body" idx="1"/>
          </p:nvPr>
        </p:nvSpPr>
        <p:spPr>
          <a:xfrm>
            <a:off x="311700" y="1152475"/>
            <a:ext cx="8520600" cy="3690988"/>
          </a:xfrm>
        </p:spPr>
        <p:txBody>
          <a:bodyPr/>
          <a:lstStyle/>
          <a:p>
            <a:r>
              <a:rPr lang="en-US" sz="1200"/>
              <a:t>FFS Overview of Quality-of-Care Provider Training Overview</a:t>
            </a:r>
          </a:p>
          <a:p>
            <a:pPr lvl="1">
              <a:lnSpc>
                <a:spcPct val="114999"/>
              </a:lnSpc>
            </a:pPr>
            <a:r>
              <a:rPr lang="en-US" sz="1200">
                <a:hlinkClick r:id="rId3"/>
              </a:rPr>
              <a:t>October 27th, 2026,  from 10-11:30am</a:t>
            </a:r>
            <a:endParaRPr lang="en-US" sz="1200"/>
          </a:p>
          <a:p>
            <a:pPr>
              <a:lnSpc>
                <a:spcPct val="114999"/>
              </a:lnSpc>
              <a:buClr>
                <a:srgbClr val="369992"/>
              </a:buClr>
            </a:pPr>
            <a:endParaRPr lang="en-US" sz="1200"/>
          </a:p>
          <a:p>
            <a:pPr>
              <a:lnSpc>
                <a:spcPct val="114999"/>
              </a:lnSpc>
              <a:buClr>
                <a:srgbClr val="369992"/>
              </a:buClr>
            </a:pPr>
            <a:r>
              <a:rPr lang="en-US" sz="1200"/>
              <a:t>Compliance and Monitoring: CAP/MOC </a:t>
            </a:r>
          </a:p>
          <a:p>
            <a:pPr lvl="1">
              <a:lnSpc>
                <a:spcPct val="114999"/>
              </a:lnSpc>
            </a:pPr>
            <a:r>
              <a:rPr lang="en-US" sz="1200"/>
              <a:t>November 17, 2026, from 10-11:30 am</a:t>
            </a:r>
          </a:p>
          <a:p>
            <a:pPr>
              <a:lnSpc>
                <a:spcPct val="114999"/>
              </a:lnSpc>
            </a:pPr>
            <a:endParaRPr lang="en-US" sz="1200"/>
          </a:p>
          <a:p>
            <a:pPr>
              <a:lnSpc>
                <a:spcPct val="114999"/>
              </a:lnSpc>
            </a:pPr>
            <a:r>
              <a:rPr lang="en-US" sz="1300"/>
              <a:t>Visit AHCCCS </a:t>
            </a:r>
            <a:r>
              <a:rPr lang="en-US" sz="1300">
                <a:hlinkClick r:id="rId4"/>
              </a:rPr>
              <a:t>FFS Provider Training </a:t>
            </a:r>
            <a:r>
              <a:rPr lang="en-US" sz="1300"/>
              <a:t>Website to view and sign up to receive alerts.</a:t>
            </a:r>
          </a:p>
          <a:p>
            <a:pPr>
              <a:lnSpc>
                <a:spcPct val="114999"/>
              </a:lnSpc>
              <a:buClr>
                <a:srgbClr val="369992"/>
              </a:buClr>
            </a:pPr>
            <a:r>
              <a:rPr lang="en-US" sz="1400"/>
              <a:t>The </a:t>
            </a:r>
            <a:r>
              <a:rPr lang="en-US" sz="1400">
                <a:hlinkClick r:id="rId5"/>
              </a:rPr>
              <a:t>Catalyst Behavioral Health Trainings</a:t>
            </a:r>
          </a:p>
          <a:p>
            <a:pPr lvl="2">
              <a:lnSpc>
                <a:spcPct val="114999"/>
              </a:lnSpc>
            </a:pPr>
            <a:r>
              <a:rPr lang="en-US" sz="1400"/>
              <a:t>Hosted by Arizona Foundation for Human Service Providers</a:t>
            </a:r>
          </a:p>
          <a:p>
            <a:pPr lvl="2">
              <a:lnSpc>
                <a:spcPct val="114999"/>
              </a:lnSpc>
            </a:pPr>
            <a:r>
              <a:rPr lang="en-US" sz="1400"/>
              <a:t>16 modules that span a variety of topics</a:t>
            </a:r>
          </a:p>
          <a:p>
            <a:pPr marL="1041400" lvl="2" indent="0">
              <a:lnSpc>
                <a:spcPct val="114999"/>
              </a:lnSpc>
              <a:buNone/>
            </a:pPr>
            <a:endParaRPr lang="en-US"/>
          </a:p>
        </p:txBody>
      </p:sp>
      <p:pic>
        <p:nvPicPr>
          <p:cNvPr id="4" name="Picture 3" descr="A classroom with desks and chairs&#10;&#10;AI-generated content may be incorrect.">
            <a:extLst>
              <a:ext uri="{FF2B5EF4-FFF2-40B4-BE49-F238E27FC236}">
                <a16:creationId xmlns:a16="http://schemas.microsoft.com/office/drawing/2014/main" id="{9CFA930B-882A-2298-01E9-688669F23FF9}"/>
              </a:ext>
            </a:extLst>
          </p:cNvPr>
          <p:cNvPicPr>
            <a:picLocks noChangeAspect="1"/>
          </p:cNvPicPr>
          <p:nvPr/>
        </p:nvPicPr>
        <p:blipFill>
          <a:blip r:embed="rId6"/>
          <a:stretch>
            <a:fillRect/>
          </a:stretch>
        </p:blipFill>
        <p:spPr>
          <a:xfrm>
            <a:off x="5442860" y="1287263"/>
            <a:ext cx="3110044" cy="1710706"/>
          </a:xfrm>
          <a:prstGeom prst="rect">
            <a:avLst/>
          </a:prstGeom>
          <a:ln>
            <a:noFill/>
          </a:ln>
          <a:effectLst>
            <a:softEdge rad="112500"/>
          </a:effectLst>
        </p:spPr>
      </p:pic>
    </p:spTree>
    <p:extLst>
      <p:ext uri="{BB962C8B-B14F-4D97-AF65-F5344CB8AC3E}">
        <p14:creationId xmlns:p14="http://schemas.microsoft.com/office/powerpoint/2010/main" val="3535662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7"/>
          <p:cNvSpPr txBox="1">
            <a:spLocks noGrp="1"/>
          </p:cNvSpPr>
          <p:nvPr>
            <p:ph type="title"/>
          </p:nvPr>
        </p:nvSpPr>
        <p:spPr>
          <a:xfrm>
            <a:off x="2613475" y="679200"/>
            <a:ext cx="5911800" cy="3966300"/>
          </a:xfrm>
          <a:prstGeom prst="rect">
            <a:avLst/>
          </a:prstGeom>
        </p:spPr>
        <p:txBody>
          <a:bodyPr spcFirstLastPara="1" wrap="square" lIns="91425" tIns="91425" rIns="91425" bIns="91425" anchor="ctr" anchorCtr="0">
            <a:noAutofit/>
          </a:bodyPr>
          <a:lstStyle/>
          <a:p>
            <a:r>
              <a:rPr lang="en-US"/>
              <a:t>Next Steps and Questions?</a:t>
            </a:r>
            <a:br>
              <a:rPr lang="en-US"/>
            </a:b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Title 1">
            <a:extLst>
              <a:ext uri="{FF2B5EF4-FFF2-40B4-BE49-F238E27FC236}">
                <a16:creationId xmlns:a16="http://schemas.microsoft.com/office/drawing/2014/main" id="{181FC2B5-96F1-6E0B-0147-BFDD326A249E}"/>
              </a:ext>
            </a:extLst>
          </p:cNvPr>
          <p:cNvSpPr>
            <a:spLocks noGrp="1"/>
          </p:cNvSpPr>
          <p:nvPr>
            <p:ph type="title"/>
          </p:nvPr>
        </p:nvSpPr>
        <p:spPr/>
        <p:txBody>
          <a:bodyPr/>
          <a:lstStyle/>
          <a:p>
            <a:r>
              <a:rPr lang="en-US"/>
              <a:t>Thank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F7C74-6884-EB43-93CE-CBD72487A9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A5480C-F83B-C1CD-1AA9-F56D08AE7AF8}"/>
              </a:ext>
            </a:extLst>
          </p:cNvPr>
          <p:cNvSpPr>
            <a:spLocks noGrp="1"/>
          </p:cNvSpPr>
          <p:nvPr>
            <p:ph type="title"/>
          </p:nvPr>
        </p:nvSpPr>
        <p:spPr>
          <a:xfrm>
            <a:off x="2361149" y="990074"/>
            <a:ext cx="6455190" cy="2850406"/>
          </a:xfrm>
        </p:spPr>
        <p:txBody>
          <a:bodyPr/>
          <a:lstStyle/>
          <a:p>
            <a:r>
              <a:rPr lang="en-US" sz="3600"/>
              <a:t>Case Manager Coordinator Updates</a:t>
            </a:r>
            <a:br>
              <a:rPr lang="en-US" sz="2800" u="sng"/>
            </a:br>
            <a:r>
              <a:rPr lang="en-US" sz="2000"/>
              <a:t>Amber L. Heard, TALTCS Program Manager</a:t>
            </a:r>
          </a:p>
        </p:txBody>
      </p:sp>
    </p:spTree>
    <p:extLst>
      <p:ext uri="{BB962C8B-B14F-4D97-AF65-F5344CB8AC3E}">
        <p14:creationId xmlns:p14="http://schemas.microsoft.com/office/powerpoint/2010/main" val="2851349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8ED2D-60A7-1836-B679-0FB1BB35127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E1CA87B-948E-BD2B-C28D-09B4FAB2BA43}"/>
              </a:ext>
            </a:extLst>
          </p:cNvPr>
          <p:cNvSpPr>
            <a:spLocks noGrp="1"/>
          </p:cNvSpPr>
          <p:nvPr>
            <p:ph type="title"/>
          </p:nvPr>
        </p:nvSpPr>
        <p:spPr>
          <a:xfrm>
            <a:off x="3785235" y="215875"/>
            <a:ext cx="5047140" cy="720480"/>
          </a:xfrm>
        </p:spPr>
        <p:txBody>
          <a:bodyPr/>
          <a:lstStyle/>
          <a:p>
            <a:pPr algn="ctr"/>
            <a:r>
              <a:rPr lang="en-US" sz="2400"/>
              <a:t>Weekly Projected Overdue Report Updates</a:t>
            </a:r>
          </a:p>
        </p:txBody>
      </p:sp>
      <p:sp>
        <p:nvSpPr>
          <p:cNvPr id="7" name="Text Placeholder 6">
            <a:extLst>
              <a:ext uri="{FF2B5EF4-FFF2-40B4-BE49-F238E27FC236}">
                <a16:creationId xmlns:a16="http://schemas.microsoft.com/office/drawing/2014/main" id="{B9CC1156-81B8-940A-D8BF-EB20E0816A33}"/>
              </a:ext>
            </a:extLst>
          </p:cNvPr>
          <p:cNvSpPr>
            <a:spLocks noGrp="1"/>
          </p:cNvSpPr>
          <p:nvPr>
            <p:ph type="body" idx="1"/>
          </p:nvPr>
        </p:nvSpPr>
        <p:spPr>
          <a:xfrm>
            <a:off x="3988413" y="1046305"/>
            <a:ext cx="4992414" cy="3842343"/>
          </a:xfrm>
        </p:spPr>
        <p:txBody>
          <a:bodyPr/>
          <a:lstStyle/>
          <a:p>
            <a:pPr marL="283210" indent="-283210"/>
            <a:r>
              <a:rPr lang="en-US" sz="1800"/>
              <a:t>The weekly Projected Overdue report is going through some changes and updates.  We wanted to bring your attention to the new columns added to the report.</a:t>
            </a:r>
          </a:p>
          <a:p>
            <a:pPr marL="283210" indent="-283210"/>
            <a:r>
              <a:rPr lang="en-US" sz="1800"/>
              <a:t>The columns reflect the member’s financial renewal date &amp; PAS Reassessment Date (If applicable)</a:t>
            </a:r>
          </a:p>
          <a:p>
            <a:endParaRPr lang="en-US"/>
          </a:p>
        </p:txBody>
      </p:sp>
      <p:pic>
        <p:nvPicPr>
          <p:cNvPr id="9" name="Picture 8">
            <a:extLst>
              <a:ext uri="{FF2B5EF4-FFF2-40B4-BE49-F238E27FC236}">
                <a16:creationId xmlns:a16="http://schemas.microsoft.com/office/drawing/2014/main" id="{F404D34E-1A46-0113-AEBF-A38931BAF203}"/>
              </a:ext>
            </a:extLst>
          </p:cNvPr>
          <p:cNvPicPr>
            <a:picLocks noChangeAspect="1"/>
          </p:cNvPicPr>
          <p:nvPr/>
        </p:nvPicPr>
        <p:blipFill>
          <a:blip r:embed="rId2"/>
          <a:stretch>
            <a:fillRect/>
          </a:stretch>
        </p:blipFill>
        <p:spPr>
          <a:xfrm>
            <a:off x="639205" y="933584"/>
            <a:ext cx="3292234" cy="3434409"/>
          </a:xfrm>
          <a:prstGeom prst="rect">
            <a:avLst/>
          </a:prstGeom>
          <a:ln w="76200">
            <a:solidFill>
              <a:schemeClr val="accent6"/>
            </a:solidFill>
          </a:ln>
          <a:effectLst/>
        </p:spPr>
      </p:pic>
    </p:spTree>
    <p:extLst>
      <p:ext uri="{BB962C8B-B14F-4D97-AF65-F5344CB8AC3E}">
        <p14:creationId xmlns:p14="http://schemas.microsoft.com/office/powerpoint/2010/main" val="1129944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17928-2694-9C10-4961-1CD2FF70DC8D}"/>
              </a:ext>
            </a:extLst>
          </p:cNvPr>
          <p:cNvSpPr>
            <a:spLocks noGrp="1"/>
          </p:cNvSpPr>
          <p:nvPr>
            <p:ph type="title"/>
          </p:nvPr>
        </p:nvSpPr>
        <p:spPr>
          <a:xfrm>
            <a:off x="310896" y="137160"/>
            <a:ext cx="8522208" cy="754380"/>
          </a:xfrm>
        </p:spPr>
        <p:txBody>
          <a:bodyPr/>
          <a:lstStyle/>
          <a:p>
            <a:r>
              <a:rPr lang="en-US" u="sng">
                <a:latin typeface="Lexend"/>
              </a:rPr>
              <a:t>Request to Review Member Information</a:t>
            </a:r>
            <a:endParaRPr lang="en-US">
              <a:latin typeface="Lexend"/>
            </a:endParaRPr>
          </a:p>
        </p:txBody>
      </p:sp>
      <p:sp>
        <p:nvSpPr>
          <p:cNvPr id="3" name="Content Placeholder 2">
            <a:extLst>
              <a:ext uri="{FF2B5EF4-FFF2-40B4-BE49-F238E27FC236}">
                <a16:creationId xmlns:a16="http://schemas.microsoft.com/office/drawing/2014/main" id="{918177B5-64DC-F82F-F4F0-448C248A80CF}"/>
              </a:ext>
            </a:extLst>
          </p:cNvPr>
          <p:cNvSpPr>
            <a:spLocks noGrp="1"/>
          </p:cNvSpPr>
          <p:nvPr>
            <p:ph idx="1"/>
          </p:nvPr>
        </p:nvSpPr>
        <p:spPr/>
        <p:txBody>
          <a:bodyPr vert="horz" lIns="91440" tIns="45720" rIns="91440" bIns="45720" rtlCol="0" anchor="t">
            <a:noAutofit/>
          </a:bodyPr>
          <a:lstStyle/>
          <a:p>
            <a:r>
              <a:rPr lang="en-US">
                <a:latin typeface="Lexend"/>
              </a:rPr>
              <a:t>We are requesting that all case managers check their member’s CA166 before the end of the year to ensure the member’s address, share of cost, authorized representative etc. are current.</a:t>
            </a:r>
          </a:p>
          <a:p>
            <a:r>
              <a:rPr lang="en-US"/>
              <a:t>We are also requesting a review of the RP160 to ensure that the member is assigned to the correct health plan as well as making sure if there is a gap in enrollment that the case managers notify the TALTCS team so that we can have it corrected. </a:t>
            </a:r>
          </a:p>
          <a:p>
            <a:endParaRPr lang="en-US"/>
          </a:p>
        </p:txBody>
      </p:sp>
    </p:spTree>
    <p:extLst>
      <p:ext uri="{BB962C8B-B14F-4D97-AF65-F5344CB8AC3E}">
        <p14:creationId xmlns:p14="http://schemas.microsoft.com/office/powerpoint/2010/main" val="3481890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A485D-1A0E-E69B-3DF4-5E294F7E7E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215DCD-66C6-10D9-F45E-DD757E391CA5}"/>
              </a:ext>
            </a:extLst>
          </p:cNvPr>
          <p:cNvSpPr>
            <a:spLocks noGrp="1"/>
          </p:cNvSpPr>
          <p:nvPr>
            <p:ph type="title"/>
          </p:nvPr>
        </p:nvSpPr>
        <p:spPr/>
        <p:txBody>
          <a:bodyPr/>
          <a:lstStyle/>
          <a:p>
            <a:r>
              <a:rPr lang="en-US" u="sng"/>
              <a:t>Email Reminders</a:t>
            </a:r>
          </a:p>
        </p:txBody>
      </p:sp>
      <p:sp>
        <p:nvSpPr>
          <p:cNvPr id="5" name="Text Placeholder 4">
            <a:extLst>
              <a:ext uri="{FF2B5EF4-FFF2-40B4-BE49-F238E27FC236}">
                <a16:creationId xmlns:a16="http://schemas.microsoft.com/office/drawing/2014/main" id="{F34C9B29-C849-7A13-6A5E-70F52FA35588}"/>
              </a:ext>
            </a:extLst>
          </p:cNvPr>
          <p:cNvSpPr>
            <a:spLocks noGrp="1"/>
          </p:cNvSpPr>
          <p:nvPr>
            <p:ph type="body" idx="1"/>
          </p:nvPr>
        </p:nvSpPr>
        <p:spPr/>
        <p:txBody>
          <a:bodyPr/>
          <a:lstStyle/>
          <a:p>
            <a:pPr marL="283210" indent="-283210"/>
            <a:r>
              <a:rPr lang="en-US">
                <a:latin typeface="Lexend"/>
              </a:rPr>
              <a:t>We have been sending out emails on a weekly basis to assist in “cleaning up” outstanding issues as we get closer to the end of the year. We realize that case managers are busy, therefore, we are requesting the updates be made within 7 days of receiving the notification.</a:t>
            </a:r>
          </a:p>
          <a:p>
            <a:pPr marL="283210" indent="-283210"/>
            <a:r>
              <a:rPr lang="en-US"/>
              <a:t>We will be following up with outstanding No Service Lines, Invalid Service Placement and actions on Daily Rosters. We appreciate everyone that has responded and provided an update thus far. We are available to assist if there is difficulty in resolving.</a:t>
            </a:r>
          </a:p>
        </p:txBody>
      </p:sp>
    </p:spTree>
    <p:extLst>
      <p:ext uri="{BB962C8B-B14F-4D97-AF65-F5344CB8AC3E}">
        <p14:creationId xmlns:p14="http://schemas.microsoft.com/office/powerpoint/2010/main" val="3770578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EDC7-0D91-8E88-39B7-314D4759FA42}"/>
              </a:ext>
            </a:extLst>
          </p:cNvPr>
          <p:cNvSpPr>
            <a:spLocks noGrp="1"/>
          </p:cNvSpPr>
          <p:nvPr>
            <p:ph type="title"/>
          </p:nvPr>
        </p:nvSpPr>
        <p:spPr/>
        <p:txBody>
          <a:bodyPr/>
          <a:lstStyle/>
          <a:p>
            <a:r>
              <a:rPr lang="en-US" sz="3600"/>
              <a:t>Extraordinary Care Review (ECR) Updates</a:t>
            </a:r>
            <a:br>
              <a:rPr lang="en-US" sz="3600"/>
            </a:br>
            <a:r>
              <a:rPr lang="en-US" sz="2000"/>
              <a:t>Amber L. Heard, TALTCS Program Manager</a:t>
            </a:r>
            <a:endParaRPr lang="en-US" sz="3600"/>
          </a:p>
        </p:txBody>
      </p:sp>
    </p:spTree>
    <p:extLst>
      <p:ext uri="{BB962C8B-B14F-4D97-AF65-F5344CB8AC3E}">
        <p14:creationId xmlns:p14="http://schemas.microsoft.com/office/powerpoint/2010/main" val="31508724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3E56-8B67-E715-B71E-CE27A73DFEDF}"/>
              </a:ext>
            </a:extLst>
          </p:cNvPr>
          <p:cNvSpPr>
            <a:spLocks noGrp="1"/>
          </p:cNvSpPr>
          <p:nvPr>
            <p:ph type="title"/>
          </p:nvPr>
        </p:nvSpPr>
        <p:spPr/>
        <p:txBody>
          <a:bodyPr/>
          <a:lstStyle/>
          <a:p>
            <a:r>
              <a:rPr lang="en-US"/>
              <a:t>What Are We Talking About?</a:t>
            </a:r>
          </a:p>
        </p:txBody>
      </p:sp>
      <p:sp>
        <p:nvSpPr>
          <p:cNvPr id="3" name="Content Placeholder 2">
            <a:extLst>
              <a:ext uri="{FF2B5EF4-FFF2-40B4-BE49-F238E27FC236}">
                <a16:creationId xmlns:a16="http://schemas.microsoft.com/office/drawing/2014/main" id="{9A5E4FCB-8ACF-F109-45F8-A8A45284B959}"/>
              </a:ext>
            </a:extLst>
          </p:cNvPr>
          <p:cNvSpPr>
            <a:spLocks noGrp="1"/>
          </p:cNvSpPr>
          <p:nvPr>
            <p:ph idx="1"/>
          </p:nvPr>
        </p:nvSpPr>
        <p:spPr/>
        <p:txBody>
          <a:bodyPr/>
          <a:lstStyle/>
          <a:p>
            <a:r>
              <a:rPr lang="en-US" sz="2000"/>
              <a:t>The  HCBS Needs Tool (HNT)</a:t>
            </a:r>
          </a:p>
          <a:p>
            <a:pPr lvl="1">
              <a:buFont typeface="Arial" panose="020B0604020202020204" pitchFamily="34" charset="0"/>
              <a:buChar char="•"/>
            </a:pPr>
            <a:r>
              <a:rPr lang="en-US"/>
              <a:t>  The assessment tool used by case managers to determine if a member   may benefit from receiving HCBS, including direct care (attendant care) and/or Habilitation services.</a:t>
            </a:r>
          </a:p>
          <a:p>
            <a:pPr>
              <a:buFont typeface="Arial" panose="020B0604020202020204" pitchFamily="34" charset="0"/>
              <a:buChar char="•"/>
            </a:pPr>
            <a:r>
              <a:rPr lang="en-US"/>
              <a:t>The Extraordinary Care Review (ECR) Process.</a:t>
            </a:r>
          </a:p>
          <a:p>
            <a:pPr lvl="1">
              <a:buFont typeface="Arial" panose="020B0604020202020204" pitchFamily="34" charset="0"/>
              <a:buChar char="•"/>
            </a:pPr>
            <a:r>
              <a:rPr lang="en-US"/>
              <a:t>A clinician-based review process for ALTCS children under 18 when parents/legal guardians have concerns about their child’s care needs and the hours assessed on the HNT due to age limitations (direct care &amp; habilitation) and/or services hour caps (Habilitation).</a:t>
            </a:r>
          </a:p>
        </p:txBody>
      </p:sp>
    </p:spTree>
    <p:extLst>
      <p:ext uri="{BB962C8B-B14F-4D97-AF65-F5344CB8AC3E}">
        <p14:creationId xmlns:p14="http://schemas.microsoft.com/office/powerpoint/2010/main" val="1786311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82818-D901-C265-FCC0-4B4AA2E1CAE6}"/>
              </a:ext>
            </a:extLst>
          </p:cNvPr>
          <p:cNvSpPr>
            <a:spLocks noGrp="1"/>
          </p:cNvSpPr>
          <p:nvPr>
            <p:ph type="title"/>
          </p:nvPr>
        </p:nvSpPr>
        <p:spPr/>
        <p:txBody>
          <a:bodyPr/>
          <a:lstStyle/>
          <a:p>
            <a:r>
              <a:rPr lang="en-US"/>
              <a:t>Policy Review/Rule Public Comment Updates</a:t>
            </a:r>
          </a:p>
        </p:txBody>
      </p:sp>
      <p:sp>
        <p:nvSpPr>
          <p:cNvPr id="3" name="Content Placeholder 2">
            <a:extLst>
              <a:ext uri="{FF2B5EF4-FFF2-40B4-BE49-F238E27FC236}">
                <a16:creationId xmlns:a16="http://schemas.microsoft.com/office/drawing/2014/main" id="{CDEB88D8-93AE-B2B9-7A19-B369627DFAE8}"/>
              </a:ext>
            </a:extLst>
          </p:cNvPr>
          <p:cNvSpPr>
            <a:spLocks noGrp="1"/>
          </p:cNvSpPr>
          <p:nvPr>
            <p:ph idx="1"/>
          </p:nvPr>
        </p:nvSpPr>
        <p:spPr/>
        <p:txBody>
          <a:bodyPr vert="horz" lIns="91440" tIns="45720" rIns="91440" bIns="45720" rtlCol="0" anchor="t">
            <a:noAutofit/>
          </a:bodyPr>
          <a:lstStyle/>
          <a:p>
            <a:r>
              <a:rPr lang="en-US"/>
              <a:t>Comment Period 1: Draft Policies were posted and public comment was  closed August 30</a:t>
            </a:r>
            <a:r>
              <a:rPr lang="en-US" baseline="30000"/>
              <a:t>th</a:t>
            </a:r>
            <a:r>
              <a:rPr lang="en-US"/>
              <a:t>, 2026.</a:t>
            </a:r>
          </a:p>
          <a:p>
            <a:r>
              <a:rPr lang="en-US"/>
              <a:t>Comment Period 2: Rule Language</a:t>
            </a:r>
          </a:p>
          <a:p>
            <a:pPr lvl="1"/>
            <a:r>
              <a:rPr lang="en-US">
                <a:latin typeface="Lexend"/>
              </a:rPr>
              <a:t>Mid-September through mid-October 2026 (30 days)</a:t>
            </a:r>
          </a:p>
          <a:p>
            <a:pPr lvl="1"/>
            <a:r>
              <a:rPr lang="en-US"/>
              <a:t>These will be posted to the AHCCCS website when the time comes; details will follow at a later date.</a:t>
            </a:r>
          </a:p>
        </p:txBody>
      </p:sp>
    </p:spTree>
    <p:extLst>
      <p:ext uri="{BB962C8B-B14F-4D97-AF65-F5344CB8AC3E}">
        <p14:creationId xmlns:p14="http://schemas.microsoft.com/office/powerpoint/2010/main" val="2499782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A15D-1C7B-1AA8-0728-86F197BBA692}"/>
              </a:ext>
            </a:extLst>
          </p:cNvPr>
          <p:cNvSpPr>
            <a:spLocks noGrp="1"/>
          </p:cNvSpPr>
          <p:nvPr>
            <p:ph type="title"/>
          </p:nvPr>
        </p:nvSpPr>
        <p:spPr/>
        <p:txBody>
          <a:bodyPr/>
          <a:lstStyle/>
          <a:p>
            <a:r>
              <a:rPr lang="en-US"/>
              <a:t>1620-17A: HCBS Needs Tool (Child Tab)</a:t>
            </a:r>
          </a:p>
        </p:txBody>
      </p:sp>
      <p:sp>
        <p:nvSpPr>
          <p:cNvPr id="3" name="Content Placeholder 2">
            <a:extLst>
              <a:ext uri="{FF2B5EF4-FFF2-40B4-BE49-F238E27FC236}">
                <a16:creationId xmlns:a16="http://schemas.microsoft.com/office/drawing/2014/main" id="{37D66813-6DF6-AA3C-1D75-4D24223BD096}"/>
              </a:ext>
            </a:extLst>
          </p:cNvPr>
          <p:cNvSpPr>
            <a:spLocks noGrp="1"/>
          </p:cNvSpPr>
          <p:nvPr>
            <p:ph idx="1"/>
          </p:nvPr>
        </p:nvSpPr>
        <p:spPr/>
        <p:txBody>
          <a:bodyPr/>
          <a:lstStyle/>
          <a:p>
            <a:r>
              <a:rPr lang="en-US"/>
              <a:t>This exhibit includes the HCBS Needs Tool (HNT) that is used to assess each member’s direct care and habilitation service needs for members under the age of 18.</a:t>
            </a:r>
          </a:p>
          <a:p>
            <a:r>
              <a:rPr lang="en-US"/>
              <a:t>Remember: services must be extraordinary in nature and medically necessary</a:t>
            </a:r>
          </a:p>
          <a:p>
            <a:pPr lvl="1"/>
            <a:r>
              <a:rPr lang="en-US"/>
              <a:t>The HNT assesses for care needs that go BEYOND what a parent provides to their child.</a:t>
            </a:r>
          </a:p>
          <a:p>
            <a:pPr lvl="1"/>
            <a:r>
              <a:rPr lang="en-US"/>
              <a:t>This also means that hours cannot be assessed/paid if the task is something that ta child would need help with at their age, regardless of their abilities.</a:t>
            </a:r>
          </a:p>
        </p:txBody>
      </p:sp>
    </p:spTree>
    <p:extLst>
      <p:ext uri="{BB962C8B-B14F-4D97-AF65-F5344CB8AC3E}">
        <p14:creationId xmlns:p14="http://schemas.microsoft.com/office/powerpoint/2010/main" val="1114698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610C-BB8D-2FD8-1B8D-811314FD34E2}"/>
              </a:ext>
            </a:extLst>
          </p:cNvPr>
          <p:cNvSpPr>
            <a:spLocks noGrp="1"/>
          </p:cNvSpPr>
          <p:nvPr>
            <p:ph type="title"/>
          </p:nvPr>
        </p:nvSpPr>
        <p:spPr>
          <a:xfrm>
            <a:off x="4219575" y="215875"/>
            <a:ext cx="4612800" cy="484260"/>
          </a:xfrm>
        </p:spPr>
        <p:txBody>
          <a:bodyPr/>
          <a:lstStyle/>
          <a:p>
            <a:pPr algn="ctr"/>
            <a:r>
              <a:rPr lang="en-US"/>
              <a:t>HNT Tasks</a:t>
            </a:r>
          </a:p>
        </p:txBody>
      </p:sp>
      <p:sp>
        <p:nvSpPr>
          <p:cNvPr id="3" name="Text Placeholder 2">
            <a:extLst>
              <a:ext uri="{FF2B5EF4-FFF2-40B4-BE49-F238E27FC236}">
                <a16:creationId xmlns:a16="http://schemas.microsoft.com/office/drawing/2014/main" id="{8CCD99B7-9CAE-2F0A-B3EA-FFAF672BC9D9}"/>
              </a:ext>
            </a:extLst>
          </p:cNvPr>
          <p:cNvSpPr>
            <a:spLocks noGrp="1"/>
          </p:cNvSpPr>
          <p:nvPr>
            <p:ph type="body" idx="1"/>
          </p:nvPr>
        </p:nvSpPr>
        <p:spPr>
          <a:xfrm>
            <a:off x="3930015" y="797615"/>
            <a:ext cx="4902360" cy="4201260"/>
          </a:xfrm>
        </p:spPr>
        <p:txBody>
          <a:bodyPr/>
          <a:lstStyle/>
          <a:p>
            <a:pPr marL="283210" indent="-283210"/>
            <a:r>
              <a:rPr lang="en-US" sz="1800"/>
              <a:t>Age limits have been adjusted</a:t>
            </a:r>
          </a:p>
          <a:p>
            <a:pPr marL="804545" lvl="1"/>
            <a:r>
              <a:rPr lang="en-US" sz="1800"/>
              <a:t>Remember-the age limits are “soft” limits, meaning that they can be reviewed/services can be approved based on member’s specific needs.</a:t>
            </a:r>
          </a:p>
          <a:p>
            <a:pPr marL="283210" indent="-283210"/>
            <a:r>
              <a:rPr lang="en-US" sz="1800"/>
              <a:t>Additional Specialty services are not subject to age limits have been added.</a:t>
            </a:r>
          </a:p>
        </p:txBody>
      </p:sp>
      <p:pic>
        <p:nvPicPr>
          <p:cNvPr id="4" name="Picture 3">
            <a:extLst>
              <a:ext uri="{FF2B5EF4-FFF2-40B4-BE49-F238E27FC236}">
                <a16:creationId xmlns:a16="http://schemas.microsoft.com/office/drawing/2014/main" id="{78132F93-5E83-DCF9-9D58-0893999F1191}"/>
              </a:ext>
            </a:extLst>
          </p:cNvPr>
          <p:cNvPicPr>
            <a:picLocks noChangeAspect="1"/>
          </p:cNvPicPr>
          <p:nvPr/>
        </p:nvPicPr>
        <p:blipFill>
          <a:blip r:embed="rId2"/>
          <a:stretch>
            <a:fillRect/>
          </a:stretch>
        </p:blipFill>
        <p:spPr>
          <a:xfrm>
            <a:off x="359520" y="442912"/>
            <a:ext cx="3389085" cy="4333875"/>
          </a:xfrm>
          <a:prstGeom prst="rect">
            <a:avLst/>
          </a:prstGeom>
          <a:ln w="57150">
            <a:solidFill>
              <a:schemeClr val="accent6"/>
            </a:solidFill>
          </a:ln>
        </p:spPr>
      </p:pic>
    </p:spTree>
    <p:extLst>
      <p:ext uri="{BB962C8B-B14F-4D97-AF65-F5344CB8AC3E}">
        <p14:creationId xmlns:p14="http://schemas.microsoft.com/office/powerpoint/2010/main" val="592844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86048-C352-F7DC-AE95-DC744B80ACA0}"/>
              </a:ext>
            </a:extLst>
          </p:cNvPr>
          <p:cNvSpPr>
            <a:spLocks noGrp="1"/>
          </p:cNvSpPr>
          <p:nvPr>
            <p:ph type="title"/>
          </p:nvPr>
        </p:nvSpPr>
        <p:spPr>
          <a:xfrm>
            <a:off x="349450" y="215875"/>
            <a:ext cx="5169060" cy="796680"/>
          </a:xfrm>
        </p:spPr>
        <p:txBody>
          <a:bodyPr/>
          <a:lstStyle/>
          <a:p>
            <a:r>
              <a:rPr lang="en-US"/>
              <a:t>ACOM 450: ALTCS Extraordinary Care Review</a:t>
            </a:r>
          </a:p>
        </p:txBody>
      </p:sp>
      <p:sp>
        <p:nvSpPr>
          <p:cNvPr id="3" name="Text Placeholder 2">
            <a:extLst>
              <a:ext uri="{FF2B5EF4-FFF2-40B4-BE49-F238E27FC236}">
                <a16:creationId xmlns:a16="http://schemas.microsoft.com/office/drawing/2014/main" id="{C20C7CCC-C947-D314-6BBA-A423CB3763C7}"/>
              </a:ext>
            </a:extLst>
          </p:cNvPr>
          <p:cNvSpPr>
            <a:spLocks noGrp="1"/>
          </p:cNvSpPr>
          <p:nvPr>
            <p:ph type="body" idx="1"/>
          </p:nvPr>
        </p:nvSpPr>
        <p:spPr>
          <a:xfrm>
            <a:off x="120849" y="972875"/>
            <a:ext cx="5101055" cy="4026000"/>
          </a:xfrm>
        </p:spPr>
        <p:txBody>
          <a:bodyPr/>
          <a:lstStyle/>
          <a:p>
            <a:pPr marL="283210" indent="-283210"/>
            <a:r>
              <a:rPr lang="en-US"/>
              <a:t>The policy establishes a clinician-based review process for ALTCS children under 18 when parents/legal guardians have concerns about their child’s care needs and the hours assessed on the HNT due to age limitations (direct care &amp; Habilitation) and/or service caps(Habilitation).</a:t>
            </a:r>
          </a:p>
          <a:p>
            <a:pPr marL="283210" indent="-283210"/>
            <a:r>
              <a:rPr lang="en-US"/>
              <a:t>If it is believed that the child’s needs are above &amp; beyond what the HNT shows due to the age limit &amp; hourly service limit, the ECR is the path to provide additional insight &amp; information for consideration.</a:t>
            </a:r>
          </a:p>
          <a:p>
            <a:pPr marL="283210" indent="-283210"/>
            <a:r>
              <a:rPr lang="en-US"/>
              <a:t>Services will not be impacted while an ECR is underway.</a:t>
            </a:r>
          </a:p>
          <a:p>
            <a:endParaRPr lang="en-US"/>
          </a:p>
        </p:txBody>
      </p:sp>
      <p:pic>
        <p:nvPicPr>
          <p:cNvPr id="7" name="Picture 6">
            <a:extLst>
              <a:ext uri="{FF2B5EF4-FFF2-40B4-BE49-F238E27FC236}">
                <a16:creationId xmlns:a16="http://schemas.microsoft.com/office/drawing/2014/main" id="{E8950DF3-1829-1BFC-EF66-B7B6CF469FFC}"/>
              </a:ext>
            </a:extLst>
          </p:cNvPr>
          <p:cNvPicPr>
            <a:picLocks noChangeAspect="1"/>
          </p:cNvPicPr>
          <p:nvPr/>
        </p:nvPicPr>
        <p:blipFill>
          <a:blip r:embed="rId2"/>
          <a:stretch>
            <a:fillRect/>
          </a:stretch>
        </p:blipFill>
        <p:spPr>
          <a:xfrm>
            <a:off x="5461596" y="1018253"/>
            <a:ext cx="3096690" cy="3416400"/>
          </a:xfrm>
          <a:prstGeom prst="rect">
            <a:avLst/>
          </a:prstGeom>
        </p:spPr>
      </p:pic>
    </p:spTree>
    <p:extLst>
      <p:ext uri="{BB962C8B-B14F-4D97-AF65-F5344CB8AC3E}">
        <p14:creationId xmlns:p14="http://schemas.microsoft.com/office/powerpoint/2010/main" val="12344227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4514-8085-E2EC-85E7-FD3AC4391506}"/>
              </a:ext>
            </a:extLst>
          </p:cNvPr>
          <p:cNvSpPr>
            <a:spLocks noGrp="1"/>
          </p:cNvSpPr>
          <p:nvPr>
            <p:ph type="title"/>
          </p:nvPr>
        </p:nvSpPr>
        <p:spPr>
          <a:xfrm>
            <a:off x="310896" y="137160"/>
            <a:ext cx="8522208" cy="693420"/>
          </a:xfrm>
        </p:spPr>
        <p:txBody>
          <a:bodyPr/>
          <a:lstStyle/>
          <a:p>
            <a:r>
              <a:rPr lang="en-US"/>
              <a:t>When Can an ECR be requested?</a:t>
            </a:r>
          </a:p>
        </p:txBody>
      </p:sp>
      <p:sp>
        <p:nvSpPr>
          <p:cNvPr id="3" name="Content Placeholder 2">
            <a:extLst>
              <a:ext uri="{FF2B5EF4-FFF2-40B4-BE49-F238E27FC236}">
                <a16:creationId xmlns:a16="http://schemas.microsoft.com/office/drawing/2014/main" id="{C3FFE572-04A0-7ABB-0747-B7CE673561F5}"/>
              </a:ext>
            </a:extLst>
          </p:cNvPr>
          <p:cNvSpPr>
            <a:spLocks noGrp="1"/>
          </p:cNvSpPr>
          <p:nvPr>
            <p:ph idx="1"/>
          </p:nvPr>
        </p:nvSpPr>
        <p:spPr>
          <a:xfrm>
            <a:off x="310896" y="915924"/>
            <a:ext cx="8522208" cy="3656076"/>
          </a:xfrm>
        </p:spPr>
        <p:txBody>
          <a:bodyPr vert="horz" lIns="91440" tIns="45720" rIns="91440" bIns="45720" rtlCol="0" anchor="t">
            <a:noAutofit/>
          </a:bodyPr>
          <a:lstStyle/>
          <a:p>
            <a:pPr>
              <a:buFont typeface="Arial" panose="020B0604020202020204" pitchFamily="34" charset="0"/>
              <a:buChar char="•"/>
            </a:pPr>
            <a:r>
              <a:rPr lang="en-US" sz="1500">
                <a:latin typeface="Lexend"/>
              </a:rPr>
              <a:t>An ECR can be requested when a parent/HCDM disagrees with the assessed hours on the HNT because:</a:t>
            </a:r>
          </a:p>
          <a:p>
            <a:pPr lvl="2"/>
            <a:r>
              <a:rPr lang="en-US" sz="1500">
                <a:latin typeface="Lexend"/>
              </a:rPr>
              <a:t>Services/Service hours are limited due to age limitations and/or habilitation service hour limits on the HNT and</a:t>
            </a:r>
          </a:p>
          <a:p>
            <a:pPr lvl="2"/>
            <a:r>
              <a:rPr lang="en-US" sz="1500">
                <a:latin typeface="Lexend"/>
              </a:rPr>
              <a:t>The parent/HCDM believes the child’s unique needs are not adequately accounted for on the HNT due to limitations-meaning they believe their child needs more hours because of their unique needs, conditions and/or behaviors.</a:t>
            </a:r>
          </a:p>
          <a:p>
            <a:pPr lvl="1">
              <a:buClr>
                <a:schemeClr val="accent6"/>
              </a:buClr>
              <a:buFont typeface="Lexend" pitchFamily="2" charset="0"/>
              <a:buChar char="•"/>
            </a:pPr>
            <a:r>
              <a:rPr lang="en-US" sz="1500">
                <a:latin typeface="Lexend"/>
              </a:rPr>
              <a:t>AHCCCS intends to limit the ECR process to one time a year unless:</a:t>
            </a:r>
          </a:p>
          <a:p>
            <a:pPr lvl="2"/>
            <a:r>
              <a:rPr lang="en-US" sz="1500">
                <a:latin typeface="Lexend"/>
              </a:rPr>
              <a:t>The member has a significant change in condition</a:t>
            </a:r>
          </a:p>
          <a:p>
            <a:pPr lvl="2"/>
            <a:r>
              <a:rPr lang="en-US" sz="1500">
                <a:latin typeface="Lexend"/>
              </a:rPr>
              <a:t>The parent/HCDM wants a service/task reviewed that was not previously looked at in an ECR process.</a:t>
            </a:r>
          </a:p>
        </p:txBody>
      </p:sp>
    </p:spTree>
    <p:extLst>
      <p:ext uri="{BB962C8B-B14F-4D97-AF65-F5344CB8AC3E}">
        <p14:creationId xmlns:p14="http://schemas.microsoft.com/office/powerpoint/2010/main" val="2740039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5844-6D3B-E308-C1A4-7A9D863BB3E7}"/>
              </a:ext>
            </a:extLst>
          </p:cNvPr>
          <p:cNvSpPr>
            <a:spLocks noGrp="1"/>
          </p:cNvSpPr>
          <p:nvPr>
            <p:ph type="title"/>
          </p:nvPr>
        </p:nvSpPr>
        <p:spPr>
          <a:xfrm>
            <a:off x="310896" y="137160"/>
            <a:ext cx="8522208" cy="754380"/>
          </a:xfrm>
        </p:spPr>
        <p:txBody>
          <a:bodyPr/>
          <a:lstStyle/>
          <a:p>
            <a:r>
              <a:rPr lang="en-US"/>
              <a:t>How is an ECR Requested</a:t>
            </a:r>
          </a:p>
        </p:txBody>
      </p:sp>
      <p:sp>
        <p:nvSpPr>
          <p:cNvPr id="3" name="Content Placeholder 2">
            <a:extLst>
              <a:ext uri="{FF2B5EF4-FFF2-40B4-BE49-F238E27FC236}">
                <a16:creationId xmlns:a16="http://schemas.microsoft.com/office/drawing/2014/main" id="{2FCD4676-D75C-0BA1-002C-21DB12156294}"/>
              </a:ext>
            </a:extLst>
          </p:cNvPr>
          <p:cNvSpPr>
            <a:spLocks noGrp="1"/>
          </p:cNvSpPr>
          <p:nvPr>
            <p:ph idx="1"/>
          </p:nvPr>
        </p:nvSpPr>
        <p:spPr>
          <a:xfrm>
            <a:off x="310896" y="915924"/>
            <a:ext cx="8522208" cy="3656076"/>
          </a:xfrm>
        </p:spPr>
        <p:txBody>
          <a:bodyPr vert="horz" lIns="91440" tIns="45720" rIns="91440" bIns="45720" rtlCol="0" anchor="t">
            <a:noAutofit/>
          </a:bodyPr>
          <a:lstStyle/>
          <a:p>
            <a:r>
              <a:rPr lang="en-US" sz="1600"/>
              <a:t>Tribal ALTCS will establish the process on how to submit the request (currently being developed). We will provide a handout/FAQ for the case manager to provide to the parents/HCDM on how to submit should they meet the requirements.</a:t>
            </a:r>
          </a:p>
          <a:p>
            <a:r>
              <a:rPr lang="en-US" sz="1600"/>
              <a:t>Parents/HCDMs may choose to submit additional documentation for review/consideration during the ECR process; however, this is not required. Examples, but not limited to:</a:t>
            </a:r>
          </a:p>
          <a:p>
            <a:pPr lvl="1"/>
            <a:r>
              <a:rPr lang="en-US" sz="1600">
                <a:latin typeface="Lexend"/>
              </a:rPr>
              <a:t>Therapy Notes</a:t>
            </a:r>
          </a:p>
          <a:p>
            <a:pPr lvl="1"/>
            <a:r>
              <a:rPr lang="en-US" sz="1600">
                <a:latin typeface="Lexend"/>
              </a:rPr>
              <a:t>Behavioral treatment plans</a:t>
            </a:r>
          </a:p>
          <a:p>
            <a:pPr lvl="1"/>
            <a:r>
              <a:rPr lang="en-US" sz="1600">
                <a:latin typeface="Lexend"/>
              </a:rPr>
              <a:t>IEP</a:t>
            </a:r>
          </a:p>
        </p:txBody>
      </p:sp>
    </p:spTree>
    <p:extLst>
      <p:ext uri="{BB962C8B-B14F-4D97-AF65-F5344CB8AC3E}">
        <p14:creationId xmlns:p14="http://schemas.microsoft.com/office/powerpoint/2010/main" val="1282338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82EC7-8626-CF54-450A-44A916CC7023}"/>
              </a:ext>
            </a:extLst>
          </p:cNvPr>
          <p:cNvSpPr>
            <a:spLocks noGrp="1"/>
          </p:cNvSpPr>
          <p:nvPr>
            <p:ph type="title"/>
          </p:nvPr>
        </p:nvSpPr>
        <p:spPr>
          <a:xfrm>
            <a:off x="310896" y="137160"/>
            <a:ext cx="8522208" cy="708660"/>
          </a:xfrm>
        </p:spPr>
        <p:txBody>
          <a:bodyPr/>
          <a:lstStyle/>
          <a:p>
            <a:r>
              <a:rPr lang="en-US"/>
              <a:t>ACOM 450 Timelines:</a:t>
            </a:r>
          </a:p>
        </p:txBody>
      </p:sp>
      <p:sp>
        <p:nvSpPr>
          <p:cNvPr id="3" name="Content Placeholder 2">
            <a:extLst>
              <a:ext uri="{FF2B5EF4-FFF2-40B4-BE49-F238E27FC236}">
                <a16:creationId xmlns:a16="http://schemas.microsoft.com/office/drawing/2014/main" id="{FE2DB71D-83D7-6416-F0A0-FACA852CC2FA}"/>
              </a:ext>
            </a:extLst>
          </p:cNvPr>
          <p:cNvSpPr>
            <a:spLocks noGrp="1"/>
          </p:cNvSpPr>
          <p:nvPr>
            <p:ph idx="1"/>
          </p:nvPr>
        </p:nvSpPr>
        <p:spPr>
          <a:xfrm>
            <a:off x="310896" y="961644"/>
            <a:ext cx="8522208" cy="3610356"/>
          </a:xfrm>
        </p:spPr>
        <p:txBody>
          <a:bodyPr vert="horz" lIns="91440" tIns="45720" rIns="91440" bIns="45720" rtlCol="0" anchor="t">
            <a:noAutofit/>
          </a:bodyPr>
          <a:lstStyle/>
          <a:p>
            <a:pPr>
              <a:lnSpc>
                <a:spcPct val="100000"/>
              </a:lnSpc>
            </a:pPr>
            <a:r>
              <a:rPr lang="en-US" sz="2000">
                <a:latin typeface="Lexend"/>
              </a:rPr>
              <a:t>Assessments using the new HNT must be completed within 90 days of the policy being implemented (December 1, 2026). Case Managers will work to schedule planning meetings as they normally would.</a:t>
            </a:r>
          </a:p>
          <a:p>
            <a:pPr>
              <a:lnSpc>
                <a:spcPct val="100000"/>
              </a:lnSpc>
            </a:pPr>
            <a:r>
              <a:rPr lang="en-US" sz="2000">
                <a:latin typeface="Lexend"/>
              </a:rPr>
              <a:t>The ECR may be completed within 7 days following the completion of the HNT; However, a 14-day extension may be requested by the parents/HCDM. This would allow up to 21 days to complete the ECR. Services will continue while the ECR is being reviewed. 7 Days is the federal requirement. AHCCCS must meet the timeline outlined by CMS.</a:t>
            </a:r>
          </a:p>
        </p:txBody>
      </p:sp>
    </p:spTree>
    <p:extLst>
      <p:ext uri="{BB962C8B-B14F-4D97-AF65-F5344CB8AC3E}">
        <p14:creationId xmlns:p14="http://schemas.microsoft.com/office/powerpoint/2010/main" val="1125160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A591-A4A1-3DE7-FC56-57E473767D2B}"/>
              </a:ext>
            </a:extLst>
          </p:cNvPr>
          <p:cNvSpPr>
            <a:spLocks noGrp="1"/>
          </p:cNvSpPr>
          <p:nvPr>
            <p:ph type="title"/>
          </p:nvPr>
        </p:nvSpPr>
        <p:spPr>
          <a:xfrm>
            <a:off x="310896" y="137160"/>
            <a:ext cx="8522208" cy="647700"/>
          </a:xfrm>
        </p:spPr>
        <p:txBody>
          <a:bodyPr/>
          <a:lstStyle/>
          <a:p>
            <a:r>
              <a:rPr lang="en-US"/>
              <a:t>What is Tribal ALTCS doing in preparation?</a:t>
            </a:r>
          </a:p>
        </p:txBody>
      </p:sp>
      <p:sp>
        <p:nvSpPr>
          <p:cNvPr id="3" name="Content Placeholder 2">
            <a:extLst>
              <a:ext uri="{FF2B5EF4-FFF2-40B4-BE49-F238E27FC236}">
                <a16:creationId xmlns:a16="http://schemas.microsoft.com/office/drawing/2014/main" id="{87751680-040C-C38E-B4A4-F9E7B1AB66EC}"/>
              </a:ext>
            </a:extLst>
          </p:cNvPr>
          <p:cNvSpPr>
            <a:spLocks noGrp="1"/>
          </p:cNvSpPr>
          <p:nvPr>
            <p:ph idx="1"/>
          </p:nvPr>
        </p:nvSpPr>
        <p:spPr>
          <a:xfrm>
            <a:off x="310896" y="946404"/>
            <a:ext cx="8522208" cy="3625596"/>
          </a:xfrm>
        </p:spPr>
        <p:txBody>
          <a:bodyPr/>
          <a:lstStyle/>
          <a:p>
            <a:r>
              <a:rPr lang="en-US" sz="1600"/>
              <a:t>In preparation for the implementation of the ECR process we will provide training virtually with case managers that have children that might be impacted first, due to age of the child. We will then offer the training to case managers at a later date that do not have children on their caseload.</a:t>
            </a:r>
          </a:p>
          <a:p>
            <a:r>
              <a:rPr lang="en-US" sz="1600"/>
              <a:t>We are currently developing a submission process through AHCCCS Solution Center. This will allow the ECR to be received and reviewed by our medical director. It will also allow the Parent/HCDM to monitor the request and receive the response in real time.</a:t>
            </a:r>
          </a:p>
          <a:p>
            <a:r>
              <a:rPr lang="en-US" sz="1600"/>
              <a:t>We are still working on a possible template that would assist the submitter should they not know what or how to explain why their child requires the extraordinary care and/or habilitation hours due to cap.</a:t>
            </a:r>
          </a:p>
          <a:p>
            <a:pPr marL="0" indent="0">
              <a:buNone/>
            </a:pPr>
            <a:endParaRPr lang="en-US"/>
          </a:p>
        </p:txBody>
      </p:sp>
    </p:spTree>
    <p:extLst>
      <p:ext uri="{BB962C8B-B14F-4D97-AF65-F5344CB8AC3E}">
        <p14:creationId xmlns:p14="http://schemas.microsoft.com/office/powerpoint/2010/main" val="9821111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DAC5C-9F0C-0FBE-66D6-4E6F7BFE4BCD}"/>
              </a:ext>
            </a:extLst>
          </p:cNvPr>
          <p:cNvSpPr>
            <a:spLocks noGrp="1"/>
          </p:cNvSpPr>
          <p:nvPr>
            <p:ph type="title"/>
          </p:nvPr>
        </p:nvSpPr>
        <p:spPr/>
        <p:txBody>
          <a:bodyPr/>
          <a:lstStyle/>
          <a:p>
            <a:r>
              <a:rPr lang="en-US"/>
              <a:t>Knowledge Check 1</a:t>
            </a:r>
          </a:p>
        </p:txBody>
      </p:sp>
      <p:sp>
        <p:nvSpPr>
          <p:cNvPr id="3" name="Text Placeholder 2">
            <a:extLst>
              <a:ext uri="{FF2B5EF4-FFF2-40B4-BE49-F238E27FC236}">
                <a16:creationId xmlns:a16="http://schemas.microsoft.com/office/drawing/2014/main" id="{8571B41A-7941-804F-C3AC-FF714FFCF1C2}"/>
              </a:ext>
            </a:extLst>
          </p:cNvPr>
          <p:cNvSpPr>
            <a:spLocks noGrp="1"/>
          </p:cNvSpPr>
          <p:nvPr>
            <p:ph type="body" idx="1"/>
          </p:nvPr>
        </p:nvSpPr>
        <p:spPr/>
        <p:txBody>
          <a:bodyPr/>
          <a:lstStyle/>
          <a:p>
            <a:pPr marL="283210" indent="-283210"/>
            <a:r>
              <a:rPr lang="en-US"/>
              <a:t>The HNT under the bathing section states to not assess for ages under 8 years old. The parent reports that their child requires two adults to complete task.</a:t>
            </a:r>
          </a:p>
          <a:p>
            <a:pPr marL="283210" indent="-283210"/>
            <a:r>
              <a:rPr lang="en-US"/>
              <a:t>Would this meet the ECR Criteria?</a:t>
            </a:r>
          </a:p>
          <a:p>
            <a:pPr marL="283210" indent="-283210"/>
            <a:r>
              <a:rPr lang="en-US"/>
              <a:t>Answer: Yes!</a:t>
            </a:r>
          </a:p>
        </p:txBody>
      </p:sp>
      <p:pic>
        <p:nvPicPr>
          <p:cNvPr id="6" name="Picture 5">
            <a:extLst>
              <a:ext uri="{FF2B5EF4-FFF2-40B4-BE49-F238E27FC236}">
                <a16:creationId xmlns:a16="http://schemas.microsoft.com/office/drawing/2014/main" id="{81DE5D5B-7347-CCD8-CF0C-2B7F521ECCD7}"/>
              </a:ext>
            </a:extLst>
          </p:cNvPr>
          <p:cNvPicPr>
            <a:picLocks noChangeAspect="1"/>
          </p:cNvPicPr>
          <p:nvPr/>
        </p:nvPicPr>
        <p:blipFill>
          <a:blip r:embed="rId2"/>
          <a:stretch>
            <a:fillRect/>
          </a:stretch>
        </p:blipFill>
        <p:spPr>
          <a:xfrm>
            <a:off x="5470992" y="923085"/>
            <a:ext cx="2336987" cy="3476625"/>
          </a:xfrm>
          <a:prstGeom prst="rect">
            <a:avLst/>
          </a:prstGeom>
        </p:spPr>
      </p:pic>
    </p:spTree>
    <p:extLst>
      <p:ext uri="{BB962C8B-B14F-4D97-AF65-F5344CB8AC3E}">
        <p14:creationId xmlns:p14="http://schemas.microsoft.com/office/powerpoint/2010/main" val="373176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D2E61-0266-AE6B-4448-2CB9CDB1E2FE}"/>
              </a:ext>
            </a:extLst>
          </p:cNvPr>
          <p:cNvSpPr>
            <a:spLocks noGrp="1"/>
          </p:cNvSpPr>
          <p:nvPr>
            <p:ph type="title"/>
          </p:nvPr>
        </p:nvSpPr>
        <p:spPr/>
        <p:txBody>
          <a:bodyPr/>
          <a:lstStyle/>
          <a:p>
            <a:r>
              <a:rPr lang="en-US"/>
              <a:t>Knowledge Check 2</a:t>
            </a:r>
          </a:p>
        </p:txBody>
      </p:sp>
      <p:sp>
        <p:nvSpPr>
          <p:cNvPr id="3" name="Text Placeholder 2">
            <a:extLst>
              <a:ext uri="{FF2B5EF4-FFF2-40B4-BE49-F238E27FC236}">
                <a16:creationId xmlns:a16="http://schemas.microsoft.com/office/drawing/2014/main" id="{E28BFB4A-2423-899F-3E49-01741936819A}"/>
              </a:ext>
            </a:extLst>
          </p:cNvPr>
          <p:cNvSpPr>
            <a:spLocks noGrp="1"/>
          </p:cNvSpPr>
          <p:nvPr>
            <p:ph type="body" idx="1"/>
          </p:nvPr>
        </p:nvSpPr>
        <p:spPr/>
        <p:txBody>
          <a:bodyPr/>
          <a:lstStyle/>
          <a:p>
            <a:pPr marL="283210" indent="-283210"/>
            <a:r>
              <a:rPr lang="en-US"/>
              <a:t>On the Child HNT (0-17) It states Do not assess for ages under 18. When completing the HNT the parent reports that they have to clean up for their 6-year-old and that should be considered. Would this meet the criteria for an ECR to be submitted? </a:t>
            </a:r>
          </a:p>
          <a:p>
            <a:pPr marL="283210" indent="-283210"/>
            <a:r>
              <a:rPr lang="en-US"/>
              <a:t>Answer: No. This task is an appropriate habilitation goal for transition age youth (age 16+) to support preparation for adulthood. </a:t>
            </a:r>
          </a:p>
        </p:txBody>
      </p:sp>
      <p:pic>
        <p:nvPicPr>
          <p:cNvPr id="4" name="Picture 3">
            <a:extLst>
              <a:ext uri="{FF2B5EF4-FFF2-40B4-BE49-F238E27FC236}">
                <a16:creationId xmlns:a16="http://schemas.microsoft.com/office/drawing/2014/main" id="{822036D7-DE9B-46B1-4EDB-6F852F829792}"/>
              </a:ext>
            </a:extLst>
          </p:cNvPr>
          <p:cNvPicPr>
            <a:picLocks noChangeAspect="1"/>
          </p:cNvPicPr>
          <p:nvPr/>
        </p:nvPicPr>
        <p:blipFill>
          <a:blip r:embed="rId2"/>
          <a:stretch>
            <a:fillRect/>
          </a:stretch>
        </p:blipFill>
        <p:spPr>
          <a:xfrm>
            <a:off x="5462699" y="971493"/>
            <a:ext cx="2357382" cy="3493209"/>
          </a:xfrm>
          <a:prstGeom prst="rect">
            <a:avLst/>
          </a:prstGeom>
        </p:spPr>
      </p:pic>
    </p:spTree>
    <p:extLst>
      <p:ext uri="{BB962C8B-B14F-4D97-AF65-F5344CB8AC3E}">
        <p14:creationId xmlns:p14="http://schemas.microsoft.com/office/powerpoint/2010/main" val="187233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5A04F-A5A4-9D92-9F2A-807702FD26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37AD0D-0D41-76A5-0575-119379D55174}"/>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40860260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03AA-1B2A-2A61-A1EF-37EBC8E095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BF337C-FDD2-BAFF-60CE-4029AE4C79E2}"/>
              </a:ext>
            </a:extLst>
          </p:cNvPr>
          <p:cNvSpPr txBox="1"/>
          <p:nvPr/>
        </p:nvSpPr>
        <p:spPr>
          <a:xfrm>
            <a:off x="2045085" y="2063423"/>
            <a:ext cx="505755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accent1"/>
                </a:solidFill>
                <a:latin typeface="Lexend"/>
              </a:rPr>
              <a:t>10 Minute Break </a:t>
            </a:r>
            <a:endParaRPr lang="en-US">
              <a:solidFill>
                <a:schemeClr val="accent1"/>
              </a:solidFill>
            </a:endParaRPr>
          </a:p>
        </p:txBody>
      </p:sp>
    </p:spTree>
    <p:extLst>
      <p:ext uri="{BB962C8B-B14F-4D97-AF65-F5344CB8AC3E}">
        <p14:creationId xmlns:p14="http://schemas.microsoft.com/office/powerpoint/2010/main" val="18050915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BCA7-F861-4237-E3A7-A589B3350DC4}"/>
              </a:ext>
            </a:extLst>
          </p:cNvPr>
          <p:cNvSpPr>
            <a:spLocks noGrp="1"/>
          </p:cNvSpPr>
          <p:nvPr>
            <p:ph type="title"/>
          </p:nvPr>
        </p:nvSpPr>
        <p:spPr>
          <a:xfrm>
            <a:off x="2240095" y="679200"/>
            <a:ext cx="6285180" cy="3966300"/>
          </a:xfrm>
        </p:spPr>
        <p:txBody>
          <a:bodyPr/>
          <a:lstStyle/>
          <a:p>
            <a:r>
              <a:rPr lang="en-US" sz="360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Assisted Living Facility (ALF) Placement </a:t>
            </a:r>
            <a:br>
              <a:rPr lang="en-US" sz="2000">
                <a:ln w="12700">
                  <a:solidFill>
                    <a:schemeClr val="tx2">
                      <a:lumMod val="75000"/>
                    </a:schemeClr>
                  </a:solidFill>
                  <a:prstDash val="solid"/>
                </a:ln>
                <a:effectLst>
                  <a:outerShdw dist="38100" dir="2640000" algn="bl" rotWithShape="0">
                    <a:schemeClr val="tx2">
                      <a:lumMod val="75000"/>
                    </a:schemeClr>
                  </a:outerShdw>
                </a:effectLst>
              </a:rPr>
            </a:br>
            <a:r>
              <a:rPr lang="en-US" sz="200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Caitlin Hasper, TALTCS Program Coordinator</a:t>
            </a:r>
            <a:endParaRPr lang="en-US" sz="2000">
              <a:solidFill>
                <a:schemeClr val="bg1"/>
              </a:solidFill>
            </a:endParaRPr>
          </a:p>
        </p:txBody>
      </p:sp>
    </p:spTree>
    <p:extLst>
      <p:ext uri="{BB962C8B-B14F-4D97-AF65-F5344CB8AC3E}">
        <p14:creationId xmlns:p14="http://schemas.microsoft.com/office/powerpoint/2010/main" val="563259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BE42-3F8F-6FAD-5748-6313783B060D}"/>
              </a:ext>
            </a:extLst>
          </p:cNvPr>
          <p:cNvSpPr>
            <a:spLocks noGrp="1"/>
          </p:cNvSpPr>
          <p:nvPr>
            <p:ph type="title"/>
          </p:nvPr>
        </p:nvSpPr>
        <p:spPr/>
        <p:txBody>
          <a:bodyPr/>
          <a:lstStyle/>
          <a:p>
            <a:r>
              <a:rPr lang="en-US"/>
              <a:t>When Is ALF Placement Appropriate?</a:t>
            </a:r>
          </a:p>
        </p:txBody>
      </p:sp>
      <p:sp>
        <p:nvSpPr>
          <p:cNvPr id="3" name="Text Placeholder 2">
            <a:extLst>
              <a:ext uri="{FF2B5EF4-FFF2-40B4-BE49-F238E27FC236}">
                <a16:creationId xmlns:a16="http://schemas.microsoft.com/office/drawing/2014/main" id="{54CC9E87-E297-98D2-4265-EAFB56C6CDF0}"/>
              </a:ext>
            </a:extLst>
          </p:cNvPr>
          <p:cNvSpPr>
            <a:spLocks noGrp="1"/>
          </p:cNvSpPr>
          <p:nvPr>
            <p:ph type="body" idx="1"/>
          </p:nvPr>
        </p:nvSpPr>
        <p:spPr/>
        <p:txBody>
          <a:bodyPr/>
          <a:lstStyle/>
          <a:p>
            <a:pPr>
              <a:lnSpc>
                <a:spcPct val="100000"/>
              </a:lnSpc>
            </a:pPr>
            <a:r>
              <a:rPr lang="en-US"/>
              <a:t>For members who cannot safely remain at home but do not require nursing facility placement.</a:t>
            </a:r>
            <a:br>
              <a:rPr lang="en-US"/>
            </a:br>
            <a:endParaRPr lang="en-US"/>
          </a:p>
          <a:p>
            <a:r>
              <a:rPr lang="en-US"/>
              <a:t>Appropriate for members whose condition is stable and who do not need skilled nursing care or total assistance.</a:t>
            </a:r>
            <a:br>
              <a:rPr lang="en-US"/>
            </a:br>
            <a:endParaRPr lang="en-US"/>
          </a:p>
          <a:p>
            <a:r>
              <a:rPr lang="en-US"/>
              <a:t>Specialized ALFs are available for members with behavioral health   challenges. </a:t>
            </a:r>
          </a:p>
          <a:p>
            <a:r>
              <a:rPr lang="en-US"/>
              <a:t>AM/PM </a:t>
            </a:r>
            <a:r>
              <a:rPr lang="en-US">
                <a:solidFill>
                  <a:schemeClr val="accent5"/>
                </a:solidFill>
                <a:hlinkClick r:id="rId3">
                  <a:extLst>
                    <a:ext uri="{A12FA001-AC4F-418D-AE19-62706E023703}">
                      <ahyp:hlinkClr xmlns:ahyp="http://schemas.microsoft.com/office/drawing/2018/hyperlinkcolor" val="tx"/>
                    </a:ext>
                  </a:extLst>
                </a:hlinkClick>
              </a:rPr>
              <a:t>1230-A - Assisted Living Facilities</a:t>
            </a:r>
            <a:endParaRPr lang="en-US">
              <a:solidFill>
                <a:schemeClr val="accent5"/>
              </a:solidFill>
            </a:endParaRPr>
          </a:p>
          <a:p>
            <a:pPr marL="114300" indent="0">
              <a:lnSpc>
                <a:spcPct val="150000"/>
              </a:lnSpc>
              <a:buNone/>
            </a:pPr>
            <a:br>
              <a:rPr lang="en-US"/>
            </a:br>
            <a:r>
              <a:rPr lang="en-US" sz="1600">
                <a:solidFill>
                  <a:schemeClr val="bg1"/>
                </a:solidFill>
                <a:hlinkClick r:id="rId3">
                  <a:extLst>
                    <a:ext uri="{A12FA001-AC4F-418D-AE19-62706E023703}">
                      <ahyp:hlinkClr xmlns:ahyp="http://schemas.microsoft.com/office/drawing/2018/hyperlinkcolor" val="tx"/>
                    </a:ext>
                  </a:extLst>
                </a:hlinkClick>
              </a:rPr>
              <a:t>1230-A - Assisted Living Facilities</a:t>
            </a:r>
            <a:br>
              <a:rPr lang="en-US" sz="1200"/>
            </a:br>
            <a:br>
              <a:rPr lang="en-US" sz="1200"/>
            </a:br>
            <a:br>
              <a:rPr lang="en-US" sz="1600"/>
            </a:br>
            <a:endParaRPr lang="en-US"/>
          </a:p>
        </p:txBody>
      </p:sp>
    </p:spTree>
    <p:extLst>
      <p:ext uri="{BB962C8B-B14F-4D97-AF65-F5344CB8AC3E}">
        <p14:creationId xmlns:p14="http://schemas.microsoft.com/office/powerpoint/2010/main" val="27009116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extLst>
    <p:ext uri="{6950BFC3-D8DA-4A85-94F7-54DA5524770B}">
      <p188:commentRel xmlns:p188="http://schemas.microsoft.com/office/powerpoint/2018/8/main" r:id="rId2"/>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B67FD-2800-4C2D-25CE-3D5E1708CC4C}"/>
              </a:ext>
            </a:extLst>
          </p:cNvPr>
          <p:cNvSpPr>
            <a:spLocks noGrp="1"/>
          </p:cNvSpPr>
          <p:nvPr>
            <p:ph type="title"/>
          </p:nvPr>
        </p:nvSpPr>
        <p:spPr>
          <a:xfrm>
            <a:off x="3861435" y="200975"/>
            <a:ext cx="4970940" cy="958289"/>
          </a:xfrm>
        </p:spPr>
        <p:txBody>
          <a:bodyPr/>
          <a:lstStyle/>
          <a:p>
            <a:r>
              <a:rPr lang="en-US"/>
              <a:t>Assisted Living Facility (ALF) Placement - Rates</a:t>
            </a:r>
          </a:p>
        </p:txBody>
      </p:sp>
      <p:sp>
        <p:nvSpPr>
          <p:cNvPr id="3" name="Text Placeholder 2">
            <a:extLst>
              <a:ext uri="{FF2B5EF4-FFF2-40B4-BE49-F238E27FC236}">
                <a16:creationId xmlns:a16="http://schemas.microsoft.com/office/drawing/2014/main" id="{9C7A1ADF-C633-98F6-DBC9-1B7A81C41154}"/>
              </a:ext>
            </a:extLst>
          </p:cNvPr>
          <p:cNvSpPr>
            <a:spLocks noGrp="1"/>
          </p:cNvSpPr>
          <p:nvPr>
            <p:ph type="body" idx="1"/>
          </p:nvPr>
        </p:nvSpPr>
        <p:spPr>
          <a:xfrm>
            <a:off x="4333164" y="1166885"/>
            <a:ext cx="4203511" cy="3521122"/>
          </a:xfrm>
        </p:spPr>
        <p:txBody>
          <a:bodyPr/>
          <a:lstStyle/>
          <a:p>
            <a:r>
              <a:rPr lang="en-US"/>
              <a:t>Does AHCCCS have a standard FFS rates for ALFs?</a:t>
            </a:r>
          </a:p>
          <a:p>
            <a:pPr marL="127000" lvl="0" indent="0">
              <a:buNone/>
            </a:pPr>
            <a:r>
              <a:rPr lang="en-US"/>
              <a:t>No. Typical ALF rates range from $80-$180 per day, depending on the facility. </a:t>
            </a:r>
          </a:p>
          <a:p>
            <a:pPr lvl="0">
              <a:buFont typeface="Lexend" panose="020B0604020202020204" pitchFamily="34" charset="0"/>
              <a:buChar char="●"/>
            </a:pPr>
            <a:r>
              <a:rPr lang="en-US"/>
              <a:t>What is exception?</a:t>
            </a:r>
          </a:p>
          <a:p>
            <a:pPr marL="127000" indent="0">
              <a:buNone/>
            </a:pPr>
            <a:r>
              <a:rPr lang="en-US"/>
              <a:t>Behavioral Health Level II facilities charge higher specialty rates, which require prior approval from the TALTCS Nurses.</a:t>
            </a:r>
          </a:p>
          <a:p>
            <a:pPr lvl="0"/>
            <a:endParaRPr lang="en-US"/>
          </a:p>
        </p:txBody>
      </p:sp>
      <p:pic>
        <p:nvPicPr>
          <p:cNvPr id="3076" name="Picture 4" descr="Vector Payment Icon 355757 Vector Art at Vecteezy">
            <a:extLst>
              <a:ext uri="{FF2B5EF4-FFF2-40B4-BE49-F238E27FC236}">
                <a16:creationId xmlns:a16="http://schemas.microsoft.com/office/drawing/2014/main" id="{3A433744-EA10-56BF-AB82-7562B3AF4B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171" y="1931670"/>
            <a:ext cx="1753870" cy="1814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68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F7CF-796C-21A2-4C32-B07B018A378A}"/>
              </a:ext>
            </a:extLst>
          </p:cNvPr>
          <p:cNvSpPr>
            <a:spLocks noGrp="1"/>
          </p:cNvSpPr>
          <p:nvPr>
            <p:ph type="title"/>
          </p:nvPr>
        </p:nvSpPr>
        <p:spPr>
          <a:xfrm>
            <a:off x="266700" y="178650"/>
            <a:ext cx="5176680" cy="857040"/>
          </a:xfrm>
        </p:spPr>
        <p:txBody>
          <a:bodyPr/>
          <a:lstStyle/>
          <a:p>
            <a:r>
              <a:rPr lang="en-US" sz="2400"/>
              <a:t>Assisted Living Facility (ALF) Placement – Other Services</a:t>
            </a:r>
          </a:p>
        </p:txBody>
      </p:sp>
      <p:sp>
        <p:nvSpPr>
          <p:cNvPr id="3" name="Text Placeholder 2">
            <a:extLst>
              <a:ext uri="{FF2B5EF4-FFF2-40B4-BE49-F238E27FC236}">
                <a16:creationId xmlns:a16="http://schemas.microsoft.com/office/drawing/2014/main" id="{D9B04C7F-4D1D-52DE-63A6-458C1FCF01D3}"/>
              </a:ext>
            </a:extLst>
          </p:cNvPr>
          <p:cNvSpPr>
            <a:spLocks noGrp="1"/>
          </p:cNvSpPr>
          <p:nvPr>
            <p:ph type="body" idx="1"/>
          </p:nvPr>
        </p:nvSpPr>
        <p:spPr>
          <a:xfrm>
            <a:off x="266700" y="1201475"/>
            <a:ext cx="4612800" cy="3453152"/>
          </a:xfrm>
        </p:spPr>
        <p:txBody>
          <a:bodyPr/>
          <a:lstStyle/>
          <a:p>
            <a:r>
              <a:rPr lang="en-US"/>
              <a:t>What other services can someone in ALF placement receive?</a:t>
            </a:r>
          </a:p>
          <a:p>
            <a:r>
              <a:rPr lang="en-US"/>
              <a:t>Members in ALFs generally do not receive additional HCBS services.</a:t>
            </a:r>
          </a:p>
          <a:p>
            <a:r>
              <a:rPr lang="en-US"/>
              <a:t>Home Health Nursing may be authorized separately when medically necessary.</a:t>
            </a:r>
          </a:p>
          <a:p>
            <a:r>
              <a:rPr lang="en-US"/>
              <a:t>Services such as DME and transportation may also be authorized separately.</a:t>
            </a:r>
          </a:p>
          <a:p>
            <a:endParaRPr lang="en-US"/>
          </a:p>
        </p:txBody>
      </p:sp>
      <p:pic>
        <p:nvPicPr>
          <p:cNvPr id="5" name="Picture 4">
            <a:extLst>
              <a:ext uri="{FF2B5EF4-FFF2-40B4-BE49-F238E27FC236}">
                <a16:creationId xmlns:a16="http://schemas.microsoft.com/office/drawing/2014/main" id="{AB36DDFD-E826-5C3E-4E5C-24456A5F5C71}"/>
              </a:ext>
            </a:extLst>
          </p:cNvPr>
          <p:cNvPicPr>
            <a:picLocks noChangeAspect="1"/>
          </p:cNvPicPr>
          <p:nvPr/>
        </p:nvPicPr>
        <p:blipFill>
          <a:blip r:embed="rId2"/>
          <a:stretch>
            <a:fillRect/>
          </a:stretch>
        </p:blipFill>
        <p:spPr>
          <a:xfrm>
            <a:off x="5437594" y="975260"/>
            <a:ext cx="2642872" cy="3416400"/>
          </a:xfrm>
          <a:prstGeom prst="rect">
            <a:avLst/>
          </a:prstGeom>
        </p:spPr>
      </p:pic>
    </p:spTree>
    <p:extLst>
      <p:ext uri="{BB962C8B-B14F-4D97-AF65-F5344CB8AC3E}">
        <p14:creationId xmlns:p14="http://schemas.microsoft.com/office/powerpoint/2010/main" val="355091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80">
                                          <p:stCondLst>
                                            <p:cond delay="0"/>
                                          </p:stCondLst>
                                        </p:cTn>
                                        <p:tgtEl>
                                          <p:spTgt spid="3">
                                            <p:txEl>
                                              <p:pRg st="3" end="3"/>
                                            </p:txEl>
                                          </p:spTgt>
                                        </p:tgtEl>
                                      </p:cBhvr>
                                    </p:animEffect>
                                    <p:anim calcmode="lin" valueType="num">
                                      <p:cBhvr>
                                        <p:cTn id="2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3" end="3"/>
                                            </p:txEl>
                                          </p:spTgt>
                                        </p:tgtEl>
                                      </p:cBhvr>
                                      <p:to x="100000" y="60000"/>
                                    </p:animScale>
                                    <p:animScale>
                                      <p:cBhvr>
                                        <p:cTn id="28" dur="166" decel="50000">
                                          <p:stCondLst>
                                            <p:cond delay="676"/>
                                          </p:stCondLst>
                                        </p:cTn>
                                        <p:tgtEl>
                                          <p:spTgt spid="3">
                                            <p:txEl>
                                              <p:pRg st="3" end="3"/>
                                            </p:txEl>
                                          </p:spTgt>
                                        </p:tgtEl>
                                      </p:cBhvr>
                                      <p:to x="100000" y="100000"/>
                                    </p:animScale>
                                    <p:animScale>
                                      <p:cBhvr>
                                        <p:cTn id="29" dur="26">
                                          <p:stCondLst>
                                            <p:cond delay="1312"/>
                                          </p:stCondLst>
                                        </p:cTn>
                                        <p:tgtEl>
                                          <p:spTgt spid="3">
                                            <p:txEl>
                                              <p:pRg st="3" end="3"/>
                                            </p:txEl>
                                          </p:spTgt>
                                        </p:tgtEl>
                                      </p:cBhvr>
                                      <p:to x="100000" y="80000"/>
                                    </p:animScale>
                                    <p:animScale>
                                      <p:cBhvr>
                                        <p:cTn id="30" dur="166" decel="50000">
                                          <p:stCondLst>
                                            <p:cond delay="1338"/>
                                          </p:stCondLst>
                                        </p:cTn>
                                        <p:tgtEl>
                                          <p:spTgt spid="3">
                                            <p:txEl>
                                              <p:pRg st="3" end="3"/>
                                            </p:txEl>
                                          </p:spTgt>
                                        </p:tgtEl>
                                      </p:cBhvr>
                                      <p:to x="100000" y="100000"/>
                                    </p:animScale>
                                    <p:animScale>
                                      <p:cBhvr>
                                        <p:cTn id="31" dur="26">
                                          <p:stCondLst>
                                            <p:cond delay="1642"/>
                                          </p:stCondLst>
                                        </p:cTn>
                                        <p:tgtEl>
                                          <p:spTgt spid="3">
                                            <p:txEl>
                                              <p:pRg st="3" end="3"/>
                                            </p:txEl>
                                          </p:spTgt>
                                        </p:tgtEl>
                                      </p:cBhvr>
                                      <p:to x="100000" y="90000"/>
                                    </p:animScale>
                                    <p:animScale>
                                      <p:cBhvr>
                                        <p:cTn id="32" dur="166" decel="50000">
                                          <p:stCondLst>
                                            <p:cond delay="1668"/>
                                          </p:stCondLst>
                                        </p:cTn>
                                        <p:tgtEl>
                                          <p:spTgt spid="3">
                                            <p:txEl>
                                              <p:pRg st="3" end="3"/>
                                            </p:txEl>
                                          </p:spTgt>
                                        </p:tgtEl>
                                      </p:cBhvr>
                                      <p:to x="100000" y="100000"/>
                                    </p:animScale>
                                    <p:animScale>
                                      <p:cBhvr>
                                        <p:cTn id="33" dur="26">
                                          <p:stCondLst>
                                            <p:cond delay="1808"/>
                                          </p:stCondLst>
                                        </p:cTn>
                                        <p:tgtEl>
                                          <p:spTgt spid="3">
                                            <p:txEl>
                                              <p:pRg st="3" end="3"/>
                                            </p:txEl>
                                          </p:spTgt>
                                        </p:tgtEl>
                                      </p:cBhvr>
                                      <p:to x="100000" y="95000"/>
                                    </p:animScale>
                                    <p:animScale>
                                      <p:cBhvr>
                                        <p:cTn id="3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BD44-1F5F-B52D-FAF1-41AD2B2E91A1}"/>
              </a:ext>
            </a:extLst>
          </p:cNvPr>
          <p:cNvSpPr>
            <a:spLocks noGrp="1"/>
          </p:cNvSpPr>
          <p:nvPr>
            <p:ph type="title"/>
          </p:nvPr>
        </p:nvSpPr>
        <p:spPr/>
        <p:txBody>
          <a:bodyPr/>
          <a:lstStyle/>
          <a:p>
            <a:r>
              <a:rPr lang="en-US"/>
              <a:t>Assisted Living Facility (ALF) Placement - </a:t>
            </a:r>
            <a:br>
              <a:rPr lang="en-US"/>
            </a:br>
            <a:r>
              <a:rPr lang="en-US"/>
              <a:t>Room &amp; Board (R&amp;B)</a:t>
            </a:r>
          </a:p>
        </p:txBody>
      </p:sp>
      <p:sp>
        <p:nvSpPr>
          <p:cNvPr id="3" name="Text Placeholder 2">
            <a:extLst>
              <a:ext uri="{FF2B5EF4-FFF2-40B4-BE49-F238E27FC236}">
                <a16:creationId xmlns:a16="http://schemas.microsoft.com/office/drawing/2014/main" id="{93136A83-2768-C9DF-34B5-7ECF84E1BD62}"/>
              </a:ext>
            </a:extLst>
          </p:cNvPr>
          <p:cNvSpPr>
            <a:spLocks noGrp="1"/>
          </p:cNvSpPr>
          <p:nvPr>
            <p:ph type="body" idx="1"/>
          </p:nvPr>
        </p:nvSpPr>
        <p:spPr/>
        <p:txBody>
          <a:bodyPr/>
          <a:lstStyle/>
          <a:p>
            <a:pPr>
              <a:buFont typeface="Arial" panose="020B0604020202020204" pitchFamily="34" charset="0"/>
              <a:buChar char="•"/>
            </a:pPr>
            <a:r>
              <a:rPr lang="en-US"/>
              <a:t>Members must pay monthly Room and Board. AHCCCS does not cover these costs.</a:t>
            </a:r>
          </a:p>
          <a:p>
            <a:pPr>
              <a:buFont typeface="Arial" panose="020B0604020202020204" pitchFamily="34" charset="0"/>
              <a:buChar char="•"/>
            </a:pPr>
            <a:r>
              <a:rPr lang="en-US"/>
              <a:t>Members and representatives must be informed of this responsibility before admission.</a:t>
            </a:r>
          </a:p>
          <a:p>
            <a:pPr>
              <a:buFont typeface="Arial" panose="020B0604020202020204" pitchFamily="34" charset="0"/>
              <a:buChar char="•"/>
            </a:pPr>
            <a:r>
              <a:rPr lang="en-US"/>
              <a:t>The AHCCCS ALF Residency Agreement must be completed, signed, and maintained in the case record. R&amp;B is generally calculated as: Monthly income minus the Personal Needs Allowance (PNA).</a:t>
            </a:r>
          </a:p>
          <a:p>
            <a:pPr>
              <a:buFont typeface="Arial" panose="020B0604020202020204" pitchFamily="34" charset="0"/>
              <a:buChar char="•"/>
            </a:pPr>
            <a:r>
              <a:rPr lang="en-US"/>
              <a:t>The minimum R&amp;B charge is $200 per month.</a:t>
            </a:r>
          </a:p>
          <a:p>
            <a:pPr>
              <a:buFont typeface="Arial" panose="020B0604020202020204" pitchFamily="34" charset="0"/>
              <a:buChar char="•"/>
            </a:pPr>
            <a:r>
              <a:rPr lang="en-US"/>
              <a:t>Members who cannot pay at least $200/month cannot be admitted to an ALF.</a:t>
            </a:r>
          </a:p>
        </p:txBody>
      </p:sp>
    </p:spTree>
    <p:extLst>
      <p:ext uri="{BB962C8B-B14F-4D97-AF65-F5344CB8AC3E}">
        <p14:creationId xmlns:p14="http://schemas.microsoft.com/office/powerpoint/2010/main" val="41120120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E7C80-9BA9-4B7D-B8C9-5086E7D77942}"/>
              </a:ext>
            </a:extLst>
          </p:cNvPr>
          <p:cNvSpPr>
            <a:spLocks noGrp="1"/>
          </p:cNvSpPr>
          <p:nvPr>
            <p:ph type="title"/>
          </p:nvPr>
        </p:nvSpPr>
        <p:spPr>
          <a:xfrm>
            <a:off x="311700" y="133975"/>
            <a:ext cx="8520600" cy="670680"/>
          </a:xfrm>
        </p:spPr>
        <p:txBody>
          <a:bodyPr/>
          <a:lstStyle/>
          <a:p>
            <a:r>
              <a:rPr lang="en-US"/>
              <a:t>Completing the ALF Agreement</a:t>
            </a:r>
          </a:p>
        </p:txBody>
      </p:sp>
      <p:sp>
        <p:nvSpPr>
          <p:cNvPr id="3" name="Text Placeholder 2">
            <a:extLst>
              <a:ext uri="{FF2B5EF4-FFF2-40B4-BE49-F238E27FC236}">
                <a16:creationId xmlns:a16="http://schemas.microsoft.com/office/drawing/2014/main" id="{E8271BA6-24F0-8692-4BA9-EFBE75C3915D}"/>
              </a:ext>
            </a:extLst>
          </p:cNvPr>
          <p:cNvSpPr>
            <a:spLocks noGrp="1"/>
          </p:cNvSpPr>
          <p:nvPr>
            <p:ph type="body" idx="1"/>
          </p:nvPr>
        </p:nvSpPr>
        <p:spPr>
          <a:xfrm>
            <a:off x="311699" y="885775"/>
            <a:ext cx="8625823" cy="3951696"/>
          </a:xfrm>
        </p:spPr>
        <p:txBody>
          <a:bodyPr/>
          <a:lstStyle/>
          <a:p>
            <a:pPr>
              <a:buFont typeface="Arial" panose="020B0604020202020204" pitchFamily="34" charset="0"/>
              <a:buChar char="•"/>
            </a:pPr>
            <a:r>
              <a:rPr lang="en-US"/>
              <a:t>How often must an ALF agreement be updated? </a:t>
            </a:r>
          </a:p>
          <a:p>
            <a:pPr>
              <a:buFont typeface="Arial" panose="020B0604020202020204" pitchFamily="34" charset="0"/>
              <a:buChar char="•"/>
            </a:pPr>
            <a:r>
              <a:rPr lang="en-US"/>
              <a:t>The ALF agreement must be completed once a year. There are times when it might require an update rate change, DAP % increase/decrease, member’s income changes.</a:t>
            </a:r>
          </a:p>
          <a:p>
            <a:pPr>
              <a:buFont typeface="Arial" panose="020B0604020202020204" pitchFamily="34" charset="0"/>
              <a:buChar char="•"/>
            </a:pPr>
            <a:r>
              <a:rPr lang="en-US"/>
              <a:t>The pro-rated portion of the ALF agreement only needs to be completed when a member moves in on any date after the first of the month and when they move out. </a:t>
            </a:r>
          </a:p>
          <a:p>
            <a:endParaRPr lang="en-US"/>
          </a:p>
        </p:txBody>
      </p:sp>
      <p:pic>
        <p:nvPicPr>
          <p:cNvPr id="5" name="Picture 4">
            <a:extLst>
              <a:ext uri="{FF2B5EF4-FFF2-40B4-BE49-F238E27FC236}">
                <a16:creationId xmlns:a16="http://schemas.microsoft.com/office/drawing/2014/main" id="{C633A931-55A8-F420-EE10-69CEAB6EE1F5}"/>
              </a:ext>
            </a:extLst>
          </p:cNvPr>
          <p:cNvPicPr>
            <a:picLocks noChangeAspect="1"/>
          </p:cNvPicPr>
          <p:nvPr/>
        </p:nvPicPr>
        <p:blipFill>
          <a:blip r:embed="rId2"/>
          <a:stretch>
            <a:fillRect/>
          </a:stretch>
        </p:blipFill>
        <p:spPr>
          <a:xfrm>
            <a:off x="722881" y="3467872"/>
            <a:ext cx="7544853" cy="1162212"/>
          </a:xfrm>
          <a:prstGeom prst="rect">
            <a:avLst/>
          </a:prstGeom>
        </p:spPr>
      </p:pic>
    </p:spTree>
    <p:extLst>
      <p:ext uri="{BB962C8B-B14F-4D97-AF65-F5344CB8AC3E}">
        <p14:creationId xmlns:p14="http://schemas.microsoft.com/office/powerpoint/2010/main" val="395000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80">
                                          <p:stCondLst>
                                            <p:cond delay="0"/>
                                          </p:stCondLst>
                                        </p:cTn>
                                        <p:tgtEl>
                                          <p:spTgt spid="3">
                                            <p:txEl>
                                              <p:pRg st="2" end="2"/>
                                            </p:txEl>
                                          </p:spTgt>
                                        </p:tgtEl>
                                      </p:cBhvr>
                                    </p:animEffect>
                                    <p:anim calcmode="lin" valueType="num">
                                      <p:cBhvr>
                                        <p:cTn id="1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2" end="2"/>
                                            </p:txEl>
                                          </p:spTgt>
                                        </p:tgtEl>
                                      </p:cBhvr>
                                      <p:to x="100000" y="60000"/>
                                    </p:animScale>
                                    <p:animScale>
                                      <p:cBhvr>
                                        <p:cTn id="22" dur="166" decel="50000">
                                          <p:stCondLst>
                                            <p:cond delay="676"/>
                                          </p:stCondLst>
                                        </p:cTn>
                                        <p:tgtEl>
                                          <p:spTgt spid="3">
                                            <p:txEl>
                                              <p:pRg st="2" end="2"/>
                                            </p:txEl>
                                          </p:spTgt>
                                        </p:tgtEl>
                                      </p:cBhvr>
                                      <p:to x="100000" y="100000"/>
                                    </p:animScale>
                                    <p:animScale>
                                      <p:cBhvr>
                                        <p:cTn id="23" dur="26">
                                          <p:stCondLst>
                                            <p:cond delay="1312"/>
                                          </p:stCondLst>
                                        </p:cTn>
                                        <p:tgtEl>
                                          <p:spTgt spid="3">
                                            <p:txEl>
                                              <p:pRg st="2" end="2"/>
                                            </p:txEl>
                                          </p:spTgt>
                                        </p:tgtEl>
                                      </p:cBhvr>
                                      <p:to x="100000" y="80000"/>
                                    </p:animScale>
                                    <p:animScale>
                                      <p:cBhvr>
                                        <p:cTn id="24" dur="166" decel="50000">
                                          <p:stCondLst>
                                            <p:cond delay="1338"/>
                                          </p:stCondLst>
                                        </p:cTn>
                                        <p:tgtEl>
                                          <p:spTgt spid="3">
                                            <p:txEl>
                                              <p:pRg st="2" end="2"/>
                                            </p:txEl>
                                          </p:spTgt>
                                        </p:tgtEl>
                                      </p:cBhvr>
                                      <p:to x="100000" y="100000"/>
                                    </p:animScale>
                                    <p:animScale>
                                      <p:cBhvr>
                                        <p:cTn id="25" dur="26">
                                          <p:stCondLst>
                                            <p:cond delay="1642"/>
                                          </p:stCondLst>
                                        </p:cTn>
                                        <p:tgtEl>
                                          <p:spTgt spid="3">
                                            <p:txEl>
                                              <p:pRg st="2" end="2"/>
                                            </p:txEl>
                                          </p:spTgt>
                                        </p:tgtEl>
                                      </p:cBhvr>
                                      <p:to x="100000" y="90000"/>
                                    </p:animScale>
                                    <p:animScale>
                                      <p:cBhvr>
                                        <p:cTn id="26" dur="166" decel="50000">
                                          <p:stCondLst>
                                            <p:cond delay="1668"/>
                                          </p:stCondLst>
                                        </p:cTn>
                                        <p:tgtEl>
                                          <p:spTgt spid="3">
                                            <p:txEl>
                                              <p:pRg st="2" end="2"/>
                                            </p:txEl>
                                          </p:spTgt>
                                        </p:tgtEl>
                                      </p:cBhvr>
                                      <p:to x="100000" y="100000"/>
                                    </p:animScale>
                                    <p:animScale>
                                      <p:cBhvr>
                                        <p:cTn id="27" dur="26">
                                          <p:stCondLst>
                                            <p:cond delay="1808"/>
                                          </p:stCondLst>
                                        </p:cTn>
                                        <p:tgtEl>
                                          <p:spTgt spid="3">
                                            <p:txEl>
                                              <p:pRg st="2" end="2"/>
                                            </p:txEl>
                                          </p:spTgt>
                                        </p:tgtEl>
                                      </p:cBhvr>
                                      <p:to x="100000" y="95000"/>
                                    </p:animScale>
                                    <p:animScale>
                                      <p:cBhvr>
                                        <p:cTn id="28" dur="166" decel="50000">
                                          <p:stCondLst>
                                            <p:cond delay="1834"/>
                                          </p:stCondLst>
                                        </p:cTn>
                                        <p:tgtEl>
                                          <p:spTgt spid="3">
                                            <p:txEl>
                                              <p:pRg st="2" end="2"/>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555A-40F8-D339-97DE-59A3BB2E20E1}"/>
              </a:ext>
            </a:extLst>
          </p:cNvPr>
          <p:cNvSpPr>
            <a:spLocks noGrp="1"/>
          </p:cNvSpPr>
          <p:nvPr>
            <p:ph type="title"/>
          </p:nvPr>
        </p:nvSpPr>
        <p:spPr/>
        <p:txBody>
          <a:bodyPr/>
          <a:lstStyle/>
          <a:p>
            <a:r>
              <a:rPr lang="en-US" sz="3600"/>
              <a:t>ALF Residency Plus Room &amp; Board (R&amp;B) Calculation Sheet</a:t>
            </a:r>
            <a:br>
              <a:rPr lang="en-US" sz="2000"/>
            </a:br>
            <a:r>
              <a:rPr lang="en-US" sz="200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Caitlin Hasper, TALTCS Program Coordinator</a:t>
            </a:r>
            <a:r>
              <a:rPr lang="en-US" sz="2000"/>
              <a:t> </a:t>
            </a:r>
          </a:p>
        </p:txBody>
      </p:sp>
    </p:spTree>
    <p:extLst>
      <p:ext uri="{BB962C8B-B14F-4D97-AF65-F5344CB8AC3E}">
        <p14:creationId xmlns:p14="http://schemas.microsoft.com/office/powerpoint/2010/main" val="4888286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763FF-0A44-42B8-EAA8-6BC6FDEEFDC8}"/>
              </a:ext>
            </a:extLst>
          </p:cNvPr>
          <p:cNvSpPr>
            <a:spLocks noGrp="1"/>
          </p:cNvSpPr>
          <p:nvPr>
            <p:ph type="title"/>
          </p:nvPr>
        </p:nvSpPr>
        <p:spPr>
          <a:xfrm>
            <a:off x="311700" y="133975"/>
            <a:ext cx="8520600" cy="641589"/>
          </a:xfrm>
        </p:spPr>
        <p:txBody>
          <a:bodyPr/>
          <a:lstStyle/>
          <a:p>
            <a:r>
              <a:rPr lang="en-US"/>
              <a:t>ALF Residency Plus R&amp;B Calculation Changes</a:t>
            </a:r>
          </a:p>
        </p:txBody>
      </p:sp>
      <p:sp>
        <p:nvSpPr>
          <p:cNvPr id="3" name="Text Placeholder 2">
            <a:extLst>
              <a:ext uri="{FF2B5EF4-FFF2-40B4-BE49-F238E27FC236}">
                <a16:creationId xmlns:a16="http://schemas.microsoft.com/office/drawing/2014/main" id="{3A59CBEA-A5FE-2264-0A6E-5898B36169F5}"/>
              </a:ext>
            </a:extLst>
          </p:cNvPr>
          <p:cNvSpPr>
            <a:spLocks noGrp="1"/>
          </p:cNvSpPr>
          <p:nvPr>
            <p:ph type="body" idx="1"/>
          </p:nvPr>
        </p:nvSpPr>
        <p:spPr>
          <a:xfrm>
            <a:off x="311700" y="856951"/>
            <a:ext cx="8520600" cy="4152574"/>
          </a:xfrm>
        </p:spPr>
        <p:txBody>
          <a:bodyPr/>
          <a:lstStyle/>
          <a:p>
            <a:r>
              <a:rPr lang="en-US" sz="1600"/>
              <a:t>We have updated the ALF Calculation sheet and will go into effect before Jan. 2027. On the updated calculation tool, we have reduced the calculation to 365 Days &amp; Leap Year 366 Days. The pro-rated calculation remains on the calculation sheet.</a:t>
            </a:r>
            <a:r>
              <a:rPr lang="en-US" sz="2000"/>
              <a:t> </a:t>
            </a:r>
          </a:p>
        </p:txBody>
      </p:sp>
      <p:pic>
        <p:nvPicPr>
          <p:cNvPr id="6" name="Picture 5">
            <a:extLst>
              <a:ext uri="{FF2B5EF4-FFF2-40B4-BE49-F238E27FC236}">
                <a16:creationId xmlns:a16="http://schemas.microsoft.com/office/drawing/2014/main" id="{DD6E161E-5AFB-897A-52D7-F51CBE4D147B}"/>
              </a:ext>
            </a:extLst>
          </p:cNvPr>
          <p:cNvPicPr>
            <a:picLocks noChangeAspect="1"/>
          </p:cNvPicPr>
          <p:nvPr/>
        </p:nvPicPr>
        <p:blipFill>
          <a:blip r:embed="rId2"/>
          <a:stretch>
            <a:fillRect/>
          </a:stretch>
        </p:blipFill>
        <p:spPr>
          <a:xfrm>
            <a:off x="492672" y="2138417"/>
            <a:ext cx="8060121" cy="2807501"/>
          </a:xfrm>
          <a:prstGeom prst="rect">
            <a:avLst/>
          </a:prstGeom>
        </p:spPr>
      </p:pic>
    </p:spTree>
    <p:extLst>
      <p:ext uri="{BB962C8B-B14F-4D97-AF65-F5344CB8AC3E}">
        <p14:creationId xmlns:p14="http://schemas.microsoft.com/office/powerpoint/2010/main" val="41341611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3249C-D03E-0ED8-58A7-46DB96B81BAC}"/>
              </a:ext>
            </a:extLst>
          </p:cNvPr>
          <p:cNvSpPr>
            <a:spLocks noGrp="1"/>
          </p:cNvSpPr>
          <p:nvPr>
            <p:ph type="title"/>
          </p:nvPr>
        </p:nvSpPr>
        <p:spPr>
          <a:xfrm>
            <a:off x="117388" y="178650"/>
            <a:ext cx="5201452" cy="435213"/>
          </a:xfrm>
        </p:spPr>
        <p:txBody>
          <a:bodyPr/>
          <a:lstStyle/>
          <a:p>
            <a:r>
              <a:rPr lang="en-US" sz="2000"/>
              <a:t>Specialty Rate &amp; Standard Daily Rate </a:t>
            </a:r>
          </a:p>
        </p:txBody>
      </p:sp>
      <p:sp>
        <p:nvSpPr>
          <p:cNvPr id="3" name="Text Placeholder 2">
            <a:extLst>
              <a:ext uri="{FF2B5EF4-FFF2-40B4-BE49-F238E27FC236}">
                <a16:creationId xmlns:a16="http://schemas.microsoft.com/office/drawing/2014/main" id="{7FAC00CF-0C7F-BE64-1BD1-E7B9F27DE5AE}"/>
              </a:ext>
            </a:extLst>
          </p:cNvPr>
          <p:cNvSpPr>
            <a:spLocks noGrp="1"/>
          </p:cNvSpPr>
          <p:nvPr>
            <p:ph type="body" idx="1"/>
          </p:nvPr>
        </p:nvSpPr>
        <p:spPr>
          <a:xfrm>
            <a:off x="266701" y="613864"/>
            <a:ext cx="4177412" cy="4385012"/>
          </a:xfrm>
        </p:spPr>
        <p:txBody>
          <a:bodyPr/>
          <a:lstStyle/>
          <a:p>
            <a:r>
              <a:rPr lang="en-US"/>
              <a:t>When a Specialty Rate for an ALF is approved, you will utilize the highlighted information for the spreadsheet.</a:t>
            </a:r>
          </a:p>
          <a:p>
            <a:endParaRPr lang="en-US"/>
          </a:p>
          <a:p>
            <a:r>
              <a:rPr lang="en-US"/>
              <a:t>Please be sure to not enter the rate directly on CA165. The approval letter states the rate minus R &amp; B.</a:t>
            </a:r>
          </a:p>
          <a:p>
            <a:endParaRPr lang="en-US"/>
          </a:p>
          <a:p>
            <a:r>
              <a:rPr lang="en-US"/>
              <a:t>Daily Rate is obtained by the case manager form the ALF Provider.</a:t>
            </a:r>
            <a:br>
              <a:rPr lang="en-US"/>
            </a:br>
            <a:endParaRPr lang="en-US"/>
          </a:p>
        </p:txBody>
      </p:sp>
      <p:pic>
        <p:nvPicPr>
          <p:cNvPr id="5" name="Picture 4">
            <a:extLst>
              <a:ext uri="{FF2B5EF4-FFF2-40B4-BE49-F238E27FC236}">
                <a16:creationId xmlns:a16="http://schemas.microsoft.com/office/drawing/2014/main" id="{0BF73344-0D4E-E358-26A2-425D5FBDC797}"/>
              </a:ext>
            </a:extLst>
          </p:cNvPr>
          <p:cNvPicPr>
            <a:picLocks noChangeAspect="1"/>
          </p:cNvPicPr>
          <p:nvPr/>
        </p:nvPicPr>
        <p:blipFill>
          <a:blip r:embed="rId2"/>
          <a:stretch>
            <a:fillRect/>
          </a:stretch>
        </p:blipFill>
        <p:spPr>
          <a:xfrm>
            <a:off x="4572000" y="613863"/>
            <a:ext cx="4122103" cy="4021143"/>
          </a:xfrm>
          <a:prstGeom prst="rect">
            <a:avLst/>
          </a:prstGeom>
        </p:spPr>
      </p:pic>
    </p:spTree>
    <p:extLst>
      <p:ext uri="{BB962C8B-B14F-4D97-AF65-F5344CB8AC3E}">
        <p14:creationId xmlns:p14="http://schemas.microsoft.com/office/powerpoint/2010/main" val="40691681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4FD2DB2-0BFF-FEA2-0467-5CC2251261A3}"/>
              </a:ext>
            </a:extLst>
          </p:cNvPr>
          <p:cNvSpPr/>
          <p:nvPr/>
        </p:nvSpPr>
        <p:spPr>
          <a:xfrm>
            <a:off x="3038209" y="4617273"/>
            <a:ext cx="2827226" cy="440650"/>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65C994-649D-0584-12A6-F1900A4F5BA8}"/>
              </a:ext>
            </a:extLst>
          </p:cNvPr>
          <p:cNvSpPr>
            <a:spLocks noGrp="1"/>
          </p:cNvSpPr>
          <p:nvPr>
            <p:ph type="title"/>
          </p:nvPr>
        </p:nvSpPr>
        <p:spPr>
          <a:xfrm>
            <a:off x="311700" y="133975"/>
            <a:ext cx="8520600" cy="970102"/>
          </a:xfrm>
        </p:spPr>
        <p:txBody>
          <a:bodyPr/>
          <a:lstStyle/>
          <a:p>
            <a:r>
              <a:rPr lang="en-US" sz="2400"/>
              <a:t>Specialty Rate or ALF Daily rate will be entered on the right-hand side as seen below:</a:t>
            </a:r>
          </a:p>
        </p:txBody>
      </p:sp>
      <p:pic>
        <p:nvPicPr>
          <p:cNvPr id="7" name="Picture 6">
            <a:extLst>
              <a:ext uri="{FF2B5EF4-FFF2-40B4-BE49-F238E27FC236}">
                <a16:creationId xmlns:a16="http://schemas.microsoft.com/office/drawing/2014/main" id="{685C379B-995C-3093-D8D6-7E383D96D86B}"/>
              </a:ext>
            </a:extLst>
          </p:cNvPr>
          <p:cNvPicPr>
            <a:picLocks noChangeAspect="1"/>
          </p:cNvPicPr>
          <p:nvPr/>
        </p:nvPicPr>
        <p:blipFill>
          <a:blip r:embed="rId2"/>
          <a:stretch>
            <a:fillRect/>
          </a:stretch>
        </p:blipFill>
        <p:spPr>
          <a:xfrm>
            <a:off x="3222925" y="4718575"/>
            <a:ext cx="2457793" cy="266737"/>
          </a:xfrm>
          <a:prstGeom prst="rect">
            <a:avLst/>
          </a:prstGeom>
        </p:spPr>
      </p:pic>
      <p:pic>
        <p:nvPicPr>
          <p:cNvPr id="4" name="Picture 3">
            <a:extLst>
              <a:ext uri="{FF2B5EF4-FFF2-40B4-BE49-F238E27FC236}">
                <a16:creationId xmlns:a16="http://schemas.microsoft.com/office/drawing/2014/main" id="{17C8F2DC-F6C7-BA23-0F28-69671B90780E}"/>
              </a:ext>
            </a:extLst>
          </p:cNvPr>
          <p:cNvPicPr>
            <a:picLocks noChangeAspect="1"/>
          </p:cNvPicPr>
          <p:nvPr/>
        </p:nvPicPr>
        <p:blipFill>
          <a:blip r:embed="rId3"/>
          <a:stretch>
            <a:fillRect/>
          </a:stretch>
        </p:blipFill>
        <p:spPr>
          <a:xfrm>
            <a:off x="400706" y="1170415"/>
            <a:ext cx="8342587" cy="2559617"/>
          </a:xfrm>
          <a:prstGeom prst="rect">
            <a:avLst/>
          </a:prstGeom>
        </p:spPr>
      </p:pic>
      <p:cxnSp>
        <p:nvCxnSpPr>
          <p:cNvPr id="10" name="Straight Arrow Connector 9">
            <a:extLst>
              <a:ext uri="{FF2B5EF4-FFF2-40B4-BE49-F238E27FC236}">
                <a16:creationId xmlns:a16="http://schemas.microsoft.com/office/drawing/2014/main" id="{1B54FB64-7A4D-DB72-1034-D6D00F844FB1}"/>
              </a:ext>
            </a:extLst>
          </p:cNvPr>
          <p:cNvCxnSpPr/>
          <p:nvPr/>
        </p:nvCxnSpPr>
        <p:spPr>
          <a:xfrm flipV="1">
            <a:off x="5880743" y="2506899"/>
            <a:ext cx="2517422" cy="2110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887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2D4BDFF-CAE7-D789-13A0-14BE6F7182DC}"/>
              </a:ext>
            </a:extLst>
          </p:cNvPr>
          <p:cNvSpPr>
            <a:spLocks noGrp="1"/>
          </p:cNvSpPr>
          <p:nvPr>
            <p:ph type="body" idx="1"/>
          </p:nvPr>
        </p:nvSpPr>
        <p:spPr>
          <a:xfrm>
            <a:off x="311700" y="954815"/>
            <a:ext cx="8520600" cy="3614060"/>
          </a:xfrm>
        </p:spPr>
        <p:txBody>
          <a:bodyPr/>
          <a:lstStyle/>
          <a:p>
            <a:r>
              <a:rPr lang="en-US"/>
              <a:t>You can locate in PMMIS on the CA168 screen to obtain the member’s current monthly income. </a:t>
            </a:r>
          </a:p>
        </p:txBody>
      </p:sp>
      <p:sp>
        <p:nvSpPr>
          <p:cNvPr id="3" name="Title 2">
            <a:extLst>
              <a:ext uri="{FF2B5EF4-FFF2-40B4-BE49-F238E27FC236}">
                <a16:creationId xmlns:a16="http://schemas.microsoft.com/office/drawing/2014/main" id="{84D69B64-9268-123E-A16B-928F9200068C}"/>
              </a:ext>
            </a:extLst>
          </p:cNvPr>
          <p:cNvSpPr>
            <a:spLocks noGrp="1"/>
          </p:cNvSpPr>
          <p:nvPr>
            <p:ph type="title" idx="4294967295"/>
          </p:nvPr>
        </p:nvSpPr>
        <p:spPr>
          <a:xfrm>
            <a:off x="232389" y="216769"/>
            <a:ext cx="8545513" cy="622300"/>
          </a:xfrm>
        </p:spPr>
        <p:txBody>
          <a:bodyPr/>
          <a:lstStyle/>
          <a:p>
            <a:pPr algn="l"/>
            <a:br>
              <a:rPr lang="en-US">
                <a:solidFill>
                  <a:schemeClr val="accent5"/>
                </a:solidFill>
              </a:rPr>
            </a:br>
            <a:r>
              <a:rPr lang="en-US" sz="3200">
                <a:solidFill>
                  <a:schemeClr val="accent5"/>
                </a:solidFill>
              </a:rPr>
              <a:t>Finding the Income</a:t>
            </a:r>
            <a:endParaRPr lang="en-US">
              <a:solidFill>
                <a:schemeClr val="accent5"/>
              </a:solidFill>
            </a:endParaRPr>
          </a:p>
        </p:txBody>
      </p:sp>
      <p:pic>
        <p:nvPicPr>
          <p:cNvPr id="5" name="Picture 4">
            <a:extLst>
              <a:ext uri="{FF2B5EF4-FFF2-40B4-BE49-F238E27FC236}">
                <a16:creationId xmlns:a16="http://schemas.microsoft.com/office/drawing/2014/main" id="{D6C2680C-AB74-088C-E2B9-2A882F6EACFF}"/>
              </a:ext>
            </a:extLst>
          </p:cNvPr>
          <p:cNvPicPr>
            <a:picLocks noChangeAspect="1"/>
          </p:cNvPicPr>
          <p:nvPr/>
        </p:nvPicPr>
        <p:blipFill>
          <a:blip r:embed="rId4"/>
          <a:stretch>
            <a:fillRect/>
          </a:stretch>
        </p:blipFill>
        <p:spPr>
          <a:xfrm>
            <a:off x="438041" y="2110972"/>
            <a:ext cx="8267917" cy="4580336"/>
          </a:xfrm>
          <a:prstGeom prst="rect">
            <a:avLst/>
          </a:prstGeom>
        </p:spPr>
      </p:pic>
    </p:spTree>
    <p:extLst>
      <p:ext uri="{BB962C8B-B14F-4D97-AF65-F5344CB8AC3E}">
        <p14:creationId xmlns:p14="http://schemas.microsoft.com/office/powerpoint/2010/main" val="546031030"/>
      </p:ext>
    </p:extLst>
  </p:cSld>
  <p:clrMapOvr>
    <a:masterClrMapping/>
  </p:clrMapOvr>
  <p:extLst>
    <p:ext uri="{6950BFC3-D8DA-4A85-94F7-54DA5524770B}">
      <p188:commentRel xmlns:p188="http://schemas.microsoft.com/office/powerpoint/2018/8/main" r:id="rId3"/>
    </p:ext>
  </p:extLs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3F29A0-AFCF-7C8C-5BC8-A7A7B5AC00D5}"/>
              </a:ext>
            </a:extLst>
          </p:cNvPr>
          <p:cNvSpPr>
            <a:spLocks noGrp="1"/>
          </p:cNvSpPr>
          <p:nvPr>
            <p:ph type="title"/>
          </p:nvPr>
        </p:nvSpPr>
        <p:spPr/>
        <p:txBody>
          <a:bodyPr/>
          <a:lstStyle/>
          <a:p>
            <a:r>
              <a:rPr lang="en-US" sz="3200"/>
              <a:t>Enter member’s Monthly Income</a:t>
            </a:r>
          </a:p>
        </p:txBody>
      </p:sp>
      <p:pic>
        <p:nvPicPr>
          <p:cNvPr id="7" name="Picture 6">
            <a:extLst>
              <a:ext uri="{FF2B5EF4-FFF2-40B4-BE49-F238E27FC236}">
                <a16:creationId xmlns:a16="http://schemas.microsoft.com/office/drawing/2014/main" id="{D2CCE1B0-4BD4-875B-4CBC-EB271C0E53E1}"/>
              </a:ext>
            </a:extLst>
          </p:cNvPr>
          <p:cNvPicPr>
            <a:picLocks noChangeAspect="1"/>
          </p:cNvPicPr>
          <p:nvPr/>
        </p:nvPicPr>
        <p:blipFill>
          <a:blip r:embed="rId2"/>
          <a:stretch>
            <a:fillRect/>
          </a:stretch>
        </p:blipFill>
        <p:spPr>
          <a:xfrm>
            <a:off x="3761203" y="3745704"/>
            <a:ext cx="2553810" cy="953533"/>
          </a:xfrm>
          <a:prstGeom prst="rect">
            <a:avLst/>
          </a:prstGeom>
        </p:spPr>
      </p:pic>
      <p:pic>
        <p:nvPicPr>
          <p:cNvPr id="2" name="Picture 1">
            <a:extLst>
              <a:ext uri="{FF2B5EF4-FFF2-40B4-BE49-F238E27FC236}">
                <a16:creationId xmlns:a16="http://schemas.microsoft.com/office/drawing/2014/main" id="{7BC70606-649B-DBEE-6995-14B114263467}"/>
              </a:ext>
            </a:extLst>
          </p:cNvPr>
          <p:cNvPicPr>
            <a:picLocks noChangeAspect="1"/>
          </p:cNvPicPr>
          <p:nvPr/>
        </p:nvPicPr>
        <p:blipFill>
          <a:blip r:embed="rId3"/>
          <a:stretch>
            <a:fillRect/>
          </a:stretch>
        </p:blipFill>
        <p:spPr>
          <a:xfrm>
            <a:off x="453258" y="1374703"/>
            <a:ext cx="8171794" cy="2157609"/>
          </a:xfrm>
          <a:prstGeom prst="rect">
            <a:avLst/>
          </a:prstGeom>
        </p:spPr>
      </p:pic>
      <p:cxnSp>
        <p:nvCxnSpPr>
          <p:cNvPr id="9" name="Straight Arrow Connector 8">
            <a:extLst>
              <a:ext uri="{FF2B5EF4-FFF2-40B4-BE49-F238E27FC236}">
                <a16:creationId xmlns:a16="http://schemas.microsoft.com/office/drawing/2014/main" id="{221DC37E-F740-74E0-0B71-BB49639BCC32}"/>
              </a:ext>
            </a:extLst>
          </p:cNvPr>
          <p:cNvCxnSpPr/>
          <p:nvPr/>
        </p:nvCxnSpPr>
        <p:spPr>
          <a:xfrm flipH="1" flipV="1">
            <a:off x="3592899" y="2994625"/>
            <a:ext cx="533427" cy="726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9969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5471E-CC78-2197-4492-680F51C1215D}"/>
              </a:ext>
            </a:extLst>
          </p:cNvPr>
          <p:cNvSpPr>
            <a:spLocks noGrp="1"/>
          </p:cNvSpPr>
          <p:nvPr>
            <p:ph type="title"/>
          </p:nvPr>
        </p:nvSpPr>
        <p:spPr>
          <a:xfrm>
            <a:off x="311700" y="133975"/>
            <a:ext cx="8520600" cy="545841"/>
          </a:xfrm>
        </p:spPr>
        <p:txBody>
          <a:bodyPr/>
          <a:lstStyle/>
          <a:p>
            <a:r>
              <a:rPr lang="en-US"/>
              <a:t>PNA: Personal Needs Allowance</a:t>
            </a:r>
          </a:p>
        </p:txBody>
      </p:sp>
      <p:sp>
        <p:nvSpPr>
          <p:cNvPr id="3" name="Text Placeholder 2">
            <a:extLst>
              <a:ext uri="{FF2B5EF4-FFF2-40B4-BE49-F238E27FC236}">
                <a16:creationId xmlns:a16="http://schemas.microsoft.com/office/drawing/2014/main" id="{BE5DD889-D16C-EA20-1CFF-37454D3D05D7}"/>
              </a:ext>
            </a:extLst>
          </p:cNvPr>
          <p:cNvSpPr>
            <a:spLocks noGrp="1"/>
          </p:cNvSpPr>
          <p:nvPr>
            <p:ph type="body" idx="1"/>
          </p:nvPr>
        </p:nvSpPr>
        <p:spPr>
          <a:xfrm>
            <a:off x="311700" y="809076"/>
            <a:ext cx="8520600" cy="3759799"/>
          </a:xfrm>
        </p:spPr>
        <p:txBody>
          <a:bodyPr/>
          <a:lstStyle/>
          <a:p>
            <a:r>
              <a:rPr lang="en-US"/>
              <a:t>The PNA is the amount the member keeps for personal needs. It is 15% of the Federal Benefit Rate (FBR) for ALTCS customers. The amount changes at the first of every year.</a:t>
            </a:r>
          </a:p>
          <a:p>
            <a:endParaRPr lang="en-US"/>
          </a:p>
        </p:txBody>
      </p:sp>
      <p:sp>
        <p:nvSpPr>
          <p:cNvPr id="6" name="TextBox 5">
            <a:extLst>
              <a:ext uri="{FF2B5EF4-FFF2-40B4-BE49-F238E27FC236}">
                <a16:creationId xmlns:a16="http://schemas.microsoft.com/office/drawing/2014/main" id="{9F5FF6BF-69C1-CAB8-9B34-5535479688D9}"/>
              </a:ext>
            </a:extLst>
          </p:cNvPr>
          <p:cNvSpPr txBox="1"/>
          <p:nvPr/>
        </p:nvSpPr>
        <p:spPr>
          <a:xfrm>
            <a:off x="4422238" y="4771086"/>
            <a:ext cx="41696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2"/>
              </a:rPr>
              <a:t>FEDERAL BENEFIT RATE FOR PNA AMOUNT</a:t>
            </a:r>
            <a:endParaRPr lang="en-US"/>
          </a:p>
        </p:txBody>
      </p:sp>
      <p:sp>
        <p:nvSpPr>
          <p:cNvPr id="10" name="TextBox 9">
            <a:extLst>
              <a:ext uri="{FF2B5EF4-FFF2-40B4-BE49-F238E27FC236}">
                <a16:creationId xmlns:a16="http://schemas.microsoft.com/office/drawing/2014/main" id="{A9D59F50-9370-21A7-5616-5E68F9304E0A}"/>
              </a:ext>
            </a:extLst>
          </p:cNvPr>
          <p:cNvSpPr txBox="1"/>
          <p:nvPr/>
        </p:nvSpPr>
        <p:spPr>
          <a:xfrm>
            <a:off x="5136483" y="4541802"/>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LINK TO:</a:t>
            </a:r>
          </a:p>
        </p:txBody>
      </p:sp>
      <p:pic>
        <p:nvPicPr>
          <p:cNvPr id="4" name="Picture 3">
            <a:extLst>
              <a:ext uri="{FF2B5EF4-FFF2-40B4-BE49-F238E27FC236}">
                <a16:creationId xmlns:a16="http://schemas.microsoft.com/office/drawing/2014/main" id="{1E816D80-B530-683C-AAD8-44235E55E18C}"/>
              </a:ext>
            </a:extLst>
          </p:cNvPr>
          <p:cNvPicPr>
            <a:picLocks noChangeAspect="1"/>
          </p:cNvPicPr>
          <p:nvPr/>
        </p:nvPicPr>
        <p:blipFill>
          <a:blip r:embed="rId3"/>
          <a:stretch>
            <a:fillRect/>
          </a:stretch>
        </p:blipFill>
        <p:spPr>
          <a:xfrm>
            <a:off x="354724" y="1885380"/>
            <a:ext cx="8138948" cy="1950809"/>
          </a:xfrm>
          <a:prstGeom prst="rect">
            <a:avLst/>
          </a:prstGeom>
        </p:spPr>
      </p:pic>
      <p:cxnSp>
        <p:nvCxnSpPr>
          <p:cNvPr id="7" name="Straight Arrow Connector 6">
            <a:extLst>
              <a:ext uri="{FF2B5EF4-FFF2-40B4-BE49-F238E27FC236}">
                <a16:creationId xmlns:a16="http://schemas.microsoft.com/office/drawing/2014/main" id="{1CB463D6-E6C5-6A4E-3934-4B1A867A47BD}"/>
              </a:ext>
            </a:extLst>
          </p:cNvPr>
          <p:cNvCxnSpPr/>
          <p:nvPr/>
        </p:nvCxnSpPr>
        <p:spPr>
          <a:xfrm flipH="1" flipV="1">
            <a:off x="3445358" y="3527352"/>
            <a:ext cx="1340910" cy="1318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9053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6A0E91-D0A0-048B-64CF-6A9B9DFB129B}"/>
              </a:ext>
            </a:extLst>
          </p:cNvPr>
          <p:cNvSpPr>
            <a:spLocks noGrp="1"/>
          </p:cNvSpPr>
          <p:nvPr>
            <p:ph type="title"/>
          </p:nvPr>
        </p:nvSpPr>
        <p:spPr>
          <a:xfrm>
            <a:off x="311700" y="141425"/>
            <a:ext cx="8520600" cy="614990"/>
          </a:xfrm>
        </p:spPr>
        <p:txBody>
          <a:bodyPr/>
          <a:lstStyle/>
          <a:p>
            <a:r>
              <a:rPr lang="en-US">
                <a:solidFill>
                  <a:schemeClr val="accent5"/>
                </a:solidFill>
              </a:rPr>
              <a:t>ALTCS Per Diem Daily Rate</a:t>
            </a:r>
          </a:p>
        </p:txBody>
      </p:sp>
      <p:sp>
        <p:nvSpPr>
          <p:cNvPr id="5" name="Text Placeholder 4">
            <a:extLst>
              <a:ext uri="{FF2B5EF4-FFF2-40B4-BE49-F238E27FC236}">
                <a16:creationId xmlns:a16="http://schemas.microsoft.com/office/drawing/2014/main" id="{21FC1099-801B-59AE-E28B-87C7507F3C41}"/>
              </a:ext>
            </a:extLst>
          </p:cNvPr>
          <p:cNvSpPr>
            <a:spLocks noGrp="1"/>
          </p:cNvSpPr>
          <p:nvPr>
            <p:ph type="body" idx="1"/>
          </p:nvPr>
        </p:nvSpPr>
        <p:spPr>
          <a:xfrm>
            <a:off x="311700" y="799502"/>
            <a:ext cx="8520600" cy="3769373"/>
          </a:xfrm>
        </p:spPr>
        <p:txBody>
          <a:bodyPr/>
          <a:lstStyle/>
          <a:p>
            <a:pPr marL="114300" indent="0">
              <a:buNone/>
            </a:pPr>
            <a:r>
              <a:rPr lang="en-US">
                <a:solidFill>
                  <a:schemeClr val="accent5"/>
                </a:solidFill>
              </a:rPr>
              <a:t>    </a:t>
            </a:r>
            <a:r>
              <a:rPr lang="en-US">
                <a:solidFill>
                  <a:schemeClr val="tx1"/>
                </a:solidFill>
              </a:rPr>
              <a:t>Once everything is entered in, the sheet will calculate a total. </a:t>
            </a:r>
          </a:p>
          <a:p>
            <a:pPr marL="114300" indent="0">
              <a:buNone/>
            </a:pPr>
            <a:r>
              <a:rPr lang="en-US">
                <a:solidFill>
                  <a:schemeClr val="tx1"/>
                </a:solidFill>
              </a:rPr>
              <a:t>    The case manager will enter this onto the CA165.</a:t>
            </a:r>
          </a:p>
        </p:txBody>
      </p:sp>
      <p:pic>
        <p:nvPicPr>
          <p:cNvPr id="2" name="Picture 1">
            <a:extLst>
              <a:ext uri="{FF2B5EF4-FFF2-40B4-BE49-F238E27FC236}">
                <a16:creationId xmlns:a16="http://schemas.microsoft.com/office/drawing/2014/main" id="{B7BFFCB0-AA86-ED70-A180-202700667F9C}"/>
              </a:ext>
            </a:extLst>
          </p:cNvPr>
          <p:cNvPicPr>
            <a:picLocks noChangeAspect="1"/>
          </p:cNvPicPr>
          <p:nvPr/>
        </p:nvPicPr>
        <p:blipFill>
          <a:blip r:embed="rId2"/>
          <a:stretch>
            <a:fillRect/>
          </a:stretch>
        </p:blipFill>
        <p:spPr>
          <a:xfrm>
            <a:off x="433552" y="1600200"/>
            <a:ext cx="7869621" cy="2593429"/>
          </a:xfrm>
          <a:prstGeom prst="rect">
            <a:avLst/>
          </a:prstGeom>
        </p:spPr>
      </p:pic>
      <p:cxnSp>
        <p:nvCxnSpPr>
          <p:cNvPr id="3" name="Straight Arrow Connector 2">
            <a:extLst>
              <a:ext uri="{FF2B5EF4-FFF2-40B4-BE49-F238E27FC236}">
                <a16:creationId xmlns:a16="http://schemas.microsoft.com/office/drawing/2014/main" id="{E759C8FA-1175-4493-A5F5-29B10B0746BC}"/>
              </a:ext>
            </a:extLst>
          </p:cNvPr>
          <p:cNvCxnSpPr/>
          <p:nvPr/>
        </p:nvCxnSpPr>
        <p:spPr>
          <a:xfrm>
            <a:off x="6001794" y="1421101"/>
            <a:ext cx="1775287" cy="229780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440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EAB23-1F5A-2D74-11A9-56D29F387141}"/>
              </a:ext>
            </a:extLst>
          </p:cNvPr>
          <p:cNvSpPr>
            <a:spLocks noGrp="1"/>
          </p:cNvSpPr>
          <p:nvPr>
            <p:ph type="title"/>
          </p:nvPr>
        </p:nvSpPr>
        <p:spPr>
          <a:xfrm>
            <a:off x="311700" y="1619117"/>
            <a:ext cx="8520600" cy="440650"/>
          </a:xfrm>
        </p:spPr>
        <p:txBody>
          <a:bodyPr/>
          <a:lstStyle/>
          <a:p>
            <a:r>
              <a:rPr lang="en-US"/>
              <a:t>The case manager will then enter the ALTCS Per Diem Daily Rate from the calculation sheet and enter services on CA165-Service Plan</a:t>
            </a:r>
          </a:p>
        </p:txBody>
      </p:sp>
      <p:sp>
        <p:nvSpPr>
          <p:cNvPr id="10" name="TextBox 9">
            <a:extLst>
              <a:ext uri="{FF2B5EF4-FFF2-40B4-BE49-F238E27FC236}">
                <a16:creationId xmlns:a16="http://schemas.microsoft.com/office/drawing/2014/main" id="{DA1AED1C-B315-F718-F736-145FC7CE6900}"/>
              </a:ext>
            </a:extLst>
          </p:cNvPr>
          <p:cNvSpPr txBox="1"/>
          <p:nvPr/>
        </p:nvSpPr>
        <p:spPr>
          <a:xfrm>
            <a:off x="506036" y="2466636"/>
            <a:ext cx="1629838" cy="461665"/>
          </a:xfrm>
          <a:prstGeom prst="rect">
            <a:avLst/>
          </a:prstGeom>
          <a:noFill/>
        </p:spPr>
        <p:txBody>
          <a:bodyPr wrap="square" rtlCol="0">
            <a:spAutoFit/>
          </a:bodyPr>
          <a:lstStyle/>
          <a:p>
            <a:r>
              <a:rPr lang="en-US" sz="2400">
                <a:solidFill>
                  <a:schemeClr val="tx1"/>
                </a:solidFill>
                <a:latin typeface="Lexend" pitchFamily="2" charset="0"/>
              </a:rPr>
              <a:t>CA165</a:t>
            </a:r>
          </a:p>
        </p:txBody>
      </p:sp>
      <p:pic>
        <p:nvPicPr>
          <p:cNvPr id="8" name="Picture 7">
            <a:extLst>
              <a:ext uri="{FF2B5EF4-FFF2-40B4-BE49-F238E27FC236}">
                <a16:creationId xmlns:a16="http://schemas.microsoft.com/office/drawing/2014/main" id="{8DECF9C3-A300-1D93-E26C-63674FCF326B}"/>
              </a:ext>
            </a:extLst>
          </p:cNvPr>
          <p:cNvPicPr>
            <a:picLocks noChangeAspect="1"/>
          </p:cNvPicPr>
          <p:nvPr/>
        </p:nvPicPr>
        <p:blipFill>
          <a:blip r:embed="rId2"/>
          <a:stretch>
            <a:fillRect/>
          </a:stretch>
        </p:blipFill>
        <p:spPr>
          <a:xfrm>
            <a:off x="506036" y="3042710"/>
            <a:ext cx="7865603" cy="1010195"/>
          </a:xfrm>
          <a:prstGeom prst="rect">
            <a:avLst/>
          </a:prstGeom>
        </p:spPr>
      </p:pic>
      <p:pic>
        <p:nvPicPr>
          <p:cNvPr id="12" name="Picture 11">
            <a:extLst>
              <a:ext uri="{FF2B5EF4-FFF2-40B4-BE49-F238E27FC236}">
                <a16:creationId xmlns:a16="http://schemas.microsoft.com/office/drawing/2014/main" id="{2904DBB7-D264-2E77-EA86-79BBFFE7D55B}"/>
              </a:ext>
            </a:extLst>
          </p:cNvPr>
          <p:cNvPicPr>
            <a:picLocks noChangeAspect="1"/>
          </p:cNvPicPr>
          <p:nvPr/>
        </p:nvPicPr>
        <p:blipFill>
          <a:blip r:embed="rId3"/>
          <a:stretch>
            <a:fillRect/>
          </a:stretch>
        </p:blipFill>
        <p:spPr>
          <a:xfrm>
            <a:off x="2966735" y="1619117"/>
            <a:ext cx="4734586" cy="952633"/>
          </a:xfrm>
          <a:prstGeom prst="rect">
            <a:avLst/>
          </a:prstGeom>
        </p:spPr>
      </p:pic>
    </p:spTree>
    <p:extLst>
      <p:ext uri="{BB962C8B-B14F-4D97-AF65-F5344CB8AC3E}">
        <p14:creationId xmlns:p14="http://schemas.microsoft.com/office/powerpoint/2010/main" val="16353501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390D-9537-495A-44B2-76788F6E105A}"/>
              </a:ext>
            </a:extLst>
          </p:cNvPr>
          <p:cNvSpPr>
            <a:spLocks noGrp="1"/>
          </p:cNvSpPr>
          <p:nvPr>
            <p:ph type="title"/>
          </p:nvPr>
        </p:nvSpPr>
        <p:spPr>
          <a:xfrm>
            <a:off x="240751" y="2913565"/>
            <a:ext cx="4045200" cy="1482300"/>
          </a:xfrm>
        </p:spPr>
        <p:txBody>
          <a:bodyPr/>
          <a:lstStyle/>
          <a:p>
            <a:r>
              <a:rPr lang="en-US" sz="2000"/>
              <a:t>The Case Manager will also confirm that the placement screen/ CA161 reflects the correct placement code for the dates being entered, residence code and placement reason. Details can be found in: </a:t>
            </a:r>
            <a:br>
              <a:rPr lang="en-US" sz="2000"/>
            </a:br>
            <a:r>
              <a:rPr lang="en-US" sz="1800">
                <a:hlinkClick r:id="rId2"/>
              </a:rPr>
              <a:t>AHCCCSTutorialGuideForPMMISInterfaceForALTCSCM.pdf</a:t>
            </a:r>
            <a:endParaRPr lang="en-US" sz="2000"/>
          </a:p>
        </p:txBody>
      </p:sp>
      <p:pic>
        <p:nvPicPr>
          <p:cNvPr id="8" name="Picture 7">
            <a:extLst>
              <a:ext uri="{FF2B5EF4-FFF2-40B4-BE49-F238E27FC236}">
                <a16:creationId xmlns:a16="http://schemas.microsoft.com/office/drawing/2014/main" id="{0565FF31-0554-13B1-3A35-BDE1E3A6C829}"/>
              </a:ext>
            </a:extLst>
          </p:cNvPr>
          <p:cNvPicPr>
            <a:picLocks noChangeAspect="1"/>
          </p:cNvPicPr>
          <p:nvPr/>
        </p:nvPicPr>
        <p:blipFill>
          <a:blip r:embed="rId3"/>
          <a:stretch>
            <a:fillRect/>
          </a:stretch>
        </p:blipFill>
        <p:spPr>
          <a:xfrm>
            <a:off x="4677324" y="2023120"/>
            <a:ext cx="4388469" cy="943107"/>
          </a:xfrm>
          <a:prstGeom prst="rect">
            <a:avLst/>
          </a:prstGeom>
        </p:spPr>
      </p:pic>
    </p:spTree>
    <p:extLst>
      <p:ext uri="{BB962C8B-B14F-4D97-AF65-F5344CB8AC3E}">
        <p14:creationId xmlns:p14="http://schemas.microsoft.com/office/powerpoint/2010/main" val="12267862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2747F-9607-83A1-A22A-D45C17522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70258-14B1-ED89-E119-0CE81677931C}"/>
              </a:ext>
            </a:extLst>
          </p:cNvPr>
          <p:cNvSpPr>
            <a:spLocks noGrp="1"/>
          </p:cNvSpPr>
          <p:nvPr>
            <p:ph type="title"/>
          </p:nvPr>
        </p:nvSpPr>
        <p:spPr/>
        <p:txBody>
          <a:bodyPr/>
          <a:lstStyle/>
          <a:p>
            <a:endParaRPr lang="en-US"/>
          </a:p>
        </p:txBody>
      </p:sp>
      <p:sp>
        <p:nvSpPr>
          <p:cNvPr id="4" name="Title 3">
            <a:extLst>
              <a:ext uri="{FF2B5EF4-FFF2-40B4-BE49-F238E27FC236}">
                <a16:creationId xmlns:a16="http://schemas.microsoft.com/office/drawing/2014/main" id="{2A98D9B1-C8E7-9DA2-2DEB-BC3FEF9079A9}"/>
              </a:ext>
            </a:extLst>
          </p:cNvPr>
          <p:cNvSpPr>
            <a:spLocks noGrp="1"/>
          </p:cNvSpPr>
          <p:nvPr>
            <p:ph type="title" idx="2"/>
          </p:nvPr>
        </p:nvSpPr>
        <p:spPr/>
        <p:txBody>
          <a:bodyPr/>
          <a:lstStyle/>
          <a:p>
            <a:r>
              <a:rPr lang="en-US"/>
              <a:t>Questions? </a:t>
            </a:r>
          </a:p>
        </p:txBody>
      </p:sp>
    </p:spTree>
    <p:extLst>
      <p:ext uri="{BB962C8B-B14F-4D97-AF65-F5344CB8AC3E}">
        <p14:creationId xmlns:p14="http://schemas.microsoft.com/office/powerpoint/2010/main" val="14139189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F8F18CFE-A7CC-067D-D60C-0DADDEC992CA}"/>
              </a:ext>
            </a:extLst>
          </p:cNvPr>
          <p:cNvSpPr>
            <a:spLocks noGrp="1"/>
          </p:cNvSpPr>
          <p:nvPr/>
        </p:nvSpPr>
        <p:spPr>
          <a:xfrm>
            <a:off x="2285902" y="622367"/>
            <a:ext cx="6858098" cy="310225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800"/>
              <a:buFont typeface="Lexend"/>
              <a:buNone/>
              <a:defRPr sz="3800" b="1" i="0" u="none" strike="noStrike" cap="none">
                <a:solidFill>
                  <a:schemeClr val="lt1"/>
                </a:solidFill>
                <a:latin typeface="Lexend"/>
                <a:ea typeface="Lexend"/>
                <a:cs typeface="Lexend"/>
                <a:sym typeface="Lexend"/>
              </a:defRPr>
            </a:lvl1pPr>
            <a:lvl2pPr marR="0" lvl="1"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pPr algn="l"/>
            <a:r>
              <a:rPr lang="en-US"/>
              <a:t>Tribal ALTCS Hospital &amp; Urgent Care Notification</a:t>
            </a:r>
            <a:endParaRPr lang="en-US" sz="3600"/>
          </a:p>
          <a:p>
            <a:pPr algn="l"/>
            <a:r>
              <a:rPr lang="en-US" sz="2000"/>
              <a:t>Bandana Chetty, EVV Specialist</a:t>
            </a:r>
          </a:p>
        </p:txBody>
      </p:sp>
    </p:spTree>
    <p:extLst>
      <p:ext uri="{BB962C8B-B14F-4D97-AF65-F5344CB8AC3E}">
        <p14:creationId xmlns:p14="http://schemas.microsoft.com/office/powerpoint/2010/main" val="26107250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81363D-7159-13C2-1CBB-9C58D034B11C}"/>
              </a:ext>
            </a:extLst>
          </p:cNvPr>
          <p:cNvSpPr>
            <a:spLocks noGrp="1"/>
          </p:cNvSpPr>
          <p:nvPr>
            <p:ph type="title"/>
          </p:nvPr>
        </p:nvSpPr>
        <p:spPr>
          <a:xfrm>
            <a:off x="311700" y="137160"/>
            <a:ext cx="8520600" cy="868800"/>
          </a:xfrm>
        </p:spPr>
        <p:txBody>
          <a:bodyPr wrap="square" anchor="ctr">
            <a:normAutofit fontScale="90000"/>
          </a:bodyPr>
          <a:lstStyle/>
          <a:p>
            <a:r>
              <a:rPr lang="en-US" sz="2400"/>
              <a:t>Health Plan Notification: Important Information for Members</a:t>
            </a:r>
          </a:p>
        </p:txBody>
      </p:sp>
      <p:pic>
        <p:nvPicPr>
          <p:cNvPr id="6" name="Picture 5">
            <a:extLst>
              <a:ext uri="{FF2B5EF4-FFF2-40B4-BE49-F238E27FC236}">
                <a16:creationId xmlns:a16="http://schemas.microsoft.com/office/drawing/2014/main" id="{F297699D-1700-C794-D043-36E400998E15}"/>
              </a:ext>
            </a:extLst>
          </p:cNvPr>
          <p:cNvPicPr>
            <a:picLocks noChangeAspect="1"/>
          </p:cNvPicPr>
          <p:nvPr/>
        </p:nvPicPr>
        <p:blipFill>
          <a:blip r:embed="rId2"/>
          <a:srcRect l="15952"/>
          <a:stretch>
            <a:fillRect/>
          </a:stretch>
        </p:blipFill>
        <p:spPr>
          <a:xfrm>
            <a:off x="311700" y="1196460"/>
            <a:ext cx="3058654" cy="3264408"/>
          </a:xfrm>
          <a:prstGeom prst="rect">
            <a:avLst/>
          </a:prstGeom>
          <a:noFill/>
          <a:ln>
            <a:noFill/>
          </a:ln>
        </p:spPr>
      </p:pic>
      <p:sp>
        <p:nvSpPr>
          <p:cNvPr id="4" name="Text Placeholder 3">
            <a:extLst>
              <a:ext uri="{FF2B5EF4-FFF2-40B4-BE49-F238E27FC236}">
                <a16:creationId xmlns:a16="http://schemas.microsoft.com/office/drawing/2014/main" id="{0519BF2C-0A40-49D4-0825-EE34900C58F1}"/>
              </a:ext>
            </a:extLst>
          </p:cNvPr>
          <p:cNvSpPr>
            <a:spLocks noGrp="1"/>
          </p:cNvSpPr>
          <p:nvPr>
            <p:ph type="body" idx="4294967295"/>
          </p:nvPr>
        </p:nvSpPr>
        <p:spPr>
          <a:xfrm>
            <a:off x="3764875" y="1196460"/>
            <a:ext cx="5067423" cy="3264408"/>
          </a:xfrm>
        </p:spPr>
        <p:txBody>
          <a:bodyPr anchor="t">
            <a:normAutofit/>
          </a:bodyPr>
          <a:lstStyle/>
          <a:p>
            <a:pPr>
              <a:spcAft>
                <a:spcPts val="600"/>
              </a:spcAft>
              <a:buClr>
                <a:srgbClr val="000000"/>
              </a:buClr>
              <a:buFont typeface="Arial"/>
              <a:buNone/>
            </a:pPr>
            <a:r>
              <a:rPr lang="en-US" b="0" i="0" u="none" strike="noStrike" cap="none">
                <a:solidFill>
                  <a:schemeClr val="accent6"/>
                </a:solidFill>
              </a:rPr>
              <a:t>Member Information </a:t>
            </a:r>
          </a:p>
          <a:p>
            <a:pPr>
              <a:spcAft>
                <a:spcPts val="600"/>
              </a:spcAft>
              <a:buClr>
                <a:srgbClr val="000000"/>
              </a:buClr>
              <a:buFont typeface="Arial"/>
            </a:pPr>
            <a:r>
              <a:rPr lang="en-US" b="0" i="0" u="none" strike="noStrike" cap="none">
                <a:solidFill>
                  <a:schemeClr val="accent6"/>
                </a:solidFill>
              </a:rPr>
              <a:t>Member  Name:</a:t>
            </a:r>
          </a:p>
          <a:p>
            <a:pPr>
              <a:spcAft>
                <a:spcPts val="600"/>
              </a:spcAft>
              <a:buClr>
                <a:srgbClr val="000000"/>
              </a:buClr>
              <a:buFont typeface="Arial"/>
            </a:pPr>
            <a:r>
              <a:rPr lang="en-US" b="0" i="0" u="none" strike="noStrike" cap="none">
                <a:solidFill>
                  <a:schemeClr val="accent6"/>
                </a:solidFill>
              </a:rPr>
              <a:t>AHCCCS ID: </a:t>
            </a:r>
          </a:p>
          <a:p>
            <a:pPr>
              <a:spcAft>
                <a:spcPts val="600"/>
              </a:spcAft>
              <a:buClr>
                <a:srgbClr val="000000"/>
              </a:buClr>
              <a:buFont typeface="Arial"/>
            </a:pPr>
            <a:r>
              <a:rPr lang="en-US" b="0" i="0" u="none" strike="noStrike" cap="none">
                <a:solidFill>
                  <a:schemeClr val="accent6"/>
                </a:solidFill>
              </a:rPr>
              <a:t>Date of Service: </a:t>
            </a:r>
          </a:p>
          <a:p>
            <a:pPr>
              <a:spcAft>
                <a:spcPts val="600"/>
              </a:spcAft>
              <a:buClr>
                <a:srgbClr val="000000"/>
              </a:buClr>
              <a:buFont typeface="Arial"/>
            </a:pPr>
            <a:r>
              <a:rPr lang="en-US" b="0" i="0" u="none" strike="noStrike" cap="none">
                <a:solidFill>
                  <a:schemeClr val="accent6"/>
                </a:solidFill>
              </a:rPr>
              <a:t>Facility Name: </a:t>
            </a:r>
          </a:p>
          <a:p>
            <a:pPr>
              <a:spcAft>
                <a:spcPts val="600"/>
              </a:spcAft>
              <a:buClr>
                <a:srgbClr val="000000"/>
              </a:buClr>
              <a:buFont typeface="Arial"/>
            </a:pPr>
            <a:r>
              <a:rPr lang="en-US" b="0" i="0" u="none" strike="noStrike" cap="none">
                <a:solidFill>
                  <a:schemeClr val="accent6"/>
                </a:solidFill>
              </a:rPr>
              <a:t>Type of Visit: Hospital Admission, Emergency Department, Urgent Care </a:t>
            </a:r>
          </a:p>
          <a:p>
            <a:pPr>
              <a:spcAft>
                <a:spcPts val="600"/>
              </a:spcAft>
              <a:buClr>
                <a:srgbClr val="000000"/>
              </a:buClr>
              <a:buFont typeface="Arial"/>
            </a:pPr>
            <a:r>
              <a:rPr lang="en-US" b="0" i="0" u="none" strike="noStrike" cap="none">
                <a:solidFill>
                  <a:schemeClr val="accent6"/>
                </a:solidFill>
              </a:rPr>
              <a:t>Expected Discharge Date (if known): </a:t>
            </a:r>
          </a:p>
          <a:p>
            <a:pPr>
              <a:spcAft>
                <a:spcPts val="600"/>
              </a:spcAft>
              <a:buClr>
                <a:srgbClr val="000000"/>
              </a:buClr>
              <a:buFont typeface="Arial"/>
            </a:pPr>
            <a:endParaRPr lang="en-US" b="0" i="0" u="none" strike="noStrike" cap="none">
              <a:solidFill>
                <a:schemeClr val="accent6"/>
              </a:solidFill>
            </a:endParaRPr>
          </a:p>
        </p:txBody>
      </p:sp>
    </p:spTree>
    <p:extLst>
      <p:ext uri="{BB962C8B-B14F-4D97-AF65-F5344CB8AC3E}">
        <p14:creationId xmlns:p14="http://schemas.microsoft.com/office/powerpoint/2010/main" val="2722610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65E25-A59D-FE20-4325-C16162DDEE3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AEED743-9911-0B20-FF1E-534860289B8C}"/>
              </a:ext>
            </a:extLst>
          </p:cNvPr>
          <p:cNvSpPr>
            <a:spLocks noGrp="1"/>
          </p:cNvSpPr>
          <p:nvPr>
            <p:ph type="body" idx="1"/>
          </p:nvPr>
        </p:nvSpPr>
        <p:spPr>
          <a:xfrm>
            <a:off x="311700" y="893966"/>
            <a:ext cx="8520600" cy="3674909"/>
          </a:xfrm>
        </p:spPr>
        <p:txBody>
          <a:bodyPr/>
          <a:lstStyle/>
          <a:p>
            <a:pPr>
              <a:lnSpc>
                <a:spcPct val="114999"/>
              </a:lnSpc>
            </a:pPr>
            <a:r>
              <a:rPr lang="en-US">
                <a:solidFill>
                  <a:srgbClr val="000000"/>
                </a:solidFill>
                <a:latin typeface="Lexend" pitchFamily="2" charset="0"/>
                <a:ea typeface="Calibri"/>
                <a:cs typeface="Calibri"/>
              </a:rPr>
              <a:t>Open Line Request form link: </a:t>
            </a:r>
          </a:p>
          <a:p>
            <a:pPr marL="114300" indent="0">
              <a:lnSpc>
                <a:spcPct val="114999"/>
              </a:lnSpc>
              <a:buNone/>
            </a:pPr>
            <a:r>
              <a:rPr lang="en-US" u="sng">
                <a:solidFill>
                  <a:srgbClr val="0563C1"/>
                </a:solidFill>
                <a:latin typeface="Lexend" pitchFamily="2" charset="0"/>
                <a:ea typeface="Calibri"/>
                <a:cs typeface="Calibri"/>
                <a:hlinkClick r:id="rId3"/>
              </a:rPr>
              <a:t>https://www.azahcccs.gov/shared/Downloads/LTCCaseMan/DigitalToolbox/OpenLineRequestFormTemplate.pdf</a:t>
            </a:r>
            <a:endParaRPr lang="en-US">
              <a:latin typeface="Lexend" pitchFamily="2" charset="0"/>
              <a:cs typeface="Arial"/>
            </a:endParaRPr>
          </a:p>
          <a:p>
            <a:pPr>
              <a:lnSpc>
                <a:spcPct val="114999"/>
              </a:lnSpc>
            </a:pPr>
            <a:endParaRPr lang="en-US">
              <a:solidFill>
                <a:srgbClr val="414042"/>
              </a:solidFill>
              <a:ea typeface="Calibri"/>
              <a:cs typeface="Calibri"/>
            </a:endParaRPr>
          </a:p>
        </p:txBody>
      </p:sp>
      <p:sp>
        <p:nvSpPr>
          <p:cNvPr id="4" name="TextBox 3">
            <a:extLst>
              <a:ext uri="{FF2B5EF4-FFF2-40B4-BE49-F238E27FC236}">
                <a16:creationId xmlns:a16="http://schemas.microsoft.com/office/drawing/2014/main" id="{2366C3A6-07B4-5634-74AC-59112BAB8BE8}"/>
              </a:ext>
            </a:extLst>
          </p:cNvPr>
          <p:cNvSpPr txBox="1"/>
          <p:nvPr/>
        </p:nvSpPr>
        <p:spPr>
          <a:xfrm>
            <a:off x="149469" y="317207"/>
            <a:ext cx="87581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8A3A6D"/>
                </a:solidFill>
                <a:latin typeface="Lexend"/>
                <a:cs typeface="Segoe UI"/>
              </a:rPr>
              <a:t>Case Manger Submission For Open Line Request Form</a:t>
            </a:r>
            <a:endParaRPr lang="en-US" sz="2400"/>
          </a:p>
        </p:txBody>
      </p:sp>
      <p:pic>
        <p:nvPicPr>
          <p:cNvPr id="7" name="Picture 6">
            <a:extLst>
              <a:ext uri="{FF2B5EF4-FFF2-40B4-BE49-F238E27FC236}">
                <a16:creationId xmlns:a16="http://schemas.microsoft.com/office/drawing/2014/main" id="{988B4AF1-FD8B-28E6-125F-50FC99BD09E7}"/>
              </a:ext>
            </a:extLst>
          </p:cNvPr>
          <p:cNvPicPr>
            <a:picLocks noChangeAspect="1"/>
          </p:cNvPicPr>
          <p:nvPr/>
        </p:nvPicPr>
        <p:blipFill>
          <a:blip r:embed="rId4"/>
          <a:stretch>
            <a:fillRect/>
          </a:stretch>
        </p:blipFill>
        <p:spPr>
          <a:xfrm>
            <a:off x="2488637" y="2053569"/>
            <a:ext cx="3272425" cy="2973078"/>
          </a:xfrm>
          <a:prstGeom prst="rect">
            <a:avLst/>
          </a:prstGeom>
        </p:spPr>
      </p:pic>
    </p:spTree>
    <p:extLst>
      <p:ext uri="{BB962C8B-B14F-4D97-AF65-F5344CB8AC3E}">
        <p14:creationId xmlns:p14="http://schemas.microsoft.com/office/powerpoint/2010/main" val="30300038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D79AC-3754-0481-29DC-67E88184D0A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C64E0E5-0CE4-DF9E-94C0-9223FFDC4583}"/>
              </a:ext>
            </a:extLst>
          </p:cNvPr>
          <p:cNvSpPr txBox="1"/>
          <p:nvPr/>
        </p:nvSpPr>
        <p:spPr>
          <a:xfrm>
            <a:off x="149469" y="317207"/>
            <a:ext cx="87581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8A3A6D"/>
                </a:solidFill>
                <a:latin typeface="Lexend"/>
                <a:cs typeface="Segoe UI"/>
              </a:rPr>
              <a:t>CA165 Screen Print</a:t>
            </a:r>
          </a:p>
        </p:txBody>
      </p:sp>
      <p:pic>
        <p:nvPicPr>
          <p:cNvPr id="2" name="Picture 1">
            <a:extLst>
              <a:ext uri="{FF2B5EF4-FFF2-40B4-BE49-F238E27FC236}">
                <a16:creationId xmlns:a16="http://schemas.microsoft.com/office/drawing/2014/main" id="{35B23607-5A3D-CE82-7F65-17D4D19A13D0}"/>
              </a:ext>
            </a:extLst>
          </p:cNvPr>
          <p:cNvPicPr>
            <a:picLocks noChangeAspect="1"/>
          </p:cNvPicPr>
          <p:nvPr/>
        </p:nvPicPr>
        <p:blipFill>
          <a:blip r:embed="rId3"/>
          <a:stretch>
            <a:fillRect/>
          </a:stretch>
        </p:blipFill>
        <p:spPr>
          <a:xfrm>
            <a:off x="464239" y="1250739"/>
            <a:ext cx="7807352" cy="3236467"/>
          </a:xfrm>
          <a:prstGeom prst="rect">
            <a:avLst/>
          </a:prstGeom>
        </p:spPr>
      </p:pic>
    </p:spTree>
    <p:extLst>
      <p:ext uri="{BB962C8B-B14F-4D97-AF65-F5344CB8AC3E}">
        <p14:creationId xmlns:p14="http://schemas.microsoft.com/office/powerpoint/2010/main" val="13599969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F4D1D-B34D-47C6-8D54-FAE7111359D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425E73-2BCB-DD70-7F8E-EA2F207CBF8F}"/>
              </a:ext>
            </a:extLst>
          </p:cNvPr>
          <p:cNvSpPr txBox="1"/>
          <p:nvPr/>
        </p:nvSpPr>
        <p:spPr>
          <a:xfrm>
            <a:off x="149469" y="317207"/>
            <a:ext cx="87581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8A3A6D"/>
                </a:solidFill>
                <a:latin typeface="Lexend"/>
                <a:cs typeface="Segoe UI"/>
              </a:rPr>
              <a:t>AHCCCS CA165 Comments</a:t>
            </a:r>
          </a:p>
        </p:txBody>
      </p:sp>
      <p:pic>
        <p:nvPicPr>
          <p:cNvPr id="5" name="Picture 4">
            <a:extLst>
              <a:ext uri="{FF2B5EF4-FFF2-40B4-BE49-F238E27FC236}">
                <a16:creationId xmlns:a16="http://schemas.microsoft.com/office/drawing/2014/main" id="{E8B0BE6F-9B56-16AD-8353-185EDCF8168E}"/>
              </a:ext>
            </a:extLst>
          </p:cNvPr>
          <p:cNvPicPr>
            <a:picLocks noChangeAspect="1"/>
          </p:cNvPicPr>
          <p:nvPr/>
        </p:nvPicPr>
        <p:blipFill>
          <a:blip r:embed="rId3"/>
          <a:stretch>
            <a:fillRect/>
          </a:stretch>
        </p:blipFill>
        <p:spPr>
          <a:xfrm>
            <a:off x="97059" y="1290102"/>
            <a:ext cx="8868148" cy="2883056"/>
          </a:xfrm>
          <a:prstGeom prst="rect">
            <a:avLst/>
          </a:prstGeom>
        </p:spPr>
      </p:pic>
    </p:spTree>
    <p:extLst>
      <p:ext uri="{BB962C8B-B14F-4D97-AF65-F5344CB8AC3E}">
        <p14:creationId xmlns:p14="http://schemas.microsoft.com/office/powerpoint/2010/main" val="24266958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70BC0-C913-5CF3-08C7-1EA0CC56AB4E}"/>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4593350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DC533-7E05-F290-7C52-7C7B0734F8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09AA31-90D9-B780-8B18-C8A54AC0CDA7}"/>
              </a:ext>
            </a:extLst>
          </p:cNvPr>
          <p:cNvSpPr txBox="1"/>
          <p:nvPr/>
        </p:nvSpPr>
        <p:spPr>
          <a:xfrm>
            <a:off x="2045085" y="2063423"/>
            <a:ext cx="505755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accent1"/>
                </a:solidFill>
                <a:latin typeface="Lexend"/>
              </a:rPr>
              <a:t>Lunch – 1:15 Hour</a:t>
            </a:r>
          </a:p>
        </p:txBody>
      </p:sp>
    </p:spTree>
    <p:extLst>
      <p:ext uri="{BB962C8B-B14F-4D97-AF65-F5344CB8AC3E}">
        <p14:creationId xmlns:p14="http://schemas.microsoft.com/office/powerpoint/2010/main" val="19640904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D404-C56D-1A06-28E4-527BF914A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E7783-70D1-CF02-3695-24F5B8989416}"/>
              </a:ext>
            </a:extLst>
          </p:cNvPr>
          <p:cNvSpPr>
            <a:spLocks noGrp="1"/>
          </p:cNvSpPr>
          <p:nvPr>
            <p:ph type="title"/>
          </p:nvPr>
        </p:nvSpPr>
        <p:spPr>
          <a:xfrm>
            <a:off x="2227254" y="669432"/>
            <a:ext cx="7025829" cy="3966300"/>
          </a:xfrm>
        </p:spPr>
        <p:txBody>
          <a:bodyPr/>
          <a:lstStyle/>
          <a:p>
            <a:r>
              <a:rPr lang="en-US" sz="3600">
                <a:ea typeface="Calibri"/>
                <a:cs typeface="Calibri"/>
              </a:rPr>
              <a:t>Fax submission, Form completions, Missing documentation (SNF; ALF; DME) &amp; Follow up Emails</a:t>
            </a:r>
            <a:br>
              <a:rPr lang="en-US" sz="3200">
                <a:ea typeface="Calibri"/>
                <a:cs typeface="Calibri"/>
              </a:rPr>
            </a:br>
            <a:r>
              <a:rPr lang="en-US" sz="2000">
                <a:ea typeface="Calibri"/>
                <a:cs typeface="Calibri"/>
              </a:rPr>
              <a:t>Gwendy Yazzie, TALTCS Nurse</a:t>
            </a:r>
            <a:endParaRPr lang="en-US"/>
          </a:p>
        </p:txBody>
      </p:sp>
      <p:sp>
        <p:nvSpPr>
          <p:cNvPr id="6" name="Content Placeholder 4">
            <a:extLst>
              <a:ext uri="{FF2B5EF4-FFF2-40B4-BE49-F238E27FC236}">
                <a16:creationId xmlns:a16="http://schemas.microsoft.com/office/drawing/2014/main" id="{0D652197-6FF6-EECE-38E6-17029995753C}"/>
              </a:ext>
            </a:extLst>
          </p:cNvPr>
          <p:cNvSpPr>
            <a:spLocks noGrp="1"/>
          </p:cNvSpPr>
          <p:nvPr/>
        </p:nvSpPr>
        <p:spPr>
          <a:xfrm>
            <a:off x="442627" y="1135856"/>
            <a:ext cx="7536656" cy="3606165"/>
          </a:xfrm>
          <a:prstGeom prst="rect">
            <a:avLst/>
          </a:prstGeom>
        </p:spPr>
        <p:txBody>
          <a:bodyPr vert="horz" lIns="91440" tIns="45720" rIns="91440" bIns="45720" rtlCol="0" anchor="t">
            <a:normAutofit/>
          </a:bodyPr>
          <a:lstStyle>
            <a:lvl1pPr marL="285750" indent="-285750" algn="l" defTabSz="914400" rtl="0" eaLnBrk="1" latinLnBrk="0" hangingPunct="1">
              <a:lnSpc>
                <a:spcPct val="10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514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7429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71550" indent="-28575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1" indent="-171450"/>
            <a:endParaRPr lang="en-US" sz="1200">
              <a:solidFill>
                <a:srgbClr val="2C2F21"/>
              </a:solidFill>
              <a:latin typeface="Arial"/>
              <a:cs typeface="Arial"/>
            </a:endParaRPr>
          </a:p>
        </p:txBody>
      </p:sp>
    </p:spTree>
    <p:extLst>
      <p:ext uri="{BB962C8B-B14F-4D97-AF65-F5344CB8AC3E}">
        <p14:creationId xmlns:p14="http://schemas.microsoft.com/office/powerpoint/2010/main" val="10263134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E2A36C-92FF-7C78-A8FF-2B4FBCA5740B}"/>
              </a:ext>
            </a:extLst>
          </p:cNvPr>
          <p:cNvSpPr>
            <a:spLocks noGrp="1"/>
          </p:cNvSpPr>
          <p:nvPr>
            <p:ph type="title"/>
          </p:nvPr>
        </p:nvSpPr>
        <p:spPr/>
        <p:txBody>
          <a:bodyPr/>
          <a:lstStyle/>
          <a:p>
            <a:r>
              <a:rPr lang="en-US"/>
              <a:t>SNF Fax Form</a:t>
            </a:r>
          </a:p>
        </p:txBody>
      </p:sp>
      <p:sp>
        <p:nvSpPr>
          <p:cNvPr id="6" name="Text Placeholder 5">
            <a:extLst>
              <a:ext uri="{FF2B5EF4-FFF2-40B4-BE49-F238E27FC236}">
                <a16:creationId xmlns:a16="http://schemas.microsoft.com/office/drawing/2014/main" id="{12BE39B3-1256-8285-3A69-72BDD5118C1D}"/>
              </a:ext>
            </a:extLst>
          </p:cNvPr>
          <p:cNvSpPr>
            <a:spLocks noGrp="1"/>
          </p:cNvSpPr>
          <p:nvPr>
            <p:ph type="body" idx="1"/>
          </p:nvPr>
        </p:nvSpPr>
        <p:spPr>
          <a:xfrm>
            <a:off x="311699" y="1152475"/>
            <a:ext cx="4081507" cy="3416400"/>
          </a:xfrm>
        </p:spPr>
        <p:txBody>
          <a:bodyPr/>
          <a:lstStyle/>
          <a:p>
            <a:pPr marL="285750" indent="-285750">
              <a:spcAft>
                <a:spcPts val="900"/>
              </a:spcAft>
            </a:pPr>
            <a:r>
              <a:rPr lang="en-US">
                <a:cs typeface="Arial"/>
              </a:rPr>
              <a:t>Fax Forms indicates requesting </a:t>
            </a:r>
            <a:r>
              <a:rPr lang="en-US" b="1">
                <a:cs typeface="Arial"/>
              </a:rPr>
              <a:t>MEMORY CARE. </a:t>
            </a:r>
            <a:r>
              <a:rPr lang="en-US">
                <a:cs typeface="Arial"/>
              </a:rPr>
              <a:t>However, in notes, indicates </a:t>
            </a:r>
            <a:r>
              <a:rPr lang="en-US" b="1">
                <a:cs typeface="Arial"/>
              </a:rPr>
              <a:t>BEHAVIORAL HEALTH.</a:t>
            </a:r>
          </a:p>
          <a:p>
            <a:pPr marL="285750" indent="-285750">
              <a:spcAft>
                <a:spcPts val="900"/>
              </a:spcAft>
            </a:pPr>
            <a:r>
              <a:rPr lang="en-US">
                <a:cs typeface="Arial"/>
              </a:rPr>
              <a:t>Double check to verify if provider has MC or BH Rate. </a:t>
            </a:r>
            <a:endParaRPr lang="en-US"/>
          </a:p>
        </p:txBody>
      </p:sp>
      <p:pic>
        <p:nvPicPr>
          <p:cNvPr id="8" name="Picture 7" descr="A white and yellow document with black text&#10;&#10;AI-generated content may be incorrect.">
            <a:extLst>
              <a:ext uri="{FF2B5EF4-FFF2-40B4-BE49-F238E27FC236}">
                <a16:creationId xmlns:a16="http://schemas.microsoft.com/office/drawing/2014/main" id="{9B71A83A-8F7B-D041-0A7A-2CB34A12A3F2}"/>
              </a:ext>
            </a:extLst>
          </p:cNvPr>
          <p:cNvPicPr>
            <a:picLocks noChangeAspect="1"/>
          </p:cNvPicPr>
          <p:nvPr/>
        </p:nvPicPr>
        <p:blipFill>
          <a:blip r:embed="rId2"/>
          <a:srcRect r="5215" b="3"/>
          <a:stretch>
            <a:fillRect/>
          </a:stretch>
        </p:blipFill>
        <p:spPr>
          <a:xfrm>
            <a:off x="4572000" y="1047750"/>
            <a:ext cx="4191000" cy="3581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754320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A05B3-50C9-E289-4F7E-C86A3F1B1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BC8E7-B6D3-281E-0ADC-D260A2E77A77}"/>
              </a:ext>
            </a:extLst>
          </p:cNvPr>
          <p:cNvSpPr>
            <a:spLocks noGrp="1"/>
          </p:cNvSpPr>
          <p:nvPr>
            <p:ph type="title"/>
          </p:nvPr>
        </p:nvSpPr>
        <p:spPr>
          <a:xfrm>
            <a:off x="71518" y="1021676"/>
            <a:ext cx="3470476" cy="2390875"/>
          </a:xfrm>
        </p:spPr>
        <p:txBody>
          <a:bodyPr/>
          <a:lstStyle/>
          <a:p>
            <a:r>
              <a:rPr lang="en-US" sz="3000">
                <a:ea typeface="Calibri"/>
                <a:cs typeface="Calibri"/>
              </a:rPr>
              <a:t>Request is asking for what kind of Specialty Rate? </a:t>
            </a:r>
            <a:endParaRPr lang="en-US" sz="3000"/>
          </a:p>
        </p:txBody>
      </p:sp>
      <p:pic>
        <p:nvPicPr>
          <p:cNvPr id="4" name="Picture 3" descr="A close-up of a document&#10;&#10;AI-generated content may be incorrect.">
            <a:extLst>
              <a:ext uri="{FF2B5EF4-FFF2-40B4-BE49-F238E27FC236}">
                <a16:creationId xmlns:a16="http://schemas.microsoft.com/office/drawing/2014/main" id="{D9E01D03-DFFA-4BE2-EB6C-FCA67ED0B4AD}"/>
              </a:ext>
            </a:extLst>
          </p:cNvPr>
          <p:cNvPicPr>
            <a:picLocks noChangeAspect="1"/>
          </p:cNvPicPr>
          <p:nvPr/>
        </p:nvPicPr>
        <p:blipFill>
          <a:blip r:embed="rId2"/>
          <a:stretch>
            <a:fillRect/>
          </a:stretch>
        </p:blipFill>
        <p:spPr>
          <a:xfrm>
            <a:off x="3716652" y="246427"/>
            <a:ext cx="4762588" cy="47597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9426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87F12-8D62-F374-9994-4B7BC6DD92AF}"/>
              </a:ext>
            </a:extLst>
          </p:cNvPr>
          <p:cNvSpPr>
            <a:spLocks noGrp="1"/>
          </p:cNvSpPr>
          <p:nvPr>
            <p:ph type="title"/>
          </p:nvPr>
        </p:nvSpPr>
        <p:spPr>
          <a:xfrm>
            <a:off x="181923" y="2318878"/>
            <a:ext cx="3821190" cy="505744"/>
          </a:xfrm>
        </p:spPr>
        <p:txBody>
          <a:bodyPr wrap="square" anchor="b">
            <a:noAutofit/>
          </a:bodyPr>
          <a:lstStyle/>
          <a:p>
            <a:r>
              <a:rPr lang="en-US" sz="3200"/>
              <a:t>What is being requested? </a:t>
            </a:r>
          </a:p>
        </p:txBody>
      </p:sp>
      <p:pic>
        <p:nvPicPr>
          <p:cNvPr id="4" name="Picture 3" descr="A document with a signature&#10;&#10;AI-generated content may be incorrect.">
            <a:extLst>
              <a:ext uri="{FF2B5EF4-FFF2-40B4-BE49-F238E27FC236}">
                <a16:creationId xmlns:a16="http://schemas.microsoft.com/office/drawing/2014/main" id="{0A03DBB1-350E-14FC-899D-96334378C68E}"/>
              </a:ext>
            </a:extLst>
          </p:cNvPr>
          <p:cNvPicPr>
            <a:picLocks noChangeAspect="1"/>
          </p:cNvPicPr>
          <p:nvPr/>
        </p:nvPicPr>
        <p:blipFill>
          <a:blip r:embed="rId2"/>
          <a:srcRect t="5904" r="236" b="25830"/>
          <a:stretch>
            <a:fillRect/>
          </a:stretch>
        </p:blipFill>
        <p:spPr>
          <a:xfrm>
            <a:off x="4003113" y="389334"/>
            <a:ext cx="5010565" cy="43648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494643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189D-BE2B-C68F-D371-DB8646DFC99E}"/>
              </a:ext>
            </a:extLst>
          </p:cNvPr>
          <p:cNvSpPr>
            <a:spLocks noGrp="1"/>
          </p:cNvSpPr>
          <p:nvPr>
            <p:ph type="title"/>
          </p:nvPr>
        </p:nvSpPr>
        <p:spPr/>
        <p:txBody>
          <a:bodyPr/>
          <a:lstStyle/>
          <a:p>
            <a:r>
              <a:rPr lang="en-US"/>
              <a:t>Date of Service (DOS) Dates</a:t>
            </a:r>
          </a:p>
        </p:txBody>
      </p:sp>
      <p:sp>
        <p:nvSpPr>
          <p:cNvPr id="3" name="Content Placeholder 2">
            <a:extLst>
              <a:ext uri="{FF2B5EF4-FFF2-40B4-BE49-F238E27FC236}">
                <a16:creationId xmlns:a16="http://schemas.microsoft.com/office/drawing/2014/main" id="{13AB7475-7557-292E-BABC-E3ABBCD4C6DC}"/>
              </a:ext>
            </a:extLst>
          </p:cNvPr>
          <p:cNvSpPr>
            <a:spLocks noGrp="1"/>
          </p:cNvSpPr>
          <p:nvPr>
            <p:ph idx="1"/>
          </p:nvPr>
        </p:nvSpPr>
        <p:spPr>
          <a:xfrm>
            <a:off x="4184218" y="1152144"/>
            <a:ext cx="4648886" cy="3419856"/>
          </a:xfrm>
        </p:spPr>
        <p:txBody>
          <a:bodyPr/>
          <a:lstStyle/>
          <a:p>
            <a:pPr>
              <a:spcAft>
                <a:spcPts val="900"/>
              </a:spcAft>
            </a:pPr>
            <a:r>
              <a:rPr lang="en-US"/>
              <a:t>Please do not place request FORWARD&gt;&gt;&gt;&gt;</a:t>
            </a:r>
          </a:p>
          <a:p>
            <a:pPr>
              <a:spcAft>
                <a:spcPts val="900"/>
              </a:spcAft>
            </a:pPr>
            <a:r>
              <a:rPr lang="en-US">
                <a:cs typeface="Arial"/>
              </a:rPr>
              <a:t>We will only approve month that is being requested &amp; Send back for additional information. </a:t>
            </a:r>
            <a:endParaRPr lang="en-US"/>
          </a:p>
        </p:txBody>
      </p:sp>
      <p:pic>
        <p:nvPicPr>
          <p:cNvPr id="5" name="Picture 4" descr="A close-up of a form&#10;&#10;AI-generated content may be incorrect.">
            <a:extLst>
              <a:ext uri="{FF2B5EF4-FFF2-40B4-BE49-F238E27FC236}">
                <a16:creationId xmlns:a16="http://schemas.microsoft.com/office/drawing/2014/main" id="{FC9FD2E2-B90C-7760-A19A-228AD8802F0C}"/>
              </a:ext>
            </a:extLst>
          </p:cNvPr>
          <p:cNvPicPr>
            <a:picLocks noChangeAspect="1"/>
          </p:cNvPicPr>
          <p:nvPr/>
        </p:nvPicPr>
        <p:blipFill>
          <a:blip r:embed="rId2"/>
          <a:srcRect l="8621" r="10345" b="104"/>
          <a:stretch>
            <a:fillRect/>
          </a:stretch>
        </p:blipFill>
        <p:spPr>
          <a:xfrm>
            <a:off x="310896" y="1095115"/>
            <a:ext cx="3719616" cy="37802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92945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BB11-92E8-2994-5D17-9AABF316E1CD}"/>
              </a:ext>
            </a:extLst>
          </p:cNvPr>
          <p:cNvSpPr>
            <a:spLocks noGrp="1"/>
          </p:cNvSpPr>
          <p:nvPr>
            <p:ph type="title"/>
          </p:nvPr>
        </p:nvSpPr>
        <p:spPr>
          <a:xfrm>
            <a:off x="728545" y="132818"/>
            <a:ext cx="7686909" cy="577105"/>
          </a:xfrm>
        </p:spPr>
        <p:txBody>
          <a:bodyPr wrap="square" anchor="b">
            <a:noAutofit/>
          </a:bodyPr>
          <a:lstStyle/>
          <a:p>
            <a:r>
              <a:rPr lang="en-US" sz="3200"/>
              <a:t>Is there an issue with this request?</a:t>
            </a:r>
          </a:p>
        </p:txBody>
      </p:sp>
      <p:pic>
        <p:nvPicPr>
          <p:cNvPr id="4" name="Picture 3" descr="A screenshot of a medical documentation&#10;&#10;AI-generated content may be incorrect.">
            <a:extLst>
              <a:ext uri="{FF2B5EF4-FFF2-40B4-BE49-F238E27FC236}">
                <a16:creationId xmlns:a16="http://schemas.microsoft.com/office/drawing/2014/main" id="{84A1E53C-2F1F-4332-12F9-4B97C6399047}"/>
              </a:ext>
            </a:extLst>
          </p:cNvPr>
          <p:cNvPicPr>
            <a:picLocks noChangeAspect="1"/>
          </p:cNvPicPr>
          <p:nvPr/>
        </p:nvPicPr>
        <p:blipFill>
          <a:blip r:embed="rId2"/>
          <a:stretch>
            <a:fillRect/>
          </a:stretch>
        </p:blipFill>
        <p:spPr>
          <a:xfrm>
            <a:off x="59846" y="849428"/>
            <a:ext cx="9024903" cy="36786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638039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326F2-9843-2060-1157-32BD9DF51010}"/>
              </a:ext>
            </a:extLst>
          </p:cNvPr>
          <p:cNvSpPr>
            <a:spLocks noGrp="1"/>
          </p:cNvSpPr>
          <p:nvPr>
            <p:ph type="title"/>
          </p:nvPr>
        </p:nvSpPr>
        <p:spPr/>
        <p:txBody>
          <a:bodyPr/>
          <a:lstStyle/>
          <a:p>
            <a:r>
              <a:rPr lang="en-US">
                <a:solidFill>
                  <a:srgbClr val="369992"/>
                </a:solidFill>
              </a:rPr>
              <a:t>REMINDER: </a:t>
            </a:r>
            <a:br>
              <a:rPr lang="en-US">
                <a:solidFill>
                  <a:srgbClr val="369992"/>
                </a:solidFill>
              </a:rPr>
            </a:br>
            <a:r>
              <a:rPr lang="en-US">
                <a:solidFill>
                  <a:srgbClr val="369992"/>
                </a:solidFill>
              </a:rPr>
              <a:t>Please do not use </a:t>
            </a:r>
            <a:r>
              <a:rPr lang="en-US">
                <a:solidFill>
                  <a:srgbClr val="FF0000"/>
                </a:solidFill>
              </a:rPr>
              <a:t>THP</a:t>
            </a:r>
            <a:r>
              <a:rPr lang="en-US">
                <a:solidFill>
                  <a:srgbClr val="369992"/>
                </a:solidFill>
              </a:rPr>
              <a:t> Form for </a:t>
            </a:r>
            <a:r>
              <a:rPr lang="en-US">
                <a:solidFill>
                  <a:srgbClr val="92D050"/>
                </a:solidFill>
              </a:rPr>
              <a:t>TALTCS</a:t>
            </a:r>
            <a:endParaRPr lang="en-US"/>
          </a:p>
        </p:txBody>
      </p:sp>
      <p:pic>
        <p:nvPicPr>
          <p:cNvPr id="4" name="Picture 3" descr="A medical form with numbers and numbers&#10;&#10;AI-generated content may be incorrect.">
            <a:extLst>
              <a:ext uri="{FF2B5EF4-FFF2-40B4-BE49-F238E27FC236}">
                <a16:creationId xmlns:a16="http://schemas.microsoft.com/office/drawing/2014/main" id="{794BBA82-ECC4-E39F-2EC9-4309FFE11BBD}"/>
              </a:ext>
            </a:extLst>
          </p:cNvPr>
          <p:cNvPicPr>
            <a:picLocks noChangeAspect="1"/>
          </p:cNvPicPr>
          <p:nvPr/>
        </p:nvPicPr>
        <p:blipFill>
          <a:blip r:embed="rId2"/>
          <a:stretch>
            <a:fillRect/>
          </a:stretch>
        </p:blipFill>
        <p:spPr>
          <a:xfrm>
            <a:off x="1858300" y="891081"/>
            <a:ext cx="5200610" cy="39937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12757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6680D-EFD8-6037-999A-6642D5D6FFF5}"/>
              </a:ext>
            </a:extLst>
          </p:cNvPr>
          <p:cNvSpPr>
            <a:spLocks noGrp="1"/>
          </p:cNvSpPr>
          <p:nvPr>
            <p:ph type="title"/>
          </p:nvPr>
        </p:nvSpPr>
        <p:spPr>
          <a:xfrm>
            <a:off x="311700" y="137160"/>
            <a:ext cx="8520600" cy="1236994"/>
          </a:xfrm>
        </p:spPr>
        <p:txBody>
          <a:bodyPr/>
          <a:lstStyle/>
          <a:p>
            <a:r>
              <a:rPr lang="en-US" sz="2000">
                <a:solidFill>
                  <a:srgbClr val="369992"/>
                </a:solidFill>
              </a:rPr>
              <a:t>REMINDER:</a:t>
            </a:r>
            <a:br>
              <a:rPr lang="en-US" sz="2000">
                <a:solidFill>
                  <a:srgbClr val="369992"/>
                </a:solidFill>
              </a:rPr>
            </a:br>
            <a:r>
              <a:rPr lang="en-US" sz="2000">
                <a:solidFill>
                  <a:srgbClr val="FF0000"/>
                </a:solidFill>
              </a:rPr>
              <a:t>DO NOT</a:t>
            </a:r>
            <a:r>
              <a:rPr lang="en-US" sz="2000">
                <a:solidFill>
                  <a:srgbClr val="369992"/>
                </a:solidFill>
              </a:rPr>
              <a:t> send multiple fax each time information is left out. Gather all information &amp; double check then fax it over. </a:t>
            </a:r>
            <a:endParaRPr lang="en-US" sz="3200"/>
          </a:p>
        </p:txBody>
      </p:sp>
      <p:pic>
        <p:nvPicPr>
          <p:cNvPr id="5" name="Picture 4" descr="A close-up of a fax form&#10;&#10;AI-generated content may be incorrect.">
            <a:extLst>
              <a:ext uri="{FF2B5EF4-FFF2-40B4-BE49-F238E27FC236}">
                <a16:creationId xmlns:a16="http://schemas.microsoft.com/office/drawing/2014/main" id="{87095BE9-CB04-E2FE-8B3B-B479EAFEFDE4}"/>
              </a:ext>
            </a:extLst>
          </p:cNvPr>
          <p:cNvPicPr>
            <a:picLocks noChangeAspect="1"/>
          </p:cNvPicPr>
          <p:nvPr/>
        </p:nvPicPr>
        <p:blipFill>
          <a:blip r:embed="rId2"/>
          <a:stretch>
            <a:fillRect/>
          </a:stretch>
        </p:blipFill>
        <p:spPr>
          <a:xfrm>
            <a:off x="-1" y="1620164"/>
            <a:ext cx="9144000" cy="20290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08403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2795F4B-14E8-9F78-F3C6-597F62DA0730}"/>
              </a:ext>
            </a:extLst>
          </p:cNvPr>
          <p:cNvSpPr>
            <a:spLocks noGrp="1"/>
          </p:cNvSpPr>
          <p:nvPr>
            <p:ph type="title"/>
          </p:nvPr>
        </p:nvSpPr>
        <p:spPr>
          <a:xfrm>
            <a:off x="311700" y="141425"/>
            <a:ext cx="8520600" cy="614990"/>
          </a:xfrm>
        </p:spPr>
        <p:txBody>
          <a:bodyPr/>
          <a:lstStyle/>
          <a:p>
            <a:r>
              <a:rPr lang="en-US" sz="3200"/>
              <a:t>Clarify what needs to be CORRECTED.</a:t>
            </a:r>
          </a:p>
        </p:txBody>
      </p:sp>
      <p:pic>
        <p:nvPicPr>
          <p:cNvPr id="4" name="Picture 3" descr="A screenshot of a computer screen&#10;&#10;AI-generated content may be incorrect.">
            <a:extLst>
              <a:ext uri="{FF2B5EF4-FFF2-40B4-BE49-F238E27FC236}">
                <a16:creationId xmlns:a16="http://schemas.microsoft.com/office/drawing/2014/main" id="{79A45C2D-169D-ADBD-0C32-559830EBBA26}"/>
              </a:ext>
            </a:extLst>
          </p:cNvPr>
          <p:cNvPicPr>
            <a:picLocks noChangeAspect="1"/>
          </p:cNvPicPr>
          <p:nvPr/>
        </p:nvPicPr>
        <p:blipFill>
          <a:blip r:embed="rId2"/>
          <a:srcRect r="2" b="6134"/>
          <a:stretch>
            <a:fillRect/>
          </a:stretch>
        </p:blipFill>
        <p:spPr>
          <a:xfrm>
            <a:off x="116901" y="1010581"/>
            <a:ext cx="8815822" cy="35614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88032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76B7-F6E8-199D-AFF7-ADD9C2DE8FDD}"/>
              </a:ext>
            </a:extLst>
          </p:cNvPr>
          <p:cNvSpPr>
            <a:spLocks noGrp="1"/>
          </p:cNvSpPr>
          <p:nvPr>
            <p:ph type="title"/>
          </p:nvPr>
        </p:nvSpPr>
        <p:spPr>
          <a:xfrm>
            <a:off x="311700" y="137160"/>
            <a:ext cx="8520600" cy="786815"/>
          </a:xfrm>
        </p:spPr>
        <p:txBody>
          <a:bodyPr/>
          <a:lstStyle/>
          <a:p>
            <a:r>
              <a:rPr lang="en-US"/>
              <a:t>Incorrect Fax Submission/Misfiled Request</a:t>
            </a:r>
          </a:p>
        </p:txBody>
      </p:sp>
      <p:sp>
        <p:nvSpPr>
          <p:cNvPr id="3" name="Text Placeholder 2">
            <a:extLst>
              <a:ext uri="{FF2B5EF4-FFF2-40B4-BE49-F238E27FC236}">
                <a16:creationId xmlns:a16="http://schemas.microsoft.com/office/drawing/2014/main" id="{DFB52AF2-58EB-EBDE-C921-EDE74DB51E0E}"/>
              </a:ext>
            </a:extLst>
          </p:cNvPr>
          <p:cNvSpPr>
            <a:spLocks noGrp="1"/>
          </p:cNvSpPr>
          <p:nvPr>
            <p:ph type="body" idx="1"/>
          </p:nvPr>
        </p:nvSpPr>
        <p:spPr>
          <a:xfrm>
            <a:off x="311700" y="1152475"/>
            <a:ext cx="4183701" cy="3416400"/>
          </a:xfrm>
        </p:spPr>
        <p:txBody>
          <a:bodyPr/>
          <a:lstStyle/>
          <a:p>
            <a:pPr marL="412750" indent="-285750">
              <a:lnSpc>
                <a:spcPct val="110000"/>
              </a:lnSpc>
              <a:spcAft>
                <a:spcPts val="900"/>
              </a:spcAft>
              <a:buClr>
                <a:srgbClr val="8A3A6D"/>
              </a:buClr>
              <a:buSzPts val="1600"/>
            </a:pPr>
            <a:r>
              <a:rPr lang="en-US" sz="1400"/>
              <a:t>PA packets are being submitted with Incomplete Cover Sheets causing delays &amp; returns. </a:t>
            </a:r>
          </a:p>
          <a:p>
            <a:pPr marL="869950" lvl="1" indent="-285750">
              <a:lnSpc>
                <a:spcPct val="110000"/>
              </a:lnSpc>
              <a:spcAft>
                <a:spcPts val="900"/>
              </a:spcAft>
              <a:buClr>
                <a:srgbClr val="8A3A6D"/>
              </a:buClr>
              <a:buSzPts val="1600"/>
            </a:pPr>
            <a:r>
              <a:rPr lang="en-US" sz="1300">
                <a:solidFill>
                  <a:srgbClr val="000000"/>
                </a:solidFill>
              </a:rPr>
              <a:t>Example: Multiple DME Request are being returned due to misfiles. </a:t>
            </a:r>
          </a:p>
          <a:p>
            <a:pPr marL="869950" lvl="1" indent="-285750">
              <a:lnSpc>
                <a:spcPct val="110000"/>
              </a:lnSpc>
              <a:spcAft>
                <a:spcPts val="900"/>
              </a:spcAft>
              <a:buClr>
                <a:srgbClr val="8A3A6D"/>
              </a:buClr>
              <a:buSzPts val="1600"/>
            </a:pPr>
            <a:r>
              <a:rPr lang="en-US" sz="1300">
                <a:solidFill>
                  <a:srgbClr val="000000"/>
                </a:solidFill>
              </a:rPr>
              <a:t>Returned Fax issues lined to missing cover sheet &amp; faxing errors. </a:t>
            </a:r>
            <a:endParaRPr lang="en-US" sz="1400"/>
          </a:p>
        </p:txBody>
      </p:sp>
      <p:sp>
        <p:nvSpPr>
          <p:cNvPr id="4" name="Text Placeholder 3">
            <a:extLst>
              <a:ext uri="{FF2B5EF4-FFF2-40B4-BE49-F238E27FC236}">
                <a16:creationId xmlns:a16="http://schemas.microsoft.com/office/drawing/2014/main" id="{3AA2168B-452B-A03F-B701-4BC983A66B71}"/>
              </a:ext>
            </a:extLst>
          </p:cNvPr>
          <p:cNvSpPr>
            <a:spLocks noGrp="1"/>
          </p:cNvSpPr>
          <p:nvPr>
            <p:ph type="body" idx="4294967295"/>
          </p:nvPr>
        </p:nvSpPr>
        <p:spPr>
          <a:xfrm>
            <a:off x="4648601" y="1152425"/>
            <a:ext cx="4495399" cy="3416400"/>
          </a:xfrm>
        </p:spPr>
        <p:txBody>
          <a:bodyPr/>
          <a:lstStyle/>
          <a:p>
            <a:pPr>
              <a:lnSpc>
                <a:spcPct val="110000"/>
              </a:lnSpc>
              <a:spcAft>
                <a:spcPts val="900"/>
              </a:spcAft>
            </a:pPr>
            <a:r>
              <a:rPr lang="en-US" sz="1200"/>
              <a:t>Resolution:</a:t>
            </a:r>
            <a:endParaRPr lang="en-US" sz="1200">
              <a:solidFill>
                <a:srgbClr val="000000"/>
              </a:solidFill>
            </a:endParaRPr>
          </a:p>
          <a:p>
            <a:pPr lvl="1">
              <a:lnSpc>
                <a:spcPct val="110000"/>
              </a:lnSpc>
              <a:spcAft>
                <a:spcPts val="900"/>
              </a:spcAft>
              <a:buClr>
                <a:srgbClr val="369992"/>
              </a:buClr>
            </a:pPr>
            <a:r>
              <a:rPr lang="en-US" sz="1200"/>
              <a:t>Redistribute updated Fax Submission Instructions. </a:t>
            </a:r>
          </a:p>
          <a:p>
            <a:pPr lvl="1">
              <a:lnSpc>
                <a:spcPct val="110000"/>
              </a:lnSpc>
              <a:spcAft>
                <a:spcPts val="900"/>
              </a:spcAft>
              <a:buClr>
                <a:srgbClr val="369992"/>
              </a:buClr>
            </a:pPr>
            <a:r>
              <a:rPr lang="en-US" sz="1200">
                <a:solidFill>
                  <a:srgbClr val="000000"/>
                </a:solidFill>
              </a:rPr>
              <a:t>Provide Example of Correctly Completed Fax Coversheet.</a:t>
            </a:r>
          </a:p>
          <a:p>
            <a:pPr lvl="1">
              <a:lnSpc>
                <a:spcPct val="110000"/>
              </a:lnSpc>
              <a:spcAft>
                <a:spcPts val="900"/>
              </a:spcAft>
              <a:buClr>
                <a:srgbClr val="369992"/>
              </a:buClr>
            </a:pPr>
            <a:r>
              <a:rPr lang="en-US" sz="1200">
                <a:solidFill>
                  <a:srgbClr val="000000"/>
                </a:solidFill>
              </a:rPr>
              <a:t>Top reasons requests are returned. </a:t>
            </a:r>
          </a:p>
          <a:p>
            <a:pPr lvl="1">
              <a:lnSpc>
                <a:spcPct val="110000"/>
              </a:lnSpc>
              <a:spcAft>
                <a:spcPts val="900"/>
              </a:spcAft>
              <a:buClr>
                <a:srgbClr val="369992"/>
              </a:buClr>
            </a:pPr>
            <a:r>
              <a:rPr lang="en-US" sz="1200">
                <a:solidFill>
                  <a:srgbClr val="000000"/>
                </a:solidFill>
              </a:rPr>
              <a:t>Remind providers, they should no submit directly when policy requires CM submission. </a:t>
            </a:r>
            <a:endParaRPr lang="en-US" sz="1200"/>
          </a:p>
        </p:txBody>
      </p:sp>
    </p:spTree>
    <p:extLst>
      <p:ext uri="{BB962C8B-B14F-4D97-AF65-F5344CB8AC3E}">
        <p14:creationId xmlns:p14="http://schemas.microsoft.com/office/powerpoint/2010/main" val="36174232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62E8-598C-5B21-BAD1-32BD8358C28F}"/>
              </a:ext>
            </a:extLst>
          </p:cNvPr>
          <p:cNvSpPr>
            <a:spLocks noGrp="1"/>
          </p:cNvSpPr>
          <p:nvPr>
            <p:ph type="title"/>
          </p:nvPr>
        </p:nvSpPr>
        <p:spPr>
          <a:xfrm>
            <a:off x="311700" y="133975"/>
            <a:ext cx="8520600" cy="660739"/>
          </a:xfrm>
        </p:spPr>
        <p:txBody>
          <a:bodyPr/>
          <a:lstStyle/>
          <a:p>
            <a:r>
              <a:rPr lang="en-US">
                <a:solidFill>
                  <a:srgbClr val="369992"/>
                </a:solidFill>
              </a:rPr>
              <a:t>Missing Documentation for PA/SNF/ALF</a:t>
            </a:r>
            <a:endParaRPr lang="en-US"/>
          </a:p>
        </p:txBody>
      </p:sp>
      <p:sp>
        <p:nvSpPr>
          <p:cNvPr id="3" name="Text Placeholder 2">
            <a:extLst>
              <a:ext uri="{FF2B5EF4-FFF2-40B4-BE49-F238E27FC236}">
                <a16:creationId xmlns:a16="http://schemas.microsoft.com/office/drawing/2014/main" id="{7AF111E0-B551-42D1-9BE7-DEF7340844AD}"/>
              </a:ext>
            </a:extLst>
          </p:cNvPr>
          <p:cNvSpPr>
            <a:spLocks noGrp="1"/>
          </p:cNvSpPr>
          <p:nvPr>
            <p:ph type="body" idx="1"/>
          </p:nvPr>
        </p:nvSpPr>
        <p:spPr>
          <a:xfrm>
            <a:off x="311700" y="842588"/>
            <a:ext cx="3999900" cy="3726287"/>
          </a:xfrm>
        </p:spPr>
        <p:txBody>
          <a:bodyPr/>
          <a:lstStyle/>
          <a:p>
            <a:pPr marL="285750" indent="-285750">
              <a:lnSpc>
                <a:spcPts val="2850"/>
              </a:lnSpc>
            </a:pPr>
            <a:r>
              <a:rPr lang="en-US" sz="1400" baseline="0">
                <a:solidFill>
                  <a:srgbClr val="414042"/>
                </a:solidFill>
                <a:latin typeface="Lexend"/>
                <a:ea typeface="Arial"/>
                <a:cs typeface="Arial"/>
              </a:rPr>
              <a:t>Requests often require follow up because supporting records are missing. </a:t>
            </a:r>
            <a:endParaRPr lang="en-US" sz="1400">
              <a:ea typeface="Arial"/>
              <a:cs typeface="Arial"/>
            </a:endParaRPr>
          </a:p>
          <a:p>
            <a:pPr marL="685800" lvl="1" indent="-228600">
              <a:lnSpc>
                <a:spcPts val="2850"/>
              </a:lnSpc>
              <a:buFont typeface=""/>
              <a:buChar char="•"/>
            </a:pPr>
            <a:r>
              <a:rPr lang="en-US" sz="1400" baseline="0">
                <a:solidFill>
                  <a:srgbClr val="414042"/>
                </a:solidFill>
                <a:latin typeface="Lexend"/>
                <a:ea typeface="Arial"/>
                <a:cs typeface="Arial"/>
              </a:rPr>
              <a:t>BH, RT, HD NOTES</a:t>
            </a:r>
            <a:r>
              <a:rPr lang="en-US" sz="1400">
                <a:latin typeface="Lexend"/>
                <a:ea typeface="Arial"/>
                <a:cs typeface="Arial"/>
              </a:rPr>
              <a:t>​</a:t>
            </a:r>
          </a:p>
          <a:p>
            <a:pPr marL="685800" lvl="1" indent="-228600">
              <a:lnSpc>
                <a:spcPts val="2850"/>
              </a:lnSpc>
              <a:buFont typeface=""/>
              <a:buChar char="•"/>
            </a:pPr>
            <a:r>
              <a:rPr lang="en-US" sz="1400" baseline="0">
                <a:solidFill>
                  <a:srgbClr val="414042"/>
                </a:solidFill>
                <a:ea typeface="Arial"/>
                <a:cs typeface="Arial"/>
              </a:rPr>
              <a:t>Need </a:t>
            </a:r>
            <a:r>
              <a:rPr lang="en-US" sz="1400">
                <a:solidFill>
                  <a:srgbClr val="414042"/>
                </a:solidFill>
                <a:ea typeface="Arial"/>
                <a:cs typeface="Arial"/>
              </a:rPr>
              <a:t>treatment plan</a:t>
            </a:r>
          </a:p>
          <a:p>
            <a:pPr marL="685800" lvl="1" indent="-228600">
              <a:lnSpc>
                <a:spcPts val="2850"/>
              </a:lnSpc>
              <a:buFont typeface=""/>
              <a:buChar char="•"/>
            </a:pPr>
            <a:r>
              <a:rPr lang="en-US" sz="1400">
                <a:solidFill>
                  <a:srgbClr val="414042"/>
                </a:solidFill>
                <a:latin typeface="Lexend"/>
                <a:ea typeface="Arial"/>
                <a:cs typeface="Arial"/>
              </a:rPr>
              <a:t>Need </a:t>
            </a:r>
            <a:r>
              <a:rPr lang="en-US" sz="1400">
                <a:solidFill>
                  <a:srgbClr val="414042"/>
                </a:solidFill>
                <a:ea typeface="Arial"/>
                <a:cs typeface="Arial"/>
              </a:rPr>
              <a:t>Provider ID, correct AHCCCS ID</a:t>
            </a:r>
          </a:p>
          <a:p>
            <a:pPr marL="685800" lvl="1" indent="-228600">
              <a:lnSpc>
                <a:spcPts val="2850"/>
              </a:lnSpc>
              <a:buFont typeface=""/>
              <a:buChar char="•"/>
            </a:pPr>
            <a:r>
              <a:rPr lang="en-US" sz="1400">
                <a:solidFill>
                  <a:srgbClr val="414042"/>
                </a:solidFill>
                <a:latin typeface="Lexend"/>
                <a:ea typeface="Arial"/>
                <a:cs typeface="Arial"/>
              </a:rPr>
              <a:t>Need provider to be ROPA Compliant</a:t>
            </a:r>
          </a:p>
          <a:p>
            <a:pPr marL="685800" lvl="1" indent="-228600">
              <a:lnSpc>
                <a:spcPts val="2850"/>
              </a:lnSpc>
              <a:buFont typeface=""/>
              <a:buChar char="•"/>
            </a:pPr>
            <a:r>
              <a:rPr lang="en-US" sz="1400">
                <a:solidFill>
                  <a:srgbClr val="414042"/>
                </a:solidFill>
                <a:latin typeface="Lexend"/>
                <a:ea typeface="Arial"/>
                <a:cs typeface="Arial"/>
              </a:rPr>
              <a:t>Correct DOS Range on All Files</a:t>
            </a:r>
            <a:endParaRPr lang="en-US" sz="1400"/>
          </a:p>
        </p:txBody>
      </p:sp>
      <p:sp>
        <p:nvSpPr>
          <p:cNvPr id="4" name="Text Placeholder 3">
            <a:extLst>
              <a:ext uri="{FF2B5EF4-FFF2-40B4-BE49-F238E27FC236}">
                <a16:creationId xmlns:a16="http://schemas.microsoft.com/office/drawing/2014/main" id="{D1339BDE-97A2-E1D5-57CC-522C9DB77293}"/>
              </a:ext>
            </a:extLst>
          </p:cNvPr>
          <p:cNvSpPr>
            <a:spLocks noGrp="1"/>
          </p:cNvSpPr>
          <p:nvPr>
            <p:ph type="body" idx="2"/>
          </p:nvPr>
        </p:nvSpPr>
        <p:spPr>
          <a:xfrm>
            <a:off x="4551500" y="909612"/>
            <a:ext cx="3999900" cy="3659263"/>
          </a:xfrm>
        </p:spPr>
        <p:txBody>
          <a:bodyPr/>
          <a:lstStyle/>
          <a:p>
            <a:pPr>
              <a:lnSpc>
                <a:spcPct val="110000"/>
              </a:lnSpc>
              <a:spcAft>
                <a:spcPts val="900"/>
              </a:spcAft>
            </a:pPr>
            <a:r>
              <a:rPr lang="en-US" sz="1400"/>
              <a:t>Resolution: </a:t>
            </a:r>
          </a:p>
          <a:p>
            <a:pPr lvl="1">
              <a:lnSpc>
                <a:spcPct val="110000"/>
              </a:lnSpc>
              <a:spcAft>
                <a:spcPts val="900"/>
              </a:spcAft>
            </a:pPr>
            <a:r>
              <a:rPr lang="en-US" sz="1400">
                <a:solidFill>
                  <a:srgbClr val="000000"/>
                </a:solidFill>
              </a:rPr>
              <a:t>Checklist: DME, SNF, HM, BHRF, ALF</a:t>
            </a:r>
          </a:p>
          <a:p>
            <a:pPr lvl="1">
              <a:lnSpc>
                <a:spcPct val="110000"/>
              </a:lnSpc>
              <a:spcAft>
                <a:spcPts val="900"/>
              </a:spcAft>
            </a:pPr>
            <a:r>
              <a:rPr lang="en-US" sz="1400">
                <a:solidFill>
                  <a:srgbClr val="000000"/>
                </a:solidFill>
              </a:rPr>
              <a:t>Please check to verify information before sending. </a:t>
            </a:r>
            <a:endParaRPr lang="en-US" sz="1400"/>
          </a:p>
        </p:txBody>
      </p:sp>
    </p:spTree>
    <p:extLst>
      <p:ext uri="{BB962C8B-B14F-4D97-AF65-F5344CB8AC3E}">
        <p14:creationId xmlns:p14="http://schemas.microsoft.com/office/powerpoint/2010/main" val="26882173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865C01-FCEC-10B4-ECB0-2CCB28F85C90}"/>
              </a:ext>
            </a:extLst>
          </p:cNvPr>
          <p:cNvSpPr>
            <a:spLocks noGrp="1"/>
          </p:cNvSpPr>
          <p:nvPr>
            <p:ph type="title"/>
          </p:nvPr>
        </p:nvSpPr>
        <p:spPr/>
        <p:txBody>
          <a:bodyPr/>
          <a:lstStyle/>
          <a:p>
            <a:r>
              <a:rPr lang="en-US"/>
              <a:t>Clarification Request</a:t>
            </a:r>
          </a:p>
        </p:txBody>
      </p:sp>
      <p:graphicFrame>
        <p:nvGraphicFramePr>
          <p:cNvPr id="8" name="Text Placeholder 2">
            <a:extLst>
              <a:ext uri="{FF2B5EF4-FFF2-40B4-BE49-F238E27FC236}">
                <a16:creationId xmlns:a16="http://schemas.microsoft.com/office/drawing/2014/main" id="{C31E3302-686B-D92A-3451-D7AE5FD909C2}"/>
              </a:ext>
            </a:extLst>
          </p:cNvPr>
          <p:cNvGraphicFramePr/>
          <p:nvPr>
            <p:extLst>
              <p:ext uri="{D42A27DB-BD31-4B8C-83A1-F6EECF244321}">
                <p14:modId xmlns:p14="http://schemas.microsoft.com/office/powerpoint/2010/main" val="1526346414"/>
              </p:ext>
            </p:extLst>
          </p:nvPr>
        </p:nvGraphicFramePr>
        <p:xfrm>
          <a:off x="339665" y="923745"/>
          <a:ext cx="454684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descr="A medical form with numbers and numbers&#10;&#10;AI-generated content may be incorrect.">
            <a:extLst>
              <a:ext uri="{FF2B5EF4-FFF2-40B4-BE49-F238E27FC236}">
                <a16:creationId xmlns:a16="http://schemas.microsoft.com/office/drawing/2014/main" id="{5024B97C-824D-E237-141A-1EDEA2A27446}"/>
              </a:ext>
            </a:extLst>
          </p:cNvPr>
          <p:cNvPicPr>
            <a:picLocks noChangeAspect="1"/>
          </p:cNvPicPr>
          <p:nvPr/>
        </p:nvPicPr>
        <p:blipFill>
          <a:blip r:embed="rId7"/>
          <a:srcRect l="67" t="34277" r="137" b="9224"/>
          <a:stretch>
            <a:fillRect/>
          </a:stretch>
        </p:blipFill>
        <p:spPr>
          <a:xfrm>
            <a:off x="5089567" y="1261431"/>
            <a:ext cx="3922120" cy="29060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185965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CD03-F858-986E-1715-CE3CED3DDB48}"/>
              </a:ext>
            </a:extLst>
          </p:cNvPr>
          <p:cNvSpPr>
            <a:spLocks noGrp="1"/>
          </p:cNvSpPr>
          <p:nvPr>
            <p:ph type="title"/>
          </p:nvPr>
        </p:nvSpPr>
        <p:spPr>
          <a:xfrm>
            <a:off x="311700" y="141425"/>
            <a:ext cx="8520600" cy="868800"/>
          </a:xfrm>
        </p:spPr>
        <p:txBody>
          <a:bodyPr wrap="square" anchor="b">
            <a:normAutofit/>
          </a:bodyPr>
          <a:lstStyle/>
          <a:p>
            <a:r>
              <a:rPr lang="en-US"/>
              <a:t>Clarification Request</a:t>
            </a:r>
          </a:p>
        </p:txBody>
      </p:sp>
      <p:graphicFrame>
        <p:nvGraphicFramePr>
          <p:cNvPr id="11" name="Text Placeholder 2">
            <a:extLst>
              <a:ext uri="{FF2B5EF4-FFF2-40B4-BE49-F238E27FC236}">
                <a16:creationId xmlns:a16="http://schemas.microsoft.com/office/drawing/2014/main" id="{EF4E42D2-587D-195E-2629-C64231522DA2}"/>
              </a:ext>
            </a:extLst>
          </p:cNvPr>
          <p:cNvGraphicFramePr/>
          <p:nvPr>
            <p:extLst>
              <p:ext uri="{D42A27DB-BD31-4B8C-83A1-F6EECF244321}">
                <p14:modId xmlns:p14="http://schemas.microsoft.com/office/powerpoint/2010/main" val="1923642632"/>
              </p:ext>
            </p:extLst>
          </p:nvPr>
        </p:nvGraphicFramePr>
        <p:xfrm>
          <a:off x="310896" y="1152144"/>
          <a:ext cx="8522208" cy="341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46120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E089F-1D42-6840-2715-3CCF0AB94BC5}"/>
              </a:ext>
            </a:extLst>
          </p:cNvPr>
          <p:cNvSpPr>
            <a:spLocks noGrp="1"/>
          </p:cNvSpPr>
          <p:nvPr>
            <p:ph type="title"/>
          </p:nvPr>
        </p:nvSpPr>
        <p:spPr>
          <a:xfrm>
            <a:off x="311700" y="141425"/>
            <a:ext cx="8520600" cy="868800"/>
          </a:xfrm>
        </p:spPr>
        <p:txBody>
          <a:bodyPr wrap="square" anchor="b">
            <a:normAutofit/>
          </a:bodyPr>
          <a:lstStyle/>
          <a:p>
            <a:r>
              <a:rPr lang="en-US"/>
              <a:t>Clarification Request</a:t>
            </a:r>
          </a:p>
        </p:txBody>
      </p:sp>
      <p:graphicFrame>
        <p:nvGraphicFramePr>
          <p:cNvPr id="9" name="Text Placeholder 2">
            <a:extLst>
              <a:ext uri="{FF2B5EF4-FFF2-40B4-BE49-F238E27FC236}">
                <a16:creationId xmlns:a16="http://schemas.microsoft.com/office/drawing/2014/main" id="{FEAA317B-43B4-B05E-906D-56270D608DB3}"/>
              </a:ext>
            </a:extLst>
          </p:cNvPr>
          <p:cNvGraphicFramePr/>
          <p:nvPr>
            <p:extLst>
              <p:ext uri="{D42A27DB-BD31-4B8C-83A1-F6EECF244321}">
                <p14:modId xmlns:p14="http://schemas.microsoft.com/office/powerpoint/2010/main" val="1988833611"/>
              </p:ext>
            </p:extLst>
          </p:nvPr>
        </p:nvGraphicFramePr>
        <p:xfrm>
          <a:off x="310896" y="1152144"/>
          <a:ext cx="8522208" cy="341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67842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EA14A-2819-6954-B5E6-973781E540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F65481-F8F6-5959-B6F2-562605AF449B}"/>
              </a:ext>
            </a:extLst>
          </p:cNvPr>
          <p:cNvSpPr>
            <a:spLocks noGrp="1"/>
          </p:cNvSpPr>
          <p:nvPr>
            <p:ph type="title"/>
          </p:nvPr>
        </p:nvSpPr>
        <p:spPr/>
        <p:txBody>
          <a:bodyPr/>
          <a:lstStyle/>
          <a:p>
            <a:r>
              <a:rPr lang="en-US"/>
              <a:t>Questions?</a:t>
            </a:r>
          </a:p>
        </p:txBody>
      </p:sp>
      <p:sp>
        <p:nvSpPr>
          <p:cNvPr id="3" name="Title 2">
            <a:extLst>
              <a:ext uri="{FF2B5EF4-FFF2-40B4-BE49-F238E27FC236}">
                <a16:creationId xmlns:a16="http://schemas.microsoft.com/office/drawing/2014/main" id="{48E6A972-2087-3E66-3742-765ED55F979B}"/>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26181388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F6CE7-8D0F-28BF-5A2A-88B5059E7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5BDBA-EE26-9BD9-7D5F-7C71471B4CB0}"/>
              </a:ext>
            </a:extLst>
          </p:cNvPr>
          <p:cNvSpPr>
            <a:spLocks noGrp="1"/>
          </p:cNvSpPr>
          <p:nvPr>
            <p:ph type="title"/>
          </p:nvPr>
        </p:nvSpPr>
        <p:spPr>
          <a:xfrm>
            <a:off x="2135196" y="679200"/>
            <a:ext cx="7008803" cy="3966300"/>
          </a:xfrm>
        </p:spPr>
        <p:txBody>
          <a:bodyPr/>
          <a:lstStyle/>
          <a:p>
            <a:r>
              <a:rPr lang="en-US" sz="3600">
                <a:ea typeface="Calibri"/>
                <a:cs typeface="Calibri"/>
              </a:rPr>
              <a:t>AHCCCS Registered Providers - ROPA, ASC, Pending Rates</a:t>
            </a:r>
            <a:br>
              <a:rPr lang="en-US" sz="3200">
                <a:ea typeface="Calibri"/>
                <a:cs typeface="Calibri"/>
              </a:rPr>
            </a:br>
            <a:r>
              <a:rPr lang="en-US" sz="1800">
                <a:ea typeface="Calibri"/>
                <a:cs typeface="Calibri"/>
              </a:rPr>
              <a:t>Vanessa Torrez, Clinical Program Manager</a:t>
            </a:r>
          </a:p>
        </p:txBody>
      </p:sp>
      <p:sp>
        <p:nvSpPr>
          <p:cNvPr id="6" name="Content Placeholder 4">
            <a:extLst>
              <a:ext uri="{FF2B5EF4-FFF2-40B4-BE49-F238E27FC236}">
                <a16:creationId xmlns:a16="http://schemas.microsoft.com/office/drawing/2014/main" id="{DC926574-AE6C-7E59-028F-4399A7A3F3C3}"/>
              </a:ext>
            </a:extLst>
          </p:cNvPr>
          <p:cNvSpPr>
            <a:spLocks noGrp="1"/>
          </p:cNvSpPr>
          <p:nvPr/>
        </p:nvSpPr>
        <p:spPr>
          <a:xfrm>
            <a:off x="442627" y="1135856"/>
            <a:ext cx="7536656" cy="3606165"/>
          </a:xfrm>
          <a:prstGeom prst="rect">
            <a:avLst/>
          </a:prstGeom>
        </p:spPr>
        <p:txBody>
          <a:bodyPr vert="horz" lIns="91440" tIns="45720" rIns="91440" bIns="45720" rtlCol="0" anchor="t">
            <a:normAutofit/>
          </a:bodyPr>
          <a:lstStyle>
            <a:lvl1pPr marL="285750" indent="-285750" algn="l" defTabSz="914400" rtl="0" eaLnBrk="1" latinLnBrk="0" hangingPunct="1">
              <a:lnSpc>
                <a:spcPct val="10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5143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7429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71550" indent="-28575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1" indent="-171450"/>
            <a:endParaRPr lang="en-US" sz="1200">
              <a:solidFill>
                <a:srgbClr val="2C2F21"/>
              </a:solidFill>
              <a:latin typeface="Arial"/>
              <a:cs typeface="Arial"/>
            </a:endParaRPr>
          </a:p>
        </p:txBody>
      </p:sp>
    </p:spTree>
    <p:extLst>
      <p:ext uri="{BB962C8B-B14F-4D97-AF65-F5344CB8AC3E}">
        <p14:creationId xmlns:p14="http://schemas.microsoft.com/office/powerpoint/2010/main" val="1610036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38D4D-E515-AFFE-545F-540F24A36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24F23-1EC4-4873-DD98-CAEBE39611B0}"/>
              </a:ext>
            </a:extLst>
          </p:cNvPr>
          <p:cNvSpPr>
            <a:spLocks noGrp="1"/>
          </p:cNvSpPr>
          <p:nvPr>
            <p:ph type="title"/>
          </p:nvPr>
        </p:nvSpPr>
        <p:spPr/>
        <p:txBody>
          <a:bodyPr wrap="square" anchor="ctr">
            <a:normAutofit/>
          </a:bodyPr>
          <a:lstStyle/>
          <a:p>
            <a:r>
              <a:rPr lang="en-US"/>
              <a:t>What is ROPA?</a:t>
            </a:r>
          </a:p>
        </p:txBody>
      </p:sp>
      <p:sp>
        <p:nvSpPr>
          <p:cNvPr id="3" name="Content Placeholder 2">
            <a:extLst>
              <a:ext uri="{FF2B5EF4-FFF2-40B4-BE49-F238E27FC236}">
                <a16:creationId xmlns:a16="http://schemas.microsoft.com/office/drawing/2014/main" id="{B1EC5CD4-85DB-3CD8-E849-CC4CDFCD2321}"/>
              </a:ext>
            </a:extLst>
          </p:cNvPr>
          <p:cNvSpPr>
            <a:spLocks noGrp="1"/>
          </p:cNvSpPr>
          <p:nvPr>
            <p:ph type="body" idx="1"/>
          </p:nvPr>
        </p:nvSpPr>
        <p:spPr>
          <a:xfrm>
            <a:off x="311700" y="1152475"/>
            <a:ext cx="5031077" cy="3416400"/>
          </a:xfrm>
        </p:spPr>
        <p:txBody>
          <a:bodyPr wrap="square" lIns="91440" tIns="45720" rIns="91440" bIns="45720" anchor="t">
            <a:normAutofit/>
          </a:bodyPr>
          <a:lstStyle/>
          <a:p>
            <a:pPr>
              <a:lnSpc>
                <a:spcPct val="105000"/>
              </a:lnSpc>
              <a:spcAft>
                <a:spcPts val="600"/>
              </a:spcAft>
            </a:pPr>
            <a:r>
              <a:rPr lang="en-US" sz="2000"/>
              <a:t>ROPA stands for </a:t>
            </a:r>
            <a:r>
              <a:rPr lang="en-US" sz="2000" b="1"/>
              <a:t>Referring, Ordering, Prescribing, and Attending</a:t>
            </a:r>
            <a:r>
              <a:rPr lang="en-US" sz="2000"/>
              <a:t>. AHCCCS requires that providers who refer, order, prescribe, or attend to AHCCCS members are properly registered with AHCCCS, unless an approved exception applies.</a:t>
            </a:r>
          </a:p>
          <a:p>
            <a:pPr marL="0" indent="0">
              <a:lnSpc>
                <a:spcPct val="105000"/>
              </a:lnSpc>
              <a:spcAft>
                <a:spcPts val="600"/>
              </a:spcAft>
              <a:buNone/>
            </a:pPr>
            <a:endParaRPr lang="en-US" sz="2000"/>
          </a:p>
          <a:p>
            <a:pPr marL="0" indent="0">
              <a:lnSpc>
                <a:spcPct val="105000"/>
              </a:lnSpc>
              <a:spcAft>
                <a:spcPts val="600"/>
              </a:spcAft>
              <a:buNone/>
            </a:pPr>
            <a:endParaRPr lang="en-US" sz="2000"/>
          </a:p>
        </p:txBody>
      </p:sp>
      <p:pic>
        <p:nvPicPr>
          <p:cNvPr id="5" name="Picture 4">
            <a:extLst>
              <a:ext uri="{FF2B5EF4-FFF2-40B4-BE49-F238E27FC236}">
                <a16:creationId xmlns:a16="http://schemas.microsoft.com/office/drawing/2014/main" id="{2A163D7B-6576-B16A-EAAD-0D7428933127}"/>
              </a:ext>
            </a:extLst>
          </p:cNvPr>
          <p:cNvPicPr>
            <a:picLocks noChangeAspect="1"/>
          </p:cNvPicPr>
          <p:nvPr/>
        </p:nvPicPr>
        <p:blipFill>
          <a:blip r:embed="rId2"/>
          <a:stretch>
            <a:fillRect/>
          </a:stretch>
        </p:blipFill>
        <p:spPr>
          <a:xfrm>
            <a:off x="5040458" y="137160"/>
            <a:ext cx="3321526" cy="4346864"/>
          </a:xfrm>
          <a:prstGeom prst="rect">
            <a:avLst/>
          </a:prstGeom>
        </p:spPr>
      </p:pic>
    </p:spTree>
    <p:extLst>
      <p:ext uri="{BB962C8B-B14F-4D97-AF65-F5344CB8AC3E}">
        <p14:creationId xmlns:p14="http://schemas.microsoft.com/office/powerpoint/2010/main" val="26759084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9B6EF-42F0-9278-9D9E-6E144D7E8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3FC70-82FC-CA8E-C033-735D8D2A240B}"/>
              </a:ext>
            </a:extLst>
          </p:cNvPr>
          <p:cNvSpPr>
            <a:spLocks noGrp="1"/>
          </p:cNvSpPr>
          <p:nvPr>
            <p:ph type="title"/>
          </p:nvPr>
        </p:nvSpPr>
        <p:spPr/>
        <p:txBody>
          <a:bodyPr/>
          <a:lstStyle/>
          <a:p>
            <a:r>
              <a:rPr lang="en-US" sz="2400">
                <a:latin typeface="Lexend" pitchFamily="2" charset="0"/>
                <a:ea typeface="Calibri"/>
                <a:cs typeface="Calibri"/>
              </a:rPr>
              <a:t>ROPA Requirements Tribal ALTCS Case Managers can assist with:</a:t>
            </a:r>
            <a:endParaRPr lang="en-US" sz="2400" b="0">
              <a:ea typeface="Calibri"/>
              <a:cs typeface="Calibri"/>
            </a:endParaRPr>
          </a:p>
        </p:txBody>
      </p:sp>
      <p:sp>
        <p:nvSpPr>
          <p:cNvPr id="3" name="Content Placeholder 2">
            <a:extLst>
              <a:ext uri="{FF2B5EF4-FFF2-40B4-BE49-F238E27FC236}">
                <a16:creationId xmlns:a16="http://schemas.microsoft.com/office/drawing/2014/main" id="{E3187711-81A2-DAF3-E96D-94211379FB47}"/>
              </a:ext>
            </a:extLst>
          </p:cNvPr>
          <p:cNvSpPr>
            <a:spLocks noGrp="1"/>
          </p:cNvSpPr>
          <p:nvPr>
            <p:ph type="body" idx="1"/>
          </p:nvPr>
        </p:nvSpPr>
        <p:spPr/>
        <p:txBody>
          <a:bodyPr lIns="91440" tIns="45720" rIns="91440" bIns="45720" anchor="t"/>
          <a:lstStyle/>
          <a:p>
            <a:pPr marL="114300" indent="0">
              <a:lnSpc>
                <a:spcPct val="114999"/>
              </a:lnSpc>
              <a:buNone/>
            </a:pPr>
            <a:r>
              <a:rPr lang="en-US" sz="1600">
                <a:latin typeface="Lexend" pitchFamily="2" charset="0"/>
                <a:ea typeface="Calibri"/>
                <a:cs typeface="Calibri"/>
              </a:rPr>
              <a:t>ROPA Requirements  Tribal ALTCS Case Managers can assist with:</a:t>
            </a:r>
            <a:endParaRPr lang="en-US" sz="1600">
              <a:latin typeface="Lexend" pitchFamily="2" charset="0"/>
            </a:endParaRPr>
          </a:p>
          <a:p>
            <a:pPr marL="114300" indent="0">
              <a:lnSpc>
                <a:spcPct val="114999"/>
              </a:lnSpc>
              <a:buNone/>
            </a:pPr>
            <a:endParaRPr lang="en-US" sz="1600">
              <a:latin typeface="Lexend" pitchFamily="2" charset="0"/>
              <a:ea typeface="Calibri"/>
              <a:cs typeface="Calibri"/>
            </a:endParaRPr>
          </a:p>
          <a:p>
            <a:pPr>
              <a:lnSpc>
                <a:spcPct val="114999"/>
              </a:lnSpc>
              <a:buAutoNum type="arabicPeriod"/>
            </a:pPr>
            <a:r>
              <a:rPr lang="en-US" sz="1600">
                <a:latin typeface="Lexend" pitchFamily="2" charset="0"/>
                <a:ea typeface="Calibri"/>
                <a:cs typeface="Calibri"/>
              </a:rPr>
              <a:t>Verify Provider Registration </a:t>
            </a:r>
          </a:p>
          <a:p>
            <a:pPr>
              <a:lnSpc>
                <a:spcPct val="114999"/>
              </a:lnSpc>
              <a:buAutoNum type="arabicPeriod"/>
            </a:pPr>
            <a:r>
              <a:rPr lang="en-US" sz="1600">
                <a:latin typeface="Lexend" pitchFamily="2" charset="0"/>
                <a:ea typeface="Calibri"/>
                <a:cs typeface="Calibri"/>
              </a:rPr>
              <a:t>Check NPI Information</a:t>
            </a:r>
            <a:endParaRPr lang="en-US" sz="1600">
              <a:latin typeface="Lexend" pitchFamily="2" charset="0"/>
            </a:endParaRPr>
          </a:p>
          <a:p>
            <a:pPr>
              <a:lnSpc>
                <a:spcPct val="114999"/>
              </a:lnSpc>
              <a:buAutoNum type="arabicPeriod"/>
            </a:pPr>
            <a:r>
              <a:rPr lang="en-US" sz="1600">
                <a:latin typeface="Lexend" pitchFamily="2" charset="0"/>
                <a:ea typeface="Calibri"/>
                <a:cs typeface="Calibri"/>
              </a:rPr>
              <a:t>Coordinate with Service Providers</a:t>
            </a:r>
            <a:endParaRPr lang="en-US" sz="1600">
              <a:latin typeface="Lexend" pitchFamily="2" charset="0"/>
            </a:endParaRPr>
          </a:p>
          <a:p>
            <a:pPr>
              <a:lnSpc>
                <a:spcPct val="114999"/>
              </a:lnSpc>
              <a:buAutoNum type="arabicPeriod"/>
            </a:pPr>
            <a:r>
              <a:rPr lang="en-US" sz="1600">
                <a:latin typeface="Lexend" pitchFamily="2" charset="0"/>
                <a:ea typeface="Calibri"/>
                <a:cs typeface="Calibri"/>
              </a:rPr>
              <a:t>Follow Tribal ALTCS Authorization Processes</a:t>
            </a:r>
            <a:endParaRPr lang="en-US" sz="1600">
              <a:latin typeface="Lexend" pitchFamily="2" charset="0"/>
            </a:endParaRPr>
          </a:p>
          <a:p>
            <a:pPr>
              <a:lnSpc>
                <a:spcPct val="114999"/>
              </a:lnSpc>
              <a:buAutoNum type="arabicPeriod"/>
            </a:pPr>
            <a:r>
              <a:rPr lang="en-US" sz="1600">
                <a:latin typeface="Lexend" pitchFamily="2" charset="0"/>
                <a:ea typeface="Calibri"/>
                <a:cs typeface="Calibri"/>
              </a:rPr>
              <a:t>Ensure all referring, ordering, prescribing, and attending providers are registered with AHCCCS or have an approved exception. Use the AHCCCS Provider Enrollment Portal (APEP) or the AHCCCS Provider Search tool.</a:t>
            </a:r>
            <a:endParaRPr lang="en-US" sz="1600">
              <a:latin typeface="Lexend" pitchFamily="2" charset="0"/>
            </a:endParaRPr>
          </a:p>
          <a:p>
            <a:pPr marL="114300" indent="0">
              <a:lnSpc>
                <a:spcPct val="114999"/>
              </a:lnSpc>
              <a:buNone/>
            </a:pPr>
            <a:endParaRPr lang="en-US" sz="1600">
              <a:latin typeface="Lexend" pitchFamily="2" charset="0"/>
            </a:endParaRPr>
          </a:p>
          <a:p>
            <a:pPr marL="114300" indent="0">
              <a:lnSpc>
                <a:spcPct val="114999"/>
              </a:lnSpc>
              <a:buNone/>
            </a:pPr>
            <a:r>
              <a:rPr lang="en-US" sz="1600">
                <a:latin typeface="Lexend" pitchFamily="2" charset="0"/>
              </a:rPr>
              <a:t>IF an ordering Provider is </a:t>
            </a:r>
            <a:r>
              <a:rPr lang="en-US" sz="1600" b="1">
                <a:latin typeface="Lexend" pitchFamily="2" charset="0"/>
              </a:rPr>
              <a:t>not AHCCCS Registered</a:t>
            </a:r>
            <a:r>
              <a:rPr lang="en-US" sz="1600">
                <a:latin typeface="Lexend" pitchFamily="2" charset="0"/>
              </a:rPr>
              <a:t> , Prior Authorization Request </a:t>
            </a:r>
            <a:r>
              <a:rPr lang="en-US" sz="1600" b="1">
                <a:latin typeface="Lexend" pitchFamily="2" charset="0"/>
              </a:rPr>
              <a:t>will be returned</a:t>
            </a:r>
            <a:r>
              <a:rPr lang="en-US" sz="1600">
                <a:latin typeface="Lexend" pitchFamily="2" charset="0"/>
              </a:rPr>
              <a:t>. </a:t>
            </a:r>
          </a:p>
        </p:txBody>
      </p:sp>
    </p:spTree>
    <p:extLst>
      <p:ext uri="{BB962C8B-B14F-4D97-AF65-F5344CB8AC3E}">
        <p14:creationId xmlns:p14="http://schemas.microsoft.com/office/powerpoint/2010/main" val="28367216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13F8B-880F-0DD4-604C-C80B5C117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62AFAB-45B3-73E8-0275-73821D68F761}"/>
              </a:ext>
            </a:extLst>
          </p:cNvPr>
          <p:cNvSpPr>
            <a:spLocks noGrp="1"/>
          </p:cNvSpPr>
          <p:nvPr>
            <p:ph type="title"/>
          </p:nvPr>
        </p:nvSpPr>
        <p:spPr/>
        <p:txBody>
          <a:bodyPr/>
          <a:lstStyle/>
          <a:p>
            <a:r>
              <a:rPr lang="en-US" sz="3000">
                <a:ea typeface="Calibri"/>
                <a:cs typeface="Calibri"/>
              </a:rPr>
              <a:t>Key Reminders</a:t>
            </a:r>
          </a:p>
        </p:txBody>
      </p:sp>
      <p:sp>
        <p:nvSpPr>
          <p:cNvPr id="3" name="Content Placeholder 2">
            <a:extLst>
              <a:ext uri="{FF2B5EF4-FFF2-40B4-BE49-F238E27FC236}">
                <a16:creationId xmlns:a16="http://schemas.microsoft.com/office/drawing/2014/main" id="{9E631FF5-7699-B18B-6C95-72393AE6DABC}"/>
              </a:ext>
            </a:extLst>
          </p:cNvPr>
          <p:cNvSpPr>
            <a:spLocks noGrp="1"/>
          </p:cNvSpPr>
          <p:nvPr>
            <p:ph type="body" idx="1"/>
          </p:nvPr>
        </p:nvSpPr>
        <p:spPr>
          <a:xfrm>
            <a:off x="311700" y="1072760"/>
            <a:ext cx="8091585" cy="2840259"/>
          </a:xfrm>
        </p:spPr>
        <p:txBody>
          <a:bodyPr lIns="91440" tIns="45720" rIns="91440" bIns="45720" anchor="t"/>
          <a:lstStyle/>
          <a:p>
            <a:pPr marL="114300" indent="0">
              <a:lnSpc>
                <a:spcPct val="100000"/>
              </a:lnSpc>
              <a:buNone/>
            </a:pPr>
            <a:r>
              <a:rPr lang="en-US" sz="1400">
                <a:solidFill>
                  <a:srgbClr val="000000"/>
                </a:solidFill>
                <a:latin typeface="Lexend" pitchFamily="2" charset="0"/>
                <a:ea typeface="Calibri"/>
                <a:cs typeface="Calibri"/>
              </a:rPr>
              <a:t>ROPA registration helps ensure AHCCCS members receive medically necessary, appropriate, and coordinated care.</a:t>
            </a:r>
            <a:endParaRPr lang="en-US" sz="1400">
              <a:latin typeface="Lexend" pitchFamily="2" charset="0"/>
            </a:endParaRPr>
          </a:p>
          <a:p>
            <a:pPr marL="114300" indent="0">
              <a:lnSpc>
                <a:spcPct val="100000"/>
              </a:lnSpc>
              <a:buNone/>
            </a:pPr>
            <a:endParaRPr lang="en-US" sz="1400">
              <a:solidFill>
                <a:srgbClr val="000000"/>
              </a:solidFill>
              <a:latin typeface="Lexend" pitchFamily="2" charset="0"/>
              <a:ea typeface="Calibri"/>
              <a:cs typeface="Calibri"/>
            </a:endParaRPr>
          </a:p>
          <a:p>
            <a:pPr marL="114300" indent="0">
              <a:lnSpc>
                <a:spcPct val="100000"/>
              </a:lnSpc>
              <a:buNone/>
            </a:pPr>
            <a:r>
              <a:rPr lang="en-US" sz="1400">
                <a:solidFill>
                  <a:srgbClr val="000000"/>
                </a:solidFill>
                <a:latin typeface="Lexend" pitchFamily="2" charset="0"/>
                <a:ea typeface="Calibri"/>
                <a:cs typeface="Calibri"/>
              </a:rPr>
              <a:t>Unregistered ROPA providers may impact service authorization and claims payment. Always verify provider registration status before submitting authorizations or referrals.</a:t>
            </a:r>
            <a:endParaRPr lang="en-US" sz="1400">
              <a:latin typeface="Lexend" pitchFamily="2" charset="0"/>
            </a:endParaRPr>
          </a:p>
          <a:p>
            <a:pPr marL="114300" indent="0">
              <a:lnSpc>
                <a:spcPct val="100000"/>
              </a:lnSpc>
              <a:buNone/>
            </a:pPr>
            <a:endParaRPr lang="en-US" sz="1400">
              <a:solidFill>
                <a:srgbClr val="000000"/>
              </a:solidFill>
              <a:latin typeface="Lexend" pitchFamily="2" charset="0"/>
              <a:ea typeface="Calibri"/>
              <a:cs typeface="Arial"/>
            </a:endParaRPr>
          </a:p>
          <a:p>
            <a:pPr marL="114300" indent="0">
              <a:lnSpc>
                <a:spcPct val="100000"/>
              </a:lnSpc>
              <a:buNone/>
            </a:pPr>
            <a:r>
              <a:rPr lang="en-US" sz="1400">
                <a:solidFill>
                  <a:srgbClr val="000000"/>
                </a:solidFill>
                <a:latin typeface="Lexend" pitchFamily="2" charset="0"/>
                <a:ea typeface="Calibri"/>
                <a:cs typeface="Calibri"/>
              </a:rPr>
              <a:t>Confirm the correct National Provider Identifier (NPI) is associated with the registered provider. Use accurate provider</a:t>
            </a:r>
          </a:p>
          <a:p>
            <a:pPr marL="114300" indent="0">
              <a:lnSpc>
                <a:spcPct val="100000"/>
              </a:lnSpc>
              <a:buNone/>
            </a:pPr>
            <a:r>
              <a:rPr lang="en-US" sz="1400">
                <a:solidFill>
                  <a:srgbClr val="000000"/>
                </a:solidFill>
                <a:latin typeface="Lexend" pitchFamily="2" charset="0"/>
                <a:ea typeface="Calibri"/>
                <a:cs typeface="Calibri"/>
              </a:rPr>
              <a:t>information on authorizations, care plans, and referrals.</a:t>
            </a:r>
          </a:p>
          <a:p>
            <a:pPr marL="114300" indent="0">
              <a:lnSpc>
                <a:spcPct val="100000"/>
              </a:lnSpc>
              <a:buNone/>
            </a:pPr>
            <a:endParaRPr lang="en-US" sz="1400">
              <a:solidFill>
                <a:srgbClr val="000000"/>
              </a:solidFill>
              <a:latin typeface="Lexend" pitchFamily="2" charset="0"/>
              <a:ea typeface="Calibri"/>
              <a:cs typeface="Calibri"/>
            </a:endParaRPr>
          </a:p>
          <a:p>
            <a:pPr marL="114300" indent="0">
              <a:lnSpc>
                <a:spcPct val="100000"/>
              </a:lnSpc>
              <a:buNone/>
            </a:pPr>
            <a:endParaRPr lang="en-US" sz="1400">
              <a:solidFill>
                <a:srgbClr val="000000"/>
              </a:solidFill>
              <a:latin typeface="Lexend" pitchFamily="2" charset="0"/>
              <a:ea typeface="Calibri"/>
              <a:cs typeface="Calibri"/>
            </a:endParaRPr>
          </a:p>
          <a:p>
            <a:pPr marL="114300" indent="0">
              <a:lnSpc>
                <a:spcPct val="100000"/>
              </a:lnSpc>
              <a:buNone/>
            </a:pPr>
            <a:r>
              <a:rPr lang="en-US" sz="1400">
                <a:solidFill>
                  <a:srgbClr val="000000"/>
                </a:solidFill>
                <a:latin typeface="Lexend" pitchFamily="2" charset="0"/>
                <a:ea typeface="Calibri"/>
                <a:cs typeface="Calibri"/>
              </a:rPr>
              <a:t>Communicate with providers if registration issues could impact authorizations, services, or claims.</a:t>
            </a:r>
            <a:endParaRPr lang="en-US" sz="1400">
              <a:solidFill>
                <a:srgbClr val="000000"/>
              </a:solidFill>
              <a:latin typeface="Lexend" pitchFamily="2" charset="0"/>
              <a:ea typeface="Calibri"/>
              <a:cs typeface="Arial"/>
            </a:endParaRPr>
          </a:p>
          <a:p>
            <a:pPr>
              <a:lnSpc>
                <a:spcPct val="100000"/>
              </a:lnSpc>
            </a:pPr>
            <a:endParaRPr lang="en-US" sz="1400">
              <a:solidFill>
                <a:srgbClr val="000000"/>
              </a:solidFill>
              <a:latin typeface="Lexend" pitchFamily="2" charset="0"/>
              <a:ea typeface="Calibri"/>
              <a:cs typeface="Calibri"/>
            </a:endParaRPr>
          </a:p>
          <a:p>
            <a:pPr>
              <a:lnSpc>
                <a:spcPct val="100000"/>
              </a:lnSpc>
            </a:pPr>
            <a:r>
              <a:rPr lang="en-US" sz="1400" b="1">
                <a:solidFill>
                  <a:srgbClr val="000000"/>
                </a:solidFill>
                <a:latin typeface="Lexend" pitchFamily="2" charset="0"/>
                <a:ea typeface="Calibri"/>
                <a:cs typeface="Calibri"/>
              </a:rPr>
              <a:t>Direct Providers to AHCCCS Service Solutions Center to work with DFSM to assist providers to resolve missing or inactive ROPA registration.</a:t>
            </a:r>
            <a:endParaRPr lang="en-US" sz="1400" b="1">
              <a:latin typeface="Lexend" pitchFamily="2" charset="0"/>
            </a:endParaRPr>
          </a:p>
        </p:txBody>
      </p:sp>
    </p:spTree>
    <p:extLst>
      <p:ext uri="{BB962C8B-B14F-4D97-AF65-F5344CB8AC3E}">
        <p14:creationId xmlns:p14="http://schemas.microsoft.com/office/powerpoint/2010/main" val="23257967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8BBDF-3172-DE60-95D4-273FBD6AD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B6A62-EC5B-9E14-310F-E7E07607332B}"/>
              </a:ext>
            </a:extLst>
          </p:cNvPr>
          <p:cNvSpPr>
            <a:spLocks noGrp="1"/>
          </p:cNvSpPr>
          <p:nvPr>
            <p:ph type="title"/>
          </p:nvPr>
        </p:nvSpPr>
        <p:spPr/>
        <p:txBody>
          <a:bodyPr/>
          <a:lstStyle/>
          <a:p>
            <a:r>
              <a:rPr lang="en-US" sz="3000">
                <a:ea typeface="Calibri"/>
                <a:cs typeface="Calibri"/>
              </a:rPr>
              <a:t>Helpful Resource Links:</a:t>
            </a:r>
          </a:p>
        </p:txBody>
      </p:sp>
      <p:sp>
        <p:nvSpPr>
          <p:cNvPr id="3" name="Content Placeholder 2">
            <a:extLst>
              <a:ext uri="{FF2B5EF4-FFF2-40B4-BE49-F238E27FC236}">
                <a16:creationId xmlns:a16="http://schemas.microsoft.com/office/drawing/2014/main" id="{D0D37BEE-D91A-E12F-F1F2-9BEECF263F0F}"/>
              </a:ext>
            </a:extLst>
          </p:cNvPr>
          <p:cNvSpPr>
            <a:spLocks noGrp="1"/>
          </p:cNvSpPr>
          <p:nvPr>
            <p:ph type="body" idx="1"/>
          </p:nvPr>
        </p:nvSpPr>
        <p:spPr/>
        <p:txBody>
          <a:bodyPr lIns="91440" tIns="45720" rIns="91440" bIns="45720" anchor="t"/>
          <a:lstStyle/>
          <a:p>
            <a:pPr marL="0" indent="0">
              <a:lnSpc>
                <a:spcPct val="114999"/>
              </a:lnSpc>
              <a:buNone/>
            </a:pPr>
            <a:endParaRPr lang="en-US">
              <a:ea typeface="Calibri"/>
              <a:cs typeface="Calibri"/>
            </a:endParaRPr>
          </a:p>
          <a:p>
            <a:pPr marL="0" indent="0">
              <a:buNone/>
            </a:pPr>
            <a:endParaRPr lang="en-US">
              <a:latin typeface="Calibri"/>
              <a:ea typeface="Calibri"/>
              <a:cs typeface="Calibri"/>
            </a:endParaRPr>
          </a:p>
        </p:txBody>
      </p:sp>
      <p:sp>
        <p:nvSpPr>
          <p:cNvPr id="4" name="TextBox 3">
            <a:extLst>
              <a:ext uri="{FF2B5EF4-FFF2-40B4-BE49-F238E27FC236}">
                <a16:creationId xmlns:a16="http://schemas.microsoft.com/office/drawing/2014/main" id="{6FFAFCA1-B95E-0E14-4850-DCC4FAB53913}"/>
              </a:ext>
            </a:extLst>
          </p:cNvPr>
          <p:cNvSpPr txBox="1"/>
          <p:nvPr/>
        </p:nvSpPr>
        <p:spPr>
          <a:xfrm>
            <a:off x="498792" y="1191956"/>
            <a:ext cx="7207369"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Lexend" pitchFamily="2" charset="0"/>
              </a:rPr>
              <a:t>AHCCCS Provider Enrollment Portal APEP</a:t>
            </a:r>
          </a:p>
          <a:p>
            <a:r>
              <a:rPr lang="en-US">
                <a:latin typeface="Lexend" pitchFamily="2" charset="0"/>
                <a:hlinkClick r:id="rId2"/>
              </a:rPr>
              <a:t>https://www.azahcccs.gov/APEP</a:t>
            </a:r>
          </a:p>
          <a:p>
            <a:endParaRPr lang="en-US">
              <a:latin typeface="Lexend" pitchFamily="2" charset="0"/>
            </a:endParaRPr>
          </a:p>
          <a:p>
            <a:endParaRPr lang="en-US">
              <a:latin typeface="Lexend" pitchFamily="2" charset="0"/>
            </a:endParaRPr>
          </a:p>
          <a:p>
            <a:r>
              <a:rPr lang="en-US">
                <a:latin typeface="Lexend" pitchFamily="2" charset="0"/>
              </a:rPr>
              <a:t>AHCCCS Provider Search Tool</a:t>
            </a:r>
          </a:p>
          <a:p>
            <a:r>
              <a:rPr lang="en-US">
                <a:latin typeface="Lexend" pitchFamily="2" charset="0"/>
                <a:hlinkClick r:id="rId3"/>
              </a:rPr>
              <a:t>https://ahcccsproviderdirectory.az-apep.gov/OPD/landing.action?request_locale=en</a:t>
            </a:r>
          </a:p>
          <a:p>
            <a:endParaRPr lang="en-US">
              <a:latin typeface="Lexend" pitchFamily="2" charset="0"/>
            </a:endParaRPr>
          </a:p>
          <a:p>
            <a:endParaRPr lang="en-US">
              <a:latin typeface="Lexend" pitchFamily="2" charset="0"/>
            </a:endParaRPr>
          </a:p>
          <a:p>
            <a:r>
              <a:rPr lang="en-US">
                <a:latin typeface="Lexend" pitchFamily="2" charset="0"/>
              </a:rPr>
              <a:t>ROPA Information for Providers</a:t>
            </a:r>
          </a:p>
          <a:p>
            <a:r>
              <a:rPr lang="en-US">
                <a:latin typeface="Lexend" pitchFamily="2" charset="0"/>
                <a:hlinkClick r:id="rId4"/>
              </a:rPr>
              <a:t>https://www.azahcccs.gov/PlansProviders/NewProviders/ROPA.html</a:t>
            </a:r>
          </a:p>
          <a:p>
            <a:endParaRPr lang="en-US">
              <a:latin typeface="Lexend" pitchFamily="2" charset="0"/>
            </a:endParaRPr>
          </a:p>
          <a:p>
            <a:endParaRPr lang="en-US">
              <a:latin typeface="Lexend" pitchFamily="2" charset="0"/>
            </a:endParaRPr>
          </a:p>
          <a:p>
            <a:r>
              <a:rPr lang="en-US">
                <a:latin typeface="Lexend" pitchFamily="2" charset="0"/>
              </a:rPr>
              <a:t>Tribal ALTCS Program </a:t>
            </a:r>
          </a:p>
          <a:p>
            <a:r>
              <a:rPr lang="en-US">
                <a:latin typeface="Lexend" pitchFamily="2" charset="0"/>
                <a:hlinkClick r:id="rId5"/>
              </a:rPr>
              <a:t>https://www.azahcccs.gov/AmericanIndians/LongTermCareCaseManagement/</a:t>
            </a:r>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5940011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8004A-CC1D-9F50-B725-4E496597FA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DBA748-5496-FC9A-9D0C-D9787E29EB23}"/>
              </a:ext>
            </a:extLst>
          </p:cNvPr>
          <p:cNvSpPr>
            <a:spLocks noGrp="1"/>
          </p:cNvSpPr>
          <p:nvPr>
            <p:ph type="title"/>
          </p:nvPr>
        </p:nvSpPr>
        <p:spPr>
          <a:xfrm>
            <a:off x="0" y="137160"/>
            <a:ext cx="8832300" cy="868800"/>
          </a:xfrm>
        </p:spPr>
        <p:txBody>
          <a:bodyPr/>
          <a:lstStyle/>
          <a:p>
            <a:r>
              <a:rPr lang="en-US" sz="3000">
                <a:ea typeface="Calibri"/>
                <a:cs typeface="Calibri"/>
              </a:rPr>
              <a:t>How to Access the AHCCCS Solutions Center</a:t>
            </a:r>
          </a:p>
        </p:txBody>
      </p:sp>
      <p:sp>
        <p:nvSpPr>
          <p:cNvPr id="3" name="Content Placeholder 2">
            <a:extLst>
              <a:ext uri="{FF2B5EF4-FFF2-40B4-BE49-F238E27FC236}">
                <a16:creationId xmlns:a16="http://schemas.microsoft.com/office/drawing/2014/main" id="{DB6680F5-3755-211A-E9DF-485A7ADBEF54}"/>
              </a:ext>
            </a:extLst>
          </p:cNvPr>
          <p:cNvSpPr>
            <a:spLocks noGrp="1"/>
          </p:cNvSpPr>
          <p:nvPr>
            <p:ph type="body" idx="1"/>
          </p:nvPr>
        </p:nvSpPr>
        <p:spPr/>
        <p:txBody>
          <a:bodyPr lIns="91440" tIns="45720" rIns="91440" bIns="45720" anchor="t"/>
          <a:lstStyle/>
          <a:p>
            <a:pPr marL="0" indent="0">
              <a:lnSpc>
                <a:spcPct val="114999"/>
              </a:lnSpc>
              <a:buNone/>
            </a:pPr>
            <a:endParaRPr lang="en-US">
              <a:ea typeface="Calibri"/>
              <a:cs typeface="Calibri"/>
            </a:endParaRPr>
          </a:p>
          <a:p>
            <a:pPr marL="0" indent="0">
              <a:buNone/>
            </a:pPr>
            <a:endParaRPr lang="en-US">
              <a:latin typeface="Calibri"/>
              <a:ea typeface="Calibri"/>
              <a:cs typeface="Calibri"/>
            </a:endParaRPr>
          </a:p>
        </p:txBody>
      </p:sp>
      <p:sp>
        <p:nvSpPr>
          <p:cNvPr id="4" name="TextBox 3">
            <a:extLst>
              <a:ext uri="{FF2B5EF4-FFF2-40B4-BE49-F238E27FC236}">
                <a16:creationId xmlns:a16="http://schemas.microsoft.com/office/drawing/2014/main" id="{A2DCB52A-2A7D-1190-678E-74889BB47690}"/>
              </a:ext>
            </a:extLst>
          </p:cNvPr>
          <p:cNvSpPr txBox="1"/>
          <p:nvPr/>
        </p:nvSpPr>
        <p:spPr>
          <a:xfrm>
            <a:off x="456044" y="1295977"/>
            <a:ext cx="8158018"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Lexend" pitchFamily="2" charset="0"/>
              </a:rPr>
              <a:t>Online: </a:t>
            </a:r>
            <a:r>
              <a:rPr lang="en-US">
                <a:latin typeface="Lexend" pitchFamily="2" charset="0"/>
                <a:hlinkClick r:id="rId2"/>
              </a:rPr>
              <a:t>www.azahcccs.gov</a:t>
            </a:r>
            <a:r>
              <a:rPr lang="en-US">
                <a:latin typeface="Lexend" pitchFamily="2" charset="0"/>
              </a:rPr>
              <a:t> and click on "solutions center" </a:t>
            </a:r>
          </a:p>
          <a:p>
            <a:endParaRPr lang="en-US">
              <a:latin typeface="Lexend" pitchFamily="2" charset="0"/>
            </a:endParaRPr>
          </a:p>
          <a:p>
            <a:endParaRPr lang="en-US">
              <a:latin typeface="Lexend" pitchFamily="2" charset="0"/>
            </a:endParaRPr>
          </a:p>
          <a:p>
            <a:endParaRPr lang="en-US">
              <a:latin typeface="Lexend" pitchFamily="2" charset="0"/>
            </a:endParaRPr>
          </a:p>
          <a:p>
            <a:r>
              <a:rPr lang="en-US">
                <a:latin typeface="Lexend" pitchFamily="2" charset="0"/>
              </a:rPr>
              <a:t>By Email: submit your inquiry through AHCCCS Solutions Center contact form on the Website</a:t>
            </a:r>
          </a:p>
          <a:p>
            <a:endParaRPr lang="en-US">
              <a:latin typeface="Lexend" pitchFamily="2" charset="0"/>
            </a:endParaRPr>
          </a:p>
          <a:p>
            <a:endParaRPr lang="en-US">
              <a:latin typeface="Lexend" pitchFamily="2" charset="0"/>
            </a:endParaRPr>
          </a:p>
          <a:p>
            <a:r>
              <a:rPr lang="en-US">
                <a:latin typeface="Lexend" pitchFamily="2" charset="0"/>
              </a:rPr>
              <a:t>Additional Resources: </a:t>
            </a:r>
          </a:p>
          <a:p>
            <a:endParaRPr lang="en-US">
              <a:latin typeface="Lexend" pitchFamily="2" charset="0"/>
            </a:endParaRPr>
          </a:p>
          <a:p>
            <a:endParaRPr lang="en-US">
              <a:latin typeface="Lexend" pitchFamily="2" charset="0"/>
            </a:endParaRPr>
          </a:p>
          <a:p>
            <a:r>
              <a:rPr lang="en-US">
                <a:latin typeface="Lexend" pitchFamily="2" charset="0"/>
              </a:rPr>
              <a:t>The AHCCCS Solutions Center is here to support you so together we can improve health outcomes for Tribal ALTCS Members.</a:t>
            </a:r>
          </a:p>
        </p:txBody>
      </p:sp>
      <p:pic>
        <p:nvPicPr>
          <p:cNvPr id="5" name="Graphic 4">
            <a:extLst>
              <a:ext uri="{FF2B5EF4-FFF2-40B4-BE49-F238E27FC236}">
                <a16:creationId xmlns:a16="http://schemas.microsoft.com/office/drawing/2014/main" id="{12C6BA9F-9324-6127-98AF-B82DE63762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527" y="1283277"/>
            <a:ext cx="377537" cy="371764"/>
          </a:xfrm>
          <a:prstGeom prst="rect">
            <a:avLst/>
          </a:prstGeom>
        </p:spPr>
      </p:pic>
      <p:pic>
        <p:nvPicPr>
          <p:cNvPr id="7" name="Graphic 6">
            <a:extLst>
              <a:ext uri="{FF2B5EF4-FFF2-40B4-BE49-F238E27FC236}">
                <a16:creationId xmlns:a16="http://schemas.microsoft.com/office/drawing/2014/main" id="{27A9B767-0445-989B-471E-059D9FD2C3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209" y="2085685"/>
            <a:ext cx="446810" cy="446810"/>
          </a:xfrm>
          <a:prstGeom prst="rect">
            <a:avLst/>
          </a:prstGeom>
        </p:spPr>
      </p:pic>
      <p:pic>
        <p:nvPicPr>
          <p:cNvPr id="8" name="Graphic 7">
            <a:extLst>
              <a:ext uri="{FF2B5EF4-FFF2-40B4-BE49-F238E27FC236}">
                <a16:creationId xmlns:a16="http://schemas.microsoft.com/office/drawing/2014/main" id="{D8DCD688-D2B1-1A6F-2F95-2693603916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983" y="2882321"/>
            <a:ext cx="435264" cy="441038"/>
          </a:xfrm>
          <a:prstGeom prst="rect">
            <a:avLst/>
          </a:prstGeom>
        </p:spPr>
      </p:pic>
    </p:spTree>
    <p:extLst>
      <p:ext uri="{BB962C8B-B14F-4D97-AF65-F5344CB8AC3E}">
        <p14:creationId xmlns:p14="http://schemas.microsoft.com/office/powerpoint/2010/main" val="28142173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76B79-B402-B3CD-6F05-436544ECC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AE5BF5-3F7E-92AB-101A-A25AE8B059DF}"/>
              </a:ext>
            </a:extLst>
          </p:cNvPr>
          <p:cNvSpPr>
            <a:spLocks noGrp="1"/>
          </p:cNvSpPr>
          <p:nvPr>
            <p:ph type="title"/>
          </p:nvPr>
        </p:nvSpPr>
        <p:spPr/>
        <p:txBody>
          <a:bodyPr/>
          <a:lstStyle/>
          <a:p>
            <a:r>
              <a:rPr lang="en-US" sz="3000">
                <a:ea typeface="Calibri"/>
                <a:cs typeface="Calibri"/>
              </a:rPr>
              <a:t>Pending Rates</a:t>
            </a:r>
          </a:p>
        </p:txBody>
      </p:sp>
      <p:sp>
        <p:nvSpPr>
          <p:cNvPr id="3" name="Content Placeholder 2">
            <a:extLst>
              <a:ext uri="{FF2B5EF4-FFF2-40B4-BE49-F238E27FC236}">
                <a16:creationId xmlns:a16="http://schemas.microsoft.com/office/drawing/2014/main" id="{D638C79E-36E0-B944-88F5-DAF8CCEC03FA}"/>
              </a:ext>
            </a:extLst>
          </p:cNvPr>
          <p:cNvSpPr>
            <a:spLocks noGrp="1"/>
          </p:cNvSpPr>
          <p:nvPr>
            <p:ph type="body" idx="1"/>
          </p:nvPr>
        </p:nvSpPr>
        <p:spPr/>
        <p:txBody>
          <a:bodyPr lIns="91440" tIns="45720" rIns="91440" bIns="45720" anchor="t"/>
          <a:lstStyle/>
          <a:p>
            <a:pPr marL="0" indent="0">
              <a:lnSpc>
                <a:spcPct val="114999"/>
              </a:lnSpc>
              <a:buNone/>
            </a:pPr>
            <a:endParaRPr lang="en-US">
              <a:ea typeface="Calibri"/>
              <a:cs typeface="Calibri"/>
            </a:endParaRPr>
          </a:p>
          <a:p>
            <a:pPr marL="0" indent="0">
              <a:buNone/>
            </a:pPr>
            <a:endParaRPr lang="en-US">
              <a:latin typeface="Calibri"/>
              <a:ea typeface="Calibri"/>
              <a:cs typeface="Calibri"/>
            </a:endParaRPr>
          </a:p>
        </p:txBody>
      </p:sp>
      <p:sp>
        <p:nvSpPr>
          <p:cNvPr id="4" name="TextBox 3">
            <a:extLst>
              <a:ext uri="{FF2B5EF4-FFF2-40B4-BE49-F238E27FC236}">
                <a16:creationId xmlns:a16="http://schemas.microsoft.com/office/drawing/2014/main" id="{C0856F93-2F12-0FB1-B69E-2324BE169ABB}"/>
              </a:ext>
            </a:extLst>
          </p:cNvPr>
          <p:cNvSpPr txBox="1"/>
          <p:nvPr/>
        </p:nvSpPr>
        <p:spPr>
          <a:xfrm>
            <a:off x="456044" y="1295977"/>
            <a:ext cx="815801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Lexend" pitchFamily="2" charset="0"/>
              </a:rPr>
              <a:t>Please be advised that the new rates are currently pending .</a:t>
            </a:r>
            <a:r>
              <a:rPr lang="en-US" sz="2000">
                <a:latin typeface="Lexend" pitchFamily="2" charset="0"/>
              </a:rPr>
              <a:t> We appreciate your patience and partnership during this process. Once the rates are finalized and received, the SNF and ALF Specialty Rate approval letters will be generated and distributed immediately.</a:t>
            </a:r>
          </a:p>
          <a:p>
            <a:endParaRPr lang="en-US" sz="2000">
              <a:latin typeface="Lexend" pitchFamily="2" charset="0"/>
            </a:endParaRPr>
          </a:p>
          <a:p>
            <a:r>
              <a:rPr lang="en-US" sz="2000">
                <a:latin typeface="Lexend" pitchFamily="2" charset="0"/>
              </a:rPr>
              <a:t>Please do not send in Duplicates.</a:t>
            </a:r>
          </a:p>
        </p:txBody>
      </p:sp>
    </p:spTree>
    <p:extLst>
      <p:ext uri="{BB962C8B-B14F-4D97-AF65-F5344CB8AC3E}">
        <p14:creationId xmlns:p14="http://schemas.microsoft.com/office/powerpoint/2010/main" val="14148397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61D22-7E3C-E17E-CDBC-7354A66DA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E0183-8755-31C9-1432-99892195C606}"/>
              </a:ext>
            </a:extLst>
          </p:cNvPr>
          <p:cNvSpPr>
            <a:spLocks noGrp="1"/>
          </p:cNvSpPr>
          <p:nvPr>
            <p:ph type="title"/>
          </p:nvPr>
        </p:nvSpPr>
        <p:spPr>
          <a:xfrm>
            <a:off x="357676" y="1816955"/>
            <a:ext cx="8520600" cy="868800"/>
          </a:xfrm>
        </p:spPr>
        <p:txBody>
          <a:bodyPr/>
          <a:lstStyle/>
          <a:p>
            <a:r>
              <a:rPr lang="en-US" sz="3600">
                <a:solidFill>
                  <a:srgbClr val="0070C0"/>
                </a:solidFill>
                <a:ea typeface="Calibri"/>
                <a:cs typeface="Calibri"/>
              </a:rPr>
              <a:t>Please submit a Service Ticket via</a:t>
            </a:r>
            <a:r>
              <a:rPr lang="en-US" sz="3600">
                <a:ea typeface="Calibri"/>
                <a:cs typeface="Calibri"/>
              </a:rPr>
              <a:t> </a:t>
            </a:r>
            <a:br>
              <a:rPr lang="en-US" sz="3600">
                <a:ea typeface="Calibri"/>
                <a:cs typeface="Calibri"/>
              </a:rPr>
            </a:br>
            <a:r>
              <a:rPr lang="en-US" sz="3600">
                <a:ea typeface="Calibri"/>
                <a:cs typeface="Calibri"/>
              </a:rPr>
              <a:t> </a:t>
            </a:r>
            <a:r>
              <a:rPr lang="en-US" sz="3600">
                <a:solidFill>
                  <a:schemeClr val="bg1"/>
                </a:solidFill>
                <a:highlight>
                  <a:srgbClr val="0000FF"/>
                </a:highlight>
                <a:ea typeface="Calibri"/>
                <a:cs typeface="Calibri"/>
              </a:rPr>
              <a:t>    Solutions Center</a:t>
            </a:r>
            <a:endParaRPr lang="en-US" sz="3600" b="0">
              <a:solidFill>
                <a:schemeClr val="bg1"/>
              </a:solidFill>
              <a:highlight>
                <a:srgbClr val="0000FF"/>
              </a:highlight>
              <a:ea typeface="Calibri"/>
              <a:cs typeface="Calibri"/>
            </a:endParaRPr>
          </a:p>
        </p:txBody>
      </p:sp>
      <p:sp>
        <p:nvSpPr>
          <p:cNvPr id="4" name="TextBox 3">
            <a:extLst>
              <a:ext uri="{FF2B5EF4-FFF2-40B4-BE49-F238E27FC236}">
                <a16:creationId xmlns:a16="http://schemas.microsoft.com/office/drawing/2014/main" id="{36C8475D-08BE-27E8-4748-7EF64AD0660E}"/>
              </a:ext>
            </a:extLst>
          </p:cNvPr>
          <p:cNvSpPr txBox="1"/>
          <p:nvPr/>
        </p:nvSpPr>
        <p:spPr>
          <a:xfrm>
            <a:off x="1061912" y="2855744"/>
            <a:ext cx="81580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Lexend" pitchFamily="2" charset="0"/>
              </a:rPr>
              <a:t>          </a:t>
            </a:r>
            <a:r>
              <a:rPr lang="en-US" sz="2400">
                <a:latin typeface="Lexend" pitchFamily="2" charset="0"/>
              </a:rPr>
              <a:t>Avoid contacting team members by direct email.</a:t>
            </a:r>
          </a:p>
        </p:txBody>
      </p:sp>
      <p:pic>
        <p:nvPicPr>
          <p:cNvPr id="15" name="Graphic 14">
            <a:extLst>
              <a:ext uri="{FF2B5EF4-FFF2-40B4-BE49-F238E27FC236}">
                <a16:creationId xmlns:a16="http://schemas.microsoft.com/office/drawing/2014/main" id="{3B2DBC56-7C95-4693-AFD5-4EF937EDEB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32453" y="2038738"/>
            <a:ext cx="482860" cy="477028"/>
          </a:xfrm>
          <a:prstGeom prst="rect">
            <a:avLst/>
          </a:prstGeom>
        </p:spPr>
      </p:pic>
      <p:pic>
        <p:nvPicPr>
          <p:cNvPr id="22" name="Graphic 21">
            <a:extLst>
              <a:ext uri="{FF2B5EF4-FFF2-40B4-BE49-F238E27FC236}">
                <a16:creationId xmlns:a16="http://schemas.microsoft.com/office/drawing/2014/main" id="{ECDB8AC8-71C1-21C9-BBEB-C6506C71FF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4795" y="2773524"/>
            <a:ext cx="599492" cy="628650"/>
          </a:xfrm>
          <a:prstGeom prst="rect">
            <a:avLst/>
          </a:prstGeom>
        </p:spPr>
      </p:pic>
    </p:spTree>
    <p:extLst>
      <p:ext uri="{BB962C8B-B14F-4D97-AF65-F5344CB8AC3E}">
        <p14:creationId xmlns:p14="http://schemas.microsoft.com/office/powerpoint/2010/main" val="12332060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2AA1E-0CEA-48A7-FF80-B7EF7137C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F436D-C5B4-B0D8-47AF-346606D4F71D}"/>
              </a:ext>
            </a:extLst>
          </p:cNvPr>
          <p:cNvSpPr>
            <a:spLocks noGrp="1"/>
          </p:cNvSpPr>
          <p:nvPr>
            <p:ph type="title"/>
          </p:nvPr>
        </p:nvSpPr>
        <p:spPr>
          <a:xfrm>
            <a:off x="544514" y="711898"/>
            <a:ext cx="8206800" cy="876808"/>
          </a:xfrm>
        </p:spPr>
        <p:txBody>
          <a:bodyPr/>
          <a:lstStyle/>
          <a:p>
            <a:br>
              <a:rPr lang="en-US"/>
            </a:br>
            <a:r>
              <a:rPr lang="en-US"/>
              <a:t>Questions?</a:t>
            </a:r>
          </a:p>
        </p:txBody>
      </p:sp>
    </p:spTree>
    <p:extLst>
      <p:ext uri="{BB962C8B-B14F-4D97-AF65-F5344CB8AC3E}">
        <p14:creationId xmlns:p14="http://schemas.microsoft.com/office/powerpoint/2010/main" val="7610061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1B490-8283-7311-D7CF-85B957A5C0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BD7570-8A94-4DFB-2F86-53B149AB5225}"/>
              </a:ext>
            </a:extLst>
          </p:cNvPr>
          <p:cNvSpPr>
            <a:spLocks noGrp="1"/>
          </p:cNvSpPr>
          <p:nvPr>
            <p:ph type="title"/>
          </p:nvPr>
        </p:nvSpPr>
        <p:spPr>
          <a:xfrm>
            <a:off x="2268122" y="878641"/>
            <a:ext cx="6327238" cy="3125800"/>
          </a:xfrm>
        </p:spPr>
        <p:txBody>
          <a:bodyPr/>
          <a:lstStyle/>
          <a:p>
            <a:r>
              <a:rPr lang="en-US" sz="3600">
                <a:effectLst>
                  <a:innerShdw blurRad="63500" dist="50800" dir="13500000">
                    <a:prstClr val="black">
                      <a:alpha val="50000"/>
                    </a:prstClr>
                  </a:innerShdw>
                </a:effectLst>
              </a:rPr>
              <a:t>Electronic Member Change Report (EMCR) </a:t>
            </a:r>
            <a:br>
              <a:rPr lang="en-US" sz="2400">
                <a:effectLst>
                  <a:innerShdw blurRad="63500" dist="50800" dir="13500000">
                    <a:prstClr val="black">
                      <a:alpha val="50000"/>
                    </a:prstClr>
                  </a:innerShdw>
                </a:effectLst>
              </a:rPr>
            </a:br>
            <a:r>
              <a:rPr lang="en-US" sz="1800">
                <a:effectLst>
                  <a:innerShdw blurRad="63500" dist="50800" dir="13500000">
                    <a:prstClr val="black">
                      <a:alpha val="50000"/>
                    </a:prstClr>
                  </a:innerShdw>
                </a:effectLst>
              </a:rPr>
              <a:t>Frank Villarreal, TALTCS Case Manager Coordinator</a:t>
            </a:r>
          </a:p>
        </p:txBody>
      </p:sp>
    </p:spTree>
    <p:extLst>
      <p:ext uri="{BB962C8B-B14F-4D97-AF65-F5344CB8AC3E}">
        <p14:creationId xmlns:p14="http://schemas.microsoft.com/office/powerpoint/2010/main" val="12650388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3AC46-4878-7D78-852A-540512FD26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57E9ED6-4D7D-F4D1-3F24-28CF4E8D72E3}"/>
              </a:ext>
            </a:extLst>
          </p:cNvPr>
          <p:cNvSpPr>
            <a:spLocks noGrp="1"/>
          </p:cNvSpPr>
          <p:nvPr>
            <p:ph type="title"/>
          </p:nvPr>
        </p:nvSpPr>
        <p:spPr>
          <a:xfrm>
            <a:off x="3847209" y="114822"/>
            <a:ext cx="5230981" cy="623269"/>
          </a:xfrm>
          <a:effectLst>
            <a:glow rad="228600">
              <a:schemeClr val="accent4">
                <a:satMod val="175000"/>
                <a:alpha val="40000"/>
              </a:schemeClr>
            </a:glow>
          </a:effectLst>
        </p:spPr>
        <p:txBody>
          <a:bodyPr anchor="ctr">
            <a:scene3d>
              <a:camera prst="orthographicFront"/>
              <a:lightRig rig="soft" dir="t">
                <a:rot lat="0" lon="0" rev="15600000"/>
              </a:lightRig>
            </a:scene3d>
            <a:sp3d extrusionH="57150" prstMaterial="softEdge">
              <a:bevelT w="25400" h="38100"/>
            </a:sp3d>
          </a:bodyPr>
          <a:lstStyle/>
          <a:p>
            <a:r>
              <a:rPr lang="en-US" sz="3200">
                <a:ln/>
                <a:effectLst>
                  <a:outerShdw blurRad="50800" dist="38100" dir="8100000" algn="tr" rotWithShape="0">
                    <a:prstClr val="black">
                      <a:alpha val="40000"/>
                    </a:prstClr>
                  </a:outerShdw>
                </a:effectLst>
              </a:rPr>
              <a:t>Where is the Member?</a:t>
            </a:r>
          </a:p>
        </p:txBody>
      </p:sp>
      <p:sp>
        <p:nvSpPr>
          <p:cNvPr id="5" name="Text Placeholder 4">
            <a:extLst>
              <a:ext uri="{FF2B5EF4-FFF2-40B4-BE49-F238E27FC236}">
                <a16:creationId xmlns:a16="http://schemas.microsoft.com/office/drawing/2014/main" id="{C4A75789-8D44-3E50-F241-4D58BAA6245F}"/>
              </a:ext>
            </a:extLst>
          </p:cNvPr>
          <p:cNvSpPr>
            <a:spLocks noGrp="1"/>
          </p:cNvSpPr>
          <p:nvPr>
            <p:ph type="body" idx="1"/>
          </p:nvPr>
        </p:nvSpPr>
        <p:spPr>
          <a:xfrm>
            <a:off x="4241754" y="1581845"/>
            <a:ext cx="4441893" cy="3135198"/>
          </a:xfrm>
        </p:spPr>
        <p:txBody>
          <a:bodyPr/>
          <a:lstStyle/>
          <a:p>
            <a:endParaRPr lang="en-US"/>
          </a:p>
        </p:txBody>
      </p:sp>
      <p:pic>
        <p:nvPicPr>
          <p:cNvPr id="17" name="Picture 16">
            <a:extLst>
              <a:ext uri="{FF2B5EF4-FFF2-40B4-BE49-F238E27FC236}">
                <a16:creationId xmlns:a16="http://schemas.microsoft.com/office/drawing/2014/main" id="{2E1293CE-415F-ED77-17B6-23DD7177D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934" y="939802"/>
            <a:ext cx="3034534" cy="3544351"/>
          </a:xfrm>
          <a:prstGeom prst="rect">
            <a:avLst/>
          </a:prstGeom>
        </p:spPr>
      </p:pic>
      <p:pic>
        <p:nvPicPr>
          <p:cNvPr id="19" name="Picture 18">
            <a:extLst>
              <a:ext uri="{FF2B5EF4-FFF2-40B4-BE49-F238E27FC236}">
                <a16:creationId xmlns:a16="http://schemas.microsoft.com/office/drawing/2014/main" id="{E5D870E0-6B0E-3011-B9B4-23DDD85597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754" y="1092648"/>
            <a:ext cx="4535151" cy="3391505"/>
          </a:xfrm>
          <a:prstGeom prst="rect">
            <a:avLst/>
          </a:prstGeom>
        </p:spPr>
      </p:pic>
    </p:spTree>
    <p:extLst>
      <p:ext uri="{BB962C8B-B14F-4D97-AF65-F5344CB8AC3E}">
        <p14:creationId xmlns:p14="http://schemas.microsoft.com/office/powerpoint/2010/main" val="19572774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0DCE8-5981-AC59-7149-9D646B019C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30CFFDF-5BB8-CFA3-773F-EB54211DB8AD}"/>
              </a:ext>
            </a:extLst>
          </p:cNvPr>
          <p:cNvSpPr>
            <a:spLocks noGrp="1"/>
          </p:cNvSpPr>
          <p:nvPr>
            <p:ph type="title"/>
          </p:nvPr>
        </p:nvSpPr>
        <p:spPr>
          <a:xfrm>
            <a:off x="132818" y="50451"/>
            <a:ext cx="8903906" cy="649398"/>
          </a:xfrm>
        </p:spPr>
        <p:txBody>
          <a:bodyPr wrap="square" anchor="b">
            <a:noAutofit/>
          </a:bodyPr>
          <a:lstStyle/>
          <a:p>
            <a:pPr algn="ctr"/>
            <a:r>
              <a:rPr lang="en-US">
                <a:solidFill>
                  <a:schemeClr val="accent4"/>
                </a:solidFill>
                <a:effectLst>
                  <a:outerShdw blurRad="50800" dist="38100" dir="2700000" algn="tl" rotWithShape="0">
                    <a:prstClr val="black">
                      <a:alpha val="40000"/>
                    </a:prstClr>
                  </a:outerShdw>
                </a:effectLst>
              </a:rPr>
              <a:t>The Importance of Having the Correct Address</a:t>
            </a:r>
          </a:p>
        </p:txBody>
      </p:sp>
      <p:pic>
        <p:nvPicPr>
          <p:cNvPr id="3" name="Content Placeholder 2">
            <a:extLst>
              <a:ext uri="{FF2B5EF4-FFF2-40B4-BE49-F238E27FC236}">
                <a16:creationId xmlns:a16="http://schemas.microsoft.com/office/drawing/2014/main" id="{B4DF00CA-4019-D931-7B1B-386BA578E1CD}"/>
              </a:ext>
            </a:extLst>
          </p:cNvPr>
          <p:cNvPicPr>
            <a:picLocks noGrp="1" noChangeAspect="1"/>
          </p:cNvPicPr>
          <p:nvPr>
            <p:ph idx="1"/>
          </p:nvPr>
        </p:nvPicPr>
        <p:blipFill>
          <a:blip r:embed="rId2"/>
          <a:stretch>
            <a:fillRect/>
          </a:stretch>
        </p:blipFill>
        <p:spPr>
          <a:xfrm>
            <a:off x="426719" y="1152144"/>
            <a:ext cx="8290562" cy="3419856"/>
          </a:xfrm>
          <a:prstGeom prst="rect">
            <a:avLst/>
          </a:prstGeom>
          <a:noFill/>
          <a:effectLst>
            <a:glow rad="228600">
              <a:schemeClr val="accent4">
                <a:satMod val="175000"/>
                <a:alpha val="40000"/>
              </a:schemeClr>
            </a:glow>
          </a:effectLst>
        </p:spPr>
      </p:pic>
    </p:spTree>
    <p:extLst>
      <p:ext uri="{BB962C8B-B14F-4D97-AF65-F5344CB8AC3E}">
        <p14:creationId xmlns:p14="http://schemas.microsoft.com/office/powerpoint/2010/main" val="15712923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23F9C-0A61-5765-4B45-396DE57F14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3EC88C-C79E-10D5-D0AA-A7ADD7A164E0}"/>
              </a:ext>
            </a:extLst>
          </p:cNvPr>
          <p:cNvSpPr>
            <a:spLocks noGrp="1"/>
          </p:cNvSpPr>
          <p:nvPr>
            <p:ph type="title"/>
          </p:nvPr>
        </p:nvSpPr>
        <p:spPr>
          <a:xfrm>
            <a:off x="186711" y="141425"/>
            <a:ext cx="8645590" cy="600627"/>
          </a:xfrm>
        </p:spPr>
        <p:txBody>
          <a:bodyPr/>
          <a:lstStyle/>
          <a:p>
            <a:r>
              <a:rPr lang="en-US" sz="3600">
                <a:effectLst>
                  <a:outerShdw blurRad="50800" dist="38100" dir="2700000" algn="tl" rotWithShape="0">
                    <a:prstClr val="black">
                      <a:alpha val="40000"/>
                    </a:prstClr>
                  </a:outerShdw>
                </a:effectLst>
              </a:rPr>
              <a:t>When to Submit an EMCR</a:t>
            </a:r>
          </a:p>
        </p:txBody>
      </p:sp>
      <p:sp>
        <p:nvSpPr>
          <p:cNvPr id="5" name="Text Placeholder 4">
            <a:extLst>
              <a:ext uri="{FF2B5EF4-FFF2-40B4-BE49-F238E27FC236}">
                <a16:creationId xmlns:a16="http://schemas.microsoft.com/office/drawing/2014/main" id="{677DC493-0CBB-F006-1E0F-4A146ED97387}"/>
              </a:ext>
            </a:extLst>
          </p:cNvPr>
          <p:cNvSpPr>
            <a:spLocks noGrp="1"/>
          </p:cNvSpPr>
          <p:nvPr>
            <p:ph type="body" idx="1"/>
          </p:nvPr>
        </p:nvSpPr>
        <p:spPr/>
        <p:txBody>
          <a:bodyPr/>
          <a:lstStyle/>
          <a:p>
            <a:pPr marL="0" indent="0">
              <a:buNone/>
            </a:pPr>
            <a:endParaRPr lang="en-US"/>
          </a:p>
          <a:p>
            <a:endParaRPr lang="en-US"/>
          </a:p>
        </p:txBody>
      </p:sp>
      <p:pic>
        <p:nvPicPr>
          <p:cNvPr id="9" name="Picture 8">
            <a:extLst>
              <a:ext uri="{FF2B5EF4-FFF2-40B4-BE49-F238E27FC236}">
                <a16:creationId xmlns:a16="http://schemas.microsoft.com/office/drawing/2014/main" id="{2DC14265-0D57-CE31-2660-389C3B10AB7A}"/>
              </a:ext>
            </a:extLst>
          </p:cNvPr>
          <p:cNvPicPr>
            <a:picLocks noChangeAspect="1"/>
          </p:cNvPicPr>
          <p:nvPr/>
        </p:nvPicPr>
        <p:blipFill>
          <a:blip r:embed="rId2"/>
          <a:stretch>
            <a:fillRect/>
          </a:stretch>
        </p:blipFill>
        <p:spPr>
          <a:xfrm>
            <a:off x="681071" y="1061514"/>
            <a:ext cx="7602906" cy="3598322"/>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17956408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0F3C7-0940-C667-DD90-30779B122B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402586-CCF4-119F-AEEA-97763EEB2389}"/>
              </a:ext>
            </a:extLst>
          </p:cNvPr>
          <p:cNvSpPr>
            <a:spLocks noGrp="1"/>
          </p:cNvSpPr>
          <p:nvPr>
            <p:ph type="title"/>
          </p:nvPr>
        </p:nvSpPr>
        <p:spPr>
          <a:xfrm>
            <a:off x="181923" y="334537"/>
            <a:ext cx="4699081" cy="1187868"/>
          </a:xfrm>
        </p:spPr>
        <p:txBody>
          <a:bodyPr/>
          <a:lstStyle/>
          <a:p>
            <a:r>
              <a:rPr lang="en-US" sz="2400">
                <a:effectLst>
                  <a:outerShdw blurRad="50800" dist="38100" dir="2700000" algn="tl" rotWithShape="0">
                    <a:prstClr val="black">
                      <a:alpha val="40000"/>
                    </a:prstClr>
                  </a:outerShdw>
                </a:effectLst>
              </a:rPr>
              <a:t>How to submit accessing the ALTCS Electronic Member Change Report</a:t>
            </a:r>
            <a:endParaRPr lang="en-US" sz="2000" u="sng"/>
          </a:p>
        </p:txBody>
      </p:sp>
      <p:sp>
        <p:nvSpPr>
          <p:cNvPr id="5" name="Text Placeholder 4">
            <a:extLst>
              <a:ext uri="{FF2B5EF4-FFF2-40B4-BE49-F238E27FC236}">
                <a16:creationId xmlns:a16="http://schemas.microsoft.com/office/drawing/2014/main" id="{6B4F0687-45BB-2BCB-4F41-6B3DA1DD211D}"/>
              </a:ext>
            </a:extLst>
          </p:cNvPr>
          <p:cNvSpPr>
            <a:spLocks noGrp="1"/>
          </p:cNvSpPr>
          <p:nvPr>
            <p:ph type="body" idx="1"/>
          </p:nvPr>
        </p:nvSpPr>
        <p:spPr>
          <a:xfrm>
            <a:off x="349450" y="1646878"/>
            <a:ext cx="4285612" cy="1808924"/>
          </a:xfrm>
        </p:spPr>
        <p:txBody>
          <a:bodyPr/>
          <a:lstStyle/>
          <a:p>
            <a:r>
              <a:rPr lang="en-US" sz="2000"/>
              <a:t>The Electronic Member Change Report is accessed via the AHCCCS website at</a:t>
            </a:r>
          </a:p>
          <a:p>
            <a:pPr marL="0" indent="0" algn="ctr">
              <a:buNone/>
            </a:pPr>
            <a:r>
              <a:rPr lang="en-US" sz="2000">
                <a:solidFill>
                  <a:schemeClr val="accent4"/>
                </a:solidFill>
                <a:hlinkClick r:id="rId2">
                  <a:extLst>
                    <a:ext uri="{A12FA001-AC4F-418D-AE19-62706E023703}">
                      <ahyp:hlinkClr xmlns:ahyp="http://schemas.microsoft.com/office/drawing/2018/hyperlinkcolor" val="tx"/>
                    </a:ext>
                  </a:extLst>
                </a:hlinkClick>
              </a:rPr>
              <a:t>https://mcr.statemedicaid.us</a:t>
            </a:r>
            <a:endParaRPr lang="en-US" sz="2000">
              <a:solidFill>
                <a:schemeClr val="accent4"/>
              </a:solidFill>
            </a:endParaRPr>
          </a:p>
          <a:p>
            <a:endParaRPr lang="en-US"/>
          </a:p>
        </p:txBody>
      </p:sp>
      <p:pic>
        <p:nvPicPr>
          <p:cNvPr id="3" name="Picture 2">
            <a:extLst>
              <a:ext uri="{FF2B5EF4-FFF2-40B4-BE49-F238E27FC236}">
                <a16:creationId xmlns:a16="http://schemas.microsoft.com/office/drawing/2014/main" id="{A70AD5F5-1368-42D7-F2E2-98F00E15BE25}"/>
              </a:ext>
            </a:extLst>
          </p:cNvPr>
          <p:cNvPicPr>
            <a:picLocks noChangeAspect="1"/>
          </p:cNvPicPr>
          <p:nvPr/>
        </p:nvPicPr>
        <p:blipFill>
          <a:blip r:embed="rId3"/>
          <a:stretch>
            <a:fillRect/>
          </a:stretch>
        </p:blipFill>
        <p:spPr>
          <a:xfrm>
            <a:off x="5215744" y="931113"/>
            <a:ext cx="2761608" cy="3716441"/>
          </a:xfrm>
          <a:prstGeom prst="rect">
            <a:avLst/>
          </a:prstGeom>
        </p:spPr>
      </p:pic>
    </p:spTree>
    <p:extLst>
      <p:ext uri="{BB962C8B-B14F-4D97-AF65-F5344CB8AC3E}">
        <p14:creationId xmlns:p14="http://schemas.microsoft.com/office/powerpoint/2010/main" val="32148117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42C01-410D-B3BB-2A79-BFDCF9A05CBC}"/>
              </a:ext>
            </a:extLst>
          </p:cNvPr>
          <p:cNvSpPr>
            <a:spLocks noGrp="1"/>
          </p:cNvSpPr>
          <p:nvPr>
            <p:ph type="title"/>
          </p:nvPr>
        </p:nvSpPr>
        <p:spPr>
          <a:xfrm>
            <a:off x="231030" y="234288"/>
            <a:ext cx="7846892" cy="445528"/>
          </a:xfrm>
        </p:spPr>
        <p:txBody>
          <a:bodyPr/>
          <a:lstStyle/>
          <a:p>
            <a:r>
              <a:rPr lang="en-US">
                <a:effectLst>
                  <a:outerShdw blurRad="50800" dist="38100" dir="2700000" algn="tl" rotWithShape="0">
                    <a:prstClr val="black">
                      <a:alpha val="40000"/>
                    </a:prstClr>
                  </a:outerShdw>
                </a:effectLst>
              </a:rPr>
              <a:t>Submitting and EMCR-Continued</a:t>
            </a:r>
          </a:p>
        </p:txBody>
      </p:sp>
      <p:pic>
        <p:nvPicPr>
          <p:cNvPr id="6" name="Content Placeholder 5">
            <a:extLst>
              <a:ext uri="{FF2B5EF4-FFF2-40B4-BE49-F238E27FC236}">
                <a16:creationId xmlns:a16="http://schemas.microsoft.com/office/drawing/2014/main" id="{165528A1-4412-EF77-B34A-3A03941631E7}"/>
              </a:ext>
            </a:extLst>
          </p:cNvPr>
          <p:cNvPicPr>
            <a:picLocks noGrp="1" noChangeAspect="1"/>
          </p:cNvPicPr>
          <p:nvPr>
            <p:ph idx="1"/>
          </p:nvPr>
        </p:nvPicPr>
        <p:blipFill>
          <a:blip r:embed="rId2"/>
          <a:stretch>
            <a:fillRect/>
          </a:stretch>
        </p:blipFill>
        <p:spPr>
          <a:xfrm>
            <a:off x="120493" y="1060436"/>
            <a:ext cx="4381468" cy="2979750"/>
          </a:xfrm>
          <a:prstGeom prst="rect">
            <a:avLst/>
          </a:prstGeom>
        </p:spPr>
      </p:pic>
      <p:pic>
        <p:nvPicPr>
          <p:cNvPr id="8" name="Picture 7">
            <a:extLst>
              <a:ext uri="{FF2B5EF4-FFF2-40B4-BE49-F238E27FC236}">
                <a16:creationId xmlns:a16="http://schemas.microsoft.com/office/drawing/2014/main" id="{D4FCF0C7-0AB0-1F05-550A-BF2A57B06A45}"/>
              </a:ext>
            </a:extLst>
          </p:cNvPr>
          <p:cNvPicPr>
            <a:picLocks noChangeAspect="1"/>
          </p:cNvPicPr>
          <p:nvPr/>
        </p:nvPicPr>
        <p:blipFill>
          <a:blip r:embed="rId3"/>
          <a:stretch>
            <a:fillRect/>
          </a:stretch>
        </p:blipFill>
        <p:spPr>
          <a:xfrm>
            <a:off x="4642039" y="1060436"/>
            <a:ext cx="4381468" cy="2985369"/>
          </a:xfrm>
          <a:prstGeom prst="rect">
            <a:avLst/>
          </a:prstGeom>
        </p:spPr>
      </p:pic>
    </p:spTree>
    <p:extLst>
      <p:ext uri="{BB962C8B-B14F-4D97-AF65-F5344CB8AC3E}">
        <p14:creationId xmlns:p14="http://schemas.microsoft.com/office/powerpoint/2010/main" val="4620262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80E3-8229-9003-503E-1B07E8FB780D}"/>
              </a:ext>
            </a:extLst>
          </p:cNvPr>
          <p:cNvSpPr>
            <a:spLocks noGrp="1"/>
          </p:cNvSpPr>
          <p:nvPr>
            <p:ph type="title"/>
          </p:nvPr>
        </p:nvSpPr>
        <p:spPr>
          <a:xfrm>
            <a:off x="311700" y="137160"/>
            <a:ext cx="8520600" cy="695854"/>
          </a:xfrm>
        </p:spPr>
        <p:txBody>
          <a:bodyPr/>
          <a:lstStyle/>
          <a:p>
            <a:r>
              <a:rPr lang="en-US" sz="3200">
                <a:effectLst>
                  <a:outerShdw blurRad="50800" dist="38100" dir="2700000" algn="tl" rotWithShape="0">
                    <a:prstClr val="black">
                      <a:alpha val="40000"/>
                    </a:prstClr>
                  </a:outerShdw>
                </a:effectLst>
              </a:rPr>
              <a:t>I have no idea where my member is at!</a:t>
            </a:r>
          </a:p>
        </p:txBody>
      </p:sp>
      <p:pic>
        <p:nvPicPr>
          <p:cNvPr id="5" name="Generated overwhelmed social worker illustration" descr="Illustration of a confused and overwhelmed social worker at a cluttered desk with case files, phone, paperwork, and an empty wallet.">
            <a:extLst>
              <a:ext uri="{FF2B5EF4-FFF2-40B4-BE49-F238E27FC236}">
                <a16:creationId xmlns:a16="http://schemas.microsoft.com/office/drawing/2014/main" id="{E39D6556-9695-EC20-4382-E0153D0E2DF3}"/>
              </a:ext>
            </a:extLst>
          </p:cNvPr>
          <p:cNvPicPr>
            <a:picLocks noGrp="1" noChangeAspect="1"/>
          </p:cNvPicPr>
          <p:nvPr>
            <p:ph idx="1"/>
          </p:nvPr>
        </p:nvPicPr>
        <p:blipFill>
          <a:blip r:embed="rId2"/>
          <a:srcRect l="4200" r="1550"/>
          <a:stretch>
            <a:fillRect/>
          </a:stretch>
        </p:blipFill>
        <p:spPr>
          <a:xfrm>
            <a:off x="482233" y="1133607"/>
            <a:ext cx="3222855" cy="3419475"/>
          </a:xfrm>
          <a:prstGeom prst="rect">
            <a:avLst/>
          </a:prstGeom>
        </p:spPr>
      </p:pic>
      <p:pic>
        <p:nvPicPr>
          <p:cNvPr id="7" name="Picture 6">
            <a:extLst>
              <a:ext uri="{FF2B5EF4-FFF2-40B4-BE49-F238E27FC236}">
                <a16:creationId xmlns:a16="http://schemas.microsoft.com/office/drawing/2014/main" id="{B2610780-F5A3-9F06-D65A-06EB5A0B11B6}"/>
              </a:ext>
            </a:extLst>
          </p:cNvPr>
          <p:cNvPicPr>
            <a:picLocks noChangeAspect="1"/>
          </p:cNvPicPr>
          <p:nvPr/>
        </p:nvPicPr>
        <p:blipFill>
          <a:blip r:embed="rId3"/>
          <a:stretch>
            <a:fillRect/>
          </a:stretch>
        </p:blipFill>
        <p:spPr>
          <a:xfrm>
            <a:off x="3944770" y="1133607"/>
            <a:ext cx="2243721" cy="3563557"/>
          </a:xfrm>
          <a:prstGeom prst="rect">
            <a:avLst/>
          </a:prstGeom>
        </p:spPr>
      </p:pic>
      <p:pic>
        <p:nvPicPr>
          <p:cNvPr id="9" name="Picture 8">
            <a:extLst>
              <a:ext uri="{FF2B5EF4-FFF2-40B4-BE49-F238E27FC236}">
                <a16:creationId xmlns:a16="http://schemas.microsoft.com/office/drawing/2014/main" id="{82F7ECBB-1BE4-6644-DD06-8E4F3729D3B6}"/>
              </a:ext>
            </a:extLst>
          </p:cNvPr>
          <p:cNvPicPr>
            <a:picLocks noChangeAspect="1"/>
          </p:cNvPicPr>
          <p:nvPr/>
        </p:nvPicPr>
        <p:blipFill>
          <a:blip r:embed="rId4"/>
          <a:stretch>
            <a:fillRect/>
          </a:stretch>
        </p:blipFill>
        <p:spPr>
          <a:xfrm>
            <a:off x="6454519" y="1133607"/>
            <a:ext cx="2257661" cy="3638818"/>
          </a:xfrm>
          <a:prstGeom prst="rect">
            <a:avLst/>
          </a:prstGeom>
        </p:spPr>
      </p:pic>
    </p:spTree>
    <p:extLst>
      <p:ext uri="{BB962C8B-B14F-4D97-AF65-F5344CB8AC3E}">
        <p14:creationId xmlns:p14="http://schemas.microsoft.com/office/powerpoint/2010/main" val="20560899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25CBC-9E74-D324-42C3-AF68B6A82AEA}"/>
              </a:ext>
            </a:extLst>
          </p:cNvPr>
          <p:cNvSpPr>
            <a:spLocks noGrp="1"/>
          </p:cNvSpPr>
          <p:nvPr>
            <p:ph type="title"/>
          </p:nvPr>
        </p:nvSpPr>
        <p:spPr>
          <a:xfrm>
            <a:off x="239372" y="137159"/>
            <a:ext cx="8593732" cy="758091"/>
          </a:xfrm>
        </p:spPr>
        <p:txBody>
          <a:bodyPr/>
          <a:lstStyle/>
          <a:p>
            <a:r>
              <a:rPr lang="en-US"/>
              <a:t>Where to locate Additional Information</a:t>
            </a:r>
          </a:p>
        </p:txBody>
      </p:sp>
      <p:sp>
        <p:nvSpPr>
          <p:cNvPr id="3" name="Content Placeholder 2">
            <a:extLst>
              <a:ext uri="{FF2B5EF4-FFF2-40B4-BE49-F238E27FC236}">
                <a16:creationId xmlns:a16="http://schemas.microsoft.com/office/drawing/2014/main" id="{A6AB54A5-0A8A-4ACA-A970-33D993450274}"/>
              </a:ext>
            </a:extLst>
          </p:cNvPr>
          <p:cNvSpPr>
            <a:spLocks noGrp="1"/>
          </p:cNvSpPr>
          <p:nvPr>
            <p:ph idx="1"/>
          </p:nvPr>
        </p:nvSpPr>
        <p:spPr>
          <a:xfrm>
            <a:off x="310896" y="1152144"/>
            <a:ext cx="8637612" cy="2878875"/>
          </a:xfrm>
        </p:spPr>
        <p:txBody>
          <a:bodyPr/>
          <a:lstStyle/>
          <a:p>
            <a:r>
              <a:rPr lang="en-US">
                <a:solidFill>
                  <a:schemeClr val="tx1"/>
                </a:solidFill>
              </a:rPr>
              <a:t>Refer to AMPM Exhibit 1620-2 for a hard copy of the ALTCS Member Change Report (MCR) form.  </a:t>
            </a:r>
          </a:p>
          <a:p>
            <a:r>
              <a:rPr lang="en-US">
                <a:solidFill>
                  <a:schemeClr val="tx1"/>
                </a:solidFill>
              </a:rPr>
              <a:t>AMPM Exhibit 1620-2 also provides guidelines on circumstances for which an </a:t>
            </a:r>
            <a:r>
              <a:rPr lang="en-US" err="1">
                <a:solidFill>
                  <a:schemeClr val="tx1"/>
                </a:solidFill>
              </a:rPr>
              <a:t>eMCR</a:t>
            </a:r>
            <a:r>
              <a:rPr lang="en-US">
                <a:solidFill>
                  <a:schemeClr val="tx1"/>
                </a:solidFill>
              </a:rPr>
              <a:t> is needed, and AMPM Exhibit 1620-4 describes and gives examples of member situations for which an Acute Care Only “D” placement is appropriate. </a:t>
            </a:r>
          </a:p>
          <a:p>
            <a:endParaRPr lang="en-US"/>
          </a:p>
        </p:txBody>
      </p:sp>
    </p:spTree>
    <p:extLst>
      <p:ext uri="{BB962C8B-B14F-4D97-AF65-F5344CB8AC3E}">
        <p14:creationId xmlns:p14="http://schemas.microsoft.com/office/powerpoint/2010/main" val="38753535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D4FFDA-E383-DF6E-3A4C-90DF641DD89B}"/>
              </a:ext>
            </a:extLst>
          </p:cNvPr>
          <p:cNvSpPr>
            <a:spLocks noGrp="1"/>
          </p:cNvSpPr>
          <p:nvPr>
            <p:ph type="body" idx="2"/>
          </p:nvPr>
        </p:nvSpPr>
        <p:spPr>
          <a:xfrm>
            <a:off x="4631474" y="289933"/>
            <a:ext cx="4445620" cy="4519960"/>
          </a:xfrm>
        </p:spPr>
        <p:txBody>
          <a:bodyPr/>
          <a:lstStyle/>
          <a:p>
            <a:r>
              <a:rPr lang="en-US" sz="2000" b="1"/>
              <a:t>Check member contact information regularly</a:t>
            </a:r>
          </a:p>
          <a:p>
            <a:endParaRPr lang="en-US" sz="2000"/>
          </a:p>
          <a:p>
            <a:r>
              <a:rPr lang="en-US" sz="2000" b="1"/>
              <a:t>Review share of cost regularly</a:t>
            </a:r>
          </a:p>
          <a:p>
            <a:endParaRPr lang="en-US" sz="2000" b="1"/>
          </a:p>
          <a:p>
            <a:r>
              <a:rPr lang="en-US" sz="2000" b="1"/>
              <a:t>Member address is in CA166</a:t>
            </a:r>
          </a:p>
          <a:p>
            <a:pPr marL="114300" indent="0">
              <a:buNone/>
            </a:pPr>
            <a:endParaRPr lang="en-US" sz="2000" b="1"/>
          </a:p>
          <a:p>
            <a:r>
              <a:rPr lang="en-US" sz="2000" b="1"/>
              <a:t>Submit an EMCR when the case manager becomes aware of a change</a:t>
            </a:r>
          </a:p>
          <a:p>
            <a:endParaRPr lang="en-US"/>
          </a:p>
        </p:txBody>
      </p:sp>
      <p:sp>
        <p:nvSpPr>
          <p:cNvPr id="5" name="Subtitle 2">
            <a:extLst>
              <a:ext uri="{FF2B5EF4-FFF2-40B4-BE49-F238E27FC236}">
                <a16:creationId xmlns:a16="http://schemas.microsoft.com/office/drawing/2014/main" id="{6937FB49-788A-5594-EFE4-7F1B50CA1CE2}"/>
              </a:ext>
            </a:extLst>
          </p:cNvPr>
          <p:cNvSpPr>
            <a:spLocks noGrp="1"/>
          </p:cNvSpPr>
          <p:nvPr>
            <p:ph type="title"/>
          </p:nvPr>
        </p:nvSpPr>
        <p:spPr>
          <a:xfrm>
            <a:off x="265113" y="289933"/>
            <a:ext cx="3414789" cy="3771264"/>
          </a:xfrm>
        </p:spPr>
        <p:txBody>
          <a:bodyPr/>
          <a:lstStyle/>
          <a:p>
            <a:r>
              <a:rPr lang="en-US" sz="2800">
                <a:effectLst>
                  <a:outerShdw blurRad="50800" dist="38100" dir="2700000" algn="tl" rotWithShape="0">
                    <a:prstClr val="black">
                      <a:alpha val="40000"/>
                    </a:prstClr>
                  </a:outerShdw>
                </a:effectLst>
              </a:rPr>
              <a:t>THINGS TO ALWAYS DO…</a:t>
            </a:r>
            <a:br>
              <a:rPr lang="en-US" sz="2800">
                <a:effectLst>
                  <a:outerShdw blurRad="50800" dist="38100" dir="2700000" algn="tl" rotWithShape="0">
                    <a:prstClr val="black">
                      <a:alpha val="40000"/>
                    </a:prstClr>
                  </a:outerShdw>
                </a:effectLst>
              </a:rPr>
            </a:br>
            <a:r>
              <a:rPr lang="en-US" sz="2800">
                <a:effectLst>
                  <a:outerShdw blurRad="50800" dist="38100" dir="2700000" algn="tl" rotWithShape="0">
                    <a:prstClr val="black">
                      <a:alpha val="40000"/>
                    </a:prstClr>
                  </a:outerShdw>
                </a:effectLst>
              </a:rPr>
              <a:t>when you have the member’s file open especially between now and the end of the year. </a:t>
            </a:r>
          </a:p>
        </p:txBody>
      </p:sp>
    </p:spTree>
    <p:extLst>
      <p:ext uri="{BB962C8B-B14F-4D97-AF65-F5344CB8AC3E}">
        <p14:creationId xmlns:p14="http://schemas.microsoft.com/office/powerpoint/2010/main" val="35524404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B3495-6138-FF6A-B3D8-01FE964D0CE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BBB6A6-9D32-878A-A0F8-B7C78E4A26E2}"/>
              </a:ext>
            </a:extLst>
          </p:cNvPr>
          <p:cNvSpPr>
            <a:spLocks noGrp="1"/>
          </p:cNvSpPr>
          <p:nvPr>
            <p:ph type="title"/>
          </p:nvPr>
        </p:nvSpPr>
        <p:spPr>
          <a:xfrm>
            <a:off x="265500" y="1608083"/>
            <a:ext cx="3999900" cy="895481"/>
          </a:xfrm>
        </p:spPr>
        <p:txBody>
          <a:bodyPr/>
          <a:lstStyle/>
          <a:p>
            <a:pPr algn="ctr"/>
            <a:r>
              <a:rPr lang="en-US" sz="4400">
                <a:effectLst>
                  <a:outerShdw blurRad="50800" dist="38100" dir="2700000" algn="tl" rotWithShape="0">
                    <a:prstClr val="black">
                      <a:alpha val="40000"/>
                    </a:prstClr>
                  </a:outerShdw>
                </a:effectLst>
              </a:rPr>
              <a:t>References</a:t>
            </a:r>
          </a:p>
        </p:txBody>
      </p:sp>
      <p:sp>
        <p:nvSpPr>
          <p:cNvPr id="6" name="Text Placeholder 5">
            <a:extLst>
              <a:ext uri="{FF2B5EF4-FFF2-40B4-BE49-F238E27FC236}">
                <a16:creationId xmlns:a16="http://schemas.microsoft.com/office/drawing/2014/main" id="{1FC76CFA-54FE-B86F-725D-158D921DB5A0}"/>
              </a:ext>
            </a:extLst>
          </p:cNvPr>
          <p:cNvSpPr>
            <a:spLocks noGrp="1"/>
          </p:cNvSpPr>
          <p:nvPr>
            <p:ph type="body" idx="2"/>
          </p:nvPr>
        </p:nvSpPr>
        <p:spPr>
          <a:xfrm>
            <a:off x="4635062" y="0"/>
            <a:ext cx="4222888" cy="4811636"/>
          </a:xfrm>
        </p:spPr>
        <p:txBody>
          <a:bodyPr/>
          <a:lstStyle/>
          <a:p>
            <a:pPr marL="114300" indent="0">
              <a:buNone/>
            </a:pPr>
            <a:r>
              <a:rPr lang="en-US" sz="1600"/>
              <a:t>Arizona Long Term Care System (ALTCS) Electronic Member Change Request (EMCR) Resources web page located at </a:t>
            </a:r>
            <a:r>
              <a:rPr lang="en-US" sz="1600">
                <a:solidFill>
                  <a:schemeClr val="bg1"/>
                </a:solidFill>
                <a:hlinkClick r:id="rId2">
                  <a:extLst>
                    <a:ext uri="{A12FA001-AC4F-418D-AE19-62706E023703}">
                      <ahyp:hlinkClr xmlns:ahyp="http://schemas.microsoft.com/office/drawing/2018/hyperlinkcolor" val="tx"/>
                    </a:ext>
                  </a:extLst>
                </a:hlinkClick>
              </a:rPr>
              <a:t>https://www.azahcccs.gov/PlansProviders/HealthPlans/emcr.html</a:t>
            </a:r>
            <a:endParaRPr lang="en-US" sz="1600">
              <a:solidFill>
                <a:schemeClr val="bg1"/>
              </a:solidFill>
            </a:endParaRPr>
          </a:p>
          <a:p>
            <a:pPr marL="114300" indent="0">
              <a:buNone/>
            </a:pPr>
            <a:endParaRPr lang="en-US">
              <a:solidFill>
                <a:schemeClr val="bg1"/>
              </a:solidFill>
            </a:endParaRPr>
          </a:p>
          <a:p>
            <a:pPr marL="114300" indent="0">
              <a:buNone/>
            </a:pPr>
            <a:r>
              <a:rPr lang="en-US" sz="1600" u="sng"/>
              <a:t>AHCCCS ALTCS Member Change Report Guide</a:t>
            </a:r>
          </a:p>
          <a:p>
            <a:pPr marL="114300" indent="0">
              <a:buNone/>
            </a:pPr>
            <a:r>
              <a:rPr lang="en-US" sz="1600"/>
              <a:t>https://www.azahcccs.gov/PlansProviders/Downloads/ALTCSMCRUserGuide.pdf</a:t>
            </a:r>
          </a:p>
          <a:p>
            <a:pPr marL="114300" indent="0">
              <a:buNone/>
            </a:pPr>
            <a:r>
              <a:rPr lang="en-US" sz="1600" u="sng"/>
              <a:t>AM/PM POLICY-1620-2 ALTCS MEMBER CHANGE REPORT</a:t>
            </a:r>
          </a:p>
          <a:p>
            <a:pPr marL="114300" indent="0">
              <a:buNone/>
            </a:pPr>
            <a:endParaRPr lang="en-US" sz="1600" u="sng"/>
          </a:p>
          <a:p>
            <a:pPr marL="114300" indent="0">
              <a:buNone/>
            </a:pPr>
            <a:r>
              <a:rPr lang="en-US" sz="1600" u="sng"/>
              <a:t>1620-2. ALTCS MEMBER CHANGE REPORT</a:t>
            </a:r>
          </a:p>
          <a:p>
            <a:endParaRPr lang="en-US"/>
          </a:p>
        </p:txBody>
      </p:sp>
    </p:spTree>
    <p:extLst>
      <p:ext uri="{BB962C8B-B14F-4D97-AF65-F5344CB8AC3E}">
        <p14:creationId xmlns:p14="http://schemas.microsoft.com/office/powerpoint/2010/main" val="24287567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6658C-F62C-9991-1C59-23E7499A2F8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06C3915-8036-F87A-9E77-BFD5CF60C19B}"/>
              </a:ext>
            </a:extLst>
          </p:cNvPr>
          <p:cNvSpPr>
            <a:spLocks noGrp="1"/>
          </p:cNvSpPr>
          <p:nvPr>
            <p:ph type="title"/>
          </p:nvPr>
        </p:nvSpPr>
        <p:spPr/>
        <p:txBody>
          <a:bodyPr/>
          <a:lstStyle/>
          <a:p>
            <a:r>
              <a:rPr lang="en-US" sz="3600">
                <a:solidFill>
                  <a:srgbClr val="FFFFFF"/>
                </a:solidFill>
              </a:rPr>
              <a:t>That’s All Folks</a:t>
            </a:r>
            <a:endParaRPr lang="en-US" sz="3600"/>
          </a:p>
        </p:txBody>
      </p:sp>
      <p:sp>
        <p:nvSpPr>
          <p:cNvPr id="8" name="Title 7">
            <a:extLst>
              <a:ext uri="{FF2B5EF4-FFF2-40B4-BE49-F238E27FC236}">
                <a16:creationId xmlns:a16="http://schemas.microsoft.com/office/drawing/2014/main" id="{06BBE7A0-0A97-99A7-7954-46037353EC42}"/>
              </a:ext>
            </a:extLst>
          </p:cNvPr>
          <p:cNvSpPr>
            <a:spLocks noGrp="1"/>
          </p:cNvSpPr>
          <p:nvPr>
            <p:ph type="title" idx="2"/>
          </p:nvPr>
        </p:nvSpPr>
        <p:spPr>
          <a:xfrm>
            <a:off x="889175" y="1696370"/>
            <a:ext cx="7390875" cy="1582857"/>
          </a:xfrm>
        </p:spPr>
        <p:txBody>
          <a:bodyPr/>
          <a:lstStyle/>
          <a:p>
            <a:r>
              <a:rPr lang="en-US" sz="4000"/>
              <a:t>Questions?</a:t>
            </a:r>
          </a:p>
        </p:txBody>
      </p:sp>
    </p:spTree>
    <p:extLst>
      <p:ext uri="{BB962C8B-B14F-4D97-AF65-F5344CB8AC3E}">
        <p14:creationId xmlns:p14="http://schemas.microsoft.com/office/powerpoint/2010/main" val="6336345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11DD2-9996-A214-0521-11C70C8A782A}"/>
              </a:ext>
            </a:extLst>
          </p:cNvPr>
          <p:cNvSpPr>
            <a:spLocks noGrp="1"/>
          </p:cNvSpPr>
          <p:nvPr>
            <p:ph type="title"/>
          </p:nvPr>
        </p:nvSpPr>
        <p:spPr>
          <a:xfrm>
            <a:off x="2074626" y="1999562"/>
            <a:ext cx="7071046" cy="2599955"/>
          </a:xfrm>
        </p:spPr>
        <p:txBody>
          <a:bodyPr/>
          <a:lstStyle/>
          <a:p>
            <a:r>
              <a:rPr lang="en-US" dirty="0"/>
              <a:t>Tribal </a:t>
            </a:r>
            <a:r>
              <a:rPr lang="en-US"/>
              <a:t>ALTCS Program Updates &amp; CM Operational </a:t>
            </a:r>
            <a:r>
              <a:rPr lang="en-US" dirty="0"/>
              <a:t>Review </a:t>
            </a:r>
            <a:r>
              <a:rPr lang="en-US"/>
              <a:t>Summary</a:t>
            </a:r>
            <a:br>
              <a:rPr lang="en-US" dirty="0"/>
            </a:br>
            <a:r>
              <a:rPr lang="en-US" sz="1800"/>
              <a:t>Rachel Conley, TALTCS Administrator </a:t>
            </a:r>
          </a:p>
        </p:txBody>
      </p:sp>
    </p:spTree>
    <p:extLst>
      <p:ext uri="{BB962C8B-B14F-4D97-AF65-F5344CB8AC3E}">
        <p14:creationId xmlns:p14="http://schemas.microsoft.com/office/powerpoint/2010/main" val="37485438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68F5F-DDAF-A36F-3032-C1B9922A046E}"/>
              </a:ext>
            </a:extLst>
          </p:cNvPr>
          <p:cNvSpPr>
            <a:spLocks noGrp="1"/>
          </p:cNvSpPr>
          <p:nvPr>
            <p:ph type="title"/>
          </p:nvPr>
        </p:nvSpPr>
        <p:spPr>
          <a:xfrm>
            <a:off x="264075" y="238"/>
            <a:ext cx="8520600" cy="868800"/>
          </a:xfrm>
        </p:spPr>
        <p:txBody>
          <a:bodyPr/>
          <a:lstStyle/>
          <a:p>
            <a:r>
              <a:rPr lang="en-US"/>
              <a:t>ASC Health Plan Registration </a:t>
            </a:r>
          </a:p>
        </p:txBody>
      </p:sp>
      <p:sp>
        <p:nvSpPr>
          <p:cNvPr id="3" name="Text Placeholder 2">
            <a:extLst>
              <a:ext uri="{FF2B5EF4-FFF2-40B4-BE49-F238E27FC236}">
                <a16:creationId xmlns:a16="http://schemas.microsoft.com/office/drawing/2014/main" id="{10DF7382-E155-DEA3-0832-02FE39A9AE1C}"/>
              </a:ext>
            </a:extLst>
          </p:cNvPr>
          <p:cNvSpPr>
            <a:spLocks noGrp="1"/>
          </p:cNvSpPr>
          <p:nvPr>
            <p:ph type="body" idx="1"/>
          </p:nvPr>
        </p:nvSpPr>
        <p:spPr>
          <a:xfrm>
            <a:off x="257785" y="796636"/>
            <a:ext cx="8531383" cy="3772239"/>
          </a:xfrm>
        </p:spPr>
        <p:txBody>
          <a:bodyPr/>
          <a:lstStyle/>
          <a:p>
            <a:r>
              <a:rPr lang="en-US"/>
              <a:t>ASC Registration Link: </a:t>
            </a:r>
            <a:r>
              <a:rPr lang="en-US">
                <a:hlinkClick r:id="rId2"/>
              </a:rPr>
              <a:t>https://servicenow.azahcccs.gov/gsp?id=gsp_kb_view&amp;sys_id=50ca428f87e48f90f46f86a7cebb35c0</a:t>
            </a:r>
            <a:r>
              <a:rPr lang="en-US"/>
              <a:t> </a:t>
            </a:r>
          </a:p>
        </p:txBody>
      </p:sp>
      <p:graphicFrame>
        <p:nvGraphicFramePr>
          <p:cNvPr id="4" name="Table 3">
            <a:extLst>
              <a:ext uri="{FF2B5EF4-FFF2-40B4-BE49-F238E27FC236}">
                <a16:creationId xmlns:a16="http://schemas.microsoft.com/office/drawing/2014/main" id="{18058B99-B35A-0A65-EF51-F724E8312C06}"/>
              </a:ext>
            </a:extLst>
          </p:cNvPr>
          <p:cNvGraphicFramePr>
            <a:graphicFrameLocks noGrp="1"/>
          </p:cNvGraphicFramePr>
          <p:nvPr>
            <p:extLst>
              <p:ext uri="{D42A27DB-BD31-4B8C-83A1-F6EECF244321}">
                <p14:modId xmlns:p14="http://schemas.microsoft.com/office/powerpoint/2010/main" val="53764613"/>
              </p:ext>
            </p:extLst>
          </p:nvPr>
        </p:nvGraphicFramePr>
        <p:xfrm>
          <a:off x="2294173" y="1593442"/>
          <a:ext cx="4469392" cy="3337555"/>
        </p:xfrm>
        <a:graphic>
          <a:graphicData uri="http://schemas.openxmlformats.org/drawingml/2006/table">
            <a:tbl>
              <a:tblPr firstRow="1" bandRow="1">
                <a:tableStyleId>{284E427A-3D55-4303-BF80-6455036E1DE7}</a:tableStyleId>
              </a:tblPr>
              <a:tblGrid>
                <a:gridCol w="2234696">
                  <a:extLst>
                    <a:ext uri="{9D8B030D-6E8A-4147-A177-3AD203B41FA5}">
                      <a16:colId xmlns:a16="http://schemas.microsoft.com/office/drawing/2014/main" val="524999659"/>
                    </a:ext>
                  </a:extLst>
                </a:gridCol>
                <a:gridCol w="2234696">
                  <a:extLst>
                    <a:ext uri="{9D8B030D-6E8A-4147-A177-3AD203B41FA5}">
                      <a16:colId xmlns:a16="http://schemas.microsoft.com/office/drawing/2014/main" val="1414782472"/>
                    </a:ext>
                  </a:extLst>
                </a:gridCol>
              </a:tblGrid>
              <a:tr h="370840">
                <a:tc>
                  <a:txBody>
                    <a:bodyPr/>
                    <a:lstStyle/>
                    <a:p>
                      <a:r>
                        <a:rPr lang="en-US"/>
                        <a:t>Health Plan</a:t>
                      </a:r>
                    </a:p>
                  </a:txBody>
                  <a:tcPr/>
                </a:tc>
                <a:tc>
                  <a:txBody>
                    <a:bodyPr/>
                    <a:lstStyle/>
                    <a:p>
                      <a:r>
                        <a:rPr lang="en-US"/>
                        <a:t>Status</a:t>
                      </a:r>
                    </a:p>
                  </a:txBody>
                  <a:tcPr/>
                </a:tc>
                <a:extLst>
                  <a:ext uri="{0D108BD9-81ED-4DB2-BD59-A6C34878D82A}">
                    <a16:rowId xmlns:a16="http://schemas.microsoft.com/office/drawing/2014/main" val="3965806490"/>
                  </a:ext>
                </a:extLst>
              </a:tr>
              <a:tr h="370840">
                <a:tc>
                  <a:txBody>
                    <a:bodyPr/>
                    <a:lstStyle/>
                    <a:p>
                      <a:r>
                        <a:rPr lang="en-US"/>
                        <a:t>190025</a:t>
                      </a:r>
                    </a:p>
                  </a:txBody>
                  <a:tcPr/>
                </a:tc>
                <a:tc>
                  <a:txBody>
                    <a:bodyPr/>
                    <a:lstStyle/>
                    <a:p>
                      <a:r>
                        <a:rPr lang="en-US"/>
                        <a:t>Completed</a:t>
                      </a:r>
                    </a:p>
                  </a:txBody>
                  <a:tcPr/>
                </a:tc>
                <a:extLst>
                  <a:ext uri="{0D108BD9-81ED-4DB2-BD59-A6C34878D82A}">
                    <a16:rowId xmlns:a16="http://schemas.microsoft.com/office/drawing/2014/main" val="1299270289"/>
                  </a:ext>
                </a:extLst>
              </a:tr>
              <a:tr h="370840">
                <a:tc>
                  <a:txBody>
                    <a:bodyPr/>
                    <a:lstStyle/>
                    <a:p>
                      <a:r>
                        <a:rPr lang="en-US"/>
                        <a:t>190000</a:t>
                      </a:r>
                    </a:p>
                  </a:txBody>
                  <a:tcPr/>
                </a:tc>
                <a:tc>
                  <a:txBody>
                    <a:bodyPr/>
                    <a:lstStyle/>
                    <a:p>
                      <a:r>
                        <a:rPr lang="en-US"/>
                        <a:t>Completed</a:t>
                      </a:r>
                    </a:p>
                  </a:txBody>
                  <a:tcPr/>
                </a:tc>
                <a:extLst>
                  <a:ext uri="{0D108BD9-81ED-4DB2-BD59-A6C34878D82A}">
                    <a16:rowId xmlns:a16="http://schemas.microsoft.com/office/drawing/2014/main" val="2255238099"/>
                  </a:ext>
                </a:extLst>
              </a:tr>
              <a:tr h="370840">
                <a:tc>
                  <a:txBody>
                    <a:bodyPr/>
                    <a:lstStyle/>
                    <a:p>
                      <a:r>
                        <a:rPr lang="en-US"/>
                        <a:t>190075</a:t>
                      </a:r>
                    </a:p>
                  </a:txBody>
                  <a:tcPr/>
                </a:tc>
                <a:tc>
                  <a:txBody>
                    <a:bodyPr/>
                    <a:lstStyle/>
                    <a:p>
                      <a:r>
                        <a:rPr lang="en-US"/>
                        <a:t>Completed</a:t>
                      </a:r>
                    </a:p>
                  </a:txBody>
                  <a:tcPr/>
                </a:tc>
                <a:extLst>
                  <a:ext uri="{0D108BD9-81ED-4DB2-BD59-A6C34878D82A}">
                    <a16:rowId xmlns:a16="http://schemas.microsoft.com/office/drawing/2014/main" val="2749886556"/>
                  </a:ext>
                </a:extLst>
              </a:tr>
              <a:tr h="370840">
                <a:tc>
                  <a:txBody>
                    <a:bodyPr/>
                    <a:lstStyle/>
                    <a:p>
                      <a:r>
                        <a:rPr lang="en-US"/>
                        <a:t>190083</a:t>
                      </a:r>
                    </a:p>
                  </a:txBody>
                  <a:tcPr/>
                </a:tc>
                <a:tc>
                  <a:txBody>
                    <a:bodyPr/>
                    <a:lstStyle/>
                    <a:p>
                      <a:r>
                        <a:rPr lang="en-US"/>
                        <a:t>Completed</a:t>
                      </a:r>
                    </a:p>
                  </a:txBody>
                  <a:tcPr/>
                </a:tc>
                <a:extLst>
                  <a:ext uri="{0D108BD9-81ED-4DB2-BD59-A6C34878D82A}">
                    <a16:rowId xmlns:a16="http://schemas.microsoft.com/office/drawing/2014/main" val="325495506"/>
                  </a:ext>
                </a:extLst>
              </a:tr>
              <a:tr h="370840">
                <a:tc>
                  <a:txBody>
                    <a:bodyPr/>
                    <a:lstStyle/>
                    <a:p>
                      <a:pPr lvl="0">
                        <a:buNone/>
                      </a:pPr>
                      <a:r>
                        <a:rPr lang="en-US"/>
                        <a:t>190009</a:t>
                      </a:r>
                    </a:p>
                  </a:txBody>
                  <a:tcPr/>
                </a:tc>
                <a:tc>
                  <a:txBody>
                    <a:bodyPr/>
                    <a:lstStyle/>
                    <a:p>
                      <a:pPr lvl="0">
                        <a:buNone/>
                      </a:pPr>
                      <a:r>
                        <a:rPr lang="en-US"/>
                        <a:t>Completed</a:t>
                      </a:r>
                    </a:p>
                  </a:txBody>
                  <a:tcPr/>
                </a:tc>
                <a:extLst>
                  <a:ext uri="{0D108BD9-81ED-4DB2-BD59-A6C34878D82A}">
                    <a16:rowId xmlns:a16="http://schemas.microsoft.com/office/drawing/2014/main" val="454634729"/>
                  </a:ext>
                </a:extLst>
              </a:tr>
              <a:tr h="370839">
                <a:tc>
                  <a:txBody>
                    <a:bodyPr/>
                    <a:lstStyle/>
                    <a:p>
                      <a:pPr lvl="0">
                        <a:buNone/>
                      </a:pPr>
                      <a:r>
                        <a:rPr lang="en-US"/>
                        <a:t>190017</a:t>
                      </a:r>
                    </a:p>
                  </a:txBody>
                  <a:tcPr/>
                </a:tc>
                <a:tc>
                  <a:txBody>
                    <a:bodyPr/>
                    <a:lstStyle/>
                    <a:p>
                      <a:pPr lvl="0">
                        <a:buNone/>
                      </a:pPr>
                      <a:r>
                        <a:rPr lang="en-US"/>
                        <a:t>In Process</a:t>
                      </a:r>
                    </a:p>
                  </a:txBody>
                  <a:tcPr/>
                </a:tc>
                <a:extLst>
                  <a:ext uri="{0D108BD9-81ED-4DB2-BD59-A6C34878D82A}">
                    <a16:rowId xmlns:a16="http://schemas.microsoft.com/office/drawing/2014/main" val="2880419289"/>
                  </a:ext>
                </a:extLst>
              </a:tr>
              <a:tr h="370838">
                <a:tc>
                  <a:txBody>
                    <a:bodyPr/>
                    <a:lstStyle/>
                    <a:p>
                      <a:pPr lvl="0">
                        <a:buNone/>
                      </a:pPr>
                      <a:r>
                        <a:rPr lang="en-US"/>
                        <a:t>190091</a:t>
                      </a:r>
                    </a:p>
                  </a:txBody>
                  <a:tcPr/>
                </a:tc>
                <a:tc>
                  <a:txBody>
                    <a:bodyPr/>
                    <a:lstStyle/>
                    <a:p>
                      <a:pPr lvl="0">
                        <a:buNone/>
                      </a:pPr>
                      <a:r>
                        <a:rPr lang="en-US"/>
                        <a:t>NA</a:t>
                      </a:r>
                    </a:p>
                  </a:txBody>
                  <a:tcPr/>
                </a:tc>
                <a:extLst>
                  <a:ext uri="{0D108BD9-81ED-4DB2-BD59-A6C34878D82A}">
                    <a16:rowId xmlns:a16="http://schemas.microsoft.com/office/drawing/2014/main" val="3649892680"/>
                  </a:ext>
                </a:extLst>
              </a:tr>
              <a:tr h="370838">
                <a:tc>
                  <a:txBody>
                    <a:bodyPr/>
                    <a:lstStyle/>
                    <a:p>
                      <a:pPr lvl="0">
                        <a:buNone/>
                      </a:pPr>
                      <a:r>
                        <a:rPr lang="en-US"/>
                        <a:t>190033</a:t>
                      </a:r>
                    </a:p>
                  </a:txBody>
                  <a:tcPr/>
                </a:tc>
                <a:tc>
                  <a:txBody>
                    <a:bodyPr/>
                    <a:lstStyle/>
                    <a:p>
                      <a:pPr lvl="0">
                        <a:buNone/>
                      </a:pPr>
                      <a:r>
                        <a:rPr lang="en-US"/>
                        <a:t>NA</a:t>
                      </a:r>
                    </a:p>
                  </a:txBody>
                  <a:tcPr/>
                </a:tc>
                <a:extLst>
                  <a:ext uri="{0D108BD9-81ED-4DB2-BD59-A6C34878D82A}">
                    <a16:rowId xmlns:a16="http://schemas.microsoft.com/office/drawing/2014/main" val="242139676"/>
                  </a:ext>
                </a:extLst>
              </a:tr>
            </a:tbl>
          </a:graphicData>
        </a:graphic>
      </p:graphicFrame>
    </p:spTree>
    <p:extLst>
      <p:ext uri="{BB962C8B-B14F-4D97-AF65-F5344CB8AC3E}">
        <p14:creationId xmlns:p14="http://schemas.microsoft.com/office/powerpoint/2010/main" val="34989333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16317-C480-CCE1-47E7-BFC4CFA8B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1F455-D482-03D3-B019-F37DB73A8EC5}"/>
              </a:ext>
            </a:extLst>
          </p:cNvPr>
          <p:cNvSpPr>
            <a:spLocks noGrp="1"/>
          </p:cNvSpPr>
          <p:nvPr>
            <p:ph type="title"/>
          </p:nvPr>
        </p:nvSpPr>
        <p:spPr/>
        <p:txBody>
          <a:bodyPr/>
          <a:lstStyle/>
          <a:p>
            <a:r>
              <a:rPr lang="en-US" sz="2400"/>
              <a:t>2026 Session– Bill Signed into law with AHCCCS </a:t>
            </a:r>
          </a:p>
        </p:txBody>
      </p:sp>
      <p:sp>
        <p:nvSpPr>
          <p:cNvPr id="3" name="Text Placeholder 2">
            <a:extLst>
              <a:ext uri="{FF2B5EF4-FFF2-40B4-BE49-F238E27FC236}">
                <a16:creationId xmlns:a16="http://schemas.microsoft.com/office/drawing/2014/main" id="{DBC521F8-A8AC-965B-FE10-64AF568DD984}"/>
              </a:ext>
            </a:extLst>
          </p:cNvPr>
          <p:cNvSpPr>
            <a:spLocks noGrp="1"/>
          </p:cNvSpPr>
          <p:nvPr>
            <p:ph type="body" idx="1"/>
          </p:nvPr>
        </p:nvSpPr>
        <p:spPr/>
        <p:txBody>
          <a:bodyPr/>
          <a:lstStyle/>
          <a:p>
            <a:pPr>
              <a:lnSpc>
                <a:spcPct val="114999"/>
              </a:lnSpc>
            </a:pPr>
            <a:r>
              <a:rPr lang="en-US" sz="1700"/>
              <a:t>AZ 2026 SB 1164 related to Changes of Ownership (CHOW) for skilled nursing facilities (NF) and assisted living facilities (ALF).</a:t>
            </a:r>
          </a:p>
          <a:p>
            <a:pPr>
              <a:lnSpc>
                <a:spcPct val="114999"/>
              </a:lnSpc>
            </a:pPr>
            <a:endParaRPr lang="en-US" sz="1700" dirty="0"/>
          </a:p>
          <a:p>
            <a:pPr>
              <a:lnSpc>
                <a:spcPct val="114999"/>
              </a:lnSpc>
            </a:pPr>
            <a:r>
              <a:rPr lang="en-US" sz="1700"/>
              <a:t>AHCCCS is currently working on a clear, consistent, and compliant </a:t>
            </a:r>
            <a:r>
              <a:rPr lang="en-US" sz="1700" dirty="0"/>
              <a:t>approach </a:t>
            </a:r>
            <a:r>
              <a:rPr lang="en-US" sz="1700"/>
              <a:t>for SB 1164 </a:t>
            </a:r>
            <a:endParaRPr lang="en-US"/>
          </a:p>
          <a:p>
            <a:pPr lvl="1">
              <a:lnSpc>
                <a:spcPct val="114999"/>
              </a:lnSpc>
            </a:pPr>
            <a:r>
              <a:rPr lang="en-US" sz="1600" dirty="0"/>
              <a:t>ALTCS; providers; change of ownership </a:t>
            </a:r>
            <a:r>
              <a:rPr lang="en-US" sz="1600" dirty="0">
                <a:solidFill>
                  <a:srgbClr val="414042"/>
                </a:solidFill>
              </a:rPr>
              <a:t>impacts the following: Provider Enrollment, Contracting, Claims Processing, Payment Continuity, </a:t>
            </a:r>
            <a:r>
              <a:rPr lang="en-US" sz="1600">
                <a:solidFill>
                  <a:srgbClr val="414042"/>
                </a:solidFill>
              </a:rPr>
              <a:t>Contractors/FFS HPs, and Related Operational workflows.</a:t>
            </a:r>
            <a:endParaRPr lang="en-US" sz="1000">
              <a:solidFill>
                <a:srgbClr val="000000"/>
              </a:solidFill>
              <a:highlight>
                <a:srgbClr val="FFFFFF"/>
              </a:highlight>
              <a:latin typeface="Aptos"/>
            </a:endParaRPr>
          </a:p>
        </p:txBody>
      </p:sp>
    </p:spTree>
    <p:extLst>
      <p:ext uri="{BB962C8B-B14F-4D97-AF65-F5344CB8AC3E}">
        <p14:creationId xmlns:p14="http://schemas.microsoft.com/office/powerpoint/2010/main" val="9409441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96596-F99A-2742-4FF8-C3F408DD2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9F281-71B1-085E-6138-6ADD9F243B24}"/>
              </a:ext>
            </a:extLst>
          </p:cNvPr>
          <p:cNvSpPr>
            <a:spLocks noGrp="1"/>
          </p:cNvSpPr>
          <p:nvPr>
            <p:ph type="title"/>
          </p:nvPr>
        </p:nvSpPr>
        <p:spPr/>
        <p:txBody>
          <a:bodyPr/>
          <a:lstStyle/>
          <a:p>
            <a:r>
              <a:rPr lang="en-US"/>
              <a:t>CHOW Notification Process</a:t>
            </a:r>
            <a:endParaRPr lang="en-US" dirty="0"/>
          </a:p>
        </p:txBody>
      </p:sp>
      <p:sp>
        <p:nvSpPr>
          <p:cNvPr id="3" name="Text Placeholder 2">
            <a:extLst>
              <a:ext uri="{FF2B5EF4-FFF2-40B4-BE49-F238E27FC236}">
                <a16:creationId xmlns:a16="http://schemas.microsoft.com/office/drawing/2014/main" id="{C597F253-E4FB-C248-B601-100126304766}"/>
              </a:ext>
            </a:extLst>
          </p:cNvPr>
          <p:cNvSpPr>
            <a:spLocks noGrp="1"/>
          </p:cNvSpPr>
          <p:nvPr>
            <p:ph type="body" idx="1"/>
          </p:nvPr>
        </p:nvSpPr>
        <p:spPr/>
        <p:txBody>
          <a:bodyPr/>
          <a:lstStyle/>
          <a:p>
            <a:pPr>
              <a:lnSpc>
                <a:spcPct val="114999"/>
              </a:lnSpc>
            </a:pPr>
            <a:r>
              <a:rPr lang="en-US" sz="1500">
                <a:solidFill>
                  <a:srgbClr val="000000"/>
                </a:solidFill>
                <a:highlight>
                  <a:srgbClr val="FFFFFF"/>
                </a:highlight>
                <a:latin typeface="Aptos"/>
              </a:rPr>
              <a:t>AHCCCS will provide notification to all AHCCCS health plans when AHCCCS receives a CHOW application from an NF or ALF provider. These notifications are intended to provide advance awareness of pending NF and ALF ownership transitions and support timely coordination among affected stakeholders. </a:t>
            </a:r>
            <a:endParaRPr lang="en-US" sz="1100">
              <a:solidFill>
                <a:srgbClr val="000000"/>
              </a:solidFill>
              <a:highlight>
                <a:srgbClr val="C6C6C6"/>
              </a:highlight>
              <a:latin typeface="Arial"/>
              <a:cs typeface="Arial"/>
            </a:endParaRPr>
          </a:p>
          <a:p>
            <a:pPr>
              <a:lnSpc>
                <a:spcPct val="114999"/>
              </a:lnSpc>
              <a:buClr>
                <a:srgbClr val="CC6C20"/>
              </a:buClr>
            </a:pPr>
            <a:endParaRPr lang="en-US" sz="1500" dirty="0">
              <a:solidFill>
                <a:srgbClr val="000000"/>
              </a:solidFill>
              <a:highlight>
                <a:srgbClr val="FFFFFF"/>
              </a:highlight>
              <a:latin typeface="Aptos"/>
            </a:endParaRPr>
          </a:p>
          <a:p>
            <a:pPr>
              <a:lnSpc>
                <a:spcPct val="114999"/>
              </a:lnSpc>
              <a:buClr>
                <a:srgbClr val="CC6C20"/>
              </a:buClr>
            </a:pPr>
            <a:r>
              <a:rPr lang="en-US" sz="1500" dirty="0">
                <a:solidFill>
                  <a:srgbClr val="000000"/>
                </a:solidFill>
                <a:highlight>
                  <a:srgbClr val="FFFFFF"/>
                </a:highlight>
                <a:latin typeface="Aptos"/>
              </a:rPr>
              <a:t>Contractors/FFS </a:t>
            </a:r>
            <a:r>
              <a:rPr lang="en-US" sz="1500">
                <a:solidFill>
                  <a:srgbClr val="000000"/>
                </a:solidFill>
                <a:highlight>
                  <a:srgbClr val="FFFFFF"/>
                </a:highlight>
                <a:latin typeface="Aptos"/>
              </a:rPr>
              <a:t>Programs</a:t>
            </a:r>
            <a:r>
              <a:rPr lang="en-US" sz="1500" dirty="0">
                <a:solidFill>
                  <a:srgbClr val="000000"/>
                </a:solidFill>
                <a:highlight>
                  <a:srgbClr val="FFFFFF"/>
                </a:highlight>
                <a:latin typeface="Aptos"/>
              </a:rPr>
              <a:t> will be notified as CHOW applications are received. The goal is to provide:</a:t>
            </a:r>
            <a:endParaRPr lang="en-US" sz="800" dirty="0">
              <a:solidFill>
                <a:srgbClr val="464FEB"/>
              </a:solidFill>
              <a:highlight>
                <a:srgbClr val="C6C6C6"/>
              </a:highlight>
              <a:latin typeface="Arial"/>
              <a:cs typeface="Arial"/>
            </a:endParaRPr>
          </a:p>
          <a:p>
            <a:pPr lvl="2">
              <a:lnSpc>
                <a:spcPct val="114999"/>
              </a:lnSpc>
              <a:buClr>
                <a:srgbClr val="8A3A6D"/>
              </a:buClr>
            </a:pPr>
            <a:r>
              <a:rPr lang="en-US" sz="1400">
                <a:solidFill>
                  <a:srgbClr val="000000"/>
                </a:solidFill>
                <a:highlight>
                  <a:srgbClr val="FFFFFF"/>
                </a:highlight>
                <a:latin typeface="Aptos"/>
              </a:rPr>
              <a:t>Early awareness</a:t>
            </a:r>
          </a:p>
          <a:p>
            <a:pPr lvl="2">
              <a:lnSpc>
                <a:spcPct val="114999"/>
              </a:lnSpc>
              <a:buClr>
                <a:srgbClr val="8A3A6D"/>
              </a:buClr>
            </a:pPr>
            <a:r>
              <a:rPr lang="en-US" sz="1400">
                <a:solidFill>
                  <a:srgbClr val="000000"/>
                </a:solidFill>
                <a:highlight>
                  <a:srgbClr val="FFFFFF"/>
                </a:highlight>
                <a:latin typeface="Aptos"/>
              </a:rPr>
              <a:t>Support timely coordination</a:t>
            </a:r>
            <a:endParaRPr lang="en-US">
              <a:solidFill>
                <a:srgbClr val="414042"/>
              </a:solidFill>
            </a:endParaRPr>
          </a:p>
          <a:p>
            <a:pPr lvl="2">
              <a:lnSpc>
                <a:spcPct val="114999"/>
              </a:lnSpc>
              <a:buClr>
                <a:srgbClr val="8A3A6D"/>
              </a:buClr>
            </a:pPr>
            <a:r>
              <a:rPr lang="en-US" sz="1400" dirty="0">
                <a:solidFill>
                  <a:srgbClr val="000000"/>
                </a:solidFill>
                <a:highlight>
                  <a:srgbClr val="FFFFFF"/>
                </a:highlight>
                <a:latin typeface="Aptos"/>
              </a:rPr>
              <a:t>Help minimize disruptions to contracting, </a:t>
            </a:r>
            <a:r>
              <a:rPr lang="en-US" sz="1400">
                <a:solidFill>
                  <a:srgbClr val="000000"/>
                </a:solidFill>
                <a:highlight>
                  <a:srgbClr val="FFFFFF"/>
                </a:highlight>
                <a:latin typeface="Aptos"/>
              </a:rPr>
              <a:t>p</a:t>
            </a:r>
            <a:r>
              <a:rPr lang="en-US" sz="1300">
                <a:solidFill>
                  <a:srgbClr val="000000"/>
                </a:solidFill>
                <a:highlight>
                  <a:srgbClr val="FFFFFF"/>
                </a:highlight>
                <a:latin typeface="Aptos"/>
              </a:rPr>
              <a:t>ayment and rate setting</a:t>
            </a:r>
            <a:endParaRPr lang="en-US">
              <a:solidFill>
                <a:srgbClr val="414042"/>
              </a:solidFill>
            </a:endParaRPr>
          </a:p>
          <a:p>
            <a:pPr lvl="2">
              <a:lnSpc>
                <a:spcPct val="114999"/>
              </a:lnSpc>
              <a:buClr>
                <a:srgbClr val="8A3A6D"/>
              </a:buClr>
            </a:pPr>
            <a:r>
              <a:rPr lang="en-US" sz="1300">
                <a:solidFill>
                  <a:srgbClr val="000000"/>
                </a:solidFill>
                <a:highlight>
                  <a:srgbClr val="FFFFFF"/>
                </a:highlight>
                <a:latin typeface="Aptos"/>
              </a:rPr>
              <a:t>Continuity of care and </a:t>
            </a:r>
            <a:r>
              <a:rPr lang="en-US" sz="1300" dirty="0">
                <a:solidFill>
                  <a:srgbClr val="000000"/>
                </a:solidFill>
                <a:highlight>
                  <a:srgbClr val="FFFFFF"/>
                </a:highlight>
                <a:latin typeface="Aptos"/>
              </a:rPr>
              <a:t>minimize potential member disruptions during ownership transitions.</a:t>
            </a:r>
            <a:r>
              <a:rPr lang="en-US" sz="1300" dirty="0">
                <a:solidFill>
                  <a:srgbClr val="000000"/>
                </a:solidFill>
                <a:highlight>
                  <a:srgbClr val="FFFFFF"/>
                </a:highlight>
                <a:latin typeface="Aptos"/>
                <a:cs typeface="Arial"/>
              </a:rPr>
              <a:t> </a:t>
            </a:r>
            <a:endParaRPr lang="en-US"/>
          </a:p>
        </p:txBody>
      </p:sp>
    </p:spTree>
    <p:extLst>
      <p:ext uri="{BB962C8B-B14F-4D97-AF65-F5344CB8AC3E}">
        <p14:creationId xmlns:p14="http://schemas.microsoft.com/office/powerpoint/2010/main" val="1158332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F2B2C-38A4-1D5B-E3F5-8722B6523292}"/>
              </a:ext>
            </a:extLst>
          </p:cNvPr>
          <p:cNvSpPr>
            <a:spLocks noGrp="1"/>
          </p:cNvSpPr>
          <p:nvPr>
            <p:ph type="title"/>
          </p:nvPr>
        </p:nvSpPr>
        <p:spPr>
          <a:xfrm>
            <a:off x="311700" y="137160"/>
            <a:ext cx="8520600" cy="973903"/>
          </a:xfrm>
        </p:spPr>
        <p:txBody>
          <a:bodyPr/>
          <a:lstStyle/>
          <a:p>
            <a:r>
              <a:rPr lang="en-US"/>
              <a:t>2025-2026 </a:t>
            </a:r>
            <a:br>
              <a:rPr lang="en-US" dirty="0"/>
            </a:br>
            <a:r>
              <a:rPr lang="en-US"/>
              <a:t>Case Management Operational Review </a:t>
            </a:r>
          </a:p>
        </p:txBody>
      </p:sp>
      <p:sp>
        <p:nvSpPr>
          <p:cNvPr id="3" name="Text Placeholder 2">
            <a:extLst>
              <a:ext uri="{FF2B5EF4-FFF2-40B4-BE49-F238E27FC236}">
                <a16:creationId xmlns:a16="http://schemas.microsoft.com/office/drawing/2014/main" id="{398B723F-7325-710B-F1F6-200782677795}"/>
              </a:ext>
            </a:extLst>
          </p:cNvPr>
          <p:cNvSpPr>
            <a:spLocks noGrp="1"/>
          </p:cNvSpPr>
          <p:nvPr>
            <p:ph type="body" idx="1"/>
          </p:nvPr>
        </p:nvSpPr>
        <p:spPr>
          <a:xfrm>
            <a:off x="311700" y="1152475"/>
            <a:ext cx="8520600" cy="3620037"/>
          </a:xfrm>
        </p:spPr>
        <p:txBody>
          <a:bodyPr/>
          <a:lstStyle/>
          <a:p>
            <a:r>
              <a:rPr lang="en-US" sz="1400">
                <a:latin typeface="Segoe UI"/>
                <a:ea typeface="Segoe UI"/>
                <a:cs typeface="Segoe UI"/>
              </a:rPr>
              <a:t>The CM Operational Review demonstrated that several Tribal ALTCS programs have developed strong case management practices and processes that support compliance with operational requirements. </a:t>
            </a:r>
            <a:endParaRPr lang="en-US" sz="1400">
              <a:ea typeface="Segoe UI"/>
              <a:cs typeface="Segoe UI"/>
            </a:endParaRPr>
          </a:p>
          <a:p>
            <a:pPr>
              <a:lnSpc>
                <a:spcPct val="114999"/>
              </a:lnSpc>
            </a:pPr>
            <a:endParaRPr lang="en-US" sz="800" dirty="0">
              <a:latin typeface="Segoe UI"/>
              <a:ea typeface="Segoe UI"/>
              <a:cs typeface="Segoe UI"/>
            </a:endParaRPr>
          </a:p>
          <a:p>
            <a:pPr>
              <a:lnSpc>
                <a:spcPct val="114999"/>
              </a:lnSpc>
            </a:pPr>
            <a:r>
              <a:rPr lang="en-US" sz="1400">
                <a:latin typeface="Segoe UI"/>
                <a:ea typeface="Segoe UI"/>
                <a:cs typeface="Segoe UI"/>
              </a:rPr>
              <a:t>Two programs, Tribal ALTCS Program 1 and Tribal ALTCS Program 3, achieved exceptional overall compliance scores of 98% and 97%, respectively, reflecting consistent performance across nearly all review areas and indicating mature operational oversight and adherence to established standards.</a:t>
            </a:r>
          </a:p>
          <a:p>
            <a:pPr>
              <a:lnSpc>
                <a:spcPct val="114999"/>
              </a:lnSpc>
            </a:pPr>
            <a:endParaRPr lang="en-US" sz="800" dirty="0">
              <a:latin typeface="Segoe UI"/>
              <a:cs typeface="Segoe UI"/>
            </a:endParaRPr>
          </a:p>
          <a:p>
            <a:pPr>
              <a:lnSpc>
                <a:spcPct val="114999"/>
              </a:lnSpc>
            </a:pPr>
            <a:r>
              <a:rPr lang="en-US" sz="1400">
                <a:latin typeface="Segoe UI"/>
                <a:cs typeface="Segoe UI"/>
              </a:rPr>
              <a:t>Additional programs demonstrated solid performance with opportunities for targeted improvement. Tribal ALTCS Program 8 achieved an overall compliance score of 89%, placing it at the upper end of Substantial Compliance, while Tribal ALTCS Program 7 obtained 77%, and Tribal ALTCS Program 6 achieved 75%. These results suggest that foundational processes are in place; however, focused corrective actions in lower-performing review elements could help these programs move into Full Compliance.</a:t>
            </a:r>
          </a:p>
          <a:p>
            <a:pPr>
              <a:lnSpc>
                <a:spcPct val="114999"/>
              </a:lnSpc>
            </a:pPr>
            <a:endParaRPr lang="en-US" sz="1600" dirty="0">
              <a:latin typeface="Segoe UI"/>
              <a:cs typeface="Segoe UI"/>
            </a:endParaRPr>
          </a:p>
        </p:txBody>
      </p:sp>
    </p:spTree>
    <p:extLst>
      <p:ext uri="{BB962C8B-B14F-4D97-AF65-F5344CB8AC3E}">
        <p14:creationId xmlns:p14="http://schemas.microsoft.com/office/powerpoint/2010/main" val="40842491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5493E-BA24-4C6B-8332-76B752E49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177F1-86D7-E10C-BBEE-8AAF975F6AC5}"/>
              </a:ext>
            </a:extLst>
          </p:cNvPr>
          <p:cNvSpPr>
            <a:spLocks noGrp="1"/>
          </p:cNvSpPr>
          <p:nvPr>
            <p:ph type="title"/>
          </p:nvPr>
        </p:nvSpPr>
        <p:spPr>
          <a:xfrm>
            <a:off x="311700" y="137160"/>
            <a:ext cx="8520600" cy="973903"/>
          </a:xfrm>
        </p:spPr>
        <p:txBody>
          <a:bodyPr/>
          <a:lstStyle/>
          <a:p>
            <a:r>
              <a:rPr lang="en-US"/>
              <a:t>2025-2026 </a:t>
            </a:r>
            <a:br>
              <a:rPr lang="en-US" dirty="0"/>
            </a:br>
            <a:r>
              <a:rPr lang="en-US"/>
              <a:t>Case Management Operational Review </a:t>
            </a:r>
          </a:p>
        </p:txBody>
      </p:sp>
      <p:sp>
        <p:nvSpPr>
          <p:cNvPr id="3" name="Text Placeholder 2">
            <a:extLst>
              <a:ext uri="{FF2B5EF4-FFF2-40B4-BE49-F238E27FC236}">
                <a16:creationId xmlns:a16="http://schemas.microsoft.com/office/drawing/2014/main" id="{EE089E04-0EC1-4380-1DE0-56BECE07FBEF}"/>
              </a:ext>
            </a:extLst>
          </p:cNvPr>
          <p:cNvSpPr>
            <a:spLocks noGrp="1"/>
          </p:cNvSpPr>
          <p:nvPr>
            <p:ph type="body" idx="1"/>
          </p:nvPr>
        </p:nvSpPr>
        <p:spPr>
          <a:xfrm>
            <a:off x="311700" y="1152475"/>
            <a:ext cx="8520600" cy="3620037"/>
          </a:xfrm>
        </p:spPr>
        <p:txBody>
          <a:bodyPr/>
          <a:lstStyle/>
          <a:p>
            <a:pPr>
              <a:lnSpc>
                <a:spcPct val="114999"/>
              </a:lnSpc>
            </a:pPr>
            <a:r>
              <a:rPr lang="en-US" sz="1400">
                <a:latin typeface="Segoe UI"/>
                <a:cs typeface="Segoe UI"/>
              </a:rPr>
              <a:t>The review also identified programs requiring more comprehensive operational improvements. Tribal ALTCS Program 2 achieved 69%, and Tribal ALTCS Program 5 achieved 59%, placing both programs in the Partial Compliance category. These findings indicate variability in performance across multiple case management functions and highlight the need for enhanced monitoring, staff training, and process standardization to improve consistency and compliance outcomes.</a:t>
            </a:r>
          </a:p>
          <a:p>
            <a:pPr>
              <a:lnSpc>
                <a:spcPct val="114999"/>
              </a:lnSpc>
            </a:pPr>
            <a:endParaRPr lang="en-US" sz="800" dirty="0">
              <a:latin typeface="Segoe UI"/>
              <a:ea typeface="Segoe UI"/>
              <a:cs typeface="Segoe UI"/>
            </a:endParaRPr>
          </a:p>
          <a:p>
            <a:pPr>
              <a:lnSpc>
                <a:spcPct val="114999"/>
              </a:lnSpc>
            </a:pPr>
            <a:endParaRPr lang="en-US" sz="800" dirty="0">
              <a:latin typeface="Segoe UI"/>
              <a:ea typeface="Segoe UI"/>
              <a:cs typeface="Segoe UI"/>
            </a:endParaRPr>
          </a:p>
          <a:p>
            <a:pPr>
              <a:lnSpc>
                <a:spcPct val="114999"/>
              </a:lnSpc>
            </a:pPr>
            <a:r>
              <a:rPr lang="en-US" sz="1400">
                <a:latin typeface="Segoe UI"/>
                <a:cs typeface="Segoe UI"/>
              </a:rPr>
              <a:t>The most significant opportunity identified during the review was Tribal ALTCS Program 4, which received an overall compliance score of 49%, placing it in the Non-Compliance category. This score suggests systemic challenges across several operational review areas and may warrant a focused quality improvement plan, increased technical assistance, closer oversight, and ongoing monitoring to achieve compliance expectations.</a:t>
            </a:r>
          </a:p>
          <a:p>
            <a:pPr>
              <a:lnSpc>
                <a:spcPct val="114999"/>
              </a:lnSpc>
            </a:pPr>
            <a:endParaRPr lang="en-US" sz="1400" dirty="0">
              <a:latin typeface="Segoe UI"/>
              <a:ea typeface="Segoe UI"/>
              <a:cs typeface="Segoe UI"/>
            </a:endParaRPr>
          </a:p>
        </p:txBody>
      </p:sp>
    </p:spTree>
    <p:extLst>
      <p:ext uri="{BB962C8B-B14F-4D97-AF65-F5344CB8AC3E}">
        <p14:creationId xmlns:p14="http://schemas.microsoft.com/office/powerpoint/2010/main" val="15307764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9941C-5315-BA90-A2F5-952E6336D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58BEF3-B42C-67B1-AE45-8995F7AB38F3}"/>
              </a:ext>
            </a:extLst>
          </p:cNvPr>
          <p:cNvSpPr>
            <a:spLocks noGrp="1"/>
          </p:cNvSpPr>
          <p:nvPr>
            <p:ph type="title"/>
          </p:nvPr>
        </p:nvSpPr>
        <p:spPr>
          <a:xfrm>
            <a:off x="311700" y="137160"/>
            <a:ext cx="8520600" cy="973903"/>
          </a:xfrm>
        </p:spPr>
        <p:txBody>
          <a:bodyPr/>
          <a:lstStyle/>
          <a:p>
            <a:r>
              <a:rPr lang="en-US"/>
              <a:t>2025-2026 </a:t>
            </a:r>
            <a:br>
              <a:rPr lang="en-US" dirty="0"/>
            </a:br>
            <a:r>
              <a:rPr lang="en-US"/>
              <a:t>Case Management Operational Review </a:t>
            </a:r>
          </a:p>
        </p:txBody>
      </p:sp>
      <p:sp>
        <p:nvSpPr>
          <p:cNvPr id="3" name="Text Placeholder 2">
            <a:extLst>
              <a:ext uri="{FF2B5EF4-FFF2-40B4-BE49-F238E27FC236}">
                <a16:creationId xmlns:a16="http://schemas.microsoft.com/office/drawing/2014/main" id="{B6E651F9-3749-DD4A-8846-B571FF15804C}"/>
              </a:ext>
            </a:extLst>
          </p:cNvPr>
          <p:cNvSpPr>
            <a:spLocks noGrp="1"/>
          </p:cNvSpPr>
          <p:nvPr>
            <p:ph type="body" idx="1"/>
          </p:nvPr>
        </p:nvSpPr>
        <p:spPr>
          <a:xfrm>
            <a:off x="48942" y="1060510"/>
            <a:ext cx="9013271" cy="1596796"/>
          </a:xfrm>
        </p:spPr>
        <p:txBody>
          <a:bodyPr/>
          <a:lstStyle/>
          <a:p>
            <a:pPr>
              <a:lnSpc>
                <a:spcPct val="114999"/>
              </a:lnSpc>
            </a:pPr>
            <a:r>
              <a:rPr lang="en-US" sz="1350">
                <a:latin typeface="Segoe UI"/>
                <a:cs typeface="Segoe UI"/>
              </a:rPr>
              <a:t>Across all participating programs, several review elements showed consistently strong performance. CM elements </a:t>
            </a:r>
            <a:r>
              <a:rPr lang="en-US" sz="1350" b="1">
                <a:latin typeface="Segoe UI"/>
                <a:cs typeface="Segoe UI"/>
              </a:rPr>
              <a:t>20 and 21</a:t>
            </a:r>
            <a:r>
              <a:rPr lang="en-US" sz="1350" dirty="0">
                <a:latin typeface="Segoe UI"/>
                <a:cs typeface="Segoe UI"/>
              </a:rPr>
              <a:t> </a:t>
            </a:r>
            <a:r>
              <a:rPr lang="en-US" sz="1350">
                <a:latin typeface="Segoe UI"/>
                <a:cs typeface="Segoe UI"/>
              </a:rPr>
              <a:t>achieved average scores of </a:t>
            </a:r>
            <a:r>
              <a:rPr lang="en-US" sz="1350" b="1">
                <a:latin typeface="Segoe UI"/>
                <a:cs typeface="Segoe UI"/>
              </a:rPr>
              <a:t>100%</a:t>
            </a:r>
            <a:r>
              <a:rPr lang="en-US" sz="1350">
                <a:latin typeface="Segoe UI"/>
                <a:cs typeface="Segoe UI"/>
              </a:rPr>
              <a:t>, while CM elements </a:t>
            </a:r>
            <a:r>
              <a:rPr lang="en-US" sz="1350" b="1">
                <a:latin typeface="Segoe UI"/>
                <a:cs typeface="Segoe UI"/>
              </a:rPr>
              <a:t>18 and 19 </a:t>
            </a:r>
            <a:r>
              <a:rPr lang="en-US" sz="1350">
                <a:latin typeface="Segoe UI"/>
                <a:cs typeface="Segoe UI"/>
              </a:rPr>
              <a:t>scored approximately </a:t>
            </a:r>
            <a:r>
              <a:rPr lang="en-US" sz="1350" b="1">
                <a:latin typeface="Segoe UI"/>
                <a:cs typeface="Segoe UI"/>
              </a:rPr>
              <a:t>82% and 86%</a:t>
            </a:r>
            <a:r>
              <a:rPr lang="en-US" sz="1350">
                <a:latin typeface="Segoe UI"/>
                <a:cs typeface="Segoe UI"/>
              </a:rPr>
              <a:t>, demonstrating statewide strengths in these operational requirements. Conversely, </a:t>
            </a:r>
            <a:r>
              <a:rPr lang="en-US" sz="1350" b="1" u="sng">
                <a:latin typeface="Segoe UI"/>
                <a:cs typeface="Segoe UI"/>
              </a:rPr>
              <a:t>CM elements 10, 11, 12, 13 and 15 reflected some of the lowest average scores, ranging from approximately 44% to 53%</a:t>
            </a:r>
            <a:r>
              <a:rPr lang="en-US" sz="1350">
                <a:latin typeface="Segoe UI"/>
                <a:cs typeface="Segoe UI"/>
              </a:rPr>
              <a:t>, indicating common areas where additional training, process improvement, and compliance oversight may be beneficial across multiple Tribal ALTCS programs.</a:t>
            </a:r>
            <a:endParaRPr lang="en-US" sz="1350" dirty="0">
              <a:latin typeface="Segoe UI"/>
              <a:cs typeface="Segoe UI"/>
            </a:endParaRPr>
          </a:p>
          <a:p>
            <a:pPr>
              <a:lnSpc>
                <a:spcPct val="114999"/>
              </a:lnSpc>
            </a:pPr>
            <a:endParaRPr lang="en-US" sz="1400" dirty="0">
              <a:latin typeface="Segoe UI"/>
              <a:cs typeface="Segoe UI"/>
            </a:endParaRPr>
          </a:p>
          <a:p>
            <a:pPr>
              <a:lnSpc>
                <a:spcPct val="114999"/>
              </a:lnSpc>
            </a:pPr>
            <a:endParaRPr lang="en-US" sz="1400" dirty="0">
              <a:latin typeface="Segoe UI"/>
              <a:cs typeface="Segoe UI"/>
            </a:endParaRPr>
          </a:p>
          <a:p>
            <a:pPr>
              <a:lnSpc>
                <a:spcPct val="114999"/>
              </a:lnSpc>
            </a:pPr>
            <a:endParaRPr lang="en-US" sz="1400" dirty="0">
              <a:latin typeface="Segoe UI"/>
              <a:ea typeface="Segoe UI"/>
              <a:cs typeface="Segoe UI"/>
            </a:endParaRPr>
          </a:p>
        </p:txBody>
      </p:sp>
      <p:pic>
        <p:nvPicPr>
          <p:cNvPr id="6" name="Picture 5">
            <a:extLst>
              <a:ext uri="{FF2B5EF4-FFF2-40B4-BE49-F238E27FC236}">
                <a16:creationId xmlns:a16="http://schemas.microsoft.com/office/drawing/2014/main" id="{7EE8AFBA-28A2-C665-CC4A-1A4AAC04AC96}"/>
              </a:ext>
            </a:extLst>
          </p:cNvPr>
          <p:cNvPicPr>
            <a:picLocks noChangeAspect="1"/>
          </p:cNvPicPr>
          <p:nvPr/>
        </p:nvPicPr>
        <p:blipFill>
          <a:blip r:embed="rId2"/>
          <a:stretch>
            <a:fillRect/>
          </a:stretch>
        </p:blipFill>
        <p:spPr>
          <a:xfrm>
            <a:off x="1182413" y="2571582"/>
            <a:ext cx="6844863" cy="2483402"/>
          </a:xfrm>
          <a:prstGeom prst="rect">
            <a:avLst/>
          </a:prstGeom>
        </p:spPr>
      </p:pic>
    </p:spTree>
    <p:extLst>
      <p:ext uri="{BB962C8B-B14F-4D97-AF65-F5344CB8AC3E}">
        <p14:creationId xmlns:p14="http://schemas.microsoft.com/office/powerpoint/2010/main" val="1487640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F80C6-14B8-6329-6BD8-C0AF0E8208FD}"/>
              </a:ext>
            </a:extLst>
          </p:cNvPr>
          <p:cNvSpPr>
            <a:spLocks noGrp="1"/>
          </p:cNvSpPr>
          <p:nvPr>
            <p:ph type="title"/>
          </p:nvPr>
        </p:nvSpPr>
        <p:spPr/>
        <p:txBody>
          <a:bodyPr/>
          <a:lstStyle/>
          <a:p>
            <a:r>
              <a:rPr lang="en-US"/>
              <a:t>Overall Performance</a:t>
            </a:r>
          </a:p>
        </p:txBody>
      </p:sp>
      <p:sp>
        <p:nvSpPr>
          <p:cNvPr id="3" name="Text Placeholder 2">
            <a:extLst>
              <a:ext uri="{FF2B5EF4-FFF2-40B4-BE49-F238E27FC236}">
                <a16:creationId xmlns:a16="http://schemas.microsoft.com/office/drawing/2014/main" id="{18CDA9DD-6E51-B3E6-1C81-25B4F8FB6F07}"/>
              </a:ext>
            </a:extLst>
          </p:cNvPr>
          <p:cNvSpPr>
            <a:spLocks noGrp="1"/>
          </p:cNvSpPr>
          <p:nvPr>
            <p:ph type="body" idx="1"/>
          </p:nvPr>
        </p:nvSpPr>
        <p:spPr>
          <a:xfrm>
            <a:off x="246010" y="1001388"/>
            <a:ext cx="8520600" cy="1419435"/>
          </a:xfrm>
        </p:spPr>
        <p:txBody>
          <a:bodyPr/>
          <a:lstStyle/>
          <a:p>
            <a:pPr>
              <a:lnSpc>
                <a:spcPct val="114999"/>
              </a:lnSpc>
            </a:pPr>
            <a:r>
              <a:rPr lang="en-US" sz="1400">
                <a:latin typeface="Segoe UI"/>
                <a:cs typeface="Segoe UI"/>
              </a:rPr>
              <a:t>The review findings indicate that while several Tribal ALTCS programs are performing at or near full compliance, there remains an opportunity to strengthen consistency program wide by sharing best practices from high-performing programs, providing targeted technical assistance to programs with lower scores, and focusing quality improvement efforts on the case management elements that demonstrated the greatest compliance challenges.</a:t>
            </a:r>
            <a:endParaRPr lang="en-US" sz="1400">
              <a:solidFill>
                <a:srgbClr val="000000"/>
              </a:solidFill>
              <a:latin typeface="Segoe UI"/>
              <a:cs typeface="Segoe UI"/>
            </a:endParaRPr>
          </a:p>
          <a:p>
            <a:pPr>
              <a:lnSpc>
                <a:spcPct val="114999"/>
              </a:lnSpc>
            </a:pPr>
            <a:endParaRPr lang="en-US" sz="1100" dirty="0">
              <a:latin typeface="Segoe UI"/>
              <a:cs typeface="Segoe UI"/>
            </a:endParaRPr>
          </a:p>
          <a:p>
            <a:pPr>
              <a:lnSpc>
                <a:spcPct val="114999"/>
              </a:lnSpc>
            </a:pPr>
            <a:endParaRPr lang="en-US" dirty="0"/>
          </a:p>
        </p:txBody>
      </p:sp>
      <p:pic>
        <p:nvPicPr>
          <p:cNvPr id="5" name="Picture 4">
            <a:extLst>
              <a:ext uri="{FF2B5EF4-FFF2-40B4-BE49-F238E27FC236}">
                <a16:creationId xmlns:a16="http://schemas.microsoft.com/office/drawing/2014/main" id="{69BECDEC-24A9-CF3C-7ABF-22FCD338E4F8}"/>
              </a:ext>
            </a:extLst>
          </p:cNvPr>
          <p:cNvPicPr>
            <a:picLocks noChangeAspect="1"/>
          </p:cNvPicPr>
          <p:nvPr/>
        </p:nvPicPr>
        <p:blipFill>
          <a:blip r:embed="rId2"/>
          <a:stretch>
            <a:fillRect/>
          </a:stretch>
        </p:blipFill>
        <p:spPr>
          <a:xfrm>
            <a:off x="1108841" y="2356945"/>
            <a:ext cx="6939455" cy="2544817"/>
          </a:xfrm>
          <a:prstGeom prst="rect">
            <a:avLst/>
          </a:prstGeom>
        </p:spPr>
      </p:pic>
    </p:spTree>
    <p:extLst>
      <p:ext uri="{BB962C8B-B14F-4D97-AF65-F5344CB8AC3E}">
        <p14:creationId xmlns:p14="http://schemas.microsoft.com/office/powerpoint/2010/main" val="7440629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FBB2-3612-BD30-E506-3BC1235D1FA4}"/>
              </a:ext>
            </a:extLst>
          </p:cNvPr>
          <p:cNvSpPr>
            <a:spLocks noGrp="1"/>
          </p:cNvSpPr>
          <p:nvPr>
            <p:ph type="title"/>
          </p:nvPr>
        </p:nvSpPr>
        <p:spPr/>
        <p:txBody>
          <a:bodyPr/>
          <a:lstStyle/>
          <a:p>
            <a:r>
              <a:rPr lang="en-US" dirty="0"/>
              <a:t>Program Compliance </a:t>
            </a:r>
            <a:r>
              <a:rPr lang="en-US"/>
              <a:t> Performance</a:t>
            </a:r>
            <a:endParaRPr lang="en-US" dirty="0"/>
          </a:p>
        </p:txBody>
      </p:sp>
      <p:sp>
        <p:nvSpPr>
          <p:cNvPr id="3" name="Text Placeholder 2">
            <a:extLst>
              <a:ext uri="{FF2B5EF4-FFF2-40B4-BE49-F238E27FC236}">
                <a16:creationId xmlns:a16="http://schemas.microsoft.com/office/drawing/2014/main" id="{BA2EFAC3-8A4F-32D8-E2F6-5F9968E698EF}"/>
              </a:ext>
            </a:extLst>
          </p:cNvPr>
          <p:cNvSpPr>
            <a:spLocks noGrp="1"/>
          </p:cNvSpPr>
          <p:nvPr>
            <p:ph type="body" idx="1"/>
          </p:nvPr>
        </p:nvSpPr>
        <p:spPr>
          <a:xfrm>
            <a:off x="311700" y="1093354"/>
            <a:ext cx="8520600" cy="3823675"/>
          </a:xfrm>
        </p:spPr>
        <p:txBody>
          <a:bodyPr/>
          <a:lstStyle/>
          <a:p>
            <a:r>
              <a:rPr lang="en-US" sz="1600" baseline="0">
                <a:solidFill>
                  <a:srgbClr val="414042"/>
                </a:solidFill>
                <a:latin typeface="Segoe UI"/>
                <a:ea typeface="Arial"/>
                <a:cs typeface="Arial"/>
              </a:rPr>
              <a:t>The CM Operational Review revealed a wide range of compliance performance among Tribal ALTCS programs. </a:t>
            </a:r>
            <a:endParaRPr lang="en-US" sz="1600">
              <a:solidFill>
                <a:srgbClr val="414042"/>
              </a:solidFill>
              <a:ea typeface="Arial"/>
              <a:cs typeface="Arial"/>
            </a:endParaRPr>
          </a:p>
          <a:p>
            <a:pPr lvl="1">
              <a:lnSpc>
                <a:spcPct val="114999"/>
              </a:lnSpc>
            </a:pPr>
            <a:r>
              <a:rPr lang="en-US" sz="1500" baseline="0">
                <a:solidFill>
                  <a:srgbClr val="414042"/>
                </a:solidFill>
                <a:latin typeface="Segoe UI"/>
                <a:ea typeface="Arial"/>
                <a:cs typeface="Arial"/>
              </a:rPr>
              <a:t>Two programs achieved Full Compliance (97%-98</a:t>
            </a:r>
            <a:r>
              <a:rPr lang="en-US" sz="1500">
                <a:solidFill>
                  <a:srgbClr val="414042"/>
                </a:solidFill>
                <a:latin typeface="Segoe UI"/>
                <a:ea typeface="Arial"/>
                <a:cs typeface="Arial"/>
              </a:rPr>
              <a:t>%)</a:t>
            </a:r>
            <a:endParaRPr lang="en-US" sz="1500">
              <a:solidFill>
                <a:srgbClr val="414042"/>
              </a:solidFill>
              <a:ea typeface="Arial"/>
              <a:cs typeface="Arial"/>
            </a:endParaRPr>
          </a:p>
          <a:p>
            <a:pPr lvl="1">
              <a:lnSpc>
                <a:spcPct val="114999"/>
              </a:lnSpc>
            </a:pPr>
            <a:r>
              <a:rPr lang="en-US" sz="1500">
                <a:solidFill>
                  <a:srgbClr val="414042"/>
                </a:solidFill>
                <a:latin typeface="Segoe UI"/>
                <a:ea typeface="Arial"/>
                <a:cs typeface="Arial"/>
              </a:rPr>
              <a:t>Three</a:t>
            </a:r>
            <a:r>
              <a:rPr lang="en-US" sz="1500" baseline="0">
                <a:solidFill>
                  <a:srgbClr val="414042"/>
                </a:solidFill>
                <a:latin typeface="Segoe UI"/>
                <a:ea typeface="Arial"/>
                <a:cs typeface="Arial"/>
              </a:rPr>
              <a:t> programs achieved Substantial Compliance (75%-89</a:t>
            </a:r>
            <a:r>
              <a:rPr lang="en-US" sz="1500">
                <a:solidFill>
                  <a:srgbClr val="414042"/>
                </a:solidFill>
                <a:latin typeface="Segoe UI"/>
                <a:ea typeface="Arial"/>
                <a:cs typeface="Arial"/>
              </a:rPr>
              <a:t>%)</a:t>
            </a:r>
            <a:endParaRPr lang="en-US" sz="1500" dirty="0">
              <a:solidFill>
                <a:srgbClr val="414042"/>
              </a:solidFill>
              <a:ea typeface="Arial"/>
              <a:cs typeface="Arial"/>
            </a:endParaRPr>
          </a:p>
          <a:p>
            <a:pPr lvl="1">
              <a:lnSpc>
                <a:spcPct val="114999"/>
              </a:lnSpc>
            </a:pPr>
            <a:r>
              <a:rPr lang="en-US" sz="1500">
                <a:solidFill>
                  <a:srgbClr val="414042"/>
                </a:solidFill>
                <a:latin typeface="Segoe UI"/>
                <a:ea typeface="Arial"/>
                <a:cs typeface="Arial"/>
              </a:rPr>
              <a:t>Two</a:t>
            </a:r>
            <a:r>
              <a:rPr lang="en-US" sz="1500" baseline="0">
                <a:solidFill>
                  <a:srgbClr val="414042"/>
                </a:solidFill>
                <a:latin typeface="Segoe UI"/>
                <a:ea typeface="Arial"/>
                <a:cs typeface="Arial"/>
              </a:rPr>
              <a:t> programs achieved Partial Compliance (59%-69</a:t>
            </a:r>
            <a:r>
              <a:rPr lang="en-US" sz="1500">
                <a:solidFill>
                  <a:srgbClr val="414042"/>
                </a:solidFill>
                <a:latin typeface="Segoe UI"/>
                <a:ea typeface="Arial"/>
                <a:cs typeface="Arial"/>
              </a:rPr>
              <a:t>%)</a:t>
            </a:r>
            <a:endParaRPr lang="en-US" sz="1500">
              <a:solidFill>
                <a:srgbClr val="414042"/>
              </a:solidFill>
              <a:ea typeface="Arial"/>
              <a:cs typeface="Arial"/>
            </a:endParaRPr>
          </a:p>
          <a:p>
            <a:pPr lvl="1">
              <a:lnSpc>
                <a:spcPct val="114999"/>
              </a:lnSpc>
            </a:pPr>
            <a:r>
              <a:rPr lang="en-US" sz="1500">
                <a:solidFill>
                  <a:srgbClr val="414042"/>
                </a:solidFill>
                <a:latin typeface="Segoe UI"/>
                <a:ea typeface="Arial"/>
                <a:cs typeface="Arial"/>
              </a:rPr>
              <a:t>One</a:t>
            </a:r>
            <a:r>
              <a:rPr lang="en-US" sz="1500" baseline="0" dirty="0">
                <a:solidFill>
                  <a:srgbClr val="414042"/>
                </a:solidFill>
                <a:latin typeface="Segoe UI"/>
                <a:ea typeface="Arial"/>
                <a:cs typeface="Arial"/>
              </a:rPr>
              <a:t> program was identified as Non-Compliant (49%). </a:t>
            </a:r>
            <a:endParaRPr lang="en-US" sz="1500">
              <a:solidFill>
                <a:srgbClr val="414042"/>
              </a:solidFill>
              <a:ea typeface="Arial"/>
              <a:cs typeface="Arial"/>
            </a:endParaRPr>
          </a:p>
          <a:p>
            <a:pPr lvl="1">
              <a:lnSpc>
                <a:spcPct val="114999"/>
              </a:lnSpc>
            </a:pPr>
            <a:r>
              <a:rPr lang="en-US" sz="1500" baseline="0">
                <a:solidFill>
                  <a:srgbClr val="414042"/>
                </a:solidFill>
                <a:latin typeface="Segoe UI"/>
                <a:ea typeface="Arial"/>
                <a:cs typeface="Arial"/>
              </a:rPr>
              <a:t>The review highlighted strong </a:t>
            </a:r>
            <a:r>
              <a:rPr lang="en-US" sz="1500" baseline="0" dirty="0">
                <a:solidFill>
                  <a:srgbClr val="414042"/>
                </a:solidFill>
                <a:latin typeface="Segoe UI"/>
                <a:ea typeface="Arial"/>
                <a:cs typeface="Arial"/>
              </a:rPr>
              <a:t>performance in several case management requirements while identifying common opportunities for improvement in CM elements 10 through 13. </a:t>
            </a:r>
            <a:endParaRPr lang="en-US" sz="1500">
              <a:solidFill>
                <a:srgbClr val="414042"/>
              </a:solidFill>
              <a:ea typeface="Arial"/>
              <a:cs typeface="Arial"/>
            </a:endParaRPr>
          </a:p>
          <a:p>
            <a:pPr marL="457200" lvl="1" indent="-342900">
              <a:spcBef>
                <a:spcPts val="0"/>
              </a:spcBef>
              <a:buClr>
                <a:schemeClr val="accent2"/>
              </a:buClr>
              <a:buSzPts val="1800"/>
              <a:buFont typeface="Lexend"/>
              <a:buChar char="●"/>
            </a:pPr>
            <a:r>
              <a:rPr lang="en-US" sz="1600">
                <a:solidFill>
                  <a:srgbClr val="414042"/>
                </a:solidFill>
                <a:latin typeface="Segoe UI"/>
                <a:cs typeface="Arial"/>
              </a:rPr>
              <a:t>Overall, the results support targeted quality improvement efforts, technical </a:t>
            </a:r>
            <a:r>
              <a:rPr lang="en-US" sz="1600" dirty="0">
                <a:solidFill>
                  <a:srgbClr val="414042"/>
                </a:solidFill>
                <a:latin typeface="Segoe UI"/>
                <a:cs typeface="Arial"/>
              </a:rPr>
              <a:t>assistance, and the sharing of best practices to strengthen operational performance and ensure consistent compliance across all Tribal ALTCS programs.​</a:t>
            </a:r>
            <a:endParaRPr lang="en-US" sz="1600">
              <a:solidFill>
                <a:srgbClr val="414042"/>
              </a:solidFill>
              <a:latin typeface="Segoe UI"/>
              <a:cs typeface="Arial"/>
            </a:endParaRPr>
          </a:p>
        </p:txBody>
      </p:sp>
    </p:spTree>
    <p:extLst>
      <p:ext uri="{BB962C8B-B14F-4D97-AF65-F5344CB8AC3E}">
        <p14:creationId xmlns:p14="http://schemas.microsoft.com/office/powerpoint/2010/main" val="18225954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CCCEF-DA30-206B-E121-55D26DE4A18C}"/>
              </a:ext>
            </a:extLst>
          </p:cNvPr>
          <p:cNvSpPr>
            <a:spLocks noGrp="1"/>
          </p:cNvSpPr>
          <p:nvPr>
            <p:ph type="title"/>
          </p:nvPr>
        </p:nvSpPr>
        <p:spPr/>
        <p:txBody>
          <a:bodyPr/>
          <a:lstStyle/>
          <a:p>
            <a:r>
              <a:rPr lang="en-US"/>
              <a:t>Closing Remarks</a:t>
            </a:r>
            <a:br>
              <a:rPr lang="en-US"/>
            </a:br>
            <a:br>
              <a:rPr lang="en-US"/>
            </a:br>
            <a:r>
              <a:rPr lang="en-US" sz="2000"/>
              <a:t>Rachel Conley, TALTCS Administrator</a:t>
            </a:r>
          </a:p>
        </p:txBody>
      </p:sp>
    </p:spTree>
    <p:extLst>
      <p:ext uri="{BB962C8B-B14F-4D97-AF65-F5344CB8AC3E}">
        <p14:creationId xmlns:p14="http://schemas.microsoft.com/office/powerpoint/2010/main" val="810161352"/>
      </p:ext>
    </p:extLst>
  </p:cSld>
  <p:clrMapOvr>
    <a:masterClrMapping/>
  </p:clrMapOvr>
</p:sld>
</file>

<file path=ppt/theme/theme1.xml><?xml version="1.0" encoding="utf-8"?>
<a:theme xmlns:a="http://schemas.openxmlformats.org/drawingml/2006/main" name="AOT Updated Branding 2024">
  <a:themeElements>
    <a:clrScheme name="Simple Light">
      <a:dk1>
        <a:srgbClr val="000000"/>
      </a:dk1>
      <a:lt1>
        <a:srgbClr val="FFFFFF"/>
      </a:lt1>
      <a:dk2>
        <a:srgbClr val="414042"/>
      </a:dk2>
      <a:lt2>
        <a:srgbClr val="EEEEEE"/>
      </a:lt2>
      <a:accent1>
        <a:srgbClr val="369992"/>
      </a:accent1>
      <a:accent2>
        <a:srgbClr val="CC6C20"/>
      </a:accent2>
      <a:accent3>
        <a:srgbClr val="EBD4A3"/>
      </a:accent3>
      <a:accent4>
        <a:srgbClr val="005528"/>
      </a:accent4>
      <a:accent5>
        <a:srgbClr val="8CB27B"/>
      </a:accent5>
      <a:accent6>
        <a:srgbClr val="8A3A6D"/>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AOT Updated Branding 2024">
  <a:themeElements>
    <a:clrScheme name="Simple Light">
      <a:dk1>
        <a:srgbClr val="000000"/>
      </a:dk1>
      <a:lt1>
        <a:srgbClr val="FFFFFF"/>
      </a:lt1>
      <a:dk2>
        <a:srgbClr val="414042"/>
      </a:dk2>
      <a:lt2>
        <a:srgbClr val="EEEEEE"/>
      </a:lt2>
      <a:accent1>
        <a:srgbClr val="369992"/>
      </a:accent1>
      <a:accent2>
        <a:srgbClr val="CC6C20"/>
      </a:accent2>
      <a:accent3>
        <a:srgbClr val="EBD4A3"/>
      </a:accent3>
      <a:accent4>
        <a:srgbClr val="005528"/>
      </a:accent4>
      <a:accent5>
        <a:srgbClr val="8CB27B"/>
      </a:accent5>
      <a:accent6>
        <a:srgbClr val="8A3A6D"/>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026 PowerPoint theme">
  <a:themeElements>
    <a:clrScheme name="2026 az COLORS">
      <a:dk1>
        <a:srgbClr val="000000"/>
      </a:dk1>
      <a:lt1>
        <a:srgbClr val="FFFFFF"/>
      </a:lt1>
      <a:dk2>
        <a:srgbClr val="414042"/>
      </a:dk2>
      <a:lt2>
        <a:srgbClr val="EEEEEE"/>
      </a:lt2>
      <a:accent1>
        <a:srgbClr val="369992"/>
      </a:accent1>
      <a:accent2>
        <a:srgbClr val="CC6C20"/>
      </a:accent2>
      <a:accent3>
        <a:srgbClr val="EBD4A3"/>
      </a:accent3>
      <a:accent4>
        <a:srgbClr val="005528"/>
      </a:accent4>
      <a:accent5>
        <a:srgbClr val="8CB27B"/>
      </a:accent5>
      <a:accent6>
        <a:srgbClr val="8A3A6D"/>
      </a:accent6>
      <a:hlink>
        <a:srgbClr val="369992"/>
      </a:hlink>
      <a:folHlink>
        <a:srgbClr val="0097A7"/>
      </a:folHlink>
    </a:clrScheme>
    <a:fontScheme name="Lexend only">
      <a:majorFont>
        <a:latin typeface="Lexend"/>
        <a:ea typeface=""/>
        <a:cs typeface=""/>
      </a:majorFont>
      <a:minorFont>
        <a:latin typeface="Lexe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  AutoRecovered" id="{358F01C1-EA97-47DE-B735-AB30E56DB7F9}" vid="{FCEC84A1-D2B3-402D-B67A-37C44F563267}"/>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11CB2E9DD614A43A66932E7A29982D5" ma:contentTypeVersion="19" ma:contentTypeDescription="Create a new document." ma:contentTypeScope="" ma:versionID="f2a709da42d549c537e90874b3e1b1e0">
  <xsd:schema xmlns:xsd="http://www.w3.org/2001/XMLSchema" xmlns:xs="http://www.w3.org/2001/XMLSchema" xmlns:p="http://schemas.microsoft.com/office/2006/metadata/properties" xmlns:ns2="5539627f-a073-49ae-920d-28f8649be131" xmlns:ns3="898c3d9e-a56e-434b-bb6a-7c6f06128eeb" targetNamespace="http://schemas.microsoft.com/office/2006/metadata/properties" ma:root="true" ma:fieldsID="967da2a296f15c889c0e03e76a11e52b" ns2:_="" ns3:_="">
    <xsd:import namespace="5539627f-a073-49ae-920d-28f8649be131"/>
    <xsd:import namespace="898c3d9e-a56e-434b-bb6a-7c6f06128ee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Completed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39627f-a073-49ae-920d-28f8649be1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4530796-48c6-4af7-bac8-201d8d5cee2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CompletedBy" ma:index="26" nillable="true" ma:displayName="Completed By" ma:format="Dropdown" ma:internalName="CompletedB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8c3d9e-a56e-434b-bb6a-7c6f06128ee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10f5f42-c461-4bcc-ab70-4a0cf1cd11b8}" ma:internalName="TaxCatchAll" ma:showField="CatchAllData" ma:web="898c3d9e-a56e-434b-bb6a-7c6f06128e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98c3d9e-a56e-434b-bb6a-7c6f06128eeb" xsi:nil="true"/>
    <lcf76f155ced4ddcb4097134ff3c332f xmlns="5539627f-a073-49ae-920d-28f8649be131">
      <Terms xmlns="http://schemas.microsoft.com/office/infopath/2007/PartnerControls"/>
    </lcf76f155ced4ddcb4097134ff3c332f>
    <CompletedBy xmlns="5539627f-a073-49ae-920d-28f8649be131" xsi:nil="true"/>
  </documentManagement>
</p:properties>
</file>

<file path=customXml/itemProps1.xml><?xml version="1.0" encoding="utf-8"?>
<ds:datastoreItem xmlns:ds="http://schemas.openxmlformats.org/officeDocument/2006/customXml" ds:itemID="{5657CF4F-1B0B-4C12-9645-C005AC577C28}">
  <ds:schemaRefs>
    <ds:schemaRef ds:uri="http://schemas.microsoft.com/sharepoint/v3/contenttype/forms"/>
  </ds:schemaRefs>
</ds:datastoreItem>
</file>

<file path=customXml/itemProps2.xml><?xml version="1.0" encoding="utf-8"?>
<ds:datastoreItem xmlns:ds="http://schemas.openxmlformats.org/officeDocument/2006/customXml" ds:itemID="{5ADDE825-AA3E-426C-8388-D0FD140E59F3}">
  <ds:schemaRefs>
    <ds:schemaRef ds:uri="5539627f-a073-49ae-920d-28f8649be131"/>
    <ds:schemaRef ds:uri="898c3d9e-a56e-434b-bb6a-7c6f06128e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D3FF67C-B870-43E5-A70B-84D6556237AD}">
  <ds:schemaRefs>
    <ds:schemaRef ds:uri="5539627f-a073-49ae-920d-28f8649be131"/>
    <ds:schemaRef ds:uri="898c3d9e-a56e-434b-bb6a-7c6f06128ee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7436</Words>
  <Application>Microsoft Office PowerPoint</Application>
  <PresentationFormat>On-screen Show (16:9)</PresentationFormat>
  <Paragraphs>517</Paragraphs>
  <Slides>124</Slides>
  <Notes>33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124</vt:i4>
      </vt:variant>
    </vt:vector>
  </HeadingPairs>
  <TitlesOfParts>
    <vt:vector size="137" baseType="lpstr">
      <vt:lpstr>Arial</vt:lpstr>
      <vt:lpstr>Lexend Medium</vt:lpstr>
      <vt:lpstr>Aptos</vt:lpstr>
      <vt:lpstr>Times New Roman</vt:lpstr>
      <vt:lpstr>Segoe UI</vt:lpstr>
      <vt:lpstr>Calibri</vt:lpstr>
      <vt:lpstr>Courier New</vt:lpstr>
      <vt:lpstr>Noto Sans Symbols</vt:lpstr>
      <vt:lpstr>Lexend</vt:lpstr>
      <vt:lpstr>Wingdings</vt:lpstr>
      <vt:lpstr>AOT Updated Branding 2024</vt:lpstr>
      <vt:lpstr>1_AOT Updated Branding 2024</vt:lpstr>
      <vt:lpstr>2026 PowerPoint theme</vt:lpstr>
      <vt:lpstr>DFSM Tribal ALTCS 1st Quarterly Case Management Supervisory Meeting </vt:lpstr>
      <vt:lpstr>Meeting Reminders </vt:lpstr>
      <vt:lpstr>Welcome</vt:lpstr>
      <vt:lpstr>Mom's Meals  Katie Mednick, Director of Healthcare Partnerships</vt:lpstr>
      <vt:lpstr>Quality Administration Unit Shannon Shiver &amp; Lauren Coln</vt:lpstr>
      <vt:lpstr>Quality Administration Agenda</vt:lpstr>
      <vt:lpstr>QM Portal - Closing Cases, Case Resolution/Summary, and Level of Severity</vt:lpstr>
      <vt:lpstr>Quality Management (QM)</vt:lpstr>
      <vt:lpstr>IAD/IRF Case Assignment and Disposition</vt:lpstr>
      <vt:lpstr>Notification of IAD</vt:lpstr>
      <vt:lpstr>IAD/IRF Case Closure – Making Comments</vt:lpstr>
      <vt:lpstr>IAD/IRF Close or Create a Quality-of-Care Concern (QOC)</vt:lpstr>
      <vt:lpstr>IAD/IRF Close or Create a Quality-of-Care Concern (QOC)</vt:lpstr>
      <vt:lpstr>Quality-of-Care Concern (QOC) Investigation </vt:lpstr>
      <vt:lpstr>Closing a Quality of Care Concern (QOC)</vt:lpstr>
      <vt:lpstr>Quality of Care Concern (QOC) - Choose a status</vt:lpstr>
      <vt:lpstr>Member Quality of Care Concern (QOC) – Summary, Determination &amp; Severity Level</vt:lpstr>
      <vt:lpstr>QM Portal Guides</vt:lpstr>
      <vt:lpstr>Quality Management Portal Updates</vt:lpstr>
      <vt:lpstr>QM Portal Enhancements– Communication Log</vt:lpstr>
      <vt:lpstr>QM Portal Enhancements– Communication Log </vt:lpstr>
      <vt:lpstr>QM Portal Enhancements </vt:lpstr>
      <vt:lpstr> Independent Oversight Committee (IOC) and Requirements </vt:lpstr>
      <vt:lpstr>Independent Oversight Committee (IOC) </vt:lpstr>
      <vt:lpstr>Independent Oversight Committee (IOC) </vt:lpstr>
      <vt:lpstr>Independent Oversight Committee (IOC) Reporting Requirements</vt:lpstr>
      <vt:lpstr>Reporting to Independent Oversight Committees (IOCs): AMPM 830</vt:lpstr>
      <vt:lpstr>Reporting to Independent Oversight Committees (IOCs): AMPM 830 (Continued)</vt:lpstr>
      <vt:lpstr>Seclusion and Restraints (SARs)</vt:lpstr>
      <vt:lpstr>Seclusion and Restraints (SARs) in the QM Portal</vt:lpstr>
      <vt:lpstr>Resources</vt:lpstr>
      <vt:lpstr>DFSM Quality Administration Provider Training  </vt:lpstr>
      <vt:lpstr>DFSM Provider Training: Quality Overview </vt:lpstr>
      <vt:lpstr>DFSM Provider Training: Quality Assurance Compliance and Monitoring (CAP/MOC) </vt:lpstr>
      <vt:lpstr>Upcoming Learning Opportunities (2026)</vt:lpstr>
      <vt:lpstr>Next Steps and Questions? </vt:lpstr>
      <vt:lpstr>Thank you!</vt:lpstr>
      <vt:lpstr>Case Manager Coordinator Updates Amber L. Heard, TALTCS Program Manager</vt:lpstr>
      <vt:lpstr>Weekly Projected Overdue Report Updates</vt:lpstr>
      <vt:lpstr>Request to Review Member Information</vt:lpstr>
      <vt:lpstr>Email Reminders</vt:lpstr>
      <vt:lpstr>Extraordinary Care Review (ECR) Updates Amber L. Heard, TALTCS Program Manager</vt:lpstr>
      <vt:lpstr>What Are We Talking About?</vt:lpstr>
      <vt:lpstr>Policy Review/Rule Public Comment Updates</vt:lpstr>
      <vt:lpstr>1620-17A: HCBS Needs Tool (Child Tab)</vt:lpstr>
      <vt:lpstr>HNT Tasks</vt:lpstr>
      <vt:lpstr>ACOM 450: ALTCS Extraordinary Care Review</vt:lpstr>
      <vt:lpstr>When Can an ECR be requested?</vt:lpstr>
      <vt:lpstr>How is an ECR Requested</vt:lpstr>
      <vt:lpstr>ACOM 450 Timelines:</vt:lpstr>
      <vt:lpstr>What is Tribal ALTCS doing in preparation?</vt:lpstr>
      <vt:lpstr>Knowledge Check 1</vt:lpstr>
      <vt:lpstr>Knowledge Check 2</vt:lpstr>
      <vt:lpstr>Questions?</vt:lpstr>
      <vt:lpstr>PowerPoint Presentation</vt:lpstr>
      <vt:lpstr>Assisted Living Facility (ALF) Placement  Caitlin Hasper, TALTCS Program Coordinator</vt:lpstr>
      <vt:lpstr>When Is ALF Placement Appropriate?</vt:lpstr>
      <vt:lpstr>Assisted Living Facility (ALF) Placement - Rates</vt:lpstr>
      <vt:lpstr>Assisted Living Facility (ALF) Placement – Other Services</vt:lpstr>
      <vt:lpstr>Assisted Living Facility (ALF) Placement -  Room &amp; Board (R&amp;B)</vt:lpstr>
      <vt:lpstr>Completing the ALF Agreement</vt:lpstr>
      <vt:lpstr>ALF Residency Plus Room &amp; Board (R&amp;B) Calculation Sheet Caitlin Hasper, TALTCS Program Coordinator </vt:lpstr>
      <vt:lpstr>ALF Residency Plus R&amp;B Calculation Changes</vt:lpstr>
      <vt:lpstr>Specialty Rate &amp; Standard Daily Rate </vt:lpstr>
      <vt:lpstr>Specialty Rate or ALF Daily rate will be entered on the right-hand side as seen below:</vt:lpstr>
      <vt:lpstr> Finding the Income</vt:lpstr>
      <vt:lpstr>Enter member’s Monthly Income</vt:lpstr>
      <vt:lpstr>PNA: Personal Needs Allowance</vt:lpstr>
      <vt:lpstr>ALTCS Per Diem Daily Rate</vt:lpstr>
      <vt:lpstr>The case manager will then enter the ALTCS Per Diem Daily Rate from the calculation sheet and enter services on CA165-Service Plan</vt:lpstr>
      <vt:lpstr>The Case Manager will also confirm that the placement screen/ CA161 reflects the correct placement code for the dates being entered, residence code and placement reason. Details can be found in:  AHCCCSTutorialGuideForPMMISInterfaceForALTCSCM.pdf</vt:lpstr>
      <vt:lpstr>PowerPoint Presentation</vt:lpstr>
      <vt:lpstr>PowerPoint Presentation</vt:lpstr>
      <vt:lpstr>Health Plan Notification: Important Information for Members</vt:lpstr>
      <vt:lpstr>PowerPoint Presentation</vt:lpstr>
      <vt:lpstr>PowerPoint Presentation</vt:lpstr>
      <vt:lpstr>PowerPoint Presentation</vt:lpstr>
      <vt:lpstr>Questions?</vt:lpstr>
      <vt:lpstr>PowerPoint Presentation</vt:lpstr>
      <vt:lpstr>Fax submission, Form completions, Missing documentation (SNF; ALF; DME) &amp; Follow up Emails Gwendy Yazzie, TALTCS Nurse</vt:lpstr>
      <vt:lpstr>SNF Fax Form</vt:lpstr>
      <vt:lpstr>Request is asking for what kind of Specialty Rate? </vt:lpstr>
      <vt:lpstr>What is being requested? </vt:lpstr>
      <vt:lpstr>Date of Service (DOS) Dates</vt:lpstr>
      <vt:lpstr>Is there an issue with this request?</vt:lpstr>
      <vt:lpstr>REMINDER:  Please do not use THP Form for TALTCS</vt:lpstr>
      <vt:lpstr>REMINDER: DO NOT send multiple fax each time information is left out. Gather all information &amp; double check then fax it over. </vt:lpstr>
      <vt:lpstr>Clarify what needs to be CORRECTED.</vt:lpstr>
      <vt:lpstr>Incorrect Fax Submission/Misfiled Request</vt:lpstr>
      <vt:lpstr>Missing Documentation for PA/SNF/ALF</vt:lpstr>
      <vt:lpstr>Clarification Request</vt:lpstr>
      <vt:lpstr>Clarification Request</vt:lpstr>
      <vt:lpstr>Clarification Request</vt:lpstr>
      <vt:lpstr>Questions?</vt:lpstr>
      <vt:lpstr>AHCCCS Registered Providers - ROPA, ASC, Pending Rates Vanessa Torrez, Clinical Program Manager</vt:lpstr>
      <vt:lpstr>What is ROPA?</vt:lpstr>
      <vt:lpstr>ROPA Requirements Tribal ALTCS Case Managers can assist with:</vt:lpstr>
      <vt:lpstr>Key Reminders</vt:lpstr>
      <vt:lpstr>Helpful Resource Links:</vt:lpstr>
      <vt:lpstr>How to Access the AHCCCS Solutions Center</vt:lpstr>
      <vt:lpstr>Pending Rates</vt:lpstr>
      <vt:lpstr>Please submit a Service Ticket via       Solutions Center</vt:lpstr>
      <vt:lpstr> Questions?</vt:lpstr>
      <vt:lpstr>Electronic Member Change Report (EMCR)  Frank Villarreal, TALTCS Case Manager Coordinator</vt:lpstr>
      <vt:lpstr>Where is the Member?</vt:lpstr>
      <vt:lpstr>The Importance of Having the Correct Address</vt:lpstr>
      <vt:lpstr>When to Submit an EMCR</vt:lpstr>
      <vt:lpstr>How to submit accessing the ALTCS Electronic Member Change Report</vt:lpstr>
      <vt:lpstr>Submitting and EMCR-Continued</vt:lpstr>
      <vt:lpstr>I have no idea where my member is at!</vt:lpstr>
      <vt:lpstr>Where to locate Additional Information</vt:lpstr>
      <vt:lpstr>THINGS TO ALWAYS DO… when you have the member’s file open especially between now and the end of the year. </vt:lpstr>
      <vt:lpstr>References</vt:lpstr>
      <vt:lpstr>That’s All Folks</vt:lpstr>
      <vt:lpstr>Tribal ALTCS Program Updates &amp; CM Operational Review Summary Rachel Conley, TALTCS Administrator </vt:lpstr>
      <vt:lpstr>ASC Health Plan Registration </vt:lpstr>
      <vt:lpstr>2026 Session– Bill Signed into law with AHCCCS </vt:lpstr>
      <vt:lpstr>CHOW Notification Process</vt:lpstr>
      <vt:lpstr>2025-2026  Case Management Operational Review </vt:lpstr>
      <vt:lpstr>2025-2026  Case Management Operational Review </vt:lpstr>
      <vt:lpstr>2025-2026  Case Management Operational Review </vt:lpstr>
      <vt:lpstr>Overall Performance</vt:lpstr>
      <vt:lpstr>Program Compliance  Performance</vt:lpstr>
      <vt:lpstr>Closing Remarks  Rachel Conley, TALTCS Administrator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Tso, Tianna</dc:creator>
  <cp:lastModifiedBy>Tso, Tianna</cp:lastModifiedBy>
  <cp:revision>304</cp:revision>
  <dcterms:modified xsi:type="dcterms:W3CDTF">2026-10-21T15:56:01Z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0x010100F11CB2E9DD614A43A66932E7A29982D5</vt:lpwstr>
  </property>
  <property fmtid="{D5CDD505-2E9C-101B-9397-08002B2CF9AE}" pid="3" name="MediaServiceImageTags">
    <vt:lpwstr/>
  </property>
</Properties>
</file>