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3" r:id="rId4"/>
    <p:sldMasterId id="2147483726" r:id="rId5"/>
    <p:sldMasterId id="2147483729" r:id="rId6"/>
    <p:sldMasterId id="2147483739" r:id="rId7"/>
    <p:sldMasterId id="2147483751" r:id="rId8"/>
  </p:sldMasterIdLst>
  <p:notesMasterIdLst>
    <p:notesMasterId r:id="rId63"/>
  </p:notesMasterIdLst>
  <p:handoutMasterIdLst>
    <p:handoutMasterId r:id="rId64"/>
  </p:handoutMasterIdLst>
  <p:sldIdLst>
    <p:sldId id="256" r:id="rId9"/>
    <p:sldId id="373" r:id="rId10"/>
    <p:sldId id="290" r:id="rId11"/>
    <p:sldId id="376" r:id="rId12"/>
    <p:sldId id="374" r:id="rId13"/>
    <p:sldId id="375" r:id="rId14"/>
    <p:sldId id="261" r:id="rId15"/>
    <p:sldId id="351" r:id="rId16"/>
    <p:sldId id="377" r:id="rId17"/>
    <p:sldId id="280" r:id="rId18"/>
    <p:sldId id="294" r:id="rId19"/>
    <p:sldId id="293" r:id="rId20"/>
    <p:sldId id="326" r:id="rId21"/>
    <p:sldId id="327" r:id="rId22"/>
    <p:sldId id="328" r:id="rId23"/>
    <p:sldId id="378" r:id="rId24"/>
    <p:sldId id="344" r:id="rId25"/>
    <p:sldId id="380" r:id="rId26"/>
    <p:sldId id="379" r:id="rId27"/>
    <p:sldId id="386" r:id="rId28"/>
    <p:sldId id="384" r:id="rId29"/>
    <p:sldId id="385" r:id="rId30"/>
    <p:sldId id="383" r:id="rId31"/>
    <p:sldId id="387" r:id="rId32"/>
    <p:sldId id="388" r:id="rId33"/>
    <p:sldId id="389" r:id="rId34"/>
    <p:sldId id="337" r:id="rId35"/>
    <p:sldId id="338" r:id="rId36"/>
    <p:sldId id="390" r:id="rId37"/>
    <p:sldId id="391" r:id="rId38"/>
    <p:sldId id="392" r:id="rId39"/>
    <p:sldId id="393" r:id="rId40"/>
    <p:sldId id="402" r:id="rId41"/>
    <p:sldId id="406" r:id="rId42"/>
    <p:sldId id="405" r:id="rId43"/>
    <p:sldId id="358" r:id="rId44"/>
    <p:sldId id="407" r:id="rId45"/>
    <p:sldId id="408" r:id="rId46"/>
    <p:sldId id="361" r:id="rId47"/>
    <p:sldId id="360" r:id="rId48"/>
    <p:sldId id="403" r:id="rId49"/>
    <p:sldId id="409" r:id="rId50"/>
    <p:sldId id="404" r:id="rId51"/>
    <p:sldId id="364" r:id="rId52"/>
    <p:sldId id="398" r:id="rId53"/>
    <p:sldId id="347" r:id="rId54"/>
    <p:sldId id="399" r:id="rId55"/>
    <p:sldId id="349" r:id="rId56"/>
    <p:sldId id="348" r:id="rId57"/>
    <p:sldId id="400" r:id="rId58"/>
    <p:sldId id="350" r:id="rId59"/>
    <p:sldId id="381" r:id="rId60"/>
    <p:sldId id="382" r:id="rId61"/>
    <p:sldId id="401"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2" d="100"/>
          <a:sy n="72" d="100"/>
        </p:scale>
        <p:origin x="-82" y="-216"/>
      </p:cViewPr>
      <p:guideLst>
        <p:guide orient="horz" pos="2160"/>
        <p:guide pos="2880"/>
      </p:guideLst>
    </p:cSldViewPr>
  </p:slideViewPr>
  <p:notesTextViewPr>
    <p:cViewPr>
      <p:scale>
        <a:sx n="1" d="1"/>
        <a:sy n="1" d="1"/>
      </p:scale>
      <p:origin x="0" y="0"/>
    </p:cViewPr>
  </p:notesTextViewPr>
  <p:sorterViewPr>
    <p:cViewPr>
      <p:scale>
        <a:sx n="100" d="100"/>
        <a:sy n="100" d="100"/>
      </p:scale>
      <p:origin x="0" y="25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845CC-F5EE-4398-BE01-50F2BA14060C}" type="doc">
      <dgm:prSet loTypeId="urn:microsoft.com/office/officeart/2005/8/layout/hProcess9" loCatId="process" qsTypeId="urn:microsoft.com/office/officeart/2005/8/quickstyle/simple1" qsCatId="simple" csTypeId="urn:microsoft.com/office/officeart/2005/8/colors/accent1_2" csCatId="accent1" phldr="1"/>
      <dgm:spPr/>
    </dgm:pt>
    <dgm:pt modelId="{42E1AE01-8EE2-44D5-BAE4-FD5685A42EBA}">
      <dgm:prSet phldrT="[Text]"/>
      <dgm:spPr/>
      <dgm:t>
        <a:bodyPr/>
        <a:lstStyle/>
        <a:p>
          <a:r>
            <a:rPr lang="en-US" dirty="0" smtClean="0"/>
            <a:t>Plans</a:t>
          </a:r>
          <a:endParaRPr lang="en-US" dirty="0"/>
        </a:p>
      </dgm:t>
    </dgm:pt>
    <dgm:pt modelId="{D5F908E9-ABD8-4D2D-8259-A3C315FDEADC}" type="parTrans" cxnId="{7DAED44F-F69F-46CA-813E-AB323BA6C773}">
      <dgm:prSet/>
      <dgm:spPr/>
      <dgm:t>
        <a:bodyPr/>
        <a:lstStyle/>
        <a:p>
          <a:endParaRPr lang="en-US"/>
        </a:p>
      </dgm:t>
    </dgm:pt>
    <dgm:pt modelId="{A3C412F9-14E8-44B7-99D3-8594D5EF9A92}" type="sibTrans" cxnId="{7DAED44F-F69F-46CA-813E-AB323BA6C773}">
      <dgm:prSet/>
      <dgm:spPr/>
      <dgm:t>
        <a:bodyPr/>
        <a:lstStyle/>
        <a:p>
          <a:endParaRPr lang="en-US"/>
        </a:p>
      </dgm:t>
    </dgm:pt>
    <dgm:pt modelId="{F7F5F1DB-C865-4760-845D-7459A58C4F2B}">
      <dgm:prSet phldrT="[Text]"/>
      <dgm:spPr/>
      <dgm:t>
        <a:bodyPr/>
        <a:lstStyle/>
        <a:p>
          <a:r>
            <a:rPr lang="en-US" dirty="0" smtClean="0"/>
            <a:t>Public</a:t>
          </a:r>
          <a:endParaRPr lang="en-US" dirty="0"/>
        </a:p>
      </dgm:t>
    </dgm:pt>
    <dgm:pt modelId="{A20138BD-47DC-49A9-918F-6744D76FD753}" type="parTrans" cxnId="{78E8B7CF-B127-4CAB-B079-B8B4E711A057}">
      <dgm:prSet/>
      <dgm:spPr/>
      <dgm:t>
        <a:bodyPr/>
        <a:lstStyle/>
        <a:p>
          <a:endParaRPr lang="en-US"/>
        </a:p>
      </dgm:t>
    </dgm:pt>
    <dgm:pt modelId="{B92115C3-8538-4909-8615-22CAFCFCCB0A}" type="sibTrans" cxnId="{78E8B7CF-B127-4CAB-B079-B8B4E711A057}">
      <dgm:prSet/>
      <dgm:spPr/>
      <dgm:t>
        <a:bodyPr/>
        <a:lstStyle/>
        <a:p>
          <a:endParaRPr lang="en-US"/>
        </a:p>
      </dgm:t>
    </dgm:pt>
    <dgm:pt modelId="{D664692C-F4E6-47F0-8C5D-253841C03179}">
      <dgm:prSet phldrT="[Text]"/>
      <dgm:spPr/>
      <dgm:t>
        <a:bodyPr/>
        <a:lstStyle/>
        <a:p>
          <a:r>
            <a:rPr lang="en-US" dirty="0" smtClean="0"/>
            <a:t>Reports</a:t>
          </a:r>
          <a:endParaRPr lang="en-US" dirty="0"/>
        </a:p>
      </dgm:t>
    </dgm:pt>
    <dgm:pt modelId="{A734D7BC-DE52-42C5-A210-F92255806C8D}" type="parTrans" cxnId="{3056EEE8-7DF3-49F6-8500-4B65F8C7B2EC}">
      <dgm:prSet/>
      <dgm:spPr/>
      <dgm:t>
        <a:bodyPr/>
        <a:lstStyle/>
        <a:p>
          <a:endParaRPr lang="en-US"/>
        </a:p>
      </dgm:t>
    </dgm:pt>
    <dgm:pt modelId="{4BD16614-0C78-437F-9F4D-756EE720FEC7}" type="sibTrans" cxnId="{3056EEE8-7DF3-49F6-8500-4B65F8C7B2EC}">
      <dgm:prSet/>
      <dgm:spPr/>
      <dgm:t>
        <a:bodyPr/>
        <a:lstStyle/>
        <a:p>
          <a:endParaRPr lang="en-US"/>
        </a:p>
      </dgm:t>
    </dgm:pt>
    <dgm:pt modelId="{31A5312E-D300-43D0-9732-09A493519F09}" type="pres">
      <dgm:prSet presAssocID="{90F845CC-F5EE-4398-BE01-50F2BA14060C}" presName="CompostProcess" presStyleCnt="0">
        <dgm:presLayoutVars>
          <dgm:dir/>
          <dgm:resizeHandles val="exact"/>
        </dgm:presLayoutVars>
      </dgm:prSet>
      <dgm:spPr/>
    </dgm:pt>
    <dgm:pt modelId="{9DFEFA12-811E-458F-A169-BFA5C43FA5CE}" type="pres">
      <dgm:prSet presAssocID="{90F845CC-F5EE-4398-BE01-50F2BA14060C}" presName="arrow" presStyleLbl="bgShp" presStyleIdx="0" presStyleCnt="1"/>
      <dgm:spPr/>
    </dgm:pt>
    <dgm:pt modelId="{0AB285E0-9E92-4FE8-B341-932C8372E94E}" type="pres">
      <dgm:prSet presAssocID="{90F845CC-F5EE-4398-BE01-50F2BA14060C}" presName="linearProcess" presStyleCnt="0"/>
      <dgm:spPr/>
    </dgm:pt>
    <dgm:pt modelId="{274580BA-B900-4BC0-A2FD-380F1FF34DE6}" type="pres">
      <dgm:prSet presAssocID="{42E1AE01-8EE2-44D5-BAE4-FD5685A42EBA}" presName="textNode" presStyleLbl="node1" presStyleIdx="0" presStyleCnt="3">
        <dgm:presLayoutVars>
          <dgm:bulletEnabled val="1"/>
        </dgm:presLayoutVars>
      </dgm:prSet>
      <dgm:spPr/>
      <dgm:t>
        <a:bodyPr/>
        <a:lstStyle/>
        <a:p>
          <a:endParaRPr lang="en-US"/>
        </a:p>
      </dgm:t>
    </dgm:pt>
    <dgm:pt modelId="{D139F54E-0C5C-4417-9267-EC3DC6B8894B}" type="pres">
      <dgm:prSet presAssocID="{A3C412F9-14E8-44B7-99D3-8594D5EF9A92}" presName="sibTrans" presStyleCnt="0"/>
      <dgm:spPr/>
    </dgm:pt>
    <dgm:pt modelId="{8544EE70-3A6B-4E33-9B5D-348A52926FCD}" type="pres">
      <dgm:prSet presAssocID="{F7F5F1DB-C865-4760-845D-7459A58C4F2B}" presName="textNode" presStyleLbl="node1" presStyleIdx="1" presStyleCnt="3">
        <dgm:presLayoutVars>
          <dgm:bulletEnabled val="1"/>
        </dgm:presLayoutVars>
      </dgm:prSet>
      <dgm:spPr/>
      <dgm:t>
        <a:bodyPr/>
        <a:lstStyle/>
        <a:p>
          <a:endParaRPr lang="en-US"/>
        </a:p>
      </dgm:t>
    </dgm:pt>
    <dgm:pt modelId="{21C4B373-1053-44EE-A0E3-6F920C91C8D2}" type="pres">
      <dgm:prSet presAssocID="{B92115C3-8538-4909-8615-22CAFCFCCB0A}" presName="sibTrans" presStyleCnt="0"/>
      <dgm:spPr/>
    </dgm:pt>
    <dgm:pt modelId="{F7EBFB28-CC95-4D13-B08F-7D8DFE0C179E}" type="pres">
      <dgm:prSet presAssocID="{D664692C-F4E6-47F0-8C5D-253841C03179}" presName="textNode" presStyleLbl="node1" presStyleIdx="2" presStyleCnt="3">
        <dgm:presLayoutVars>
          <dgm:bulletEnabled val="1"/>
        </dgm:presLayoutVars>
      </dgm:prSet>
      <dgm:spPr/>
      <dgm:t>
        <a:bodyPr/>
        <a:lstStyle/>
        <a:p>
          <a:endParaRPr lang="en-US"/>
        </a:p>
      </dgm:t>
    </dgm:pt>
  </dgm:ptLst>
  <dgm:cxnLst>
    <dgm:cxn modelId="{3056EEE8-7DF3-49F6-8500-4B65F8C7B2EC}" srcId="{90F845CC-F5EE-4398-BE01-50F2BA14060C}" destId="{D664692C-F4E6-47F0-8C5D-253841C03179}" srcOrd="2" destOrd="0" parTransId="{A734D7BC-DE52-42C5-A210-F92255806C8D}" sibTransId="{4BD16614-0C78-437F-9F4D-756EE720FEC7}"/>
    <dgm:cxn modelId="{78E8B7CF-B127-4CAB-B079-B8B4E711A057}" srcId="{90F845CC-F5EE-4398-BE01-50F2BA14060C}" destId="{F7F5F1DB-C865-4760-845D-7459A58C4F2B}" srcOrd="1" destOrd="0" parTransId="{A20138BD-47DC-49A9-918F-6744D76FD753}" sibTransId="{B92115C3-8538-4909-8615-22CAFCFCCB0A}"/>
    <dgm:cxn modelId="{7DAED44F-F69F-46CA-813E-AB323BA6C773}" srcId="{90F845CC-F5EE-4398-BE01-50F2BA14060C}" destId="{42E1AE01-8EE2-44D5-BAE4-FD5685A42EBA}" srcOrd="0" destOrd="0" parTransId="{D5F908E9-ABD8-4D2D-8259-A3C315FDEADC}" sibTransId="{A3C412F9-14E8-44B7-99D3-8594D5EF9A92}"/>
    <dgm:cxn modelId="{D0AAE0D4-CDA3-4CE7-9312-09BA6C8E0433}" type="presOf" srcId="{F7F5F1DB-C865-4760-845D-7459A58C4F2B}" destId="{8544EE70-3A6B-4E33-9B5D-348A52926FCD}" srcOrd="0" destOrd="0" presId="urn:microsoft.com/office/officeart/2005/8/layout/hProcess9"/>
    <dgm:cxn modelId="{FE067C35-BF3B-41A9-9C08-80A1980A0E5B}" type="presOf" srcId="{90F845CC-F5EE-4398-BE01-50F2BA14060C}" destId="{31A5312E-D300-43D0-9732-09A493519F09}" srcOrd="0" destOrd="0" presId="urn:microsoft.com/office/officeart/2005/8/layout/hProcess9"/>
    <dgm:cxn modelId="{9FCA231F-762F-4835-9221-FC2CEC6DD377}" type="presOf" srcId="{D664692C-F4E6-47F0-8C5D-253841C03179}" destId="{F7EBFB28-CC95-4D13-B08F-7D8DFE0C179E}" srcOrd="0" destOrd="0" presId="urn:microsoft.com/office/officeart/2005/8/layout/hProcess9"/>
    <dgm:cxn modelId="{9F061207-84D3-4567-A50B-B4E1E2E5CC2B}" type="presOf" srcId="{42E1AE01-8EE2-44D5-BAE4-FD5685A42EBA}" destId="{274580BA-B900-4BC0-A2FD-380F1FF34DE6}" srcOrd="0" destOrd="0" presId="urn:microsoft.com/office/officeart/2005/8/layout/hProcess9"/>
    <dgm:cxn modelId="{00776D58-847E-41DF-A058-2FC7F18A4160}" type="presParOf" srcId="{31A5312E-D300-43D0-9732-09A493519F09}" destId="{9DFEFA12-811E-458F-A169-BFA5C43FA5CE}" srcOrd="0" destOrd="0" presId="urn:microsoft.com/office/officeart/2005/8/layout/hProcess9"/>
    <dgm:cxn modelId="{EAA36C87-95CA-4DAA-AA26-E99C70F9F667}" type="presParOf" srcId="{31A5312E-D300-43D0-9732-09A493519F09}" destId="{0AB285E0-9E92-4FE8-B341-932C8372E94E}" srcOrd="1" destOrd="0" presId="urn:microsoft.com/office/officeart/2005/8/layout/hProcess9"/>
    <dgm:cxn modelId="{DE3B1E08-2E4C-4EBF-8BBA-21CF0C85DE82}" type="presParOf" srcId="{0AB285E0-9E92-4FE8-B341-932C8372E94E}" destId="{274580BA-B900-4BC0-A2FD-380F1FF34DE6}" srcOrd="0" destOrd="0" presId="urn:microsoft.com/office/officeart/2005/8/layout/hProcess9"/>
    <dgm:cxn modelId="{1F7D7052-FEC9-4B76-9E81-DA6E3894E5F6}" type="presParOf" srcId="{0AB285E0-9E92-4FE8-B341-932C8372E94E}" destId="{D139F54E-0C5C-4417-9267-EC3DC6B8894B}" srcOrd="1" destOrd="0" presId="urn:microsoft.com/office/officeart/2005/8/layout/hProcess9"/>
    <dgm:cxn modelId="{E3F0F1D0-BE4F-4CE3-B138-7E1D76FA6BFA}" type="presParOf" srcId="{0AB285E0-9E92-4FE8-B341-932C8372E94E}" destId="{8544EE70-3A6B-4E33-9B5D-348A52926FCD}" srcOrd="2" destOrd="0" presId="urn:microsoft.com/office/officeart/2005/8/layout/hProcess9"/>
    <dgm:cxn modelId="{A9BB84C9-3EC4-4555-A428-11A4B3CE9578}" type="presParOf" srcId="{0AB285E0-9E92-4FE8-B341-932C8372E94E}" destId="{21C4B373-1053-44EE-A0E3-6F920C91C8D2}" srcOrd="3" destOrd="0" presId="urn:microsoft.com/office/officeart/2005/8/layout/hProcess9"/>
    <dgm:cxn modelId="{A73D0212-1C90-442A-AF92-0B14D523343E}" type="presParOf" srcId="{0AB285E0-9E92-4FE8-B341-932C8372E94E}" destId="{F7EBFB28-CC95-4D13-B08F-7D8DFE0C179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16B03-8051-4FA4-ACDF-76AD2F8A2F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852670-6BB3-4678-9B3E-104AC8D95A81}">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Integration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F9EB4DA-5E72-41EE-B77E-8E57F822BB01}" type="parTrans" cxnId="{1A716B94-19E8-4AA2-BAF6-517C60A417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4044179-B885-4113-9F59-486BBC579134}" type="sibTrans" cxnId="{1A716B94-19E8-4AA2-BAF6-517C60A417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B9918-0492-4B36-90A5-8A02DF72A1E6}">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Service</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14B85F7-12C0-4A92-A684-E04A6EFF5C82}" type="parTrans" cxnId="{CB48F495-FEC1-45F5-8AF4-CDD5051C085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06C3456-3F68-4AF9-93F0-DA7BF478454F}" type="sibTrans" cxnId="{CB48F495-FEC1-45F5-8AF4-CDD5051C085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AB01EF3-383B-4C1D-8AB1-94B6DB01352C}">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Location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3D3ECCD-9DD7-4BB5-B4B0-55BB19CE5290}" type="parTrans" cxnId="{45BDAB67-E214-4BC7-987E-CB33C464797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3FC5740-5C56-4BCB-BD3E-7FB8F51AC377}" type="sibTrans" cxnId="{45BDAB67-E214-4BC7-987E-CB33C464797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43741BD-8802-41F5-86C8-D0654054AFE9}">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Work</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44847827-0EE9-43BA-9C7B-F8E113A7DA3B}" type="parTrans" cxnId="{E0376AAF-9E87-4A9F-A596-EE8ED756CBD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E1B9DDF-1826-43CA-9468-A987E2405465}" type="sibTrans" cxnId="{E0376AAF-9E87-4A9F-A596-EE8ED756CBD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B6AC119-E63A-4A65-8D6C-BA41E60427F9}">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Goal</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5FA25C3-1F2C-4CC9-B4C9-6C8BBA8DF1B4}" type="parTrans" cxnId="{ADAEB1A1-07D9-4E59-9323-8E9FE673B38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752D467-F1BD-44F4-99CB-37B205321243}" type="sibTrans" cxnId="{ADAEB1A1-07D9-4E59-9323-8E9FE673B38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AB96040-22E7-42C1-A49E-CF2C204899C8}" type="pres">
      <dgm:prSet presAssocID="{C0916B03-8051-4FA4-ACDF-76AD2F8A2F89}" presName="diagram" presStyleCnt="0">
        <dgm:presLayoutVars>
          <dgm:dir/>
          <dgm:resizeHandles val="exact"/>
        </dgm:presLayoutVars>
      </dgm:prSet>
      <dgm:spPr/>
    </dgm:pt>
    <dgm:pt modelId="{B0C427D4-70AA-46A1-BA94-92B66AA90B58}" type="pres">
      <dgm:prSet presAssocID="{72852670-6BB3-4678-9B3E-104AC8D95A81}" presName="node" presStyleLbl="node1" presStyleIdx="0" presStyleCnt="5">
        <dgm:presLayoutVars>
          <dgm:bulletEnabled val="1"/>
        </dgm:presLayoutVars>
      </dgm:prSet>
      <dgm:spPr/>
    </dgm:pt>
    <dgm:pt modelId="{013F9B08-B7FE-4ABF-8011-CF03BA04F09D}" type="pres">
      <dgm:prSet presAssocID="{44044179-B885-4113-9F59-486BBC579134}" presName="sibTrans" presStyleCnt="0"/>
      <dgm:spPr/>
    </dgm:pt>
    <dgm:pt modelId="{6B6170A6-0FEF-49A8-9B4C-0A6A2AB946F8}" type="pres">
      <dgm:prSet presAssocID="{4A3B9918-0492-4B36-90A5-8A02DF72A1E6}" presName="node" presStyleLbl="node1" presStyleIdx="1" presStyleCnt="5">
        <dgm:presLayoutVars>
          <dgm:bulletEnabled val="1"/>
        </dgm:presLayoutVars>
      </dgm:prSet>
      <dgm:spPr/>
    </dgm:pt>
    <dgm:pt modelId="{13679610-878C-4F50-B01E-1B02F39D71D9}" type="pres">
      <dgm:prSet presAssocID="{906C3456-3F68-4AF9-93F0-DA7BF478454F}" presName="sibTrans" presStyleCnt="0"/>
      <dgm:spPr/>
    </dgm:pt>
    <dgm:pt modelId="{07C7903B-D8F3-48CF-A37C-DB28EB6570DC}" type="pres">
      <dgm:prSet presAssocID="{6AB01EF3-383B-4C1D-8AB1-94B6DB01352C}" presName="node" presStyleLbl="node1" presStyleIdx="2" presStyleCnt="5">
        <dgm:presLayoutVars>
          <dgm:bulletEnabled val="1"/>
        </dgm:presLayoutVars>
      </dgm:prSet>
      <dgm:spPr/>
      <dgm:t>
        <a:bodyPr/>
        <a:lstStyle/>
        <a:p>
          <a:endParaRPr lang="en-US"/>
        </a:p>
      </dgm:t>
    </dgm:pt>
    <dgm:pt modelId="{9C11FA11-78A5-4836-A518-777DD1CCA208}" type="pres">
      <dgm:prSet presAssocID="{33FC5740-5C56-4BCB-BD3E-7FB8F51AC377}" presName="sibTrans" presStyleCnt="0"/>
      <dgm:spPr/>
    </dgm:pt>
    <dgm:pt modelId="{C103268F-C93D-417C-AF60-67A5167F5BBA}" type="pres">
      <dgm:prSet presAssocID="{D43741BD-8802-41F5-86C8-D0654054AFE9}" presName="node" presStyleLbl="node1" presStyleIdx="3" presStyleCnt="5">
        <dgm:presLayoutVars>
          <dgm:bulletEnabled val="1"/>
        </dgm:presLayoutVars>
      </dgm:prSet>
      <dgm:spPr/>
      <dgm:t>
        <a:bodyPr/>
        <a:lstStyle/>
        <a:p>
          <a:endParaRPr lang="en-US"/>
        </a:p>
      </dgm:t>
    </dgm:pt>
    <dgm:pt modelId="{A66C4CA3-0A4F-43B4-B28E-89B122FD9139}" type="pres">
      <dgm:prSet presAssocID="{0E1B9DDF-1826-43CA-9468-A987E2405465}" presName="sibTrans" presStyleCnt="0"/>
      <dgm:spPr/>
    </dgm:pt>
    <dgm:pt modelId="{E134F595-90AB-4708-B1B0-2967FA9D826C}" type="pres">
      <dgm:prSet presAssocID="{8B6AC119-E63A-4A65-8D6C-BA41E60427F9}" presName="node" presStyleLbl="node1" presStyleIdx="4" presStyleCnt="5">
        <dgm:presLayoutVars>
          <dgm:bulletEnabled val="1"/>
        </dgm:presLayoutVars>
      </dgm:prSet>
      <dgm:spPr/>
    </dgm:pt>
  </dgm:ptLst>
  <dgm:cxnLst>
    <dgm:cxn modelId="{CB48F495-FEC1-45F5-8AF4-CDD5051C0855}" srcId="{C0916B03-8051-4FA4-ACDF-76AD2F8A2F89}" destId="{4A3B9918-0492-4B36-90A5-8A02DF72A1E6}" srcOrd="1" destOrd="0" parTransId="{E14B85F7-12C0-4A92-A684-E04A6EFF5C82}" sibTransId="{906C3456-3F68-4AF9-93F0-DA7BF478454F}"/>
    <dgm:cxn modelId="{1A716B94-19E8-4AA2-BAF6-517C60A417B0}" srcId="{C0916B03-8051-4FA4-ACDF-76AD2F8A2F89}" destId="{72852670-6BB3-4678-9B3E-104AC8D95A81}" srcOrd="0" destOrd="0" parTransId="{6F9EB4DA-5E72-41EE-B77E-8E57F822BB01}" sibTransId="{44044179-B885-4113-9F59-486BBC579134}"/>
    <dgm:cxn modelId="{45BDAB67-E214-4BC7-987E-CB33C4647974}" srcId="{C0916B03-8051-4FA4-ACDF-76AD2F8A2F89}" destId="{6AB01EF3-383B-4C1D-8AB1-94B6DB01352C}" srcOrd="2" destOrd="0" parTransId="{33D3ECCD-9DD7-4BB5-B4B0-55BB19CE5290}" sibTransId="{33FC5740-5C56-4BCB-BD3E-7FB8F51AC377}"/>
    <dgm:cxn modelId="{73C64D83-9839-4FA6-8CD9-8210C512A74F}" type="presOf" srcId="{72852670-6BB3-4678-9B3E-104AC8D95A81}" destId="{B0C427D4-70AA-46A1-BA94-92B66AA90B58}" srcOrd="0" destOrd="0" presId="urn:microsoft.com/office/officeart/2005/8/layout/default"/>
    <dgm:cxn modelId="{ADAEB1A1-07D9-4E59-9323-8E9FE673B38F}" srcId="{C0916B03-8051-4FA4-ACDF-76AD2F8A2F89}" destId="{8B6AC119-E63A-4A65-8D6C-BA41E60427F9}" srcOrd="4" destOrd="0" parTransId="{B5FA25C3-1F2C-4CC9-B4C9-6C8BBA8DF1B4}" sibTransId="{5752D467-F1BD-44F4-99CB-37B205321243}"/>
    <dgm:cxn modelId="{E0376AAF-9E87-4A9F-A596-EE8ED756CBD8}" srcId="{C0916B03-8051-4FA4-ACDF-76AD2F8A2F89}" destId="{D43741BD-8802-41F5-86C8-D0654054AFE9}" srcOrd="3" destOrd="0" parTransId="{44847827-0EE9-43BA-9C7B-F8E113A7DA3B}" sibTransId="{0E1B9DDF-1826-43CA-9468-A987E2405465}"/>
    <dgm:cxn modelId="{2C1D46E6-1A8C-458A-833A-02CE358D66E4}" type="presOf" srcId="{8B6AC119-E63A-4A65-8D6C-BA41E60427F9}" destId="{E134F595-90AB-4708-B1B0-2967FA9D826C}" srcOrd="0" destOrd="0" presId="urn:microsoft.com/office/officeart/2005/8/layout/default"/>
    <dgm:cxn modelId="{E850D4E6-13D6-40F7-8BE1-CB9E7C21B8BD}" type="presOf" srcId="{6AB01EF3-383B-4C1D-8AB1-94B6DB01352C}" destId="{07C7903B-D8F3-48CF-A37C-DB28EB6570DC}" srcOrd="0" destOrd="0" presId="urn:microsoft.com/office/officeart/2005/8/layout/default"/>
    <dgm:cxn modelId="{4265E5E7-0D5C-48F1-BD26-A73FFDCB08A0}" type="presOf" srcId="{4A3B9918-0492-4B36-90A5-8A02DF72A1E6}" destId="{6B6170A6-0FEF-49A8-9B4C-0A6A2AB946F8}" srcOrd="0" destOrd="0" presId="urn:microsoft.com/office/officeart/2005/8/layout/default"/>
    <dgm:cxn modelId="{D75A74FE-1FD0-43F5-8861-33AA1F245FBE}" type="presOf" srcId="{C0916B03-8051-4FA4-ACDF-76AD2F8A2F89}" destId="{EAB96040-22E7-42C1-A49E-CF2C204899C8}" srcOrd="0" destOrd="0" presId="urn:microsoft.com/office/officeart/2005/8/layout/default"/>
    <dgm:cxn modelId="{3E869580-2DE5-4D9B-A069-7FAFBD17F689}" type="presOf" srcId="{D43741BD-8802-41F5-86C8-D0654054AFE9}" destId="{C103268F-C93D-417C-AF60-67A5167F5BBA}" srcOrd="0" destOrd="0" presId="urn:microsoft.com/office/officeart/2005/8/layout/default"/>
    <dgm:cxn modelId="{E5D77A2C-1F1A-4826-A8A0-DDE1BD09096E}" type="presParOf" srcId="{EAB96040-22E7-42C1-A49E-CF2C204899C8}" destId="{B0C427D4-70AA-46A1-BA94-92B66AA90B58}" srcOrd="0" destOrd="0" presId="urn:microsoft.com/office/officeart/2005/8/layout/default"/>
    <dgm:cxn modelId="{626CC272-7A91-462A-ADB1-580433CB1D36}" type="presParOf" srcId="{EAB96040-22E7-42C1-A49E-CF2C204899C8}" destId="{013F9B08-B7FE-4ABF-8011-CF03BA04F09D}" srcOrd="1" destOrd="0" presId="urn:microsoft.com/office/officeart/2005/8/layout/default"/>
    <dgm:cxn modelId="{E5680B39-0378-46B8-970A-967512177AC4}" type="presParOf" srcId="{EAB96040-22E7-42C1-A49E-CF2C204899C8}" destId="{6B6170A6-0FEF-49A8-9B4C-0A6A2AB946F8}" srcOrd="2" destOrd="0" presId="urn:microsoft.com/office/officeart/2005/8/layout/default"/>
    <dgm:cxn modelId="{A345D5C7-552E-4590-B11C-5D5DA3BD619C}" type="presParOf" srcId="{EAB96040-22E7-42C1-A49E-CF2C204899C8}" destId="{13679610-878C-4F50-B01E-1B02F39D71D9}" srcOrd="3" destOrd="0" presId="urn:microsoft.com/office/officeart/2005/8/layout/default"/>
    <dgm:cxn modelId="{620AC72C-B4E3-469C-B9F2-1CE9538AC3FB}" type="presParOf" srcId="{EAB96040-22E7-42C1-A49E-CF2C204899C8}" destId="{07C7903B-D8F3-48CF-A37C-DB28EB6570DC}" srcOrd="4" destOrd="0" presId="urn:microsoft.com/office/officeart/2005/8/layout/default"/>
    <dgm:cxn modelId="{1C31C851-92F5-4053-87B4-D60A1D3493D8}" type="presParOf" srcId="{EAB96040-22E7-42C1-A49E-CF2C204899C8}" destId="{9C11FA11-78A5-4836-A518-777DD1CCA208}" srcOrd="5" destOrd="0" presId="urn:microsoft.com/office/officeart/2005/8/layout/default"/>
    <dgm:cxn modelId="{025408F5-4080-4FB9-AAA4-09C7BAEF14C2}" type="presParOf" srcId="{EAB96040-22E7-42C1-A49E-CF2C204899C8}" destId="{C103268F-C93D-417C-AF60-67A5167F5BBA}" srcOrd="6" destOrd="0" presId="urn:microsoft.com/office/officeart/2005/8/layout/default"/>
    <dgm:cxn modelId="{24F837D5-A7C7-40DA-893C-D4A1F1101460}" type="presParOf" srcId="{EAB96040-22E7-42C1-A49E-CF2C204899C8}" destId="{A66C4CA3-0A4F-43B4-B28E-89B122FD9139}" srcOrd="7" destOrd="0" presId="urn:microsoft.com/office/officeart/2005/8/layout/default"/>
    <dgm:cxn modelId="{0F52AC99-1137-4A49-8B1C-64C11CE87A38}" type="presParOf" srcId="{EAB96040-22E7-42C1-A49E-CF2C204899C8}" destId="{E134F595-90AB-4708-B1B0-2967FA9D826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16B03-8051-4FA4-ACDF-76AD2F8A2F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852670-6BB3-4678-9B3E-104AC8D95A81}">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Integration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F9EB4DA-5E72-41EE-B77E-8E57F822BB01}" type="parTrans" cxnId="{1A716B94-19E8-4AA2-BAF6-517C60A417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4044179-B885-4113-9F59-486BBC579134}" type="sibTrans" cxnId="{1A716B94-19E8-4AA2-BAF6-517C60A417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B9918-0492-4B36-90A5-8A02DF72A1E6}">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Service</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14B85F7-12C0-4A92-A684-E04A6EFF5C82}" type="parTrans" cxnId="{CB48F495-FEC1-45F5-8AF4-CDD5051C085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06C3456-3F68-4AF9-93F0-DA7BF478454F}" type="sibTrans" cxnId="{CB48F495-FEC1-45F5-8AF4-CDD5051C085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AB01EF3-383B-4C1D-8AB1-94B6DB01352C}">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Location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3D3ECCD-9DD7-4BB5-B4B0-55BB19CE5290}" type="parTrans" cxnId="{45BDAB67-E214-4BC7-987E-CB33C464797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3FC5740-5C56-4BCB-BD3E-7FB8F51AC377}" type="sibTrans" cxnId="{45BDAB67-E214-4BC7-987E-CB33C464797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43741BD-8802-41F5-86C8-D0654054AFE9}">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Work</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44847827-0EE9-43BA-9C7B-F8E113A7DA3B}" type="parTrans" cxnId="{E0376AAF-9E87-4A9F-A596-EE8ED756CBD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E1B9DDF-1826-43CA-9468-A987E2405465}" type="sibTrans" cxnId="{E0376AAF-9E87-4A9F-A596-EE8ED756CBD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AB96040-22E7-42C1-A49E-CF2C204899C8}" type="pres">
      <dgm:prSet presAssocID="{C0916B03-8051-4FA4-ACDF-76AD2F8A2F89}" presName="diagram" presStyleCnt="0">
        <dgm:presLayoutVars>
          <dgm:dir/>
          <dgm:resizeHandles val="exact"/>
        </dgm:presLayoutVars>
      </dgm:prSet>
      <dgm:spPr/>
    </dgm:pt>
    <dgm:pt modelId="{B0C427D4-70AA-46A1-BA94-92B66AA90B58}" type="pres">
      <dgm:prSet presAssocID="{72852670-6BB3-4678-9B3E-104AC8D95A81}" presName="node" presStyleLbl="node1" presStyleIdx="0" presStyleCnt="4">
        <dgm:presLayoutVars>
          <dgm:bulletEnabled val="1"/>
        </dgm:presLayoutVars>
      </dgm:prSet>
      <dgm:spPr/>
    </dgm:pt>
    <dgm:pt modelId="{013F9B08-B7FE-4ABF-8011-CF03BA04F09D}" type="pres">
      <dgm:prSet presAssocID="{44044179-B885-4113-9F59-486BBC579134}" presName="sibTrans" presStyleCnt="0"/>
      <dgm:spPr/>
    </dgm:pt>
    <dgm:pt modelId="{6B6170A6-0FEF-49A8-9B4C-0A6A2AB946F8}" type="pres">
      <dgm:prSet presAssocID="{4A3B9918-0492-4B36-90A5-8A02DF72A1E6}" presName="node" presStyleLbl="node1" presStyleIdx="1" presStyleCnt="4">
        <dgm:presLayoutVars>
          <dgm:bulletEnabled val="1"/>
        </dgm:presLayoutVars>
      </dgm:prSet>
      <dgm:spPr/>
    </dgm:pt>
    <dgm:pt modelId="{13679610-878C-4F50-B01E-1B02F39D71D9}" type="pres">
      <dgm:prSet presAssocID="{906C3456-3F68-4AF9-93F0-DA7BF478454F}" presName="sibTrans" presStyleCnt="0"/>
      <dgm:spPr/>
    </dgm:pt>
    <dgm:pt modelId="{07C7903B-D8F3-48CF-A37C-DB28EB6570DC}" type="pres">
      <dgm:prSet presAssocID="{6AB01EF3-383B-4C1D-8AB1-94B6DB01352C}" presName="node" presStyleLbl="node1" presStyleIdx="2" presStyleCnt="4">
        <dgm:presLayoutVars>
          <dgm:bulletEnabled val="1"/>
        </dgm:presLayoutVars>
      </dgm:prSet>
      <dgm:spPr/>
      <dgm:t>
        <a:bodyPr/>
        <a:lstStyle/>
        <a:p>
          <a:endParaRPr lang="en-US"/>
        </a:p>
      </dgm:t>
    </dgm:pt>
    <dgm:pt modelId="{9C11FA11-78A5-4836-A518-777DD1CCA208}" type="pres">
      <dgm:prSet presAssocID="{33FC5740-5C56-4BCB-BD3E-7FB8F51AC377}" presName="sibTrans" presStyleCnt="0"/>
      <dgm:spPr/>
    </dgm:pt>
    <dgm:pt modelId="{C103268F-C93D-417C-AF60-67A5167F5BBA}" type="pres">
      <dgm:prSet presAssocID="{D43741BD-8802-41F5-86C8-D0654054AFE9}" presName="node" presStyleLbl="node1" presStyleIdx="3" presStyleCnt="4">
        <dgm:presLayoutVars>
          <dgm:bulletEnabled val="1"/>
        </dgm:presLayoutVars>
      </dgm:prSet>
      <dgm:spPr/>
      <dgm:t>
        <a:bodyPr/>
        <a:lstStyle/>
        <a:p>
          <a:endParaRPr lang="en-US"/>
        </a:p>
      </dgm:t>
    </dgm:pt>
  </dgm:ptLst>
  <dgm:cxnLst>
    <dgm:cxn modelId="{1A716B94-19E8-4AA2-BAF6-517C60A417B0}" srcId="{C0916B03-8051-4FA4-ACDF-76AD2F8A2F89}" destId="{72852670-6BB3-4678-9B3E-104AC8D95A81}" srcOrd="0" destOrd="0" parTransId="{6F9EB4DA-5E72-41EE-B77E-8E57F822BB01}" sibTransId="{44044179-B885-4113-9F59-486BBC579134}"/>
    <dgm:cxn modelId="{CB48F495-FEC1-45F5-8AF4-CDD5051C0855}" srcId="{C0916B03-8051-4FA4-ACDF-76AD2F8A2F89}" destId="{4A3B9918-0492-4B36-90A5-8A02DF72A1E6}" srcOrd="1" destOrd="0" parTransId="{E14B85F7-12C0-4A92-A684-E04A6EFF5C82}" sibTransId="{906C3456-3F68-4AF9-93F0-DA7BF478454F}"/>
    <dgm:cxn modelId="{A808A63E-F08D-4951-B1E1-9A081DE7A5B7}" type="presOf" srcId="{D43741BD-8802-41F5-86C8-D0654054AFE9}" destId="{C103268F-C93D-417C-AF60-67A5167F5BBA}" srcOrd="0" destOrd="0" presId="urn:microsoft.com/office/officeart/2005/8/layout/default"/>
    <dgm:cxn modelId="{086579C0-F3F8-49D5-930F-432A2B392974}" type="presOf" srcId="{72852670-6BB3-4678-9B3E-104AC8D95A81}" destId="{B0C427D4-70AA-46A1-BA94-92B66AA90B58}" srcOrd="0" destOrd="0" presId="urn:microsoft.com/office/officeart/2005/8/layout/default"/>
    <dgm:cxn modelId="{06E8D760-E881-4B57-8EB4-49E5B44F43B6}" type="presOf" srcId="{C0916B03-8051-4FA4-ACDF-76AD2F8A2F89}" destId="{EAB96040-22E7-42C1-A49E-CF2C204899C8}" srcOrd="0" destOrd="0" presId="urn:microsoft.com/office/officeart/2005/8/layout/default"/>
    <dgm:cxn modelId="{0D2BB5A3-EFF1-4F5C-8545-04D82F3BD39A}" type="presOf" srcId="{6AB01EF3-383B-4C1D-8AB1-94B6DB01352C}" destId="{07C7903B-D8F3-48CF-A37C-DB28EB6570DC}" srcOrd="0" destOrd="0" presId="urn:microsoft.com/office/officeart/2005/8/layout/default"/>
    <dgm:cxn modelId="{80F49633-41E6-45F5-A4E4-CFF8B20D38ED}" type="presOf" srcId="{4A3B9918-0492-4B36-90A5-8A02DF72A1E6}" destId="{6B6170A6-0FEF-49A8-9B4C-0A6A2AB946F8}" srcOrd="0" destOrd="0" presId="urn:microsoft.com/office/officeart/2005/8/layout/default"/>
    <dgm:cxn modelId="{45BDAB67-E214-4BC7-987E-CB33C4647974}" srcId="{C0916B03-8051-4FA4-ACDF-76AD2F8A2F89}" destId="{6AB01EF3-383B-4C1D-8AB1-94B6DB01352C}" srcOrd="2" destOrd="0" parTransId="{33D3ECCD-9DD7-4BB5-B4B0-55BB19CE5290}" sibTransId="{33FC5740-5C56-4BCB-BD3E-7FB8F51AC377}"/>
    <dgm:cxn modelId="{E0376AAF-9E87-4A9F-A596-EE8ED756CBD8}" srcId="{C0916B03-8051-4FA4-ACDF-76AD2F8A2F89}" destId="{D43741BD-8802-41F5-86C8-D0654054AFE9}" srcOrd="3" destOrd="0" parTransId="{44847827-0EE9-43BA-9C7B-F8E113A7DA3B}" sibTransId="{0E1B9DDF-1826-43CA-9468-A987E2405465}"/>
    <dgm:cxn modelId="{FD6BD0E3-B38F-43A7-AF86-DA0ECCD1F7B9}" type="presParOf" srcId="{EAB96040-22E7-42C1-A49E-CF2C204899C8}" destId="{B0C427D4-70AA-46A1-BA94-92B66AA90B58}" srcOrd="0" destOrd="0" presId="urn:microsoft.com/office/officeart/2005/8/layout/default"/>
    <dgm:cxn modelId="{452FBE74-B3E7-41D7-8D77-9CBCD9C196F7}" type="presParOf" srcId="{EAB96040-22E7-42C1-A49E-CF2C204899C8}" destId="{013F9B08-B7FE-4ABF-8011-CF03BA04F09D}" srcOrd="1" destOrd="0" presId="urn:microsoft.com/office/officeart/2005/8/layout/default"/>
    <dgm:cxn modelId="{E46C0DD9-AD9D-4F59-8500-BB7C4CB2EEC6}" type="presParOf" srcId="{EAB96040-22E7-42C1-A49E-CF2C204899C8}" destId="{6B6170A6-0FEF-49A8-9B4C-0A6A2AB946F8}" srcOrd="2" destOrd="0" presId="urn:microsoft.com/office/officeart/2005/8/layout/default"/>
    <dgm:cxn modelId="{655C5DB4-4E65-47BD-A567-EE738C801697}" type="presParOf" srcId="{EAB96040-22E7-42C1-A49E-CF2C204899C8}" destId="{13679610-878C-4F50-B01E-1B02F39D71D9}" srcOrd="3" destOrd="0" presId="urn:microsoft.com/office/officeart/2005/8/layout/default"/>
    <dgm:cxn modelId="{BEE7384C-9278-47E7-BFB3-82C0ABF73DAF}" type="presParOf" srcId="{EAB96040-22E7-42C1-A49E-CF2C204899C8}" destId="{07C7903B-D8F3-48CF-A37C-DB28EB6570DC}" srcOrd="4" destOrd="0" presId="urn:microsoft.com/office/officeart/2005/8/layout/default"/>
    <dgm:cxn modelId="{D6280689-5987-4116-90BC-92FD036FEA46}" type="presParOf" srcId="{EAB96040-22E7-42C1-A49E-CF2C204899C8}" destId="{9C11FA11-78A5-4836-A518-777DD1CCA208}" srcOrd="5" destOrd="0" presId="urn:microsoft.com/office/officeart/2005/8/layout/default"/>
    <dgm:cxn modelId="{084F1DBC-5544-41C6-804B-3F3C112BA056}" type="presParOf" srcId="{EAB96040-22E7-42C1-A49E-CF2C204899C8}" destId="{C103268F-C93D-417C-AF60-67A5167F5B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FA12-811E-458F-A169-BFA5C43FA5CE}">
      <dsp:nvSpPr>
        <dsp:cNvPr id="0" name=""/>
        <dsp:cNvSpPr/>
      </dsp:nvSpPr>
      <dsp:spPr>
        <a:xfrm>
          <a:off x="457199" y="0"/>
          <a:ext cx="5181600" cy="322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580BA-B900-4BC0-A2FD-380F1FF34DE6}">
      <dsp:nvSpPr>
        <dsp:cNvPr id="0" name=""/>
        <dsp:cNvSpPr/>
      </dsp:nvSpPr>
      <dsp:spPr>
        <a:xfrm>
          <a:off x="2873" y="967740"/>
          <a:ext cx="1888995" cy="129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Plans</a:t>
          </a:r>
          <a:endParaRPr lang="en-US" sz="3700" kern="1200" dirty="0"/>
        </a:p>
      </dsp:txBody>
      <dsp:txXfrm>
        <a:off x="65861" y="1030728"/>
        <a:ext cx="1763019" cy="1164344"/>
      </dsp:txXfrm>
    </dsp:sp>
    <dsp:sp modelId="{8544EE70-3A6B-4E33-9B5D-348A52926FCD}">
      <dsp:nvSpPr>
        <dsp:cNvPr id="0" name=""/>
        <dsp:cNvSpPr/>
      </dsp:nvSpPr>
      <dsp:spPr>
        <a:xfrm>
          <a:off x="2103502" y="967740"/>
          <a:ext cx="1888995" cy="129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Public</a:t>
          </a:r>
          <a:endParaRPr lang="en-US" sz="3700" kern="1200" dirty="0"/>
        </a:p>
      </dsp:txBody>
      <dsp:txXfrm>
        <a:off x="2166490" y="1030728"/>
        <a:ext cx="1763019" cy="1164344"/>
      </dsp:txXfrm>
    </dsp:sp>
    <dsp:sp modelId="{F7EBFB28-CC95-4D13-B08F-7D8DFE0C179E}">
      <dsp:nvSpPr>
        <dsp:cNvPr id="0" name=""/>
        <dsp:cNvSpPr/>
      </dsp:nvSpPr>
      <dsp:spPr>
        <a:xfrm>
          <a:off x="4204131" y="967740"/>
          <a:ext cx="1888995" cy="129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Reports</a:t>
          </a:r>
          <a:endParaRPr lang="en-US" sz="3700" kern="1200" dirty="0"/>
        </a:p>
      </dsp:txBody>
      <dsp:txXfrm>
        <a:off x="4267119" y="1030728"/>
        <a:ext cx="1763019" cy="116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27D4-70AA-46A1-BA94-92B66AA90B58}">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anose="020B0604030504040204" pitchFamily="34" charset="0"/>
              <a:ea typeface="Tahoma" panose="020B0604030504040204" pitchFamily="34" charset="0"/>
              <a:cs typeface="Tahoma" panose="020B0604030504040204" pitchFamily="34" charset="0"/>
            </a:rPr>
            <a:t>Integration</a:t>
          </a:r>
          <a:endParaRPr lang="en-US" sz="2900" kern="1200" dirty="0">
            <a:latin typeface="Tahoma" panose="020B0604030504040204" pitchFamily="34" charset="0"/>
            <a:ea typeface="Tahoma" panose="020B0604030504040204" pitchFamily="34" charset="0"/>
            <a:cs typeface="Tahoma" panose="020B0604030504040204" pitchFamily="34" charset="0"/>
          </a:endParaRPr>
        </a:p>
      </dsp:txBody>
      <dsp:txXfrm>
        <a:off x="916483" y="1984"/>
        <a:ext cx="2030015" cy="1218009"/>
      </dsp:txXfrm>
    </dsp:sp>
    <dsp:sp modelId="{6B6170A6-0FEF-49A8-9B4C-0A6A2AB946F8}">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anose="020B0604030504040204" pitchFamily="34" charset="0"/>
              <a:ea typeface="Tahoma" panose="020B0604030504040204" pitchFamily="34" charset="0"/>
              <a:cs typeface="Tahoma" panose="020B0604030504040204" pitchFamily="34" charset="0"/>
            </a:rPr>
            <a:t>Service</a:t>
          </a:r>
          <a:endParaRPr lang="en-US" sz="2900" kern="1200" dirty="0">
            <a:latin typeface="Tahoma" panose="020B0604030504040204" pitchFamily="34" charset="0"/>
            <a:ea typeface="Tahoma" panose="020B0604030504040204" pitchFamily="34" charset="0"/>
            <a:cs typeface="Tahoma" panose="020B0604030504040204" pitchFamily="34" charset="0"/>
          </a:endParaRPr>
        </a:p>
      </dsp:txBody>
      <dsp:txXfrm>
        <a:off x="3149500" y="1984"/>
        <a:ext cx="2030015" cy="1218009"/>
      </dsp:txXfrm>
    </dsp:sp>
    <dsp:sp modelId="{07C7903B-D8F3-48CF-A37C-DB28EB6570DC}">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anose="020B0604030504040204" pitchFamily="34" charset="0"/>
              <a:ea typeface="Tahoma" panose="020B0604030504040204" pitchFamily="34" charset="0"/>
              <a:cs typeface="Tahoma" panose="020B0604030504040204" pitchFamily="34" charset="0"/>
            </a:rPr>
            <a:t>Location	</a:t>
          </a:r>
          <a:endParaRPr lang="en-US" sz="2900" kern="1200" dirty="0">
            <a:latin typeface="Tahoma" panose="020B0604030504040204" pitchFamily="34" charset="0"/>
            <a:ea typeface="Tahoma" panose="020B0604030504040204" pitchFamily="34" charset="0"/>
            <a:cs typeface="Tahoma" panose="020B0604030504040204" pitchFamily="34" charset="0"/>
          </a:endParaRPr>
        </a:p>
      </dsp:txBody>
      <dsp:txXfrm>
        <a:off x="916483" y="1422995"/>
        <a:ext cx="2030015" cy="1218009"/>
      </dsp:txXfrm>
    </dsp:sp>
    <dsp:sp modelId="{C103268F-C93D-417C-AF60-67A5167F5BBA}">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anose="020B0604030504040204" pitchFamily="34" charset="0"/>
              <a:ea typeface="Tahoma" panose="020B0604030504040204" pitchFamily="34" charset="0"/>
              <a:cs typeface="Tahoma" panose="020B0604030504040204" pitchFamily="34" charset="0"/>
            </a:rPr>
            <a:t>Work</a:t>
          </a:r>
          <a:endParaRPr lang="en-US" sz="2900" kern="1200" dirty="0">
            <a:latin typeface="Tahoma" panose="020B0604030504040204" pitchFamily="34" charset="0"/>
            <a:ea typeface="Tahoma" panose="020B0604030504040204" pitchFamily="34" charset="0"/>
            <a:cs typeface="Tahoma" panose="020B0604030504040204" pitchFamily="34" charset="0"/>
          </a:endParaRPr>
        </a:p>
      </dsp:txBody>
      <dsp:txXfrm>
        <a:off x="3149500" y="1422995"/>
        <a:ext cx="2030015" cy="1218009"/>
      </dsp:txXfrm>
    </dsp:sp>
    <dsp:sp modelId="{E134F595-90AB-4708-B1B0-2967FA9D826C}">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anose="020B0604030504040204" pitchFamily="34" charset="0"/>
              <a:ea typeface="Tahoma" panose="020B0604030504040204" pitchFamily="34" charset="0"/>
              <a:cs typeface="Tahoma" panose="020B0604030504040204" pitchFamily="34" charset="0"/>
            </a:rPr>
            <a:t>Goal</a:t>
          </a:r>
          <a:endParaRPr lang="en-US" sz="2900" kern="1200" dirty="0">
            <a:latin typeface="Tahoma" panose="020B0604030504040204" pitchFamily="34" charset="0"/>
            <a:ea typeface="Tahoma" panose="020B0604030504040204" pitchFamily="34" charset="0"/>
            <a:cs typeface="Tahoma" panose="020B0604030504040204" pitchFamily="34" charset="0"/>
          </a:endParaRPr>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27D4-70AA-46A1-BA94-92B66AA90B58}">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latin typeface="Tahoma" panose="020B0604030504040204" pitchFamily="34" charset="0"/>
              <a:ea typeface="Tahoma" panose="020B0604030504040204" pitchFamily="34" charset="0"/>
              <a:cs typeface="Tahoma" panose="020B0604030504040204" pitchFamily="34" charset="0"/>
            </a:rPr>
            <a:t>Integration</a:t>
          </a:r>
          <a:endParaRPr lang="en-US" sz="4100" kern="1200" dirty="0">
            <a:latin typeface="Tahoma" panose="020B0604030504040204" pitchFamily="34" charset="0"/>
            <a:ea typeface="Tahoma" panose="020B0604030504040204" pitchFamily="34" charset="0"/>
            <a:cs typeface="Tahoma" panose="020B0604030504040204" pitchFamily="34" charset="0"/>
          </a:endParaRPr>
        </a:p>
      </dsp:txBody>
      <dsp:txXfrm>
        <a:off x="744" y="145603"/>
        <a:ext cx="2902148" cy="1741289"/>
      </dsp:txXfrm>
    </dsp:sp>
    <dsp:sp modelId="{6B6170A6-0FEF-49A8-9B4C-0A6A2AB946F8}">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latin typeface="Tahoma" panose="020B0604030504040204" pitchFamily="34" charset="0"/>
              <a:ea typeface="Tahoma" panose="020B0604030504040204" pitchFamily="34" charset="0"/>
              <a:cs typeface="Tahoma" panose="020B0604030504040204" pitchFamily="34" charset="0"/>
            </a:rPr>
            <a:t>Service</a:t>
          </a:r>
          <a:endParaRPr lang="en-US" sz="4100" kern="1200" dirty="0">
            <a:latin typeface="Tahoma" panose="020B0604030504040204" pitchFamily="34" charset="0"/>
            <a:ea typeface="Tahoma" panose="020B0604030504040204" pitchFamily="34" charset="0"/>
            <a:cs typeface="Tahoma" panose="020B0604030504040204" pitchFamily="34" charset="0"/>
          </a:endParaRPr>
        </a:p>
      </dsp:txBody>
      <dsp:txXfrm>
        <a:off x="3193107" y="145603"/>
        <a:ext cx="2902148" cy="1741289"/>
      </dsp:txXfrm>
    </dsp:sp>
    <dsp:sp modelId="{07C7903B-D8F3-48CF-A37C-DB28EB6570DC}">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latin typeface="Tahoma" panose="020B0604030504040204" pitchFamily="34" charset="0"/>
              <a:ea typeface="Tahoma" panose="020B0604030504040204" pitchFamily="34" charset="0"/>
              <a:cs typeface="Tahoma" panose="020B0604030504040204" pitchFamily="34" charset="0"/>
            </a:rPr>
            <a:t>Location	</a:t>
          </a:r>
          <a:endParaRPr lang="en-US" sz="4100" kern="1200" dirty="0">
            <a:latin typeface="Tahoma" panose="020B0604030504040204" pitchFamily="34" charset="0"/>
            <a:ea typeface="Tahoma" panose="020B0604030504040204" pitchFamily="34" charset="0"/>
            <a:cs typeface="Tahoma" panose="020B0604030504040204" pitchFamily="34" charset="0"/>
          </a:endParaRPr>
        </a:p>
      </dsp:txBody>
      <dsp:txXfrm>
        <a:off x="744" y="2177107"/>
        <a:ext cx="2902148" cy="1741289"/>
      </dsp:txXfrm>
    </dsp:sp>
    <dsp:sp modelId="{C103268F-C93D-417C-AF60-67A5167F5BBA}">
      <dsp:nvSpPr>
        <dsp:cNvPr id="0" name=""/>
        <dsp:cNvSpPr/>
      </dsp:nvSpPr>
      <dsp:spPr>
        <a:xfrm>
          <a:off x="3193107"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latin typeface="Tahoma" panose="020B0604030504040204" pitchFamily="34" charset="0"/>
              <a:ea typeface="Tahoma" panose="020B0604030504040204" pitchFamily="34" charset="0"/>
              <a:cs typeface="Tahoma" panose="020B0604030504040204" pitchFamily="34" charset="0"/>
            </a:rPr>
            <a:t>Work</a:t>
          </a:r>
          <a:endParaRPr lang="en-US" sz="4100" kern="1200" dirty="0">
            <a:latin typeface="Tahoma" panose="020B0604030504040204" pitchFamily="34" charset="0"/>
            <a:ea typeface="Tahoma" panose="020B0604030504040204" pitchFamily="34" charset="0"/>
            <a:cs typeface="Tahoma" panose="020B0604030504040204" pitchFamily="34" charset="0"/>
          </a:endParaRP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5BE8383-1604-47F8-B1D4-C14CB52C738A}" type="datetimeFigureOut">
              <a:rPr lang="en-US" smtClean="0"/>
              <a:t>8/25/2015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8F4665-1644-4C3B-BDCF-A99896C8BD52}" type="slidenum">
              <a:rPr lang="en-US" smtClean="0"/>
              <a:t>‹#›</a:t>
            </a:fld>
            <a:endParaRPr lang="en-US"/>
          </a:p>
        </p:txBody>
      </p:sp>
    </p:spTree>
    <p:extLst>
      <p:ext uri="{BB962C8B-B14F-4D97-AF65-F5344CB8AC3E}">
        <p14:creationId xmlns:p14="http://schemas.microsoft.com/office/powerpoint/2010/main" val="56399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6DAAAD-9A8A-4037-9921-B72F2182C2F4}" type="datetimeFigureOut">
              <a:rPr lang="en-US" smtClean="0"/>
              <a:t>8/25/2015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9C71B4-0BE4-46D8-9A18-4A1D7B2ED132}" type="slidenum">
              <a:rPr lang="en-US" smtClean="0"/>
              <a:t>‹#›</a:t>
            </a:fld>
            <a:endParaRPr lang="en-US"/>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7</a:t>
            </a:fld>
            <a:endParaRPr lang="en-US" dirty="0"/>
          </a:p>
        </p:txBody>
      </p:sp>
    </p:spTree>
    <p:extLst>
      <p:ext uri="{BB962C8B-B14F-4D97-AF65-F5344CB8AC3E}">
        <p14:creationId xmlns:p14="http://schemas.microsoft.com/office/powerpoint/2010/main" val="398205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10</a:t>
            </a:fld>
            <a:endParaRPr lang="en-US" dirty="0"/>
          </a:p>
        </p:txBody>
      </p:sp>
    </p:spTree>
    <p:extLst>
      <p:ext uri="{BB962C8B-B14F-4D97-AF65-F5344CB8AC3E}">
        <p14:creationId xmlns:p14="http://schemas.microsoft.com/office/powerpoint/2010/main" val="112392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11</a:t>
            </a:fld>
            <a:endParaRPr lang="en-US" dirty="0"/>
          </a:p>
        </p:txBody>
      </p:sp>
    </p:spTree>
    <p:extLst>
      <p:ext uri="{BB962C8B-B14F-4D97-AF65-F5344CB8AC3E}">
        <p14:creationId xmlns:p14="http://schemas.microsoft.com/office/powerpoint/2010/main" val="258657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12</a:t>
            </a:fld>
            <a:endParaRPr lang="en-US" dirty="0"/>
          </a:p>
        </p:txBody>
      </p:sp>
    </p:spTree>
    <p:extLst>
      <p:ext uri="{BB962C8B-B14F-4D97-AF65-F5344CB8AC3E}">
        <p14:creationId xmlns:p14="http://schemas.microsoft.com/office/powerpoint/2010/main" val="116803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13</a:t>
            </a:fld>
            <a:endParaRPr lang="en-US" dirty="0"/>
          </a:p>
        </p:txBody>
      </p:sp>
    </p:spTree>
    <p:extLst>
      <p:ext uri="{BB962C8B-B14F-4D97-AF65-F5344CB8AC3E}">
        <p14:creationId xmlns:p14="http://schemas.microsoft.com/office/powerpoint/2010/main" val="332245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14</a:t>
            </a:fld>
            <a:endParaRPr lang="en-US" dirty="0"/>
          </a:p>
        </p:txBody>
      </p:sp>
    </p:spTree>
    <p:extLst>
      <p:ext uri="{BB962C8B-B14F-4D97-AF65-F5344CB8AC3E}">
        <p14:creationId xmlns:p14="http://schemas.microsoft.com/office/powerpoint/2010/main" val="200476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15</a:t>
            </a:fld>
            <a:endParaRPr lang="en-US" dirty="0"/>
          </a:p>
        </p:txBody>
      </p:sp>
    </p:spTree>
    <p:extLst>
      <p:ext uri="{BB962C8B-B14F-4D97-AF65-F5344CB8AC3E}">
        <p14:creationId xmlns:p14="http://schemas.microsoft.com/office/powerpoint/2010/main" val="2883485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9374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200" cy="4343400"/>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solidFill>
                  <a:prstClr val="white"/>
                </a:solidFill>
              </a:rPr>
              <a:pPr>
                <a:defRPr/>
              </a:pPr>
              <a:t>‹#›</a:t>
            </a:fld>
            <a:endParaRPr lang="en-US" dirty="0">
              <a:solidFill>
                <a:prstClr val="white"/>
              </a:solidFill>
            </a:endParaRPr>
          </a:p>
        </p:txBody>
      </p:sp>
      <p:sp>
        <p:nvSpPr>
          <p:cNvPr id="5"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endParaRPr lang="en-US" b="1" dirty="0">
              <a:solidFill>
                <a:prstClr val="white"/>
              </a:solidFill>
              <a:latin typeface="Arial"/>
              <a:cs typeface="Arial"/>
            </a:endParaRPr>
          </a:p>
        </p:txBody>
      </p:sp>
      <p:sp>
        <p:nvSpPr>
          <p:cNvPr id="11" name="Title 10"/>
          <p:cNvSpPr>
            <a:spLocks noGrp="1"/>
          </p:cNvSpPr>
          <p:nvPr>
            <p:ph type="title"/>
          </p:nvPr>
        </p:nvSpPr>
        <p:spPr>
          <a:xfrm>
            <a:off x="381000" y="501219"/>
            <a:ext cx="5715000" cy="609599"/>
          </a:xfrm>
          <a:prstGeom prst="rect">
            <a:avLst/>
          </a:prstGeom>
        </p:spPr>
        <p:txBody>
          <a:bodyPr vert="horz"/>
          <a:lstStyle>
            <a:lvl1pPr algn="l">
              <a:defRPr sz="4000">
                <a:solidFill>
                  <a:srgbClr val="A8005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299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ORANGE">
    <p:spTree>
      <p:nvGrpSpPr>
        <p:cNvPr id="1" name=""/>
        <p:cNvGrpSpPr/>
        <p:nvPr/>
      </p:nvGrpSpPr>
      <p:grpSpPr>
        <a:xfrm>
          <a:off x="0" y="0"/>
          <a:ext cx="0" cy="0"/>
          <a:chOff x="0" y="0"/>
          <a:chExt cx="0" cy="0"/>
        </a:xfrm>
      </p:grpSpPr>
      <p:sp>
        <p:nvSpPr>
          <p:cNvPr id="14" name="Rectangle 5"/>
          <p:cNvSpPr>
            <a:spLocks noGrp="1" noChangeArrowheads="1"/>
          </p:cNvSpPr>
          <p:nvPr>
            <p:ph type="subTitle" idx="1"/>
          </p:nvPr>
        </p:nvSpPr>
        <p:spPr>
          <a:xfrm>
            <a:off x="310896" y="3895344"/>
            <a:ext cx="7696200" cy="475488"/>
          </a:xfrm>
        </p:spPr>
        <p:txBody>
          <a:bodyPr/>
          <a:lstStyle>
            <a:lvl1pPr>
              <a:defRPr>
                <a:latin typeface="+mn-lt"/>
              </a:defRPr>
            </a:lvl1pPr>
          </a:lstStyle>
          <a:p>
            <a:r>
              <a:rPr lang="en-US" dirty="0"/>
              <a:t>Presenter Name</a:t>
            </a:r>
          </a:p>
        </p:txBody>
      </p:sp>
      <p:sp>
        <p:nvSpPr>
          <p:cNvPr id="16" name="Rectangle 4"/>
          <p:cNvSpPr>
            <a:spLocks noGrp="1" noChangeArrowheads="1"/>
          </p:cNvSpPr>
          <p:nvPr>
            <p:ph type="dt" sz="half" idx="2"/>
          </p:nvPr>
        </p:nvSpPr>
        <p:spPr>
          <a:xfrm>
            <a:off x="301752" y="4297681"/>
            <a:ext cx="3962400" cy="541020"/>
          </a:xfrm>
          <a:prstGeom prst="rect">
            <a:avLst/>
          </a:prstGeom>
        </p:spPr>
        <p:txBody>
          <a:bodyPr/>
          <a:lstStyle>
            <a:lvl1pPr>
              <a:defRPr>
                <a:latin typeface="+mn-lt"/>
              </a:defRPr>
            </a:lvl1pPr>
          </a:lstStyle>
          <a:p>
            <a:pPr fontAlgn="base">
              <a:spcBef>
                <a:spcPct val="0"/>
              </a:spcBef>
              <a:spcAft>
                <a:spcPct val="0"/>
              </a:spcAft>
            </a:pPr>
            <a:fld id="{42FF30C1-F917-4E73-ABB4-93DFB019202A}" type="datetime4">
              <a:rPr lang="en-US" smtClean="0">
                <a:solidFill>
                  <a:srgbClr val="000000"/>
                </a:solidFill>
              </a:rPr>
              <a:pPr fontAlgn="base">
                <a:spcBef>
                  <a:spcPct val="0"/>
                </a:spcBef>
                <a:spcAft>
                  <a:spcPct val="0"/>
                </a:spcAft>
              </a:pPr>
              <a:t>August 25, 2015</a:t>
            </a:fld>
            <a:endParaRPr lang="en-US" dirty="0">
              <a:solidFill>
                <a:srgbClr val="000000"/>
              </a:solidFill>
            </a:endParaRPr>
          </a:p>
        </p:txBody>
      </p:sp>
      <p:sp>
        <p:nvSpPr>
          <p:cNvPr id="17" name="Rectangle 4"/>
          <p:cNvSpPr>
            <a:spLocks noGrp="1" noChangeArrowheads="1"/>
          </p:cNvSpPr>
          <p:nvPr>
            <p:ph type="ctrTitle" idx="4294967295"/>
          </p:nvPr>
        </p:nvSpPr>
        <p:spPr>
          <a:xfrm>
            <a:off x="301752" y="2458324"/>
            <a:ext cx="6976871" cy="1418732"/>
          </a:xfrm>
        </p:spPr>
        <p:txBody>
          <a:bodyPr>
            <a:noAutofit/>
          </a:bodyPr>
          <a:lstStyle>
            <a:lvl1pPr>
              <a:defRPr sz="3500" b="0">
                <a:solidFill>
                  <a:schemeClr val="bg1"/>
                </a:solidFill>
                <a:latin typeface="+mn-lt"/>
              </a:defRPr>
            </a:lvl1pPr>
          </a:lstStyle>
          <a:p>
            <a:endParaRPr lang="en-US" sz="4800" b="0" dirty="0">
              <a:solidFill>
                <a:schemeClr val="bg1"/>
              </a:solidFill>
            </a:endParaRPr>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93700"/>
            <a:ext cx="2939005" cy="1051259"/>
          </a:xfrm>
          <a:prstGeom prst="rect">
            <a:avLst/>
          </a:prstGeom>
          <a:noFill/>
          <a:ln>
            <a:noFill/>
          </a:ln>
        </p:spPr>
      </p:pic>
      <p:sp>
        <p:nvSpPr>
          <p:cNvPr id="7" name="Text Box 2"/>
          <p:cNvSpPr txBox="1">
            <a:spLocks noChangeArrowheads="1"/>
          </p:cNvSpPr>
          <p:nvPr userDrawn="1"/>
        </p:nvSpPr>
        <p:spPr bwMode="black">
          <a:xfrm>
            <a:off x="274320" y="6373368"/>
            <a:ext cx="594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720"/>
              </a:spcBef>
              <a:defRPr/>
            </a:pPr>
            <a:r>
              <a:rPr lang="en-US" sz="1200" dirty="0" smtClean="0">
                <a:solidFill>
                  <a:srgbClr val="000000"/>
                </a:solidFill>
              </a:rPr>
              <a:t>Proprietary and Confidential</a:t>
            </a:r>
            <a:endParaRPr lang="en-US" sz="1100" dirty="0" smtClean="0">
              <a:solidFill>
                <a:srgbClr val="000000"/>
              </a:solidFill>
            </a:endParaRPr>
          </a:p>
        </p:txBody>
      </p:sp>
    </p:spTree>
    <p:extLst>
      <p:ext uri="{BB962C8B-B14F-4D97-AF65-F5344CB8AC3E}">
        <p14:creationId xmlns:p14="http://schemas.microsoft.com/office/powerpoint/2010/main" val="3186938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9" name="TextBox 8"/>
          <p:cNvSpPr txBox="1"/>
          <p:nvPr userDrawn="1"/>
        </p:nvSpPr>
        <p:spPr>
          <a:xfrm>
            <a:off x="213852" y="2380922"/>
            <a:ext cx="8002496" cy="2985433"/>
          </a:xfrm>
          <a:prstGeom prst="rect">
            <a:avLst/>
          </a:prstGeom>
          <a:noFill/>
        </p:spPr>
        <p:txBody>
          <a:bodyPr wrap="square" rtlCol="0">
            <a:spAutoFit/>
          </a:bodyPr>
          <a:lstStyle/>
          <a:p>
            <a:pPr fontAlgn="base">
              <a:spcBef>
                <a:spcPct val="0"/>
              </a:spcBef>
              <a:spcAft>
                <a:spcPct val="0"/>
              </a:spcAft>
            </a:pPr>
            <a:r>
              <a:rPr lang="en-US" sz="4600" b="1" dirty="0" smtClean="0">
                <a:solidFill>
                  <a:srgbClr val="FFFFFF"/>
                </a:solidFill>
              </a:rPr>
              <a:t>MERCY CARE PLAN</a:t>
            </a:r>
            <a:endParaRPr lang="en-US" sz="4600" b="1" baseline="30000" dirty="0" smtClean="0">
              <a:solidFill>
                <a:srgbClr val="FFFFFF"/>
              </a:solidFill>
            </a:endParaRPr>
          </a:p>
          <a:p>
            <a:pPr fontAlgn="base">
              <a:spcBef>
                <a:spcPct val="0"/>
              </a:spcBef>
              <a:spcAft>
                <a:spcPct val="0"/>
              </a:spcAft>
              <a:defRPr/>
            </a:pPr>
            <a:r>
              <a:rPr lang="en-US" sz="4800" dirty="0" smtClean="0">
                <a:solidFill>
                  <a:srgbClr val="FFFFFF"/>
                </a:solidFill>
              </a:rPr>
              <a:t>Doing the right thing for the right reason</a:t>
            </a:r>
          </a:p>
          <a:p>
            <a:pPr fontAlgn="base">
              <a:spcBef>
                <a:spcPct val="0"/>
              </a:spcBef>
              <a:spcAft>
                <a:spcPct val="0"/>
              </a:spcAft>
            </a:pPr>
            <a:endParaRPr lang="en-US" sz="4600" b="1" dirty="0">
              <a:solidFill>
                <a:srgbClr val="FFFFFF"/>
              </a:solidFill>
            </a:endParaRPr>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93700"/>
            <a:ext cx="2935224" cy="1049907"/>
          </a:xfrm>
          <a:prstGeom prst="rect">
            <a:avLst/>
          </a:prstGeom>
          <a:noFill/>
          <a:ln>
            <a:noFill/>
          </a:ln>
        </p:spPr>
      </p:pic>
    </p:spTree>
    <p:extLst>
      <p:ext uri="{BB962C8B-B14F-4D97-AF65-F5344CB8AC3E}">
        <p14:creationId xmlns:p14="http://schemas.microsoft.com/office/powerpoint/2010/main" val="35004315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9" name="TextBox 8"/>
          <p:cNvSpPr txBox="1"/>
          <p:nvPr userDrawn="1"/>
        </p:nvSpPr>
        <p:spPr>
          <a:xfrm>
            <a:off x="213852" y="2380922"/>
            <a:ext cx="8002496" cy="1538883"/>
          </a:xfrm>
          <a:prstGeom prst="rect">
            <a:avLst/>
          </a:prstGeom>
          <a:noFill/>
        </p:spPr>
        <p:txBody>
          <a:bodyPr wrap="square" rtlCol="0">
            <a:spAutoFit/>
          </a:bodyPr>
          <a:lstStyle/>
          <a:p>
            <a:pPr fontAlgn="base">
              <a:spcBef>
                <a:spcPct val="0"/>
              </a:spcBef>
              <a:spcAft>
                <a:spcPct val="0"/>
              </a:spcAft>
              <a:defRPr/>
            </a:pPr>
            <a:r>
              <a:rPr lang="en-US" sz="4600" b="1" dirty="0" smtClean="0">
                <a:solidFill>
                  <a:srgbClr val="FFFFFF"/>
                </a:solidFill>
              </a:rPr>
              <a:t>MERCY CARE PLAN</a:t>
            </a:r>
          </a:p>
          <a:p>
            <a:pPr fontAlgn="base">
              <a:spcBef>
                <a:spcPct val="0"/>
              </a:spcBef>
              <a:spcAft>
                <a:spcPct val="0"/>
              </a:spcAft>
            </a:pPr>
            <a:r>
              <a:rPr lang="en-US" sz="4800" dirty="0" smtClean="0">
                <a:solidFill>
                  <a:srgbClr val="FFFFFF"/>
                </a:solidFill>
              </a:rPr>
              <a:t>Operating with integrity</a:t>
            </a:r>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93700"/>
            <a:ext cx="2935224" cy="1049907"/>
          </a:xfrm>
          <a:prstGeom prst="rect">
            <a:avLst/>
          </a:prstGeom>
          <a:noFill/>
          <a:ln>
            <a:noFill/>
          </a:ln>
        </p:spPr>
      </p:pic>
    </p:spTree>
    <p:extLst>
      <p:ext uri="{BB962C8B-B14F-4D97-AF65-F5344CB8AC3E}">
        <p14:creationId xmlns:p14="http://schemas.microsoft.com/office/powerpoint/2010/main" val="28848708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1752" y="155448"/>
            <a:ext cx="8482013" cy="5494338"/>
          </a:xfrm>
        </p:spPr>
        <p:txBody>
          <a:bodyPr/>
          <a:lstStyle>
            <a:lvl1pPr>
              <a:lnSpc>
                <a:spcPct val="90000"/>
              </a:lnSpc>
              <a:defRPr sz="5400" b="0" baseline="0">
                <a:solidFill>
                  <a:schemeClr val="accent1"/>
                </a:solidFill>
              </a:defRPr>
            </a:lvl1pPr>
          </a:lstStyle>
          <a:p>
            <a:r>
              <a:rPr lang="en-US" dirty="0" smtClean="0"/>
              <a:t>Divider page use </a:t>
            </a:r>
            <a:br>
              <a:rPr lang="en-US" dirty="0" smtClean="0"/>
            </a:br>
            <a:r>
              <a:rPr lang="en-US" dirty="0" smtClean="0"/>
              <a:t>sparingly to break </a:t>
            </a:r>
            <a:br>
              <a:rPr lang="en-US" dirty="0" smtClean="0"/>
            </a:br>
            <a:r>
              <a:rPr lang="en-US" dirty="0" smtClean="0"/>
              <a:t>up information</a:t>
            </a:r>
            <a:endParaRPr lang="en-US" dirty="0"/>
          </a:p>
        </p:txBody>
      </p:sp>
      <p:sp>
        <p:nvSpPr>
          <p:cNvPr id="2" name="Rectangle 1"/>
          <p:cNvSpPr/>
          <p:nvPr userDrawn="1"/>
        </p:nvSpPr>
        <p:spPr>
          <a:xfrm>
            <a:off x="0" y="6063175"/>
            <a:ext cx="9144000" cy="7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8687681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 column,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152400"/>
            <a:ext cx="8392674" cy="1143000"/>
          </a:xfrm>
        </p:spPr>
        <p:txBody>
          <a:bodyPr/>
          <a:lstStyle>
            <a:lvl1pPr>
              <a:lnSpc>
                <a:spcPct val="85000"/>
              </a:lnSpc>
              <a:defRPr baseline="0">
                <a:solidFill>
                  <a:schemeClr val="accent1"/>
                </a:solidFill>
              </a:defRPr>
            </a:lvl1pPr>
          </a:lstStyle>
          <a:p>
            <a:r>
              <a:rPr lang="en-US" dirty="0" smtClean="0"/>
              <a:t>Headline text should always match the color theme to the particular deck</a:t>
            </a:r>
            <a:endParaRPr lang="en-US" dirty="0"/>
          </a:p>
        </p:txBody>
      </p:sp>
      <p:sp>
        <p:nvSpPr>
          <p:cNvPr id="3" name="Content Placeholder 2"/>
          <p:cNvSpPr>
            <a:spLocks noGrp="1"/>
          </p:cNvSpPr>
          <p:nvPr>
            <p:ph idx="1" hasCustomPrompt="1"/>
          </p:nvPr>
        </p:nvSpPr>
        <p:spPr/>
        <p:txBody>
          <a:bodyPr/>
          <a:lstStyle>
            <a:lvl1pPr>
              <a:defRPr/>
            </a:lvl1pPr>
            <a:lvl2pPr>
              <a:defRPr baseline="0"/>
            </a:lvl2pPr>
            <a:lvl4pPr marL="457200" indent="-222250">
              <a:buFont typeface="Calibri" pitchFamily="34" charset="0"/>
              <a:buChar char="─"/>
              <a:defRPr/>
            </a:lvl4pPr>
          </a:lstStyle>
          <a:p>
            <a:r>
              <a:rPr lang="en-US" dirty="0" smtClean="0"/>
              <a:t>All second level text should be black 25 point Calibri. </a:t>
            </a:r>
          </a:p>
          <a:p>
            <a:pPr lvl="1"/>
            <a:r>
              <a:rPr lang="en-US" dirty="0" smtClean="0"/>
              <a:t>All text from the subhead down should be black with</a:t>
            </a:r>
            <a:br>
              <a:rPr lang="en-US" dirty="0" smtClean="0"/>
            </a:br>
            <a:r>
              <a:rPr lang="en-US" dirty="0" smtClean="0"/>
              <a:t> the exception of table heads</a:t>
            </a:r>
          </a:p>
          <a:p>
            <a:pPr lvl="2"/>
            <a:r>
              <a:rPr lang="en-US" dirty="0" smtClean="0"/>
              <a:t>Third level</a:t>
            </a:r>
          </a:p>
          <a:p>
            <a:pPr lvl="3"/>
            <a:r>
              <a:rPr lang="en-US" dirty="0" smtClean="0"/>
              <a:t>Fourth level</a:t>
            </a:r>
          </a:p>
        </p:txBody>
      </p:sp>
      <p:sp>
        <p:nvSpPr>
          <p:cNvPr id="5" name="Slide Number Placeholder 4"/>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5350A51A-D8F8-4115-9BCF-3D754AB88010}"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8611156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umn,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152400"/>
            <a:ext cx="8229600" cy="1143000"/>
          </a:xfrm>
        </p:spPr>
        <p:txBody>
          <a:bodyPr/>
          <a:lstStyle>
            <a:lvl1pPr>
              <a:defRPr>
                <a:solidFill>
                  <a:schemeClr val="accent1"/>
                </a:solidFill>
              </a:defRPr>
            </a:lvl1pPr>
          </a:lstStyle>
          <a:p>
            <a:r>
              <a:rPr lang="en-US" dirty="0" smtClean="0"/>
              <a:t>Slide title same color as the deck theme</a:t>
            </a:r>
            <a:endParaRPr lang="en-US" dirty="0"/>
          </a:p>
        </p:txBody>
      </p:sp>
      <p:sp>
        <p:nvSpPr>
          <p:cNvPr id="6" name="Slide Number Placeholder 5"/>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7A59F844-C645-4211-B8D9-EA77C1F28E4E}"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
        <p:nvSpPr>
          <p:cNvPr id="7" name="Content Placeholder 2"/>
          <p:cNvSpPr>
            <a:spLocks noGrp="1"/>
          </p:cNvSpPr>
          <p:nvPr>
            <p:ph idx="1" hasCustomPrompt="1"/>
          </p:nvPr>
        </p:nvSpPr>
        <p:spPr>
          <a:xfrm>
            <a:off x="290945" y="1529911"/>
            <a:ext cx="4100732" cy="4525963"/>
          </a:xfrm>
        </p:spPr>
        <p:txBody>
          <a:bodyPr/>
          <a:lstStyle>
            <a:lvl1pPr>
              <a:defRPr/>
            </a:lvl1pPr>
            <a:lvl2pPr>
              <a:defRPr baseline="0"/>
            </a:lvl2pPr>
            <a:lvl4pPr marL="457200" indent="-222250">
              <a:buFont typeface="Calibri" pitchFamily="34" charset="0"/>
              <a:buChar char="─"/>
              <a:defRPr/>
            </a:lvl4pPr>
          </a:lstStyle>
          <a:p>
            <a:r>
              <a:rPr lang="en-US" dirty="0" smtClean="0"/>
              <a:t>All second level text should be black 25 point Calibri. </a:t>
            </a:r>
          </a:p>
          <a:p>
            <a:pPr lvl="1"/>
            <a:r>
              <a:rPr lang="en-US" dirty="0" smtClean="0"/>
              <a:t>All text from the subhead down should be black with</a:t>
            </a:r>
            <a:br>
              <a:rPr lang="en-US" dirty="0" smtClean="0"/>
            </a:br>
            <a:r>
              <a:rPr lang="en-US" dirty="0" smtClean="0"/>
              <a:t> the exception of table heads</a:t>
            </a:r>
          </a:p>
          <a:p>
            <a:pPr lvl="2"/>
            <a:r>
              <a:rPr lang="en-US" dirty="0" smtClean="0"/>
              <a:t>Third level</a:t>
            </a:r>
          </a:p>
          <a:p>
            <a:pPr lvl="3"/>
            <a:r>
              <a:rPr lang="en-US" dirty="0" smtClean="0"/>
              <a:t>Fourth level</a:t>
            </a:r>
          </a:p>
        </p:txBody>
      </p:sp>
      <p:sp>
        <p:nvSpPr>
          <p:cNvPr id="8" name="Content Placeholder 2"/>
          <p:cNvSpPr>
            <a:spLocks noGrp="1"/>
          </p:cNvSpPr>
          <p:nvPr>
            <p:ph idx="12" hasCustomPrompt="1"/>
          </p:nvPr>
        </p:nvSpPr>
        <p:spPr>
          <a:xfrm>
            <a:off x="4616760" y="1529911"/>
            <a:ext cx="4052791" cy="4525963"/>
          </a:xfrm>
        </p:spPr>
        <p:txBody>
          <a:bodyPr/>
          <a:lstStyle>
            <a:lvl1pPr>
              <a:defRPr/>
            </a:lvl1pPr>
            <a:lvl2pPr>
              <a:defRPr baseline="0"/>
            </a:lvl2pPr>
            <a:lvl4pPr marL="457200" indent="-222250">
              <a:buFont typeface="Calibri" pitchFamily="34" charset="0"/>
              <a:buChar char="─"/>
              <a:defRPr/>
            </a:lvl4pPr>
          </a:lstStyle>
          <a:p>
            <a:r>
              <a:rPr lang="en-US" dirty="0" smtClean="0"/>
              <a:t>All second level text should be black 25 point Calibri. </a:t>
            </a:r>
          </a:p>
          <a:p>
            <a:pPr lvl="1"/>
            <a:r>
              <a:rPr lang="en-US" dirty="0" smtClean="0"/>
              <a:t>All text from the subhead down should be black with</a:t>
            </a:r>
            <a:br>
              <a:rPr lang="en-US" dirty="0" smtClean="0"/>
            </a:br>
            <a:r>
              <a:rPr lang="en-US" dirty="0" smtClean="0"/>
              <a:t> the exception of table heads</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852519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152400"/>
            <a:ext cx="8392674" cy="1143000"/>
          </a:xfrm>
        </p:spPr>
        <p:txBody>
          <a:bodyPr/>
          <a:lstStyle>
            <a:lvl1pPr>
              <a:lnSpc>
                <a:spcPct val="85000"/>
              </a:lnSpc>
              <a:defRPr baseline="0">
                <a:solidFill>
                  <a:schemeClr val="accent1"/>
                </a:solidFill>
              </a:defRPr>
            </a:lvl1pPr>
          </a:lstStyle>
          <a:p>
            <a:r>
              <a:rPr lang="en-US" dirty="0" smtClean="0"/>
              <a:t>Headline text should always match the color theme to the particular deck</a:t>
            </a:r>
            <a:endParaRPr lang="en-US" dirty="0"/>
          </a:p>
        </p:txBody>
      </p:sp>
      <p:sp>
        <p:nvSpPr>
          <p:cNvPr id="5" name="Slide Number Placeholder 4"/>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5350A51A-D8F8-4115-9BCF-3D754AB88010}"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5495340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ORANG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4242E0F6-853E-4F88-89D2-4E50D57FA6C3}"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715936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0426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hank you slide ORANGE">
    <p:spTree>
      <p:nvGrpSpPr>
        <p:cNvPr id="1" name=""/>
        <p:cNvGrpSpPr/>
        <p:nvPr/>
      </p:nvGrpSpPr>
      <p:grpSpPr>
        <a:xfrm>
          <a:off x="0" y="0"/>
          <a:ext cx="0" cy="0"/>
          <a:chOff x="0" y="0"/>
          <a:chExt cx="0" cy="0"/>
        </a:xfrm>
      </p:grpSpPr>
      <p:sp>
        <p:nvSpPr>
          <p:cNvPr id="4" name="Rectangle 3"/>
          <p:cNvSpPr/>
          <p:nvPr userDrawn="1"/>
        </p:nvSpPr>
        <p:spPr>
          <a:xfrm>
            <a:off x="0" y="5408908"/>
            <a:ext cx="9144000" cy="1449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2" name="Title 1"/>
          <p:cNvSpPr>
            <a:spLocks noGrp="1"/>
          </p:cNvSpPr>
          <p:nvPr>
            <p:ph type="title" hasCustomPrompt="1"/>
          </p:nvPr>
        </p:nvSpPr>
        <p:spPr/>
        <p:txBody>
          <a:bodyPr/>
          <a:lstStyle>
            <a:lvl1pPr>
              <a:defRPr sz="7000" b="0" baseline="0">
                <a:solidFill>
                  <a:schemeClr val="accent1"/>
                </a:solidFill>
              </a:defRPr>
            </a:lvl1pPr>
          </a:lstStyle>
          <a:p>
            <a:r>
              <a:rPr lang="en-US" dirty="0" smtClean="0"/>
              <a:t>Thank you</a:t>
            </a:r>
            <a:endParaRPr lang="en-US" dirty="0"/>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95294" y="5408909"/>
            <a:ext cx="2987311" cy="1068538"/>
          </a:xfrm>
          <a:prstGeom prst="rect">
            <a:avLst/>
          </a:prstGeom>
          <a:noFill/>
          <a:ln>
            <a:noFill/>
          </a:ln>
        </p:spPr>
      </p:pic>
    </p:spTree>
    <p:extLst>
      <p:ext uri="{BB962C8B-B14F-4D97-AF65-F5344CB8AC3E}">
        <p14:creationId xmlns:p14="http://schemas.microsoft.com/office/powerpoint/2010/main" val="38534311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A480782-07E9-404F-98A9-3395C708925F}" type="slidenum">
              <a:rPr lang="en-US"/>
              <a:pPr>
                <a:defRPr/>
              </a:pPr>
              <a:t>‹#›</a:t>
            </a:fld>
            <a:endParaRPr lang="en-US" dirty="0"/>
          </a:p>
        </p:txBody>
      </p:sp>
    </p:spTree>
    <p:extLst>
      <p:ext uri="{BB962C8B-B14F-4D97-AF65-F5344CB8AC3E}">
        <p14:creationId xmlns:p14="http://schemas.microsoft.com/office/powerpoint/2010/main" val="42256348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EB2ABBC-44CA-4963-93AD-03804CCE0EC9}" type="slidenum">
              <a:rPr lang="en-US"/>
              <a:pPr>
                <a:defRPr/>
              </a:pPr>
              <a:t>‹#›</a:t>
            </a:fld>
            <a:endParaRPr lang="en-US" dirty="0"/>
          </a:p>
        </p:txBody>
      </p:sp>
    </p:spTree>
    <p:extLst>
      <p:ext uri="{BB962C8B-B14F-4D97-AF65-F5344CB8AC3E}">
        <p14:creationId xmlns:p14="http://schemas.microsoft.com/office/powerpoint/2010/main" val="8045949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F780F8B-A8A4-43EA-8186-0C11FDE9888E}" type="slidenum">
              <a:rPr lang="en-US"/>
              <a:pPr>
                <a:defRPr/>
              </a:pPr>
              <a:t>‹#›</a:t>
            </a:fld>
            <a:endParaRPr lang="en-US" dirty="0"/>
          </a:p>
        </p:txBody>
      </p:sp>
    </p:spTree>
    <p:extLst>
      <p:ext uri="{BB962C8B-B14F-4D97-AF65-F5344CB8AC3E}">
        <p14:creationId xmlns:p14="http://schemas.microsoft.com/office/powerpoint/2010/main" val="4207404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400300"/>
            <a:ext cx="3173412" cy="90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5925" y="2400300"/>
            <a:ext cx="3175000" cy="90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7A836C79-9D8D-4252-A905-EBFDA3A1E00F}" type="slidenum">
              <a:rPr lang="en-US"/>
              <a:pPr>
                <a:defRPr/>
              </a:pPr>
              <a:t>‹#›</a:t>
            </a:fld>
            <a:endParaRPr lang="en-US" dirty="0"/>
          </a:p>
        </p:txBody>
      </p:sp>
    </p:spTree>
    <p:extLst>
      <p:ext uri="{BB962C8B-B14F-4D97-AF65-F5344CB8AC3E}">
        <p14:creationId xmlns:p14="http://schemas.microsoft.com/office/powerpoint/2010/main" val="23183205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96CB5BB-E711-479F-936B-78E33ACE0548}" type="slidenum">
              <a:rPr lang="en-US"/>
              <a:pPr>
                <a:defRPr/>
              </a:pPr>
              <a:t>‹#›</a:t>
            </a:fld>
            <a:endParaRPr lang="en-US" dirty="0"/>
          </a:p>
        </p:txBody>
      </p:sp>
    </p:spTree>
    <p:extLst>
      <p:ext uri="{BB962C8B-B14F-4D97-AF65-F5344CB8AC3E}">
        <p14:creationId xmlns:p14="http://schemas.microsoft.com/office/powerpoint/2010/main" val="12454557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A8F9064-90DF-4E4E-8223-A00A4B570190}" type="slidenum">
              <a:rPr lang="en-US"/>
              <a:pPr>
                <a:defRPr/>
              </a:pPr>
              <a:t>‹#›</a:t>
            </a:fld>
            <a:endParaRPr lang="en-US" dirty="0"/>
          </a:p>
        </p:txBody>
      </p:sp>
    </p:spTree>
    <p:extLst>
      <p:ext uri="{BB962C8B-B14F-4D97-AF65-F5344CB8AC3E}">
        <p14:creationId xmlns:p14="http://schemas.microsoft.com/office/powerpoint/2010/main" val="14748796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26FC818-9BAD-4B20-A94E-CB2BCB27FA50}" type="slidenum">
              <a:rPr lang="en-US"/>
              <a:pPr>
                <a:defRPr/>
              </a:pPr>
              <a:t>‹#›</a:t>
            </a:fld>
            <a:endParaRPr lang="en-US" dirty="0"/>
          </a:p>
        </p:txBody>
      </p:sp>
    </p:spTree>
    <p:extLst>
      <p:ext uri="{BB962C8B-B14F-4D97-AF65-F5344CB8AC3E}">
        <p14:creationId xmlns:p14="http://schemas.microsoft.com/office/powerpoint/2010/main" val="18591003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DF7DF9A-0051-4D16-8BC5-0AD36F11F95B}" type="slidenum">
              <a:rPr lang="en-US"/>
              <a:pPr>
                <a:defRPr/>
              </a:pPr>
              <a:t>‹#›</a:t>
            </a:fld>
            <a:endParaRPr lang="en-US" dirty="0"/>
          </a:p>
        </p:txBody>
      </p:sp>
    </p:spTree>
    <p:extLst>
      <p:ext uri="{BB962C8B-B14F-4D97-AF65-F5344CB8AC3E}">
        <p14:creationId xmlns:p14="http://schemas.microsoft.com/office/powerpoint/2010/main" val="38700235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7E297D0-8AA0-4D65-AF5E-C792665F1AA1}" type="slidenum">
              <a:rPr lang="en-US"/>
              <a:pPr>
                <a:defRPr/>
              </a:pPr>
              <a:t>‹#›</a:t>
            </a:fld>
            <a:endParaRPr lang="en-US" dirty="0"/>
          </a:p>
        </p:txBody>
      </p:sp>
    </p:spTree>
    <p:extLst>
      <p:ext uri="{BB962C8B-B14F-4D97-AF65-F5344CB8AC3E}">
        <p14:creationId xmlns:p14="http://schemas.microsoft.com/office/powerpoint/2010/main" val="1971029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44384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81B94A2-EB57-4B32-9BBD-14B6FED4414F}" type="slidenum">
              <a:rPr lang="en-US"/>
              <a:pPr>
                <a:defRPr/>
              </a:pPr>
              <a:t>‹#›</a:t>
            </a:fld>
            <a:endParaRPr lang="en-US" dirty="0"/>
          </a:p>
        </p:txBody>
      </p:sp>
    </p:spTree>
    <p:extLst>
      <p:ext uri="{BB962C8B-B14F-4D97-AF65-F5344CB8AC3E}">
        <p14:creationId xmlns:p14="http://schemas.microsoft.com/office/powerpoint/2010/main" val="40291997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6913" y="1470025"/>
            <a:ext cx="1624012" cy="183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470025"/>
            <a:ext cx="4724400" cy="183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C9119DF-5C9A-4A62-8566-422A99B93D4F}" type="slidenum">
              <a:rPr lang="en-US"/>
              <a:pPr>
                <a:defRPr/>
              </a:pPr>
              <a:t>‹#›</a:t>
            </a:fld>
            <a:endParaRPr lang="en-US" dirty="0"/>
          </a:p>
        </p:txBody>
      </p:sp>
    </p:spTree>
    <p:extLst>
      <p:ext uri="{BB962C8B-B14F-4D97-AF65-F5344CB8AC3E}">
        <p14:creationId xmlns:p14="http://schemas.microsoft.com/office/powerpoint/2010/main" val="19836152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E32D72A-AE59-4554-ABA1-F2F5B31897CA}"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12886496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AD41227-2141-4903-AAB0-FD76FF4162B7}"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63195680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C1C88398-0C9A-4FF9-B85B-5F4F72984370}"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6808722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AD2E9FC-4FAE-42B8-8594-C76F40627949}" type="slidenum">
              <a:rPr lang="en-US"/>
              <a:pPr>
                <a:defRPr/>
              </a:pPr>
              <a:t>‹#›</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19529139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23380D6-C3F7-482F-8FD9-FF02892BD910}" type="slidenum">
              <a:rPr lang="en-US"/>
              <a:pPr>
                <a:defRPr/>
              </a:pPr>
              <a:t>‹#›</a:t>
            </a:fld>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7473534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3387878-A78B-4A10-B9B9-D2B2FB5233F1}" type="slidenum">
              <a:rPr lang="en-US"/>
              <a:pPr>
                <a:defRPr/>
              </a:pPr>
              <a:t>‹#›</a:t>
            </a:fld>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09784282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1226AA4C-D1FD-422A-BE74-A2F474F5C104}" type="slidenum">
              <a:rPr lang="en-US"/>
              <a:pPr>
                <a:defRPr/>
              </a:pPr>
              <a:t>‹#›</a:t>
            </a:fld>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9244308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A180A95-C67E-4F94-B40E-F007C3ED5853}" type="slidenum">
              <a:rPr lang="en-US"/>
              <a:pPr>
                <a:defRPr/>
              </a:pPr>
              <a:t>‹#›</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42047872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7073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ED8D231-CA9D-4A89-AE3F-7E44BCE16D4E}" type="slidenum">
              <a:rPr lang="en-US"/>
              <a:pPr>
                <a:defRPr/>
              </a:pPr>
              <a:t>‹#›</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9323086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2E5F92F-452A-47F6-8303-07DE0A07653E}"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36356990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1CD0DDB-B974-4874-A22F-34188C3CB342}"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9245400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04651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0.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HS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04800"/>
            <a:ext cx="1905000" cy="804902"/>
          </a:xfrm>
          <a:prstGeom prst="rect">
            <a:avLst/>
          </a:prstGeom>
        </p:spPr>
      </p:pic>
      <p:pic>
        <p:nvPicPr>
          <p:cNvPr id="3" name="Picture 2" descr="RaspberryGradient_Wave_11inWid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8423"/>
            <a:ext cx="9144000" cy="1083425"/>
          </a:xfrm>
          <a:prstGeom prst="rect">
            <a:avLst/>
          </a:prstGeom>
        </p:spPr>
      </p:pic>
    </p:spTree>
    <p:extLst>
      <p:ext uri="{BB962C8B-B14F-4D97-AF65-F5344CB8AC3E}">
        <p14:creationId xmlns:p14="http://schemas.microsoft.com/office/powerpoint/2010/main" val="2253934030"/>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black">
          <a:xfrm>
            <a:off x="302855" y="152400"/>
            <a:ext cx="83926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Slide title same color as the deck theme</a:t>
            </a:r>
          </a:p>
        </p:txBody>
      </p:sp>
      <p:sp>
        <p:nvSpPr>
          <p:cNvPr id="63491" name="Rectangle 3"/>
          <p:cNvSpPr>
            <a:spLocks noGrp="1" noChangeArrowheads="1"/>
          </p:cNvSpPr>
          <p:nvPr>
            <p:ph type="body" idx="1"/>
          </p:nvPr>
        </p:nvSpPr>
        <p:spPr bwMode="black">
          <a:xfrm>
            <a:off x="305273" y="1529911"/>
            <a:ext cx="837860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All second level text should be black 25 point Calibri. </a:t>
            </a:r>
          </a:p>
          <a:p>
            <a:pPr lvl="1"/>
            <a:r>
              <a:rPr lang="en-US" dirty="0" smtClean="0"/>
              <a:t>Second level</a:t>
            </a:r>
          </a:p>
          <a:p>
            <a:pPr lvl="2"/>
            <a:r>
              <a:rPr lang="en-US" dirty="0" smtClean="0"/>
              <a:t>Third level</a:t>
            </a:r>
          </a:p>
          <a:p>
            <a:pPr lvl="3"/>
            <a:r>
              <a:rPr lang="en-US" dirty="0" smtClean="0"/>
              <a:t>Fourth level</a:t>
            </a:r>
          </a:p>
        </p:txBody>
      </p:sp>
      <p:sp>
        <p:nvSpPr>
          <p:cNvPr id="63495" name="Text Box 7"/>
          <p:cNvSpPr txBox="1">
            <a:spLocks noChangeArrowheads="1"/>
          </p:cNvSpPr>
          <p:nvPr/>
        </p:nvSpPr>
        <p:spPr bwMode="black">
          <a:xfrm>
            <a:off x="7010400" y="6407943"/>
            <a:ext cx="171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defRPr/>
            </a:pPr>
            <a:r>
              <a:rPr lang="en-US" sz="1200" dirty="0" smtClean="0">
                <a:solidFill>
                  <a:srgbClr val="000000"/>
                </a:solidFill>
              </a:rPr>
              <a:t>Mercy Care Plan </a:t>
            </a:r>
            <a:fld id="{17F265F4-24EA-4AD2-8515-72D816661190}" type="slidenum">
              <a:rPr lang="en-US" sz="1200" smtClean="0">
                <a:solidFill>
                  <a:srgbClr val="000000"/>
                </a:solidFill>
                <a:latin typeface="Arial" charset="0"/>
              </a:rPr>
              <a:pPr algn="r" fontAlgn="base">
                <a:spcBef>
                  <a:spcPct val="50000"/>
                </a:spcBef>
                <a:spcAft>
                  <a:spcPct val="0"/>
                </a:spcAft>
                <a:defRPr/>
              </a:pPr>
              <a:t>‹#›</a:t>
            </a:fld>
            <a:endParaRPr lang="en-US" sz="1200" dirty="0" smtClean="0">
              <a:solidFill>
                <a:srgbClr val="000000"/>
              </a:solidFill>
              <a:latin typeface="Arial" charset="0"/>
            </a:endParaRPr>
          </a:p>
          <a:p>
            <a:pPr algn="r" fontAlgn="base">
              <a:spcBef>
                <a:spcPct val="50000"/>
              </a:spcBef>
              <a:spcAft>
                <a:spcPct val="0"/>
              </a:spcAft>
            </a:pPr>
            <a:endParaRPr lang="en-US" sz="1200" dirty="0">
              <a:solidFill>
                <a:srgbClr val="000000"/>
              </a:solidFill>
            </a:endParaRPr>
          </a:p>
        </p:txBody>
      </p:sp>
      <p:sp>
        <p:nvSpPr>
          <p:cNvPr id="6" name="Line 6"/>
          <p:cNvSpPr>
            <a:spLocks noChangeShapeType="1"/>
          </p:cNvSpPr>
          <p:nvPr userDrawn="1"/>
        </p:nvSpPr>
        <p:spPr bwMode="auto">
          <a:xfrm>
            <a:off x="368300" y="6346825"/>
            <a:ext cx="8305800" cy="0"/>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7" name="Text Box 2"/>
          <p:cNvSpPr txBox="1">
            <a:spLocks noChangeArrowheads="1"/>
          </p:cNvSpPr>
          <p:nvPr userDrawn="1"/>
        </p:nvSpPr>
        <p:spPr bwMode="black">
          <a:xfrm>
            <a:off x="274320" y="6373368"/>
            <a:ext cx="594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720"/>
              </a:spcBef>
              <a:defRPr/>
            </a:pPr>
            <a:r>
              <a:rPr lang="en-US" sz="1200" dirty="0" smtClean="0">
                <a:solidFill>
                  <a:srgbClr val="000000"/>
                </a:solidFill>
              </a:rPr>
              <a:t>Proprietary and Confidential</a:t>
            </a:r>
            <a:endParaRPr lang="en-US" sz="1100" dirty="0" smtClean="0">
              <a:solidFill>
                <a:srgbClr val="000000"/>
              </a:solidFill>
            </a:endParaRPr>
          </a:p>
        </p:txBody>
      </p:sp>
    </p:spTree>
    <p:extLst>
      <p:ext uri="{BB962C8B-B14F-4D97-AF65-F5344CB8AC3E}">
        <p14:creationId xmlns:p14="http://schemas.microsoft.com/office/powerpoint/2010/main" val="32764094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iming>
    <p:tnLst>
      <p:par>
        <p:cTn id="1" dur="indefinite" restart="never" nodeType="tmRoot"/>
      </p:par>
    </p:tnLst>
  </p:timing>
  <p:hf hdr="0" dt="0"/>
  <p:txStyles>
    <p:titleStyle>
      <a:lvl1pPr algn="l" rtl="0" fontAlgn="base">
        <a:lnSpc>
          <a:spcPct val="85000"/>
        </a:lnSpc>
        <a:spcBef>
          <a:spcPct val="0"/>
        </a:spcBef>
        <a:spcAft>
          <a:spcPct val="0"/>
        </a:spcAft>
        <a:defRPr sz="3500" b="1" baseline="0">
          <a:solidFill>
            <a:schemeClr val="accent1"/>
          </a:solidFill>
          <a:latin typeface="+mj-lt"/>
          <a:ea typeface="+mj-ea"/>
          <a:cs typeface="+mj-cs"/>
        </a:defRPr>
      </a:lvl1pPr>
      <a:lvl2pPr algn="l" rtl="0" fontAlgn="base">
        <a:spcBef>
          <a:spcPct val="0"/>
        </a:spcBef>
        <a:spcAft>
          <a:spcPct val="0"/>
        </a:spcAft>
        <a:defRPr sz="3500" b="1">
          <a:solidFill>
            <a:schemeClr val="tx2"/>
          </a:solidFill>
          <a:latin typeface="Calibri" pitchFamily="34" charset="0"/>
        </a:defRPr>
      </a:lvl2pPr>
      <a:lvl3pPr algn="l" rtl="0" fontAlgn="base">
        <a:spcBef>
          <a:spcPct val="0"/>
        </a:spcBef>
        <a:spcAft>
          <a:spcPct val="0"/>
        </a:spcAft>
        <a:defRPr sz="3500" b="1">
          <a:solidFill>
            <a:schemeClr val="tx2"/>
          </a:solidFill>
          <a:latin typeface="Calibri" pitchFamily="34" charset="0"/>
        </a:defRPr>
      </a:lvl3pPr>
      <a:lvl4pPr algn="l" rtl="0" fontAlgn="base">
        <a:spcBef>
          <a:spcPct val="0"/>
        </a:spcBef>
        <a:spcAft>
          <a:spcPct val="0"/>
        </a:spcAft>
        <a:defRPr sz="3500" b="1">
          <a:solidFill>
            <a:schemeClr val="tx2"/>
          </a:solidFill>
          <a:latin typeface="Calibri" pitchFamily="34" charset="0"/>
        </a:defRPr>
      </a:lvl4pPr>
      <a:lvl5pPr algn="l" rtl="0" fontAlgn="base">
        <a:spcBef>
          <a:spcPct val="0"/>
        </a:spcBef>
        <a:spcAft>
          <a:spcPct val="0"/>
        </a:spcAft>
        <a:defRPr sz="3500" b="1">
          <a:solidFill>
            <a:schemeClr val="tx2"/>
          </a:solidFill>
          <a:latin typeface="Calibri" pitchFamily="34" charset="0"/>
        </a:defRPr>
      </a:lvl5pPr>
      <a:lvl6pPr marL="457200" algn="l" rtl="0" fontAlgn="base">
        <a:spcBef>
          <a:spcPct val="0"/>
        </a:spcBef>
        <a:spcAft>
          <a:spcPct val="0"/>
        </a:spcAft>
        <a:defRPr sz="3500" b="1">
          <a:solidFill>
            <a:schemeClr val="tx2"/>
          </a:solidFill>
          <a:latin typeface="Calibri" pitchFamily="34" charset="0"/>
        </a:defRPr>
      </a:lvl6pPr>
      <a:lvl7pPr marL="914400" algn="l" rtl="0" fontAlgn="base">
        <a:spcBef>
          <a:spcPct val="0"/>
        </a:spcBef>
        <a:spcAft>
          <a:spcPct val="0"/>
        </a:spcAft>
        <a:defRPr sz="3500" b="1">
          <a:solidFill>
            <a:schemeClr val="tx2"/>
          </a:solidFill>
          <a:latin typeface="Calibri" pitchFamily="34" charset="0"/>
        </a:defRPr>
      </a:lvl7pPr>
      <a:lvl8pPr marL="1371600" algn="l" rtl="0" fontAlgn="base">
        <a:spcBef>
          <a:spcPct val="0"/>
        </a:spcBef>
        <a:spcAft>
          <a:spcPct val="0"/>
        </a:spcAft>
        <a:defRPr sz="3500" b="1">
          <a:solidFill>
            <a:schemeClr val="tx2"/>
          </a:solidFill>
          <a:latin typeface="Calibri" pitchFamily="34" charset="0"/>
        </a:defRPr>
      </a:lvl8pPr>
      <a:lvl9pPr marL="1828800" algn="l" rtl="0" fontAlgn="base">
        <a:spcBef>
          <a:spcPct val="0"/>
        </a:spcBef>
        <a:spcAft>
          <a:spcPct val="0"/>
        </a:spcAft>
        <a:defRPr sz="3500" b="1">
          <a:solidFill>
            <a:schemeClr val="tx2"/>
          </a:solidFill>
          <a:latin typeface="Calibri" pitchFamily="34" charset="0"/>
        </a:defRPr>
      </a:lvl9pPr>
    </p:titleStyle>
    <p:bodyStyle>
      <a:lvl1pPr algn="l" rtl="0" fontAlgn="base">
        <a:spcBef>
          <a:spcPct val="20000"/>
        </a:spcBef>
        <a:spcAft>
          <a:spcPct val="0"/>
        </a:spcAft>
        <a:defRPr sz="2500" b="1">
          <a:solidFill>
            <a:schemeClr val="tx1"/>
          </a:solidFill>
          <a:latin typeface="+mn-lt"/>
          <a:ea typeface="+mn-ea"/>
          <a:cs typeface="+mn-cs"/>
        </a:defRPr>
      </a:lvl1pPr>
      <a:lvl2pPr marL="1588" algn="l" rtl="0" fontAlgn="base">
        <a:spcBef>
          <a:spcPct val="20000"/>
        </a:spcBef>
        <a:spcAft>
          <a:spcPct val="0"/>
        </a:spcAft>
        <a:defRPr sz="2000">
          <a:solidFill>
            <a:schemeClr val="tx1"/>
          </a:solidFill>
          <a:latin typeface="+mn-lt"/>
        </a:defRPr>
      </a:lvl2pPr>
      <a:lvl3pPr marL="234950" indent="-231775" algn="l" rtl="0" fontAlgn="base">
        <a:spcBef>
          <a:spcPct val="20000"/>
        </a:spcBef>
        <a:spcAft>
          <a:spcPct val="0"/>
        </a:spcAft>
        <a:buChar char="•"/>
        <a:defRPr sz="2000">
          <a:solidFill>
            <a:schemeClr val="tx1"/>
          </a:solidFill>
          <a:latin typeface="+mn-lt"/>
        </a:defRPr>
      </a:lvl3pPr>
      <a:lvl4pPr marL="457200" indent="-222250" algn="l" rtl="0" fontAlgn="base">
        <a:spcBef>
          <a:spcPct val="20000"/>
        </a:spcBef>
        <a:spcAft>
          <a:spcPct val="0"/>
        </a:spcAft>
        <a:buFont typeface="Calibri" pitchFamily="34" charset="0"/>
        <a:buChar char="─"/>
        <a:defRPr sz="2000">
          <a:solidFill>
            <a:schemeClr val="tx1"/>
          </a:solidFill>
          <a:latin typeface="+mn-lt"/>
        </a:defRPr>
      </a:lvl4pPr>
      <a:lvl5pPr marL="692150" indent="-234950" algn="l" rtl="0" fontAlgn="base">
        <a:spcBef>
          <a:spcPct val="20000"/>
        </a:spcBef>
        <a:spcAft>
          <a:spcPct val="0"/>
        </a:spcAft>
        <a:buChar char="•"/>
        <a:defRPr sz="2000">
          <a:solidFill>
            <a:schemeClr val="tx1"/>
          </a:solidFill>
          <a:latin typeface="+mn-lt"/>
        </a:defRPr>
      </a:lvl5pPr>
      <a:lvl6pPr marL="1828800" indent="-228600" algn="l" rtl="0" fontAlgn="base">
        <a:spcBef>
          <a:spcPct val="20000"/>
        </a:spcBef>
        <a:spcAft>
          <a:spcPct val="0"/>
        </a:spcAft>
        <a:buChar char="•"/>
        <a:defRPr sz="2000">
          <a:solidFill>
            <a:schemeClr val="tx1"/>
          </a:solidFill>
          <a:latin typeface="+mn-lt"/>
        </a:defRPr>
      </a:lvl6pPr>
      <a:lvl7pPr marL="2286000" indent="-228600" algn="l" rtl="0" fontAlgn="base">
        <a:spcBef>
          <a:spcPct val="20000"/>
        </a:spcBef>
        <a:spcAft>
          <a:spcPct val="0"/>
        </a:spcAft>
        <a:buChar char="•"/>
        <a:defRPr sz="2000">
          <a:solidFill>
            <a:schemeClr val="tx1"/>
          </a:solidFill>
          <a:latin typeface="+mn-lt"/>
        </a:defRPr>
      </a:lvl7pPr>
      <a:lvl8pPr marL="2743200" indent="-228600" algn="l" rtl="0" fontAlgn="base">
        <a:spcBef>
          <a:spcPct val="20000"/>
        </a:spcBef>
        <a:spcAft>
          <a:spcPct val="0"/>
        </a:spcAft>
        <a:buChar char="•"/>
        <a:defRPr sz="2000">
          <a:solidFill>
            <a:schemeClr val="tx1"/>
          </a:solidFill>
          <a:latin typeface="+mn-lt"/>
        </a:defRPr>
      </a:lvl8pPr>
      <a:lvl9pPr marL="32004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900113" y="1470025"/>
            <a:ext cx="646588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gray">
          <a:xfrm>
            <a:off x="900113" y="2400300"/>
            <a:ext cx="65008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sub title</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defRPr>
            </a:lvl1pPr>
          </a:lstStyle>
          <a:p>
            <a:pPr defTabSz="457200" fontAlgn="base">
              <a:spcBef>
                <a:spcPct val="0"/>
              </a:spcBef>
              <a:spcAft>
                <a:spcPct val="0"/>
              </a:spcAft>
              <a:defRPr/>
            </a:pPr>
            <a:fld id="{2E95A59D-FD9A-48CF-9295-D7921127FAB8}"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23974279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fade/>
  </p:transition>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bg1"/>
          </a:solidFill>
          <a:latin typeface="+mj-lt"/>
          <a:ea typeface="+mj-ea"/>
          <a:cs typeface="+mj-cs"/>
        </a:defRPr>
      </a:lvl1pPr>
      <a:lvl2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2pPr>
      <a:lvl3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3pPr>
      <a:lvl4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4pPr>
      <a:lvl5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5pPr>
      <a:lvl6pPr marL="4572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6pPr>
      <a:lvl7pPr marL="9144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7pPr>
      <a:lvl8pPr marL="13716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8pPr>
      <a:lvl9pPr marL="18288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defRPr sz="20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gray">
          <a:xfrm>
            <a:off x="914400" y="234950"/>
            <a:ext cx="5483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defRPr>
            </a:lvl1pPr>
          </a:lstStyle>
          <a:p>
            <a:pPr defTabSz="457200" fontAlgn="base">
              <a:spcBef>
                <a:spcPct val="0"/>
              </a:spcBef>
              <a:spcAft>
                <a:spcPct val="0"/>
              </a:spcAft>
              <a:defRPr/>
            </a:pPr>
            <a:fld id="{DC77040E-D2AE-4BA7-8D02-ACDE913D00C7}" type="slidenum">
              <a:rPr lang="en-US"/>
              <a:pPr defTabSz="457200" fontAlgn="base">
                <a:spcBef>
                  <a:spcPct val="0"/>
                </a:spcBef>
                <a:spcAft>
                  <a:spcPct val="0"/>
                </a:spcAft>
                <a:defRPr/>
              </a:pPr>
              <a:t>‹#›</a:t>
            </a:fld>
            <a:endParaRPr lang="en-US" dirty="0"/>
          </a:p>
        </p:txBody>
      </p:sp>
      <p:sp>
        <p:nvSpPr>
          <p:cNvPr id="1600518" name="Rectangle 6"/>
          <p:cNvSpPr>
            <a:spLocks noGrp="1" noChangeArrowheads="1"/>
          </p:cNvSpPr>
          <p:nvPr>
            <p:ph type="ftr" sz="quarter" idx="3"/>
          </p:nvPr>
        </p:nvSpPr>
        <p:spPr bwMode="auto">
          <a:xfrm>
            <a:off x="252413" y="6337300"/>
            <a:ext cx="6149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800" dirty="0">
                <a:solidFill>
                  <a:schemeClr val="bg2"/>
                </a:solidFill>
                <a:latin typeface="Arial" pitchFamily="34" charset="0"/>
              </a:defRPr>
            </a:lvl1pPr>
          </a:lstStyle>
          <a:p>
            <a:pPr defTabSz="457200" fontAlgn="base">
              <a:spcBef>
                <a:spcPct val="0"/>
              </a:spcBef>
              <a:spcAft>
                <a:spcPct val="0"/>
              </a:spcAft>
              <a:defRPr/>
            </a:pPr>
            <a:r>
              <a:rPr lang="en-US">
                <a:solidFill>
                  <a:srgbClr val="879196"/>
                </a:solidFill>
              </a:rPr>
              <a:t>Proprietary Information of UnitedHealth Group.  Do not distribute or reproduce without express permission of UnitedHealth Group.</a:t>
            </a:r>
          </a:p>
        </p:txBody>
      </p:sp>
      <p:sp>
        <p:nvSpPr>
          <p:cNvPr id="3077" name="Rectangle 31"/>
          <p:cNvSpPr>
            <a:spLocks noGrp="1" noChangeArrowheads="1"/>
          </p:cNvSpPr>
          <p:nvPr>
            <p:ph type="body" idx="1"/>
          </p:nvPr>
        </p:nvSpPr>
        <p:spPr bwMode="auto">
          <a:xfrm>
            <a:off x="914400" y="1314450"/>
            <a:ext cx="7635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34140851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fade/>
  </p:transition>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mj-ea"/>
          <a:cs typeface="+mj-cs"/>
        </a:defRPr>
      </a:lvl1pPr>
      <a:lvl2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2pPr>
      <a:lvl3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3pPr>
      <a:lvl4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4pPr>
      <a:lvl5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5pPr>
      <a:lvl6pPr marL="4572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6pPr>
      <a:lvl7pPr marL="9144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7pPr>
      <a:lvl8pPr marL="13716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8pPr>
      <a:lvl9pPr marL="18288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1"/>
        </a:buClr>
        <a:defRPr sz="2000">
          <a:solidFill>
            <a:srgbClr val="535A5D"/>
          </a:solidFill>
          <a:latin typeface="+mn-lt"/>
          <a:ea typeface="+mn-ea"/>
          <a:cs typeface="+mn-cs"/>
        </a:defRPr>
      </a:lvl1pPr>
      <a:lvl2pPr marL="508000" indent="-50800" algn="l" defTabSz="457200" rtl="0" eaLnBrk="0" fontAlgn="base" hangingPunct="0">
        <a:spcBef>
          <a:spcPct val="20000"/>
        </a:spcBef>
        <a:spcAft>
          <a:spcPct val="0"/>
        </a:spcAft>
        <a:buClr>
          <a:schemeClr val="tx1"/>
        </a:buClr>
        <a:buFont typeface="Arial" charset="0"/>
        <a:defRPr>
          <a:solidFill>
            <a:srgbClr val="535A5D"/>
          </a:solidFill>
          <a:latin typeface="+mn-lt"/>
          <a:ea typeface="+mn-ea"/>
        </a:defRPr>
      </a:lvl2pPr>
      <a:lvl3pPr marL="914400" algn="l" defTabSz="457200" rtl="0" eaLnBrk="0" fontAlgn="base" hangingPunct="0">
        <a:spcBef>
          <a:spcPct val="20000"/>
        </a:spcBef>
        <a:spcAft>
          <a:spcPct val="0"/>
        </a:spcAft>
        <a:buClr>
          <a:schemeClr val="tx1"/>
        </a:buClr>
        <a:defRPr>
          <a:solidFill>
            <a:srgbClr val="535A5D"/>
          </a:solidFill>
          <a:latin typeface="+mn-lt"/>
          <a:ea typeface="+mn-ea"/>
        </a:defRPr>
      </a:lvl3pPr>
      <a:lvl4pPr marL="1379538" indent="-7938" algn="l" defTabSz="457200" rtl="0" eaLnBrk="0" fontAlgn="base" hangingPunct="0">
        <a:spcBef>
          <a:spcPct val="20000"/>
        </a:spcBef>
        <a:spcAft>
          <a:spcPct val="0"/>
        </a:spcAft>
        <a:buClr>
          <a:schemeClr val="tx1"/>
        </a:buClr>
        <a:defRPr>
          <a:solidFill>
            <a:srgbClr val="535A5D"/>
          </a:solidFill>
          <a:latin typeface="+mn-lt"/>
          <a:ea typeface="+mn-ea"/>
        </a:defRPr>
      </a:lvl4pPr>
      <a:lvl5pPr marL="1828800" algn="l" defTabSz="457200" rtl="0" eaLnBrk="0" fontAlgn="base" hangingPunct="0">
        <a:spcBef>
          <a:spcPct val="20000"/>
        </a:spcBef>
        <a:spcAft>
          <a:spcPct val="0"/>
        </a:spcAft>
        <a:buClr>
          <a:schemeClr val="tx1"/>
        </a:buClr>
        <a:buFont typeface="Arial" charset="0"/>
        <a:defRPr>
          <a:solidFill>
            <a:srgbClr val="535A5D"/>
          </a:solidFill>
          <a:latin typeface="+mn-lt"/>
          <a:ea typeface="+mn-ea"/>
        </a:defRPr>
      </a:lvl5pPr>
      <a:lvl6pPr marL="22860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6pPr>
      <a:lvl7pPr marL="27432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7pPr>
      <a:lvl8pPr marL="32004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8pPr>
      <a:lvl9pPr marL="36576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azahcccs.gov/hcb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ww.azahcccs.gov/HCBS"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8543544" cy="1787053"/>
          </a:xfrm>
        </p:spPr>
        <p:txBody>
          <a:bodyPr/>
          <a:lstStyle/>
          <a:p>
            <a:r>
              <a:rPr lang="en-US" dirty="0" smtClean="0"/>
              <a:t>Home and Community Based Settings (HCBS) Rules</a:t>
            </a:r>
            <a:br>
              <a:rPr lang="en-US" dirty="0" smtClean="0"/>
            </a:br>
            <a:endParaRPr lang="en-US" dirty="0"/>
          </a:p>
        </p:txBody>
      </p:sp>
      <p:sp>
        <p:nvSpPr>
          <p:cNvPr id="3" name="Subtitle 2"/>
          <p:cNvSpPr>
            <a:spLocks noGrp="1"/>
          </p:cNvSpPr>
          <p:nvPr>
            <p:ph type="subTitle" idx="1"/>
          </p:nvPr>
        </p:nvSpPr>
        <p:spPr>
          <a:xfrm>
            <a:off x="457200" y="4495800"/>
            <a:ext cx="6019800" cy="2133600"/>
          </a:xfrm>
        </p:spPr>
        <p:txBody>
          <a:bodyPr/>
          <a:lstStyle/>
          <a:p>
            <a:r>
              <a:rPr lang="en-US" sz="2800" dirty="0" smtClean="0"/>
              <a:t>Employment Services Public Forum</a:t>
            </a:r>
            <a:endParaRPr lang="en-US" sz="2800" dirty="0" smtClean="0"/>
          </a:p>
          <a:p>
            <a:r>
              <a:rPr lang="en-US" sz="2800" dirty="0" smtClean="0"/>
              <a:t>August </a:t>
            </a:r>
            <a:r>
              <a:rPr lang="en-US" sz="2800" dirty="0" smtClean="0"/>
              <a:t>28, </a:t>
            </a:r>
            <a:r>
              <a:rPr lang="en-US" sz="2800" dirty="0" smtClean="0"/>
              <a:t>2015</a:t>
            </a:r>
            <a:endParaRPr lang="en-US" sz="2800" dirty="0"/>
          </a:p>
        </p:txBody>
      </p:sp>
    </p:spTree>
    <p:extLst>
      <p:ext uri="{BB962C8B-B14F-4D97-AF65-F5344CB8AC3E}">
        <p14:creationId xmlns:p14="http://schemas.microsoft.com/office/powerpoint/2010/main" val="194796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Settings that </a:t>
            </a:r>
            <a:r>
              <a:rPr lang="en-US" u="sng" dirty="0"/>
              <a:t>are not </a:t>
            </a:r>
            <a:r>
              <a:rPr lang="en-US" dirty="0"/>
              <a:t>Home and Community Based </a:t>
            </a:r>
          </a:p>
        </p:txBody>
      </p:sp>
      <p:sp>
        <p:nvSpPr>
          <p:cNvPr id="3" name="Content Placeholder 2"/>
          <p:cNvSpPr>
            <a:spLocks noGrp="1"/>
          </p:cNvSpPr>
          <p:nvPr>
            <p:ph idx="1"/>
          </p:nvPr>
        </p:nvSpPr>
        <p:spPr/>
        <p:txBody>
          <a:bodyPr/>
          <a:lstStyle/>
          <a:p>
            <a:pPr>
              <a:spcBef>
                <a:spcPts val="0"/>
              </a:spcBef>
            </a:pPr>
            <a:r>
              <a:rPr lang="en-US" sz="2800" dirty="0" smtClean="0"/>
              <a:t>A nursing facility</a:t>
            </a:r>
          </a:p>
          <a:p>
            <a:r>
              <a:rPr lang="en-US" sz="2800" dirty="0" smtClean="0"/>
              <a:t>An institution for mental disease</a:t>
            </a:r>
          </a:p>
          <a:p>
            <a:r>
              <a:rPr lang="en-US" sz="2800" dirty="0" smtClean="0"/>
              <a:t>An Intermediate Care Facility for individuals with intellectual disabilities</a:t>
            </a:r>
          </a:p>
          <a:p>
            <a:r>
              <a:rPr lang="en-US" sz="2800" dirty="0" smtClean="0"/>
              <a:t>A hospital</a:t>
            </a:r>
          </a:p>
          <a:p>
            <a:r>
              <a:rPr lang="en-US" sz="2800" dirty="0" smtClean="0"/>
              <a:t>Any other locations that have the qualities of a institutional setting, as determined by the Secretary</a:t>
            </a:r>
          </a:p>
        </p:txBody>
      </p:sp>
      <p:sp>
        <p:nvSpPr>
          <p:cNvPr id="4" name="Slide Number Placeholder 3"/>
          <p:cNvSpPr>
            <a:spLocks noGrp="1"/>
          </p:cNvSpPr>
          <p:nvPr>
            <p:ph type="sldNum" sz="quarter" idx="4"/>
          </p:nvPr>
        </p:nvSpPr>
        <p:spPr/>
        <p:txBody>
          <a:bodyPr/>
          <a:lstStyle/>
          <a:p>
            <a:fld id="{FF445594-FFE8-4E90-934C-EFF530110A38}" type="slidenum">
              <a:rPr lang="en-US" smtClean="0"/>
              <a:t>10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964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Assessed Settings</a:t>
            </a:r>
            <a:endParaRPr lang="en-US" dirty="0"/>
          </a:p>
        </p:txBody>
      </p:sp>
      <p:sp>
        <p:nvSpPr>
          <p:cNvPr id="5" name="Content Placeholder 4"/>
          <p:cNvSpPr>
            <a:spLocks noGrp="1"/>
          </p:cNvSpPr>
          <p:nvPr>
            <p:ph idx="1"/>
          </p:nvPr>
        </p:nvSpPr>
        <p:spPr>
          <a:xfrm>
            <a:off x="381000" y="1447800"/>
            <a:ext cx="8458200" cy="4373563"/>
          </a:xfrm>
        </p:spPr>
        <p:txBody>
          <a:bodyPr/>
          <a:lstStyle/>
          <a:p>
            <a:pPr marL="457200" indent="-457200"/>
            <a:r>
              <a:rPr lang="en-US" dirty="0" smtClean="0"/>
              <a:t>Residential Setting:</a:t>
            </a:r>
          </a:p>
          <a:p>
            <a:pPr marL="857250" lvl="1" indent="-457200"/>
            <a:r>
              <a:rPr lang="en-US" sz="2000" dirty="0" smtClean="0"/>
              <a:t>Assisted Living Facilities (Home, Center, Adult Foster Care)</a:t>
            </a:r>
          </a:p>
          <a:p>
            <a:pPr marL="857250" lvl="1" indent="-457200"/>
            <a:r>
              <a:rPr lang="en-US" sz="2000" dirty="0" smtClean="0"/>
              <a:t>DDD Group Homes</a:t>
            </a:r>
          </a:p>
          <a:p>
            <a:pPr marL="857250" lvl="1" indent="-457200"/>
            <a:r>
              <a:rPr lang="en-US" sz="2000" dirty="0" smtClean="0"/>
              <a:t>DDD Adult &amp; Child Developmental Homes</a:t>
            </a:r>
          </a:p>
          <a:p>
            <a:pPr marL="857250" lvl="1" indent="-457200"/>
            <a:r>
              <a:rPr lang="en-US" sz="2000" dirty="0" smtClean="0"/>
              <a:t>Behavioral Health Residential Facilities</a:t>
            </a:r>
          </a:p>
          <a:p>
            <a:pPr marL="457200" indent="-457200"/>
            <a:r>
              <a:rPr lang="en-US" dirty="0" smtClean="0"/>
              <a:t>Non-Residential </a:t>
            </a:r>
            <a:r>
              <a:rPr lang="en-US" dirty="0"/>
              <a:t>S</a:t>
            </a:r>
            <a:r>
              <a:rPr lang="en-US" dirty="0" smtClean="0"/>
              <a:t>ettings</a:t>
            </a:r>
          </a:p>
          <a:p>
            <a:pPr lvl="1"/>
            <a:r>
              <a:rPr lang="en-US" sz="2000" dirty="0" smtClean="0"/>
              <a:t>Adult Day Health</a:t>
            </a:r>
          </a:p>
          <a:p>
            <a:pPr lvl="1"/>
            <a:r>
              <a:rPr lang="en-US" sz="2000" dirty="0" smtClean="0"/>
              <a:t>DDD Day Treatment and Training Programs</a:t>
            </a:r>
          </a:p>
          <a:p>
            <a:pPr lvl="1"/>
            <a:r>
              <a:rPr lang="en-US" sz="2000" dirty="0" smtClean="0">
                <a:effectLst>
                  <a:outerShdw blurRad="38100" dist="38100" dir="2700000" algn="tl">
                    <a:srgbClr val="000000">
                      <a:alpha val="43137"/>
                    </a:srgbClr>
                  </a:outerShdw>
                </a:effectLst>
              </a:rPr>
              <a:t>DDD Center - Based Employment Programs</a:t>
            </a:r>
          </a:p>
          <a:p>
            <a:pPr lvl="1"/>
            <a:r>
              <a:rPr lang="en-US" sz="2000" dirty="0" smtClean="0">
                <a:effectLst>
                  <a:outerShdw blurRad="38100" dist="38100" dir="2700000" algn="tl">
                    <a:srgbClr val="000000">
                      <a:alpha val="43137"/>
                    </a:srgbClr>
                  </a:outerShdw>
                </a:effectLst>
              </a:rPr>
              <a:t>DDD Group - Supported Employment Programs</a:t>
            </a:r>
          </a:p>
          <a:p>
            <a:pPr lvl="1"/>
            <a:endParaRPr lang="en-US" dirty="0" smtClean="0"/>
          </a:p>
          <a:p>
            <a:pPr marL="0" indent="0">
              <a:buNone/>
            </a:pPr>
            <a:endParaRPr lang="en-US" dirty="0" smtClean="0"/>
          </a:p>
          <a:p>
            <a:endParaRPr lang="en-US" sz="2800" dirty="0" smtClean="0"/>
          </a:p>
          <a:p>
            <a:endParaRPr lang="en-US" sz="2800" dirty="0" smtClean="0"/>
          </a:p>
          <a:p>
            <a:endParaRPr lang="en-US" sz="2800" dirty="0"/>
          </a:p>
        </p:txBody>
      </p:sp>
      <p:sp>
        <p:nvSpPr>
          <p:cNvPr id="2" name="Slide Number Placeholder 1"/>
          <p:cNvSpPr>
            <a:spLocks noGrp="1"/>
          </p:cNvSpPr>
          <p:nvPr>
            <p:ph type="sldNum" sz="quarter" idx="4"/>
          </p:nvPr>
        </p:nvSpPr>
        <p:spPr/>
        <p:txBody>
          <a:bodyPr/>
          <a:lstStyle/>
          <a:p>
            <a:fld id="{FF445594-FFE8-4E90-934C-EFF530110A38}" type="slidenum">
              <a:rPr lang="en-US" smtClean="0"/>
              <a:t>11</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20678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Settings that are </a:t>
            </a:r>
            <a:r>
              <a:rPr lang="en-US" u="sng" dirty="0"/>
              <a:t>Presumed </a:t>
            </a:r>
            <a:r>
              <a:rPr lang="en-US" dirty="0"/>
              <a:t>to have Qualities of an Institution </a:t>
            </a:r>
          </a:p>
        </p:txBody>
      </p:sp>
      <p:sp>
        <p:nvSpPr>
          <p:cNvPr id="3" name="Content Placeholder 2"/>
          <p:cNvSpPr>
            <a:spLocks noGrp="1"/>
          </p:cNvSpPr>
          <p:nvPr>
            <p:ph idx="1"/>
          </p:nvPr>
        </p:nvSpPr>
        <p:spPr/>
        <p:txBody>
          <a:bodyPr/>
          <a:lstStyle/>
          <a:p>
            <a:pPr marL="0" indent="0">
              <a:spcBef>
                <a:spcPts val="0"/>
              </a:spcBef>
              <a:buNone/>
            </a:pPr>
            <a:endParaRPr lang="en-US" sz="2400" i="1" dirty="0"/>
          </a:p>
          <a:p>
            <a:pPr>
              <a:spcBef>
                <a:spcPts val="0"/>
              </a:spcBef>
            </a:pPr>
            <a:r>
              <a:rPr lang="en-US" sz="2400" dirty="0" smtClean="0"/>
              <a:t>Any setting that is located in a building that is also a publicly or privately operated facility that provides inpatient institutional treatment</a:t>
            </a:r>
          </a:p>
          <a:p>
            <a:pPr marL="0" indent="0">
              <a:spcBef>
                <a:spcPts val="0"/>
              </a:spcBef>
              <a:buNone/>
            </a:pPr>
            <a:endParaRPr lang="en-US" sz="2400" dirty="0" smtClean="0"/>
          </a:p>
          <a:p>
            <a:pPr>
              <a:spcBef>
                <a:spcPts val="0"/>
              </a:spcBef>
            </a:pPr>
            <a:r>
              <a:rPr lang="en-US" sz="2400" dirty="0" smtClean="0"/>
              <a:t>Any setting that is located in a building on the grounds of, or immediately adjacent to, a public institution</a:t>
            </a:r>
          </a:p>
          <a:p>
            <a:pPr marL="0" indent="0">
              <a:spcBef>
                <a:spcPts val="0"/>
              </a:spcBef>
              <a:buNone/>
            </a:pPr>
            <a:endParaRPr lang="en-US" sz="2400" dirty="0" smtClean="0"/>
          </a:p>
          <a:p>
            <a:pPr>
              <a:spcBef>
                <a:spcPts val="0"/>
              </a:spcBef>
            </a:pPr>
            <a:r>
              <a:rPr lang="en-US" sz="2400" dirty="0" smtClean="0">
                <a:effectLst>
                  <a:outerShdw blurRad="38100" dist="38100" dir="2700000" algn="tl">
                    <a:srgbClr val="000000">
                      <a:alpha val="43137"/>
                    </a:srgbClr>
                  </a:outerShdw>
                </a:effectLst>
              </a:rPr>
              <a:t>Any other setting that has the effect of isolating individuals receiving Medicaid HCBS from the broader community of individuals not receiving Medicaid HCBS.  </a:t>
            </a:r>
          </a:p>
        </p:txBody>
      </p:sp>
      <p:sp>
        <p:nvSpPr>
          <p:cNvPr id="4" name="Slide Number Placeholder 3"/>
          <p:cNvSpPr>
            <a:spLocks noGrp="1"/>
          </p:cNvSpPr>
          <p:nvPr>
            <p:ph type="sldNum" sz="quarter" idx="4"/>
          </p:nvPr>
        </p:nvSpPr>
        <p:spPr/>
        <p:txBody>
          <a:bodyPr/>
          <a:lstStyle/>
          <a:p>
            <a:fld id="{FF445594-FFE8-4E90-934C-EFF530110A38}" type="slidenum">
              <a:rPr lang="en-US" smtClean="0"/>
              <a:t>12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8104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The </a:t>
            </a:r>
            <a:r>
              <a:rPr lang="en-US" dirty="0"/>
              <a:t>setting is integrated in and supports full access to the greater </a:t>
            </a:r>
            <a:r>
              <a:rPr lang="en-US" dirty="0" smtClean="0"/>
              <a:t>community, including opportunities to </a:t>
            </a:r>
          </a:p>
          <a:p>
            <a:pPr marL="857250" lvl="1" indent="-457200">
              <a:buFont typeface="+mj-lt"/>
              <a:buAutoNum type="alphaLcPeriod"/>
            </a:pPr>
            <a:r>
              <a:rPr lang="en-US" sz="2400" dirty="0" smtClean="0"/>
              <a:t>seek employment and work in competitive integrated settings,</a:t>
            </a:r>
          </a:p>
          <a:p>
            <a:pPr marL="857250" lvl="1" indent="-457200">
              <a:buFont typeface="+mj-lt"/>
              <a:buAutoNum type="alphaLcPeriod"/>
            </a:pPr>
            <a:r>
              <a:rPr lang="en-US" sz="2400" dirty="0" smtClean="0"/>
              <a:t>engage in community life, </a:t>
            </a:r>
          </a:p>
          <a:p>
            <a:pPr marL="857250" lvl="1" indent="-457200">
              <a:buFont typeface="+mj-lt"/>
              <a:buAutoNum type="alphaLcPeriod"/>
            </a:pPr>
            <a:r>
              <a:rPr lang="en-US" sz="2400" dirty="0" smtClean="0"/>
              <a:t>control personal resources, and </a:t>
            </a:r>
          </a:p>
          <a:p>
            <a:pPr marL="857250" lvl="1" indent="-457200">
              <a:buFont typeface="+mj-lt"/>
              <a:buAutoNum type="alphaLcPeriod"/>
            </a:pPr>
            <a:r>
              <a:rPr lang="en-US" sz="2400" dirty="0" smtClean="0"/>
              <a:t>receive services in the community to the same degree of access as individuals not receiving Medicaid HCB services. </a:t>
            </a:r>
            <a:endParaRPr lang="en-US" sz="2400" dirty="0"/>
          </a:p>
          <a:p>
            <a:pPr marL="0" lvl="0" indent="0">
              <a:buNone/>
            </a:pPr>
            <a:endParaRPr lang="en-US" sz="2000" dirty="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398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447800"/>
            <a:ext cx="8382000" cy="4373563"/>
          </a:xfrm>
        </p:spPr>
        <p:txBody>
          <a:bodyPr/>
          <a:lstStyle/>
          <a:p>
            <a:pPr marL="457200" lvl="0" indent="-457200">
              <a:buFont typeface="+mj-lt"/>
              <a:buAutoNum type="arabicPeriod" startAt="2"/>
            </a:pPr>
            <a:r>
              <a:rPr lang="en-US" sz="2400" dirty="0" smtClean="0"/>
              <a:t>The setting is selected </a:t>
            </a:r>
            <a:r>
              <a:rPr lang="en-US" sz="2400" dirty="0"/>
              <a:t>by the individual from </a:t>
            </a:r>
            <a:r>
              <a:rPr lang="en-US" sz="2400" dirty="0" smtClean="0"/>
              <a:t>among </a:t>
            </a:r>
            <a:r>
              <a:rPr lang="en-US" sz="2400" dirty="0"/>
              <a:t>setting </a:t>
            </a:r>
            <a:r>
              <a:rPr lang="en-US" sz="2400" dirty="0" smtClean="0"/>
              <a:t>options including </a:t>
            </a:r>
          </a:p>
          <a:p>
            <a:pPr lvl="2" indent="-342900">
              <a:buAutoNum type="alphaLcPeriod"/>
            </a:pPr>
            <a:r>
              <a:rPr lang="en-US" sz="1800" dirty="0" smtClean="0"/>
              <a:t>non-disability specific settings </a:t>
            </a:r>
          </a:p>
          <a:p>
            <a:pPr lvl="2" indent="-342900">
              <a:buAutoNum type="alphaLcPeriod"/>
            </a:pPr>
            <a:r>
              <a:rPr lang="en-US" sz="1800" dirty="0" smtClean="0"/>
              <a:t>an option for a private unit in a residential setting. </a:t>
            </a:r>
          </a:p>
          <a:p>
            <a:pPr marL="457200" lvl="0" indent="-457200">
              <a:buFont typeface="+mj-lt"/>
              <a:buAutoNum type="arabicPeriod" startAt="3"/>
            </a:pPr>
            <a:r>
              <a:rPr lang="en-US" sz="2400" dirty="0" smtClean="0"/>
              <a:t>The setting options are identified and documented in the person-centered service plan and are based on the individuals needs, preferences, and, for residential settings, resources available for room and board. </a:t>
            </a:r>
          </a:p>
          <a:p>
            <a:pPr marL="457200" indent="-457200">
              <a:buFont typeface="+mj-lt"/>
              <a:buAutoNum type="arabicPeriod" startAt="3"/>
            </a:pPr>
            <a:r>
              <a:rPr lang="en-US" sz="2400" dirty="0"/>
              <a:t>Ensures individual rights of privacy, dignity and respect, and freedom from coercion and restraint</a:t>
            </a:r>
          </a:p>
          <a:p>
            <a:pPr marL="0" lvl="0" indent="0">
              <a:buNone/>
            </a:pPr>
            <a:endParaRPr lang="en-US" sz="2400" dirty="0" smtClean="0"/>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21957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5"/>
            </a:pPr>
            <a:r>
              <a:rPr lang="en-US" sz="2400" dirty="0" smtClean="0"/>
              <a:t>Optimizes , but does not regiment, individual initiative, autonomy </a:t>
            </a:r>
            <a:r>
              <a:rPr lang="en-US" sz="2400" dirty="0"/>
              <a:t>and independence in making life </a:t>
            </a:r>
            <a:r>
              <a:rPr lang="en-US" sz="2400" dirty="0" smtClean="0"/>
              <a:t>choices including but not limited to, daily activities, physical environment, and with whom to interact</a:t>
            </a:r>
          </a:p>
          <a:p>
            <a:pPr marL="457200" indent="-457200">
              <a:buFont typeface="+mj-lt"/>
              <a:buAutoNum type="arabicPeriod" startAt="5"/>
            </a:pPr>
            <a:r>
              <a:rPr lang="en-US" sz="2400" dirty="0"/>
              <a:t>Facilitates individual choice regarding services and supports and who provides them.</a:t>
            </a:r>
          </a:p>
          <a:p>
            <a:pPr marL="0" lvl="0" indent="0">
              <a:buNone/>
            </a:pPr>
            <a:endParaRPr lang="en-US" sz="2400" dirty="0" smtClean="0"/>
          </a:p>
          <a:p>
            <a:pPr marL="457200" lvl="0" indent="-457200">
              <a:buFont typeface="+mj-lt"/>
              <a:buAutoNum type="arabicPeriod" startAt="5"/>
            </a:pPr>
            <a:endParaRPr lang="en-US" sz="2400" dirty="0" smtClean="0"/>
          </a:p>
          <a:p>
            <a:pPr marL="0" lvl="0" indent="0">
              <a:buNone/>
            </a:pPr>
            <a:endParaRPr lang="en-US" sz="2400"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15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398706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Systemic Assessment and Transition Plan</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16</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03441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Review and evaluation of standards and requirements for setting types</a:t>
            </a:r>
          </a:p>
          <a:p>
            <a:pPr lvl="1"/>
            <a:r>
              <a:rPr lang="en-US" dirty="0" smtClean="0"/>
              <a:t>Arizona Revised Statutes</a:t>
            </a:r>
          </a:p>
          <a:p>
            <a:pPr lvl="1"/>
            <a:r>
              <a:rPr lang="en-US" dirty="0" smtClean="0"/>
              <a:t>Arizona Administrative Code</a:t>
            </a:r>
          </a:p>
          <a:p>
            <a:pPr lvl="1"/>
            <a:r>
              <a:rPr lang="en-US" dirty="0" smtClean="0"/>
              <a:t>AHCCCS and MCO Policy</a:t>
            </a:r>
          </a:p>
          <a:p>
            <a:pPr lvl="1"/>
            <a:r>
              <a:rPr lang="en-US" dirty="0" smtClean="0"/>
              <a:t>AHCCCS Contracts with MCOs</a:t>
            </a:r>
          </a:p>
          <a:p>
            <a:pPr lvl="1"/>
            <a:r>
              <a:rPr lang="en-US" dirty="0" smtClean="0"/>
              <a:t>MCO contracts with providers</a:t>
            </a:r>
          </a:p>
        </p:txBody>
      </p:sp>
      <p:sp>
        <p:nvSpPr>
          <p:cNvPr id="4" name="Slide Number Placeholder 3"/>
          <p:cNvSpPr>
            <a:spLocks noGrp="1"/>
          </p:cNvSpPr>
          <p:nvPr>
            <p:ph type="sldNum" sz="quarter" idx="4"/>
          </p:nvPr>
        </p:nvSpPr>
        <p:spPr/>
        <p:txBody>
          <a:bodyPr/>
          <a:lstStyle/>
          <a:p>
            <a:fld id="{FF445594-FFE8-4E90-934C-EFF530110A38}" type="slidenum">
              <a:rPr lang="en-US" smtClean="0"/>
              <a:t>17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54827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Systemic Assessment?</a:t>
            </a:r>
            <a:endParaRPr lang="en-US" dirty="0"/>
          </a:p>
        </p:txBody>
      </p:sp>
      <p:sp>
        <p:nvSpPr>
          <p:cNvPr id="3" name="Content Placeholder 2"/>
          <p:cNvSpPr>
            <a:spLocks noGrp="1"/>
          </p:cNvSpPr>
          <p:nvPr>
            <p:ph idx="1"/>
          </p:nvPr>
        </p:nvSpPr>
        <p:spPr/>
        <p:txBody>
          <a:bodyPr/>
          <a:lstStyle/>
          <a:p>
            <a:r>
              <a:rPr lang="en-US" dirty="0" smtClean="0"/>
              <a:t>All services are provided under the 1115 Wavier authority</a:t>
            </a:r>
          </a:p>
          <a:p>
            <a:r>
              <a:rPr lang="en-US" dirty="0" smtClean="0"/>
              <a:t>Licensing rules create uniform standards across settings</a:t>
            </a:r>
          </a:p>
          <a:p>
            <a:r>
              <a:rPr lang="en-US" dirty="0" smtClean="0"/>
              <a:t>Working knowledge and understanding of the operations for each setting type</a:t>
            </a:r>
          </a:p>
          <a:p>
            <a:r>
              <a:rPr lang="en-US" dirty="0" smtClean="0"/>
              <a:t>Important to assess the “system” and not just providers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03986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Process</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Assessed each specific rule requirement for each setting type</a:t>
            </a:r>
          </a:p>
          <a:p>
            <a:r>
              <a:rPr lang="en-US" dirty="0" smtClean="0"/>
              <a:t>Answered the question “What is culturally normative for individuals not receiving Medicaid HCBS?”</a:t>
            </a:r>
          </a:p>
          <a:p>
            <a:r>
              <a:rPr lang="en-US" dirty="0" smtClean="0"/>
              <a:t>Utilized exploratory questions provided by CMS</a:t>
            </a:r>
          </a:p>
        </p:txBody>
      </p:sp>
      <p:sp>
        <p:nvSpPr>
          <p:cNvPr id="4" name="Slide Number Placeholder 3"/>
          <p:cNvSpPr>
            <a:spLocks noGrp="1"/>
          </p:cNvSpPr>
          <p:nvPr>
            <p:ph type="sldNum" sz="quarter" idx="4"/>
          </p:nvPr>
        </p:nvSpPr>
        <p:spPr/>
        <p:txBody>
          <a:bodyPr/>
          <a:lstStyle/>
          <a:p>
            <a:fld id="{FF445594-FFE8-4E90-934C-EFF530110A38}" type="slidenum">
              <a:rPr lang="en-US" smtClean="0"/>
              <a:t>19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03472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Housekeeping Items</a:t>
            </a:r>
            <a:endParaRPr lang="en-US" dirty="0"/>
          </a:p>
        </p:txBody>
      </p:sp>
      <p:sp>
        <p:nvSpPr>
          <p:cNvPr id="7" name="Content Placeholder 6"/>
          <p:cNvSpPr>
            <a:spLocks noGrp="1"/>
          </p:cNvSpPr>
          <p:nvPr>
            <p:ph idx="1"/>
          </p:nvPr>
        </p:nvSpPr>
        <p:spPr>
          <a:xfrm>
            <a:off x="457200" y="1600200"/>
            <a:ext cx="8382000" cy="4373563"/>
          </a:xfrm>
        </p:spPr>
        <p:txBody>
          <a:bodyPr/>
          <a:lstStyle/>
          <a:p>
            <a:r>
              <a:rPr lang="en-US" dirty="0" smtClean="0"/>
              <a:t>Restroom location</a:t>
            </a:r>
          </a:p>
          <a:p>
            <a:r>
              <a:rPr lang="en-US" dirty="0" smtClean="0"/>
              <a:t>Sign in Sheet</a:t>
            </a:r>
          </a:p>
          <a:p>
            <a:r>
              <a:rPr lang="en-US" dirty="0" smtClean="0"/>
              <a:t>Informational handout</a:t>
            </a:r>
          </a:p>
          <a:p>
            <a:pPr lvl="1"/>
            <a:r>
              <a:rPr lang="en-US" dirty="0"/>
              <a:t>Presentation available on </a:t>
            </a:r>
            <a:r>
              <a:rPr lang="en-US" sz="2400" dirty="0">
                <a:hlinkClick r:id="rId2"/>
              </a:rPr>
              <a:t>www.azahcccs.gov/hcbs</a:t>
            </a:r>
            <a:r>
              <a:rPr lang="en-US" dirty="0"/>
              <a:t> </a:t>
            </a:r>
            <a:endParaRPr lang="en-US" dirty="0" smtClean="0"/>
          </a:p>
          <a:p>
            <a:r>
              <a:rPr lang="en-US" u="sng" dirty="0" smtClean="0"/>
              <a:t>Format for Today’s Presentation</a:t>
            </a:r>
          </a:p>
          <a:p>
            <a:pPr lvl="1"/>
            <a:r>
              <a:rPr lang="en-US" dirty="0" smtClean="0"/>
              <a:t>HCBS Rule Presentation - AHCCCS</a:t>
            </a:r>
          </a:p>
          <a:p>
            <a:pPr lvl="1"/>
            <a:r>
              <a:rPr lang="en-US" dirty="0" smtClean="0"/>
              <a:t>Comment Slips – </a:t>
            </a:r>
            <a:r>
              <a:rPr lang="en-US" i="1" dirty="0" smtClean="0"/>
              <a:t>note slide number</a:t>
            </a:r>
          </a:p>
          <a:p>
            <a:pPr lvl="1"/>
            <a:r>
              <a:rPr lang="en-US" dirty="0" smtClean="0"/>
              <a:t>Request to Speak</a:t>
            </a:r>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33605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Process</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Only captures what is outlined on paper</a:t>
            </a:r>
          </a:p>
          <a:p>
            <a:r>
              <a:rPr lang="en-US" dirty="0" smtClean="0"/>
              <a:t>The HCBS Rules may be implemented in practice</a:t>
            </a:r>
          </a:p>
          <a:p>
            <a:r>
              <a:rPr lang="en-US" dirty="0" smtClean="0"/>
              <a:t>Site specific assessments will be implemented as part of the Transition Plan</a:t>
            </a:r>
          </a:p>
          <a:p>
            <a:r>
              <a:rPr lang="en-US" dirty="0" smtClean="0"/>
              <a:t>Includes policies that are not specific to the setting type (i.e. role of the Case Manager)</a:t>
            </a:r>
          </a:p>
          <a:p>
            <a:endParaRPr lang="en-US" sz="2400"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20</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5972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Findings</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All setting types </a:t>
            </a:r>
            <a:r>
              <a:rPr lang="en-US" i="1" u="sng" dirty="0" smtClean="0"/>
              <a:t>currently do not comply with all of the HCBS Rules</a:t>
            </a:r>
            <a:r>
              <a:rPr lang="en-US" dirty="0" smtClean="0"/>
              <a:t> and, therefore, require remediation strategies to come into </a:t>
            </a:r>
            <a:r>
              <a:rPr lang="en-US" dirty="0" smtClean="0"/>
              <a:t>compliance</a:t>
            </a:r>
            <a:endParaRPr lang="en-US" dirty="0" smtClean="0"/>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21</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68732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Findings</a:t>
            </a:r>
            <a:endParaRPr lang="en-US" dirty="0"/>
          </a:p>
        </p:txBody>
      </p:sp>
      <p:sp>
        <p:nvSpPr>
          <p:cNvPr id="3" name="Content Placeholder 2"/>
          <p:cNvSpPr>
            <a:spLocks noGrp="1"/>
          </p:cNvSpPr>
          <p:nvPr>
            <p:ph idx="1"/>
          </p:nvPr>
        </p:nvSpPr>
        <p:spPr>
          <a:xfrm>
            <a:off x="457200" y="1676400"/>
            <a:ext cx="8382000" cy="4373563"/>
          </a:xfrm>
        </p:spPr>
        <p:txBody>
          <a:bodyPr/>
          <a:lstStyle/>
          <a:p>
            <a:r>
              <a:rPr lang="en-US" b="1" dirty="0" smtClean="0"/>
              <a:t>Compliant</a:t>
            </a:r>
            <a:r>
              <a:rPr lang="en-US" dirty="0" smtClean="0"/>
              <a:t> – </a:t>
            </a:r>
            <a:r>
              <a:rPr lang="en-US" sz="2000" dirty="0" smtClean="0"/>
              <a:t>The minimum standards of the rule requirements have been met</a:t>
            </a:r>
          </a:p>
          <a:p>
            <a:r>
              <a:rPr lang="en-US" b="1" dirty="0" smtClean="0"/>
              <a:t>Compliant with Recommendations </a:t>
            </a:r>
            <a:r>
              <a:rPr lang="en-US" dirty="0" smtClean="0"/>
              <a:t>– </a:t>
            </a:r>
            <a:r>
              <a:rPr lang="en-US" sz="2000" dirty="0" smtClean="0"/>
              <a:t>The minimum standards of the rule have been met and, in addition, it was determined that a remediation strategy was in order to exceed the standards and meet the intent of the rule</a:t>
            </a:r>
          </a:p>
          <a:p>
            <a:r>
              <a:rPr lang="en-US" b="1" dirty="0" smtClean="0"/>
              <a:t>Partial Compliance </a:t>
            </a:r>
            <a:r>
              <a:rPr lang="en-US" dirty="0" smtClean="0"/>
              <a:t>– </a:t>
            </a:r>
            <a:r>
              <a:rPr lang="en-US" sz="2000" dirty="0" smtClean="0"/>
              <a:t>Some of the minimum standards of the rule requirements were met</a:t>
            </a:r>
          </a:p>
          <a:p>
            <a:r>
              <a:rPr lang="en-US" b="1" dirty="0" smtClean="0"/>
              <a:t>Not Compliant – </a:t>
            </a:r>
            <a:r>
              <a:rPr lang="en-US" sz="2000" dirty="0" smtClean="0"/>
              <a:t>The minimum standards of the rule requirements were not met</a:t>
            </a:r>
          </a:p>
        </p:txBody>
      </p:sp>
      <p:sp>
        <p:nvSpPr>
          <p:cNvPr id="4" name="Slide Number Placeholder 3"/>
          <p:cNvSpPr>
            <a:spLocks noGrp="1"/>
          </p:cNvSpPr>
          <p:nvPr>
            <p:ph type="sldNum" sz="quarter" idx="4"/>
          </p:nvPr>
        </p:nvSpPr>
        <p:spPr/>
        <p:txBody>
          <a:bodyPr/>
          <a:lstStyle/>
          <a:p>
            <a:fld id="{FF445594-FFE8-4E90-934C-EFF530110A38}" type="slidenum">
              <a:rPr lang="en-US" smtClean="0"/>
              <a:t>22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8861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Findings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287121"/>
              </p:ext>
            </p:extLst>
          </p:nvPr>
        </p:nvGraphicFramePr>
        <p:xfrm>
          <a:off x="304800" y="1600201"/>
          <a:ext cx="8610599" cy="4457697"/>
        </p:xfrm>
        <a:graphic>
          <a:graphicData uri="http://schemas.openxmlformats.org/drawingml/2006/table">
            <a:tbl>
              <a:tblPr firstRow="1" firstCol="1" bandRow="1"/>
              <a:tblGrid>
                <a:gridCol w="1926895"/>
                <a:gridCol w="1259853"/>
                <a:gridCol w="1712795"/>
                <a:gridCol w="1355964"/>
                <a:gridCol w="1427328"/>
                <a:gridCol w="927764"/>
              </a:tblGrid>
              <a:tr h="457200">
                <a:tc>
                  <a:txBody>
                    <a:bodyPr/>
                    <a:lstStyle/>
                    <a:p>
                      <a:pPr marL="0" marR="0" hangingPunct="1">
                        <a:spcBef>
                          <a:spcPts val="0"/>
                        </a:spcBef>
                        <a:spcAft>
                          <a:spcPts val="0"/>
                        </a:spcAft>
                      </a:pPr>
                      <a:r>
                        <a:rPr lang="en-US" sz="1200" b="1" dirty="0">
                          <a:effectLst/>
                          <a:latin typeface="Times New Roman"/>
                          <a:ea typeface="Calibri"/>
                        </a:rPr>
                        <a:t>Setting</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Compliant</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Compliant with Recommendations</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Partial Compliance</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Not Compliant</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Totals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gridSpan="5">
                  <a:txBody>
                    <a:bodyPr/>
                    <a:lstStyle/>
                    <a:p>
                      <a:pPr marL="0" marR="0" hangingPunct="1">
                        <a:spcBef>
                          <a:spcPts val="0"/>
                        </a:spcBef>
                        <a:spcAft>
                          <a:spcPts val="0"/>
                        </a:spcAft>
                      </a:pPr>
                      <a:r>
                        <a:rPr lang="en-US" sz="1200" b="1">
                          <a:effectLst/>
                          <a:latin typeface="Times New Roman"/>
                          <a:ea typeface="Calibri"/>
                        </a:rPr>
                        <a:t>Residential Settings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499">
                <a:tc>
                  <a:txBody>
                    <a:bodyPr/>
                    <a:lstStyle/>
                    <a:p>
                      <a:pPr marL="0" marR="0" hangingPunct="1">
                        <a:spcBef>
                          <a:spcPts val="0"/>
                        </a:spcBef>
                        <a:spcAft>
                          <a:spcPts val="0"/>
                        </a:spcAft>
                      </a:pPr>
                      <a:r>
                        <a:rPr lang="en-US" sz="1000" b="0">
                          <a:effectLst/>
                          <a:latin typeface="Times New Roman"/>
                          <a:ea typeface="Calibri"/>
                        </a:rPr>
                        <a:t>Assisted Living Facilities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3</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marL="0" marR="0" hangingPunct="1">
                        <a:spcBef>
                          <a:spcPts val="0"/>
                        </a:spcBef>
                        <a:spcAft>
                          <a:spcPts val="0"/>
                        </a:spcAft>
                      </a:pPr>
                      <a:r>
                        <a:rPr lang="en-US" sz="1000" b="0">
                          <a:effectLst/>
                          <a:latin typeface="Times New Roman"/>
                          <a:ea typeface="Calibri"/>
                        </a:rPr>
                        <a:t>Group Homes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Adult and Child Developmental Homes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Behavioral Health Residential Facilities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57200">
                <a:tc>
                  <a:txBody>
                    <a:bodyPr/>
                    <a:lstStyle/>
                    <a:p>
                      <a:pPr marL="0" marR="0" hangingPunct="1">
                        <a:spcBef>
                          <a:spcPts val="0"/>
                        </a:spcBef>
                        <a:spcAft>
                          <a:spcPts val="0"/>
                        </a:spcAft>
                      </a:pPr>
                      <a:r>
                        <a:rPr lang="en-US" sz="1200" b="1">
                          <a:effectLst/>
                          <a:latin typeface="Times New Roman"/>
                          <a:ea typeface="Calibri"/>
                        </a:rPr>
                        <a:t>Residential Total</a:t>
                      </a:r>
                      <a:endParaRPr lang="en-US" sz="1200" b="1">
                        <a:effectLst/>
                        <a:latin typeface="Times New Roman"/>
                        <a:ea typeface="Times New Roman"/>
                      </a:endParaRPr>
                    </a:p>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16 (36%)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12 (26%)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16 (36%)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 (2%)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45</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gridSpan="5">
                  <a:txBody>
                    <a:bodyPr/>
                    <a:lstStyle/>
                    <a:p>
                      <a:pPr marL="0" marR="0" hangingPunct="1">
                        <a:spcBef>
                          <a:spcPts val="0"/>
                        </a:spcBef>
                        <a:spcAft>
                          <a:spcPts val="0"/>
                        </a:spcAft>
                      </a:pPr>
                      <a:r>
                        <a:rPr lang="en-US" sz="1200" b="1">
                          <a:effectLst/>
                          <a:latin typeface="Times New Roman"/>
                          <a:ea typeface="Calibri"/>
                        </a:rPr>
                        <a:t>Non-Residential Settings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499">
                <a:tc>
                  <a:txBody>
                    <a:bodyPr/>
                    <a:lstStyle/>
                    <a:p>
                      <a:pPr marL="0" marR="0" hangingPunct="1">
                        <a:spcBef>
                          <a:spcPts val="0"/>
                        </a:spcBef>
                        <a:spcAft>
                          <a:spcPts val="0"/>
                        </a:spcAft>
                      </a:pPr>
                      <a:r>
                        <a:rPr lang="en-US" sz="1000" b="0">
                          <a:effectLst/>
                          <a:latin typeface="Times New Roman"/>
                          <a:ea typeface="Calibri"/>
                        </a:rPr>
                        <a:t>Adult Day Health Facilities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Day Treatment and Training Programs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marL="0" marR="0" hangingPunct="1">
                        <a:spcBef>
                          <a:spcPts val="0"/>
                        </a:spcBef>
                        <a:spcAft>
                          <a:spcPts val="0"/>
                        </a:spcAft>
                      </a:pPr>
                      <a:r>
                        <a:rPr lang="en-US" sz="1000" b="0">
                          <a:effectLst/>
                          <a:latin typeface="Times New Roman"/>
                          <a:ea typeface="Calibri"/>
                        </a:rPr>
                        <a:t>Center-Based Employment Programs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Group-Supported Employment Programs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7</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hangingPunct="1">
                        <a:spcBef>
                          <a:spcPts val="0"/>
                        </a:spcBef>
                        <a:spcAft>
                          <a:spcPts val="0"/>
                        </a:spcAft>
                      </a:pPr>
                      <a:r>
                        <a:rPr lang="en-US" sz="1200" b="1">
                          <a:effectLst/>
                          <a:latin typeface="Times New Roman"/>
                          <a:ea typeface="Calibri"/>
                        </a:rPr>
                        <a:t>Non-Residential Total</a:t>
                      </a:r>
                      <a:endParaRPr lang="en-US" sz="1200" b="1">
                        <a:effectLst/>
                        <a:latin typeface="Times New Roman"/>
                        <a:ea typeface="Times New Roman"/>
                      </a:endParaRPr>
                    </a:p>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12 (33%)</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5 (14%)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12 (33%)</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7 (20%)</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36</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a:txBody>
                    <a:bodyPr/>
                    <a:lstStyle/>
                    <a:p>
                      <a:pPr marL="0" marR="0" hangingPunct="1">
                        <a:spcBef>
                          <a:spcPts val="0"/>
                        </a:spcBef>
                        <a:spcAft>
                          <a:spcPts val="0"/>
                        </a:spcAft>
                      </a:pPr>
                      <a:r>
                        <a:rPr lang="en-US" sz="1200" b="1">
                          <a:effectLst/>
                          <a:latin typeface="Times New Roman"/>
                          <a:ea typeface="Calibri"/>
                        </a:rPr>
                        <a:t>Grand Totals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28 (35%)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17 (20%)</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28 (35%)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8 (10%)</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81</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23</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
        <p:nvSpPr>
          <p:cNvPr id="7" name="Rectangle 1"/>
          <p:cNvSpPr>
            <a:spLocks noChangeArrowheads="1"/>
          </p:cNvSpPr>
          <p:nvPr/>
        </p:nvSpPr>
        <p:spPr bwMode="auto">
          <a:xfrm>
            <a:off x="1219200" y="197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6961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24</a:t>
            </a:fld>
            <a:endParaRPr lang="en-US" dirty="0"/>
          </a:p>
        </p:txBody>
      </p:sp>
      <p:sp>
        <p:nvSpPr>
          <p:cNvPr id="3" name="Title 2"/>
          <p:cNvSpPr>
            <a:spLocks noGrp="1"/>
          </p:cNvSpPr>
          <p:nvPr>
            <p:ph type="title"/>
          </p:nvPr>
        </p:nvSpPr>
        <p:spPr/>
        <p:txBody>
          <a:bodyPr/>
          <a:lstStyle/>
          <a:p>
            <a:r>
              <a:rPr lang="en-US" dirty="0" smtClean="0"/>
              <a:t>Sample Assessment</a:t>
            </a:r>
            <a:br>
              <a:rPr lang="en-US" dirty="0" smtClean="0"/>
            </a:br>
            <a:endParaRPr lang="en-US" dirty="0"/>
          </a:p>
        </p:txBody>
      </p:sp>
      <p:pic>
        <p:nvPicPr>
          <p:cNvPr id="5" name="Picture 4"/>
          <p:cNvPicPr/>
          <p:nvPr/>
        </p:nvPicPr>
        <p:blipFill>
          <a:blip r:embed="rId2"/>
          <a:stretch>
            <a:fillRect/>
          </a:stretch>
        </p:blipFill>
        <p:spPr>
          <a:xfrm>
            <a:off x="990600" y="914400"/>
            <a:ext cx="7162800" cy="5181600"/>
          </a:xfrm>
          <a:prstGeom prst="rect">
            <a:avLst/>
          </a:prstGeom>
        </p:spPr>
      </p:pic>
    </p:spTree>
    <p:extLst>
      <p:ext uri="{BB962C8B-B14F-4D97-AF65-F5344CB8AC3E}">
        <p14:creationId xmlns:p14="http://schemas.microsoft.com/office/powerpoint/2010/main" val="150982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25</a:t>
            </a:fld>
            <a:endParaRPr lang="en-US" dirty="0"/>
          </a:p>
        </p:txBody>
      </p:sp>
      <p:sp>
        <p:nvSpPr>
          <p:cNvPr id="3" name="Title 2"/>
          <p:cNvSpPr>
            <a:spLocks noGrp="1"/>
          </p:cNvSpPr>
          <p:nvPr>
            <p:ph type="title"/>
          </p:nvPr>
        </p:nvSpPr>
        <p:spPr/>
        <p:txBody>
          <a:bodyPr/>
          <a:lstStyle/>
          <a:p>
            <a:r>
              <a:rPr lang="en-US" dirty="0" smtClean="0"/>
              <a:t>Sample Transition Plan</a:t>
            </a:r>
            <a:br>
              <a:rPr lang="en-US" dirty="0" smtClean="0"/>
            </a:br>
            <a:endParaRPr lang="en-US" dirty="0"/>
          </a:p>
        </p:txBody>
      </p:sp>
      <p:pic>
        <p:nvPicPr>
          <p:cNvPr id="6" name="Picture 5"/>
          <p:cNvPicPr/>
          <p:nvPr/>
        </p:nvPicPr>
        <p:blipFill>
          <a:blip r:embed="rId2"/>
          <a:stretch>
            <a:fillRect/>
          </a:stretch>
        </p:blipFill>
        <p:spPr>
          <a:xfrm>
            <a:off x="838200" y="995362"/>
            <a:ext cx="7467600" cy="5100638"/>
          </a:xfrm>
          <a:prstGeom prst="rect">
            <a:avLst/>
          </a:prstGeom>
        </p:spPr>
      </p:pic>
    </p:spTree>
    <p:extLst>
      <p:ext uri="{BB962C8B-B14F-4D97-AF65-F5344CB8AC3E}">
        <p14:creationId xmlns:p14="http://schemas.microsoft.com/office/powerpoint/2010/main" val="221907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Transition Plan – </a:t>
            </a:r>
            <a:br>
              <a:rPr lang="en-US" dirty="0" smtClean="0"/>
            </a:br>
            <a:r>
              <a:rPr lang="en-US" dirty="0" smtClean="0"/>
              <a:t>All Setting Types</a:t>
            </a:r>
            <a:endParaRPr lang="en-US" dirty="0"/>
          </a:p>
        </p:txBody>
      </p:sp>
      <p:sp>
        <p:nvSpPr>
          <p:cNvPr id="3" name="Content Placeholder 2"/>
          <p:cNvSpPr>
            <a:spLocks noGrp="1"/>
          </p:cNvSpPr>
          <p:nvPr>
            <p:ph idx="1"/>
          </p:nvPr>
        </p:nvSpPr>
        <p:spPr/>
        <p:txBody>
          <a:bodyPr/>
          <a:lstStyle/>
          <a:p>
            <a:r>
              <a:rPr lang="en-US" sz="2800" dirty="0" smtClean="0"/>
              <a:t>Each year is focused on a specific area</a:t>
            </a:r>
          </a:p>
          <a:p>
            <a:r>
              <a:rPr lang="en-US" sz="2800" dirty="0" smtClean="0"/>
              <a:t>Three-pronged approach to ensuring the transition plan is implemented within the specified timeframes</a:t>
            </a:r>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26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9" name="Diagram 8"/>
          <p:cNvGraphicFramePr/>
          <p:nvPr>
            <p:extLst>
              <p:ext uri="{D42A27DB-BD31-4B8C-83A1-F6EECF244321}">
                <p14:modId xmlns:p14="http://schemas.microsoft.com/office/powerpoint/2010/main" val="207244909"/>
              </p:ext>
            </p:extLst>
          </p:nvPr>
        </p:nvGraphicFramePr>
        <p:xfrm>
          <a:off x="1600200" y="3048000"/>
          <a:ext cx="60960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889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600" i="1" dirty="0" smtClean="0"/>
              <a:t>Year One - Orientation</a:t>
            </a:r>
            <a:endParaRPr lang="en-US" sz="3600" i="1" dirty="0"/>
          </a:p>
        </p:txBody>
      </p:sp>
      <p:sp>
        <p:nvSpPr>
          <p:cNvPr id="4" name="Slide Number Placeholder 3"/>
          <p:cNvSpPr>
            <a:spLocks noGrp="1"/>
          </p:cNvSpPr>
          <p:nvPr>
            <p:ph type="sldNum" sz="quarter" idx="4"/>
          </p:nvPr>
        </p:nvSpPr>
        <p:spPr/>
        <p:txBody>
          <a:bodyPr/>
          <a:lstStyle/>
          <a:p>
            <a:fld id="{FF445594-FFE8-4E90-934C-EFF530110A38}" type="slidenum">
              <a:rPr lang="en-US" smtClean="0"/>
              <a:t>27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3551105"/>
              </p:ext>
            </p:extLst>
          </p:nvPr>
        </p:nvGraphicFramePr>
        <p:xfrm>
          <a:off x="381000" y="1828800"/>
          <a:ext cx="8458200" cy="2590800"/>
        </p:xfrm>
        <a:graphic>
          <a:graphicData uri="http://schemas.openxmlformats.org/drawingml/2006/table">
            <a:tbl>
              <a:tblPr firstRow="1" firstCol="1" bandRow="1"/>
              <a:tblGrid>
                <a:gridCol w="620785"/>
                <a:gridCol w="7837415"/>
              </a:tblGrid>
              <a:tr h="501445">
                <a:tc gridSpan="2">
                  <a:txBody>
                    <a:bodyPr/>
                    <a:lstStyle/>
                    <a:p>
                      <a:pPr marL="0" marR="0" algn="just" hangingPunct="1">
                        <a:lnSpc>
                          <a:spcPct val="115000"/>
                        </a:lnSpc>
                        <a:spcBef>
                          <a:spcPts val="0"/>
                        </a:spcBef>
                        <a:spcAft>
                          <a:spcPts val="1000"/>
                        </a:spcAft>
                      </a:pPr>
                      <a:r>
                        <a:rPr lang="en-US" sz="1800" b="1" dirty="0">
                          <a:effectLst/>
                          <a:latin typeface="Tahoma" panose="020B0604030504040204" pitchFamily="34" charset="0"/>
                          <a:ea typeface="Tahoma" panose="020B0604030504040204" pitchFamily="34" charset="0"/>
                          <a:cs typeface="Tahoma" panose="020B0604030504040204" pitchFamily="34" charset="0"/>
                        </a:rPr>
                        <a:t>Year One – [October 2016 – September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Facilitate tours of each setting type for the workgroup members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implement communication plan for members and providers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disseminate member and family member educational materials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implement setting type provider training</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website with information for all stakeholders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033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Year Two- Policy &amp; Contract Revisions</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28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2407733"/>
              </p:ext>
            </p:extLst>
          </p:nvPr>
        </p:nvGraphicFramePr>
        <p:xfrm>
          <a:off x="457200" y="1517396"/>
          <a:ext cx="8458200" cy="4542298"/>
        </p:xfrm>
        <a:graphic>
          <a:graphicData uri="http://schemas.openxmlformats.org/drawingml/2006/table">
            <a:tbl>
              <a:tblPr firstRow="1" firstCol="1" bandRow="1"/>
              <a:tblGrid>
                <a:gridCol w="533400"/>
                <a:gridCol w="7924800"/>
              </a:tblGrid>
              <a:tr h="284442">
                <a:tc gridSpan="2">
                  <a:txBody>
                    <a:bodyPr/>
                    <a:lstStyle/>
                    <a:p>
                      <a:pPr marL="0" marR="0" algn="just" hangingPunct="1">
                        <a:lnSpc>
                          <a:spcPct val="115000"/>
                        </a:lnSpc>
                        <a:spcBef>
                          <a:spcPts val="0"/>
                        </a:spcBef>
                        <a:spcAft>
                          <a:spcPts val="1000"/>
                        </a:spcAft>
                      </a:pPr>
                      <a:r>
                        <a:rPr lang="en-US" sz="1800" b="1" dirty="0">
                          <a:effectLst/>
                          <a:latin typeface="Tahoma" panose="020B0604030504040204" pitchFamily="34" charset="0"/>
                          <a:ea typeface="Tahoma" panose="020B0604030504040204" pitchFamily="34" charset="0"/>
                          <a:cs typeface="Tahoma" panose="020B0604030504040204" pitchFamily="34" charset="0"/>
                        </a:rPr>
                        <a:t>Year Two – [October 2017 – September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295286">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Implement policy changes to AHCCCS policy</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39">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Implement policy changes outlined in setting type transition plans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857">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implement general language in policy regarding HCBS Rule compliance including adding the HCBS Rules as basic rights afforded to all members.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Implement changes to DES/DDD policy outlined in setting type transition plans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Amend the AHCCCS provider participation agreements to include a requirement for providers to be compliant with the HCBS Rules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Amend DES/DDD contracts per the contract revision remediation strategies outlined in the setting type transition plans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857">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Amend MCO contracts to institute a requirement that prior to contracting with an HCBS provider, the provider must be in compliance with the HCBS Rules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4053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Three- Monitoring Tools &amp; Processes</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29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72513003"/>
              </p:ext>
            </p:extLst>
          </p:nvPr>
        </p:nvGraphicFramePr>
        <p:xfrm>
          <a:off x="381000" y="1600200"/>
          <a:ext cx="8534400" cy="2941704"/>
        </p:xfrm>
        <a:graphic>
          <a:graphicData uri="http://schemas.openxmlformats.org/drawingml/2006/table">
            <a:tbl>
              <a:tblPr firstRow="1" firstCol="1" bandRow="1"/>
              <a:tblGrid>
                <a:gridCol w="543098"/>
                <a:gridCol w="7991302"/>
              </a:tblGrid>
              <a:tr h="0">
                <a:tc gridSpan="2">
                  <a:txBody>
                    <a:bodyPr/>
                    <a:lstStyle/>
                    <a:p>
                      <a:pPr marL="0" marR="0" algn="just" hangingPunct="1">
                        <a:lnSpc>
                          <a:spcPct val="115000"/>
                        </a:lnSpc>
                        <a:spcBef>
                          <a:spcPts val="0"/>
                        </a:spcBef>
                        <a:spcAft>
                          <a:spcPts val="1000"/>
                        </a:spcAft>
                      </a:pPr>
                      <a:r>
                        <a:rPr lang="en-US" sz="2000" b="1" dirty="0">
                          <a:effectLst/>
                          <a:latin typeface="Tahoma" panose="020B0604030504040204" pitchFamily="34" charset="0"/>
                          <a:ea typeface="Tahoma" panose="020B0604030504040204" pitchFamily="34" charset="0"/>
                          <a:cs typeface="Tahoma" panose="020B0604030504040204" pitchFamily="34" charset="0"/>
                        </a:rPr>
                        <a:t>Year Three – [October 2018 – September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Institute HCBS Rules standards into the operational review audits of the MCOs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Develop provider setting type compliance self- assessment tool </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Revise current MCO monitoring tools for providers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6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Develop reports and reporting processes for MCOs to report site-specific setting compliance with the HCBS Rules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6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Develop processes for disseminating and analyzing member experience surveys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220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600200"/>
            <a:ext cx="8382000" cy="4373563"/>
          </a:xfrm>
        </p:spPr>
        <p:txBody>
          <a:bodyPr/>
          <a:lstStyle/>
          <a:p>
            <a:r>
              <a:rPr lang="en-US" dirty="0" smtClean="0"/>
              <a:t>Arizona’s Medicaid Program</a:t>
            </a:r>
          </a:p>
          <a:p>
            <a:r>
              <a:rPr lang="en-US" dirty="0" smtClean="0"/>
              <a:t>HCBS Rules Orientation</a:t>
            </a:r>
          </a:p>
          <a:p>
            <a:r>
              <a:rPr lang="en-US" dirty="0" smtClean="0"/>
              <a:t>Systemic Assessment and Transition Plan - </a:t>
            </a:r>
            <a:r>
              <a:rPr lang="en-US" i="1" dirty="0" smtClean="0"/>
              <a:t>Draft</a:t>
            </a:r>
          </a:p>
          <a:p>
            <a:pPr lvl="1"/>
            <a:r>
              <a:rPr lang="en-US" dirty="0" smtClean="0"/>
              <a:t>Center - Based Employment</a:t>
            </a:r>
          </a:p>
          <a:p>
            <a:pPr lvl="1"/>
            <a:r>
              <a:rPr lang="en-US" dirty="0" smtClean="0"/>
              <a:t>Group - Supported Employment</a:t>
            </a:r>
            <a:endParaRPr lang="en-US" dirty="0" smtClean="0"/>
          </a:p>
          <a:p>
            <a:pPr lvl="1"/>
            <a:r>
              <a:rPr lang="en-US" dirty="0" smtClean="0"/>
              <a:t>Person - Centered </a:t>
            </a:r>
            <a:r>
              <a:rPr lang="en-US" dirty="0"/>
              <a:t>Planning</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65509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Three- Monitoring Tools &amp; Processes</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Content Placeholder 2"/>
          <p:cNvSpPr>
            <a:spLocks noGrp="1"/>
          </p:cNvSpPr>
          <p:nvPr>
            <p:ph idx="1"/>
          </p:nvPr>
        </p:nvSpPr>
        <p:spPr/>
        <p:txBody>
          <a:bodyPr/>
          <a:lstStyle/>
          <a:p>
            <a:r>
              <a:rPr lang="en-US" sz="2400" dirty="0" smtClean="0"/>
              <a:t>AHCCCS Monitoring of the MCOs</a:t>
            </a:r>
          </a:p>
          <a:p>
            <a:pPr lvl="1"/>
            <a:r>
              <a:rPr lang="en-US" sz="2000" dirty="0" smtClean="0"/>
              <a:t>Incorporate new compliance standards into operational reviews</a:t>
            </a:r>
          </a:p>
          <a:p>
            <a:pPr lvl="1"/>
            <a:r>
              <a:rPr lang="en-US" sz="2000" dirty="0" smtClean="0"/>
              <a:t>MCOs will report site-specific setting compliance to AHCCCS</a:t>
            </a:r>
          </a:p>
          <a:p>
            <a:r>
              <a:rPr lang="en-US" sz="2400" dirty="0" smtClean="0"/>
              <a:t>MCO Monitoring of the Providers</a:t>
            </a:r>
          </a:p>
          <a:p>
            <a:pPr lvl="1"/>
            <a:r>
              <a:rPr lang="en-US" sz="2000" dirty="0" smtClean="0"/>
              <a:t>Revise current monitoring tool</a:t>
            </a:r>
          </a:p>
          <a:p>
            <a:pPr lvl="1"/>
            <a:r>
              <a:rPr lang="en-US" sz="2000" dirty="0" smtClean="0"/>
              <a:t>Incorporate provided self-assessments</a:t>
            </a:r>
          </a:p>
          <a:p>
            <a:r>
              <a:rPr lang="en-US" sz="2400" dirty="0" smtClean="0"/>
              <a:t>The Member Experience</a:t>
            </a:r>
          </a:p>
          <a:p>
            <a:pPr lvl="1"/>
            <a:r>
              <a:rPr lang="en-US" sz="2000" dirty="0" smtClean="0"/>
              <a:t>Member surveys</a:t>
            </a:r>
          </a:p>
          <a:p>
            <a:pPr lvl="1"/>
            <a:r>
              <a:rPr lang="en-US" sz="2000" dirty="0" smtClean="0"/>
              <a:t>Case management</a:t>
            </a:r>
          </a:p>
          <a:p>
            <a:pPr lvl="1"/>
            <a:r>
              <a:rPr lang="en-US" sz="2000" dirty="0" smtClean="0"/>
              <a:t>Member interviews become part of the monitoring process</a:t>
            </a:r>
            <a:endParaRPr lang="en-US" sz="2000" dirty="0"/>
          </a:p>
        </p:txBody>
      </p:sp>
    </p:spTree>
    <p:extLst>
      <p:ext uri="{BB962C8B-B14F-4D97-AF65-F5344CB8AC3E}">
        <p14:creationId xmlns:p14="http://schemas.microsoft.com/office/powerpoint/2010/main" val="3610155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Four- Technical Assistance</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1420119"/>
              </p:ext>
            </p:extLst>
          </p:nvPr>
        </p:nvGraphicFramePr>
        <p:xfrm>
          <a:off x="457200" y="1676400"/>
          <a:ext cx="8382000" cy="1295592"/>
        </p:xfrm>
        <a:graphic>
          <a:graphicData uri="http://schemas.openxmlformats.org/drawingml/2006/table">
            <a:tbl>
              <a:tblPr firstRow="1" firstCol="1" bandRow="1"/>
              <a:tblGrid>
                <a:gridCol w="457200"/>
                <a:gridCol w="7924800"/>
              </a:tblGrid>
              <a:tr h="0">
                <a:tc gridSpan="2">
                  <a:txBody>
                    <a:bodyPr/>
                    <a:lstStyle/>
                    <a:p>
                      <a:pPr marL="0" marR="0" algn="just" hangingPunct="1">
                        <a:lnSpc>
                          <a:spcPct val="115000"/>
                        </a:lnSpc>
                        <a:spcBef>
                          <a:spcPts val="0"/>
                        </a:spcBef>
                        <a:spcAft>
                          <a:spcPts val="1000"/>
                        </a:spcAft>
                      </a:pPr>
                      <a:r>
                        <a:rPr lang="en-US" sz="2000" b="1" dirty="0">
                          <a:effectLst/>
                          <a:latin typeface="Tahoma" panose="020B0604030504040204" pitchFamily="34" charset="0"/>
                          <a:ea typeface="Tahoma" panose="020B0604030504040204" pitchFamily="34" charset="0"/>
                          <a:cs typeface="Tahoma" panose="020B0604030504040204" pitchFamily="34" charset="0"/>
                        </a:rPr>
                        <a:t>Year Four – [October 2019 – September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monitor all HCBS providers and provide technical assistance for noted deficiencies to HCBS Rules’ compliance</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report site-specific setting compliance with the HCBS Rules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369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Five- Compliance</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43702720"/>
              </p:ext>
            </p:extLst>
          </p:nvPr>
        </p:nvGraphicFramePr>
        <p:xfrm>
          <a:off x="457201" y="1676400"/>
          <a:ext cx="8458200" cy="1295592"/>
        </p:xfrm>
        <a:graphic>
          <a:graphicData uri="http://schemas.openxmlformats.org/drawingml/2006/table">
            <a:tbl>
              <a:tblPr firstRow="1" firstCol="1" bandRow="1"/>
              <a:tblGrid>
                <a:gridCol w="457200"/>
                <a:gridCol w="8001000"/>
              </a:tblGrid>
              <a:tr h="0">
                <a:tc gridSpan="2">
                  <a:txBody>
                    <a:bodyPr/>
                    <a:lstStyle/>
                    <a:p>
                      <a:pPr marL="0" marR="0" algn="just" hangingPunct="1">
                        <a:lnSpc>
                          <a:spcPct val="115000"/>
                        </a:lnSpc>
                        <a:spcBef>
                          <a:spcPts val="0"/>
                        </a:spcBef>
                        <a:spcAft>
                          <a:spcPts val="1000"/>
                        </a:spcAft>
                      </a:pPr>
                      <a:r>
                        <a:rPr lang="en-US" sz="2000" b="1" dirty="0">
                          <a:effectLst/>
                          <a:latin typeface="Tahoma" panose="020B0604030504040204" pitchFamily="34" charset="0"/>
                          <a:ea typeface="Tahoma" panose="020B0604030504040204" pitchFamily="34" charset="0"/>
                          <a:cs typeface="Tahoma" panose="020B0604030504040204" pitchFamily="34" charset="0"/>
                        </a:rPr>
                        <a:t>Year Five – [October 2020 – September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monitor all HCBS providers and issue corrective action plans for noted deficiencies to HCBS Rules’ compliance</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report site-specific setting compliance with the HCBS Rules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382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371600"/>
            <a:ext cx="7704328" cy="2457450"/>
          </a:xfrm>
        </p:spPr>
        <p:txBody>
          <a:bodyPr/>
          <a:lstStyle/>
          <a:p>
            <a:r>
              <a:rPr lang="en-US" dirty="0" smtClean="0"/>
              <a:t>Center-Based Employment</a:t>
            </a:r>
            <a:br>
              <a:rPr lang="en-US" dirty="0" smtClean="0"/>
            </a:br>
            <a:r>
              <a:rPr lang="en-US" dirty="0" smtClean="0"/>
              <a:t/>
            </a:r>
            <a:br>
              <a:rPr lang="en-US" dirty="0" smtClean="0"/>
            </a:br>
            <a:r>
              <a:rPr lang="en-US" i="1" dirty="0" smtClean="0"/>
              <a:t>Current Proposed Option</a:t>
            </a:r>
            <a:endParaRPr lang="en-US" i="1" dirty="0"/>
          </a:p>
        </p:txBody>
      </p:sp>
      <p:sp>
        <p:nvSpPr>
          <p:cNvPr id="3" name="Slide Number Placeholder 2"/>
          <p:cNvSpPr>
            <a:spLocks noGrp="1"/>
          </p:cNvSpPr>
          <p:nvPr>
            <p:ph type="sldNum" sz="quarter" idx="4"/>
          </p:nvPr>
        </p:nvSpPr>
        <p:spPr/>
        <p:txBody>
          <a:bodyPr/>
          <a:lstStyle/>
          <a:p>
            <a:fld id="{FF445594-FFE8-4E90-934C-EFF530110A38}" type="slidenum">
              <a:rPr lang="en-US" smtClean="0"/>
              <a:t>33</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242927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10600" cy="1219200"/>
          </a:xfrm>
        </p:spPr>
        <p:txBody>
          <a:bodyPr/>
          <a:lstStyle/>
          <a:p>
            <a:r>
              <a:rPr lang="en-US" dirty="0"/>
              <a:t>Pre-Vocational Facility-Based Service</a:t>
            </a:r>
          </a:p>
        </p:txBody>
      </p:sp>
      <p:sp>
        <p:nvSpPr>
          <p:cNvPr id="3" name="Content Placeholder 2"/>
          <p:cNvSpPr>
            <a:spLocks noGrp="1"/>
          </p:cNvSpPr>
          <p:nvPr>
            <p:ph idx="1"/>
          </p:nvPr>
        </p:nvSpPr>
        <p:spPr/>
        <p:txBody>
          <a:bodyPr/>
          <a:lstStyle/>
          <a:p>
            <a:r>
              <a:rPr lang="en-US" dirty="0" smtClean="0"/>
              <a:t>Provision of individualized services and supports</a:t>
            </a:r>
          </a:p>
          <a:p>
            <a:r>
              <a:rPr lang="en-US" dirty="0" smtClean="0"/>
              <a:t>Focus of the service is on preparing people to transition into an integrated work environment (i.e. group or individual services and supports)</a:t>
            </a:r>
          </a:p>
        </p:txBody>
      </p:sp>
      <p:sp>
        <p:nvSpPr>
          <p:cNvPr id="4" name="Slide Number Placeholder 3"/>
          <p:cNvSpPr>
            <a:spLocks noGrp="1"/>
          </p:cNvSpPr>
          <p:nvPr>
            <p:ph type="sldNum" sz="quarter" idx="4"/>
          </p:nvPr>
        </p:nvSpPr>
        <p:spPr/>
        <p:txBody>
          <a:bodyPr/>
          <a:lstStyle/>
          <a:p>
            <a:fld id="{FF445594-FFE8-4E90-934C-EFF530110A38}" type="slidenum">
              <a:rPr lang="en-US" smtClean="0"/>
              <a:t>34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792613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35</a:t>
            </a:fld>
            <a:endParaRPr lang="en-US" dirty="0"/>
          </a:p>
        </p:txBody>
      </p:sp>
      <p:sp>
        <p:nvSpPr>
          <p:cNvPr id="3" name="Title 2"/>
          <p:cNvSpPr>
            <a:spLocks noGrp="1"/>
          </p:cNvSpPr>
          <p:nvPr>
            <p:ph type="title"/>
          </p:nvPr>
        </p:nvSpPr>
        <p:spPr>
          <a:xfrm>
            <a:off x="457200" y="304800"/>
            <a:ext cx="8610600" cy="1219200"/>
          </a:xfrm>
        </p:spPr>
        <p:txBody>
          <a:bodyPr/>
          <a:lstStyle/>
          <a:p>
            <a:r>
              <a:rPr lang="en-US" dirty="0" smtClean="0"/>
              <a:t>Pre-Vocational Facility-Based Service</a:t>
            </a:r>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6" name="Diagram 5"/>
          <p:cNvGraphicFramePr/>
          <p:nvPr>
            <p:extLst>
              <p:ext uri="{D42A27DB-BD31-4B8C-83A1-F6EECF244321}">
                <p14:modId xmlns:p14="http://schemas.microsoft.com/office/powerpoint/2010/main" val="1784330032"/>
              </p:ext>
            </p:extLst>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3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Pre-Vocational Facility-Based </a:t>
            </a:r>
            <a:r>
              <a:rPr lang="en-US" sz="3600" dirty="0" smtClean="0"/>
              <a:t>Service: Goal</a:t>
            </a:r>
            <a:endParaRPr lang="en-US" sz="3600" i="1" dirty="0"/>
          </a:p>
        </p:txBody>
      </p:sp>
      <p:sp>
        <p:nvSpPr>
          <p:cNvPr id="3" name="Content Placeholder 2"/>
          <p:cNvSpPr>
            <a:spLocks noGrp="1"/>
          </p:cNvSpPr>
          <p:nvPr>
            <p:ph idx="1"/>
          </p:nvPr>
        </p:nvSpPr>
        <p:spPr>
          <a:xfrm>
            <a:off x="457200" y="1447800"/>
            <a:ext cx="8382000" cy="4373563"/>
          </a:xfrm>
        </p:spPr>
        <p:txBody>
          <a:bodyPr/>
          <a:lstStyle/>
          <a:p>
            <a:r>
              <a:rPr lang="en-US" sz="2800" dirty="0" smtClean="0"/>
              <a:t>Members </a:t>
            </a:r>
            <a:r>
              <a:rPr lang="en-US" sz="2800" dirty="0" smtClean="0"/>
              <a:t>must have an employment goal for community-based employment (group or individual supported)</a:t>
            </a:r>
          </a:p>
          <a:p>
            <a:r>
              <a:rPr lang="en-US" sz="2800" dirty="0" smtClean="0"/>
              <a:t>At a minimum, annual readiness assessment conducted for community-based employment.</a:t>
            </a:r>
          </a:p>
          <a:p>
            <a:pPr lvl="1"/>
            <a:r>
              <a:rPr lang="en-US" dirty="0" smtClean="0"/>
              <a:t>If the member is not ready for the next step, goals are developed to address barriers.</a:t>
            </a:r>
          </a:p>
          <a:p>
            <a:r>
              <a:rPr lang="en-US" sz="2800" dirty="0" smtClean="0"/>
              <a:t>The duration of the service is defined by the PCP team</a:t>
            </a:r>
          </a:p>
          <a:p>
            <a:r>
              <a:rPr lang="en-US" sz="2800" dirty="0" smtClean="0"/>
              <a:t>Specific outcomes are outlined to be achieved</a:t>
            </a:r>
          </a:p>
          <a:p>
            <a:pPr marL="0" indent="0">
              <a:buNone/>
            </a:pPr>
            <a:endParaRPr lang="en-US" dirty="0"/>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36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260334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Pre-Vocational Facility-Based Service: </a:t>
            </a:r>
            <a:r>
              <a:rPr lang="en-US" sz="3600" dirty="0" smtClean="0"/>
              <a:t>Location</a:t>
            </a:r>
            <a:endParaRPr lang="en-US" dirty="0"/>
          </a:p>
        </p:txBody>
      </p:sp>
      <p:sp>
        <p:nvSpPr>
          <p:cNvPr id="3" name="Content Placeholder 2"/>
          <p:cNvSpPr>
            <a:spLocks noGrp="1"/>
          </p:cNvSpPr>
          <p:nvPr>
            <p:ph idx="1"/>
          </p:nvPr>
        </p:nvSpPr>
        <p:spPr/>
        <p:txBody>
          <a:bodyPr/>
          <a:lstStyle/>
          <a:p>
            <a:pPr>
              <a:buClr>
                <a:srgbClr val="318DCC"/>
              </a:buClr>
            </a:pPr>
            <a:r>
              <a:rPr lang="en-US" dirty="0"/>
              <a:t>The setting is located in the community among other private businesses, retail businesses, etc. in an effort to facilitate integration with the greater community.</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23672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Pre-Vocational Facility-Based Service: </a:t>
            </a:r>
            <a:r>
              <a:rPr lang="en-US" sz="3600" dirty="0" smtClean="0"/>
              <a:t>Work</a:t>
            </a:r>
            <a:endParaRPr lang="en-US" dirty="0"/>
          </a:p>
        </p:txBody>
      </p:sp>
      <p:sp>
        <p:nvSpPr>
          <p:cNvPr id="3" name="Content Placeholder 2"/>
          <p:cNvSpPr>
            <a:spLocks noGrp="1"/>
          </p:cNvSpPr>
          <p:nvPr>
            <p:ph idx="1"/>
          </p:nvPr>
        </p:nvSpPr>
        <p:spPr/>
        <p:txBody>
          <a:bodyPr/>
          <a:lstStyle/>
          <a:p>
            <a:pPr lvl="0">
              <a:buClr>
                <a:srgbClr val="318DCC"/>
              </a:buClr>
            </a:pPr>
            <a:r>
              <a:rPr lang="en-US" dirty="0"/>
              <a:t>Paid </a:t>
            </a:r>
            <a:r>
              <a:rPr lang="en-US" dirty="0" smtClean="0"/>
              <a:t>or volunteer work </a:t>
            </a:r>
            <a:r>
              <a:rPr lang="en-US" dirty="0"/>
              <a:t>becomes the medium for work skill development</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034018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Pre-Vocational Facility-Based Service: </a:t>
            </a:r>
            <a:r>
              <a:rPr lang="en-US" sz="3600" dirty="0" smtClean="0"/>
              <a:t>Integration</a:t>
            </a:r>
            <a:endParaRPr lang="en-US" i="1" dirty="0"/>
          </a:p>
        </p:txBody>
      </p:sp>
      <p:sp>
        <p:nvSpPr>
          <p:cNvPr id="3" name="Content Placeholder 2"/>
          <p:cNvSpPr>
            <a:spLocks noGrp="1"/>
          </p:cNvSpPr>
          <p:nvPr>
            <p:ph idx="1"/>
          </p:nvPr>
        </p:nvSpPr>
        <p:spPr>
          <a:xfrm>
            <a:off x="457200" y="1524000"/>
            <a:ext cx="8382000" cy="4373563"/>
          </a:xfrm>
        </p:spPr>
        <p:txBody>
          <a:bodyPr/>
          <a:lstStyle/>
          <a:p>
            <a:r>
              <a:rPr lang="en-US" dirty="0" smtClean="0"/>
              <a:t>Members </a:t>
            </a:r>
            <a:r>
              <a:rPr lang="en-US" dirty="0"/>
              <a:t>are interacting and working alongside individuals without disabilities</a:t>
            </a:r>
          </a:p>
          <a:p>
            <a:pPr lvl="1"/>
            <a:r>
              <a:rPr lang="en-US" sz="2000" dirty="0"/>
              <a:t>Incorporation of </a:t>
            </a:r>
            <a:r>
              <a:rPr lang="en-US" sz="2000" dirty="0" smtClean="0"/>
              <a:t>peers without disabilities in </a:t>
            </a:r>
            <a:r>
              <a:rPr lang="en-US" sz="2000" dirty="0"/>
              <a:t>the </a:t>
            </a:r>
            <a:r>
              <a:rPr lang="en-US" sz="2000" dirty="0" smtClean="0"/>
              <a:t>pre-vocational setting</a:t>
            </a:r>
            <a:endParaRPr lang="en-US" sz="2000" dirty="0"/>
          </a:p>
          <a:p>
            <a:pPr lvl="1"/>
            <a:r>
              <a:rPr lang="en-US" sz="2000" dirty="0"/>
              <a:t>Career exploration/planning and/or support to participate in volunteer positions </a:t>
            </a:r>
          </a:p>
          <a:p>
            <a:pPr lvl="1"/>
            <a:r>
              <a:rPr lang="en-US" sz="2000" dirty="0"/>
              <a:t>Inviting in subject matters experts in the community to teach members how to prepare for and be successful in the workplace (i.e. preparing for an interview, hygiene in the workplace, the use of natural supports, etc.)</a:t>
            </a:r>
          </a:p>
          <a:p>
            <a:pPr lvl="1"/>
            <a:r>
              <a:rPr lang="en-US" sz="2000" dirty="0"/>
              <a:t>Developing products and services that are prepared in facility, but sold or provided out in the general community (i.e. selling baked goods at a farmer’s market).</a:t>
            </a:r>
          </a:p>
          <a:p>
            <a:pPr marL="914400" lvl="2" indent="0">
              <a:buNone/>
            </a:pPr>
            <a:endParaRPr lang="en-US" sz="2000" dirty="0" smtClean="0"/>
          </a:p>
          <a:p>
            <a:pPr lvl="1"/>
            <a:endParaRPr lang="en-US" sz="2400"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39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5028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Arizona’s Medicaid Program</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4</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887592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Pre-Vocational Facility-Based Service: </a:t>
            </a:r>
            <a:r>
              <a:rPr lang="en-US" sz="3600" dirty="0" smtClean="0"/>
              <a:t>Expanded Service Scope</a:t>
            </a:r>
            <a:endParaRPr lang="en-US" i="1" dirty="0"/>
          </a:p>
        </p:txBody>
      </p:sp>
      <p:sp>
        <p:nvSpPr>
          <p:cNvPr id="3" name="Content Placeholder 2"/>
          <p:cNvSpPr>
            <a:spLocks noGrp="1"/>
          </p:cNvSpPr>
          <p:nvPr>
            <p:ph idx="1"/>
          </p:nvPr>
        </p:nvSpPr>
        <p:spPr>
          <a:xfrm>
            <a:off x="457200" y="1600200"/>
            <a:ext cx="8382000" cy="4373563"/>
          </a:xfrm>
        </p:spPr>
        <p:txBody>
          <a:bodyPr/>
          <a:lstStyle/>
          <a:p>
            <a:r>
              <a:rPr lang="en-US" dirty="0" smtClean="0"/>
              <a:t>Experiential learning and career exploration</a:t>
            </a:r>
          </a:p>
          <a:p>
            <a:r>
              <a:rPr lang="en-US" dirty="0" smtClean="0"/>
              <a:t>Support </a:t>
            </a:r>
            <a:r>
              <a:rPr lang="en-US" dirty="0" smtClean="0"/>
              <a:t>to learn about, prepare for and obtain volunteer work as a medium for skill </a:t>
            </a:r>
            <a:r>
              <a:rPr lang="en-US" dirty="0" smtClean="0"/>
              <a:t>development</a:t>
            </a:r>
            <a:endParaRPr lang="en-US" dirty="0" smtClean="0"/>
          </a:p>
          <a:p>
            <a:r>
              <a:rPr lang="en-US" dirty="0" smtClean="0"/>
              <a:t>Transportation and mobility </a:t>
            </a:r>
            <a:r>
              <a:rPr lang="en-US" dirty="0" smtClean="0"/>
              <a:t>training</a:t>
            </a:r>
          </a:p>
          <a:p>
            <a:r>
              <a:rPr lang="en-US" dirty="0" smtClean="0"/>
              <a:t>DB101 and Work Incentive Consultation</a:t>
            </a:r>
            <a:endParaRPr lang="en-US" dirty="0" smtClean="0"/>
          </a:p>
          <a:p>
            <a:pPr marL="0" indent="0">
              <a:buNone/>
            </a:pPr>
            <a:endParaRPr lang="en-US" dirty="0" smtClean="0"/>
          </a:p>
          <a:p>
            <a:pPr marL="914400" lvl="2" indent="0">
              <a:buNone/>
            </a:pPr>
            <a:endParaRPr lang="en-US" sz="2000" dirty="0" smtClean="0"/>
          </a:p>
          <a:p>
            <a:pPr lvl="1"/>
            <a:endParaRPr lang="en-US" sz="2400"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40</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97205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371600"/>
            <a:ext cx="7704328" cy="2457450"/>
          </a:xfrm>
        </p:spPr>
        <p:txBody>
          <a:bodyPr/>
          <a:lstStyle/>
          <a:p>
            <a:r>
              <a:rPr lang="en-US" dirty="0" smtClean="0"/>
              <a:t>Center-Based Employment</a:t>
            </a:r>
            <a:br>
              <a:rPr lang="en-US" dirty="0" smtClean="0"/>
            </a:br>
            <a:r>
              <a:rPr lang="en-US" dirty="0" smtClean="0"/>
              <a:t/>
            </a:r>
            <a:br>
              <a:rPr lang="en-US" dirty="0" smtClean="0"/>
            </a:br>
            <a:r>
              <a:rPr lang="en-US" i="1" dirty="0" smtClean="0"/>
              <a:t>Additional Option</a:t>
            </a:r>
            <a:endParaRPr lang="en-US" i="1" dirty="0"/>
          </a:p>
        </p:txBody>
      </p:sp>
      <p:sp>
        <p:nvSpPr>
          <p:cNvPr id="3" name="Slide Number Placeholder 2"/>
          <p:cNvSpPr>
            <a:spLocks noGrp="1"/>
          </p:cNvSpPr>
          <p:nvPr>
            <p:ph type="sldNum" sz="quarter" idx="4"/>
          </p:nvPr>
        </p:nvSpPr>
        <p:spPr/>
        <p:txBody>
          <a:bodyPr/>
          <a:lstStyle/>
          <a:p>
            <a:fld id="{FF445594-FFE8-4E90-934C-EFF530110A38}" type="slidenum">
              <a:rPr lang="en-US" smtClean="0"/>
              <a:t>41</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081855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42</a:t>
            </a:fld>
            <a:endParaRPr lang="en-US" dirty="0"/>
          </a:p>
        </p:txBody>
      </p:sp>
      <p:sp>
        <p:nvSpPr>
          <p:cNvPr id="3" name="Title 2"/>
          <p:cNvSpPr>
            <a:spLocks noGrp="1"/>
          </p:cNvSpPr>
          <p:nvPr>
            <p:ph type="title"/>
          </p:nvPr>
        </p:nvSpPr>
        <p:spPr>
          <a:xfrm>
            <a:off x="457200" y="304800"/>
            <a:ext cx="8610600" cy="1219200"/>
          </a:xfrm>
        </p:spPr>
        <p:txBody>
          <a:bodyPr/>
          <a:lstStyle/>
          <a:p>
            <a:r>
              <a:rPr lang="en-US" dirty="0" smtClean="0"/>
              <a:t>Additional Option – Integrated Center-Based Employment Settings</a:t>
            </a:r>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6" name="Diagram 5"/>
          <p:cNvGraphicFramePr/>
          <p:nvPr>
            <p:extLst>
              <p:ext uri="{D42A27DB-BD31-4B8C-83A1-F6EECF244321}">
                <p14:modId xmlns:p14="http://schemas.microsoft.com/office/powerpoint/2010/main" val="2121931842"/>
              </p:ext>
            </p:extLst>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rot="5400000" flipH="1">
            <a:off x="2705100" y="3511034"/>
            <a:ext cx="3733800" cy="369332"/>
          </a:xfrm>
          <a:prstGeom prst="rect">
            <a:avLst/>
          </a:prstGeom>
          <a:solidFill>
            <a:schemeClr val="accent6">
              <a:lumMod val="75000"/>
            </a:schemeClr>
          </a:solidFill>
        </p:spPr>
        <p:txBody>
          <a:bodyPr wrap="square" rtlCol="0">
            <a:spAutoFit/>
          </a:bodyPr>
          <a:lstStyle/>
          <a:p>
            <a:pPr algn="ctr"/>
            <a:endParaRPr lang="en-US" dirty="0"/>
          </a:p>
        </p:txBody>
      </p:sp>
      <p:sp>
        <p:nvSpPr>
          <p:cNvPr id="5" name="TextBox 4"/>
          <p:cNvSpPr txBox="1"/>
          <p:nvPr/>
        </p:nvSpPr>
        <p:spPr>
          <a:xfrm flipH="1">
            <a:off x="1524000" y="3505200"/>
            <a:ext cx="6096000" cy="584775"/>
          </a:xfrm>
          <a:prstGeom prst="rect">
            <a:avLst/>
          </a:prstGeom>
          <a:solidFill>
            <a:schemeClr val="accent6">
              <a:lumMod val="75000"/>
            </a:schemeClr>
          </a:solidFill>
        </p:spPr>
        <p:txBody>
          <a:bodyPr wrap="square" rtlCol="0">
            <a:spAutoFit/>
          </a:bodyPr>
          <a:lstStyle/>
          <a:p>
            <a:pPr algn="ctr"/>
            <a:r>
              <a:rPr lang="en-US" sz="3200" i="1" dirty="0" smtClean="0"/>
              <a:t>Enrollment Cap</a:t>
            </a:r>
            <a:endParaRPr lang="en-US" sz="3200" i="1" dirty="0"/>
          </a:p>
        </p:txBody>
      </p:sp>
    </p:spTree>
    <p:extLst>
      <p:ext uri="{BB962C8B-B14F-4D97-AF65-F5344CB8AC3E}">
        <p14:creationId xmlns:p14="http://schemas.microsoft.com/office/powerpoint/2010/main" val="4099055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2457450"/>
          </a:xfrm>
        </p:spPr>
        <p:txBody>
          <a:bodyPr/>
          <a:lstStyle/>
          <a:p>
            <a:r>
              <a:rPr lang="en-US" dirty="0" smtClean="0"/>
              <a:t>Group – Supported  Employment</a:t>
            </a:r>
            <a:br>
              <a:rPr lang="en-US" dirty="0" smtClean="0"/>
            </a:br>
            <a:endParaRPr lang="en-US" i="1" dirty="0"/>
          </a:p>
        </p:txBody>
      </p:sp>
      <p:sp>
        <p:nvSpPr>
          <p:cNvPr id="3" name="Slide Number Placeholder 2"/>
          <p:cNvSpPr>
            <a:spLocks noGrp="1"/>
          </p:cNvSpPr>
          <p:nvPr>
            <p:ph type="sldNum" sz="quarter" idx="4"/>
          </p:nvPr>
        </p:nvSpPr>
        <p:spPr/>
        <p:txBody>
          <a:bodyPr/>
          <a:lstStyle/>
          <a:p>
            <a:fld id="{FF445594-FFE8-4E90-934C-EFF530110A38}" type="slidenum">
              <a:rPr lang="en-US" smtClean="0"/>
              <a:t>43</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430088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 Supported Employment –What will be different?</a:t>
            </a:r>
            <a:endParaRPr lang="en-US" i="1" dirty="0"/>
          </a:p>
        </p:txBody>
      </p:sp>
      <p:sp>
        <p:nvSpPr>
          <p:cNvPr id="3" name="Content Placeholder 2"/>
          <p:cNvSpPr>
            <a:spLocks noGrp="1"/>
          </p:cNvSpPr>
          <p:nvPr>
            <p:ph idx="1"/>
          </p:nvPr>
        </p:nvSpPr>
        <p:spPr>
          <a:xfrm>
            <a:off x="457200" y="1524000"/>
            <a:ext cx="8382000" cy="4373563"/>
          </a:xfrm>
        </p:spPr>
        <p:txBody>
          <a:bodyPr/>
          <a:lstStyle/>
          <a:p>
            <a:r>
              <a:rPr lang="en-US" dirty="0" smtClean="0"/>
              <a:t>Expanded scope of service </a:t>
            </a:r>
          </a:p>
          <a:p>
            <a:pPr lvl="1"/>
            <a:r>
              <a:rPr lang="en-US" dirty="0" smtClean="0"/>
              <a:t>Vocational/job related discovery or assessment</a:t>
            </a:r>
          </a:p>
          <a:p>
            <a:pPr lvl="1"/>
            <a:r>
              <a:rPr lang="en-US" dirty="0" smtClean="0"/>
              <a:t>Work Incentive Consultation</a:t>
            </a:r>
          </a:p>
          <a:p>
            <a:pPr lvl="1"/>
            <a:r>
              <a:rPr lang="en-US" dirty="0" smtClean="0"/>
              <a:t>Career advancement services</a:t>
            </a:r>
          </a:p>
          <a:p>
            <a:pPr lvl="1"/>
            <a:r>
              <a:rPr lang="en-US" dirty="0" smtClean="0"/>
              <a:t>Transportation training and planning</a:t>
            </a:r>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778765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Employment Services</a:t>
            </a:r>
            <a:endParaRPr lang="en-US" dirty="0"/>
          </a:p>
        </p:txBody>
      </p:sp>
      <p:sp>
        <p:nvSpPr>
          <p:cNvPr id="3" name="Content Placeholder 2"/>
          <p:cNvSpPr>
            <a:spLocks noGrp="1"/>
          </p:cNvSpPr>
          <p:nvPr>
            <p:ph idx="1"/>
          </p:nvPr>
        </p:nvSpPr>
        <p:spPr/>
        <p:txBody>
          <a:bodyPr/>
          <a:lstStyle/>
          <a:p>
            <a:r>
              <a:rPr lang="en-US" dirty="0" smtClean="0"/>
              <a:t>Transition Plan – </a:t>
            </a:r>
            <a:r>
              <a:rPr lang="en-US" i="1" dirty="0" smtClean="0"/>
              <a:t>Year One</a:t>
            </a:r>
          </a:p>
          <a:p>
            <a:pPr marL="400050" lvl="1" indent="0">
              <a:buNone/>
            </a:pPr>
            <a:r>
              <a:rPr lang="en-US" dirty="0" smtClean="0"/>
              <a:t>Undertake a process to evaluate and re-design the current continuum of employment supports and services in an effort to ensure members have the opportunities to participate in either work or other activities that support them to make contributions to their communities.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45</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994239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a:t>
            </a:r>
            <a:endParaRPr lang="en-US" dirty="0"/>
          </a:p>
        </p:txBody>
      </p:sp>
      <p:sp>
        <p:nvSpPr>
          <p:cNvPr id="3" name="Content Placeholder 2"/>
          <p:cNvSpPr>
            <a:spLocks noGrp="1"/>
          </p:cNvSpPr>
          <p:nvPr>
            <p:ph idx="1"/>
          </p:nvPr>
        </p:nvSpPr>
        <p:spPr>
          <a:xfrm>
            <a:off x="381000" y="1447800"/>
            <a:ext cx="8382000" cy="4373563"/>
          </a:xfrm>
        </p:spPr>
        <p:txBody>
          <a:bodyPr/>
          <a:lstStyle/>
          <a:p>
            <a:r>
              <a:rPr lang="en-US" sz="2400" dirty="0" smtClean="0"/>
              <a:t>State’s assessment and corresponding transition plan with PCP requirements were separate and apart from each setting type</a:t>
            </a:r>
          </a:p>
          <a:p>
            <a:r>
              <a:rPr lang="en-US" sz="2400" dirty="0" smtClean="0"/>
              <a:t>PCP requirements outlined in both Section 2402 (a) of the Affordable Care Act and the HCBS Rules</a:t>
            </a:r>
          </a:p>
          <a:p>
            <a:r>
              <a:rPr lang="en-US" sz="2400" dirty="0" smtClean="0"/>
              <a:t>HCBS Rules discuss the PCP in two contexts</a:t>
            </a:r>
          </a:p>
          <a:p>
            <a:pPr lvl="1"/>
            <a:r>
              <a:rPr lang="en-US" sz="2000" dirty="0" smtClean="0"/>
              <a:t>Setting options must be identified and documented in the PCP and based upon an individual’s needs and preferences</a:t>
            </a:r>
          </a:p>
          <a:p>
            <a:pPr lvl="1"/>
            <a:r>
              <a:rPr lang="en-US" sz="2000" dirty="0" smtClean="0"/>
              <a:t>Any limitation of an individual’s access to basic rights for health and safety reasons must be assessed and monitored in the PCP </a:t>
            </a:r>
          </a:p>
          <a:p>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46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119367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 Centered Planning</a:t>
            </a:r>
          </a:p>
        </p:txBody>
      </p:sp>
      <p:sp>
        <p:nvSpPr>
          <p:cNvPr id="3" name="Content Placeholder 2"/>
          <p:cNvSpPr>
            <a:spLocks noGrp="1"/>
          </p:cNvSpPr>
          <p:nvPr>
            <p:ph idx="1"/>
          </p:nvPr>
        </p:nvSpPr>
        <p:spPr/>
        <p:txBody>
          <a:bodyPr/>
          <a:lstStyle/>
          <a:p>
            <a:r>
              <a:rPr lang="en-US" sz="2400" dirty="0" smtClean="0"/>
              <a:t>Assessment and Transition Plan Goals</a:t>
            </a:r>
            <a:endParaRPr lang="en-US" sz="2400" dirty="0"/>
          </a:p>
          <a:p>
            <a:pPr lvl="1"/>
            <a:r>
              <a:rPr lang="en-US" sz="2400" dirty="0"/>
              <a:t>Develop safeguards against unjustified restrictions of member rights</a:t>
            </a:r>
          </a:p>
          <a:p>
            <a:pPr lvl="1"/>
            <a:r>
              <a:rPr lang="en-US" sz="2400" dirty="0"/>
              <a:t>Ensuring members have the information and supports to maximize </a:t>
            </a:r>
            <a:r>
              <a:rPr lang="en-US" sz="2400" dirty="0" smtClean="0"/>
              <a:t>member-direction and determination</a:t>
            </a:r>
            <a:endParaRPr lang="en-US" sz="2400" dirty="0"/>
          </a:p>
          <a:p>
            <a:pPr lvl="1"/>
            <a:r>
              <a:rPr lang="en-US" sz="2400" dirty="0"/>
              <a:t>Create alignment across the program to monitor MCO implementation and </a:t>
            </a:r>
            <a:r>
              <a:rPr lang="en-US" sz="2400" dirty="0" smtClean="0"/>
              <a:t>member </a:t>
            </a:r>
            <a:r>
              <a:rPr lang="en-US" sz="2400" dirty="0"/>
              <a:t>progress with personal goals</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184422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 - Assessment</a:t>
            </a:r>
            <a:endParaRPr lang="en-US" dirty="0"/>
          </a:p>
        </p:txBody>
      </p:sp>
      <p:sp>
        <p:nvSpPr>
          <p:cNvPr id="3" name="Content Placeholder 2"/>
          <p:cNvSpPr>
            <a:spLocks noGrp="1"/>
          </p:cNvSpPr>
          <p:nvPr>
            <p:ph idx="1"/>
          </p:nvPr>
        </p:nvSpPr>
        <p:spPr/>
        <p:txBody>
          <a:bodyPr/>
          <a:lstStyle/>
          <a:p>
            <a:r>
              <a:rPr lang="en-US" sz="2800" dirty="0" smtClean="0"/>
              <a:t>Many of the requirements are implemented in practice, but not formally outlined as required practices in AHCCCS policy</a:t>
            </a:r>
          </a:p>
          <a:p>
            <a:r>
              <a:rPr lang="en-US" sz="2800" dirty="0" smtClean="0"/>
              <a:t>MCOs utilize different strategies to implement the process and different methods to document the information</a:t>
            </a:r>
          </a:p>
          <a:p>
            <a:r>
              <a:rPr lang="en-US" sz="2800" dirty="0" smtClean="0"/>
              <a:t>There are new elements to the PCP preparation, process, forms, implementation and monitoring that need to be instituted.</a:t>
            </a:r>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48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34409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 – Transition Plan</a:t>
            </a:r>
            <a:endParaRPr lang="en-US" dirty="0"/>
          </a:p>
        </p:txBody>
      </p:sp>
      <p:sp>
        <p:nvSpPr>
          <p:cNvPr id="3" name="Content Placeholder 2"/>
          <p:cNvSpPr>
            <a:spLocks noGrp="1"/>
          </p:cNvSpPr>
          <p:nvPr>
            <p:ph idx="1"/>
          </p:nvPr>
        </p:nvSpPr>
        <p:spPr/>
        <p:txBody>
          <a:bodyPr/>
          <a:lstStyle/>
          <a:p>
            <a:r>
              <a:rPr lang="en-US" i="1" dirty="0" smtClean="0"/>
              <a:t>Year Two (September 2018)</a:t>
            </a:r>
          </a:p>
          <a:p>
            <a:pPr lvl="1"/>
            <a:r>
              <a:rPr lang="en-US" dirty="0" smtClean="0"/>
              <a:t>Develop uniform policy and forms</a:t>
            </a:r>
          </a:p>
          <a:p>
            <a:pPr lvl="1"/>
            <a:r>
              <a:rPr lang="en-US" dirty="0" smtClean="0"/>
              <a:t>Develop a model to sustain a cadre of volunteer certified PCP facilitators</a:t>
            </a:r>
          </a:p>
          <a:p>
            <a:r>
              <a:rPr lang="en-US" i="1" dirty="0" smtClean="0"/>
              <a:t>Year Three (September 2019)</a:t>
            </a:r>
          </a:p>
          <a:p>
            <a:pPr lvl="1"/>
            <a:r>
              <a:rPr lang="en-US" dirty="0" smtClean="0"/>
              <a:t>Develop methods to monitor and evaluate implementation and progress</a:t>
            </a:r>
          </a:p>
          <a:p>
            <a:pPr lvl="1"/>
            <a:r>
              <a:rPr lang="en-US" dirty="0" smtClean="0"/>
              <a:t>Develop and pilot competency-based Case Manager training</a:t>
            </a:r>
          </a:p>
          <a:p>
            <a:pPr lvl="1"/>
            <a:endParaRPr lang="en-US" i="1"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49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24863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Arizona’s Medicaid Program</a:t>
            </a:r>
            <a:endParaRPr lang="en-US" dirty="0"/>
          </a:p>
        </p:txBody>
      </p:sp>
      <p:sp>
        <p:nvSpPr>
          <p:cNvPr id="3" name="Content Placeholder 2"/>
          <p:cNvSpPr>
            <a:spLocks noGrp="1"/>
          </p:cNvSpPr>
          <p:nvPr>
            <p:ph idx="1"/>
          </p:nvPr>
        </p:nvSpPr>
        <p:spPr/>
        <p:txBody>
          <a:bodyPr/>
          <a:lstStyle/>
          <a:p>
            <a:r>
              <a:rPr lang="en-US" dirty="0" smtClean="0"/>
              <a:t>1115 Waiver</a:t>
            </a:r>
          </a:p>
          <a:p>
            <a:r>
              <a:rPr lang="en-US" dirty="0" smtClean="0"/>
              <a:t>Managed Care Organization (MCO) Model</a:t>
            </a:r>
          </a:p>
          <a:p>
            <a:r>
              <a:rPr lang="en-US" dirty="0" smtClean="0"/>
              <a:t>Arizona Long Term Care System (ALTCS)</a:t>
            </a:r>
          </a:p>
          <a:p>
            <a:pPr lvl="1"/>
            <a:r>
              <a:rPr lang="en-US" dirty="0" smtClean="0"/>
              <a:t>Least restrictive setting</a:t>
            </a:r>
          </a:p>
          <a:p>
            <a:pPr lvl="1"/>
            <a:r>
              <a:rPr lang="en-US" dirty="0" smtClean="0"/>
              <a:t>Guiding and governing principles</a:t>
            </a:r>
          </a:p>
          <a:p>
            <a:pPr lvl="1"/>
            <a:r>
              <a:rPr lang="en-US" dirty="0" smtClean="0"/>
              <a:t>Placement rates</a:t>
            </a:r>
          </a:p>
          <a:p>
            <a:pPr lvl="1"/>
            <a:r>
              <a:rPr lang="en-US" dirty="0" smtClean="0"/>
              <a:t>Specialized settings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783737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 – Transition Plan</a:t>
            </a:r>
            <a:endParaRPr lang="en-US" dirty="0"/>
          </a:p>
        </p:txBody>
      </p:sp>
      <p:sp>
        <p:nvSpPr>
          <p:cNvPr id="3" name="Content Placeholder 2"/>
          <p:cNvSpPr>
            <a:spLocks noGrp="1"/>
          </p:cNvSpPr>
          <p:nvPr>
            <p:ph idx="1"/>
          </p:nvPr>
        </p:nvSpPr>
        <p:spPr/>
        <p:txBody>
          <a:bodyPr/>
          <a:lstStyle/>
          <a:p>
            <a:r>
              <a:rPr lang="en-US" i="1" dirty="0" smtClean="0"/>
              <a:t>Year Four (September 2020)</a:t>
            </a:r>
          </a:p>
          <a:p>
            <a:pPr lvl="1"/>
            <a:r>
              <a:rPr lang="en-US" dirty="0" smtClean="0"/>
              <a:t>Implement Case Manager training</a:t>
            </a:r>
          </a:p>
          <a:p>
            <a:pPr lvl="1"/>
            <a:r>
              <a:rPr lang="en-US" dirty="0" smtClean="0"/>
              <a:t>Train and certify cade of PCP facilitators</a:t>
            </a:r>
          </a:p>
          <a:p>
            <a:r>
              <a:rPr lang="en-US" i="1" dirty="0" smtClean="0"/>
              <a:t>Year Five (September 2021)</a:t>
            </a:r>
          </a:p>
          <a:p>
            <a:pPr lvl="1"/>
            <a:r>
              <a:rPr lang="en-US" dirty="0" smtClean="0"/>
              <a:t>Create cadre of PCP facilitators and implement procedures</a:t>
            </a:r>
          </a:p>
          <a:p>
            <a:pPr lvl="1"/>
            <a:r>
              <a:rPr lang="en-US" dirty="0" smtClean="0"/>
              <a:t>Implement methods to monitor and evaluate implementation and progress</a:t>
            </a:r>
          </a:p>
        </p:txBody>
      </p:sp>
      <p:sp>
        <p:nvSpPr>
          <p:cNvPr id="4" name="Slide Number Placeholder 3"/>
          <p:cNvSpPr>
            <a:spLocks noGrp="1"/>
          </p:cNvSpPr>
          <p:nvPr>
            <p:ph type="sldNum" sz="quarter" idx="4"/>
          </p:nvPr>
        </p:nvSpPr>
        <p:spPr/>
        <p:txBody>
          <a:bodyPr/>
          <a:lstStyle/>
          <a:p>
            <a:fld id="{FF445594-FFE8-4E90-934C-EFF530110A38}" type="slidenum">
              <a:rPr lang="en-US" smtClean="0"/>
              <a:t>50</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558288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Public Comment Period (August 2015)</a:t>
            </a:r>
          </a:p>
        </p:txBody>
      </p:sp>
      <p:sp>
        <p:nvSpPr>
          <p:cNvPr id="3" name="Content Placeholder 2"/>
          <p:cNvSpPr>
            <a:spLocks noGrp="1"/>
          </p:cNvSpPr>
          <p:nvPr>
            <p:ph idx="1"/>
          </p:nvPr>
        </p:nvSpPr>
        <p:spPr/>
        <p:txBody>
          <a:bodyPr/>
          <a:lstStyle/>
          <a:p>
            <a:r>
              <a:rPr lang="en-US" dirty="0" smtClean="0"/>
              <a:t>Statewide public forums</a:t>
            </a:r>
          </a:p>
          <a:p>
            <a:r>
              <a:rPr lang="en-US" dirty="0" smtClean="0"/>
              <a:t>Public comment</a:t>
            </a:r>
          </a:p>
          <a:p>
            <a:pPr lvl="1"/>
            <a:r>
              <a:rPr lang="en-US" dirty="0" smtClean="0"/>
              <a:t>Written correspondence (email or mail)</a:t>
            </a:r>
          </a:p>
          <a:p>
            <a:r>
              <a:rPr lang="en-US" dirty="0" smtClean="0"/>
              <a:t>Check the AHCCCS website regularly for updates</a:t>
            </a:r>
          </a:p>
          <a:p>
            <a:pPr marL="0" indent="0">
              <a:buNone/>
            </a:pPr>
            <a:r>
              <a:rPr lang="en-US" dirty="0"/>
              <a:t>	</a:t>
            </a:r>
            <a:r>
              <a:rPr lang="en-US" dirty="0" smtClean="0">
                <a:hlinkClick r:id="rId2"/>
              </a:rPr>
              <a:t>www.azahcccs.gov/HCBS</a:t>
            </a:r>
            <a:r>
              <a:rPr lang="en-US" dirty="0" smtClean="0"/>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51</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534733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 Assessment</a:t>
            </a:r>
            <a:endParaRPr lang="en-US" dirty="0"/>
          </a:p>
        </p:txBody>
      </p:sp>
      <p:sp>
        <p:nvSpPr>
          <p:cNvPr id="3" name="Content Placeholder 2"/>
          <p:cNvSpPr>
            <a:spLocks noGrp="1"/>
          </p:cNvSpPr>
          <p:nvPr>
            <p:ph idx="1"/>
          </p:nvPr>
        </p:nvSpPr>
        <p:spPr>
          <a:xfrm>
            <a:off x="457200" y="1524000"/>
            <a:ext cx="8382000" cy="4221163"/>
          </a:xfrm>
        </p:spPr>
        <p:txBody>
          <a:bodyPr/>
          <a:lstStyle/>
          <a:p>
            <a:r>
              <a:rPr lang="en-US" sz="2400" dirty="0" smtClean="0"/>
              <a:t>Is the systemic assessment accurate?</a:t>
            </a:r>
          </a:p>
          <a:p>
            <a:pPr lvl="1"/>
            <a:r>
              <a:rPr lang="en-US" sz="2000" dirty="0" smtClean="0"/>
              <a:t>Does it contain the appropriate references to statutes, rules, policies, contracts, etc.?</a:t>
            </a:r>
          </a:p>
          <a:p>
            <a:r>
              <a:rPr lang="en-US" sz="2400" dirty="0" smtClean="0"/>
              <a:t>Is the compliance level reflective of the evidence provided?</a:t>
            </a:r>
          </a:p>
          <a:p>
            <a:pPr lvl="1"/>
            <a:r>
              <a:rPr lang="en-US" sz="2000" dirty="0" smtClean="0"/>
              <a:t>Compliant</a:t>
            </a:r>
          </a:p>
          <a:p>
            <a:pPr lvl="1"/>
            <a:r>
              <a:rPr lang="en-US" sz="2000" dirty="0" smtClean="0"/>
              <a:t>Partial Compliance</a:t>
            </a:r>
          </a:p>
          <a:p>
            <a:pPr lvl="1"/>
            <a:r>
              <a:rPr lang="en-US" sz="2000" dirty="0" smtClean="0"/>
              <a:t>Compliant with Recommendations</a:t>
            </a:r>
          </a:p>
          <a:p>
            <a:pPr lvl="1"/>
            <a:r>
              <a:rPr lang="en-US" sz="2000" dirty="0" smtClean="0"/>
              <a:t>Not-Compliant</a:t>
            </a:r>
          </a:p>
          <a:p>
            <a:r>
              <a:rPr lang="en-US" sz="2400" dirty="0" smtClean="0"/>
              <a:t>What are some themes of compliance that may be implemented in practice and not reflected in the systemic assessment?</a:t>
            </a:r>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52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918959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a:t>
            </a:r>
            <a:br>
              <a:rPr lang="en-US" dirty="0" smtClean="0"/>
            </a:br>
            <a:r>
              <a:rPr lang="en-US" dirty="0" smtClean="0"/>
              <a:t>Transition Plan - Setting Type</a:t>
            </a:r>
            <a:endParaRPr lang="en-US" dirty="0"/>
          </a:p>
        </p:txBody>
      </p:sp>
      <p:sp>
        <p:nvSpPr>
          <p:cNvPr id="3" name="Content Placeholder 2"/>
          <p:cNvSpPr>
            <a:spLocks noGrp="1"/>
          </p:cNvSpPr>
          <p:nvPr>
            <p:ph idx="1"/>
          </p:nvPr>
        </p:nvSpPr>
        <p:spPr/>
        <p:txBody>
          <a:bodyPr/>
          <a:lstStyle/>
          <a:p>
            <a:r>
              <a:rPr lang="en-US" sz="2800" dirty="0" smtClean="0"/>
              <a:t>Does the remediation strategy directly address the compliance issue?</a:t>
            </a:r>
          </a:p>
          <a:p>
            <a:r>
              <a:rPr lang="en-US" sz="2800" dirty="0" smtClean="0"/>
              <a:t>Is the timeline for the remediation strategy appropriate and realistic?</a:t>
            </a:r>
          </a:p>
          <a:p>
            <a:r>
              <a:rPr lang="en-US" sz="2800" dirty="0" smtClean="0"/>
              <a:t>Is the proposed monitoring method the most effective way to ensure ongoing compliance?</a:t>
            </a:r>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8462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54</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9953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Rates – June 2015</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638566961"/>
              </p:ext>
            </p:extLst>
          </p:nvPr>
        </p:nvGraphicFramePr>
        <p:xfrm>
          <a:off x="457200" y="1600200"/>
          <a:ext cx="8382000" cy="4526280"/>
        </p:xfrm>
        <a:graphic>
          <a:graphicData uri="http://schemas.openxmlformats.org/drawingml/2006/table">
            <a:tbl>
              <a:tblPr firstRow="1" bandRow="1">
                <a:tableStyleId>{5C22544A-7EE6-4342-B048-85BDC9FD1C3A}</a:tableStyleId>
              </a:tblPr>
              <a:tblGrid>
                <a:gridCol w="4724400"/>
                <a:gridCol w="1524000"/>
                <a:gridCol w="2133600"/>
              </a:tblGrid>
              <a:tr h="370840">
                <a:tc>
                  <a:txBody>
                    <a:bodyPr/>
                    <a:lstStyle/>
                    <a:p>
                      <a:r>
                        <a:rPr lang="en-US" dirty="0" smtClean="0"/>
                        <a:t>Setting</a:t>
                      </a:r>
                      <a:endParaRPr lang="en-US" dirty="0"/>
                    </a:p>
                  </a:txBody>
                  <a:tcPr/>
                </a:tc>
                <a:tc>
                  <a:txBody>
                    <a:bodyPr/>
                    <a:lstStyle/>
                    <a:p>
                      <a:r>
                        <a:rPr lang="en-US" dirty="0" smtClean="0"/>
                        <a:t>Members</a:t>
                      </a:r>
                      <a:endParaRPr lang="en-US" dirty="0"/>
                    </a:p>
                  </a:txBody>
                  <a:tcPr/>
                </a:tc>
                <a:tc>
                  <a:txBody>
                    <a:bodyPr/>
                    <a:lstStyle/>
                    <a:p>
                      <a:r>
                        <a:rPr lang="en-US" dirty="0" smtClean="0"/>
                        <a:t>% of Membership</a:t>
                      </a:r>
                      <a:endParaRPr lang="en-US" dirty="0"/>
                    </a:p>
                  </a:txBody>
                  <a:tcPr/>
                </a:tc>
              </a:tr>
              <a:tr h="370840">
                <a:tc>
                  <a:txBody>
                    <a:bodyPr/>
                    <a:lstStyle/>
                    <a:p>
                      <a:r>
                        <a:rPr lang="en-US" dirty="0" smtClean="0"/>
                        <a:t>Own Home</a:t>
                      </a:r>
                      <a:endParaRPr lang="en-US" dirty="0"/>
                    </a:p>
                  </a:txBody>
                  <a:tcPr/>
                </a:tc>
                <a:tc>
                  <a:txBody>
                    <a:bodyPr/>
                    <a:lstStyle/>
                    <a:p>
                      <a:r>
                        <a:rPr lang="en-US" dirty="0" smtClean="0"/>
                        <a:t>39,362</a:t>
                      </a:r>
                      <a:endParaRPr lang="en-US" dirty="0"/>
                    </a:p>
                  </a:txBody>
                  <a:tcPr/>
                </a:tc>
                <a:tc>
                  <a:txBody>
                    <a:bodyPr/>
                    <a:lstStyle/>
                    <a:p>
                      <a:r>
                        <a:rPr lang="en-US" dirty="0" smtClean="0"/>
                        <a:t>68%</a:t>
                      </a:r>
                      <a:endParaRPr lang="en-US" dirty="0"/>
                    </a:p>
                  </a:txBody>
                  <a:tcPr/>
                </a:tc>
              </a:tr>
              <a:tr h="370840">
                <a:tc>
                  <a:txBody>
                    <a:bodyPr/>
                    <a:lstStyle/>
                    <a:p>
                      <a:r>
                        <a:rPr lang="en-US" dirty="0" smtClean="0"/>
                        <a:t>Assisted Living Facility</a:t>
                      </a:r>
                      <a:endParaRPr lang="en-US" dirty="0"/>
                    </a:p>
                  </a:txBody>
                  <a:tcPr/>
                </a:tc>
                <a:tc>
                  <a:txBody>
                    <a:bodyPr/>
                    <a:lstStyle/>
                    <a:p>
                      <a:r>
                        <a:rPr lang="en-US" dirty="0" smtClean="0"/>
                        <a:t>6,028</a:t>
                      </a:r>
                      <a:endParaRPr lang="en-US" dirty="0"/>
                    </a:p>
                  </a:txBody>
                  <a:tcPr/>
                </a:tc>
                <a:tc>
                  <a:txBody>
                    <a:bodyPr/>
                    <a:lstStyle/>
                    <a:p>
                      <a:r>
                        <a:rPr lang="en-US" dirty="0" smtClean="0"/>
                        <a:t>11%</a:t>
                      </a:r>
                      <a:endParaRPr lang="en-US" dirty="0"/>
                    </a:p>
                  </a:txBody>
                  <a:tcPr/>
                </a:tc>
              </a:tr>
              <a:tr h="370840">
                <a:tc>
                  <a:txBody>
                    <a:bodyPr/>
                    <a:lstStyle/>
                    <a:p>
                      <a:r>
                        <a:rPr lang="en-US" dirty="0" smtClean="0"/>
                        <a:t>Group Home</a:t>
                      </a:r>
                      <a:endParaRPr lang="en-US" dirty="0"/>
                    </a:p>
                  </a:txBody>
                  <a:tcPr/>
                </a:tc>
                <a:tc>
                  <a:txBody>
                    <a:bodyPr/>
                    <a:lstStyle/>
                    <a:p>
                      <a:r>
                        <a:rPr lang="en-US" dirty="0" smtClean="0"/>
                        <a:t>2,832</a:t>
                      </a:r>
                      <a:endParaRPr lang="en-US" dirty="0"/>
                    </a:p>
                  </a:txBody>
                  <a:tcPr/>
                </a:tc>
                <a:tc>
                  <a:txBody>
                    <a:bodyPr/>
                    <a:lstStyle/>
                    <a:p>
                      <a:r>
                        <a:rPr lang="en-US" dirty="0" smtClean="0"/>
                        <a:t>5%</a:t>
                      </a:r>
                      <a:endParaRPr lang="en-US" dirty="0"/>
                    </a:p>
                  </a:txBody>
                  <a:tcPr/>
                </a:tc>
              </a:tr>
              <a:tr h="370840">
                <a:tc>
                  <a:txBody>
                    <a:bodyPr/>
                    <a:lstStyle/>
                    <a:p>
                      <a:r>
                        <a:rPr lang="en-US" dirty="0" smtClean="0"/>
                        <a:t>Developmental Home</a:t>
                      </a:r>
                      <a:endParaRPr lang="en-US" dirty="0"/>
                    </a:p>
                  </a:txBody>
                  <a:tcPr/>
                </a:tc>
                <a:tc>
                  <a:txBody>
                    <a:bodyPr/>
                    <a:lstStyle/>
                    <a:p>
                      <a:r>
                        <a:rPr lang="en-US" dirty="0" smtClean="0"/>
                        <a:t>1,333</a:t>
                      </a:r>
                      <a:endParaRPr lang="en-US" dirty="0"/>
                    </a:p>
                  </a:txBody>
                  <a:tcPr/>
                </a:tc>
                <a:tc>
                  <a:txBody>
                    <a:bodyPr/>
                    <a:lstStyle/>
                    <a:p>
                      <a:r>
                        <a:rPr lang="en-US" dirty="0" smtClean="0"/>
                        <a:t>2%</a:t>
                      </a:r>
                      <a:endParaRPr lang="en-US" dirty="0"/>
                    </a:p>
                  </a:txBody>
                  <a:tcPr/>
                </a:tc>
              </a:tr>
              <a:tr h="370840">
                <a:tc>
                  <a:txBody>
                    <a:bodyPr/>
                    <a:lstStyle/>
                    <a:p>
                      <a:r>
                        <a:rPr lang="en-US" sz="2000" b="1" dirty="0" smtClean="0">
                          <a:solidFill>
                            <a:srgbClr val="FF0000"/>
                          </a:solidFill>
                        </a:rPr>
                        <a:t>Total of HCBS Placements</a:t>
                      </a:r>
                      <a:endParaRPr lang="en-US" sz="2000" b="1" dirty="0">
                        <a:solidFill>
                          <a:srgbClr val="FF0000"/>
                        </a:solidFill>
                      </a:endParaRPr>
                    </a:p>
                  </a:txBody>
                  <a:tcPr/>
                </a:tc>
                <a:tc>
                  <a:txBody>
                    <a:bodyPr/>
                    <a:lstStyle/>
                    <a:p>
                      <a:r>
                        <a:rPr lang="en-US" sz="2000" b="1" dirty="0" smtClean="0">
                          <a:solidFill>
                            <a:srgbClr val="FF0000"/>
                          </a:solidFill>
                        </a:rPr>
                        <a:t>49,555</a:t>
                      </a:r>
                      <a:endParaRPr lang="en-US" sz="2000" b="1" dirty="0">
                        <a:solidFill>
                          <a:srgbClr val="FF0000"/>
                        </a:solidFill>
                      </a:endParaRPr>
                    </a:p>
                  </a:txBody>
                  <a:tcPr/>
                </a:tc>
                <a:tc>
                  <a:txBody>
                    <a:bodyPr/>
                    <a:lstStyle/>
                    <a:p>
                      <a:r>
                        <a:rPr lang="en-US" sz="2000" b="1" dirty="0" smtClean="0">
                          <a:solidFill>
                            <a:srgbClr val="FF0000"/>
                          </a:solidFill>
                        </a:rPr>
                        <a:t>86%</a:t>
                      </a:r>
                      <a:endParaRPr lang="en-US" sz="2000" b="1" dirty="0">
                        <a:solidFill>
                          <a:srgbClr val="FF0000"/>
                        </a:solidFill>
                      </a:endParaRPr>
                    </a:p>
                  </a:txBody>
                  <a:tcPr/>
                </a:tc>
              </a:tr>
              <a:tr h="370840">
                <a:tc>
                  <a:txBody>
                    <a:bodyPr/>
                    <a:lstStyle/>
                    <a:p>
                      <a:r>
                        <a:rPr lang="en-US" dirty="0" smtClean="0"/>
                        <a:t>Skilled Nursing Facility</a:t>
                      </a:r>
                      <a:endParaRPr lang="en-US" dirty="0"/>
                    </a:p>
                  </a:txBody>
                  <a:tcPr/>
                </a:tc>
                <a:tc>
                  <a:txBody>
                    <a:bodyPr/>
                    <a:lstStyle/>
                    <a:p>
                      <a:r>
                        <a:rPr lang="en-US" dirty="0" smtClean="0"/>
                        <a:t>7,247</a:t>
                      </a:r>
                      <a:endParaRPr lang="en-US" dirty="0"/>
                    </a:p>
                  </a:txBody>
                  <a:tcPr/>
                </a:tc>
                <a:tc>
                  <a:txBody>
                    <a:bodyPr/>
                    <a:lstStyle/>
                    <a:p>
                      <a:r>
                        <a:rPr lang="en-US" dirty="0" smtClean="0"/>
                        <a:t>13%</a:t>
                      </a:r>
                      <a:endParaRPr lang="en-US" dirty="0"/>
                    </a:p>
                  </a:txBody>
                  <a:tcPr/>
                </a:tc>
              </a:tr>
              <a:tr h="370840">
                <a:tc>
                  <a:txBody>
                    <a:bodyPr/>
                    <a:lstStyle/>
                    <a:p>
                      <a:r>
                        <a:rPr lang="en-US" dirty="0" smtClean="0"/>
                        <a:t>Other</a:t>
                      </a:r>
                      <a:endParaRPr lang="en-US" dirty="0"/>
                    </a:p>
                  </a:txBody>
                  <a:tcPr/>
                </a:tc>
                <a:tc>
                  <a:txBody>
                    <a:bodyPr/>
                    <a:lstStyle/>
                    <a:p>
                      <a:r>
                        <a:rPr lang="en-US" dirty="0" smtClean="0"/>
                        <a:t>602</a:t>
                      </a:r>
                      <a:endParaRPr lang="en-US" dirty="0"/>
                    </a:p>
                  </a:txBody>
                  <a:tcPr/>
                </a:tc>
                <a:tc>
                  <a:txBody>
                    <a:bodyPr/>
                    <a:lstStyle/>
                    <a:p>
                      <a:r>
                        <a:rPr lang="en-US" dirty="0" smtClean="0"/>
                        <a:t>1%</a:t>
                      </a:r>
                      <a:endParaRPr lang="en-US" dirty="0"/>
                    </a:p>
                  </a:txBody>
                  <a:tcPr/>
                </a:tc>
              </a:tr>
              <a:tr h="370840">
                <a:tc>
                  <a:txBody>
                    <a:bodyPr/>
                    <a:lstStyle/>
                    <a:p>
                      <a:r>
                        <a:rPr lang="en-US" dirty="0" smtClean="0"/>
                        <a:t>ICF/ID</a:t>
                      </a:r>
                      <a:endParaRPr lang="en-US" dirty="0"/>
                    </a:p>
                  </a:txBody>
                  <a:tcPr/>
                </a:tc>
                <a:tc>
                  <a:txBody>
                    <a:bodyPr/>
                    <a:lstStyle/>
                    <a:p>
                      <a:r>
                        <a:rPr lang="en-US" dirty="0" smtClean="0"/>
                        <a:t>129</a:t>
                      </a:r>
                      <a:endParaRPr lang="en-US" dirty="0"/>
                    </a:p>
                  </a:txBody>
                  <a:tcPr/>
                </a:tc>
                <a:tc>
                  <a:txBody>
                    <a:bodyPr/>
                    <a:lstStyle/>
                    <a:p>
                      <a:r>
                        <a:rPr lang="en-US" dirty="0" smtClean="0"/>
                        <a:t>.2%</a:t>
                      </a:r>
                      <a:endParaRPr lang="en-US" dirty="0"/>
                    </a:p>
                  </a:txBody>
                  <a:tcPr/>
                </a:tc>
              </a:tr>
              <a:tr h="370840">
                <a:tc>
                  <a:txBody>
                    <a:bodyPr/>
                    <a:lstStyle/>
                    <a:p>
                      <a:r>
                        <a:rPr lang="en-US" dirty="0" smtClean="0"/>
                        <a:t>Behavioral Health</a:t>
                      </a:r>
                      <a:r>
                        <a:rPr lang="en-US" baseline="0" dirty="0" smtClean="0"/>
                        <a:t> Residential Facility</a:t>
                      </a:r>
                      <a:endParaRPr lang="en-US" dirty="0"/>
                    </a:p>
                  </a:txBody>
                  <a:tcPr/>
                </a:tc>
                <a:tc>
                  <a:txBody>
                    <a:bodyPr/>
                    <a:lstStyle/>
                    <a:p>
                      <a:r>
                        <a:rPr lang="en-US" dirty="0" smtClean="0"/>
                        <a:t>95</a:t>
                      </a:r>
                      <a:endParaRPr lang="en-US" dirty="0"/>
                    </a:p>
                  </a:txBody>
                  <a:tcPr/>
                </a:tc>
                <a:tc>
                  <a:txBody>
                    <a:bodyPr/>
                    <a:lstStyle/>
                    <a:p>
                      <a:r>
                        <a:rPr lang="en-US" dirty="0" smtClean="0"/>
                        <a:t>.2%</a:t>
                      </a:r>
                      <a:endParaRPr lang="en-US" dirty="0"/>
                    </a:p>
                  </a:txBody>
                  <a:tcPr/>
                </a:tc>
              </a:tr>
              <a:tr h="370840">
                <a:tc>
                  <a:txBody>
                    <a:bodyPr/>
                    <a:lstStyle/>
                    <a:p>
                      <a:r>
                        <a:rPr lang="en-US" sz="2000" b="1" dirty="0" smtClean="0">
                          <a:solidFill>
                            <a:srgbClr val="FF0000"/>
                          </a:solidFill>
                        </a:rPr>
                        <a:t>Total of Institutional</a:t>
                      </a:r>
                      <a:r>
                        <a:rPr lang="en-US" sz="2000" b="1" baseline="0" dirty="0" smtClean="0">
                          <a:solidFill>
                            <a:srgbClr val="FF0000"/>
                          </a:solidFill>
                        </a:rPr>
                        <a:t> Placements</a:t>
                      </a:r>
                      <a:endParaRPr lang="en-US" sz="2000" b="1" dirty="0">
                        <a:solidFill>
                          <a:srgbClr val="FF0000"/>
                        </a:solidFill>
                      </a:endParaRPr>
                    </a:p>
                  </a:txBody>
                  <a:tcPr/>
                </a:tc>
                <a:tc>
                  <a:txBody>
                    <a:bodyPr/>
                    <a:lstStyle/>
                    <a:p>
                      <a:r>
                        <a:rPr lang="en-US" sz="2000" b="1" dirty="0" smtClean="0">
                          <a:solidFill>
                            <a:srgbClr val="FF0000"/>
                          </a:solidFill>
                        </a:rPr>
                        <a:t>8,073</a:t>
                      </a:r>
                      <a:endParaRPr lang="en-US" sz="2000" b="1" dirty="0">
                        <a:solidFill>
                          <a:srgbClr val="FF0000"/>
                        </a:solidFill>
                      </a:endParaRPr>
                    </a:p>
                  </a:txBody>
                  <a:tcPr/>
                </a:tc>
                <a:tc>
                  <a:txBody>
                    <a:bodyPr/>
                    <a:lstStyle/>
                    <a:p>
                      <a:r>
                        <a:rPr lang="en-US" sz="2000" b="1" dirty="0" smtClean="0">
                          <a:solidFill>
                            <a:srgbClr val="FF0000"/>
                          </a:solidFill>
                        </a:rPr>
                        <a:t>14%</a:t>
                      </a:r>
                      <a:endParaRPr lang="en-US" sz="2000" b="1" dirty="0">
                        <a:solidFill>
                          <a:srgbClr val="FF0000"/>
                        </a:solidFill>
                      </a:endParaRPr>
                    </a:p>
                  </a:txBody>
                  <a:tcPr/>
                </a:tc>
              </a:tr>
              <a:tr h="370840">
                <a:tc>
                  <a:txBody>
                    <a:bodyPr/>
                    <a:lstStyle/>
                    <a:p>
                      <a:r>
                        <a:rPr lang="en-US" sz="2000" b="1" dirty="0" smtClean="0">
                          <a:solidFill>
                            <a:srgbClr val="FF0000"/>
                          </a:solidFill>
                        </a:rPr>
                        <a:t>Total</a:t>
                      </a:r>
                      <a:endParaRPr lang="en-US" sz="2000" b="1" dirty="0">
                        <a:solidFill>
                          <a:srgbClr val="FF0000"/>
                        </a:solidFill>
                      </a:endParaRPr>
                    </a:p>
                  </a:txBody>
                  <a:tcPr/>
                </a:tc>
                <a:tc>
                  <a:txBody>
                    <a:bodyPr/>
                    <a:lstStyle/>
                    <a:p>
                      <a:r>
                        <a:rPr lang="en-US" sz="2000" b="1" dirty="0" smtClean="0">
                          <a:solidFill>
                            <a:srgbClr val="FF0000"/>
                          </a:solidFill>
                        </a:rPr>
                        <a:t>57,628</a:t>
                      </a:r>
                      <a:endParaRPr lang="en-US" sz="2000" b="1" dirty="0">
                        <a:solidFill>
                          <a:srgbClr val="FF0000"/>
                        </a:solidFill>
                      </a:endParaRPr>
                    </a:p>
                  </a:txBody>
                  <a:tcPr/>
                </a:tc>
                <a:tc>
                  <a:txBody>
                    <a:bodyPr/>
                    <a:lstStyle/>
                    <a:p>
                      <a:r>
                        <a:rPr lang="en-US" sz="2000" b="1" dirty="0" smtClean="0">
                          <a:solidFill>
                            <a:srgbClr val="FF0000"/>
                          </a:solidFill>
                        </a:rPr>
                        <a:t>100%</a:t>
                      </a:r>
                      <a:endParaRPr lang="en-US" sz="2000" b="1" dirty="0">
                        <a:solidFill>
                          <a:srgbClr val="FF0000"/>
                        </a:solidFill>
                      </a:endParaRPr>
                    </a:p>
                  </a:txBody>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405250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Intent of the HCBS Rules</a:t>
            </a:r>
            <a:endParaRPr lang="en-US" sz="3600" dirty="0"/>
          </a:p>
        </p:txBody>
      </p:sp>
      <p:sp>
        <p:nvSpPr>
          <p:cNvPr id="5" name="Content Placeholder 4"/>
          <p:cNvSpPr>
            <a:spLocks noGrp="1"/>
          </p:cNvSpPr>
          <p:nvPr>
            <p:ph idx="1"/>
          </p:nvPr>
        </p:nvSpPr>
        <p:spPr>
          <a:xfrm>
            <a:off x="457200" y="1524000"/>
            <a:ext cx="8382000" cy="4343400"/>
          </a:xfrm>
        </p:spPr>
        <p:txBody>
          <a:bodyPr/>
          <a:lstStyle/>
          <a:p>
            <a:r>
              <a:rPr lang="en-US" dirty="0" smtClean="0"/>
              <a:t>Purpose</a:t>
            </a:r>
          </a:p>
          <a:p>
            <a:pPr lvl="1"/>
            <a:r>
              <a:rPr lang="en-US" sz="2400" dirty="0"/>
              <a:t>E</a:t>
            </a:r>
            <a:r>
              <a:rPr lang="en-US" sz="2400" dirty="0" smtClean="0"/>
              <a:t>nhance </a:t>
            </a:r>
            <a:r>
              <a:rPr lang="en-US" sz="2400" dirty="0"/>
              <a:t>the quality of </a:t>
            </a:r>
            <a:r>
              <a:rPr lang="en-US" sz="2400" dirty="0" smtClean="0"/>
              <a:t>HCBS</a:t>
            </a:r>
          </a:p>
          <a:p>
            <a:pPr lvl="1"/>
            <a:r>
              <a:rPr lang="en-US" sz="2400" dirty="0" smtClean="0"/>
              <a:t>Provide </a:t>
            </a:r>
            <a:r>
              <a:rPr lang="en-US" sz="2400" dirty="0"/>
              <a:t>protections to </a:t>
            </a:r>
            <a:r>
              <a:rPr lang="en-US" sz="2400" dirty="0" smtClean="0"/>
              <a:t>participants</a:t>
            </a:r>
          </a:p>
          <a:p>
            <a:pPr lvl="1"/>
            <a:r>
              <a:rPr lang="en-US" sz="2400" dirty="0" smtClean="0"/>
              <a:t>Assure full </a:t>
            </a:r>
            <a:r>
              <a:rPr lang="en-US" sz="2400" dirty="0"/>
              <a:t>access to benefits of community living</a:t>
            </a:r>
          </a:p>
          <a:p>
            <a:pPr lvl="2"/>
            <a:r>
              <a:rPr lang="en-US" sz="1600" dirty="0" smtClean="0"/>
              <a:t>Receive services in the most integrated setting</a:t>
            </a:r>
          </a:p>
          <a:p>
            <a:pPr lvl="2"/>
            <a:r>
              <a:rPr lang="en-US" sz="1600" dirty="0" smtClean="0"/>
              <a:t>Receive services to the same degree of access as individuals not receiving HCBS</a:t>
            </a:r>
            <a:endParaRPr lang="en-US" sz="2400" dirty="0" smtClean="0"/>
          </a:p>
          <a:p>
            <a:r>
              <a:rPr lang="en-US" dirty="0" smtClean="0"/>
              <a:t>Scope </a:t>
            </a:r>
          </a:p>
          <a:p>
            <a:pPr lvl="1"/>
            <a:r>
              <a:rPr lang="en-US" sz="2400" dirty="0" smtClean="0"/>
              <a:t>Licensed </a:t>
            </a:r>
            <a:r>
              <a:rPr lang="en-US" sz="2400" dirty="0"/>
              <a:t>settings</a:t>
            </a:r>
          </a:p>
          <a:p>
            <a:pPr lvl="1"/>
            <a:r>
              <a:rPr lang="en-US" sz="2400" dirty="0"/>
              <a:t>Residential </a:t>
            </a:r>
            <a:r>
              <a:rPr lang="en-US" sz="2400" dirty="0" smtClean="0"/>
              <a:t>and Non-Residential </a:t>
            </a:r>
            <a:endParaRPr lang="en-US" dirty="0"/>
          </a:p>
          <a:p>
            <a:pPr lvl="2"/>
            <a:endParaRPr lang="en-US" sz="1600" dirty="0" smtClean="0"/>
          </a:p>
        </p:txBody>
      </p:sp>
      <p:sp>
        <p:nvSpPr>
          <p:cNvPr id="2" name="Slide Number Placeholder 1"/>
          <p:cNvSpPr>
            <a:spLocks noGrp="1"/>
          </p:cNvSpPr>
          <p:nvPr>
            <p:ph type="sldNum" sz="quarter" idx="4"/>
          </p:nvPr>
        </p:nvSpPr>
        <p:spPr/>
        <p:txBody>
          <a:bodyPr/>
          <a:lstStyle/>
          <a:p>
            <a:fld id="{FF445594-FFE8-4E90-934C-EFF530110A38}" type="slidenum">
              <a:rPr lang="en-US" smtClean="0"/>
              <a:t>7</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56027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Arizona’s Opportunity</a:t>
            </a:r>
            <a:endParaRPr lang="en-US" dirty="0"/>
          </a:p>
        </p:txBody>
      </p:sp>
      <p:sp>
        <p:nvSpPr>
          <p:cNvPr id="3" name="Content Placeholder 2"/>
          <p:cNvSpPr>
            <a:spLocks noGrp="1"/>
          </p:cNvSpPr>
          <p:nvPr>
            <p:ph idx="1"/>
          </p:nvPr>
        </p:nvSpPr>
        <p:spPr/>
        <p:txBody>
          <a:bodyPr/>
          <a:lstStyle/>
          <a:p>
            <a:r>
              <a:rPr lang="en-US" sz="2800" dirty="0" smtClean="0"/>
              <a:t>New standard set of basic rights afforded to all members</a:t>
            </a:r>
          </a:p>
          <a:p>
            <a:r>
              <a:rPr lang="en-US" sz="2800" dirty="0" smtClean="0"/>
              <a:t>Reinforce priority of serving members in the least restrictive setting</a:t>
            </a:r>
          </a:p>
          <a:p>
            <a:r>
              <a:rPr lang="en-US" sz="2800" dirty="0" smtClean="0"/>
              <a:t>Formalize new priority to ensure members are actively engaged and participating in their communities</a:t>
            </a:r>
            <a:endParaRPr lang="en-US" sz="2400" dirty="0" smtClean="0"/>
          </a:p>
          <a:p>
            <a:pPr lvl="1"/>
            <a:endParaRPr lang="en-US" sz="2400" dirty="0" smtClean="0"/>
          </a:p>
          <a:p>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67317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HCBS Rules</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9</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670467684"/>
      </p:ext>
    </p:extLst>
  </p:cSld>
  <p:clrMapOvr>
    <a:masterClrMapping/>
  </p:clrMapOvr>
</p:sld>
</file>

<file path=ppt/theme/theme1.xml><?xml version="1.0" encoding="utf-8"?>
<a:theme xmlns:a="http://schemas.openxmlformats.org/drawingml/2006/main" name="2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PAGE ORANGE">
  <a:themeElements>
    <a:clrScheme name="Custom 27">
      <a:dk1>
        <a:srgbClr val="000000"/>
      </a:dk1>
      <a:lt1>
        <a:srgbClr val="000000"/>
      </a:lt1>
      <a:dk2>
        <a:srgbClr val="FFFFFF"/>
      </a:dk2>
      <a:lt2>
        <a:srgbClr val="FFFFFF"/>
      </a:lt2>
      <a:accent1>
        <a:srgbClr val="F47721"/>
      </a:accent1>
      <a:accent2>
        <a:srgbClr val="7AC143"/>
      </a:accent2>
      <a:accent3>
        <a:srgbClr val="00BCE4"/>
      </a:accent3>
      <a:accent4>
        <a:srgbClr val="00A78E"/>
      </a:accent4>
      <a:accent5>
        <a:srgbClr val="5F78BB"/>
      </a:accent5>
      <a:accent6>
        <a:srgbClr val="B8D936"/>
      </a:accent6>
      <a:hlink>
        <a:srgbClr val="7090A5"/>
      </a:hlink>
      <a:folHlink>
        <a:srgbClr val="7F7F7F"/>
      </a:folHlink>
    </a:clrScheme>
    <a:fontScheme name="New Logo Master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n-lt"/>
          </a:defRPr>
        </a:defPPr>
      </a:lstStyle>
    </a:txDef>
  </a:objectDefaults>
  <a:extraClrSchemeLst>
    <a:extraClrScheme>
      <a:clrScheme name="New Logo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Logo Master Slide 13">
        <a:dk1>
          <a:srgbClr val="000000"/>
        </a:dk1>
        <a:lt1>
          <a:srgbClr val="FFFFFF"/>
        </a:lt1>
        <a:dk2>
          <a:srgbClr val="F47721"/>
        </a:dk2>
        <a:lt2>
          <a:srgbClr val="D50962"/>
        </a:lt2>
        <a:accent1>
          <a:srgbClr val="7AC143"/>
        </a:accent1>
        <a:accent2>
          <a:srgbClr val="00A78E"/>
        </a:accent2>
        <a:accent3>
          <a:srgbClr val="FFFFFF"/>
        </a:accent3>
        <a:accent4>
          <a:srgbClr val="000000"/>
        </a:accent4>
        <a:accent5>
          <a:srgbClr val="BEDDB0"/>
        </a:accent5>
        <a:accent6>
          <a:srgbClr val="009780"/>
        </a:accent6>
        <a:hlink>
          <a:srgbClr val="7D3F98"/>
        </a:hlink>
        <a:folHlink>
          <a:srgbClr val="00BCE4"/>
        </a:folHlink>
      </a:clrScheme>
      <a:clrMap bg1="lt1" tx1="dk1" bg2="lt2" tx2="dk2" accent1="accent1" accent2="accent2" accent3="accent3" accent4="accent4" accent5="accent5" accent6="accent6" hlink="hlink" folHlink="folHlink"/>
    </a:extraClrScheme>
    <a:extraClrScheme>
      <a:clrScheme name="New Logo Master Slide 14">
        <a:dk1>
          <a:srgbClr val="000000"/>
        </a:dk1>
        <a:lt1>
          <a:srgbClr val="FFFFFF"/>
        </a:lt1>
        <a:dk2>
          <a:srgbClr val="D20962"/>
        </a:dk2>
        <a:lt2>
          <a:srgbClr val="F47721"/>
        </a:lt2>
        <a:accent1>
          <a:srgbClr val="7AC143"/>
        </a:accent1>
        <a:accent2>
          <a:srgbClr val="00A78E"/>
        </a:accent2>
        <a:accent3>
          <a:srgbClr val="FFFFFF"/>
        </a:accent3>
        <a:accent4>
          <a:srgbClr val="000000"/>
        </a:accent4>
        <a:accent5>
          <a:srgbClr val="BEDDB0"/>
        </a:accent5>
        <a:accent6>
          <a:srgbClr val="009780"/>
        </a:accent6>
        <a:hlink>
          <a:srgbClr val="7D3F98"/>
        </a:hlink>
        <a:folHlink>
          <a:srgbClr val="00BC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Chapter Slide">
  <a:themeElements>
    <a:clrScheme name="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BLUE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lnDef>
  </a:objectDefaults>
  <a:extraClrSchemeLst>
    <a:extraClrScheme>
      <a:clrScheme name="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text slide">
  <a:themeElements>
    <a:clrScheme name="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lnDef>
  </a:objectDefaults>
  <a:extraClrSchemeLst>
    <a:extraClrScheme>
      <a:clrScheme name="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91B010F96407498E6BA7095EEC962C" ma:contentTypeVersion="1" ma:contentTypeDescription="Create a new document." ma:contentTypeScope="" ma:versionID="4f50acd05e2024048ece9621da98b461">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7BE4C8A5-1640-4AF0-9226-E1B878F17C87}">
  <ds:schemaRefs>
    <ds:schemaRef ds:uri="http://schemas.microsoft.com/sharepoint/v3/contenttype/forms"/>
  </ds:schemaRefs>
</ds:datastoreItem>
</file>

<file path=customXml/itemProps2.xml><?xml version="1.0" encoding="utf-8"?>
<ds:datastoreItem xmlns:ds="http://schemas.openxmlformats.org/officeDocument/2006/customXml" ds:itemID="{44881FEE-308A-4615-80E1-22D8523A6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AD8008-A201-41FF-BECA-014699A3E623}">
  <ds:schemaRefs>
    <ds:schemaRef ds:uri="http://www.w3.org/XML/1998/namespace"/>
    <ds:schemaRef ds:uri="http://schemas.microsoft.com/office/2006/documentManagement/types"/>
    <ds:schemaRef ds:uri="http://schemas.microsoft.com/sharepoint/v3/field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3448</TotalTime>
  <Words>2673</Words>
  <Application>Microsoft Office PowerPoint</Application>
  <PresentationFormat>On-screen Show (4:3)</PresentationFormat>
  <Paragraphs>516</Paragraphs>
  <Slides>54</Slides>
  <Notes>7</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2_2014 AHCCCS</vt:lpstr>
      <vt:lpstr>Custom Design</vt:lpstr>
      <vt:lpstr>MASTER PAGE ORANGE</vt:lpstr>
      <vt:lpstr>BLUE Chapter Slide</vt:lpstr>
      <vt:lpstr>BLUE text slide</vt:lpstr>
      <vt:lpstr>Home and Community Based Settings (HCBS) Rules </vt:lpstr>
      <vt:lpstr>Housekeeping Items</vt:lpstr>
      <vt:lpstr>Agenda</vt:lpstr>
      <vt:lpstr>Arizona’s Medicaid Program</vt:lpstr>
      <vt:lpstr>Arizona’s Medicaid Program</vt:lpstr>
      <vt:lpstr>Placement Rates – June 2015</vt:lpstr>
      <vt:lpstr>Intent of the HCBS Rules</vt:lpstr>
      <vt:lpstr>Arizona’s Opportunity</vt:lpstr>
      <vt:lpstr>HCBS Rules</vt:lpstr>
      <vt:lpstr>Settings that are not Home and Community Based </vt:lpstr>
      <vt:lpstr>Assessed Settings</vt:lpstr>
      <vt:lpstr>Settings that are Presumed to have Qualities of an Institution </vt:lpstr>
      <vt:lpstr>Rules</vt:lpstr>
      <vt:lpstr>Rules</vt:lpstr>
      <vt:lpstr>Rules</vt:lpstr>
      <vt:lpstr>Systemic Assessment and Transition Plan</vt:lpstr>
      <vt:lpstr>Systemic Assessment</vt:lpstr>
      <vt:lpstr>Why a Systemic Assessment?</vt:lpstr>
      <vt:lpstr>Systemic Assessment - Process</vt:lpstr>
      <vt:lpstr>Systemic Assessment - Process</vt:lpstr>
      <vt:lpstr>Systemic Assessment - Findings</vt:lpstr>
      <vt:lpstr>Systemic Assessment - Findings</vt:lpstr>
      <vt:lpstr>Systemic Assessment - Findings</vt:lpstr>
      <vt:lpstr>Sample Assessment </vt:lpstr>
      <vt:lpstr>Sample Transition Plan </vt:lpstr>
      <vt:lpstr>General Transition Plan –  All Setting Types</vt:lpstr>
      <vt:lpstr> Year One - Orientation</vt:lpstr>
      <vt:lpstr>Year Two- Policy &amp; Contract Revisions</vt:lpstr>
      <vt:lpstr>Year Three- Monitoring Tools &amp; Processes</vt:lpstr>
      <vt:lpstr>Year Three- Monitoring Tools &amp; Processes</vt:lpstr>
      <vt:lpstr>Year Four- Technical Assistance</vt:lpstr>
      <vt:lpstr>Year Five- Compliance</vt:lpstr>
      <vt:lpstr>Center-Based Employment  Current Proposed Option</vt:lpstr>
      <vt:lpstr>Pre-Vocational Facility-Based Service</vt:lpstr>
      <vt:lpstr>Pre-Vocational Facility-Based Service</vt:lpstr>
      <vt:lpstr>Pre-Vocational Facility-Based Service: Goal</vt:lpstr>
      <vt:lpstr>Pre-Vocational Facility-Based Service: Location</vt:lpstr>
      <vt:lpstr>Pre-Vocational Facility-Based Service: Work</vt:lpstr>
      <vt:lpstr>Pre-Vocational Facility-Based Service: Integration</vt:lpstr>
      <vt:lpstr>Pre-Vocational Facility-Based Service: Expanded Service Scope</vt:lpstr>
      <vt:lpstr>Center-Based Employment  Additional Option</vt:lpstr>
      <vt:lpstr>Additional Option – Integrated Center-Based Employment Settings</vt:lpstr>
      <vt:lpstr>Group – Supported  Employment </vt:lpstr>
      <vt:lpstr>Group - Supported Employment –What will be different?</vt:lpstr>
      <vt:lpstr>Note: Employment Services</vt:lpstr>
      <vt:lpstr>Person – Centered Planning</vt:lpstr>
      <vt:lpstr>Person – Centered Planning</vt:lpstr>
      <vt:lpstr>Person – Centered Planning - Assessment</vt:lpstr>
      <vt:lpstr>Person – Centered Planning – Transition Plan</vt:lpstr>
      <vt:lpstr>Person – Centered Planning – Transition Plan</vt:lpstr>
      <vt:lpstr>Public Comment Period (August 2015)</vt:lpstr>
      <vt:lpstr>Public Comment - Assessment</vt:lpstr>
      <vt:lpstr>Public Comment   Transition Plan - Setting Type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Jill</dc:creator>
  <cp:lastModifiedBy>Johnson, Dara</cp:lastModifiedBy>
  <cp:revision>323</cp:revision>
  <cp:lastPrinted>2015-08-25T23:22:33Z</cp:lastPrinted>
  <dcterms:created xsi:type="dcterms:W3CDTF">2014-04-21T18:20:21Z</dcterms:created>
  <dcterms:modified xsi:type="dcterms:W3CDTF">2015-08-26T00:14:39Z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0x0101000191B010F96407498E6BA7095EEC962C</vt:lpwstr>
  </property>
</Properties>
</file>