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3" r:id="rId4"/>
    <p:sldMasterId id="2147483726" r:id="rId5"/>
    <p:sldMasterId id="2147483729" r:id="rId6"/>
    <p:sldMasterId id="2147483739" r:id="rId7"/>
    <p:sldMasterId id="2147483751" r:id="rId8"/>
  </p:sldMasterIdLst>
  <p:notesMasterIdLst>
    <p:notesMasterId r:id="rId74"/>
  </p:notesMasterIdLst>
  <p:handoutMasterIdLst>
    <p:handoutMasterId r:id="rId75"/>
  </p:handoutMasterIdLst>
  <p:sldIdLst>
    <p:sldId id="256" r:id="rId9"/>
    <p:sldId id="373" r:id="rId10"/>
    <p:sldId id="290" r:id="rId11"/>
    <p:sldId id="376" r:id="rId12"/>
    <p:sldId id="374" r:id="rId13"/>
    <p:sldId id="375" r:id="rId14"/>
    <p:sldId id="261" r:id="rId15"/>
    <p:sldId id="351" r:id="rId16"/>
    <p:sldId id="377" r:id="rId17"/>
    <p:sldId id="280" r:id="rId18"/>
    <p:sldId id="294" r:id="rId19"/>
    <p:sldId id="293" r:id="rId20"/>
    <p:sldId id="326" r:id="rId21"/>
    <p:sldId id="327" r:id="rId22"/>
    <p:sldId id="328" r:id="rId23"/>
    <p:sldId id="329" r:id="rId24"/>
    <p:sldId id="331" r:id="rId25"/>
    <p:sldId id="332" r:id="rId26"/>
    <p:sldId id="325" r:id="rId27"/>
    <p:sldId id="378" r:id="rId28"/>
    <p:sldId id="344" r:id="rId29"/>
    <p:sldId id="380" r:id="rId30"/>
    <p:sldId id="379" r:id="rId31"/>
    <p:sldId id="386" r:id="rId32"/>
    <p:sldId id="384" r:id="rId33"/>
    <p:sldId id="385" r:id="rId34"/>
    <p:sldId id="383" r:id="rId35"/>
    <p:sldId id="387" r:id="rId36"/>
    <p:sldId id="388" r:id="rId37"/>
    <p:sldId id="389" r:id="rId38"/>
    <p:sldId id="337" r:id="rId39"/>
    <p:sldId id="338" r:id="rId40"/>
    <p:sldId id="390" r:id="rId41"/>
    <p:sldId id="391" r:id="rId42"/>
    <p:sldId id="392" r:id="rId43"/>
    <p:sldId id="393" r:id="rId44"/>
    <p:sldId id="394" r:id="rId45"/>
    <p:sldId id="342" r:id="rId46"/>
    <p:sldId id="343" r:id="rId47"/>
    <p:sldId id="354" r:id="rId48"/>
    <p:sldId id="370" r:id="rId49"/>
    <p:sldId id="368" r:id="rId50"/>
    <p:sldId id="371" r:id="rId51"/>
    <p:sldId id="356" r:id="rId52"/>
    <p:sldId id="357" r:id="rId53"/>
    <p:sldId id="395" r:id="rId54"/>
    <p:sldId id="345" r:id="rId55"/>
    <p:sldId id="346" r:id="rId56"/>
    <p:sldId id="396" r:id="rId57"/>
    <p:sldId id="397" r:id="rId58"/>
    <p:sldId id="358" r:id="rId59"/>
    <p:sldId id="359" r:id="rId60"/>
    <p:sldId id="361" r:id="rId61"/>
    <p:sldId id="360" r:id="rId62"/>
    <p:sldId id="364" r:id="rId63"/>
    <p:sldId id="398" r:id="rId64"/>
    <p:sldId id="347" r:id="rId65"/>
    <p:sldId id="399" r:id="rId66"/>
    <p:sldId id="349" r:id="rId67"/>
    <p:sldId id="348" r:id="rId68"/>
    <p:sldId id="400" r:id="rId69"/>
    <p:sldId id="350" r:id="rId70"/>
    <p:sldId id="381" r:id="rId71"/>
    <p:sldId id="382" r:id="rId72"/>
    <p:sldId id="401" r:id="rId7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1" autoAdjust="0"/>
  </p:normalViewPr>
  <p:slideViewPr>
    <p:cSldViewPr>
      <p:cViewPr>
        <p:scale>
          <a:sx n="115" d="100"/>
          <a:sy n="115" d="100"/>
        </p:scale>
        <p:origin x="-23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3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845CC-F5EE-4398-BE01-50F2BA1406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2E1AE01-8EE2-44D5-BAE4-FD5685A42EBA}">
      <dgm:prSet phldrT="[Text]"/>
      <dgm:spPr/>
      <dgm:t>
        <a:bodyPr/>
        <a:lstStyle/>
        <a:p>
          <a:r>
            <a:rPr lang="en-US" dirty="0" smtClean="0"/>
            <a:t>Planes</a:t>
          </a:r>
          <a:endParaRPr lang="en-US" dirty="0"/>
        </a:p>
      </dgm:t>
    </dgm:pt>
    <dgm:pt modelId="{D5F908E9-ABD8-4D2D-8259-A3C315FDEADC}" type="parTrans" cxnId="{7DAED44F-F69F-46CA-813E-AB323BA6C773}">
      <dgm:prSet/>
      <dgm:spPr/>
      <dgm:t>
        <a:bodyPr/>
        <a:lstStyle/>
        <a:p>
          <a:endParaRPr lang="en-US"/>
        </a:p>
      </dgm:t>
    </dgm:pt>
    <dgm:pt modelId="{A3C412F9-14E8-44B7-99D3-8594D5EF9A92}" type="sibTrans" cxnId="{7DAED44F-F69F-46CA-813E-AB323BA6C773}">
      <dgm:prSet/>
      <dgm:spPr/>
      <dgm:t>
        <a:bodyPr/>
        <a:lstStyle/>
        <a:p>
          <a:endParaRPr lang="en-US"/>
        </a:p>
      </dgm:t>
    </dgm:pt>
    <dgm:pt modelId="{F7F5F1DB-C865-4760-845D-7459A58C4F2B}">
      <dgm:prSet phldrT="[Text]"/>
      <dgm:spPr/>
      <dgm:t>
        <a:bodyPr/>
        <a:lstStyle/>
        <a:p>
          <a:r>
            <a:rPr lang="es-ES" noProof="0" dirty="0" smtClean="0"/>
            <a:t>Público</a:t>
          </a:r>
          <a:endParaRPr lang="es-ES" noProof="0" dirty="0"/>
        </a:p>
      </dgm:t>
    </dgm:pt>
    <dgm:pt modelId="{A20138BD-47DC-49A9-918F-6744D76FD753}" type="parTrans" cxnId="{78E8B7CF-B127-4CAB-B079-B8B4E711A057}">
      <dgm:prSet/>
      <dgm:spPr/>
      <dgm:t>
        <a:bodyPr/>
        <a:lstStyle/>
        <a:p>
          <a:endParaRPr lang="en-US"/>
        </a:p>
      </dgm:t>
    </dgm:pt>
    <dgm:pt modelId="{B92115C3-8538-4909-8615-22CAFCFCCB0A}" type="sibTrans" cxnId="{78E8B7CF-B127-4CAB-B079-B8B4E711A057}">
      <dgm:prSet/>
      <dgm:spPr/>
      <dgm:t>
        <a:bodyPr/>
        <a:lstStyle/>
        <a:p>
          <a:endParaRPr lang="en-US"/>
        </a:p>
      </dgm:t>
    </dgm:pt>
    <dgm:pt modelId="{D664692C-F4E6-47F0-8C5D-253841C03179}">
      <dgm:prSet phldrT="[Text]"/>
      <dgm:spPr/>
      <dgm:t>
        <a:bodyPr/>
        <a:lstStyle/>
        <a:p>
          <a:r>
            <a:rPr lang="es-ES" noProof="0" dirty="0" smtClean="0"/>
            <a:t>Informes</a:t>
          </a:r>
          <a:endParaRPr lang="es-ES" noProof="0" dirty="0"/>
        </a:p>
      </dgm:t>
    </dgm:pt>
    <dgm:pt modelId="{A734D7BC-DE52-42C5-A210-F92255806C8D}" type="parTrans" cxnId="{3056EEE8-7DF3-49F6-8500-4B65F8C7B2EC}">
      <dgm:prSet/>
      <dgm:spPr/>
      <dgm:t>
        <a:bodyPr/>
        <a:lstStyle/>
        <a:p>
          <a:endParaRPr lang="en-US"/>
        </a:p>
      </dgm:t>
    </dgm:pt>
    <dgm:pt modelId="{4BD16614-0C78-437F-9F4D-756EE720FEC7}" type="sibTrans" cxnId="{3056EEE8-7DF3-49F6-8500-4B65F8C7B2EC}">
      <dgm:prSet/>
      <dgm:spPr/>
      <dgm:t>
        <a:bodyPr/>
        <a:lstStyle/>
        <a:p>
          <a:endParaRPr lang="en-US"/>
        </a:p>
      </dgm:t>
    </dgm:pt>
    <dgm:pt modelId="{31A5312E-D300-43D0-9732-09A493519F09}" type="pres">
      <dgm:prSet presAssocID="{90F845CC-F5EE-4398-BE01-50F2BA14060C}" presName="CompostProcess" presStyleCnt="0">
        <dgm:presLayoutVars>
          <dgm:dir/>
          <dgm:resizeHandles val="exact"/>
        </dgm:presLayoutVars>
      </dgm:prSet>
      <dgm:spPr/>
    </dgm:pt>
    <dgm:pt modelId="{9DFEFA12-811E-458F-A169-BFA5C43FA5CE}" type="pres">
      <dgm:prSet presAssocID="{90F845CC-F5EE-4398-BE01-50F2BA14060C}" presName="arrow" presStyleLbl="bgShp" presStyleIdx="0" presStyleCnt="1"/>
      <dgm:spPr/>
    </dgm:pt>
    <dgm:pt modelId="{0AB285E0-9E92-4FE8-B341-932C8372E94E}" type="pres">
      <dgm:prSet presAssocID="{90F845CC-F5EE-4398-BE01-50F2BA14060C}" presName="linearProcess" presStyleCnt="0"/>
      <dgm:spPr/>
    </dgm:pt>
    <dgm:pt modelId="{274580BA-B900-4BC0-A2FD-380F1FF34DE6}" type="pres">
      <dgm:prSet presAssocID="{42E1AE01-8EE2-44D5-BAE4-FD5685A42EB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9F54E-0C5C-4417-9267-EC3DC6B8894B}" type="pres">
      <dgm:prSet presAssocID="{A3C412F9-14E8-44B7-99D3-8594D5EF9A92}" presName="sibTrans" presStyleCnt="0"/>
      <dgm:spPr/>
    </dgm:pt>
    <dgm:pt modelId="{8544EE70-3A6B-4E33-9B5D-348A52926FCD}" type="pres">
      <dgm:prSet presAssocID="{F7F5F1DB-C865-4760-845D-7459A58C4F2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4B373-1053-44EE-A0E3-6F920C91C8D2}" type="pres">
      <dgm:prSet presAssocID="{B92115C3-8538-4909-8615-22CAFCFCCB0A}" presName="sibTrans" presStyleCnt="0"/>
      <dgm:spPr/>
    </dgm:pt>
    <dgm:pt modelId="{F7EBFB28-CC95-4D13-B08F-7D8DFE0C179E}" type="pres">
      <dgm:prSet presAssocID="{D664692C-F4E6-47F0-8C5D-253841C0317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56EEE8-7DF3-49F6-8500-4B65F8C7B2EC}" srcId="{90F845CC-F5EE-4398-BE01-50F2BA14060C}" destId="{D664692C-F4E6-47F0-8C5D-253841C03179}" srcOrd="2" destOrd="0" parTransId="{A734D7BC-DE52-42C5-A210-F92255806C8D}" sibTransId="{4BD16614-0C78-437F-9F4D-756EE720FEC7}"/>
    <dgm:cxn modelId="{78E8B7CF-B127-4CAB-B079-B8B4E711A057}" srcId="{90F845CC-F5EE-4398-BE01-50F2BA14060C}" destId="{F7F5F1DB-C865-4760-845D-7459A58C4F2B}" srcOrd="1" destOrd="0" parTransId="{A20138BD-47DC-49A9-918F-6744D76FD753}" sibTransId="{B92115C3-8538-4909-8615-22CAFCFCCB0A}"/>
    <dgm:cxn modelId="{7DAED44F-F69F-46CA-813E-AB323BA6C773}" srcId="{90F845CC-F5EE-4398-BE01-50F2BA14060C}" destId="{42E1AE01-8EE2-44D5-BAE4-FD5685A42EBA}" srcOrd="0" destOrd="0" parTransId="{D5F908E9-ABD8-4D2D-8259-A3C315FDEADC}" sibTransId="{A3C412F9-14E8-44B7-99D3-8594D5EF9A92}"/>
    <dgm:cxn modelId="{D0AAE0D4-CDA3-4CE7-9312-09BA6C8E0433}" type="presOf" srcId="{F7F5F1DB-C865-4760-845D-7459A58C4F2B}" destId="{8544EE70-3A6B-4E33-9B5D-348A52926FCD}" srcOrd="0" destOrd="0" presId="urn:microsoft.com/office/officeart/2005/8/layout/hProcess9"/>
    <dgm:cxn modelId="{FE067C35-BF3B-41A9-9C08-80A1980A0E5B}" type="presOf" srcId="{90F845CC-F5EE-4398-BE01-50F2BA14060C}" destId="{31A5312E-D300-43D0-9732-09A493519F09}" srcOrd="0" destOrd="0" presId="urn:microsoft.com/office/officeart/2005/8/layout/hProcess9"/>
    <dgm:cxn modelId="{9FCA231F-762F-4835-9221-FC2CEC6DD377}" type="presOf" srcId="{D664692C-F4E6-47F0-8C5D-253841C03179}" destId="{F7EBFB28-CC95-4D13-B08F-7D8DFE0C179E}" srcOrd="0" destOrd="0" presId="urn:microsoft.com/office/officeart/2005/8/layout/hProcess9"/>
    <dgm:cxn modelId="{9F061207-84D3-4567-A50B-B4E1E2E5CC2B}" type="presOf" srcId="{42E1AE01-8EE2-44D5-BAE4-FD5685A42EBA}" destId="{274580BA-B900-4BC0-A2FD-380F1FF34DE6}" srcOrd="0" destOrd="0" presId="urn:microsoft.com/office/officeart/2005/8/layout/hProcess9"/>
    <dgm:cxn modelId="{00776D58-847E-41DF-A058-2FC7F18A4160}" type="presParOf" srcId="{31A5312E-D300-43D0-9732-09A493519F09}" destId="{9DFEFA12-811E-458F-A169-BFA5C43FA5CE}" srcOrd="0" destOrd="0" presId="urn:microsoft.com/office/officeart/2005/8/layout/hProcess9"/>
    <dgm:cxn modelId="{EAA36C87-95CA-4DAA-AA26-E99C70F9F667}" type="presParOf" srcId="{31A5312E-D300-43D0-9732-09A493519F09}" destId="{0AB285E0-9E92-4FE8-B341-932C8372E94E}" srcOrd="1" destOrd="0" presId="urn:microsoft.com/office/officeart/2005/8/layout/hProcess9"/>
    <dgm:cxn modelId="{DE3B1E08-2E4C-4EBF-8BBA-21CF0C85DE82}" type="presParOf" srcId="{0AB285E0-9E92-4FE8-B341-932C8372E94E}" destId="{274580BA-B900-4BC0-A2FD-380F1FF34DE6}" srcOrd="0" destOrd="0" presId="urn:microsoft.com/office/officeart/2005/8/layout/hProcess9"/>
    <dgm:cxn modelId="{1F7D7052-FEC9-4B76-9E81-DA6E3894E5F6}" type="presParOf" srcId="{0AB285E0-9E92-4FE8-B341-932C8372E94E}" destId="{D139F54E-0C5C-4417-9267-EC3DC6B8894B}" srcOrd="1" destOrd="0" presId="urn:microsoft.com/office/officeart/2005/8/layout/hProcess9"/>
    <dgm:cxn modelId="{E3F0F1D0-BE4F-4CE3-B138-7E1D76FA6BFA}" type="presParOf" srcId="{0AB285E0-9E92-4FE8-B341-932C8372E94E}" destId="{8544EE70-3A6B-4E33-9B5D-348A52926FCD}" srcOrd="2" destOrd="0" presId="urn:microsoft.com/office/officeart/2005/8/layout/hProcess9"/>
    <dgm:cxn modelId="{A9BB84C9-3EC4-4555-A428-11A4B3CE9578}" type="presParOf" srcId="{0AB285E0-9E92-4FE8-B341-932C8372E94E}" destId="{21C4B373-1053-44EE-A0E3-6F920C91C8D2}" srcOrd="3" destOrd="0" presId="urn:microsoft.com/office/officeart/2005/8/layout/hProcess9"/>
    <dgm:cxn modelId="{A73D0212-1C90-442A-AF92-0B14D523343E}" type="presParOf" srcId="{0AB285E0-9E92-4FE8-B341-932C8372E94E}" destId="{F7EBFB28-CC95-4D13-B08F-7D8DFE0C179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EFA12-811E-458F-A169-BFA5C43FA5CE}">
      <dsp:nvSpPr>
        <dsp:cNvPr id="0" name=""/>
        <dsp:cNvSpPr/>
      </dsp:nvSpPr>
      <dsp:spPr>
        <a:xfrm>
          <a:off x="457199" y="0"/>
          <a:ext cx="5181600" cy="3225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580BA-B900-4BC0-A2FD-380F1FF34DE6}">
      <dsp:nvSpPr>
        <dsp:cNvPr id="0" name=""/>
        <dsp:cNvSpPr/>
      </dsp:nvSpPr>
      <dsp:spPr>
        <a:xfrm>
          <a:off x="2255" y="967740"/>
          <a:ext cx="1901511" cy="129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Planes</a:t>
          </a:r>
          <a:endParaRPr lang="en-US" sz="3300" kern="1200" dirty="0"/>
        </a:p>
      </dsp:txBody>
      <dsp:txXfrm>
        <a:off x="65243" y="1030728"/>
        <a:ext cx="1775535" cy="1164344"/>
      </dsp:txXfrm>
    </dsp:sp>
    <dsp:sp modelId="{8544EE70-3A6B-4E33-9B5D-348A52926FCD}">
      <dsp:nvSpPr>
        <dsp:cNvPr id="0" name=""/>
        <dsp:cNvSpPr/>
      </dsp:nvSpPr>
      <dsp:spPr>
        <a:xfrm>
          <a:off x="2097244" y="967740"/>
          <a:ext cx="1901511" cy="129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noProof="0" dirty="0" smtClean="0"/>
            <a:t>Público</a:t>
          </a:r>
          <a:endParaRPr lang="es-ES" sz="3300" kern="1200" noProof="0" dirty="0"/>
        </a:p>
      </dsp:txBody>
      <dsp:txXfrm>
        <a:off x="2160232" y="1030728"/>
        <a:ext cx="1775535" cy="1164344"/>
      </dsp:txXfrm>
    </dsp:sp>
    <dsp:sp modelId="{F7EBFB28-CC95-4D13-B08F-7D8DFE0C179E}">
      <dsp:nvSpPr>
        <dsp:cNvPr id="0" name=""/>
        <dsp:cNvSpPr/>
      </dsp:nvSpPr>
      <dsp:spPr>
        <a:xfrm>
          <a:off x="4192232" y="967740"/>
          <a:ext cx="1901511" cy="129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noProof="0" dirty="0" smtClean="0"/>
            <a:t>Informes</a:t>
          </a:r>
          <a:endParaRPr lang="es-ES" sz="3300" kern="1200" noProof="0" dirty="0"/>
        </a:p>
      </dsp:txBody>
      <dsp:txXfrm>
        <a:off x="4255220" y="1030728"/>
        <a:ext cx="1775535" cy="1164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E8383-1604-47F8-B1D4-C14CB52C738A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F4665-1644-4C3B-BDCF-A99896C8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9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6DAAAD-9A8A-4037-9921-B72F2182C2F4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9C71B4-0BE4-46D8-9A18-4A1D7B2E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1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51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8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2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7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3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5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60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85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5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8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4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4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434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238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38EFADD-6813-489E-8FB7-11BBF2FF54E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81000" y="6324600"/>
            <a:ext cx="2133600" cy="238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501219"/>
            <a:ext cx="5715000" cy="609599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A800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9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0896" y="3895344"/>
            <a:ext cx="7696200" cy="47548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Presenter Name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1752" y="4297681"/>
            <a:ext cx="3962400" cy="54102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FF30C1-F917-4E73-ABB4-93DFB019202A}" type="datetime4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22,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01752" y="2458324"/>
            <a:ext cx="6976871" cy="1418732"/>
          </a:xfrm>
        </p:spPr>
        <p:txBody>
          <a:bodyPr>
            <a:noAutofit/>
          </a:bodyPr>
          <a:lstStyle>
            <a:lvl1pPr>
              <a:defRPr sz="35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sz="4800" b="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3700"/>
            <a:ext cx="2939005" cy="10512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/>
          <p:cNvSpPr txBox="1">
            <a:spLocks noChangeArrowheads="1"/>
          </p:cNvSpPr>
          <p:nvPr userDrawn="1"/>
        </p:nvSpPr>
        <p:spPr bwMode="black">
          <a:xfrm>
            <a:off x="274320" y="6373368"/>
            <a:ext cx="5943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ts val="72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Proprietary and Confidential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3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852" y="2380922"/>
            <a:ext cx="80024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dirty="0" smtClean="0">
                <a:solidFill>
                  <a:srgbClr val="FFFFFF"/>
                </a:solidFill>
              </a:rPr>
              <a:t>MERCY CARE PLAN</a:t>
            </a:r>
            <a:endParaRPr lang="en-US" sz="4600" b="1" baseline="30000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 smtClean="0">
                <a:solidFill>
                  <a:srgbClr val="FFFFFF"/>
                </a:solidFill>
              </a:rPr>
              <a:t>Doing the right thing for the right reason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6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3700"/>
            <a:ext cx="2935224" cy="1049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431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852" y="2380922"/>
            <a:ext cx="80024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00" b="1" dirty="0" smtClean="0">
                <a:solidFill>
                  <a:srgbClr val="FFFFFF"/>
                </a:solidFill>
              </a:rPr>
              <a:t>MERCY CARE PLAN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FFFF"/>
                </a:solidFill>
              </a:rPr>
              <a:t>Operating with integrity</a:t>
            </a:r>
          </a:p>
        </p:txBody>
      </p:sp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3700"/>
            <a:ext cx="2935224" cy="1049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8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155448"/>
            <a:ext cx="8482013" cy="5494338"/>
          </a:xfrm>
        </p:spPr>
        <p:txBody>
          <a:bodyPr/>
          <a:lstStyle>
            <a:lvl1pPr>
              <a:lnSpc>
                <a:spcPct val="90000"/>
              </a:lnSpc>
              <a:defRPr sz="54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Divider page use </a:t>
            </a:r>
            <a:br>
              <a:rPr lang="en-US" dirty="0" smtClean="0"/>
            </a:br>
            <a:r>
              <a:rPr lang="en-US" dirty="0" smtClean="0"/>
              <a:t>sparingly to break </a:t>
            </a:r>
            <a:br>
              <a:rPr lang="en-US" dirty="0" smtClean="0"/>
            </a:br>
            <a:r>
              <a:rPr lang="en-US" dirty="0" smtClean="0"/>
              <a:t>up information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063175"/>
            <a:ext cx="9144000" cy="794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6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1 column,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152400"/>
            <a:ext cx="8392674" cy="1143000"/>
          </a:xfrm>
        </p:spPr>
        <p:txBody>
          <a:bodyPr/>
          <a:lstStyle>
            <a:lvl1pPr>
              <a:lnSpc>
                <a:spcPct val="85000"/>
              </a:lnSpc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Headline text should always match the color theme to the particular deck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  <a:lvl4pPr marL="457200" indent="-222250">
              <a:buFont typeface="Calibri" pitchFamily="34" charset="0"/>
              <a:buChar char="─"/>
              <a:defRPr/>
            </a:lvl4pPr>
          </a:lstStyle>
          <a:p>
            <a:r>
              <a:rPr lang="en-US" dirty="0" smtClean="0"/>
              <a:t>All second level text should be black 25 point Calibri. </a:t>
            </a:r>
          </a:p>
          <a:p>
            <a:pPr lvl="1"/>
            <a:r>
              <a:rPr lang="en-US" dirty="0" smtClean="0"/>
              <a:t>All text from the subhead down should be black with</a:t>
            </a:r>
            <a:br>
              <a:rPr lang="en-US" dirty="0" smtClean="0"/>
            </a:br>
            <a:r>
              <a:rPr lang="en-US" dirty="0" smtClean="0"/>
              <a:t> the exception of table heads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75320" y="6381750"/>
            <a:ext cx="53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50A51A-D8F8-4115-9BCF-3D754AB88010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1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2 column,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152400"/>
            <a:ext cx="82296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same color as the deck theme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75320" y="6381750"/>
            <a:ext cx="53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59F844-C645-4211-B8D9-EA77C1F28E4E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0945" y="1529911"/>
            <a:ext cx="4100732" cy="452596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4pPr marL="457200" indent="-222250">
              <a:buFont typeface="Calibri" pitchFamily="34" charset="0"/>
              <a:buChar char="─"/>
              <a:defRPr/>
            </a:lvl4pPr>
          </a:lstStyle>
          <a:p>
            <a:r>
              <a:rPr lang="en-US" dirty="0" smtClean="0"/>
              <a:t>All second level text should be black 25 point Calibri. </a:t>
            </a:r>
          </a:p>
          <a:p>
            <a:pPr lvl="1"/>
            <a:r>
              <a:rPr lang="en-US" dirty="0" smtClean="0"/>
              <a:t>All text from the subhead down should be black with</a:t>
            </a:r>
            <a:br>
              <a:rPr lang="en-US" dirty="0" smtClean="0"/>
            </a:br>
            <a:r>
              <a:rPr lang="en-US" dirty="0" smtClean="0"/>
              <a:t> the exception of table heads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16760" y="1529911"/>
            <a:ext cx="4052791" cy="452596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4pPr marL="457200" indent="-222250">
              <a:buFont typeface="Calibri" pitchFamily="34" charset="0"/>
              <a:buChar char="─"/>
              <a:defRPr/>
            </a:lvl4pPr>
          </a:lstStyle>
          <a:p>
            <a:r>
              <a:rPr lang="en-US" dirty="0" smtClean="0"/>
              <a:t>All second level text should be black 25 point Calibri. </a:t>
            </a:r>
          </a:p>
          <a:p>
            <a:pPr lvl="1"/>
            <a:r>
              <a:rPr lang="en-US" dirty="0" smtClean="0"/>
              <a:t>All text from the subhead down should be black with</a:t>
            </a:r>
            <a:br>
              <a:rPr lang="en-US" dirty="0" smtClean="0"/>
            </a:br>
            <a:r>
              <a:rPr lang="en-US" dirty="0" smtClean="0"/>
              <a:t> the exception of table heads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8525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152400"/>
            <a:ext cx="8392674" cy="1143000"/>
          </a:xfrm>
        </p:spPr>
        <p:txBody>
          <a:bodyPr/>
          <a:lstStyle>
            <a:lvl1pPr>
              <a:lnSpc>
                <a:spcPct val="85000"/>
              </a:lnSpc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Headline text should always match the color theme to the particular deck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75320" y="6381750"/>
            <a:ext cx="53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50A51A-D8F8-4115-9BCF-3D754AB88010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3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75320" y="6381750"/>
            <a:ext cx="53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42E0F6-853E-4F88-89D2-4E50D57FA6C3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62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 you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08908"/>
            <a:ext cx="9144000" cy="1449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70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294" y="5408909"/>
            <a:ext cx="2987311" cy="1068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43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0782-07E9-404F-98A9-3395C7089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3489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2ABBC-44CA-4963-93AD-03804CCE0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9493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80F8B-A8A4-43EA-8186-0C11FDE98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049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400300"/>
            <a:ext cx="3173412" cy="90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5925" y="2400300"/>
            <a:ext cx="3175000" cy="90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36C79-9D8D-4252-A905-EBFDA3A1E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2050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B5BB-E711-479F-936B-78E33ACE05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5574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9064-90DF-4E4E-8223-A00A4B5701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7964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FC818-9BAD-4B20-A94E-CB2BCB27FA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0034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DF9A-0051-4D16-8BC5-0AD36F11F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2352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297D0-8AA0-4D65-AF5E-C792665F1A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29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84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B94A2-EB57-4B32-9BBD-14B6FED441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9979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76913" y="1470025"/>
            <a:ext cx="1624012" cy="1839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470025"/>
            <a:ext cx="4724400" cy="1839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119DF-5C9A-4A62-8566-422A99B93D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1522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2D72A-AE59-4554-ABA1-F2F5B31897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79196"/>
                </a:solidFill>
              </a:rPr>
              <a:t>Proprietary Information of UnitedHealth Group. 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28864963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41227-2141-4903-AAB0-FD76FF416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79196"/>
                </a:solidFill>
              </a:rPr>
              <a:t>Proprietary Information of UnitedHealth Group. 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63195680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88398-0C9A-4FF9-B85B-5F4F729843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79196"/>
                </a:solidFill>
              </a:rPr>
              <a:t>Proprietary Information of UnitedHealth Group. 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68087221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14450"/>
            <a:ext cx="37417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538" y="1314450"/>
            <a:ext cx="3741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2E9FC-4FAE-42B8-8594-C76F40627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79196"/>
                </a:solidFill>
              </a:rPr>
              <a:t>Proprietary Information of UnitedHealth Group. 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95291394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380D6-C3F7-482F-8FD9-FF02892BD9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79196"/>
                </a:solidFill>
              </a:rPr>
              <a:t>Proprietary Information of UnitedHealth Group. 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74735348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87878-A78B-4A10-B9B9-D2B2FB5233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79196"/>
                </a:solidFill>
              </a:rPr>
              <a:t>Proprietary Information of UnitedHealth Group. 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09784282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AA4C-D1FD-422A-BE74-A2F474F5C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79196"/>
                </a:solidFill>
              </a:rPr>
              <a:t>Proprietary Information of UnitedHealth Group. 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92443085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80A95-C67E-4F94-B40E-F007C3ED5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79196"/>
                </a:solidFill>
              </a:rPr>
              <a:t>Proprietary Information of UnitedHealth Group. 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2047872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73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D231-CA9D-4A89-AE3F-7E44BCE16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79196"/>
                </a:solidFill>
              </a:rPr>
              <a:t>Proprietary Information of UnitedHealth Group. 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93230862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5F92F-452A-47F6-8303-07DE0A076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79196"/>
                </a:solidFill>
              </a:rPr>
              <a:t>Proprietary Information of UnitedHealth Group. 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36356990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234950"/>
            <a:ext cx="1908175" cy="5605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34950"/>
            <a:ext cx="5575300" cy="5605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D0DDB-B974-4874-A22F-34188C3CB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79196"/>
                </a:solidFill>
              </a:rPr>
              <a:t>Proprietary Information of UnitedHealth Group. 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9245400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5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7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3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2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Reaching across Arizona to provide comprehensive 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5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HS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"/>
            <a:ext cx="1905000" cy="804902"/>
          </a:xfrm>
          <a:prstGeom prst="rect">
            <a:avLst/>
          </a:prstGeom>
        </p:spPr>
      </p:pic>
      <p:pic>
        <p:nvPicPr>
          <p:cNvPr id="3" name="Picture 2" descr="RaspberryGradient_Wave_11inWi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423"/>
            <a:ext cx="9144000" cy="10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3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02855" y="152400"/>
            <a:ext cx="839267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 same color as the deck theme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05273" y="1529911"/>
            <a:ext cx="837860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All second level text should be black 25 point Calibri.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black">
          <a:xfrm>
            <a:off x="7010400" y="6407943"/>
            <a:ext cx="17145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Mercy Care Plan </a:t>
            </a:r>
            <a:fld id="{17F265F4-24EA-4AD2-8515-72D816661190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368300" y="6346825"/>
            <a:ext cx="8305800" cy="0"/>
          </a:xfrm>
          <a:prstGeom prst="line">
            <a:avLst/>
          </a:prstGeom>
          <a:noFill/>
          <a:ln w="2540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black">
          <a:xfrm>
            <a:off x="274320" y="6373368"/>
            <a:ext cx="5943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ts val="72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Proprietary and Confidential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0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500" b="1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Calibri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234950" indent="-231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457200" indent="-222250" algn="l" rtl="0" fontAlgn="base">
        <a:spcBef>
          <a:spcPct val="20000"/>
        </a:spcBef>
        <a:spcAft>
          <a:spcPct val="0"/>
        </a:spcAft>
        <a:buFont typeface="Calibri" pitchFamily="34" charset="0"/>
        <a:buChar char="─"/>
        <a:defRPr sz="2000">
          <a:solidFill>
            <a:schemeClr val="tx1"/>
          </a:solidFill>
          <a:latin typeface="+mn-lt"/>
        </a:defRPr>
      </a:lvl4pPr>
      <a:lvl5pPr marL="692150" indent="-2349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gray">
          <a:xfrm>
            <a:off x="900113" y="1470025"/>
            <a:ext cx="646588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00113" y="2400300"/>
            <a:ext cx="65008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sub 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E95A59D-FD9A-48CF-9295-D7921127FAB8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2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8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8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8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gray">
          <a:xfrm>
            <a:off x="914400" y="234950"/>
            <a:ext cx="54832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C77040E-D2AE-4BA7-8D02-ACDE913D00C7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600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800" dirty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79196"/>
                </a:solidFill>
              </a:rPr>
              <a:t>Proprietary Information of UnitedHealth Group.  Do not distribute or reproduce without express permission of UnitedHealth Group.</a:t>
            </a:r>
          </a:p>
        </p:txBody>
      </p:sp>
      <p:sp>
        <p:nvSpPr>
          <p:cNvPr id="307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14450"/>
            <a:ext cx="76358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40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rgbClr val="535A5D"/>
          </a:solidFill>
          <a:latin typeface="+mn-lt"/>
          <a:ea typeface="+mn-ea"/>
          <a:cs typeface="+mn-cs"/>
        </a:defRPr>
      </a:lvl1pPr>
      <a:lvl2pPr marL="508000" indent="-508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defRPr>
          <a:solidFill>
            <a:srgbClr val="535A5D"/>
          </a:solidFill>
          <a:latin typeface="+mn-lt"/>
          <a:ea typeface="+mn-ea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rgbClr val="535A5D"/>
          </a:solidFill>
          <a:latin typeface="+mn-lt"/>
          <a:ea typeface="+mn-ea"/>
        </a:defRPr>
      </a:lvl3pPr>
      <a:lvl4pPr marL="1379538" indent="-7938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rgbClr val="535A5D"/>
          </a:solidFill>
          <a:latin typeface="+mn-lt"/>
          <a:ea typeface="+mn-ea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defRPr>
          <a:solidFill>
            <a:srgbClr val="535A5D"/>
          </a:solidFill>
          <a:latin typeface="+mn-lt"/>
          <a:ea typeface="+mn-ea"/>
        </a:defRPr>
      </a:lvl5pPr>
      <a:lvl6pPr marL="22860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rgbClr val="535A5D"/>
          </a:solidFill>
          <a:latin typeface="+mn-lt"/>
          <a:ea typeface="+mn-ea"/>
        </a:defRPr>
      </a:lvl6pPr>
      <a:lvl7pPr marL="27432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rgbClr val="535A5D"/>
          </a:solidFill>
          <a:latin typeface="+mn-lt"/>
          <a:ea typeface="+mn-ea"/>
        </a:defRPr>
      </a:lvl7pPr>
      <a:lvl8pPr marL="32004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rgbClr val="535A5D"/>
          </a:solidFill>
          <a:latin typeface="+mn-lt"/>
          <a:ea typeface="+mn-ea"/>
        </a:defRPr>
      </a:lvl8pPr>
      <a:lvl9pPr marL="3657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rgbClr val="535A5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zahcccs.gov/hcbs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zahcccs.gov/HCBS" TargetMode="Externa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19400"/>
            <a:ext cx="8543544" cy="1787053"/>
          </a:xfrm>
        </p:spPr>
        <p:txBody>
          <a:bodyPr/>
          <a:lstStyle/>
          <a:p>
            <a:r>
              <a:rPr lang="es-ES" sz="4200" dirty="0" smtClean="0"/>
              <a:t>Reglas de ámbitos fundamentados en hogares y comunidades (</a:t>
            </a:r>
            <a:r>
              <a:rPr lang="es-ES" sz="4200" i="1" dirty="0" err="1" smtClean="0"/>
              <a:t>HCBS</a:t>
            </a:r>
            <a:r>
              <a:rPr lang="es-ES" sz="4200" dirty="0" smtClean="0"/>
              <a:t>)</a:t>
            </a:r>
            <a:br>
              <a:rPr lang="es-ES" sz="4200" dirty="0" smtClean="0"/>
            </a:br>
            <a:endParaRPr lang="es-E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6019800" cy="2133600"/>
          </a:xfrm>
        </p:spPr>
        <p:txBody>
          <a:bodyPr/>
          <a:lstStyle/>
          <a:p>
            <a:r>
              <a:rPr lang="es-ES" sz="2800" dirty="0" smtClean="0"/>
              <a:t>Foros públicos</a:t>
            </a:r>
          </a:p>
          <a:p>
            <a:r>
              <a:rPr lang="es-ES" sz="2800" dirty="0"/>
              <a:t>a</a:t>
            </a:r>
            <a:r>
              <a:rPr lang="es-ES" sz="2800" dirty="0" smtClean="0"/>
              <a:t>gosto </a:t>
            </a:r>
            <a:r>
              <a:rPr lang="es-ES" sz="2800" dirty="0" smtClean="0"/>
              <a:t>del 2015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9479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Ámbitos que </a:t>
            </a:r>
            <a:r>
              <a:rPr lang="es-ES" u="sng" dirty="0" smtClean="0"/>
              <a:t>no</a:t>
            </a:r>
            <a:r>
              <a:rPr lang="es-ES" dirty="0" smtClean="0"/>
              <a:t> se fundamentan en hogares y comunidades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s-ES" sz="2800" dirty="0" smtClean="0"/>
              <a:t>Instalaciones </a:t>
            </a:r>
            <a:r>
              <a:rPr lang="es-ES" sz="2800" dirty="0" smtClean="0"/>
              <a:t>con enfermería</a:t>
            </a:r>
            <a:endParaRPr lang="es-ES" sz="2800" dirty="0" smtClean="0"/>
          </a:p>
          <a:p>
            <a:r>
              <a:rPr lang="es-ES" sz="2800" dirty="0" smtClean="0"/>
              <a:t>Instituciones para trastornos mentales</a:t>
            </a:r>
          </a:p>
          <a:p>
            <a:r>
              <a:rPr lang="es-ES" sz="2800" dirty="0" smtClean="0"/>
              <a:t>Instalaciones de atenciones intermedias para personas con discapacidades intelectuales</a:t>
            </a:r>
          </a:p>
          <a:p>
            <a:r>
              <a:rPr lang="es-ES" sz="2800" dirty="0" smtClean="0"/>
              <a:t>Hospitales</a:t>
            </a:r>
          </a:p>
          <a:p>
            <a:r>
              <a:rPr lang="es-ES" sz="2800" dirty="0" smtClean="0"/>
              <a:t>Todas las demás instalaciones que tengan calidad de ámbitos institucionales, de conformidad con lo que determine la Secretaría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79644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Ámbitos evaluados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373563"/>
          </a:xfrm>
        </p:spPr>
        <p:txBody>
          <a:bodyPr/>
          <a:lstStyle/>
          <a:p>
            <a:pPr marL="457200" indent="-457200"/>
            <a:r>
              <a:rPr lang="es-ES" dirty="0" smtClean="0"/>
              <a:t>Ámbitos residenciales:</a:t>
            </a:r>
          </a:p>
          <a:p>
            <a:pPr marL="857250" lvl="1" indent="-457200"/>
            <a:r>
              <a:rPr lang="es-ES" sz="1600" dirty="0" smtClean="0"/>
              <a:t>Instalaciones de vida auxiliada (</a:t>
            </a:r>
            <a:r>
              <a:rPr lang="es-ES" sz="1600" i="1" dirty="0" err="1" smtClean="0"/>
              <a:t>Assisted</a:t>
            </a:r>
            <a:r>
              <a:rPr lang="es-ES" sz="1600" i="1" dirty="0" smtClean="0"/>
              <a:t> Living </a:t>
            </a:r>
            <a:r>
              <a:rPr lang="es-ES" sz="1600" i="1" dirty="0" err="1"/>
              <a:t>F</a:t>
            </a:r>
            <a:r>
              <a:rPr lang="es-ES" sz="1600" i="1" dirty="0" err="1" smtClean="0"/>
              <a:t>acilities</a:t>
            </a:r>
            <a:r>
              <a:rPr lang="es-ES" sz="1600" dirty="0" smtClean="0"/>
              <a:t>)</a:t>
            </a:r>
          </a:p>
          <a:p>
            <a:pPr marL="400050" lvl="1" indent="0">
              <a:buNone/>
            </a:pPr>
            <a:r>
              <a:rPr lang="es-ES" sz="1600" dirty="0"/>
              <a:t> </a:t>
            </a:r>
            <a:r>
              <a:rPr lang="es-ES" sz="1600" dirty="0" smtClean="0"/>
              <a:t>     (hogares, centros, hogares de acogida para adultos</a:t>
            </a:r>
            <a:r>
              <a:rPr lang="es-ES" sz="1600" i="1" dirty="0" smtClean="0"/>
              <a:t>/</a:t>
            </a:r>
            <a:r>
              <a:rPr lang="es-ES" sz="1600" i="1" dirty="0" err="1" smtClean="0"/>
              <a:t>Adult</a:t>
            </a:r>
            <a:r>
              <a:rPr lang="es-ES" sz="1600" i="1" dirty="0" smtClean="0"/>
              <a:t> Foster </a:t>
            </a:r>
            <a:r>
              <a:rPr lang="es-ES" sz="1600" i="1" dirty="0" err="1" smtClean="0"/>
              <a:t>Care</a:t>
            </a:r>
            <a:r>
              <a:rPr lang="es-ES" sz="1600" i="1" dirty="0" smtClean="0"/>
              <a:t>)</a:t>
            </a:r>
          </a:p>
          <a:p>
            <a:pPr marL="857250" lvl="1" indent="-457200"/>
            <a:r>
              <a:rPr lang="es-ES" sz="1600" dirty="0" smtClean="0"/>
              <a:t>Hogares colectivos (</a:t>
            </a:r>
            <a:r>
              <a:rPr lang="es-ES" sz="1600" i="1" dirty="0" err="1" smtClean="0"/>
              <a:t>Group</a:t>
            </a:r>
            <a:r>
              <a:rPr lang="es-ES" sz="1600" i="1" dirty="0" smtClean="0"/>
              <a:t> </a:t>
            </a:r>
            <a:r>
              <a:rPr lang="es-ES" sz="1600" i="1" dirty="0" err="1"/>
              <a:t>H</a:t>
            </a:r>
            <a:r>
              <a:rPr lang="es-ES" sz="1600" i="1" dirty="0" err="1" smtClean="0"/>
              <a:t>omes</a:t>
            </a:r>
            <a:r>
              <a:rPr lang="es-ES" sz="1600" dirty="0" smtClean="0"/>
              <a:t>) de la </a:t>
            </a:r>
            <a:r>
              <a:rPr lang="es-ES" sz="1600" i="1" dirty="0" err="1" smtClean="0"/>
              <a:t>DDD</a:t>
            </a:r>
            <a:endParaRPr lang="es-ES" sz="1600" i="1" dirty="0" smtClean="0"/>
          </a:p>
          <a:p>
            <a:pPr marL="857250" lvl="1" indent="-457200"/>
            <a:r>
              <a:rPr lang="es-ES" sz="1600" dirty="0" smtClean="0"/>
              <a:t>Hogares para desarrollo de adultos y menores (</a:t>
            </a:r>
            <a:r>
              <a:rPr lang="es-ES" sz="1600" i="1" dirty="0" err="1" smtClean="0"/>
              <a:t>Adult</a:t>
            </a:r>
            <a:r>
              <a:rPr lang="es-ES" sz="1600" i="1" dirty="0" smtClean="0"/>
              <a:t> &amp; </a:t>
            </a:r>
            <a:r>
              <a:rPr lang="es-ES" sz="1600" i="1" dirty="0" err="1" smtClean="0"/>
              <a:t>Child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Developmental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Homes</a:t>
            </a:r>
            <a:r>
              <a:rPr lang="es-ES" sz="1600" dirty="0" smtClean="0"/>
              <a:t>) de la </a:t>
            </a:r>
            <a:r>
              <a:rPr lang="es-ES" sz="1600" i="1" dirty="0" err="1" smtClean="0"/>
              <a:t>DDD</a:t>
            </a:r>
            <a:endParaRPr lang="es-ES" sz="1600" i="1" dirty="0" smtClean="0"/>
          </a:p>
          <a:p>
            <a:pPr marL="857250" lvl="1" indent="-457200"/>
            <a:r>
              <a:rPr lang="es-ES" sz="1600" dirty="0" smtClean="0"/>
              <a:t>Internados de salud mental (</a:t>
            </a:r>
            <a:r>
              <a:rPr lang="es-ES" sz="1600" i="1" dirty="0" err="1" smtClean="0"/>
              <a:t>Behavioral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Health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Residential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Facilities</a:t>
            </a:r>
            <a:r>
              <a:rPr lang="es-ES" sz="1600" dirty="0" smtClean="0"/>
              <a:t>)</a:t>
            </a:r>
          </a:p>
          <a:p>
            <a:pPr marL="457200" indent="-457200"/>
            <a:r>
              <a:rPr lang="es-ES" dirty="0" smtClean="0"/>
              <a:t>Ámbitos no residenciales:</a:t>
            </a:r>
          </a:p>
          <a:p>
            <a:pPr lvl="1"/>
            <a:r>
              <a:rPr lang="es-ES" sz="1400" dirty="0" smtClean="0"/>
              <a:t>Instalaciones médicas diurnas para adultos (</a:t>
            </a:r>
            <a:r>
              <a:rPr lang="es-ES" sz="1400" i="1" dirty="0" err="1" smtClean="0"/>
              <a:t>Adult</a:t>
            </a:r>
            <a:r>
              <a:rPr lang="es-ES" sz="1400" i="1" dirty="0" smtClean="0"/>
              <a:t> Day </a:t>
            </a:r>
            <a:r>
              <a:rPr lang="es-ES" sz="1400" i="1" dirty="0" err="1" smtClean="0"/>
              <a:t>Health</a:t>
            </a:r>
            <a:r>
              <a:rPr lang="es-ES" sz="1400" dirty="0" smtClean="0"/>
              <a:t>)</a:t>
            </a:r>
          </a:p>
          <a:p>
            <a:pPr lvl="1"/>
            <a:r>
              <a:rPr lang="es-ES" sz="1400" dirty="0" smtClean="0"/>
              <a:t>Programas de la </a:t>
            </a:r>
            <a:r>
              <a:rPr lang="es-ES" sz="1400" i="1" dirty="0" err="1" smtClean="0"/>
              <a:t>DDD</a:t>
            </a:r>
            <a:r>
              <a:rPr lang="es-ES" sz="1400" dirty="0" smtClean="0"/>
              <a:t> de capacitación y tratamiento diurnos (</a:t>
            </a:r>
            <a:r>
              <a:rPr lang="es-ES" sz="1400" i="1" dirty="0" smtClean="0"/>
              <a:t>Day </a:t>
            </a:r>
            <a:r>
              <a:rPr lang="es-ES" sz="1400" i="1" dirty="0" err="1" smtClean="0"/>
              <a:t>Treatment</a:t>
            </a:r>
            <a:r>
              <a:rPr lang="es-ES" sz="1400" i="1" dirty="0" smtClean="0"/>
              <a:t> and Training</a:t>
            </a:r>
            <a:r>
              <a:rPr lang="es-ES" sz="1400" dirty="0" smtClean="0"/>
              <a:t>)</a:t>
            </a:r>
            <a:endParaRPr lang="es-ES" sz="1400" i="1" dirty="0" smtClean="0"/>
          </a:p>
          <a:p>
            <a:pPr lvl="1"/>
            <a:r>
              <a:rPr lang="es-ES" sz="1400" dirty="0" smtClean="0"/>
              <a:t>Programas de la </a:t>
            </a:r>
            <a:r>
              <a:rPr lang="es-ES" sz="1400" i="1" dirty="0" err="1" smtClean="0"/>
              <a:t>DDD</a:t>
            </a:r>
            <a:r>
              <a:rPr lang="es-ES" sz="1400" dirty="0" smtClean="0"/>
              <a:t> de empleo </a:t>
            </a:r>
            <a:r>
              <a:rPr lang="es-ES" sz="1400" dirty="0" smtClean="0"/>
              <a:t>en </a:t>
            </a:r>
            <a:r>
              <a:rPr lang="es-ES" sz="1400" dirty="0" smtClean="0"/>
              <a:t>centros (</a:t>
            </a:r>
            <a:r>
              <a:rPr lang="es-ES" sz="1400" i="1" dirty="0" smtClean="0"/>
              <a:t>Center-</a:t>
            </a:r>
            <a:r>
              <a:rPr lang="es-ES" sz="1400" i="1" dirty="0" err="1" smtClean="0"/>
              <a:t>Based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Employment</a:t>
            </a:r>
            <a:r>
              <a:rPr lang="es-ES" sz="1400" dirty="0" smtClean="0"/>
              <a:t>)</a:t>
            </a:r>
            <a:endParaRPr lang="es-ES" sz="1400" i="1" dirty="0" smtClean="0"/>
          </a:p>
          <a:p>
            <a:pPr lvl="1"/>
            <a:r>
              <a:rPr lang="es-ES" sz="1400" dirty="0" smtClean="0"/>
              <a:t>Programas de la </a:t>
            </a:r>
            <a:r>
              <a:rPr lang="es-ES" sz="1400" i="1" dirty="0" err="1" smtClean="0"/>
              <a:t>DDD</a:t>
            </a:r>
            <a:r>
              <a:rPr lang="es-ES" sz="1400" dirty="0" smtClean="0"/>
              <a:t> de empleo con apoyo colectivo (</a:t>
            </a:r>
            <a:r>
              <a:rPr lang="es-ES" sz="1400" i="1" dirty="0" err="1" smtClean="0"/>
              <a:t>Group-Supported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Employment</a:t>
            </a:r>
            <a:r>
              <a:rPr lang="es-ES" sz="1400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7206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Ámbitos que se </a:t>
            </a:r>
            <a:r>
              <a:rPr lang="es-ES" u="sng" dirty="0" smtClean="0"/>
              <a:t>presume</a:t>
            </a:r>
            <a:r>
              <a:rPr lang="es-ES" dirty="0" smtClean="0"/>
              <a:t> que tienen calidad de instituciones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s-ES" sz="2400" i="1" dirty="0" smtClean="0"/>
          </a:p>
          <a:p>
            <a:pPr>
              <a:spcBef>
                <a:spcPts val="0"/>
              </a:spcBef>
            </a:pPr>
            <a:r>
              <a:rPr lang="es-ES" sz="2200" dirty="0" smtClean="0"/>
              <a:t>Todo ámbito que se encuentre en un edificio que también sea una instalación con dirección pública o particular que proporcione tratamientos institucionales internados.</a:t>
            </a:r>
          </a:p>
          <a:p>
            <a:pPr marL="0" indent="0">
              <a:spcBef>
                <a:spcPts val="0"/>
              </a:spcBef>
              <a:buNone/>
            </a:pPr>
            <a:endParaRPr lang="es-ES" sz="2200" dirty="0" smtClean="0"/>
          </a:p>
          <a:p>
            <a:pPr>
              <a:spcBef>
                <a:spcPts val="0"/>
              </a:spcBef>
            </a:pPr>
            <a:r>
              <a:rPr lang="es-ES" sz="2200" dirty="0" smtClean="0"/>
              <a:t>Todo ámbito que se encuentre en un edificio que se construyera en los predios de, o inmediatamente </a:t>
            </a:r>
            <a:r>
              <a:rPr lang="es-ES" sz="2200" dirty="0" smtClean="0"/>
              <a:t>adjunto a</a:t>
            </a:r>
            <a:r>
              <a:rPr lang="es-ES" sz="2200" dirty="0" smtClean="0"/>
              <a:t>, una institución pública.</a:t>
            </a:r>
          </a:p>
          <a:p>
            <a:pPr marL="0" indent="0">
              <a:spcBef>
                <a:spcPts val="0"/>
              </a:spcBef>
              <a:buNone/>
            </a:pPr>
            <a:endParaRPr lang="es-ES" sz="2200" dirty="0" smtClean="0"/>
          </a:p>
          <a:p>
            <a:pPr>
              <a:spcBef>
                <a:spcPts val="0"/>
              </a:spcBef>
            </a:pPr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Cualquier otro ámbito que conlleve el efecto de aislar a las personas que se acojan a ámbitos </a:t>
            </a:r>
            <a:r>
              <a:rPr lang="es-ES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HCBS</a:t>
            </a:r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Medicaid</a:t>
            </a:r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comunidad más amplia de personas que no se acojan a ámbitos </a:t>
            </a:r>
            <a:r>
              <a:rPr lang="es-ES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HCBS</a:t>
            </a:r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Medicaid</a:t>
            </a:r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418104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Reglas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El ámbito será integrado y apoyará el acceso pleno a la comunidad en general, incluso oportunidades para:</a:t>
            </a:r>
          </a:p>
          <a:p>
            <a:pPr marL="857250" lvl="1" indent="-457200">
              <a:buFont typeface="+mj-lt"/>
              <a:buAutoNum type="alphaLcPeriod"/>
            </a:pPr>
            <a:r>
              <a:rPr lang="es-ES" sz="2400" dirty="0" smtClean="0"/>
              <a:t>Buscar empleo y trabajo en ambientes competitivos integrados,</a:t>
            </a:r>
          </a:p>
          <a:p>
            <a:pPr marL="857250" lvl="1" indent="-457200">
              <a:buFont typeface="+mj-lt"/>
              <a:buAutoNum type="alphaLcPeriod"/>
            </a:pPr>
            <a:r>
              <a:rPr lang="es-ES" sz="2400" dirty="0" smtClean="0"/>
              <a:t>participar en la vida comunitaria, </a:t>
            </a:r>
          </a:p>
          <a:p>
            <a:pPr marL="857250" lvl="1" indent="-457200">
              <a:buFont typeface="+mj-lt"/>
              <a:buAutoNum type="alphaLcPeriod"/>
            </a:pPr>
            <a:r>
              <a:rPr lang="es-ES" sz="2400" dirty="0" smtClean="0"/>
              <a:t>controlar los recursos propios, y </a:t>
            </a:r>
          </a:p>
          <a:p>
            <a:pPr marL="857250" lvl="1" indent="-457200">
              <a:buFont typeface="+mj-lt"/>
              <a:buAutoNum type="alphaLcPeriod"/>
            </a:pPr>
            <a:r>
              <a:rPr lang="es-ES" sz="2400" dirty="0" smtClean="0"/>
              <a:t>recibir servicios en la comunidad con el mismo nivel de acceso que las personas que no reciban servicios </a:t>
            </a:r>
            <a:r>
              <a:rPr lang="es-ES" sz="2400" i="1" dirty="0" err="1" smtClean="0"/>
              <a:t>HCB</a:t>
            </a:r>
            <a:r>
              <a:rPr lang="es-ES" sz="2400" dirty="0" smtClean="0"/>
              <a:t> de </a:t>
            </a:r>
            <a:r>
              <a:rPr lang="es-ES" sz="2400" i="1" dirty="0" err="1" smtClean="0"/>
              <a:t>Medicaid</a:t>
            </a:r>
            <a:r>
              <a:rPr lang="es-ES" sz="2400" dirty="0" smtClean="0"/>
              <a:t>. </a:t>
            </a:r>
          </a:p>
          <a:p>
            <a:pPr marL="0" lvl="0" indent="0">
              <a:buNone/>
            </a:pPr>
            <a:endParaRPr lang="es-ES" sz="20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3439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Reglas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373563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s-ES" sz="2000" dirty="0" smtClean="0"/>
              <a:t>La persona escogerá el ámbito de entre varias opciones, incluso:</a:t>
            </a:r>
          </a:p>
          <a:p>
            <a:pPr lvl="2" indent="-342900">
              <a:buAutoNum type="alphaLcPeriod"/>
            </a:pPr>
            <a:r>
              <a:rPr lang="es-ES" sz="1800" dirty="0" smtClean="0"/>
              <a:t>ámbitos no precisados por discapacidad</a:t>
            </a:r>
          </a:p>
          <a:p>
            <a:pPr lvl="2" indent="-342900">
              <a:buAutoNum type="alphaLcPeriod"/>
            </a:pPr>
            <a:r>
              <a:rPr lang="es-ES" sz="1800" dirty="0" smtClean="0"/>
              <a:t>Opción de unidad particular en ámbito residencial. </a:t>
            </a:r>
          </a:p>
          <a:p>
            <a:pPr marL="457200" lvl="0" indent="-457200">
              <a:buFont typeface="+mj-lt"/>
              <a:buAutoNum type="arabicPeriod" startAt="3"/>
            </a:pPr>
            <a:r>
              <a:rPr lang="es-ES" sz="2200" dirty="0" smtClean="0"/>
              <a:t>Las opciones de ámbitos se darán a conocer y constarán por escrito en el plan de servicios en torno a las personas, y se basarán en las necesidades y preferencias de las personas, al igual que en los recursos disponibles para alojarse y alimentarse en ámbitos residenciales.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s-ES" sz="2400" dirty="0" smtClean="0"/>
              <a:t>Asegurarán los derechos individuales de la privacidad, la dignidad y el respeto, así como estar libres de coacciones y restricciones.</a:t>
            </a:r>
          </a:p>
          <a:p>
            <a:pPr marL="0" lv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12195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Reglas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s-ES" sz="2400" dirty="0" smtClean="0"/>
              <a:t>Ampliarán de manera óptima, sin reglamentar, la iniciativa propia, la autonomía y la independencia al tomar las decisiones del vivir, entre otras: actividades diarias, ambiente físico y con quiénes interactuar.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s-ES" sz="2400" dirty="0" smtClean="0"/>
              <a:t>Facilitarán que cada cual decida por cuenta propia los servicios y apoyos a recibir, así como quiénes se los proveerán.</a:t>
            </a:r>
          </a:p>
          <a:p>
            <a:pPr marL="0" lvl="0" indent="0">
              <a:buNone/>
            </a:pPr>
            <a:endParaRPr lang="es-ES" sz="2400" dirty="0" smtClean="0"/>
          </a:p>
          <a:p>
            <a:pPr marL="457200" lvl="0" indent="-457200">
              <a:buFont typeface="+mj-lt"/>
              <a:buAutoNum type="arabicPeriod" startAt="5"/>
            </a:pPr>
            <a:endParaRPr lang="es-ES" sz="2400" dirty="0" smtClean="0"/>
          </a:p>
          <a:p>
            <a:pPr marL="0" lvl="0" indent="0">
              <a:buNone/>
            </a:pPr>
            <a:endParaRPr lang="es-E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13987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Reglas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373563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s-ES" sz="1600" dirty="0" smtClean="0"/>
              <a:t>En ámbitos residenciales fundamentados en hogares y comunidades que sean propiedad de los proveedores, también deberán cumplirse por añadidura los requisitos siguientes: </a:t>
            </a:r>
          </a:p>
          <a:p>
            <a:pPr marL="457200" lvl="0" indent="-457200">
              <a:buFont typeface="+mj-lt"/>
              <a:buAutoNum type="alphaLcPeriod"/>
            </a:pPr>
            <a:r>
              <a:rPr lang="es-ES" sz="1600" dirty="0" smtClean="0"/>
              <a:t>Las personas tendrán contratos de alquiler o renta, o cualesquiera otros contratos legales obligatorios que proporcionen protecciones semejantes;</a:t>
            </a:r>
          </a:p>
          <a:p>
            <a:pPr marL="457200" lvl="0" indent="-457200">
              <a:buFont typeface="+mj-lt"/>
              <a:buAutoNum type="alphaLcPeriod"/>
            </a:pPr>
            <a:r>
              <a:rPr lang="es-ES" sz="1600" dirty="0" smtClean="0"/>
              <a:t>Las personas tendrán privacidad en sus dormitorios o habitaciones, incluso:</a:t>
            </a:r>
          </a:p>
          <a:p>
            <a:pPr lvl="1"/>
            <a:r>
              <a:rPr lang="es-ES" sz="1600" dirty="0" smtClean="0"/>
              <a:t>Puertas con cerraduras o chapas que puedan asegurar las personas y para las que sólo los empleados indicados tengan llaves.</a:t>
            </a:r>
          </a:p>
          <a:p>
            <a:pPr lvl="1"/>
            <a:r>
              <a:rPr lang="es-ES" sz="1600" dirty="0" smtClean="0"/>
              <a:t>Las personas que compartan unidades podrán escoger a quiénes tendrán de compañeros en tales ámbitos.</a:t>
            </a:r>
          </a:p>
          <a:p>
            <a:pPr lvl="1"/>
            <a:r>
              <a:rPr lang="es-ES" sz="1600" dirty="0" smtClean="0"/>
              <a:t>Libertad para amueblar o decorar la unidad contratada.</a:t>
            </a:r>
          </a:p>
          <a:p>
            <a:pPr marL="457200" lvl="0" indent="-457200">
              <a:buFont typeface="+mj-lt"/>
              <a:buAutoNum type="alphaLcPeriod"/>
            </a:pPr>
            <a:r>
              <a:rPr lang="es-ES" sz="1600" dirty="0" smtClean="0"/>
              <a:t>Las personas tendrán la libertad y el apoyo para controlar sus horarios y actividades, incluso acceso a alimentos a cualquier hora;</a:t>
            </a:r>
          </a:p>
          <a:p>
            <a:pPr marL="457200" indent="-457200">
              <a:buFont typeface="+mj-lt"/>
              <a:buAutoNum type="alphaLcPeriod"/>
            </a:pPr>
            <a:r>
              <a:rPr lang="es-ES" sz="1600" dirty="0" smtClean="0"/>
              <a:t>Las personas podrán recibir visitantes a cualquier hora; y</a:t>
            </a:r>
          </a:p>
          <a:p>
            <a:pPr marL="457200" indent="-457200">
              <a:buFont typeface="+mj-lt"/>
              <a:buAutoNum type="alphaLcPeriod"/>
            </a:pPr>
            <a:r>
              <a:rPr lang="es-ES" sz="1600" dirty="0" smtClean="0"/>
              <a:t>Se tendrá acceso físico a tales ámbitos.</a:t>
            </a:r>
          </a:p>
          <a:p>
            <a:pPr marL="0" lvl="0" indent="0">
              <a:buNone/>
            </a:pPr>
            <a:endParaRPr lang="es-ES" sz="20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107273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800" dirty="0" smtClean="0"/>
              <a:t>Planificación en torno a las personas</a:t>
            </a:r>
            <a:endParaRPr lang="es-E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2000" dirty="0" smtClean="0"/>
              <a:t>Se </a:t>
            </a:r>
            <a:r>
              <a:rPr lang="es-ES" sz="2000" i="1" u="sng" dirty="0" smtClean="0"/>
              <a:t>pudiera</a:t>
            </a:r>
            <a:r>
              <a:rPr lang="es-ES" sz="2000" dirty="0" smtClean="0"/>
              <a:t> limitar los derechos de las personas, según cada caso, si los mismos pusieran en peligro la salud y la seguridad de tal miembro o de otras personas:</a:t>
            </a:r>
          </a:p>
          <a:p>
            <a:pPr marL="0" indent="0">
              <a:buNone/>
            </a:pPr>
            <a:r>
              <a:rPr lang="es-ES" sz="1800" dirty="0" smtClean="0"/>
              <a:t>Deberán hacerse constar por escrito los requisitos siguientes en los planes en torno a la personas: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s-ES" sz="1800" dirty="0" smtClean="0"/>
              <a:t>Señalar una necesidad concreta e individualizada que se haya evaluado.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s-ES" sz="1800" dirty="0" smtClean="0"/>
              <a:t>Hacer constar por escrito las intervenciones positivas y apoyos que se hayan usado antes de cualquier cambio al plan en torno a la persona.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s-ES" sz="1800" dirty="0" smtClean="0"/>
              <a:t>Hacer constar por escrito los métodos menos intrusos de cumplir con las necesidades que se hubieran intentado pero no hubieran funcionado.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s-ES" sz="1800" dirty="0" smtClean="0"/>
              <a:t>Incluir una descripción clara de la condición que sea directamente proporcional a la necesidad concreta que se haya evaluado.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1399970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800" dirty="0"/>
              <a:t>Planificación en torno a las personas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000" i="1" dirty="0" smtClean="0"/>
              <a:t>Continúa….</a:t>
            </a:r>
          </a:p>
          <a:p>
            <a:pPr marL="0" indent="0">
              <a:buNone/>
            </a:pPr>
            <a:endParaRPr lang="es-ES" sz="2000" i="1" dirty="0" smtClean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s-ES" sz="2000" dirty="0" smtClean="0"/>
              <a:t>Incluir la recopilación y revisión frecuente de datos para medir la efectividad constante de la modificación.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s-ES" sz="2000" dirty="0" smtClean="0"/>
              <a:t>Incluir plazos límites fijados para las revisiones periódicas a fin de determinar si la modificación sigue siendo necesaria o pudiera suspenderse.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s-ES" sz="2000" dirty="0" smtClean="0"/>
              <a:t>Incluir el permiso con conocimiento de la persona.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s-ES" sz="2000" dirty="0" smtClean="0"/>
              <a:t>Asegurar que las intervenciones y los apoyos no le causarán daño a la persona.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2838282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373563"/>
          </a:xfrm>
        </p:spPr>
        <p:txBody>
          <a:bodyPr/>
          <a:lstStyle/>
          <a:p>
            <a:r>
              <a:rPr lang="es-ES" sz="2000" dirty="0" smtClean="0"/>
              <a:t>Las reglas son derechos básicos que se les reconocen a todos los miembros.</a:t>
            </a:r>
          </a:p>
          <a:p>
            <a:r>
              <a:rPr lang="es-ES" sz="2000" dirty="0" smtClean="0"/>
              <a:t>No se trata tan sólo del sitio en donde se proporcionen los servicios, sino también de la experiencia y de los resultados que vivirá cada persona.</a:t>
            </a:r>
          </a:p>
          <a:p>
            <a:r>
              <a:rPr lang="es-ES" sz="2000" dirty="0" smtClean="0"/>
              <a:t>Todos los ámbitos residenciales y no residenciales ya deberán estar cumpliendo o llegarán a cumplir con las reglas.</a:t>
            </a:r>
          </a:p>
          <a:p>
            <a:r>
              <a:rPr lang="es-ES" sz="2000" dirty="0" smtClean="0"/>
              <a:t>Los derechos pudieran limitarse, según cada caso, si pusieran en peligro la salud y la seguridad de tal miembro o de otras personas</a:t>
            </a:r>
          </a:p>
          <a:p>
            <a:pPr lvl="1"/>
            <a:r>
              <a:rPr lang="es-ES" sz="1800" dirty="0" smtClean="0"/>
              <a:t>Deberá hacerse constar por escrito en el plan de servicios.</a:t>
            </a:r>
          </a:p>
          <a:p>
            <a:pPr lvl="1"/>
            <a:r>
              <a:rPr lang="es-ES" sz="1800" dirty="0" smtClean="0"/>
              <a:t>Deberán formularse y dársele seguimiento a las estrategias para restablecer los derechos.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77081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Trámites preliminares</a:t>
            </a:r>
            <a:endParaRPr lang="es-E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</p:spPr>
        <p:txBody>
          <a:bodyPr/>
          <a:lstStyle/>
          <a:p>
            <a:r>
              <a:rPr lang="es-ES" dirty="0" smtClean="0"/>
              <a:t>Dónde están los baños</a:t>
            </a:r>
          </a:p>
          <a:p>
            <a:r>
              <a:rPr lang="es-ES" dirty="0" smtClean="0"/>
              <a:t>Registro de apuntarse</a:t>
            </a:r>
          </a:p>
          <a:p>
            <a:r>
              <a:rPr lang="es-ES" dirty="0" smtClean="0"/>
              <a:t>Hojas </a:t>
            </a:r>
            <a:r>
              <a:rPr lang="es-ES" dirty="0" smtClean="0"/>
              <a:t>de información</a:t>
            </a:r>
          </a:p>
          <a:p>
            <a:pPr lvl="1"/>
            <a:r>
              <a:rPr lang="es-ES" dirty="0" smtClean="0"/>
              <a:t>Ponencia disponible por </a:t>
            </a:r>
            <a:r>
              <a:rPr lang="es-ES" sz="2400" dirty="0" smtClean="0">
                <a:hlinkClick r:id="rId2"/>
              </a:rPr>
              <a:t>www.azahcccs.gov/hcbs</a:t>
            </a:r>
            <a:r>
              <a:rPr lang="es-ES" dirty="0" smtClean="0"/>
              <a:t> </a:t>
            </a:r>
          </a:p>
          <a:p>
            <a:r>
              <a:rPr lang="es-ES" u="sng" dirty="0" smtClean="0"/>
              <a:t>Formato de la ponencia de hoy</a:t>
            </a:r>
          </a:p>
          <a:p>
            <a:pPr lvl="1"/>
            <a:r>
              <a:rPr lang="es-ES" dirty="0" smtClean="0"/>
              <a:t>Ponencia sobre reglas de </a:t>
            </a:r>
            <a:r>
              <a:rPr lang="es-ES" i="1" dirty="0" err="1" smtClean="0"/>
              <a:t>HCBS</a:t>
            </a:r>
            <a:r>
              <a:rPr lang="es-ES" dirty="0" smtClean="0"/>
              <a:t> </a:t>
            </a:r>
            <a:r>
              <a:rPr lang="es-ES" dirty="0" smtClean="0"/>
              <a:t>de </a:t>
            </a:r>
            <a:r>
              <a:rPr lang="es-ES" i="1" dirty="0" smtClean="0"/>
              <a:t>AHCCCS</a:t>
            </a:r>
            <a:endParaRPr lang="es-ES" i="1" dirty="0" smtClean="0"/>
          </a:p>
          <a:p>
            <a:pPr lvl="1"/>
            <a:r>
              <a:rPr lang="es-ES" sz="2200" dirty="0" smtClean="0"/>
              <a:t>Hojas de comentarios– </a:t>
            </a:r>
            <a:r>
              <a:rPr lang="es-ES" sz="2200" i="1" dirty="0" smtClean="0"/>
              <a:t>apunte el número de la diapositiva</a:t>
            </a:r>
          </a:p>
          <a:p>
            <a:pPr lvl="1"/>
            <a:r>
              <a:rPr lang="es-ES" dirty="0" smtClean="0"/>
              <a:t>Pida dirigir la palabra</a:t>
            </a:r>
          </a:p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Extendernos por toda Arizona para proporcionar atenciones médicas</a:t>
            </a:r>
            <a:br>
              <a:rPr lang="es-ES" dirty="0" smtClean="0"/>
            </a:br>
            <a:r>
              <a:rPr lang="es-ES" dirty="0" smtClean="0"/>
              <a:t>integradas de calidad para los que las necesiten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60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Evaluación del sistema y plan de transición</a:t>
            </a:r>
            <a:endParaRPr lang="es-E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4034416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Evaluación del sistema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373563"/>
          </a:xfrm>
        </p:spPr>
        <p:txBody>
          <a:bodyPr/>
          <a:lstStyle/>
          <a:p>
            <a:r>
              <a:rPr lang="es-ES" sz="2800" dirty="0" smtClean="0"/>
              <a:t>Revisión y evaluación de normas y requisitos para los distintos tipos de ámbitos</a:t>
            </a:r>
          </a:p>
          <a:p>
            <a:pPr lvl="1"/>
            <a:r>
              <a:rPr lang="es-ES" sz="2600" dirty="0" smtClean="0"/>
              <a:t>Leyes Actualizadas de Arizona</a:t>
            </a:r>
          </a:p>
          <a:p>
            <a:pPr lvl="1"/>
            <a:r>
              <a:rPr lang="es-ES" sz="2600" dirty="0" smtClean="0"/>
              <a:t>Código de Derecho Administrativo de Arizona</a:t>
            </a:r>
          </a:p>
          <a:p>
            <a:pPr lvl="1"/>
            <a:r>
              <a:rPr lang="es-ES" sz="2600" dirty="0" smtClean="0"/>
              <a:t>Normativa y políticas de </a:t>
            </a:r>
            <a:r>
              <a:rPr lang="es-ES" sz="2600" i="1" dirty="0" smtClean="0"/>
              <a:t>AHCCCS</a:t>
            </a:r>
            <a:r>
              <a:rPr lang="es-ES" sz="2600" dirty="0" smtClean="0"/>
              <a:t> y organizaciones de atenciones gestionadas (</a:t>
            </a:r>
            <a:r>
              <a:rPr lang="es-ES" sz="2600" i="1" dirty="0" err="1" smtClean="0"/>
              <a:t>MCO’s</a:t>
            </a:r>
            <a:r>
              <a:rPr lang="es-ES" sz="2600" dirty="0" smtClean="0"/>
              <a:t>)</a:t>
            </a:r>
          </a:p>
          <a:p>
            <a:pPr lvl="1"/>
            <a:r>
              <a:rPr lang="es-ES" sz="2600" dirty="0" smtClean="0"/>
              <a:t>Contratos de </a:t>
            </a:r>
            <a:r>
              <a:rPr lang="es-ES" sz="2600" i="1" dirty="0" smtClean="0"/>
              <a:t>AHCCCS</a:t>
            </a:r>
            <a:r>
              <a:rPr lang="es-ES" sz="2600" dirty="0" smtClean="0"/>
              <a:t> con organizaciones </a:t>
            </a:r>
            <a:r>
              <a:rPr lang="es-ES" sz="2600" i="1" dirty="0" err="1" smtClean="0"/>
              <a:t>MCO</a:t>
            </a:r>
            <a:endParaRPr lang="es-ES" sz="2600" i="1" dirty="0" smtClean="0"/>
          </a:p>
          <a:p>
            <a:pPr lvl="1"/>
            <a:r>
              <a:rPr lang="es-ES" sz="2600" dirty="0" smtClean="0"/>
              <a:t>Contratos de organizaciones </a:t>
            </a:r>
            <a:r>
              <a:rPr lang="es-ES" sz="2600" i="1" dirty="0" err="1" smtClean="0"/>
              <a:t>MCO</a:t>
            </a:r>
            <a:r>
              <a:rPr lang="es-ES" sz="2600" dirty="0" smtClean="0"/>
              <a:t> con proveedores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2548271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 se lleva a cabo una evaluación del sistema?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600" dirty="0" smtClean="0"/>
              <a:t>Se proporcionarán todos los servicios de conformidad con la autoridad que otorgue la Dispensa </a:t>
            </a:r>
            <a:r>
              <a:rPr lang="es-ES" sz="2600" dirty="0" smtClean="0"/>
              <a:t>1115.</a:t>
            </a:r>
            <a:endParaRPr lang="es-ES" sz="2600" dirty="0" smtClean="0"/>
          </a:p>
          <a:p>
            <a:r>
              <a:rPr lang="es-ES" sz="2600" dirty="0" smtClean="0"/>
              <a:t>Las reglas para otorgar cédulas formularán normas uniformes para todos los ámbitos.</a:t>
            </a:r>
          </a:p>
          <a:p>
            <a:r>
              <a:rPr lang="es-ES" sz="2600" dirty="0" smtClean="0"/>
              <a:t>El conocimiento de cómo funcionan las cosas y el entendimiento de las operaciones para cada tipo de ámbito.</a:t>
            </a:r>
          </a:p>
          <a:p>
            <a:r>
              <a:rPr lang="es-ES" sz="2600" dirty="0" smtClean="0"/>
              <a:t>Resultará importante evaluar todo el “sistema”, y no tan sólo a los proveedores.</a:t>
            </a:r>
            <a:endParaRPr lang="es-E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3039868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 de evaluación del sistema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373563"/>
          </a:xfrm>
        </p:spPr>
        <p:txBody>
          <a:bodyPr/>
          <a:lstStyle/>
          <a:p>
            <a:r>
              <a:rPr lang="es-ES" sz="2800" dirty="0" smtClean="0"/>
              <a:t>Se evaluó cada regla en concreto que se requiera para cada tipo de ámbito.</a:t>
            </a:r>
          </a:p>
          <a:p>
            <a:r>
              <a:rPr lang="es-ES" sz="2800" dirty="0" smtClean="0"/>
              <a:t>Se contestó la pregunta de “¿Qué es lo normativo en lo cultural para las personas que no reciban servicios de ámbitos </a:t>
            </a:r>
            <a:r>
              <a:rPr lang="es-ES" sz="2800" i="1" dirty="0" err="1" smtClean="0"/>
              <a:t>HCBS</a:t>
            </a:r>
            <a:r>
              <a:rPr lang="es-ES" sz="2800" dirty="0" smtClean="0"/>
              <a:t> de </a:t>
            </a:r>
            <a:r>
              <a:rPr lang="es-ES" sz="2800" i="1" dirty="0" err="1" smtClean="0"/>
              <a:t>Medicaid</a:t>
            </a:r>
            <a:r>
              <a:rPr lang="es-ES" sz="2800" dirty="0" smtClean="0"/>
              <a:t>?”</a:t>
            </a:r>
          </a:p>
          <a:p>
            <a:r>
              <a:rPr lang="es-ES" sz="2800" dirty="0" smtClean="0"/>
              <a:t>Se usaron preguntas exploratorias que proporcionó el Centro de Servicios de </a:t>
            </a:r>
            <a:r>
              <a:rPr lang="es-ES" sz="2800" i="1" dirty="0" smtClean="0"/>
              <a:t>Medicare</a:t>
            </a:r>
            <a:r>
              <a:rPr lang="es-ES" sz="2800" dirty="0" smtClean="0"/>
              <a:t> y </a:t>
            </a:r>
            <a:r>
              <a:rPr lang="es-ES" sz="2800" i="1" dirty="0" err="1" smtClean="0"/>
              <a:t>Medicaid</a:t>
            </a:r>
            <a:r>
              <a:rPr lang="es-ES" sz="2800" dirty="0" smtClean="0"/>
              <a:t> (</a:t>
            </a:r>
            <a:r>
              <a:rPr lang="es-ES" sz="2800" i="1" dirty="0" err="1" smtClean="0"/>
              <a:t>CMS</a:t>
            </a:r>
            <a:r>
              <a:rPr lang="es-ES" sz="28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4034724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 de evaluación del sistema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373563"/>
          </a:xfrm>
        </p:spPr>
        <p:txBody>
          <a:bodyPr/>
          <a:lstStyle/>
          <a:p>
            <a:r>
              <a:rPr lang="es-ES" sz="2900" dirty="0" smtClean="0"/>
              <a:t>Sólo refleja lo que se bosquejó por escrito.</a:t>
            </a:r>
          </a:p>
          <a:p>
            <a:r>
              <a:rPr lang="es-ES" sz="2900" dirty="0" smtClean="0"/>
              <a:t>Las reglas de </a:t>
            </a:r>
            <a:r>
              <a:rPr lang="es-ES" sz="2900" i="1" dirty="0" err="1" smtClean="0"/>
              <a:t>HCBS</a:t>
            </a:r>
            <a:r>
              <a:rPr lang="es-ES" sz="2900" dirty="0" smtClean="0"/>
              <a:t> se pudieran implantar en la práctica.</a:t>
            </a:r>
          </a:p>
          <a:p>
            <a:r>
              <a:rPr lang="es-ES" sz="2900" dirty="0" smtClean="0"/>
              <a:t>Parte del Plan de Transición será llevar a cabo evaluaciones de sitios concretos.</a:t>
            </a:r>
          </a:p>
          <a:p>
            <a:r>
              <a:rPr lang="es-ES" sz="2900" dirty="0" smtClean="0"/>
              <a:t>Incluirá normativas que no sean concretas para los tipos de ámbitos (por ejemplo, la función de los encargados de casos </a:t>
            </a:r>
            <a:r>
              <a:rPr lang="es-ES" sz="2900" dirty="0" smtClean="0"/>
              <a:t>/ </a:t>
            </a:r>
            <a:r>
              <a:rPr lang="es-ES" sz="2900" i="1" dirty="0" smtClean="0"/>
              <a:t>case </a:t>
            </a:r>
            <a:r>
              <a:rPr lang="es-ES" sz="2900" i="1" dirty="0" smtClean="0"/>
              <a:t>managers</a:t>
            </a:r>
            <a:r>
              <a:rPr lang="es-ES" sz="2900" dirty="0" smtClean="0"/>
              <a:t>).</a:t>
            </a:r>
          </a:p>
          <a:p>
            <a:endParaRPr lang="es-E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159728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800" dirty="0" smtClean="0"/>
              <a:t>Hallazgos de evaluación del sistema</a:t>
            </a:r>
            <a:endParaRPr lang="es-E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373563"/>
          </a:xfrm>
        </p:spPr>
        <p:txBody>
          <a:bodyPr/>
          <a:lstStyle/>
          <a:p>
            <a:r>
              <a:rPr lang="es-ES" sz="2800" i="1" u="sng" dirty="0" smtClean="0"/>
              <a:t>Ninguno</a:t>
            </a:r>
            <a:r>
              <a:rPr lang="es-ES" sz="2800" dirty="0" smtClean="0"/>
              <a:t> de los tipos de ámbitos </a:t>
            </a:r>
            <a:r>
              <a:rPr lang="es-ES" sz="2800" i="1" u="sng" dirty="0" smtClean="0"/>
              <a:t>cumple en la actualidad con todas las reglas </a:t>
            </a:r>
            <a:r>
              <a:rPr lang="es-ES" sz="2800" i="1" u="sng" dirty="0" err="1" smtClean="0"/>
              <a:t>HCBS</a:t>
            </a:r>
            <a:r>
              <a:rPr lang="es-ES" sz="2800" dirty="0" smtClean="0"/>
              <a:t>, por </a:t>
            </a:r>
            <a:r>
              <a:rPr lang="es-ES" sz="2800" dirty="0" smtClean="0"/>
              <a:t>lo </a:t>
            </a:r>
            <a:r>
              <a:rPr lang="es-ES" sz="2800" dirty="0" smtClean="0"/>
              <a:t>cual todos necesitan estrategias para remediar y lograr cumplir — salvo dos excepciones:</a:t>
            </a:r>
          </a:p>
          <a:p>
            <a:pPr lvl="1"/>
            <a:r>
              <a:rPr lang="es-ES" dirty="0" smtClean="0"/>
              <a:t>Los hogares colectivos que comparten el predio de la instalación de atenciones intermedias para personas con discapacidades intelectuales (</a:t>
            </a:r>
            <a:r>
              <a:rPr lang="es-ES" dirty="0" err="1" smtClean="0"/>
              <a:t>ICF</a:t>
            </a:r>
            <a:r>
              <a:rPr lang="es-ES" dirty="0" smtClean="0"/>
              <a:t>/ID) en </a:t>
            </a:r>
            <a:r>
              <a:rPr lang="es-ES" dirty="0" err="1" smtClean="0"/>
              <a:t>Coolidge</a:t>
            </a:r>
            <a:endParaRPr lang="es-ES" dirty="0" smtClean="0"/>
          </a:p>
          <a:p>
            <a:pPr lvl="1"/>
            <a:r>
              <a:rPr lang="es-ES" dirty="0" smtClean="0"/>
              <a:t>Internados de Salud Mental</a:t>
            </a:r>
          </a:p>
          <a:p>
            <a:pPr lvl="1"/>
            <a:endParaRPr lang="es-ES" dirty="0" smtClean="0"/>
          </a:p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1687329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Determinaciones de evaluación del sistema</a:t>
            </a:r>
            <a:endParaRPr lang="es-E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373563"/>
          </a:xfrm>
        </p:spPr>
        <p:txBody>
          <a:bodyPr/>
          <a:lstStyle/>
          <a:p>
            <a:r>
              <a:rPr lang="es-ES" b="1" dirty="0" smtClean="0"/>
              <a:t>Cumple </a:t>
            </a:r>
            <a:r>
              <a:rPr lang="es-ES" dirty="0" smtClean="0"/>
              <a:t>– </a:t>
            </a:r>
            <a:r>
              <a:rPr lang="es-ES" sz="2000" dirty="0" smtClean="0"/>
              <a:t>Se cumplen normas mínimas de lo que requiere la regla.</a:t>
            </a:r>
          </a:p>
          <a:p>
            <a:r>
              <a:rPr lang="es-ES" b="1" dirty="0" smtClean="0"/>
              <a:t>Cumple con recomendaciones </a:t>
            </a:r>
            <a:r>
              <a:rPr lang="es-ES" dirty="0" smtClean="0"/>
              <a:t>– </a:t>
            </a:r>
            <a:r>
              <a:rPr lang="es-ES" sz="2000" dirty="0" smtClean="0"/>
              <a:t>Se cumplen normas mínimas de lo que requiere la regla; además, se determinó que ameritaba una estrategia de remedio para rebasar las normas y cumplir con la intención de la regla.</a:t>
            </a:r>
          </a:p>
          <a:p>
            <a:r>
              <a:rPr lang="es-ES" b="1" dirty="0" smtClean="0"/>
              <a:t>Cumple en parte </a:t>
            </a:r>
            <a:r>
              <a:rPr lang="es-ES" dirty="0" smtClean="0"/>
              <a:t>–</a:t>
            </a:r>
            <a:r>
              <a:rPr lang="es-ES" sz="2000" dirty="0" smtClean="0"/>
              <a:t>Se cumplen algunas de las normas mínimas de lo que requiere la regla.</a:t>
            </a:r>
          </a:p>
          <a:p>
            <a:r>
              <a:rPr lang="es-ES" b="1" dirty="0" smtClean="0"/>
              <a:t>No cumple – </a:t>
            </a:r>
            <a:r>
              <a:rPr lang="es-ES" sz="2000" dirty="0" smtClean="0"/>
              <a:t>No se cumplen las normas mínimas de lo que requiere la regla.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388619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Determinaciones de evaluación del sistema</a:t>
            </a:r>
            <a:endParaRPr lang="es-E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365385"/>
              </p:ext>
            </p:extLst>
          </p:nvPr>
        </p:nvGraphicFramePr>
        <p:xfrm>
          <a:off x="304800" y="1600201"/>
          <a:ext cx="8610599" cy="4457697"/>
        </p:xfrm>
        <a:graphic>
          <a:graphicData uri="http://schemas.openxmlformats.org/drawingml/2006/table">
            <a:tbl>
              <a:tblPr firstRow="1" firstCol="1" bandRow="1"/>
              <a:tblGrid>
                <a:gridCol w="1926895"/>
                <a:gridCol w="1259853"/>
                <a:gridCol w="1712795"/>
                <a:gridCol w="1355964"/>
                <a:gridCol w="1427328"/>
                <a:gridCol w="927764"/>
              </a:tblGrid>
              <a:tr h="457200"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Ámbitos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Cumple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Cumple con recomendaciones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Cumple en parte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No</a:t>
                      </a:r>
                      <a:r>
                        <a:rPr lang="es-ES" sz="1200" b="1" baseline="0" noProof="0" dirty="0" smtClean="0">
                          <a:effectLst/>
                          <a:latin typeface="Times New Roman"/>
                          <a:ea typeface="Calibri"/>
                        </a:rPr>
                        <a:t> cumple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Times New Roman"/>
                        </a:rPr>
                        <a:t>Totales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8600">
                <a:tc gridSpan="5"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Ámbitos residenciales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499"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Instalaciones</a:t>
                      </a:r>
                      <a:r>
                        <a:rPr lang="es-ES" sz="1000" b="0" baseline="0" noProof="0" dirty="0" smtClean="0">
                          <a:effectLst/>
                          <a:latin typeface="Times New Roman"/>
                          <a:ea typeface="Calibri"/>
                        </a:rPr>
                        <a:t> de vida auxiliada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15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99"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Hogares</a:t>
                      </a:r>
                      <a:r>
                        <a:rPr lang="es-ES" sz="1000" b="0" baseline="0" noProof="0" dirty="0" smtClean="0">
                          <a:effectLst/>
                          <a:latin typeface="Times New Roman"/>
                          <a:ea typeface="Calibri"/>
                        </a:rPr>
                        <a:t> colectivos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15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Hogares</a:t>
                      </a:r>
                      <a:r>
                        <a:rPr lang="es-ES" sz="1000" b="0" baseline="0" noProof="0" dirty="0" smtClean="0">
                          <a:effectLst/>
                          <a:latin typeface="Times New Roman"/>
                          <a:ea typeface="Calibri"/>
                        </a:rPr>
                        <a:t> para desarrollo </a:t>
                      </a:r>
                    </a:p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baseline="0" noProof="0" dirty="0" smtClean="0">
                          <a:effectLst/>
                          <a:latin typeface="Times New Roman"/>
                          <a:ea typeface="Calibri"/>
                        </a:rPr>
                        <a:t>de adultos y menores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15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Internados de salud mental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Subtotal</a:t>
                      </a:r>
                      <a:r>
                        <a:rPr lang="es-ES" sz="1200" b="1" baseline="0" noProof="0" dirty="0" smtClean="0">
                          <a:effectLst/>
                          <a:latin typeface="Times New Roman"/>
                          <a:ea typeface="Calibri"/>
                        </a:rPr>
                        <a:t> Residencial</a:t>
                      </a:r>
                      <a:endParaRPr lang="es-ES" sz="1200" b="1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16 (36%)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12 (26%)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16 (36%)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1 (2%)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45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8600">
                <a:tc gridSpan="5"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Ámbitos</a:t>
                      </a:r>
                      <a:r>
                        <a:rPr lang="es-ES" sz="1200" b="1" baseline="0" noProof="0" dirty="0" smtClean="0">
                          <a:effectLst/>
                          <a:latin typeface="Times New Roman"/>
                          <a:ea typeface="Calibri"/>
                        </a:rPr>
                        <a:t> no residenciales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499"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Instalaciones</a:t>
                      </a:r>
                      <a:r>
                        <a:rPr lang="es-ES" sz="1000" b="0" baseline="0" noProof="0" dirty="0" smtClean="0">
                          <a:effectLst/>
                          <a:latin typeface="Times New Roman"/>
                          <a:ea typeface="Calibri"/>
                        </a:rPr>
                        <a:t> médicas diurnas para adultos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Programas diurnos de salud y tratamiento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99"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Programas</a:t>
                      </a:r>
                      <a:r>
                        <a:rPr lang="es-ES" sz="1000" b="0" baseline="0" noProof="0" dirty="0" smtClean="0">
                          <a:effectLst/>
                          <a:latin typeface="Times New Roman"/>
                          <a:ea typeface="Calibri"/>
                        </a:rPr>
                        <a:t> de empleo </a:t>
                      </a:r>
                      <a:r>
                        <a:rPr lang="es-ES" sz="1000" b="0" baseline="0" noProof="0" dirty="0" smtClean="0">
                          <a:effectLst/>
                          <a:latin typeface="Times New Roman"/>
                          <a:ea typeface="Calibri"/>
                        </a:rPr>
                        <a:t>en </a:t>
                      </a:r>
                      <a:r>
                        <a:rPr lang="es-ES" sz="1000" b="0" baseline="0" noProof="0" dirty="0" smtClean="0">
                          <a:effectLst/>
                          <a:latin typeface="Times New Roman"/>
                          <a:ea typeface="Calibri"/>
                        </a:rPr>
                        <a:t>centros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Programas</a:t>
                      </a:r>
                      <a:r>
                        <a:rPr lang="es-ES" sz="1000" b="0" baseline="0" noProof="0" dirty="0" smtClean="0">
                          <a:effectLst/>
                          <a:latin typeface="Times New Roman"/>
                          <a:ea typeface="Calibri"/>
                        </a:rPr>
                        <a:t> de empleo con apoyo colectivo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noProof="0" dirty="0" smtClean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Subtotal no residencial</a:t>
                      </a:r>
                      <a:endParaRPr lang="es-ES" sz="1200" b="1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12 (33%)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5 (14%)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12 (33%)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7 (20%)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36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Gran Total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28 (35%)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17 (20%)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28 (35%)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8 (10%)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effectLst/>
                          <a:latin typeface="Times New Roman"/>
                          <a:ea typeface="Calibri"/>
                        </a:rPr>
                        <a:t>81</a:t>
                      </a:r>
                      <a:endParaRPr lang="es-ES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19200" y="197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evaluación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7162800" cy="5181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17" y="1905001"/>
            <a:ext cx="545506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828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plan de transición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995362"/>
            <a:ext cx="7467600" cy="510063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68914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07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Orden del día</a:t>
            </a:r>
            <a:endParaRPr lang="es-E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</p:spPr>
        <p:txBody>
          <a:bodyPr/>
          <a:lstStyle/>
          <a:p>
            <a:r>
              <a:rPr lang="es-ES" dirty="0" smtClean="0"/>
              <a:t>Programa de </a:t>
            </a:r>
            <a:r>
              <a:rPr lang="es-ES" i="1" dirty="0" err="1" smtClean="0"/>
              <a:t>Medicaid</a:t>
            </a:r>
            <a:r>
              <a:rPr lang="es-ES" dirty="0" smtClean="0"/>
              <a:t> de Arizona</a:t>
            </a:r>
          </a:p>
          <a:p>
            <a:r>
              <a:rPr lang="es-ES" dirty="0" smtClean="0"/>
              <a:t>Orientación sobre reglas de ámbitos </a:t>
            </a:r>
            <a:r>
              <a:rPr lang="es-ES" i="1" dirty="0" err="1" smtClean="0"/>
              <a:t>HCBS</a:t>
            </a:r>
            <a:endParaRPr lang="es-ES" i="1" dirty="0" smtClean="0"/>
          </a:p>
          <a:p>
            <a:r>
              <a:rPr lang="es-ES" dirty="0" smtClean="0"/>
              <a:t>Evaluación del sistema y plan de transición — </a:t>
            </a:r>
            <a:r>
              <a:rPr lang="es-ES" i="1" dirty="0" smtClean="0"/>
              <a:t>borrador</a:t>
            </a:r>
          </a:p>
          <a:p>
            <a:pPr lvl="1"/>
            <a:r>
              <a:rPr lang="es-ES" dirty="0" smtClean="0"/>
              <a:t>Ámbitos residenciales</a:t>
            </a:r>
          </a:p>
          <a:p>
            <a:pPr lvl="1"/>
            <a:r>
              <a:rPr lang="es-ES" dirty="0" smtClean="0"/>
              <a:t>Ámbitos no residenciales</a:t>
            </a:r>
          </a:p>
          <a:p>
            <a:pPr lvl="1"/>
            <a:r>
              <a:rPr lang="es-ES" dirty="0" smtClean="0"/>
              <a:t>Planificación en torno a las personas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2655091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 general de transición para</a:t>
            </a:r>
            <a:br>
              <a:rPr lang="es-ES" dirty="0" smtClean="0"/>
            </a:br>
            <a:r>
              <a:rPr lang="es-ES" dirty="0" smtClean="0"/>
              <a:t>todo tipo de ámbito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Cada año se concentrará en un área en concreto.</a:t>
            </a:r>
          </a:p>
          <a:p>
            <a:r>
              <a:rPr lang="es-ES" sz="2800" dirty="0" smtClean="0"/>
              <a:t>Estrategia de tres flancos para asegurarse de que se realice el plan de transición en los plazos predeterminados.</a:t>
            </a:r>
            <a:endParaRPr lang="es-E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13532900"/>
              </p:ext>
            </p:extLst>
          </p:nvPr>
        </p:nvGraphicFramePr>
        <p:xfrm>
          <a:off x="1600200" y="3048000"/>
          <a:ext cx="60960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889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s-ES" sz="3600" i="1" dirty="0" smtClean="0"/>
              <a:t>Año </a:t>
            </a:r>
            <a:r>
              <a:rPr lang="es-ES" sz="3600" i="1" dirty="0" smtClean="0"/>
              <a:t>Uno: orientación</a:t>
            </a:r>
            <a:endParaRPr lang="es-ES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741745"/>
              </p:ext>
            </p:extLst>
          </p:nvPr>
        </p:nvGraphicFramePr>
        <p:xfrm>
          <a:off x="381000" y="1828800"/>
          <a:ext cx="8458200" cy="3443060"/>
        </p:xfrm>
        <a:graphic>
          <a:graphicData uri="http://schemas.openxmlformats.org/drawingml/2006/table">
            <a:tbl>
              <a:tblPr firstRow="1" firstCol="1" bandRow="1"/>
              <a:tblGrid>
                <a:gridCol w="620785"/>
                <a:gridCol w="7837415"/>
              </a:tblGrid>
              <a:tr h="501445">
                <a:tc gridSpan="2"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Año Uno [de octubre</a:t>
                      </a:r>
                      <a:r>
                        <a:rPr lang="es-ES" sz="1800" b="1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del 2016 a septiembre del</a:t>
                      </a:r>
                      <a:r>
                        <a:rPr lang="es-ES" sz="18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2017]</a:t>
                      </a:r>
                      <a:endParaRPr lang="es-ES" sz="18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871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endParaRPr lang="es-ES" sz="18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Facilitar excursiones por cada tipo de ámbito para los miembros</a:t>
                      </a:r>
                      <a:r>
                        <a:rPr lang="es-ES" sz="18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del grupo de obras.</a:t>
                      </a:r>
                      <a:endParaRPr lang="es-ES" sz="18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71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endParaRPr lang="es-ES" sz="18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Formular y</a:t>
                      </a:r>
                      <a:r>
                        <a:rPr lang="es-ES" sz="18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poner en vigor un plan de comunicación para los miembros y los proveedores.</a:t>
                      </a:r>
                      <a:endParaRPr lang="es-ES" sz="18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71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2a</a:t>
                      </a:r>
                      <a:r>
                        <a:rPr lang="es-ES" sz="18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sz="18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Formular</a:t>
                      </a:r>
                      <a:r>
                        <a:rPr lang="es-ES" sz="18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 diseminar materiales instructivos para los miembros y sus familiares.</a:t>
                      </a:r>
                      <a:endParaRPr lang="es-ES" sz="18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71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2b</a:t>
                      </a:r>
                      <a:r>
                        <a:rPr lang="es-ES" sz="18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sz="18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7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Formular</a:t>
                      </a:r>
                      <a:r>
                        <a:rPr lang="es-ES" sz="17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 implantar capacitación para proveedores de cada tipo de ámbito.</a:t>
                      </a:r>
                      <a:endParaRPr lang="es-ES" sz="17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71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2c</a:t>
                      </a:r>
                      <a:r>
                        <a:rPr lang="es-ES" sz="18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sz="18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8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Diseñar un portal de Internet con información</a:t>
                      </a:r>
                      <a:r>
                        <a:rPr lang="es-ES" sz="18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para todos los causahabientes.</a:t>
                      </a:r>
                      <a:endParaRPr lang="es-ES" sz="18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335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i="1" dirty="0" smtClean="0"/>
              <a:t>Año </a:t>
            </a:r>
            <a:r>
              <a:rPr lang="es-ES" sz="3200" i="1" dirty="0" smtClean="0"/>
              <a:t>Dos: revisiones </a:t>
            </a:r>
            <a:r>
              <a:rPr lang="es-ES" sz="3200" i="1" dirty="0" smtClean="0"/>
              <a:t>de normas y contratos</a:t>
            </a:r>
            <a:endParaRPr lang="es-E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723885"/>
              </p:ext>
            </p:extLst>
          </p:nvPr>
        </p:nvGraphicFramePr>
        <p:xfrm>
          <a:off x="457200" y="1517397"/>
          <a:ext cx="8458200" cy="4531608"/>
        </p:xfrm>
        <a:graphic>
          <a:graphicData uri="http://schemas.openxmlformats.org/drawingml/2006/table">
            <a:tbl>
              <a:tblPr firstRow="1" firstCol="1" bandRow="1"/>
              <a:tblGrid>
                <a:gridCol w="533400"/>
                <a:gridCol w="7924800"/>
              </a:tblGrid>
              <a:tr h="250776">
                <a:tc gridSpan="2"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5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Año Dos [de octubre del 2017 a septiembre del 2018]</a:t>
                      </a:r>
                      <a:endParaRPr lang="es-ES" sz="15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776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5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endParaRPr lang="es-ES" sz="15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Poner en vigor los cambios normativos</a:t>
                      </a:r>
                      <a:r>
                        <a:rPr lang="es-ES" sz="15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la normativa de </a:t>
                      </a:r>
                      <a:r>
                        <a:rPr lang="es-ES" sz="1500" b="0" i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AHCCCS.</a:t>
                      </a:r>
                      <a:endParaRPr lang="es-ES" sz="1500" b="1" i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552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500" b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1a</a:t>
                      </a:r>
                      <a:r>
                        <a:rPr lang="es-ES" sz="15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sz="15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Poner en vigor</a:t>
                      </a:r>
                      <a:r>
                        <a:rPr lang="es-ES" sz="15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los cambios normativos que se indiquen en los planes de transición para los distintos tipos de ámbitos.</a:t>
                      </a:r>
                      <a:endParaRPr lang="es-ES" sz="15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29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500" b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1b</a:t>
                      </a:r>
                      <a:r>
                        <a:rPr lang="es-ES" sz="15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sz="15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Formular</a:t>
                      </a:r>
                      <a:r>
                        <a:rPr lang="es-ES" sz="15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 poner en vigor lo que dictará la normativa sobre el cumplimiento de las reglas de </a:t>
                      </a:r>
                      <a:r>
                        <a:rPr lang="es-ES" sz="15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</a:t>
                      </a: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incluso añadir</a:t>
                      </a:r>
                      <a:r>
                        <a:rPr lang="es-ES" sz="15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las reglas de </a:t>
                      </a:r>
                      <a:r>
                        <a:rPr lang="es-ES" sz="15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</a:t>
                      </a: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 calidad de derechos fundamentales reconocidos para todos los miembros.</a:t>
                      </a:r>
                      <a:endParaRPr lang="es-ES" sz="15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29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5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endParaRPr lang="es-ES" sz="15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Poner en vigor cambios a la normativa de la División</a:t>
                      </a:r>
                      <a:r>
                        <a:rPr lang="es-ES" sz="15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Discapacidades del Desarrollo de</a:t>
                      </a: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 Departamento</a:t>
                      </a:r>
                      <a:r>
                        <a:rPr lang="es-ES" sz="15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Seguridad Económica (</a:t>
                      </a:r>
                      <a:r>
                        <a:rPr lang="es-ES" sz="1500" b="0" i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DES/</a:t>
                      </a:r>
                      <a:r>
                        <a:rPr lang="es-ES" sz="15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DDD</a:t>
                      </a: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que se indique</a:t>
                      </a:r>
                      <a:r>
                        <a:rPr lang="es-ES" sz="15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 en los planes de transición de los distintos tipos de ámbitos.</a:t>
                      </a:r>
                      <a:endParaRPr lang="es-ES" sz="15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552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5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endParaRPr lang="es-ES" sz="15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Modificar</a:t>
                      </a:r>
                      <a:r>
                        <a:rPr lang="es-ES" sz="15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los convenios de participación de proveedores de </a:t>
                      </a:r>
                      <a:r>
                        <a:rPr lang="es-ES" sz="1500" b="0" i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AHCCCS</a:t>
                      </a: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para que se</a:t>
                      </a:r>
                      <a:r>
                        <a:rPr lang="es-ES" sz="15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exija que los proveedores cumplan con las reglas de </a:t>
                      </a:r>
                      <a:r>
                        <a:rPr lang="es-ES" sz="15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</a:t>
                      </a: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sz="15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29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5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  <a:endParaRPr lang="es-ES" sz="15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Modificar los contratos de la División DES/</a:t>
                      </a:r>
                      <a:r>
                        <a:rPr lang="es-ES" sz="1500" b="0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DDD</a:t>
                      </a: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conformidad con las estrategias de remedio de revisión</a:t>
                      </a:r>
                      <a:r>
                        <a:rPr lang="es-ES" sz="15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contratos que se indiquen en los planes de transición de los distintos tipos de ámbitos.</a:t>
                      </a:r>
                      <a:endParaRPr lang="es-ES" sz="15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760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5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  <a:endParaRPr lang="es-ES" sz="15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Modificar los contratos</a:t>
                      </a:r>
                      <a:r>
                        <a:rPr lang="es-ES" sz="15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organizaciones </a:t>
                      </a:r>
                      <a:r>
                        <a:rPr lang="es-ES" sz="15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MCO</a:t>
                      </a: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para exigir que antes de contratar</a:t>
                      </a:r>
                      <a:r>
                        <a:rPr lang="es-ES" sz="15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un proveedor de ámbito </a:t>
                      </a:r>
                      <a:r>
                        <a:rPr lang="es-ES" sz="15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</a:t>
                      </a: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tal proveedor</a:t>
                      </a:r>
                      <a:r>
                        <a:rPr lang="es-ES" sz="15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deberá cumplir con las reglas de </a:t>
                      </a:r>
                      <a:r>
                        <a:rPr lang="es-ES" sz="15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</a:t>
                      </a:r>
                      <a:r>
                        <a:rPr lang="es-ES" sz="15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sz="15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053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219200"/>
          </a:xfrm>
        </p:spPr>
        <p:txBody>
          <a:bodyPr/>
          <a:lstStyle/>
          <a:p>
            <a:r>
              <a:rPr lang="es-ES" sz="3600" i="1" dirty="0" smtClean="0"/>
              <a:t>Año Tres: </a:t>
            </a:r>
            <a:br>
              <a:rPr lang="es-ES" sz="3600" i="1" dirty="0" smtClean="0"/>
            </a:br>
            <a:r>
              <a:rPr lang="es-ES" sz="3600" i="1" dirty="0" smtClean="0"/>
              <a:t>recursos y procesos de vigilancia</a:t>
            </a:r>
            <a:endParaRPr lang="es-E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93435"/>
              </p:ext>
            </p:extLst>
          </p:nvPr>
        </p:nvGraphicFramePr>
        <p:xfrm>
          <a:off x="381000" y="1600200"/>
          <a:ext cx="8534400" cy="3993264"/>
        </p:xfrm>
        <a:graphic>
          <a:graphicData uri="http://schemas.openxmlformats.org/drawingml/2006/table">
            <a:tbl>
              <a:tblPr firstRow="1" firstCol="1" bandRow="1"/>
              <a:tblGrid>
                <a:gridCol w="543098"/>
                <a:gridCol w="7991302"/>
              </a:tblGrid>
              <a:tr h="0">
                <a:tc gridSpan="2"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Año</a:t>
                      </a:r>
                      <a:r>
                        <a:rPr lang="es-ES" sz="2000" b="1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Tres – [de octubre del 2018 a septiembre del 2019]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815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Instituir las</a:t>
                      </a:r>
                      <a:r>
                        <a:rPr lang="es-ES" sz="20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normas de las reglas de ámbitos </a:t>
                      </a:r>
                      <a:r>
                        <a:rPr lang="es-ES" sz="20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</a:t>
                      </a: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 las inspecciones para revisar las operaciones de las organizaciones </a:t>
                      </a:r>
                      <a:r>
                        <a:rPr lang="es-ES" sz="20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MCO</a:t>
                      </a:r>
                      <a:endParaRPr lang="es-ES" sz="2000" b="1" i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Formular un</a:t>
                      </a:r>
                      <a:r>
                        <a:rPr lang="es-ES" sz="20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recurso de auto-evaluación de cumplimiento para los tipos de ámbitos de los proveedores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Revisar los recursos</a:t>
                      </a:r>
                      <a:r>
                        <a:rPr lang="es-ES" sz="20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actuales de vigilancia de organizaciones </a:t>
                      </a:r>
                      <a:r>
                        <a:rPr lang="es-ES" sz="2000" b="0" i="1" baseline="0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MCO</a:t>
                      </a:r>
                      <a:r>
                        <a:rPr lang="es-ES" sz="20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para los proveedores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Formular informes y procesos</a:t>
                      </a:r>
                      <a:r>
                        <a:rPr lang="es-ES" sz="20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informar para las organizaciones </a:t>
                      </a:r>
                      <a:r>
                        <a:rPr lang="es-ES" sz="2000" b="0" i="1" baseline="0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MCO</a:t>
                      </a:r>
                      <a:r>
                        <a:rPr lang="es-ES" sz="20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para que informen el cumplimiento con las reglas de ámbitos </a:t>
                      </a:r>
                      <a:r>
                        <a:rPr lang="es-ES" sz="2000" b="0" i="1" baseline="0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</a:t>
                      </a:r>
                      <a:r>
                        <a:rPr lang="es-ES" sz="20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para cada instalación en particular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Formular procesos para diseminar</a:t>
                      </a:r>
                      <a:r>
                        <a:rPr lang="es-ES" sz="20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 analizar encuestas de las experiencias que vivan los miembros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207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219200"/>
          </a:xfrm>
        </p:spPr>
        <p:txBody>
          <a:bodyPr/>
          <a:lstStyle/>
          <a:p>
            <a:r>
              <a:rPr lang="es-ES" sz="3600" i="1" dirty="0" smtClean="0"/>
              <a:t>Año Tres:  </a:t>
            </a:r>
            <a:br>
              <a:rPr lang="es-ES" sz="3600" i="1" dirty="0" smtClean="0"/>
            </a:br>
            <a:r>
              <a:rPr lang="es-ES" sz="3600" i="1" dirty="0" smtClean="0"/>
              <a:t>r</a:t>
            </a:r>
            <a:r>
              <a:rPr lang="es-ES" sz="3600" i="1" dirty="0" smtClean="0"/>
              <a:t>ecursos y procesos de vigilancia</a:t>
            </a:r>
            <a:endParaRPr lang="es-E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Vigilancia de las organizaciones </a:t>
            </a:r>
            <a:r>
              <a:rPr lang="es-ES" sz="2000" i="1" dirty="0" err="1" smtClean="0"/>
              <a:t>MCO</a:t>
            </a:r>
            <a:r>
              <a:rPr lang="es-ES" sz="2000" dirty="0" smtClean="0"/>
              <a:t> por parte de </a:t>
            </a:r>
            <a:r>
              <a:rPr lang="es-ES" sz="2000" i="1" dirty="0" smtClean="0"/>
              <a:t>AHCCCS</a:t>
            </a:r>
          </a:p>
          <a:p>
            <a:pPr lvl="1"/>
            <a:r>
              <a:rPr lang="es-ES" sz="1800" dirty="0" smtClean="0"/>
              <a:t>Incorporar normas nuevas de cumplimiento en los repasos de operaciones</a:t>
            </a:r>
          </a:p>
          <a:p>
            <a:pPr lvl="1"/>
            <a:r>
              <a:rPr lang="es-ES" sz="1800" dirty="0" smtClean="0"/>
              <a:t>Las organizaciones </a:t>
            </a:r>
            <a:r>
              <a:rPr lang="es-ES" sz="1800" i="1" dirty="0" err="1" smtClean="0"/>
              <a:t>MCO</a:t>
            </a:r>
            <a:r>
              <a:rPr lang="es-ES" sz="1800" dirty="0" smtClean="0"/>
              <a:t> informarán a </a:t>
            </a:r>
            <a:r>
              <a:rPr lang="es-ES" sz="1800" i="1" dirty="0" smtClean="0"/>
              <a:t>AHCCCS</a:t>
            </a:r>
            <a:r>
              <a:rPr lang="es-ES" sz="1800" dirty="0" smtClean="0"/>
              <a:t>  el cumplimiento con las condiciones de ámbito para cada instalación en particular</a:t>
            </a:r>
          </a:p>
          <a:p>
            <a:r>
              <a:rPr lang="es-ES" sz="2000" dirty="0" smtClean="0"/>
              <a:t>Vigilancia de los proveedores por </a:t>
            </a:r>
            <a:r>
              <a:rPr lang="es-ES" sz="2000" dirty="0" smtClean="0"/>
              <a:t>parte de las organizaciones </a:t>
            </a:r>
            <a:r>
              <a:rPr lang="es-ES" sz="2000" i="1" dirty="0" err="1" smtClean="0"/>
              <a:t>MCO</a:t>
            </a:r>
            <a:endParaRPr lang="es-ES" sz="2000" i="1" dirty="0" smtClean="0"/>
          </a:p>
          <a:p>
            <a:pPr lvl="1"/>
            <a:r>
              <a:rPr lang="es-ES" sz="1800" dirty="0" smtClean="0"/>
              <a:t>Revisar el recurso de </a:t>
            </a:r>
            <a:r>
              <a:rPr lang="es-ES" sz="1800" dirty="0" smtClean="0"/>
              <a:t>vigilancia actual</a:t>
            </a:r>
            <a:endParaRPr lang="es-ES" sz="1800" dirty="0" smtClean="0"/>
          </a:p>
          <a:p>
            <a:pPr lvl="1"/>
            <a:r>
              <a:rPr lang="es-ES" sz="1800" dirty="0" smtClean="0"/>
              <a:t>Incorporar las auto-evaluaciones que se proporcionen</a:t>
            </a:r>
          </a:p>
          <a:p>
            <a:r>
              <a:rPr lang="es-ES" sz="2400" dirty="0" smtClean="0"/>
              <a:t>Experiencias de los miembros</a:t>
            </a:r>
          </a:p>
          <a:p>
            <a:pPr lvl="1"/>
            <a:r>
              <a:rPr lang="es-ES" sz="1800" dirty="0" smtClean="0"/>
              <a:t>Encuestas de los miembros</a:t>
            </a:r>
          </a:p>
          <a:p>
            <a:pPr lvl="1"/>
            <a:r>
              <a:rPr lang="es-ES" sz="1800" dirty="0" smtClean="0"/>
              <a:t>Gestión de casos</a:t>
            </a:r>
          </a:p>
          <a:p>
            <a:pPr lvl="1"/>
            <a:r>
              <a:rPr lang="es-ES" sz="1800" dirty="0" smtClean="0"/>
              <a:t>Las entrevistas a los miembros formarán </a:t>
            </a:r>
            <a:r>
              <a:rPr lang="es-ES" sz="1800" dirty="0" smtClean="0"/>
              <a:t>parte del proceso de vigilancia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610155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219200"/>
          </a:xfrm>
        </p:spPr>
        <p:txBody>
          <a:bodyPr/>
          <a:lstStyle/>
          <a:p>
            <a:r>
              <a:rPr lang="es-ES" sz="3600" i="1" dirty="0" smtClean="0"/>
              <a:t>Año Cuatro: ayuda técnica</a:t>
            </a:r>
            <a:endParaRPr lang="es-E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366759"/>
              </p:ext>
            </p:extLst>
          </p:nvPr>
        </p:nvGraphicFramePr>
        <p:xfrm>
          <a:off x="457200" y="1676400"/>
          <a:ext cx="8382000" cy="2347152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7924800"/>
              </a:tblGrid>
              <a:tr h="0">
                <a:tc gridSpan="2"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Año Cuatro – [de octubre</a:t>
                      </a:r>
                      <a:r>
                        <a:rPr lang="es-ES" sz="2000" b="1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del</a:t>
                      </a:r>
                      <a:r>
                        <a:rPr lang="es-ES" sz="20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2019 a septiembre del 2020]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815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Las organizaciones </a:t>
                      </a:r>
                      <a:r>
                        <a:rPr lang="es-ES" sz="20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MCO</a:t>
                      </a: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vigilarán a todos los proveedores de ámbitos </a:t>
                      </a:r>
                      <a:r>
                        <a:rPr lang="es-ES" sz="20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</a:t>
                      </a: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 proporcionarán ayuda técnica</a:t>
                      </a:r>
                      <a:r>
                        <a:rPr lang="es-ES" sz="20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 las deficiencias que se observen al cumplimiento de las reglas de </a:t>
                      </a:r>
                      <a:r>
                        <a:rPr lang="es-ES" sz="20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</a:t>
                      </a:r>
                      <a:r>
                        <a:rPr lang="es-ES" sz="2000" b="0" i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sz="2000" b="1" i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Las organizaciones </a:t>
                      </a:r>
                      <a:r>
                        <a:rPr lang="es-ES" sz="20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MCO</a:t>
                      </a: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informarán</a:t>
                      </a:r>
                      <a:r>
                        <a:rPr lang="es-ES" sz="20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el cumplimiento con las condiciones de ámbitos para cada instalación en particular de conformidad con las reglas de </a:t>
                      </a:r>
                      <a:r>
                        <a:rPr lang="es-ES" sz="20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</a:t>
                      </a:r>
                      <a:r>
                        <a:rPr lang="es-ES" sz="2000" b="0" i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sz="2000" b="1" i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698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219200"/>
          </a:xfrm>
        </p:spPr>
        <p:txBody>
          <a:bodyPr/>
          <a:lstStyle/>
          <a:p>
            <a:r>
              <a:rPr lang="es-ES" sz="3600" i="1" dirty="0" smtClean="0"/>
              <a:t>Año Cinco: cumplimiento</a:t>
            </a:r>
            <a:endParaRPr lang="es-E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813820"/>
              </p:ext>
            </p:extLst>
          </p:nvPr>
        </p:nvGraphicFramePr>
        <p:xfrm>
          <a:off x="457201" y="1676400"/>
          <a:ext cx="8458200" cy="1996632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8001000"/>
              </a:tblGrid>
              <a:tr h="0">
                <a:tc gridSpan="2"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Año Cinco – [de octubre del 2020 a septiembre del 2021]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815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Las organizaciones </a:t>
                      </a:r>
                      <a:r>
                        <a:rPr lang="es-ES" sz="20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MCO</a:t>
                      </a: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vigilarán a todos los proveedores de ámbitos </a:t>
                      </a:r>
                      <a:r>
                        <a:rPr lang="es-ES" sz="20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</a:t>
                      </a: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</a:t>
                      </a:r>
                      <a:r>
                        <a:rPr lang="es-ES" sz="20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expedirán planes de acción para corregir las deficiencias que se observen al cumplimiento con las reglas de </a:t>
                      </a:r>
                      <a:r>
                        <a:rPr lang="es-ES" sz="20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</a:t>
                      </a: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1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Las organizaciones </a:t>
                      </a:r>
                      <a:r>
                        <a:rPr lang="es-ES" sz="2000" b="0" i="1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MCO</a:t>
                      </a:r>
                      <a:r>
                        <a:rPr lang="es-ES" sz="2000" b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informarán el cumplimiento</a:t>
                      </a:r>
                      <a:r>
                        <a:rPr lang="es-ES" sz="20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las reglas </a:t>
                      </a:r>
                      <a:r>
                        <a:rPr lang="es-ES" sz="2000" b="0" i="1" baseline="0" noProof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</a:t>
                      </a:r>
                      <a:r>
                        <a:rPr lang="es-ES" sz="2000" b="0" baseline="0" noProof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para cada instalación en particular.</a:t>
                      </a:r>
                      <a:endParaRPr lang="es-ES" sz="2000" b="1" noProof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825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Ámbitos residenciales</a:t>
            </a:r>
            <a:endParaRPr lang="es-E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2801303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Instalaciones de vida auxiliada: </a:t>
            </a:r>
            <a:br>
              <a:rPr lang="es-ES" sz="3600" dirty="0" smtClean="0"/>
            </a:br>
            <a:r>
              <a:rPr lang="es-ES" sz="3600" dirty="0" smtClean="0"/>
              <a:t>¿qué será distinto?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373563"/>
          </a:xfrm>
        </p:spPr>
        <p:txBody>
          <a:bodyPr/>
          <a:lstStyle/>
          <a:p>
            <a:r>
              <a:rPr lang="es-ES" sz="2400" dirty="0" smtClean="0"/>
              <a:t>Servicios y apoyos de empleo</a:t>
            </a:r>
          </a:p>
          <a:p>
            <a:r>
              <a:rPr lang="es-ES" sz="2400" dirty="0" smtClean="0"/>
              <a:t>Participación externa en la vida comunitaria</a:t>
            </a:r>
          </a:p>
          <a:p>
            <a:pPr lvl="1"/>
            <a:r>
              <a:rPr lang="es-ES" sz="2000" dirty="0" smtClean="0"/>
              <a:t>Oportunidad de adquirir experiencias de aprendizaje</a:t>
            </a:r>
          </a:p>
          <a:p>
            <a:pPr lvl="1"/>
            <a:r>
              <a:rPr lang="es-ES" sz="2000" dirty="0" smtClean="0"/>
              <a:t>Obtener acceso a o capacitación para el transporte</a:t>
            </a:r>
          </a:p>
          <a:p>
            <a:r>
              <a:rPr lang="es-ES" sz="2400" dirty="0" smtClean="0"/>
              <a:t>Alcanzar el máximo de independencia y opciones</a:t>
            </a:r>
            <a:endParaRPr lang="es-ES" sz="2400" dirty="0" smtClean="0"/>
          </a:p>
          <a:p>
            <a:pPr lvl="1"/>
            <a:r>
              <a:rPr lang="es-ES" sz="2000" dirty="0" smtClean="0"/>
              <a:t>Flexibilidad de horarios alternos</a:t>
            </a:r>
          </a:p>
          <a:p>
            <a:pPr lvl="1"/>
            <a:r>
              <a:rPr lang="es-ES" sz="2000" dirty="0" smtClean="0"/>
              <a:t>Acceso pleno a todas las áreas del ámbito en cualquier momento</a:t>
            </a:r>
          </a:p>
          <a:p>
            <a:r>
              <a:rPr lang="es-ES" sz="2400" dirty="0" smtClean="0"/>
              <a:t>Actualizaciones al plan de servicios de la instalación</a:t>
            </a:r>
          </a:p>
          <a:p>
            <a:r>
              <a:rPr lang="es-ES" sz="2400" dirty="0" smtClean="0"/>
              <a:t>Costumbres y prácticas de satisfacción de clientes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3785195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Instalaciones de vida auxiliada:  </a:t>
            </a:r>
            <a:br>
              <a:rPr lang="es-ES" sz="3600" dirty="0" smtClean="0"/>
            </a:br>
            <a:r>
              <a:rPr lang="es-ES" sz="3600" dirty="0" smtClean="0"/>
              <a:t>¿qué será distinto</a:t>
            </a:r>
            <a:r>
              <a:rPr lang="es-ES" sz="3600" dirty="0" smtClean="0"/>
              <a:t>?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373563"/>
          </a:xfrm>
        </p:spPr>
        <p:txBody>
          <a:bodyPr/>
          <a:lstStyle/>
          <a:p>
            <a:r>
              <a:rPr lang="es-ES" sz="2400" dirty="0" smtClean="0"/>
              <a:t>Puertas con cerrojo (en las recámaras y unidades)</a:t>
            </a:r>
          </a:p>
          <a:p>
            <a:r>
              <a:rPr lang="es-ES" sz="2400" dirty="0" smtClean="0"/>
              <a:t>Libertad para amueblar</a:t>
            </a:r>
          </a:p>
          <a:p>
            <a:r>
              <a:rPr lang="es-ES" sz="2400" dirty="0" smtClean="0"/>
              <a:t>Escoger compañeros de vivienda</a:t>
            </a:r>
          </a:p>
          <a:p>
            <a:r>
              <a:rPr lang="es-ES" sz="2400" dirty="0" smtClean="0"/>
              <a:t>Libertad para salir y volver en cualquier momento</a:t>
            </a:r>
          </a:p>
          <a:p>
            <a:pPr lvl="1"/>
            <a:r>
              <a:rPr lang="es-ES" sz="2000" dirty="0" smtClean="0"/>
              <a:t>Llave de la puerta de entrada</a:t>
            </a:r>
          </a:p>
          <a:p>
            <a:pPr lvl="1"/>
            <a:r>
              <a:rPr lang="es-ES" sz="2000" dirty="0" smtClean="0"/>
              <a:t>Código de acceso de la puerta de entrada</a:t>
            </a:r>
          </a:p>
          <a:p>
            <a:pPr lvl="1"/>
            <a:r>
              <a:rPr lang="es-ES" sz="2000" dirty="0" smtClean="0"/>
              <a:t>Otras medidas que les permitan a los miembros salir y volver en cualquier momento</a:t>
            </a:r>
          </a:p>
          <a:p>
            <a:r>
              <a:rPr lang="es-ES" sz="2400" dirty="0" smtClean="0"/>
              <a:t>Acceso a comidas y meriendas en cualquier momento</a:t>
            </a:r>
          </a:p>
          <a:p>
            <a:r>
              <a:rPr lang="es-ES" sz="2400" dirty="0" smtClean="0"/>
              <a:t>Libertad </a:t>
            </a:r>
            <a:r>
              <a:rPr lang="es-ES" sz="2400" dirty="0" smtClean="0"/>
              <a:t>para </a:t>
            </a:r>
            <a:r>
              <a:rPr lang="es-ES" sz="2400" dirty="0" smtClean="0"/>
              <a:t>recibir visitas en cualquier momento</a:t>
            </a:r>
            <a:endParaRPr lang="es-E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22724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 </a:t>
            </a:r>
            <a:br>
              <a:rPr lang="es-ES" dirty="0" smtClean="0"/>
            </a:br>
            <a:r>
              <a:rPr lang="es-ES" dirty="0" smtClean="0"/>
              <a:t>de </a:t>
            </a:r>
            <a:r>
              <a:rPr lang="es-ES" i="1" dirty="0" err="1" smtClean="0"/>
              <a:t>Medicaid</a:t>
            </a:r>
            <a:r>
              <a:rPr lang="es-ES" i="1" dirty="0" smtClean="0"/>
              <a:t> </a:t>
            </a:r>
            <a:br>
              <a:rPr lang="es-ES" i="1" dirty="0" smtClean="0"/>
            </a:br>
            <a:r>
              <a:rPr lang="es-ES" dirty="0" smtClean="0"/>
              <a:t>de Arizona</a:t>
            </a:r>
            <a:endParaRPr lang="es-E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1887592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Hogares colectivos: </a:t>
            </a:r>
            <a:br>
              <a:rPr lang="es-ES" dirty="0" smtClean="0"/>
            </a:br>
            <a:r>
              <a:rPr lang="es-ES" dirty="0" smtClean="0"/>
              <a:t>¿qué será distinto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73563"/>
          </a:xfrm>
        </p:spPr>
        <p:txBody>
          <a:bodyPr/>
          <a:lstStyle/>
          <a:p>
            <a:r>
              <a:rPr lang="es-ES" sz="2800" dirty="0" smtClean="0"/>
              <a:t>Alcanzar el máximo de independencia y opciones</a:t>
            </a:r>
          </a:p>
          <a:p>
            <a:pPr lvl="1"/>
            <a:r>
              <a:rPr lang="es-ES" sz="2000" dirty="0" smtClean="0"/>
              <a:t>Flexibilidad de horarios alternos</a:t>
            </a:r>
          </a:p>
          <a:p>
            <a:pPr lvl="1"/>
            <a:r>
              <a:rPr lang="es-ES" sz="2000" dirty="0" smtClean="0"/>
              <a:t>Acceso pleno a todas las áreas del ámbito en cualquier momento</a:t>
            </a:r>
            <a:endParaRPr lang="es-ES" sz="2000" dirty="0" smtClean="0"/>
          </a:p>
          <a:p>
            <a:r>
              <a:rPr lang="es-ES" sz="2800" dirty="0" smtClean="0"/>
              <a:t>Acuerdos de residencia</a:t>
            </a:r>
          </a:p>
          <a:p>
            <a:r>
              <a:rPr lang="es-ES" sz="2800" dirty="0" smtClean="0"/>
              <a:t>Dormitorios con cerrojo</a:t>
            </a:r>
          </a:p>
          <a:p>
            <a:r>
              <a:rPr lang="es-ES" sz="2800" dirty="0" smtClean="0"/>
              <a:t>Libertad para salir y volver en cualquier momento</a:t>
            </a:r>
          </a:p>
          <a:p>
            <a:pPr lvl="2"/>
            <a:r>
              <a:rPr lang="es-ES" sz="2000" dirty="0" smtClean="0"/>
              <a:t>Llave de la puerta de entrada</a:t>
            </a:r>
          </a:p>
          <a:p>
            <a:pPr lvl="2"/>
            <a:r>
              <a:rPr lang="es-ES" sz="2000" dirty="0" smtClean="0"/>
              <a:t>Código de acceso de la puerta de entrada</a:t>
            </a:r>
          </a:p>
          <a:p>
            <a:pPr lvl="2"/>
            <a:r>
              <a:rPr lang="es-ES" sz="2000" dirty="0" smtClean="0"/>
              <a:t>Otras medidas que les permitan a los miembros salir y volver en cualquier momento</a:t>
            </a:r>
            <a:endParaRPr lang="es-E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1272888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Hogare</a:t>
            </a:r>
            <a:r>
              <a:rPr lang="es-ES" dirty="0" smtClean="0"/>
              <a:t>s colectivos: </a:t>
            </a:r>
            <a:br>
              <a:rPr lang="es-ES" dirty="0" smtClean="0"/>
            </a:br>
            <a:r>
              <a:rPr lang="es-ES" dirty="0" smtClean="0"/>
              <a:t>¿qué será distinto?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Acceso a comidas y meriendas en cualquier momento</a:t>
            </a:r>
          </a:p>
          <a:p>
            <a:r>
              <a:rPr lang="es-ES" dirty="0" smtClean="0"/>
              <a:t>Libertad para recibir visitas en cualquier momento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847118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Hogares colectivos: Recinto </a:t>
            </a:r>
            <a:r>
              <a:rPr lang="es-ES" dirty="0" err="1" smtClean="0"/>
              <a:t>ICF</a:t>
            </a:r>
            <a:r>
              <a:rPr lang="es-ES" dirty="0" smtClean="0"/>
              <a:t>/ID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Evaluación</a:t>
            </a:r>
          </a:p>
          <a:p>
            <a:pPr lvl="1"/>
            <a:r>
              <a:rPr lang="es-ES" dirty="0" smtClean="0"/>
              <a:t>No podrá cumplir con las reglas</a:t>
            </a:r>
            <a:endParaRPr lang="es-ES" dirty="0" smtClean="0"/>
          </a:p>
          <a:p>
            <a:pPr lvl="2"/>
            <a:r>
              <a:rPr lang="es-ES" dirty="0" smtClean="0"/>
              <a:t>Todo ámbito que se encuentre en un edificio en predios de, o inmediatamente adjunto a, una institución pública</a:t>
            </a:r>
            <a:endParaRPr lang="es-ES" sz="2000" dirty="0" smtClean="0"/>
          </a:p>
          <a:p>
            <a:pPr lvl="2"/>
            <a:r>
              <a:rPr lang="es-ES" dirty="0" smtClean="0"/>
              <a:t>Cualquier </a:t>
            </a:r>
            <a:r>
              <a:rPr lang="es-ES" dirty="0"/>
              <a:t>otro ámbito que conlleve el efecto de aislar a las personas que se acojan a ámbitos </a:t>
            </a:r>
            <a:r>
              <a:rPr lang="es-ES" i="1" dirty="0" err="1"/>
              <a:t>HCBS</a:t>
            </a:r>
            <a:r>
              <a:rPr lang="es-ES" dirty="0"/>
              <a:t> de </a:t>
            </a:r>
            <a:r>
              <a:rPr lang="es-ES" i="1" dirty="0" err="1"/>
              <a:t>Medicaid</a:t>
            </a:r>
            <a:r>
              <a:rPr lang="es-ES" dirty="0"/>
              <a:t> de la comunidad más amplia de personas que no se acojan a ámbitos </a:t>
            </a:r>
            <a:r>
              <a:rPr lang="es-ES" i="1" dirty="0" err="1"/>
              <a:t>HCBS</a:t>
            </a:r>
            <a:r>
              <a:rPr lang="es-ES" dirty="0"/>
              <a:t> de </a:t>
            </a:r>
            <a:r>
              <a:rPr lang="es-ES" i="1" dirty="0" err="1"/>
              <a:t>Medicaid</a:t>
            </a:r>
            <a:r>
              <a:rPr lang="es-ES" dirty="0"/>
              <a:t>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2131683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Hogares colectivos: Recinto </a:t>
            </a:r>
            <a:r>
              <a:rPr lang="es-ES" dirty="0" err="1" smtClean="0"/>
              <a:t>ICF</a:t>
            </a:r>
            <a:r>
              <a:rPr lang="es-ES" dirty="0" smtClean="0"/>
              <a:t>/ID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Plan de acción: </a:t>
            </a:r>
            <a:r>
              <a:rPr lang="es-ES" sz="2400" i="1" dirty="0" smtClean="0"/>
              <a:t>a partir de una junta celebrada el 11 </a:t>
            </a:r>
            <a:r>
              <a:rPr lang="es-ES" sz="2400" i="1" dirty="0" smtClean="0"/>
              <a:t>de julio del 2015 con tutores y familiares</a:t>
            </a:r>
            <a:endParaRPr lang="es-ES" sz="2400" i="1" dirty="0" smtClean="0"/>
          </a:p>
          <a:p>
            <a:pPr lvl="1"/>
            <a:r>
              <a:rPr lang="es-ES" sz="2200" dirty="0" smtClean="0"/>
              <a:t>Evaluar </a:t>
            </a:r>
            <a:r>
              <a:rPr lang="es-ES" sz="2200" dirty="0" smtClean="0"/>
              <a:t>la necesidad de mayor escrutinio para determinar si existe una alternativa viable que intentar.</a:t>
            </a:r>
            <a:endParaRPr lang="es-ES" sz="2200" dirty="0" smtClean="0"/>
          </a:p>
          <a:p>
            <a:pPr lvl="1"/>
            <a:r>
              <a:rPr lang="es-ES" sz="2200" dirty="0" smtClean="0"/>
              <a:t>Evaluar los requisitos para certificar los hogares colectivos en calidad de instalaciones de atenciones intermedias para personas con discapacidades intelectuales (</a:t>
            </a:r>
            <a:r>
              <a:rPr lang="es-ES" sz="2200" i="1" dirty="0" err="1" smtClean="0"/>
              <a:t>ICF</a:t>
            </a:r>
            <a:r>
              <a:rPr lang="es-ES" sz="2200" i="1" dirty="0" smtClean="0"/>
              <a:t>/ID</a:t>
            </a:r>
            <a:r>
              <a:rPr lang="es-ES" sz="2200" dirty="0" smtClean="0"/>
              <a:t>).</a:t>
            </a:r>
          </a:p>
          <a:p>
            <a:pPr lvl="1"/>
            <a:r>
              <a:rPr lang="es-ES" sz="2200" dirty="0" smtClean="0"/>
              <a:t>Evaluar la viabilidad en general del recinto, tomando en cuenta las necesidades de infraestructura y las normas de cumplimiento con las reglas de </a:t>
            </a:r>
            <a:r>
              <a:rPr lang="es-ES" sz="2200" i="1" dirty="0" err="1" smtClean="0"/>
              <a:t>HCBS</a:t>
            </a:r>
            <a:r>
              <a:rPr lang="es-ES" sz="2200" dirty="0" smtClean="0"/>
              <a:t>, que pudieran ameritar que se reubicare el recinto.</a:t>
            </a:r>
            <a:endParaRPr lang="es-E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522604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Hogares para personas en desarrollo</a:t>
            </a:r>
            <a:r>
              <a:rPr lang="es-ES" sz="3600" dirty="0" smtClean="0"/>
              <a:t>: ¿qué será distinto?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600" dirty="0" smtClean="0"/>
              <a:t>Acuerdos de residencia</a:t>
            </a:r>
          </a:p>
          <a:p>
            <a:r>
              <a:rPr lang="es-ES" sz="2600" dirty="0" smtClean="0"/>
              <a:t>Recámaras con cerrojos</a:t>
            </a:r>
          </a:p>
          <a:p>
            <a:r>
              <a:rPr lang="es-ES" sz="2600" dirty="0" smtClean="0"/>
              <a:t>Libertad para salir y volver en cualquier momento</a:t>
            </a:r>
            <a:endParaRPr lang="es-ES" sz="2600" dirty="0" smtClean="0"/>
          </a:p>
          <a:p>
            <a:pPr lvl="2"/>
            <a:r>
              <a:rPr lang="es-ES" sz="2000" dirty="0" smtClean="0"/>
              <a:t>Llaves de puerta de entrada</a:t>
            </a:r>
          </a:p>
          <a:p>
            <a:pPr lvl="2"/>
            <a:r>
              <a:rPr lang="es-ES" sz="2000" dirty="0" smtClean="0"/>
              <a:t>Código de acceso de puerta de entrada</a:t>
            </a:r>
          </a:p>
          <a:p>
            <a:pPr lvl="2"/>
            <a:r>
              <a:rPr lang="es-ES" sz="2000" dirty="0" smtClean="0"/>
              <a:t>Otras medidas que les permitan a los miembros salir y volver en cualquier momento</a:t>
            </a:r>
          </a:p>
          <a:p>
            <a:r>
              <a:rPr lang="es-ES" sz="2600" dirty="0" smtClean="0"/>
              <a:t>Acceso a comidas y meriendas en cualquier momento</a:t>
            </a:r>
          </a:p>
          <a:p>
            <a:r>
              <a:rPr lang="es-ES" sz="2600" dirty="0" smtClean="0"/>
              <a:t>Libertad para recibir visitas en cualquier momento</a:t>
            </a:r>
          </a:p>
          <a:p>
            <a:pPr lvl="2"/>
            <a:endParaRPr lang="es-ES" sz="20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10254985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Internados de salud mental: evaluación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trata de un ámbito clínico de índole transitoria.</a:t>
            </a:r>
          </a:p>
          <a:p>
            <a:r>
              <a:rPr lang="es-ES" dirty="0" smtClean="0"/>
              <a:t>Desclasificar su calidad de servicio fundamentado en hogares y comunidades.</a:t>
            </a:r>
          </a:p>
          <a:p>
            <a:r>
              <a:rPr lang="es-ES" dirty="0" smtClean="0"/>
              <a:t>El servicio se seguirá cubriendo, pero no como ámbito residencial alternativo fundamentado en hogares y comunidades para alojamiento a largo plazo.</a:t>
            </a:r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3248956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Internados de salud mental: </a:t>
            </a:r>
            <a:br>
              <a:rPr lang="es-ES" sz="3600" dirty="0" smtClean="0"/>
            </a:br>
            <a:r>
              <a:rPr lang="es-ES" sz="3600" dirty="0" smtClean="0"/>
              <a:t>plan de transición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Instruir a los proveedores en el régimen de </a:t>
            </a:r>
            <a:r>
              <a:rPr lang="es-ES" sz="2400" dirty="0" smtClean="0"/>
              <a:t>cédulas (</a:t>
            </a:r>
            <a:r>
              <a:rPr lang="es-ES" sz="2400" i="1" dirty="0" err="1" smtClean="0"/>
              <a:t>licensure</a:t>
            </a:r>
            <a:r>
              <a:rPr lang="es-ES" sz="2400" dirty="0" smtClean="0"/>
              <a:t>) y lo que exijan las reglas de </a:t>
            </a:r>
            <a:r>
              <a:rPr lang="es-ES" sz="2400" i="1" dirty="0" err="1" smtClean="0"/>
              <a:t>HCBS</a:t>
            </a:r>
            <a:r>
              <a:rPr lang="es-ES" sz="2400" dirty="0" smtClean="0"/>
              <a:t> para ámbitos de vida auxiliada que proporcionen atenciones o servicios de salud mental.</a:t>
            </a:r>
            <a:endParaRPr lang="es-ES" sz="2400" dirty="0" smtClean="0"/>
          </a:p>
          <a:p>
            <a:r>
              <a:rPr lang="es-ES" sz="2400" dirty="0" smtClean="0"/>
              <a:t>Evaluar a cada miembro que </a:t>
            </a:r>
            <a:r>
              <a:rPr lang="es-ES" sz="2400" dirty="0" smtClean="0"/>
              <a:t>viva al presente en la instalación.</a:t>
            </a:r>
            <a:endParaRPr lang="es-ES" sz="2400" dirty="0" smtClean="0"/>
          </a:p>
          <a:p>
            <a:r>
              <a:rPr lang="es-ES" sz="2400" dirty="0" smtClean="0"/>
              <a:t>Forjar una </a:t>
            </a:r>
            <a:r>
              <a:rPr lang="es-ES" sz="2400" dirty="0" smtClean="0"/>
              <a:t>red de ámbitos de vida auxiliada que cumplan con las reglas de </a:t>
            </a:r>
            <a:r>
              <a:rPr lang="es-ES" sz="2400" i="1" dirty="0" err="1" smtClean="0"/>
              <a:t>HCBS</a:t>
            </a:r>
            <a:r>
              <a:rPr lang="es-ES" sz="2400" dirty="0" smtClean="0"/>
              <a:t>, tengan cédulas y cuenten con los recursos para proporcionar servicios de salud mental.</a:t>
            </a:r>
            <a:endParaRPr lang="es-ES" sz="2400" dirty="0" smtClean="0"/>
          </a:p>
          <a:p>
            <a:r>
              <a:rPr lang="es-ES" sz="2400" dirty="0" smtClean="0"/>
              <a:t>Usar el proceso de planificación en torno a las personas para apoyar a los miembros a fin de reubicarlos.</a:t>
            </a:r>
          </a:p>
          <a:p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19556712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Instalaciones médicas diurnas para adultos: ¿qué será distinto?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373563"/>
          </a:xfrm>
        </p:spPr>
        <p:txBody>
          <a:bodyPr/>
          <a:lstStyle/>
          <a:p>
            <a:r>
              <a:rPr lang="es-ES" sz="1800" dirty="0" smtClean="0"/>
              <a:t>Participación con la comunidad en pleno</a:t>
            </a:r>
          </a:p>
          <a:p>
            <a:pPr lvl="1"/>
            <a:r>
              <a:rPr lang="es-ES" sz="1600" dirty="0" smtClean="0"/>
              <a:t>Otras personas les visitarán para proporcionarles informarles, instruirles, capacitarles, proporcionarles apoyo o participar en actividades</a:t>
            </a:r>
            <a:endParaRPr lang="es-ES" sz="1600" dirty="0" smtClean="0"/>
          </a:p>
          <a:p>
            <a:pPr lvl="1"/>
            <a:r>
              <a:rPr lang="es-ES" sz="1600" dirty="0" smtClean="0"/>
              <a:t>Participarán en actividades comunitarias que no se </a:t>
            </a:r>
            <a:r>
              <a:rPr lang="es-ES" sz="1600" dirty="0" smtClean="0"/>
              <a:t>concentren en las discapacidades con otros semejantes sin discapacidades y con personas de distintos niveles de edades</a:t>
            </a:r>
            <a:endParaRPr lang="es-ES" sz="1600" dirty="0" smtClean="0"/>
          </a:p>
          <a:p>
            <a:r>
              <a:rPr lang="es-ES" sz="1800" dirty="0" smtClean="0"/>
              <a:t>Servicios y apoyos de empleo</a:t>
            </a:r>
          </a:p>
          <a:p>
            <a:pPr lvl="1"/>
            <a:r>
              <a:rPr lang="es-ES" sz="1600" dirty="0" smtClean="0"/>
              <a:t>Robustecimiento y mantenimiento de destrezas para trabajar por paga o como voluntarios</a:t>
            </a:r>
            <a:endParaRPr lang="es-ES" sz="1600" dirty="0" smtClean="0"/>
          </a:p>
          <a:p>
            <a:pPr lvl="1"/>
            <a:r>
              <a:rPr lang="es-ES" sz="1600" dirty="0" smtClean="0"/>
              <a:t>Remitirles a otros apoyos para que obtengan y mantengan trabajo como voluntarios</a:t>
            </a:r>
          </a:p>
          <a:p>
            <a:r>
              <a:rPr lang="es-ES" sz="1800" dirty="0" smtClean="0"/>
              <a:t>Participación en la vida comunitaria</a:t>
            </a:r>
          </a:p>
          <a:p>
            <a:pPr lvl="1"/>
            <a:r>
              <a:rPr lang="es-ES" sz="1600" dirty="0" smtClean="0"/>
              <a:t>Oportunidades para aprender mediante las experiencias</a:t>
            </a:r>
          </a:p>
          <a:p>
            <a:pPr lvl="1"/>
            <a:r>
              <a:rPr lang="es-ES" sz="1600" dirty="0" smtClean="0"/>
              <a:t>Acceso a los recursos (como la transportación) y las actividades de la comunidad</a:t>
            </a:r>
          </a:p>
          <a:p>
            <a:pPr lvl="1"/>
            <a:r>
              <a:rPr lang="es-ES" sz="1600" dirty="0" smtClean="0"/>
              <a:t>Desarrollo y mantenimiento de destrezas</a:t>
            </a:r>
            <a:endParaRPr lang="es-E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3627660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s-ES" sz="4400" dirty="0" smtClean="0"/>
              <a:t>Instalaciones médicas diurnas para adultos: ¿qué será distinto?</a:t>
            </a:r>
            <a:endParaRPr lang="es-E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73563"/>
          </a:xfrm>
        </p:spPr>
        <p:txBody>
          <a:bodyPr/>
          <a:lstStyle/>
          <a:p>
            <a:r>
              <a:rPr lang="es-ES" sz="3000" dirty="0" smtClean="0"/>
              <a:t>Control de recursos propios</a:t>
            </a:r>
          </a:p>
          <a:p>
            <a:r>
              <a:rPr lang="es-ES" sz="2800" dirty="0" smtClean="0"/>
              <a:t>Alcanzar el máximo de independencia y opciones</a:t>
            </a:r>
          </a:p>
          <a:p>
            <a:pPr lvl="1"/>
            <a:r>
              <a:rPr lang="es-ES" dirty="0"/>
              <a:t>Flexibilidad de horarios alternos</a:t>
            </a:r>
          </a:p>
          <a:p>
            <a:pPr lvl="1"/>
            <a:r>
              <a:rPr lang="es-ES" dirty="0"/>
              <a:t>Acceso pleno a todas las áreas del ámbito en cualquier </a:t>
            </a:r>
            <a:r>
              <a:rPr lang="es-ES" dirty="0" smtClean="0"/>
              <a:t>momento</a:t>
            </a:r>
          </a:p>
          <a:p>
            <a:pPr lvl="1"/>
            <a:r>
              <a:rPr lang="es-ES" dirty="0" smtClean="0"/>
              <a:t>Acceso a comidas y meriendas en cualquier momento</a:t>
            </a:r>
          </a:p>
          <a:p>
            <a:r>
              <a:rPr lang="es-ES" sz="3000" dirty="0" smtClean="0"/>
              <a:t>Actualizaciones de planes de servicios de instalaciones</a:t>
            </a:r>
          </a:p>
          <a:p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63401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Programas diurnos: </a:t>
            </a:r>
            <a:br>
              <a:rPr lang="es-ES" dirty="0" smtClean="0"/>
            </a:br>
            <a:r>
              <a:rPr lang="es-ES" dirty="0" smtClean="0"/>
              <a:t>¿qué será distinto?</a:t>
            </a:r>
            <a:endParaRPr lang="es-E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Participar con la comunidad en pleno</a:t>
            </a:r>
          </a:p>
          <a:p>
            <a:pPr lvl="1"/>
            <a:r>
              <a:rPr lang="es-ES" sz="2400" dirty="0"/>
              <a:t>Otras personas les visitarán para proporcionarles informarles, instruirles, capacitarles, proporcionarles apoyo o participar en </a:t>
            </a:r>
            <a:r>
              <a:rPr lang="es-ES" sz="2400" dirty="0" smtClean="0"/>
              <a:t>actividades.</a:t>
            </a:r>
          </a:p>
          <a:p>
            <a:pPr lvl="1"/>
            <a:r>
              <a:rPr lang="es-ES" sz="2400" dirty="0"/>
              <a:t>Oportunidades para aprender mediante las </a:t>
            </a:r>
            <a:r>
              <a:rPr lang="es-ES" sz="2400" dirty="0" smtClean="0"/>
              <a:t>experiencias.</a:t>
            </a:r>
            <a:endParaRPr lang="es-ES" sz="2400" dirty="0"/>
          </a:p>
          <a:p>
            <a:pPr lvl="1"/>
            <a:r>
              <a:rPr lang="es-ES" sz="2400" dirty="0"/>
              <a:t>Participarán en actividades comunitarias que no se concentren en las discapacidades con otros semejantes sin </a:t>
            </a:r>
            <a:r>
              <a:rPr lang="es-ES" sz="2400" dirty="0" smtClean="0"/>
              <a:t>discapacidades.</a:t>
            </a:r>
            <a:endParaRPr lang="es-E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391142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 de </a:t>
            </a:r>
            <a:r>
              <a:rPr lang="es-ES" i="1" dirty="0" err="1" smtClean="0"/>
              <a:t>Medicaid</a:t>
            </a:r>
            <a:r>
              <a:rPr lang="es-ES" i="1" dirty="0" smtClean="0"/>
              <a:t> </a:t>
            </a:r>
            <a:r>
              <a:rPr lang="es-ES" dirty="0" smtClean="0"/>
              <a:t>de Arizona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600" dirty="0" smtClean="0"/>
              <a:t>Dispensa 1115</a:t>
            </a:r>
          </a:p>
          <a:p>
            <a:r>
              <a:rPr lang="es-ES" sz="2600" dirty="0" smtClean="0"/>
              <a:t>Modelo de organizaciones de atenciones gestionadas (</a:t>
            </a:r>
            <a:r>
              <a:rPr lang="es-ES" sz="2600" i="1" dirty="0" err="1" smtClean="0"/>
              <a:t>Managed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Care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Organization</a:t>
            </a:r>
            <a:r>
              <a:rPr lang="es-ES" sz="2600" i="1" dirty="0" smtClean="0"/>
              <a:t> / </a:t>
            </a:r>
            <a:r>
              <a:rPr lang="es-ES" sz="2600" i="1" dirty="0" err="1" smtClean="0"/>
              <a:t>MCO</a:t>
            </a:r>
            <a:r>
              <a:rPr lang="es-ES" sz="2600" dirty="0" smtClean="0"/>
              <a:t>)</a:t>
            </a:r>
          </a:p>
          <a:p>
            <a:r>
              <a:rPr lang="es-ES" sz="2600" dirty="0" smtClean="0"/>
              <a:t>Sistema de Atenciones a Largo Plazo de Arizona (</a:t>
            </a:r>
            <a:r>
              <a:rPr lang="es-ES" sz="2600" i="1" dirty="0" smtClean="0"/>
              <a:t>Arizona Long </a:t>
            </a:r>
            <a:r>
              <a:rPr lang="es-ES" sz="2600" i="1" dirty="0" err="1" smtClean="0"/>
              <a:t>Term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Care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System</a:t>
            </a:r>
            <a:r>
              <a:rPr lang="es-ES" sz="2600" i="1" dirty="0" smtClean="0"/>
              <a:t> / </a:t>
            </a:r>
            <a:r>
              <a:rPr lang="es-ES" sz="2600" i="1" dirty="0" err="1" smtClean="0"/>
              <a:t>ALTCS</a:t>
            </a:r>
            <a:r>
              <a:rPr lang="es-ES" sz="2600" dirty="0" smtClean="0"/>
              <a:t>)</a:t>
            </a:r>
          </a:p>
          <a:p>
            <a:pPr lvl="1"/>
            <a:r>
              <a:rPr lang="es-ES" sz="2600" dirty="0" smtClean="0"/>
              <a:t>Ámbitos con las menores restricciones</a:t>
            </a:r>
          </a:p>
          <a:p>
            <a:pPr lvl="1"/>
            <a:r>
              <a:rPr lang="es-ES" sz="2600" dirty="0" smtClean="0"/>
              <a:t>Principios guías y regentes</a:t>
            </a:r>
          </a:p>
          <a:p>
            <a:pPr lvl="1"/>
            <a:r>
              <a:rPr lang="es-ES" sz="2600" dirty="0" smtClean="0"/>
              <a:t>Tasas de alojamiento</a:t>
            </a:r>
          </a:p>
          <a:p>
            <a:pPr lvl="1"/>
            <a:r>
              <a:rPr lang="es-ES" sz="2600" dirty="0" smtClean="0"/>
              <a:t>Ámbitos especializados</a:t>
            </a:r>
            <a:endParaRPr lang="es-E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783737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Programas diurnos: </a:t>
            </a:r>
            <a:br>
              <a:rPr lang="es-ES" dirty="0" smtClean="0"/>
            </a:br>
            <a:r>
              <a:rPr lang="es-ES" dirty="0" smtClean="0"/>
              <a:t>¿qué será distinto?</a:t>
            </a:r>
            <a:endParaRPr lang="es-E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Trabajo como voluntarios</a:t>
            </a:r>
          </a:p>
          <a:p>
            <a:pPr lvl="1"/>
            <a:r>
              <a:rPr lang="es-ES" sz="2000" dirty="0" smtClean="0"/>
              <a:t>Enterarse de las oportunidades de trabajar como voluntarios</a:t>
            </a:r>
          </a:p>
          <a:p>
            <a:pPr lvl="1"/>
            <a:r>
              <a:rPr lang="es-ES" sz="2000" dirty="0" smtClean="0"/>
              <a:t>Robustecer las destrezas a fin de prepararse para oportunidades de trabajar como voluntarios</a:t>
            </a:r>
          </a:p>
          <a:p>
            <a:pPr lvl="1"/>
            <a:r>
              <a:rPr lang="es-ES" sz="2000" dirty="0" smtClean="0"/>
              <a:t>Remitirles a Coordinadores de Apoyo para servicios y/o apoyos de habilitación a fin de participar en empleo </a:t>
            </a:r>
            <a:r>
              <a:rPr lang="es-ES" sz="2000" dirty="0" smtClean="0"/>
              <a:t>como voluntarios</a:t>
            </a:r>
            <a:endParaRPr lang="es-ES" sz="2000" dirty="0" smtClean="0"/>
          </a:p>
          <a:p>
            <a:r>
              <a:rPr lang="es-ES" sz="2800" dirty="0" smtClean="0"/>
              <a:t>Alcanzar el máximo de independencia y opciones</a:t>
            </a:r>
          </a:p>
          <a:p>
            <a:pPr lvl="1"/>
            <a:r>
              <a:rPr lang="es-ES" sz="2000" dirty="0" smtClean="0"/>
              <a:t>Facilitar horarios alternos para miembros</a:t>
            </a:r>
          </a:p>
          <a:p>
            <a:pPr lvl="1"/>
            <a:r>
              <a:rPr lang="es-ES" sz="2000" dirty="0" smtClean="0"/>
              <a:t>Asegurar pleno acceso al ambiente en cualquier momento</a:t>
            </a:r>
          </a:p>
          <a:p>
            <a:pPr lvl="1"/>
            <a:r>
              <a:rPr lang="es-ES" sz="2000" dirty="0" smtClean="0"/>
              <a:t>Asegurar el acceso a comidas y meriendas en cualquier momento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3815546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Empleo en centros: ¿qué será distinto?</a:t>
            </a:r>
            <a:endParaRPr lang="es-E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373563"/>
          </a:xfrm>
        </p:spPr>
        <p:txBody>
          <a:bodyPr/>
          <a:lstStyle/>
          <a:p>
            <a:r>
              <a:rPr lang="es-ES" sz="2400" dirty="0" smtClean="0"/>
              <a:t>Plan en torno a las personas</a:t>
            </a:r>
          </a:p>
          <a:p>
            <a:r>
              <a:rPr lang="es-ES" sz="2400" dirty="0" smtClean="0"/>
              <a:t>Los miembros deberán contar con un objetivo de empleo para obtener un empleo </a:t>
            </a:r>
            <a:r>
              <a:rPr lang="es-ES" sz="2400" dirty="0" smtClean="0"/>
              <a:t>en la comunidad (con apoyo colectivo o individual).</a:t>
            </a:r>
            <a:endParaRPr lang="es-ES" sz="2400" dirty="0" smtClean="0"/>
          </a:p>
          <a:p>
            <a:pPr lvl="1"/>
            <a:r>
              <a:rPr lang="es-ES" sz="1800" dirty="0" smtClean="0"/>
              <a:t>Se llevará a cabo por lo menos una evaluación anual de preparación para empleo en la comunidad.</a:t>
            </a:r>
            <a:endParaRPr lang="es-ES" sz="1800" dirty="0" smtClean="0"/>
          </a:p>
          <a:p>
            <a:pPr lvl="2"/>
            <a:r>
              <a:rPr lang="es-ES" sz="1800" dirty="0" smtClean="0"/>
              <a:t>Si tal miembro no estuviera listo/a para el paso siguiente, se </a:t>
            </a:r>
            <a:r>
              <a:rPr lang="es-ES" sz="1800" dirty="0" smtClean="0"/>
              <a:t>formularán objetivos para atender los obstáculos</a:t>
            </a:r>
            <a:r>
              <a:rPr lang="es-ES" sz="1800" dirty="0" smtClean="0"/>
              <a:t>.</a:t>
            </a:r>
          </a:p>
          <a:p>
            <a:pPr lvl="1"/>
            <a:r>
              <a:rPr lang="es-ES" sz="1800" dirty="0" smtClean="0"/>
              <a:t>El equipo de planificación en torno a la persona (</a:t>
            </a:r>
            <a:r>
              <a:rPr lang="es-ES" sz="1800" i="1" dirty="0" smtClean="0"/>
              <a:t>PCP </a:t>
            </a:r>
            <a:r>
              <a:rPr lang="es-ES" sz="1800" i="1" dirty="0" err="1" smtClean="0"/>
              <a:t>team</a:t>
            </a:r>
            <a:r>
              <a:rPr lang="es-ES" sz="1800" dirty="0" smtClean="0"/>
              <a:t>) definirá la duración del servicio.</a:t>
            </a:r>
          </a:p>
          <a:p>
            <a:pPr lvl="1"/>
            <a:r>
              <a:rPr lang="es-ES" sz="1800" dirty="0" smtClean="0"/>
              <a:t>Se esbozarán los resultados concretos a lograr.</a:t>
            </a:r>
          </a:p>
          <a:p>
            <a:pPr lvl="1"/>
            <a:r>
              <a:rPr lang="es-ES" sz="1800" dirty="0" smtClean="0"/>
              <a:t>Fundamentos de Beneficios por Discapacidad (</a:t>
            </a:r>
            <a:r>
              <a:rPr lang="es-ES" sz="1800" i="1" dirty="0" err="1" smtClean="0"/>
              <a:t>DB101</a:t>
            </a:r>
            <a:r>
              <a:rPr lang="es-ES" sz="1800" dirty="0" smtClean="0"/>
              <a:t>) y Consulta de Incentivos de Trabajo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4260334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Empleo en centros: ¿qué será distinto?</a:t>
            </a:r>
            <a:endParaRPr lang="es-E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373563"/>
          </a:xfrm>
        </p:spPr>
        <p:txBody>
          <a:bodyPr/>
          <a:lstStyle/>
          <a:p>
            <a:r>
              <a:rPr lang="es-ES" dirty="0" smtClean="0"/>
              <a:t>Transición a servicio pre-vocacional</a:t>
            </a:r>
            <a:endParaRPr lang="es-ES" sz="2400" dirty="0" smtClean="0"/>
          </a:p>
          <a:p>
            <a:pPr lvl="1"/>
            <a:r>
              <a:rPr lang="es-ES" sz="2400" dirty="0" smtClean="0"/>
              <a:t>El trabajo con paga se convierte en el medio de desarrollar destrezas de trabajo</a:t>
            </a:r>
          </a:p>
          <a:p>
            <a:pPr lvl="1"/>
            <a:r>
              <a:rPr lang="es-ES" sz="2400" dirty="0" smtClean="0"/>
              <a:t>El </a:t>
            </a:r>
            <a:r>
              <a:rPr lang="es-ES" sz="2400" dirty="0" smtClean="0"/>
              <a:t>servicio se enfocará en preparar a las personas para la transición a un ambiente de trabajo integrado (por ejemplo, en empleo con apoyo individual o colectivo)</a:t>
            </a:r>
            <a:endParaRPr lang="es-ES" sz="2400" dirty="0" smtClean="0"/>
          </a:p>
          <a:p>
            <a:pPr lvl="1"/>
            <a:r>
              <a:rPr lang="es-ES" sz="2400" dirty="0" smtClean="0"/>
              <a:t>Proporcionar servicios y apoyos individualizados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29717891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Empleo en centros: ¿qué será distinto?</a:t>
            </a:r>
            <a:endParaRPr lang="es-E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73563"/>
          </a:xfrm>
        </p:spPr>
        <p:txBody>
          <a:bodyPr/>
          <a:lstStyle/>
          <a:p>
            <a:r>
              <a:rPr lang="es-ES" sz="2800" dirty="0" smtClean="0"/>
              <a:t>Los miembros interactuarán y trabajarán con personas </a:t>
            </a:r>
            <a:r>
              <a:rPr lang="es-ES" sz="2800" dirty="0" smtClean="0"/>
              <a:t>sin discapacidades.</a:t>
            </a:r>
            <a:endParaRPr lang="es-ES" sz="2800" dirty="0" smtClean="0"/>
          </a:p>
          <a:p>
            <a:pPr lvl="1"/>
            <a:r>
              <a:rPr lang="es-ES" sz="2000" dirty="0" smtClean="0"/>
              <a:t>Se incorporarán personas sin discapacidades al ámbito pre-vocacional</a:t>
            </a:r>
          </a:p>
          <a:p>
            <a:pPr lvl="1"/>
            <a:r>
              <a:rPr lang="es-ES" sz="2000" dirty="0" smtClean="0"/>
              <a:t>Se llevará a cabo la exploración, planificación y/o apoyo de carreras para participar en posiciones de voluntarios.</a:t>
            </a:r>
          </a:p>
          <a:p>
            <a:pPr lvl="1"/>
            <a:r>
              <a:rPr lang="es-ES" sz="2000" dirty="0" smtClean="0"/>
              <a:t>Invitar a peritos de </a:t>
            </a:r>
            <a:r>
              <a:rPr lang="es-ES" sz="2000" dirty="0" smtClean="0"/>
              <a:t>materias en la comunidad para enseñarles a los miembros a prepararse y a tener éxito en el trabajo (por ejemplo, a prepararse para las entrevista, recurrir a sus apoyos naturales, etcétera).</a:t>
            </a:r>
            <a:endParaRPr lang="es-ES" sz="2000" dirty="0" smtClean="0"/>
          </a:p>
          <a:p>
            <a:pPr lvl="1"/>
            <a:r>
              <a:rPr lang="es-ES" sz="2000" dirty="0" smtClean="0"/>
              <a:t>Desarrollar productos y servicios que se preparen en la instalación, pero se vendan o se proporcionen </a:t>
            </a:r>
            <a:r>
              <a:rPr lang="es-ES" sz="2000" dirty="0" smtClean="0"/>
              <a:t>a la comunidad en general (por ejemplo, vender pastelerías en el mercado agrícola).</a:t>
            </a:r>
            <a:endParaRPr lang="es-E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2502823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Empleo en centros: ¿qué será distinto?</a:t>
            </a:r>
            <a:endParaRPr lang="es-E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373563"/>
          </a:xfrm>
        </p:spPr>
        <p:txBody>
          <a:bodyPr/>
          <a:lstStyle/>
          <a:p>
            <a:r>
              <a:rPr lang="es-ES" sz="2800" b="1" dirty="0" smtClean="0"/>
              <a:t>Ampliar el alcance de servicios</a:t>
            </a:r>
          </a:p>
          <a:p>
            <a:pPr lvl="1"/>
            <a:r>
              <a:rPr lang="es-ES" sz="2400" b="1" dirty="0" smtClean="0"/>
              <a:t>Apoyar el aprender, prepararse para y obtener trabajo de voluntarios como medio para desarrollar las destrezas y explorar las carreras</a:t>
            </a:r>
          </a:p>
          <a:p>
            <a:pPr lvl="1"/>
            <a:r>
              <a:rPr lang="es-ES" sz="2400" b="1" dirty="0" smtClean="0"/>
              <a:t>Capacitación en transporte y movilidad</a:t>
            </a:r>
          </a:p>
          <a:p>
            <a:r>
              <a:rPr lang="es-ES" sz="2800" dirty="0" smtClean="0"/>
              <a:t>Ubicación</a:t>
            </a:r>
            <a:endParaRPr lang="es-ES" sz="2800" dirty="0" smtClean="0"/>
          </a:p>
          <a:p>
            <a:pPr lvl="1"/>
            <a:r>
              <a:rPr lang="es-ES" sz="2400" dirty="0" smtClean="0"/>
              <a:t>El ámbito se ubicará en la comunidad entre otros negocios particulares, ventas al menudeo y demás, a fin de facilitar la integración con la comunidad en pleno.</a:t>
            </a:r>
          </a:p>
          <a:p>
            <a:endParaRPr lang="es-ES" dirty="0" smtClean="0"/>
          </a:p>
          <a:p>
            <a:pPr marL="914400" lvl="2" indent="0">
              <a:buNone/>
            </a:pPr>
            <a:endParaRPr lang="es-ES" sz="2000" dirty="0" smtClean="0"/>
          </a:p>
          <a:p>
            <a:pPr lvl="1"/>
            <a:endParaRPr lang="es-ES" sz="2400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1972052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Empleo con apoyo colectivo: </a:t>
            </a:r>
            <a:br>
              <a:rPr lang="es-ES" dirty="0" smtClean="0"/>
            </a:br>
            <a:r>
              <a:rPr lang="es-ES" dirty="0" smtClean="0"/>
              <a:t>¿qué será distinto?</a:t>
            </a:r>
            <a:endParaRPr lang="es-E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73563"/>
          </a:xfrm>
        </p:spPr>
        <p:txBody>
          <a:bodyPr/>
          <a:lstStyle/>
          <a:p>
            <a:r>
              <a:rPr lang="es-ES" dirty="0" smtClean="0"/>
              <a:t>Ampliar alcance de servicios</a:t>
            </a:r>
          </a:p>
          <a:p>
            <a:pPr lvl="1"/>
            <a:r>
              <a:rPr lang="es-ES" dirty="0" smtClean="0"/>
              <a:t>Descubrimiento o evaluación </a:t>
            </a:r>
            <a:r>
              <a:rPr lang="es-ES" dirty="0" smtClean="0"/>
              <a:t>vocacional o relacionada al trabajo</a:t>
            </a:r>
            <a:endParaRPr lang="es-ES" dirty="0" smtClean="0"/>
          </a:p>
          <a:p>
            <a:pPr lvl="1"/>
            <a:r>
              <a:rPr lang="es-ES" dirty="0" smtClean="0"/>
              <a:t>Consulta de incentivo de trabajo</a:t>
            </a:r>
            <a:endParaRPr lang="es-ES" dirty="0" smtClean="0"/>
          </a:p>
          <a:p>
            <a:pPr lvl="1"/>
            <a:r>
              <a:rPr lang="es-ES" dirty="0" smtClean="0"/>
              <a:t>Servicios de fomento de carreras</a:t>
            </a:r>
          </a:p>
          <a:p>
            <a:pPr lvl="1"/>
            <a:r>
              <a:rPr lang="es-ES" dirty="0" smtClean="0"/>
              <a:t>Capacitación y planificación de transporte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27787656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Nota: servicios de empleo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Pla</a:t>
            </a:r>
            <a:r>
              <a:rPr lang="es-ES" dirty="0" smtClean="0"/>
              <a:t>n de transición: </a:t>
            </a:r>
            <a:r>
              <a:rPr lang="es-ES" i="1" dirty="0" smtClean="0"/>
              <a:t>Año Uno</a:t>
            </a:r>
            <a:endParaRPr lang="es-ES" i="1" dirty="0" smtClean="0"/>
          </a:p>
          <a:p>
            <a:pPr marL="400050" lvl="1" indent="0">
              <a:buNone/>
            </a:pPr>
            <a:r>
              <a:rPr lang="es-ES" dirty="0" smtClean="0"/>
              <a:t>Emprender </a:t>
            </a:r>
            <a:r>
              <a:rPr lang="es-ES" dirty="0" smtClean="0"/>
              <a:t>un proceso de evaluar y volver a diseñar el espectro actual de apoyos y servicios de empleo </a:t>
            </a:r>
            <a:r>
              <a:rPr lang="es-ES" dirty="0" smtClean="0"/>
              <a:t>a fin de asegurarse de que los miembros cuenten con las oportunidades para participar ya sea en trabajos u otras actividades que les apoyen para que aporten a sus comunidades.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994239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900" dirty="0" smtClean="0"/>
              <a:t>Planificación en torno a las personas</a:t>
            </a:r>
            <a:endParaRPr lang="es-E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373563"/>
          </a:xfrm>
        </p:spPr>
        <p:txBody>
          <a:bodyPr/>
          <a:lstStyle/>
          <a:p>
            <a:r>
              <a:rPr lang="es-ES" sz="2200" dirty="0" smtClean="0"/>
              <a:t>La evaluación y planificació</a:t>
            </a:r>
            <a:r>
              <a:rPr lang="es-ES" sz="2200" dirty="0" smtClean="0"/>
              <a:t>n de transición correspondiente con los requisitos de planificación en torno a las personas (</a:t>
            </a:r>
            <a:r>
              <a:rPr lang="es-ES" sz="2200" i="1" dirty="0" smtClean="0"/>
              <a:t>PCP</a:t>
            </a:r>
            <a:r>
              <a:rPr lang="es-ES" sz="2200" dirty="0" smtClean="0"/>
              <a:t>) la llevó a cabo el estado aparte para cada tipo de ámbito.</a:t>
            </a:r>
          </a:p>
          <a:p>
            <a:r>
              <a:rPr lang="es-ES" sz="2200" dirty="0" smtClean="0"/>
              <a:t>Los requisitos de </a:t>
            </a:r>
            <a:r>
              <a:rPr lang="es-ES" sz="2200" i="1" dirty="0" smtClean="0"/>
              <a:t>PCP</a:t>
            </a:r>
            <a:r>
              <a:rPr lang="es-ES" sz="2200" dirty="0" smtClean="0"/>
              <a:t> se esbozan tanto en la Sección 2402 (a) de la Ley General de Atenciones Médicas Asequibles (</a:t>
            </a:r>
            <a:r>
              <a:rPr lang="es-ES" sz="2200" i="1" dirty="0" err="1" smtClean="0"/>
              <a:t>Affordable</a:t>
            </a:r>
            <a:r>
              <a:rPr lang="es-ES" sz="2200" i="1" dirty="0" smtClean="0"/>
              <a:t> </a:t>
            </a:r>
            <a:r>
              <a:rPr lang="es-ES" sz="2200" i="1" dirty="0" err="1" smtClean="0"/>
              <a:t>Care</a:t>
            </a:r>
            <a:r>
              <a:rPr lang="es-ES" sz="2200" i="1" dirty="0" smtClean="0"/>
              <a:t> </a:t>
            </a:r>
            <a:r>
              <a:rPr lang="es-ES" sz="2200" i="1" dirty="0" err="1" smtClean="0"/>
              <a:t>Act</a:t>
            </a:r>
            <a:r>
              <a:rPr lang="es-ES" sz="2200" dirty="0" smtClean="0"/>
              <a:t>) y en las reglas de </a:t>
            </a:r>
            <a:r>
              <a:rPr lang="es-ES" sz="2200" i="1" dirty="0" err="1" smtClean="0"/>
              <a:t>HCBS</a:t>
            </a:r>
            <a:r>
              <a:rPr lang="es-ES" sz="2200" i="1" dirty="0" smtClean="0"/>
              <a:t>.</a:t>
            </a:r>
          </a:p>
          <a:p>
            <a:r>
              <a:rPr lang="es-ES" sz="2200" dirty="0" smtClean="0"/>
              <a:t>Las reglas de </a:t>
            </a:r>
            <a:r>
              <a:rPr lang="es-ES" sz="2200" i="1" dirty="0" err="1" smtClean="0"/>
              <a:t>HCBS</a:t>
            </a:r>
            <a:r>
              <a:rPr lang="es-ES" sz="2200" dirty="0" smtClean="0"/>
              <a:t> atienden el </a:t>
            </a:r>
            <a:r>
              <a:rPr lang="es-ES" sz="2200" dirty="0" smtClean="0"/>
              <a:t>plan </a:t>
            </a:r>
            <a:r>
              <a:rPr lang="es-ES" sz="2200" i="1" dirty="0" smtClean="0"/>
              <a:t>PCP</a:t>
            </a:r>
            <a:r>
              <a:rPr lang="es-ES" sz="2200" dirty="0" smtClean="0"/>
              <a:t> en dos contextos:</a:t>
            </a:r>
          </a:p>
          <a:p>
            <a:pPr lvl="1"/>
            <a:r>
              <a:rPr lang="es-ES" sz="2000" dirty="0" smtClean="0"/>
              <a:t>Se señalarán y harán constar por escrito en el plan </a:t>
            </a:r>
            <a:r>
              <a:rPr lang="es-ES" sz="2000" i="1" dirty="0" smtClean="0"/>
              <a:t>PCP</a:t>
            </a:r>
            <a:r>
              <a:rPr lang="es-ES" sz="2000" dirty="0" smtClean="0"/>
              <a:t> las opciones de ámbitos, que se fundamentarán en las necesidades y preferencias de la persona.</a:t>
            </a:r>
          </a:p>
          <a:p>
            <a:pPr lvl="1"/>
            <a:r>
              <a:rPr lang="es-ES" sz="2000" dirty="0" smtClean="0"/>
              <a:t>Toda limitación del acceso que la persona pudiera tener a derechos </a:t>
            </a:r>
            <a:r>
              <a:rPr lang="es-ES" sz="2000" dirty="0" smtClean="0"/>
              <a:t>fundamentales de salud y los motivos de seguridad de la misma se evaluarán y se vigilarán en el plan </a:t>
            </a:r>
            <a:r>
              <a:rPr lang="es-ES" sz="2000" i="1" dirty="0" smtClean="0"/>
              <a:t>PCP</a:t>
            </a:r>
            <a:r>
              <a:rPr lang="es-ES" sz="2000" dirty="0" smtClean="0"/>
              <a:t>.</a:t>
            </a:r>
            <a:endParaRPr lang="es-ES" sz="2000" dirty="0" smtClean="0"/>
          </a:p>
          <a:p>
            <a:endParaRPr lang="es-E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11193673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900" dirty="0" smtClean="0"/>
              <a:t>Planificación en torno a las personas</a:t>
            </a:r>
            <a:endParaRPr lang="es-E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Evaluación y objetivos del plan de transici</a:t>
            </a:r>
            <a:r>
              <a:rPr lang="es-ES" sz="2400" dirty="0" smtClean="0"/>
              <a:t>ón</a:t>
            </a:r>
            <a:endParaRPr lang="es-ES" sz="2400" dirty="0" smtClean="0"/>
          </a:p>
          <a:p>
            <a:pPr lvl="1"/>
            <a:r>
              <a:rPr lang="es-ES" sz="2400" dirty="0" smtClean="0"/>
              <a:t>Formular amparos contra las restricciones injustificables de los derechos de los miembros</a:t>
            </a:r>
          </a:p>
          <a:p>
            <a:pPr lvl="1"/>
            <a:r>
              <a:rPr lang="es-ES" sz="2400" dirty="0" smtClean="0"/>
              <a:t>Asegurarse de que los miembros cuenten con la información y los apoyos para alcanzar </a:t>
            </a:r>
            <a:r>
              <a:rPr lang="es-ES" sz="2400" dirty="0" smtClean="0"/>
              <a:t>la máxima dirección propia y determinación.</a:t>
            </a:r>
            <a:endParaRPr lang="es-ES" sz="2400" dirty="0" smtClean="0"/>
          </a:p>
          <a:p>
            <a:pPr lvl="1"/>
            <a:r>
              <a:rPr lang="es-ES" sz="2400" dirty="0" smtClean="0"/>
              <a:t>Forjar convergencia por todo el programa para vigilar la puesta en </a:t>
            </a:r>
            <a:r>
              <a:rPr lang="es-ES" sz="2400" dirty="0"/>
              <a:t>vigor </a:t>
            </a:r>
            <a:r>
              <a:rPr lang="es-ES" sz="2400" dirty="0" smtClean="0"/>
              <a:t>y el </a:t>
            </a:r>
            <a:r>
              <a:rPr lang="es-ES" sz="2400" dirty="0"/>
              <a:t>fomento de los objetivos propios de los </a:t>
            </a:r>
            <a:r>
              <a:rPr lang="es-ES" sz="2400" dirty="0" smtClean="0"/>
              <a:t>miembros por </a:t>
            </a:r>
            <a:r>
              <a:rPr lang="es-ES" sz="2400" dirty="0" smtClean="0"/>
              <a:t>parte de las organizaciones </a:t>
            </a:r>
            <a:r>
              <a:rPr lang="es-ES" sz="2400" i="1" dirty="0" err="1" smtClean="0"/>
              <a:t>MCO</a:t>
            </a:r>
            <a:r>
              <a:rPr lang="es-ES" sz="2400" dirty="0" smtClean="0"/>
              <a:t>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21844229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800" dirty="0" smtClean="0"/>
              <a:t>Planificación en torno a las personas: evaluación</a:t>
            </a:r>
            <a:endParaRPr lang="es-E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600" dirty="0" smtClean="0"/>
              <a:t>Muchos de los requisitos se ponen en vigor en la práctica, pero no se esbozan formalmente en calidad de prácticas que exija la normativa de </a:t>
            </a:r>
            <a:r>
              <a:rPr lang="es-ES" sz="2600" i="1" dirty="0" smtClean="0"/>
              <a:t>AHCCCS</a:t>
            </a:r>
            <a:r>
              <a:rPr lang="es-ES" sz="2600" dirty="0" smtClean="0"/>
              <a:t>.</a:t>
            </a:r>
          </a:p>
          <a:p>
            <a:r>
              <a:rPr lang="es-ES" sz="2600" dirty="0" smtClean="0"/>
              <a:t>Las organizaciones </a:t>
            </a:r>
            <a:r>
              <a:rPr lang="es-ES" sz="2600" i="1" dirty="0" err="1" smtClean="0"/>
              <a:t>MCO</a:t>
            </a:r>
            <a:r>
              <a:rPr lang="es-ES" sz="2600" dirty="0" smtClean="0"/>
              <a:t> </a:t>
            </a:r>
            <a:r>
              <a:rPr lang="es-ES" sz="2600" dirty="0" smtClean="0"/>
              <a:t>usan estrategias distintas para poner en vigor el proceso y métodos distintos para hacer constar la información.</a:t>
            </a:r>
            <a:endParaRPr lang="es-ES" sz="2600" dirty="0" smtClean="0"/>
          </a:p>
          <a:p>
            <a:r>
              <a:rPr lang="es-ES" sz="2600" dirty="0" smtClean="0"/>
              <a:t>La preparación, el proceso, las formas, la puesta en vigor y la vigilancia de la planificación en torno a las personas (</a:t>
            </a:r>
            <a:r>
              <a:rPr lang="es-ES" sz="2600" i="1" dirty="0" smtClean="0"/>
              <a:t>PCP</a:t>
            </a:r>
            <a:r>
              <a:rPr lang="es-ES" sz="2600" dirty="0" smtClean="0"/>
              <a:t>) </a:t>
            </a:r>
            <a:r>
              <a:rPr lang="es-ES" sz="2600" dirty="0" smtClean="0"/>
              <a:t>cuentan con elementos nuevos que tendrán que instituirse.</a:t>
            </a:r>
            <a:endParaRPr lang="es-E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23440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Tasas de alojamiento en junio del 2015</a:t>
            </a:r>
            <a:endParaRPr lang="es-ES" sz="36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20489"/>
              </p:ext>
            </p:extLst>
          </p:nvPr>
        </p:nvGraphicFramePr>
        <p:xfrm>
          <a:off x="457200" y="1582682"/>
          <a:ext cx="8382000" cy="4372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1524000"/>
                <a:gridCol w="2133600"/>
              </a:tblGrid>
              <a:tr h="350383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Ámbitos</a:t>
                      </a: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Miembros</a:t>
                      </a: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% de</a:t>
                      </a:r>
                      <a:r>
                        <a:rPr lang="es-ES" sz="1400" baseline="0" noProof="0" dirty="0" smtClean="0"/>
                        <a:t> miembros</a:t>
                      </a:r>
                      <a:endParaRPr lang="es-ES" sz="1400" noProof="0" dirty="0"/>
                    </a:p>
                  </a:txBody>
                  <a:tcPr/>
                </a:tc>
              </a:tr>
              <a:tr h="350383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Hogares</a:t>
                      </a:r>
                      <a:r>
                        <a:rPr lang="es-ES" sz="1400" baseline="0" noProof="0" dirty="0" smtClean="0"/>
                        <a:t> propios</a:t>
                      </a: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noProof="0" dirty="0" smtClean="0"/>
                        <a:t>39,362</a:t>
                      </a: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noProof="0" dirty="0" smtClean="0"/>
                        <a:t>68%</a:t>
                      </a:r>
                      <a:endParaRPr lang="es-ES" sz="1400" noProof="0" dirty="0"/>
                    </a:p>
                  </a:txBody>
                  <a:tcPr/>
                </a:tc>
              </a:tr>
              <a:tr h="350383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Instalaciones</a:t>
                      </a:r>
                      <a:r>
                        <a:rPr lang="es-ES" sz="1400" baseline="0" noProof="0" dirty="0" smtClean="0"/>
                        <a:t> de vida auxiliada (</a:t>
                      </a:r>
                      <a:r>
                        <a:rPr lang="es-ES" sz="1400" i="1" baseline="0" noProof="0" dirty="0" err="1" smtClean="0"/>
                        <a:t>assisted</a:t>
                      </a:r>
                      <a:r>
                        <a:rPr lang="es-ES" sz="1400" i="1" baseline="0" noProof="0" dirty="0" smtClean="0"/>
                        <a:t> living </a:t>
                      </a:r>
                      <a:r>
                        <a:rPr lang="es-ES" sz="1400" i="1" baseline="0" noProof="0" dirty="0" err="1" smtClean="0"/>
                        <a:t>facility</a:t>
                      </a:r>
                      <a:r>
                        <a:rPr lang="es-ES" sz="1400" baseline="0" noProof="0" dirty="0" smtClean="0"/>
                        <a:t>)</a:t>
                      </a: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noProof="0" dirty="0" smtClean="0"/>
                        <a:t>6,028</a:t>
                      </a: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noProof="0" dirty="0" smtClean="0"/>
                        <a:t>11%</a:t>
                      </a:r>
                      <a:endParaRPr lang="es-ES" sz="1400" noProof="0" dirty="0"/>
                    </a:p>
                  </a:txBody>
                  <a:tcPr/>
                </a:tc>
              </a:tr>
              <a:tr h="350383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Hogares colectivos (</a:t>
                      </a:r>
                      <a:r>
                        <a:rPr lang="es-ES" sz="1400" i="1" noProof="0" dirty="0" err="1" smtClean="0"/>
                        <a:t>group</a:t>
                      </a:r>
                      <a:r>
                        <a:rPr lang="es-ES" sz="1400" i="1" noProof="0" dirty="0" smtClean="0"/>
                        <a:t> home</a:t>
                      </a:r>
                      <a:r>
                        <a:rPr lang="es-ES" sz="1400" noProof="0" dirty="0" smtClean="0"/>
                        <a:t>)</a:t>
                      </a: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noProof="0" dirty="0" smtClean="0"/>
                        <a:t>2,832</a:t>
                      </a: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noProof="0" dirty="0" smtClean="0"/>
                        <a:t>5%</a:t>
                      </a:r>
                      <a:endParaRPr lang="es-ES" sz="1400" noProof="0" dirty="0"/>
                    </a:p>
                  </a:txBody>
                  <a:tcPr/>
                </a:tc>
              </a:tr>
              <a:tr h="350383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Hogares para</a:t>
                      </a:r>
                      <a:r>
                        <a:rPr lang="es-ES" sz="1400" baseline="0" noProof="0" dirty="0" smtClean="0"/>
                        <a:t> </a:t>
                      </a:r>
                      <a:r>
                        <a:rPr lang="es-ES" sz="1400" baseline="0" noProof="0" dirty="0" smtClean="0"/>
                        <a:t>personas en desarrollo </a:t>
                      </a:r>
                      <a:r>
                        <a:rPr lang="es-ES" sz="1400" baseline="0" noProof="0" dirty="0" smtClean="0"/>
                        <a:t>(</a:t>
                      </a:r>
                      <a:r>
                        <a:rPr lang="es-ES" sz="1400" i="1" u="none" baseline="0" noProof="0" dirty="0" err="1" smtClean="0"/>
                        <a:t>d</a:t>
                      </a:r>
                      <a:r>
                        <a:rPr lang="es-ES" sz="1400" i="1" u="none" noProof="0" dirty="0" err="1" smtClean="0"/>
                        <a:t>evelopmental</a:t>
                      </a:r>
                      <a:r>
                        <a:rPr lang="es-ES" sz="1400" i="1" u="none" noProof="0" dirty="0" smtClean="0"/>
                        <a:t> home</a:t>
                      </a:r>
                      <a:r>
                        <a:rPr lang="es-ES" sz="1400" noProof="0" dirty="0" smtClean="0"/>
                        <a:t>)</a:t>
                      </a: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noProof="0" dirty="0" smtClean="0"/>
                        <a:t>1,333</a:t>
                      </a: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noProof="0" dirty="0" smtClean="0"/>
                        <a:t>2%</a:t>
                      </a:r>
                      <a:endParaRPr lang="es-ES" sz="1400" noProof="0" dirty="0"/>
                    </a:p>
                  </a:txBody>
                  <a:tcPr/>
                </a:tc>
              </a:tr>
              <a:tr h="350383">
                <a:tc>
                  <a:txBody>
                    <a:bodyPr/>
                    <a:lstStyle/>
                    <a:p>
                      <a:r>
                        <a:rPr lang="es-ES" sz="1400" b="1" noProof="0" dirty="0" smtClean="0">
                          <a:solidFill>
                            <a:srgbClr val="FF0000"/>
                          </a:solidFill>
                        </a:rPr>
                        <a:t>Total de alojados</a:t>
                      </a:r>
                      <a:r>
                        <a:rPr lang="es-ES" sz="1400" b="1" baseline="0" noProof="0" dirty="0" smtClean="0">
                          <a:solidFill>
                            <a:srgbClr val="FF0000"/>
                          </a:solidFill>
                        </a:rPr>
                        <a:t> en ámbitos </a:t>
                      </a:r>
                      <a:r>
                        <a:rPr lang="es-ES" sz="1400" b="1" i="1" noProof="0" dirty="0" err="1" smtClean="0">
                          <a:solidFill>
                            <a:srgbClr val="FF0000"/>
                          </a:solidFill>
                        </a:rPr>
                        <a:t>HCBS</a:t>
                      </a:r>
                      <a:endParaRPr lang="es-ES" sz="1400" b="1" i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1" noProof="0" dirty="0" smtClean="0">
                          <a:solidFill>
                            <a:srgbClr val="FF0000"/>
                          </a:solidFill>
                        </a:rPr>
                        <a:t>49,555</a:t>
                      </a:r>
                      <a:endParaRPr lang="es-ES" sz="1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1" noProof="0" dirty="0" smtClean="0">
                          <a:solidFill>
                            <a:srgbClr val="FF0000"/>
                          </a:solidFill>
                        </a:rPr>
                        <a:t>86%</a:t>
                      </a:r>
                      <a:endParaRPr lang="es-ES" sz="1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0383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Instalaciones </a:t>
                      </a:r>
                      <a:r>
                        <a:rPr lang="es-ES" sz="1400" noProof="0" dirty="0" smtClean="0"/>
                        <a:t>con enfermería </a:t>
                      </a:r>
                      <a:r>
                        <a:rPr lang="es-ES" sz="1400" noProof="0" dirty="0" smtClean="0"/>
                        <a:t>diestra (</a:t>
                      </a:r>
                      <a:r>
                        <a:rPr lang="es-ES" sz="1400" i="1" noProof="0" dirty="0" err="1" smtClean="0"/>
                        <a:t>skilled</a:t>
                      </a:r>
                      <a:r>
                        <a:rPr lang="es-ES" sz="1400" i="1" noProof="0" dirty="0" smtClean="0"/>
                        <a:t> </a:t>
                      </a:r>
                      <a:r>
                        <a:rPr lang="es-ES" sz="1400" i="1" noProof="0" dirty="0" err="1" smtClean="0"/>
                        <a:t>nursing</a:t>
                      </a:r>
                      <a:r>
                        <a:rPr lang="es-ES" sz="1400" i="1" noProof="0" dirty="0" smtClean="0"/>
                        <a:t> </a:t>
                      </a:r>
                      <a:r>
                        <a:rPr lang="es-ES" sz="1400" i="1" noProof="0" dirty="0" err="1" smtClean="0"/>
                        <a:t>facility</a:t>
                      </a:r>
                      <a:r>
                        <a:rPr lang="es-ES" sz="1400" noProof="0" dirty="0" smtClean="0"/>
                        <a:t>)</a:t>
                      </a: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noProof="0" dirty="0" smtClean="0"/>
                        <a:t>7,247</a:t>
                      </a: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noProof="0" dirty="0" smtClean="0"/>
                        <a:t>13%</a:t>
                      </a:r>
                      <a:endParaRPr lang="es-ES" sz="1400" noProof="0" dirty="0"/>
                    </a:p>
                  </a:txBody>
                  <a:tcPr/>
                </a:tc>
              </a:tr>
              <a:tr h="350383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Otros</a:t>
                      </a: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noProof="0" dirty="0" smtClean="0"/>
                        <a:t>602</a:t>
                      </a: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noProof="0" dirty="0" smtClean="0"/>
                        <a:t>1%</a:t>
                      </a:r>
                      <a:endParaRPr lang="es-ES" sz="1400" noProof="0" dirty="0"/>
                    </a:p>
                  </a:txBody>
                  <a:tcPr/>
                </a:tc>
              </a:tr>
              <a:tr h="500640">
                <a:tc>
                  <a:txBody>
                    <a:bodyPr/>
                    <a:lstStyle/>
                    <a:p>
                      <a:r>
                        <a:rPr lang="es-ES" sz="1400" noProof="0" smtClean="0"/>
                        <a:t>Instalaciones</a:t>
                      </a:r>
                      <a:r>
                        <a:rPr lang="es-ES" sz="1400" baseline="0" noProof="0" smtClean="0"/>
                        <a:t> </a:t>
                      </a:r>
                      <a:r>
                        <a:rPr lang="es-ES" sz="1400" baseline="0" noProof="0" dirty="0" smtClean="0"/>
                        <a:t>de atenciones intermedias para personas con discapacidades </a:t>
                      </a:r>
                      <a:r>
                        <a:rPr lang="es-ES" sz="1400" baseline="0" noProof="0" smtClean="0"/>
                        <a:t>intelectuales (</a:t>
                      </a:r>
                      <a:r>
                        <a:rPr lang="es-ES" sz="1400" i="1" baseline="0" noProof="0" smtClean="0"/>
                        <a:t>ICF/ID</a:t>
                      </a:r>
                      <a:r>
                        <a:rPr lang="es-ES" sz="1400" i="0" baseline="0" noProof="0" smtClean="0"/>
                        <a:t>)</a:t>
                      </a: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noProof="0" dirty="0" smtClean="0"/>
                        <a:t>129</a:t>
                      </a: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noProof="0" dirty="0" smtClean="0"/>
                        <a:t>0.2%</a:t>
                      </a:r>
                      <a:endParaRPr lang="es-ES" sz="1400" noProof="0" dirty="0"/>
                    </a:p>
                  </a:txBody>
                  <a:tcPr/>
                </a:tc>
              </a:tr>
              <a:tr h="350383">
                <a:tc>
                  <a:txBody>
                    <a:bodyPr/>
                    <a:lstStyle/>
                    <a:p>
                      <a:r>
                        <a:rPr lang="es-ES" sz="1300" noProof="0" dirty="0" smtClean="0"/>
                        <a:t>Internados</a:t>
                      </a:r>
                      <a:r>
                        <a:rPr lang="es-ES" sz="1300" baseline="0" noProof="0" dirty="0" smtClean="0"/>
                        <a:t> de salud mental (</a:t>
                      </a:r>
                      <a:r>
                        <a:rPr lang="es-ES" sz="1300" i="1" noProof="0" dirty="0" err="1" smtClean="0"/>
                        <a:t>Behavioral</a:t>
                      </a:r>
                      <a:r>
                        <a:rPr lang="es-ES" sz="1300" i="1" noProof="0" dirty="0" smtClean="0"/>
                        <a:t> </a:t>
                      </a:r>
                      <a:r>
                        <a:rPr lang="es-ES" sz="1300" i="1" noProof="0" dirty="0" err="1" smtClean="0"/>
                        <a:t>Health</a:t>
                      </a:r>
                      <a:r>
                        <a:rPr lang="es-ES" sz="1300" i="1" baseline="0" noProof="0" dirty="0" smtClean="0"/>
                        <a:t> </a:t>
                      </a:r>
                      <a:r>
                        <a:rPr lang="es-ES" sz="1300" i="1" baseline="0" noProof="0" dirty="0" err="1" smtClean="0"/>
                        <a:t>Residential</a:t>
                      </a:r>
                      <a:r>
                        <a:rPr lang="es-ES" sz="1300" i="1" baseline="0" noProof="0" dirty="0" smtClean="0"/>
                        <a:t> </a:t>
                      </a:r>
                      <a:r>
                        <a:rPr lang="es-ES" sz="1300" i="1" baseline="0" noProof="0" dirty="0" err="1" smtClean="0"/>
                        <a:t>Facility</a:t>
                      </a:r>
                      <a:r>
                        <a:rPr lang="es-ES" sz="1300" baseline="0" noProof="0" dirty="0" smtClean="0"/>
                        <a:t>)</a:t>
                      </a:r>
                      <a:endParaRPr lang="es-E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300" noProof="0" dirty="0" smtClean="0"/>
                        <a:t>95</a:t>
                      </a:r>
                      <a:endParaRPr lang="es-E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300" noProof="0" dirty="0" smtClean="0"/>
                        <a:t>0.2%</a:t>
                      </a:r>
                      <a:endParaRPr lang="es-ES" sz="1300" noProof="0" dirty="0"/>
                    </a:p>
                  </a:txBody>
                  <a:tcPr/>
                </a:tc>
              </a:tr>
              <a:tr h="350383">
                <a:tc>
                  <a:txBody>
                    <a:bodyPr/>
                    <a:lstStyle/>
                    <a:p>
                      <a:r>
                        <a:rPr lang="es-ES" sz="1300" b="1" noProof="0" dirty="0" smtClean="0">
                          <a:solidFill>
                            <a:srgbClr val="FF0000"/>
                          </a:solidFill>
                        </a:rPr>
                        <a:t>Total de alojados en instituciones</a:t>
                      </a:r>
                      <a:endParaRPr lang="es-ES" sz="13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300" b="1" noProof="0" dirty="0" smtClean="0">
                          <a:solidFill>
                            <a:srgbClr val="FF0000"/>
                          </a:solidFill>
                        </a:rPr>
                        <a:t>8,073</a:t>
                      </a:r>
                      <a:endParaRPr lang="es-ES" sz="13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300" b="1" noProof="0" dirty="0" smtClean="0">
                          <a:solidFill>
                            <a:srgbClr val="FF0000"/>
                          </a:solidFill>
                        </a:rPr>
                        <a:t>14%</a:t>
                      </a:r>
                      <a:endParaRPr lang="es-ES" sz="13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0383">
                <a:tc>
                  <a:txBody>
                    <a:bodyPr/>
                    <a:lstStyle/>
                    <a:p>
                      <a:r>
                        <a:rPr lang="es-ES" sz="1300" b="1" noProof="0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s-ES" sz="13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300" b="1" noProof="0" dirty="0" smtClean="0">
                          <a:solidFill>
                            <a:srgbClr val="FF0000"/>
                          </a:solidFill>
                        </a:rPr>
                        <a:t>57,628</a:t>
                      </a:r>
                      <a:endParaRPr lang="es-ES" sz="13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300" b="1" noProof="0" dirty="0" smtClean="0">
                          <a:solidFill>
                            <a:srgbClr val="FF0000"/>
                          </a:solidFill>
                        </a:rPr>
                        <a:t>100%</a:t>
                      </a:r>
                      <a:endParaRPr lang="es-ES" sz="13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24052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800" dirty="0" smtClean="0"/>
              <a:t>Planificaci</a:t>
            </a:r>
            <a:r>
              <a:rPr lang="es-ES" sz="3800" dirty="0" smtClean="0"/>
              <a:t>ón en torno a las personas: plan de transición</a:t>
            </a:r>
            <a:endParaRPr lang="es-E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smtClean="0"/>
              <a:t>Año Dos (septiembre del 2018)</a:t>
            </a:r>
          </a:p>
          <a:p>
            <a:pPr lvl="1"/>
            <a:r>
              <a:rPr lang="es-ES" sz="2400" dirty="0" smtClean="0"/>
              <a:t>Formular </a:t>
            </a:r>
            <a:r>
              <a:rPr lang="es-ES" sz="2400" dirty="0" smtClean="0"/>
              <a:t>políticas y formas uniformes</a:t>
            </a:r>
            <a:endParaRPr lang="es-ES" sz="2400" dirty="0" smtClean="0"/>
          </a:p>
          <a:p>
            <a:pPr lvl="1"/>
            <a:r>
              <a:rPr lang="es-ES" sz="2400" dirty="0" smtClean="0"/>
              <a:t>Formular un modelo para mantener un cuadro de facilitadores certificados de planificación en torno a las personas (</a:t>
            </a:r>
            <a:r>
              <a:rPr lang="es-ES" sz="2400" i="1" dirty="0" smtClean="0"/>
              <a:t>PCP</a:t>
            </a:r>
            <a:r>
              <a:rPr lang="es-ES" sz="2400" dirty="0" smtClean="0"/>
              <a:t>) en calidad de voluntarios</a:t>
            </a:r>
          </a:p>
          <a:p>
            <a:r>
              <a:rPr lang="es-ES" i="1" dirty="0" smtClean="0"/>
              <a:t>Años Tres (septiembre del 2019)</a:t>
            </a:r>
          </a:p>
          <a:p>
            <a:pPr lvl="1"/>
            <a:r>
              <a:rPr lang="es-ES" sz="2400" dirty="0" smtClean="0"/>
              <a:t>Formular métodos de vigilar y evaluar la puesta en </a:t>
            </a:r>
            <a:r>
              <a:rPr lang="es-ES" sz="2400" dirty="0" smtClean="0"/>
              <a:t>vigor y el progreso del sistema</a:t>
            </a:r>
            <a:endParaRPr lang="es-ES" sz="2400" dirty="0" smtClean="0"/>
          </a:p>
          <a:p>
            <a:pPr lvl="1"/>
            <a:r>
              <a:rPr lang="es-ES" sz="2400" dirty="0" smtClean="0"/>
              <a:t>Formular y ensayar la enseñanza de encargados de casos fundamentándose en la capacidad</a:t>
            </a:r>
          </a:p>
          <a:p>
            <a:pPr lvl="1"/>
            <a:endParaRPr lang="es-E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60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42486338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800" dirty="0" smtClean="0"/>
              <a:t>Planificación en torno a las personas: plan de transición</a:t>
            </a:r>
            <a:endParaRPr lang="es-E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smtClean="0"/>
              <a:t>Año Cuatro (septiembre del 2020)</a:t>
            </a:r>
          </a:p>
          <a:p>
            <a:pPr lvl="1"/>
            <a:r>
              <a:rPr lang="es-ES" sz="2400" dirty="0" smtClean="0"/>
              <a:t>Activar capacitación de encargados de casos</a:t>
            </a:r>
          </a:p>
          <a:p>
            <a:pPr lvl="1"/>
            <a:r>
              <a:rPr lang="es-ES" sz="2400" dirty="0" smtClean="0"/>
              <a:t>Capacitar y certificar cuadro de facilitadores de planificación en torno a las personas (</a:t>
            </a:r>
            <a:r>
              <a:rPr lang="es-ES" sz="2400" i="1" dirty="0" smtClean="0"/>
              <a:t>PCP</a:t>
            </a:r>
            <a:r>
              <a:rPr lang="es-ES" sz="2400" dirty="0" smtClean="0"/>
              <a:t>)</a:t>
            </a:r>
          </a:p>
          <a:p>
            <a:r>
              <a:rPr lang="es-ES" i="1" dirty="0" smtClean="0"/>
              <a:t>Año Cinco (septiembre </a:t>
            </a:r>
            <a:r>
              <a:rPr lang="es-ES" i="1" dirty="0" smtClean="0"/>
              <a:t>del </a:t>
            </a:r>
            <a:r>
              <a:rPr lang="es-ES" i="1" dirty="0" smtClean="0"/>
              <a:t>2021)</a:t>
            </a:r>
          </a:p>
          <a:p>
            <a:pPr lvl="1"/>
            <a:r>
              <a:rPr lang="es-ES" sz="2400" dirty="0" smtClean="0"/>
              <a:t>Fundar cuadro de facilitadores de PCP y poner procedimientos en vigor</a:t>
            </a:r>
          </a:p>
          <a:p>
            <a:pPr lvl="1"/>
            <a:r>
              <a:rPr lang="es-ES" sz="2400" dirty="0" smtClean="0"/>
              <a:t>Activar métodos de vigilar y evaluar la puesta en vigor y el progreso del sistema</a:t>
            </a:r>
            <a:endParaRPr lang="es-E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61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35582889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Plazo de comentarios del público (agosto del 2015)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Foros públicos por todo el estado</a:t>
            </a:r>
          </a:p>
          <a:p>
            <a:r>
              <a:rPr lang="es-ES" dirty="0" smtClean="0"/>
              <a:t>Comentarios públicos</a:t>
            </a:r>
          </a:p>
          <a:p>
            <a:pPr lvl="1"/>
            <a:r>
              <a:rPr lang="es-ES" dirty="0" smtClean="0"/>
              <a:t>Correspondencia escrita </a:t>
            </a:r>
          </a:p>
          <a:p>
            <a:pPr marL="457200" lvl="1" indent="0">
              <a:buNone/>
            </a:pPr>
            <a:r>
              <a:rPr lang="es-ES" dirty="0"/>
              <a:t> </a:t>
            </a:r>
            <a:r>
              <a:rPr lang="es-ES" dirty="0" smtClean="0"/>
              <a:t> (</a:t>
            </a:r>
            <a:r>
              <a:rPr lang="es-ES" dirty="0" smtClean="0"/>
              <a:t>por correo electrónico o postal)</a:t>
            </a:r>
          </a:p>
          <a:p>
            <a:r>
              <a:rPr lang="es-ES" dirty="0" smtClean="0"/>
              <a:t>Revisar el portal de Internet de AHCCCS con regularidad para ver las actualizaciones</a:t>
            </a:r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dirty="0" smtClean="0">
                <a:hlinkClick r:id="rId2"/>
              </a:rPr>
              <a:t>www.azahcccs.gov/HCBS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62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35347336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Comentarios públicos: evaluación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221163"/>
          </a:xfrm>
        </p:spPr>
        <p:txBody>
          <a:bodyPr/>
          <a:lstStyle/>
          <a:p>
            <a:r>
              <a:rPr lang="es-ES" sz="2200" dirty="0"/>
              <a:t>¿</a:t>
            </a:r>
            <a:r>
              <a:rPr lang="es-ES" sz="2200" dirty="0" smtClean="0"/>
              <a:t>Es fidedigna la evaluación del sistema?</a:t>
            </a:r>
          </a:p>
          <a:p>
            <a:pPr lvl="1"/>
            <a:r>
              <a:rPr lang="es-ES" sz="1800" dirty="0"/>
              <a:t>¿</a:t>
            </a:r>
            <a:r>
              <a:rPr lang="es-ES" sz="1800" dirty="0" smtClean="0"/>
              <a:t>Contiene las referencias adecuadas a las leyes, reglas, políticas, contratos y dem</a:t>
            </a:r>
            <a:r>
              <a:rPr lang="es-ES" sz="1800" dirty="0" smtClean="0"/>
              <a:t>ás?</a:t>
            </a:r>
            <a:endParaRPr lang="es-ES" sz="1800" dirty="0" smtClean="0"/>
          </a:p>
          <a:p>
            <a:r>
              <a:rPr lang="es-ES" sz="2200" dirty="0" smtClean="0"/>
              <a:t>¿Refleja cada nivel de cumplimiento las pruebas proporcionadas?</a:t>
            </a:r>
          </a:p>
          <a:p>
            <a:pPr lvl="1"/>
            <a:r>
              <a:rPr lang="es-ES" sz="1800" dirty="0" smtClean="0"/>
              <a:t>Cumple</a:t>
            </a:r>
          </a:p>
          <a:p>
            <a:pPr lvl="1"/>
            <a:r>
              <a:rPr lang="es-ES" sz="1800" dirty="0" smtClean="0"/>
              <a:t>Cumple en parte</a:t>
            </a:r>
          </a:p>
          <a:p>
            <a:pPr lvl="1"/>
            <a:r>
              <a:rPr lang="es-ES" sz="1800" dirty="0" smtClean="0"/>
              <a:t>Cumple con recomendaciones</a:t>
            </a:r>
            <a:endParaRPr lang="es-ES" sz="1800" dirty="0" smtClean="0"/>
          </a:p>
          <a:p>
            <a:pPr lvl="1"/>
            <a:r>
              <a:rPr lang="es-ES" sz="1800" dirty="0" smtClean="0"/>
              <a:t>No cumple</a:t>
            </a:r>
          </a:p>
          <a:p>
            <a:r>
              <a:rPr lang="es-ES" sz="2200" dirty="0"/>
              <a:t>¿</a:t>
            </a:r>
            <a:r>
              <a:rPr lang="es-ES" sz="2200" dirty="0" smtClean="0"/>
              <a:t>Cuáles serían algunas de las materias de cumplimiento que pudieran ponerse en vigor y que no se reflejan en la evaluación del sistema?</a:t>
            </a:r>
            <a:endParaRPr lang="es-E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63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29189596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Comentarios públicos:</a:t>
            </a:r>
            <a:br>
              <a:rPr lang="es-ES" sz="3600" dirty="0" smtClean="0"/>
            </a:br>
            <a:r>
              <a:rPr lang="es-ES" sz="3600" dirty="0" smtClean="0"/>
              <a:t>plan de transición de tipos de ámbitos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¿Atiende la estrategia de remedio directamente el asunto del cumplimiento?</a:t>
            </a:r>
          </a:p>
          <a:p>
            <a:r>
              <a:rPr lang="es-ES" sz="2800" dirty="0" smtClean="0"/>
              <a:t>¿Es la secuencia de tiempo para la estrategia de remedio adecuada y realista?</a:t>
            </a:r>
          </a:p>
          <a:p>
            <a:r>
              <a:rPr lang="es-ES" sz="2800" dirty="0" smtClean="0"/>
              <a:t>¿Es el método de vigilancia propuesto la manera más efectiva de asegurar el cumplimiento constante</a:t>
            </a:r>
            <a:r>
              <a:rPr lang="es-ES" sz="280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64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32846243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65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39953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Propósito de las reglas de </a:t>
            </a:r>
            <a:r>
              <a:rPr lang="es-ES" sz="3600" i="1" dirty="0" err="1" smtClean="0"/>
              <a:t>HCBS</a:t>
            </a:r>
            <a:endParaRPr lang="es-ES" sz="3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43400"/>
          </a:xfrm>
        </p:spPr>
        <p:txBody>
          <a:bodyPr/>
          <a:lstStyle/>
          <a:p>
            <a:r>
              <a:rPr lang="es-ES" dirty="0" smtClean="0"/>
              <a:t>Propósito</a:t>
            </a:r>
          </a:p>
          <a:p>
            <a:pPr lvl="1"/>
            <a:r>
              <a:rPr lang="es-ES" sz="2400" dirty="0" smtClean="0"/>
              <a:t>Realzar la calidad de ámbitos </a:t>
            </a:r>
            <a:r>
              <a:rPr lang="es-ES" sz="2400" i="1" dirty="0" err="1" smtClean="0"/>
              <a:t>HCBS</a:t>
            </a:r>
            <a:endParaRPr lang="es-ES" sz="2400" i="1" dirty="0" smtClean="0"/>
          </a:p>
          <a:p>
            <a:pPr lvl="1"/>
            <a:r>
              <a:rPr lang="es-ES" sz="2400" dirty="0" smtClean="0"/>
              <a:t>Proporcionar protecciones para los part</a:t>
            </a:r>
            <a:r>
              <a:rPr lang="es-ES" sz="2400" dirty="0"/>
              <a:t>í</a:t>
            </a:r>
            <a:r>
              <a:rPr lang="es-ES" sz="2400" dirty="0" smtClean="0"/>
              <a:t>cipes</a:t>
            </a:r>
          </a:p>
          <a:p>
            <a:pPr lvl="1"/>
            <a:r>
              <a:rPr lang="es-ES" sz="2400" dirty="0" smtClean="0"/>
              <a:t>Asegurar el acceso pleno a los beneficios de vivir en comunidades</a:t>
            </a:r>
          </a:p>
          <a:p>
            <a:pPr lvl="2"/>
            <a:r>
              <a:rPr lang="es-ES" sz="1600" dirty="0" smtClean="0"/>
              <a:t>Recibir servicios en los ámbitos más integrados</a:t>
            </a:r>
          </a:p>
          <a:p>
            <a:pPr lvl="2"/>
            <a:r>
              <a:rPr lang="es-ES" sz="1400" dirty="0" smtClean="0"/>
              <a:t>Recibir servicios con el mismo nivel de acceso que las personas que no se acojan a ámbitos </a:t>
            </a:r>
            <a:r>
              <a:rPr lang="es-ES" sz="1400" i="1" dirty="0" err="1" smtClean="0"/>
              <a:t>HCBS</a:t>
            </a:r>
            <a:endParaRPr lang="es-ES" sz="2000" i="1" dirty="0" smtClean="0"/>
          </a:p>
          <a:p>
            <a:r>
              <a:rPr lang="es-ES" dirty="0" smtClean="0"/>
              <a:t>Alcance</a:t>
            </a:r>
          </a:p>
          <a:p>
            <a:pPr lvl="1"/>
            <a:r>
              <a:rPr lang="es-ES" sz="2400" dirty="0" smtClean="0"/>
              <a:t>Ámbitos con cédula</a:t>
            </a:r>
          </a:p>
          <a:p>
            <a:pPr lvl="1"/>
            <a:r>
              <a:rPr lang="es-ES" sz="2400" dirty="0" smtClean="0"/>
              <a:t>Residenciales y no residenciales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14560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Oportunidades en Arizona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Nuevo conjunto regular de derechos fundamentales que se les reconocen a todos los miembros</a:t>
            </a:r>
          </a:p>
          <a:p>
            <a:r>
              <a:rPr lang="es-ES" sz="2800" dirty="0" smtClean="0"/>
              <a:t>Recalcar la prioridad de servir a los miembros en ámbitos con las menores restricciones</a:t>
            </a:r>
          </a:p>
          <a:p>
            <a:r>
              <a:rPr lang="es-ES" sz="2800" dirty="0" smtClean="0"/>
              <a:t>Formalizar la prioridad nueva de asegurarse de que los miembros se involucren y participen activamente en sus comunidades</a:t>
            </a:r>
            <a:endParaRPr lang="es-ES" sz="2400" dirty="0" smtClean="0"/>
          </a:p>
          <a:p>
            <a:pPr lvl="1"/>
            <a:endParaRPr lang="es-ES" sz="2400" dirty="0" smtClean="0"/>
          </a:p>
          <a:p>
            <a:endParaRPr lang="es-E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67317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Reglas de ámbitos </a:t>
            </a:r>
            <a:r>
              <a:rPr lang="es-ES" i="1" dirty="0" err="1" smtClean="0"/>
              <a:t>HCBS</a:t>
            </a:r>
            <a:endParaRPr lang="es-E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Extendernos por toda Arizona para proporcionar atenciones médicas</a:t>
            </a:r>
            <a:br>
              <a:rPr lang="es-ES" dirty="0"/>
            </a:br>
            <a:r>
              <a:rPr lang="es-ES" dirty="0"/>
              <a:t>integradas de calidad para los que las necesiten</a:t>
            </a:r>
          </a:p>
        </p:txBody>
      </p:sp>
    </p:spTree>
    <p:extLst>
      <p:ext uri="{BB962C8B-B14F-4D97-AF65-F5344CB8AC3E}">
        <p14:creationId xmlns:p14="http://schemas.microsoft.com/office/powerpoint/2010/main" val="1670467684"/>
      </p:ext>
    </p:extLst>
  </p:cSld>
  <p:clrMapOvr>
    <a:masterClrMapping/>
  </p:clrMapOvr>
</p:sld>
</file>

<file path=ppt/theme/theme1.xml><?xml version="1.0" encoding="utf-8"?>
<a:theme xmlns:a="http://schemas.openxmlformats.org/drawingml/2006/main" name="2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58220"/>
      </a:accent1>
      <a:accent2>
        <a:srgbClr val="6E6E6E"/>
      </a:accent2>
      <a:accent3>
        <a:srgbClr val="AAC81E"/>
      </a:accent3>
      <a:accent4>
        <a:srgbClr val="CB177D"/>
      </a:accent4>
      <a:accent5>
        <a:srgbClr val="00B9E7"/>
      </a:accent5>
      <a:accent6>
        <a:srgbClr val="FDB913"/>
      </a:accent6>
      <a:hlink>
        <a:srgbClr val="F58220"/>
      </a:hlink>
      <a:folHlink>
        <a:srgbClr val="6E6E6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TER PAGE ORANGE">
  <a:themeElements>
    <a:clrScheme name="Custom 27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F47721"/>
      </a:accent1>
      <a:accent2>
        <a:srgbClr val="7AC143"/>
      </a:accent2>
      <a:accent3>
        <a:srgbClr val="00BCE4"/>
      </a:accent3>
      <a:accent4>
        <a:srgbClr val="00A78E"/>
      </a:accent4>
      <a:accent5>
        <a:srgbClr val="5F78BB"/>
      </a:accent5>
      <a:accent6>
        <a:srgbClr val="B8D936"/>
      </a:accent6>
      <a:hlink>
        <a:srgbClr val="7090A5"/>
      </a:hlink>
      <a:folHlink>
        <a:srgbClr val="7F7F7F"/>
      </a:folHlink>
    </a:clrScheme>
    <a:fontScheme name="New Logo Master Sli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New Logo Mast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Mast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Mast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Mast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Mast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Mast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Mast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Mast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Mast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Mast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Mast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Mast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Master Slide 13">
        <a:dk1>
          <a:srgbClr val="000000"/>
        </a:dk1>
        <a:lt1>
          <a:srgbClr val="FFFFFF"/>
        </a:lt1>
        <a:dk2>
          <a:srgbClr val="F47721"/>
        </a:dk2>
        <a:lt2>
          <a:srgbClr val="D50962"/>
        </a:lt2>
        <a:accent1>
          <a:srgbClr val="7AC143"/>
        </a:accent1>
        <a:accent2>
          <a:srgbClr val="00A78E"/>
        </a:accent2>
        <a:accent3>
          <a:srgbClr val="FFFFFF"/>
        </a:accent3>
        <a:accent4>
          <a:srgbClr val="000000"/>
        </a:accent4>
        <a:accent5>
          <a:srgbClr val="BEDDB0"/>
        </a:accent5>
        <a:accent6>
          <a:srgbClr val="009780"/>
        </a:accent6>
        <a:hlink>
          <a:srgbClr val="7D3F98"/>
        </a:hlink>
        <a:folHlink>
          <a:srgbClr val="00BC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Master Slide 14">
        <a:dk1>
          <a:srgbClr val="000000"/>
        </a:dk1>
        <a:lt1>
          <a:srgbClr val="FFFFFF"/>
        </a:lt1>
        <a:dk2>
          <a:srgbClr val="D20962"/>
        </a:dk2>
        <a:lt2>
          <a:srgbClr val="F47721"/>
        </a:lt2>
        <a:accent1>
          <a:srgbClr val="7AC143"/>
        </a:accent1>
        <a:accent2>
          <a:srgbClr val="00A78E"/>
        </a:accent2>
        <a:accent3>
          <a:srgbClr val="FFFFFF"/>
        </a:accent3>
        <a:accent4>
          <a:srgbClr val="000000"/>
        </a:accent4>
        <a:accent5>
          <a:srgbClr val="BEDDB0"/>
        </a:accent5>
        <a:accent6>
          <a:srgbClr val="009780"/>
        </a:accent6>
        <a:hlink>
          <a:srgbClr val="7D3F98"/>
        </a:hlink>
        <a:folHlink>
          <a:srgbClr val="00BC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UE Chapter Slide">
  <a:themeElements>
    <a:clrScheme name="BLUE Chapter Slide 1">
      <a:dk1>
        <a:srgbClr val="000000"/>
      </a:dk1>
      <a:lt1>
        <a:srgbClr val="FFFFFF"/>
      </a:lt1>
      <a:dk2>
        <a:srgbClr val="222C80"/>
      </a:dk2>
      <a:lt2>
        <a:srgbClr val="879196"/>
      </a:lt2>
      <a:accent1>
        <a:srgbClr val="005293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B3C8"/>
      </a:accent5>
      <a:accent6>
        <a:srgbClr val="E7E7E7"/>
      </a:accent6>
      <a:hlink>
        <a:srgbClr val="FFFFFF"/>
      </a:hlink>
      <a:folHlink>
        <a:srgbClr val="FFFFFF"/>
      </a:folHlink>
    </a:clrScheme>
    <a:fontScheme name="BLUE Chapter 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UE Chapter Slide 1">
        <a:dk1>
          <a:srgbClr val="000000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UE text slide">
  <a:themeElements>
    <a:clrScheme name="BLUE text slide 1">
      <a:dk1>
        <a:srgbClr val="005293"/>
      </a:dk1>
      <a:lt1>
        <a:srgbClr val="FFFFFF"/>
      </a:lt1>
      <a:dk2>
        <a:srgbClr val="222C80"/>
      </a:dk2>
      <a:lt2>
        <a:srgbClr val="879196"/>
      </a:lt2>
      <a:accent1>
        <a:srgbClr val="FFFFFF"/>
      </a:accent1>
      <a:accent2>
        <a:srgbClr val="CD5812"/>
      </a:accent2>
      <a:accent3>
        <a:srgbClr val="FFFFFF"/>
      </a:accent3>
      <a:accent4>
        <a:srgbClr val="00457D"/>
      </a:accent4>
      <a:accent5>
        <a:srgbClr val="FFFFFF"/>
      </a:accent5>
      <a:accent6>
        <a:srgbClr val="BA4F0F"/>
      </a:accent6>
      <a:hlink>
        <a:srgbClr val="1E5532"/>
      </a:hlink>
      <a:folHlink>
        <a:srgbClr val="871E26"/>
      </a:folHlink>
    </a:clrScheme>
    <a:fontScheme name="BLUE text 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UE text slide 1">
        <a:dk1>
          <a:srgbClr val="005293"/>
        </a:dk1>
        <a:lt1>
          <a:srgbClr val="FFFFFF"/>
        </a:lt1>
        <a:dk2>
          <a:srgbClr val="222C80"/>
        </a:dk2>
        <a:lt2>
          <a:srgbClr val="879196"/>
        </a:lt2>
        <a:accent1>
          <a:srgbClr val="FFFFFF"/>
        </a:accent1>
        <a:accent2>
          <a:srgbClr val="CD5812"/>
        </a:accent2>
        <a:accent3>
          <a:srgbClr val="FFFFFF"/>
        </a:accent3>
        <a:accent4>
          <a:srgbClr val="00457D"/>
        </a:accent4>
        <a:accent5>
          <a:srgbClr val="FFFFFF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91B010F96407498E6BA7095EEC962C" ma:contentTypeVersion="1" ma:contentTypeDescription="Create a new document." ma:contentTypeScope="" ma:versionID="4f50acd05e2024048ece9621da98b461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66a3ee767f26348ff65248085c503716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8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AD8008-A201-41FF-BECA-014699A3E623}">
  <ds:schemaRefs>
    <ds:schemaRef ds:uri="http://purl.org/dc/terms/"/>
    <ds:schemaRef ds:uri="http://schemas.microsoft.com/sharepoint/v3/field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BE4C8A5-1640-4AF0-9226-E1B878F17C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881FEE-308A-4615-80E1-22D8523A6F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4122</TotalTime>
  <Words>5146</Words>
  <Application>Microsoft Office PowerPoint</Application>
  <PresentationFormat>On-screen Show (4:3)</PresentationFormat>
  <Paragraphs>652</Paragraphs>
  <Slides>65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2_2014 AHCCCS</vt:lpstr>
      <vt:lpstr>Custom Design</vt:lpstr>
      <vt:lpstr>MASTER PAGE ORANGE</vt:lpstr>
      <vt:lpstr>BLUE Chapter Slide</vt:lpstr>
      <vt:lpstr>BLUE text slide</vt:lpstr>
      <vt:lpstr>Reglas de ámbitos fundamentados en hogares y comunidades (HCBS) </vt:lpstr>
      <vt:lpstr>Trámites preliminares</vt:lpstr>
      <vt:lpstr>Orden del día</vt:lpstr>
      <vt:lpstr>Programa  de Medicaid  de Arizona</vt:lpstr>
      <vt:lpstr>Programa de Medicaid de Arizona</vt:lpstr>
      <vt:lpstr>Tasas de alojamiento en junio del 2015</vt:lpstr>
      <vt:lpstr>Propósito de las reglas de HCBS</vt:lpstr>
      <vt:lpstr>Oportunidades en Arizona</vt:lpstr>
      <vt:lpstr>Reglas de ámbitos HCBS</vt:lpstr>
      <vt:lpstr>Ámbitos que no se fundamentan en hogares y comunidades</vt:lpstr>
      <vt:lpstr>Ámbitos evaluados</vt:lpstr>
      <vt:lpstr>Ámbitos que se presume que tienen calidad de instituciones</vt:lpstr>
      <vt:lpstr>Reglas</vt:lpstr>
      <vt:lpstr>Reglas</vt:lpstr>
      <vt:lpstr>Reglas</vt:lpstr>
      <vt:lpstr>Reglas</vt:lpstr>
      <vt:lpstr>Planificación en torno a las personas</vt:lpstr>
      <vt:lpstr>Planificación en torno a las personas</vt:lpstr>
      <vt:lpstr>Resumen</vt:lpstr>
      <vt:lpstr>Evaluación del sistema y plan de transición</vt:lpstr>
      <vt:lpstr>Evaluación del sistema</vt:lpstr>
      <vt:lpstr>¿Por qué se lleva a cabo una evaluación del sistema?</vt:lpstr>
      <vt:lpstr>Proceso de evaluación del sistema</vt:lpstr>
      <vt:lpstr>Proceso de evaluación del sistema</vt:lpstr>
      <vt:lpstr>Hallazgos de evaluación del sistema</vt:lpstr>
      <vt:lpstr>Determinaciones de evaluación del sistema</vt:lpstr>
      <vt:lpstr>Determinaciones de evaluación del sistema</vt:lpstr>
      <vt:lpstr>Ejemplo de evaluación </vt:lpstr>
      <vt:lpstr>Ejemplo de plan de transición </vt:lpstr>
      <vt:lpstr>Plan general de transición para todo tipo de ámbito</vt:lpstr>
      <vt:lpstr> Año Uno: orientación</vt:lpstr>
      <vt:lpstr>Año Dos: revisiones de normas y contratos</vt:lpstr>
      <vt:lpstr>Año Tres:  recursos y procesos de vigilancia</vt:lpstr>
      <vt:lpstr>Año Tres:   recursos y procesos de vigilancia</vt:lpstr>
      <vt:lpstr>Año Cuatro: ayuda técnica</vt:lpstr>
      <vt:lpstr>Año Cinco: cumplimiento</vt:lpstr>
      <vt:lpstr>Ámbitos residenciales</vt:lpstr>
      <vt:lpstr>Instalaciones de vida auxiliada:  ¿qué será distinto?</vt:lpstr>
      <vt:lpstr>Instalaciones de vida auxiliada:   ¿qué será distinto?</vt:lpstr>
      <vt:lpstr>Hogares colectivos:  ¿qué será distinto?</vt:lpstr>
      <vt:lpstr>Hogares colectivos:  ¿qué será distinto?</vt:lpstr>
      <vt:lpstr>Hogares colectivos: Recinto ICF/ID</vt:lpstr>
      <vt:lpstr>Hogares colectivos: Recinto ICF/ID</vt:lpstr>
      <vt:lpstr>Hogares para personas en desarrollo: ¿qué será distinto?</vt:lpstr>
      <vt:lpstr>Internados de salud mental: evaluación</vt:lpstr>
      <vt:lpstr>Internados de salud mental:  plan de transición</vt:lpstr>
      <vt:lpstr>Instalaciones médicas diurnas para adultos: ¿qué será distinto?</vt:lpstr>
      <vt:lpstr>Instalaciones médicas diurnas para adultos: ¿qué será distinto?</vt:lpstr>
      <vt:lpstr>Programas diurnos:  ¿qué será distinto?</vt:lpstr>
      <vt:lpstr>Programas diurnos:  ¿qué será distinto?</vt:lpstr>
      <vt:lpstr>Empleo en centros: ¿qué será distinto?</vt:lpstr>
      <vt:lpstr>Empleo en centros: ¿qué será distinto?</vt:lpstr>
      <vt:lpstr>Empleo en centros: ¿qué será distinto?</vt:lpstr>
      <vt:lpstr>Empleo en centros: ¿qué será distinto?</vt:lpstr>
      <vt:lpstr>Empleo con apoyo colectivo:  ¿qué será distinto?</vt:lpstr>
      <vt:lpstr>Nota: servicios de empleo</vt:lpstr>
      <vt:lpstr>Planificación en torno a las personas</vt:lpstr>
      <vt:lpstr>Planificación en torno a las personas</vt:lpstr>
      <vt:lpstr>Planificación en torno a las personas: evaluación</vt:lpstr>
      <vt:lpstr>Planificación en torno a las personas: plan de transición</vt:lpstr>
      <vt:lpstr>Planificación en torno a las personas: plan de transición</vt:lpstr>
      <vt:lpstr>Plazo de comentarios del público (agosto del 2015)</vt:lpstr>
      <vt:lpstr>Comentarios públicos: evaluación</vt:lpstr>
      <vt:lpstr>Comentarios públicos: plan de transición de tipos de ámbitos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Shepherd, Jill</dc:creator>
  <cp:lastModifiedBy>Juan Vaquer Jr.</cp:lastModifiedBy>
  <cp:revision>369</cp:revision>
  <cp:lastPrinted>2015-08-05T00:00:41Z</cp:lastPrinted>
  <dcterms:created xsi:type="dcterms:W3CDTF">2014-04-21T18:20:21Z</dcterms:created>
  <dcterms:modified xsi:type="dcterms:W3CDTF">2015-08-23T03:38:55Z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0x0101000191B010F96407498E6BA7095EEC962C</vt:lpwstr>
  </property>
</Properties>
</file>