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3" r:id="rId7"/>
  </p:sldMasterIdLst>
  <p:notesMasterIdLst>
    <p:notesMasterId r:id="rId36"/>
  </p:notesMasterIdLst>
  <p:handoutMasterIdLst>
    <p:handoutMasterId r:id="rId37"/>
  </p:handoutMasterIdLst>
  <p:sldIdLst>
    <p:sldId id="448" r:id="rId8"/>
    <p:sldId id="519" r:id="rId9"/>
    <p:sldId id="532" r:id="rId10"/>
    <p:sldId id="533" r:id="rId11"/>
    <p:sldId id="539" r:id="rId12"/>
    <p:sldId id="560" r:id="rId13"/>
    <p:sldId id="445" r:id="rId14"/>
    <p:sldId id="453" r:id="rId15"/>
    <p:sldId id="531" r:id="rId16"/>
    <p:sldId id="540" r:id="rId17"/>
    <p:sldId id="534" r:id="rId18"/>
    <p:sldId id="535" r:id="rId19"/>
    <p:sldId id="538" r:id="rId20"/>
    <p:sldId id="546" r:id="rId21"/>
    <p:sldId id="541" r:id="rId22"/>
    <p:sldId id="542" r:id="rId23"/>
    <p:sldId id="543" r:id="rId24"/>
    <p:sldId id="547" r:id="rId25"/>
    <p:sldId id="544" r:id="rId26"/>
    <p:sldId id="548" r:id="rId27"/>
    <p:sldId id="545" r:id="rId28"/>
    <p:sldId id="552" r:id="rId29"/>
    <p:sldId id="553" r:id="rId30"/>
    <p:sldId id="554" r:id="rId31"/>
    <p:sldId id="555" r:id="rId32"/>
    <p:sldId id="556" r:id="rId33"/>
    <p:sldId id="342" r:id="rId34"/>
    <p:sldId id="561" r:id="rId35"/>
  </p:sldIdLst>
  <p:sldSz cx="9144000" cy="6858000" type="screen4x3"/>
  <p:notesSz cx="6858000" cy="9296400"/>
  <p:custShowLst>
    <p:custShow name="Carrier Fees" id="0">
      <p:sldLst/>
    </p:custShow>
  </p:custShowLst>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1A68"/>
    <a:srgbClr val="8A6161"/>
    <a:srgbClr val="0064A1"/>
    <a:srgbClr val="3787D0"/>
    <a:srgbClr val="8099C9"/>
    <a:srgbClr val="3D64AC"/>
    <a:srgbClr val="331E08"/>
    <a:srgbClr val="0099D7"/>
    <a:srgbClr val="951528"/>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3" autoAdjust="0"/>
    <p:restoredTop sz="83314" autoAdjust="0"/>
  </p:normalViewPr>
  <p:slideViewPr>
    <p:cSldViewPr snapToGrid="0" snapToObjects="1">
      <p:cViewPr varScale="1">
        <p:scale>
          <a:sx n="95" d="100"/>
          <a:sy n="95" d="100"/>
        </p:scale>
        <p:origin x="202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60" d="100"/>
          <a:sy n="60" d="100"/>
        </p:scale>
        <p:origin x="-1692" y="-84"/>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viewProps" Target="viewProps.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ableStyles" Target="tableStyles.xml"/><Relationship Id="rId1" Type="http://schemas.openxmlformats.org/officeDocument/2006/relationships/customXml" Target="../customXml/item1.xml"/><Relationship Id="rId40" Type="http://schemas.openxmlformats.org/officeDocument/2006/relationships/theme" Target="theme/theme1.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handoutMaster" Target="handoutMasters/handoutMaster1.xml"/><Relationship Id="rId36" Type="http://schemas.openxmlformats.org/officeDocument/2006/relationships/notesMaster" Target="notesMasters/notes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35" Type="http://schemas.openxmlformats.org/officeDocument/2006/relationships/slide" Target="slides/slide28.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8" Type="http://schemas.openxmlformats.org/officeDocument/2006/relationships/slide" Target="slides/slide1.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418A4D-C254-4ABD-B1CD-2A0A7845C124}" type="doc">
      <dgm:prSet loTypeId="urn:microsoft.com/office/officeart/2005/8/layout/radial4" loCatId="relationship" qsTypeId="urn:microsoft.com/office/officeart/2005/8/quickstyle/simple1" qsCatId="simple" csTypeId="urn:microsoft.com/office/officeart/2005/8/colors/colorful5" csCatId="colorful" phldr="1"/>
      <dgm:spPr/>
    </dgm:pt>
    <dgm:pt modelId="{A68994DA-AA76-452B-8BB1-1B2B5A0E4BBF}">
      <dgm:prSet phldrT="[Text]"/>
      <dgm:spPr/>
      <dgm:t>
        <a:bodyPr/>
        <a:lstStyle/>
        <a:p>
          <a:r>
            <a:rPr lang="en-US" u="sng" dirty="0"/>
            <a:t>Ho</a:t>
          </a:r>
          <a:r>
            <a:rPr lang="en-US" dirty="0"/>
            <a:t>using</a:t>
          </a:r>
        </a:p>
      </dgm:t>
    </dgm:pt>
    <dgm:pt modelId="{9F4D791E-0145-4788-AF2A-EE2305C7545C}" type="parTrans" cxnId="{EBDE6C55-4989-49B0-81DC-AF9FE897495C}">
      <dgm:prSet/>
      <dgm:spPr/>
      <dgm:t>
        <a:bodyPr/>
        <a:lstStyle/>
        <a:p>
          <a:endParaRPr lang="en-US"/>
        </a:p>
      </dgm:t>
    </dgm:pt>
    <dgm:pt modelId="{1BE85A8E-7A90-4D81-B85F-5C90CD20D942}" type="sibTrans" cxnId="{EBDE6C55-4989-49B0-81DC-AF9FE897495C}">
      <dgm:prSet/>
      <dgm:spPr/>
      <dgm:t>
        <a:bodyPr/>
        <a:lstStyle/>
        <a:p>
          <a:endParaRPr lang="en-US"/>
        </a:p>
      </dgm:t>
    </dgm:pt>
    <dgm:pt modelId="{361013A3-7974-4F53-8956-2FB3D14C15B0}">
      <dgm:prSet phldrT="[Text]"/>
      <dgm:spPr/>
      <dgm:t>
        <a:bodyPr/>
        <a:lstStyle/>
        <a:p>
          <a:r>
            <a:rPr lang="en-US" u="sng" dirty="0"/>
            <a:t>T</a:t>
          </a:r>
          <a:r>
            <a:rPr lang="en-US" dirty="0"/>
            <a:t>ool</a:t>
          </a:r>
        </a:p>
      </dgm:t>
    </dgm:pt>
    <dgm:pt modelId="{CBBBEE43-55B7-457E-919F-F3B63C6C3A3D}" type="parTrans" cxnId="{55C6344B-1093-426B-AAE7-DBDEBC418329}">
      <dgm:prSet/>
      <dgm:spPr/>
      <dgm:t>
        <a:bodyPr/>
        <a:lstStyle/>
        <a:p>
          <a:endParaRPr lang="en-US"/>
        </a:p>
      </dgm:t>
    </dgm:pt>
    <dgm:pt modelId="{BE71AC0C-6B0A-4991-B408-6E02BE4A5BB4}" type="sibTrans" cxnId="{55C6344B-1093-426B-AAE7-DBDEBC418329}">
      <dgm:prSet/>
      <dgm:spPr/>
      <dgm:t>
        <a:bodyPr/>
        <a:lstStyle/>
        <a:p>
          <a:endParaRPr lang="en-US"/>
        </a:p>
      </dgm:t>
    </dgm:pt>
    <dgm:pt modelId="{20DC45C1-D63F-43F9-87B9-EDF039958BF1}">
      <dgm:prSet phldrT="[Text]"/>
      <dgm:spPr/>
      <dgm:t>
        <a:bodyPr/>
        <a:lstStyle/>
        <a:p>
          <a:r>
            <a:rPr lang="en-US" u="sng" dirty="0"/>
            <a:t>B</a:t>
          </a:r>
          <a:r>
            <a:rPr lang="en-US" dirty="0"/>
            <a:t>arriers</a:t>
          </a:r>
        </a:p>
      </dgm:t>
    </dgm:pt>
    <dgm:pt modelId="{18F0F3C7-48BC-4D69-A187-42FCD1AE309F}" type="parTrans" cxnId="{4F9FD8EB-7F3E-4DF9-9306-84C1C070AEBE}">
      <dgm:prSet/>
      <dgm:spPr/>
      <dgm:t>
        <a:bodyPr/>
        <a:lstStyle/>
        <a:p>
          <a:endParaRPr lang="en-US"/>
        </a:p>
      </dgm:t>
    </dgm:pt>
    <dgm:pt modelId="{F9F179AD-36F5-4189-B5E3-E030BF9B60CD}" type="sibTrans" cxnId="{4F9FD8EB-7F3E-4DF9-9306-84C1C070AEBE}">
      <dgm:prSet/>
      <dgm:spPr/>
      <dgm:t>
        <a:bodyPr/>
        <a:lstStyle/>
        <a:p>
          <a:endParaRPr lang="en-US"/>
        </a:p>
      </dgm:t>
    </dgm:pt>
    <dgm:pt modelId="{5D5D3729-8C26-4D5C-AF8B-BD251C4CC527}">
      <dgm:prSet phldrT="[Text]"/>
      <dgm:spPr/>
      <dgm:t>
        <a:bodyPr/>
        <a:lstStyle/>
        <a:p>
          <a:r>
            <a:rPr lang="en-US" dirty="0"/>
            <a:t>&amp; </a:t>
          </a:r>
          <a:r>
            <a:rPr lang="en-US" u="sng" dirty="0"/>
            <a:t>B</a:t>
          </a:r>
          <a:r>
            <a:rPr lang="en-US" dirty="0"/>
            <a:t>enefits</a:t>
          </a:r>
        </a:p>
      </dgm:t>
    </dgm:pt>
    <dgm:pt modelId="{676CE2C3-D558-48B2-9BE5-5530C47E5FB2}" type="parTrans" cxnId="{5332F7CA-C3C1-4409-964C-41B96B01DEE4}">
      <dgm:prSet/>
      <dgm:spPr/>
      <dgm:t>
        <a:bodyPr/>
        <a:lstStyle/>
        <a:p>
          <a:endParaRPr lang="en-US"/>
        </a:p>
      </dgm:t>
    </dgm:pt>
    <dgm:pt modelId="{1D6856BF-36F1-4D98-926E-70176F4CEB9F}" type="sibTrans" cxnId="{5332F7CA-C3C1-4409-964C-41B96B01DEE4}">
      <dgm:prSet/>
      <dgm:spPr/>
      <dgm:t>
        <a:bodyPr/>
        <a:lstStyle/>
        <a:p>
          <a:endParaRPr lang="en-US"/>
        </a:p>
      </dgm:t>
    </dgm:pt>
    <dgm:pt modelId="{AEF0FA56-F0F8-49C7-B3C9-1140818F73B3}">
      <dgm:prSet phldrT="[Text]"/>
      <dgm:spPr/>
      <dgm:t>
        <a:bodyPr/>
        <a:lstStyle/>
        <a:p>
          <a:r>
            <a:rPr lang="en-US" u="sng" dirty="0"/>
            <a:t>I</a:t>
          </a:r>
          <a:r>
            <a:rPr lang="en-US" dirty="0"/>
            <a:t>dentification</a:t>
          </a:r>
        </a:p>
      </dgm:t>
    </dgm:pt>
    <dgm:pt modelId="{08DB9770-28EA-48FA-A8CE-4BE935270376}" type="parTrans" cxnId="{4172AD45-8FAF-46AD-9B49-4BD156BF7B5E}">
      <dgm:prSet/>
      <dgm:spPr/>
      <dgm:t>
        <a:bodyPr/>
        <a:lstStyle/>
        <a:p>
          <a:endParaRPr lang="en-US"/>
        </a:p>
      </dgm:t>
    </dgm:pt>
    <dgm:pt modelId="{22752DBC-8BB5-40BF-9029-9DD94578AD43}" type="sibTrans" cxnId="{4172AD45-8FAF-46AD-9B49-4BD156BF7B5E}">
      <dgm:prSet/>
      <dgm:spPr/>
      <dgm:t>
        <a:bodyPr/>
        <a:lstStyle/>
        <a:p>
          <a:endParaRPr lang="en-US"/>
        </a:p>
      </dgm:t>
    </dgm:pt>
    <dgm:pt modelId="{43783697-5139-47C6-BBBF-70F184F275E9}">
      <dgm:prSet phldrT="[Text]"/>
      <dgm:spPr>
        <a:solidFill>
          <a:srgbClr val="8A6161"/>
        </a:solidFill>
      </dgm:spPr>
      <dgm:t>
        <a:bodyPr/>
        <a:lstStyle/>
        <a:p>
          <a:r>
            <a:rPr lang="en-US" dirty="0" err="1"/>
            <a:t>HoBBIT</a:t>
          </a:r>
          <a:endParaRPr lang="en-US" dirty="0"/>
        </a:p>
      </dgm:t>
    </dgm:pt>
    <dgm:pt modelId="{8B609245-7592-4711-9AE9-95B9CB6F3722}" type="parTrans" cxnId="{9F77A45A-5CC4-4C2C-A639-C8CC826BA08B}">
      <dgm:prSet/>
      <dgm:spPr/>
      <dgm:t>
        <a:bodyPr/>
        <a:lstStyle/>
        <a:p>
          <a:endParaRPr lang="en-US"/>
        </a:p>
      </dgm:t>
    </dgm:pt>
    <dgm:pt modelId="{F2404E19-5B8F-4A7A-9ABA-3C80F59D5700}" type="sibTrans" cxnId="{9F77A45A-5CC4-4C2C-A639-C8CC826BA08B}">
      <dgm:prSet/>
      <dgm:spPr/>
      <dgm:t>
        <a:bodyPr/>
        <a:lstStyle/>
        <a:p>
          <a:endParaRPr lang="en-US"/>
        </a:p>
      </dgm:t>
    </dgm:pt>
    <dgm:pt modelId="{04B4196E-75A6-4EEE-9DCF-049F47E68C59}" type="pres">
      <dgm:prSet presAssocID="{00418A4D-C254-4ABD-B1CD-2A0A7845C124}" presName="cycle" presStyleCnt="0">
        <dgm:presLayoutVars>
          <dgm:chMax val="1"/>
          <dgm:dir/>
          <dgm:animLvl val="ctr"/>
          <dgm:resizeHandles val="exact"/>
        </dgm:presLayoutVars>
      </dgm:prSet>
      <dgm:spPr/>
    </dgm:pt>
    <dgm:pt modelId="{7BDA41F7-764F-4F85-AA91-CBE178660229}" type="pres">
      <dgm:prSet presAssocID="{43783697-5139-47C6-BBBF-70F184F275E9}" presName="centerShape" presStyleLbl="node0" presStyleIdx="0" presStyleCnt="1"/>
      <dgm:spPr/>
    </dgm:pt>
    <dgm:pt modelId="{39465FC8-AFF1-4535-8ADC-96997DA29D4E}" type="pres">
      <dgm:prSet presAssocID="{9F4D791E-0145-4788-AF2A-EE2305C7545C}" presName="parTrans" presStyleLbl="bgSibTrans2D1" presStyleIdx="0" presStyleCnt="5"/>
      <dgm:spPr/>
    </dgm:pt>
    <dgm:pt modelId="{8101E53B-3301-4089-A3BA-79258E533A57}" type="pres">
      <dgm:prSet presAssocID="{A68994DA-AA76-452B-8BB1-1B2B5A0E4BBF}" presName="node" presStyleLbl="node1" presStyleIdx="0" presStyleCnt="5">
        <dgm:presLayoutVars>
          <dgm:bulletEnabled val="1"/>
        </dgm:presLayoutVars>
      </dgm:prSet>
      <dgm:spPr/>
    </dgm:pt>
    <dgm:pt modelId="{AA2BE90B-F320-4481-B4B9-42D0100CB110}" type="pres">
      <dgm:prSet presAssocID="{18F0F3C7-48BC-4D69-A187-42FCD1AE309F}" presName="parTrans" presStyleLbl="bgSibTrans2D1" presStyleIdx="1" presStyleCnt="5"/>
      <dgm:spPr/>
    </dgm:pt>
    <dgm:pt modelId="{EF006B2D-36ED-47E2-A2F2-A3AA7F79DBE9}" type="pres">
      <dgm:prSet presAssocID="{20DC45C1-D63F-43F9-87B9-EDF039958BF1}" presName="node" presStyleLbl="node1" presStyleIdx="1" presStyleCnt="5">
        <dgm:presLayoutVars>
          <dgm:bulletEnabled val="1"/>
        </dgm:presLayoutVars>
      </dgm:prSet>
      <dgm:spPr/>
    </dgm:pt>
    <dgm:pt modelId="{05C6472D-2F9B-47C8-B0C4-B105850D95E7}" type="pres">
      <dgm:prSet presAssocID="{676CE2C3-D558-48B2-9BE5-5530C47E5FB2}" presName="parTrans" presStyleLbl="bgSibTrans2D1" presStyleIdx="2" presStyleCnt="5"/>
      <dgm:spPr/>
    </dgm:pt>
    <dgm:pt modelId="{5CEF6BAA-B0A7-49B8-9DC8-CDF200B1AD60}" type="pres">
      <dgm:prSet presAssocID="{5D5D3729-8C26-4D5C-AF8B-BD251C4CC527}" presName="node" presStyleLbl="node1" presStyleIdx="2" presStyleCnt="5">
        <dgm:presLayoutVars>
          <dgm:bulletEnabled val="1"/>
        </dgm:presLayoutVars>
      </dgm:prSet>
      <dgm:spPr/>
    </dgm:pt>
    <dgm:pt modelId="{8D9CCE2F-933F-4E90-990F-F570094656EC}" type="pres">
      <dgm:prSet presAssocID="{08DB9770-28EA-48FA-A8CE-4BE935270376}" presName="parTrans" presStyleLbl="bgSibTrans2D1" presStyleIdx="3" presStyleCnt="5"/>
      <dgm:spPr/>
    </dgm:pt>
    <dgm:pt modelId="{89A27066-326A-479D-BB52-35DBD95F6BC4}" type="pres">
      <dgm:prSet presAssocID="{AEF0FA56-F0F8-49C7-B3C9-1140818F73B3}" presName="node" presStyleLbl="node1" presStyleIdx="3" presStyleCnt="5">
        <dgm:presLayoutVars>
          <dgm:bulletEnabled val="1"/>
        </dgm:presLayoutVars>
      </dgm:prSet>
      <dgm:spPr/>
    </dgm:pt>
    <dgm:pt modelId="{F51AC542-269B-4410-8597-C62C585E8FD5}" type="pres">
      <dgm:prSet presAssocID="{CBBBEE43-55B7-457E-919F-F3B63C6C3A3D}" presName="parTrans" presStyleLbl="bgSibTrans2D1" presStyleIdx="4" presStyleCnt="5"/>
      <dgm:spPr/>
    </dgm:pt>
    <dgm:pt modelId="{980E60BB-B6FF-4E5F-A528-79C9D54A4427}" type="pres">
      <dgm:prSet presAssocID="{361013A3-7974-4F53-8956-2FB3D14C15B0}" presName="node" presStyleLbl="node1" presStyleIdx="4" presStyleCnt="5">
        <dgm:presLayoutVars>
          <dgm:bulletEnabled val="1"/>
        </dgm:presLayoutVars>
      </dgm:prSet>
      <dgm:spPr/>
    </dgm:pt>
  </dgm:ptLst>
  <dgm:cxnLst>
    <dgm:cxn modelId="{996BDC0D-3585-4C32-AD04-D55896C2C8FC}" type="presOf" srcId="{18F0F3C7-48BC-4D69-A187-42FCD1AE309F}" destId="{AA2BE90B-F320-4481-B4B9-42D0100CB110}" srcOrd="0" destOrd="0" presId="urn:microsoft.com/office/officeart/2005/8/layout/radial4"/>
    <dgm:cxn modelId="{98A3CF17-A411-44BD-B3A8-5DBBB0FD070A}" type="presOf" srcId="{AEF0FA56-F0F8-49C7-B3C9-1140818F73B3}" destId="{89A27066-326A-479D-BB52-35DBD95F6BC4}" srcOrd="0" destOrd="0" presId="urn:microsoft.com/office/officeart/2005/8/layout/radial4"/>
    <dgm:cxn modelId="{5E8E4B2E-F720-4EA8-8E82-95D3D2007A80}" type="presOf" srcId="{08DB9770-28EA-48FA-A8CE-4BE935270376}" destId="{8D9CCE2F-933F-4E90-990F-F570094656EC}" srcOrd="0" destOrd="0" presId="urn:microsoft.com/office/officeart/2005/8/layout/radial4"/>
    <dgm:cxn modelId="{F5C38C62-86D7-4024-A82A-310BE7626CCE}" type="presOf" srcId="{20DC45C1-D63F-43F9-87B9-EDF039958BF1}" destId="{EF006B2D-36ED-47E2-A2F2-A3AA7F79DBE9}" srcOrd="0" destOrd="0" presId="urn:microsoft.com/office/officeart/2005/8/layout/radial4"/>
    <dgm:cxn modelId="{4172AD45-8FAF-46AD-9B49-4BD156BF7B5E}" srcId="{43783697-5139-47C6-BBBF-70F184F275E9}" destId="{AEF0FA56-F0F8-49C7-B3C9-1140818F73B3}" srcOrd="3" destOrd="0" parTransId="{08DB9770-28EA-48FA-A8CE-4BE935270376}" sibTransId="{22752DBC-8BB5-40BF-9029-9DD94578AD43}"/>
    <dgm:cxn modelId="{55C6344B-1093-426B-AAE7-DBDEBC418329}" srcId="{43783697-5139-47C6-BBBF-70F184F275E9}" destId="{361013A3-7974-4F53-8956-2FB3D14C15B0}" srcOrd="4" destOrd="0" parTransId="{CBBBEE43-55B7-457E-919F-F3B63C6C3A3D}" sibTransId="{BE71AC0C-6B0A-4991-B408-6E02BE4A5BB4}"/>
    <dgm:cxn modelId="{EBDE6C55-4989-49B0-81DC-AF9FE897495C}" srcId="{43783697-5139-47C6-BBBF-70F184F275E9}" destId="{A68994DA-AA76-452B-8BB1-1B2B5A0E4BBF}" srcOrd="0" destOrd="0" parTransId="{9F4D791E-0145-4788-AF2A-EE2305C7545C}" sibTransId="{1BE85A8E-7A90-4D81-B85F-5C90CD20D942}"/>
    <dgm:cxn modelId="{9F77A45A-5CC4-4C2C-A639-C8CC826BA08B}" srcId="{00418A4D-C254-4ABD-B1CD-2A0A7845C124}" destId="{43783697-5139-47C6-BBBF-70F184F275E9}" srcOrd="0" destOrd="0" parTransId="{8B609245-7592-4711-9AE9-95B9CB6F3722}" sibTransId="{F2404E19-5B8F-4A7A-9ABA-3C80F59D5700}"/>
    <dgm:cxn modelId="{B280A181-CF50-4857-9563-4298356D2E47}" type="presOf" srcId="{361013A3-7974-4F53-8956-2FB3D14C15B0}" destId="{980E60BB-B6FF-4E5F-A528-79C9D54A4427}" srcOrd="0" destOrd="0" presId="urn:microsoft.com/office/officeart/2005/8/layout/radial4"/>
    <dgm:cxn modelId="{A569218D-953A-40FA-A665-DF156CD87875}" type="presOf" srcId="{9F4D791E-0145-4788-AF2A-EE2305C7545C}" destId="{39465FC8-AFF1-4535-8ADC-96997DA29D4E}" srcOrd="0" destOrd="0" presId="urn:microsoft.com/office/officeart/2005/8/layout/radial4"/>
    <dgm:cxn modelId="{1549B88F-F96D-43F5-95CC-98EAC02E4207}" type="presOf" srcId="{CBBBEE43-55B7-457E-919F-F3B63C6C3A3D}" destId="{F51AC542-269B-4410-8597-C62C585E8FD5}" srcOrd="0" destOrd="0" presId="urn:microsoft.com/office/officeart/2005/8/layout/radial4"/>
    <dgm:cxn modelId="{8285F7AE-A769-4E68-A383-47EDDC590318}" type="presOf" srcId="{676CE2C3-D558-48B2-9BE5-5530C47E5FB2}" destId="{05C6472D-2F9B-47C8-B0C4-B105850D95E7}" srcOrd="0" destOrd="0" presId="urn:microsoft.com/office/officeart/2005/8/layout/radial4"/>
    <dgm:cxn modelId="{E5247BBB-37E0-4865-BD10-C8D6BA73E8D3}" type="presOf" srcId="{43783697-5139-47C6-BBBF-70F184F275E9}" destId="{7BDA41F7-764F-4F85-AA91-CBE178660229}" srcOrd="0" destOrd="0" presId="urn:microsoft.com/office/officeart/2005/8/layout/radial4"/>
    <dgm:cxn modelId="{2598F7BB-7713-4902-A19A-9D59ECF6DBE8}" type="presOf" srcId="{00418A4D-C254-4ABD-B1CD-2A0A7845C124}" destId="{04B4196E-75A6-4EEE-9DCF-049F47E68C59}" srcOrd="0" destOrd="0" presId="urn:microsoft.com/office/officeart/2005/8/layout/radial4"/>
    <dgm:cxn modelId="{5332F7CA-C3C1-4409-964C-41B96B01DEE4}" srcId="{43783697-5139-47C6-BBBF-70F184F275E9}" destId="{5D5D3729-8C26-4D5C-AF8B-BD251C4CC527}" srcOrd="2" destOrd="0" parTransId="{676CE2C3-D558-48B2-9BE5-5530C47E5FB2}" sibTransId="{1D6856BF-36F1-4D98-926E-70176F4CEB9F}"/>
    <dgm:cxn modelId="{307F99DD-C76B-4DBB-95EF-7F44A59E3ECD}" type="presOf" srcId="{A68994DA-AA76-452B-8BB1-1B2B5A0E4BBF}" destId="{8101E53B-3301-4089-A3BA-79258E533A57}" srcOrd="0" destOrd="0" presId="urn:microsoft.com/office/officeart/2005/8/layout/radial4"/>
    <dgm:cxn modelId="{4F9FD8EB-7F3E-4DF9-9306-84C1C070AEBE}" srcId="{43783697-5139-47C6-BBBF-70F184F275E9}" destId="{20DC45C1-D63F-43F9-87B9-EDF039958BF1}" srcOrd="1" destOrd="0" parTransId="{18F0F3C7-48BC-4D69-A187-42FCD1AE309F}" sibTransId="{F9F179AD-36F5-4189-B5E3-E030BF9B60CD}"/>
    <dgm:cxn modelId="{23F98BF6-9967-415B-9B17-3486F9B2E326}" type="presOf" srcId="{5D5D3729-8C26-4D5C-AF8B-BD251C4CC527}" destId="{5CEF6BAA-B0A7-49B8-9DC8-CDF200B1AD60}" srcOrd="0" destOrd="0" presId="urn:microsoft.com/office/officeart/2005/8/layout/radial4"/>
    <dgm:cxn modelId="{F3A4AEE0-4BAA-4859-8A81-6EBD7E0FFF8B}" type="presParOf" srcId="{04B4196E-75A6-4EEE-9DCF-049F47E68C59}" destId="{7BDA41F7-764F-4F85-AA91-CBE178660229}" srcOrd="0" destOrd="0" presId="urn:microsoft.com/office/officeart/2005/8/layout/radial4"/>
    <dgm:cxn modelId="{B9CC327D-2683-45B4-B92F-7257B34C670B}" type="presParOf" srcId="{04B4196E-75A6-4EEE-9DCF-049F47E68C59}" destId="{39465FC8-AFF1-4535-8ADC-96997DA29D4E}" srcOrd="1" destOrd="0" presId="urn:microsoft.com/office/officeart/2005/8/layout/radial4"/>
    <dgm:cxn modelId="{FB68AD5B-3F4D-4251-B296-4C91E2EECABD}" type="presParOf" srcId="{04B4196E-75A6-4EEE-9DCF-049F47E68C59}" destId="{8101E53B-3301-4089-A3BA-79258E533A57}" srcOrd="2" destOrd="0" presId="urn:microsoft.com/office/officeart/2005/8/layout/radial4"/>
    <dgm:cxn modelId="{DE4D6F60-E9E8-44FE-B35B-9B1718D141DA}" type="presParOf" srcId="{04B4196E-75A6-4EEE-9DCF-049F47E68C59}" destId="{AA2BE90B-F320-4481-B4B9-42D0100CB110}" srcOrd="3" destOrd="0" presId="urn:microsoft.com/office/officeart/2005/8/layout/radial4"/>
    <dgm:cxn modelId="{CE6D4BD5-DAA7-4285-9289-979312138613}" type="presParOf" srcId="{04B4196E-75A6-4EEE-9DCF-049F47E68C59}" destId="{EF006B2D-36ED-47E2-A2F2-A3AA7F79DBE9}" srcOrd="4" destOrd="0" presId="urn:microsoft.com/office/officeart/2005/8/layout/radial4"/>
    <dgm:cxn modelId="{4CA16C68-A4B4-4993-BF6E-9BB67F62B804}" type="presParOf" srcId="{04B4196E-75A6-4EEE-9DCF-049F47E68C59}" destId="{05C6472D-2F9B-47C8-B0C4-B105850D95E7}" srcOrd="5" destOrd="0" presId="urn:microsoft.com/office/officeart/2005/8/layout/radial4"/>
    <dgm:cxn modelId="{BB8D4BF0-4F33-4C6B-890E-78D2386E5F88}" type="presParOf" srcId="{04B4196E-75A6-4EEE-9DCF-049F47E68C59}" destId="{5CEF6BAA-B0A7-49B8-9DC8-CDF200B1AD60}" srcOrd="6" destOrd="0" presId="urn:microsoft.com/office/officeart/2005/8/layout/radial4"/>
    <dgm:cxn modelId="{5767A969-0370-4F5B-9393-015CFFB9E7C7}" type="presParOf" srcId="{04B4196E-75A6-4EEE-9DCF-049F47E68C59}" destId="{8D9CCE2F-933F-4E90-990F-F570094656EC}" srcOrd="7" destOrd="0" presId="urn:microsoft.com/office/officeart/2005/8/layout/radial4"/>
    <dgm:cxn modelId="{E3533222-5D58-4857-B137-2E0037FEACE1}" type="presParOf" srcId="{04B4196E-75A6-4EEE-9DCF-049F47E68C59}" destId="{89A27066-326A-479D-BB52-35DBD95F6BC4}" srcOrd="8" destOrd="0" presId="urn:microsoft.com/office/officeart/2005/8/layout/radial4"/>
    <dgm:cxn modelId="{878CD06D-4E74-409F-927A-6B476204E761}" type="presParOf" srcId="{04B4196E-75A6-4EEE-9DCF-049F47E68C59}" destId="{F51AC542-269B-4410-8597-C62C585E8FD5}" srcOrd="9" destOrd="0" presId="urn:microsoft.com/office/officeart/2005/8/layout/radial4"/>
    <dgm:cxn modelId="{D6DF9DC4-6BA4-46FE-9626-79A397FEF6E3}" type="presParOf" srcId="{04B4196E-75A6-4EEE-9DCF-049F47E68C59}" destId="{980E60BB-B6FF-4E5F-A528-79C9D54A4427}"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2CB754F2-96AE-482C-AF62-689ED4CF10D3}" type="doc">
      <dgm:prSet loTypeId="urn:microsoft.com/office/officeart/2005/8/layout/bProcess4" loCatId="process" qsTypeId="urn:microsoft.com/office/officeart/2005/8/quickstyle/simple1" qsCatId="simple" csTypeId="urn:microsoft.com/office/officeart/2005/8/colors/accent2_1" csCatId="accent2" phldr="1"/>
      <dgm:spPr/>
      <dgm:t>
        <a:bodyPr/>
        <a:lstStyle/>
        <a:p>
          <a:endParaRPr lang="en-US"/>
        </a:p>
      </dgm:t>
    </dgm:pt>
    <dgm:pt modelId="{E5FFF2AD-45FF-4ACD-8559-942F3FFE7FC3}">
      <dgm:prSet phldrT="[Text]" custT="1"/>
      <dgm:spPr/>
      <dgm:t>
        <a:bodyPr/>
        <a:lstStyle/>
        <a:p>
          <a:r>
            <a:rPr lang="en-US" sz="1200" b="1" dirty="0"/>
            <a:t>Belongings</a:t>
          </a:r>
        </a:p>
      </dgm:t>
    </dgm:pt>
    <dgm:pt modelId="{35F77AF7-9C5C-40FA-8675-B4100C4E057B}" type="parTrans" cxnId="{0D0A8C6D-18DC-47A0-AEA2-EE3611F00875}">
      <dgm:prSet/>
      <dgm:spPr/>
      <dgm:t>
        <a:bodyPr/>
        <a:lstStyle/>
        <a:p>
          <a:endParaRPr lang="en-US" sz="1200" b="1"/>
        </a:p>
      </dgm:t>
    </dgm:pt>
    <dgm:pt modelId="{234619B2-B0DD-4FEA-B923-2CBD67E13195}" type="sibTrans" cxnId="{0D0A8C6D-18DC-47A0-AEA2-EE3611F00875}">
      <dgm:prSet/>
      <dgm:spPr/>
      <dgm:t>
        <a:bodyPr/>
        <a:lstStyle/>
        <a:p>
          <a:endParaRPr lang="en-US" sz="1200" b="1"/>
        </a:p>
      </dgm:t>
    </dgm:pt>
    <dgm:pt modelId="{7672196E-8A9C-4B55-8888-3DE30EC7196D}">
      <dgm:prSet phldrT="[Text]" custT="1"/>
      <dgm:spPr/>
      <dgm:t>
        <a:bodyPr/>
        <a:lstStyle/>
        <a:p>
          <a:r>
            <a:rPr lang="en-US" sz="1200" b="1" dirty="0"/>
            <a:t>Pets</a:t>
          </a:r>
        </a:p>
      </dgm:t>
    </dgm:pt>
    <dgm:pt modelId="{31D4CB74-BA18-4D8A-8DD9-9B4591BB04C2}" type="parTrans" cxnId="{7F4AB18F-5AA7-492C-A98B-1833A9068920}">
      <dgm:prSet/>
      <dgm:spPr/>
      <dgm:t>
        <a:bodyPr/>
        <a:lstStyle/>
        <a:p>
          <a:endParaRPr lang="en-US" sz="1200" b="1"/>
        </a:p>
      </dgm:t>
    </dgm:pt>
    <dgm:pt modelId="{DEC7EE88-6D81-48DF-BE9E-AF99ADF54F39}" type="sibTrans" cxnId="{7F4AB18F-5AA7-492C-A98B-1833A9068920}">
      <dgm:prSet/>
      <dgm:spPr/>
      <dgm:t>
        <a:bodyPr/>
        <a:lstStyle/>
        <a:p>
          <a:endParaRPr lang="en-US" sz="1200" b="1"/>
        </a:p>
      </dgm:t>
    </dgm:pt>
    <dgm:pt modelId="{AA9424A1-7382-442E-AF95-DF23883B00F7}">
      <dgm:prSet phldrT="[Text]" custT="1"/>
      <dgm:spPr/>
      <dgm:t>
        <a:bodyPr/>
        <a:lstStyle/>
        <a:p>
          <a:r>
            <a:rPr lang="en-US" sz="1200" b="1" dirty="0"/>
            <a:t>Transportation</a:t>
          </a:r>
        </a:p>
      </dgm:t>
    </dgm:pt>
    <dgm:pt modelId="{EDF20F59-083E-4481-84CD-F82E88E98629}" type="parTrans" cxnId="{BB0AED9A-6B91-425C-BA39-0D02F1400096}">
      <dgm:prSet/>
      <dgm:spPr/>
      <dgm:t>
        <a:bodyPr/>
        <a:lstStyle/>
        <a:p>
          <a:endParaRPr lang="en-US" sz="1200" b="1"/>
        </a:p>
      </dgm:t>
    </dgm:pt>
    <dgm:pt modelId="{9F0062A7-8E2B-46AD-B5AA-C6E03B89583D}" type="sibTrans" cxnId="{BB0AED9A-6B91-425C-BA39-0D02F1400096}">
      <dgm:prSet/>
      <dgm:spPr/>
      <dgm:t>
        <a:bodyPr/>
        <a:lstStyle/>
        <a:p>
          <a:endParaRPr lang="en-US" sz="1200" b="1"/>
        </a:p>
      </dgm:t>
    </dgm:pt>
    <dgm:pt modelId="{64AACBAC-9131-4740-8B41-05A6517A5E38}">
      <dgm:prSet phldrT="[Text]" custT="1"/>
      <dgm:spPr/>
      <dgm:t>
        <a:bodyPr/>
        <a:lstStyle/>
        <a:p>
          <a:r>
            <a:rPr lang="en-US" sz="1200" b="1" dirty="0"/>
            <a:t>Banking</a:t>
          </a:r>
        </a:p>
      </dgm:t>
    </dgm:pt>
    <dgm:pt modelId="{B9BFFFE0-3544-4B90-875F-19F0E8DF65DA}" type="parTrans" cxnId="{7FD91FCD-7F3A-4BBE-972F-56D7FEC6994D}">
      <dgm:prSet/>
      <dgm:spPr/>
      <dgm:t>
        <a:bodyPr/>
        <a:lstStyle/>
        <a:p>
          <a:endParaRPr lang="en-US" sz="1200" b="1"/>
        </a:p>
      </dgm:t>
    </dgm:pt>
    <dgm:pt modelId="{9FB2FC4A-725A-4F6E-801B-973B0A759746}" type="sibTrans" cxnId="{7FD91FCD-7F3A-4BBE-972F-56D7FEC6994D}">
      <dgm:prSet/>
      <dgm:spPr/>
      <dgm:t>
        <a:bodyPr/>
        <a:lstStyle/>
        <a:p>
          <a:endParaRPr lang="en-US" sz="1200" b="1"/>
        </a:p>
      </dgm:t>
    </dgm:pt>
    <dgm:pt modelId="{2A12D32C-8F8A-47D6-9F98-39B72D7DE546}">
      <dgm:prSet phldrT="[Text]" custT="1"/>
      <dgm:spPr/>
      <dgm:t>
        <a:bodyPr/>
        <a:lstStyle/>
        <a:p>
          <a:r>
            <a:rPr lang="en-US" sz="1200" b="1" dirty="0"/>
            <a:t>Credit</a:t>
          </a:r>
        </a:p>
      </dgm:t>
    </dgm:pt>
    <dgm:pt modelId="{6F33F5EA-48A2-40DC-9EDF-43490AE7F1AC}" type="parTrans" cxnId="{C15DB429-71D6-42D1-B093-A7DCA26A221A}">
      <dgm:prSet/>
      <dgm:spPr/>
      <dgm:t>
        <a:bodyPr/>
        <a:lstStyle/>
        <a:p>
          <a:endParaRPr lang="en-US" sz="1200" b="1"/>
        </a:p>
      </dgm:t>
    </dgm:pt>
    <dgm:pt modelId="{A4150438-8E2C-439F-BC2F-B1B53BFCF10F}" type="sibTrans" cxnId="{C15DB429-71D6-42D1-B093-A7DCA26A221A}">
      <dgm:prSet/>
      <dgm:spPr/>
      <dgm:t>
        <a:bodyPr/>
        <a:lstStyle/>
        <a:p>
          <a:endParaRPr lang="en-US" sz="1200" b="1"/>
        </a:p>
      </dgm:t>
    </dgm:pt>
    <dgm:pt modelId="{A326FB38-1E2C-4676-B61A-217D6A3D3C80}">
      <dgm:prSet phldrT="[Text]" custT="1"/>
      <dgm:spPr/>
      <dgm:t>
        <a:bodyPr/>
        <a:lstStyle/>
        <a:p>
          <a:r>
            <a:rPr lang="en-US" sz="1200" b="1" dirty="0"/>
            <a:t>Housing Preferences</a:t>
          </a:r>
        </a:p>
      </dgm:t>
    </dgm:pt>
    <dgm:pt modelId="{113D0E3D-4555-455E-8E30-C8665336AB08}" type="parTrans" cxnId="{2E977552-ED62-4BAB-A294-9B89561056C0}">
      <dgm:prSet/>
      <dgm:spPr/>
      <dgm:t>
        <a:bodyPr/>
        <a:lstStyle/>
        <a:p>
          <a:endParaRPr lang="en-US" sz="1200" b="1"/>
        </a:p>
      </dgm:t>
    </dgm:pt>
    <dgm:pt modelId="{11E4D459-085A-4BB4-A242-1293B2A8183F}" type="sibTrans" cxnId="{2E977552-ED62-4BAB-A294-9B89561056C0}">
      <dgm:prSet/>
      <dgm:spPr/>
      <dgm:t>
        <a:bodyPr/>
        <a:lstStyle/>
        <a:p>
          <a:endParaRPr lang="en-US" sz="1200" b="1"/>
        </a:p>
      </dgm:t>
    </dgm:pt>
    <dgm:pt modelId="{A4B1C5A1-50E6-4533-9E1B-20ECCDF689EB}">
      <dgm:prSet phldrT="[Text]" custT="1"/>
      <dgm:spPr/>
      <dgm:t>
        <a:bodyPr/>
        <a:lstStyle/>
        <a:p>
          <a:r>
            <a:rPr lang="en-US" sz="1200" b="1" dirty="0"/>
            <a:t>Budgeting</a:t>
          </a:r>
        </a:p>
      </dgm:t>
    </dgm:pt>
    <dgm:pt modelId="{E43B3534-E04E-4208-8AF0-A73532C1A5CE}" type="parTrans" cxnId="{9125D7DF-E3F8-4450-AE19-460FCF51C3ED}">
      <dgm:prSet/>
      <dgm:spPr/>
      <dgm:t>
        <a:bodyPr/>
        <a:lstStyle/>
        <a:p>
          <a:endParaRPr lang="en-US" sz="1200" b="1"/>
        </a:p>
      </dgm:t>
    </dgm:pt>
    <dgm:pt modelId="{B179506A-CC59-452E-8469-64DE26FF5BE9}" type="sibTrans" cxnId="{9125D7DF-E3F8-4450-AE19-460FCF51C3ED}">
      <dgm:prSet/>
      <dgm:spPr/>
      <dgm:t>
        <a:bodyPr/>
        <a:lstStyle/>
        <a:p>
          <a:endParaRPr lang="en-US" sz="1200" b="1"/>
        </a:p>
      </dgm:t>
    </dgm:pt>
    <dgm:pt modelId="{A83E6B70-93F5-4810-9293-3D3ABD7B448A}">
      <dgm:prSet phldrT="[Text]" custT="1"/>
      <dgm:spPr/>
      <dgm:t>
        <a:bodyPr/>
        <a:lstStyle/>
        <a:p>
          <a:r>
            <a:rPr lang="en-US" sz="1200" b="1" dirty="0"/>
            <a:t>Rental History</a:t>
          </a:r>
        </a:p>
      </dgm:t>
    </dgm:pt>
    <dgm:pt modelId="{961206F2-15E6-4B6C-BD22-6BE41CC39796}" type="parTrans" cxnId="{CBCCC999-8373-41B9-AC62-D5EBF087FD1D}">
      <dgm:prSet/>
      <dgm:spPr/>
      <dgm:t>
        <a:bodyPr/>
        <a:lstStyle/>
        <a:p>
          <a:endParaRPr lang="en-US" sz="1200" b="1"/>
        </a:p>
      </dgm:t>
    </dgm:pt>
    <dgm:pt modelId="{BB0982C2-BCB1-4266-B868-2FCEF475506F}" type="sibTrans" cxnId="{CBCCC999-8373-41B9-AC62-D5EBF087FD1D}">
      <dgm:prSet/>
      <dgm:spPr/>
      <dgm:t>
        <a:bodyPr/>
        <a:lstStyle/>
        <a:p>
          <a:endParaRPr lang="en-US" sz="1200" b="1"/>
        </a:p>
      </dgm:t>
    </dgm:pt>
    <dgm:pt modelId="{0CD60407-8E12-4474-81D7-968573E81ED3}">
      <dgm:prSet phldrT="[Text]" custT="1"/>
      <dgm:spPr/>
      <dgm:t>
        <a:bodyPr/>
        <a:lstStyle/>
        <a:p>
          <a:r>
            <a:rPr lang="en-US" sz="1200" b="1" dirty="0"/>
            <a:t>Criminal History</a:t>
          </a:r>
        </a:p>
      </dgm:t>
    </dgm:pt>
    <dgm:pt modelId="{7F000916-976C-43AA-BC9B-F28CCF3A5531}" type="parTrans" cxnId="{BED6F383-D2C2-4E9A-AD37-2A62E120821E}">
      <dgm:prSet/>
      <dgm:spPr/>
      <dgm:t>
        <a:bodyPr/>
        <a:lstStyle/>
        <a:p>
          <a:endParaRPr lang="en-US" sz="1200" b="1"/>
        </a:p>
      </dgm:t>
    </dgm:pt>
    <dgm:pt modelId="{71AFDF3E-2EC7-426A-8756-3393AAFB5D2B}" type="sibTrans" cxnId="{BED6F383-D2C2-4E9A-AD37-2A62E120821E}">
      <dgm:prSet/>
      <dgm:spPr/>
      <dgm:t>
        <a:bodyPr/>
        <a:lstStyle/>
        <a:p>
          <a:endParaRPr lang="en-US" sz="1200" b="1"/>
        </a:p>
      </dgm:t>
    </dgm:pt>
    <dgm:pt modelId="{D1D7EB31-2350-4AF1-897D-0FB3323920FA}">
      <dgm:prSet phldrT="[Text]" custT="1"/>
      <dgm:spPr/>
      <dgm:t>
        <a:bodyPr/>
        <a:lstStyle/>
        <a:p>
          <a:r>
            <a:rPr lang="en-US" sz="1200" b="1" dirty="0"/>
            <a:t>Work History</a:t>
          </a:r>
        </a:p>
      </dgm:t>
    </dgm:pt>
    <dgm:pt modelId="{0F2E03E2-DDB0-4140-B273-69302DC3EAED}" type="parTrans" cxnId="{0DC1E93B-D970-4AB2-9FF4-FC4AA69F5CFA}">
      <dgm:prSet/>
      <dgm:spPr/>
      <dgm:t>
        <a:bodyPr/>
        <a:lstStyle/>
        <a:p>
          <a:endParaRPr lang="en-US" sz="1200" b="1"/>
        </a:p>
      </dgm:t>
    </dgm:pt>
    <dgm:pt modelId="{5D1F49EB-3FC2-4B2C-ABE7-4EC96BAF7F66}" type="sibTrans" cxnId="{0DC1E93B-D970-4AB2-9FF4-FC4AA69F5CFA}">
      <dgm:prSet/>
      <dgm:spPr/>
      <dgm:t>
        <a:bodyPr/>
        <a:lstStyle/>
        <a:p>
          <a:endParaRPr lang="en-US" sz="1200" b="1"/>
        </a:p>
      </dgm:t>
    </dgm:pt>
    <dgm:pt modelId="{6A0424CA-FE93-426A-A717-A9161BA7BA09}">
      <dgm:prSet phldrT="[Text]" custT="1"/>
      <dgm:spPr/>
      <dgm:t>
        <a:bodyPr/>
        <a:lstStyle/>
        <a:p>
          <a:r>
            <a:rPr lang="en-US" sz="1200" b="1" dirty="0"/>
            <a:t>Job Questing</a:t>
          </a:r>
        </a:p>
      </dgm:t>
    </dgm:pt>
    <dgm:pt modelId="{229F0185-35FE-41F2-A87F-6B08A2BDCF3A}" type="parTrans" cxnId="{2FC0015B-3B3B-4E21-8ACA-7519F9848828}">
      <dgm:prSet/>
      <dgm:spPr/>
      <dgm:t>
        <a:bodyPr/>
        <a:lstStyle/>
        <a:p>
          <a:endParaRPr lang="en-US" sz="1200" b="1"/>
        </a:p>
      </dgm:t>
    </dgm:pt>
    <dgm:pt modelId="{A1290955-F794-4FF7-9F09-3DC469C01A4A}" type="sibTrans" cxnId="{2FC0015B-3B3B-4E21-8ACA-7519F9848828}">
      <dgm:prSet/>
      <dgm:spPr/>
      <dgm:t>
        <a:bodyPr/>
        <a:lstStyle/>
        <a:p>
          <a:endParaRPr lang="en-US" sz="1200" b="1"/>
        </a:p>
      </dgm:t>
    </dgm:pt>
    <dgm:pt modelId="{460CA5BF-B377-4CD5-ADF0-62662963986F}">
      <dgm:prSet phldrT="[Text]" custT="1"/>
      <dgm:spPr/>
      <dgm:t>
        <a:bodyPr/>
        <a:lstStyle/>
        <a:p>
          <a:r>
            <a:rPr lang="en-US" sz="1200" b="1" dirty="0"/>
            <a:t>Work Income Potential</a:t>
          </a:r>
        </a:p>
      </dgm:t>
    </dgm:pt>
    <dgm:pt modelId="{32A21C0F-D5EB-4405-9B68-CFF392789675}" type="parTrans" cxnId="{2044F5C9-CE7D-4C5B-B1B9-321FC15B5CEC}">
      <dgm:prSet/>
      <dgm:spPr/>
      <dgm:t>
        <a:bodyPr/>
        <a:lstStyle/>
        <a:p>
          <a:endParaRPr lang="en-US" sz="1200" b="1"/>
        </a:p>
      </dgm:t>
    </dgm:pt>
    <dgm:pt modelId="{69294E44-D44D-4FF1-B518-C42EAAD0C52E}" type="sibTrans" cxnId="{2044F5C9-CE7D-4C5B-B1B9-321FC15B5CEC}">
      <dgm:prSet/>
      <dgm:spPr/>
      <dgm:t>
        <a:bodyPr/>
        <a:lstStyle/>
        <a:p>
          <a:endParaRPr lang="en-US" sz="1200" b="1"/>
        </a:p>
      </dgm:t>
    </dgm:pt>
    <dgm:pt modelId="{05932138-07A5-4780-9935-9C27CAD44606}">
      <dgm:prSet phldrT="[Text]" custT="1"/>
      <dgm:spPr/>
      <dgm:t>
        <a:bodyPr/>
        <a:lstStyle/>
        <a:p>
          <a:r>
            <a:rPr lang="en-US" sz="1200" b="1" dirty="0"/>
            <a:t>Public Benefits</a:t>
          </a:r>
        </a:p>
      </dgm:t>
    </dgm:pt>
    <dgm:pt modelId="{C2D79047-59D7-4C49-AC27-BA3FFAD8DB47}" type="parTrans" cxnId="{E33D9319-E00D-47EF-9BB9-045388445663}">
      <dgm:prSet/>
      <dgm:spPr/>
      <dgm:t>
        <a:bodyPr/>
        <a:lstStyle/>
        <a:p>
          <a:endParaRPr lang="en-US" sz="1200" b="1"/>
        </a:p>
      </dgm:t>
    </dgm:pt>
    <dgm:pt modelId="{FFBBE5AA-D54E-4132-93D7-BB74F321A93E}" type="sibTrans" cxnId="{E33D9319-E00D-47EF-9BB9-045388445663}">
      <dgm:prSet/>
      <dgm:spPr/>
      <dgm:t>
        <a:bodyPr/>
        <a:lstStyle/>
        <a:p>
          <a:endParaRPr lang="en-US" sz="1200" b="1"/>
        </a:p>
      </dgm:t>
    </dgm:pt>
    <dgm:pt modelId="{ECC92471-4DE6-419F-97C2-A26FFC6575EE}">
      <dgm:prSet phldrT="[Text]" custT="1"/>
      <dgm:spPr/>
      <dgm:t>
        <a:bodyPr/>
        <a:lstStyle/>
        <a:p>
          <a:r>
            <a:rPr lang="en-US" sz="1200" b="1" dirty="0"/>
            <a:t>Social Services</a:t>
          </a:r>
        </a:p>
      </dgm:t>
    </dgm:pt>
    <dgm:pt modelId="{73B28BF4-F216-4BC5-9808-554E57B9DD15}" type="parTrans" cxnId="{9859D205-D583-41E3-9B4A-00D96B02470B}">
      <dgm:prSet/>
      <dgm:spPr/>
      <dgm:t>
        <a:bodyPr/>
        <a:lstStyle/>
        <a:p>
          <a:endParaRPr lang="en-US" sz="1200" b="1"/>
        </a:p>
      </dgm:t>
    </dgm:pt>
    <dgm:pt modelId="{CBB9FE23-C143-4480-B9F9-24E44D517EA1}" type="sibTrans" cxnId="{9859D205-D583-41E3-9B4A-00D96B02470B}">
      <dgm:prSet/>
      <dgm:spPr/>
      <dgm:t>
        <a:bodyPr/>
        <a:lstStyle/>
        <a:p>
          <a:endParaRPr lang="en-US" sz="1200" b="1"/>
        </a:p>
      </dgm:t>
    </dgm:pt>
    <dgm:pt modelId="{97DE1ADE-57F3-423E-97CA-A3BF56037DA7}">
      <dgm:prSet phldrT="[Text]" custT="1"/>
      <dgm:spPr/>
      <dgm:t>
        <a:bodyPr/>
        <a:lstStyle/>
        <a:p>
          <a:r>
            <a:rPr lang="en-US" sz="1200" b="1" dirty="0"/>
            <a:t>Child Care</a:t>
          </a:r>
        </a:p>
      </dgm:t>
    </dgm:pt>
    <dgm:pt modelId="{8FA2AD92-A94E-4CB8-A306-C5B200BE99F1}" type="parTrans" cxnId="{830313D9-8688-41F4-81A0-6D65BCBA74F6}">
      <dgm:prSet/>
      <dgm:spPr/>
      <dgm:t>
        <a:bodyPr/>
        <a:lstStyle/>
        <a:p>
          <a:endParaRPr lang="en-US" sz="1200" b="1"/>
        </a:p>
      </dgm:t>
    </dgm:pt>
    <dgm:pt modelId="{5340FA12-6EDC-42CC-AE01-A605B5DB2028}" type="sibTrans" cxnId="{830313D9-8688-41F4-81A0-6D65BCBA74F6}">
      <dgm:prSet/>
      <dgm:spPr/>
      <dgm:t>
        <a:bodyPr/>
        <a:lstStyle/>
        <a:p>
          <a:endParaRPr lang="en-US" sz="1200" b="1"/>
        </a:p>
      </dgm:t>
    </dgm:pt>
    <dgm:pt modelId="{0D7CC0BF-C247-4408-A949-675C8C361309}">
      <dgm:prSet phldrT="[Text]" custT="1"/>
      <dgm:spPr/>
      <dgm:t>
        <a:bodyPr/>
        <a:lstStyle/>
        <a:p>
          <a:r>
            <a:rPr lang="en-US" sz="1200" b="1" dirty="0"/>
            <a:t>Computing</a:t>
          </a:r>
        </a:p>
      </dgm:t>
    </dgm:pt>
    <dgm:pt modelId="{4D630572-C07A-4740-BC13-4BE802D49834}" type="parTrans" cxnId="{F184831E-2004-48C2-9C3E-DE3FC0A43FAC}">
      <dgm:prSet/>
      <dgm:spPr/>
      <dgm:t>
        <a:bodyPr/>
        <a:lstStyle/>
        <a:p>
          <a:endParaRPr lang="en-US" sz="1200" b="1"/>
        </a:p>
      </dgm:t>
    </dgm:pt>
    <dgm:pt modelId="{ED4D9F75-75AF-4941-965F-6B8ACC815A28}" type="sibTrans" cxnId="{F184831E-2004-48C2-9C3E-DE3FC0A43FAC}">
      <dgm:prSet/>
      <dgm:spPr/>
      <dgm:t>
        <a:bodyPr/>
        <a:lstStyle/>
        <a:p>
          <a:endParaRPr lang="en-US" sz="1200" b="1"/>
        </a:p>
      </dgm:t>
    </dgm:pt>
    <dgm:pt modelId="{D255499A-4EDE-45DC-9523-7913629F7846}">
      <dgm:prSet phldrT="[Text]" custT="1"/>
      <dgm:spPr/>
      <dgm:t>
        <a:bodyPr/>
        <a:lstStyle/>
        <a:p>
          <a:r>
            <a:rPr lang="en-US" sz="1200" b="1" dirty="0"/>
            <a:t>Education</a:t>
          </a:r>
        </a:p>
      </dgm:t>
    </dgm:pt>
    <dgm:pt modelId="{1A4F9329-1B50-41FE-8843-BF110D8FC881}" type="parTrans" cxnId="{074EDF4B-BE9F-40F1-93B3-B103690F3128}">
      <dgm:prSet/>
      <dgm:spPr/>
      <dgm:t>
        <a:bodyPr/>
        <a:lstStyle/>
        <a:p>
          <a:endParaRPr lang="en-US" sz="1200" b="1"/>
        </a:p>
      </dgm:t>
    </dgm:pt>
    <dgm:pt modelId="{220119AE-4392-45C7-B638-211C0ACBECAF}" type="sibTrans" cxnId="{074EDF4B-BE9F-40F1-93B3-B103690F3128}">
      <dgm:prSet/>
      <dgm:spPr/>
      <dgm:t>
        <a:bodyPr/>
        <a:lstStyle/>
        <a:p>
          <a:endParaRPr lang="en-US" sz="1200" b="1"/>
        </a:p>
      </dgm:t>
    </dgm:pt>
    <dgm:pt modelId="{6C75E5D8-EF2C-46ED-9F4C-488F634F8104}">
      <dgm:prSet phldrT="[Text]" custT="1"/>
      <dgm:spPr/>
      <dgm:t>
        <a:bodyPr/>
        <a:lstStyle/>
        <a:p>
          <a:r>
            <a:rPr lang="en-US" sz="1200" b="1" dirty="0"/>
            <a:t>Timesense</a:t>
          </a:r>
        </a:p>
      </dgm:t>
    </dgm:pt>
    <dgm:pt modelId="{E4C4FA97-3101-4F8D-83E3-449DCCFD97B1}" type="parTrans" cxnId="{691BD329-B7BA-4E72-B32C-9830DA456138}">
      <dgm:prSet/>
      <dgm:spPr/>
      <dgm:t>
        <a:bodyPr/>
        <a:lstStyle/>
        <a:p>
          <a:endParaRPr lang="en-US" sz="1200" b="1"/>
        </a:p>
      </dgm:t>
    </dgm:pt>
    <dgm:pt modelId="{67C249FA-F385-42B7-AC0A-35DF778602CF}" type="sibTrans" cxnId="{691BD329-B7BA-4E72-B32C-9830DA456138}">
      <dgm:prSet/>
      <dgm:spPr/>
      <dgm:t>
        <a:bodyPr/>
        <a:lstStyle/>
        <a:p>
          <a:endParaRPr lang="en-US" sz="1200" b="1"/>
        </a:p>
      </dgm:t>
    </dgm:pt>
    <dgm:pt modelId="{1B224CC3-6ADD-4631-863B-F7246E2B82D0}">
      <dgm:prSet phldrT="[Text]" custT="1"/>
      <dgm:spPr/>
      <dgm:t>
        <a:bodyPr/>
        <a:lstStyle/>
        <a:p>
          <a:r>
            <a:rPr lang="en-US" sz="1200" b="1" dirty="0"/>
            <a:t>Identification</a:t>
          </a:r>
        </a:p>
      </dgm:t>
    </dgm:pt>
    <dgm:pt modelId="{E5C232D7-3818-4A01-9272-33DC3AF2A0B2}" type="parTrans" cxnId="{F02E0DAE-BE38-4B04-A3E5-931953E11ABB}">
      <dgm:prSet/>
      <dgm:spPr/>
      <dgm:t>
        <a:bodyPr/>
        <a:lstStyle/>
        <a:p>
          <a:endParaRPr lang="en-US" sz="1200" b="1"/>
        </a:p>
      </dgm:t>
    </dgm:pt>
    <dgm:pt modelId="{47A99935-7FF6-4DE7-B0B8-83519F56264B}" type="sibTrans" cxnId="{F02E0DAE-BE38-4B04-A3E5-931953E11ABB}">
      <dgm:prSet/>
      <dgm:spPr/>
      <dgm:t>
        <a:bodyPr/>
        <a:lstStyle/>
        <a:p>
          <a:endParaRPr lang="en-US" sz="1200" b="1"/>
        </a:p>
      </dgm:t>
    </dgm:pt>
    <dgm:pt modelId="{D18C89ED-7C21-44DF-9A21-EA0EF948912E}">
      <dgm:prSet phldrT="[Text]" custT="1"/>
      <dgm:spPr/>
      <dgm:t>
        <a:bodyPr/>
        <a:lstStyle/>
        <a:p>
          <a:r>
            <a:rPr lang="en-US" sz="1200" b="1" dirty="0"/>
            <a:t>Safety</a:t>
          </a:r>
        </a:p>
      </dgm:t>
    </dgm:pt>
    <dgm:pt modelId="{5C4F0C1B-1922-4F52-A3BF-81637B73EB61}" type="parTrans" cxnId="{9CCD184A-B6A4-48D7-BF9E-9DA94A1EFA23}">
      <dgm:prSet/>
      <dgm:spPr/>
      <dgm:t>
        <a:bodyPr/>
        <a:lstStyle/>
        <a:p>
          <a:endParaRPr lang="en-US" sz="1200" b="1"/>
        </a:p>
      </dgm:t>
    </dgm:pt>
    <dgm:pt modelId="{8C984463-1463-4711-87BC-3326C9DBF741}" type="sibTrans" cxnId="{9CCD184A-B6A4-48D7-BF9E-9DA94A1EFA23}">
      <dgm:prSet/>
      <dgm:spPr/>
      <dgm:t>
        <a:bodyPr/>
        <a:lstStyle/>
        <a:p>
          <a:endParaRPr lang="en-US" sz="1200" b="1"/>
        </a:p>
      </dgm:t>
    </dgm:pt>
    <dgm:pt modelId="{26114776-61C2-4FAF-A2AD-5AA4EEF9E7F3}">
      <dgm:prSet phldrT="[Text]" custT="1"/>
      <dgm:spPr/>
      <dgm:t>
        <a:bodyPr/>
        <a:lstStyle/>
        <a:p>
          <a:r>
            <a:rPr lang="en-US" sz="1200" b="1" dirty="0"/>
            <a:t>Food</a:t>
          </a:r>
        </a:p>
      </dgm:t>
    </dgm:pt>
    <dgm:pt modelId="{BF60CD7A-B898-495F-BE08-CE1796B2AA41}" type="parTrans" cxnId="{ADD27C5B-00CF-48CB-956A-C1517840BF76}">
      <dgm:prSet/>
      <dgm:spPr/>
      <dgm:t>
        <a:bodyPr/>
        <a:lstStyle/>
        <a:p>
          <a:endParaRPr lang="en-US" sz="1200" b="1"/>
        </a:p>
      </dgm:t>
    </dgm:pt>
    <dgm:pt modelId="{102AC201-C554-48F5-A4FB-50D5C596723F}" type="sibTrans" cxnId="{ADD27C5B-00CF-48CB-956A-C1517840BF76}">
      <dgm:prSet/>
      <dgm:spPr/>
      <dgm:t>
        <a:bodyPr/>
        <a:lstStyle/>
        <a:p>
          <a:endParaRPr lang="en-US" sz="1200" b="1"/>
        </a:p>
      </dgm:t>
    </dgm:pt>
    <dgm:pt modelId="{8E08C97B-4F80-46C0-AC46-AF244EF16381}">
      <dgm:prSet phldrT="[Text]" custT="1"/>
      <dgm:spPr/>
      <dgm:t>
        <a:bodyPr/>
        <a:lstStyle/>
        <a:p>
          <a:r>
            <a:rPr lang="en-US" sz="1200" b="1" dirty="0"/>
            <a:t>Immediate Family Relations</a:t>
          </a:r>
        </a:p>
      </dgm:t>
    </dgm:pt>
    <dgm:pt modelId="{9E21C740-2A92-49C8-BFBD-9A56AE788883}" type="parTrans" cxnId="{13560959-8BA5-4444-9289-382BBFE4B5A5}">
      <dgm:prSet/>
      <dgm:spPr/>
      <dgm:t>
        <a:bodyPr/>
        <a:lstStyle/>
        <a:p>
          <a:endParaRPr lang="en-US" sz="1200" b="1"/>
        </a:p>
      </dgm:t>
    </dgm:pt>
    <dgm:pt modelId="{85794CEB-96DE-44FD-B997-6DD83EAB6FD5}" type="sibTrans" cxnId="{13560959-8BA5-4444-9289-382BBFE4B5A5}">
      <dgm:prSet/>
      <dgm:spPr/>
      <dgm:t>
        <a:bodyPr/>
        <a:lstStyle/>
        <a:p>
          <a:endParaRPr lang="en-US" sz="1200" b="1"/>
        </a:p>
      </dgm:t>
    </dgm:pt>
    <dgm:pt modelId="{9F971247-B07A-4620-9364-55BB66F26B74}">
      <dgm:prSet phldrT="[Text]" custT="1"/>
      <dgm:spPr/>
      <dgm:t>
        <a:bodyPr/>
        <a:lstStyle/>
        <a:p>
          <a:r>
            <a:rPr lang="en-US" sz="1200" b="1" dirty="0"/>
            <a:t>Extended Family (clan) Relations</a:t>
          </a:r>
        </a:p>
      </dgm:t>
    </dgm:pt>
    <dgm:pt modelId="{B6447D4C-FB11-4262-9081-C85687822F0E}" type="parTrans" cxnId="{05F2C5AC-8095-4337-BACB-6CAFCCD6EF72}">
      <dgm:prSet/>
      <dgm:spPr/>
      <dgm:t>
        <a:bodyPr/>
        <a:lstStyle/>
        <a:p>
          <a:endParaRPr lang="en-US" sz="1200" b="1"/>
        </a:p>
      </dgm:t>
    </dgm:pt>
    <dgm:pt modelId="{B7171B4C-0EDB-4103-9096-9674043A6086}" type="sibTrans" cxnId="{05F2C5AC-8095-4337-BACB-6CAFCCD6EF72}">
      <dgm:prSet/>
      <dgm:spPr/>
      <dgm:t>
        <a:bodyPr/>
        <a:lstStyle/>
        <a:p>
          <a:endParaRPr lang="en-US" sz="1200" b="1"/>
        </a:p>
      </dgm:t>
    </dgm:pt>
    <dgm:pt modelId="{DDDCA2B1-CA67-47D3-9841-E38252D7F378}">
      <dgm:prSet phldrT="[Text]" custT="1"/>
      <dgm:spPr/>
      <dgm:t>
        <a:bodyPr/>
        <a:lstStyle/>
        <a:p>
          <a:r>
            <a:rPr lang="en-US" sz="1200" b="1" dirty="0"/>
            <a:t>Natural Supports (non-family)</a:t>
          </a:r>
        </a:p>
      </dgm:t>
    </dgm:pt>
    <dgm:pt modelId="{D7635A32-A8F8-4034-968C-050BA92D8445}" type="parTrans" cxnId="{81FE68DD-2D04-4670-8ED5-9759C2291062}">
      <dgm:prSet/>
      <dgm:spPr/>
      <dgm:t>
        <a:bodyPr/>
        <a:lstStyle/>
        <a:p>
          <a:endParaRPr lang="en-US" sz="1200" b="1"/>
        </a:p>
      </dgm:t>
    </dgm:pt>
    <dgm:pt modelId="{FB324412-FB67-4E99-95EC-CBE028707CDF}" type="sibTrans" cxnId="{81FE68DD-2D04-4670-8ED5-9759C2291062}">
      <dgm:prSet/>
      <dgm:spPr/>
      <dgm:t>
        <a:bodyPr/>
        <a:lstStyle/>
        <a:p>
          <a:endParaRPr lang="en-US" sz="1200" b="1"/>
        </a:p>
      </dgm:t>
    </dgm:pt>
    <dgm:pt modelId="{E742D17D-5774-4382-9D64-62FCF24769E9}">
      <dgm:prSet phldrT="[Text]" custT="1"/>
      <dgm:spPr/>
      <dgm:t>
        <a:bodyPr/>
        <a:lstStyle/>
        <a:p>
          <a:r>
            <a:rPr lang="en-US" sz="1200" b="1" dirty="0"/>
            <a:t>Health Care Coverage</a:t>
          </a:r>
        </a:p>
      </dgm:t>
    </dgm:pt>
    <dgm:pt modelId="{0CF37C48-E4B6-4A2A-B7E2-3B9FFBAE4C3B}" type="parTrans" cxnId="{76F01066-AB3A-4C24-8A9D-FA92A8E7E4B5}">
      <dgm:prSet/>
      <dgm:spPr/>
      <dgm:t>
        <a:bodyPr/>
        <a:lstStyle/>
        <a:p>
          <a:endParaRPr lang="en-US" sz="1200" b="1"/>
        </a:p>
      </dgm:t>
    </dgm:pt>
    <dgm:pt modelId="{87CC5CB3-C64E-4BE0-85CF-FDF8C29982AC}" type="sibTrans" cxnId="{76F01066-AB3A-4C24-8A9D-FA92A8E7E4B5}">
      <dgm:prSet/>
      <dgm:spPr/>
      <dgm:t>
        <a:bodyPr/>
        <a:lstStyle/>
        <a:p>
          <a:endParaRPr lang="en-US" sz="1200" b="1"/>
        </a:p>
      </dgm:t>
    </dgm:pt>
    <dgm:pt modelId="{2E770A36-2669-44D7-A9FE-63E02FBDB70C}">
      <dgm:prSet phldrT="[Text]" custT="1"/>
      <dgm:spPr/>
      <dgm:t>
        <a:bodyPr/>
        <a:lstStyle/>
        <a:p>
          <a:r>
            <a:rPr lang="en-US" sz="1200" b="1" dirty="0"/>
            <a:t>Physical Health</a:t>
          </a:r>
        </a:p>
      </dgm:t>
    </dgm:pt>
    <dgm:pt modelId="{592E1BF8-F03B-4157-B194-BBA81D200736}" type="parTrans" cxnId="{4F3A38D1-4B98-4624-AE04-F23093D43744}">
      <dgm:prSet/>
      <dgm:spPr/>
      <dgm:t>
        <a:bodyPr/>
        <a:lstStyle/>
        <a:p>
          <a:endParaRPr lang="en-US" sz="1200" b="1"/>
        </a:p>
      </dgm:t>
    </dgm:pt>
    <dgm:pt modelId="{0D0CB55B-C282-4891-A613-1ADD6314A489}" type="sibTrans" cxnId="{4F3A38D1-4B98-4624-AE04-F23093D43744}">
      <dgm:prSet/>
      <dgm:spPr/>
      <dgm:t>
        <a:bodyPr/>
        <a:lstStyle/>
        <a:p>
          <a:endParaRPr lang="en-US" sz="1200" b="1"/>
        </a:p>
      </dgm:t>
    </dgm:pt>
    <dgm:pt modelId="{07B8BBEF-2E2A-465A-B067-8A3389A21819}">
      <dgm:prSet phldrT="[Text]" custT="1"/>
      <dgm:spPr/>
      <dgm:t>
        <a:bodyPr/>
        <a:lstStyle/>
        <a:p>
          <a:r>
            <a:rPr lang="en-US" sz="1200" b="1" dirty="0"/>
            <a:t>Mental Health</a:t>
          </a:r>
        </a:p>
      </dgm:t>
    </dgm:pt>
    <dgm:pt modelId="{A9C62CB7-809B-47B0-AC1C-3B7B56DC971F}" type="parTrans" cxnId="{7E9ADD72-ADBA-4265-9D9B-781D73D2B508}">
      <dgm:prSet/>
      <dgm:spPr/>
      <dgm:t>
        <a:bodyPr/>
        <a:lstStyle/>
        <a:p>
          <a:endParaRPr lang="en-US" sz="1200" b="1"/>
        </a:p>
      </dgm:t>
    </dgm:pt>
    <dgm:pt modelId="{F3B87703-D7EE-4687-812E-DFF2238C8840}" type="sibTrans" cxnId="{7E9ADD72-ADBA-4265-9D9B-781D73D2B508}">
      <dgm:prSet/>
      <dgm:spPr/>
      <dgm:t>
        <a:bodyPr/>
        <a:lstStyle/>
        <a:p>
          <a:endParaRPr lang="en-US" sz="1200" b="1"/>
        </a:p>
      </dgm:t>
    </dgm:pt>
    <dgm:pt modelId="{26D36D91-6DCE-4D4A-ABA0-7578F579B191}">
      <dgm:prSet phldrT="[Text]" custT="1"/>
      <dgm:spPr/>
      <dgm:t>
        <a:bodyPr/>
        <a:lstStyle/>
        <a:p>
          <a:r>
            <a:rPr lang="en-US" sz="1200" b="1" dirty="0"/>
            <a:t>Substance Use</a:t>
          </a:r>
        </a:p>
      </dgm:t>
    </dgm:pt>
    <dgm:pt modelId="{5FF55590-700F-4150-A0F9-222EC994234F}" type="parTrans" cxnId="{F4F054A3-FD5F-4C44-B1C2-0F8F396695C2}">
      <dgm:prSet/>
      <dgm:spPr/>
      <dgm:t>
        <a:bodyPr/>
        <a:lstStyle/>
        <a:p>
          <a:endParaRPr lang="en-US" sz="1200" b="1"/>
        </a:p>
      </dgm:t>
    </dgm:pt>
    <dgm:pt modelId="{F631E909-B7FF-4FD7-A676-E88DC52BFE24}" type="sibTrans" cxnId="{F4F054A3-FD5F-4C44-B1C2-0F8F396695C2}">
      <dgm:prSet/>
      <dgm:spPr/>
      <dgm:t>
        <a:bodyPr/>
        <a:lstStyle/>
        <a:p>
          <a:endParaRPr lang="en-US" sz="1200" b="1"/>
        </a:p>
      </dgm:t>
    </dgm:pt>
    <dgm:pt modelId="{1DCD49E1-B493-401F-9376-279390A45D1A}">
      <dgm:prSet phldrT="[Text]" custT="1"/>
      <dgm:spPr/>
      <dgm:t>
        <a:bodyPr/>
        <a:lstStyle/>
        <a:p>
          <a:r>
            <a:rPr lang="en-US" sz="1200" b="1" dirty="0"/>
            <a:t>[Other]</a:t>
          </a:r>
        </a:p>
      </dgm:t>
    </dgm:pt>
    <dgm:pt modelId="{317DD18D-657A-413A-925A-77CC48401C1A}" type="parTrans" cxnId="{ACCFD716-35C7-4E13-9ABC-57C6577AECF7}">
      <dgm:prSet/>
      <dgm:spPr/>
      <dgm:t>
        <a:bodyPr/>
        <a:lstStyle/>
        <a:p>
          <a:endParaRPr lang="en-US"/>
        </a:p>
      </dgm:t>
    </dgm:pt>
    <dgm:pt modelId="{0BA0FDE0-C20B-4B0B-954A-0AB759084CBF}" type="sibTrans" cxnId="{ACCFD716-35C7-4E13-9ABC-57C6577AECF7}">
      <dgm:prSet/>
      <dgm:spPr/>
      <dgm:t>
        <a:bodyPr/>
        <a:lstStyle/>
        <a:p>
          <a:endParaRPr lang="en-US"/>
        </a:p>
      </dgm:t>
    </dgm:pt>
    <dgm:pt modelId="{0A34742B-0FF7-4984-AB34-8BF8E5F9B59D}" type="pres">
      <dgm:prSet presAssocID="{2CB754F2-96AE-482C-AF62-689ED4CF10D3}" presName="Name0" presStyleCnt="0">
        <dgm:presLayoutVars>
          <dgm:dir/>
          <dgm:resizeHandles/>
        </dgm:presLayoutVars>
      </dgm:prSet>
      <dgm:spPr/>
    </dgm:pt>
    <dgm:pt modelId="{8D977750-1E73-4581-AA4F-D5196C14BFFE}" type="pres">
      <dgm:prSet presAssocID="{E5FFF2AD-45FF-4ACD-8559-942F3FFE7FC3}" presName="compNode" presStyleCnt="0"/>
      <dgm:spPr/>
    </dgm:pt>
    <dgm:pt modelId="{11CF41ED-7727-40DC-99B0-689CCFA2DCA1}" type="pres">
      <dgm:prSet presAssocID="{E5FFF2AD-45FF-4ACD-8559-942F3FFE7FC3}" presName="dummyConnPt" presStyleCnt="0"/>
      <dgm:spPr/>
    </dgm:pt>
    <dgm:pt modelId="{AE4FD99B-11B7-44EC-993C-081C42C4A108}" type="pres">
      <dgm:prSet presAssocID="{E5FFF2AD-45FF-4ACD-8559-942F3FFE7FC3}" presName="node" presStyleLbl="node1" presStyleIdx="0" presStyleCnt="29">
        <dgm:presLayoutVars>
          <dgm:bulletEnabled val="1"/>
        </dgm:presLayoutVars>
      </dgm:prSet>
      <dgm:spPr/>
    </dgm:pt>
    <dgm:pt modelId="{097232D6-1CBD-424C-AA2B-F74CFD26F99B}" type="pres">
      <dgm:prSet presAssocID="{234619B2-B0DD-4FEA-B923-2CBD67E13195}" presName="sibTrans" presStyleLbl="bgSibTrans2D1" presStyleIdx="0" presStyleCnt="28"/>
      <dgm:spPr/>
    </dgm:pt>
    <dgm:pt modelId="{047EAE8D-CC31-4629-A0FE-C13254491C29}" type="pres">
      <dgm:prSet presAssocID="{7672196E-8A9C-4B55-8888-3DE30EC7196D}" presName="compNode" presStyleCnt="0"/>
      <dgm:spPr/>
    </dgm:pt>
    <dgm:pt modelId="{1D5674FA-BA70-4ABA-B015-11A8DBCEF098}" type="pres">
      <dgm:prSet presAssocID="{7672196E-8A9C-4B55-8888-3DE30EC7196D}" presName="dummyConnPt" presStyleCnt="0"/>
      <dgm:spPr/>
    </dgm:pt>
    <dgm:pt modelId="{BC016867-0192-4CEB-A4FC-9E4133737788}" type="pres">
      <dgm:prSet presAssocID="{7672196E-8A9C-4B55-8888-3DE30EC7196D}" presName="node" presStyleLbl="node1" presStyleIdx="1" presStyleCnt="29">
        <dgm:presLayoutVars>
          <dgm:bulletEnabled val="1"/>
        </dgm:presLayoutVars>
      </dgm:prSet>
      <dgm:spPr/>
    </dgm:pt>
    <dgm:pt modelId="{B90C5183-A4F5-4F47-9BCB-41F0E52097D1}" type="pres">
      <dgm:prSet presAssocID="{DEC7EE88-6D81-48DF-BE9E-AF99ADF54F39}" presName="sibTrans" presStyleLbl="bgSibTrans2D1" presStyleIdx="1" presStyleCnt="28"/>
      <dgm:spPr/>
    </dgm:pt>
    <dgm:pt modelId="{E126A702-BAEE-4FFD-AFCE-8D1A39A51B87}" type="pres">
      <dgm:prSet presAssocID="{A326FB38-1E2C-4676-B61A-217D6A3D3C80}" presName="compNode" presStyleCnt="0"/>
      <dgm:spPr/>
    </dgm:pt>
    <dgm:pt modelId="{C4FEC399-C99B-41AD-B856-050627A81B55}" type="pres">
      <dgm:prSet presAssocID="{A326FB38-1E2C-4676-B61A-217D6A3D3C80}" presName="dummyConnPt" presStyleCnt="0"/>
      <dgm:spPr/>
    </dgm:pt>
    <dgm:pt modelId="{F8F76EF7-2463-42BB-BE90-F63C73A320B6}" type="pres">
      <dgm:prSet presAssocID="{A326FB38-1E2C-4676-B61A-217D6A3D3C80}" presName="node" presStyleLbl="node1" presStyleIdx="2" presStyleCnt="29">
        <dgm:presLayoutVars>
          <dgm:bulletEnabled val="1"/>
        </dgm:presLayoutVars>
      </dgm:prSet>
      <dgm:spPr/>
    </dgm:pt>
    <dgm:pt modelId="{1B68204C-DA7D-462C-BF35-C5A96C1BA192}" type="pres">
      <dgm:prSet presAssocID="{11E4D459-085A-4BB4-A242-1293B2A8183F}" presName="sibTrans" presStyleLbl="bgSibTrans2D1" presStyleIdx="2" presStyleCnt="28"/>
      <dgm:spPr/>
    </dgm:pt>
    <dgm:pt modelId="{789C4925-79C8-478F-9F3C-C78ED47C5358}" type="pres">
      <dgm:prSet presAssocID="{AA9424A1-7382-442E-AF95-DF23883B00F7}" presName="compNode" presStyleCnt="0"/>
      <dgm:spPr/>
    </dgm:pt>
    <dgm:pt modelId="{3D45A6B7-48D9-4266-A16D-31DFA8688DD5}" type="pres">
      <dgm:prSet presAssocID="{AA9424A1-7382-442E-AF95-DF23883B00F7}" presName="dummyConnPt" presStyleCnt="0"/>
      <dgm:spPr/>
    </dgm:pt>
    <dgm:pt modelId="{C2B9CAC3-C2ED-4AA8-8C7F-E7EDDBD18E49}" type="pres">
      <dgm:prSet presAssocID="{AA9424A1-7382-442E-AF95-DF23883B00F7}" presName="node" presStyleLbl="node1" presStyleIdx="3" presStyleCnt="29">
        <dgm:presLayoutVars>
          <dgm:bulletEnabled val="1"/>
        </dgm:presLayoutVars>
      </dgm:prSet>
      <dgm:spPr/>
    </dgm:pt>
    <dgm:pt modelId="{DA735A71-74CB-41AC-B4FC-AA6FC566A8AA}" type="pres">
      <dgm:prSet presAssocID="{9F0062A7-8E2B-46AD-B5AA-C6E03B89583D}" presName="sibTrans" presStyleLbl="bgSibTrans2D1" presStyleIdx="3" presStyleCnt="28"/>
      <dgm:spPr/>
    </dgm:pt>
    <dgm:pt modelId="{7C583698-E9A0-4118-A4DC-4EA6DBCB77A8}" type="pres">
      <dgm:prSet presAssocID="{64AACBAC-9131-4740-8B41-05A6517A5E38}" presName="compNode" presStyleCnt="0"/>
      <dgm:spPr/>
    </dgm:pt>
    <dgm:pt modelId="{F0506E3C-1EF8-49BA-B5BD-EBFA56249506}" type="pres">
      <dgm:prSet presAssocID="{64AACBAC-9131-4740-8B41-05A6517A5E38}" presName="dummyConnPt" presStyleCnt="0"/>
      <dgm:spPr/>
    </dgm:pt>
    <dgm:pt modelId="{74A3A2ED-1CD8-4EAB-9C9B-D7C675033A70}" type="pres">
      <dgm:prSet presAssocID="{64AACBAC-9131-4740-8B41-05A6517A5E38}" presName="node" presStyleLbl="node1" presStyleIdx="4" presStyleCnt="29">
        <dgm:presLayoutVars>
          <dgm:bulletEnabled val="1"/>
        </dgm:presLayoutVars>
      </dgm:prSet>
      <dgm:spPr/>
    </dgm:pt>
    <dgm:pt modelId="{DFB655F1-094F-4593-981D-E1FE3D8AD775}" type="pres">
      <dgm:prSet presAssocID="{9FB2FC4A-725A-4F6E-801B-973B0A759746}" presName="sibTrans" presStyleLbl="bgSibTrans2D1" presStyleIdx="4" presStyleCnt="28"/>
      <dgm:spPr/>
    </dgm:pt>
    <dgm:pt modelId="{5203BD80-CDEB-4634-8FAE-A47F41DA48D7}" type="pres">
      <dgm:prSet presAssocID="{2A12D32C-8F8A-47D6-9F98-39B72D7DE546}" presName="compNode" presStyleCnt="0"/>
      <dgm:spPr/>
    </dgm:pt>
    <dgm:pt modelId="{36D9A6C3-7AC7-4E64-8E81-F09E302DEE59}" type="pres">
      <dgm:prSet presAssocID="{2A12D32C-8F8A-47D6-9F98-39B72D7DE546}" presName="dummyConnPt" presStyleCnt="0"/>
      <dgm:spPr/>
    </dgm:pt>
    <dgm:pt modelId="{27266FA3-E92E-46DD-A200-65C3FD97482D}" type="pres">
      <dgm:prSet presAssocID="{2A12D32C-8F8A-47D6-9F98-39B72D7DE546}" presName="node" presStyleLbl="node1" presStyleIdx="5" presStyleCnt="29">
        <dgm:presLayoutVars>
          <dgm:bulletEnabled val="1"/>
        </dgm:presLayoutVars>
      </dgm:prSet>
      <dgm:spPr/>
    </dgm:pt>
    <dgm:pt modelId="{3FBEEBD1-D22F-41E7-BA70-7495099DEF64}" type="pres">
      <dgm:prSet presAssocID="{A4150438-8E2C-439F-BC2F-B1B53BFCF10F}" presName="sibTrans" presStyleLbl="bgSibTrans2D1" presStyleIdx="5" presStyleCnt="28"/>
      <dgm:spPr/>
    </dgm:pt>
    <dgm:pt modelId="{D6D5A590-DA7D-4592-B672-FCA75CDE2334}" type="pres">
      <dgm:prSet presAssocID="{A4B1C5A1-50E6-4533-9E1B-20ECCDF689EB}" presName="compNode" presStyleCnt="0"/>
      <dgm:spPr/>
    </dgm:pt>
    <dgm:pt modelId="{0D8BED1D-6B44-4D30-A1C1-FB3DBE595A3D}" type="pres">
      <dgm:prSet presAssocID="{A4B1C5A1-50E6-4533-9E1B-20ECCDF689EB}" presName="dummyConnPt" presStyleCnt="0"/>
      <dgm:spPr/>
    </dgm:pt>
    <dgm:pt modelId="{04877382-5A5F-441F-87C6-D0AB71ADAFD9}" type="pres">
      <dgm:prSet presAssocID="{A4B1C5A1-50E6-4533-9E1B-20ECCDF689EB}" presName="node" presStyleLbl="node1" presStyleIdx="6" presStyleCnt="29">
        <dgm:presLayoutVars>
          <dgm:bulletEnabled val="1"/>
        </dgm:presLayoutVars>
      </dgm:prSet>
      <dgm:spPr/>
    </dgm:pt>
    <dgm:pt modelId="{23BD025F-35A4-453D-A093-5CF319F71238}" type="pres">
      <dgm:prSet presAssocID="{B179506A-CC59-452E-8469-64DE26FF5BE9}" presName="sibTrans" presStyleLbl="bgSibTrans2D1" presStyleIdx="6" presStyleCnt="28"/>
      <dgm:spPr/>
    </dgm:pt>
    <dgm:pt modelId="{4B75CD9B-B59F-4920-8765-B42C671E83F5}" type="pres">
      <dgm:prSet presAssocID="{A83E6B70-93F5-4810-9293-3D3ABD7B448A}" presName="compNode" presStyleCnt="0"/>
      <dgm:spPr/>
    </dgm:pt>
    <dgm:pt modelId="{0FA09715-6203-4A0C-BE75-954E33826674}" type="pres">
      <dgm:prSet presAssocID="{A83E6B70-93F5-4810-9293-3D3ABD7B448A}" presName="dummyConnPt" presStyleCnt="0"/>
      <dgm:spPr/>
    </dgm:pt>
    <dgm:pt modelId="{DB5E1C22-8BD6-42E5-A97C-CEF9E31527CB}" type="pres">
      <dgm:prSet presAssocID="{A83E6B70-93F5-4810-9293-3D3ABD7B448A}" presName="node" presStyleLbl="node1" presStyleIdx="7" presStyleCnt="29">
        <dgm:presLayoutVars>
          <dgm:bulletEnabled val="1"/>
        </dgm:presLayoutVars>
      </dgm:prSet>
      <dgm:spPr/>
    </dgm:pt>
    <dgm:pt modelId="{6C80866C-342A-4E60-9ECC-C16B9AEA571C}" type="pres">
      <dgm:prSet presAssocID="{BB0982C2-BCB1-4266-B868-2FCEF475506F}" presName="sibTrans" presStyleLbl="bgSibTrans2D1" presStyleIdx="7" presStyleCnt="28"/>
      <dgm:spPr/>
    </dgm:pt>
    <dgm:pt modelId="{64CCB586-9551-4641-9AD9-75C30485ACBB}" type="pres">
      <dgm:prSet presAssocID="{0CD60407-8E12-4474-81D7-968573E81ED3}" presName="compNode" presStyleCnt="0"/>
      <dgm:spPr/>
    </dgm:pt>
    <dgm:pt modelId="{4FD477AD-D8FC-4874-9AA9-725EA236290C}" type="pres">
      <dgm:prSet presAssocID="{0CD60407-8E12-4474-81D7-968573E81ED3}" presName="dummyConnPt" presStyleCnt="0"/>
      <dgm:spPr/>
    </dgm:pt>
    <dgm:pt modelId="{5E8B9BE6-D767-43DB-BAF1-EB5FABED018A}" type="pres">
      <dgm:prSet presAssocID="{0CD60407-8E12-4474-81D7-968573E81ED3}" presName="node" presStyleLbl="node1" presStyleIdx="8" presStyleCnt="29">
        <dgm:presLayoutVars>
          <dgm:bulletEnabled val="1"/>
        </dgm:presLayoutVars>
      </dgm:prSet>
      <dgm:spPr/>
    </dgm:pt>
    <dgm:pt modelId="{F9C36749-EAEA-4656-A826-ACA02F64E60C}" type="pres">
      <dgm:prSet presAssocID="{71AFDF3E-2EC7-426A-8756-3393AAFB5D2B}" presName="sibTrans" presStyleLbl="bgSibTrans2D1" presStyleIdx="8" presStyleCnt="28"/>
      <dgm:spPr/>
    </dgm:pt>
    <dgm:pt modelId="{154E886B-E32F-4E27-A8E0-B5879840027E}" type="pres">
      <dgm:prSet presAssocID="{D1D7EB31-2350-4AF1-897D-0FB3323920FA}" presName="compNode" presStyleCnt="0"/>
      <dgm:spPr/>
    </dgm:pt>
    <dgm:pt modelId="{46836BA5-D25B-4BE0-9322-5B886D24DCA9}" type="pres">
      <dgm:prSet presAssocID="{D1D7EB31-2350-4AF1-897D-0FB3323920FA}" presName="dummyConnPt" presStyleCnt="0"/>
      <dgm:spPr/>
    </dgm:pt>
    <dgm:pt modelId="{CFBC699E-BB24-44E4-8725-6036CA6E9B66}" type="pres">
      <dgm:prSet presAssocID="{D1D7EB31-2350-4AF1-897D-0FB3323920FA}" presName="node" presStyleLbl="node1" presStyleIdx="9" presStyleCnt="29">
        <dgm:presLayoutVars>
          <dgm:bulletEnabled val="1"/>
        </dgm:presLayoutVars>
      </dgm:prSet>
      <dgm:spPr/>
    </dgm:pt>
    <dgm:pt modelId="{D438217A-4262-40D4-A4F5-AAA7A1D9C98C}" type="pres">
      <dgm:prSet presAssocID="{5D1F49EB-3FC2-4B2C-ABE7-4EC96BAF7F66}" presName="sibTrans" presStyleLbl="bgSibTrans2D1" presStyleIdx="9" presStyleCnt="28"/>
      <dgm:spPr/>
    </dgm:pt>
    <dgm:pt modelId="{B386CBB0-FB9C-4EB0-B061-B2C04BC83FC2}" type="pres">
      <dgm:prSet presAssocID="{6A0424CA-FE93-426A-A717-A9161BA7BA09}" presName="compNode" presStyleCnt="0"/>
      <dgm:spPr/>
    </dgm:pt>
    <dgm:pt modelId="{C602DFB0-C080-4FD8-B200-C94E824EC72A}" type="pres">
      <dgm:prSet presAssocID="{6A0424CA-FE93-426A-A717-A9161BA7BA09}" presName="dummyConnPt" presStyleCnt="0"/>
      <dgm:spPr/>
    </dgm:pt>
    <dgm:pt modelId="{131D244C-19DE-48DF-826C-4EAE0ADA4919}" type="pres">
      <dgm:prSet presAssocID="{6A0424CA-FE93-426A-A717-A9161BA7BA09}" presName="node" presStyleLbl="node1" presStyleIdx="10" presStyleCnt="29">
        <dgm:presLayoutVars>
          <dgm:bulletEnabled val="1"/>
        </dgm:presLayoutVars>
      </dgm:prSet>
      <dgm:spPr/>
    </dgm:pt>
    <dgm:pt modelId="{BCC159C7-209F-403A-8A77-FF84011A5BFF}" type="pres">
      <dgm:prSet presAssocID="{A1290955-F794-4FF7-9F09-3DC469C01A4A}" presName="sibTrans" presStyleLbl="bgSibTrans2D1" presStyleIdx="10" presStyleCnt="28"/>
      <dgm:spPr/>
    </dgm:pt>
    <dgm:pt modelId="{9F0D8482-6926-4636-845B-B1667737A15F}" type="pres">
      <dgm:prSet presAssocID="{460CA5BF-B377-4CD5-ADF0-62662963986F}" presName="compNode" presStyleCnt="0"/>
      <dgm:spPr/>
    </dgm:pt>
    <dgm:pt modelId="{B79CD58E-C9F4-459E-BC09-C05843B33A62}" type="pres">
      <dgm:prSet presAssocID="{460CA5BF-B377-4CD5-ADF0-62662963986F}" presName="dummyConnPt" presStyleCnt="0"/>
      <dgm:spPr/>
    </dgm:pt>
    <dgm:pt modelId="{C29537FA-CD17-47FA-BF59-63A6E9EA48FF}" type="pres">
      <dgm:prSet presAssocID="{460CA5BF-B377-4CD5-ADF0-62662963986F}" presName="node" presStyleLbl="node1" presStyleIdx="11" presStyleCnt="29">
        <dgm:presLayoutVars>
          <dgm:bulletEnabled val="1"/>
        </dgm:presLayoutVars>
      </dgm:prSet>
      <dgm:spPr/>
    </dgm:pt>
    <dgm:pt modelId="{6782A23B-6EBC-4370-9CDD-5672530DED5F}" type="pres">
      <dgm:prSet presAssocID="{69294E44-D44D-4FF1-B518-C42EAAD0C52E}" presName="sibTrans" presStyleLbl="bgSibTrans2D1" presStyleIdx="11" presStyleCnt="28"/>
      <dgm:spPr/>
    </dgm:pt>
    <dgm:pt modelId="{C8C16D44-F4D3-4B8D-B4D7-A80135C92494}" type="pres">
      <dgm:prSet presAssocID="{05932138-07A5-4780-9935-9C27CAD44606}" presName="compNode" presStyleCnt="0"/>
      <dgm:spPr/>
    </dgm:pt>
    <dgm:pt modelId="{70173093-6A2D-4C97-855C-D8FBDE828665}" type="pres">
      <dgm:prSet presAssocID="{05932138-07A5-4780-9935-9C27CAD44606}" presName="dummyConnPt" presStyleCnt="0"/>
      <dgm:spPr/>
    </dgm:pt>
    <dgm:pt modelId="{4DF2A064-8BA0-43BF-B8D4-057830EDD3C7}" type="pres">
      <dgm:prSet presAssocID="{05932138-07A5-4780-9935-9C27CAD44606}" presName="node" presStyleLbl="node1" presStyleIdx="12" presStyleCnt="29">
        <dgm:presLayoutVars>
          <dgm:bulletEnabled val="1"/>
        </dgm:presLayoutVars>
      </dgm:prSet>
      <dgm:spPr/>
    </dgm:pt>
    <dgm:pt modelId="{D19058F7-FA8C-4C06-B095-C7C127979EE6}" type="pres">
      <dgm:prSet presAssocID="{FFBBE5AA-D54E-4132-93D7-BB74F321A93E}" presName="sibTrans" presStyleLbl="bgSibTrans2D1" presStyleIdx="12" presStyleCnt="28"/>
      <dgm:spPr/>
    </dgm:pt>
    <dgm:pt modelId="{EDE9C83C-E02F-4030-8D5A-B82463B38E6E}" type="pres">
      <dgm:prSet presAssocID="{ECC92471-4DE6-419F-97C2-A26FFC6575EE}" presName="compNode" presStyleCnt="0"/>
      <dgm:spPr/>
    </dgm:pt>
    <dgm:pt modelId="{F647C70A-E701-4158-AC1E-52AD73B19FE6}" type="pres">
      <dgm:prSet presAssocID="{ECC92471-4DE6-419F-97C2-A26FFC6575EE}" presName="dummyConnPt" presStyleCnt="0"/>
      <dgm:spPr/>
    </dgm:pt>
    <dgm:pt modelId="{AD068B2B-B513-4221-9AD5-CC6728EB5D55}" type="pres">
      <dgm:prSet presAssocID="{ECC92471-4DE6-419F-97C2-A26FFC6575EE}" presName="node" presStyleLbl="node1" presStyleIdx="13" presStyleCnt="29">
        <dgm:presLayoutVars>
          <dgm:bulletEnabled val="1"/>
        </dgm:presLayoutVars>
      </dgm:prSet>
      <dgm:spPr/>
    </dgm:pt>
    <dgm:pt modelId="{A1DF2F38-155E-496B-8CAF-E850005E7ABE}" type="pres">
      <dgm:prSet presAssocID="{CBB9FE23-C143-4480-B9F9-24E44D517EA1}" presName="sibTrans" presStyleLbl="bgSibTrans2D1" presStyleIdx="13" presStyleCnt="28"/>
      <dgm:spPr/>
    </dgm:pt>
    <dgm:pt modelId="{734DDDB9-E151-4473-A4EE-6DAC8C513E0B}" type="pres">
      <dgm:prSet presAssocID="{97DE1ADE-57F3-423E-97CA-A3BF56037DA7}" presName="compNode" presStyleCnt="0"/>
      <dgm:spPr/>
    </dgm:pt>
    <dgm:pt modelId="{9D62D3DB-D91F-4590-B4BC-C58F45E1EB5F}" type="pres">
      <dgm:prSet presAssocID="{97DE1ADE-57F3-423E-97CA-A3BF56037DA7}" presName="dummyConnPt" presStyleCnt="0"/>
      <dgm:spPr/>
    </dgm:pt>
    <dgm:pt modelId="{D0E2F8C7-2992-4F2A-AA05-F621F64F79B6}" type="pres">
      <dgm:prSet presAssocID="{97DE1ADE-57F3-423E-97CA-A3BF56037DA7}" presName="node" presStyleLbl="node1" presStyleIdx="14" presStyleCnt="29">
        <dgm:presLayoutVars>
          <dgm:bulletEnabled val="1"/>
        </dgm:presLayoutVars>
      </dgm:prSet>
      <dgm:spPr/>
    </dgm:pt>
    <dgm:pt modelId="{90858CE1-BC23-4BDB-A048-1B714C650015}" type="pres">
      <dgm:prSet presAssocID="{5340FA12-6EDC-42CC-AE01-A605B5DB2028}" presName="sibTrans" presStyleLbl="bgSibTrans2D1" presStyleIdx="14" presStyleCnt="28"/>
      <dgm:spPr/>
    </dgm:pt>
    <dgm:pt modelId="{5CC0B72A-9B09-42D9-A8D6-2791115D9231}" type="pres">
      <dgm:prSet presAssocID="{0D7CC0BF-C247-4408-A949-675C8C361309}" presName="compNode" presStyleCnt="0"/>
      <dgm:spPr/>
    </dgm:pt>
    <dgm:pt modelId="{D854EABC-D278-4485-A672-F1B36A508A19}" type="pres">
      <dgm:prSet presAssocID="{0D7CC0BF-C247-4408-A949-675C8C361309}" presName="dummyConnPt" presStyleCnt="0"/>
      <dgm:spPr/>
    </dgm:pt>
    <dgm:pt modelId="{84D97AFC-9F8E-440D-B656-54C606E7228F}" type="pres">
      <dgm:prSet presAssocID="{0D7CC0BF-C247-4408-A949-675C8C361309}" presName="node" presStyleLbl="node1" presStyleIdx="15" presStyleCnt="29">
        <dgm:presLayoutVars>
          <dgm:bulletEnabled val="1"/>
        </dgm:presLayoutVars>
      </dgm:prSet>
      <dgm:spPr/>
    </dgm:pt>
    <dgm:pt modelId="{DD67619C-DA52-407B-849B-103D10BC3EF6}" type="pres">
      <dgm:prSet presAssocID="{ED4D9F75-75AF-4941-965F-6B8ACC815A28}" presName="sibTrans" presStyleLbl="bgSibTrans2D1" presStyleIdx="15" presStyleCnt="28"/>
      <dgm:spPr/>
    </dgm:pt>
    <dgm:pt modelId="{7E688175-923A-4D03-B524-CE9FD45365E2}" type="pres">
      <dgm:prSet presAssocID="{D255499A-4EDE-45DC-9523-7913629F7846}" presName="compNode" presStyleCnt="0"/>
      <dgm:spPr/>
    </dgm:pt>
    <dgm:pt modelId="{C4544797-30F5-475D-85CC-032F9CB08418}" type="pres">
      <dgm:prSet presAssocID="{D255499A-4EDE-45DC-9523-7913629F7846}" presName="dummyConnPt" presStyleCnt="0"/>
      <dgm:spPr/>
    </dgm:pt>
    <dgm:pt modelId="{FCF52112-1EB2-4018-B8F8-D3A2AF616BEE}" type="pres">
      <dgm:prSet presAssocID="{D255499A-4EDE-45DC-9523-7913629F7846}" presName="node" presStyleLbl="node1" presStyleIdx="16" presStyleCnt="29">
        <dgm:presLayoutVars>
          <dgm:bulletEnabled val="1"/>
        </dgm:presLayoutVars>
      </dgm:prSet>
      <dgm:spPr/>
    </dgm:pt>
    <dgm:pt modelId="{B0850791-6FA1-4C33-B1C1-9247B9A946A2}" type="pres">
      <dgm:prSet presAssocID="{220119AE-4392-45C7-B638-211C0ACBECAF}" presName="sibTrans" presStyleLbl="bgSibTrans2D1" presStyleIdx="16" presStyleCnt="28"/>
      <dgm:spPr/>
    </dgm:pt>
    <dgm:pt modelId="{1800AA48-9E92-435E-B8A4-CC629EFCAAEC}" type="pres">
      <dgm:prSet presAssocID="{6C75E5D8-EF2C-46ED-9F4C-488F634F8104}" presName="compNode" presStyleCnt="0"/>
      <dgm:spPr/>
    </dgm:pt>
    <dgm:pt modelId="{98098D9B-22B0-4C35-BD95-0FF13BCD3D49}" type="pres">
      <dgm:prSet presAssocID="{6C75E5D8-EF2C-46ED-9F4C-488F634F8104}" presName="dummyConnPt" presStyleCnt="0"/>
      <dgm:spPr/>
    </dgm:pt>
    <dgm:pt modelId="{6750C7F9-AFD9-4E7F-B8E7-64B2780C7E33}" type="pres">
      <dgm:prSet presAssocID="{6C75E5D8-EF2C-46ED-9F4C-488F634F8104}" presName="node" presStyleLbl="node1" presStyleIdx="17" presStyleCnt="29">
        <dgm:presLayoutVars>
          <dgm:bulletEnabled val="1"/>
        </dgm:presLayoutVars>
      </dgm:prSet>
      <dgm:spPr/>
    </dgm:pt>
    <dgm:pt modelId="{D7573AB6-3338-4A6B-8B78-622D0E4BDBE9}" type="pres">
      <dgm:prSet presAssocID="{67C249FA-F385-42B7-AC0A-35DF778602CF}" presName="sibTrans" presStyleLbl="bgSibTrans2D1" presStyleIdx="17" presStyleCnt="28"/>
      <dgm:spPr/>
    </dgm:pt>
    <dgm:pt modelId="{094D1612-3551-4386-AFB5-822AD1E6D5D9}" type="pres">
      <dgm:prSet presAssocID="{1B224CC3-6ADD-4631-863B-F7246E2B82D0}" presName="compNode" presStyleCnt="0"/>
      <dgm:spPr/>
    </dgm:pt>
    <dgm:pt modelId="{E038A64A-2403-4A72-A47F-3D68B26B8AF6}" type="pres">
      <dgm:prSet presAssocID="{1B224CC3-6ADD-4631-863B-F7246E2B82D0}" presName="dummyConnPt" presStyleCnt="0"/>
      <dgm:spPr/>
    </dgm:pt>
    <dgm:pt modelId="{CDB927BE-0892-4808-A051-21305154A40E}" type="pres">
      <dgm:prSet presAssocID="{1B224CC3-6ADD-4631-863B-F7246E2B82D0}" presName="node" presStyleLbl="node1" presStyleIdx="18" presStyleCnt="29">
        <dgm:presLayoutVars>
          <dgm:bulletEnabled val="1"/>
        </dgm:presLayoutVars>
      </dgm:prSet>
      <dgm:spPr/>
    </dgm:pt>
    <dgm:pt modelId="{2F8E8E8D-2E88-45BE-9745-E80ECB9F1B4A}" type="pres">
      <dgm:prSet presAssocID="{47A99935-7FF6-4DE7-B0B8-83519F56264B}" presName="sibTrans" presStyleLbl="bgSibTrans2D1" presStyleIdx="18" presStyleCnt="28"/>
      <dgm:spPr/>
    </dgm:pt>
    <dgm:pt modelId="{28A6BC75-E589-4061-92CF-B2E7CEE77AA9}" type="pres">
      <dgm:prSet presAssocID="{D18C89ED-7C21-44DF-9A21-EA0EF948912E}" presName="compNode" presStyleCnt="0"/>
      <dgm:spPr/>
    </dgm:pt>
    <dgm:pt modelId="{581CD662-11A7-447A-B353-706160EBEA3E}" type="pres">
      <dgm:prSet presAssocID="{D18C89ED-7C21-44DF-9A21-EA0EF948912E}" presName="dummyConnPt" presStyleCnt="0"/>
      <dgm:spPr/>
    </dgm:pt>
    <dgm:pt modelId="{6E9F3839-0AFD-4E93-9E4B-45E8D60EE31D}" type="pres">
      <dgm:prSet presAssocID="{D18C89ED-7C21-44DF-9A21-EA0EF948912E}" presName="node" presStyleLbl="node1" presStyleIdx="19" presStyleCnt="29">
        <dgm:presLayoutVars>
          <dgm:bulletEnabled val="1"/>
        </dgm:presLayoutVars>
      </dgm:prSet>
      <dgm:spPr/>
    </dgm:pt>
    <dgm:pt modelId="{1AEA47B0-C6BC-4A0F-AF3C-7E76BB048E27}" type="pres">
      <dgm:prSet presAssocID="{8C984463-1463-4711-87BC-3326C9DBF741}" presName="sibTrans" presStyleLbl="bgSibTrans2D1" presStyleIdx="19" presStyleCnt="28"/>
      <dgm:spPr/>
    </dgm:pt>
    <dgm:pt modelId="{BA8081CD-938F-4613-B384-50D70EC29280}" type="pres">
      <dgm:prSet presAssocID="{26114776-61C2-4FAF-A2AD-5AA4EEF9E7F3}" presName="compNode" presStyleCnt="0"/>
      <dgm:spPr/>
    </dgm:pt>
    <dgm:pt modelId="{05766271-A119-44D4-AD70-2D08E9CFCB64}" type="pres">
      <dgm:prSet presAssocID="{26114776-61C2-4FAF-A2AD-5AA4EEF9E7F3}" presName="dummyConnPt" presStyleCnt="0"/>
      <dgm:spPr/>
    </dgm:pt>
    <dgm:pt modelId="{4D15C8AC-741A-454A-B455-186349B0272B}" type="pres">
      <dgm:prSet presAssocID="{26114776-61C2-4FAF-A2AD-5AA4EEF9E7F3}" presName="node" presStyleLbl="node1" presStyleIdx="20" presStyleCnt="29">
        <dgm:presLayoutVars>
          <dgm:bulletEnabled val="1"/>
        </dgm:presLayoutVars>
      </dgm:prSet>
      <dgm:spPr/>
    </dgm:pt>
    <dgm:pt modelId="{3459B9D3-928A-470A-9457-DB440A48B00B}" type="pres">
      <dgm:prSet presAssocID="{102AC201-C554-48F5-A4FB-50D5C596723F}" presName="sibTrans" presStyleLbl="bgSibTrans2D1" presStyleIdx="20" presStyleCnt="28"/>
      <dgm:spPr/>
    </dgm:pt>
    <dgm:pt modelId="{E5313702-C181-4DEB-8AD1-2FEF44C18FF1}" type="pres">
      <dgm:prSet presAssocID="{8E08C97B-4F80-46C0-AC46-AF244EF16381}" presName="compNode" presStyleCnt="0"/>
      <dgm:spPr/>
    </dgm:pt>
    <dgm:pt modelId="{E97FCF56-DC8F-4D48-803E-89AB1D0D6C0B}" type="pres">
      <dgm:prSet presAssocID="{8E08C97B-4F80-46C0-AC46-AF244EF16381}" presName="dummyConnPt" presStyleCnt="0"/>
      <dgm:spPr/>
    </dgm:pt>
    <dgm:pt modelId="{0624936B-F286-4C7D-9F6B-7C5DAE16FD33}" type="pres">
      <dgm:prSet presAssocID="{8E08C97B-4F80-46C0-AC46-AF244EF16381}" presName="node" presStyleLbl="node1" presStyleIdx="21" presStyleCnt="29">
        <dgm:presLayoutVars>
          <dgm:bulletEnabled val="1"/>
        </dgm:presLayoutVars>
      </dgm:prSet>
      <dgm:spPr/>
    </dgm:pt>
    <dgm:pt modelId="{08E5F85E-C774-4D64-802B-503E5F2BB81C}" type="pres">
      <dgm:prSet presAssocID="{85794CEB-96DE-44FD-B997-6DD83EAB6FD5}" presName="sibTrans" presStyleLbl="bgSibTrans2D1" presStyleIdx="21" presStyleCnt="28"/>
      <dgm:spPr/>
    </dgm:pt>
    <dgm:pt modelId="{A382261D-495E-4ED0-A49F-2E1B93D016A8}" type="pres">
      <dgm:prSet presAssocID="{9F971247-B07A-4620-9364-55BB66F26B74}" presName="compNode" presStyleCnt="0"/>
      <dgm:spPr/>
    </dgm:pt>
    <dgm:pt modelId="{99A7E13B-1A80-4FC7-8FF2-ED201B7EFE52}" type="pres">
      <dgm:prSet presAssocID="{9F971247-B07A-4620-9364-55BB66F26B74}" presName="dummyConnPt" presStyleCnt="0"/>
      <dgm:spPr/>
    </dgm:pt>
    <dgm:pt modelId="{30D26319-B652-4622-8438-C303C1C8011F}" type="pres">
      <dgm:prSet presAssocID="{9F971247-B07A-4620-9364-55BB66F26B74}" presName="node" presStyleLbl="node1" presStyleIdx="22" presStyleCnt="29">
        <dgm:presLayoutVars>
          <dgm:bulletEnabled val="1"/>
        </dgm:presLayoutVars>
      </dgm:prSet>
      <dgm:spPr/>
    </dgm:pt>
    <dgm:pt modelId="{529DFBAA-6B16-4623-AFB8-CB69FAD30DA4}" type="pres">
      <dgm:prSet presAssocID="{B7171B4C-0EDB-4103-9096-9674043A6086}" presName="sibTrans" presStyleLbl="bgSibTrans2D1" presStyleIdx="22" presStyleCnt="28"/>
      <dgm:spPr/>
    </dgm:pt>
    <dgm:pt modelId="{2DB823B4-BC4E-4A17-8E40-4129EFC62FB8}" type="pres">
      <dgm:prSet presAssocID="{DDDCA2B1-CA67-47D3-9841-E38252D7F378}" presName="compNode" presStyleCnt="0"/>
      <dgm:spPr/>
    </dgm:pt>
    <dgm:pt modelId="{78AB7E54-909D-4EB8-B157-3CC2B8CBAFBD}" type="pres">
      <dgm:prSet presAssocID="{DDDCA2B1-CA67-47D3-9841-E38252D7F378}" presName="dummyConnPt" presStyleCnt="0"/>
      <dgm:spPr/>
    </dgm:pt>
    <dgm:pt modelId="{A2C111B2-66CC-4F60-B0A8-7D36F7068F05}" type="pres">
      <dgm:prSet presAssocID="{DDDCA2B1-CA67-47D3-9841-E38252D7F378}" presName="node" presStyleLbl="node1" presStyleIdx="23" presStyleCnt="29">
        <dgm:presLayoutVars>
          <dgm:bulletEnabled val="1"/>
        </dgm:presLayoutVars>
      </dgm:prSet>
      <dgm:spPr/>
    </dgm:pt>
    <dgm:pt modelId="{B1BB42B6-5908-4D5F-ABFA-72CC8B56CB51}" type="pres">
      <dgm:prSet presAssocID="{FB324412-FB67-4E99-95EC-CBE028707CDF}" presName="sibTrans" presStyleLbl="bgSibTrans2D1" presStyleIdx="23" presStyleCnt="28"/>
      <dgm:spPr/>
    </dgm:pt>
    <dgm:pt modelId="{BA4C444B-ECEE-43B4-B49E-025CA6283842}" type="pres">
      <dgm:prSet presAssocID="{E742D17D-5774-4382-9D64-62FCF24769E9}" presName="compNode" presStyleCnt="0"/>
      <dgm:spPr/>
    </dgm:pt>
    <dgm:pt modelId="{318AB660-7C54-46E9-817D-C6FE5C11DE37}" type="pres">
      <dgm:prSet presAssocID="{E742D17D-5774-4382-9D64-62FCF24769E9}" presName="dummyConnPt" presStyleCnt="0"/>
      <dgm:spPr/>
    </dgm:pt>
    <dgm:pt modelId="{706C4FEA-2C31-44B1-9538-C225C01FA48A}" type="pres">
      <dgm:prSet presAssocID="{E742D17D-5774-4382-9D64-62FCF24769E9}" presName="node" presStyleLbl="node1" presStyleIdx="24" presStyleCnt="29">
        <dgm:presLayoutVars>
          <dgm:bulletEnabled val="1"/>
        </dgm:presLayoutVars>
      </dgm:prSet>
      <dgm:spPr/>
    </dgm:pt>
    <dgm:pt modelId="{7E55E56D-4158-46B5-B4C3-980FD0799D9F}" type="pres">
      <dgm:prSet presAssocID="{87CC5CB3-C64E-4BE0-85CF-FDF8C29982AC}" presName="sibTrans" presStyleLbl="bgSibTrans2D1" presStyleIdx="24" presStyleCnt="28"/>
      <dgm:spPr/>
    </dgm:pt>
    <dgm:pt modelId="{E20D53A2-7956-42EB-8460-794B1861D039}" type="pres">
      <dgm:prSet presAssocID="{2E770A36-2669-44D7-A9FE-63E02FBDB70C}" presName="compNode" presStyleCnt="0"/>
      <dgm:spPr/>
    </dgm:pt>
    <dgm:pt modelId="{E00B6939-FECE-459C-839D-E61390F001B5}" type="pres">
      <dgm:prSet presAssocID="{2E770A36-2669-44D7-A9FE-63E02FBDB70C}" presName="dummyConnPt" presStyleCnt="0"/>
      <dgm:spPr/>
    </dgm:pt>
    <dgm:pt modelId="{013AB5DE-01E3-4742-ADF0-6690240C780C}" type="pres">
      <dgm:prSet presAssocID="{2E770A36-2669-44D7-A9FE-63E02FBDB70C}" presName="node" presStyleLbl="node1" presStyleIdx="25" presStyleCnt="29">
        <dgm:presLayoutVars>
          <dgm:bulletEnabled val="1"/>
        </dgm:presLayoutVars>
      </dgm:prSet>
      <dgm:spPr/>
    </dgm:pt>
    <dgm:pt modelId="{20615327-6211-4194-A39B-4FB2DCBE7B1D}" type="pres">
      <dgm:prSet presAssocID="{0D0CB55B-C282-4891-A613-1ADD6314A489}" presName="sibTrans" presStyleLbl="bgSibTrans2D1" presStyleIdx="25" presStyleCnt="28"/>
      <dgm:spPr/>
    </dgm:pt>
    <dgm:pt modelId="{7CF8B2D1-D4E2-44B2-80E6-EFD3EF640246}" type="pres">
      <dgm:prSet presAssocID="{07B8BBEF-2E2A-465A-B067-8A3389A21819}" presName="compNode" presStyleCnt="0"/>
      <dgm:spPr/>
    </dgm:pt>
    <dgm:pt modelId="{3C00E529-3C57-450E-B851-50781096A839}" type="pres">
      <dgm:prSet presAssocID="{07B8BBEF-2E2A-465A-B067-8A3389A21819}" presName="dummyConnPt" presStyleCnt="0"/>
      <dgm:spPr/>
    </dgm:pt>
    <dgm:pt modelId="{9167BF13-57C6-4CD8-8BFF-2B7A524E4856}" type="pres">
      <dgm:prSet presAssocID="{07B8BBEF-2E2A-465A-B067-8A3389A21819}" presName="node" presStyleLbl="node1" presStyleIdx="26" presStyleCnt="29">
        <dgm:presLayoutVars>
          <dgm:bulletEnabled val="1"/>
        </dgm:presLayoutVars>
      </dgm:prSet>
      <dgm:spPr/>
    </dgm:pt>
    <dgm:pt modelId="{27FDA034-094D-4CB1-A678-825C474FEF11}" type="pres">
      <dgm:prSet presAssocID="{F3B87703-D7EE-4687-812E-DFF2238C8840}" presName="sibTrans" presStyleLbl="bgSibTrans2D1" presStyleIdx="26" presStyleCnt="28"/>
      <dgm:spPr/>
    </dgm:pt>
    <dgm:pt modelId="{9DC7FA8C-DBE5-40B3-9C2A-C8F56B47C4C1}" type="pres">
      <dgm:prSet presAssocID="{26D36D91-6DCE-4D4A-ABA0-7578F579B191}" presName="compNode" presStyleCnt="0"/>
      <dgm:spPr/>
    </dgm:pt>
    <dgm:pt modelId="{75947D40-3525-4413-AACE-0012980D60B1}" type="pres">
      <dgm:prSet presAssocID="{26D36D91-6DCE-4D4A-ABA0-7578F579B191}" presName="dummyConnPt" presStyleCnt="0"/>
      <dgm:spPr/>
    </dgm:pt>
    <dgm:pt modelId="{5B966AF3-DCDB-4CFA-879D-920A6B52E2B7}" type="pres">
      <dgm:prSet presAssocID="{26D36D91-6DCE-4D4A-ABA0-7578F579B191}" presName="node" presStyleLbl="node1" presStyleIdx="27" presStyleCnt="29">
        <dgm:presLayoutVars>
          <dgm:bulletEnabled val="1"/>
        </dgm:presLayoutVars>
      </dgm:prSet>
      <dgm:spPr/>
    </dgm:pt>
    <dgm:pt modelId="{61DAEC17-70C0-4013-AEB0-F6566DABC6B9}" type="pres">
      <dgm:prSet presAssocID="{F631E909-B7FF-4FD7-A676-E88DC52BFE24}" presName="sibTrans" presStyleLbl="bgSibTrans2D1" presStyleIdx="27" presStyleCnt="28"/>
      <dgm:spPr/>
    </dgm:pt>
    <dgm:pt modelId="{E181F574-74AC-4D9C-882D-3EC1215860F3}" type="pres">
      <dgm:prSet presAssocID="{1DCD49E1-B493-401F-9376-279390A45D1A}" presName="compNode" presStyleCnt="0"/>
      <dgm:spPr/>
    </dgm:pt>
    <dgm:pt modelId="{185D5C84-C019-45AB-8A96-08EC1A7FC996}" type="pres">
      <dgm:prSet presAssocID="{1DCD49E1-B493-401F-9376-279390A45D1A}" presName="dummyConnPt" presStyleCnt="0"/>
      <dgm:spPr/>
    </dgm:pt>
    <dgm:pt modelId="{446BB3A8-E48F-466F-B4D9-09601CE1B73A}" type="pres">
      <dgm:prSet presAssocID="{1DCD49E1-B493-401F-9376-279390A45D1A}" presName="node" presStyleLbl="node1" presStyleIdx="28" presStyleCnt="29">
        <dgm:presLayoutVars>
          <dgm:bulletEnabled val="1"/>
        </dgm:presLayoutVars>
      </dgm:prSet>
      <dgm:spPr/>
    </dgm:pt>
  </dgm:ptLst>
  <dgm:cxnLst>
    <dgm:cxn modelId="{DD2CF600-F7A2-48BC-B34A-576E3295E882}" type="presOf" srcId="{DDDCA2B1-CA67-47D3-9841-E38252D7F378}" destId="{A2C111B2-66CC-4F60-B0A8-7D36F7068F05}" srcOrd="0" destOrd="0" presId="urn:microsoft.com/office/officeart/2005/8/layout/bProcess4"/>
    <dgm:cxn modelId="{11F37D01-E44C-412D-958C-534D03083CD2}" type="presOf" srcId="{E742D17D-5774-4382-9D64-62FCF24769E9}" destId="{706C4FEA-2C31-44B1-9538-C225C01FA48A}" srcOrd="0" destOrd="0" presId="urn:microsoft.com/office/officeart/2005/8/layout/bProcess4"/>
    <dgm:cxn modelId="{9859D205-D583-41E3-9B4A-00D96B02470B}" srcId="{2CB754F2-96AE-482C-AF62-689ED4CF10D3}" destId="{ECC92471-4DE6-419F-97C2-A26FFC6575EE}" srcOrd="13" destOrd="0" parTransId="{73B28BF4-F216-4BC5-9808-554E57B9DD15}" sibTransId="{CBB9FE23-C143-4480-B9F9-24E44D517EA1}"/>
    <dgm:cxn modelId="{D262470C-C1FC-4B0A-859F-7B9E73891900}" type="presOf" srcId="{A83E6B70-93F5-4810-9293-3D3ABD7B448A}" destId="{DB5E1C22-8BD6-42E5-A97C-CEF9E31527CB}" srcOrd="0" destOrd="0" presId="urn:microsoft.com/office/officeart/2005/8/layout/bProcess4"/>
    <dgm:cxn modelId="{3CA82A11-6567-4114-AE1C-D2DDEE32C799}" type="presOf" srcId="{1DCD49E1-B493-401F-9376-279390A45D1A}" destId="{446BB3A8-E48F-466F-B4D9-09601CE1B73A}" srcOrd="0" destOrd="0" presId="urn:microsoft.com/office/officeart/2005/8/layout/bProcess4"/>
    <dgm:cxn modelId="{2B492014-58A9-42BC-A3E1-ADC25F0D380B}" type="presOf" srcId="{7672196E-8A9C-4B55-8888-3DE30EC7196D}" destId="{BC016867-0192-4CEB-A4FC-9E4133737788}" srcOrd="0" destOrd="0" presId="urn:microsoft.com/office/officeart/2005/8/layout/bProcess4"/>
    <dgm:cxn modelId="{ACCFD716-35C7-4E13-9ABC-57C6577AECF7}" srcId="{2CB754F2-96AE-482C-AF62-689ED4CF10D3}" destId="{1DCD49E1-B493-401F-9376-279390A45D1A}" srcOrd="28" destOrd="0" parTransId="{317DD18D-657A-413A-925A-77CC48401C1A}" sibTransId="{0BA0FDE0-C20B-4B0B-954A-0AB759084CBF}"/>
    <dgm:cxn modelId="{E33D9319-E00D-47EF-9BB9-045388445663}" srcId="{2CB754F2-96AE-482C-AF62-689ED4CF10D3}" destId="{05932138-07A5-4780-9935-9C27CAD44606}" srcOrd="12" destOrd="0" parTransId="{C2D79047-59D7-4C49-AC27-BA3FFAD8DB47}" sibTransId="{FFBBE5AA-D54E-4132-93D7-BB74F321A93E}"/>
    <dgm:cxn modelId="{F184831E-2004-48C2-9C3E-DE3FC0A43FAC}" srcId="{2CB754F2-96AE-482C-AF62-689ED4CF10D3}" destId="{0D7CC0BF-C247-4408-A949-675C8C361309}" srcOrd="15" destOrd="0" parTransId="{4D630572-C07A-4740-BC13-4BE802D49834}" sibTransId="{ED4D9F75-75AF-4941-965F-6B8ACC815A28}"/>
    <dgm:cxn modelId="{9ED9561F-7543-4D53-B14F-96CD8AF78899}" type="presOf" srcId="{9F0062A7-8E2B-46AD-B5AA-C6E03B89583D}" destId="{DA735A71-74CB-41AC-B4FC-AA6FC566A8AA}" srcOrd="0" destOrd="0" presId="urn:microsoft.com/office/officeart/2005/8/layout/bProcess4"/>
    <dgm:cxn modelId="{1AEB7921-8AE5-4415-91A6-8ECCD28BA7B9}" type="presOf" srcId="{F631E909-B7FF-4FD7-A676-E88DC52BFE24}" destId="{61DAEC17-70C0-4013-AEB0-F6566DABC6B9}" srcOrd="0" destOrd="0" presId="urn:microsoft.com/office/officeart/2005/8/layout/bProcess4"/>
    <dgm:cxn modelId="{2434F321-29D8-49B1-B65B-1959E521851F}" type="presOf" srcId="{26114776-61C2-4FAF-A2AD-5AA4EEF9E7F3}" destId="{4D15C8AC-741A-454A-B455-186349B0272B}" srcOrd="0" destOrd="0" presId="urn:microsoft.com/office/officeart/2005/8/layout/bProcess4"/>
    <dgm:cxn modelId="{0EE67922-D72A-4E9B-B17A-1413CEDE7428}" type="presOf" srcId="{D1D7EB31-2350-4AF1-897D-0FB3323920FA}" destId="{CFBC699E-BB24-44E4-8725-6036CA6E9B66}" srcOrd="0" destOrd="0" presId="urn:microsoft.com/office/officeart/2005/8/layout/bProcess4"/>
    <dgm:cxn modelId="{F8637525-EA20-4FC8-ABF8-0942F7E3A92E}" type="presOf" srcId="{220119AE-4392-45C7-B638-211C0ACBECAF}" destId="{B0850791-6FA1-4C33-B1C1-9247B9A946A2}" srcOrd="0" destOrd="0" presId="urn:microsoft.com/office/officeart/2005/8/layout/bProcess4"/>
    <dgm:cxn modelId="{C15DB429-71D6-42D1-B093-A7DCA26A221A}" srcId="{2CB754F2-96AE-482C-AF62-689ED4CF10D3}" destId="{2A12D32C-8F8A-47D6-9F98-39B72D7DE546}" srcOrd="5" destOrd="0" parTransId="{6F33F5EA-48A2-40DC-9EDF-43490AE7F1AC}" sibTransId="{A4150438-8E2C-439F-BC2F-B1B53BFCF10F}"/>
    <dgm:cxn modelId="{691BD329-B7BA-4E72-B32C-9830DA456138}" srcId="{2CB754F2-96AE-482C-AF62-689ED4CF10D3}" destId="{6C75E5D8-EF2C-46ED-9F4C-488F634F8104}" srcOrd="17" destOrd="0" parTransId="{E4C4FA97-3101-4F8D-83E3-449DCCFD97B1}" sibTransId="{67C249FA-F385-42B7-AC0A-35DF778602CF}"/>
    <dgm:cxn modelId="{CE49DD2D-7940-4165-940E-5969113CDB69}" type="presOf" srcId="{0CD60407-8E12-4474-81D7-968573E81ED3}" destId="{5E8B9BE6-D767-43DB-BAF1-EB5FABED018A}" srcOrd="0" destOrd="0" presId="urn:microsoft.com/office/officeart/2005/8/layout/bProcess4"/>
    <dgm:cxn modelId="{87573C30-1135-499E-B62E-D2FD8C447095}" type="presOf" srcId="{AA9424A1-7382-442E-AF95-DF23883B00F7}" destId="{C2B9CAC3-C2ED-4AA8-8C7F-E7EDDBD18E49}" srcOrd="0" destOrd="0" presId="urn:microsoft.com/office/officeart/2005/8/layout/bProcess4"/>
    <dgm:cxn modelId="{AE04F933-6A69-4607-A184-900D0ED2DEA1}" type="presOf" srcId="{D18C89ED-7C21-44DF-9A21-EA0EF948912E}" destId="{6E9F3839-0AFD-4E93-9E4B-45E8D60EE31D}" srcOrd="0" destOrd="0" presId="urn:microsoft.com/office/officeart/2005/8/layout/bProcess4"/>
    <dgm:cxn modelId="{FF7EAA34-5DCF-449B-AB38-DD27C6A29FDB}" type="presOf" srcId="{67C249FA-F385-42B7-AC0A-35DF778602CF}" destId="{D7573AB6-3338-4A6B-8B78-622D0E4BDBE9}" srcOrd="0" destOrd="0" presId="urn:microsoft.com/office/officeart/2005/8/layout/bProcess4"/>
    <dgm:cxn modelId="{519C1837-95D4-412C-9928-9A7D070207ED}" type="presOf" srcId="{E5FFF2AD-45FF-4ACD-8559-942F3FFE7FC3}" destId="{AE4FD99B-11B7-44EC-993C-081C42C4A108}" srcOrd="0" destOrd="0" presId="urn:microsoft.com/office/officeart/2005/8/layout/bProcess4"/>
    <dgm:cxn modelId="{0DC1E93B-D970-4AB2-9FF4-FC4AA69F5CFA}" srcId="{2CB754F2-96AE-482C-AF62-689ED4CF10D3}" destId="{D1D7EB31-2350-4AF1-897D-0FB3323920FA}" srcOrd="9" destOrd="0" parTransId="{0F2E03E2-DDB0-4140-B273-69302DC3EAED}" sibTransId="{5D1F49EB-3FC2-4B2C-ABE7-4EC96BAF7F66}"/>
    <dgm:cxn modelId="{07372A3D-E847-4683-B343-00ADF9272212}" type="presOf" srcId="{8C984463-1463-4711-87BC-3326C9DBF741}" destId="{1AEA47B0-C6BC-4A0F-AF3C-7E76BB048E27}" srcOrd="0" destOrd="0" presId="urn:microsoft.com/office/officeart/2005/8/layout/bProcess4"/>
    <dgm:cxn modelId="{13349D40-1EC9-4BBD-903B-4C7EC7E82A9A}" type="presOf" srcId="{CBB9FE23-C143-4480-B9F9-24E44D517EA1}" destId="{A1DF2F38-155E-496B-8CAF-E850005E7ABE}" srcOrd="0" destOrd="0" presId="urn:microsoft.com/office/officeart/2005/8/layout/bProcess4"/>
    <dgm:cxn modelId="{2FC0015B-3B3B-4E21-8ACA-7519F9848828}" srcId="{2CB754F2-96AE-482C-AF62-689ED4CF10D3}" destId="{6A0424CA-FE93-426A-A717-A9161BA7BA09}" srcOrd="10" destOrd="0" parTransId="{229F0185-35FE-41F2-A87F-6B08A2BDCF3A}" sibTransId="{A1290955-F794-4FF7-9F09-3DC469C01A4A}"/>
    <dgm:cxn modelId="{ADD27C5B-00CF-48CB-956A-C1517840BF76}" srcId="{2CB754F2-96AE-482C-AF62-689ED4CF10D3}" destId="{26114776-61C2-4FAF-A2AD-5AA4EEF9E7F3}" srcOrd="20" destOrd="0" parTransId="{BF60CD7A-B898-495F-BE08-CE1796B2AA41}" sibTransId="{102AC201-C554-48F5-A4FB-50D5C596723F}"/>
    <dgm:cxn modelId="{2CD1905C-993B-4D3A-9ED3-216F8E1B63E8}" type="presOf" srcId="{6C75E5D8-EF2C-46ED-9F4C-488F634F8104}" destId="{6750C7F9-AFD9-4E7F-B8E7-64B2780C7E33}" srcOrd="0" destOrd="0" presId="urn:microsoft.com/office/officeart/2005/8/layout/bProcess4"/>
    <dgm:cxn modelId="{0F96B35C-2A07-4300-9FFC-5006A0C6CB84}" type="presOf" srcId="{97DE1ADE-57F3-423E-97CA-A3BF56037DA7}" destId="{D0E2F8C7-2992-4F2A-AA05-F621F64F79B6}" srcOrd="0" destOrd="0" presId="urn:microsoft.com/office/officeart/2005/8/layout/bProcess4"/>
    <dgm:cxn modelId="{921AC75C-F786-43C9-AD36-5F643A696253}" type="presOf" srcId="{0D7CC0BF-C247-4408-A949-675C8C361309}" destId="{84D97AFC-9F8E-440D-B656-54C606E7228F}" srcOrd="0" destOrd="0" presId="urn:microsoft.com/office/officeart/2005/8/layout/bProcess4"/>
    <dgm:cxn modelId="{4B24B35E-3813-48C2-9773-82ED4A7E0E60}" type="presOf" srcId="{69294E44-D44D-4FF1-B518-C42EAAD0C52E}" destId="{6782A23B-6EBC-4370-9CDD-5672530DED5F}" srcOrd="0" destOrd="0" presId="urn:microsoft.com/office/officeart/2005/8/layout/bProcess4"/>
    <dgm:cxn modelId="{D96D2F43-9E97-426D-AF0D-E72583DE6410}" type="presOf" srcId="{2CB754F2-96AE-482C-AF62-689ED4CF10D3}" destId="{0A34742B-0FF7-4984-AB34-8BF8E5F9B59D}" srcOrd="0" destOrd="0" presId="urn:microsoft.com/office/officeart/2005/8/layout/bProcess4"/>
    <dgm:cxn modelId="{53E45564-1C45-4290-B6FC-552CE815E622}" type="presOf" srcId="{F3B87703-D7EE-4687-812E-DFF2238C8840}" destId="{27FDA034-094D-4CB1-A678-825C474FEF11}" srcOrd="0" destOrd="0" presId="urn:microsoft.com/office/officeart/2005/8/layout/bProcess4"/>
    <dgm:cxn modelId="{76F01066-AB3A-4C24-8A9D-FA92A8E7E4B5}" srcId="{2CB754F2-96AE-482C-AF62-689ED4CF10D3}" destId="{E742D17D-5774-4382-9D64-62FCF24769E9}" srcOrd="24" destOrd="0" parTransId="{0CF37C48-E4B6-4A2A-B7E2-3B9FFBAE4C3B}" sibTransId="{87CC5CB3-C64E-4BE0-85CF-FDF8C29982AC}"/>
    <dgm:cxn modelId="{A8831868-1F40-4443-A77B-233864F3E1FD}" type="presOf" srcId="{26D36D91-6DCE-4D4A-ABA0-7578F579B191}" destId="{5B966AF3-DCDB-4CFA-879D-920A6B52E2B7}" srcOrd="0" destOrd="0" presId="urn:microsoft.com/office/officeart/2005/8/layout/bProcess4"/>
    <dgm:cxn modelId="{FCFA8648-B6E1-445A-A318-AA527C5EC49F}" type="presOf" srcId="{71AFDF3E-2EC7-426A-8756-3393AAFB5D2B}" destId="{F9C36749-EAEA-4656-A826-ACA02F64E60C}" srcOrd="0" destOrd="0" presId="urn:microsoft.com/office/officeart/2005/8/layout/bProcess4"/>
    <dgm:cxn modelId="{246ED269-5923-4C3C-A21B-827F0DCD5A84}" type="presOf" srcId="{A326FB38-1E2C-4676-B61A-217D6A3D3C80}" destId="{F8F76EF7-2463-42BB-BE90-F63C73A320B6}" srcOrd="0" destOrd="0" presId="urn:microsoft.com/office/officeart/2005/8/layout/bProcess4"/>
    <dgm:cxn modelId="{9CCD184A-B6A4-48D7-BF9E-9DA94A1EFA23}" srcId="{2CB754F2-96AE-482C-AF62-689ED4CF10D3}" destId="{D18C89ED-7C21-44DF-9A21-EA0EF948912E}" srcOrd="19" destOrd="0" parTransId="{5C4F0C1B-1922-4F52-A3BF-81637B73EB61}" sibTransId="{8C984463-1463-4711-87BC-3326C9DBF741}"/>
    <dgm:cxn modelId="{93F8864A-9C42-4C95-93DD-76AA3A10B59B}" type="presOf" srcId="{9F971247-B07A-4620-9364-55BB66F26B74}" destId="{30D26319-B652-4622-8438-C303C1C8011F}" srcOrd="0" destOrd="0" presId="urn:microsoft.com/office/officeart/2005/8/layout/bProcess4"/>
    <dgm:cxn modelId="{074EDF4B-BE9F-40F1-93B3-B103690F3128}" srcId="{2CB754F2-96AE-482C-AF62-689ED4CF10D3}" destId="{D255499A-4EDE-45DC-9523-7913629F7846}" srcOrd="16" destOrd="0" parTransId="{1A4F9329-1B50-41FE-8843-BF110D8FC881}" sibTransId="{220119AE-4392-45C7-B638-211C0ACBECAF}"/>
    <dgm:cxn modelId="{21AE0F4C-855A-434D-985E-91047B90B812}" type="presOf" srcId="{A4150438-8E2C-439F-BC2F-B1B53BFCF10F}" destId="{3FBEEBD1-D22F-41E7-BA70-7495099DEF64}" srcOrd="0" destOrd="0" presId="urn:microsoft.com/office/officeart/2005/8/layout/bProcess4"/>
    <dgm:cxn modelId="{D701FA6C-4B50-4C9D-B550-F2292B9B2D0E}" type="presOf" srcId="{A4B1C5A1-50E6-4533-9E1B-20ECCDF689EB}" destId="{04877382-5A5F-441F-87C6-D0AB71ADAFD9}" srcOrd="0" destOrd="0" presId="urn:microsoft.com/office/officeart/2005/8/layout/bProcess4"/>
    <dgm:cxn modelId="{0D0A8C6D-18DC-47A0-AEA2-EE3611F00875}" srcId="{2CB754F2-96AE-482C-AF62-689ED4CF10D3}" destId="{E5FFF2AD-45FF-4ACD-8559-942F3FFE7FC3}" srcOrd="0" destOrd="0" parTransId="{35F77AF7-9C5C-40FA-8675-B4100C4E057B}" sibTransId="{234619B2-B0DD-4FEA-B923-2CBD67E13195}"/>
    <dgm:cxn modelId="{478CF46D-F2AC-4332-AF48-554A3D1D4DE7}" type="presOf" srcId="{6A0424CA-FE93-426A-A717-A9161BA7BA09}" destId="{131D244C-19DE-48DF-826C-4EAE0ADA4919}" srcOrd="0" destOrd="0" presId="urn:microsoft.com/office/officeart/2005/8/layout/bProcess4"/>
    <dgm:cxn modelId="{F815524F-DD46-4B76-A628-74CDD47EADFA}" type="presOf" srcId="{460CA5BF-B377-4CD5-ADF0-62662963986F}" destId="{C29537FA-CD17-47FA-BF59-63A6E9EA48FF}" srcOrd="0" destOrd="0" presId="urn:microsoft.com/office/officeart/2005/8/layout/bProcess4"/>
    <dgm:cxn modelId="{B7550D51-E147-4D08-9F22-4A88C9AA1A7F}" type="presOf" srcId="{B7171B4C-0EDB-4103-9096-9674043A6086}" destId="{529DFBAA-6B16-4623-AFB8-CB69FAD30DA4}" srcOrd="0" destOrd="0" presId="urn:microsoft.com/office/officeart/2005/8/layout/bProcess4"/>
    <dgm:cxn modelId="{C6438571-65D9-48D4-B037-7FE48677C7BC}" type="presOf" srcId="{2E770A36-2669-44D7-A9FE-63E02FBDB70C}" destId="{013AB5DE-01E3-4742-ADF0-6690240C780C}" srcOrd="0" destOrd="0" presId="urn:microsoft.com/office/officeart/2005/8/layout/bProcess4"/>
    <dgm:cxn modelId="{2E977552-ED62-4BAB-A294-9B89561056C0}" srcId="{2CB754F2-96AE-482C-AF62-689ED4CF10D3}" destId="{A326FB38-1E2C-4676-B61A-217D6A3D3C80}" srcOrd="2" destOrd="0" parTransId="{113D0E3D-4555-455E-8E30-C8665336AB08}" sibTransId="{11E4D459-085A-4BB4-A242-1293B2A8183F}"/>
    <dgm:cxn modelId="{7E9ADD72-ADBA-4265-9D9B-781D73D2B508}" srcId="{2CB754F2-96AE-482C-AF62-689ED4CF10D3}" destId="{07B8BBEF-2E2A-465A-B067-8A3389A21819}" srcOrd="26" destOrd="0" parTransId="{A9C62CB7-809B-47B0-AC1C-3B7B56DC971F}" sibTransId="{F3B87703-D7EE-4687-812E-DFF2238C8840}"/>
    <dgm:cxn modelId="{272E9F74-E64C-4630-85A1-420A51FE3B58}" type="presOf" srcId="{D255499A-4EDE-45DC-9523-7913629F7846}" destId="{FCF52112-1EB2-4018-B8F8-D3A2AF616BEE}" srcOrd="0" destOrd="0" presId="urn:microsoft.com/office/officeart/2005/8/layout/bProcess4"/>
    <dgm:cxn modelId="{3E6FF776-FBE0-4075-8B3F-DE758C8C71B3}" type="presOf" srcId="{102AC201-C554-48F5-A4FB-50D5C596723F}" destId="{3459B9D3-928A-470A-9457-DB440A48B00B}" srcOrd="0" destOrd="0" presId="urn:microsoft.com/office/officeart/2005/8/layout/bProcess4"/>
    <dgm:cxn modelId="{78890F77-1A7B-4372-8217-86E2945878D2}" type="presOf" srcId="{11E4D459-085A-4BB4-A242-1293B2A8183F}" destId="{1B68204C-DA7D-462C-BF35-C5A96C1BA192}" srcOrd="0" destOrd="0" presId="urn:microsoft.com/office/officeart/2005/8/layout/bProcess4"/>
    <dgm:cxn modelId="{E59F6D78-C986-4B72-9DD6-D698C6154927}" type="presOf" srcId="{05932138-07A5-4780-9935-9C27CAD44606}" destId="{4DF2A064-8BA0-43BF-B8D4-057830EDD3C7}" srcOrd="0" destOrd="0" presId="urn:microsoft.com/office/officeart/2005/8/layout/bProcess4"/>
    <dgm:cxn modelId="{13560959-8BA5-4444-9289-382BBFE4B5A5}" srcId="{2CB754F2-96AE-482C-AF62-689ED4CF10D3}" destId="{8E08C97B-4F80-46C0-AC46-AF244EF16381}" srcOrd="21" destOrd="0" parTransId="{9E21C740-2A92-49C8-BFBD-9A56AE788883}" sibTransId="{85794CEB-96DE-44FD-B997-6DD83EAB6FD5}"/>
    <dgm:cxn modelId="{FB38D77E-D120-4918-B85D-9FC000008F03}" type="presOf" srcId="{07B8BBEF-2E2A-465A-B067-8A3389A21819}" destId="{9167BF13-57C6-4CD8-8BFF-2B7A524E4856}" srcOrd="0" destOrd="0" presId="urn:microsoft.com/office/officeart/2005/8/layout/bProcess4"/>
    <dgm:cxn modelId="{BED6F383-D2C2-4E9A-AD37-2A62E120821E}" srcId="{2CB754F2-96AE-482C-AF62-689ED4CF10D3}" destId="{0CD60407-8E12-4474-81D7-968573E81ED3}" srcOrd="8" destOrd="0" parTransId="{7F000916-976C-43AA-BC9B-F28CCF3A5531}" sibTransId="{71AFDF3E-2EC7-426A-8756-3393AAFB5D2B}"/>
    <dgm:cxn modelId="{FD1A1089-9173-4A83-A7B2-EBE3ECEFFB8F}" type="presOf" srcId="{5D1F49EB-3FC2-4B2C-ABE7-4EC96BAF7F66}" destId="{D438217A-4262-40D4-A4F5-AAA7A1D9C98C}" srcOrd="0" destOrd="0" presId="urn:microsoft.com/office/officeart/2005/8/layout/bProcess4"/>
    <dgm:cxn modelId="{7F4AB18F-5AA7-492C-A98B-1833A9068920}" srcId="{2CB754F2-96AE-482C-AF62-689ED4CF10D3}" destId="{7672196E-8A9C-4B55-8888-3DE30EC7196D}" srcOrd="1" destOrd="0" parTransId="{31D4CB74-BA18-4D8A-8DD9-9B4591BB04C2}" sibTransId="{DEC7EE88-6D81-48DF-BE9E-AF99ADF54F39}"/>
    <dgm:cxn modelId="{84D36798-50FB-46C9-A2B2-EB328656124B}" type="presOf" srcId="{234619B2-B0DD-4FEA-B923-2CBD67E13195}" destId="{097232D6-1CBD-424C-AA2B-F74CFD26F99B}" srcOrd="0" destOrd="0" presId="urn:microsoft.com/office/officeart/2005/8/layout/bProcess4"/>
    <dgm:cxn modelId="{E5A61699-B082-434E-88F6-5BF30D356D46}" type="presOf" srcId="{64AACBAC-9131-4740-8B41-05A6517A5E38}" destId="{74A3A2ED-1CD8-4EAB-9C9B-D7C675033A70}" srcOrd="0" destOrd="0" presId="urn:microsoft.com/office/officeart/2005/8/layout/bProcess4"/>
    <dgm:cxn modelId="{9F2E8799-8304-44EC-AB77-879EF69958A8}" type="presOf" srcId="{A1290955-F794-4FF7-9F09-3DC469C01A4A}" destId="{BCC159C7-209F-403A-8A77-FF84011A5BFF}" srcOrd="0" destOrd="0" presId="urn:microsoft.com/office/officeart/2005/8/layout/bProcess4"/>
    <dgm:cxn modelId="{CBCCC999-8373-41B9-AC62-D5EBF087FD1D}" srcId="{2CB754F2-96AE-482C-AF62-689ED4CF10D3}" destId="{A83E6B70-93F5-4810-9293-3D3ABD7B448A}" srcOrd="7" destOrd="0" parTransId="{961206F2-15E6-4B6C-BD22-6BE41CC39796}" sibTransId="{BB0982C2-BCB1-4266-B868-2FCEF475506F}"/>
    <dgm:cxn modelId="{AFA9EC9A-0C97-4A71-90B3-163867A21021}" type="presOf" srcId="{ED4D9F75-75AF-4941-965F-6B8ACC815A28}" destId="{DD67619C-DA52-407B-849B-103D10BC3EF6}" srcOrd="0" destOrd="0" presId="urn:microsoft.com/office/officeart/2005/8/layout/bProcess4"/>
    <dgm:cxn modelId="{BB0AED9A-6B91-425C-BA39-0D02F1400096}" srcId="{2CB754F2-96AE-482C-AF62-689ED4CF10D3}" destId="{AA9424A1-7382-442E-AF95-DF23883B00F7}" srcOrd="3" destOrd="0" parTransId="{EDF20F59-083E-4481-84CD-F82E88E98629}" sibTransId="{9F0062A7-8E2B-46AD-B5AA-C6E03B89583D}"/>
    <dgm:cxn modelId="{E9977A9C-2638-479B-A002-0B17BB9C00E3}" type="presOf" srcId="{9FB2FC4A-725A-4F6E-801B-973B0A759746}" destId="{DFB655F1-094F-4593-981D-E1FE3D8AD775}" srcOrd="0" destOrd="0" presId="urn:microsoft.com/office/officeart/2005/8/layout/bProcess4"/>
    <dgm:cxn modelId="{F4F054A3-FD5F-4C44-B1C2-0F8F396695C2}" srcId="{2CB754F2-96AE-482C-AF62-689ED4CF10D3}" destId="{26D36D91-6DCE-4D4A-ABA0-7578F579B191}" srcOrd="27" destOrd="0" parTransId="{5FF55590-700F-4150-A0F9-222EC994234F}" sibTransId="{F631E909-B7FF-4FD7-A676-E88DC52BFE24}"/>
    <dgm:cxn modelId="{A482DEA3-21AC-4587-9658-BE5923CF1FA7}" type="presOf" srcId="{1B224CC3-6ADD-4631-863B-F7246E2B82D0}" destId="{CDB927BE-0892-4808-A051-21305154A40E}" srcOrd="0" destOrd="0" presId="urn:microsoft.com/office/officeart/2005/8/layout/bProcess4"/>
    <dgm:cxn modelId="{05F2C5AC-8095-4337-BACB-6CAFCCD6EF72}" srcId="{2CB754F2-96AE-482C-AF62-689ED4CF10D3}" destId="{9F971247-B07A-4620-9364-55BB66F26B74}" srcOrd="22" destOrd="0" parTransId="{B6447D4C-FB11-4262-9081-C85687822F0E}" sibTransId="{B7171B4C-0EDB-4103-9096-9674043A6086}"/>
    <dgm:cxn modelId="{F02E0DAE-BE38-4B04-A3E5-931953E11ABB}" srcId="{2CB754F2-96AE-482C-AF62-689ED4CF10D3}" destId="{1B224CC3-6ADD-4631-863B-F7246E2B82D0}" srcOrd="18" destOrd="0" parTransId="{E5C232D7-3818-4A01-9272-33DC3AF2A0B2}" sibTransId="{47A99935-7FF6-4DE7-B0B8-83519F56264B}"/>
    <dgm:cxn modelId="{F939B4AE-98F7-4DF4-BFC1-DD80934904BE}" type="presOf" srcId="{47A99935-7FF6-4DE7-B0B8-83519F56264B}" destId="{2F8E8E8D-2E88-45BE-9745-E80ECB9F1B4A}" srcOrd="0" destOrd="0" presId="urn:microsoft.com/office/officeart/2005/8/layout/bProcess4"/>
    <dgm:cxn modelId="{F5CCB9B1-4CA8-423E-A1C9-58129FA8BE70}" type="presOf" srcId="{0D0CB55B-C282-4891-A613-1ADD6314A489}" destId="{20615327-6211-4194-A39B-4FB2DCBE7B1D}" srcOrd="0" destOrd="0" presId="urn:microsoft.com/office/officeart/2005/8/layout/bProcess4"/>
    <dgm:cxn modelId="{E8744CB5-87DC-4730-9A26-F169EDD1BF81}" type="presOf" srcId="{8E08C97B-4F80-46C0-AC46-AF244EF16381}" destId="{0624936B-F286-4C7D-9F6B-7C5DAE16FD33}" srcOrd="0" destOrd="0" presId="urn:microsoft.com/office/officeart/2005/8/layout/bProcess4"/>
    <dgm:cxn modelId="{01EE1CB8-813C-4584-8CA9-6F0FB7281A70}" type="presOf" srcId="{87CC5CB3-C64E-4BE0-85CF-FDF8C29982AC}" destId="{7E55E56D-4158-46B5-B4C3-980FD0799D9F}" srcOrd="0" destOrd="0" presId="urn:microsoft.com/office/officeart/2005/8/layout/bProcess4"/>
    <dgm:cxn modelId="{72BBE2C3-02E1-4DD8-8DE7-D8FB7118C67E}" type="presOf" srcId="{BB0982C2-BCB1-4266-B868-2FCEF475506F}" destId="{6C80866C-342A-4E60-9ECC-C16B9AEA571C}" srcOrd="0" destOrd="0" presId="urn:microsoft.com/office/officeart/2005/8/layout/bProcess4"/>
    <dgm:cxn modelId="{6C9492C8-DAD9-4B2D-9E74-EEE98006EF70}" type="presOf" srcId="{85794CEB-96DE-44FD-B997-6DD83EAB6FD5}" destId="{08E5F85E-C774-4D64-802B-503E5F2BB81C}" srcOrd="0" destOrd="0" presId="urn:microsoft.com/office/officeart/2005/8/layout/bProcess4"/>
    <dgm:cxn modelId="{2044F5C9-CE7D-4C5B-B1B9-321FC15B5CEC}" srcId="{2CB754F2-96AE-482C-AF62-689ED4CF10D3}" destId="{460CA5BF-B377-4CD5-ADF0-62662963986F}" srcOrd="11" destOrd="0" parTransId="{32A21C0F-D5EB-4405-9B68-CFF392789675}" sibTransId="{69294E44-D44D-4FF1-B518-C42EAAD0C52E}"/>
    <dgm:cxn modelId="{7E53BFCB-4CAC-4761-824B-667B6FE7FFEA}" type="presOf" srcId="{ECC92471-4DE6-419F-97C2-A26FFC6575EE}" destId="{AD068B2B-B513-4221-9AD5-CC6728EB5D55}" srcOrd="0" destOrd="0" presId="urn:microsoft.com/office/officeart/2005/8/layout/bProcess4"/>
    <dgm:cxn modelId="{6D7D11CC-DA05-47D6-9948-CEA82108D4BF}" type="presOf" srcId="{5340FA12-6EDC-42CC-AE01-A605B5DB2028}" destId="{90858CE1-BC23-4BDB-A048-1B714C650015}" srcOrd="0" destOrd="0" presId="urn:microsoft.com/office/officeart/2005/8/layout/bProcess4"/>
    <dgm:cxn modelId="{7FD91FCD-7F3A-4BBE-972F-56D7FEC6994D}" srcId="{2CB754F2-96AE-482C-AF62-689ED4CF10D3}" destId="{64AACBAC-9131-4740-8B41-05A6517A5E38}" srcOrd="4" destOrd="0" parTransId="{B9BFFFE0-3544-4B90-875F-19F0E8DF65DA}" sibTransId="{9FB2FC4A-725A-4F6E-801B-973B0A759746}"/>
    <dgm:cxn modelId="{2B0B40D0-0BF9-412E-AA59-0FCAD867D79D}" type="presOf" srcId="{FB324412-FB67-4E99-95EC-CBE028707CDF}" destId="{B1BB42B6-5908-4D5F-ABFA-72CC8B56CB51}" srcOrd="0" destOrd="0" presId="urn:microsoft.com/office/officeart/2005/8/layout/bProcess4"/>
    <dgm:cxn modelId="{4F3A38D1-4B98-4624-AE04-F23093D43744}" srcId="{2CB754F2-96AE-482C-AF62-689ED4CF10D3}" destId="{2E770A36-2669-44D7-A9FE-63E02FBDB70C}" srcOrd="25" destOrd="0" parTransId="{592E1BF8-F03B-4157-B194-BBA81D200736}" sibTransId="{0D0CB55B-C282-4891-A613-1ADD6314A489}"/>
    <dgm:cxn modelId="{830313D9-8688-41F4-81A0-6D65BCBA74F6}" srcId="{2CB754F2-96AE-482C-AF62-689ED4CF10D3}" destId="{97DE1ADE-57F3-423E-97CA-A3BF56037DA7}" srcOrd="14" destOrd="0" parTransId="{8FA2AD92-A94E-4CB8-A306-C5B200BE99F1}" sibTransId="{5340FA12-6EDC-42CC-AE01-A605B5DB2028}"/>
    <dgm:cxn modelId="{81FE68DD-2D04-4670-8ED5-9759C2291062}" srcId="{2CB754F2-96AE-482C-AF62-689ED4CF10D3}" destId="{DDDCA2B1-CA67-47D3-9841-E38252D7F378}" srcOrd="23" destOrd="0" parTransId="{D7635A32-A8F8-4034-968C-050BA92D8445}" sibTransId="{FB324412-FB67-4E99-95EC-CBE028707CDF}"/>
    <dgm:cxn modelId="{A2BE2EDF-5B8A-40EE-BF73-C52BB85BCACF}" type="presOf" srcId="{2A12D32C-8F8A-47D6-9F98-39B72D7DE546}" destId="{27266FA3-E92E-46DD-A200-65C3FD97482D}" srcOrd="0" destOrd="0" presId="urn:microsoft.com/office/officeart/2005/8/layout/bProcess4"/>
    <dgm:cxn modelId="{9125D7DF-E3F8-4450-AE19-460FCF51C3ED}" srcId="{2CB754F2-96AE-482C-AF62-689ED4CF10D3}" destId="{A4B1C5A1-50E6-4533-9E1B-20ECCDF689EB}" srcOrd="6" destOrd="0" parTransId="{E43B3534-E04E-4208-8AF0-A73532C1A5CE}" sibTransId="{B179506A-CC59-452E-8469-64DE26FF5BE9}"/>
    <dgm:cxn modelId="{25FE90E6-4164-4C76-8FD1-C0AD005FFCE3}" type="presOf" srcId="{FFBBE5AA-D54E-4132-93D7-BB74F321A93E}" destId="{D19058F7-FA8C-4C06-B095-C7C127979EE6}" srcOrd="0" destOrd="0" presId="urn:microsoft.com/office/officeart/2005/8/layout/bProcess4"/>
    <dgm:cxn modelId="{D7D707F5-16D5-487A-B50A-57B0448DA914}" type="presOf" srcId="{DEC7EE88-6D81-48DF-BE9E-AF99ADF54F39}" destId="{B90C5183-A4F5-4F47-9BCB-41F0E52097D1}" srcOrd="0" destOrd="0" presId="urn:microsoft.com/office/officeart/2005/8/layout/bProcess4"/>
    <dgm:cxn modelId="{F6CDD8FC-1D63-4593-A1A8-288522AFA942}" type="presOf" srcId="{B179506A-CC59-452E-8469-64DE26FF5BE9}" destId="{23BD025F-35A4-453D-A093-5CF319F71238}" srcOrd="0" destOrd="0" presId="urn:microsoft.com/office/officeart/2005/8/layout/bProcess4"/>
    <dgm:cxn modelId="{EFCB2092-D424-4099-A684-2060ECCF5719}" type="presParOf" srcId="{0A34742B-0FF7-4984-AB34-8BF8E5F9B59D}" destId="{8D977750-1E73-4581-AA4F-D5196C14BFFE}" srcOrd="0" destOrd="0" presId="urn:microsoft.com/office/officeart/2005/8/layout/bProcess4"/>
    <dgm:cxn modelId="{E5766838-3893-4F2C-AE56-E1372E7DD001}" type="presParOf" srcId="{8D977750-1E73-4581-AA4F-D5196C14BFFE}" destId="{11CF41ED-7727-40DC-99B0-689CCFA2DCA1}" srcOrd="0" destOrd="0" presId="urn:microsoft.com/office/officeart/2005/8/layout/bProcess4"/>
    <dgm:cxn modelId="{8B61D116-FE9C-4494-A297-0A558D531C07}" type="presParOf" srcId="{8D977750-1E73-4581-AA4F-D5196C14BFFE}" destId="{AE4FD99B-11B7-44EC-993C-081C42C4A108}" srcOrd="1" destOrd="0" presId="urn:microsoft.com/office/officeart/2005/8/layout/bProcess4"/>
    <dgm:cxn modelId="{D583E252-73A6-46F4-9A79-9A7CAE1BEC24}" type="presParOf" srcId="{0A34742B-0FF7-4984-AB34-8BF8E5F9B59D}" destId="{097232D6-1CBD-424C-AA2B-F74CFD26F99B}" srcOrd="1" destOrd="0" presId="urn:microsoft.com/office/officeart/2005/8/layout/bProcess4"/>
    <dgm:cxn modelId="{6CEF70E6-FCCA-489C-869D-D50336137E36}" type="presParOf" srcId="{0A34742B-0FF7-4984-AB34-8BF8E5F9B59D}" destId="{047EAE8D-CC31-4629-A0FE-C13254491C29}" srcOrd="2" destOrd="0" presId="urn:microsoft.com/office/officeart/2005/8/layout/bProcess4"/>
    <dgm:cxn modelId="{695DE540-D127-485D-B879-609C54F48B15}" type="presParOf" srcId="{047EAE8D-CC31-4629-A0FE-C13254491C29}" destId="{1D5674FA-BA70-4ABA-B015-11A8DBCEF098}" srcOrd="0" destOrd="0" presId="urn:microsoft.com/office/officeart/2005/8/layout/bProcess4"/>
    <dgm:cxn modelId="{703D1984-AA54-408C-9365-AC7F58C0C97D}" type="presParOf" srcId="{047EAE8D-CC31-4629-A0FE-C13254491C29}" destId="{BC016867-0192-4CEB-A4FC-9E4133737788}" srcOrd="1" destOrd="0" presId="urn:microsoft.com/office/officeart/2005/8/layout/bProcess4"/>
    <dgm:cxn modelId="{6D91F77C-B2EB-4099-8C30-4D4793F4AD4A}" type="presParOf" srcId="{0A34742B-0FF7-4984-AB34-8BF8E5F9B59D}" destId="{B90C5183-A4F5-4F47-9BCB-41F0E52097D1}" srcOrd="3" destOrd="0" presId="urn:microsoft.com/office/officeart/2005/8/layout/bProcess4"/>
    <dgm:cxn modelId="{E52CA89B-C202-472A-ACDB-442AC3A8B104}" type="presParOf" srcId="{0A34742B-0FF7-4984-AB34-8BF8E5F9B59D}" destId="{E126A702-BAEE-4FFD-AFCE-8D1A39A51B87}" srcOrd="4" destOrd="0" presId="urn:microsoft.com/office/officeart/2005/8/layout/bProcess4"/>
    <dgm:cxn modelId="{B7EE8C6E-2B37-465F-98D9-3F9037F13BB6}" type="presParOf" srcId="{E126A702-BAEE-4FFD-AFCE-8D1A39A51B87}" destId="{C4FEC399-C99B-41AD-B856-050627A81B55}" srcOrd="0" destOrd="0" presId="urn:microsoft.com/office/officeart/2005/8/layout/bProcess4"/>
    <dgm:cxn modelId="{EC1A03CB-4D2B-4D7D-ADCF-174129310EE1}" type="presParOf" srcId="{E126A702-BAEE-4FFD-AFCE-8D1A39A51B87}" destId="{F8F76EF7-2463-42BB-BE90-F63C73A320B6}" srcOrd="1" destOrd="0" presId="urn:microsoft.com/office/officeart/2005/8/layout/bProcess4"/>
    <dgm:cxn modelId="{1BF9D925-B577-4767-BDD4-4C59C7C7888B}" type="presParOf" srcId="{0A34742B-0FF7-4984-AB34-8BF8E5F9B59D}" destId="{1B68204C-DA7D-462C-BF35-C5A96C1BA192}" srcOrd="5" destOrd="0" presId="urn:microsoft.com/office/officeart/2005/8/layout/bProcess4"/>
    <dgm:cxn modelId="{870260AC-3B1B-4340-A6F4-2A166B89F792}" type="presParOf" srcId="{0A34742B-0FF7-4984-AB34-8BF8E5F9B59D}" destId="{789C4925-79C8-478F-9F3C-C78ED47C5358}" srcOrd="6" destOrd="0" presId="urn:microsoft.com/office/officeart/2005/8/layout/bProcess4"/>
    <dgm:cxn modelId="{14958EE9-C341-4F58-8226-BEF4AD02C54E}" type="presParOf" srcId="{789C4925-79C8-478F-9F3C-C78ED47C5358}" destId="{3D45A6B7-48D9-4266-A16D-31DFA8688DD5}" srcOrd="0" destOrd="0" presId="urn:microsoft.com/office/officeart/2005/8/layout/bProcess4"/>
    <dgm:cxn modelId="{0AF9CB75-0ED8-429E-B45F-346FA3C352EB}" type="presParOf" srcId="{789C4925-79C8-478F-9F3C-C78ED47C5358}" destId="{C2B9CAC3-C2ED-4AA8-8C7F-E7EDDBD18E49}" srcOrd="1" destOrd="0" presId="urn:microsoft.com/office/officeart/2005/8/layout/bProcess4"/>
    <dgm:cxn modelId="{D8D29F59-9F2A-4D4E-B89F-6CB92250C9AD}" type="presParOf" srcId="{0A34742B-0FF7-4984-AB34-8BF8E5F9B59D}" destId="{DA735A71-74CB-41AC-B4FC-AA6FC566A8AA}" srcOrd="7" destOrd="0" presId="urn:microsoft.com/office/officeart/2005/8/layout/bProcess4"/>
    <dgm:cxn modelId="{B5463788-DD87-4AC3-9DC5-01A9B9F685CF}" type="presParOf" srcId="{0A34742B-0FF7-4984-AB34-8BF8E5F9B59D}" destId="{7C583698-E9A0-4118-A4DC-4EA6DBCB77A8}" srcOrd="8" destOrd="0" presId="urn:microsoft.com/office/officeart/2005/8/layout/bProcess4"/>
    <dgm:cxn modelId="{98B3C4F9-FB28-440C-A279-ACABB066EF94}" type="presParOf" srcId="{7C583698-E9A0-4118-A4DC-4EA6DBCB77A8}" destId="{F0506E3C-1EF8-49BA-B5BD-EBFA56249506}" srcOrd="0" destOrd="0" presId="urn:microsoft.com/office/officeart/2005/8/layout/bProcess4"/>
    <dgm:cxn modelId="{A16686E1-E91E-4B95-9287-EB4ACD85C60B}" type="presParOf" srcId="{7C583698-E9A0-4118-A4DC-4EA6DBCB77A8}" destId="{74A3A2ED-1CD8-4EAB-9C9B-D7C675033A70}" srcOrd="1" destOrd="0" presId="urn:microsoft.com/office/officeart/2005/8/layout/bProcess4"/>
    <dgm:cxn modelId="{791F9C0D-B67E-49C9-960D-53CD439EA1CA}" type="presParOf" srcId="{0A34742B-0FF7-4984-AB34-8BF8E5F9B59D}" destId="{DFB655F1-094F-4593-981D-E1FE3D8AD775}" srcOrd="9" destOrd="0" presId="urn:microsoft.com/office/officeart/2005/8/layout/bProcess4"/>
    <dgm:cxn modelId="{22D0F18A-1FA9-403B-99CC-8928FB337EC3}" type="presParOf" srcId="{0A34742B-0FF7-4984-AB34-8BF8E5F9B59D}" destId="{5203BD80-CDEB-4634-8FAE-A47F41DA48D7}" srcOrd="10" destOrd="0" presId="urn:microsoft.com/office/officeart/2005/8/layout/bProcess4"/>
    <dgm:cxn modelId="{09B74D21-9DEC-464D-8F84-11043F441470}" type="presParOf" srcId="{5203BD80-CDEB-4634-8FAE-A47F41DA48D7}" destId="{36D9A6C3-7AC7-4E64-8E81-F09E302DEE59}" srcOrd="0" destOrd="0" presId="urn:microsoft.com/office/officeart/2005/8/layout/bProcess4"/>
    <dgm:cxn modelId="{872E6DA7-5EEF-4311-8AD9-1A122B6B4B12}" type="presParOf" srcId="{5203BD80-CDEB-4634-8FAE-A47F41DA48D7}" destId="{27266FA3-E92E-46DD-A200-65C3FD97482D}" srcOrd="1" destOrd="0" presId="urn:microsoft.com/office/officeart/2005/8/layout/bProcess4"/>
    <dgm:cxn modelId="{63A7A3D8-869B-46F9-984B-58D594C3D045}" type="presParOf" srcId="{0A34742B-0FF7-4984-AB34-8BF8E5F9B59D}" destId="{3FBEEBD1-D22F-41E7-BA70-7495099DEF64}" srcOrd="11" destOrd="0" presId="urn:microsoft.com/office/officeart/2005/8/layout/bProcess4"/>
    <dgm:cxn modelId="{3E512A15-99F2-4DE1-BA15-0BD1BEC7C050}" type="presParOf" srcId="{0A34742B-0FF7-4984-AB34-8BF8E5F9B59D}" destId="{D6D5A590-DA7D-4592-B672-FCA75CDE2334}" srcOrd="12" destOrd="0" presId="urn:microsoft.com/office/officeart/2005/8/layout/bProcess4"/>
    <dgm:cxn modelId="{4928CB93-9113-4A78-A148-214F427E15D3}" type="presParOf" srcId="{D6D5A590-DA7D-4592-B672-FCA75CDE2334}" destId="{0D8BED1D-6B44-4D30-A1C1-FB3DBE595A3D}" srcOrd="0" destOrd="0" presId="urn:microsoft.com/office/officeart/2005/8/layout/bProcess4"/>
    <dgm:cxn modelId="{5ED8EE58-40E2-415B-B580-38177F4F5D30}" type="presParOf" srcId="{D6D5A590-DA7D-4592-B672-FCA75CDE2334}" destId="{04877382-5A5F-441F-87C6-D0AB71ADAFD9}" srcOrd="1" destOrd="0" presId="urn:microsoft.com/office/officeart/2005/8/layout/bProcess4"/>
    <dgm:cxn modelId="{0C0FC8E3-9984-44D7-B763-246E2D87AF68}" type="presParOf" srcId="{0A34742B-0FF7-4984-AB34-8BF8E5F9B59D}" destId="{23BD025F-35A4-453D-A093-5CF319F71238}" srcOrd="13" destOrd="0" presId="urn:microsoft.com/office/officeart/2005/8/layout/bProcess4"/>
    <dgm:cxn modelId="{176A43C0-31C6-4E87-ABFA-22A35F379998}" type="presParOf" srcId="{0A34742B-0FF7-4984-AB34-8BF8E5F9B59D}" destId="{4B75CD9B-B59F-4920-8765-B42C671E83F5}" srcOrd="14" destOrd="0" presId="urn:microsoft.com/office/officeart/2005/8/layout/bProcess4"/>
    <dgm:cxn modelId="{D47326C8-7952-47DD-968F-B85A581181A4}" type="presParOf" srcId="{4B75CD9B-B59F-4920-8765-B42C671E83F5}" destId="{0FA09715-6203-4A0C-BE75-954E33826674}" srcOrd="0" destOrd="0" presId="urn:microsoft.com/office/officeart/2005/8/layout/bProcess4"/>
    <dgm:cxn modelId="{C56A39FA-BE44-4A86-A23B-CA61BA778569}" type="presParOf" srcId="{4B75CD9B-B59F-4920-8765-B42C671E83F5}" destId="{DB5E1C22-8BD6-42E5-A97C-CEF9E31527CB}" srcOrd="1" destOrd="0" presId="urn:microsoft.com/office/officeart/2005/8/layout/bProcess4"/>
    <dgm:cxn modelId="{F29424D0-4CC6-4266-B72C-BC058237AE09}" type="presParOf" srcId="{0A34742B-0FF7-4984-AB34-8BF8E5F9B59D}" destId="{6C80866C-342A-4E60-9ECC-C16B9AEA571C}" srcOrd="15" destOrd="0" presId="urn:microsoft.com/office/officeart/2005/8/layout/bProcess4"/>
    <dgm:cxn modelId="{908252C7-C058-49EF-A804-814C1A9DBBC3}" type="presParOf" srcId="{0A34742B-0FF7-4984-AB34-8BF8E5F9B59D}" destId="{64CCB586-9551-4641-9AD9-75C30485ACBB}" srcOrd="16" destOrd="0" presId="urn:microsoft.com/office/officeart/2005/8/layout/bProcess4"/>
    <dgm:cxn modelId="{18949640-7AB9-4D47-BDD7-5CF1D769CD01}" type="presParOf" srcId="{64CCB586-9551-4641-9AD9-75C30485ACBB}" destId="{4FD477AD-D8FC-4874-9AA9-725EA236290C}" srcOrd="0" destOrd="0" presId="urn:microsoft.com/office/officeart/2005/8/layout/bProcess4"/>
    <dgm:cxn modelId="{F2C04D5F-17C9-441E-938D-E8A03D325429}" type="presParOf" srcId="{64CCB586-9551-4641-9AD9-75C30485ACBB}" destId="{5E8B9BE6-D767-43DB-BAF1-EB5FABED018A}" srcOrd="1" destOrd="0" presId="urn:microsoft.com/office/officeart/2005/8/layout/bProcess4"/>
    <dgm:cxn modelId="{1F92FF28-B9A6-474D-9B9D-BD9CBA74E0C8}" type="presParOf" srcId="{0A34742B-0FF7-4984-AB34-8BF8E5F9B59D}" destId="{F9C36749-EAEA-4656-A826-ACA02F64E60C}" srcOrd="17" destOrd="0" presId="urn:microsoft.com/office/officeart/2005/8/layout/bProcess4"/>
    <dgm:cxn modelId="{9A5EBC9E-D21C-43AD-A647-034352D6B8F2}" type="presParOf" srcId="{0A34742B-0FF7-4984-AB34-8BF8E5F9B59D}" destId="{154E886B-E32F-4E27-A8E0-B5879840027E}" srcOrd="18" destOrd="0" presId="urn:microsoft.com/office/officeart/2005/8/layout/bProcess4"/>
    <dgm:cxn modelId="{7205F81E-2C3F-4BCC-BA6F-CA065B4ABF48}" type="presParOf" srcId="{154E886B-E32F-4E27-A8E0-B5879840027E}" destId="{46836BA5-D25B-4BE0-9322-5B886D24DCA9}" srcOrd="0" destOrd="0" presId="urn:microsoft.com/office/officeart/2005/8/layout/bProcess4"/>
    <dgm:cxn modelId="{E7BEAE8E-1729-474A-8664-E39014757851}" type="presParOf" srcId="{154E886B-E32F-4E27-A8E0-B5879840027E}" destId="{CFBC699E-BB24-44E4-8725-6036CA6E9B66}" srcOrd="1" destOrd="0" presId="urn:microsoft.com/office/officeart/2005/8/layout/bProcess4"/>
    <dgm:cxn modelId="{F58CF1E3-776A-4C18-9F3D-570E4693F36A}" type="presParOf" srcId="{0A34742B-0FF7-4984-AB34-8BF8E5F9B59D}" destId="{D438217A-4262-40D4-A4F5-AAA7A1D9C98C}" srcOrd="19" destOrd="0" presId="urn:microsoft.com/office/officeart/2005/8/layout/bProcess4"/>
    <dgm:cxn modelId="{339F2E71-DD0F-4600-83FC-AA73619F8E9E}" type="presParOf" srcId="{0A34742B-0FF7-4984-AB34-8BF8E5F9B59D}" destId="{B386CBB0-FB9C-4EB0-B061-B2C04BC83FC2}" srcOrd="20" destOrd="0" presId="urn:microsoft.com/office/officeart/2005/8/layout/bProcess4"/>
    <dgm:cxn modelId="{300097CD-FC2A-48AD-A691-497FD3A05196}" type="presParOf" srcId="{B386CBB0-FB9C-4EB0-B061-B2C04BC83FC2}" destId="{C602DFB0-C080-4FD8-B200-C94E824EC72A}" srcOrd="0" destOrd="0" presId="urn:microsoft.com/office/officeart/2005/8/layout/bProcess4"/>
    <dgm:cxn modelId="{638F0C6B-2D24-42AD-BAE4-993A9FF80D9A}" type="presParOf" srcId="{B386CBB0-FB9C-4EB0-B061-B2C04BC83FC2}" destId="{131D244C-19DE-48DF-826C-4EAE0ADA4919}" srcOrd="1" destOrd="0" presId="urn:microsoft.com/office/officeart/2005/8/layout/bProcess4"/>
    <dgm:cxn modelId="{D23888F7-8776-4856-88C2-47FCB91DBA68}" type="presParOf" srcId="{0A34742B-0FF7-4984-AB34-8BF8E5F9B59D}" destId="{BCC159C7-209F-403A-8A77-FF84011A5BFF}" srcOrd="21" destOrd="0" presId="urn:microsoft.com/office/officeart/2005/8/layout/bProcess4"/>
    <dgm:cxn modelId="{5E70EC09-9252-459C-9827-A59B95515BFF}" type="presParOf" srcId="{0A34742B-0FF7-4984-AB34-8BF8E5F9B59D}" destId="{9F0D8482-6926-4636-845B-B1667737A15F}" srcOrd="22" destOrd="0" presId="urn:microsoft.com/office/officeart/2005/8/layout/bProcess4"/>
    <dgm:cxn modelId="{CC5E9614-7181-4E4F-BB1E-F683B616EB24}" type="presParOf" srcId="{9F0D8482-6926-4636-845B-B1667737A15F}" destId="{B79CD58E-C9F4-459E-BC09-C05843B33A62}" srcOrd="0" destOrd="0" presId="urn:microsoft.com/office/officeart/2005/8/layout/bProcess4"/>
    <dgm:cxn modelId="{6034CB04-BB17-465A-9D91-0D7213B9D70B}" type="presParOf" srcId="{9F0D8482-6926-4636-845B-B1667737A15F}" destId="{C29537FA-CD17-47FA-BF59-63A6E9EA48FF}" srcOrd="1" destOrd="0" presId="urn:microsoft.com/office/officeart/2005/8/layout/bProcess4"/>
    <dgm:cxn modelId="{79649A31-6CEF-499A-85FA-AE5BE9B9A4DA}" type="presParOf" srcId="{0A34742B-0FF7-4984-AB34-8BF8E5F9B59D}" destId="{6782A23B-6EBC-4370-9CDD-5672530DED5F}" srcOrd="23" destOrd="0" presId="urn:microsoft.com/office/officeart/2005/8/layout/bProcess4"/>
    <dgm:cxn modelId="{D8B9A918-7693-4896-A1C0-82470623F1F3}" type="presParOf" srcId="{0A34742B-0FF7-4984-AB34-8BF8E5F9B59D}" destId="{C8C16D44-F4D3-4B8D-B4D7-A80135C92494}" srcOrd="24" destOrd="0" presId="urn:microsoft.com/office/officeart/2005/8/layout/bProcess4"/>
    <dgm:cxn modelId="{C6D0A1F5-4981-4622-B1C0-DCAF623E36CE}" type="presParOf" srcId="{C8C16D44-F4D3-4B8D-B4D7-A80135C92494}" destId="{70173093-6A2D-4C97-855C-D8FBDE828665}" srcOrd="0" destOrd="0" presId="urn:microsoft.com/office/officeart/2005/8/layout/bProcess4"/>
    <dgm:cxn modelId="{7529B59E-66C7-4C7F-BFE2-D945A500025B}" type="presParOf" srcId="{C8C16D44-F4D3-4B8D-B4D7-A80135C92494}" destId="{4DF2A064-8BA0-43BF-B8D4-057830EDD3C7}" srcOrd="1" destOrd="0" presId="urn:microsoft.com/office/officeart/2005/8/layout/bProcess4"/>
    <dgm:cxn modelId="{F665DD70-0581-4FAD-88C8-D94FEBBAC8B5}" type="presParOf" srcId="{0A34742B-0FF7-4984-AB34-8BF8E5F9B59D}" destId="{D19058F7-FA8C-4C06-B095-C7C127979EE6}" srcOrd="25" destOrd="0" presId="urn:microsoft.com/office/officeart/2005/8/layout/bProcess4"/>
    <dgm:cxn modelId="{C1784D6E-2333-41DC-8316-2B4D551BCE03}" type="presParOf" srcId="{0A34742B-0FF7-4984-AB34-8BF8E5F9B59D}" destId="{EDE9C83C-E02F-4030-8D5A-B82463B38E6E}" srcOrd="26" destOrd="0" presId="urn:microsoft.com/office/officeart/2005/8/layout/bProcess4"/>
    <dgm:cxn modelId="{52E14776-B1CA-4618-8ECD-EC621CBAD9AE}" type="presParOf" srcId="{EDE9C83C-E02F-4030-8D5A-B82463B38E6E}" destId="{F647C70A-E701-4158-AC1E-52AD73B19FE6}" srcOrd="0" destOrd="0" presId="urn:microsoft.com/office/officeart/2005/8/layout/bProcess4"/>
    <dgm:cxn modelId="{1B71FC3D-8978-455B-9039-58B862ED40A9}" type="presParOf" srcId="{EDE9C83C-E02F-4030-8D5A-B82463B38E6E}" destId="{AD068B2B-B513-4221-9AD5-CC6728EB5D55}" srcOrd="1" destOrd="0" presId="urn:microsoft.com/office/officeart/2005/8/layout/bProcess4"/>
    <dgm:cxn modelId="{150F3BC5-45DC-4878-970A-5C08DD469349}" type="presParOf" srcId="{0A34742B-0FF7-4984-AB34-8BF8E5F9B59D}" destId="{A1DF2F38-155E-496B-8CAF-E850005E7ABE}" srcOrd="27" destOrd="0" presId="urn:microsoft.com/office/officeart/2005/8/layout/bProcess4"/>
    <dgm:cxn modelId="{7D09DC83-2720-4BB4-A5BC-DA74139FF4DB}" type="presParOf" srcId="{0A34742B-0FF7-4984-AB34-8BF8E5F9B59D}" destId="{734DDDB9-E151-4473-A4EE-6DAC8C513E0B}" srcOrd="28" destOrd="0" presId="urn:microsoft.com/office/officeart/2005/8/layout/bProcess4"/>
    <dgm:cxn modelId="{09899665-9471-47FF-9491-9155D2646DED}" type="presParOf" srcId="{734DDDB9-E151-4473-A4EE-6DAC8C513E0B}" destId="{9D62D3DB-D91F-4590-B4BC-C58F45E1EB5F}" srcOrd="0" destOrd="0" presId="urn:microsoft.com/office/officeart/2005/8/layout/bProcess4"/>
    <dgm:cxn modelId="{EF3060B2-6EAD-4979-B270-35189971F447}" type="presParOf" srcId="{734DDDB9-E151-4473-A4EE-6DAC8C513E0B}" destId="{D0E2F8C7-2992-4F2A-AA05-F621F64F79B6}" srcOrd="1" destOrd="0" presId="urn:microsoft.com/office/officeart/2005/8/layout/bProcess4"/>
    <dgm:cxn modelId="{F548C648-CE90-4FC5-98B3-D5846C08BF33}" type="presParOf" srcId="{0A34742B-0FF7-4984-AB34-8BF8E5F9B59D}" destId="{90858CE1-BC23-4BDB-A048-1B714C650015}" srcOrd="29" destOrd="0" presId="urn:microsoft.com/office/officeart/2005/8/layout/bProcess4"/>
    <dgm:cxn modelId="{496463B8-B08A-4FAF-92F3-283E228381A6}" type="presParOf" srcId="{0A34742B-0FF7-4984-AB34-8BF8E5F9B59D}" destId="{5CC0B72A-9B09-42D9-A8D6-2791115D9231}" srcOrd="30" destOrd="0" presId="urn:microsoft.com/office/officeart/2005/8/layout/bProcess4"/>
    <dgm:cxn modelId="{4F9D1F8C-405E-4778-9C49-2EE1B0062C1C}" type="presParOf" srcId="{5CC0B72A-9B09-42D9-A8D6-2791115D9231}" destId="{D854EABC-D278-4485-A672-F1B36A508A19}" srcOrd="0" destOrd="0" presId="urn:microsoft.com/office/officeart/2005/8/layout/bProcess4"/>
    <dgm:cxn modelId="{CFEDF6D7-5F29-438F-BA33-4A9C4BDC6F5D}" type="presParOf" srcId="{5CC0B72A-9B09-42D9-A8D6-2791115D9231}" destId="{84D97AFC-9F8E-440D-B656-54C606E7228F}" srcOrd="1" destOrd="0" presId="urn:microsoft.com/office/officeart/2005/8/layout/bProcess4"/>
    <dgm:cxn modelId="{14152DE5-92E8-45CE-9B24-544207FC361D}" type="presParOf" srcId="{0A34742B-0FF7-4984-AB34-8BF8E5F9B59D}" destId="{DD67619C-DA52-407B-849B-103D10BC3EF6}" srcOrd="31" destOrd="0" presId="urn:microsoft.com/office/officeart/2005/8/layout/bProcess4"/>
    <dgm:cxn modelId="{B7875181-0A8E-4CFA-BB9E-2DDB64E9F1F4}" type="presParOf" srcId="{0A34742B-0FF7-4984-AB34-8BF8E5F9B59D}" destId="{7E688175-923A-4D03-B524-CE9FD45365E2}" srcOrd="32" destOrd="0" presId="urn:microsoft.com/office/officeart/2005/8/layout/bProcess4"/>
    <dgm:cxn modelId="{66C737FF-88C7-4D22-B1A5-06856C5B9023}" type="presParOf" srcId="{7E688175-923A-4D03-B524-CE9FD45365E2}" destId="{C4544797-30F5-475D-85CC-032F9CB08418}" srcOrd="0" destOrd="0" presId="urn:microsoft.com/office/officeart/2005/8/layout/bProcess4"/>
    <dgm:cxn modelId="{64442B78-06CE-4AB4-900A-200424ABE48A}" type="presParOf" srcId="{7E688175-923A-4D03-B524-CE9FD45365E2}" destId="{FCF52112-1EB2-4018-B8F8-D3A2AF616BEE}" srcOrd="1" destOrd="0" presId="urn:microsoft.com/office/officeart/2005/8/layout/bProcess4"/>
    <dgm:cxn modelId="{BFA95BFC-F7A7-452C-A5D0-B2ACC8DD593A}" type="presParOf" srcId="{0A34742B-0FF7-4984-AB34-8BF8E5F9B59D}" destId="{B0850791-6FA1-4C33-B1C1-9247B9A946A2}" srcOrd="33" destOrd="0" presId="urn:microsoft.com/office/officeart/2005/8/layout/bProcess4"/>
    <dgm:cxn modelId="{5D18E370-C2D7-47FE-9F8C-0E71717CC237}" type="presParOf" srcId="{0A34742B-0FF7-4984-AB34-8BF8E5F9B59D}" destId="{1800AA48-9E92-435E-B8A4-CC629EFCAAEC}" srcOrd="34" destOrd="0" presId="urn:microsoft.com/office/officeart/2005/8/layout/bProcess4"/>
    <dgm:cxn modelId="{D9FC5ECD-DE8A-4146-8530-6BE90C2DD31F}" type="presParOf" srcId="{1800AA48-9E92-435E-B8A4-CC629EFCAAEC}" destId="{98098D9B-22B0-4C35-BD95-0FF13BCD3D49}" srcOrd="0" destOrd="0" presId="urn:microsoft.com/office/officeart/2005/8/layout/bProcess4"/>
    <dgm:cxn modelId="{E78FCDD5-F77B-4DD3-883A-82BDB6A5AACE}" type="presParOf" srcId="{1800AA48-9E92-435E-B8A4-CC629EFCAAEC}" destId="{6750C7F9-AFD9-4E7F-B8E7-64B2780C7E33}" srcOrd="1" destOrd="0" presId="urn:microsoft.com/office/officeart/2005/8/layout/bProcess4"/>
    <dgm:cxn modelId="{5C3122C5-4B34-4C69-804B-C5B8692F60AD}" type="presParOf" srcId="{0A34742B-0FF7-4984-AB34-8BF8E5F9B59D}" destId="{D7573AB6-3338-4A6B-8B78-622D0E4BDBE9}" srcOrd="35" destOrd="0" presId="urn:microsoft.com/office/officeart/2005/8/layout/bProcess4"/>
    <dgm:cxn modelId="{22C21FCC-9C95-4B90-AFC6-BAB2C851BFBA}" type="presParOf" srcId="{0A34742B-0FF7-4984-AB34-8BF8E5F9B59D}" destId="{094D1612-3551-4386-AFB5-822AD1E6D5D9}" srcOrd="36" destOrd="0" presId="urn:microsoft.com/office/officeart/2005/8/layout/bProcess4"/>
    <dgm:cxn modelId="{FBA8C6E6-E921-482B-9D9B-DDB9EA256E77}" type="presParOf" srcId="{094D1612-3551-4386-AFB5-822AD1E6D5D9}" destId="{E038A64A-2403-4A72-A47F-3D68B26B8AF6}" srcOrd="0" destOrd="0" presId="urn:microsoft.com/office/officeart/2005/8/layout/bProcess4"/>
    <dgm:cxn modelId="{B2418EF4-BD8B-40E5-8B47-1A71534AD59E}" type="presParOf" srcId="{094D1612-3551-4386-AFB5-822AD1E6D5D9}" destId="{CDB927BE-0892-4808-A051-21305154A40E}" srcOrd="1" destOrd="0" presId="urn:microsoft.com/office/officeart/2005/8/layout/bProcess4"/>
    <dgm:cxn modelId="{3F2B0061-6ABE-42FA-B2F8-E7DA79539274}" type="presParOf" srcId="{0A34742B-0FF7-4984-AB34-8BF8E5F9B59D}" destId="{2F8E8E8D-2E88-45BE-9745-E80ECB9F1B4A}" srcOrd="37" destOrd="0" presId="urn:microsoft.com/office/officeart/2005/8/layout/bProcess4"/>
    <dgm:cxn modelId="{87B5C365-4BE0-47C9-BD46-7B2B6D540062}" type="presParOf" srcId="{0A34742B-0FF7-4984-AB34-8BF8E5F9B59D}" destId="{28A6BC75-E589-4061-92CF-B2E7CEE77AA9}" srcOrd="38" destOrd="0" presId="urn:microsoft.com/office/officeart/2005/8/layout/bProcess4"/>
    <dgm:cxn modelId="{7816B4E0-02F2-48D1-A024-8D8095A3D05D}" type="presParOf" srcId="{28A6BC75-E589-4061-92CF-B2E7CEE77AA9}" destId="{581CD662-11A7-447A-B353-706160EBEA3E}" srcOrd="0" destOrd="0" presId="urn:microsoft.com/office/officeart/2005/8/layout/bProcess4"/>
    <dgm:cxn modelId="{F4E92751-0A80-44D5-8470-18081CA34F06}" type="presParOf" srcId="{28A6BC75-E589-4061-92CF-B2E7CEE77AA9}" destId="{6E9F3839-0AFD-4E93-9E4B-45E8D60EE31D}" srcOrd="1" destOrd="0" presId="urn:microsoft.com/office/officeart/2005/8/layout/bProcess4"/>
    <dgm:cxn modelId="{84E8E8B6-E8BC-4BCF-8EAE-9958A7739975}" type="presParOf" srcId="{0A34742B-0FF7-4984-AB34-8BF8E5F9B59D}" destId="{1AEA47B0-C6BC-4A0F-AF3C-7E76BB048E27}" srcOrd="39" destOrd="0" presId="urn:microsoft.com/office/officeart/2005/8/layout/bProcess4"/>
    <dgm:cxn modelId="{BD95F0EE-9B7B-43B4-8779-75DC9E22CDDB}" type="presParOf" srcId="{0A34742B-0FF7-4984-AB34-8BF8E5F9B59D}" destId="{BA8081CD-938F-4613-B384-50D70EC29280}" srcOrd="40" destOrd="0" presId="urn:microsoft.com/office/officeart/2005/8/layout/bProcess4"/>
    <dgm:cxn modelId="{0B41743D-228D-494F-827C-C0B0EA000D9C}" type="presParOf" srcId="{BA8081CD-938F-4613-B384-50D70EC29280}" destId="{05766271-A119-44D4-AD70-2D08E9CFCB64}" srcOrd="0" destOrd="0" presId="urn:microsoft.com/office/officeart/2005/8/layout/bProcess4"/>
    <dgm:cxn modelId="{624865BE-9ADA-45E1-8099-2F99E325E3E8}" type="presParOf" srcId="{BA8081CD-938F-4613-B384-50D70EC29280}" destId="{4D15C8AC-741A-454A-B455-186349B0272B}" srcOrd="1" destOrd="0" presId="urn:microsoft.com/office/officeart/2005/8/layout/bProcess4"/>
    <dgm:cxn modelId="{914FA2F3-84C8-4122-BACC-660211A01C56}" type="presParOf" srcId="{0A34742B-0FF7-4984-AB34-8BF8E5F9B59D}" destId="{3459B9D3-928A-470A-9457-DB440A48B00B}" srcOrd="41" destOrd="0" presId="urn:microsoft.com/office/officeart/2005/8/layout/bProcess4"/>
    <dgm:cxn modelId="{E14DE6AF-D3AE-4A1E-BC23-B7BE18BECE43}" type="presParOf" srcId="{0A34742B-0FF7-4984-AB34-8BF8E5F9B59D}" destId="{E5313702-C181-4DEB-8AD1-2FEF44C18FF1}" srcOrd="42" destOrd="0" presId="urn:microsoft.com/office/officeart/2005/8/layout/bProcess4"/>
    <dgm:cxn modelId="{B29E44E7-A7ED-40D9-B7C0-03DE958130FD}" type="presParOf" srcId="{E5313702-C181-4DEB-8AD1-2FEF44C18FF1}" destId="{E97FCF56-DC8F-4D48-803E-89AB1D0D6C0B}" srcOrd="0" destOrd="0" presId="urn:microsoft.com/office/officeart/2005/8/layout/bProcess4"/>
    <dgm:cxn modelId="{A6CC0F48-83DB-429B-84D8-528AB44AF619}" type="presParOf" srcId="{E5313702-C181-4DEB-8AD1-2FEF44C18FF1}" destId="{0624936B-F286-4C7D-9F6B-7C5DAE16FD33}" srcOrd="1" destOrd="0" presId="urn:microsoft.com/office/officeart/2005/8/layout/bProcess4"/>
    <dgm:cxn modelId="{36DCE422-5C93-41E1-903C-F9CEBB9230EA}" type="presParOf" srcId="{0A34742B-0FF7-4984-AB34-8BF8E5F9B59D}" destId="{08E5F85E-C774-4D64-802B-503E5F2BB81C}" srcOrd="43" destOrd="0" presId="urn:microsoft.com/office/officeart/2005/8/layout/bProcess4"/>
    <dgm:cxn modelId="{23199DCC-C67B-490A-98A7-122099F781B6}" type="presParOf" srcId="{0A34742B-0FF7-4984-AB34-8BF8E5F9B59D}" destId="{A382261D-495E-4ED0-A49F-2E1B93D016A8}" srcOrd="44" destOrd="0" presId="urn:microsoft.com/office/officeart/2005/8/layout/bProcess4"/>
    <dgm:cxn modelId="{E646F58E-69B9-4DC0-B379-BFD3B211F7CA}" type="presParOf" srcId="{A382261D-495E-4ED0-A49F-2E1B93D016A8}" destId="{99A7E13B-1A80-4FC7-8FF2-ED201B7EFE52}" srcOrd="0" destOrd="0" presId="urn:microsoft.com/office/officeart/2005/8/layout/bProcess4"/>
    <dgm:cxn modelId="{03BC22D6-9CD4-458F-8380-6BAF66ED1D9A}" type="presParOf" srcId="{A382261D-495E-4ED0-A49F-2E1B93D016A8}" destId="{30D26319-B652-4622-8438-C303C1C8011F}" srcOrd="1" destOrd="0" presId="urn:microsoft.com/office/officeart/2005/8/layout/bProcess4"/>
    <dgm:cxn modelId="{2AD9D1C5-9A80-446C-9D9E-54C4291F6C5F}" type="presParOf" srcId="{0A34742B-0FF7-4984-AB34-8BF8E5F9B59D}" destId="{529DFBAA-6B16-4623-AFB8-CB69FAD30DA4}" srcOrd="45" destOrd="0" presId="urn:microsoft.com/office/officeart/2005/8/layout/bProcess4"/>
    <dgm:cxn modelId="{D7BB8DCB-FD23-4B7F-9021-390987AA3608}" type="presParOf" srcId="{0A34742B-0FF7-4984-AB34-8BF8E5F9B59D}" destId="{2DB823B4-BC4E-4A17-8E40-4129EFC62FB8}" srcOrd="46" destOrd="0" presId="urn:microsoft.com/office/officeart/2005/8/layout/bProcess4"/>
    <dgm:cxn modelId="{9C29E91F-061A-497B-8594-F18994523993}" type="presParOf" srcId="{2DB823B4-BC4E-4A17-8E40-4129EFC62FB8}" destId="{78AB7E54-909D-4EB8-B157-3CC2B8CBAFBD}" srcOrd="0" destOrd="0" presId="urn:microsoft.com/office/officeart/2005/8/layout/bProcess4"/>
    <dgm:cxn modelId="{6A573F51-CE69-4639-A027-F2649DF89425}" type="presParOf" srcId="{2DB823B4-BC4E-4A17-8E40-4129EFC62FB8}" destId="{A2C111B2-66CC-4F60-B0A8-7D36F7068F05}" srcOrd="1" destOrd="0" presId="urn:microsoft.com/office/officeart/2005/8/layout/bProcess4"/>
    <dgm:cxn modelId="{7BCA0BEF-D917-4205-8797-8CA829CC90B3}" type="presParOf" srcId="{0A34742B-0FF7-4984-AB34-8BF8E5F9B59D}" destId="{B1BB42B6-5908-4D5F-ABFA-72CC8B56CB51}" srcOrd="47" destOrd="0" presId="urn:microsoft.com/office/officeart/2005/8/layout/bProcess4"/>
    <dgm:cxn modelId="{5442DCBD-4062-4CB9-8987-6AD7C7FC7B78}" type="presParOf" srcId="{0A34742B-0FF7-4984-AB34-8BF8E5F9B59D}" destId="{BA4C444B-ECEE-43B4-B49E-025CA6283842}" srcOrd="48" destOrd="0" presId="urn:microsoft.com/office/officeart/2005/8/layout/bProcess4"/>
    <dgm:cxn modelId="{ABD32E80-1A71-476B-A664-D78CC775B740}" type="presParOf" srcId="{BA4C444B-ECEE-43B4-B49E-025CA6283842}" destId="{318AB660-7C54-46E9-817D-C6FE5C11DE37}" srcOrd="0" destOrd="0" presId="urn:microsoft.com/office/officeart/2005/8/layout/bProcess4"/>
    <dgm:cxn modelId="{241D9598-93EB-4F23-9B93-9C558B51BA2F}" type="presParOf" srcId="{BA4C444B-ECEE-43B4-B49E-025CA6283842}" destId="{706C4FEA-2C31-44B1-9538-C225C01FA48A}" srcOrd="1" destOrd="0" presId="urn:microsoft.com/office/officeart/2005/8/layout/bProcess4"/>
    <dgm:cxn modelId="{3352BBFE-D982-423E-9206-CB42B5B0CFC9}" type="presParOf" srcId="{0A34742B-0FF7-4984-AB34-8BF8E5F9B59D}" destId="{7E55E56D-4158-46B5-B4C3-980FD0799D9F}" srcOrd="49" destOrd="0" presId="urn:microsoft.com/office/officeart/2005/8/layout/bProcess4"/>
    <dgm:cxn modelId="{DD1EE089-F305-46FB-8AA6-A2ACC03B5A39}" type="presParOf" srcId="{0A34742B-0FF7-4984-AB34-8BF8E5F9B59D}" destId="{E20D53A2-7956-42EB-8460-794B1861D039}" srcOrd="50" destOrd="0" presId="urn:microsoft.com/office/officeart/2005/8/layout/bProcess4"/>
    <dgm:cxn modelId="{C5976743-84F7-4A3A-97A3-C94225F5CCDD}" type="presParOf" srcId="{E20D53A2-7956-42EB-8460-794B1861D039}" destId="{E00B6939-FECE-459C-839D-E61390F001B5}" srcOrd="0" destOrd="0" presId="urn:microsoft.com/office/officeart/2005/8/layout/bProcess4"/>
    <dgm:cxn modelId="{AB302C03-868A-4A84-807A-DA1183AAABA1}" type="presParOf" srcId="{E20D53A2-7956-42EB-8460-794B1861D039}" destId="{013AB5DE-01E3-4742-ADF0-6690240C780C}" srcOrd="1" destOrd="0" presId="urn:microsoft.com/office/officeart/2005/8/layout/bProcess4"/>
    <dgm:cxn modelId="{957189E5-E941-4548-BE85-F070DB154A1A}" type="presParOf" srcId="{0A34742B-0FF7-4984-AB34-8BF8E5F9B59D}" destId="{20615327-6211-4194-A39B-4FB2DCBE7B1D}" srcOrd="51" destOrd="0" presId="urn:microsoft.com/office/officeart/2005/8/layout/bProcess4"/>
    <dgm:cxn modelId="{5F4B29A2-E367-432A-9719-E9E552976BEA}" type="presParOf" srcId="{0A34742B-0FF7-4984-AB34-8BF8E5F9B59D}" destId="{7CF8B2D1-D4E2-44B2-80E6-EFD3EF640246}" srcOrd="52" destOrd="0" presId="urn:microsoft.com/office/officeart/2005/8/layout/bProcess4"/>
    <dgm:cxn modelId="{12073DD9-8133-473A-815C-BFC1408EC8DB}" type="presParOf" srcId="{7CF8B2D1-D4E2-44B2-80E6-EFD3EF640246}" destId="{3C00E529-3C57-450E-B851-50781096A839}" srcOrd="0" destOrd="0" presId="urn:microsoft.com/office/officeart/2005/8/layout/bProcess4"/>
    <dgm:cxn modelId="{04687AB3-64E6-4B2F-B056-E45935C932AE}" type="presParOf" srcId="{7CF8B2D1-D4E2-44B2-80E6-EFD3EF640246}" destId="{9167BF13-57C6-4CD8-8BFF-2B7A524E4856}" srcOrd="1" destOrd="0" presId="urn:microsoft.com/office/officeart/2005/8/layout/bProcess4"/>
    <dgm:cxn modelId="{59F11EFC-040F-49E9-B21C-A1C28B5436B5}" type="presParOf" srcId="{0A34742B-0FF7-4984-AB34-8BF8E5F9B59D}" destId="{27FDA034-094D-4CB1-A678-825C474FEF11}" srcOrd="53" destOrd="0" presId="urn:microsoft.com/office/officeart/2005/8/layout/bProcess4"/>
    <dgm:cxn modelId="{1DA30264-1A88-405B-B519-56AD681EC993}" type="presParOf" srcId="{0A34742B-0FF7-4984-AB34-8BF8E5F9B59D}" destId="{9DC7FA8C-DBE5-40B3-9C2A-C8F56B47C4C1}" srcOrd="54" destOrd="0" presId="urn:microsoft.com/office/officeart/2005/8/layout/bProcess4"/>
    <dgm:cxn modelId="{35271316-A634-4123-8618-43A0CB006868}" type="presParOf" srcId="{9DC7FA8C-DBE5-40B3-9C2A-C8F56B47C4C1}" destId="{75947D40-3525-4413-AACE-0012980D60B1}" srcOrd="0" destOrd="0" presId="urn:microsoft.com/office/officeart/2005/8/layout/bProcess4"/>
    <dgm:cxn modelId="{30288F48-44E5-4A6E-930F-8F8B1A9DBD30}" type="presParOf" srcId="{9DC7FA8C-DBE5-40B3-9C2A-C8F56B47C4C1}" destId="{5B966AF3-DCDB-4CFA-879D-920A6B52E2B7}" srcOrd="1" destOrd="0" presId="urn:microsoft.com/office/officeart/2005/8/layout/bProcess4"/>
    <dgm:cxn modelId="{88A8BCDE-B98B-40BE-85D7-4AD5399514BE}" type="presParOf" srcId="{0A34742B-0FF7-4984-AB34-8BF8E5F9B59D}" destId="{61DAEC17-70C0-4013-AEB0-F6566DABC6B9}" srcOrd="55" destOrd="0" presId="urn:microsoft.com/office/officeart/2005/8/layout/bProcess4"/>
    <dgm:cxn modelId="{A40299CD-B16F-4DCB-9A28-51BB7D34A287}" type="presParOf" srcId="{0A34742B-0FF7-4984-AB34-8BF8E5F9B59D}" destId="{E181F574-74AC-4D9C-882D-3EC1215860F3}" srcOrd="56" destOrd="0" presId="urn:microsoft.com/office/officeart/2005/8/layout/bProcess4"/>
    <dgm:cxn modelId="{74188A87-712C-4B2D-8839-2E6F0A08B534}" type="presParOf" srcId="{E181F574-74AC-4D9C-882D-3EC1215860F3}" destId="{185D5C84-C019-45AB-8A96-08EC1A7FC996}" srcOrd="0" destOrd="0" presId="urn:microsoft.com/office/officeart/2005/8/layout/bProcess4"/>
    <dgm:cxn modelId="{5B1F38E8-865A-48CE-BEA9-36C494A512E4}" type="presParOf" srcId="{E181F574-74AC-4D9C-882D-3EC1215860F3}" destId="{446BB3A8-E48F-466F-B4D9-09601CE1B73A}" srcOrd="1" destOrd="0" presId="urn:microsoft.com/office/officeart/2005/8/layout/b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022E355-3872-4855-8AA3-634836D2D81D}"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393BED4B-21A3-4E41-8346-515530F17973}">
      <dgm:prSet phldrT="[Text]" custT="1"/>
      <dgm:spPr/>
      <dgm:t>
        <a:bodyPr/>
        <a:lstStyle/>
        <a:p>
          <a:pPr marL="0"/>
          <a:r>
            <a:rPr lang="en-US" sz="1600" b="1" u="sng" dirty="0">
              <a:latin typeface="Calibri  "/>
            </a:rPr>
            <a:t>Corporate Compliance Oversight (FWA) </a:t>
          </a:r>
        </a:p>
        <a:p>
          <a:pPr marL="227013" indent="-114300"/>
          <a:r>
            <a:rPr lang="hy-AM" sz="1200" b="1" dirty="0">
              <a:solidFill>
                <a:srgbClr val="8A6161"/>
              </a:solidFill>
              <a:latin typeface="Arial" panose="020B0604020202020204" pitchFamily="34" charset="0"/>
              <a:cs typeface="Arial" panose="020B0604020202020204" pitchFamily="34" charset="0"/>
            </a:rPr>
            <a:t>֎</a:t>
          </a:r>
          <a:r>
            <a:rPr lang="en-US" sz="1400" dirty="0">
              <a:latin typeface="Arial" panose="020B0604020202020204" pitchFamily="34" charset="0"/>
              <a:cs typeface="Arial" panose="020B0604020202020204" pitchFamily="34" charset="0"/>
            </a:rPr>
            <a:t> </a:t>
          </a:r>
          <a:r>
            <a:rPr lang="en-US" sz="1400" dirty="0">
              <a:latin typeface="Calibri  "/>
              <a:cs typeface="Calibri" panose="020F0502020204030204" pitchFamily="34" charset="0"/>
            </a:rPr>
            <a:t>AHCCCS Contractor Operations Manual (ACOM) Policy 103</a:t>
          </a:r>
        </a:p>
        <a:p>
          <a:pPr marL="227013" indent="-114300"/>
          <a:r>
            <a:rPr lang="hy-AM" sz="1200" b="1" dirty="0">
              <a:solidFill>
                <a:srgbClr val="8A6161"/>
              </a:solidFill>
              <a:latin typeface="Arial" panose="020B0604020202020204" pitchFamily="34" charset="0"/>
              <a:cs typeface="Arial" panose="020B0604020202020204" pitchFamily="34" charset="0"/>
            </a:rPr>
            <a:t>֎</a:t>
          </a:r>
          <a:r>
            <a:rPr lang="en-US" sz="1400" dirty="0">
              <a:latin typeface="Calibri  "/>
              <a:cs typeface="Calibri" panose="020F0502020204030204" pitchFamily="34" charset="0"/>
            </a:rPr>
            <a:t> Federal False Claims Act (FCA) &amp; Employee Protections</a:t>
          </a:r>
        </a:p>
        <a:p>
          <a:pPr marL="227013" indent="-114300"/>
          <a:r>
            <a:rPr lang="hy-AM" sz="1200" b="1" dirty="0">
              <a:solidFill>
                <a:srgbClr val="8A6161"/>
              </a:solidFill>
              <a:latin typeface="Arial" panose="020B0604020202020204" pitchFamily="34" charset="0"/>
              <a:cs typeface="Arial" panose="020B0604020202020204" pitchFamily="34" charset="0"/>
            </a:rPr>
            <a:t>֎</a:t>
          </a:r>
          <a:r>
            <a:rPr lang="en-US" sz="1400" dirty="0">
              <a:latin typeface="Calibri  "/>
              <a:cs typeface="Calibri" panose="020F0502020204030204" pitchFamily="34" charset="0"/>
            </a:rPr>
            <a:t> Deficit Reduction Act</a:t>
          </a:r>
        </a:p>
        <a:p>
          <a:pPr marL="227013" indent="-114300"/>
          <a:r>
            <a:rPr lang="hy-AM" sz="1200" b="1" dirty="0">
              <a:solidFill>
                <a:srgbClr val="8A6161"/>
              </a:solidFill>
              <a:latin typeface="Arial" panose="020B0604020202020204" pitchFamily="34" charset="0"/>
              <a:cs typeface="Arial" panose="020B0604020202020204" pitchFamily="34" charset="0"/>
            </a:rPr>
            <a:t>֎</a:t>
          </a:r>
          <a:r>
            <a:rPr lang="en-US" sz="1400" dirty="0">
              <a:latin typeface="Calibri  "/>
              <a:cs typeface="Calibri" panose="020F0502020204030204" pitchFamily="34" charset="0"/>
            </a:rPr>
            <a:t> Qui Tam &amp; Whistleblower Protections</a:t>
          </a:r>
        </a:p>
      </dgm:t>
    </dgm:pt>
    <dgm:pt modelId="{1351A357-C2A5-42DD-A7DF-B9A4C700F7CB}" type="parTrans" cxnId="{51B625B1-B5DC-4809-B84A-292FA2CA852C}">
      <dgm:prSet/>
      <dgm:spPr/>
      <dgm:t>
        <a:bodyPr/>
        <a:lstStyle/>
        <a:p>
          <a:endParaRPr lang="en-US"/>
        </a:p>
      </dgm:t>
    </dgm:pt>
    <dgm:pt modelId="{E0379811-262A-4552-B4CE-612B420A99FF}" type="sibTrans" cxnId="{51B625B1-B5DC-4809-B84A-292FA2CA852C}">
      <dgm:prSet/>
      <dgm:spPr/>
      <dgm:t>
        <a:bodyPr/>
        <a:lstStyle/>
        <a:p>
          <a:endParaRPr lang="en-US"/>
        </a:p>
      </dgm:t>
    </dgm:pt>
    <dgm:pt modelId="{600A7412-EE42-41A0-8E6F-FF3F1B770D5A}">
      <dgm:prSet phldrT="[Text]" custT="1"/>
      <dgm:spPr/>
      <dgm:t>
        <a:bodyPr/>
        <a:lstStyle/>
        <a:p>
          <a:pPr marL="0"/>
          <a:r>
            <a:rPr lang="en-US" sz="1600" b="1" u="sng" dirty="0">
              <a:latin typeface="Calibri" panose="020F0502020204030204" pitchFamily="34" charset="0"/>
              <a:cs typeface="Calibri" panose="020F0502020204030204" pitchFamily="34" charset="0"/>
            </a:rPr>
            <a:t>Special Investigations Unit (SIU)</a:t>
          </a:r>
        </a:p>
        <a:p>
          <a:pPr marL="227013" indent="-114300"/>
          <a:r>
            <a:rPr lang="hy-AM" sz="1200" b="1" dirty="0">
              <a:solidFill>
                <a:srgbClr val="8A6161"/>
              </a:solidFill>
              <a:latin typeface="Arial" panose="020B0604020202020204" pitchFamily="34" charset="0"/>
              <a:cs typeface="Arial" panose="020B0604020202020204" pitchFamily="34" charset="0"/>
            </a:rPr>
            <a:t>֎</a:t>
          </a:r>
          <a:r>
            <a:rPr lang="en-US" sz="1400" b="0" dirty="0">
              <a:latin typeface="Calibri" panose="020F0502020204030204" pitchFamily="34" charset="0"/>
              <a:cs typeface="Calibri" panose="020F0502020204030204" pitchFamily="34" charset="0"/>
            </a:rPr>
            <a:t> Investigates internal and external referrals and reports findings through the Compliance Committee. Identified FWA is </a:t>
          </a:r>
          <a:r>
            <a:rPr lang="en-US" sz="1400" dirty="0">
              <a:latin typeface="Calibri" panose="020F0502020204030204" pitchFamily="34" charset="0"/>
              <a:cs typeface="Calibri" panose="020F0502020204030204" pitchFamily="34" charset="0"/>
            </a:rPr>
            <a:t>also facilitated through a 3rd-party vendor, Cotiviti, for pre-payment and post-payment claims reviews.</a:t>
          </a:r>
          <a:endParaRPr lang="en-US" sz="1400" b="0" dirty="0">
            <a:latin typeface="Calibri" panose="020F0502020204030204" pitchFamily="34" charset="0"/>
            <a:cs typeface="Calibri" panose="020F0502020204030204" pitchFamily="34" charset="0"/>
          </a:endParaRPr>
        </a:p>
        <a:p>
          <a:pPr marL="227013" indent="-114300"/>
          <a:r>
            <a:rPr lang="hy-AM" sz="1200" b="1" dirty="0">
              <a:solidFill>
                <a:srgbClr val="8A6161"/>
              </a:solidFill>
              <a:latin typeface="Arial" panose="020B0604020202020204" pitchFamily="34" charset="0"/>
              <a:cs typeface="Arial" panose="020B0604020202020204" pitchFamily="34" charset="0"/>
            </a:rPr>
            <a:t>֎</a:t>
          </a:r>
          <a:r>
            <a:rPr lang="en-US" sz="1400" b="0" dirty="0">
              <a:latin typeface="Calibri" panose="020F0502020204030204" pitchFamily="34" charset="0"/>
              <a:cs typeface="Calibri" panose="020F0502020204030204" pitchFamily="34" charset="0"/>
            </a:rPr>
            <a:t> Mines claims data and conducts provider billing analytics; certified coders investigate concerns, then triage and act in real time according to a prescriptive FWA policy.</a:t>
          </a:r>
        </a:p>
        <a:p>
          <a:pPr marL="227013" indent="-114300"/>
          <a:r>
            <a:rPr lang="hy-AM" sz="1200" b="1" dirty="0">
              <a:solidFill>
                <a:srgbClr val="8A6161"/>
              </a:solidFill>
              <a:latin typeface="Arial" panose="020B0604020202020204" pitchFamily="34" charset="0"/>
              <a:cs typeface="Arial" panose="020B0604020202020204" pitchFamily="34" charset="0"/>
            </a:rPr>
            <a:t>֎</a:t>
          </a:r>
          <a:r>
            <a:rPr lang="en-US" sz="1400" b="0" dirty="0">
              <a:latin typeface="Calibri" panose="020F0502020204030204" pitchFamily="34" charset="0"/>
              <a:cs typeface="Calibri" panose="020F0502020204030204" pitchFamily="34" charset="0"/>
            </a:rPr>
            <a:t> Maintains a periodic audit schedule based on provider billing patters or industry trending analysis</a:t>
          </a:r>
        </a:p>
        <a:p>
          <a:pPr marL="227013" indent="-114300"/>
          <a:r>
            <a:rPr lang="hy-AM" sz="1200" b="1" dirty="0">
              <a:solidFill>
                <a:srgbClr val="8A6161"/>
              </a:solidFill>
              <a:latin typeface="Arial" panose="020B0604020202020204" pitchFamily="34" charset="0"/>
              <a:cs typeface="Arial" panose="020B0604020202020204" pitchFamily="34" charset="0"/>
            </a:rPr>
            <a:t>֎</a:t>
          </a:r>
          <a:r>
            <a:rPr lang="en-US" sz="1400" b="0" dirty="0">
              <a:latin typeface="Calibri" panose="020F0502020204030204" pitchFamily="34" charset="0"/>
              <a:cs typeface="Calibri" panose="020F0502020204030204" pitchFamily="34" charset="0"/>
            </a:rPr>
            <a:t> Facilitates quarterly member verification of services surveys as a mechanism for identifying potential FWA</a:t>
          </a:r>
        </a:p>
      </dgm:t>
    </dgm:pt>
    <dgm:pt modelId="{2D771CB9-FD02-4386-8E89-EBBD60B5502F}" type="parTrans" cxnId="{ED1F2C66-79B1-43F3-B04A-5CBDD0009219}">
      <dgm:prSet/>
      <dgm:spPr/>
      <dgm:t>
        <a:bodyPr/>
        <a:lstStyle/>
        <a:p>
          <a:endParaRPr lang="en-US"/>
        </a:p>
      </dgm:t>
    </dgm:pt>
    <dgm:pt modelId="{177534E2-0165-4AEE-AF6A-506231891EB1}" type="sibTrans" cxnId="{ED1F2C66-79B1-43F3-B04A-5CBDD0009219}">
      <dgm:prSet/>
      <dgm:spPr/>
      <dgm:t>
        <a:bodyPr/>
        <a:lstStyle/>
        <a:p>
          <a:endParaRPr lang="en-US"/>
        </a:p>
      </dgm:t>
    </dgm:pt>
    <dgm:pt modelId="{2D3EF1E5-D146-4679-B51D-EA4B2A56DEAD}">
      <dgm:prSet phldrT="[Text]" custT="1"/>
      <dgm:spPr/>
      <dgm:t>
        <a:bodyPr/>
        <a:lstStyle/>
        <a:p>
          <a:pPr marL="0"/>
          <a:r>
            <a:rPr lang="en-US" sz="1600" b="1" u="sng" dirty="0">
              <a:latin typeface="Calibri  "/>
            </a:rPr>
            <a:t>Provider Education and Training (Reporting Mechanisms)</a:t>
          </a:r>
        </a:p>
        <a:p>
          <a:pPr marL="228600" indent="-114300"/>
          <a:r>
            <a:rPr lang="hy-AM" sz="1200" b="1" dirty="0">
              <a:solidFill>
                <a:srgbClr val="8A6161"/>
              </a:solidFill>
              <a:latin typeface="Arial" panose="020B0604020202020204" pitchFamily="34" charset="0"/>
              <a:cs typeface="Arial" panose="020B0604020202020204" pitchFamily="34" charset="0"/>
            </a:rPr>
            <a:t>֎</a:t>
          </a:r>
          <a:r>
            <a:rPr lang="en-US" sz="1400" dirty="0">
              <a:latin typeface="Calibri  "/>
            </a:rPr>
            <a:t> </a:t>
          </a:r>
          <a:r>
            <a:rPr lang="en-US" sz="1400" dirty="0">
              <a:latin typeface="Calibri  "/>
              <a:cs typeface="Calibri" panose="020F0502020204030204" pitchFamily="34" charset="0"/>
            </a:rPr>
            <a:t>BCBSAZ Staff and Subcontractors receive a “quick reference reporting guide” which contains samples of FWA and contact information for reporting incidents and/or allegations.</a:t>
          </a:r>
        </a:p>
        <a:p>
          <a:pPr marL="228600" indent="-114300"/>
          <a:r>
            <a:rPr lang="hy-AM" sz="1200" b="1" dirty="0">
              <a:solidFill>
                <a:srgbClr val="8A6161"/>
              </a:solidFill>
              <a:latin typeface="Arial" panose="020B0604020202020204" pitchFamily="34" charset="0"/>
              <a:cs typeface="Arial" panose="020B0604020202020204" pitchFamily="34" charset="0"/>
            </a:rPr>
            <a:t>֎</a:t>
          </a:r>
          <a:r>
            <a:rPr lang="en-US" sz="1400" dirty="0">
              <a:latin typeface="Calibri  "/>
              <a:cs typeface="Calibri" panose="020F0502020204030204" pitchFamily="34" charset="0"/>
            </a:rPr>
            <a:t> FWA Information and reporting mechanisms are also included in the Health Choice Provider Manual (Chapter 3) as well on the BCBSAZ Health Choice Website. The proposed </a:t>
          </a:r>
          <a:r>
            <a:rPr lang="en-US" sz="1400" b="1" dirty="0">
              <a:latin typeface="Calibri  "/>
              <a:cs typeface="Calibri" panose="020F0502020204030204" pitchFamily="34" charset="0"/>
            </a:rPr>
            <a:t>H2O web site </a:t>
          </a:r>
          <a:r>
            <a:rPr lang="en-US" sz="1400" dirty="0">
              <a:latin typeface="Calibri  "/>
              <a:cs typeface="Calibri" panose="020F0502020204030204" pitchFamily="34" charset="0"/>
            </a:rPr>
            <a:t>would have FWA links to training and resources, as would the proposed </a:t>
          </a:r>
          <a:r>
            <a:rPr lang="en-US" sz="1400" b="1" dirty="0">
              <a:latin typeface="Calibri  "/>
              <a:cs typeface="Calibri" panose="020F0502020204030204" pitchFamily="34" charset="0"/>
            </a:rPr>
            <a:t>H2O Wiki Platform</a:t>
          </a:r>
          <a:r>
            <a:rPr lang="en-US" sz="1400" dirty="0">
              <a:latin typeface="Calibri  "/>
              <a:cs typeface="Calibri" panose="020F0502020204030204" pitchFamily="34" charset="0"/>
            </a:rPr>
            <a:t>.</a:t>
          </a:r>
        </a:p>
        <a:p>
          <a:pPr marL="228600" indent="-114300"/>
          <a:r>
            <a:rPr lang="hy-AM" sz="1200" b="1" dirty="0">
              <a:solidFill>
                <a:srgbClr val="8A6161"/>
              </a:solidFill>
              <a:latin typeface="Arial" panose="020B0604020202020204" pitchFamily="34" charset="0"/>
              <a:cs typeface="Arial" panose="020B0604020202020204" pitchFamily="34" charset="0"/>
            </a:rPr>
            <a:t>֎</a:t>
          </a:r>
          <a:r>
            <a:rPr lang="en-US" sz="1400" dirty="0">
              <a:latin typeface="Calibri" panose="020F0502020204030204" pitchFamily="34" charset="0"/>
              <a:cs typeface="Calibri" panose="020F0502020204030204" pitchFamily="34" charset="0"/>
            </a:rPr>
            <a:t> BCBSAZ can take various approaches to addressing provider violations including but not limited to: provider education, corrective action (i.e. replacement or corrected claims), or recoupment as allowed by ACOM 412 or, reporting) to AHCCCS/OIG (as deemed appropriate per ACOM 103).</a:t>
          </a:r>
          <a:endParaRPr lang="en-US" sz="1400" dirty="0">
            <a:latin typeface="Calibri  "/>
          </a:endParaRPr>
        </a:p>
      </dgm:t>
    </dgm:pt>
    <dgm:pt modelId="{38767691-8A91-450F-8E48-628C788566C6}" type="parTrans" cxnId="{D92F5B98-407A-485A-B23A-77B02B5F42E8}">
      <dgm:prSet/>
      <dgm:spPr/>
      <dgm:t>
        <a:bodyPr/>
        <a:lstStyle/>
        <a:p>
          <a:endParaRPr lang="en-US"/>
        </a:p>
      </dgm:t>
    </dgm:pt>
    <dgm:pt modelId="{0A076F9A-A60D-4346-B5A6-C408F3BD8E05}" type="sibTrans" cxnId="{D92F5B98-407A-485A-B23A-77B02B5F42E8}">
      <dgm:prSet/>
      <dgm:spPr/>
      <dgm:t>
        <a:bodyPr/>
        <a:lstStyle/>
        <a:p>
          <a:endParaRPr lang="en-US"/>
        </a:p>
      </dgm:t>
    </dgm:pt>
    <dgm:pt modelId="{F5A56552-A779-45A1-9AF7-DD17CD8FA854}" type="pres">
      <dgm:prSet presAssocID="{C022E355-3872-4855-8AA3-634836D2D81D}" presName="vert0" presStyleCnt="0">
        <dgm:presLayoutVars>
          <dgm:dir/>
          <dgm:animOne val="branch"/>
          <dgm:animLvl val="lvl"/>
        </dgm:presLayoutVars>
      </dgm:prSet>
      <dgm:spPr/>
    </dgm:pt>
    <dgm:pt modelId="{4C7DD056-9CD8-40BD-92AC-CF0E727262B1}" type="pres">
      <dgm:prSet presAssocID="{393BED4B-21A3-4E41-8346-515530F17973}" presName="thickLine" presStyleLbl="alignNode1" presStyleIdx="0" presStyleCnt="3"/>
      <dgm:spPr/>
    </dgm:pt>
    <dgm:pt modelId="{384D6A2D-FC2B-47C7-9747-2264B67EEFCF}" type="pres">
      <dgm:prSet presAssocID="{393BED4B-21A3-4E41-8346-515530F17973}" presName="horz1" presStyleCnt="0"/>
      <dgm:spPr/>
    </dgm:pt>
    <dgm:pt modelId="{BCABB097-64F0-472E-ABBC-555FCF8C8580}" type="pres">
      <dgm:prSet presAssocID="{393BED4B-21A3-4E41-8346-515530F17973}" presName="tx1" presStyleLbl="revTx" presStyleIdx="0" presStyleCnt="3"/>
      <dgm:spPr/>
    </dgm:pt>
    <dgm:pt modelId="{DB731400-87EA-4025-947A-BB1ED4B7AD76}" type="pres">
      <dgm:prSet presAssocID="{393BED4B-21A3-4E41-8346-515530F17973}" presName="vert1" presStyleCnt="0"/>
      <dgm:spPr/>
    </dgm:pt>
    <dgm:pt modelId="{DC52BAFA-1283-41A4-8529-BD57C5591F55}" type="pres">
      <dgm:prSet presAssocID="{600A7412-EE42-41A0-8E6F-FF3F1B770D5A}" presName="thickLine" presStyleLbl="alignNode1" presStyleIdx="1" presStyleCnt="3" custLinFactNeighborY="-17427"/>
      <dgm:spPr/>
    </dgm:pt>
    <dgm:pt modelId="{67AB5AA4-43E2-4D3A-A57B-5C720E908D4D}" type="pres">
      <dgm:prSet presAssocID="{600A7412-EE42-41A0-8E6F-FF3F1B770D5A}" presName="horz1" presStyleCnt="0"/>
      <dgm:spPr/>
    </dgm:pt>
    <dgm:pt modelId="{49251904-58F2-4953-A5AA-4A37A851D033}" type="pres">
      <dgm:prSet presAssocID="{600A7412-EE42-41A0-8E6F-FF3F1B770D5A}" presName="tx1" presStyleLbl="revTx" presStyleIdx="1" presStyleCnt="3" custLinFactNeighborY="-15972"/>
      <dgm:spPr/>
    </dgm:pt>
    <dgm:pt modelId="{46E414F9-5838-4E4E-BCDA-1606D7082383}" type="pres">
      <dgm:prSet presAssocID="{600A7412-EE42-41A0-8E6F-FF3F1B770D5A}" presName="vert1" presStyleCnt="0"/>
      <dgm:spPr/>
    </dgm:pt>
    <dgm:pt modelId="{6CD2337F-D308-4D8B-BC64-624364E98AEC}" type="pres">
      <dgm:prSet presAssocID="{2D3EF1E5-D146-4679-B51D-EA4B2A56DEAD}" presName="thickLine" presStyleLbl="alignNode1" presStyleIdx="2" presStyleCnt="3" custLinFactNeighborY="-15975"/>
      <dgm:spPr/>
    </dgm:pt>
    <dgm:pt modelId="{B6AEC0CA-3A03-4AF5-81C3-3993CB030D1B}" type="pres">
      <dgm:prSet presAssocID="{2D3EF1E5-D146-4679-B51D-EA4B2A56DEAD}" presName="horz1" presStyleCnt="0"/>
      <dgm:spPr/>
    </dgm:pt>
    <dgm:pt modelId="{6612A2E0-16F6-41CB-A8DE-9381E0CF7F45}" type="pres">
      <dgm:prSet presAssocID="{2D3EF1E5-D146-4679-B51D-EA4B2A56DEAD}" presName="tx1" presStyleLbl="revTx" presStyleIdx="2" presStyleCnt="3" custLinFactNeighborY="-14860"/>
      <dgm:spPr/>
    </dgm:pt>
    <dgm:pt modelId="{152A0C78-CCE8-4F05-933B-DF66C5E2B4EC}" type="pres">
      <dgm:prSet presAssocID="{2D3EF1E5-D146-4679-B51D-EA4B2A56DEAD}" presName="vert1" presStyleCnt="0"/>
      <dgm:spPr/>
    </dgm:pt>
  </dgm:ptLst>
  <dgm:cxnLst>
    <dgm:cxn modelId="{70E3DB21-0C18-4AD8-9086-F68335D97728}" type="presOf" srcId="{C022E355-3872-4855-8AA3-634836D2D81D}" destId="{F5A56552-A779-45A1-9AF7-DD17CD8FA854}" srcOrd="0" destOrd="0" presId="urn:microsoft.com/office/officeart/2008/layout/LinedList"/>
    <dgm:cxn modelId="{C7084963-8D0A-47E3-AB40-D88DEADDD0BB}" type="presOf" srcId="{393BED4B-21A3-4E41-8346-515530F17973}" destId="{BCABB097-64F0-472E-ABBC-555FCF8C8580}" srcOrd="0" destOrd="0" presId="urn:microsoft.com/office/officeart/2008/layout/LinedList"/>
    <dgm:cxn modelId="{ED1F2C66-79B1-43F3-B04A-5CBDD0009219}" srcId="{C022E355-3872-4855-8AA3-634836D2D81D}" destId="{600A7412-EE42-41A0-8E6F-FF3F1B770D5A}" srcOrd="1" destOrd="0" parTransId="{2D771CB9-FD02-4386-8E89-EBBD60B5502F}" sibTransId="{177534E2-0165-4AEE-AF6A-506231891EB1}"/>
    <dgm:cxn modelId="{40737272-07A5-4B00-9929-73699542E55D}" type="presOf" srcId="{600A7412-EE42-41A0-8E6F-FF3F1B770D5A}" destId="{49251904-58F2-4953-A5AA-4A37A851D033}" srcOrd="0" destOrd="0" presId="urn:microsoft.com/office/officeart/2008/layout/LinedList"/>
    <dgm:cxn modelId="{D92F5B98-407A-485A-B23A-77B02B5F42E8}" srcId="{C022E355-3872-4855-8AA3-634836D2D81D}" destId="{2D3EF1E5-D146-4679-B51D-EA4B2A56DEAD}" srcOrd="2" destOrd="0" parTransId="{38767691-8A91-450F-8E48-628C788566C6}" sibTransId="{0A076F9A-A60D-4346-B5A6-C408F3BD8E05}"/>
    <dgm:cxn modelId="{51B625B1-B5DC-4809-B84A-292FA2CA852C}" srcId="{C022E355-3872-4855-8AA3-634836D2D81D}" destId="{393BED4B-21A3-4E41-8346-515530F17973}" srcOrd="0" destOrd="0" parTransId="{1351A357-C2A5-42DD-A7DF-B9A4C700F7CB}" sibTransId="{E0379811-262A-4552-B4CE-612B420A99FF}"/>
    <dgm:cxn modelId="{AF414BBA-F144-49B0-836D-073AC136EA7C}" type="presOf" srcId="{2D3EF1E5-D146-4679-B51D-EA4B2A56DEAD}" destId="{6612A2E0-16F6-41CB-A8DE-9381E0CF7F45}" srcOrd="0" destOrd="0" presId="urn:microsoft.com/office/officeart/2008/layout/LinedList"/>
    <dgm:cxn modelId="{5BFCEC26-FAD4-46D7-869D-F7A43FF1B654}" type="presParOf" srcId="{F5A56552-A779-45A1-9AF7-DD17CD8FA854}" destId="{4C7DD056-9CD8-40BD-92AC-CF0E727262B1}" srcOrd="0" destOrd="0" presId="urn:microsoft.com/office/officeart/2008/layout/LinedList"/>
    <dgm:cxn modelId="{31BF7CEB-54C5-4005-8824-5C2E66322DA1}" type="presParOf" srcId="{F5A56552-A779-45A1-9AF7-DD17CD8FA854}" destId="{384D6A2D-FC2B-47C7-9747-2264B67EEFCF}" srcOrd="1" destOrd="0" presId="urn:microsoft.com/office/officeart/2008/layout/LinedList"/>
    <dgm:cxn modelId="{EE8BDF6E-BBDB-4699-B329-7629E810F22D}" type="presParOf" srcId="{384D6A2D-FC2B-47C7-9747-2264B67EEFCF}" destId="{BCABB097-64F0-472E-ABBC-555FCF8C8580}" srcOrd="0" destOrd="0" presId="urn:microsoft.com/office/officeart/2008/layout/LinedList"/>
    <dgm:cxn modelId="{B6229906-FC98-4265-B140-0F15C8047A9B}" type="presParOf" srcId="{384D6A2D-FC2B-47C7-9747-2264B67EEFCF}" destId="{DB731400-87EA-4025-947A-BB1ED4B7AD76}" srcOrd="1" destOrd="0" presId="urn:microsoft.com/office/officeart/2008/layout/LinedList"/>
    <dgm:cxn modelId="{7F31930C-9EF6-4B5C-B2F8-8F52521A780D}" type="presParOf" srcId="{F5A56552-A779-45A1-9AF7-DD17CD8FA854}" destId="{DC52BAFA-1283-41A4-8529-BD57C5591F55}" srcOrd="2" destOrd="0" presId="urn:microsoft.com/office/officeart/2008/layout/LinedList"/>
    <dgm:cxn modelId="{C90C27B7-ADBF-410B-A78E-65424712F655}" type="presParOf" srcId="{F5A56552-A779-45A1-9AF7-DD17CD8FA854}" destId="{67AB5AA4-43E2-4D3A-A57B-5C720E908D4D}" srcOrd="3" destOrd="0" presId="urn:microsoft.com/office/officeart/2008/layout/LinedList"/>
    <dgm:cxn modelId="{646142E8-13F8-45A6-9EE7-3A5715C44852}" type="presParOf" srcId="{67AB5AA4-43E2-4D3A-A57B-5C720E908D4D}" destId="{49251904-58F2-4953-A5AA-4A37A851D033}" srcOrd="0" destOrd="0" presId="urn:microsoft.com/office/officeart/2008/layout/LinedList"/>
    <dgm:cxn modelId="{CFF22DA2-DBA4-46FE-86F3-9033069DCCA5}" type="presParOf" srcId="{67AB5AA4-43E2-4D3A-A57B-5C720E908D4D}" destId="{46E414F9-5838-4E4E-BCDA-1606D7082383}" srcOrd="1" destOrd="0" presId="urn:microsoft.com/office/officeart/2008/layout/LinedList"/>
    <dgm:cxn modelId="{00E64D68-1E61-40FF-A6EC-3B1129EF5A54}" type="presParOf" srcId="{F5A56552-A779-45A1-9AF7-DD17CD8FA854}" destId="{6CD2337F-D308-4D8B-BC64-624364E98AEC}" srcOrd="4" destOrd="0" presId="urn:microsoft.com/office/officeart/2008/layout/LinedList"/>
    <dgm:cxn modelId="{C31D4B98-1753-43E2-9543-7CF8F8AB2590}" type="presParOf" srcId="{F5A56552-A779-45A1-9AF7-DD17CD8FA854}" destId="{B6AEC0CA-3A03-4AF5-81C3-3993CB030D1B}" srcOrd="5" destOrd="0" presId="urn:microsoft.com/office/officeart/2008/layout/LinedList"/>
    <dgm:cxn modelId="{E9E117C0-B4C8-4DA7-99B3-AE29C7B2F249}" type="presParOf" srcId="{B6AEC0CA-3A03-4AF5-81C3-3993CB030D1B}" destId="{6612A2E0-16F6-41CB-A8DE-9381E0CF7F45}" srcOrd="0" destOrd="0" presId="urn:microsoft.com/office/officeart/2008/layout/LinedList"/>
    <dgm:cxn modelId="{D0C8A08E-F484-482E-A801-C9655280F02B}" type="presParOf" srcId="{B6AEC0CA-3A03-4AF5-81C3-3993CB030D1B}" destId="{152A0C78-CCE8-4F05-933B-DF66C5E2B4EC}"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DA41F7-764F-4F85-AA91-CBE178660229}">
      <dsp:nvSpPr>
        <dsp:cNvPr id="0" name=""/>
        <dsp:cNvSpPr/>
      </dsp:nvSpPr>
      <dsp:spPr>
        <a:xfrm>
          <a:off x="1920342" y="1813520"/>
          <a:ext cx="1330866" cy="1330866"/>
        </a:xfrm>
        <a:prstGeom prst="ellipse">
          <a:avLst/>
        </a:prstGeom>
        <a:solidFill>
          <a:srgbClr val="8A616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err="1"/>
            <a:t>HoBBIT</a:t>
          </a:r>
          <a:endParaRPr lang="en-US" sz="2000" kern="1200" dirty="0"/>
        </a:p>
      </dsp:txBody>
      <dsp:txXfrm>
        <a:off x="2115243" y="2008421"/>
        <a:ext cx="941064" cy="941064"/>
      </dsp:txXfrm>
    </dsp:sp>
    <dsp:sp modelId="{39465FC8-AFF1-4535-8ADC-96997DA29D4E}">
      <dsp:nvSpPr>
        <dsp:cNvPr id="0" name=""/>
        <dsp:cNvSpPr/>
      </dsp:nvSpPr>
      <dsp:spPr>
        <a:xfrm rot="10800000">
          <a:off x="632557" y="2289305"/>
          <a:ext cx="1216956" cy="379296"/>
        </a:xfrm>
        <a:prstGeom prst="lef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101E53B-3301-4089-A3BA-79258E533A57}">
      <dsp:nvSpPr>
        <dsp:cNvPr id="0" name=""/>
        <dsp:cNvSpPr/>
      </dsp:nvSpPr>
      <dsp:spPr>
        <a:xfrm>
          <a:off x="395" y="1973224"/>
          <a:ext cx="1264323" cy="1011458"/>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u="sng" kern="1200" dirty="0"/>
            <a:t>Ho</a:t>
          </a:r>
          <a:r>
            <a:rPr lang="en-US" sz="1600" kern="1200" dirty="0"/>
            <a:t>using</a:t>
          </a:r>
        </a:p>
      </dsp:txBody>
      <dsp:txXfrm>
        <a:off x="30020" y="2002849"/>
        <a:ext cx="1205073" cy="952208"/>
      </dsp:txXfrm>
    </dsp:sp>
    <dsp:sp modelId="{AA2BE90B-F320-4481-B4B9-42D0100CB110}">
      <dsp:nvSpPr>
        <dsp:cNvPr id="0" name=""/>
        <dsp:cNvSpPr/>
      </dsp:nvSpPr>
      <dsp:spPr>
        <a:xfrm rot="13500000">
          <a:off x="1026422" y="1338430"/>
          <a:ext cx="1216956" cy="379296"/>
        </a:xfrm>
        <a:prstGeom prst="leftArrow">
          <a:avLst>
            <a:gd name="adj1" fmla="val 60000"/>
            <a:gd name="adj2" fmla="val 50000"/>
          </a:avLst>
        </a:prstGeom>
        <a:solidFill>
          <a:schemeClr val="accent5">
            <a:hueOff val="2324122"/>
            <a:satOff val="-6177"/>
            <a:lumOff val="451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F006B2D-36ED-47E2-A2F2-A3AA7F79DBE9}">
      <dsp:nvSpPr>
        <dsp:cNvPr id="0" name=""/>
        <dsp:cNvSpPr/>
      </dsp:nvSpPr>
      <dsp:spPr>
        <a:xfrm>
          <a:off x="572480" y="592090"/>
          <a:ext cx="1264323" cy="1011458"/>
        </a:xfrm>
        <a:prstGeom prst="roundRect">
          <a:avLst>
            <a:gd name="adj" fmla="val 10000"/>
          </a:avLst>
        </a:prstGeom>
        <a:solidFill>
          <a:schemeClr val="accent5">
            <a:hueOff val="2324122"/>
            <a:satOff val="-6177"/>
            <a:lumOff val="451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u="sng" kern="1200" dirty="0"/>
            <a:t>B</a:t>
          </a:r>
          <a:r>
            <a:rPr lang="en-US" sz="1600" kern="1200" dirty="0"/>
            <a:t>arriers</a:t>
          </a:r>
        </a:p>
      </dsp:txBody>
      <dsp:txXfrm>
        <a:off x="602105" y="621715"/>
        <a:ext cx="1205073" cy="952208"/>
      </dsp:txXfrm>
    </dsp:sp>
    <dsp:sp modelId="{05C6472D-2F9B-47C8-B0C4-B105850D95E7}">
      <dsp:nvSpPr>
        <dsp:cNvPr id="0" name=""/>
        <dsp:cNvSpPr/>
      </dsp:nvSpPr>
      <dsp:spPr>
        <a:xfrm rot="16200000">
          <a:off x="1977297" y="944565"/>
          <a:ext cx="1216956" cy="379296"/>
        </a:xfrm>
        <a:prstGeom prst="leftArrow">
          <a:avLst>
            <a:gd name="adj1" fmla="val 60000"/>
            <a:gd name="adj2" fmla="val 50000"/>
          </a:avLst>
        </a:prstGeom>
        <a:solidFill>
          <a:schemeClr val="accent5">
            <a:hueOff val="4648244"/>
            <a:satOff val="-12354"/>
            <a:lumOff val="901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CEF6BAA-B0A7-49B8-9DC8-CDF200B1AD60}">
      <dsp:nvSpPr>
        <dsp:cNvPr id="0" name=""/>
        <dsp:cNvSpPr/>
      </dsp:nvSpPr>
      <dsp:spPr>
        <a:xfrm>
          <a:off x="1953614" y="20005"/>
          <a:ext cx="1264323" cy="1011458"/>
        </a:xfrm>
        <a:prstGeom prst="roundRect">
          <a:avLst>
            <a:gd name="adj" fmla="val 10000"/>
          </a:avLst>
        </a:prstGeom>
        <a:solidFill>
          <a:schemeClr val="accent5">
            <a:hueOff val="4648244"/>
            <a:satOff val="-12354"/>
            <a:lumOff val="90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&amp; </a:t>
          </a:r>
          <a:r>
            <a:rPr lang="en-US" sz="1600" u="sng" kern="1200" dirty="0"/>
            <a:t>B</a:t>
          </a:r>
          <a:r>
            <a:rPr lang="en-US" sz="1600" kern="1200" dirty="0"/>
            <a:t>enefits</a:t>
          </a:r>
        </a:p>
      </dsp:txBody>
      <dsp:txXfrm>
        <a:off x="1983239" y="49630"/>
        <a:ext cx="1205073" cy="952208"/>
      </dsp:txXfrm>
    </dsp:sp>
    <dsp:sp modelId="{8D9CCE2F-933F-4E90-990F-F570094656EC}">
      <dsp:nvSpPr>
        <dsp:cNvPr id="0" name=""/>
        <dsp:cNvSpPr/>
      </dsp:nvSpPr>
      <dsp:spPr>
        <a:xfrm rot="18900000">
          <a:off x="2928172" y="1338430"/>
          <a:ext cx="1216956" cy="379296"/>
        </a:xfrm>
        <a:prstGeom prst="leftArrow">
          <a:avLst>
            <a:gd name="adj1" fmla="val 60000"/>
            <a:gd name="adj2" fmla="val 50000"/>
          </a:avLst>
        </a:prstGeom>
        <a:solidFill>
          <a:schemeClr val="accent5">
            <a:hueOff val="6972367"/>
            <a:satOff val="-18531"/>
            <a:lumOff val="1352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9A27066-326A-479D-BB52-35DBD95F6BC4}">
      <dsp:nvSpPr>
        <dsp:cNvPr id="0" name=""/>
        <dsp:cNvSpPr/>
      </dsp:nvSpPr>
      <dsp:spPr>
        <a:xfrm>
          <a:off x="3334748" y="592090"/>
          <a:ext cx="1264323" cy="1011458"/>
        </a:xfrm>
        <a:prstGeom prst="roundRect">
          <a:avLst>
            <a:gd name="adj" fmla="val 10000"/>
          </a:avLst>
        </a:prstGeom>
        <a:solidFill>
          <a:schemeClr val="accent5">
            <a:hueOff val="6972367"/>
            <a:satOff val="-18531"/>
            <a:lumOff val="1352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u="sng" kern="1200" dirty="0"/>
            <a:t>I</a:t>
          </a:r>
          <a:r>
            <a:rPr lang="en-US" sz="1600" kern="1200" dirty="0"/>
            <a:t>dentification</a:t>
          </a:r>
        </a:p>
      </dsp:txBody>
      <dsp:txXfrm>
        <a:off x="3364373" y="621715"/>
        <a:ext cx="1205073" cy="952208"/>
      </dsp:txXfrm>
    </dsp:sp>
    <dsp:sp modelId="{F51AC542-269B-4410-8597-C62C585E8FD5}">
      <dsp:nvSpPr>
        <dsp:cNvPr id="0" name=""/>
        <dsp:cNvSpPr/>
      </dsp:nvSpPr>
      <dsp:spPr>
        <a:xfrm>
          <a:off x="3322037" y="2289305"/>
          <a:ext cx="1216956" cy="379296"/>
        </a:xfrm>
        <a:prstGeom prst="leftArrow">
          <a:avLst>
            <a:gd name="adj1" fmla="val 60000"/>
            <a:gd name="adj2" fmla="val 50000"/>
          </a:avLst>
        </a:prstGeom>
        <a:solidFill>
          <a:schemeClr val="accent5">
            <a:hueOff val="9296489"/>
            <a:satOff val="-24708"/>
            <a:lumOff val="1803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80E60BB-B6FF-4E5F-A528-79C9D54A4427}">
      <dsp:nvSpPr>
        <dsp:cNvPr id="0" name=""/>
        <dsp:cNvSpPr/>
      </dsp:nvSpPr>
      <dsp:spPr>
        <a:xfrm>
          <a:off x="3906832" y="1973224"/>
          <a:ext cx="1264323" cy="1011458"/>
        </a:xfrm>
        <a:prstGeom prst="roundRect">
          <a:avLst>
            <a:gd name="adj" fmla="val 10000"/>
          </a:avLst>
        </a:prstGeom>
        <a:solidFill>
          <a:schemeClr val="accent5">
            <a:hueOff val="9296489"/>
            <a:satOff val="-24708"/>
            <a:lumOff val="1803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u="sng" kern="1200" dirty="0"/>
            <a:t>T</a:t>
          </a:r>
          <a:r>
            <a:rPr lang="en-US" sz="1600" kern="1200" dirty="0"/>
            <a:t>ool</a:t>
          </a:r>
        </a:p>
      </dsp:txBody>
      <dsp:txXfrm>
        <a:off x="3936457" y="2002849"/>
        <a:ext cx="1205073" cy="9522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7232D6-1CBD-424C-AA2B-F74CFD26F99B}">
      <dsp:nvSpPr>
        <dsp:cNvPr id="0" name=""/>
        <dsp:cNvSpPr/>
      </dsp:nvSpPr>
      <dsp:spPr>
        <a:xfrm rot="5400000">
          <a:off x="-240435" y="818053"/>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E4FD99B-11B7-44EC-993C-081C42C4A108}">
      <dsp:nvSpPr>
        <dsp:cNvPr id="0" name=""/>
        <dsp:cNvSpPr/>
      </dsp:nvSpPr>
      <dsp:spPr>
        <a:xfrm>
          <a:off x="696" y="145244"/>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Belongings</a:t>
          </a:r>
        </a:p>
      </dsp:txBody>
      <dsp:txXfrm>
        <a:off x="25482" y="170030"/>
        <a:ext cx="1360872" cy="796694"/>
      </dsp:txXfrm>
    </dsp:sp>
    <dsp:sp modelId="{B90C5183-A4F5-4F47-9BCB-41F0E52097D1}">
      <dsp:nvSpPr>
        <dsp:cNvPr id="0" name=""/>
        <dsp:cNvSpPr/>
      </dsp:nvSpPr>
      <dsp:spPr>
        <a:xfrm rot="5400000">
          <a:off x="-240435" y="1875886"/>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C016867-0192-4CEB-A4FC-9E4133737788}">
      <dsp:nvSpPr>
        <dsp:cNvPr id="0" name=""/>
        <dsp:cNvSpPr/>
      </dsp:nvSpPr>
      <dsp:spPr>
        <a:xfrm>
          <a:off x="696" y="1203077"/>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Pets</a:t>
          </a:r>
        </a:p>
      </dsp:txBody>
      <dsp:txXfrm>
        <a:off x="25482" y="1227863"/>
        <a:ext cx="1360872" cy="796694"/>
      </dsp:txXfrm>
    </dsp:sp>
    <dsp:sp modelId="{1B68204C-DA7D-462C-BF35-C5A96C1BA192}">
      <dsp:nvSpPr>
        <dsp:cNvPr id="0" name=""/>
        <dsp:cNvSpPr/>
      </dsp:nvSpPr>
      <dsp:spPr>
        <a:xfrm rot="5400000">
          <a:off x="-240435" y="2933719"/>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8F76EF7-2463-42BB-BE90-F63C73A320B6}">
      <dsp:nvSpPr>
        <dsp:cNvPr id="0" name=""/>
        <dsp:cNvSpPr/>
      </dsp:nvSpPr>
      <dsp:spPr>
        <a:xfrm>
          <a:off x="696" y="2260910"/>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Housing Preferences</a:t>
          </a:r>
        </a:p>
      </dsp:txBody>
      <dsp:txXfrm>
        <a:off x="25482" y="2285696"/>
        <a:ext cx="1360872" cy="796694"/>
      </dsp:txXfrm>
    </dsp:sp>
    <dsp:sp modelId="{DA735A71-74CB-41AC-B4FC-AA6FC566A8AA}">
      <dsp:nvSpPr>
        <dsp:cNvPr id="0" name=""/>
        <dsp:cNvSpPr/>
      </dsp:nvSpPr>
      <dsp:spPr>
        <a:xfrm rot="5400000">
          <a:off x="-240435" y="3991552"/>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2B9CAC3-C2ED-4AA8-8C7F-E7EDDBD18E49}">
      <dsp:nvSpPr>
        <dsp:cNvPr id="0" name=""/>
        <dsp:cNvSpPr/>
      </dsp:nvSpPr>
      <dsp:spPr>
        <a:xfrm>
          <a:off x="696" y="3318743"/>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Transportation</a:t>
          </a:r>
        </a:p>
      </dsp:txBody>
      <dsp:txXfrm>
        <a:off x="25482" y="3343529"/>
        <a:ext cx="1360872" cy="796694"/>
      </dsp:txXfrm>
    </dsp:sp>
    <dsp:sp modelId="{DFB655F1-094F-4593-981D-E1FE3D8AD775}">
      <dsp:nvSpPr>
        <dsp:cNvPr id="0" name=""/>
        <dsp:cNvSpPr/>
      </dsp:nvSpPr>
      <dsp:spPr>
        <a:xfrm rot="5400000">
          <a:off x="-240435" y="5049385"/>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4A3A2ED-1CD8-4EAB-9C9B-D7C675033A70}">
      <dsp:nvSpPr>
        <dsp:cNvPr id="0" name=""/>
        <dsp:cNvSpPr/>
      </dsp:nvSpPr>
      <dsp:spPr>
        <a:xfrm>
          <a:off x="696" y="4376576"/>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Banking</a:t>
          </a:r>
        </a:p>
      </dsp:txBody>
      <dsp:txXfrm>
        <a:off x="25482" y="4401362"/>
        <a:ext cx="1360872" cy="796694"/>
      </dsp:txXfrm>
    </dsp:sp>
    <dsp:sp modelId="{3FBEEBD1-D22F-41E7-BA70-7495099DEF64}">
      <dsp:nvSpPr>
        <dsp:cNvPr id="0" name=""/>
        <dsp:cNvSpPr/>
      </dsp:nvSpPr>
      <dsp:spPr>
        <a:xfrm>
          <a:off x="288480" y="5578302"/>
          <a:ext cx="1870195"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7266FA3-E92E-46DD-A200-65C3FD97482D}">
      <dsp:nvSpPr>
        <dsp:cNvPr id="0" name=""/>
        <dsp:cNvSpPr/>
      </dsp:nvSpPr>
      <dsp:spPr>
        <a:xfrm>
          <a:off x="696" y="5434410"/>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Credit</a:t>
          </a:r>
        </a:p>
      </dsp:txBody>
      <dsp:txXfrm>
        <a:off x="25482" y="5459196"/>
        <a:ext cx="1360872" cy="796694"/>
      </dsp:txXfrm>
    </dsp:sp>
    <dsp:sp modelId="{23BD025F-35A4-453D-A093-5CF319F71238}">
      <dsp:nvSpPr>
        <dsp:cNvPr id="0" name=""/>
        <dsp:cNvSpPr/>
      </dsp:nvSpPr>
      <dsp:spPr>
        <a:xfrm rot="16200000">
          <a:off x="1635454" y="5049385"/>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4877382-5A5F-441F-87C6-D0AB71ADAFD9}">
      <dsp:nvSpPr>
        <dsp:cNvPr id="0" name=""/>
        <dsp:cNvSpPr/>
      </dsp:nvSpPr>
      <dsp:spPr>
        <a:xfrm>
          <a:off x="1876587" y="5434410"/>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Budgeting</a:t>
          </a:r>
        </a:p>
      </dsp:txBody>
      <dsp:txXfrm>
        <a:off x="1901373" y="5459196"/>
        <a:ext cx="1360872" cy="796694"/>
      </dsp:txXfrm>
    </dsp:sp>
    <dsp:sp modelId="{6C80866C-342A-4E60-9ECC-C16B9AEA571C}">
      <dsp:nvSpPr>
        <dsp:cNvPr id="0" name=""/>
        <dsp:cNvSpPr/>
      </dsp:nvSpPr>
      <dsp:spPr>
        <a:xfrm rot="16200000">
          <a:off x="1635454" y="3991552"/>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B5E1C22-8BD6-42E5-A97C-CEF9E31527CB}">
      <dsp:nvSpPr>
        <dsp:cNvPr id="0" name=""/>
        <dsp:cNvSpPr/>
      </dsp:nvSpPr>
      <dsp:spPr>
        <a:xfrm>
          <a:off x="1876587" y="4376576"/>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Rental History</a:t>
          </a:r>
        </a:p>
      </dsp:txBody>
      <dsp:txXfrm>
        <a:off x="1901373" y="4401362"/>
        <a:ext cx="1360872" cy="796694"/>
      </dsp:txXfrm>
    </dsp:sp>
    <dsp:sp modelId="{F9C36749-EAEA-4656-A826-ACA02F64E60C}">
      <dsp:nvSpPr>
        <dsp:cNvPr id="0" name=""/>
        <dsp:cNvSpPr/>
      </dsp:nvSpPr>
      <dsp:spPr>
        <a:xfrm rot="16200000">
          <a:off x="1635454" y="2933719"/>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E8B9BE6-D767-43DB-BAF1-EB5FABED018A}">
      <dsp:nvSpPr>
        <dsp:cNvPr id="0" name=""/>
        <dsp:cNvSpPr/>
      </dsp:nvSpPr>
      <dsp:spPr>
        <a:xfrm>
          <a:off x="1876587" y="3318743"/>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Criminal History</a:t>
          </a:r>
        </a:p>
      </dsp:txBody>
      <dsp:txXfrm>
        <a:off x="1901373" y="3343529"/>
        <a:ext cx="1360872" cy="796694"/>
      </dsp:txXfrm>
    </dsp:sp>
    <dsp:sp modelId="{D438217A-4262-40D4-A4F5-AAA7A1D9C98C}">
      <dsp:nvSpPr>
        <dsp:cNvPr id="0" name=""/>
        <dsp:cNvSpPr/>
      </dsp:nvSpPr>
      <dsp:spPr>
        <a:xfrm rot="16200000">
          <a:off x="1635454" y="1875886"/>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BC699E-BB24-44E4-8725-6036CA6E9B66}">
      <dsp:nvSpPr>
        <dsp:cNvPr id="0" name=""/>
        <dsp:cNvSpPr/>
      </dsp:nvSpPr>
      <dsp:spPr>
        <a:xfrm>
          <a:off x="1876587" y="2260910"/>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Work History</a:t>
          </a:r>
        </a:p>
      </dsp:txBody>
      <dsp:txXfrm>
        <a:off x="1901373" y="2285696"/>
        <a:ext cx="1360872" cy="796694"/>
      </dsp:txXfrm>
    </dsp:sp>
    <dsp:sp modelId="{BCC159C7-209F-403A-8A77-FF84011A5BFF}">
      <dsp:nvSpPr>
        <dsp:cNvPr id="0" name=""/>
        <dsp:cNvSpPr/>
      </dsp:nvSpPr>
      <dsp:spPr>
        <a:xfrm rot="16200000">
          <a:off x="1635454" y="818053"/>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1D244C-19DE-48DF-826C-4EAE0ADA4919}">
      <dsp:nvSpPr>
        <dsp:cNvPr id="0" name=""/>
        <dsp:cNvSpPr/>
      </dsp:nvSpPr>
      <dsp:spPr>
        <a:xfrm>
          <a:off x="1876587" y="1203077"/>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Job Questing</a:t>
          </a:r>
        </a:p>
      </dsp:txBody>
      <dsp:txXfrm>
        <a:off x="1901373" y="1227863"/>
        <a:ext cx="1360872" cy="796694"/>
      </dsp:txXfrm>
    </dsp:sp>
    <dsp:sp modelId="{6782A23B-6EBC-4370-9CDD-5672530DED5F}">
      <dsp:nvSpPr>
        <dsp:cNvPr id="0" name=""/>
        <dsp:cNvSpPr/>
      </dsp:nvSpPr>
      <dsp:spPr>
        <a:xfrm>
          <a:off x="2164371" y="289136"/>
          <a:ext cx="1870195"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29537FA-CD17-47FA-BF59-63A6E9EA48FF}">
      <dsp:nvSpPr>
        <dsp:cNvPr id="0" name=""/>
        <dsp:cNvSpPr/>
      </dsp:nvSpPr>
      <dsp:spPr>
        <a:xfrm>
          <a:off x="1876587" y="145244"/>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Work Income Potential</a:t>
          </a:r>
        </a:p>
      </dsp:txBody>
      <dsp:txXfrm>
        <a:off x="1901373" y="170030"/>
        <a:ext cx="1360872" cy="796694"/>
      </dsp:txXfrm>
    </dsp:sp>
    <dsp:sp modelId="{D19058F7-FA8C-4C06-B095-C7C127979EE6}">
      <dsp:nvSpPr>
        <dsp:cNvPr id="0" name=""/>
        <dsp:cNvSpPr/>
      </dsp:nvSpPr>
      <dsp:spPr>
        <a:xfrm rot="5400000">
          <a:off x="3511345" y="818053"/>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DF2A064-8BA0-43BF-B8D4-057830EDD3C7}">
      <dsp:nvSpPr>
        <dsp:cNvPr id="0" name=""/>
        <dsp:cNvSpPr/>
      </dsp:nvSpPr>
      <dsp:spPr>
        <a:xfrm>
          <a:off x="3752477" y="145244"/>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Public Benefits</a:t>
          </a:r>
        </a:p>
      </dsp:txBody>
      <dsp:txXfrm>
        <a:off x="3777263" y="170030"/>
        <a:ext cx="1360872" cy="796694"/>
      </dsp:txXfrm>
    </dsp:sp>
    <dsp:sp modelId="{A1DF2F38-155E-496B-8CAF-E850005E7ABE}">
      <dsp:nvSpPr>
        <dsp:cNvPr id="0" name=""/>
        <dsp:cNvSpPr/>
      </dsp:nvSpPr>
      <dsp:spPr>
        <a:xfrm rot="5400000">
          <a:off x="3511345" y="1875886"/>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D068B2B-B513-4221-9AD5-CC6728EB5D55}">
      <dsp:nvSpPr>
        <dsp:cNvPr id="0" name=""/>
        <dsp:cNvSpPr/>
      </dsp:nvSpPr>
      <dsp:spPr>
        <a:xfrm>
          <a:off x="3752477" y="1203077"/>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Social Services</a:t>
          </a:r>
        </a:p>
      </dsp:txBody>
      <dsp:txXfrm>
        <a:off x="3777263" y="1227863"/>
        <a:ext cx="1360872" cy="796694"/>
      </dsp:txXfrm>
    </dsp:sp>
    <dsp:sp modelId="{90858CE1-BC23-4BDB-A048-1B714C650015}">
      <dsp:nvSpPr>
        <dsp:cNvPr id="0" name=""/>
        <dsp:cNvSpPr/>
      </dsp:nvSpPr>
      <dsp:spPr>
        <a:xfrm rot="5400000">
          <a:off x="3511345" y="2933719"/>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0E2F8C7-2992-4F2A-AA05-F621F64F79B6}">
      <dsp:nvSpPr>
        <dsp:cNvPr id="0" name=""/>
        <dsp:cNvSpPr/>
      </dsp:nvSpPr>
      <dsp:spPr>
        <a:xfrm>
          <a:off x="3752477" y="2260910"/>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Child Care</a:t>
          </a:r>
        </a:p>
      </dsp:txBody>
      <dsp:txXfrm>
        <a:off x="3777263" y="2285696"/>
        <a:ext cx="1360872" cy="796694"/>
      </dsp:txXfrm>
    </dsp:sp>
    <dsp:sp modelId="{DD67619C-DA52-407B-849B-103D10BC3EF6}">
      <dsp:nvSpPr>
        <dsp:cNvPr id="0" name=""/>
        <dsp:cNvSpPr/>
      </dsp:nvSpPr>
      <dsp:spPr>
        <a:xfrm rot="5400000">
          <a:off x="3511345" y="3991552"/>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4D97AFC-9F8E-440D-B656-54C606E7228F}">
      <dsp:nvSpPr>
        <dsp:cNvPr id="0" name=""/>
        <dsp:cNvSpPr/>
      </dsp:nvSpPr>
      <dsp:spPr>
        <a:xfrm>
          <a:off x="3752477" y="3318743"/>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Computing</a:t>
          </a:r>
        </a:p>
      </dsp:txBody>
      <dsp:txXfrm>
        <a:off x="3777263" y="3343529"/>
        <a:ext cx="1360872" cy="796694"/>
      </dsp:txXfrm>
    </dsp:sp>
    <dsp:sp modelId="{B0850791-6FA1-4C33-B1C1-9247B9A946A2}">
      <dsp:nvSpPr>
        <dsp:cNvPr id="0" name=""/>
        <dsp:cNvSpPr/>
      </dsp:nvSpPr>
      <dsp:spPr>
        <a:xfrm rot="5400000">
          <a:off x="3511345" y="5049385"/>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F52112-1EB2-4018-B8F8-D3A2AF616BEE}">
      <dsp:nvSpPr>
        <dsp:cNvPr id="0" name=""/>
        <dsp:cNvSpPr/>
      </dsp:nvSpPr>
      <dsp:spPr>
        <a:xfrm>
          <a:off x="3752477" y="4376576"/>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Education</a:t>
          </a:r>
        </a:p>
      </dsp:txBody>
      <dsp:txXfrm>
        <a:off x="3777263" y="4401362"/>
        <a:ext cx="1360872" cy="796694"/>
      </dsp:txXfrm>
    </dsp:sp>
    <dsp:sp modelId="{D7573AB6-3338-4A6B-8B78-622D0E4BDBE9}">
      <dsp:nvSpPr>
        <dsp:cNvPr id="0" name=""/>
        <dsp:cNvSpPr/>
      </dsp:nvSpPr>
      <dsp:spPr>
        <a:xfrm>
          <a:off x="4040262" y="5578302"/>
          <a:ext cx="1870195"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750C7F9-AFD9-4E7F-B8E7-64B2780C7E33}">
      <dsp:nvSpPr>
        <dsp:cNvPr id="0" name=""/>
        <dsp:cNvSpPr/>
      </dsp:nvSpPr>
      <dsp:spPr>
        <a:xfrm>
          <a:off x="3752477" y="5434410"/>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Timesense</a:t>
          </a:r>
        </a:p>
      </dsp:txBody>
      <dsp:txXfrm>
        <a:off x="3777263" y="5459196"/>
        <a:ext cx="1360872" cy="796694"/>
      </dsp:txXfrm>
    </dsp:sp>
    <dsp:sp modelId="{2F8E8E8D-2E88-45BE-9745-E80ECB9F1B4A}">
      <dsp:nvSpPr>
        <dsp:cNvPr id="0" name=""/>
        <dsp:cNvSpPr/>
      </dsp:nvSpPr>
      <dsp:spPr>
        <a:xfrm rot="16200000">
          <a:off x="5387236" y="5049385"/>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DB927BE-0892-4808-A051-21305154A40E}">
      <dsp:nvSpPr>
        <dsp:cNvPr id="0" name=""/>
        <dsp:cNvSpPr/>
      </dsp:nvSpPr>
      <dsp:spPr>
        <a:xfrm>
          <a:off x="5628368" y="5434410"/>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Identification</a:t>
          </a:r>
        </a:p>
      </dsp:txBody>
      <dsp:txXfrm>
        <a:off x="5653154" y="5459196"/>
        <a:ext cx="1360872" cy="796694"/>
      </dsp:txXfrm>
    </dsp:sp>
    <dsp:sp modelId="{1AEA47B0-C6BC-4A0F-AF3C-7E76BB048E27}">
      <dsp:nvSpPr>
        <dsp:cNvPr id="0" name=""/>
        <dsp:cNvSpPr/>
      </dsp:nvSpPr>
      <dsp:spPr>
        <a:xfrm rot="16200000">
          <a:off x="5387236" y="3991552"/>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E9F3839-0AFD-4E93-9E4B-45E8D60EE31D}">
      <dsp:nvSpPr>
        <dsp:cNvPr id="0" name=""/>
        <dsp:cNvSpPr/>
      </dsp:nvSpPr>
      <dsp:spPr>
        <a:xfrm>
          <a:off x="5628368" y="4376576"/>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Safety</a:t>
          </a:r>
        </a:p>
      </dsp:txBody>
      <dsp:txXfrm>
        <a:off x="5653154" y="4401362"/>
        <a:ext cx="1360872" cy="796694"/>
      </dsp:txXfrm>
    </dsp:sp>
    <dsp:sp modelId="{3459B9D3-928A-470A-9457-DB440A48B00B}">
      <dsp:nvSpPr>
        <dsp:cNvPr id="0" name=""/>
        <dsp:cNvSpPr/>
      </dsp:nvSpPr>
      <dsp:spPr>
        <a:xfrm rot="16200000">
          <a:off x="5387236" y="2933719"/>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D15C8AC-741A-454A-B455-186349B0272B}">
      <dsp:nvSpPr>
        <dsp:cNvPr id="0" name=""/>
        <dsp:cNvSpPr/>
      </dsp:nvSpPr>
      <dsp:spPr>
        <a:xfrm>
          <a:off x="5628368" y="3318743"/>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Food</a:t>
          </a:r>
        </a:p>
      </dsp:txBody>
      <dsp:txXfrm>
        <a:off x="5653154" y="3343529"/>
        <a:ext cx="1360872" cy="796694"/>
      </dsp:txXfrm>
    </dsp:sp>
    <dsp:sp modelId="{08E5F85E-C774-4D64-802B-503E5F2BB81C}">
      <dsp:nvSpPr>
        <dsp:cNvPr id="0" name=""/>
        <dsp:cNvSpPr/>
      </dsp:nvSpPr>
      <dsp:spPr>
        <a:xfrm rot="16200000">
          <a:off x="5387236" y="1875886"/>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624936B-F286-4C7D-9F6B-7C5DAE16FD33}">
      <dsp:nvSpPr>
        <dsp:cNvPr id="0" name=""/>
        <dsp:cNvSpPr/>
      </dsp:nvSpPr>
      <dsp:spPr>
        <a:xfrm>
          <a:off x="5628368" y="2260910"/>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Immediate Family Relations</a:t>
          </a:r>
        </a:p>
      </dsp:txBody>
      <dsp:txXfrm>
        <a:off x="5653154" y="2285696"/>
        <a:ext cx="1360872" cy="796694"/>
      </dsp:txXfrm>
    </dsp:sp>
    <dsp:sp modelId="{529DFBAA-6B16-4623-AFB8-CB69FAD30DA4}">
      <dsp:nvSpPr>
        <dsp:cNvPr id="0" name=""/>
        <dsp:cNvSpPr/>
      </dsp:nvSpPr>
      <dsp:spPr>
        <a:xfrm rot="16200000">
          <a:off x="5387236" y="818053"/>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0D26319-B652-4622-8438-C303C1C8011F}">
      <dsp:nvSpPr>
        <dsp:cNvPr id="0" name=""/>
        <dsp:cNvSpPr/>
      </dsp:nvSpPr>
      <dsp:spPr>
        <a:xfrm>
          <a:off x="5628368" y="1203077"/>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Extended Family (clan) Relations</a:t>
          </a:r>
        </a:p>
      </dsp:txBody>
      <dsp:txXfrm>
        <a:off x="5653154" y="1227863"/>
        <a:ext cx="1360872" cy="796694"/>
      </dsp:txXfrm>
    </dsp:sp>
    <dsp:sp modelId="{B1BB42B6-5908-4D5F-ABFA-72CC8B56CB51}">
      <dsp:nvSpPr>
        <dsp:cNvPr id="0" name=""/>
        <dsp:cNvSpPr/>
      </dsp:nvSpPr>
      <dsp:spPr>
        <a:xfrm>
          <a:off x="5916152" y="289136"/>
          <a:ext cx="1870195"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2C111B2-66CC-4F60-B0A8-7D36F7068F05}">
      <dsp:nvSpPr>
        <dsp:cNvPr id="0" name=""/>
        <dsp:cNvSpPr/>
      </dsp:nvSpPr>
      <dsp:spPr>
        <a:xfrm>
          <a:off x="5628368" y="145244"/>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Natural Supports (non-family)</a:t>
          </a:r>
        </a:p>
      </dsp:txBody>
      <dsp:txXfrm>
        <a:off x="5653154" y="170030"/>
        <a:ext cx="1360872" cy="796694"/>
      </dsp:txXfrm>
    </dsp:sp>
    <dsp:sp modelId="{7E55E56D-4158-46B5-B4C3-980FD0799D9F}">
      <dsp:nvSpPr>
        <dsp:cNvPr id="0" name=""/>
        <dsp:cNvSpPr/>
      </dsp:nvSpPr>
      <dsp:spPr>
        <a:xfrm rot="5400000">
          <a:off x="7263126" y="818053"/>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06C4FEA-2C31-44B1-9538-C225C01FA48A}">
      <dsp:nvSpPr>
        <dsp:cNvPr id="0" name=""/>
        <dsp:cNvSpPr/>
      </dsp:nvSpPr>
      <dsp:spPr>
        <a:xfrm>
          <a:off x="7504259" y="145244"/>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Health Care Coverage</a:t>
          </a:r>
        </a:p>
      </dsp:txBody>
      <dsp:txXfrm>
        <a:off x="7529045" y="170030"/>
        <a:ext cx="1360872" cy="796694"/>
      </dsp:txXfrm>
    </dsp:sp>
    <dsp:sp modelId="{20615327-6211-4194-A39B-4FB2DCBE7B1D}">
      <dsp:nvSpPr>
        <dsp:cNvPr id="0" name=""/>
        <dsp:cNvSpPr/>
      </dsp:nvSpPr>
      <dsp:spPr>
        <a:xfrm rot="5400000">
          <a:off x="7263126" y="1875886"/>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13AB5DE-01E3-4742-ADF0-6690240C780C}">
      <dsp:nvSpPr>
        <dsp:cNvPr id="0" name=""/>
        <dsp:cNvSpPr/>
      </dsp:nvSpPr>
      <dsp:spPr>
        <a:xfrm>
          <a:off x="7504259" y="1203077"/>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Physical Health</a:t>
          </a:r>
        </a:p>
      </dsp:txBody>
      <dsp:txXfrm>
        <a:off x="7529045" y="1227863"/>
        <a:ext cx="1360872" cy="796694"/>
      </dsp:txXfrm>
    </dsp:sp>
    <dsp:sp modelId="{27FDA034-094D-4CB1-A678-825C474FEF11}">
      <dsp:nvSpPr>
        <dsp:cNvPr id="0" name=""/>
        <dsp:cNvSpPr/>
      </dsp:nvSpPr>
      <dsp:spPr>
        <a:xfrm rot="5400000">
          <a:off x="7263126" y="2933719"/>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167BF13-57C6-4CD8-8BFF-2B7A524E4856}">
      <dsp:nvSpPr>
        <dsp:cNvPr id="0" name=""/>
        <dsp:cNvSpPr/>
      </dsp:nvSpPr>
      <dsp:spPr>
        <a:xfrm>
          <a:off x="7504259" y="2260910"/>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Mental Health</a:t>
          </a:r>
        </a:p>
      </dsp:txBody>
      <dsp:txXfrm>
        <a:off x="7529045" y="2285696"/>
        <a:ext cx="1360872" cy="796694"/>
      </dsp:txXfrm>
    </dsp:sp>
    <dsp:sp modelId="{61DAEC17-70C0-4013-AEB0-F6566DABC6B9}">
      <dsp:nvSpPr>
        <dsp:cNvPr id="0" name=""/>
        <dsp:cNvSpPr/>
      </dsp:nvSpPr>
      <dsp:spPr>
        <a:xfrm rot="5400000">
          <a:off x="7263126" y="3991552"/>
          <a:ext cx="1052137" cy="126939"/>
        </a:xfrm>
        <a:prstGeom prst="rect">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B966AF3-DCDB-4CFA-879D-920A6B52E2B7}">
      <dsp:nvSpPr>
        <dsp:cNvPr id="0" name=""/>
        <dsp:cNvSpPr/>
      </dsp:nvSpPr>
      <dsp:spPr>
        <a:xfrm>
          <a:off x="7504259" y="3318743"/>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Substance Use</a:t>
          </a:r>
        </a:p>
      </dsp:txBody>
      <dsp:txXfrm>
        <a:off x="7529045" y="3343529"/>
        <a:ext cx="1360872" cy="796694"/>
      </dsp:txXfrm>
    </dsp:sp>
    <dsp:sp modelId="{446BB3A8-E48F-466F-B4D9-09601CE1B73A}">
      <dsp:nvSpPr>
        <dsp:cNvPr id="0" name=""/>
        <dsp:cNvSpPr/>
      </dsp:nvSpPr>
      <dsp:spPr>
        <a:xfrm>
          <a:off x="7504259" y="4376576"/>
          <a:ext cx="1410444" cy="846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[Other]</a:t>
          </a:r>
        </a:p>
      </dsp:txBody>
      <dsp:txXfrm>
        <a:off x="7529045" y="4401362"/>
        <a:ext cx="1360872" cy="7966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7DD056-9CD8-40BD-92AC-CF0E727262B1}">
      <dsp:nvSpPr>
        <dsp:cNvPr id="0" name=""/>
        <dsp:cNvSpPr/>
      </dsp:nvSpPr>
      <dsp:spPr>
        <a:xfrm>
          <a:off x="0" y="2742"/>
          <a:ext cx="888144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ABB097-64F0-472E-ABBC-555FCF8C8580}">
      <dsp:nvSpPr>
        <dsp:cNvPr id="0" name=""/>
        <dsp:cNvSpPr/>
      </dsp:nvSpPr>
      <dsp:spPr>
        <a:xfrm>
          <a:off x="0" y="2742"/>
          <a:ext cx="8881449" cy="1870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algn="l" defTabSz="711200">
            <a:lnSpc>
              <a:spcPct val="90000"/>
            </a:lnSpc>
            <a:spcBef>
              <a:spcPct val="0"/>
            </a:spcBef>
            <a:spcAft>
              <a:spcPct val="35000"/>
            </a:spcAft>
            <a:buNone/>
          </a:pPr>
          <a:r>
            <a:rPr lang="en-US" sz="1600" b="1" u="sng" kern="1200" dirty="0">
              <a:latin typeface="Calibri  "/>
            </a:rPr>
            <a:t>Corporate Compliance Oversight (FWA) </a:t>
          </a:r>
        </a:p>
        <a:p>
          <a:pPr marL="227013" lvl="0" indent="-114300" algn="l" defTabSz="711200">
            <a:lnSpc>
              <a:spcPct val="90000"/>
            </a:lnSpc>
            <a:spcBef>
              <a:spcPct val="0"/>
            </a:spcBef>
            <a:spcAft>
              <a:spcPct val="35000"/>
            </a:spcAft>
            <a:buNone/>
          </a:pPr>
          <a:r>
            <a:rPr lang="hy-AM" sz="1200" b="1" kern="1200" dirty="0">
              <a:solidFill>
                <a:srgbClr val="8A6161"/>
              </a:solidFill>
              <a:latin typeface="Arial" panose="020B0604020202020204" pitchFamily="34" charset="0"/>
              <a:cs typeface="Arial" panose="020B0604020202020204" pitchFamily="34" charset="0"/>
            </a:rPr>
            <a:t>֎</a:t>
          </a:r>
          <a:r>
            <a:rPr lang="en-US" sz="1400" kern="1200" dirty="0">
              <a:latin typeface="Arial" panose="020B0604020202020204" pitchFamily="34" charset="0"/>
              <a:cs typeface="Arial" panose="020B0604020202020204" pitchFamily="34" charset="0"/>
            </a:rPr>
            <a:t> </a:t>
          </a:r>
          <a:r>
            <a:rPr lang="en-US" sz="1400" kern="1200" dirty="0">
              <a:latin typeface="Calibri  "/>
              <a:cs typeface="Calibri" panose="020F0502020204030204" pitchFamily="34" charset="0"/>
            </a:rPr>
            <a:t>AHCCCS Contractor Operations Manual (ACOM) Policy 103</a:t>
          </a:r>
        </a:p>
        <a:p>
          <a:pPr marL="227013" lvl="0" indent="-114300" algn="l" defTabSz="711200">
            <a:lnSpc>
              <a:spcPct val="90000"/>
            </a:lnSpc>
            <a:spcBef>
              <a:spcPct val="0"/>
            </a:spcBef>
            <a:spcAft>
              <a:spcPct val="35000"/>
            </a:spcAft>
            <a:buNone/>
          </a:pPr>
          <a:r>
            <a:rPr lang="hy-AM" sz="1200" b="1" kern="1200" dirty="0">
              <a:solidFill>
                <a:srgbClr val="8A6161"/>
              </a:solidFill>
              <a:latin typeface="Arial" panose="020B0604020202020204" pitchFamily="34" charset="0"/>
              <a:cs typeface="Arial" panose="020B0604020202020204" pitchFamily="34" charset="0"/>
            </a:rPr>
            <a:t>֎</a:t>
          </a:r>
          <a:r>
            <a:rPr lang="en-US" sz="1400" kern="1200" dirty="0">
              <a:latin typeface="Calibri  "/>
              <a:cs typeface="Calibri" panose="020F0502020204030204" pitchFamily="34" charset="0"/>
            </a:rPr>
            <a:t> Federal False Claims Act (FCA) &amp; Employee Protections</a:t>
          </a:r>
        </a:p>
        <a:p>
          <a:pPr marL="227013" lvl="0" indent="-114300" algn="l" defTabSz="711200">
            <a:lnSpc>
              <a:spcPct val="90000"/>
            </a:lnSpc>
            <a:spcBef>
              <a:spcPct val="0"/>
            </a:spcBef>
            <a:spcAft>
              <a:spcPct val="35000"/>
            </a:spcAft>
            <a:buNone/>
          </a:pPr>
          <a:r>
            <a:rPr lang="hy-AM" sz="1200" b="1" kern="1200" dirty="0">
              <a:solidFill>
                <a:srgbClr val="8A6161"/>
              </a:solidFill>
              <a:latin typeface="Arial" panose="020B0604020202020204" pitchFamily="34" charset="0"/>
              <a:cs typeface="Arial" panose="020B0604020202020204" pitchFamily="34" charset="0"/>
            </a:rPr>
            <a:t>֎</a:t>
          </a:r>
          <a:r>
            <a:rPr lang="en-US" sz="1400" kern="1200" dirty="0">
              <a:latin typeface="Calibri  "/>
              <a:cs typeface="Calibri" panose="020F0502020204030204" pitchFamily="34" charset="0"/>
            </a:rPr>
            <a:t> Deficit Reduction Act</a:t>
          </a:r>
        </a:p>
        <a:p>
          <a:pPr marL="227013" lvl="0" indent="-114300" algn="l" defTabSz="711200">
            <a:lnSpc>
              <a:spcPct val="90000"/>
            </a:lnSpc>
            <a:spcBef>
              <a:spcPct val="0"/>
            </a:spcBef>
            <a:spcAft>
              <a:spcPct val="35000"/>
            </a:spcAft>
            <a:buNone/>
          </a:pPr>
          <a:r>
            <a:rPr lang="hy-AM" sz="1200" b="1" kern="1200" dirty="0">
              <a:solidFill>
                <a:srgbClr val="8A6161"/>
              </a:solidFill>
              <a:latin typeface="Arial" panose="020B0604020202020204" pitchFamily="34" charset="0"/>
              <a:cs typeface="Arial" panose="020B0604020202020204" pitchFamily="34" charset="0"/>
            </a:rPr>
            <a:t>֎</a:t>
          </a:r>
          <a:r>
            <a:rPr lang="en-US" sz="1400" kern="1200" dirty="0">
              <a:latin typeface="Calibri  "/>
              <a:cs typeface="Calibri" panose="020F0502020204030204" pitchFamily="34" charset="0"/>
            </a:rPr>
            <a:t> Qui Tam &amp; Whistleblower Protections</a:t>
          </a:r>
        </a:p>
      </dsp:txBody>
      <dsp:txXfrm>
        <a:off x="0" y="2742"/>
        <a:ext cx="8881449" cy="1870199"/>
      </dsp:txXfrm>
    </dsp:sp>
    <dsp:sp modelId="{DC52BAFA-1283-41A4-8529-BD57C5591F55}">
      <dsp:nvSpPr>
        <dsp:cNvPr id="0" name=""/>
        <dsp:cNvSpPr/>
      </dsp:nvSpPr>
      <dsp:spPr>
        <a:xfrm>
          <a:off x="0" y="1547022"/>
          <a:ext cx="888144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251904-58F2-4953-A5AA-4A37A851D033}">
      <dsp:nvSpPr>
        <dsp:cNvPr id="0" name=""/>
        <dsp:cNvSpPr/>
      </dsp:nvSpPr>
      <dsp:spPr>
        <a:xfrm>
          <a:off x="0" y="1574233"/>
          <a:ext cx="8881449" cy="1870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algn="l" defTabSz="711200">
            <a:lnSpc>
              <a:spcPct val="90000"/>
            </a:lnSpc>
            <a:spcBef>
              <a:spcPct val="0"/>
            </a:spcBef>
            <a:spcAft>
              <a:spcPct val="35000"/>
            </a:spcAft>
            <a:buNone/>
          </a:pPr>
          <a:r>
            <a:rPr lang="en-US" sz="1600" b="1" u="sng" kern="1200" dirty="0">
              <a:latin typeface="Calibri" panose="020F0502020204030204" pitchFamily="34" charset="0"/>
              <a:cs typeface="Calibri" panose="020F0502020204030204" pitchFamily="34" charset="0"/>
            </a:rPr>
            <a:t>Special Investigations Unit (SIU)</a:t>
          </a:r>
        </a:p>
        <a:p>
          <a:pPr marL="227013" lvl="0" indent="-114300" algn="l" defTabSz="711200">
            <a:lnSpc>
              <a:spcPct val="90000"/>
            </a:lnSpc>
            <a:spcBef>
              <a:spcPct val="0"/>
            </a:spcBef>
            <a:spcAft>
              <a:spcPct val="35000"/>
            </a:spcAft>
            <a:buNone/>
          </a:pPr>
          <a:r>
            <a:rPr lang="hy-AM" sz="1200" b="1" kern="1200" dirty="0">
              <a:solidFill>
                <a:srgbClr val="8A6161"/>
              </a:solidFill>
              <a:latin typeface="Arial" panose="020B0604020202020204" pitchFamily="34" charset="0"/>
              <a:cs typeface="Arial" panose="020B0604020202020204" pitchFamily="34" charset="0"/>
            </a:rPr>
            <a:t>֎</a:t>
          </a:r>
          <a:r>
            <a:rPr lang="en-US" sz="1400" b="0" kern="1200" dirty="0">
              <a:latin typeface="Calibri" panose="020F0502020204030204" pitchFamily="34" charset="0"/>
              <a:cs typeface="Calibri" panose="020F0502020204030204" pitchFamily="34" charset="0"/>
            </a:rPr>
            <a:t> Investigates internal and external referrals and reports findings through the Compliance Committee. Identified FWA is </a:t>
          </a:r>
          <a:r>
            <a:rPr lang="en-US" sz="1400" kern="1200" dirty="0">
              <a:latin typeface="Calibri" panose="020F0502020204030204" pitchFamily="34" charset="0"/>
              <a:cs typeface="Calibri" panose="020F0502020204030204" pitchFamily="34" charset="0"/>
            </a:rPr>
            <a:t>also facilitated through a 3rd-party vendor, Cotiviti, for pre-payment and post-payment claims reviews.</a:t>
          </a:r>
          <a:endParaRPr lang="en-US" sz="1400" b="0" kern="1200" dirty="0">
            <a:latin typeface="Calibri" panose="020F0502020204030204" pitchFamily="34" charset="0"/>
            <a:cs typeface="Calibri" panose="020F0502020204030204" pitchFamily="34" charset="0"/>
          </a:endParaRPr>
        </a:p>
        <a:p>
          <a:pPr marL="227013" lvl="0" indent="-114300" algn="l" defTabSz="711200">
            <a:lnSpc>
              <a:spcPct val="90000"/>
            </a:lnSpc>
            <a:spcBef>
              <a:spcPct val="0"/>
            </a:spcBef>
            <a:spcAft>
              <a:spcPct val="35000"/>
            </a:spcAft>
            <a:buNone/>
          </a:pPr>
          <a:r>
            <a:rPr lang="hy-AM" sz="1200" b="1" kern="1200" dirty="0">
              <a:solidFill>
                <a:srgbClr val="8A6161"/>
              </a:solidFill>
              <a:latin typeface="Arial" panose="020B0604020202020204" pitchFamily="34" charset="0"/>
              <a:cs typeface="Arial" panose="020B0604020202020204" pitchFamily="34" charset="0"/>
            </a:rPr>
            <a:t>֎</a:t>
          </a:r>
          <a:r>
            <a:rPr lang="en-US" sz="1400" b="0" kern="1200" dirty="0">
              <a:latin typeface="Calibri" panose="020F0502020204030204" pitchFamily="34" charset="0"/>
              <a:cs typeface="Calibri" panose="020F0502020204030204" pitchFamily="34" charset="0"/>
            </a:rPr>
            <a:t> Mines claims data and conducts provider billing analytics; certified coders investigate concerns, then triage and act in real time according to a prescriptive FWA policy.</a:t>
          </a:r>
        </a:p>
        <a:p>
          <a:pPr marL="227013" lvl="0" indent="-114300" algn="l" defTabSz="711200">
            <a:lnSpc>
              <a:spcPct val="90000"/>
            </a:lnSpc>
            <a:spcBef>
              <a:spcPct val="0"/>
            </a:spcBef>
            <a:spcAft>
              <a:spcPct val="35000"/>
            </a:spcAft>
            <a:buNone/>
          </a:pPr>
          <a:r>
            <a:rPr lang="hy-AM" sz="1200" b="1" kern="1200" dirty="0">
              <a:solidFill>
                <a:srgbClr val="8A6161"/>
              </a:solidFill>
              <a:latin typeface="Arial" panose="020B0604020202020204" pitchFamily="34" charset="0"/>
              <a:cs typeface="Arial" panose="020B0604020202020204" pitchFamily="34" charset="0"/>
            </a:rPr>
            <a:t>֎</a:t>
          </a:r>
          <a:r>
            <a:rPr lang="en-US" sz="1400" b="0" kern="1200" dirty="0">
              <a:latin typeface="Calibri" panose="020F0502020204030204" pitchFamily="34" charset="0"/>
              <a:cs typeface="Calibri" panose="020F0502020204030204" pitchFamily="34" charset="0"/>
            </a:rPr>
            <a:t> Maintains a periodic audit schedule based on provider billing patters or industry trending analysis</a:t>
          </a:r>
        </a:p>
        <a:p>
          <a:pPr marL="227013" lvl="0" indent="-114300" algn="l" defTabSz="711200">
            <a:lnSpc>
              <a:spcPct val="90000"/>
            </a:lnSpc>
            <a:spcBef>
              <a:spcPct val="0"/>
            </a:spcBef>
            <a:spcAft>
              <a:spcPct val="35000"/>
            </a:spcAft>
            <a:buNone/>
          </a:pPr>
          <a:r>
            <a:rPr lang="hy-AM" sz="1200" b="1" kern="1200" dirty="0">
              <a:solidFill>
                <a:srgbClr val="8A6161"/>
              </a:solidFill>
              <a:latin typeface="Arial" panose="020B0604020202020204" pitchFamily="34" charset="0"/>
              <a:cs typeface="Arial" panose="020B0604020202020204" pitchFamily="34" charset="0"/>
            </a:rPr>
            <a:t>֎</a:t>
          </a:r>
          <a:r>
            <a:rPr lang="en-US" sz="1400" b="0" kern="1200" dirty="0">
              <a:latin typeface="Calibri" panose="020F0502020204030204" pitchFamily="34" charset="0"/>
              <a:cs typeface="Calibri" panose="020F0502020204030204" pitchFamily="34" charset="0"/>
            </a:rPr>
            <a:t> Facilitates quarterly member verification of services surveys as a mechanism for identifying potential FWA</a:t>
          </a:r>
        </a:p>
      </dsp:txBody>
      <dsp:txXfrm>
        <a:off x="0" y="1574233"/>
        <a:ext cx="8881449" cy="1870199"/>
      </dsp:txXfrm>
    </dsp:sp>
    <dsp:sp modelId="{6CD2337F-D308-4D8B-BC64-624364E98AEC}">
      <dsp:nvSpPr>
        <dsp:cNvPr id="0" name=""/>
        <dsp:cNvSpPr/>
      </dsp:nvSpPr>
      <dsp:spPr>
        <a:xfrm>
          <a:off x="0" y="3444377"/>
          <a:ext cx="8881449"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12A2E0-16F6-41CB-A8DE-9381E0CF7F45}">
      <dsp:nvSpPr>
        <dsp:cNvPr id="0" name=""/>
        <dsp:cNvSpPr/>
      </dsp:nvSpPr>
      <dsp:spPr>
        <a:xfrm>
          <a:off x="0" y="3465230"/>
          <a:ext cx="8881449" cy="1870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algn="l" defTabSz="711200">
            <a:lnSpc>
              <a:spcPct val="90000"/>
            </a:lnSpc>
            <a:spcBef>
              <a:spcPct val="0"/>
            </a:spcBef>
            <a:spcAft>
              <a:spcPct val="35000"/>
            </a:spcAft>
            <a:buNone/>
          </a:pPr>
          <a:r>
            <a:rPr lang="en-US" sz="1600" b="1" u="sng" kern="1200" dirty="0">
              <a:latin typeface="Calibri  "/>
            </a:rPr>
            <a:t>Provider Education and Training (Reporting Mechanisms)</a:t>
          </a:r>
        </a:p>
        <a:p>
          <a:pPr marL="228600" lvl="0" indent="-114300" algn="l" defTabSz="711200">
            <a:lnSpc>
              <a:spcPct val="90000"/>
            </a:lnSpc>
            <a:spcBef>
              <a:spcPct val="0"/>
            </a:spcBef>
            <a:spcAft>
              <a:spcPct val="35000"/>
            </a:spcAft>
            <a:buNone/>
          </a:pPr>
          <a:r>
            <a:rPr lang="hy-AM" sz="1200" b="1" kern="1200" dirty="0">
              <a:solidFill>
                <a:srgbClr val="8A6161"/>
              </a:solidFill>
              <a:latin typeface="Arial" panose="020B0604020202020204" pitchFamily="34" charset="0"/>
              <a:cs typeface="Arial" panose="020B0604020202020204" pitchFamily="34" charset="0"/>
            </a:rPr>
            <a:t>֎</a:t>
          </a:r>
          <a:r>
            <a:rPr lang="en-US" sz="1400" kern="1200" dirty="0">
              <a:latin typeface="Calibri  "/>
            </a:rPr>
            <a:t> </a:t>
          </a:r>
          <a:r>
            <a:rPr lang="en-US" sz="1400" kern="1200" dirty="0">
              <a:latin typeface="Calibri  "/>
              <a:cs typeface="Calibri" panose="020F0502020204030204" pitchFamily="34" charset="0"/>
            </a:rPr>
            <a:t>BCBSAZ Staff and Subcontractors receive a “quick reference reporting guide” which contains samples of FWA and contact information for reporting incidents and/or allegations.</a:t>
          </a:r>
        </a:p>
        <a:p>
          <a:pPr marL="228600" lvl="0" indent="-114300" algn="l" defTabSz="711200">
            <a:lnSpc>
              <a:spcPct val="90000"/>
            </a:lnSpc>
            <a:spcBef>
              <a:spcPct val="0"/>
            </a:spcBef>
            <a:spcAft>
              <a:spcPct val="35000"/>
            </a:spcAft>
            <a:buNone/>
          </a:pPr>
          <a:r>
            <a:rPr lang="hy-AM" sz="1200" b="1" kern="1200" dirty="0">
              <a:solidFill>
                <a:srgbClr val="8A6161"/>
              </a:solidFill>
              <a:latin typeface="Arial" panose="020B0604020202020204" pitchFamily="34" charset="0"/>
              <a:cs typeface="Arial" panose="020B0604020202020204" pitchFamily="34" charset="0"/>
            </a:rPr>
            <a:t>֎</a:t>
          </a:r>
          <a:r>
            <a:rPr lang="en-US" sz="1400" kern="1200" dirty="0">
              <a:latin typeface="Calibri  "/>
              <a:cs typeface="Calibri" panose="020F0502020204030204" pitchFamily="34" charset="0"/>
            </a:rPr>
            <a:t> FWA Information and reporting mechanisms are also included in the Health Choice Provider Manual (Chapter 3) as well on the BCBSAZ Health Choice Website. The proposed </a:t>
          </a:r>
          <a:r>
            <a:rPr lang="en-US" sz="1400" b="1" kern="1200" dirty="0">
              <a:latin typeface="Calibri  "/>
              <a:cs typeface="Calibri" panose="020F0502020204030204" pitchFamily="34" charset="0"/>
            </a:rPr>
            <a:t>H2O web site </a:t>
          </a:r>
          <a:r>
            <a:rPr lang="en-US" sz="1400" kern="1200" dirty="0">
              <a:latin typeface="Calibri  "/>
              <a:cs typeface="Calibri" panose="020F0502020204030204" pitchFamily="34" charset="0"/>
            </a:rPr>
            <a:t>would have FWA links to training and resources, as would the proposed </a:t>
          </a:r>
          <a:r>
            <a:rPr lang="en-US" sz="1400" b="1" kern="1200" dirty="0">
              <a:latin typeface="Calibri  "/>
              <a:cs typeface="Calibri" panose="020F0502020204030204" pitchFamily="34" charset="0"/>
            </a:rPr>
            <a:t>H2O Wiki Platform</a:t>
          </a:r>
          <a:r>
            <a:rPr lang="en-US" sz="1400" kern="1200" dirty="0">
              <a:latin typeface="Calibri  "/>
              <a:cs typeface="Calibri" panose="020F0502020204030204" pitchFamily="34" charset="0"/>
            </a:rPr>
            <a:t>.</a:t>
          </a:r>
        </a:p>
        <a:p>
          <a:pPr marL="228600" lvl="0" indent="-114300" algn="l" defTabSz="711200">
            <a:lnSpc>
              <a:spcPct val="90000"/>
            </a:lnSpc>
            <a:spcBef>
              <a:spcPct val="0"/>
            </a:spcBef>
            <a:spcAft>
              <a:spcPct val="35000"/>
            </a:spcAft>
            <a:buNone/>
          </a:pPr>
          <a:r>
            <a:rPr lang="hy-AM" sz="1200" b="1" kern="1200" dirty="0">
              <a:solidFill>
                <a:srgbClr val="8A6161"/>
              </a:solidFill>
              <a:latin typeface="Arial" panose="020B0604020202020204" pitchFamily="34" charset="0"/>
              <a:cs typeface="Arial" panose="020B0604020202020204" pitchFamily="34" charset="0"/>
            </a:rPr>
            <a:t>֎</a:t>
          </a:r>
          <a:r>
            <a:rPr lang="en-US" sz="1400" kern="1200" dirty="0">
              <a:latin typeface="Calibri" panose="020F0502020204030204" pitchFamily="34" charset="0"/>
              <a:cs typeface="Calibri" panose="020F0502020204030204" pitchFamily="34" charset="0"/>
            </a:rPr>
            <a:t> BCBSAZ can take various approaches to addressing provider violations including but not limited to: provider education, corrective action (i.e. replacement or corrected claims), or recoupment as allowed by ACOM 412 or, reporting) to AHCCCS/OIG (as deemed appropriate per ACOM 103).</a:t>
          </a:r>
          <a:endParaRPr lang="en-US" sz="1400" kern="1200" dirty="0">
            <a:latin typeface="Calibri  "/>
          </a:endParaRPr>
        </a:p>
      </dsp:txBody>
      <dsp:txXfrm>
        <a:off x="0" y="3465230"/>
        <a:ext cx="8881449" cy="1870199"/>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626"/>
          </a:xfrm>
          <a:prstGeom prst="rect">
            <a:avLst/>
          </a:prstGeom>
        </p:spPr>
        <p:txBody>
          <a:bodyPr vert="horz" lIns="92576" tIns="46288" rIns="92576" bIns="46288" rtlCol="0"/>
          <a:lstStyle>
            <a:lvl1pPr algn="l" fontAlgn="auto">
              <a:spcBef>
                <a:spcPts val="0"/>
              </a:spcBef>
              <a:spcAft>
                <a:spcPts val="0"/>
              </a:spcAft>
              <a:defRPr sz="1200" dirty="0">
                <a:latin typeface="+mn-lt"/>
              </a:defRPr>
            </a:lvl1pPr>
          </a:lstStyle>
          <a:p>
            <a:pPr>
              <a:defRPr/>
            </a:pPr>
            <a:endParaRPr lang="en-US" dirty="0"/>
          </a:p>
        </p:txBody>
      </p:sp>
      <p:sp>
        <p:nvSpPr>
          <p:cNvPr id="3" name="Date Placeholder 2"/>
          <p:cNvSpPr>
            <a:spLocks noGrp="1"/>
          </p:cNvSpPr>
          <p:nvPr>
            <p:ph type="dt" sz="quarter" idx="1"/>
          </p:nvPr>
        </p:nvSpPr>
        <p:spPr>
          <a:xfrm>
            <a:off x="3884027" y="0"/>
            <a:ext cx="2972421" cy="465626"/>
          </a:xfrm>
          <a:prstGeom prst="rect">
            <a:avLst/>
          </a:prstGeom>
        </p:spPr>
        <p:txBody>
          <a:bodyPr vert="horz" lIns="92576" tIns="46288" rIns="92576" bIns="46288" rtlCol="0"/>
          <a:lstStyle>
            <a:lvl1pPr algn="r" fontAlgn="auto">
              <a:spcBef>
                <a:spcPts val="0"/>
              </a:spcBef>
              <a:spcAft>
                <a:spcPts val="0"/>
              </a:spcAft>
              <a:defRPr sz="1200">
                <a:latin typeface="+mn-lt"/>
              </a:defRPr>
            </a:lvl1pPr>
          </a:lstStyle>
          <a:p>
            <a:pPr>
              <a:defRPr/>
            </a:pPr>
            <a:fld id="{7A834A89-5C3C-44F9-A084-A120EBE5D88F}" type="datetimeFigureOut">
              <a:rPr lang="en-US"/>
              <a:pPr>
                <a:defRPr/>
              </a:pPr>
              <a:t>6/6/2024</a:t>
            </a:fld>
            <a:endParaRPr lang="en-US" dirty="0"/>
          </a:p>
        </p:txBody>
      </p:sp>
      <p:sp>
        <p:nvSpPr>
          <p:cNvPr id="4" name="Footer Placeholder 3"/>
          <p:cNvSpPr>
            <a:spLocks noGrp="1"/>
          </p:cNvSpPr>
          <p:nvPr>
            <p:ph type="ftr" sz="quarter" idx="2"/>
          </p:nvPr>
        </p:nvSpPr>
        <p:spPr>
          <a:xfrm>
            <a:off x="1" y="8829163"/>
            <a:ext cx="2972421" cy="465626"/>
          </a:xfrm>
          <a:prstGeom prst="rect">
            <a:avLst/>
          </a:prstGeom>
        </p:spPr>
        <p:txBody>
          <a:bodyPr vert="horz" lIns="92576" tIns="46288" rIns="92576" bIns="46288" rtlCol="0" anchor="b"/>
          <a:lstStyle>
            <a:lvl1pPr algn="l" fontAlgn="auto">
              <a:spcBef>
                <a:spcPts val="0"/>
              </a:spcBef>
              <a:spcAft>
                <a:spcPts val="0"/>
              </a:spcAft>
              <a:defRPr sz="1200" dirty="0">
                <a:latin typeface="+mn-lt"/>
              </a:defRPr>
            </a:lvl1pPr>
          </a:lstStyle>
          <a:p>
            <a:pPr>
              <a:defRPr/>
            </a:pPr>
            <a:endParaRPr lang="en-US" dirty="0"/>
          </a:p>
        </p:txBody>
      </p:sp>
      <p:sp>
        <p:nvSpPr>
          <p:cNvPr id="5" name="Slide Number Placeholder 4"/>
          <p:cNvSpPr>
            <a:spLocks noGrp="1"/>
          </p:cNvSpPr>
          <p:nvPr>
            <p:ph type="sldNum" sz="quarter" idx="3"/>
          </p:nvPr>
        </p:nvSpPr>
        <p:spPr>
          <a:xfrm>
            <a:off x="3884027" y="8829163"/>
            <a:ext cx="2972421" cy="465626"/>
          </a:xfrm>
          <a:prstGeom prst="rect">
            <a:avLst/>
          </a:prstGeom>
        </p:spPr>
        <p:txBody>
          <a:bodyPr vert="horz" lIns="92576" tIns="46288" rIns="92576" bIns="46288" rtlCol="0" anchor="b"/>
          <a:lstStyle>
            <a:lvl1pPr algn="r" fontAlgn="auto">
              <a:spcBef>
                <a:spcPts val="0"/>
              </a:spcBef>
              <a:spcAft>
                <a:spcPts val="0"/>
              </a:spcAft>
              <a:defRPr sz="1200">
                <a:latin typeface="+mn-lt"/>
              </a:defRPr>
            </a:lvl1pPr>
          </a:lstStyle>
          <a:p>
            <a:pPr>
              <a:defRPr/>
            </a:pPr>
            <a:fld id="{4536C908-A95D-4842-B2DD-0C7193A4AD19}" type="slidenum">
              <a:rPr lang="en-US"/>
              <a:pPr>
                <a:defRPr/>
              </a:pPr>
              <a:t>‹#›</a:t>
            </a:fld>
            <a:endParaRPr lang="en-US" dirty="0"/>
          </a:p>
        </p:txBody>
      </p:sp>
    </p:spTree>
    <p:extLst>
      <p:ext uri="{BB962C8B-B14F-4D97-AF65-F5344CB8AC3E}">
        <p14:creationId xmlns:p14="http://schemas.microsoft.com/office/powerpoint/2010/main" val="8693851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65626"/>
          </a:xfrm>
          <a:prstGeom prst="rect">
            <a:avLst/>
          </a:prstGeom>
        </p:spPr>
        <p:txBody>
          <a:bodyPr vert="horz" lIns="92576" tIns="46288" rIns="92576" bIns="46288" rtlCol="0"/>
          <a:lstStyle>
            <a:lvl1pPr algn="l" fontAlgn="auto">
              <a:spcBef>
                <a:spcPts val="0"/>
              </a:spcBef>
              <a:spcAft>
                <a:spcPts val="0"/>
              </a:spcAft>
              <a:defRPr sz="1200" dirty="0">
                <a:latin typeface="+mn-lt"/>
              </a:defRPr>
            </a:lvl1pPr>
          </a:lstStyle>
          <a:p>
            <a:pPr>
              <a:defRPr/>
            </a:pPr>
            <a:endParaRPr lang="en-US" dirty="0"/>
          </a:p>
        </p:txBody>
      </p:sp>
      <p:sp>
        <p:nvSpPr>
          <p:cNvPr id="3" name="Date Placeholder 2"/>
          <p:cNvSpPr>
            <a:spLocks noGrp="1"/>
          </p:cNvSpPr>
          <p:nvPr>
            <p:ph type="dt" idx="1"/>
          </p:nvPr>
        </p:nvSpPr>
        <p:spPr>
          <a:xfrm>
            <a:off x="3884027" y="0"/>
            <a:ext cx="2972421" cy="465626"/>
          </a:xfrm>
          <a:prstGeom prst="rect">
            <a:avLst/>
          </a:prstGeom>
        </p:spPr>
        <p:txBody>
          <a:bodyPr vert="horz" lIns="92576" tIns="46288" rIns="92576" bIns="46288" rtlCol="0"/>
          <a:lstStyle>
            <a:lvl1pPr algn="r" fontAlgn="auto">
              <a:spcBef>
                <a:spcPts val="0"/>
              </a:spcBef>
              <a:spcAft>
                <a:spcPts val="0"/>
              </a:spcAft>
              <a:defRPr sz="1200">
                <a:latin typeface="+mn-lt"/>
              </a:defRPr>
            </a:lvl1pPr>
          </a:lstStyle>
          <a:p>
            <a:pPr>
              <a:defRPr/>
            </a:pPr>
            <a:fld id="{4DFF85BE-2C95-4D6D-AA64-7E17F5C10FF4}" type="datetimeFigureOut">
              <a:rPr lang="en-US"/>
              <a:pPr>
                <a:defRPr/>
              </a:pPr>
              <a:t>6/6/2024</a:t>
            </a:fld>
            <a:endParaRPr lang="en-US" dirty="0"/>
          </a:p>
        </p:txBody>
      </p:sp>
      <p:sp>
        <p:nvSpPr>
          <p:cNvPr id="4" name="Slide Image Placeholder 3"/>
          <p:cNvSpPr>
            <a:spLocks noGrp="1" noRot="1" noChangeAspect="1"/>
          </p:cNvSpPr>
          <p:nvPr>
            <p:ph type="sldImg" idx="2"/>
          </p:nvPr>
        </p:nvSpPr>
        <p:spPr>
          <a:xfrm>
            <a:off x="1106488" y="698500"/>
            <a:ext cx="4645025" cy="3484563"/>
          </a:xfrm>
          <a:prstGeom prst="rect">
            <a:avLst/>
          </a:prstGeom>
          <a:noFill/>
          <a:ln w="12700">
            <a:solidFill>
              <a:prstClr val="black"/>
            </a:solidFill>
          </a:ln>
        </p:spPr>
        <p:txBody>
          <a:bodyPr vert="horz" lIns="92576" tIns="46288" rIns="92576" bIns="46288" rtlCol="0" anchor="ctr"/>
          <a:lstStyle/>
          <a:p>
            <a:pPr lvl="0"/>
            <a:endParaRPr lang="en-US" noProof="0" dirty="0"/>
          </a:p>
        </p:txBody>
      </p:sp>
      <p:sp>
        <p:nvSpPr>
          <p:cNvPr id="5" name="Notes Placeholder 4"/>
          <p:cNvSpPr>
            <a:spLocks noGrp="1"/>
          </p:cNvSpPr>
          <p:nvPr>
            <p:ph type="body" sz="quarter" idx="3"/>
          </p:nvPr>
        </p:nvSpPr>
        <p:spPr>
          <a:xfrm>
            <a:off x="686421" y="4416194"/>
            <a:ext cx="5485158" cy="4184185"/>
          </a:xfrm>
          <a:prstGeom prst="rect">
            <a:avLst/>
          </a:prstGeom>
        </p:spPr>
        <p:txBody>
          <a:bodyPr vert="horz" lIns="92576" tIns="46288" rIns="92576" bIns="46288"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8829163"/>
            <a:ext cx="2972421" cy="465626"/>
          </a:xfrm>
          <a:prstGeom prst="rect">
            <a:avLst/>
          </a:prstGeom>
        </p:spPr>
        <p:txBody>
          <a:bodyPr vert="horz" lIns="92576" tIns="46288" rIns="92576" bIns="46288" rtlCol="0" anchor="b"/>
          <a:lstStyle>
            <a:lvl1pPr algn="l" fontAlgn="auto">
              <a:spcBef>
                <a:spcPts val="0"/>
              </a:spcBef>
              <a:spcAft>
                <a:spcPts val="0"/>
              </a:spcAft>
              <a:defRPr sz="1200" dirty="0">
                <a:latin typeface="+mn-lt"/>
              </a:defRPr>
            </a:lvl1pPr>
          </a:lstStyle>
          <a:p>
            <a:pPr>
              <a:defRPr/>
            </a:pPr>
            <a:endParaRPr lang="en-US" dirty="0"/>
          </a:p>
        </p:txBody>
      </p:sp>
      <p:sp>
        <p:nvSpPr>
          <p:cNvPr id="7" name="Slide Number Placeholder 6"/>
          <p:cNvSpPr>
            <a:spLocks noGrp="1"/>
          </p:cNvSpPr>
          <p:nvPr>
            <p:ph type="sldNum" sz="quarter" idx="5"/>
          </p:nvPr>
        </p:nvSpPr>
        <p:spPr>
          <a:xfrm>
            <a:off x="3884027" y="8829163"/>
            <a:ext cx="2972421" cy="465626"/>
          </a:xfrm>
          <a:prstGeom prst="rect">
            <a:avLst/>
          </a:prstGeom>
        </p:spPr>
        <p:txBody>
          <a:bodyPr vert="horz" lIns="92576" tIns="46288" rIns="92576" bIns="46288" rtlCol="0" anchor="b"/>
          <a:lstStyle>
            <a:lvl1pPr algn="r" fontAlgn="auto">
              <a:spcBef>
                <a:spcPts val="0"/>
              </a:spcBef>
              <a:spcAft>
                <a:spcPts val="0"/>
              </a:spcAft>
              <a:defRPr sz="1200">
                <a:latin typeface="+mn-lt"/>
              </a:defRPr>
            </a:lvl1pPr>
          </a:lstStyle>
          <a:p>
            <a:pPr>
              <a:defRPr/>
            </a:pPr>
            <a:fld id="{A98E4550-BBC7-4C22-A5C6-4F0330FA66DE}" type="slidenum">
              <a:rPr lang="en-US"/>
              <a:pPr>
                <a:defRPr/>
              </a:pPr>
              <a:t>‹#›</a:t>
            </a:fld>
            <a:endParaRPr lang="en-US" dirty="0"/>
          </a:p>
        </p:txBody>
      </p:sp>
    </p:spTree>
    <p:extLst>
      <p:ext uri="{BB962C8B-B14F-4D97-AF65-F5344CB8AC3E}">
        <p14:creationId xmlns:p14="http://schemas.microsoft.com/office/powerpoint/2010/main" val="775241963"/>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Why </a:t>
            </a:r>
            <a:r>
              <a:rPr lang="en-US" b="1" dirty="0" err="1"/>
              <a:t>Wupatki</a:t>
            </a:r>
            <a:r>
              <a:rPr lang="en-US" b="1" dirty="0"/>
              <a:t>?</a:t>
            </a:r>
            <a:r>
              <a:rPr lang="en-US" dirty="0"/>
              <a:t> It reminds us that in the lived history of Arizona and throughout its diverse ethnoscapes, the challenges associated with achieving permanent, meaningful housing is always changing and evolving. The nature of “community” when these pueblos were constructed in the 14</a:t>
            </a:r>
            <a:r>
              <a:rPr lang="en-US" baseline="30000" dirty="0"/>
              <a:t>th</a:t>
            </a:r>
            <a:r>
              <a:rPr lang="en-US" dirty="0"/>
              <a:t> century is vastly different that what we experience, for all our “progress”, our innovations include new and unique forms of social isolation. We can’t just source stones and build our homes, we lack both the ancient ability and the right to do so. Homelessness – houselessness – is a modern creation that didn’t exist when </a:t>
            </a:r>
            <a:r>
              <a:rPr lang="en-US" dirty="0" err="1"/>
              <a:t>Wupatki</a:t>
            </a:r>
            <a:r>
              <a:rPr lang="en-US" dirty="0"/>
              <a:t> was built. Thus, we need programs like H2O to get </a:t>
            </a:r>
            <a:r>
              <a:rPr lang="en-US" b="1" dirty="0"/>
              <a:t>our most vulnerable </a:t>
            </a:r>
            <a:r>
              <a:rPr lang="en-US" dirty="0"/>
              <a:t>housed and secure.</a:t>
            </a:r>
          </a:p>
        </p:txBody>
      </p:sp>
      <p:sp>
        <p:nvSpPr>
          <p:cNvPr id="4" name="Slide Number Placeholder 3"/>
          <p:cNvSpPr>
            <a:spLocks noGrp="1"/>
          </p:cNvSpPr>
          <p:nvPr>
            <p:ph type="sldNum" sz="quarter" idx="5"/>
          </p:nvPr>
        </p:nvSpPr>
        <p:spPr/>
        <p:txBody>
          <a:bodyPr/>
          <a:lstStyle/>
          <a:p>
            <a:pPr>
              <a:defRPr/>
            </a:pPr>
            <a:fld id="{A98E4550-BBC7-4C22-A5C6-4F0330FA66DE}" type="slidenum">
              <a:rPr lang="en-US" smtClean="0"/>
              <a:pPr>
                <a:defRPr/>
              </a:pPr>
              <a:t>2</a:t>
            </a:fld>
            <a:endParaRPr lang="en-US" dirty="0"/>
          </a:p>
        </p:txBody>
      </p:sp>
    </p:spTree>
    <p:extLst>
      <p:ext uri="{BB962C8B-B14F-4D97-AF65-F5344CB8AC3E}">
        <p14:creationId xmlns:p14="http://schemas.microsoft.com/office/powerpoint/2010/main" val="1982603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98E4550-BBC7-4C22-A5C6-4F0330FA66DE}" type="slidenum">
              <a:rPr lang="en-US" smtClean="0"/>
              <a:pPr>
                <a:defRPr/>
              </a:pPr>
              <a:t>15</a:t>
            </a:fld>
            <a:endParaRPr lang="en-US" dirty="0"/>
          </a:p>
        </p:txBody>
      </p:sp>
    </p:spTree>
    <p:extLst>
      <p:ext uri="{BB962C8B-B14F-4D97-AF65-F5344CB8AC3E}">
        <p14:creationId xmlns:p14="http://schemas.microsoft.com/office/powerpoint/2010/main" val="1137126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98E4550-BBC7-4C22-A5C6-4F0330FA66DE}" type="slidenum">
              <a:rPr lang="en-US" smtClean="0"/>
              <a:pPr>
                <a:defRPr/>
              </a:pPr>
              <a:t>17</a:t>
            </a:fld>
            <a:endParaRPr lang="en-US" dirty="0"/>
          </a:p>
        </p:txBody>
      </p:sp>
    </p:spTree>
    <p:extLst>
      <p:ext uri="{BB962C8B-B14F-4D97-AF65-F5344CB8AC3E}">
        <p14:creationId xmlns:p14="http://schemas.microsoft.com/office/powerpoint/2010/main" val="1156821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18</a:t>
            </a:fld>
            <a:endParaRPr lang="en-US"/>
          </a:p>
        </p:txBody>
      </p:sp>
    </p:spTree>
    <p:extLst>
      <p:ext uri="{BB962C8B-B14F-4D97-AF65-F5344CB8AC3E}">
        <p14:creationId xmlns:p14="http://schemas.microsoft.com/office/powerpoint/2010/main" val="924998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98E4550-BBC7-4C22-A5C6-4F0330FA66DE}" type="slidenum">
              <a:rPr lang="en-US" smtClean="0"/>
              <a:pPr>
                <a:defRPr/>
              </a:pPr>
              <a:t>19</a:t>
            </a:fld>
            <a:endParaRPr lang="en-US" dirty="0"/>
          </a:p>
        </p:txBody>
      </p:sp>
    </p:spTree>
    <p:extLst>
      <p:ext uri="{BB962C8B-B14F-4D97-AF65-F5344CB8AC3E}">
        <p14:creationId xmlns:p14="http://schemas.microsoft.com/office/powerpoint/2010/main" val="6842013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solidFill>
                  <a:schemeClr val="bg1"/>
                </a:solidFill>
              </a:rPr>
              <a:t>Key Point: we allocate 16 weeks within Section B3 – Implementation Plan to the academic development of a unique Community Resource Mapping Tool specifically for H20 operations (NAU/ASU)</a:t>
            </a:r>
            <a:endParaRPr lang="en-US" sz="1200" dirty="0">
              <a:solidFill>
                <a:schemeClr val="bg1"/>
              </a:solidFill>
            </a:endParaRPr>
          </a:p>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20</a:t>
            </a:fld>
            <a:endParaRPr lang="en-US"/>
          </a:p>
        </p:txBody>
      </p:sp>
    </p:spTree>
    <p:extLst>
      <p:ext uri="{BB962C8B-B14F-4D97-AF65-F5344CB8AC3E}">
        <p14:creationId xmlns:p14="http://schemas.microsoft.com/office/powerpoint/2010/main" val="11092567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98E4550-BBC7-4C22-A5C6-4F0330FA66DE}" type="slidenum">
              <a:rPr lang="en-US" smtClean="0"/>
              <a:pPr>
                <a:defRPr/>
              </a:pPr>
              <a:t>21</a:t>
            </a:fld>
            <a:endParaRPr lang="en-US" dirty="0"/>
          </a:p>
        </p:txBody>
      </p:sp>
    </p:spTree>
    <p:extLst>
      <p:ext uri="{BB962C8B-B14F-4D97-AF65-F5344CB8AC3E}">
        <p14:creationId xmlns:p14="http://schemas.microsoft.com/office/powerpoint/2010/main" val="2914378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22</a:t>
            </a:fld>
            <a:endParaRPr lang="en-US"/>
          </a:p>
        </p:txBody>
      </p:sp>
    </p:spTree>
    <p:extLst>
      <p:ext uri="{BB962C8B-B14F-4D97-AF65-F5344CB8AC3E}">
        <p14:creationId xmlns:p14="http://schemas.microsoft.com/office/powerpoint/2010/main" val="1156042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23</a:t>
            </a:fld>
            <a:endParaRPr lang="en-US"/>
          </a:p>
        </p:txBody>
      </p:sp>
    </p:spTree>
    <p:extLst>
      <p:ext uri="{BB962C8B-B14F-4D97-AF65-F5344CB8AC3E}">
        <p14:creationId xmlns:p14="http://schemas.microsoft.com/office/powerpoint/2010/main" val="27382817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24</a:t>
            </a:fld>
            <a:endParaRPr lang="en-US"/>
          </a:p>
        </p:txBody>
      </p:sp>
    </p:spTree>
    <p:extLst>
      <p:ext uri="{BB962C8B-B14F-4D97-AF65-F5344CB8AC3E}">
        <p14:creationId xmlns:p14="http://schemas.microsoft.com/office/powerpoint/2010/main" val="3269554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25</a:t>
            </a:fld>
            <a:endParaRPr lang="en-US"/>
          </a:p>
        </p:txBody>
      </p:sp>
    </p:spTree>
    <p:extLst>
      <p:ext uri="{BB962C8B-B14F-4D97-AF65-F5344CB8AC3E}">
        <p14:creationId xmlns:p14="http://schemas.microsoft.com/office/powerpoint/2010/main" val="2009671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4</a:t>
            </a:fld>
            <a:endParaRPr lang="en-US"/>
          </a:p>
        </p:txBody>
      </p:sp>
    </p:spTree>
    <p:extLst>
      <p:ext uri="{BB962C8B-B14F-4D97-AF65-F5344CB8AC3E}">
        <p14:creationId xmlns:p14="http://schemas.microsoft.com/office/powerpoint/2010/main" val="39429635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26</a:t>
            </a:fld>
            <a:endParaRPr lang="en-US"/>
          </a:p>
        </p:txBody>
      </p:sp>
    </p:spTree>
    <p:extLst>
      <p:ext uri="{BB962C8B-B14F-4D97-AF65-F5344CB8AC3E}">
        <p14:creationId xmlns:p14="http://schemas.microsoft.com/office/powerpoint/2010/main" val="31307488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27</a:t>
            </a:fld>
            <a:endParaRPr lang="en-US"/>
          </a:p>
        </p:txBody>
      </p:sp>
    </p:spTree>
    <p:extLst>
      <p:ext uri="{BB962C8B-B14F-4D97-AF65-F5344CB8AC3E}">
        <p14:creationId xmlns:p14="http://schemas.microsoft.com/office/powerpoint/2010/main" val="4276894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28</a:t>
            </a:fld>
            <a:endParaRPr lang="en-US"/>
          </a:p>
        </p:txBody>
      </p:sp>
    </p:spTree>
    <p:extLst>
      <p:ext uri="{BB962C8B-B14F-4D97-AF65-F5344CB8AC3E}">
        <p14:creationId xmlns:p14="http://schemas.microsoft.com/office/powerpoint/2010/main" val="2684735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5</a:t>
            </a:fld>
            <a:endParaRPr lang="en-US"/>
          </a:p>
        </p:txBody>
      </p:sp>
    </p:spTree>
    <p:extLst>
      <p:ext uri="{BB962C8B-B14F-4D97-AF65-F5344CB8AC3E}">
        <p14:creationId xmlns:p14="http://schemas.microsoft.com/office/powerpoint/2010/main" val="1276120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This graphic frames the full staffing structure we propose for H2O. The architects of this model approached the RFP from a staffing perspective, and what we want to do now is to break-down the H2O functions of each of the 5 component teams: [these are animated]: The H2O Expansion Team, the H2O Eligibility Team, The H2O Admin Team, and what we refer to as “Operational Structure Expansion”, this “team” allows us to apply existing MCO structures to the H2O process, whereas the main 4 other teams were designed to transcend the MCO structure in an agile way that better aligns with H2O, and finally, the Housing Team, whose primary proposed duties include housing care management – especially for participants with significant housing barriers.</a:t>
            </a:r>
          </a:p>
        </p:txBody>
      </p:sp>
      <p:sp>
        <p:nvSpPr>
          <p:cNvPr id="4" name="Slide Number Placeholder 3"/>
          <p:cNvSpPr>
            <a:spLocks noGrp="1"/>
          </p:cNvSpPr>
          <p:nvPr>
            <p:ph type="sldNum" sz="quarter" idx="5"/>
          </p:nvPr>
        </p:nvSpPr>
        <p:spPr/>
        <p:txBody>
          <a:bodyPr/>
          <a:lstStyle/>
          <a:p>
            <a:pPr>
              <a:defRPr/>
            </a:pPr>
            <a:fld id="{A98E4550-BBC7-4C22-A5C6-4F0330FA66DE}" type="slidenum">
              <a:rPr lang="en-US" smtClean="0"/>
              <a:pPr>
                <a:defRPr/>
              </a:pPr>
              <a:t>9</a:t>
            </a:fld>
            <a:endParaRPr lang="en-US" dirty="0"/>
          </a:p>
        </p:txBody>
      </p:sp>
    </p:spTree>
    <p:extLst>
      <p:ext uri="{BB962C8B-B14F-4D97-AF65-F5344CB8AC3E}">
        <p14:creationId xmlns:p14="http://schemas.microsoft.com/office/powerpoint/2010/main" val="3197015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10</a:t>
            </a:fld>
            <a:endParaRPr lang="en-US"/>
          </a:p>
        </p:txBody>
      </p:sp>
    </p:spTree>
    <p:extLst>
      <p:ext uri="{BB962C8B-B14F-4D97-AF65-F5344CB8AC3E}">
        <p14:creationId xmlns:p14="http://schemas.microsoft.com/office/powerpoint/2010/main" val="2493111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11</a:t>
            </a:fld>
            <a:endParaRPr lang="en-US"/>
          </a:p>
        </p:txBody>
      </p:sp>
    </p:spTree>
    <p:extLst>
      <p:ext uri="{BB962C8B-B14F-4D97-AF65-F5344CB8AC3E}">
        <p14:creationId xmlns:p14="http://schemas.microsoft.com/office/powerpoint/2010/main" val="2294570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12</a:t>
            </a:fld>
            <a:endParaRPr lang="en-US"/>
          </a:p>
        </p:txBody>
      </p:sp>
    </p:spTree>
    <p:extLst>
      <p:ext uri="{BB962C8B-B14F-4D97-AF65-F5344CB8AC3E}">
        <p14:creationId xmlns:p14="http://schemas.microsoft.com/office/powerpoint/2010/main" val="2966701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98E4550-BBC7-4C22-A5C6-4F0330FA66DE}" type="slidenum">
              <a:rPr lang="en-US" smtClean="0"/>
              <a:pPr>
                <a:defRPr/>
              </a:pPr>
              <a:t>13</a:t>
            </a:fld>
            <a:endParaRPr lang="en-US" dirty="0"/>
          </a:p>
        </p:txBody>
      </p:sp>
    </p:spTree>
    <p:extLst>
      <p:ext uri="{BB962C8B-B14F-4D97-AF65-F5344CB8AC3E}">
        <p14:creationId xmlns:p14="http://schemas.microsoft.com/office/powerpoint/2010/main" val="739638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005E08-7BAF-4349-A174-D8D03F4687B8}" type="slidenum">
              <a:rPr lang="en-US" smtClean="0"/>
              <a:t>14</a:t>
            </a:fld>
            <a:endParaRPr lang="en-US"/>
          </a:p>
        </p:txBody>
      </p:sp>
    </p:spTree>
    <p:extLst>
      <p:ext uri="{BB962C8B-B14F-4D97-AF65-F5344CB8AC3E}">
        <p14:creationId xmlns:p14="http://schemas.microsoft.com/office/powerpoint/2010/main" val="19032420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Individuals and families">
    <p:spTree>
      <p:nvGrpSpPr>
        <p:cNvPr id="1" name=""/>
        <p:cNvGrpSpPr/>
        <p:nvPr/>
      </p:nvGrpSpPr>
      <p:grpSpPr>
        <a:xfrm>
          <a:off x="0" y="0"/>
          <a:ext cx="0" cy="0"/>
          <a:chOff x="0" y="0"/>
          <a:chExt cx="0" cy="0"/>
        </a:xfrm>
      </p:grpSpPr>
      <p:sp>
        <p:nvSpPr>
          <p:cNvPr id="2" name="TextBox 1"/>
          <p:cNvSpPr txBox="1"/>
          <p:nvPr userDrawn="1"/>
        </p:nvSpPr>
        <p:spPr>
          <a:xfrm>
            <a:off x="9398000" y="-1257300"/>
            <a:ext cx="184666" cy="369332"/>
          </a:xfrm>
          <a:prstGeom prst="rect">
            <a:avLst/>
          </a:prstGeom>
          <a:noFill/>
        </p:spPr>
        <p:txBody>
          <a:bodyPr wrap="none" rtlCol="0">
            <a:spAutoFit/>
          </a:bodyPr>
          <a:lstStyle/>
          <a:p>
            <a:endParaRPr lang="en-US" dirty="0">
              <a:solidFill>
                <a:schemeClr val="accent6"/>
              </a:solidFill>
              <a:latin typeface="Helvetica Neue Light"/>
              <a:cs typeface="Helvetica Neue Light"/>
            </a:endParaRPr>
          </a:p>
        </p:txBody>
      </p:sp>
      <p:pic>
        <p:nvPicPr>
          <p:cNvPr id="3" name="Picture 2" descr="PowerPoint 2015 background graphic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ansition page for all">
    <p:spTree>
      <p:nvGrpSpPr>
        <p:cNvPr id="1" name=""/>
        <p:cNvGrpSpPr/>
        <p:nvPr/>
      </p:nvGrpSpPr>
      <p:grpSpPr>
        <a:xfrm>
          <a:off x="0" y="0"/>
          <a:ext cx="0" cy="0"/>
          <a:chOff x="0" y="0"/>
          <a:chExt cx="0" cy="0"/>
        </a:xfrm>
      </p:grpSpPr>
      <p:pic>
        <p:nvPicPr>
          <p:cNvPr id="4" name="Picture 3" descr="New Covers PP_v41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74660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pic>
        <p:nvPicPr>
          <p:cNvPr id="9" name="Picture 8" descr="PP cover image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220133"/>
            <a:ext cx="6731000" cy="722317"/>
          </a:xfrm>
        </p:spPr>
        <p:txBody>
          <a:bodyPr lIns="0" tIns="0" rIns="0" bIns="0" anchor="b">
            <a:noAutofit/>
          </a:bodyPr>
          <a:lstStyle>
            <a:lvl1pPr algn="l">
              <a:defRPr sz="2600" b="0" i="0">
                <a:solidFill>
                  <a:schemeClr val="bg1"/>
                </a:solidFill>
                <a:latin typeface="+mj-lt"/>
                <a:cs typeface="Helvetica Neue Light"/>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457199" y="1435100"/>
            <a:ext cx="8085667" cy="4471988"/>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Date Placeholder 3"/>
          <p:cNvSpPr>
            <a:spLocks noGrp="1"/>
          </p:cNvSpPr>
          <p:nvPr userDrawn="1"/>
        </p:nvSpPr>
        <p:spPr>
          <a:xfrm>
            <a:off x="6781800" y="6524627"/>
            <a:ext cx="2133600" cy="240242"/>
          </a:xfrm>
          <a:prstGeom prst="rect">
            <a:avLst/>
          </a:prstGeom>
        </p:spPr>
        <p:txBody>
          <a:bodyPr vert="horz" lIns="0" tIns="0" rIns="0" bIns="0" rtlCol="0" anchor="ctr"/>
          <a:lstStyle>
            <a:defPPr>
              <a:defRPr lang="en-US"/>
            </a:defPPr>
            <a:lvl1pPr algn="r" defTabSz="457200" rtl="0" fontAlgn="auto">
              <a:spcBef>
                <a:spcPts val="0"/>
              </a:spcBef>
              <a:spcAft>
                <a:spcPts val="0"/>
              </a:spcAft>
              <a:defRPr sz="1000" kern="1200" smtClean="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6370B39D-EB04-4E6A-891D-3EF895F053EB}" type="datetime1">
              <a:rPr lang="en-US" smtClean="0"/>
              <a:pPr>
                <a:defRPr/>
              </a:pPr>
              <a:t>6/6/2024</a:t>
            </a:fld>
            <a:endParaRPr lang="en-US" dirty="0"/>
          </a:p>
        </p:txBody>
      </p:sp>
      <p:sp>
        <p:nvSpPr>
          <p:cNvPr id="13" name="Footer Placeholder 4"/>
          <p:cNvSpPr>
            <a:spLocks noGrp="1"/>
          </p:cNvSpPr>
          <p:nvPr userDrawn="1"/>
        </p:nvSpPr>
        <p:spPr>
          <a:xfrm>
            <a:off x="3124200" y="6513513"/>
            <a:ext cx="2895600" cy="365125"/>
          </a:xfrm>
          <a:prstGeom prst="rect">
            <a:avLst/>
          </a:prstGeom>
        </p:spPr>
        <p:txBody>
          <a:bodyPr vert="horz" lIns="91440" tIns="45720" rIns="91440" bIns="45720" rtlCol="0" anchor="ctr"/>
          <a:lstStyle>
            <a:defPPr>
              <a:defRPr lang="en-US"/>
            </a:defPPr>
            <a:lvl1pPr algn="ctr" defTabSz="457200" rtl="0" fontAlgn="auto">
              <a:spcBef>
                <a:spcPts val="0"/>
              </a:spcBef>
              <a:spcAft>
                <a:spcPts val="0"/>
              </a:spcAft>
              <a:defRPr sz="1000" kern="1200" dirty="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en-US" dirty="0"/>
          </a:p>
        </p:txBody>
      </p:sp>
      <p:sp>
        <p:nvSpPr>
          <p:cNvPr id="15" name="Slide Number Placeholder 5"/>
          <p:cNvSpPr>
            <a:spLocks noGrp="1"/>
          </p:cNvSpPr>
          <p:nvPr userDrawn="1"/>
        </p:nvSpPr>
        <p:spPr>
          <a:xfrm>
            <a:off x="245533" y="6513514"/>
            <a:ext cx="2133600" cy="251354"/>
          </a:xfrm>
          <a:prstGeom prst="rect">
            <a:avLst/>
          </a:prstGeom>
        </p:spPr>
        <p:txBody>
          <a:bodyPr vert="horz" lIns="0" tIns="0" rIns="0" bIns="0" rtlCol="0" anchor="ctr"/>
          <a:lstStyle>
            <a:defPPr>
              <a:defRPr lang="en-US"/>
            </a:defPPr>
            <a:lvl1pPr algn="l" defTabSz="457200" rtl="0" fontAlgn="auto">
              <a:spcBef>
                <a:spcPts val="0"/>
              </a:spcBef>
              <a:spcAft>
                <a:spcPts val="0"/>
              </a:spcAft>
              <a:defRPr sz="1000" kern="120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8ED8C7DF-D423-4BA0-8EEC-A13230D4E8E4}" type="slidenum">
              <a:rPr lang="en-US"/>
              <a:pPr>
                <a:defRPr/>
              </a:pPr>
              <a:t>‹#›</a:t>
            </a:fld>
            <a:endParaRPr lang="en-US" dirty="0"/>
          </a:p>
        </p:txBody>
      </p:sp>
      <p:sp>
        <p:nvSpPr>
          <p:cNvPr id="8" name="TextBox 7"/>
          <p:cNvSpPr txBox="1"/>
          <p:nvPr userDrawn="1"/>
        </p:nvSpPr>
        <p:spPr>
          <a:xfrm>
            <a:off x="917223" y="6519341"/>
            <a:ext cx="7309555" cy="246221"/>
          </a:xfrm>
          <a:prstGeom prst="rect">
            <a:avLst/>
          </a:prstGeom>
          <a:noFill/>
        </p:spPr>
        <p:txBody>
          <a:bodyPr wrap="square" rtlCol="0">
            <a:spAutoFit/>
          </a:bodyPr>
          <a:lstStyle/>
          <a:p>
            <a:pPr algn="ctr"/>
            <a:r>
              <a:rPr lang="en-US" sz="1000" dirty="0">
                <a:solidFill>
                  <a:srgbClr val="BFC3BF"/>
                </a:solidFill>
                <a:latin typeface="Helvetica Neue Light"/>
                <a:cs typeface="Helvetica Neue Light"/>
              </a:rPr>
              <a:t>Proprietary &amp; Confidential </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Content &amp; Object">
    <p:spTree>
      <p:nvGrpSpPr>
        <p:cNvPr id="1" name=""/>
        <p:cNvGrpSpPr/>
        <p:nvPr/>
      </p:nvGrpSpPr>
      <p:grpSpPr>
        <a:xfrm>
          <a:off x="0" y="0"/>
          <a:ext cx="0" cy="0"/>
          <a:chOff x="0" y="0"/>
          <a:chExt cx="0" cy="0"/>
        </a:xfrm>
      </p:grpSpPr>
      <p:pic>
        <p:nvPicPr>
          <p:cNvPr id="9" name="Picture 8" descr="PP cover image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 name="Text Placeholder 11"/>
          <p:cNvSpPr>
            <a:spLocks noGrp="1"/>
          </p:cNvSpPr>
          <p:nvPr>
            <p:ph type="body" sz="quarter" idx="13"/>
          </p:nvPr>
        </p:nvSpPr>
        <p:spPr>
          <a:xfrm>
            <a:off x="457200" y="1435100"/>
            <a:ext cx="4121170" cy="4471988"/>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3"/>
          <p:cNvSpPr>
            <a:spLocks noGrp="1"/>
          </p:cNvSpPr>
          <p:nvPr>
            <p:ph sz="quarter" idx="14"/>
          </p:nvPr>
        </p:nvSpPr>
        <p:spPr>
          <a:xfrm>
            <a:off x="4810114" y="1435100"/>
            <a:ext cx="3876686" cy="4471988"/>
          </a:xfrm>
        </p:spPr>
        <p:txBody>
          <a:bodyPr/>
          <a:lstStyle>
            <a:lvl1pPr>
              <a:buNone/>
              <a:defRPr/>
            </a:lvl1pPr>
          </a:lstStyle>
          <a:p>
            <a:pPr lvl="0"/>
            <a:r>
              <a:rPr lang="en-US"/>
              <a:t>Click to edit Master text styles</a:t>
            </a:r>
          </a:p>
        </p:txBody>
      </p:sp>
      <p:sp>
        <p:nvSpPr>
          <p:cNvPr id="14" name="Date Placeholder 3"/>
          <p:cNvSpPr>
            <a:spLocks noGrp="1"/>
          </p:cNvSpPr>
          <p:nvPr userDrawn="1"/>
        </p:nvSpPr>
        <p:spPr>
          <a:xfrm>
            <a:off x="6781800" y="6524627"/>
            <a:ext cx="2133600" cy="240242"/>
          </a:xfrm>
          <a:prstGeom prst="rect">
            <a:avLst/>
          </a:prstGeom>
        </p:spPr>
        <p:txBody>
          <a:bodyPr vert="horz" lIns="0" tIns="0" rIns="0" bIns="0" rtlCol="0" anchor="ctr"/>
          <a:lstStyle>
            <a:defPPr>
              <a:defRPr lang="en-US"/>
            </a:defPPr>
            <a:lvl1pPr algn="r" defTabSz="457200" rtl="0" fontAlgn="auto">
              <a:spcBef>
                <a:spcPts val="0"/>
              </a:spcBef>
              <a:spcAft>
                <a:spcPts val="0"/>
              </a:spcAft>
              <a:defRPr sz="1000" kern="1200" smtClean="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6370B39D-EB04-4E6A-891D-3EF895F053EB}" type="datetime1">
              <a:rPr lang="en-US" smtClean="0"/>
              <a:pPr>
                <a:defRPr/>
              </a:pPr>
              <a:t>6/6/2024</a:t>
            </a:fld>
            <a:endParaRPr lang="en-US" dirty="0"/>
          </a:p>
        </p:txBody>
      </p:sp>
      <p:sp>
        <p:nvSpPr>
          <p:cNvPr id="15" name="Slide Number Placeholder 5"/>
          <p:cNvSpPr>
            <a:spLocks noGrp="1"/>
          </p:cNvSpPr>
          <p:nvPr userDrawn="1"/>
        </p:nvSpPr>
        <p:spPr>
          <a:xfrm>
            <a:off x="245533" y="6513514"/>
            <a:ext cx="2133600" cy="251354"/>
          </a:xfrm>
          <a:prstGeom prst="rect">
            <a:avLst/>
          </a:prstGeom>
        </p:spPr>
        <p:txBody>
          <a:bodyPr vert="horz" lIns="0" tIns="0" rIns="0" bIns="0" rtlCol="0" anchor="ctr"/>
          <a:lstStyle>
            <a:defPPr>
              <a:defRPr lang="en-US"/>
            </a:defPPr>
            <a:lvl1pPr algn="l" defTabSz="457200" rtl="0" fontAlgn="auto">
              <a:spcBef>
                <a:spcPts val="0"/>
              </a:spcBef>
              <a:spcAft>
                <a:spcPts val="0"/>
              </a:spcAft>
              <a:defRPr sz="1000" kern="120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8ED8C7DF-D423-4BA0-8EEC-A13230D4E8E4}" type="slidenum">
              <a:rPr lang="en-US"/>
              <a:pPr>
                <a:defRPr/>
              </a:pPr>
              <a:t>‹#›</a:t>
            </a:fld>
            <a:endParaRPr lang="en-US" dirty="0"/>
          </a:p>
        </p:txBody>
      </p:sp>
      <p:sp>
        <p:nvSpPr>
          <p:cNvPr id="16" name="Title 1"/>
          <p:cNvSpPr>
            <a:spLocks noGrp="1"/>
          </p:cNvSpPr>
          <p:nvPr>
            <p:ph type="title"/>
          </p:nvPr>
        </p:nvSpPr>
        <p:spPr>
          <a:xfrm>
            <a:off x="457200" y="220133"/>
            <a:ext cx="6731000" cy="722317"/>
          </a:xfrm>
        </p:spPr>
        <p:txBody>
          <a:bodyPr lIns="0" tIns="0" rIns="0" bIns="0" anchor="b">
            <a:noAutofit/>
          </a:bodyPr>
          <a:lstStyle>
            <a:lvl1pPr algn="l">
              <a:defRPr sz="2600" b="0" i="0">
                <a:solidFill>
                  <a:schemeClr val="bg1"/>
                </a:solidFill>
                <a:latin typeface="+mj-lt"/>
                <a:cs typeface="Helvetica Neue Light"/>
              </a:defRPr>
            </a:lvl1pPr>
          </a:lstStyle>
          <a:p>
            <a:r>
              <a:rPr lang="en-US"/>
              <a:t>Click to edit Master title style</a:t>
            </a:r>
            <a:endParaRPr lang="en-US" dirty="0"/>
          </a:p>
        </p:txBody>
      </p:sp>
      <p:sp>
        <p:nvSpPr>
          <p:cNvPr id="8" name="TextBox 7"/>
          <p:cNvSpPr txBox="1"/>
          <p:nvPr userDrawn="1"/>
        </p:nvSpPr>
        <p:spPr>
          <a:xfrm>
            <a:off x="917223" y="6519341"/>
            <a:ext cx="7309555" cy="246221"/>
          </a:xfrm>
          <a:prstGeom prst="rect">
            <a:avLst/>
          </a:prstGeom>
          <a:noFill/>
        </p:spPr>
        <p:txBody>
          <a:bodyPr wrap="square" rtlCol="0">
            <a:spAutoFit/>
          </a:bodyPr>
          <a:lstStyle/>
          <a:p>
            <a:pPr algn="ctr"/>
            <a:r>
              <a:rPr lang="en-US" sz="1000" dirty="0">
                <a:solidFill>
                  <a:srgbClr val="BFC3BF"/>
                </a:solidFill>
                <a:latin typeface="Helvetica Neue Light"/>
                <a:cs typeface="Helvetica Neue Light"/>
              </a:rPr>
              <a:t>Proprietary &amp; Confidential </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Large Object">
    <p:spTree>
      <p:nvGrpSpPr>
        <p:cNvPr id="1" name=""/>
        <p:cNvGrpSpPr/>
        <p:nvPr/>
      </p:nvGrpSpPr>
      <p:grpSpPr>
        <a:xfrm>
          <a:off x="0" y="0"/>
          <a:ext cx="0" cy="0"/>
          <a:chOff x="0" y="0"/>
          <a:chExt cx="0" cy="0"/>
        </a:xfrm>
      </p:grpSpPr>
      <p:pic>
        <p:nvPicPr>
          <p:cNvPr id="9" name="Picture 8" descr="PP cover image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Content Placeholder 12"/>
          <p:cNvSpPr>
            <a:spLocks noGrp="1"/>
          </p:cNvSpPr>
          <p:nvPr>
            <p:ph sz="quarter" idx="14"/>
          </p:nvPr>
        </p:nvSpPr>
        <p:spPr>
          <a:xfrm>
            <a:off x="457200" y="2737194"/>
            <a:ext cx="8229600" cy="3169894"/>
          </a:xfrm>
        </p:spPr>
        <p:txBody>
          <a:bodyPr/>
          <a:lstStyle>
            <a:lvl1pPr>
              <a:buNone/>
              <a:defRPr/>
            </a:lvl1pPr>
          </a:lstStyle>
          <a:p>
            <a:pPr lvl="0"/>
            <a:r>
              <a:rPr lang="en-US"/>
              <a:t>Click to edit Master text styles</a:t>
            </a:r>
          </a:p>
        </p:txBody>
      </p:sp>
      <p:sp>
        <p:nvSpPr>
          <p:cNvPr id="11" name="Text Placeholder 11"/>
          <p:cNvSpPr>
            <a:spLocks noGrp="1"/>
          </p:cNvSpPr>
          <p:nvPr>
            <p:ph type="body" sz="quarter" idx="13"/>
          </p:nvPr>
        </p:nvSpPr>
        <p:spPr>
          <a:xfrm>
            <a:off x="457200" y="1435100"/>
            <a:ext cx="8229600" cy="1070419"/>
          </a:xfrm>
        </p:spPr>
        <p:txBody>
          <a:bodyPr>
            <a:normAutofit/>
          </a:bodyPr>
          <a:lstStyle>
            <a:lvl1pPr marL="0" indent="0">
              <a:buNone/>
              <a:defRPr sz="1800">
                <a:solidFill>
                  <a:srgbClr val="000000"/>
                </a:solidFill>
              </a:defRPr>
            </a:lvl1pPr>
            <a:lvl2pPr>
              <a:buNone/>
              <a:defRPr>
                <a:solidFill>
                  <a:schemeClr val="accent6"/>
                </a:solidFill>
              </a:defRPr>
            </a:lvl2pPr>
            <a:lvl3pPr>
              <a:buNone/>
              <a:defRPr>
                <a:solidFill>
                  <a:schemeClr val="accent6"/>
                </a:solidFill>
              </a:defRPr>
            </a:lvl3pPr>
            <a:lvl4pPr>
              <a:buNone/>
              <a:defRPr>
                <a:solidFill>
                  <a:schemeClr val="accent6"/>
                </a:solidFill>
              </a:defRPr>
            </a:lvl4pPr>
            <a:lvl5pPr>
              <a:buNone/>
              <a:defRPr>
                <a:solidFill>
                  <a:schemeClr val="accent6"/>
                </a:solidFill>
              </a:defRPr>
            </a:lvl5pPr>
          </a:lstStyle>
          <a:p>
            <a:pPr lvl="0"/>
            <a:r>
              <a:rPr lang="en-US"/>
              <a:t>Click to edit Master text styles</a:t>
            </a:r>
          </a:p>
        </p:txBody>
      </p:sp>
      <p:sp>
        <p:nvSpPr>
          <p:cNvPr id="12" name="Date Placeholder 3"/>
          <p:cNvSpPr>
            <a:spLocks noGrp="1"/>
          </p:cNvSpPr>
          <p:nvPr userDrawn="1"/>
        </p:nvSpPr>
        <p:spPr>
          <a:xfrm>
            <a:off x="6781800" y="6524627"/>
            <a:ext cx="2133600" cy="240242"/>
          </a:xfrm>
          <a:prstGeom prst="rect">
            <a:avLst/>
          </a:prstGeom>
        </p:spPr>
        <p:txBody>
          <a:bodyPr vert="horz" lIns="0" tIns="0" rIns="0" bIns="0" rtlCol="0" anchor="ctr"/>
          <a:lstStyle>
            <a:defPPr>
              <a:defRPr lang="en-US"/>
            </a:defPPr>
            <a:lvl1pPr algn="r" defTabSz="457200" rtl="0" fontAlgn="auto">
              <a:spcBef>
                <a:spcPts val="0"/>
              </a:spcBef>
              <a:spcAft>
                <a:spcPts val="0"/>
              </a:spcAft>
              <a:defRPr sz="1000" kern="1200" smtClean="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6370B39D-EB04-4E6A-891D-3EF895F053EB}" type="datetime1">
              <a:rPr lang="en-US" smtClean="0"/>
              <a:pPr>
                <a:defRPr/>
              </a:pPr>
              <a:t>6/6/2024</a:t>
            </a:fld>
            <a:endParaRPr lang="en-US" dirty="0"/>
          </a:p>
        </p:txBody>
      </p:sp>
      <p:sp>
        <p:nvSpPr>
          <p:cNvPr id="13" name="Slide Number Placeholder 5"/>
          <p:cNvSpPr>
            <a:spLocks noGrp="1"/>
          </p:cNvSpPr>
          <p:nvPr userDrawn="1"/>
        </p:nvSpPr>
        <p:spPr>
          <a:xfrm>
            <a:off x="245533" y="6513514"/>
            <a:ext cx="2133600" cy="251354"/>
          </a:xfrm>
          <a:prstGeom prst="rect">
            <a:avLst/>
          </a:prstGeom>
        </p:spPr>
        <p:txBody>
          <a:bodyPr vert="horz" lIns="0" tIns="0" rIns="0" bIns="0" rtlCol="0" anchor="ctr"/>
          <a:lstStyle>
            <a:defPPr>
              <a:defRPr lang="en-US"/>
            </a:defPPr>
            <a:lvl1pPr algn="l" defTabSz="457200" rtl="0" fontAlgn="auto">
              <a:spcBef>
                <a:spcPts val="0"/>
              </a:spcBef>
              <a:spcAft>
                <a:spcPts val="0"/>
              </a:spcAft>
              <a:defRPr sz="1000" kern="120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8ED8C7DF-D423-4BA0-8EEC-A13230D4E8E4}" type="slidenum">
              <a:rPr lang="en-US"/>
              <a:pPr>
                <a:defRPr/>
              </a:pPr>
              <a:t>‹#›</a:t>
            </a:fld>
            <a:endParaRPr lang="en-US" dirty="0"/>
          </a:p>
        </p:txBody>
      </p:sp>
      <p:sp>
        <p:nvSpPr>
          <p:cNvPr id="15" name="Title 1"/>
          <p:cNvSpPr>
            <a:spLocks noGrp="1"/>
          </p:cNvSpPr>
          <p:nvPr>
            <p:ph type="title"/>
          </p:nvPr>
        </p:nvSpPr>
        <p:spPr>
          <a:xfrm>
            <a:off x="457200" y="220133"/>
            <a:ext cx="6731000" cy="722317"/>
          </a:xfrm>
        </p:spPr>
        <p:txBody>
          <a:bodyPr lIns="0" tIns="0" rIns="0" bIns="0" anchor="b">
            <a:noAutofit/>
          </a:bodyPr>
          <a:lstStyle>
            <a:lvl1pPr algn="l">
              <a:defRPr sz="2600" b="0" i="0">
                <a:solidFill>
                  <a:schemeClr val="bg1"/>
                </a:solidFill>
                <a:latin typeface="+mj-lt"/>
                <a:cs typeface="Helvetica Neue Light"/>
              </a:defRPr>
            </a:lvl1pPr>
          </a:lstStyle>
          <a:p>
            <a:r>
              <a:rPr lang="en-US"/>
              <a:t>Click to edit Master title style</a:t>
            </a:r>
            <a:endParaRPr lang="en-US" dirty="0"/>
          </a:p>
        </p:txBody>
      </p:sp>
      <p:sp>
        <p:nvSpPr>
          <p:cNvPr id="8" name="TextBox 7"/>
          <p:cNvSpPr txBox="1"/>
          <p:nvPr userDrawn="1"/>
        </p:nvSpPr>
        <p:spPr>
          <a:xfrm>
            <a:off x="917223" y="6519341"/>
            <a:ext cx="7309555" cy="246221"/>
          </a:xfrm>
          <a:prstGeom prst="rect">
            <a:avLst/>
          </a:prstGeom>
          <a:noFill/>
        </p:spPr>
        <p:txBody>
          <a:bodyPr wrap="square" rtlCol="0">
            <a:spAutoFit/>
          </a:bodyPr>
          <a:lstStyle/>
          <a:p>
            <a:pPr algn="ctr"/>
            <a:r>
              <a:rPr lang="en-US" sz="1000" dirty="0">
                <a:solidFill>
                  <a:srgbClr val="BFC3BF"/>
                </a:solidFill>
                <a:latin typeface="Helvetica Neue Light"/>
                <a:cs typeface="Helvetica Neue Light"/>
              </a:rPr>
              <a:t>Proprietary &amp; Confidential </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mp; Large Object">
    <p:spTree>
      <p:nvGrpSpPr>
        <p:cNvPr id="1" name=""/>
        <p:cNvGrpSpPr/>
        <p:nvPr/>
      </p:nvGrpSpPr>
      <p:grpSpPr>
        <a:xfrm>
          <a:off x="0" y="0"/>
          <a:ext cx="0" cy="0"/>
          <a:chOff x="0" y="0"/>
          <a:chExt cx="0" cy="0"/>
        </a:xfrm>
      </p:grpSpPr>
      <p:pic>
        <p:nvPicPr>
          <p:cNvPr id="8" name="Picture 7" descr="PP cover image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Content Placeholder 12"/>
          <p:cNvSpPr>
            <a:spLocks noGrp="1"/>
          </p:cNvSpPr>
          <p:nvPr>
            <p:ph sz="quarter" idx="14"/>
          </p:nvPr>
        </p:nvSpPr>
        <p:spPr>
          <a:xfrm>
            <a:off x="457200" y="1435100"/>
            <a:ext cx="8229600" cy="4471988"/>
          </a:xfrm>
        </p:spPr>
        <p:txBody>
          <a:bodyPr/>
          <a:lstStyle>
            <a:lvl1pPr>
              <a:buNone/>
              <a:defRPr/>
            </a:lvl1pPr>
          </a:lstStyle>
          <a:p>
            <a:pPr lvl="0"/>
            <a:r>
              <a:rPr lang="en-US"/>
              <a:t>Click to edit Master text styles</a:t>
            </a:r>
          </a:p>
        </p:txBody>
      </p:sp>
      <p:sp>
        <p:nvSpPr>
          <p:cNvPr id="11" name="Date Placeholder 3"/>
          <p:cNvSpPr>
            <a:spLocks noGrp="1"/>
          </p:cNvSpPr>
          <p:nvPr userDrawn="1"/>
        </p:nvSpPr>
        <p:spPr>
          <a:xfrm>
            <a:off x="6781800" y="6524627"/>
            <a:ext cx="2133600" cy="240242"/>
          </a:xfrm>
          <a:prstGeom prst="rect">
            <a:avLst/>
          </a:prstGeom>
        </p:spPr>
        <p:txBody>
          <a:bodyPr vert="horz" lIns="0" tIns="0" rIns="0" bIns="0" rtlCol="0" anchor="ctr"/>
          <a:lstStyle>
            <a:defPPr>
              <a:defRPr lang="en-US"/>
            </a:defPPr>
            <a:lvl1pPr algn="r" defTabSz="457200" rtl="0" fontAlgn="auto">
              <a:spcBef>
                <a:spcPts val="0"/>
              </a:spcBef>
              <a:spcAft>
                <a:spcPts val="0"/>
              </a:spcAft>
              <a:defRPr sz="1000" kern="1200" smtClean="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6370B39D-EB04-4E6A-891D-3EF895F053EB}" type="datetime1">
              <a:rPr lang="en-US" smtClean="0"/>
              <a:pPr>
                <a:defRPr/>
              </a:pPr>
              <a:t>6/6/2024</a:t>
            </a:fld>
            <a:endParaRPr lang="en-US" dirty="0"/>
          </a:p>
        </p:txBody>
      </p:sp>
      <p:sp>
        <p:nvSpPr>
          <p:cNvPr id="12" name="Slide Number Placeholder 5"/>
          <p:cNvSpPr>
            <a:spLocks noGrp="1"/>
          </p:cNvSpPr>
          <p:nvPr userDrawn="1"/>
        </p:nvSpPr>
        <p:spPr>
          <a:xfrm>
            <a:off x="245533" y="6513514"/>
            <a:ext cx="2133600" cy="251354"/>
          </a:xfrm>
          <a:prstGeom prst="rect">
            <a:avLst/>
          </a:prstGeom>
        </p:spPr>
        <p:txBody>
          <a:bodyPr vert="horz" lIns="0" tIns="0" rIns="0" bIns="0" rtlCol="0" anchor="ctr"/>
          <a:lstStyle>
            <a:defPPr>
              <a:defRPr lang="en-US"/>
            </a:defPPr>
            <a:lvl1pPr algn="l" defTabSz="457200" rtl="0" fontAlgn="auto">
              <a:spcBef>
                <a:spcPts val="0"/>
              </a:spcBef>
              <a:spcAft>
                <a:spcPts val="0"/>
              </a:spcAft>
              <a:defRPr sz="1000" kern="120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8ED8C7DF-D423-4BA0-8EEC-A13230D4E8E4}" type="slidenum">
              <a:rPr lang="en-US"/>
              <a:pPr>
                <a:defRPr/>
              </a:pPr>
              <a:t>‹#›</a:t>
            </a:fld>
            <a:endParaRPr lang="en-US" dirty="0"/>
          </a:p>
        </p:txBody>
      </p:sp>
      <p:sp>
        <p:nvSpPr>
          <p:cNvPr id="13" name="Title 1"/>
          <p:cNvSpPr>
            <a:spLocks noGrp="1"/>
          </p:cNvSpPr>
          <p:nvPr>
            <p:ph type="title"/>
          </p:nvPr>
        </p:nvSpPr>
        <p:spPr>
          <a:xfrm>
            <a:off x="457200" y="220133"/>
            <a:ext cx="6731000" cy="722317"/>
          </a:xfrm>
        </p:spPr>
        <p:txBody>
          <a:bodyPr lIns="0" tIns="0" rIns="0" bIns="0" anchor="b">
            <a:noAutofit/>
          </a:bodyPr>
          <a:lstStyle>
            <a:lvl1pPr algn="l">
              <a:defRPr sz="2600" b="0" i="0">
                <a:solidFill>
                  <a:schemeClr val="bg1"/>
                </a:solidFill>
                <a:latin typeface="+mj-lt"/>
                <a:cs typeface="Helvetica Neue Light"/>
              </a:defRPr>
            </a:lvl1pPr>
          </a:lstStyle>
          <a:p>
            <a:r>
              <a:rPr lang="en-US"/>
              <a:t>Click to edit Master title style</a:t>
            </a:r>
            <a:endParaRPr lang="en-US" dirty="0"/>
          </a:p>
        </p:txBody>
      </p:sp>
      <p:sp>
        <p:nvSpPr>
          <p:cNvPr id="7" name="TextBox 6"/>
          <p:cNvSpPr txBox="1"/>
          <p:nvPr userDrawn="1"/>
        </p:nvSpPr>
        <p:spPr>
          <a:xfrm>
            <a:off x="917223" y="6519341"/>
            <a:ext cx="7309555" cy="246221"/>
          </a:xfrm>
          <a:prstGeom prst="rect">
            <a:avLst/>
          </a:prstGeom>
          <a:noFill/>
        </p:spPr>
        <p:txBody>
          <a:bodyPr wrap="square" rtlCol="0">
            <a:spAutoFit/>
          </a:bodyPr>
          <a:lstStyle/>
          <a:p>
            <a:pPr algn="ctr"/>
            <a:r>
              <a:rPr lang="en-US" sz="1000" dirty="0">
                <a:solidFill>
                  <a:srgbClr val="BFC3BF"/>
                </a:solidFill>
                <a:latin typeface="Helvetica Neue Light"/>
                <a:cs typeface="Helvetica Neue Light"/>
              </a:rPr>
              <a:t>Proprietary &amp; Confidential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Content NO LINE">
    <p:spTree>
      <p:nvGrpSpPr>
        <p:cNvPr id="1" name=""/>
        <p:cNvGrpSpPr/>
        <p:nvPr/>
      </p:nvGrpSpPr>
      <p:grpSpPr>
        <a:xfrm>
          <a:off x="0" y="0"/>
          <a:ext cx="0" cy="0"/>
          <a:chOff x="0" y="0"/>
          <a:chExt cx="0" cy="0"/>
        </a:xfrm>
      </p:grpSpPr>
      <p:pic>
        <p:nvPicPr>
          <p:cNvPr id="10" name="Picture 9" descr="PP cover image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 name="Text Placeholder 11"/>
          <p:cNvSpPr>
            <a:spLocks noGrp="1"/>
          </p:cNvSpPr>
          <p:nvPr>
            <p:ph type="body" sz="quarter" idx="13"/>
          </p:nvPr>
        </p:nvSpPr>
        <p:spPr>
          <a:xfrm>
            <a:off x="457200" y="1435100"/>
            <a:ext cx="8229600" cy="4940300"/>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Date Placeholder 3"/>
          <p:cNvSpPr>
            <a:spLocks noGrp="1"/>
          </p:cNvSpPr>
          <p:nvPr userDrawn="1"/>
        </p:nvSpPr>
        <p:spPr>
          <a:xfrm>
            <a:off x="6781800" y="6524627"/>
            <a:ext cx="2133600" cy="240242"/>
          </a:xfrm>
          <a:prstGeom prst="rect">
            <a:avLst/>
          </a:prstGeom>
        </p:spPr>
        <p:txBody>
          <a:bodyPr vert="horz" lIns="0" tIns="0" rIns="0" bIns="0" rtlCol="0" anchor="ctr"/>
          <a:lstStyle>
            <a:defPPr>
              <a:defRPr lang="en-US"/>
            </a:defPPr>
            <a:lvl1pPr algn="r" defTabSz="457200" rtl="0" fontAlgn="auto">
              <a:spcBef>
                <a:spcPts val="0"/>
              </a:spcBef>
              <a:spcAft>
                <a:spcPts val="0"/>
              </a:spcAft>
              <a:defRPr sz="1000" kern="1200" smtClean="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6370B39D-EB04-4E6A-891D-3EF895F053EB}" type="datetime1">
              <a:rPr lang="en-US" smtClean="0"/>
              <a:pPr>
                <a:defRPr/>
              </a:pPr>
              <a:t>6/6/2024</a:t>
            </a:fld>
            <a:endParaRPr lang="en-US" dirty="0"/>
          </a:p>
        </p:txBody>
      </p:sp>
      <p:sp>
        <p:nvSpPr>
          <p:cNvPr id="14" name="Slide Number Placeholder 5"/>
          <p:cNvSpPr>
            <a:spLocks noGrp="1"/>
          </p:cNvSpPr>
          <p:nvPr userDrawn="1"/>
        </p:nvSpPr>
        <p:spPr>
          <a:xfrm>
            <a:off x="245533" y="6513514"/>
            <a:ext cx="2133600" cy="251354"/>
          </a:xfrm>
          <a:prstGeom prst="rect">
            <a:avLst/>
          </a:prstGeom>
        </p:spPr>
        <p:txBody>
          <a:bodyPr vert="horz" lIns="0" tIns="0" rIns="0" bIns="0" rtlCol="0" anchor="ctr"/>
          <a:lstStyle>
            <a:defPPr>
              <a:defRPr lang="en-US"/>
            </a:defPPr>
            <a:lvl1pPr algn="l" defTabSz="457200" rtl="0" fontAlgn="auto">
              <a:spcBef>
                <a:spcPts val="0"/>
              </a:spcBef>
              <a:spcAft>
                <a:spcPts val="0"/>
              </a:spcAft>
              <a:defRPr sz="1000" kern="120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8ED8C7DF-D423-4BA0-8EEC-A13230D4E8E4}" type="slidenum">
              <a:rPr lang="en-US"/>
              <a:pPr>
                <a:defRPr/>
              </a:pPr>
              <a:t>‹#›</a:t>
            </a:fld>
            <a:endParaRPr lang="en-US" dirty="0"/>
          </a:p>
        </p:txBody>
      </p:sp>
      <p:sp>
        <p:nvSpPr>
          <p:cNvPr id="15" name="Title 1"/>
          <p:cNvSpPr>
            <a:spLocks noGrp="1"/>
          </p:cNvSpPr>
          <p:nvPr>
            <p:ph type="title"/>
          </p:nvPr>
        </p:nvSpPr>
        <p:spPr>
          <a:xfrm>
            <a:off x="457200" y="220133"/>
            <a:ext cx="6731000" cy="722317"/>
          </a:xfrm>
        </p:spPr>
        <p:txBody>
          <a:bodyPr lIns="0" tIns="0" rIns="0" bIns="0" anchor="b">
            <a:noAutofit/>
          </a:bodyPr>
          <a:lstStyle>
            <a:lvl1pPr algn="l">
              <a:defRPr sz="2600" b="0" i="0">
                <a:solidFill>
                  <a:schemeClr val="bg1"/>
                </a:solidFill>
                <a:latin typeface="+mj-lt"/>
                <a:cs typeface="Helvetica Neue Light"/>
              </a:defRPr>
            </a:lvl1pPr>
          </a:lstStyle>
          <a:p>
            <a:r>
              <a:rPr lang="en-US"/>
              <a:t>Click to edit Master title style</a:t>
            </a:r>
            <a:endParaRPr lang="en-US" dirty="0"/>
          </a:p>
        </p:txBody>
      </p:sp>
      <p:sp>
        <p:nvSpPr>
          <p:cNvPr id="7" name="TextBox 6"/>
          <p:cNvSpPr txBox="1"/>
          <p:nvPr userDrawn="1"/>
        </p:nvSpPr>
        <p:spPr>
          <a:xfrm>
            <a:off x="917223" y="6519341"/>
            <a:ext cx="7309555" cy="246221"/>
          </a:xfrm>
          <a:prstGeom prst="rect">
            <a:avLst/>
          </a:prstGeom>
          <a:noFill/>
        </p:spPr>
        <p:txBody>
          <a:bodyPr wrap="square" rtlCol="0">
            <a:spAutoFit/>
          </a:bodyPr>
          <a:lstStyle/>
          <a:p>
            <a:pPr algn="ctr"/>
            <a:r>
              <a:rPr lang="en-US" sz="1000" dirty="0">
                <a:solidFill>
                  <a:srgbClr val="BFC3BF"/>
                </a:solidFill>
                <a:latin typeface="Helvetica Neue Light"/>
                <a:cs typeface="Helvetica Neue Light"/>
              </a:rPr>
              <a:t>Proprietary &amp; Confidential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Content &amp; Table">
    <p:spTree>
      <p:nvGrpSpPr>
        <p:cNvPr id="1" name=""/>
        <p:cNvGrpSpPr/>
        <p:nvPr/>
      </p:nvGrpSpPr>
      <p:grpSpPr>
        <a:xfrm>
          <a:off x="0" y="0"/>
          <a:ext cx="0" cy="0"/>
          <a:chOff x="0" y="0"/>
          <a:chExt cx="0" cy="0"/>
        </a:xfrm>
      </p:grpSpPr>
      <p:pic>
        <p:nvPicPr>
          <p:cNvPr id="3" name="Picture 2" descr="PP cover image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Content Placeholder 12"/>
          <p:cNvSpPr>
            <a:spLocks noGrp="1"/>
          </p:cNvSpPr>
          <p:nvPr>
            <p:ph sz="quarter" idx="14"/>
          </p:nvPr>
        </p:nvSpPr>
        <p:spPr>
          <a:xfrm>
            <a:off x="457200" y="1435099"/>
            <a:ext cx="8229600" cy="4974167"/>
          </a:xfrm>
        </p:spPr>
        <p:txBody>
          <a:bodyPr/>
          <a:lstStyle>
            <a:lvl1pPr>
              <a:buNone/>
              <a:defRPr/>
            </a:lvl1pPr>
          </a:lstStyle>
          <a:p>
            <a:pPr lvl="0"/>
            <a:r>
              <a:rPr lang="en-US"/>
              <a:t>Click to edit Master text styles</a:t>
            </a:r>
          </a:p>
        </p:txBody>
      </p:sp>
      <p:sp>
        <p:nvSpPr>
          <p:cNvPr id="17" name="Date Placeholder 3"/>
          <p:cNvSpPr>
            <a:spLocks noGrp="1"/>
          </p:cNvSpPr>
          <p:nvPr userDrawn="1"/>
        </p:nvSpPr>
        <p:spPr>
          <a:xfrm>
            <a:off x="6781800" y="6524627"/>
            <a:ext cx="2133600" cy="240242"/>
          </a:xfrm>
          <a:prstGeom prst="rect">
            <a:avLst/>
          </a:prstGeom>
        </p:spPr>
        <p:txBody>
          <a:bodyPr vert="horz" lIns="0" tIns="0" rIns="0" bIns="0" rtlCol="0" anchor="ctr"/>
          <a:lstStyle>
            <a:defPPr>
              <a:defRPr lang="en-US"/>
            </a:defPPr>
            <a:lvl1pPr algn="r" defTabSz="457200" rtl="0" fontAlgn="auto">
              <a:spcBef>
                <a:spcPts val="0"/>
              </a:spcBef>
              <a:spcAft>
                <a:spcPts val="0"/>
              </a:spcAft>
              <a:defRPr sz="1000" kern="1200" smtClean="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6370B39D-EB04-4E6A-891D-3EF895F053EB}" type="datetime1">
              <a:rPr lang="en-US" smtClean="0"/>
              <a:pPr>
                <a:defRPr/>
              </a:pPr>
              <a:t>6/6/2024</a:t>
            </a:fld>
            <a:endParaRPr lang="en-US" dirty="0"/>
          </a:p>
        </p:txBody>
      </p:sp>
      <p:sp>
        <p:nvSpPr>
          <p:cNvPr id="18" name="Slide Number Placeholder 5"/>
          <p:cNvSpPr>
            <a:spLocks noGrp="1"/>
          </p:cNvSpPr>
          <p:nvPr userDrawn="1"/>
        </p:nvSpPr>
        <p:spPr>
          <a:xfrm>
            <a:off x="245533" y="6513514"/>
            <a:ext cx="2133600" cy="251354"/>
          </a:xfrm>
          <a:prstGeom prst="rect">
            <a:avLst/>
          </a:prstGeom>
        </p:spPr>
        <p:txBody>
          <a:bodyPr vert="horz" lIns="0" tIns="0" rIns="0" bIns="0" rtlCol="0" anchor="ctr"/>
          <a:lstStyle>
            <a:defPPr>
              <a:defRPr lang="en-US"/>
            </a:defPPr>
            <a:lvl1pPr algn="l" defTabSz="457200" rtl="0" fontAlgn="auto">
              <a:spcBef>
                <a:spcPts val="0"/>
              </a:spcBef>
              <a:spcAft>
                <a:spcPts val="0"/>
              </a:spcAft>
              <a:defRPr sz="1000" kern="120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8ED8C7DF-D423-4BA0-8EEC-A13230D4E8E4}" type="slidenum">
              <a:rPr lang="en-US"/>
              <a:pPr>
                <a:defRPr/>
              </a:pPr>
              <a:t>‹#›</a:t>
            </a:fld>
            <a:endParaRPr lang="en-US" dirty="0"/>
          </a:p>
        </p:txBody>
      </p:sp>
      <p:sp>
        <p:nvSpPr>
          <p:cNvPr id="19" name="Title 1"/>
          <p:cNvSpPr>
            <a:spLocks noGrp="1"/>
          </p:cNvSpPr>
          <p:nvPr>
            <p:ph type="title"/>
          </p:nvPr>
        </p:nvSpPr>
        <p:spPr>
          <a:xfrm>
            <a:off x="457200" y="220133"/>
            <a:ext cx="6731000" cy="722317"/>
          </a:xfrm>
        </p:spPr>
        <p:txBody>
          <a:bodyPr lIns="0" tIns="0" rIns="0" bIns="0" anchor="b">
            <a:noAutofit/>
          </a:bodyPr>
          <a:lstStyle>
            <a:lvl1pPr algn="l">
              <a:defRPr sz="2600" b="0" i="0">
                <a:solidFill>
                  <a:schemeClr val="bg1"/>
                </a:solidFill>
                <a:latin typeface="+mj-lt"/>
                <a:cs typeface="Helvetica Neue Light"/>
              </a:defRPr>
            </a:lvl1pPr>
          </a:lstStyle>
          <a:p>
            <a:r>
              <a:rPr lang="en-US"/>
              <a:t>Click to edit Master title style</a:t>
            </a:r>
            <a:endParaRPr lang="en-US" dirty="0"/>
          </a:p>
        </p:txBody>
      </p:sp>
      <p:sp>
        <p:nvSpPr>
          <p:cNvPr id="7" name="TextBox 6"/>
          <p:cNvSpPr txBox="1"/>
          <p:nvPr userDrawn="1"/>
        </p:nvSpPr>
        <p:spPr>
          <a:xfrm>
            <a:off x="917223" y="6519341"/>
            <a:ext cx="7309555" cy="246221"/>
          </a:xfrm>
          <a:prstGeom prst="rect">
            <a:avLst/>
          </a:prstGeom>
          <a:noFill/>
        </p:spPr>
        <p:txBody>
          <a:bodyPr wrap="square" rtlCol="0">
            <a:spAutoFit/>
          </a:bodyPr>
          <a:lstStyle/>
          <a:p>
            <a:pPr algn="ctr"/>
            <a:r>
              <a:rPr lang="en-US" sz="1000" dirty="0">
                <a:solidFill>
                  <a:srgbClr val="BFC3BF"/>
                </a:solidFill>
                <a:latin typeface="Helvetica Neue Light"/>
                <a:cs typeface="Helvetica Neue Light"/>
              </a:rPr>
              <a:t>Proprietary &amp; Confidential </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Interior 1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526774"/>
            <a:ext cx="8229600" cy="890865"/>
          </a:xfrm>
        </p:spPr>
        <p:txBody>
          <a:bodyPr>
            <a:normAutofit/>
          </a:bodyPr>
          <a:lstStyle>
            <a:lvl1pPr algn="l">
              <a:defRPr sz="2400" b="1" i="0">
                <a:solidFill>
                  <a:schemeClr val="bg2"/>
                </a:solidFill>
                <a:latin typeface="Arial"/>
                <a:cs typeface="Arial"/>
              </a:defRPr>
            </a:lvl1pPr>
          </a:lstStyle>
          <a:p>
            <a:r>
              <a:rPr lang="en-US" dirty="0"/>
              <a:t>Title – Arial Bold 32pt</a:t>
            </a:r>
          </a:p>
        </p:txBody>
      </p:sp>
      <p:sp>
        <p:nvSpPr>
          <p:cNvPr id="7" name="Slide Number Placeholder 5"/>
          <p:cNvSpPr txBox="1">
            <a:spLocks/>
          </p:cNvSpPr>
          <p:nvPr/>
        </p:nvSpPr>
        <p:spPr>
          <a:xfrm>
            <a:off x="96731" y="6270125"/>
            <a:ext cx="2133600" cy="438150"/>
          </a:xfrm>
          <a:prstGeom prst="rect">
            <a:avLst/>
          </a:prstGeom>
        </p:spPr>
        <p:txBody>
          <a:bodyPr vert="horz" lIns="82296" tIns="41148" rIns="82296" bIns="41148" rtlCol="0" anchor="ctr"/>
          <a:lstStyle>
            <a:defPPr>
              <a:defRPr lang="en-US"/>
            </a:defPPr>
            <a:lvl1pPr marL="0" algn="l"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D41E6A1-563B-504F-A838-D4D384FA9D90}" type="slidenum">
              <a:rPr lang="en-US" sz="1080" smtClean="0">
                <a:solidFill>
                  <a:prstClr val="white"/>
                </a:solidFill>
              </a:rPr>
              <a:pPr/>
              <a:t>‹#›</a:t>
            </a:fld>
            <a:endParaRPr lang="en-US" sz="1080" dirty="0">
              <a:solidFill>
                <a:prstClr val="white"/>
              </a:solidFill>
            </a:endParaRPr>
          </a:p>
        </p:txBody>
      </p:sp>
      <p:sp>
        <p:nvSpPr>
          <p:cNvPr id="8" name="Footer Placeholder 4"/>
          <p:cNvSpPr txBox="1">
            <a:spLocks/>
          </p:cNvSpPr>
          <p:nvPr/>
        </p:nvSpPr>
        <p:spPr>
          <a:xfrm>
            <a:off x="457200" y="6278884"/>
            <a:ext cx="2895600" cy="438150"/>
          </a:xfrm>
          <a:prstGeom prst="rect">
            <a:avLst/>
          </a:prstGeom>
        </p:spPr>
        <p:txBody>
          <a:bodyPr vert="horz" lIns="82296" tIns="41148" rIns="82296" bIns="41148" rtlCol="0" anchor="ctr"/>
          <a:lstStyle>
            <a:defPPr>
              <a:defRPr lang="en-US"/>
            </a:defPPr>
            <a:lvl1pPr marL="0" algn="l" defTabSz="457200" rtl="0" eaLnBrk="1" latinLnBrk="0" hangingPunct="1">
              <a:defRPr sz="8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720" dirty="0">
                <a:solidFill>
                  <a:prstClr val="white"/>
                </a:solidFill>
              </a:rPr>
              <a:t>Proprietary &amp; Confidential</a:t>
            </a:r>
          </a:p>
        </p:txBody>
      </p:sp>
      <p:sp>
        <p:nvSpPr>
          <p:cNvPr id="5" name="Text Placeholder 4"/>
          <p:cNvSpPr>
            <a:spLocks noGrp="1"/>
          </p:cNvSpPr>
          <p:nvPr>
            <p:ph type="body" sz="quarter" idx="10" hasCustomPrompt="1"/>
          </p:nvPr>
        </p:nvSpPr>
        <p:spPr>
          <a:xfrm>
            <a:off x="457200" y="1687833"/>
            <a:ext cx="8229600" cy="4179567"/>
          </a:xfrm>
        </p:spPr>
        <p:txBody>
          <a:bodyPr/>
          <a:lstStyle>
            <a:lvl1pPr>
              <a:buClr>
                <a:schemeClr val="bg2"/>
              </a:buClr>
              <a:defRPr sz="2160" b="0" i="0">
                <a:latin typeface="Arial"/>
                <a:cs typeface="Arial"/>
              </a:defRPr>
            </a:lvl1pPr>
            <a:lvl2pPr marL="720054" indent="-308595">
              <a:buClr>
                <a:schemeClr val="bg2"/>
              </a:buClr>
              <a:buFont typeface="Courier New" charset="0"/>
              <a:buChar char="o"/>
              <a:defRPr sz="1800" b="0" i="0" baseline="0">
                <a:latin typeface="Arial"/>
                <a:cs typeface="Arial"/>
              </a:defRPr>
            </a:lvl2pPr>
            <a:lvl3pPr marL="1028648" indent="-205730">
              <a:buClr>
                <a:schemeClr val="bg2"/>
              </a:buClr>
              <a:buFont typeface="Wingdings" charset="2"/>
              <a:buChar char="§"/>
              <a:defRPr sz="1620" b="0" i="0" baseline="0">
                <a:latin typeface="Arial"/>
                <a:cs typeface="Arial"/>
              </a:defRPr>
            </a:lvl3pPr>
            <a:lvl4pPr>
              <a:defRPr sz="1441" b="0" i="0">
                <a:latin typeface="Arial"/>
                <a:cs typeface="Arial"/>
              </a:defRPr>
            </a:lvl4pPr>
            <a:lvl5pPr>
              <a:defRPr b="0" i="0">
                <a:latin typeface="Arial"/>
                <a:cs typeface="Arial"/>
              </a:defRPr>
            </a:lvl5pPr>
          </a:lstStyle>
          <a:p>
            <a:pPr lvl="0"/>
            <a:r>
              <a:rPr lang="en-US" dirty="0"/>
              <a:t>Arial Regular 24pt</a:t>
            </a:r>
          </a:p>
          <a:p>
            <a:pPr lvl="1"/>
            <a:r>
              <a:rPr lang="en-US" dirty="0"/>
              <a:t>Arial Regular 20pt</a:t>
            </a:r>
          </a:p>
          <a:p>
            <a:pPr lvl="2"/>
            <a:r>
              <a:rPr lang="en-US" dirty="0"/>
              <a:t>Arial Regular 18pt</a:t>
            </a:r>
          </a:p>
        </p:txBody>
      </p:sp>
      <p:sp>
        <p:nvSpPr>
          <p:cNvPr id="10" name="Slide Number Placeholder 5">
            <a:extLst>
              <a:ext uri="{FF2B5EF4-FFF2-40B4-BE49-F238E27FC236}">
                <a16:creationId xmlns:a16="http://schemas.microsoft.com/office/drawing/2014/main" id="{B34E8A6D-22C6-7542-BC98-86BCBB875319}"/>
              </a:ext>
            </a:extLst>
          </p:cNvPr>
          <p:cNvSpPr txBox="1">
            <a:spLocks/>
          </p:cNvSpPr>
          <p:nvPr userDrawn="1"/>
        </p:nvSpPr>
        <p:spPr>
          <a:xfrm>
            <a:off x="211031" y="6422525"/>
            <a:ext cx="2133600" cy="438150"/>
          </a:xfrm>
          <a:prstGeom prst="rect">
            <a:avLst/>
          </a:prstGeom>
        </p:spPr>
        <p:txBody>
          <a:bodyPr vert="horz" lIns="82296" tIns="41148" rIns="82296" bIns="41148" rtlCol="0" anchor="ctr"/>
          <a:lstStyle>
            <a:defPPr>
              <a:defRPr lang="en-US"/>
            </a:defPPr>
            <a:lvl1pPr marL="0" algn="l"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D41E6A1-563B-504F-A838-D4D384FA9D90}" type="slidenum">
              <a:rPr lang="en-US" sz="1080" smtClean="0">
                <a:solidFill>
                  <a:prstClr val="black"/>
                </a:solidFill>
              </a:rPr>
              <a:pPr/>
              <a:t>‹#›</a:t>
            </a:fld>
            <a:endParaRPr lang="en-US" sz="1080" dirty="0">
              <a:solidFill>
                <a:prstClr val="black"/>
              </a:solidFill>
            </a:endParaRPr>
          </a:p>
        </p:txBody>
      </p:sp>
      <p:sp>
        <p:nvSpPr>
          <p:cNvPr id="11" name="Footer Placeholder 4">
            <a:extLst>
              <a:ext uri="{FF2B5EF4-FFF2-40B4-BE49-F238E27FC236}">
                <a16:creationId xmlns:a16="http://schemas.microsoft.com/office/drawing/2014/main" id="{CA54D09C-D6A8-5348-AA35-F5EF049BD22C}"/>
              </a:ext>
            </a:extLst>
          </p:cNvPr>
          <p:cNvSpPr txBox="1">
            <a:spLocks/>
          </p:cNvSpPr>
          <p:nvPr userDrawn="1"/>
        </p:nvSpPr>
        <p:spPr>
          <a:xfrm>
            <a:off x="571500" y="6431284"/>
            <a:ext cx="2895600" cy="438150"/>
          </a:xfrm>
          <a:prstGeom prst="rect">
            <a:avLst/>
          </a:prstGeom>
        </p:spPr>
        <p:txBody>
          <a:bodyPr vert="horz" lIns="82296" tIns="41148" rIns="82296" bIns="41148" rtlCol="0" anchor="ctr"/>
          <a:lstStyle>
            <a:defPPr>
              <a:defRPr lang="en-US"/>
            </a:defPPr>
            <a:lvl1pPr marL="0" algn="l" defTabSz="457200" rtl="0" eaLnBrk="1" latinLnBrk="0" hangingPunct="1">
              <a:defRPr sz="8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720" dirty="0">
                <a:solidFill>
                  <a:prstClr val="black"/>
                </a:solidFill>
              </a:rPr>
              <a:t>Proprietary &amp; Confidential</a:t>
            </a:r>
          </a:p>
        </p:txBody>
      </p:sp>
    </p:spTree>
    <p:extLst>
      <p:ext uri="{BB962C8B-B14F-4D97-AF65-F5344CB8AC3E}">
        <p14:creationId xmlns:p14="http://schemas.microsoft.com/office/powerpoint/2010/main" val="11796542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dirty="0">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F0EBA3CC-011C-4E72-9F14-37A0D4787350}"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40123465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dirty="0">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55D19AD-81F1-4924-B228-DE98E512BC13}"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051939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eniors">
    <p:spTree>
      <p:nvGrpSpPr>
        <p:cNvPr id="1" name=""/>
        <p:cNvGrpSpPr/>
        <p:nvPr/>
      </p:nvGrpSpPr>
      <p:grpSpPr>
        <a:xfrm>
          <a:off x="0" y="0"/>
          <a:ext cx="0" cy="0"/>
          <a:chOff x="0" y="0"/>
          <a:chExt cx="0" cy="0"/>
        </a:xfrm>
      </p:grpSpPr>
      <p:pic>
        <p:nvPicPr>
          <p:cNvPr id="2" name="Picture 1" descr="New Covers PP_v5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255853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Business">
    <p:spTree>
      <p:nvGrpSpPr>
        <p:cNvPr id="1" name=""/>
        <p:cNvGrpSpPr/>
        <p:nvPr/>
      </p:nvGrpSpPr>
      <p:grpSpPr>
        <a:xfrm>
          <a:off x="0" y="0"/>
          <a:ext cx="0" cy="0"/>
          <a:chOff x="0" y="0"/>
          <a:chExt cx="0" cy="0"/>
        </a:xfrm>
      </p:grpSpPr>
      <p:pic>
        <p:nvPicPr>
          <p:cNvPr id="2" name="Picture 1" descr="PowerPoint 2015 background graphics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6100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Education">
    <p:spTree>
      <p:nvGrpSpPr>
        <p:cNvPr id="1" name=""/>
        <p:cNvGrpSpPr/>
        <p:nvPr/>
      </p:nvGrpSpPr>
      <p:grpSpPr>
        <a:xfrm>
          <a:off x="0" y="0"/>
          <a:ext cx="0" cy="0"/>
          <a:chOff x="0" y="0"/>
          <a:chExt cx="0" cy="0"/>
        </a:xfrm>
      </p:grpSpPr>
      <p:pic>
        <p:nvPicPr>
          <p:cNvPr id="3" name="Picture 2" descr="PowerPoint 2015 background graphics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89996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ver Education">
    <p:spTree>
      <p:nvGrpSpPr>
        <p:cNvPr id="1" name=""/>
        <p:cNvGrpSpPr/>
        <p:nvPr/>
      </p:nvGrpSpPr>
      <p:grpSpPr>
        <a:xfrm>
          <a:off x="0" y="0"/>
          <a:ext cx="0" cy="0"/>
          <a:chOff x="0" y="0"/>
          <a:chExt cx="0" cy="0"/>
        </a:xfrm>
      </p:grpSpPr>
      <p:pic>
        <p:nvPicPr>
          <p:cNvPr id="2" name="Picture 1" descr="PowerPoint 2016 background graphics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19624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ver Education">
    <p:spTree>
      <p:nvGrpSpPr>
        <p:cNvPr id="1" name=""/>
        <p:cNvGrpSpPr/>
        <p:nvPr/>
      </p:nvGrpSpPr>
      <p:grpSpPr>
        <a:xfrm>
          <a:off x="0" y="0"/>
          <a:ext cx="0" cy="0"/>
          <a:chOff x="0" y="0"/>
          <a:chExt cx="0" cy="0"/>
        </a:xfrm>
      </p:grpSpPr>
      <p:pic>
        <p:nvPicPr>
          <p:cNvPr id="3" name="Picture 2" descr="PowerPoint 2016 background graphics6.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48698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Generic 1">
    <p:spTree>
      <p:nvGrpSpPr>
        <p:cNvPr id="1" name=""/>
        <p:cNvGrpSpPr/>
        <p:nvPr/>
      </p:nvGrpSpPr>
      <p:grpSpPr>
        <a:xfrm>
          <a:off x="0" y="0"/>
          <a:ext cx="0" cy="0"/>
          <a:chOff x="0" y="0"/>
          <a:chExt cx="0" cy="0"/>
        </a:xfrm>
      </p:grpSpPr>
      <p:sp>
        <p:nvSpPr>
          <p:cNvPr id="10" name="Date Placeholder 3"/>
          <p:cNvSpPr>
            <a:spLocks noGrp="1"/>
          </p:cNvSpPr>
          <p:nvPr userDrawn="1"/>
        </p:nvSpPr>
        <p:spPr>
          <a:xfrm>
            <a:off x="5170306" y="6529921"/>
            <a:ext cx="2133600" cy="240242"/>
          </a:xfrm>
          <a:prstGeom prst="rect">
            <a:avLst/>
          </a:prstGeom>
        </p:spPr>
        <p:txBody>
          <a:bodyPr vert="horz" lIns="0" tIns="0" rIns="0" bIns="0" rtlCol="0" anchor="ctr"/>
          <a:lstStyle>
            <a:defPPr>
              <a:defRPr lang="en-US"/>
            </a:defPPr>
            <a:lvl1pPr algn="r" defTabSz="457200" rtl="0" fontAlgn="auto">
              <a:spcBef>
                <a:spcPts val="0"/>
              </a:spcBef>
              <a:spcAft>
                <a:spcPts val="0"/>
              </a:spcAft>
              <a:defRPr sz="1000" kern="1200" smtClean="0">
                <a:solidFill>
                  <a:srgbClr val="C0C1BF"/>
                </a:solidFill>
                <a:latin typeface="Helvetica Neue"/>
                <a:ea typeface="+mn-ea"/>
                <a:cs typeface="Helvetica Neue"/>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l">
              <a:defRPr/>
            </a:pPr>
            <a:fld id="{6370B39D-EB04-4E6A-891D-3EF895F053EB}" type="datetime1">
              <a:rPr lang="en-US" smtClean="0">
                <a:solidFill>
                  <a:schemeClr val="bg1">
                    <a:lumMod val="85000"/>
                  </a:schemeClr>
                </a:solidFill>
              </a:rPr>
              <a:pPr algn="l">
                <a:defRPr/>
              </a:pPr>
              <a:t>6/6/2024</a:t>
            </a:fld>
            <a:endParaRPr lang="en-US" dirty="0">
              <a:solidFill>
                <a:schemeClr val="bg1">
                  <a:lumMod val="85000"/>
                </a:schemeClr>
              </a:solidFill>
            </a:endParaRPr>
          </a:p>
        </p:txBody>
      </p:sp>
      <p:pic>
        <p:nvPicPr>
          <p:cNvPr id="2" name="Picture 1" descr="PowerPoint 2015 background graphics6.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74371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Generic 2">
    <p:spTree>
      <p:nvGrpSpPr>
        <p:cNvPr id="1" name=""/>
        <p:cNvGrpSpPr/>
        <p:nvPr/>
      </p:nvGrpSpPr>
      <p:grpSpPr>
        <a:xfrm>
          <a:off x="0" y="0"/>
          <a:ext cx="0" cy="0"/>
          <a:chOff x="0" y="0"/>
          <a:chExt cx="0" cy="0"/>
        </a:xfrm>
      </p:grpSpPr>
      <p:pic>
        <p:nvPicPr>
          <p:cNvPr id="3" name="Picture 2" descr="PowerPoint 2015 background graphics7.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75530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Generic 3">
    <p:spTree>
      <p:nvGrpSpPr>
        <p:cNvPr id="1" name=""/>
        <p:cNvGrpSpPr/>
        <p:nvPr/>
      </p:nvGrpSpPr>
      <p:grpSpPr>
        <a:xfrm>
          <a:off x="0" y="0"/>
          <a:ext cx="0" cy="0"/>
          <a:chOff x="0" y="0"/>
          <a:chExt cx="0" cy="0"/>
        </a:xfrm>
      </p:grpSpPr>
      <p:pic>
        <p:nvPicPr>
          <p:cNvPr id="3" name="Picture 2" descr="PowerPoint 2015 background graphics8.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65005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553200" y="6356350"/>
            <a:ext cx="2133600" cy="365125"/>
          </a:xfrm>
          <a:prstGeom prst="rect">
            <a:avLst/>
          </a:prstGeom>
        </p:spPr>
        <p:txBody>
          <a:bodyPr vert="horz" lIns="0" tIns="0" rIns="0" bIns="0" rtlCol="0" anchor="ctr"/>
          <a:lstStyle>
            <a:lvl1pPr algn="r" fontAlgn="auto">
              <a:spcBef>
                <a:spcPts val="0"/>
              </a:spcBef>
              <a:spcAft>
                <a:spcPts val="0"/>
              </a:spcAft>
              <a:defRPr sz="1000" b="0" i="0" smtClean="0">
                <a:solidFill>
                  <a:srgbClr val="C0C1BF"/>
                </a:solidFill>
                <a:latin typeface="+mn-lt"/>
                <a:cs typeface="Helvetica Neue"/>
              </a:defRPr>
            </a:lvl1pPr>
          </a:lstStyle>
          <a:p>
            <a:pPr>
              <a:defRPr/>
            </a:pPr>
            <a:fld id="{61E3C710-41A3-44D3-95A2-C3EA9F3E1816}" type="datetime1">
              <a:rPr lang="en-US" smtClean="0"/>
              <a:pPr>
                <a:defRPr/>
              </a:pPr>
              <a:t>6/6/2024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000" b="0" i="0" dirty="0">
                <a:solidFill>
                  <a:srgbClr val="C0C1BF"/>
                </a:solidFill>
                <a:latin typeface="+mn-lt"/>
                <a:cs typeface="Helvetica Neue"/>
              </a:defRPr>
            </a:lvl1pPr>
          </a:lstStyle>
          <a:p>
            <a:pPr>
              <a:defRPr/>
            </a:pPr>
            <a:endParaRPr lang="en-US"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0" tIns="0" rIns="0" bIns="0" rtlCol="0" anchor="ctr"/>
          <a:lstStyle>
            <a:lvl1pPr algn="l" fontAlgn="auto">
              <a:spcBef>
                <a:spcPts val="0"/>
              </a:spcBef>
              <a:spcAft>
                <a:spcPts val="0"/>
              </a:spcAft>
              <a:defRPr sz="1000" b="0" i="0">
                <a:solidFill>
                  <a:srgbClr val="C0C1BF"/>
                </a:solidFill>
                <a:latin typeface="+mn-lt"/>
                <a:cs typeface="Helvetica Neue"/>
              </a:defRPr>
            </a:lvl1pPr>
          </a:lstStyle>
          <a:p>
            <a:pPr>
              <a:defRPr/>
            </a:pPr>
            <a:fld id="{76DA27DE-5E3F-44BF-93DD-2D7F2EEC1177}"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714" r:id="rId1"/>
    <p:sldLayoutId id="2147483737" r:id="rId2"/>
    <p:sldLayoutId id="2147483721" r:id="rId3"/>
    <p:sldLayoutId id="2147483736" r:id="rId4"/>
    <p:sldLayoutId id="2147483752" r:id="rId5"/>
    <p:sldLayoutId id="2147483753" r:id="rId6"/>
    <p:sldLayoutId id="2147483723" r:id="rId7"/>
    <p:sldLayoutId id="2147483749" r:id="rId8"/>
    <p:sldLayoutId id="2147483746" r:id="rId9"/>
    <p:sldLayoutId id="2147483751" r:id="rId10"/>
    <p:sldLayoutId id="2147483715" r:id="rId11"/>
    <p:sldLayoutId id="2147483717" r:id="rId12"/>
    <p:sldLayoutId id="2147483719" r:id="rId13"/>
    <p:sldLayoutId id="2147483720" r:id="rId14"/>
    <p:sldLayoutId id="2147483716" r:id="rId15"/>
    <p:sldLayoutId id="2147483718" r:id="rId16"/>
    <p:sldLayoutId id="2147483754" r:id="rId17"/>
    <p:sldLayoutId id="2147483755" r:id="rId18"/>
    <p:sldLayoutId id="2147483756" r:id="rId19"/>
  </p:sldLayoutIdLst>
  <p:hf hdr="0" ftr="0" dt="0"/>
  <p:txStyles>
    <p:titleStyle>
      <a:lvl1pPr algn="ctr" defTabSz="457200" rtl="0" eaLnBrk="1" fontAlgn="base" hangingPunct="1">
        <a:spcBef>
          <a:spcPct val="0"/>
        </a:spcBef>
        <a:spcAft>
          <a:spcPct val="0"/>
        </a:spcAft>
        <a:defRPr sz="2800" b="0" i="0" kern="1200">
          <a:solidFill>
            <a:schemeClr val="tx1"/>
          </a:solidFill>
          <a:latin typeface="+mj-lt"/>
          <a:ea typeface="Helvetica Neue"/>
          <a:cs typeface="Helvetica Neue"/>
        </a:defRPr>
      </a:lvl1pPr>
      <a:lvl2pPr algn="ctr" defTabSz="457200" rtl="0" eaLnBrk="1" fontAlgn="base" hangingPunct="1">
        <a:spcBef>
          <a:spcPct val="0"/>
        </a:spcBef>
        <a:spcAft>
          <a:spcPct val="0"/>
        </a:spcAft>
        <a:defRPr sz="3200">
          <a:solidFill>
            <a:schemeClr val="tx1"/>
          </a:solidFill>
          <a:latin typeface="Helvetica Neue"/>
          <a:ea typeface="Helvetica Neue"/>
          <a:cs typeface="Helvetica Neue"/>
        </a:defRPr>
      </a:lvl2pPr>
      <a:lvl3pPr algn="ctr" defTabSz="457200" rtl="0" eaLnBrk="1" fontAlgn="base" hangingPunct="1">
        <a:spcBef>
          <a:spcPct val="0"/>
        </a:spcBef>
        <a:spcAft>
          <a:spcPct val="0"/>
        </a:spcAft>
        <a:defRPr sz="3200">
          <a:solidFill>
            <a:schemeClr val="tx1"/>
          </a:solidFill>
          <a:latin typeface="Helvetica Neue"/>
          <a:ea typeface="Helvetica Neue"/>
          <a:cs typeface="Helvetica Neue"/>
        </a:defRPr>
      </a:lvl3pPr>
      <a:lvl4pPr algn="ctr" defTabSz="457200" rtl="0" eaLnBrk="1" fontAlgn="base" hangingPunct="1">
        <a:spcBef>
          <a:spcPct val="0"/>
        </a:spcBef>
        <a:spcAft>
          <a:spcPct val="0"/>
        </a:spcAft>
        <a:defRPr sz="3200">
          <a:solidFill>
            <a:schemeClr val="tx1"/>
          </a:solidFill>
          <a:latin typeface="Helvetica Neue"/>
          <a:ea typeface="Helvetica Neue"/>
          <a:cs typeface="Helvetica Neue"/>
        </a:defRPr>
      </a:lvl4pPr>
      <a:lvl5pPr algn="ctr" defTabSz="457200" rtl="0" eaLnBrk="1" fontAlgn="base" hangingPunct="1">
        <a:spcBef>
          <a:spcPct val="0"/>
        </a:spcBef>
        <a:spcAft>
          <a:spcPct val="0"/>
        </a:spcAft>
        <a:defRPr sz="3200">
          <a:solidFill>
            <a:schemeClr val="tx1"/>
          </a:solidFill>
          <a:latin typeface="Helvetica Neue"/>
          <a:ea typeface="Helvetica Neue"/>
          <a:cs typeface="Helvetica Neue"/>
        </a:defRPr>
      </a:lvl5pPr>
      <a:lvl6pPr marL="457200" algn="ctr" defTabSz="457200" rtl="0" eaLnBrk="1" fontAlgn="base" hangingPunct="1">
        <a:spcBef>
          <a:spcPct val="0"/>
        </a:spcBef>
        <a:spcAft>
          <a:spcPct val="0"/>
        </a:spcAft>
        <a:defRPr sz="3200">
          <a:solidFill>
            <a:schemeClr val="tx1"/>
          </a:solidFill>
          <a:latin typeface="Helvetica Neue"/>
          <a:ea typeface="Helvetica Neue"/>
          <a:cs typeface="Helvetica Neue"/>
        </a:defRPr>
      </a:lvl6pPr>
      <a:lvl7pPr marL="914400" algn="ctr" defTabSz="457200" rtl="0" eaLnBrk="1" fontAlgn="base" hangingPunct="1">
        <a:spcBef>
          <a:spcPct val="0"/>
        </a:spcBef>
        <a:spcAft>
          <a:spcPct val="0"/>
        </a:spcAft>
        <a:defRPr sz="3200">
          <a:solidFill>
            <a:schemeClr val="tx1"/>
          </a:solidFill>
          <a:latin typeface="Helvetica Neue"/>
          <a:ea typeface="Helvetica Neue"/>
          <a:cs typeface="Helvetica Neue"/>
        </a:defRPr>
      </a:lvl7pPr>
      <a:lvl8pPr marL="1371600" algn="ctr" defTabSz="457200" rtl="0" eaLnBrk="1" fontAlgn="base" hangingPunct="1">
        <a:spcBef>
          <a:spcPct val="0"/>
        </a:spcBef>
        <a:spcAft>
          <a:spcPct val="0"/>
        </a:spcAft>
        <a:defRPr sz="3200">
          <a:solidFill>
            <a:schemeClr val="tx1"/>
          </a:solidFill>
          <a:latin typeface="Helvetica Neue"/>
          <a:ea typeface="Helvetica Neue"/>
          <a:cs typeface="Helvetica Neue"/>
        </a:defRPr>
      </a:lvl8pPr>
      <a:lvl9pPr marL="1828800" algn="ctr" defTabSz="457200" rtl="0" eaLnBrk="1" fontAlgn="base" hangingPunct="1">
        <a:spcBef>
          <a:spcPct val="0"/>
        </a:spcBef>
        <a:spcAft>
          <a:spcPct val="0"/>
        </a:spcAft>
        <a:defRPr sz="3200">
          <a:solidFill>
            <a:schemeClr val="tx1"/>
          </a:solidFill>
          <a:latin typeface="Helvetica Neue"/>
          <a:ea typeface="Helvetica Neue"/>
          <a:cs typeface="Helvetica Neue"/>
        </a:defRPr>
      </a:lvl9pPr>
    </p:titleStyle>
    <p:bodyStyle>
      <a:lvl1pPr marL="342900" indent="-342900" algn="l" defTabSz="457200" rtl="0" eaLnBrk="1" fontAlgn="base" hangingPunct="1">
        <a:spcBef>
          <a:spcPct val="20000"/>
        </a:spcBef>
        <a:spcAft>
          <a:spcPct val="0"/>
        </a:spcAft>
        <a:buClr>
          <a:schemeClr val="tx2"/>
        </a:buClr>
        <a:buFont typeface="Arial" charset="0"/>
        <a:buChar char="•"/>
        <a:defRPr sz="2400" b="0" i="0" kern="1200">
          <a:solidFill>
            <a:srgbClr val="000000"/>
          </a:solidFill>
          <a:latin typeface="+mn-lt"/>
          <a:ea typeface="Helvetica Neue Light"/>
          <a:cs typeface="Helvetica Neue Light"/>
        </a:defRPr>
      </a:lvl1pPr>
      <a:lvl2pPr marL="742950" indent="-285750" algn="l" defTabSz="457200" rtl="0" eaLnBrk="1" fontAlgn="base" hangingPunct="1">
        <a:spcBef>
          <a:spcPct val="20000"/>
        </a:spcBef>
        <a:spcAft>
          <a:spcPct val="0"/>
        </a:spcAft>
        <a:buClr>
          <a:srgbClr val="C0C1BF"/>
        </a:buClr>
        <a:buFont typeface="Wingdings" pitchFamily="2" charset="2"/>
        <a:buChar char="§"/>
        <a:defRPr sz="2000" b="0" i="0" kern="1200">
          <a:solidFill>
            <a:srgbClr val="231F20"/>
          </a:solidFill>
          <a:latin typeface="+mn-lt"/>
          <a:ea typeface="Helvetica Neue Light"/>
          <a:cs typeface="Helvetica Neue Light"/>
        </a:defRPr>
      </a:lvl2pPr>
      <a:lvl3pPr marL="1143000" indent="-228600" algn="l" defTabSz="457200" rtl="0" eaLnBrk="1" fontAlgn="base" hangingPunct="1">
        <a:spcBef>
          <a:spcPct val="20000"/>
        </a:spcBef>
        <a:spcAft>
          <a:spcPct val="0"/>
        </a:spcAft>
        <a:buClr>
          <a:schemeClr val="tx1"/>
        </a:buClr>
        <a:buSzPct val="50000"/>
        <a:buFont typeface="Wingdings" pitchFamily="2" charset="2"/>
        <a:buChar char=""/>
        <a:defRPr b="0" i="0" kern="1200">
          <a:solidFill>
            <a:srgbClr val="231F20"/>
          </a:solidFill>
          <a:latin typeface="+mn-lt"/>
          <a:ea typeface="Helvetica Neue Light"/>
          <a:cs typeface="Helvetica Neue Light"/>
        </a:defRPr>
      </a:lvl3pPr>
      <a:lvl4pPr marL="1600200" indent="-228600" algn="l" defTabSz="457200" rtl="0" eaLnBrk="1" fontAlgn="base" hangingPunct="1">
        <a:spcBef>
          <a:spcPct val="20000"/>
        </a:spcBef>
        <a:spcAft>
          <a:spcPct val="0"/>
        </a:spcAft>
        <a:buClr>
          <a:srgbClr val="C0C1BF"/>
        </a:buClr>
        <a:buSzPct val="50000"/>
        <a:buFont typeface="Wingdings" pitchFamily="2" charset="2"/>
        <a:buChar char=""/>
        <a:defRPr sz="1400" b="0" i="0" kern="1200">
          <a:solidFill>
            <a:srgbClr val="231F20"/>
          </a:solidFill>
          <a:latin typeface="+mn-lt"/>
          <a:ea typeface="Helvetica Neue Light"/>
          <a:cs typeface="Helvetica Neue Light"/>
        </a:defRPr>
      </a:lvl4pPr>
      <a:lvl5pPr marL="2057400" indent="-228600" algn="l" defTabSz="457200" rtl="0" eaLnBrk="1" fontAlgn="base" hangingPunct="1">
        <a:spcBef>
          <a:spcPct val="20000"/>
        </a:spcBef>
        <a:spcAft>
          <a:spcPct val="0"/>
        </a:spcAft>
        <a:buClr>
          <a:schemeClr val="tx2"/>
        </a:buClr>
        <a:buSzPct val="50000"/>
        <a:buFont typeface="Wingdings" pitchFamily="2" charset="2"/>
        <a:buChar char=""/>
        <a:defRPr sz="1200" b="0" i="0" kern="1200">
          <a:solidFill>
            <a:srgbClr val="231F20"/>
          </a:solidFill>
          <a:latin typeface="+mn-lt"/>
          <a:ea typeface="Helvetica Neue Light"/>
          <a:cs typeface="Helvetica Neue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hyperlink" Target="https://jbjsf.org/" TargetMode="External"/><Relationship Id="rId2" Type="http://schemas.openxmlformats.org/officeDocument/2006/relationships/notesSlide" Target="../notesSlides/notesSlide22.xml"/><Relationship Id="rId1" Type="http://schemas.openxmlformats.org/officeDocument/2006/relationships/slideLayout" Target="../slideLayouts/slideLayout17.xml"/><Relationship Id="rId6" Type="http://schemas.openxmlformats.org/officeDocument/2006/relationships/hyperlink" Target="https://www.nejm.org/doi/full/10.1056/NEJMp1310121" TargetMode="External"/><Relationship Id="rId5" Type="http://schemas.openxmlformats.org/officeDocument/2006/relationships/hyperlink" Target="https://www.hud.gov/sites/dfiles/PIH/documents/Sample_Homeless_Certification.pdf" TargetMode="External"/><Relationship Id="rId4" Type="http://schemas.openxmlformats.org/officeDocument/2006/relationships/hyperlink" Target="https://allthingswellness.com/faqs-unsheltered/"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988B4757-8C8B-470E-BC21-D3C763E80D8E}"/>
              </a:ext>
            </a:extLst>
          </p:cNvPr>
          <p:cNvPicPr>
            <a:picLocks noChangeAspect="1" noChangeArrowheads="1"/>
          </p:cNvPicPr>
          <p:nvPr/>
        </p:nvPicPr>
        <p:blipFill>
          <a:blip r:embed="rId2">
            <a:alphaModFix amt="5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000566" y="0"/>
            <a:ext cx="614343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p:cNvSpPr txBox="1">
            <a:spLocks noChangeArrowheads="1"/>
          </p:cNvSpPr>
          <p:nvPr/>
        </p:nvSpPr>
        <p:spPr bwMode="auto">
          <a:xfrm>
            <a:off x="3122168" y="1071665"/>
            <a:ext cx="5689447" cy="3416320"/>
          </a:xfrm>
          <a:prstGeom prst="rect">
            <a:avLst/>
          </a:prstGeom>
          <a:noFill/>
          <a:ln w="9525">
            <a:noFill/>
            <a:miter lim="800000"/>
            <a:headEnd/>
            <a:tailEnd/>
          </a:ln>
        </p:spPr>
        <p:txBody>
          <a:bodyPr wrap="square" lIns="0" rIns="0">
            <a:spAutoFit/>
          </a:bodyPr>
          <a:lstStyle/>
          <a:p>
            <a:pPr algn="ctr"/>
            <a:r>
              <a:rPr lang="en-US" sz="3600" dirty="0">
                <a:solidFill>
                  <a:srgbClr val="621A68"/>
                </a:solidFill>
                <a:latin typeface="Berlin Sans FB" panose="020E0602020502020306" pitchFamily="34" charset="0"/>
                <a:ea typeface="Helvetica Neue Light"/>
                <a:cs typeface="Arial Narrow"/>
              </a:rPr>
              <a:t>“No one is home until everyone is home”</a:t>
            </a:r>
            <a:r>
              <a:rPr lang="en-US" sz="1200" b="1" dirty="0">
                <a:latin typeface="Berlin Sans FB" panose="020E0602020502020306" pitchFamily="34" charset="0"/>
                <a:ea typeface="Helvetica Neue Light"/>
                <a:cs typeface="Arial Narrow"/>
              </a:rPr>
              <a:t>[1]</a:t>
            </a:r>
          </a:p>
          <a:p>
            <a:pPr algn="ctr"/>
            <a:endParaRPr lang="en-US" sz="3600" b="1" dirty="0">
              <a:solidFill>
                <a:srgbClr val="0064A1"/>
              </a:solidFill>
              <a:latin typeface="Arial Rounded MT Bold" panose="020F0704030504030204" pitchFamily="34" charset="0"/>
              <a:ea typeface="Helvetica Neue Light"/>
              <a:cs typeface="Arial Narrow"/>
            </a:endParaRPr>
          </a:p>
          <a:p>
            <a:pPr algn="ctr"/>
            <a:r>
              <a:rPr lang="en-US" sz="3600" b="1" dirty="0">
                <a:solidFill>
                  <a:srgbClr val="0064A1"/>
                </a:solidFill>
                <a:latin typeface="Arial Rounded MT Bold" panose="020F0704030504030204" pitchFamily="34" charset="0"/>
                <a:ea typeface="Helvetica Neue Light"/>
                <a:cs typeface="Arial Narrow"/>
              </a:rPr>
              <a:t>Housing and Health Opportunities (H2O) YH24-0041 Project </a:t>
            </a:r>
          </a:p>
        </p:txBody>
      </p:sp>
      <p:sp>
        <p:nvSpPr>
          <p:cNvPr id="7" name="Text Placeholder 10"/>
          <p:cNvSpPr txBox="1">
            <a:spLocks/>
          </p:cNvSpPr>
          <p:nvPr/>
        </p:nvSpPr>
        <p:spPr bwMode="auto">
          <a:xfrm>
            <a:off x="3227559" y="5528618"/>
            <a:ext cx="5689447" cy="946323"/>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457200" rtl="0" eaLnBrk="0" fontAlgn="base" hangingPunct="0">
              <a:spcBef>
                <a:spcPct val="20000"/>
              </a:spcBef>
              <a:spcAft>
                <a:spcPct val="0"/>
              </a:spcAft>
              <a:buClr>
                <a:schemeClr val="tx2"/>
              </a:buClr>
              <a:buFont typeface="Arial" charset="0"/>
              <a:buChar char="•"/>
              <a:defRPr sz="2400" kern="1200">
                <a:solidFill>
                  <a:srgbClr val="231F20"/>
                </a:solidFill>
                <a:latin typeface="Helvetica Neue Light"/>
                <a:ea typeface="Helvetica Neue Light"/>
                <a:cs typeface="Helvetica Neue Light"/>
              </a:defRPr>
            </a:lvl1pPr>
            <a:lvl2pPr marL="742950" indent="-285750" algn="l" defTabSz="457200" rtl="0" eaLnBrk="0" fontAlgn="base" hangingPunct="0">
              <a:spcBef>
                <a:spcPct val="20000"/>
              </a:spcBef>
              <a:spcAft>
                <a:spcPct val="0"/>
              </a:spcAft>
              <a:buClr>
                <a:srgbClr val="C0C1BF"/>
              </a:buClr>
              <a:buFont typeface="Wingdings" pitchFamily="2" charset="2"/>
              <a:buChar char="§"/>
              <a:defRPr sz="2000" kern="1200">
                <a:solidFill>
                  <a:srgbClr val="231F20"/>
                </a:solidFill>
                <a:latin typeface="Helvetica Neue Light"/>
                <a:ea typeface="Helvetica Neue Light"/>
                <a:cs typeface="Helvetica Neue Light"/>
              </a:defRPr>
            </a:lvl2pPr>
            <a:lvl3pPr marL="1143000" indent="-228600" algn="l" defTabSz="457200" rtl="0" eaLnBrk="0" fontAlgn="base" hangingPunct="0">
              <a:spcBef>
                <a:spcPct val="20000"/>
              </a:spcBef>
              <a:spcAft>
                <a:spcPct val="0"/>
              </a:spcAft>
              <a:buClr>
                <a:schemeClr val="tx1"/>
              </a:buClr>
              <a:buSzPct val="50000"/>
              <a:buFont typeface="Wingdings" pitchFamily="2" charset="2"/>
              <a:buChar char=""/>
              <a:defRPr kern="1200">
                <a:solidFill>
                  <a:srgbClr val="231F20"/>
                </a:solidFill>
                <a:latin typeface="Helvetica Neue Light"/>
                <a:ea typeface="Helvetica Neue Light"/>
                <a:cs typeface="Helvetica Neue Light"/>
              </a:defRPr>
            </a:lvl3pPr>
            <a:lvl4pPr marL="1600200" indent="-228600" algn="l" defTabSz="457200" rtl="0" eaLnBrk="0" fontAlgn="base" hangingPunct="0">
              <a:spcBef>
                <a:spcPct val="20000"/>
              </a:spcBef>
              <a:spcAft>
                <a:spcPct val="0"/>
              </a:spcAft>
              <a:buClr>
                <a:srgbClr val="C0C1BF"/>
              </a:buClr>
              <a:buSzPct val="50000"/>
              <a:buFont typeface="Wingdings" pitchFamily="2" charset="2"/>
              <a:buChar char=""/>
              <a:defRPr sz="1400" kern="1200">
                <a:solidFill>
                  <a:srgbClr val="231F20"/>
                </a:solidFill>
                <a:latin typeface="Helvetica Neue Light"/>
                <a:ea typeface="Helvetica Neue Light"/>
                <a:cs typeface="Helvetica Neue Light"/>
              </a:defRPr>
            </a:lvl4pPr>
            <a:lvl5pPr marL="2057400" indent="-228600" algn="l" defTabSz="457200" rtl="0" eaLnBrk="0" fontAlgn="base" hangingPunct="0">
              <a:spcBef>
                <a:spcPct val="20000"/>
              </a:spcBef>
              <a:spcAft>
                <a:spcPct val="0"/>
              </a:spcAft>
              <a:buClr>
                <a:schemeClr val="tx2"/>
              </a:buClr>
              <a:buSzPct val="50000"/>
              <a:buFont typeface="Wingdings" pitchFamily="2" charset="2"/>
              <a:buChar char=""/>
              <a:defRPr sz="1200" kern="1200">
                <a:solidFill>
                  <a:srgbClr val="231F20"/>
                </a:solidFill>
                <a:latin typeface="Helvetica Neue Light"/>
                <a:ea typeface="Helvetica Neue Light"/>
                <a:cs typeface="Helvetica Neue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0"/>
              </a:spcAft>
              <a:buNone/>
            </a:pPr>
            <a:r>
              <a:rPr lang="en-US" sz="1400" b="1" dirty="0">
                <a:solidFill>
                  <a:schemeClr val="tx1"/>
                </a:solidFill>
                <a:latin typeface="Arial"/>
                <a:cs typeface="Arial"/>
              </a:rPr>
              <a:t>Michael E. Van Ness,</a:t>
            </a:r>
            <a:r>
              <a:rPr lang="en-US" sz="1400" b="1" dirty="0">
                <a:solidFill>
                  <a:srgbClr val="621A68"/>
                </a:solidFill>
                <a:latin typeface="Arial"/>
                <a:cs typeface="Arial"/>
              </a:rPr>
              <a:t> </a:t>
            </a:r>
            <a:r>
              <a:rPr lang="en-US" sz="1200" b="1" i="1" dirty="0">
                <a:solidFill>
                  <a:srgbClr val="621A68"/>
                </a:solidFill>
                <a:latin typeface="Arial"/>
                <a:cs typeface="Arial"/>
              </a:rPr>
              <a:t>Grants Administrator BCBSAZ Health Choice</a:t>
            </a:r>
          </a:p>
          <a:p>
            <a:pPr marL="0" indent="0">
              <a:spcBef>
                <a:spcPts val="0"/>
              </a:spcBef>
              <a:spcAft>
                <a:spcPts val="0"/>
              </a:spcAft>
              <a:buNone/>
            </a:pPr>
            <a:r>
              <a:rPr lang="en-US" sz="1200" b="1" i="1" dirty="0">
                <a:solidFill>
                  <a:srgbClr val="621A68"/>
                </a:solidFill>
                <a:latin typeface="Arial"/>
                <a:cs typeface="Arial"/>
              </a:rPr>
              <a:t>Mountain ECHO Academy HUB Researcher</a:t>
            </a:r>
          </a:p>
          <a:p>
            <a:pPr marL="0" indent="0">
              <a:spcBef>
                <a:spcPts val="0"/>
              </a:spcBef>
              <a:spcAft>
                <a:spcPts val="0"/>
              </a:spcAft>
              <a:buNone/>
            </a:pPr>
            <a:endParaRPr lang="en-US" sz="1200" b="1" i="1" dirty="0">
              <a:solidFill>
                <a:srgbClr val="621A68"/>
              </a:solidFill>
              <a:latin typeface="Arial"/>
              <a:cs typeface="Arial"/>
            </a:endParaRPr>
          </a:p>
          <a:p>
            <a:pPr marL="0" indent="0">
              <a:spcBef>
                <a:spcPts val="0"/>
              </a:spcBef>
              <a:spcAft>
                <a:spcPts val="0"/>
              </a:spcAft>
              <a:buNone/>
            </a:pPr>
            <a:r>
              <a:rPr lang="en-US" sz="1400" b="1" dirty="0">
                <a:solidFill>
                  <a:schemeClr val="tx1"/>
                </a:solidFill>
                <a:latin typeface="Arial"/>
                <a:cs typeface="Arial"/>
              </a:rPr>
              <a:t>Eric Marcus, </a:t>
            </a:r>
            <a:r>
              <a:rPr lang="en-US" sz="1200" b="1" i="1" dirty="0">
                <a:solidFill>
                  <a:srgbClr val="621A68"/>
                </a:solidFill>
                <a:latin typeface="Arial"/>
                <a:ea typeface="+mn-ea"/>
                <a:cs typeface="Arial"/>
              </a:rPr>
              <a:t>Director: Social Determinants of Health BCBSAZ Health Choice</a:t>
            </a:r>
            <a:endParaRPr lang="en-US" sz="1400" b="1" i="1" dirty="0">
              <a:solidFill>
                <a:srgbClr val="621A68"/>
              </a:solidFill>
              <a:latin typeface="Arial Narrow"/>
              <a:cs typeface="Arial Narrow"/>
            </a:endParaRPr>
          </a:p>
        </p:txBody>
      </p:sp>
    </p:spTree>
    <p:extLst>
      <p:ext uri="{BB962C8B-B14F-4D97-AF65-F5344CB8AC3E}">
        <p14:creationId xmlns:p14="http://schemas.microsoft.com/office/powerpoint/2010/main" val="65067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 calcmode="lin" valueType="num">
                                      <p:cBhvr additive="base">
                                        <p:cTn id="14"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3703" y="107508"/>
            <a:ext cx="8229600" cy="668149"/>
          </a:xfrm>
        </p:spPr>
        <p:txBody>
          <a:bodyPr>
            <a:normAutofit/>
          </a:bodyPr>
          <a:lstStyle/>
          <a:p>
            <a:pPr lvl="0">
              <a:defRPr/>
            </a:pPr>
            <a:r>
              <a:rPr lang="en-US" sz="2000" dirty="0">
                <a:solidFill>
                  <a:srgbClr val="621A68"/>
                </a:solidFill>
                <a:ea typeface="+mj-ea"/>
              </a:rPr>
              <a:t>Our H2O Model: </a:t>
            </a:r>
            <a:r>
              <a:rPr lang="en-US" sz="2000" b="0" dirty="0">
                <a:solidFill>
                  <a:srgbClr val="0099D7"/>
                </a:solidFill>
                <a:ea typeface="+mj-ea"/>
              </a:rPr>
              <a:t>Part 2 – H2O Expansion Team Overview</a:t>
            </a:r>
            <a:endParaRPr lang="en-US" sz="1050" b="0" dirty="0">
              <a:solidFill>
                <a:srgbClr val="0099D7"/>
              </a:solidFill>
              <a:ea typeface="+mj-ea"/>
            </a:endParaRPr>
          </a:p>
        </p:txBody>
      </p:sp>
      <p:sp>
        <p:nvSpPr>
          <p:cNvPr id="6" name="TextBox 5">
            <a:extLst>
              <a:ext uri="{FF2B5EF4-FFF2-40B4-BE49-F238E27FC236}">
                <a16:creationId xmlns:a16="http://schemas.microsoft.com/office/drawing/2014/main" id="{3E6DCAC8-B699-61BA-C42D-555C9CCD03EE}"/>
              </a:ext>
            </a:extLst>
          </p:cNvPr>
          <p:cNvSpPr txBox="1"/>
          <p:nvPr/>
        </p:nvSpPr>
        <p:spPr>
          <a:xfrm>
            <a:off x="5522612" y="788743"/>
            <a:ext cx="3621387" cy="5901616"/>
          </a:xfrm>
          <a:prstGeom prst="rect">
            <a:avLst/>
          </a:prstGeom>
          <a:noFill/>
        </p:spPr>
        <p:txBody>
          <a:bodyPr wrap="square" rtlCol="0">
            <a:spAutoFit/>
          </a:bodyPr>
          <a:lstStyle/>
          <a:p>
            <a:pPr>
              <a:spcBef>
                <a:spcPts val="300"/>
              </a:spcBef>
              <a:spcAft>
                <a:spcPts val="300"/>
              </a:spcAft>
            </a:pPr>
            <a:r>
              <a:rPr lang="en-US" sz="1400" b="1" dirty="0">
                <a:latin typeface="Arial"/>
                <a:cs typeface="Arial"/>
              </a:rPr>
              <a:t>Overall:</a:t>
            </a:r>
            <a:r>
              <a:rPr lang="en-US" sz="1400" dirty="0">
                <a:latin typeface="Arial"/>
                <a:cs typeface="Arial"/>
              </a:rPr>
              <a:t> This team is responsible for recruiting, onboarding, and training H2O Providers and CBOs.</a:t>
            </a:r>
          </a:p>
          <a:p>
            <a:pPr marL="285750" indent="-285750">
              <a:spcBef>
                <a:spcPts val="300"/>
              </a:spcBef>
              <a:spcAft>
                <a:spcPts val="300"/>
              </a:spcAft>
              <a:buFont typeface="Wingdings" panose="05000000000000000000" pitchFamily="2" charset="2"/>
              <a:buChar char="v"/>
            </a:pPr>
            <a:r>
              <a:rPr lang="en-US" sz="1400" dirty="0">
                <a:latin typeface="Arial"/>
                <a:cs typeface="Arial"/>
              </a:rPr>
              <a:t>Consists of 23 total positions.</a:t>
            </a:r>
          </a:p>
          <a:p>
            <a:pPr marL="285750" indent="-285750">
              <a:spcBef>
                <a:spcPts val="300"/>
              </a:spcBef>
              <a:spcAft>
                <a:spcPts val="300"/>
              </a:spcAft>
              <a:buFont typeface="Wingdings" panose="05000000000000000000" pitchFamily="2" charset="2"/>
              <a:buChar char="v"/>
            </a:pPr>
            <a:r>
              <a:rPr lang="en-US" sz="1400" dirty="0">
                <a:latin typeface="Arial"/>
                <a:cs typeface="Arial"/>
              </a:rPr>
              <a:t>Lead by an </a:t>
            </a:r>
            <a:r>
              <a:rPr lang="en-US" sz="1400" b="1" dirty="0">
                <a:solidFill>
                  <a:srgbClr val="621A68"/>
                </a:solidFill>
                <a:latin typeface="Arial"/>
                <a:cs typeface="Arial"/>
              </a:rPr>
              <a:t>Expansion Administrator</a:t>
            </a:r>
            <a:r>
              <a:rPr lang="en-US" sz="1400" dirty="0">
                <a:latin typeface="Arial"/>
                <a:cs typeface="Arial"/>
              </a:rPr>
              <a:t>, who communicates in real time with AHCCCS and supervises the Training and Outreach Teams.</a:t>
            </a:r>
          </a:p>
          <a:p>
            <a:pPr marL="285750" indent="-285750">
              <a:spcBef>
                <a:spcPts val="300"/>
              </a:spcBef>
              <a:spcAft>
                <a:spcPts val="300"/>
              </a:spcAft>
              <a:buFont typeface="Wingdings" panose="05000000000000000000" pitchFamily="2" charset="2"/>
              <a:buChar char="v"/>
            </a:pPr>
            <a:r>
              <a:rPr lang="en-US" sz="1400" dirty="0">
                <a:latin typeface="Arial"/>
                <a:cs typeface="Arial"/>
              </a:rPr>
              <a:t>The </a:t>
            </a:r>
            <a:r>
              <a:rPr lang="en-US" sz="1400" b="1" dirty="0">
                <a:solidFill>
                  <a:srgbClr val="621A68"/>
                </a:solidFill>
                <a:latin typeface="Arial"/>
                <a:cs typeface="Arial"/>
              </a:rPr>
              <a:t>Expansion Administrator </a:t>
            </a:r>
            <a:r>
              <a:rPr lang="en-US" sz="1400" dirty="0">
                <a:latin typeface="Arial"/>
                <a:cs typeface="Arial"/>
              </a:rPr>
              <a:t>also oversees the development of KPI used to evaluate H2O providers, ensures the quality of training curriculum, and disseminates best-practices throughout the growing H2O Provider Network.</a:t>
            </a:r>
          </a:p>
          <a:p>
            <a:pPr marL="285750" indent="-285750">
              <a:spcBef>
                <a:spcPts val="300"/>
              </a:spcBef>
              <a:spcAft>
                <a:spcPts val="300"/>
              </a:spcAft>
              <a:buFont typeface="Wingdings" panose="05000000000000000000" pitchFamily="2" charset="2"/>
              <a:buChar char="v"/>
            </a:pPr>
            <a:r>
              <a:rPr lang="en-US" sz="1400" dirty="0">
                <a:latin typeface="Arial"/>
                <a:cs typeface="Arial"/>
              </a:rPr>
              <a:t>The H2O Outreach Team is perhaps the most innovative component of the model and involves specialized CHWs, who have a kind of dual role: locating and recruiting CBOs/Providers in their respective counties </a:t>
            </a:r>
            <a:r>
              <a:rPr lang="en-US" sz="1400" b="1" u="sng" dirty="0">
                <a:latin typeface="Arial"/>
                <a:cs typeface="Arial"/>
              </a:rPr>
              <a:t>and</a:t>
            </a:r>
            <a:r>
              <a:rPr lang="en-US" sz="1400" dirty="0">
                <a:latin typeface="Arial"/>
                <a:cs typeface="Arial"/>
              </a:rPr>
              <a:t> engaging with H2O participants as advocates, eliciting feedback on their program experiences.</a:t>
            </a:r>
          </a:p>
          <a:p>
            <a:pPr>
              <a:spcBef>
                <a:spcPts val="300"/>
              </a:spcBef>
              <a:spcAft>
                <a:spcPts val="300"/>
              </a:spcAft>
            </a:pPr>
            <a:r>
              <a:rPr lang="en-US" sz="1400" dirty="0">
                <a:latin typeface="Arial"/>
                <a:cs typeface="Arial"/>
              </a:rPr>
              <a:t>More on this team when we address </a:t>
            </a:r>
            <a:r>
              <a:rPr lang="en-US" sz="1400" b="1" dirty="0">
                <a:latin typeface="Arial"/>
                <a:cs typeface="Arial"/>
              </a:rPr>
              <a:t>AHCCCS’ Question #4</a:t>
            </a:r>
            <a:r>
              <a:rPr lang="en-US" sz="1400" dirty="0">
                <a:latin typeface="Arial"/>
                <a:cs typeface="Arial"/>
              </a:rPr>
              <a:t>.</a:t>
            </a:r>
          </a:p>
          <a:p>
            <a:pPr marL="285750" indent="-285750">
              <a:buFont typeface="Wingdings" panose="05000000000000000000" pitchFamily="2" charset="2"/>
              <a:buChar char="v"/>
            </a:pPr>
            <a:endParaRPr lang="en-US" sz="1400" dirty="0">
              <a:latin typeface="Arial"/>
              <a:cs typeface="Arial"/>
            </a:endParaRPr>
          </a:p>
        </p:txBody>
      </p:sp>
      <p:pic>
        <p:nvPicPr>
          <p:cNvPr id="5" name="Picture 4">
            <a:extLst>
              <a:ext uri="{FF2B5EF4-FFF2-40B4-BE49-F238E27FC236}">
                <a16:creationId xmlns:a16="http://schemas.microsoft.com/office/drawing/2014/main" id="{8DF3F9E0-F3B1-C63F-A5E4-14758F182900}"/>
              </a:ext>
            </a:extLst>
          </p:cNvPr>
          <p:cNvPicPr>
            <a:picLocks noChangeAspect="1"/>
          </p:cNvPicPr>
          <p:nvPr/>
        </p:nvPicPr>
        <p:blipFill>
          <a:blip r:embed="rId3"/>
          <a:stretch>
            <a:fillRect/>
          </a:stretch>
        </p:blipFill>
        <p:spPr>
          <a:xfrm>
            <a:off x="233703" y="775657"/>
            <a:ext cx="5143920" cy="2653343"/>
          </a:xfrm>
          <a:prstGeom prst="rect">
            <a:avLst/>
          </a:prstGeom>
        </p:spPr>
      </p:pic>
      <p:sp>
        <p:nvSpPr>
          <p:cNvPr id="8" name="TextBox 7">
            <a:extLst>
              <a:ext uri="{FF2B5EF4-FFF2-40B4-BE49-F238E27FC236}">
                <a16:creationId xmlns:a16="http://schemas.microsoft.com/office/drawing/2014/main" id="{EF2D593D-5C19-D414-5590-2FEAC84B26BC}"/>
              </a:ext>
            </a:extLst>
          </p:cNvPr>
          <p:cNvSpPr txBox="1"/>
          <p:nvPr/>
        </p:nvSpPr>
        <p:spPr>
          <a:xfrm>
            <a:off x="117695" y="3442086"/>
            <a:ext cx="5468293" cy="3123932"/>
          </a:xfrm>
          <a:prstGeom prst="rect">
            <a:avLst/>
          </a:prstGeom>
          <a:noFill/>
        </p:spPr>
        <p:txBody>
          <a:bodyPr wrap="square" rtlCol="0">
            <a:spAutoFit/>
          </a:bodyPr>
          <a:lstStyle/>
          <a:p>
            <a:r>
              <a:rPr lang="en-US" sz="1400" dirty="0">
                <a:latin typeface="Arial"/>
                <a:cs typeface="Arial"/>
              </a:rPr>
              <a:t>A variety of digital solutions are generated by the efforts of these teams: </a:t>
            </a:r>
          </a:p>
          <a:p>
            <a:pPr marL="285750" indent="-285750">
              <a:spcBef>
                <a:spcPts val="300"/>
              </a:spcBef>
              <a:spcAft>
                <a:spcPts val="300"/>
              </a:spcAft>
              <a:buFont typeface="Wingdings" panose="05000000000000000000" pitchFamily="2" charset="2"/>
              <a:buChar char="v"/>
            </a:pPr>
            <a:r>
              <a:rPr lang="en-US" sz="1400" b="1" dirty="0">
                <a:latin typeface="Arial"/>
                <a:cs typeface="Arial"/>
              </a:rPr>
              <a:t>[1]</a:t>
            </a:r>
            <a:r>
              <a:rPr lang="en-US" sz="1400" dirty="0">
                <a:latin typeface="Arial"/>
                <a:cs typeface="Arial"/>
              </a:rPr>
              <a:t> a web-based, user-tiered, Wiki training platform (especially by the H2O Training Team), </a:t>
            </a:r>
          </a:p>
          <a:p>
            <a:pPr marL="285750" indent="-285750">
              <a:spcBef>
                <a:spcPts val="300"/>
              </a:spcBef>
              <a:spcAft>
                <a:spcPts val="300"/>
              </a:spcAft>
              <a:buFont typeface="Wingdings" panose="05000000000000000000" pitchFamily="2" charset="2"/>
              <a:buChar char="v"/>
            </a:pPr>
            <a:r>
              <a:rPr lang="en-US" sz="1400" b="1" dirty="0">
                <a:latin typeface="Arial"/>
                <a:cs typeface="Arial"/>
              </a:rPr>
              <a:t>[2]</a:t>
            </a:r>
            <a:r>
              <a:rPr lang="en-US" sz="1400" dirty="0">
                <a:latin typeface="Arial"/>
                <a:cs typeface="Arial"/>
              </a:rPr>
              <a:t> the H2O Network Database (tracking KPI and other provider information, a cloud-based, SharePoint-style, Excel Dashboard which can be referenced in real time by BCBSAZ Health Choice and AHCCCS), as well as </a:t>
            </a:r>
          </a:p>
          <a:p>
            <a:pPr marL="285750" indent="-285750">
              <a:spcBef>
                <a:spcPts val="300"/>
              </a:spcBef>
              <a:spcAft>
                <a:spcPts val="300"/>
              </a:spcAft>
              <a:buFont typeface="Wingdings" panose="05000000000000000000" pitchFamily="2" charset="2"/>
              <a:buChar char="v"/>
            </a:pPr>
            <a:r>
              <a:rPr lang="en-US" sz="1400" b="1" dirty="0">
                <a:latin typeface="Arial"/>
                <a:cs typeface="Arial"/>
              </a:rPr>
              <a:t>[3] </a:t>
            </a:r>
            <a:r>
              <a:rPr lang="en-US" sz="1400" dirty="0">
                <a:latin typeface="Arial"/>
                <a:cs typeface="Arial"/>
              </a:rPr>
              <a:t>the</a:t>
            </a:r>
            <a:r>
              <a:rPr lang="en-US" sz="1400" b="1" dirty="0">
                <a:latin typeface="Arial"/>
                <a:cs typeface="Arial"/>
              </a:rPr>
              <a:t> H2O Communications Log </a:t>
            </a:r>
            <a:r>
              <a:rPr lang="en-US" sz="1400" dirty="0">
                <a:latin typeface="Arial"/>
                <a:cs typeface="Arial"/>
              </a:rPr>
              <a:t>(which records participant, provider, health plan, AHCCCS (etc.) questions, answers, and communications – logged for internal QI review, Wiki development, NCQA compliance, and AHCCCS review.</a:t>
            </a:r>
          </a:p>
          <a:p>
            <a:pPr marL="285750" indent="-285750">
              <a:buFont typeface="Wingdings" panose="05000000000000000000" pitchFamily="2" charset="2"/>
              <a:buChar char="v"/>
            </a:pPr>
            <a:endParaRPr lang="en-US" sz="1400" dirty="0">
              <a:latin typeface="Arial"/>
              <a:cs typeface="Arial"/>
            </a:endParaRPr>
          </a:p>
        </p:txBody>
      </p:sp>
    </p:spTree>
    <p:extLst>
      <p:ext uri="{BB962C8B-B14F-4D97-AF65-F5344CB8AC3E}">
        <p14:creationId xmlns:p14="http://schemas.microsoft.com/office/powerpoint/2010/main" val="1335742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fade">
                                      <p:cBhvr>
                                        <p:cTn id="18" dur="1000"/>
                                        <p:tgtEl>
                                          <p:spTgt spid="6">
                                            <p:txEl>
                                              <p:pRg st="2" end="2"/>
                                            </p:txEl>
                                          </p:spTgt>
                                        </p:tgtEl>
                                      </p:cBhvr>
                                    </p:animEffect>
                                    <p:anim calcmode="lin" valueType="num">
                                      <p:cBhvr>
                                        <p:cTn id="1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8">
                                            <p:txEl>
                                              <p:pRg st="0" end="0"/>
                                            </p:txEl>
                                          </p:spTgt>
                                        </p:tgtEl>
                                        <p:attrNameLst>
                                          <p:attrName>style.visibility</p:attrName>
                                        </p:attrNameLst>
                                      </p:cBhvr>
                                      <p:to>
                                        <p:strVal val="visible"/>
                                      </p:to>
                                    </p:set>
                                    <p:animEffect transition="in" filter="fade">
                                      <p:cBhvr>
                                        <p:cTn id="39" dur="1000"/>
                                        <p:tgtEl>
                                          <p:spTgt spid="8">
                                            <p:txEl>
                                              <p:pRg st="0" end="0"/>
                                            </p:txEl>
                                          </p:spTgt>
                                        </p:tgtEl>
                                      </p:cBhvr>
                                    </p:animEffect>
                                    <p:anim calcmode="lin" valueType="num">
                                      <p:cBhvr>
                                        <p:cTn id="40"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8">
                                            <p:txEl>
                                              <p:pRg st="1" end="1"/>
                                            </p:txEl>
                                          </p:spTgt>
                                        </p:tgtEl>
                                        <p:attrNameLst>
                                          <p:attrName>style.visibility</p:attrName>
                                        </p:attrNameLst>
                                      </p:cBhvr>
                                      <p:to>
                                        <p:strVal val="visible"/>
                                      </p:to>
                                    </p:set>
                                    <p:animEffect transition="in" filter="fade">
                                      <p:cBhvr>
                                        <p:cTn id="46" dur="1000"/>
                                        <p:tgtEl>
                                          <p:spTgt spid="8">
                                            <p:txEl>
                                              <p:pRg st="1" end="1"/>
                                            </p:txEl>
                                          </p:spTgt>
                                        </p:tgtEl>
                                      </p:cBhvr>
                                    </p:animEffect>
                                    <p:anim calcmode="lin" valueType="num">
                                      <p:cBhvr>
                                        <p:cTn id="47"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48"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8">
                                            <p:txEl>
                                              <p:pRg st="2" end="2"/>
                                            </p:txEl>
                                          </p:spTgt>
                                        </p:tgtEl>
                                        <p:attrNameLst>
                                          <p:attrName>style.visibility</p:attrName>
                                        </p:attrNameLst>
                                      </p:cBhvr>
                                      <p:to>
                                        <p:strVal val="visible"/>
                                      </p:to>
                                    </p:set>
                                    <p:animEffect transition="in" filter="fade">
                                      <p:cBhvr>
                                        <p:cTn id="53" dur="1000"/>
                                        <p:tgtEl>
                                          <p:spTgt spid="8">
                                            <p:txEl>
                                              <p:pRg st="2" end="2"/>
                                            </p:txEl>
                                          </p:spTgt>
                                        </p:tgtEl>
                                      </p:cBhvr>
                                    </p:animEffect>
                                    <p:anim calcmode="lin" valueType="num">
                                      <p:cBhvr>
                                        <p:cTn id="54"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55"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8">
                                            <p:txEl>
                                              <p:pRg st="3" end="3"/>
                                            </p:txEl>
                                          </p:spTgt>
                                        </p:tgtEl>
                                        <p:attrNameLst>
                                          <p:attrName>style.visibility</p:attrName>
                                        </p:attrNameLst>
                                      </p:cBhvr>
                                      <p:to>
                                        <p:strVal val="visible"/>
                                      </p:to>
                                    </p:set>
                                    <p:animEffect transition="in" filter="fade">
                                      <p:cBhvr>
                                        <p:cTn id="60" dur="1000"/>
                                        <p:tgtEl>
                                          <p:spTgt spid="8">
                                            <p:txEl>
                                              <p:pRg st="3" end="3"/>
                                            </p:txEl>
                                          </p:spTgt>
                                        </p:tgtEl>
                                      </p:cBhvr>
                                    </p:animEffect>
                                    <p:anim calcmode="lin" valueType="num">
                                      <p:cBhvr>
                                        <p:cTn id="61"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62"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3703" y="107508"/>
            <a:ext cx="8229600" cy="668149"/>
          </a:xfrm>
        </p:spPr>
        <p:txBody>
          <a:bodyPr>
            <a:normAutofit/>
          </a:bodyPr>
          <a:lstStyle/>
          <a:p>
            <a:pPr lvl="0">
              <a:defRPr/>
            </a:pPr>
            <a:r>
              <a:rPr lang="en-US" sz="2000" dirty="0">
                <a:solidFill>
                  <a:srgbClr val="621A68"/>
                </a:solidFill>
                <a:ea typeface="+mj-ea"/>
              </a:rPr>
              <a:t>Our H2O Model: </a:t>
            </a:r>
            <a:r>
              <a:rPr lang="en-US" sz="2000" b="0" dirty="0">
                <a:solidFill>
                  <a:srgbClr val="0099D7"/>
                </a:solidFill>
                <a:ea typeface="+mj-ea"/>
              </a:rPr>
              <a:t>Part 3 – H2O Eligibility Team Overview</a:t>
            </a:r>
            <a:endParaRPr lang="en-US" sz="1050" b="0" dirty="0">
              <a:solidFill>
                <a:srgbClr val="0099D7"/>
              </a:solidFill>
              <a:ea typeface="+mj-ea"/>
            </a:endParaRPr>
          </a:p>
        </p:txBody>
      </p:sp>
      <p:sp>
        <p:nvSpPr>
          <p:cNvPr id="2" name="TextBox 1">
            <a:extLst>
              <a:ext uri="{FF2B5EF4-FFF2-40B4-BE49-F238E27FC236}">
                <a16:creationId xmlns:a16="http://schemas.microsoft.com/office/drawing/2014/main" id="{FDCFBDE9-ED4A-DEBC-5E2C-B0C8A7D13E3C}"/>
              </a:ext>
            </a:extLst>
          </p:cNvPr>
          <p:cNvSpPr txBox="1"/>
          <p:nvPr/>
        </p:nvSpPr>
        <p:spPr>
          <a:xfrm>
            <a:off x="0" y="2526638"/>
            <a:ext cx="9144000" cy="4809009"/>
          </a:xfrm>
          <a:prstGeom prst="rect">
            <a:avLst/>
          </a:prstGeom>
          <a:noFill/>
        </p:spPr>
        <p:txBody>
          <a:bodyPr wrap="square" rtlCol="0">
            <a:spAutoFit/>
          </a:bodyPr>
          <a:lstStyle/>
          <a:p>
            <a:pPr marL="285750" indent="-285750">
              <a:spcBef>
                <a:spcPts val="300"/>
              </a:spcBef>
              <a:spcAft>
                <a:spcPts val="300"/>
              </a:spcAft>
              <a:buFont typeface="Wingdings" panose="05000000000000000000" pitchFamily="2" charset="2"/>
              <a:buChar char="v"/>
            </a:pPr>
            <a:r>
              <a:rPr lang="en-US" sz="1400" i="0" dirty="0">
                <a:effectLst/>
                <a:latin typeface="Calibri" panose="020F0502020204030204" pitchFamily="34" charset="0"/>
                <a:cs typeface="Calibri" panose="020F0502020204030204" pitchFamily="34" charset="0"/>
              </a:rPr>
              <a:t>The purp</a:t>
            </a:r>
            <a:r>
              <a:rPr lang="en-US" sz="1400" dirty="0">
                <a:latin typeface="Calibri" panose="020F0502020204030204" pitchFamily="34" charset="0"/>
                <a:cs typeface="Calibri" panose="020F0502020204030204" pitchFamily="34" charset="0"/>
              </a:rPr>
              <a:t>ose of this team is to verify participant eligibility and to guide participants through the H2O process – connecting them with services, verifying all member-level paperwork is accurate, and ultimately keeping them housed after service limitations are reached!</a:t>
            </a:r>
          </a:p>
          <a:p>
            <a:pPr marL="285750" indent="-285750">
              <a:spcBef>
                <a:spcPts val="300"/>
              </a:spcBef>
              <a:spcAft>
                <a:spcPts val="300"/>
              </a:spcAft>
              <a:buFont typeface="Wingdings" panose="05000000000000000000" pitchFamily="2" charset="2"/>
              <a:buChar char="v"/>
            </a:pPr>
            <a:r>
              <a:rPr lang="en-US" sz="1400" b="1" dirty="0">
                <a:latin typeface="Calibri" panose="020F0502020204030204" pitchFamily="34" charset="0"/>
                <a:cs typeface="Calibri" panose="020F0502020204030204" pitchFamily="34" charset="0"/>
              </a:rPr>
              <a:t>Consists of 21 positions (+1 Eligibility Admin.) covering the entire state. Proposed duties include:</a:t>
            </a:r>
          </a:p>
          <a:p>
            <a:pPr marL="742950" lvl="1" indent="-285750">
              <a:spcBef>
                <a:spcPts val="300"/>
              </a:spcBef>
              <a:spcAft>
                <a:spcPts val="300"/>
              </a:spcAft>
              <a:buFont typeface="Wingdings" panose="05000000000000000000" pitchFamily="2" charset="2"/>
              <a:buChar char="v"/>
            </a:pPr>
            <a:r>
              <a:rPr lang="en-US" sz="1400" dirty="0">
                <a:latin typeface="Calibri" panose="020F0502020204030204" pitchFamily="34" charset="0"/>
                <a:cs typeface="Calibri" panose="020F0502020204030204" pitchFamily="34" charset="0"/>
              </a:rPr>
              <a:t>Collecting H2O participant eligibility documentation and ROIs: in all cases, documented proof of H2O eligibility will be collected and maintained in an </a:t>
            </a:r>
            <a:r>
              <a:rPr lang="en-US" sz="1400" b="1" dirty="0">
                <a:latin typeface="Calibri" panose="020F0502020204030204" pitchFamily="34" charset="0"/>
                <a:cs typeface="Calibri" panose="020F0502020204030204" pitchFamily="34" charset="0"/>
              </a:rPr>
              <a:t>H2O Participant Database. </a:t>
            </a:r>
            <a:r>
              <a:rPr lang="en-US" sz="1400" dirty="0">
                <a:latin typeface="Calibri" panose="020F0502020204030204" pitchFamily="34" charset="0"/>
                <a:cs typeface="Calibri" panose="020F0502020204030204" pitchFamily="34" charset="0"/>
              </a:rPr>
              <a:t>This tool is detailed a bit later in our response to </a:t>
            </a:r>
            <a:r>
              <a:rPr lang="en-US" sz="1400" b="1" dirty="0">
                <a:latin typeface="Calibri" panose="020F0502020204030204" pitchFamily="34" charset="0"/>
                <a:cs typeface="Calibri" panose="020F0502020204030204" pitchFamily="34" charset="0"/>
              </a:rPr>
              <a:t>AHCCCS’ Question #5.</a:t>
            </a:r>
            <a:endParaRPr lang="en-US" sz="1400" dirty="0">
              <a:latin typeface="Calibri" panose="020F0502020204030204" pitchFamily="34" charset="0"/>
              <a:cs typeface="Calibri" panose="020F0502020204030204" pitchFamily="34" charset="0"/>
            </a:endParaRPr>
          </a:p>
          <a:p>
            <a:pPr marL="742950" lvl="1" indent="-285750">
              <a:spcBef>
                <a:spcPts val="300"/>
              </a:spcBef>
              <a:spcAft>
                <a:spcPts val="300"/>
              </a:spcAft>
              <a:buFont typeface="Wingdings" panose="05000000000000000000" pitchFamily="2" charset="2"/>
              <a:buChar char="v"/>
            </a:pPr>
            <a:r>
              <a:rPr lang="en-US" sz="1400" dirty="0">
                <a:latin typeface="Calibri" panose="020F0502020204030204" pitchFamily="34" charset="0"/>
                <a:cs typeface="Calibri" panose="020F0502020204030204" pitchFamily="34" charset="0"/>
              </a:rPr>
              <a:t>Verifying each of these: </a:t>
            </a:r>
            <a:r>
              <a:rPr lang="en-US" sz="1400" b="1" dirty="0">
                <a:latin typeface="Calibri" panose="020F0502020204030204" pitchFamily="34" charset="0"/>
                <a:cs typeface="Calibri" panose="020F0502020204030204" pitchFamily="34" charset="0"/>
              </a:rPr>
              <a:t>[a]</a:t>
            </a:r>
            <a:r>
              <a:rPr lang="en-US" sz="1400" dirty="0">
                <a:latin typeface="Calibri" panose="020F0502020204030204" pitchFamily="34" charset="0"/>
                <a:cs typeface="Calibri" panose="020F0502020204030204" pitchFamily="34" charset="0"/>
              </a:rPr>
              <a:t> the housing (and possibly correctional facility) status of H2O participants using a HUD homeless certification form </a:t>
            </a:r>
            <a:r>
              <a:rPr lang="en-US" sz="1200" b="1" dirty="0">
                <a:latin typeface="Calibri" panose="020F0502020204030204" pitchFamily="34" charset="0"/>
                <a:cs typeface="Calibri" panose="020F0502020204030204" pitchFamily="34" charset="0"/>
              </a:rPr>
              <a:t>[2]</a:t>
            </a:r>
            <a:r>
              <a:rPr lang="en-US" sz="1400" b="1" dirty="0">
                <a:latin typeface="Calibri" panose="020F0502020204030204" pitchFamily="34" charset="0"/>
                <a:cs typeface="Calibri" panose="020F0502020204030204" pitchFamily="34" charset="0"/>
              </a:rPr>
              <a:t>, [b]</a:t>
            </a:r>
            <a:r>
              <a:rPr lang="en-US" sz="1400" dirty="0">
                <a:latin typeface="Calibri" panose="020F0502020204030204" pitchFamily="34" charset="0"/>
                <a:cs typeface="Calibri" panose="020F0502020204030204" pitchFamily="34" charset="0"/>
              </a:rPr>
              <a:t> the SMI status of H2O participants, as defined in A.R.S. § 36-550, as well as in AMPM Policy 320-P, using the Prepaid Medical Management Information System (PMMIS), </a:t>
            </a:r>
            <a:r>
              <a:rPr lang="en-US" sz="1400" b="1" dirty="0">
                <a:latin typeface="Calibri" panose="020F0502020204030204" pitchFamily="34" charset="0"/>
                <a:cs typeface="Calibri" panose="020F0502020204030204" pitchFamily="34" charset="0"/>
              </a:rPr>
              <a:t>[c] </a:t>
            </a:r>
            <a:r>
              <a:rPr lang="en-US" sz="1400" dirty="0">
                <a:latin typeface="Calibri" panose="020F0502020204030204" pitchFamily="34" charset="0"/>
                <a:cs typeface="Calibri" panose="020F0502020204030204" pitchFamily="34" charset="0"/>
              </a:rPr>
              <a:t>the status of qualifying chronic health conditions.</a:t>
            </a:r>
          </a:p>
          <a:p>
            <a:pPr marL="742950" lvl="1" indent="-285750">
              <a:spcBef>
                <a:spcPts val="300"/>
              </a:spcBef>
              <a:spcAft>
                <a:spcPts val="300"/>
              </a:spcAft>
              <a:buFont typeface="Wingdings" panose="05000000000000000000" pitchFamily="2" charset="2"/>
              <a:buChar char="v"/>
            </a:pPr>
            <a:r>
              <a:rPr lang="en-US" sz="1400" u="sng" dirty="0">
                <a:latin typeface="Calibri" panose="020F0502020204030204" pitchFamily="34" charset="0"/>
                <a:cs typeface="Calibri" panose="020F0502020204030204" pitchFamily="34" charset="0"/>
              </a:rPr>
              <a:t>Possibly</a:t>
            </a:r>
            <a:r>
              <a:rPr lang="en-US" sz="1400" dirty="0">
                <a:latin typeface="Calibri" panose="020F0502020204030204" pitchFamily="34" charset="0"/>
                <a:cs typeface="Calibri" panose="020F0502020204030204" pitchFamily="34" charset="0"/>
              </a:rPr>
              <a:t> assigning triage levels to H2O Participants if this is needed given locally available housing resources.</a:t>
            </a:r>
          </a:p>
          <a:p>
            <a:pPr marL="285750" indent="-285750">
              <a:spcBef>
                <a:spcPts val="300"/>
              </a:spcBef>
              <a:spcAft>
                <a:spcPts val="300"/>
              </a:spcAft>
              <a:buFont typeface="Wingdings" panose="05000000000000000000" pitchFamily="2" charset="2"/>
              <a:buChar char="v"/>
            </a:pPr>
            <a:r>
              <a:rPr lang="en-US" sz="1400" dirty="0">
                <a:latin typeface="Calibri" panose="020F0502020204030204" pitchFamily="34" charset="0"/>
                <a:cs typeface="Calibri" panose="020F0502020204030204" pitchFamily="34" charset="0"/>
              </a:rPr>
              <a:t>The Eligibility Team will facilitate “..coordination with the member’s clinical team and enrolled health plan to help ensure member care coordination.”, especially in the context of </a:t>
            </a:r>
            <a:r>
              <a:rPr lang="en-US" sz="1400" b="1" dirty="0">
                <a:latin typeface="Calibri" panose="020F0502020204030204" pitchFamily="34" charset="0"/>
                <a:cs typeface="Calibri" panose="020F0502020204030204" pitchFamily="34" charset="0"/>
              </a:rPr>
              <a:t>Housing Care Plans</a:t>
            </a:r>
            <a:r>
              <a:rPr lang="en-US" sz="1400" dirty="0">
                <a:latin typeface="Calibri" panose="020F0502020204030204" pitchFamily="34" charset="0"/>
                <a:cs typeface="Calibri" panose="020F0502020204030204" pitchFamily="34" charset="0"/>
              </a:rPr>
              <a:t>.</a:t>
            </a:r>
          </a:p>
          <a:p>
            <a:pPr marL="285750" indent="-285750">
              <a:spcBef>
                <a:spcPts val="300"/>
              </a:spcBef>
              <a:spcAft>
                <a:spcPts val="300"/>
              </a:spcAft>
              <a:buFont typeface="Wingdings" panose="05000000000000000000" pitchFamily="2" charset="2"/>
              <a:buChar char="v"/>
            </a:pPr>
            <a:r>
              <a:rPr lang="en-US" sz="1400" b="1" u="sng" dirty="0">
                <a:latin typeface="Calibri" panose="020F0502020204030204" pitchFamily="34" charset="0"/>
                <a:cs typeface="Calibri" panose="020F0502020204030204" pitchFamily="34" charset="0"/>
              </a:rPr>
              <a:t>Closely</a:t>
            </a:r>
            <a:r>
              <a:rPr lang="en-US" sz="1400" b="1" dirty="0">
                <a:latin typeface="Calibri" panose="020F0502020204030204" pitchFamily="34" charset="0"/>
                <a:cs typeface="Calibri" panose="020F0502020204030204" pitchFamily="34" charset="0"/>
              </a:rPr>
              <a:t> monitoring H2O service limits </a:t>
            </a:r>
            <a:r>
              <a:rPr lang="en-US" sz="1400" dirty="0">
                <a:latin typeface="Calibri" panose="020F0502020204030204" pitchFamily="34" charset="0"/>
                <a:cs typeface="Calibri" panose="020F0502020204030204" pitchFamily="34" charset="0"/>
              </a:rPr>
              <a:t>and keeping participants housed after these have been reached using </a:t>
            </a:r>
            <a:r>
              <a:rPr lang="en-US" sz="1400" b="1" dirty="0">
                <a:latin typeface="Calibri" panose="020F0502020204030204" pitchFamily="34" charset="0"/>
                <a:cs typeface="Calibri" panose="020F0502020204030204" pitchFamily="34" charset="0"/>
              </a:rPr>
              <a:t>Housing Success Plans</a:t>
            </a:r>
            <a:r>
              <a:rPr lang="en-US" sz="1400" dirty="0">
                <a:latin typeface="Calibri" panose="020F0502020204030204" pitchFamily="34" charset="0"/>
                <a:cs typeface="Calibri" panose="020F0502020204030204" pitchFamily="34" charset="0"/>
              </a:rPr>
              <a:t> [and following-up with participants throughout a 12 month period]</a:t>
            </a:r>
            <a:endParaRPr lang="en-US" sz="1400" b="1"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400" dirty="0">
              <a:solidFill>
                <a:srgbClr val="181818"/>
              </a:solidFill>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400" b="1" dirty="0">
              <a:solidFill>
                <a:srgbClr val="181818"/>
              </a:solidFill>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100" dirty="0">
              <a:latin typeface="Arial"/>
              <a:cs typeface="Arial"/>
            </a:endParaRPr>
          </a:p>
          <a:p>
            <a:pPr marL="285750" indent="-285750">
              <a:buFont typeface="Wingdings" panose="05000000000000000000" pitchFamily="2" charset="2"/>
              <a:buChar char="v"/>
            </a:pPr>
            <a:endParaRPr lang="en-US" sz="1100" dirty="0">
              <a:latin typeface="Arial"/>
              <a:cs typeface="Arial"/>
            </a:endParaRPr>
          </a:p>
        </p:txBody>
      </p:sp>
      <p:pic>
        <p:nvPicPr>
          <p:cNvPr id="3" name="Picture 2" descr="A diagram of a team&#10;&#10;Description automatically generated">
            <a:extLst>
              <a:ext uri="{FF2B5EF4-FFF2-40B4-BE49-F238E27FC236}">
                <a16:creationId xmlns:a16="http://schemas.microsoft.com/office/drawing/2014/main" id="{ECA0BAA7-9DF3-6C9E-BA7E-36EE3926517E}"/>
              </a:ext>
            </a:extLst>
          </p:cNvPr>
          <p:cNvPicPr>
            <a:picLocks noChangeAspect="1"/>
          </p:cNvPicPr>
          <p:nvPr/>
        </p:nvPicPr>
        <p:blipFill>
          <a:blip r:embed="rId3"/>
          <a:stretch>
            <a:fillRect/>
          </a:stretch>
        </p:blipFill>
        <p:spPr>
          <a:xfrm>
            <a:off x="1092858" y="561952"/>
            <a:ext cx="6531262" cy="1927762"/>
          </a:xfrm>
          <a:prstGeom prst="rect">
            <a:avLst/>
          </a:prstGeom>
        </p:spPr>
      </p:pic>
    </p:spTree>
    <p:extLst>
      <p:ext uri="{BB962C8B-B14F-4D97-AF65-F5344CB8AC3E}">
        <p14:creationId xmlns:p14="http://schemas.microsoft.com/office/powerpoint/2010/main" val="2274135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 calcmode="lin" valueType="num">
                                      <p:cBhvr additive="base">
                                        <p:cTn id="24"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
                                            <p:txEl>
                                              <p:pRg st="4" end="4"/>
                                            </p:txEl>
                                          </p:spTgt>
                                        </p:tgtEl>
                                        <p:attrNameLst>
                                          <p:attrName>style.visibility</p:attrName>
                                        </p:attrNameLst>
                                      </p:cBhvr>
                                      <p:to>
                                        <p:strVal val="visible"/>
                                      </p:to>
                                    </p:set>
                                    <p:animEffect transition="in" filter="fade">
                                      <p:cBhvr>
                                        <p:cTn id="30" dur="1000"/>
                                        <p:tgtEl>
                                          <p:spTgt spid="2">
                                            <p:txEl>
                                              <p:pRg st="4" end="4"/>
                                            </p:txEl>
                                          </p:spTgt>
                                        </p:tgtEl>
                                      </p:cBhvr>
                                    </p:animEffect>
                                    <p:anim calcmode="lin" valueType="num">
                                      <p:cBhvr>
                                        <p:cTn id="31"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Effect transition="in" filter="fade">
                                      <p:cBhvr>
                                        <p:cTn id="43" dur="1000"/>
                                        <p:tgtEl>
                                          <p:spTgt spid="2">
                                            <p:txEl>
                                              <p:pRg st="6" end="6"/>
                                            </p:txEl>
                                          </p:spTgt>
                                        </p:tgtEl>
                                      </p:cBhvr>
                                    </p:animEffect>
                                    <p:anim calcmode="lin" valueType="num">
                                      <p:cBhvr>
                                        <p:cTn id="44"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3703" y="107508"/>
            <a:ext cx="8229600" cy="668149"/>
          </a:xfrm>
        </p:spPr>
        <p:txBody>
          <a:bodyPr>
            <a:normAutofit/>
          </a:bodyPr>
          <a:lstStyle/>
          <a:p>
            <a:pPr lvl="0">
              <a:defRPr/>
            </a:pPr>
            <a:r>
              <a:rPr lang="en-US" sz="2000" dirty="0">
                <a:solidFill>
                  <a:srgbClr val="621A68"/>
                </a:solidFill>
                <a:ea typeface="+mj-ea"/>
              </a:rPr>
              <a:t>Our H2O Model: </a:t>
            </a:r>
            <a:r>
              <a:rPr lang="en-US" sz="2000" b="0" dirty="0">
                <a:solidFill>
                  <a:srgbClr val="0099D7"/>
                </a:solidFill>
                <a:ea typeface="+mj-ea"/>
              </a:rPr>
              <a:t>Part 4 – Other Teams and Highlights</a:t>
            </a:r>
            <a:endParaRPr lang="en-US" sz="1050" b="0" dirty="0">
              <a:solidFill>
                <a:srgbClr val="0099D7"/>
              </a:solidFill>
              <a:ea typeface="+mj-ea"/>
            </a:endParaRPr>
          </a:p>
        </p:txBody>
      </p:sp>
      <p:sp>
        <p:nvSpPr>
          <p:cNvPr id="2" name="TextBox 1">
            <a:extLst>
              <a:ext uri="{FF2B5EF4-FFF2-40B4-BE49-F238E27FC236}">
                <a16:creationId xmlns:a16="http://schemas.microsoft.com/office/drawing/2014/main" id="{FDCFBDE9-ED4A-DEBC-5E2C-B0C8A7D13E3C}"/>
              </a:ext>
            </a:extLst>
          </p:cNvPr>
          <p:cNvSpPr txBox="1"/>
          <p:nvPr/>
        </p:nvSpPr>
        <p:spPr>
          <a:xfrm>
            <a:off x="0" y="561262"/>
            <a:ext cx="9144000" cy="6948056"/>
          </a:xfrm>
          <a:prstGeom prst="rect">
            <a:avLst/>
          </a:prstGeom>
          <a:noFill/>
        </p:spPr>
        <p:txBody>
          <a:bodyPr wrap="square" rtlCol="0">
            <a:spAutoFit/>
          </a:bodyPr>
          <a:lstStyle/>
          <a:p>
            <a:pPr marL="285750" indent="-285750">
              <a:spcBef>
                <a:spcPts val="300"/>
              </a:spcBef>
              <a:spcAft>
                <a:spcPts val="300"/>
              </a:spcAft>
              <a:buFont typeface="Wingdings" panose="05000000000000000000" pitchFamily="2" charset="2"/>
              <a:buChar char="v"/>
            </a:pPr>
            <a:r>
              <a:rPr lang="en-US" sz="1400" i="0" dirty="0">
                <a:solidFill>
                  <a:srgbClr val="181818"/>
                </a:solidFill>
                <a:effectLst/>
                <a:latin typeface="Calibri" panose="020F0502020204030204" pitchFamily="34" charset="0"/>
                <a:cs typeface="Calibri" panose="020F0502020204030204" pitchFamily="34" charset="0"/>
              </a:rPr>
              <a:t>The H2O Admin Team is largely defined by the required positions listed within the RFP – many of these positions map-neatly-onto BCBSAZ Health Choice existing roles (such as the </a:t>
            </a:r>
            <a:r>
              <a:rPr lang="en-US" sz="1400" i="1" dirty="0">
                <a:solidFill>
                  <a:srgbClr val="181818"/>
                </a:solidFill>
                <a:effectLst/>
                <a:latin typeface="Calibri" panose="020F0502020204030204" pitchFamily="34" charset="0"/>
                <a:cs typeface="Calibri" panose="020F0502020204030204" pitchFamily="34" charset="0"/>
              </a:rPr>
              <a:t>Tribal Coordinator </a:t>
            </a:r>
            <a:r>
              <a:rPr lang="en-US" sz="1400" i="0" dirty="0">
                <a:solidFill>
                  <a:srgbClr val="181818"/>
                </a:solidFill>
                <a:effectLst/>
                <a:latin typeface="Calibri" panose="020F0502020204030204" pitchFamily="34" charset="0"/>
                <a:cs typeface="Calibri" panose="020F0502020204030204" pitchFamily="34" charset="0"/>
              </a:rPr>
              <a:t>role). We combined the RFP’s </a:t>
            </a:r>
            <a:r>
              <a:rPr lang="en-US" sz="1400" i="1" dirty="0">
                <a:solidFill>
                  <a:srgbClr val="181818"/>
                </a:solidFill>
                <a:effectLst/>
                <a:latin typeface="Calibri" panose="020F0502020204030204" pitchFamily="34" charset="0"/>
                <a:cs typeface="Calibri" panose="020F0502020204030204" pitchFamily="34" charset="0"/>
              </a:rPr>
              <a:t>Contract Compliance Officer </a:t>
            </a:r>
            <a:r>
              <a:rPr lang="en-US" sz="1400" dirty="0">
                <a:solidFill>
                  <a:srgbClr val="181818"/>
                </a:solidFill>
                <a:effectLst/>
                <a:latin typeface="Calibri" panose="020F0502020204030204" pitchFamily="34" charset="0"/>
                <a:cs typeface="Calibri" panose="020F0502020204030204" pitchFamily="34" charset="0"/>
              </a:rPr>
              <a:t>and </a:t>
            </a:r>
            <a:r>
              <a:rPr lang="en-US" sz="1400" i="1" dirty="0">
                <a:solidFill>
                  <a:srgbClr val="181818"/>
                </a:solidFill>
                <a:effectLst/>
                <a:latin typeface="Calibri" panose="020F0502020204030204" pitchFamily="34" charset="0"/>
                <a:cs typeface="Calibri" panose="020F0502020204030204" pitchFamily="34" charset="0"/>
              </a:rPr>
              <a:t>Corporate Compliance Officer </a:t>
            </a:r>
            <a:r>
              <a:rPr lang="en-US" sz="1400" dirty="0">
                <a:solidFill>
                  <a:srgbClr val="181818"/>
                </a:solidFill>
                <a:effectLst/>
                <a:latin typeface="Calibri" panose="020F0502020204030204" pitchFamily="34" charset="0"/>
                <a:cs typeface="Calibri" panose="020F0502020204030204" pitchFamily="34" charset="0"/>
              </a:rPr>
              <a:t>into the </a:t>
            </a:r>
            <a:r>
              <a:rPr lang="en-US" sz="1400" b="1" dirty="0">
                <a:solidFill>
                  <a:srgbClr val="621A68"/>
                </a:solidFill>
                <a:effectLst/>
                <a:latin typeface="Calibri" panose="020F0502020204030204" pitchFamily="34" charset="0"/>
                <a:cs typeface="Calibri" panose="020F0502020204030204" pitchFamily="34" charset="0"/>
              </a:rPr>
              <a:t>H2O Director </a:t>
            </a:r>
            <a:r>
              <a:rPr lang="en-US" sz="1400" dirty="0">
                <a:solidFill>
                  <a:srgbClr val="181818"/>
                </a:solidFill>
                <a:effectLst/>
                <a:latin typeface="Calibri" panose="020F0502020204030204" pitchFamily="34" charset="0"/>
                <a:cs typeface="Calibri" panose="020F0502020204030204" pitchFamily="34" charset="0"/>
              </a:rPr>
              <a:t>Position.</a:t>
            </a:r>
          </a:p>
          <a:p>
            <a:pPr marL="285750" indent="-285750">
              <a:spcBef>
                <a:spcPts val="300"/>
              </a:spcBef>
              <a:spcAft>
                <a:spcPts val="300"/>
              </a:spcAft>
              <a:buFont typeface="Wingdings" panose="05000000000000000000" pitchFamily="2" charset="2"/>
              <a:buChar char="v"/>
            </a:pPr>
            <a:r>
              <a:rPr lang="en-US" sz="1400" dirty="0">
                <a:solidFill>
                  <a:srgbClr val="181818"/>
                </a:solidFill>
                <a:latin typeface="Calibri" panose="020F0502020204030204" pitchFamily="34" charset="0"/>
                <a:cs typeface="Calibri" panose="020F0502020204030204" pitchFamily="34" charset="0"/>
              </a:rPr>
              <a:t>The Team, </a:t>
            </a:r>
            <a:r>
              <a:rPr lang="en-US" sz="1400" b="1" dirty="0">
                <a:latin typeface="Calibri" panose="020F0502020204030204" pitchFamily="34" charset="0"/>
                <a:cs typeface="Calibri" panose="020F0502020204030204" pitchFamily="34" charset="0"/>
              </a:rPr>
              <a:t>“Operational Structure Expansion”</a:t>
            </a:r>
            <a:r>
              <a:rPr lang="en-US" sz="1400" dirty="0">
                <a:solidFill>
                  <a:srgbClr val="181818"/>
                </a:solidFill>
                <a:latin typeface="Calibri" panose="020F0502020204030204" pitchFamily="34" charset="0"/>
                <a:cs typeface="Calibri" panose="020F0502020204030204" pitchFamily="34" charset="0"/>
              </a:rPr>
              <a:t> isn’t necessarily its own individual entity, but rather represents the required increase in staffing among various internal departments: we added +2 team members to IT and +4 to each of these departments: Network Services (key), Compliance, Claims, member Services, Clinical, and Finance to ensure delivered excellence, timeliness, accuracy, and proposed model fidelity.</a:t>
            </a:r>
          </a:p>
          <a:p>
            <a:pPr marL="285750" indent="-285750">
              <a:spcBef>
                <a:spcPts val="300"/>
              </a:spcBef>
              <a:spcAft>
                <a:spcPts val="300"/>
              </a:spcAft>
              <a:buFont typeface="Wingdings" panose="05000000000000000000" pitchFamily="2" charset="2"/>
              <a:buChar char="v"/>
            </a:pPr>
            <a:r>
              <a:rPr lang="en-US" sz="1400" dirty="0">
                <a:solidFill>
                  <a:srgbClr val="181818"/>
                </a:solidFill>
                <a:effectLst/>
                <a:latin typeface="Calibri" panose="020F0502020204030204" pitchFamily="34" charset="0"/>
                <a:cs typeface="Calibri" panose="020F0502020204030204" pitchFamily="34" charset="0"/>
              </a:rPr>
              <a:t>Our staffing pattern fills key leadership positions with deep expertise in housing and homeless services [especially in the </a:t>
            </a:r>
            <a:r>
              <a:rPr lang="en-US" sz="1400" b="1" dirty="0">
                <a:solidFill>
                  <a:srgbClr val="621A68"/>
                </a:solidFill>
                <a:effectLst/>
                <a:latin typeface="Calibri" panose="020F0502020204030204" pitchFamily="34" charset="0"/>
                <a:cs typeface="Calibri" panose="020F0502020204030204" pitchFamily="34" charset="0"/>
              </a:rPr>
              <a:t>H2O Director </a:t>
            </a:r>
            <a:r>
              <a:rPr lang="en-US" sz="1400" dirty="0">
                <a:solidFill>
                  <a:srgbClr val="181818"/>
                </a:solidFill>
                <a:effectLst/>
                <a:latin typeface="Calibri" panose="020F0502020204030204" pitchFamily="34" charset="0"/>
                <a:cs typeface="Calibri" panose="020F0502020204030204" pitchFamily="34" charset="0"/>
              </a:rPr>
              <a:t>and </a:t>
            </a:r>
            <a:r>
              <a:rPr lang="en-US" sz="1400" b="1" dirty="0">
                <a:solidFill>
                  <a:srgbClr val="621A68"/>
                </a:solidFill>
                <a:effectLst/>
                <a:latin typeface="Calibri" panose="020F0502020204030204" pitchFamily="34" charset="0"/>
                <a:cs typeface="Calibri" panose="020F0502020204030204" pitchFamily="34" charset="0"/>
              </a:rPr>
              <a:t>H2O Expansion Administrator </a:t>
            </a:r>
            <a:r>
              <a:rPr lang="en-US" sz="1400" dirty="0">
                <a:solidFill>
                  <a:srgbClr val="181818"/>
                </a:solidFill>
                <a:effectLst/>
                <a:latin typeface="Calibri" panose="020F0502020204030204" pitchFamily="34" charset="0"/>
                <a:cs typeface="Calibri" panose="020F0502020204030204" pitchFamily="34" charset="0"/>
              </a:rPr>
              <a:t>roles]</a:t>
            </a:r>
          </a:p>
          <a:p>
            <a:pPr marL="285750" indent="-285750">
              <a:spcBef>
                <a:spcPts val="300"/>
              </a:spcBef>
              <a:spcAft>
                <a:spcPts val="300"/>
              </a:spcAft>
              <a:buFont typeface="Wingdings" panose="05000000000000000000" pitchFamily="2" charset="2"/>
              <a:buChar char="v"/>
            </a:pPr>
            <a:r>
              <a:rPr lang="en-US" sz="1400" dirty="0">
                <a:solidFill>
                  <a:srgbClr val="181818"/>
                </a:solidFill>
                <a:latin typeface="Calibri" panose="020F0502020204030204" pitchFamily="34" charset="0"/>
                <a:cs typeface="Calibri" panose="020F0502020204030204" pitchFamily="34" charset="0"/>
              </a:rPr>
              <a:t>Something we noted while administering SOR (State Opioid Response), SAMHSA I and II funding in partnership with AHCCCS was a need for </a:t>
            </a:r>
            <a:r>
              <a:rPr lang="en-US" sz="1400" b="1" dirty="0">
                <a:solidFill>
                  <a:srgbClr val="181818"/>
                </a:solidFill>
                <a:latin typeface="Calibri" panose="020F0502020204030204" pitchFamily="34" charset="0"/>
                <a:cs typeface="Calibri" panose="020F0502020204030204" pitchFamily="34" charset="0"/>
              </a:rPr>
              <a:t>real-time provider networking and communication </a:t>
            </a:r>
            <a:r>
              <a:rPr lang="en-US" sz="1400" dirty="0">
                <a:solidFill>
                  <a:srgbClr val="181818"/>
                </a:solidFill>
                <a:latin typeface="Calibri" panose="020F0502020204030204" pitchFamily="34" charset="0"/>
                <a:cs typeface="Calibri" panose="020F0502020204030204" pitchFamily="34" charset="0"/>
              </a:rPr>
              <a:t>– this leads to the proposed (secure) social media presence within the H2O web site BCBSAZ Health Choice would create.</a:t>
            </a:r>
          </a:p>
          <a:p>
            <a:pPr marL="285750" indent="-285750">
              <a:spcBef>
                <a:spcPts val="300"/>
              </a:spcBef>
              <a:spcAft>
                <a:spcPts val="300"/>
              </a:spcAft>
              <a:buFont typeface="Wingdings" panose="05000000000000000000" pitchFamily="2" charset="2"/>
              <a:buChar char="v"/>
            </a:pPr>
            <a:r>
              <a:rPr lang="en-US" sz="1400" dirty="0">
                <a:solidFill>
                  <a:srgbClr val="181818"/>
                </a:solidFill>
                <a:effectLst/>
                <a:latin typeface="Calibri" panose="020F0502020204030204" pitchFamily="34" charset="0"/>
                <a:cs typeface="Calibri" panose="020F0502020204030204" pitchFamily="34" charset="0"/>
              </a:rPr>
              <a:t>Also during SOR I and II the Health Choice Opioid Team developed a statewide map of subgrantees that lead to the idea for the proposed </a:t>
            </a:r>
            <a:r>
              <a:rPr lang="en-US" sz="1400" b="1" dirty="0">
                <a:solidFill>
                  <a:srgbClr val="181818"/>
                </a:solidFill>
                <a:effectLst/>
                <a:latin typeface="Calibri" panose="020F0502020204030204" pitchFamily="34" charset="0"/>
                <a:cs typeface="Calibri" panose="020F0502020204030204" pitchFamily="34" charset="0"/>
              </a:rPr>
              <a:t>H2O Network Map</a:t>
            </a:r>
            <a:r>
              <a:rPr lang="en-US" sz="1400" dirty="0">
                <a:solidFill>
                  <a:srgbClr val="181818"/>
                </a:solidFill>
                <a:effectLst/>
                <a:latin typeface="Calibri" panose="020F0502020204030204" pitchFamily="34" charset="0"/>
                <a:cs typeface="Calibri" panose="020F0502020204030204" pitchFamily="34" charset="0"/>
              </a:rPr>
              <a:t> – this map would provide a visual presentation of H2O services and providers and would contain the following elements: </a:t>
            </a:r>
            <a:endParaRPr lang="en-US" sz="1400" dirty="0">
              <a:solidFill>
                <a:srgbClr val="181818"/>
              </a:solidFill>
              <a:latin typeface="Calibri" panose="020F0502020204030204" pitchFamily="34" charset="0"/>
              <a:cs typeface="Calibri" panose="020F0502020204030204" pitchFamily="34" charset="0"/>
            </a:endParaRPr>
          </a:p>
          <a:p>
            <a:pPr marL="742950" lvl="1" indent="-285750">
              <a:spcBef>
                <a:spcPts val="0"/>
              </a:spcBef>
              <a:spcAft>
                <a:spcPts val="0"/>
              </a:spcAft>
              <a:buFont typeface="Wingdings" panose="05000000000000000000" pitchFamily="2" charset="2"/>
              <a:buChar char="v"/>
            </a:pPr>
            <a:r>
              <a:rPr lang="en-US" sz="1400" dirty="0">
                <a:solidFill>
                  <a:srgbClr val="181818"/>
                </a:solidFill>
                <a:effectLst/>
                <a:latin typeface="Calibri" panose="020F0502020204030204" pitchFamily="34" charset="0"/>
                <a:cs typeface="Calibri" panose="020F0502020204030204" pitchFamily="34" charset="0"/>
              </a:rPr>
              <a:t>A way to click on mapped providers to see their full contact information, phone numbers, web site URLs, etc.</a:t>
            </a:r>
          </a:p>
          <a:p>
            <a:pPr marL="742950" lvl="1" indent="-285750">
              <a:spcBef>
                <a:spcPts val="0"/>
              </a:spcBef>
              <a:spcAft>
                <a:spcPts val="0"/>
              </a:spcAft>
              <a:buFont typeface="Wingdings" panose="05000000000000000000" pitchFamily="2" charset="2"/>
              <a:buChar char="v"/>
            </a:pPr>
            <a:r>
              <a:rPr lang="en-US" sz="1400" dirty="0">
                <a:solidFill>
                  <a:srgbClr val="181818"/>
                </a:solidFill>
                <a:effectLst/>
                <a:latin typeface="Calibri" panose="020F0502020204030204" pitchFamily="34" charset="0"/>
                <a:cs typeface="Calibri" panose="020F0502020204030204" pitchFamily="34" charset="0"/>
              </a:rPr>
              <a:t>Overlays of service coverage zones, as well as a means to shift between various “Tags” identifying the 7 HRSN Provider Codes and 12 Possible H2O Service Categories.</a:t>
            </a:r>
          </a:p>
          <a:p>
            <a:pPr marL="742950" lvl="1" indent="-285750">
              <a:spcBef>
                <a:spcPts val="0"/>
              </a:spcBef>
              <a:spcAft>
                <a:spcPts val="0"/>
              </a:spcAft>
              <a:buFont typeface="Wingdings" panose="05000000000000000000" pitchFamily="2" charset="2"/>
              <a:buChar char="v"/>
            </a:pPr>
            <a:r>
              <a:rPr lang="en-US" sz="1400" dirty="0">
                <a:solidFill>
                  <a:srgbClr val="181818"/>
                </a:solidFill>
                <a:effectLst/>
                <a:latin typeface="Calibri" panose="020F0502020204030204" pitchFamily="34" charset="0"/>
                <a:cs typeface="Calibri" panose="020F0502020204030204" pitchFamily="34" charset="0"/>
              </a:rPr>
              <a:t>A distance/trip calculator, not unlike the one implemented by Google Maps.</a:t>
            </a:r>
          </a:p>
          <a:p>
            <a:pPr marL="742950" lvl="1" indent="-285750">
              <a:spcBef>
                <a:spcPts val="0"/>
              </a:spcBef>
              <a:spcAft>
                <a:spcPts val="0"/>
              </a:spcAft>
              <a:buFont typeface="Wingdings" panose="05000000000000000000" pitchFamily="2" charset="2"/>
              <a:buChar char="v"/>
            </a:pPr>
            <a:r>
              <a:rPr lang="en-US" sz="1400" dirty="0">
                <a:solidFill>
                  <a:srgbClr val="181818"/>
                </a:solidFill>
                <a:effectLst/>
                <a:latin typeface="Calibri" panose="020F0502020204030204" pitchFamily="34" charset="0"/>
                <a:cs typeface="Calibri" panose="020F0502020204030204" pitchFamily="34" charset="0"/>
              </a:rPr>
              <a:t>The ability to zoom in and out and to customize the tool.</a:t>
            </a:r>
          </a:p>
          <a:p>
            <a:pPr marL="742950" lvl="1" indent="-285750">
              <a:spcBef>
                <a:spcPts val="0"/>
              </a:spcBef>
              <a:spcAft>
                <a:spcPts val="0"/>
              </a:spcAft>
              <a:buFont typeface="Wingdings" panose="05000000000000000000" pitchFamily="2" charset="2"/>
              <a:buChar char="v"/>
            </a:pPr>
            <a:r>
              <a:rPr lang="en-US" sz="1400" dirty="0">
                <a:solidFill>
                  <a:srgbClr val="181818"/>
                </a:solidFill>
                <a:effectLst/>
                <a:latin typeface="Calibri" panose="020F0502020204030204" pitchFamily="34" charset="0"/>
                <a:cs typeface="Calibri" panose="020F0502020204030204" pitchFamily="34" charset="0"/>
              </a:rPr>
              <a:t>An integrated A.I. assistant (in the style of Chat GPT) designed to help users navigate both the mapping tool and the public-accessible elements of the </a:t>
            </a:r>
            <a:r>
              <a:rPr lang="en-US" sz="1400" b="1" dirty="0">
                <a:solidFill>
                  <a:srgbClr val="181818"/>
                </a:solidFill>
                <a:effectLst/>
                <a:latin typeface="Calibri" panose="020F0502020204030204" pitchFamily="34" charset="0"/>
                <a:cs typeface="Calibri" panose="020F0502020204030204" pitchFamily="34" charset="0"/>
              </a:rPr>
              <a:t>H2O Network Database</a:t>
            </a:r>
            <a:r>
              <a:rPr lang="en-US" sz="1400" dirty="0">
                <a:solidFill>
                  <a:srgbClr val="181818"/>
                </a:solidFill>
                <a:effectLst/>
                <a:latin typeface="Calibri" panose="020F0502020204030204" pitchFamily="34" charset="0"/>
                <a:cs typeface="Calibri" panose="020F0502020204030204" pitchFamily="34" charset="0"/>
              </a:rPr>
              <a:t>.</a:t>
            </a:r>
          </a:p>
          <a:p>
            <a:pPr marL="285750" indent="-285750">
              <a:spcBef>
                <a:spcPts val="300"/>
              </a:spcBef>
              <a:spcAft>
                <a:spcPts val="300"/>
              </a:spcAft>
              <a:buFont typeface="Wingdings" panose="05000000000000000000" pitchFamily="2" charset="2"/>
              <a:buChar char="v"/>
            </a:pPr>
            <a:r>
              <a:rPr lang="en-US" sz="1400" dirty="0">
                <a:solidFill>
                  <a:srgbClr val="181818"/>
                </a:solidFill>
                <a:effectLst/>
                <a:latin typeface="Calibri" panose="020F0502020204030204" pitchFamily="34" charset="0"/>
                <a:cs typeface="Calibri" panose="020F0502020204030204" pitchFamily="34" charset="0"/>
              </a:rPr>
              <a:t> One of the strongest argument for our taking on the H2O Project Administrator Role is that we are experts in AHCCCS and Medicaid claims processing with decades of repeated successes – my colleagues will speak more to this as we address </a:t>
            </a:r>
            <a:r>
              <a:rPr lang="en-US" sz="1400" b="1" dirty="0">
                <a:solidFill>
                  <a:srgbClr val="181818"/>
                </a:solidFill>
                <a:effectLst/>
                <a:latin typeface="Calibri" panose="020F0502020204030204" pitchFamily="34" charset="0"/>
                <a:cs typeface="Calibri" panose="020F0502020204030204" pitchFamily="34" charset="0"/>
              </a:rPr>
              <a:t>AHCCCS’ Question #2 </a:t>
            </a:r>
            <a:r>
              <a:rPr lang="en-US" sz="1400" dirty="0">
                <a:solidFill>
                  <a:srgbClr val="181818"/>
                </a:solidFill>
                <a:effectLst/>
                <a:latin typeface="Calibri" panose="020F0502020204030204" pitchFamily="34" charset="0"/>
                <a:cs typeface="Calibri" panose="020F0502020204030204" pitchFamily="34" charset="0"/>
              </a:rPr>
              <a:t>a bit later. We </a:t>
            </a:r>
            <a:r>
              <a:rPr lang="en-US" sz="1400" i="1" dirty="0">
                <a:solidFill>
                  <a:srgbClr val="181818"/>
                </a:solidFill>
                <a:effectLst/>
                <a:latin typeface="Calibri" panose="020F0502020204030204" pitchFamily="34" charset="0"/>
                <a:cs typeface="Calibri" panose="020F0502020204030204" pitchFamily="34" charset="0"/>
              </a:rPr>
              <a:t>absolutely</a:t>
            </a:r>
            <a:r>
              <a:rPr lang="en-US" sz="1400" dirty="0">
                <a:solidFill>
                  <a:srgbClr val="181818"/>
                </a:solidFill>
                <a:effectLst/>
                <a:latin typeface="Calibri" panose="020F0502020204030204" pitchFamily="34" charset="0"/>
                <a:cs typeface="Calibri" panose="020F0502020204030204" pitchFamily="34" charset="0"/>
              </a:rPr>
              <a:t> have the capacity to go live with accurate, all-</a:t>
            </a:r>
            <a:r>
              <a:rPr lang="en-US" sz="1400" dirty="0">
                <a:solidFill>
                  <a:srgbClr val="181818"/>
                </a:solidFill>
                <a:latin typeface="Calibri" panose="020F0502020204030204" pitchFamily="34" charset="0"/>
                <a:cs typeface="Calibri" panose="020F0502020204030204" pitchFamily="34" charset="0"/>
              </a:rPr>
              <a:t>experience-levels-of-</a:t>
            </a:r>
            <a:r>
              <a:rPr lang="en-US" sz="1400" dirty="0">
                <a:solidFill>
                  <a:srgbClr val="181818"/>
                </a:solidFill>
                <a:effectLst/>
                <a:latin typeface="Calibri" panose="020F0502020204030204" pitchFamily="34" charset="0"/>
                <a:cs typeface="Calibri" panose="020F0502020204030204" pitchFamily="34" charset="0"/>
              </a:rPr>
              <a:t>provider-friendly billing on 10-1-24.</a:t>
            </a:r>
          </a:p>
          <a:p>
            <a:pPr marL="285750" indent="-285750">
              <a:buFont typeface="Wingdings" panose="05000000000000000000" pitchFamily="2" charset="2"/>
              <a:buChar char="v"/>
            </a:pPr>
            <a:endParaRPr lang="en-US" sz="1400" b="1" dirty="0">
              <a:solidFill>
                <a:srgbClr val="181818"/>
              </a:solidFill>
              <a:effectLst/>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600" dirty="0">
              <a:solidFill>
                <a:srgbClr val="181818"/>
              </a:solidFill>
              <a:effectLst/>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200" i="1"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5164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additive="base">
                                        <p:cTn id="14"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fade">
                                      <p:cBhvr>
                                        <p:cTn id="20" dur="1000"/>
                                        <p:tgtEl>
                                          <p:spTgt spid="2">
                                            <p:txEl>
                                              <p:pRg st="2" end="2"/>
                                            </p:txEl>
                                          </p:spTgt>
                                        </p:tgtEl>
                                      </p:cBhvr>
                                    </p:animEffect>
                                    <p:anim calcmode="lin" valueType="num">
                                      <p:cBhvr>
                                        <p:cTn id="21"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1000"/>
                                        <p:tgtEl>
                                          <p:spTgt spid="2">
                                            <p:txEl>
                                              <p:pRg st="3" end="3"/>
                                            </p:txEl>
                                          </p:spTgt>
                                        </p:tgtEl>
                                      </p:cBhvr>
                                    </p:animEffect>
                                    <p:anim calcmode="lin" valueType="num">
                                      <p:cBhvr>
                                        <p:cTn id="28"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 calcmode="lin" valueType="num">
                                      <p:cBhvr additive="base">
                                        <p:cTn id="34"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
                                            <p:txEl>
                                              <p:pRg st="5" end="5"/>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2">
                                            <p:txEl>
                                              <p:pRg st="6" end="6"/>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2">
                                            <p:txEl>
                                              <p:pRg st="7" end="7"/>
                                            </p:txEl>
                                          </p:spTgt>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2">
                                            <p:txEl>
                                              <p:pRg st="8" end="8"/>
                                            </p:txEl>
                                          </p:spTgt>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2">
                                            <p:txEl>
                                              <p:pRg st="10" end="10"/>
                                            </p:txEl>
                                          </p:spTgt>
                                        </p:tgtEl>
                                        <p:attrNameLst>
                                          <p:attrName>style.visibility</p:attrName>
                                        </p:attrNameLst>
                                      </p:cBhvr>
                                      <p:to>
                                        <p:strVal val="visible"/>
                                      </p:to>
                                    </p:set>
                                    <p:animEffect transition="in" filter="fade">
                                      <p:cBhvr>
                                        <p:cTn id="52" dur="1000"/>
                                        <p:tgtEl>
                                          <p:spTgt spid="2">
                                            <p:txEl>
                                              <p:pRg st="10" end="10"/>
                                            </p:txEl>
                                          </p:spTgt>
                                        </p:tgtEl>
                                      </p:cBhvr>
                                    </p:animEffect>
                                    <p:anim calcmode="lin" valueType="num">
                                      <p:cBhvr>
                                        <p:cTn id="53" dur="1000" fill="hold"/>
                                        <p:tgtEl>
                                          <p:spTgt spid="2">
                                            <p:txEl>
                                              <p:pRg st="10" end="10"/>
                                            </p:txEl>
                                          </p:spTgt>
                                        </p:tgtEl>
                                        <p:attrNameLst>
                                          <p:attrName>ppt_x</p:attrName>
                                        </p:attrNameLst>
                                      </p:cBhvr>
                                      <p:tavLst>
                                        <p:tav tm="0">
                                          <p:val>
                                            <p:strVal val="#ppt_x"/>
                                          </p:val>
                                        </p:tav>
                                        <p:tav tm="100000">
                                          <p:val>
                                            <p:strVal val="#ppt_x"/>
                                          </p:val>
                                        </p:tav>
                                      </p:tavLst>
                                    </p:anim>
                                    <p:anim calcmode="lin" valueType="num">
                                      <p:cBhvr>
                                        <p:cTn id="54" dur="1000" fill="hold"/>
                                        <p:tgtEl>
                                          <p:spTgt spid="2">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ruins of an ancient building&#10;&#10;Description automatically generated">
            <a:extLst>
              <a:ext uri="{FF2B5EF4-FFF2-40B4-BE49-F238E27FC236}">
                <a16:creationId xmlns:a16="http://schemas.microsoft.com/office/drawing/2014/main" id="{6102B21E-B7FB-605B-AF76-E717CBC886DD}"/>
              </a:ext>
            </a:extLst>
          </p:cNvPr>
          <p:cNvPicPr>
            <a:picLocks noChangeAspect="1"/>
          </p:cNvPicPr>
          <p:nvPr/>
        </p:nvPicPr>
        <p:blipFill>
          <a:blip r:embed="rId3"/>
          <a:stretch>
            <a:fillRect/>
          </a:stretch>
        </p:blipFill>
        <p:spPr>
          <a:xfrm>
            <a:off x="-27" y="0"/>
            <a:ext cx="9144000" cy="6858000"/>
          </a:xfrm>
          <a:prstGeom prst="rect">
            <a:avLst/>
          </a:prstGeom>
        </p:spPr>
      </p:pic>
      <p:sp>
        <p:nvSpPr>
          <p:cNvPr id="3" name="TextBox 2">
            <a:extLst>
              <a:ext uri="{FF2B5EF4-FFF2-40B4-BE49-F238E27FC236}">
                <a16:creationId xmlns:a16="http://schemas.microsoft.com/office/drawing/2014/main" id="{6E8A9D78-27A8-D223-B330-745D85329BC8}"/>
              </a:ext>
            </a:extLst>
          </p:cNvPr>
          <p:cNvSpPr txBox="1"/>
          <p:nvPr/>
        </p:nvSpPr>
        <p:spPr>
          <a:xfrm>
            <a:off x="-941561" y="893636"/>
            <a:ext cx="6572816" cy="523220"/>
          </a:xfrm>
          <a:prstGeom prst="rect">
            <a:avLst/>
          </a:prstGeom>
          <a:noFill/>
        </p:spPr>
        <p:txBody>
          <a:bodyPr wrap="square">
            <a:spAutoFit/>
          </a:bodyPr>
          <a:lstStyle/>
          <a:p>
            <a:pPr algn="ctr"/>
            <a:r>
              <a:rPr lang="en-US" sz="2800" b="1" dirty="0">
                <a:solidFill>
                  <a:srgbClr val="621A68"/>
                </a:solidFill>
                <a:latin typeface="+mn-lt"/>
                <a:ea typeface="Helvetica Neue Light"/>
                <a:cs typeface="Arial Narrow"/>
              </a:rPr>
              <a:t>AHCCCS Question #1</a:t>
            </a:r>
          </a:p>
        </p:txBody>
      </p:sp>
      <p:sp>
        <p:nvSpPr>
          <p:cNvPr id="7" name="TextBox 6">
            <a:extLst>
              <a:ext uri="{FF2B5EF4-FFF2-40B4-BE49-F238E27FC236}">
                <a16:creationId xmlns:a16="http://schemas.microsoft.com/office/drawing/2014/main" id="{6244197F-1312-C38B-9850-68112E970578}"/>
              </a:ext>
            </a:extLst>
          </p:cNvPr>
          <p:cNvSpPr txBox="1"/>
          <p:nvPr/>
        </p:nvSpPr>
        <p:spPr>
          <a:xfrm>
            <a:off x="1195058" y="4578418"/>
            <a:ext cx="7337832" cy="1323439"/>
          </a:xfrm>
          <a:prstGeom prst="rect">
            <a:avLst/>
          </a:prstGeom>
          <a:noFill/>
        </p:spPr>
        <p:txBody>
          <a:bodyPr wrap="square">
            <a:spAutoFit/>
          </a:bodyPr>
          <a:lstStyle/>
          <a:p>
            <a:pPr lvl="0" algn="ctr"/>
            <a:r>
              <a:rPr lang="en-US" sz="2000" b="1" dirty="0">
                <a:solidFill>
                  <a:srgbClr val="FFFF00"/>
                </a:solidFill>
              </a:rPr>
              <a:t>“Please provide an overview/presentation of the various program integrity requirements that include but are not limited to; referrals of suspected FWA, and compliance to the OIG self-disclosure program.”</a:t>
            </a:r>
            <a:endParaRPr lang="en-US" b="1" dirty="0">
              <a:solidFill>
                <a:srgbClr val="FFFF00"/>
              </a:solidFill>
              <a:latin typeface="+mn-lt"/>
              <a:ea typeface="Helvetica Neue Light"/>
              <a:cs typeface="Arial Narrow"/>
            </a:endParaRPr>
          </a:p>
        </p:txBody>
      </p:sp>
    </p:spTree>
    <p:extLst>
      <p:ext uri="{BB962C8B-B14F-4D97-AF65-F5344CB8AC3E}">
        <p14:creationId xmlns:p14="http://schemas.microsoft.com/office/powerpoint/2010/main" val="458059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3703" y="7925"/>
            <a:ext cx="8229600" cy="668149"/>
          </a:xfrm>
        </p:spPr>
        <p:txBody>
          <a:bodyPr>
            <a:normAutofit fontScale="90000"/>
          </a:bodyPr>
          <a:lstStyle/>
          <a:p>
            <a:pPr lvl="0">
              <a:defRPr/>
            </a:pPr>
            <a:r>
              <a:rPr lang="en-US" sz="2000" dirty="0">
                <a:solidFill>
                  <a:srgbClr val="621A68"/>
                </a:solidFill>
                <a:ea typeface="+mj-ea"/>
              </a:rPr>
              <a:t>H2O Program Integrity Requirements: </a:t>
            </a:r>
            <a:r>
              <a:rPr lang="en-US" sz="1800" dirty="0">
                <a:solidFill>
                  <a:srgbClr val="0099D7"/>
                </a:solidFill>
                <a:ea typeface="+mj-ea"/>
              </a:rPr>
              <a:t>Highlights, FWA, OIG Self-Disclosure  </a:t>
            </a:r>
            <a:endParaRPr lang="en-US" sz="1050" dirty="0">
              <a:solidFill>
                <a:srgbClr val="0099D7"/>
              </a:solidFill>
              <a:ea typeface="+mj-ea"/>
            </a:endParaRPr>
          </a:p>
        </p:txBody>
      </p:sp>
      <p:graphicFrame>
        <p:nvGraphicFramePr>
          <p:cNvPr id="2" name="Content Placeholder 4">
            <a:extLst>
              <a:ext uri="{FF2B5EF4-FFF2-40B4-BE49-F238E27FC236}">
                <a16:creationId xmlns:a16="http://schemas.microsoft.com/office/drawing/2014/main" id="{5FA6C875-8B12-B895-E5CA-FDD749981D31}"/>
              </a:ext>
            </a:extLst>
          </p:cNvPr>
          <p:cNvGraphicFramePr>
            <a:graphicFrameLocks/>
          </p:cNvGraphicFramePr>
          <p:nvPr>
            <p:extLst>
              <p:ext uri="{D42A27DB-BD31-4B8C-83A1-F6EECF244321}">
                <p14:modId xmlns:p14="http://schemas.microsoft.com/office/powerpoint/2010/main" val="1199050250"/>
              </p:ext>
            </p:extLst>
          </p:nvPr>
        </p:nvGraphicFramePr>
        <p:xfrm>
          <a:off x="72427" y="676074"/>
          <a:ext cx="8881449" cy="56160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Hexagon 4">
            <a:extLst>
              <a:ext uri="{FF2B5EF4-FFF2-40B4-BE49-F238E27FC236}">
                <a16:creationId xmlns:a16="http://schemas.microsoft.com/office/drawing/2014/main" id="{66FB994C-83FE-3769-9E11-71A71A7D2CBE}"/>
              </a:ext>
            </a:extLst>
          </p:cNvPr>
          <p:cNvSpPr/>
          <p:nvPr/>
        </p:nvSpPr>
        <p:spPr>
          <a:xfrm>
            <a:off x="6021045" y="766609"/>
            <a:ext cx="2722916" cy="1324742"/>
          </a:xfrm>
          <a:prstGeom prst="hexagon">
            <a:avLst/>
          </a:prstGeom>
          <a:solidFill>
            <a:srgbClr val="8A6161"/>
          </a:solidFill>
          <a:ln w="38100">
            <a:solidFill>
              <a:srgbClr val="621A68"/>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300" b="1" dirty="0">
                <a:solidFill>
                  <a:schemeClr val="bg1"/>
                </a:solidFill>
              </a:rPr>
              <a:t>Key Point: we allocate 5 weeks within Section B3 – Implementation Plan to brainstorm on unique forms of H2O specific FWA </a:t>
            </a:r>
            <a:endParaRPr lang="en-US" sz="1300" dirty="0">
              <a:solidFill>
                <a:schemeClr val="bg1"/>
              </a:solidFill>
            </a:endParaRPr>
          </a:p>
        </p:txBody>
      </p:sp>
    </p:spTree>
    <p:extLst>
      <p:ext uri="{BB962C8B-B14F-4D97-AF65-F5344CB8AC3E}">
        <p14:creationId xmlns:p14="http://schemas.microsoft.com/office/powerpoint/2010/main" val="1628825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graphicEl>
                                              <a:dgm id="{4C7DD056-9CD8-40BD-92AC-CF0E727262B1}"/>
                                            </p:graphicEl>
                                          </p:spTgt>
                                        </p:tgtEl>
                                        <p:attrNameLst>
                                          <p:attrName>style.visibility</p:attrName>
                                        </p:attrNameLst>
                                      </p:cBhvr>
                                      <p:to>
                                        <p:strVal val="visible"/>
                                      </p:to>
                                    </p:set>
                                    <p:animEffect transition="in" filter="fade">
                                      <p:cBhvr>
                                        <p:cTn id="7" dur="1000"/>
                                        <p:tgtEl>
                                          <p:spTgt spid="2">
                                            <p:graphicEl>
                                              <a:dgm id="{4C7DD056-9CD8-40BD-92AC-CF0E727262B1}"/>
                                            </p:graphicEl>
                                          </p:spTgt>
                                        </p:tgtEl>
                                      </p:cBhvr>
                                    </p:animEffect>
                                    <p:anim calcmode="lin" valueType="num">
                                      <p:cBhvr>
                                        <p:cTn id="8" dur="1000" fill="hold"/>
                                        <p:tgtEl>
                                          <p:spTgt spid="2">
                                            <p:graphicEl>
                                              <a:dgm id="{4C7DD056-9CD8-40BD-92AC-CF0E727262B1}"/>
                                            </p:graphicEl>
                                          </p:spTgt>
                                        </p:tgtEl>
                                        <p:attrNameLst>
                                          <p:attrName>ppt_x</p:attrName>
                                        </p:attrNameLst>
                                      </p:cBhvr>
                                      <p:tavLst>
                                        <p:tav tm="0">
                                          <p:val>
                                            <p:strVal val="#ppt_x"/>
                                          </p:val>
                                        </p:tav>
                                        <p:tav tm="100000">
                                          <p:val>
                                            <p:strVal val="#ppt_x"/>
                                          </p:val>
                                        </p:tav>
                                      </p:tavLst>
                                    </p:anim>
                                    <p:anim calcmode="lin" valueType="num">
                                      <p:cBhvr>
                                        <p:cTn id="9" dur="1000" fill="hold"/>
                                        <p:tgtEl>
                                          <p:spTgt spid="2">
                                            <p:graphicEl>
                                              <a:dgm id="{4C7DD056-9CD8-40BD-92AC-CF0E727262B1}"/>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graphicEl>
                                              <a:dgm id="{BCABB097-64F0-472E-ABBC-555FCF8C8580}"/>
                                            </p:graphicEl>
                                          </p:spTgt>
                                        </p:tgtEl>
                                        <p:attrNameLst>
                                          <p:attrName>style.visibility</p:attrName>
                                        </p:attrNameLst>
                                      </p:cBhvr>
                                      <p:to>
                                        <p:strVal val="visible"/>
                                      </p:to>
                                    </p:set>
                                    <p:animEffect transition="in" filter="fade">
                                      <p:cBhvr>
                                        <p:cTn id="12" dur="1000"/>
                                        <p:tgtEl>
                                          <p:spTgt spid="2">
                                            <p:graphicEl>
                                              <a:dgm id="{BCABB097-64F0-472E-ABBC-555FCF8C8580}"/>
                                            </p:graphicEl>
                                          </p:spTgt>
                                        </p:tgtEl>
                                      </p:cBhvr>
                                    </p:animEffect>
                                    <p:anim calcmode="lin" valueType="num">
                                      <p:cBhvr>
                                        <p:cTn id="13" dur="1000" fill="hold"/>
                                        <p:tgtEl>
                                          <p:spTgt spid="2">
                                            <p:graphicEl>
                                              <a:dgm id="{BCABB097-64F0-472E-ABBC-555FCF8C8580}"/>
                                            </p:graphicEl>
                                          </p:spTgt>
                                        </p:tgtEl>
                                        <p:attrNameLst>
                                          <p:attrName>ppt_x</p:attrName>
                                        </p:attrNameLst>
                                      </p:cBhvr>
                                      <p:tavLst>
                                        <p:tav tm="0">
                                          <p:val>
                                            <p:strVal val="#ppt_x"/>
                                          </p:val>
                                        </p:tav>
                                        <p:tav tm="100000">
                                          <p:val>
                                            <p:strVal val="#ppt_x"/>
                                          </p:val>
                                        </p:tav>
                                      </p:tavLst>
                                    </p:anim>
                                    <p:anim calcmode="lin" valueType="num">
                                      <p:cBhvr>
                                        <p:cTn id="14" dur="1000" fill="hold"/>
                                        <p:tgtEl>
                                          <p:spTgt spid="2">
                                            <p:graphicEl>
                                              <a:dgm id="{BCABB097-64F0-472E-ABBC-555FCF8C8580}"/>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graphicEl>
                                              <a:dgm id="{DC52BAFA-1283-41A4-8529-BD57C5591F55}"/>
                                            </p:graphicEl>
                                          </p:spTgt>
                                        </p:tgtEl>
                                        <p:attrNameLst>
                                          <p:attrName>style.visibility</p:attrName>
                                        </p:attrNameLst>
                                      </p:cBhvr>
                                      <p:to>
                                        <p:strVal val="visible"/>
                                      </p:to>
                                    </p:set>
                                    <p:animEffect transition="in" filter="fade">
                                      <p:cBhvr>
                                        <p:cTn id="19" dur="1000"/>
                                        <p:tgtEl>
                                          <p:spTgt spid="2">
                                            <p:graphicEl>
                                              <a:dgm id="{DC52BAFA-1283-41A4-8529-BD57C5591F55}"/>
                                            </p:graphicEl>
                                          </p:spTgt>
                                        </p:tgtEl>
                                      </p:cBhvr>
                                    </p:animEffect>
                                    <p:anim calcmode="lin" valueType="num">
                                      <p:cBhvr>
                                        <p:cTn id="20" dur="1000" fill="hold"/>
                                        <p:tgtEl>
                                          <p:spTgt spid="2">
                                            <p:graphicEl>
                                              <a:dgm id="{DC52BAFA-1283-41A4-8529-BD57C5591F55}"/>
                                            </p:graphicEl>
                                          </p:spTgt>
                                        </p:tgtEl>
                                        <p:attrNameLst>
                                          <p:attrName>ppt_x</p:attrName>
                                        </p:attrNameLst>
                                      </p:cBhvr>
                                      <p:tavLst>
                                        <p:tav tm="0">
                                          <p:val>
                                            <p:strVal val="#ppt_x"/>
                                          </p:val>
                                        </p:tav>
                                        <p:tav tm="100000">
                                          <p:val>
                                            <p:strVal val="#ppt_x"/>
                                          </p:val>
                                        </p:tav>
                                      </p:tavLst>
                                    </p:anim>
                                    <p:anim calcmode="lin" valueType="num">
                                      <p:cBhvr>
                                        <p:cTn id="21" dur="1000" fill="hold"/>
                                        <p:tgtEl>
                                          <p:spTgt spid="2">
                                            <p:graphicEl>
                                              <a:dgm id="{DC52BAFA-1283-41A4-8529-BD57C5591F55}"/>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graphicEl>
                                              <a:dgm id="{49251904-58F2-4953-A5AA-4A37A851D033}"/>
                                            </p:graphicEl>
                                          </p:spTgt>
                                        </p:tgtEl>
                                        <p:attrNameLst>
                                          <p:attrName>style.visibility</p:attrName>
                                        </p:attrNameLst>
                                      </p:cBhvr>
                                      <p:to>
                                        <p:strVal val="visible"/>
                                      </p:to>
                                    </p:set>
                                    <p:animEffect transition="in" filter="fade">
                                      <p:cBhvr>
                                        <p:cTn id="24" dur="1000"/>
                                        <p:tgtEl>
                                          <p:spTgt spid="2">
                                            <p:graphicEl>
                                              <a:dgm id="{49251904-58F2-4953-A5AA-4A37A851D033}"/>
                                            </p:graphicEl>
                                          </p:spTgt>
                                        </p:tgtEl>
                                      </p:cBhvr>
                                    </p:animEffect>
                                    <p:anim calcmode="lin" valueType="num">
                                      <p:cBhvr>
                                        <p:cTn id="25" dur="1000" fill="hold"/>
                                        <p:tgtEl>
                                          <p:spTgt spid="2">
                                            <p:graphicEl>
                                              <a:dgm id="{49251904-58F2-4953-A5AA-4A37A851D033}"/>
                                            </p:graphicEl>
                                          </p:spTgt>
                                        </p:tgtEl>
                                        <p:attrNameLst>
                                          <p:attrName>ppt_x</p:attrName>
                                        </p:attrNameLst>
                                      </p:cBhvr>
                                      <p:tavLst>
                                        <p:tav tm="0">
                                          <p:val>
                                            <p:strVal val="#ppt_x"/>
                                          </p:val>
                                        </p:tav>
                                        <p:tav tm="100000">
                                          <p:val>
                                            <p:strVal val="#ppt_x"/>
                                          </p:val>
                                        </p:tav>
                                      </p:tavLst>
                                    </p:anim>
                                    <p:anim calcmode="lin" valueType="num">
                                      <p:cBhvr>
                                        <p:cTn id="26" dur="1000" fill="hold"/>
                                        <p:tgtEl>
                                          <p:spTgt spid="2">
                                            <p:graphicEl>
                                              <a:dgm id="{49251904-58F2-4953-A5AA-4A37A851D033}"/>
                                            </p:graphic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graphicEl>
                                              <a:dgm id="{6CD2337F-D308-4D8B-BC64-624364E98AEC}"/>
                                            </p:graphicEl>
                                          </p:spTgt>
                                        </p:tgtEl>
                                        <p:attrNameLst>
                                          <p:attrName>style.visibility</p:attrName>
                                        </p:attrNameLst>
                                      </p:cBhvr>
                                      <p:to>
                                        <p:strVal val="visible"/>
                                      </p:to>
                                    </p:set>
                                    <p:animEffect transition="in" filter="fade">
                                      <p:cBhvr>
                                        <p:cTn id="31" dur="1000"/>
                                        <p:tgtEl>
                                          <p:spTgt spid="2">
                                            <p:graphicEl>
                                              <a:dgm id="{6CD2337F-D308-4D8B-BC64-624364E98AEC}"/>
                                            </p:graphicEl>
                                          </p:spTgt>
                                        </p:tgtEl>
                                      </p:cBhvr>
                                    </p:animEffect>
                                    <p:anim calcmode="lin" valueType="num">
                                      <p:cBhvr>
                                        <p:cTn id="32" dur="1000" fill="hold"/>
                                        <p:tgtEl>
                                          <p:spTgt spid="2">
                                            <p:graphicEl>
                                              <a:dgm id="{6CD2337F-D308-4D8B-BC64-624364E98AEC}"/>
                                            </p:graphicEl>
                                          </p:spTgt>
                                        </p:tgtEl>
                                        <p:attrNameLst>
                                          <p:attrName>ppt_x</p:attrName>
                                        </p:attrNameLst>
                                      </p:cBhvr>
                                      <p:tavLst>
                                        <p:tav tm="0">
                                          <p:val>
                                            <p:strVal val="#ppt_x"/>
                                          </p:val>
                                        </p:tav>
                                        <p:tav tm="100000">
                                          <p:val>
                                            <p:strVal val="#ppt_x"/>
                                          </p:val>
                                        </p:tav>
                                      </p:tavLst>
                                    </p:anim>
                                    <p:anim calcmode="lin" valueType="num">
                                      <p:cBhvr>
                                        <p:cTn id="33" dur="1000" fill="hold"/>
                                        <p:tgtEl>
                                          <p:spTgt spid="2">
                                            <p:graphicEl>
                                              <a:dgm id="{6CD2337F-D308-4D8B-BC64-624364E98AEC}"/>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
                                            <p:graphicEl>
                                              <a:dgm id="{6612A2E0-16F6-41CB-A8DE-9381E0CF7F45}"/>
                                            </p:graphicEl>
                                          </p:spTgt>
                                        </p:tgtEl>
                                        <p:attrNameLst>
                                          <p:attrName>style.visibility</p:attrName>
                                        </p:attrNameLst>
                                      </p:cBhvr>
                                      <p:to>
                                        <p:strVal val="visible"/>
                                      </p:to>
                                    </p:set>
                                    <p:animEffect transition="in" filter="fade">
                                      <p:cBhvr>
                                        <p:cTn id="36" dur="1000"/>
                                        <p:tgtEl>
                                          <p:spTgt spid="2">
                                            <p:graphicEl>
                                              <a:dgm id="{6612A2E0-16F6-41CB-A8DE-9381E0CF7F45}"/>
                                            </p:graphicEl>
                                          </p:spTgt>
                                        </p:tgtEl>
                                      </p:cBhvr>
                                    </p:animEffect>
                                    <p:anim calcmode="lin" valueType="num">
                                      <p:cBhvr>
                                        <p:cTn id="37" dur="1000" fill="hold"/>
                                        <p:tgtEl>
                                          <p:spTgt spid="2">
                                            <p:graphicEl>
                                              <a:dgm id="{6612A2E0-16F6-41CB-A8DE-9381E0CF7F45}"/>
                                            </p:graphicEl>
                                          </p:spTgt>
                                        </p:tgtEl>
                                        <p:attrNameLst>
                                          <p:attrName>ppt_x</p:attrName>
                                        </p:attrNameLst>
                                      </p:cBhvr>
                                      <p:tavLst>
                                        <p:tav tm="0">
                                          <p:val>
                                            <p:strVal val="#ppt_x"/>
                                          </p:val>
                                        </p:tav>
                                        <p:tav tm="100000">
                                          <p:val>
                                            <p:strVal val="#ppt_x"/>
                                          </p:val>
                                        </p:tav>
                                      </p:tavLst>
                                    </p:anim>
                                    <p:anim calcmode="lin" valueType="num">
                                      <p:cBhvr>
                                        <p:cTn id="38" dur="1000" fill="hold"/>
                                        <p:tgtEl>
                                          <p:spTgt spid="2">
                                            <p:graphicEl>
                                              <a:dgm id="{6612A2E0-16F6-41CB-A8DE-9381E0CF7F45}"/>
                                            </p:graphic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tone structure with blue sky and clouds&#10;&#10;Description automatically generated">
            <a:extLst>
              <a:ext uri="{FF2B5EF4-FFF2-40B4-BE49-F238E27FC236}">
                <a16:creationId xmlns:a16="http://schemas.microsoft.com/office/drawing/2014/main" id="{5653E671-4E40-3553-C477-FC95032BB936}"/>
              </a:ext>
            </a:extLst>
          </p:cNvPr>
          <p:cNvPicPr>
            <a:picLocks noChangeAspect="1"/>
          </p:cNvPicPr>
          <p:nvPr/>
        </p:nvPicPr>
        <p:blipFill>
          <a:blip r:embed="rId3"/>
          <a:stretch>
            <a:fillRect/>
          </a:stretch>
        </p:blipFill>
        <p:spPr>
          <a:xfrm>
            <a:off x="0" y="0"/>
            <a:ext cx="9144000" cy="6858000"/>
          </a:xfrm>
          <a:prstGeom prst="rect">
            <a:avLst/>
          </a:prstGeom>
        </p:spPr>
      </p:pic>
      <p:sp>
        <p:nvSpPr>
          <p:cNvPr id="3" name="TextBox 2">
            <a:extLst>
              <a:ext uri="{FF2B5EF4-FFF2-40B4-BE49-F238E27FC236}">
                <a16:creationId xmlns:a16="http://schemas.microsoft.com/office/drawing/2014/main" id="{6E8A9D78-27A8-D223-B330-745D85329BC8}"/>
              </a:ext>
            </a:extLst>
          </p:cNvPr>
          <p:cNvSpPr txBox="1"/>
          <p:nvPr/>
        </p:nvSpPr>
        <p:spPr>
          <a:xfrm>
            <a:off x="-1204111" y="250839"/>
            <a:ext cx="6572816" cy="523220"/>
          </a:xfrm>
          <a:prstGeom prst="rect">
            <a:avLst/>
          </a:prstGeom>
          <a:noFill/>
        </p:spPr>
        <p:txBody>
          <a:bodyPr wrap="square">
            <a:spAutoFit/>
          </a:bodyPr>
          <a:lstStyle/>
          <a:p>
            <a:pPr algn="ctr"/>
            <a:r>
              <a:rPr lang="en-US" sz="2800" b="1" dirty="0">
                <a:solidFill>
                  <a:srgbClr val="621A68"/>
                </a:solidFill>
                <a:latin typeface="+mn-lt"/>
                <a:ea typeface="Helvetica Neue Light"/>
                <a:cs typeface="Arial Narrow"/>
              </a:rPr>
              <a:t>AHCCCS Question #2</a:t>
            </a:r>
          </a:p>
        </p:txBody>
      </p:sp>
      <p:sp>
        <p:nvSpPr>
          <p:cNvPr id="7" name="TextBox 6">
            <a:extLst>
              <a:ext uri="{FF2B5EF4-FFF2-40B4-BE49-F238E27FC236}">
                <a16:creationId xmlns:a16="http://schemas.microsoft.com/office/drawing/2014/main" id="{6244197F-1312-C38B-9850-68112E970578}"/>
              </a:ext>
            </a:extLst>
          </p:cNvPr>
          <p:cNvSpPr txBox="1"/>
          <p:nvPr/>
        </p:nvSpPr>
        <p:spPr>
          <a:xfrm>
            <a:off x="1013988" y="4134798"/>
            <a:ext cx="7337832" cy="1323439"/>
          </a:xfrm>
          <a:prstGeom prst="rect">
            <a:avLst/>
          </a:prstGeom>
          <a:noFill/>
        </p:spPr>
        <p:txBody>
          <a:bodyPr wrap="square">
            <a:spAutoFit/>
          </a:bodyPr>
          <a:lstStyle/>
          <a:p>
            <a:pPr lvl="0" algn="ctr"/>
            <a:r>
              <a:rPr lang="en-US" sz="2000" b="1" dirty="0">
                <a:solidFill>
                  <a:srgbClr val="FFFF00"/>
                </a:solidFill>
              </a:rPr>
              <a:t>“Please present an overview of your proposed billing and claims processes specific to this H20 Program. Please present and/or demonstrate your solution to turn H2O Service Provider invoices into Medicaid claims..”</a:t>
            </a:r>
            <a:endParaRPr lang="en-US" b="1" dirty="0">
              <a:solidFill>
                <a:srgbClr val="FFFF00"/>
              </a:solidFill>
              <a:latin typeface="+mn-lt"/>
              <a:ea typeface="Helvetica Neue Light"/>
              <a:cs typeface="Arial Narrow"/>
            </a:endParaRPr>
          </a:p>
        </p:txBody>
      </p:sp>
    </p:spTree>
    <p:extLst>
      <p:ext uri="{BB962C8B-B14F-4D97-AF65-F5344CB8AC3E}">
        <p14:creationId xmlns:p14="http://schemas.microsoft.com/office/powerpoint/2010/main" val="2569998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F111F4B-B3EC-663A-C2EC-E611A8849519}"/>
              </a:ext>
            </a:extLst>
          </p:cNvPr>
          <p:cNvPicPr>
            <a:picLocks noChangeAspect="1"/>
          </p:cNvPicPr>
          <p:nvPr/>
        </p:nvPicPr>
        <p:blipFill>
          <a:blip r:embed="rId2"/>
          <a:stretch>
            <a:fillRect/>
          </a:stretch>
        </p:blipFill>
        <p:spPr>
          <a:xfrm>
            <a:off x="0" y="814250"/>
            <a:ext cx="9144000" cy="5277631"/>
          </a:xfrm>
          <a:prstGeom prst="rect">
            <a:avLst/>
          </a:prstGeom>
        </p:spPr>
      </p:pic>
      <p:sp>
        <p:nvSpPr>
          <p:cNvPr id="6" name="Title 3">
            <a:extLst>
              <a:ext uri="{FF2B5EF4-FFF2-40B4-BE49-F238E27FC236}">
                <a16:creationId xmlns:a16="http://schemas.microsoft.com/office/drawing/2014/main" id="{00976F88-A885-D764-75F3-4D1C68FBE7CC}"/>
              </a:ext>
            </a:extLst>
          </p:cNvPr>
          <p:cNvSpPr>
            <a:spLocks noGrp="1"/>
          </p:cNvSpPr>
          <p:nvPr>
            <p:ph type="title"/>
          </p:nvPr>
        </p:nvSpPr>
        <p:spPr>
          <a:xfrm>
            <a:off x="233703" y="107508"/>
            <a:ext cx="8229600" cy="668149"/>
          </a:xfrm>
        </p:spPr>
        <p:txBody>
          <a:bodyPr>
            <a:normAutofit fontScale="90000"/>
          </a:bodyPr>
          <a:lstStyle/>
          <a:p>
            <a:pPr lvl="0">
              <a:defRPr/>
            </a:pPr>
            <a:r>
              <a:rPr lang="en-US" sz="2000" dirty="0">
                <a:solidFill>
                  <a:srgbClr val="621A68"/>
                </a:solidFill>
                <a:ea typeface="+mj-ea"/>
              </a:rPr>
              <a:t>Our H2O Billing and Claims Process: </a:t>
            </a:r>
            <a:r>
              <a:rPr lang="en-US" sz="2000" b="0" dirty="0">
                <a:solidFill>
                  <a:srgbClr val="3D64AC"/>
                </a:solidFill>
                <a:ea typeface="+mj-ea"/>
              </a:rPr>
              <a:t>Introducing Mr. Matthew Kingry, VP 											Reimbursement Services</a:t>
            </a:r>
            <a:endParaRPr lang="en-US" sz="1050" b="0" dirty="0">
              <a:solidFill>
                <a:srgbClr val="3D64AC"/>
              </a:solidFill>
              <a:ea typeface="+mj-ea"/>
            </a:endParaRPr>
          </a:p>
        </p:txBody>
      </p:sp>
      <p:sp>
        <p:nvSpPr>
          <p:cNvPr id="7" name="Hexagon 6">
            <a:extLst>
              <a:ext uri="{FF2B5EF4-FFF2-40B4-BE49-F238E27FC236}">
                <a16:creationId xmlns:a16="http://schemas.microsoft.com/office/drawing/2014/main" id="{8CAFD633-5A85-4E03-DCDB-A9A075B7640E}"/>
              </a:ext>
            </a:extLst>
          </p:cNvPr>
          <p:cNvSpPr/>
          <p:nvPr/>
        </p:nvSpPr>
        <p:spPr>
          <a:xfrm>
            <a:off x="122429" y="4831492"/>
            <a:ext cx="3325106" cy="1455678"/>
          </a:xfrm>
          <a:prstGeom prst="hexagon">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Key Point: as requested by AHCCCS, we will accommodate all levels of provider expertise with billing, from “none” to expert. </a:t>
            </a:r>
            <a:endParaRPr lang="en-US" sz="1400" dirty="0">
              <a:solidFill>
                <a:schemeClr val="bg1"/>
              </a:solidFill>
            </a:endParaRPr>
          </a:p>
        </p:txBody>
      </p:sp>
    </p:spTree>
    <p:extLst>
      <p:ext uri="{BB962C8B-B14F-4D97-AF65-F5344CB8AC3E}">
        <p14:creationId xmlns:p14="http://schemas.microsoft.com/office/powerpoint/2010/main" val="4262494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up of a stone structure&#10;&#10;Description automatically generated">
            <a:extLst>
              <a:ext uri="{FF2B5EF4-FFF2-40B4-BE49-F238E27FC236}">
                <a16:creationId xmlns:a16="http://schemas.microsoft.com/office/drawing/2014/main" id="{A988507A-0B79-54D4-0777-D0D9C459EE75}"/>
              </a:ext>
            </a:extLst>
          </p:cNvPr>
          <p:cNvPicPr>
            <a:picLocks noChangeAspect="1"/>
          </p:cNvPicPr>
          <p:nvPr/>
        </p:nvPicPr>
        <p:blipFill>
          <a:blip r:embed="rId3"/>
          <a:stretch>
            <a:fillRect/>
          </a:stretch>
        </p:blipFill>
        <p:spPr>
          <a:xfrm>
            <a:off x="0" y="0"/>
            <a:ext cx="9144000" cy="6858000"/>
          </a:xfrm>
          <a:prstGeom prst="rect">
            <a:avLst/>
          </a:prstGeom>
        </p:spPr>
      </p:pic>
      <p:sp>
        <p:nvSpPr>
          <p:cNvPr id="3" name="TextBox 2">
            <a:extLst>
              <a:ext uri="{FF2B5EF4-FFF2-40B4-BE49-F238E27FC236}">
                <a16:creationId xmlns:a16="http://schemas.microsoft.com/office/drawing/2014/main" id="{6E8A9D78-27A8-D223-B330-745D85329BC8}"/>
              </a:ext>
            </a:extLst>
          </p:cNvPr>
          <p:cNvSpPr txBox="1"/>
          <p:nvPr/>
        </p:nvSpPr>
        <p:spPr>
          <a:xfrm>
            <a:off x="-1204111" y="512449"/>
            <a:ext cx="6572816" cy="523220"/>
          </a:xfrm>
          <a:prstGeom prst="rect">
            <a:avLst/>
          </a:prstGeom>
          <a:noFill/>
        </p:spPr>
        <p:txBody>
          <a:bodyPr wrap="square">
            <a:spAutoFit/>
          </a:bodyPr>
          <a:lstStyle/>
          <a:p>
            <a:pPr algn="ctr"/>
            <a:r>
              <a:rPr lang="en-US" sz="2800" b="1" dirty="0">
                <a:solidFill>
                  <a:srgbClr val="621A68"/>
                </a:solidFill>
                <a:latin typeface="+mn-lt"/>
                <a:ea typeface="Helvetica Neue Light"/>
                <a:cs typeface="Arial Narrow"/>
              </a:rPr>
              <a:t>AHCCCS Question #3</a:t>
            </a:r>
          </a:p>
        </p:txBody>
      </p:sp>
      <p:sp>
        <p:nvSpPr>
          <p:cNvPr id="7" name="TextBox 6">
            <a:extLst>
              <a:ext uri="{FF2B5EF4-FFF2-40B4-BE49-F238E27FC236}">
                <a16:creationId xmlns:a16="http://schemas.microsoft.com/office/drawing/2014/main" id="{6244197F-1312-C38B-9850-68112E970578}"/>
              </a:ext>
            </a:extLst>
          </p:cNvPr>
          <p:cNvSpPr txBox="1"/>
          <p:nvPr/>
        </p:nvSpPr>
        <p:spPr>
          <a:xfrm>
            <a:off x="1806168" y="4824039"/>
            <a:ext cx="7337832" cy="2031325"/>
          </a:xfrm>
          <a:prstGeom prst="rect">
            <a:avLst/>
          </a:prstGeom>
          <a:noFill/>
        </p:spPr>
        <p:txBody>
          <a:bodyPr wrap="square">
            <a:spAutoFit/>
          </a:bodyPr>
          <a:lstStyle/>
          <a:p>
            <a:pPr lvl="0" algn="ctr"/>
            <a:r>
              <a:rPr lang="en-US" b="1" dirty="0">
                <a:solidFill>
                  <a:srgbClr val="FFFF00"/>
                </a:solidFill>
              </a:rPr>
              <a:t>“Please explain your proposed process to review key staff’s allocation for this contract, and any other work assigned, to ensure that resource allocations are adequate to maintain contractual compliance and achieve outcomes in all functional areas of this contract. Please explain any ongoing review of staff allocation, and the plan for revision of time allocation should the need arise.”</a:t>
            </a:r>
            <a:endParaRPr lang="en-US" sz="1600" b="1" dirty="0">
              <a:solidFill>
                <a:srgbClr val="FFFF00"/>
              </a:solidFill>
              <a:latin typeface="+mn-lt"/>
              <a:ea typeface="Helvetica Neue Light"/>
              <a:cs typeface="Arial Narrow"/>
            </a:endParaRPr>
          </a:p>
        </p:txBody>
      </p:sp>
    </p:spTree>
    <p:extLst>
      <p:ext uri="{BB962C8B-B14F-4D97-AF65-F5344CB8AC3E}">
        <p14:creationId xmlns:p14="http://schemas.microsoft.com/office/powerpoint/2010/main" val="22524507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3703" y="7925"/>
            <a:ext cx="8229600" cy="668149"/>
          </a:xfrm>
        </p:spPr>
        <p:txBody>
          <a:bodyPr>
            <a:normAutofit/>
          </a:bodyPr>
          <a:lstStyle/>
          <a:p>
            <a:pPr lvl="0">
              <a:defRPr/>
            </a:pPr>
            <a:r>
              <a:rPr lang="en-US" sz="2000" dirty="0">
                <a:solidFill>
                  <a:srgbClr val="621A68"/>
                </a:solidFill>
                <a:ea typeface="+mj-ea"/>
              </a:rPr>
              <a:t>H2O Staff Allocation: </a:t>
            </a:r>
            <a:r>
              <a:rPr lang="en-US" sz="2000" b="0" dirty="0">
                <a:solidFill>
                  <a:srgbClr val="0099D7"/>
                </a:solidFill>
                <a:ea typeface="+mj-ea"/>
              </a:rPr>
              <a:t>Iterative Reviews and Evaluations  </a:t>
            </a:r>
            <a:endParaRPr lang="en-US" sz="1050" b="0" dirty="0">
              <a:solidFill>
                <a:srgbClr val="0099D7"/>
              </a:solidFill>
              <a:ea typeface="+mj-ea"/>
            </a:endParaRPr>
          </a:p>
        </p:txBody>
      </p:sp>
      <p:sp>
        <p:nvSpPr>
          <p:cNvPr id="3" name="TextBox 2">
            <a:extLst>
              <a:ext uri="{FF2B5EF4-FFF2-40B4-BE49-F238E27FC236}">
                <a16:creationId xmlns:a16="http://schemas.microsoft.com/office/drawing/2014/main" id="{CAF34F06-6CC4-3E73-AA9A-BF2BAB18021C}"/>
              </a:ext>
            </a:extLst>
          </p:cNvPr>
          <p:cNvSpPr txBox="1"/>
          <p:nvPr/>
        </p:nvSpPr>
        <p:spPr>
          <a:xfrm>
            <a:off x="0" y="606582"/>
            <a:ext cx="9144000" cy="5786199"/>
          </a:xfrm>
          <a:prstGeom prst="rect">
            <a:avLst/>
          </a:prstGeom>
          <a:noFill/>
        </p:spPr>
        <p:txBody>
          <a:bodyPr wrap="square" rtlCol="0">
            <a:spAutoFit/>
          </a:bodyPr>
          <a:lstStyle/>
          <a:p>
            <a:pPr marL="285750" indent="-285750">
              <a:spcBef>
                <a:spcPts val="600"/>
              </a:spcBef>
              <a:spcAft>
                <a:spcPts val="600"/>
              </a:spcAft>
              <a:buFont typeface="Wingdings" panose="05000000000000000000" pitchFamily="2" charset="2"/>
              <a:buChar char="v"/>
            </a:pPr>
            <a:r>
              <a:rPr lang="en-US" sz="1600" dirty="0">
                <a:latin typeface="Calibri" panose="020F0502020204030204" pitchFamily="34" charset="0"/>
                <a:cs typeface="Calibri" panose="020F0502020204030204" pitchFamily="34" charset="0"/>
              </a:rPr>
              <a:t>Within Section B3 of our proposal (Detailed Implementation/Project Plan), </a:t>
            </a:r>
            <a:r>
              <a:rPr lang="en-US" sz="1600" b="1" dirty="0">
                <a:latin typeface="Calibri" panose="020F0502020204030204" pitchFamily="34" charset="0"/>
                <a:cs typeface="Calibri" panose="020F0502020204030204" pitchFamily="34" charset="0"/>
              </a:rPr>
              <a:t>we have allocated 14 full weeks </a:t>
            </a:r>
            <a:r>
              <a:rPr lang="en-US" sz="1600" dirty="0">
                <a:latin typeface="Calibri" panose="020F0502020204030204" pitchFamily="34" charset="0"/>
                <a:cs typeface="Calibri" panose="020F0502020204030204" pitchFamily="34" charset="0"/>
              </a:rPr>
              <a:t>to the hiring and onboarding of H2O staff, which fills the majority of the Pre and Post-Award phases.</a:t>
            </a:r>
          </a:p>
          <a:p>
            <a:pPr marL="285750" indent="-285750">
              <a:spcBef>
                <a:spcPts val="600"/>
              </a:spcBef>
              <a:spcAft>
                <a:spcPts val="600"/>
              </a:spcAft>
              <a:buFont typeface="Wingdings" panose="05000000000000000000" pitchFamily="2" charset="2"/>
              <a:buChar char="v"/>
            </a:pPr>
            <a:r>
              <a:rPr lang="en-US" sz="1600" dirty="0">
                <a:latin typeface="Calibri" panose="020F0502020204030204" pitchFamily="34" charset="0"/>
                <a:cs typeface="Calibri" panose="020F0502020204030204" pitchFamily="34" charset="0"/>
              </a:rPr>
              <a:t>During this time, we intend to fully review the proposed staffing pattern against any possible feedback from AHCCCS – this is just how we do business.</a:t>
            </a:r>
          </a:p>
          <a:p>
            <a:pPr marL="285750" indent="-285750">
              <a:spcBef>
                <a:spcPts val="600"/>
              </a:spcBef>
              <a:spcAft>
                <a:spcPts val="600"/>
              </a:spcAft>
              <a:buFont typeface="Wingdings" panose="05000000000000000000" pitchFamily="2" charset="2"/>
              <a:buChar char="v"/>
            </a:pPr>
            <a:r>
              <a:rPr lang="en-US" sz="1600" u="sng" dirty="0">
                <a:latin typeface="Calibri" panose="020F0502020204030204" pitchFamily="34" charset="0"/>
                <a:cs typeface="Calibri" panose="020F0502020204030204" pitchFamily="34" charset="0"/>
              </a:rPr>
              <a:t>A major assumption made by our proposal</a:t>
            </a:r>
            <a:r>
              <a:rPr lang="en-US" sz="1600" dirty="0">
                <a:latin typeface="Calibri" panose="020F0502020204030204" pitchFamily="34" charset="0"/>
                <a:cs typeface="Calibri" panose="020F0502020204030204" pitchFamily="34" charset="0"/>
              </a:rPr>
              <a:t> is that the possible array of H2O Providers and CBOs that might be interested in joining the H2O Network will need to be identified and mapped by the specialized CHWs of the proposed </a:t>
            </a:r>
            <a:r>
              <a:rPr lang="en-US" sz="1600" b="1" dirty="0">
                <a:latin typeface="Calibri" panose="020F0502020204030204" pitchFamily="34" charset="0"/>
                <a:cs typeface="Calibri" panose="020F0502020204030204" pitchFamily="34" charset="0"/>
              </a:rPr>
              <a:t>Outreach Team</a:t>
            </a:r>
            <a:r>
              <a:rPr lang="en-US" sz="1600" dirty="0">
                <a:latin typeface="Calibri" panose="020F0502020204030204" pitchFamily="34" charset="0"/>
                <a:cs typeface="Calibri" panose="020F0502020204030204" pitchFamily="34" charset="0"/>
              </a:rPr>
              <a:t>, and that this set of entities will not be fully recorded in existing databases. If AHCCCS does </a:t>
            </a:r>
            <a:r>
              <a:rPr lang="en-US" sz="1600" u="sng" dirty="0">
                <a:latin typeface="Calibri" panose="020F0502020204030204" pitchFamily="34" charset="0"/>
                <a:cs typeface="Calibri" panose="020F0502020204030204" pitchFamily="34" charset="0"/>
              </a:rPr>
              <a:t>not</a:t>
            </a:r>
            <a:r>
              <a:rPr lang="en-US" sz="1600" dirty="0">
                <a:latin typeface="Calibri" panose="020F0502020204030204" pitchFamily="34" charset="0"/>
                <a:cs typeface="Calibri" panose="020F0502020204030204" pitchFamily="34" charset="0"/>
              </a:rPr>
              <a:t> agree, then we could cut up to 19 positions from the tentative budget (we estimate 14 positions would be optimal, leaving adequate staff for H2O participant surveying).</a:t>
            </a:r>
          </a:p>
          <a:p>
            <a:pPr marL="285750" indent="-285750">
              <a:spcBef>
                <a:spcPts val="600"/>
              </a:spcBef>
              <a:spcAft>
                <a:spcPts val="600"/>
              </a:spcAft>
              <a:buFont typeface="Wingdings" panose="05000000000000000000" pitchFamily="2" charset="2"/>
              <a:buChar char="v"/>
            </a:pPr>
            <a:r>
              <a:rPr lang="en-US" sz="1600" dirty="0">
                <a:latin typeface="Calibri" panose="020F0502020204030204" pitchFamily="34" charset="0"/>
                <a:cs typeface="Calibri" panose="020F0502020204030204" pitchFamily="34" charset="0"/>
              </a:rPr>
              <a:t>We would also consider reducing the number of positions currently allocated to the </a:t>
            </a:r>
            <a:r>
              <a:rPr lang="en-US" sz="1600" b="1" dirty="0">
                <a:latin typeface="Calibri" panose="020F0502020204030204" pitchFamily="34" charset="0"/>
                <a:cs typeface="Calibri" panose="020F0502020204030204" pitchFamily="34" charset="0"/>
              </a:rPr>
              <a:t>“Operational Structure Expansion”</a:t>
            </a:r>
            <a:r>
              <a:rPr lang="en-US" sz="1600" dirty="0">
                <a:latin typeface="Calibri" panose="020F0502020204030204" pitchFamily="34" charset="0"/>
                <a:cs typeface="Calibri" panose="020F0502020204030204" pitchFamily="34" charset="0"/>
              </a:rPr>
              <a:t> “team” by up to a factor of 2, although this would not be optimal as our projections were based on informed estimates of required staffing.</a:t>
            </a:r>
          </a:p>
          <a:p>
            <a:pPr marL="285750" indent="-285750">
              <a:spcBef>
                <a:spcPts val="600"/>
              </a:spcBef>
              <a:spcAft>
                <a:spcPts val="600"/>
              </a:spcAft>
              <a:buFont typeface="Wingdings" panose="05000000000000000000" pitchFamily="2" charset="2"/>
              <a:buChar char="v"/>
            </a:pPr>
            <a:r>
              <a:rPr lang="en-US" sz="1600" dirty="0">
                <a:latin typeface="Calibri" panose="020F0502020204030204" pitchFamily="34" charset="0"/>
                <a:cs typeface="Calibri" panose="020F0502020204030204" pitchFamily="34" charset="0"/>
              </a:rPr>
              <a:t>Real time communication across multiple formats is something we’ve built into H2O and is a part of BCBSAZ Health Choice corporate culture: we regularly communicate via Teams internally, and this is always a good venue to discuss staffing, workloads, etc. AZ Blue conducts monthly surveys to explore what works, and what doesn’t, across the organization and </a:t>
            </a:r>
            <a:r>
              <a:rPr lang="en-US" sz="1600" b="1" i="1" dirty="0">
                <a:solidFill>
                  <a:srgbClr val="3D64AC"/>
                </a:solidFill>
                <a:latin typeface="Calibri" panose="020F0502020204030204" pitchFamily="34" charset="0"/>
                <a:cs typeface="Calibri" panose="020F0502020204030204" pitchFamily="34" charset="0"/>
              </a:rPr>
              <a:t>we can readily develop the same type of H2O internal surveys </a:t>
            </a:r>
            <a:r>
              <a:rPr lang="en-US" sz="1600" dirty="0">
                <a:latin typeface="Calibri" panose="020F0502020204030204" pitchFamily="34" charset="0"/>
                <a:cs typeface="Calibri" panose="020F0502020204030204" pitchFamily="34" charset="0"/>
              </a:rPr>
              <a:t>to gather their input.</a:t>
            </a:r>
          </a:p>
          <a:p>
            <a:pPr marL="285750" indent="-285750">
              <a:spcBef>
                <a:spcPts val="600"/>
              </a:spcBef>
              <a:spcAft>
                <a:spcPts val="600"/>
              </a:spcAft>
              <a:buFont typeface="Wingdings" panose="05000000000000000000" pitchFamily="2" charset="2"/>
              <a:buChar char="v"/>
            </a:pPr>
            <a:r>
              <a:rPr lang="en-US" sz="1600" dirty="0">
                <a:latin typeface="Calibri" panose="020F0502020204030204" pitchFamily="34" charset="0"/>
                <a:cs typeface="Calibri" panose="020F0502020204030204" pitchFamily="34" charset="0"/>
              </a:rPr>
              <a:t>BCBSAZ Health Choice is capable of producing a monthly narrative deliverable on H2O staffing/resources which we would be happy to develop in collaboration with AHCCCS. </a:t>
            </a:r>
          </a:p>
        </p:txBody>
      </p:sp>
    </p:spTree>
    <p:extLst>
      <p:ext uri="{BB962C8B-B14F-4D97-AF65-F5344CB8AC3E}">
        <p14:creationId xmlns:p14="http://schemas.microsoft.com/office/powerpoint/2010/main" val="281884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tone structure with blue sky and clouds&#10;&#10;Description automatically generated">
            <a:extLst>
              <a:ext uri="{FF2B5EF4-FFF2-40B4-BE49-F238E27FC236}">
                <a16:creationId xmlns:a16="http://schemas.microsoft.com/office/drawing/2014/main" id="{5653E671-4E40-3553-C477-FC95032BB936}"/>
              </a:ext>
            </a:extLst>
          </p:cNvPr>
          <p:cNvPicPr>
            <a:picLocks noChangeAspect="1"/>
          </p:cNvPicPr>
          <p:nvPr/>
        </p:nvPicPr>
        <p:blipFill>
          <a:blip r:embed="rId3"/>
          <a:stretch>
            <a:fillRect/>
          </a:stretch>
        </p:blipFill>
        <p:spPr>
          <a:xfrm flipH="1">
            <a:off x="0" y="0"/>
            <a:ext cx="9144000" cy="6858000"/>
          </a:xfrm>
          <a:prstGeom prst="rect">
            <a:avLst/>
          </a:prstGeom>
        </p:spPr>
      </p:pic>
      <p:sp>
        <p:nvSpPr>
          <p:cNvPr id="3" name="TextBox 2">
            <a:extLst>
              <a:ext uri="{FF2B5EF4-FFF2-40B4-BE49-F238E27FC236}">
                <a16:creationId xmlns:a16="http://schemas.microsoft.com/office/drawing/2014/main" id="{6E8A9D78-27A8-D223-B330-745D85329BC8}"/>
              </a:ext>
            </a:extLst>
          </p:cNvPr>
          <p:cNvSpPr txBox="1"/>
          <p:nvPr/>
        </p:nvSpPr>
        <p:spPr>
          <a:xfrm>
            <a:off x="-1204111" y="1219560"/>
            <a:ext cx="6572816" cy="523220"/>
          </a:xfrm>
          <a:prstGeom prst="rect">
            <a:avLst/>
          </a:prstGeom>
          <a:noFill/>
        </p:spPr>
        <p:txBody>
          <a:bodyPr wrap="square">
            <a:spAutoFit/>
          </a:bodyPr>
          <a:lstStyle/>
          <a:p>
            <a:pPr algn="ctr"/>
            <a:r>
              <a:rPr lang="en-US" sz="2800" b="1" dirty="0">
                <a:solidFill>
                  <a:srgbClr val="621A68"/>
                </a:solidFill>
                <a:latin typeface="+mn-lt"/>
                <a:ea typeface="Helvetica Neue Light"/>
                <a:cs typeface="Arial Narrow"/>
              </a:rPr>
              <a:t>AHCCCS Question #4</a:t>
            </a:r>
          </a:p>
        </p:txBody>
      </p:sp>
      <p:sp>
        <p:nvSpPr>
          <p:cNvPr id="7" name="TextBox 6">
            <a:extLst>
              <a:ext uri="{FF2B5EF4-FFF2-40B4-BE49-F238E27FC236}">
                <a16:creationId xmlns:a16="http://schemas.microsoft.com/office/drawing/2014/main" id="{6244197F-1312-C38B-9850-68112E970578}"/>
              </a:ext>
            </a:extLst>
          </p:cNvPr>
          <p:cNvSpPr txBox="1"/>
          <p:nvPr/>
        </p:nvSpPr>
        <p:spPr>
          <a:xfrm>
            <a:off x="1013988" y="4134798"/>
            <a:ext cx="7337832" cy="1015663"/>
          </a:xfrm>
          <a:prstGeom prst="rect">
            <a:avLst/>
          </a:prstGeom>
          <a:noFill/>
        </p:spPr>
        <p:txBody>
          <a:bodyPr wrap="square">
            <a:spAutoFit/>
          </a:bodyPr>
          <a:lstStyle/>
          <a:p>
            <a:pPr lvl="0" algn="ctr"/>
            <a:r>
              <a:rPr lang="en-US" sz="2000" b="1" dirty="0">
                <a:solidFill>
                  <a:srgbClr val="FFFF00"/>
                </a:solidFill>
              </a:rPr>
              <a:t>“Please present your proposed process for development of your provider network including how you will use CHWs (or other resources) to accomplish this..”</a:t>
            </a:r>
            <a:endParaRPr lang="en-US" b="1" dirty="0">
              <a:solidFill>
                <a:srgbClr val="FFFF00"/>
              </a:solidFill>
              <a:latin typeface="+mn-lt"/>
              <a:ea typeface="Helvetica Neue Light"/>
              <a:cs typeface="Arial Narrow"/>
            </a:endParaRPr>
          </a:p>
        </p:txBody>
      </p:sp>
    </p:spTree>
    <p:extLst>
      <p:ext uri="{BB962C8B-B14F-4D97-AF65-F5344CB8AC3E}">
        <p14:creationId xmlns:p14="http://schemas.microsoft.com/office/powerpoint/2010/main" val="3639500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tone building with a hole in the wall&#10;&#10;Description automatically generated">
            <a:extLst>
              <a:ext uri="{FF2B5EF4-FFF2-40B4-BE49-F238E27FC236}">
                <a16:creationId xmlns:a16="http://schemas.microsoft.com/office/drawing/2014/main" id="{69755E6F-5CF0-2DEA-829F-FC4698C33D46}"/>
              </a:ext>
            </a:extLst>
          </p:cNvPr>
          <p:cNvPicPr>
            <a:picLocks noChangeAspect="1"/>
          </p:cNvPicPr>
          <p:nvPr/>
        </p:nvPicPr>
        <p:blipFill>
          <a:blip r:embed="rId3"/>
          <a:stretch>
            <a:fillRect/>
          </a:stretch>
        </p:blipFill>
        <p:spPr>
          <a:xfrm>
            <a:off x="-2810313" y="0"/>
            <a:ext cx="6669249" cy="6858000"/>
          </a:xfrm>
          <a:prstGeom prst="rect">
            <a:avLst/>
          </a:prstGeom>
        </p:spPr>
      </p:pic>
      <p:sp>
        <p:nvSpPr>
          <p:cNvPr id="5" name="TextBox 16">
            <a:extLst>
              <a:ext uri="{FF2B5EF4-FFF2-40B4-BE49-F238E27FC236}">
                <a16:creationId xmlns:a16="http://schemas.microsoft.com/office/drawing/2014/main" id="{DF20A971-CB3A-BC78-80CF-3EC8509547C6}"/>
              </a:ext>
            </a:extLst>
          </p:cNvPr>
          <p:cNvSpPr txBox="1">
            <a:spLocks noChangeArrowheads="1"/>
          </p:cNvSpPr>
          <p:nvPr/>
        </p:nvSpPr>
        <p:spPr bwMode="auto">
          <a:xfrm>
            <a:off x="4419045" y="864973"/>
            <a:ext cx="3929952" cy="6217087"/>
          </a:xfrm>
          <a:prstGeom prst="rect">
            <a:avLst/>
          </a:prstGeom>
          <a:noFill/>
          <a:ln w="9525">
            <a:noFill/>
            <a:miter lim="800000"/>
            <a:headEnd/>
            <a:tailEnd/>
          </a:ln>
        </p:spPr>
        <p:txBody>
          <a:bodyPr wrap="square" lIns="0" rIns="0">
            <a:spAutoFit/>
          </a:bodyPr>
          <a:lstStyle/>
          <a:p>
            <a:pPr algn="ctr"/>
            <a:r>
              <a:rPr lang="en-US" sz="2400" b="1" dirty="0">
                <a:solidFill>
                  <a:srgbClr val="621A68"/>
                </a:solidFill>
                <a:latin typeface="+mn-lt"/>
                <a:ea typeface="Helvetica Neue Light"/>
                <a:cs typeface="Arial Narrow"/>
              </a:rPr>
              <a:t>Presentation Outline</a:t>
            </a:r>
          </a:p>
          <a:p>
            <a:pPr algn="ctr"/>
            <a:endParaRPr lang="en-US" sz="2400" b="1" dirty="0">
              <a:solidFill>
                <a:srgbClr val="621A68"/>
              </a:solidFill>
              <a:latin typeface="+mn-lt"/>
              <a:ea typeface="Helvetica Neue Light"/>
              <a:cs typeface="Arial Narrow"/>
            </a:endParaRPr>
          </a:p>
          <a:p>
            <a:pPr marL="342900" indent="-342900">
              <a:spcBef>
                <a:spcPts val="600"/>
              </a:spcBef>
              <a:spcAft>
                <a:spcPts val="600"/>
              </a:spcAft>
              <a:buFont typeface="+mj-lt"/>
              <a:buAutoNum type="arabicPeriod"/>
            </a:pPr>
            <a:r>
              <a:rPr lang="en-US" b="1" dirty="0">
                <a:latin typeface="+mn-lt"/>
                <a:ea typeface="Helvetica Neue Light"/>
                <a:cs typeface="Arial Narrow"/>
              </a:rPr>
              <a:t>Brief overview of our approach</a:t>
            </a:r>
          </a:p>
          <a:p>
            <a:pPr marL="342900" indent="-342900">
              <a:spcBef>
                <a:spcPts val="600"/>
              </a:spcBef>
              <a:spcAft>
                <a:spcPts val="600"/>
              </a:spcAft>
              <a:buFont typeface="+mj-lt"/>
              <a:buAutoNum type="arabicPeriod"/>
            </a:pPr>
            <a:r>
              <a:rPr lang="en-US" b="1" dirty="0">
                <a:latin typeface="+mn-lt"/>
                <a:ea typeface="Helvetica Neue Light"/>
                <a:cs typeface="Arial Narrow"/>
              </a:rPr>
              <a:t>Proposed staffing pattern including the roles and responsibilities</a:t>
            </a:r>
          </a:p>
          <a:p>
            <a:pPr marL="342900" indent="-342900">
              <a:spcBef>
                <a:spcPts val="600"/>
              </a:spcBef>
              <a:spcAft>
                <a:spcPts val="600"/>
              </a:spcAft>
              <a:buFont typeface="+mj-lt"/>
              <a:buAutoNum type="arabicPeriod"/>
            </a:pPr>
            <a:r>
              <a:rPr lang="en-US" b="1" dirty="0">
                <a:latin typeface="+mn-lt"/>
                <a:ea typeface="Helvetica Neue Light"/>
                <a:cs typeface="Arial Narrow"/>
              </a:rPr>
              <a:t>Responses to each of AHCCCS’ </a:t>
            </a:r>
            <a:r>
              <a:rPr lang="en-US" b="1" dirty="0">
                <a:solidFill>
                  <a:srgbClr val="7030A0"/>
                </a:solidFill>
                <a:latin typeface="+mn-lt"/>
                <a:ea typeface="Helvetica Neue Light"/>
                <a:cs typeface="Arial Narrow"/>
              </a:rPr>
              <a:t>five core questions </a:t>
            </a:r>
            <a:r>
              <a:rPr lang="en-US" b="1" dirty="0">
                <a:latin typeface="+mn-lt"/>
                <a:ea typeface="Helvetica Neue Light"/>
                <a:cs typeface="Arial Narrow"/>
              </a:rPr>
              <a:t>for this session</a:t>
            </a:r>
          </a:p>
          <a:p>
            <a:pPr marL="342900" indent="-342900">
              <a:spcBef>
                <a:spcPts val="600"/>
              </a:spcBef>
              <a:spcAft>
                <a:spcPts val="600"/>
              </a:spcAft>
              <a:buFont typeface="+mj-lt"/>
              <a:buAutoNum type="arabicPeriod"/>
            </a:pPr>
            <a:r>
              <a:rPr lang="en-US" b="1" dirty="0">
                <a:latin typeface="+mn-lt"/>
                <a:ea typeface="Helvetica Neue Light"/>
                <a:cs typeface="Arial Narrow"/>
              </a:rPr>
              <a:t>Summary of why we believe we are the best choice to be selected the H2O PA (Project Administrator)</a:t>
            </a:r>
          </a:p>
          <a:p>
            <a:pPr marL="342900" indent="-342900">
              <a:spcBef>
                <a:spcPts val="600"/>
              </a:spcBef>
              <a:spcAft>
                <a:spcPts val="600"/>
              </a:spcAft>
              <a:buFont typeface="+mj-lt"/>
              <a:buAutoNum type="arabicPeriod"/>
            </a:pPr>
            <a:r>
              <a:rPr lang="en-US" b="1" dirty="0">
                <a:solidFill>
                  <a:srgbClr val="7030A0"/>
                </a:solidFill>
                <a:latin typeface="+mn-lt"/>
                <a:ea typeface="Helvetica Neue Light"/>
                <a:cs typeface="Arial Narrow"/>
              </a:rPr>
              <a:t>Questions and Answers</a:t>
            </a:r>
          </a:p>
          <a:p>
            <a:pPr marL="342900" indent="-342900">
              <a:buFont typeface="+mj-lt"/>
              <a:buAutoNum type="arabicPeriod"/>
            </a:pPr>
            <a:endParaRPr lang="en-US" sz="1600" b="1" dirty="0">
              <a:latin typeface="+mn-lt"/>
              <a:ea typeface="Helvetica Neue Light"/>
              <a:cs typeface="Arial Narrow"/>
            </a:endParaRPr>
          </a:p>
          <a:p>
            <a:pPr marL="342900" indent="-342900">
              <a:buFont typeface="+mj-lt"/>
              <a:buAutoNum type="arabicPeriod"/>
            </a:pPr>
            <a:endParaRPr lang="en-US" sz="1600" b="1" dirty="0">
              <a:latin typeface="+mn-lt"/>
              <a:ea typeface="Helvetica Neue Light"/>
              <a:cs typeface="Arial Narrow"/>
            </a:endParaRPr>
          </a:p>
          <a:p>
            <a:endParaRPr lang="en-US" sz="1600" b="1" dirty="0">
              <a:solidFill>
                <a:srgbClr val="621A68"/>
              </a:solidFill>
              <a:latin typeface="+mn-lt"/>
              <a:ea typeface="Helvetica Neue Light"/>
              <a:cs typeface="Arial Narrow"/>
            </a:endParaRPr>
          </a:p>
          <a:p>
            <a:pPr algn="ctr"/>
            <a:endParaRPr lang="en-US" sz="3600" b="1" dirty="0">
              <a:solidFill>
                <a:srgbClr val="0064A1"/>
              </a:solidFill>
              <a:latin typeface="Berlin Sans FB" panose="020E0602020502020306" pitchFamily="34" charset="0"/>
              <a:ea typeface="Helvetica Neue Light"/>
              <a:cs typeface="Arial Narrow"/>
            </a:endParaRPr>
          </a:p>
        </p:txBody>
      </p:sp>
      <p:sp>
        <p:nvSpPr>
          <p:cNvPr id="6" name="Callout: Left Arrow 5">
            <a:extLst>
              <a:ext uri="{FF2B5EF4-FFF2-40B4-BE49-F238E27FC236}">
                <a16:creationId xmlns:a16="http://schemas.microsoft.com/office/drawing/2014/main" id="{F44C5CAB-07BE-1BAF-9B47-B4CCFCCB1927}"/>
              </a:ext>
            </a:extLst>
          </p:cNvPr>
          <p:cNvSpPr/>
          <p:nvPr/>
        </p:nvSpPr>
        <p:spPr>
          <a:xfrm>
            <a:off x="1841213" y="5853132"/>
            <a:ext cx="5461573" cy="780177"/>
          </a:xfrm>
          <a:prstGeom prst="leftArrowCallou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600" dirty="0">
                <a:solidFill>
                  <a:srgbClr val="621A68"/>
                </a:solidFill>
              </a:rPr>
              <a:t>Throughout this presentation, you will note images of </a:t>
            </a:r>
            <a:r>
              <a:rPr lang="en-US" sz="1600" dirty="0" err="1">
                <a:solidFill>
                  <a:srgbClr val="621A68"/>
                </a:solidFill>
              </a:rPr>
              <a:t>Wupatki</a:t>
            </a:r>
            <a:r>
              <a:rPr lang="en-US" sz="1600" dirty="0">
                <a:solidFill>
                  <a:srgbClr val="621A68"/>
                </a:solidFill>
              </a:rPr>
              <a:t> National Monument…this has a purpose.</a:t>
            </a:r>
          </a:p>
        </p:txBody>
      </p:sp>
    </p:spTree>
    <p:extLst>
      <p:ext uri="{BB962C8B-B14F-4D97-AF65-F5344CB8AC3E}">
        <p14:creationId xmlns:p14="http://schemas.microsoft.com/office/powerpoint/2010/main" val="445783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fade">
                                      <p:cBhvr>
                                        <p:cTn id="35" dur="1000"/>
                                        <p:tgtEl>
                                          <p:spTgt spid="5">
                                            <p:txEl>
                                              <p:pRg st="5" end="5"/>
                                            </p:txEl>
                                          </p:spTgt>
                                        </p:tgtEl>
                                      </p:cBhvr>
                                    </p:animEffect>
                                    <p:anim calcmode="lin" valueType="num">
                                      <p:cBhvr>
                                        <p:cTn id="36"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1000"/>
                                        <p:tgtEl>
                                          <p:spTgt spid="5">
                                            <p:txEl>
                                              <p:pRg st="6" end="6"/>
                                            </p:txEl>
                                          </p:spTgt>
                                        </p:tgtEl>
                                      </p:cBhvr>
                                    </p:animEffect>
                                    <p:anim calcmode="lin" valueType="num">
                                      <p:cBhvr>
                                        <p:cTn id="4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3703" y="7925"/>
            <a:ext cx="8229600" cy="668149"/>
          </a:xfrm>
        </p:spPr>
        <p:txBody>
          <a:bodyPr>
            <a:normAutofit/>
          </a:bodyPr>
          <a:lstStyle/>
          <a:p>
            <a:pPr lvl="0">
              <a:defRPr/>
            </a:pPr>
            <a:r>
              <a:rPr lang="en-US" sz="1600" dirty="0">
                <a:solidFill>
                  <a:srgbClr val="621A68"/>
                </a:solidFill>
                <a:ea typeface="+mj-ea"/>
              </a:rPr>
              <a:t>H2O Provider Network Development: </a:t>
            </a:r>
            <a:r>
              <a:rPr lang="en-US" sz="1600" b="0" dirty="0">
                <a:solidFill>
                  <a:srgbClr val="0099D7"/>
                </a:solidFill>
                <a:ea typeface="+mj-ea"/>
              </a:rPr>
              <a:t>Why specialized Community Health Workers?  </a:t>
            </a:r>
            <a:endParaRPr lang="en-US" sz="800" b="0" dirty="0">
              <a:solidFill>
                <a:srgbClr val="0099D7"/>
              </a:solidFill>
              <a:ea typeface="+mj-ea"/>
            </a:endParaRPr>
          </a:p>
        </p:txBody>
      </p:sp>
      <p:sp>
        <p:nvSpPr>
          <p:cNvPr id="3" name="TextBox 2">
            <a:extLst>
              <a:ext uri="{FF2B5EF4-FFF2-40B4-BE49-F238E27FC236}">
                <a16:creationId xmlns:a16="http://schemas.microsoft.com/office/drawing/2014/main" id="{CAF34F06-6CC4-3E73-AA9A-BF2BAB18021C}"/>
              </a:ext>
            </a:extLst>
          </p:cNvPr>
          <p:cNvSpPr txBox="1"/>
          <p:nvPr/>
        </p:nvSpPr>
        <p:spPr>
          <a:xfrm>
            <a:off x="0" y="470655"/>
            <a:ext cx="9144000" cy="6319679"/>
          </a:xfrm>
          <a:prstGeom prst="rect">
            <a:avLst/>
          </a:prstGeom>
          <a:noFill/>
        </p:spPr>
        <p:txBody>
          <a:bodyPr wrap="square" rtlCol="0">
            <a:spAutoFit/>
          </a:bodyPr>
          <a:lstStyle/>
          <a:p>
            <a:pPr marL="285750" indent="-285750">
              <a:spcBef>
                <a:spcPts val="100"/>
              </a:spcBef>
              <a:spcAft>
                <a:spcPts val="100"/>
              </a:spcAft>
              <a:buFont typeface="Wingdings" panose="05000000000000000000" pitchFamily="2" charset="2"/>
              <a:buChar char="v"/>
            </a:pPr>
            <a:r>
              <a:rPr lang="en-US" sz="1400" dirty="0">
                <a:latin typeface="Calibri" panose="020F0502020204030204" pitchFamily="34" charset="0"/>
                <a:cs typeface="Calibri" panose="020F0502020204030204" pitchFamily="34" charset="0"/>
              </a:rPr>
              <a:t>BCBSAZ Health Choice has been exploring ways to develop networks of CHWs as patient advocates in various AZ Rural Counties (such as Yavapai and Mohave Counties) as a means to address the resource complications of </a:t>
            </a:r>
            <a:r>
              <a:rPr lang="en-US" sz="1400" i="1" dirty="0">
                <a:latin typeface="Calibri" panose="020F0502020204030204" pitchFamily="34" charset="0"/>
                <a:cs typeface="Calibri" panose="020F0502020204030204" pitchFamily="34" charset="0"/>
              </a:rPr>
              <a:t>service deserts </a:t>
            </a:r>
            <a:r>
              <a:rPr lang="en-US" sz="1400" dirty="0">
                <a:latin typeface="Calibri" panose="020F0502020204030204" pitchFamily="34" charset="0"/>
                <a:cs typeface="Calibri" panose="020F0502020204030204" pitchFamily="34" charset="0"/>
              </a:rPr>
              <a:t>and the complex nature of finding, accessing, and </a:t>
            </a:r>
            <a:r>
              <a:rPr lang="en-US" sz="1400" i="1" dirty="0">
                <a:latin typeface="Calibri" panose="020F0502020204030204" pitchFamily="34" charset="0"/>
                <a:cs typeface="Calibri" panose="020F0502020204030204" pitchFamily="34" charset="0"/>
              </a:rPr>
              <a:t>trusting</a:t>
            </a:r>
            <a:r>
              <a:rPr lang="en-US" sz="1400" dirty="0">
                <a:latin typeface="Calibri" panose="020F0502020204030204" pitchFamily="34" charset="0"/>
                <a:cs typeface="Calibri" panose="020F0502020204030204" pitchFamily="34" charset="0"/>
              </a:rPr>
              <a:t> locally-available social services and treatment options.</a:t>
            </a:r>
          </a:p>
          <a:p>
            <a:pPr marL="285750" indent="-285750">
              <a:spcBef>
                <a:spcPts val="100"/>
              </a:spcBef>
              <a:spcAft>
                <a:spcPts val="100"/>
              </a:spcAft>
              <a:buFont typeface="Wingdings" panose="05000000000000000000" pitchFamily="2" charset="2"/>
              <a:buChar char="v"/>
            </a:pPr>
            <a:r>
              <a:rPr lang="en-US" sz="1400" dirty="0">
                <a:latin typeface="Calibri" panose="020F0502020204030204" pitchFamily="34" charset="0"/>
                <a:cs typeface="Calibri" panose="020F0502020204030204" pitchFamily="34" charset="0"/>
              </a:rPr>
              <a:t>We have found that “the existing array of funded social services (especially in Rural Arizona) is so complicated, has different eligibility criteria, and changes so rapidly that many in need become frustrated and give up when they try to engage with it.”</a:t>
            </a:r>
          </a:p>
          <a:p>
            <a:pPr marL="285750" indent="-285750">
              <a:spcBef>
                <a:spcPts val="100"/>
              </a:spcBef>
              <a:spcAft>
                <a:spcPts val="100"/>
              </a:spcAft>
              <a:buFont typeface="Wingdings" panose="05000000000000000000" pitchFamily="2" charset="2"/>
              <a:buChar char="v"/>
            </a:pPr>
            <a:r>
              <a:rPr lang="en-US" sz="1400" dirty="0">
                <a:latin typeface="Calibri" panose="020F0502020204030204" pitchFamily="34" charset="0"/>
                <a:cs typeface="Calibri" panose="020F0502020204030204" pitchFamily="34" charset="0"/>
              </a:rPr>
              <a:t>CHWs can serve as information brokers, “Peer Support” level advocates, who become deeply familiar with the services in a given geographic area – services they have used themselves – services that may have wild fluctuations in fidelity and availability and may not generally want to be advertised.</a:t>
            </a:r>
          </a:p>
          <a:p>
            <a:pPr marL="285750" indent="-285750">
              <a:spcBef>
                <a:spcPts val="100"/>
              </a:spcBef>
              <a:spcAft>
                <a:spcPts val="100"/>
              </a:spcAft>
              <a:buFont typeface="Wingdings" panose="05000000000000000000" pitchFamily="2" charset="2"/>
              <a:buChar char="v"/>
            </a:pPr>
            <a:r>
              <a:rPr lang="en-US" sz="1400" dirty="0">
                <a:latin typeface="Calibri" panose="020F0502020204030204" pitchFamily="34" charset="0"/>
                <a:cs typeface="Calibri" panose="020F0502020204030204" pitchFamily="34" charset="0"/>
              </a:rPr>
              <a:t>In general, CHWs can readily map-out what services exist </a:t>
            </a:r>
            <a:r>
              <a:rPr lang="en-US" sz="1400" i="1" dirty="0">
                <a:latin typeface="Calibri" panose="020F0502020204030204" pitchFamily="34" charset="0"/>
                <a:cs typeface="Calibri" panose="020F0502020204030204" pitchFamily="34" charset="0"/>
              </a:rPr>
              <a:t>and how people can actually access them</a:t>
            </a:r>
            <a:r>
              <a:rPr lang="en-US" sz="1400" dirty="0">
                <a:latin typeface="Calibri" panose="020F0502020204030204" pitchFamily="34" charset="0"/>
                <a:cs typeface="Calibri" panose="020F0502020204030204" pitchFamily="34" charset="0"/>
              </a:rPr>
              <a:t>. This, combined with their other traits, makes them attractive outreach workers for a project seeking to build a comprehensive set of housing support services for H2O.</a:t>
            </a:r>
          </a:p>
          <a:p>
            <a:pPr marL="285750" indent="-285750">
              <a:spcBef>
                <a:spcPts val="100"/>
              </a:spcBef>
              <a:spcAft>
                <a:spcPts val="100"/>
              </a:spcAft>
              <a:buFont typeface="Wingdings" panose="05000000000000000000" pitchFamily="2" charset="2"/>
              <a:buChar char="v"/>
            </a:pPr>
            <a:r>
              <a:rPr lang="en-US" sz="1400" dirty="0">
                <a:latin typeface="Calibri" panose="020F0502020204030204" pitchFamily="34" charset="0"/>
                <a:cs typeface="Calibri" panose="020F0502020204030204" pitchFamily="34" charset="0"/>
              </a:rPr>
              <a:t>We propose that in addition to the known set of providers, listed in known databases (AZ 211, findhelp.org, Arizona Balance of State Rural Continuums of Care resource lists…), there exists a pool of more difficult to access possible H2O providers which a </a:t>
            </a:r>
            <a:r>
              <a:rPr lang="en-US" sz="1400" i="1" dirty="0">
                <a:latin typeface="Calibri" panose="020F0502020204030204" pitchFamily="34" charset="0"/>
                <a:cs typeface="Calibri" panose="020F0502020204030204" pitchFamily="34" charset="0"/>
              </a:rPr>
              <a:t>specialized</a:t>
            </a:r>
            <a:r>
              <a:rPr lang="en-US" sz="1400" dirty="0">
                <a:latin typeface="Calibri" panose="020F0502020204030204" pitchFamily="34" charset="0"/>
                <a:cs typeface="Calibri" panose="020F0502020204030204" pitchFamily="34" charset="0"/>
              </a:rPr>
              <a:t> set of CHWs can identify and recruit into a developing </a:t>
            </a:r>
            <a:r>
              <a:rPr lang="en-US" sz="1400" b="1" dirty="0">
                <a:latin typeface="Calibri" panose="020F0502020204030204" pitchFamily="34" charset="0"/>
                <a:cs typeface="Calibri" panose="020F0502020204030204" pitchFamily="34" charset="0"/>
              </a:rPr>
              <a:t>H2O Network</a:t>
            </a:r>
            <a:r>
              <a:rPr lang="en-US" sz="1400" dirty="0">
                <a:latin typeface="Calibri" panose="020F0502020204030204" pitchFamily="34" charset="0"/>
                <a:cs typeface="Calibri" panose="020F0502020204030204" pitchFamily="34" charset="0"/>
              </a:rPr>
              <a:t>.</a:t>
            </a:r>
          </a:p>
          <a:p>
            <a:pPr marL="285750" indent="-285750">
              <a:spcBef>
                <a:spcPts val="100"/>
              </a:spcBef>
              <a:spcAft>
                <a:spcPts val="100"/>
              </a:spcAft>
              <a:buFont typeface="Wingdings" panose="05000000000000000000" pitchFamily="2" charset="2"/>
              <a:buChar char="v"/>
            </a:pPr>
            <a:r>
              <a:rPr lang="en-US" sz="1400" dirty="0">
                <a:latin typeface="Calibri" panose="020F0502020204030204" pitchFamily="34" charset="0"/>
                <a:cs typeface="Calibri" panose="020F0502020204030204" pitchFamily="34" charset="0"/>
              </a:rPr>
              <a:t>These specialized CHWs would otherwise function as CHWs (patient advocates), but would possess specialized Sociological training provided by BCBSAZ Health Choice in the area of </a:t>
            </a:r>
            <a:r>
              <a:rPr lang="en-US" sz="1400" i="1" dirty="0">
                <a:latin typeface="Calibri" panose="020F0502020204030204" pitchFamily="34" charset="0"/>
                <a:cs typeface="Calibri" panose="020F0502020204030204" pitchFamily="34" charset="0"/>
              </a:rPr>
              <a:t>Community Resource Mapping</a:t>
            </a:r>
            <a:r>
              <a:rPr lang="en-US" sz="1400" dirty="0">
                <a:latin typeface="Calibri" panose="020F0502020204030204" pitchFamily="34" charset="0"/>
                <a:cs typeface="Calibri" panose="020F0502020204030204" pitchFamily="34" charset="0"/>
              </a:rPr>
              <a:t>. They would attend resource meetings, conduct site visits, employ formal/informal interviewing, snowball sampling, and create comprehensive lists of all possible (H2O relevant and otherwise) services within a given County.</a:t>
            </a:r>
          </a:p>
          <a:p>
            <a:pPr marL="285750" indent="-285750">
              <a:spcBef>
                <a:spcPts val="100"/>
              </a:spcBef>
              <a:spcAft>
                <a:spcPts val="100"/>
              </a:spcAft>
              <a:buFont typeface="Wingdings" panose="05000000000000000000" pitchFamily="2" charset="2"/>
              <a:buChar char="v"/>
            </a:pPr>
            <a:r>
              <a:rPr lang="en-US" sz="1400" dirty="0">
                <a:latin typeface="Calibri" panose="020F0502020204030204" pitchFamily="34" charset="0"/>
                <a:cs typeface="Calibri" panose="020F0502020204030204" pitchFamily="34" charset="0"/>
              </a:rPr>
              <a:t>These services could be easily coded into the HRSN categories previously highlighted..</a:t>
            </a:r>
          </a:p>
          <a:p>
            <a:pPr marL="285750" indent="-285750">
              <a:spcBef>
                <a:spcPts val="100"/>
              </a:spcBef>
              <a:spcAft>
                <a:spcPts val="100"/>
              </a:spcAft>
              <a:buFont typeface="Wingdings" panose="05000000000000000000" pitchFamily="2" charset="2"/>
              <a:buChar char="v"/>
            </a:pPr>
            <a:r>
              <a:rPr lang="en-US" sz="1400" dirty="0">
                <a:latin typeface="Calibri" panose="020F0502020204030204" pitchFamily="34" charset="0"/>
                <a:cs typeface="Calibri" panose="020F0502020204030204" pitchFamily="34" charset="0"/>
              </a:rPr>
              <a:t>CHWs would also have the capacity to evaluate these services – </a:t>
            </a:r>
            <a:r>
              <a:rPr lang="en-US" sz="1400" i="1" dirty="0">
                <a:latin typeface="Calibri" panose="020F0502020204030204" pitchFamily="34" charset="0"/>
                <a:cs typeface="Calibri" panose="020F0502020204030204" pitchFamily="34" charset="0"/>
              </a:rPr>
              <a:t>how actually accessible are they? What is the client experience like when seeking assistance there?</a:t>
            </a:r>
            <a:r>
              <a:rPr lang="en-US" sz="1400" dirty="0">
                <a:latin typeface="Calibri" panose="020F0502020204030204" pitchFamily="34" charset="0"/>
                <a:cs typeface="Calibri" panose="020F0502020204030204" pitchFamily="34" charset="0"/>
              </a:rPr>
              <a:t> There is a </a:t>
            </a:r>
            <a:r>
              <a:rPr lang="en-US" sz="1400" u="sng" dirty="0">
                <a:latin typeface="Calibri" panose="020F0502020204030204" pitchFamily="34" charset="0"/>
                <a:cs typeface="Calibri" panose="020F0502020204030204" pitchFamily="34" charset="0"/>
              </a:rPr>
              <a:t>large</a:t>
            </a:r>
            <a:r>
              <a:rPr lang="en-US" sz="1400" dirty="0">
                <a:latin typeface="Calibri" panose="020F0502020204030204" pitchFamily="34" charset="0"/>
                <a:cs typeface="Calibri" panose="020F0502020204030204" pitchFamily="34" charset="0"/>
              </a:rPr>
              <a:t> divide between a simple referral and an informed referral – between knowing the ins and outs of the actual client experience, and an entry in a resource listing.</a:t>
            </a:r>
          </a:p>
          <a:p>
            <a:pPr marL="285750" indent="-285750">
              <a:spcBef>
                <a:spcPts val="100"/>
              </a:spcBef>
              <a:spcAft>
                <a:spcPts val="100"/>
              </a:spcAft>
              <a:buFont typeface="Wingdings" panose="05000000000000000000" pitchFamily="2" charset="2"/>
              <a:buChar char="v"/>
            </a:pPr>
            <a:r>
              <a:rPr lang="en-US" sz="1400" b="1" dirty="0">
                <a:latin typeface="Calibri" panose="020F0502020204030204" pitchFamily="34" charset="0"/>
                <a:cs typeface="Calibri" panose="020F0502020204030204" pitchFamily="34" charset="0"/>
              </a:rPr>
              <a:t>The end result: </a:t>
            </a:r>
            <a:r>
              <a:rPr lang="en-US" sz="1400" dirty="0">
                <a:latin typeface="Calibri" panose="020F0502020204030204" pitchFamily="34" charset="0"/>
                <a:cs typeface="Calibri" panose="020F0502020204030204" pitchFamily="34" charset="0"/>
              </a:rPr>
              <a:t>we achieve the best-possible, most comprehensive pool of H2O Providers and CBOs, giving participants choice of services, identifying glaring gaps in services, sharing data statewide as a benefit to all, </a:t>
            </a:r>
            <a:r>
              <a:rPr lang="en-US" sz="1400" i="1" dirty="0">
                <a:latin typeface="Calibri" panose="020F0502020204030204" pitchFamily="34" charset="0"/>
                <a:cs typeface="Calibri" panose="020F0502020204030204" pitchFamily="34" charset="0"/>
              </a:rPr>
              <a:t>respecting the expertise of program participants as service experts</a:t>
            </a:r>
            <a:r>
              <a:rPr lang="en-US" sz="1400" dirty="0">
                <a:latin typeface="Calibri" panose="020F0502020204030204" pitchFamily="34" charset="0"/>
                <a:cs typeface="Calibri" panose="020F0502020204030204" pitchFamily="34" charset="0"/>
              </a:rPr>
              <a:t>, </a:t>
            </a:r>
            <a:r>
              <a:rPr lang="en-US" sz="1400" u="sng" dirty="0">
                <a:latin typeface="Calibri" panose="020F0502020204030204" pitchFamily="34" charset="0"/>
                <a:cs typeface="Calibri" panose="020F0502020204030204" pitchFamily="34" charset="0"/>
              </a:rPr>
              <a:t>and</a:t>
            </a:r>
            <a:r>
              <a:rPr lang="en-US" sz="1400" dirty="0">
                <a:latin typeface="Calibri" panose="020F0502020204030204" pitchFamily="34" charset="0"/>
                <a:cs typeface="Calibri" panose="020F0502020204030204" pitchFamily="34" charset="0"/>
              </a:rPr>
              <a:t> creating a highly valuable </a:t>
            </a:r>
            <a:r>
              <a:rPr lang="en-US" sz="1400" b="1" dirty="0">
                <a:latin typeface="Calibri" panose="020F0502020204030204" pitchFamily="34" charset="0"/>
                <a:cs typeface="Calibri" panose="020F0502020204030204" pitchFamily="34" charset="0"/>
              </a:rPr>
              <a:t>H2O Network Database</a:t>
            </a:r>
            <a:r>
              <a:rPr lang="en-US" sz="1400" dirty="0">
                <a:latin typeface="Calibri" panose="020F0502020204030204" pitchFamily="34" charset="0"/>
                <a:cs typeface="Calibri" panose="020F0502020204030204" pitchFamily="34" charset="0"/>
              </a:rPr>
              <a:t>. [explained in our next response to </a:t>
            </a:r>
            <a:r>
              <a:rPr lang="en-US" sz="1400" b="1" dirty="0">
                <a:solidFill>
                  <a:srgbClr val="621A68"/>
                </a:solidFill>
                <a:latin typeface="Calibri" panose="020F0502020204030204" pitchFamily="34" charset="0"/>
                <a:cs typeface="Calibri" panose="020F0502020204030204" pitchFamily="34" charset="0"/>
              </a:rPr>
              <a:t>AHCCCS Question #5</a:t>
            </a:r>
            <a:r>
              <a:rPr lang="en-US" sz="140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02550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additive="base">
                                        <p:cTn id="6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tone wall with a hill in the background&#10;&#10;Description automatically generated">
            <a:extLst>
              <a:ext uri="{FF2B5EF4-FFF2-40B4-BE49-F238E27FC236}">
                <a16:creationId xmlns:a16="http://schemas.microsoft.com/office/drawing/2014/main" id="{824E983B-1BF6-8421-49FC-FCF2167EBA0D}"/>
              </a:ext>
            </a:extLst>
          </p:cNvPr>
          <p:cNvPicPr>
            <a:picLocks noChangeAspect="1"/>
          </p:cNvPicPr>
          <p:nvPr/>
        </p:nvPicPr>
        <p:blipFill>
          <a:blip r:embed="rId3"/>
          <a:stretch>
            <a:fillRect/>
          </a:stretch>
        </p:blipFill>
        <p:spPr>
          <a:xfrm>
            <a:off x="0" y="0"/>
            <a:ext cx="9144000" cy="6858000"/>
          </a:xfrm>
          <a:prstGeom prst="rect">
            <a:avLst/>
          </a:prstGeom>
        </p:spPr>
      </p:pic>
      <p:sp>
        <p:nvSpPr>
          <p:cNvPr id="3" name="TextBox 2">
            <a:extLst>
              <a:ext uri="{FF2B5EF4-FFF2-40B4-BE49-F238E27FC236}">
                <a16:creationId xmlns:a16="http://schemas.microsoft.com/office/drawing/2014/main" id="{6E8A9D78-27A8-D223-B330-745D85329BC8}"/>
              </a:ext>
            </a:extLst>
          </p:cNvPr>
          <p:cNvSpPr txBox="1"/>
          <p:nvPr/>
        </p:nvSpPr>
        <p:spPr>
          <a:xfrm>
            <a:off x="1539089" y="1092811"/>
            <a:ext cx="6572816" cy="523220"/>
          </a:xfrm>
          <a:prstGeom prst="rect">
            <a:avLst/>
          </a:prstGeom>
          <a:noFill/>
        </p:spPr>
        <p:txBody>
          <a:bodyPr wrap="square">
            <a:spAutoFit/>
          </a:bodyPr>
          <a:lstStyle/>
          <a:p>
            <a:pPr algn="ctr"/>
            <a:r>
              <a:rPr lang="en-US" sz="2800" b="1" dirty="0">
                <a:solidFill>
                  <a:srgbClr val="621A68"/>
                </a:solidFill>
                <a:latin typeface="+mn-lt"/>
                <a:ea typeface="Helvetica Neue Light"/>
                <a:cs typeface="Arial Narrow"/>
              </a:rPr>
              <a:t>AHCCCS Question #5</a:t>
            </a:r>
          </a:p>
        </p:txBody>
      </p:sp>
      <p:sp>
        <p:nvSpPr>
          <p:cNvPr id="7" name="TextBox 6">
            <a:extLst>
              <a:ext uri="{FF2B5EF4-FFF2-40B4-BE49-F238E27FC236}">
                <a16:creationId xmlns:a16="http://schemas.microsoft.com/office/drawing/2014/main" id="{6244197F-1312-C38B-9850-68112E970578}"/>
              </a:ext>
            </a:extLst>
          </p:cNvPr>
          <p:cNvSpPr txBox="1"/>
          <p:nvPr/>
        </p:nvSpPr>
        <p:spPr>
          <a:xfrm>
            <a:off x="697116" y="5230268"/>
            <a:ext cx="7337832" cy="1015663"/>
          </a:xfrm>
          <a:prstGeom prst="rect">
            <a:avLst/>
          </a:prstGeom>
          <a:noFill/>
        </p:spPr>
        <p:txBody>
          <a:bodyPr wrap="square">
            <a:spAutoFit/>
          </a:bodyPr>
          <a:lstStyle/>
          <a:p>
            <a:pPr lvl="0" algn="ctr"/>
            <a:r>
              <a:rPr lang="en-US" sz="2000" b="1" dirty="0">
                <a:solidFill>
                  <a:srgbClr val="FFFF00"/>
                </a:solidFill>
              </a:rPr>
              <a:t>“Please present and/or demonstrate your proposed H2O Participant Database, H2O Network Database, and H2O Network Dashboard.”</a:t>
            </a:r>
            <a:endParaRPr lang="en-US" b="1" dirty="0">
              <a:solidFill>
                <a:srgbClr val="FFFF00"/>
              </a:solidFill>
              <a:latin typeface="+mn-lt"/>
              <a:ea typeface="Helvetica Neue Light"/>
              <a:cs typeface="Arial Narrow"/>
            </a:endParaRPr>
          </a:p>
        </p:txBody>
      </p:sp>
    </p:spTree>
    <p:extLst>
      <p:ext uri="{BB962C8B-B14F-4D97-AF65-F5344CB8AC3E}">
        <p14:creationId xmlns:p14="http://schemas.microsoft.com/office/powerpoint/2010/main" val="2027071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 y="-61567"/>
            <a:ext cx="9143999" cy="668149"/>
          </a:xfrm>
        </p:spPr>
        <p:txBody>
          <a:bodyPr>
            <a:normAutofit/>
          </a:bodyPr>
          <a:lstStyle/>
          <a:p>
            <a:pPr lvl="0">
              <a:defRPr/>
            </a:pPr>
            <a:r>
              <a:rPr lang="en-US" sz="1600" dirty="0">
                <a:solidFill>
                  <a:srgbClr val="621A68"/>
                </a:solidFill>
                <a:ea typeface="+mj-ea"/>
              </a:rPr>
              <a:t>Presenting Technologies: </a:t>
            </a:r>
            <a:r>
              <a:rPr lang="en-US" sz="1400" b="0" dirty="0">
                <a:solidFill>
                  <a:srgbClr val="0099D7"/>
                </a:solidFill>
                <a:ea typeface="+mj-ea"/>
              </a:rPr>
              <a:t>H2O Participant Database, H2O Network Database, Network Dashboard.</a:t>
            </a:r>
            <a:endParaRPr lang="en-US" sz="800" b="0" dirty="0">
              <a:solidFill>
                <a:srgbClr val="3D64AC"/>
              </a:solidFill>
              <a:ea typeface="+mj-ea"/>
            </a:endParaRPr>
          </a:p>
        </p:txBody>
      </p:sp>
      <p:sp>
        <p:nvSpPr>
          <p:cNvPr id="3" name="TextBox 2">
            <a:extLst>
              <a:ext uri="{FF2B5EF4-FFF2-40B4-BE49-F238E27FC236}">
                <a16:creationId xmlns:a16="http://schemas.microsoft.com/office/drawing/2014/main" id="{CAF34F06-6CC4-3E73-AA9A-BF2BAB18021C}"/>
              </a:ext>
            </a:extLst>
          </p:cNvPr>
          <p:cNvSpPr txBox="1"/>
          <p:nvPr/>
        </p:nvSpPr>
        <p:spPr>
          <a:xfrm>
            <a:off x="4128380" y="606582"/>
            <a:ext cx="5015620" cy="3046988"/>
          </a:xfrm>
          <a:prstGeom prst="rect">
            <a:avLst/>
          </a:prstGeom>
          <a:noFill/>
        </p:spPr>
        <p:txBody>
          <a:bodyPr wrap="square" rtlCol="0">
            <a:spAutoFit/>
          </a:bodyPr>
          <a:lstStyle/>
          <a:p>
            <a:pPr marL="285750" indent="-285750">
              <a:buFont typeface="Wingdings" panose="05000000000000000000" pitchFamily="2" charset="2"/>
              <a:buChar char="v"/>
            </a:pPr>
            <a:r>
              <a:rPr lang="en-US" sz="1600" dirty="0">
                <a:latin typeface="Calibri" panose="020F0502020204030204" pitchFamily="34" charset="0"/>
                <a:cs typeface="Calibri" panose="020F0502020204030204" pitchFamily="34" charset="0"/>
              </a:rPr>
              <a:t>The full development of these tools are work-intensive projects outlined within </a:t>
            </a:r>
            <a:r>
              <a:rPr lang="en-US" sz="1600" b="1" dirty="0">
                <a:latin typeface="Calibri" panose="020F0502020204030204" pitchFamily="34" charset="0"/>
                <a:cs typeface="Calibri" panose="020F0502020204030204" pitchFamily="34" charset="0"/>
              </a:rPr>
              <a:t>Section B3: Detailed Implementation/Project Plan </a:t>
            </a:r>
            <a:r>
              <a:rPr lang="en-US" sz="1600" dirty="0">
                <a:latin typeface="Calibri" panose="020F0502020204030204" pitchFamily="34" charset="0"/>
                <a:cs typeface="Calibri" panose="020F0502020204030204" pitchFamily="34" charset="0"/>
              </a:rPr>
              <a:t>of our proposal.</a:t>
            </a:r>
          </a:p>
          <a:p>
            <a:pPr marL="285750" indent="-285750">
              <a:buFont typeface="Wingdings" panose="05000000000000000000" pitchFamily="2" charset="2"/>
              <a:buChar char="v"/>
            </a:pPr>
            <a:endParaRPr lang="en-US" sz="1600" b="1"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US" sz="1600" b="1" dirty="0">
                <a:latin typeface="Calibri" panose="020F0502020204030204" pitchFamily="34" charset="0"/>
                <a:cs typeface="Calibri" panose="020F0502020204030204" pitchFamily="34" charset="0"/>
              </a:rPr>
              <a:t>Participant Database </a:t>
            </a:r>
            <a:r>
              <a:rPr lang="en-US" sz="1600" dirty="0">
                <a:latin typeface="Calibri" panose="020F0502020204030204" pitchFamily="34" charset="0"/>
                <a:cs typeface="Calibri" panose="020F0502020204030204" pitchFamily="34" charset="0"/>
              </a:rPr>
              <a:t>– 12 Weeks required Post-Award Phase; </a:t>
            </a:r>
            <a:r>
              <a:rPr lang="en-US" sz="1600" b="1" dirty="0">
                <a:latin typeface="Calibri" panose="020F0502020204030204" pitchFamily="34" charset="0"/>
                <a:cs typeface="Calibri" panose="020F0502020204030204" pitchFamily="34" charset="0"/>
              </a:rPr>
              <a:t>Network Database </a:t>
            </a:r>
            <a:r>
              <a:rPr lang="en-US" sz="1600" dirty="0">
                <a:latin typeface="Calibri" panose="020F0502020204030204" pitchFamily="34" charset="0"/>
                <a:cs typeface="Calibri" panose="020F0502020204030204" pitchFamily="34" charset="0"/>
              </a:rPr>
              <a:t>- 12 Weeks required Post-Award Phase;  </a:t>
            </a:r>
            <a:r>
              <a:rPr lang="en-US" sz="1600" b="1" dirty="0">
                <a:latin typeface="Calibri" panose="020F0502020204030204" pitchFamily="34" charset="0"/>
                <a:cs typeface="Calibri" panose="020F0502020204030204" pitchFamily="34" charset="0"/>
              </a:rPr>
              <a:t>Network Dashboard </a:t>
            </a:r>
            <a:r>
              <a:rPr lang="en-US" sz="1600" dirty="0">
                <a:latin typeface="Calibri" panose="020F0502020204030204" pitchFamily="34" charset="0"/>
                <a:cs typeface="Calibri" panose="020F0502020204030204" pitchFamily="34" charset="0"/>
              </a:rPr>
              <a:t>– 6+ Weeks required Post-Award Phase. </a:t>
            </a:r>
          </a:p>
          <a:p>
            <a:pPr marL="285750" indent="-285750">
              <a:buFont typeface="Wingdings" panose="05000000000000000000" pitchFamily="2" charset="2"/>
              <a:buChar char="v"/>
            </a:pPr>
            <a:endParaRPr lang="en-US" sz="16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US" sz="1600" dirty="0">
                <a:latin typeface="Calibri" panose="020F0502020204030204" pitchFamily="34" charset="0"/>
                <a:cs typeface="Calibri" panose="020F0502020204030204" pitchFamily="34" charset="0"/>
              </a:rPr>
              <a:t>At this time, we can describe their proposed functionality</a:t>
            </a:r>
          </a:p>
          <a:p>
            <a:pPr marL="285750" indent="-285750">
              <a:buFont typeface="Wingdings" panose="05000000000000000000" pitchFamily="2" charset="2"/>
              <a:buChar char="v"/>
            </a:pPr>
            <a:endParaRPr lang="en-US" sz="1600" dirty="0">
              <a:latin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BCBFBA3E-BCFE-0F2D-0BBA-3226B0789F5A}"/>
              </a:ext>
            </a:extLst>
          </p:cNvPr>
          <p:cNvPicPr>
            <a:picLocks noChangeAspect="1"/>
          </p:cNvPicPr>
          <p:nvPr/>
        </p:nvPicPr>
        <p:blipFill>
          <a:blip r:embed="rId3">
            <a:alphaModFix/>
          </a:blip>
          <a:stretch>
            <a:fillRect/>
          </a:stretch>
        </p:blipFill>
        <p:spPr>
          <a:xfrm>
            <a:off x="0" y="526202"/>
            <a:ext cx="4128380" cy="6331798"/>
          </a:xfrm>
          <a:prstGeom prst="rect">
            <a:avLst/>
          </a:prstGeom>
        </p:spPr>
      </p:pic>
      <p:sp>
        <p:nvSpPr>
          <p:cNvPr id="5" name="Hexagon 4">
            <a:extLst>
              <a:ext uri="{FF2B5EF4-FFF2-40B4-BE49-F238E27FC236}">
                <a16:creationId xmlns:a16="http://schemas.microsoft.com/office/drawing/2014/main" id="{193BA02F-4693-C064-41B8-BC4D70791172}"/>
              </a:ext>
            </a:extLst>
          </p:cNvPr>
          <p:cNvSpPr/>
          <p:nvPr/>
        </p:nvSpPr>
        <p:spPr>
          <a:xfrm>
            <a:off x="5238186" y="4146012"/>
            <a:ext cx="2375778" cy="1183219"/>
          </a:xfrm>
          <a:prstGeom prst="hexagon">
            <a:avLst/>
          </a:prstGeom>
          <a:solidFill>
            <a:srgbClr val="621A68"/>
          </a:solidFill>
        </p:spPr>
        <p:style>
          <a:lnRef idx="2">
            <a:schemeClr val="dk1"/>
          </a:lnRef>
          <a:fillRef idx="1">
            <a:schemeClr val="lt1"/>
          </a:fillRef>
          <a:effectRef idx="0">
            <a:schemeClr val="dk1"/>
          </a:effectRef>
          <a:fontRef idx="minor">
            <a:schemeClr val="dk1"/>
          </a:fontRef>
        </p:style>
        <p:txBody>
          <a:bodyPr rtlCol="0" anchor="ctr"/>
          <a:lstStyle/>
          <a:p>
            <a:pPr algn="ctr"/>
            <a:r>
              <a:rPr lang="en-US" sz="1200" b="1" dirty="0">
                <a:solidFill>
                  <a:schemeClr val="bg1"/>
                </a:solidFill>
              </a:rPr>
              <a:t>Key Point: within the design phase of these tools, we would welcome AHCCCS to collaborate with us.</a:t>
            </a:r>
          </a:p>
        </p:txBody>
      </p:sp>
    </p:spTree>
    <p:extLst>
      <p:ext uri="{BB962C8B-B14F-4D97-AF65-F5344CB8AC3E}">
        <p14:creationId xmlns:p14="http://schemas.microsoft.com/office/powerpoint/2010/main" val="408119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 calcmode="lin" valueType="num">
                                      <p:cBhvr additive="base">
                                        <p:cTn id="2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80">
                                          <p:stCondLst>
                                            <p:cond delay="0"/>
                                          </p:stCondLst>
                                        </p:cTn>
                                        <p:tgtEl>
                                          <p:spTgt spid="5"/>
                                        </p:tgtEl>
                                      </p:cBhvr>
                                    </p:animEffect>
                                    <p:anim calcmode="lin" valueType="num">
                                      <p:cBhvr>
                                        <p:cTn id="27"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2" dur="26">
                                          <p:stCondLst>
                                            <p:cond delay="650"/>
                                          </p:stCondLst>
                                        </p:cTn>
                                        <p:tgtEl>
                                          <p:spTgt spid="5"/>
                                        </p:tgtEl>
                                      </p:cBhvr>
                                      <p:to x="100000" y="60000"/>
                                    </p:animScale>
                                    <p:animScale>
                                      <p:cBhvr>
                                        <p:cTn id="33" dur="166" decel="50000">
                                          <p:stCondLst>
                                            <p:cond delay="676"/>
                                          </p:stCondLst>
                                        </p:cTn>
                                        <p:tgtEl>
                                          <p:spTgt spid="5"/>
                                        </p:tgtEl>
                                      </p:cBhvr>
                                      <p:to x="100000" y="100000"/>
                                    </p:animScale>
                                    <p:animScale>
                                      <p:cBhvr>
                                        <p:cTn id="34" dur="26">
                                          <p:stCondLst>
                                            <p:cond delay="1312"/>
                                          </p:stCondLst>
                                        </p:cTn>
                                        <p:tgtEl>
                                          <p:spTgt spid="5"/>
                                        </p:tgtEl>
                                      </p:cBhvr>
                                      <p:to x="100000" y="80000"/>
                                    </p:animScale>
                                    <p:animScale>
                                      <p:cBhvr>
                                        <p:cTn id="35" dur="166" decel="50000">
                                          <p:stCondLst>
                                            <p:cond delay="1338"/>
                                          </p:stCondLst>
                                        </p:cTn>
                                        <p:tgtEl>
                                          <p:spTgt spid="5"/>
                                        </p:tgtEl>
                                      </p:cBhvr>
                                      <p:to x="100000" y="100000"/>
                                    </p:animScale>
                                    <p:animScale>
                                      <p:cBhvr>
                                        <p:cTn id="36" dur="26">
                                          <p:stCondLst>
                                            <p:cond delay="1642"/>
                                          </p:stCondLst>
                                        </p:cTn>
                                        <p:tgtEl>
                                          <p:spTgt spid="5"/>
                                        </p:tgtEl>
                                      </p:cBhvr>
                                      <p:to x="100000" y="90000"/>
                                    </p:animScale>
                                    <p:animScale>
                                      <p:cBhvr>
                                        <p:cTn id="37" dur="166" decel="50000">
                                          <p:stCondLst>
                                            <p:cond delay="1668"/>
                                          </p:stCondLst>
                                        </p:cTn>
                                        <p:tgtEl>
                                          <p:spTgt spid="5"/>
                                        </p:tgtEl>
                                      </p:cBhvr>
                                      <p:to x="100000" y="100000"/>
                                    </p:animScale>
                                    <p:animScale>
                                      <p:cBhvr>
                                        <p:cTn id="38" dur="26">
                                          <p:stCondLst>
                                            <p:cond delay="1808"/>
                                          </p:stCondLst>
                                        </p:cTn>
                                        <p:tgtEl>
                                          <p:spTgt spid="5"/>
                                        </p:tgtEl>
                                      </p:cBhvr>
                                      <p:to x="100000" y="95000"/>
                                    </p:animScale>
                                    <p:animScale>
                                      <p:cBhvr>
                                        <p:cTn id="39"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D1F5545D-02E7-78F9-DFDD-DB52533D544A}"/>
              </a:ext>
            </a:extLst>
          </p:cNvPr>
          <p:cNvPicPr>
            <a:picLocks noChangeAspect="1"/>
          </p:cNvPicPr>
          <p:nvPr/>
        </p:nvPicPr>
        <p:blipFill>
          <a:blip r:embed="rId3">
            <a:alphaModFix amt="20000"/>
          </a:blip>
          <a:stretch>
            <a:fillRect/>
          </a:stretch>
        </p:blipFill>
        <p:spPr>
          <a:xfrm>
            <a:off x="0" y="526202"/>
            <a:ext cx="4128380" cy="6331798"/>
          </a:xfrm>
          <a:prstGeom prst="rect">
            <a:avLst/>
          </a:prstGeom>
        </p:spPr>
      </p:pic>
      <p:sp>
        <p:nvSpPr>
          <p:cNvPr id="4" name="Title 3"/>
          <p:cNvSpPr>
            <a:spLocks noGrp="1"/>
          </p:cNvSpPr>
          <p:nvPr>
            <p:ph type="title"/>
          </p:nvPr>
        </p:nvSpPr>
        <p:spPr>
          <a:xfrm>
            <a:off x="233703" y="7925"/>
            <a:ext cx="8229600" cy="668149"/>
          </a:xfrm>
        </p:spPr>
        <p:txBody>
          <a:bodyPr>
            <a:normAutofit/>
          </a:bodyPr>
          <a:lstStyle/>
          <a:p>
            <a:pPr lvl="0">
              <a:defRPr/>
            </a:pPr>
            <a:r>
              <a:rPr lang="en-US" sz="1600" dirty="0">
                <a:solidFill>
                  <a:srgbClr val="621A68"/>
                </a:solidFill>
                <a:ea typeface="+mj-ea"/>
              </a:rPr>
              <a:t>Presenting Technologies: </a:t>
            </a:r>
            <a:r>
              <a:rPr lang="en-US" sz="1600" b="0" dirty="0">
                <a:solidFill>
                  <a:srgbClr val="0099D7"/>
                </a:solidFill>
                <a:ea typeface="+mj-ea"/>
              </a:rPr>
              <a:t>H2O Participant Database</a:t>
            </a:r>
            <a:endParaRPr lang="en-US" sz="800" b="0" dirty="0">
              <a:solidFill>
                <a:srgbClr val="3D64AC"/>
              </a:solidFill>
              <a:ea typeface="+mj-ea"/>
            </a:endParaRPr>
          </a:p>
        </p:txBody>
      </p:sp>
      <p:sp>
        <p:nvSpPr>
          <p:cNvPr id="2" name="Flowchart: Preparation 1">
            <a:extLst>
              <a:ext uri="{FF2B5EF4-FFF2-40B4-BE49-F238E27FC236}">
                <a16:creationId xmlns:a16="http://schemas.microsoft.com/office/drawing/2014/main" id="{ADE0ADB4-02DF-2C31-F2CD-49E5E933DEEC}"/>
              </a:ext>
            </a:extLst>
          </p:cNvPr>
          <p:cNvSpPr/>
          <p:nvPr/>
        </p:nvSpPr>
        <p:spPr>
          <a:xfrm>
            <a:off x="3829616" y="3032911"/>
            <a:ext cx="1575303" cy="986828"/>
          </a:xfrm>
          <a:prstGeom prst="flowChartPreparation">
            <a:avLst/>
          </a:prstGeom>
          <a:solidFill>
            <a:schemeClr val="tx1"/>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1100" b="1" dirty="0">
                <a:solidFill>
                  <a:schemeClr val="bg1"/>
                </a:solidFill>
              </a:rPr>
              <a:t>H2O Participant Database</a:t>
            </a:r>
          </a:p>
          <a:p>
            <a:pPr algn="ctr"/>
            <a:r>
              <a:rPr lang="en-US" sz="1100" dirty="0">
                <a:solidFill>
                  <a:schemeClr val="bg1"/>
                </a:solidFill>
              </a:rPr>
              <a:t>Contains:</a:t>
            </a:r>
          </a:p>
        </p:txBody>
      </p:sp>
      <p:sp>
        <p:nvSpPr>
          <p:cNvPr id="5" name="Callout: Line 4">
            <a:extLst>
              <a:ext uri="{FF2B5EF4-FFF2-40B4-BE49-F238E27FC236}">
                <a16:creationId xmlns:a16="http://schemas.microsoft.com/office/drawing/2014/main" id="{FDAB6CB5-6EF0-5E11-9850-055311B2E532}"/>
              </a:ext>
            </a:extLst>
          </p:cNvPr>
          <p:cNvSpPr/>
          <p:nvPr/>
        </p:nvSpPr>
        <p:spPr>
          <a:xfrm>
            <a:off x="5404919" y="229517"/>
            <a:ext cx="1167897" cy="869133"/>
          </a:xfrm>
          <a:prstGeom prst="borderCallout1">
            <a:avLst>
              <a:gd name="adj1" fmla="val 51814"/>
              <a:gd name="adj2" fmla="val -373"/>
              <a:gd name="adj3" fmla="val 327756"/>
              <a:gd name="adj4" fmla="val -69260"/>
            </a:avLst>
          </a:prstGeom>
          <a:solidFill>
            <a:srgbClr val="0099D7"/>
          </a:solidFill>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solidFill>
                  <a:schemeClr val="bg1"/>
                </a:solidFill>
                <a:latin typeface="Calibri" panose="020F0502020204030204" pitchFamily="34" charset="0"/>
                <a:cs typeface="Calibri" panose="020F0502020204030204" pitchFamily="34" charset="0"/>
              </a:rPr>
              <a:t>Patient demographic data of all kinds</a:t>
            </a:r>
          </a:p>
        </p:txBody>
      </p:sp>
      <p:sp>
        <p:nvSpPr>
          <p:cNvPr id="6" name="Callout: Line 5">
            <a:extLst>
              <a:ext uri="{FF2B5EF4-FFF2-40B4-BE49-F238E27FC236}">
                <a16:creationId xmlns:a16="http://schemas.microsoft.com/office/drawing/2014/main" id="{57234B25-6183-A2C3-24B1-1FB1273A785B}"/>
              </a:ext>
            </a:extLst>
          </p:cNvPr>
          <p:cNvSpPr/>
          <p:nvPr/>
        </p:nvSpPr>
        <p:spPr>
          <a:xfrm>
            <a:off x="6759741" y="229517"/>
            <a:ext cx="2183395" cy="1137556"/>
          </a:xfrm>
          <a:prstGeom prst="borderCallout1">
            <a:avLst>
              <a:gd name="adj1" fmla="val 97647"/>
              <a:gd name="adj2" fmla="val 871"/>
              <a:gd name="adj3" fmla="val 250311"/>
              <a:gd name="adj4" fmla="val -77964"/>
            </a:avLst>
          </a:prstGeom>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000" dirty="0">
                <a:latin typeface="Calibri" panose="020F0502020204030204" pitchFamily="34" charset="0"/>
                <a:cs typeface="Calibri" panose="020F0502020204030204" pitchFamily="34" charset="0"/>
              </a:rPr>
              <a:t>At least 2 digital assessments: </a:t>
            </a:r>
            <a:r>
              <a:rPr lang="en-US" sz="1000" b="1" dirty="0">
                <a:latin typeface="Calibri" panose="020F0502020204030204" pitchFamily="34" charset="0"/>
                <a:cs typeface="Calibri" panose="020F0502020204030204" pitchFamily="34" charset="0"/>
              </a:rPr>
              <a:t>[1] </a:t>
            </a:r>
            <a:r>
              <a:rPr lang="en-US" sz="1000" dirty="0">
                <a:effectLst/>
                <a:latin typeface="Calibri" panose="020F0502020204030204" pitchFamily="34" charset="0"/>
                <a:ea typeface="Aptos" panose="020B0004020202020204" pitchFamily="34" charset="0"/>
                <a:cs typeface="Calibri" panose="020F0502020204030204" pitchFamily="34" charset="0"/>
              </a:rPr>
              <a:t>the </a:t>
            </a:r>
            <a:r>
              <a:rPr lang="en-US" sz="1000" b="1" dirty="0">
                <a:effectLst/>
                <a:latin typeface="Calibri" panose="020F0502020204030204" pitchFamily="34" charset="0"/>
                <a:ea typeface="Aptos" panose="020B0004020202020204" pitchFamily="34" charset="0"/>
                <a:cs typeface="Calibri" panose="020F0502020204030204" pitchFamily="34" charset="0"/>
              </a:rPr>
              <a:t>“Accountable Health Communities Health-Related Social Needs Screening Tool”, [2] </a:t>
            </a:r>
            <a:r>
              <a:rPr lang="en-US" sz="1000" dirty="0">
                <a:effectLst/>
                <a:latin typeface="Calibri" panose="020F0502020204030204" pitchFamily="34" charset="0"/>
                <a:ea typeface="Aptos" panose="020B0004020202020204" pitchFamily="34" charset="0"/>
                <a:cs typeface="Calibri" panose="020F0502020204030204" pitchFamily="34" charset="0"/>
              </a:rPr>
              <a:t>a modified version of the</a:t>
            </a:r>
            <a:r>
              <a:rPr lang="en-US" sz="1000" b="1" dirty="0">
                <a:effectLst/>
                <a:latin typeface="Calibri" panose="020F0502020204030204" pitchFamily="34" charset="0"/>
                <a:ea typeface="Aptos" panose="020B0004020202020204" pitchFamily="34" charset="0"/>
                <a:cs typeface="Calibri" panose="020F0502020204030204" pitchFamily="34" charset="0"/>
              </a:rPr>
              <a:t> AZ Self-Sufficiency Matrix</a:t>
            </a:r>
            <a:endParaRPr lang="en-US" sz="1000" dirty="0">
              <a:latin typeface="Calibri" panose="020F0502020204030204" pitchFamily="34" charset="0"/>
              <a:cs typeface="Calibri" panose="020F0502020204030204" pitchFamily="34" charset="0"/>
            </a:endParaRPr>
          </a:p>
        </p:txBody>
      </p:sp>
      <p:sp>
        <p:nvSpPr>
          <p:cNvPr id="7" name="Callout: Line 6">
            <a:extLst>
              <a:ext uri="{FF2B5EF4-FFF2-40B4-BE49-F238E27FC236}">
                <a16:creationId xmlns:a16="http://schemas.microsoft.com/office/drawing/2014/main" id="{DE0E8936-0EAE-6B6A-DC88-BEDDB2116CAA}"/>
              </a:ext>
            </a:extLst>
          </p:cNvPr>
          <p:cNvSpPr/>
          <p:nvPr/>
        </p:nvSpPr>
        <p:spPr>
          <a:xfrm>
            <a:off x="6851965" y="1622241"/>
            <a:ext cx="2091171" cy="869133"/>
          </a:xfrm>
          <a:prstGeom prst="borderCallout1">
            <a:avLst>
              <a:gd name="adj1" fmla="val 51814"/>
              <a:gd name="adj2" fmla="val -373"/>
              <a:gd name="adj3" fmla="val 193381"/>
              <a:gd name="adj4" fmla="val -76936"/>
            </a:avLst>
          </a:prstGeom>
          <a:solidFill>
            <a:srgbClr val="00B050"/>
          </a:solidFill>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solidFill>
                  <a:schemeClr val="bg1"/>
                </a:solidFill>
                <a:latin typeface="Calibri" panose="020F0502020204030204" pitchFamily="34" charset="0"/>
                <a:cs typeface="Calibri" panose="020F0502020204030204" pitchFamily="34" charset="0"/>
              </a:rPr>
              <a:t>Documents in a variety of formats like an EMR: ROIs, Eligibility Documentation, and including..</a:t>
            </a:r>
          </a:p>
        </p:txBody>
      </p:sp>
      <p:sp>
        <p:nvSpPr>
          <p:cNvPr id="8" name="Callout: Line 7">
            <a:extLst>
              <a:ext uri="{FF2B5EF4-FFF2-40B4-BE49-F238E27FC236}">
                <a16:creationId xmlns:a16="http://schemas.microsoft.com/office/drawing/2014/main" id="{FD608320-517B-97F9-BA3E-08E0CCF7FEDA}"/>
              </a:ext>
            </a:extLst>
          </p:cNvPr>
          <p:cNvSpPr/>
          <p:nvPr/>
        </p:nvSpPr>
        <p:spPr>
          <a:xfrm>
            <a:off x="6572816" y="2679825"/>
            <a:ext cx="2074752" cy="869133"/>
          </a:xfrm>
          <a:prstGeom prst="borderCallout1">
            <a:avLst>
              <a:gd name="adj1" fmla="val 51814"/>
              <a:gd name="adj2" fmla="val -373"/>
              <a:gd name="adj3" fmla="val 101714"/>
              <a:gd name="adj4" fmla="val -61251"/>
            </a:avLst>
          </a:prstGeom>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latin typeface="Calibri" panose="020F0502020204030204" pitchFamily="34" charset="0"/>
                <a:cs typeface="Calibri" panose="020F0502020204030204" pitchFamily="34" charset="0"/>
              </a:rPr>
              <a:t>A HUD homeless certification form, modified to include incarcerated status – likely multiple versions..</a:t>
            </a:r>
          </a:p>
        </p:txBody>
      </p:sp>
      <p:sp>
        <p:nvSpPr>
          <p:cNvPr id="9" name="Callout: Line 8">
            <a:extLst>
              <a:ext uri="{FF2B5EF4-FFF2-40B4-BE49-F238E27FC236}">
                <a16:creationId xmlns:a16="http://schemas.microsoft.com/office/drawing/2014/main" id="{26B0B496-0828-5D75-D4BD-B41226BE43DA}"/>
              </a:ext>
            </a:extLst>
          </p:cNvPr>
          <p:cNvSpPr/>
          <p:nvPr/>
        </p:nvSpPr>
        <p:spPr>
          <a:xfrm>
            <a:off x="6851965" y="3749806"/>
            <a:ext cx="1884629" cy="994210"/>
          </a:xfrm>
          <a:prstGeom prst="borderCallout1">
            <a:avLst>
              <a:gd name="adj1" fmla="val 51814"/>
              <a:gd name="adj2" fmla="val -373"/>
              <a:gd name="adj3" fmla="val 4040"/>
              <a:gd name="adj4" fmla="val -89941"/>
            </a:avLst>
          </a:prstGeom>
          <a:solidFill>
            <a:srgbClr val="7030A0"/>
          </a:solidFill>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solidFill>
                  <a:schemeClr val="bg1"/>
                </a:solidFill>
                <a:latin typeface="Calibri" panose="020F0502020204030204" pitchFamily="34" charset="0"/>
                <a:cs typeface="Calibri" panose="020F0502020204030204" pitchFamily="34" charset="0"/>
              </a:rPr>
              <a:t>Prepaid Medical Management Information System (PMMIS) data relevant to H2O patient files.</a:t>
            </a:r>
          </a:p>
        </p:txBody>
      </p:sp>
      <p:sp>
        <p:nvSpPr>
          <p:cNvPr id="10" name="Callout: Line 9">
            <a:extLst>
              <a:ext uri="{FF2B5EF4-FFF2-40B4-BE49-F238E27FC236}">
                <a16:creationId xmlns:a16="http://schemas.microsoft.com/office/drawing/2014/main" id="{E0B87E4D-FC08-9E17-2735-F8616F5A5332}"/>
              </a:ext>
            </a:extLst>
          </p:cNvPr>
          <p:cNvSpPr/>
          <p:nvPr/>
        </p:nvSpPr>
        <p:spPr>
          <a:xfrm>
            <a:off x="5909650" y="4896416"/>
            <a:ext cx="1884629" cy="994210"/>
          </a:xfrm>
          <a:prstGeom prst="borderCallout1">
            <a:avLst>
              <a:gd name="adj1" fmla="val 51814"/>
              <a:gd name="adj2" fmla="val -373"/>
              <a:gd name="adj3" fmla="val -97949"/>
              <a:gd name="adj4" fmla="val -47187"/>
            </a:avLst>
          </a:prstGeom>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latin typeface="Calibri" panose="020F0502020204030204" pitchFamily="34" charset="0"/>
                <a:cs typeface="Calibri" panose="020F0502020204030204" pitchFamily="34" charset="0"/>
              </a:rPr>
              <a:t>Data on provided services and service totals, </a:t>
            </a:r>
            <a:r>
              <a:rPr lang="en-US" sz="1200" b="1" u="sng" dirty="0">
                <a:latin typeface="Calibri" panose="020F0502020204030204" pitchFamily="34" charset="0"/>
                <a:cs typeface="Calibri" panose="020F0502020204030204" pitchFamily="34" charset="0"/>
              </a:rPr>
              <a:t>tracking service limits</a:t>
            </a:r>
            <a:r>
              <a:rPr lang="en-US" sz="1200" b="1" dirty="0">
                <a:latin typeface="Calibri" panose="020F0502020204030204" pitchFamily="34" charset="0"/>
                <a:cs typeface="Calibri" panose="020F0502020204030204" pitchFamily="34" charset="0"/>
              </a:rPr>
              <a:t> and funding totals by participant.</a:t>
            </a:r>
          </a:p>
        </p:txBody>
      </p:sp>
      <p:sp>
        <p:nvSpPr>
          <p:cNvPr id="11" name="TextBox 10">
            <a:extLst>
              <a:ext uri="{FF2B5EF4-FFF2-40B4-BE49-F238E27FC236}">
                <a16:creationId xmlns:a16="http://schemas.microsoft.com/office/drawing/2014/main" id="{8D44A9A8-7ECB-4A3A-4ADC-DF6A4CB32856}"/>
              </a:ext>
            </a:extLst>
          </p:cNvPr>
          <p:cNvSpPr txBox="1"/>
          <p:nvPr/>
        </p:nvSpPr>
        <p:spPr>
          <a:xfrm>
            <a:off x="5613148" y="5700503"/>
            <a:ext cx="2779414" cy="707886"/>
          </a:xfrm>
          <a:prstGeom prst="rect">
            <a:avLst/>
          </a:prstGeom>
          <a:noFill/>
        </p:spPr>
        <p:txBody>
          <a:bodyPr wrap="square" rtlCol="0">
            <a:spAutoFit/>
          </a:bodyPr>
          <a:lstStyle/>
          <a:p>
            <a:r>
              <a:rPr lang="en-US" sz="2800" b="1" dirty="0">
                <a:solidFill>
                  <a:srgbClr val="621A68"/>
                </a:solidFill>
                <a:latin typeface="Arial"/>
                <a:cs typeface="Arial"/>
              </a:rPr>
              <a:t>*</a:t>
            </a:r>
            <a:r>
              <a:rPr lang="en-US" sz="1200" b="1" dirty="0">
                <a:solidFill>
                  <a:srgbClr val="621A68"/>
                </a:solidFill>
                <a:latin typeface="Arial"/>
                <a:cs typeface="Arial"/>
              </a:rPr>
              <a:t> And automated warnings for limits!</a:t>
            </a:r>
            <a:endParaRPr lang="en-US" sz="1400" b="1" dirty="0">
              <a:solidFill>
                <a:srgbClr val="621A68"/>
              </a:solidFill>
              <a:latin typeface="Arial"/>
              <a:cs typeface="Arial"/>
            </a:endParaRPr>
          </a:p>
        </p:txBody>
      </p:sp>
      <p:sp>
        <p:nvSpPr>
          <p:cNvPr id="12" name="Callout: Line 11">
            <a:extLst>
              <a:ext uri="{FF2B5EF4-FFF2-40B4-BE49-F238E27FC236}">
                <a16:creationId xmlns:a16="http://schemas.microsoft.com/office/drawing/2014/main" id="{AB62B729-5A35-C582-9DE4-AAA6EC95B006}"/>
              </a:ext>
            </a:extLst>
          </p:cNvPr>
          <p:cNvSpPr/>
          <p:nvPr/>
        </p:nvSpPr>
        <p:spPr>
          <a:xfrm>
            <a:off x="4260411" y="5203398"/>
            <a:ext cx="1017760" cy="994210"/>
          </a:xfrm>
          <a:prstGeom prst="borderCallout1">
            <a:avLst>
              <a:gd name="adj1" fmla="val 819"/>
              <a:gd name="adj2" fmla="val 49442"/>
              <a:gd name="adj3" fmla="val -126178"/>
              <a:gd name="adj4" fmla="val 33762"/>
            </a:avLst>
          </a:prstGeom>
          <a:solidFill>
            <a:srgbClr val="FFC000"/>
          </a:solidFill>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latin typeface="Calibri" panose="020F0502020204030204" pitchFamily="34" charset="0"/>
                <a:cs typeface="Calibri" panose="020F0502020204030204" pitchFamily="34" charset="0"/>
              </a:rPr>
              <a:t>A variety of typed notes indexed by date, user, etc.</a:t>
            </a:r>
          </a:p>
        </p:txBody>
      </p:sp>
      <p:sp>
        <p:nvSpPr>
          <p:cNvPr id="13" name="Callout: Line 12">
            <a:extLst>
              <a:ext uri="{FF2B5EF4-FFF2-40B4-BE49-F238E27FC236}">
                <a16:creationId xmlns:a16="http://schemas.microsoft.com/office/drawing/2014/main" id="{8F5EF049-77B8-72E6-54C1-0565A319ABB9}"/>
              </a:ext>
            </a:extLst>
          </p:cNvPr>
          <p:cNvSpPr/>
          <p:nvPr/>
        </p:nvSpPr>
        <p:spPr>
          <a:xfrm>
            <a:off x="2060418" y="4896416"/>
            <a:ext cx="1884629" cy="994210"/>
          </a:xfrm>
          <a:prstGeom prst="borderCallout1">
            <a:avLst>
              <a:gd name="adj1" fmla="val 819"/>
              <a:gd name="adj2" fmla="val 100027"/>
              <a:gd name="adj3" fmla="val -98860"/>
              <a:gd name="adj4" fmla="val 111820"/>
            </a:avLst>
          </a:prstGeom>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latin typeface="Calibri" panose="020F0502020204030204" pitchFamily="34" charset="0"/>
                <a:cs typeface="Calibri" panose="020F0502020204030204" pitchFamily="34" charset="0"/>
              </a:rPr>
              <a:t>Eligibility Team notes on participant statuses, case work, Health Plan and clinical team collaborations.</a:t>
            </a:r>
          </a:p>
        </p:txBody>
      </p:sp>
      <p:sp>
        <p:nvSpPr>
          <p:cNvPr id="14" name="Callout: Line 13">
            <a:extLst>
              <a:ext uri="{FF2B5EF4-FFF2-40B4-BE49-F238E27FC236}">
                <a16:creationId xmlns:a16="http://schemas.microsoft.com/office/drawing/2014/main" id="{02A5341B-2897-BA5E-9ACD-69F2F31B3122}"/>
              </a:ext>
            </a:extLst>
          </p:cNvPr>
          <p:cNvSpPr/>
          <p:nvPr/>
        </p:nvSpPr>
        <p:spPr>
          <a:xfrm>
            <a:off x="492659" y="3749806"/>
            <a:ext cx="1884629" cy="994210"/>
          </a:xfrm>
          <a:prstGeom prst="borderCallout1">
            <a:avLst>
              <a:gd name="adj1" fmla="val 59099"/>
              <a:gd name="adj2" fmla="val 100988"/>
              <a:gd name="adj3" fmla="val -2334"/>
              <a:gd name="adj4" fmla="val 187240"/>
            </a:avLst>
          </a:prstGeom>
          <a:solidFill>
            <a:srgbClr val="579ADD"/>
          </a:solidFill>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solidFill>
                  <a:schemeClr val="bg1"/>
                </a:solidFill>
                <a:latin typeface="Calibri" panose="020F0502020204030204" pitchFamily="34" charset="0"/>
                <a:cs typeface="Calibri" panose="020F0502020204030204" pitchFamily="34" charset="0"/>
              </a:rPr>
              <a:t>Outreach Team: Specialized CHWs patient feedback survey data and informal interview notes.</a:t>
            </a:r>
          </a:p>
        </p:txBody>
      </p:sp>
      <p:sp>
        <p:nvSpPr>
          <p:cNvPr id="15" name="Callout: Line 14">
            <a:extLst>
              <a:ext uri="{FF2B5EF4-FFF2-40B4-BE49-F238E27FC236}">
                <a16:creationId xmlns:a16="http://schemas.microsoft.com/office/drawing/2014/main" id="{D895C92F-1BA1-4D95-A6CD-CF253A7E5E92}"/>
              </a:ext>
            </a:extLst>
          </p:cNvPr>
          <p:cNvSpPr/>
          <p:nvPr/>
        </p:nvSpPr>
        <p:spPr>
          <a:xfrm>
            <a:off x="754832" y="2473267"/>
            <a:ext cx="1305586" cy="994210"/>
          </a:xfrm>
          <a:prstGeom prst="borderCallout1">
            <a:avLst>
              <a:gd name="adj1" fmla="val 52724"/>
              <a:gd name="adj2" fmla="val 101036"/>
              <a:gd name="adj3" fmla="val 112405"/>
              <a:gd name="adj4" fmla="val 253248"/>
            </a:avLst>
          </a:prstGeom>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i="1" dirty="0">
                <a:latin typeface="Calibri" panose="020F0502020204030204" pitchFamily="34" charset="0"/>
                <a:cs typeface="Calibri" panose="020F0502020204030204" pitchFamily="34" charset="0"/>
              </a:rPr>
              <a:t>We can include </a:t>
            </a:r>
            <a:r>
              <a:rPr lang="en-US" sz="1200" b="1" dirty="0">
                <a:latin typeface="Calibri" panose="020F0502020204030204" pitchFamily="34" charset="0"/>
                <a:cs typeface="Calibri" panose="020F0502020204030204" pitchFamily="34" charset="0"/>
              </a:rPr>
              <a:t>housing triage assignments, if needed</a:t>
            </a:r>
          </a:p>
        </p:txBody>
      </p:sp>
      <p:sp>
        <p:nvSpPr>
          <p:cNvPr id="16" name="Hexagon 15">
            <a:extLst>
              <a:ext uri="{FF2B5EF4-FFF2-40B4-BE49-F238E27FC236}">
                <a16:creationId xmlns:a16="http://schemas.microsoft.com/office/drawing/2014/main" id="{E0D6EDA1-6639-CB46-F924-DA1E99B62DF5}"/>
              </a:ext>
            </a:extLst>
          </p:cNvPr>
          <p:cNvSpPr/>
          <p:nvPr/>
        </p:nvSpPr>
        <p:spPr>
          <a:xfrm>
            <a:off x="1499105" y="944821"/>
            <a:ext cx="2136617" cy="1010807"/>
          </a:xfrm>
          <a:prstGeom prst="hexagon">
            <a:avLst/>
          </a:prstGeom>
          <a:solidFill>
            <a:srgbClr val="621A68"/>
          </a:solidFill>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a:solidFill>
                  <a:schemeClr val="bg1"/>
                </a:solidFill>
              </a:rPr>
              <a:t>We will include a dashboard as well – it would be logical.. </a:t>
            </a:r>
          </a:p>
        </p:txBody>
      </p:sp>
    </p:spTree>
    <p:extLst>
      <p:ext uri="{BB962C8B-B14F-4D97-AF65-F5344CB8AC3E}">
        <p14:creationId xmlns:p14="http://schemas.microsoft.com/office/powerpoint/2010/main" val="3408689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anim calcmode="lin" valueType="num">
                                      <p:cBhvr>
                                        <p:cTn id="45" dur="1000" fill="hold"/>
                                        <p:tgtEl>
                                          <p:spTgt spid="8"/>
                                        </p:tgtEl>
                                        <p:attrNameLst>
                                          <p:attrName>ppt_x</p:attrName>
                                        </p:attrNameLst>
                                      </p:cBhvr>
                                      <p:tavLst>
                                        <p:tav tm="0">
                                          <p:val>
                                            <p:strVal val="#ppt_x"/>
                                          </p:val>
                                        </p:tav>
                                        <p:tav tm="100000">
                                          <p:val>
                                            <p:strVal val="#ppt_x"/>
                                          </p:val>
                                        </p:tav>
                                      </p:tavLst>
                                    </p:anim>
                                    <p:anim calcmode="lin" valueType="num">
                                      <p:cBhvr>
                                        <p:cTn id="4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6" presetClass="entr" presetSubtype="0" fill="hold" grpId="0" nodeType="click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down)">
                                      <p:cBhvr>
                                        <p:cTn id="64" dur="580">
                                          <p:stCondLst>
                                            <p:cond delay="0"/>
                                          </p:stCondLst>
                                        </p:cTn>
                                        <p:tgtEl>
                                          <p:spTgt spid="11"/>
                                        </p:tgtEl>
                                      </p:cBhvr>
                                    </p:animEffect>
                                    <p:anim calcmode="lin" valueType="num">
                                      <p:cBhvr>
                                        <p:cTn id="6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70" dur="26">
                                          <p:stCondLst>
                                            <p:cond delay="650"/>
                                          </p:stCondLst>
                                        </p:cTn>
                                        <p:tgtEl>
                                          <p:spTgt spid="11"/>
                                        </p:tgtEl>
                                      </p:cBhvr>
                                      <p:to x="100000" y="60000"/>
                                    </p:animScale>
                                    <p:animScale>
                                      <p:cBhvr>
                                        <p:cTn id="71" dur="166" decel="50000">
                                          <p:stCondLst>
                                            <p:cond delay="676"/>
                                          </p:stCondLst>
                                        </p:cTn>
                                        <p:tgtEl>
                                          <p:spTgt spid="11"/>
                                        </p:tgtEl>
                                      </p:cBhvr>
                                      <p:to x="100000" y="100000"/>
                                    </p:animScale>
                                    <p:animScale>
                                      <p:cBhvr>
                                        <p:cTn id="72" dur="26">
                                          <p:stCondLst>
                                            <p:cond delay="1312"/>
                                          </p:stCondLst>
                                        </p:cTn>
                                        <p:tgtEl>
                                          <p:spTgt spid="11"/>
                                        </p:tgtEl>
                                      </p:cBhvr>
                                      <p:to x="100000" y="80000"/>
                                    </p:animScale>
                                    <p:animScale>
                                      <p:cBhvr>
                                        <p:cTn id="73" dur="166" decel="50000">
                                          <p:stCondLst>
                                            <p:cond delay="1338"/>
                                          </p:stCondLst>
                                        </p:cTn>
                                        <p:tgtEl>
                                          <p:spTgt spid="11"/>
                                        </p:tgtEl>
                                      </p:cBhvr>
                                      <p:to x="100000" y="100000"/>
                                    </p:animScale>
                                    <p:animScale>
                                      <p:cBhvr>
                                        <p:cTn id="74" dur="26">
                                          <p:stCondLst>
                                            <p:cond delay="1642"/>
                                          </p:stCondLst>
                                        </p:cTn>
                                        <p:tgtEl>
                                          <p:spTgt spid="11"/>
                                        </p:tgtEl>
                                      </p:cBhvr>
                                      <p:to x="100000" y="90000"/>
                                    </p:animScale>
                                    <p:animScale>
                                      <p:cBhvr>
                                        <p:cTn id="75" dur="166" decel="50000">
                                          <p:stCondLst>
                                            <p:cond delay="1668"/>
                                          </p:stCondLst>
                                        </p:cTn>
                                        <p:tgtEl>
                                          <p:spTgt spid="11"/>
                                        </p:tgtEl>
                                      </p:cBhvr>
                                      <p:to x="100000" y="100000"/>
                                    </p:animScale>
                                    <p:animScale>
                                      <p:cBhvr>
                                        <p:cTn id="76" dur="26">
                                          <p:stCondLst>
                                            <p:cond delay="1808"/>
                                          </p:stCondLst>
                                        </p:cTn>
                                        <p:tgtEl>
                                          <p:spTgt spid="11"/>
                                        </p:tgtEl>
                                      </p:cBhvr>
                                      <p:to x="100000" y="95000"/>
                                    </p:animScale>
                                    <p:animScale>
                                      <p:cBhvr>
                                        <p:cTn id="77" dur="166" decel="50000">
                                          <p:stCondLst>
                                            <p:cond delay="1834"/>
                                          </p:stCondLst>
                                        </p:cTn>
                                        <p:tgtEl>
                                          <p:spTgt spid="11"/>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fill="hold"/>
                                        <p:tgtEl>
                                          <p:spTgt spid="12"/>
                                        </p:tgtEl>
                                        <p:attrNameLst>
                                          <p:attrName>ppt_x</p:attrName>
                                        </p:attrNameLst>
                                      </p:cBhvr>
                                      <p:tavLst>
                                        <p:tav tm="0">
                                          <p:val>
                                            <p:strVal val="#ppt_x"/>
                                          </p:val>
                                        </p:tav>
                                        <p:tav tm="100000">
                                          <p:val>
                                            <p:strVal val="#ppt_x"/>
                                          </p:val>
                                        </p:tav>
                                      </p:tavLst>
                                    </p:anim>
                                    <p:anim calcmode="lin" valueType="num">
                                      <p:cBhvr additive="base">
                                        <p:cTn id="8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fade">
                                      <p:cBhvr>
                                        <p:cTn id="88" dur="1000"/>
                                        <p:tgtEl>
                                          <p:spTgt spid="13"/>
                                        </p:tgtEl>
                                      </p:cBhvr>
                                    </p:animEffect>
                                    <p:anim calcmode="lin" valueType="num">
                                      <p:cBhvr>
                                        <p:cTn id="89" dur="1000" fill="hold"/>
                                        <p:tgtEl>
                                          <p:spTgt spid="13"/>
                                        </p:tgtEl>
                                        <p:attrNameLst>
                                          <p:attrName>ppt_x</p:attrName>
                                        </p:attrNameLst>
                                      </p:cBhvr>
                                      <p:tavLst>
                                        <p:tav tm="0">
                                          <p:val>
                                            <p:strVal val="#ppt_x"/>
                                          </p:val>
                                        </p:tav>
                                        <p:tav tm="100000">
                                          <p:val>
                                            <p:strVal val="#ppt_x"/>
                                          </p:val>
                                        </p:tav>
                                      </p:tavLst>
                                    </p:anim>
                                    <p:anim calcmode="lin" valueType="num">
                                      <p:cBhvr>
                                        <p:cTn id="9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ppt_x"/>
                                          </p:val>
                                        </p:tav>
                                        <p:tav tm="100000">
                                          <p:val>
                                            <p:strVal val="#ppt_x"/>
                                          </p:val>
                                        </p:tav>
                                      </p:tavLst>
                                    </p:anim>
                                    <p:anim calcmode="lin" valueType="num">
                                      <p:cBhvr additive="base">
                                        <p:cTn id="9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1000"/>
                                        <p:tgtEl>
                                          <p:spTgt spid="15"/>
                                        </p:tgtEl>
                                      </p:cBhvr>
                                    </p:animEffect>
                                    <p:anim calcmode="lin" valueType="num">
                                      <p:cBhvr>
                                        <p:cTn id="102" dur="1000" fill="hold"/>
                                        <p:tgtEl>
                                          <p:spTgt spid="15"/>
                                        </p:tgtEl>
                                        <p:attrNameLst>
                                          <p:attrName>ppt_x</p:attrName>
                                        </p:attrNameLst>
                                      </p:cBhvr>
                                      <p:tavLst>
                                        <p:tav tm="0">
                                          <p:val>
                                            <p:strVal val="#ppt_x"/>
                                          </p:val>
                                        </p:tav>
                                        <p:tav tm="100000">
                                          <p:val>
                                            <p:strVal val="#ppt_x"/>
                                          </p:val>
                                        </p:tav>
                                      </p:tavLst>
                                    </p:anim>
                                    <p:anim calcmode="lin" valueType="num">
                                      <p:cBhvr>
                                        <p:cTn id="10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31" presetClass="entr" presetSubtype="0" fill="hold" grpId="0" nodeType="clickEffect">
                                  <p:stCondLst>
                                    <p:cond delay="0"/>
                                  </p:stCondLst>
                                  <p:childTnLst>
                                    <p:set>
                                      <p:cBhvr>
                                        <p:cTn id="107" dur="1" fill="hold">
                                          <p:stCondLst>
                                            <p:cond delay="0"/>
                                          </p:stCondLst>
                                        </p:cTn>
                                        <p:tgtEl>
                                          <p:spTgt spid="16"/>
                                        </p:tgtEl>
                                        <p:attrNameLst>
                                          <p:attrName>style.visibility</p:attrName>
                                        </p:attrNameLst>
                                      </p:cBhvr>
                                      <p:to>
                                        <p:strVal val="visible"/>
                                      </p:to>
                                    </p:set>
                                    <p:anim calcmode="lin" valueType="num">
                                      <p:cBhvr>
                                        <p:cTn id="108" dur="1000" fill="hold"/>
                                        <p:tgtEl>
                                          <p:spTgt spid="16"/>
                                        </p:tgtEl>
                                        <p:attrNameLst>
                                          <p:attrName>ppt_w</p:attrName>
                                        </p:attrNameLst>
                                      </p:cBhvr>
                                      <p:tavLst>
                                        <p:tav tm="0">
                                          <p:val>
                                            <p:fltVal val="0"/>
                                          </p:val>
                                        </p:tav>
                                        <p:tav tm="100000">
                                          <p:val>
                                            <p:strVal val="#ppt_w"/>
                                          </p:val>
                                        </p:tav>
                                      </p:tavLst>
                                    </p:anim>
                                    <p:anim calcmode="lin" valueType="num">
                                      <p:cBhvr>
                                        <p:cTn id="109" dur="1000" fill="hold"/>
                                        <p:tgtEl>
                                          <p:spTgt spid="16"/>
                                        </p:tgtEl>
                                        <p:attrNameLst>
                                          <p:attrName>ppt_h</p:attrName>
                                        </p:attrNameLst>
                                      </p:cBhvr>
                                      <p:tavLst>
                                        <p:tav tm="0">
                                          <p:val>
                                            <p:fltVal val="0"/>
                                          </p:val>
                                        </p:tav>
                                        <p:tav tm="100000">
                                          <p:val>
                                            <p:strVal val="#ppt_h"/>
                                          </p:val>
                                        </p:tav>
                                      </p:tavLst>
                                    </p:anim>
                                    <p:anim calcmode="lin" valueType="num">
                                      <p:cBhvr>
                                        <p:cTn id="110" dur="1000" fill="hold"/>
                                        <p:tgtEl>
                                          <p:spTgt spid="16"/>
                                        </p:tgtEl>
                                        <p:attrNameLst>
                                          <p:attrName>style.rotation</p:attrName>
                                        </p:attrNameLst>
                                      </p:cBhvr>
                                      <p:tavLst>
                                        <p:tav tm="0">
                                          <p:val>
                                            <p:fltVal val="90"/>
                                          </p:val>
                                        </p:tav>
                                        <p:tav tm="100000">
                                          <p:val>
                                            <p:fltVal val="0"/>
                                          </p:val>
                                        </p:tav>
                                      </p:tavLst>
                                    </p:anim>
                                    <p:animEffect transition="in" filter="fade">
                                      <p:cBhvr>
                                        <p:cTn id="11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10" grpId="0" animBg="1"/>
      <p:bldP spid="11" grpId="0"/>
      <p:bldP spid="12" grpId="0" animBg="1"/>
      <p:bldP spid="13" grpId="0" animBg="1"/>
      <p:bldP spid="14" grpId="0" animBg="1"/>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59C907A-46A5-681E-B9FC-38CE2C3D9098}"/>
              </a:ext>
            </a:extLst>
          </p:cNvPr>
          <p:cNvPicPr>
            <a:picLocks noChangeAspect="1"/>
          </p:cNvPicPr>
          <p:nvPr/>
        </p:nvPicPr>
        <p:blipFill>
          <a:blip r:embed="rId3">
            <a:alphaModFix amt="20000"/>
          </a:blip>
          <a:stretch>
            <a:fillRect/>
          </a:stretch>
        </p:blipFill>
        <p:spPr>
          <a:xfrm>
            <a:off x="0" y="535570"/>
            <a:ext cx="4155541" cy="6322430"/>
          </a:xfrm>
          <a:prstGeom prst="rect">
            <a:avLst/>
          </a:prstGeom>
        </p:spPr>
      </p:pic>
      <p:sp>
        <p:nvSpPr>
          <p:cNvPr id="4" name="Title 3"/>
          <p:cNvSpPr>
            <a:spLocks noGrp="1"/>
          </p:cNvSpPr>
          <p:nvPr>
            <p:ph type="title"/>
          </p:nvPr>
        </p:nvSpPr>
        <p:spPr>
          <a:xfrm>
            <a:off x="233703" y="7925"/>
            <a:ext cx="8229600" cy="668149"/>
          </a:xfrm>
        </p:spPr>
        <p:txBody>
          <a:bodyPr>
            <a:normAutofit/>
          </a:bodyPr>
          <a:lstStyle/>
          <a:p>
            <a:pPr lvl="0">
              <a:defRPr/>
            </a:pPr>
            <a:r>
              <a:rPr lang="en-US" sz="1600" dirty="0">
                <a:solidFill>
                  <a:srgbClr val="621A68"/>
                </a:solidFill>
                <a:ea typeface="+mj-ea"/>
              </a:rPr>
              <a:t>Presenting Technologies: </a:t>
            </a:r>
            <a:r>
              <a:rPr lang="en-US" sz="1600" b="0" dirty="0">
                <a:solidFill>
                  <a:srgbClr val="0099D7"/>
                </a:solidFill>
                <a:ea typeface="+mj-ea"/>
              </a:rPr>
              <a:t>H2O Network Database</a:t>
            </a:r>
            <a:endParaRPr lang="en-US" sz="800" b="0" dirty="0">
              <a:solidFill>
                <a:srgbClr val="3D64AC"/>
              </a:solidFill>
              <a:ea typeface="+mj-ea"/>
            </a:endParaRPr>
          </a:p>
        </p:txBody>
      </p:sp>
      <p:sp>
        <p:nvSpPr>
          <p:cNvPr id="2" name="Flowchart: Preparation 1">
            <a:extLst>
              <a:ext uri="{FF2B5EF4-FFF2-40B4-BE49-F238E27FC236}">
                <a16:creationId xmlns:a16="http://schemas.microsoft.com/office/drawing/2014/main" id="{ADE0ADB4-02DF-2C31-F2CD-49E5E933DEEC}"/>
              </a:ext>
            </a:extLst>
          </p:cNvPr>
          <p:cNvSpPr/>
          <p:nvPr/>
        </p:nvSpPr>
        <p:spPr>
          <a:xfrm>
            <a:off x="3829616" y="3032911"/>
            <a:ext cx="1575303" cy="986828"/>
          </a:xfrm>
          <a:prstGeom prst="flowChartPreparation">
            <a:avLst/>
          </a:prstGeom>
          <a:solidFill>
            <a:schemeClr val="tx1"/>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1100" b="1" dirty="0">
                <a:solidFill>
                  <a:schemeClr val="bg1"/>
                </a:solidFill>
              </a:rPr>
              <a:t>H2O Network Database</a:t>
            </a:r>
          </a:p>
          <a:p>
            <a:pPr algn="ctr"/>
            <a:r>
              <a:rPr lang="en-US" sz="1100" dirty="0">
                <a:solidFill>
                  <a:schemeClr val="bg1"/>
                </a:solidFill>
              </a:rPr>
              <a:t>Contains:</a:t>
            </a:r>
          </a:p>
        </p:txBody>
      </p:sp>
      <p:sp>
        <p:nvSpPr>
          <p:cNvPr id="5" name="Callout: Line 4">
            <a:extLst>
              <a:ext uri="{FF2B5EF4-FFF2-40B4-BE49-F238E27FC236}">
                <a16:creationId xmlns:a16="http://schemas.microsoft.com/office/drawing/2014/main" id="{FDAB6CB5-6EF0-5E11-9850-055311B2E532}"/>
              </a:ext>
            </a:extLst>
          </p:cNvPr>
          <p:cNvSpPr/>
          <p:nvPr/>
        </p:nvSpPr>
        <p:spPr>
          <a:xfrm>
            <a:off x="5078993" y="229517"/>
            <a:ext cx="1680747" cy="1137556"/>
          </a:xfrm>
          <a:prstGeom prst="borderCallout1">
            <a:avLst>
              <a:gd name="adj1" fmla="val 96606"/>
              <a:gd name="adj2" fmla="val 649"/>
              <a:gd name="adj3" fmla="val 252827"/>
              <a:gd name="adj4" fmla="val -28936"/>
            </a:avLst>
          </a:prstGeom>
          <a:solidFill>
            <a:srgbClr val="0099D7"/>
          </a:solidFill>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solidFill>
                  <a:schemeClr val="bg1"/>
                </a:solidFill>
                <a:latin typeface="Calibri" panose="020F0502020204030204" pitchFamily="34" charset="0"/>
                <a:cs typeface="Calibri" panose="020F0502020204030204" pitchFamily="34" charset="0"/>
              </a:rPr>
              <a:t>All the relevant information on CBOs and Providers that enroll in the H2O Network, such as..</a:t>
            </a:r>
          </a:p>
        </p:txBody>
      </p:sp>
      <p:sp>
        <p:nvSpPr>
          <p:cNvPr id="6" name="Callout: Line 5">
            <a:extLst>
              <a:ext uri="{FF2B5EF4-FFF2-40B4-BE49-F238E27FC236}">
                <a16:creationId xmlns:a16="http://schemas.microsoft.com/office/drawing/2014/main" id="{57234B25-6183-A2C3-24B1-1FB1273A785B}"/>
              </a:ext>
            </a:extLst>
          </p:cNvPr>
          <p:cNvSpPr/>
          <p:nvPr/>
        </p:nvSpPr>
        <p:spPr>
          <a:xfrm>
            <a:off x="6868385" y="229517"/>
            <a:ext cx="2183395" cy="1137556"/>
          </a:xfrm>
          <a:prstGeom prst="borderCallout1">
            <a:avLst>
              <a:gd name="adj1" fmla="val 99239"/>
              <a:gd name="adj2" fmla="val 456"/>
              <a:gd name="adj3" fmla="val 252699"/>
              <a:gd name="adj4" fmla="val -84598"/>
            </a:avLst>
          </a:prstGeom>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dirty="0">
                <a:latin typeface="Calibri" panose="020F0502020204030204" pitchFamily="34" charset="0"/>
                <a:cs typeface="Calibri" panose="020F0502020204030204" pitchFamily="34" charset="0"/>
              </a:rPr>
              <a:t>Services offered </a:t>
            </a:r>
            <a:r>
              <a:rPr lang="en-US" sz="1200" b="1" dirty="0">
                <a:latin typeface="Calibri" panose="020F0502020204030204" pitchFamily="34" charset="0"/>
                <a:cs typeface="Calibri" panose="020F0502020204030204" pitchFamily="34" charset="0"/>
              </a:rPr>
              <a:t>(coded into HRSN categories)</a:t>
            </a:r>
            <a:r>
              <a:rPr lang="en-US" sz="1200" dirty="0">
                <a:latin typeface="Calibri" panose="020F0502020204030204" pitchFamily="34" charset="0"/>
                <a:cs typeface="Calibri" panose="020F0502020204030204" pitchFamily="34" charset="0"/>
              </a:rPr>
              <a:t>, geographic coverage, location, all data BCBSAZ HC currently tracks for providers in our networks.</a:t>
            </a:r>
          </a:p>
        </p:txBody>
      </p:sp>
      <p:sp>
        <p:nvSpPr>
          <p:cNvPr id="7" name="Callout: Line 6">
            <a:extLst>
              <a:ext uri="{FF2B5EF4-FFF2-40B4-BE49-F238E27FC236}">
                <a16:creationId xmlns:a16="http://schemas.microsoft.com/office/drawing/2014/main" id="{DE0E8936-0EAE-6B6A-DC88-BEDDB2116CAA}"/>
              </a:ext>
            </a:extLst>
          </p:cNvPr>
          <p:cNvSpPr/>
          <p:nvPr/>
        </p:nvSpPr>
        <p:spPr>
          <a:xfrm>
            <a:off x="6851965" y="1622241"/>
            <a:ext cx="2091171" cy="967050"/>
          </a:xfrm>
          <a:prstGeom prst="borderCallout1">
            <a:avLst>
              <a:gd name="adj1" fmla="val 51814"/>
              <a:gd name="adj2" fmla="val -373"/>
              <a:gd name="adj3" fmla="val 178402"/>
              <a:gd name="adj4" fmla="val -79967"/>
            </a:avLst>
          </a:prstGeom>
          <a:solidFill>
            <a:srgbClr val="00B050"/>
          </a:solidFill>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solidFill>
                  <a:schemeClr val="bg1"/>
                </a:solidFill>
                <a:latin typeface="Calibri" panose="020F0502020204030204" pitchFamily="34" charset="0"/>
                <a:cs typeface="Calibri" panose="020F0502020204030204" pitchFamily="34" charset="0"/>
              </a:rPr>
              <a:t>Minimum functionality: Generates a SharePoint style (or Excel) Dashboard, able to be viewed in real time by AHCCCS/HC</a:t>
            </a:r>
          </a:p>
        </p:txBody>
      </p:sp>
      <p:sp>
        <p:nvSpPr>
          <p:cNvPr id="8" name="Callout: Line 7">
            <a:extLst>
              <a:ext uri="{FF2B5EF4-FFF2-40B4-BE49-F238E27FC236}">
                <a16:creationId xmlns:a16="http://schemas.microsoft.com/office/drawing/2014/main" id="{FD608320-517B-97F9-BA3E-08E0CCF7FEDA}"/>
              </a:ext>
            </a:extLst>
          </p:cNvPr>
          <p:cNvSpPr/>
          <p:nvPr/>
        </p:nvSpPr>
        <p:spPr>
          <a:xfrm>
            <a:off x="6572816" y="2679825"/>
            <a:ext cx="2074752" cy="869133"/>
          </a:xfrm>
          <a:prstGeom prst="borderCallout1">
            <a:avLst>
              <a:gd name="adj1" fmla="val 51814"/>
              <a:gd name="adj2" fmla="val -373"/>
              <a:gd name="adj3" fmla="val 101714"/>
              <a:gd name="adj4" fmla="val -61251"/>
            </a:avLst>
          </a:prstGeom>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latin typeface="Calibri" panose="020F0502020204030204" pitchFamily="34" charset="0"/>
                <a:cs typeface="Calibri" panose="020F0502020204030204" pitchFamily="34" charset="0"/>
              </a:rPr>
              <a:t>Tracks an </a:t>
            </a:r>
            <a:r>
              <a:rPr lang="en-US" sz="1200" b="1" dirty="0">
                <a:solidFill>
                  <a:srgbClr val="621A68"/>
                </a:solidFill>
                <a:latin typeface="Calibri" panose="020F0502020204030204" pitchFamily="34" charset="0"/>
                <a:cs typeface="Calibri" panose="020F0502020204030204" pitchFamily="34" charset="0"/>
              </a:rPr>
              <a:t>expanding, iterative set of KPI</a:t>
            </a:r>
            <a:r>
              <a:rPr lang="en-US" sz="1200" b="1" dirty="0">
                <a:latin typeface="Calibri" panose="020F0502020204030204" pitchFamily="34" charset="0"/>
                <a:cs typeface="Calibri" panose="020F0502020204030204" pitchFamily="34" charset="0"/>
              </a:rPr>
              <a:t> measuring provider performance, which includes data on billed services..</a:t>
            </a:r>
          </a:p>
        </p:txBody>
      </p:sp>
      <p:sp>
        <p:nvSpPr>
          <p:cNvPr id="9" name="Callout: Line 8">
            <a:extLst>
              <a:ext uri="{FF2B5EF4-FFF2-40B4-BE49-F238E27FC236}">
                <a16:creationId xmlns:a16="http://schemas.microsoft.com/office/drawing/2014/main" id="{26B0B496-0828-5D75-D4BD-B41226BE43DA}"/>
              </a:ext>
            </a:extLst>
          </p:cNvPr>
          <p:cNvSpPr/>
          <p:nvPr/>
        </p:nvSpPr>
        <p:spPr>
          <a:xfrm>
            <a:off x="6346479" y="3749806"/>
            <a:ext cx="2596657" cy="994210"/>
          </a:xfrm>
          <a:prstGeom prst="borderCallout1">
            <a:avLst>
              <a:gd name="adj1" fmla="val 53635"/>
              <a:gd name="adj2" fmla="val -308"/>
              <a:gd name="adj3" fmla="val 4951"/>
              <a:gd name="adj4" fmla="val -46707"/>
            </a:avLst>
          </a:prstGeom>
          <a:solidFill>
            <a:srgbClr val="7030A0"/>
          </a:solidFill>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solidFill>
                  <a:schemeClr val="bg1"/>
                </a:solidFill>
                <a:latin typeface="Calibri" panose="020F0502020204030204" pitchFamily="34" charset="0"/>
                <a:cs typeface="Calibri" panose="020F0502020204030204" pitchFamily="34" charset="0"/>
              </a:rPr>
              <a:t>Data from: site inspections, provider interviews, quarterly and narrative reporting – ensuring delivered services are trauma informed and culturally responsive.</a:t>
            </a:r>
          </a:p>
        </p:txBody>
      </p:sp>
      <p:sp>
        <p:nvSpPr>
          <p:cNvPr id="10" name="Callout: Line 9">
            <a:extLst>
              <a:ext uri="{FF2B5EF4-FFF2-40B4-BE49-F238E27FC236}">
                <a16:creationId xmlns:a16="http://schemas.microsoft.com/office/drawing/2014/main" id="{E0B87E4D-FC08-9E17-2735-F8616F5A5332}"/>
              </a:ext>
            </a:extLst>
          </p:cNvPr>
          <p:cNvSpPr/>
          <p:nvPr/>
        </p:nvSpPr>
        <p:spPr>
          <a:xfrm>
            <a:off x="5909650" y="4896416"/>
            <a:ext cx="1884629" cy="994210"/>
          </a:xfrm>
          <a:prstGeom prst="borderCallout1">
            <a:avLst>
              <a:gd name="adj1" fmla="val 51814"/>
              <a:gd name="adj2" fmla="val -373"/>
              <a:gd name="adj3" fmla="val -97949"/>
              <a:gd name="adj4" fmla="val -47187"/>
            </a:avLst>
          </a:prstGeom>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latin typeface="Calibri" panose="020F0502020204030204" pitchFamily="34" charset="0"/>
                <a:cs typeface="Calibri" panose="020F0502020204030204" pitchFamily="34" charset="0"/>
              </a:rPr>
              <a:t>Outreach Team: CHW notes on providers and participant-level surveys of service experiences.</a:t>
            </a:r>
          </a:p>
        </p:txBody>
      </p:sp>
      <p:sp>
        <p:nvSpPr>
          <p:cNvPr id="11" name="TextBox 10">
            <a:extLst>
              <a:ext uri="{FF2B5EF4-FFF2-40B4-BE49-F238E27FC236}">
                <a16:creationId xmlns:a16="http://schemas.microsoft.com/office/drawing/2014/main" id="{8D44A9A8-7ECB-4A3A-4ADC-DF6A4CB32856}"/>
              </a:ext>
            </a:extLst>
          </p:cNvPr>
          <p:cNvSpPr txBox="1"/>
          <p:nvPr/>
        </p:nvSpPr>
        <p:spPr>
          <a:xfrm>
            <a:off x="5613148" y="5700503"/>
            <a:ext cx="2779414" cy="892552"/>
          </a:xfrm>
          <a:prstGeom prst="rect">
            <a:avLst/>
          </a:prstGeom>
          <a:noFill/>
        </p:spPr>
        <p:txBody>
          <a:bodyPr wrap="square" rtlCol="0">
            <a:spAutoFit/>
          </a:bodyPr>
          <a:lstStyle/>
          <a:p>
            <a:r>
              <a:rPr lang="en-US" sz="2800" b="1" dirty="0">
                <a:solidFill>
                  <a:srgbClr val="621A68"/>
                </a:solidFill>
                <a:latin typeface="Arial"/>
                <a:cs typeface="Arial"/>
              </a:rPr>
              <a:t>*</a:t>
            </a:r>
            <a:r>
              <a:rPr lang="en-US" sz="1200" b="1" dirty="0">
                <a:solidFill>
                  <a:srgbClr val="621A68"/>
                </a:solidFill>
                <a:latin typeface="Arial"/>
                <a:cs typeface="Arial"/>
              </a:rPr>
              <a:t> And any number of possible scoring conventions can be generated for CBOs/etc.</a:t>
            </a:r>
            <a:endParaRPr lang="en-US" sz="1400" b="1" dirty="0">
              <a:solidFill>
                <a:srgbClr val="621A68"/>
              </a:solidFill>
              <a:latin typeface="Arial"/>
              <a:cs typeface="Arial"/>
            </a:endParaRPr>
          </a:p>
        </p:txBody>
      </p:sp>
      <p:sp>
        <p:nvSpPr>
          <p:cNvPr id="12" name="Callout: Line 11">
            <a:extLst>
              <a:ext uri="{FF2B5EF4-FFF2-40B4-BE49-F238E27FC236}">
                <a16:creationId xmlns:a16="http://schemas.microsoft.com/office/drawing/2014/main" id="{AB62B729-5A35-C582-9DE4-AAA6EC95B006}"/>
              </a:ext>
            </a:extLst>
          </p:cNvPr>
          <p:cNvSpPr/>
          <p:nvPr/>
        </p:nvSpPr>
        <p:spPr>
          <a:xfrm>
            <a:off x="4260411" y="5203398"/>
            <a:ext cx="1017760" cy="994210"/>
          </a:xfrm>
          <a:prstGeom prst="borderCallout1">
            <a:avLst>
              <a:gd name="adj1" fmla="val 819"/>
              <a:gd name="adj2" fmla="val 49442"/>
              <a:gd name="adj3" fmla="val -126178"/>
              <a:gd name="adj4" fmla="val 33762"/>
            </a:avLst>
          </a:prstGeom>
          <a:solidFill>
            <a:srgbClr val="FFC000"/>
          </a:solidFill>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latin typeface="Calibri" panose="020F0502020204030204" pitchFamily="34" charset="0"/>
                <a:cs typeface="Calibri" panose="020F0502020204030204" pitchFamily="34" charset="0"/>
              </a:rPr>
              <a:t>Network Services data on H2O Network Providers</a:t>
            </a:r>
          </a:p>
        </p:txBody>
      </p:sp>
      <p:sp>
        <p:nvSpPr>
          <p:cNvPr id="13" name="Callout: Line 12">
            <a:extLst>
              <a:ext uri="{FF2B5EF4-FFF2-40B4-BE49-F238E27FC236}">
                <a16:creationId xmlns:a16="http://schemas.microsoft.com/office/drawing/2014/main" id="{8F5EF049-77B8-72E6-54C1-0565A319ABB9}"/>
              </a:ext>
            </a:extLst>
          </p:cNvPr>
          <p:cNvSpPr/>
          <p:nvPr/>
        </p:nvSpPr>
        <p:spPr>
          <a:xfrm>
            <a:off x="2060418" y="4896416"/>
            <a:ext cx="1884629" cy="994210"/>
          </a:xfrm>
          <a:prstGeom prst="borderCallout1">
            <a:avLst>
              <a:gd name="adj1" fmla="val 819"/>
              <a:gd name="adj2" fmla="val 100027"/>
              <a:gd name="adj3" fmla="val -98860"/>
              <a:gd name="adj4" fmla="val 111820"/>
            </a:avLst>
          </a:prstGeom>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latin typeface="Calibri" panose="020F0502020204030204" pitchFamily="34" charset="0"/>
                <a:cs typeface="Calibri" panose="020F0502020204030204" pitchFamily="34" charset="0"/>
              </a:rPr>
              <a:t>Billing totals by provider, numbers of H2O participants served by HRSN category..</a:t>
            </a:r>
          </a:p>
        </p:txBody>
      </p:sp>
      <p:sp>
        <p:nvSpPr>
          <p:cNvPr id="14" name="Callout: Line 13">
            <a:extLst>
              <a:ext uri="{FF2B5EF4-FFF2-40B4-BE49-F238E27FC236}">
                <a16:creationId xmlns:a16="http://schemas.microsoft.com/office/drawing/2014/main" id="{02A5341B-2897-BA5E-9ACD-69F2F31B3122}"/>
              </a:ext>
            </a:extLst>
          </p:cNvPr>
          <p:cNvSpPr/>
          <p:nvPr/>
        </p:nvSpPr>
        <p:spPr>
          <a:xfrm>
            <a:off x="492659" y="3648547"/>
            <a:ext cx="1884629" cy="1095469"/>
          </a:xfrm>
          <a:prstGeom prst="borderCallout1">
            <a:avLst>
              <a:gd name="adj1" fmla="val 52487"/>
              <a:gd name="adj2" fmla="val 100027"/>
              <a:gd name="adj3" fmla="val 5104"/>
              <a:gd name="adj4" fmla="val 190603"/>
            </a:avLst>
          </a:prstGeom>
          <a:solidFill>
            <a:srgbClr val="00B050"/>
          </a:solidFill>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a:solidFill>
                  <a:schemeClr val="bg1"/>
                </a:solidFill>
                <a:latin typeface="Calibri" panose="020F0502020204030204" pitchFamily="34" charset="0"/>
                <a:cs typeface="Calibri" panose="020F0502020204030204" pitchFamily="34" charset="0"/>
              </a:rPr>
              <a:t>Also Generates the </a:t>
            </a:r>
            <a:r>
              <a:rPr lang="en-US" sz="1200" b="1" dirty="0">
                <a:solidFill>
                  <a:srgbClr val="621A68"/>
                </a:solidFill>
                <a:latin typeface="Calibri" panose="020F0502020204030204" pitchFamily="34" charset="0"/>
                <a:cs typeface="Calibri" panose="020F0502020204030204" pitchFamily="34" charset="0"/>
              </a:rPr>
              <a:t>H2O Network Map</a:t>
            </a:r>
            <a:r>
              <a:rPr lang="en-US" sz="1200" b="1" dirty="0">
                <a:solidFill>
                  <a:schemeClr val="bg1"/>
                </a:solidFill>
                <a:latin typeface="Calibri" panose="020F0502020204030204" pitchFamily="34" charset="0"/>
                <a:cs typeface="Calibri" panose="020F0502020204030204" pitchFamily="34" charset="0"/>
              </a:rPr>
              <a:t> – a plot of providers, their service areas, their service codes, all their info – searchable </a:t>
            </a:r>
          </a:p>
        </p:txBody>
      </p:sp>
      <p:sp>
        <p:nvSpPr>
          <p:cNvPr id="15" name="Callout: Line 14">
            <a:extLst>
              <a:ext uri="{FF2B5EF4-FFF2-40B4-BE49-F238E27FC236}">
                <a16:creationId xmlns:a16="http://schemas.microsoft.com/office/drawing/2014/main" id="{D895C92F-1BA1-4D95-A6CD-CF253A7E5E92}"/>
              </a:ext>
            </a:extLst>
          </p:cNvPr>
          <p:cNvSpPr/>
          <p:nvPr/>
        </p:nvSpPr>
        <p:spPr>
          <a:xfrm>
            <a:off x="754832" y="2473267"/>
            <a:ext cx="1305586" cy="994210"/>
          </a:xfrm>
          <a:prstGeom prst="borderCallout1">
            <a:avLst>
              <a:gd name="adj1" fmla="val 52724"/>
              <a:gd name="adj2" fmla="val 101036"/>
              <a:gd name="adj3" fmla="val 112405"/>
              <a:gd name="adj4" fmla="val 253248"/>
            </a:avLst>
          </a:prstGeom>
          <a:ln>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i="1" dirty="0">
                <a:latin typeface="Calibri" panose="020F0502020204030204" pitchFamily="34" charset="0"/>
                <a:cs typeface="Calibri" panose="020F0502020204030204" pitchFamily="34" charset="0"/>
              </a:rPr>
              <a:t>We have the flexibility to add functionality  that AHCCCS needs for H2O</a:t>
            </a:r>
            <a:endParaRPr lang="en-US" sz="1200" b="1" dirty="0">
              <a:latin typeface="Calibri" panose="020F0502020204030204" pitchFamily="34" charset="0"/>
              <a:cs typeface="Calibri" panose="020F0502020204030204" pitchFamily="34" charset="0"/>
            </a:endParaRPr>
          </a:p>
        </p:txBody>
      </p:sp>
      <p:sp>
        <p:nvSpPr>
          <p:cNvPr id="16" name="Hexagon 15">
            <a:extLst>
              <a:ext uri="{FF2B5EF4-FFF2-40B4-BE49-F238E27FC236}">
                <a16:creationId xmlns:a16="http://schemas.microsoft.com/office/drawing/2014/main" id="{E0D6EDA1-6639-CB46-F924-DA1E99B62DF5}"/>
              </a:ext>
            </a:extLst>
          </p:cNvPr>
          <p:cNvSpPr/>
          <p:nvPr/>
        </p:nvSpPr>
        <p:spPr>
          <a:xfrm>
            <a:off x="1193169" y="848091"/>
            <a:ext cx="2368237" cy="1279554"/>
          </a:xfrm>
          <a:prstGeom prst="hexagon">
            <a:avLst/>
          </a:prstGeom>
          <a:solidFill>
            <a:srgbClr val="621A68"/>
          </a:solidFill>
        </p:spPr>
        <p:style>
          <a:lnRef idx="2">
            <a:schemeClr val="dk1"/>
          </a:lnRef>
          <a:fillRef idx="1">
            <a:schemeClr val="lt1"/>
          </a:fillRef>
          <a:effectRef idx="0">
            <a:schemeClr val="dk1"/>
          </a:effectRef>
          <a:fontRef idx="minor">
            <a:schemeClr val="dk1"/>
          </a:fontRef>
        </p:style>
        <p:txBody>
          <a:bodyPr rtlCol="0" anchor="ctr"/>
          <a:lstStyle/>
          <a:p>
            <a:pPr algn="ctr"/>
            <a:r>
              <a:rPr lang="en-US" sz="1100" b="1" dirty="0">
                <a:solidFill>
                  <a:schemeClr val="bg1"/>
                </a:solidFill>
              </a:rPr>
              <a:t>If desired, we can show an example from our administration of SOR I and II created by the Opioid Team </a:t>
            </a:r>
          </a:p>
        </p:txBody>
      </p:sp>
    </p:spTree>
    <p:extLst>
      <p:ext uri="{BB962C8B-B14F-4D97-AF65-F5344CB8AC3E}">
        <p14:creationId xmlns:p14="http://schemas.microsoft.com/office/powerpoint/2010/main" val="3667572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anim calcmode="lin" valueType="num">
                                      <p:cBhvr>
                                        <p:cTn id="45" dur="1000" fill="hold"/>
                                        <p:tgtEl>
                                          <p:spTgt spid="8"/>
                                        </p:tgtEl>
                                        <p:attrNameLst>
                                          <p:attrName>ppt_x</p:attrName>
                                        </p:attrNameLst>
                                      </p:cBhvr>
                                      <p:tavLst>
                                        <p:tav tm="0">
                                          <p:val>
                                            <p:strVal val="#ppt_x"/>
                                          </p:val>
                                        </p:tav>
                                        <p:tav tm="100000">
                                          <p:val>
                                            <p:strVal val="#ppt_x"/>
                                          </p:val>
                                        </p:tav>
                                      </p:tavLst>
                                    </p:anim>
                                    <p:anim calcmode="lin" valueType="num">
                                      <p:cBhvr>
                                        <p:cTn id="4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6" presetClass="entr" presetSubtype="0" fill="hold" grpId="0" nodeType="click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down)">
                                      <p:cBhvr>
                                        <p:cTn id="64" dur="580">
                                          <p:stCondLst>
                                            <p:cond delay="0"/>
                                          </p:stCondLst>
                                        </p:cTn>
                                        <p:tgtEl>
                                          <p:spTgt spid="11"/>
                                        </p:tgtEl>
                                      </p:cBhvr>
                                    </p:animEffect>
                                    <p:anim calcmode="lin" valueType="num">
                                      <p:cBhvr>
                                        <p:cTn id="6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70" dur="26">
                                          <p:stCondLst>
                                            <p:cond delay="650"/>
                                          </p:stCondLst>
                                        </p:cTn>
                                        <p:tgtEl>
                                          <p:spTgt spid="11"/>
                                        </p:tgtEl>
                                      </p:cBhvr>
                                      <p:to x="100000" y="60000"/>
                                    </p:animScale>
                                    <p:animScale>
                                      <p:cBhvr>
                                        <p:cTn id="71" dur="166" decel="50000">
                                          <p:stCondLst>
                                            <p:cond delay="676"/>
                                          </p:stCondLst>
                                        </p:cTn>
                                        <p:tgtEl>
                                          <p:spTgt spid="11"/>
                                        </p:tgtEl>
                                      </p:cBhvr>
                                      <p:to x="100000" y="100000"/>
                                    </p:animScale>
                                    <p:animScale>
                                      <p:cBhvr>
                                        <p:cTn id="72" dur="26">
                                          <p:stCondLst>
                                            <p:cond delay="1312"/>
                                          </p:stCondLst>
                                        </p:cTn>
                                        <p:tgtEl>
                                          <p:spTgt spid="11"/>
                                        </p:tgtEl>
                                      </p:cBhvr>
                                      <p:to x="100000" y="80000"/>
                                    </p:animScale>
                                    <p:animScale>
                                      <p:cBhvr>
                                        <p:cTn id="73" dur="166" decel="50000">
                                          <p:stCondLst>
                                            <p:cond delay="1338"/>
                                          </p:stCondLst>
                                        </p:cTn>
                                        <p:tgtEl>
                                          <p:spTgt spid="11"/>
                                        </p:tgtEl>
                                      </p:cBhvr>
                                      <p:to x="100000" y="100000"/>
                                    </p:animScale>
                                    <p:animScale>
                                      <p:cBhvr>
                                        <p:cTn id="74" dur="26">
                                          <p:stCondLst>
                                            <p:cond delay="1642"/>
                                          </p:stCondLst>
                                        </p:cTn>
                                        <p:tgtEl>
                                          <p:spTgt spid="11"/>
                                        </p:tgtEl>
                                      </p:cBhvr>
                                      <p:to x="100000" y="90000"/>
                                    </p:animScale>
                                    <p:animScale>
                                      <p:cBhvr>
                                        <p:cTn id="75" dur="166" decel="50000">
                                          <p:stCondLst>
                                            <p:cond delay="1668"/>
                                          </p:stCondLst>
                                        </p:cTn>
                                        <p:tgtEl>
                                          <p:spTgt spid="11"/>
                                        </p:tgtEl>
                                      </p:cBhvr>
                                      <p:to x="100000" y="100000"/>
                                    </p:animScale>
                                    <p:animScale>
                                      <p:cBhvr>
                                        <p:cTn id="76" dur="26">
                                          <p:stCondLst>
                                            <p:cond delay="1808"/>
                                          </p:stCondLst>
                                        </p:cTn>
                                        <p:tgtEl>
                                          <p:spTgt spid="11"/>
                                        </p:tgtEl>
                                      </p:cBhvr>
                                      <p:to x="100000" y="95000"/>
                                    </p:animScale>
                                    <p:animScale>
                                      <p:cBhvr>
                                        <p:cTn id="77" dur="166" decel="50000">
                                          <p:stCondLst>
                                            <p:cond delay="1834"/>
                                          </p:stCondLst>
                                        </p:cTn>
                                        <p:tgtEl>
                                          <p:spTgt spid="11"/>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fill="hold"/>
                                        <p:tgtEl>
                                          <p:spTgt spid="12"/>
                                        </p:tgtEl>
                                        <p:attrNameLst>
                                          <p:attrName>ppt_x</p:attrName>
                                        </p:attrNameLst>
                                      </p:cBhvr>
                                      <p:tavLst>
                                        <p:tav tm="0">
                                          <p:val>
                                            <p:strVal val="#ppt_x"/>
                                          </p:val>
                                        </p:tav>
                                        <p:tav tm="100000">
                                          <p:val>
                                            <p:strVal val="#ppt_x"/>
                                          </p:val>
                                        </p:tav>
                                      </p:tavLst>
                                    </p:anim>
                                    <p:anim calcmode="lin" valueType="num">
                                      <p:cBhvr additive="base">
                                        <p:cTn id="8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fade">
                                      <p:cBhvr>
                                        <p:cTn id="88" dur="1000"/>
                                        <p:tgtEl>
                                          <p:spTgt spid="13"/>
                                        </p:tgtEl>
                                      </p:cBhvr>
                                    </p:animEffect>
                                    <p:anim calcmode="lin" valueType="num">
                                      <p:cBhvr>
                                        <p:cTn id="89" dur="1000" fill="hold"/>
                                        <p:tgtEl>
                                          <p:spTgt spid="13"/>
                                        </p:tgtEl>
                                        <p:attrNameLst>
                                          <p:attrName>ppt_x</p:attrName>
                                        </p:attrNameLst>
                                      </p:cBhvr>
                                      <p:tavLst>
                                        <p:tav tm="0">
                                          <p:val>
                                            <p:strVal val="#ppt_x"/>
                                          </p:val>
                                        </p:tav>
                                        <p:tav tm="100000">
                                          <p:val>
                                            <p:strVal val="#ppt_x"/>
                                          </p:val>
                                        </p:tav>
                                      </p:tavLst>
                                    </p:anim>
                                    <p:anim calcmode="lin" valueType="num">
                                      <p:cBhvr>
                                        <p:cTn id="9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ppt_x"/>
                                          </p:val>
                                        </p:tav>
                                        <p:tav tm="100000">
                                          <p:val>
                                            <p:strVal val="#ppt_x"/>
                                          </p:val>
                                        </p:tav>
                                      </p:tavLst>
                                    </p:anim>
                                    <p:anim calcmode="lin" valueType="num">
                                      <p:cBhvr additive="base">
                                        <p:cTn id="9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1000"/>
                                        <p:tgtEl>
                                          <p:spTgt spid="15"/>
                                        </p:tgtEl>
                                      </p:cBhvr>
                                    </p:animEffect>
                                    <p:anim calcmode="lin" valueType="num">
                                      <p:cBhvr>
                                        <p:cTn id="102" dur="1000" fill="hold"/>
                                        <p:tgtEl>
                                          <p:spTgt spid="15"/>
                                        </p:tgtEl>
                                        <p:attrNameLst>
                                          <p:attrName>ppt_x</p:attrName>
                                        </p:attrNameLst>
                                      </p:cBhvr>
                                      <p:tavLst>
                                        <p:tav tm="0">
                                          <p:val>
                                            <p:strVal val="#ppt_x"/>
                                          </p:val>
                                        </p:tav>
                                        <p:tav tm="100000">
                                          <p:val>
                                            <p:strVal val="#ppt_x"/>
                                          </p:val>
                                        </p:tav>
                                      </p:tavLst>
                                    </p:anim>
                                    <p:anim calcmode="lin" valueType="num">
                                      <p:cBhvr>
                                        <p:cTn id="10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31" presetClass="entr" presetSubtype="0" fill="hold" grpId="0" nodeType="clickEffect">
                                  <p:stCondLst>
                                    <p:cond delay="0"/>
                                  </p:stCondLst>
                                  <p:childTnLst>
                                    <p:set>
                                      <p:cBhvr>
                                        <p:cTn id="107" dur="1" fill="hold">
                                          <p:stCondLst>
                                            <p:cond delay="0"/>
                                          </p:stCondLst>
                                        </p:cTn>
                                        <p:tgtEl>
                                          <p:spTgt spid="16"/>
                                        </p:tgtEl>
                                        <p:attrNameLst>
                                          <p:attrName>style.visibility</p:attrName>
                                        </p:attrNameLst>
                                      </p:cBhvr>
                                      <p:to>
                                        <p:strVal val="visible"/>
                                      </p:to>
                                    </p:set>
                                    <p:anim calcmode="lin" valueType="num">
                                      <p:cBhvr>
                                        <p:cTn id="108" dur="1000" fill="hold"/>
                                        <p:tgtEl>
                                          <p:spTgt spid="16"/>
                                        </p:tgtEl>
                                        <p:attrNameLst>
                                          <p:attrName>ppt_w</p:attrName>
                                        </p:attrNameLst>
                                      </p:cBhvr>
                                      <p:tavLst>
                                        <p:tav tm="0">
                                          <p:val>
                                            <p:fltVal val="0"/>
                                          </p:val>
                                        </p:tav>
                                        <p:tav tm="100000">
                                          <p:val>
                                            <p:strVal val="#ppt_w"/>
                                          </p:val>
                                        </p:tav>
                                      </p:tavLst>
                                    </p:anim>
                                    <p:anim calcmode="lin" valueType="num">
                                      <p:cBhvr>
                                        <p:cTn id="109" dur="1000" fill="hold"/>
                                        <p:tgtEl>
                                          <p:spTgt spid="16"/>
                                        </p:tgtEl>
                                        <p:attrNameLst>
                                          <p:attrName>ppt_h</p:attrName>
                                        </p:attrNameLst>
                                      </p:cBhvr>
                                      <p:tavLst>
                                        <p:tav tm="0">
                                          <p:val>
                                            <p:fltVal val="0"/>
                                          </p:val>
                                        </p:tav>
                                        <p:tav tm="100000">
                                          <p:val>
                                            <p:strVal val="#ppt_h"/>
                                          </p:val>
                                        </p:tav>
                                      </p:tavLst>
                                    </p:anim>
                                    <p:anim calcmode="lin" valueType="num">
                                      <p:cBhvr>
                                        <p:cTn id="110" dur="1000" fill="hold"/>
                                        <p:tgtEl>
                                          <p:spTgt spid="16"/>
                                        </p:tgtEl>
                                        <p:attrNameLst>
                                          <p:attrName>style.rotation</p:attrName>
                                        </p:attrNameLst>
                                      </p:cBhvr>
                                      <p:tavLst>
                                        <p:tav tm="0">
                                          <p:val>
                                            <p:fltVal val="90"/>
                                          </p:val>
                                        </p:tav>
                                        <p:tav tm="100000">
                                          <p:val>
                                            <p:fltVal val="0"/>
                                          </p:val>
                                        </p:tav>
                                      </p:tavLst>
                                    </p:anim>
                                    <p:animEffect transition="in" filter="fade">
                                      <p:cBhvr>
                                        <p:cTn id="11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10" grpId="0" animBg="1"/>
      <p:bldP spid="11" grpId="0"/>
      <p:bldP spid="12" grpId="0" animBg="1"/>
      <p:bldP spid="13" grpId="0" animBg="1"/>
      <p:bldP spid="14" grpId="0" animBg="1"/>
      <p:bldP spid="15"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F34F06-6CC4-3E73-AA9A-BF2BAB18021C}"/>
              </a:ext>
            </a:extLst>
          </p:cNvPr>
          <p:cNvSpPr txBox="1"/>
          <p:nvPr/>
        </p:nvSpPr>
        <p:spPr>
          <a:xfrm>
            <a:off x="0" y="606582"/>
            <a:ext cx="9144000" cy="738664"/>
          </a:xfrm>
          <a:prstGeom prst="rect">
            <a:avLst/>
          </a:prstGeom>
          <a:noFill/>
        </p:spPr>
        <p:txBody>
          <a:bodyPr wrap="square" rtlCol="0">
            <a:spAutoFit/>
          </a:bodyPr>
          <a:lstStyle/>
          <a:p>
            <a:pPr marL="285750" indent="-285750">
              <a:buFont typeface="Wingdings" panose="05000000000000000000" pitchFamily="2" charset="2"/>
              <a:buChar char="v"/>
            </a:pPr>
            <a:endParaRPr lang="en-US" sz="140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40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400" dirty="0">
              <a:latin typeface="Calibri" panose="020F0502020204030204" pitchFamily="34" charset="0"/>
              <a:cs typeface="Calibri" panose="020F0502020204030204" pitchFamily="34" charset="0"/>
            </a:endParaRPr>
          </a:p>
        </p:txBody>
      </p:sp>
      <p:sp>
        <p:nvSpPr>
          <p:cNvPr id="6" name="Title 3">
            <a:extLst>
              <a:ext uri="{FF2B5EF4-FFF2-40B4-BE49-F238E27FC236}">
                <a16:creationId xmlns:a16="http://schemas.microsoft.com/office/drawing/2014/main" id="{174F67D2-3E65-C5DB-5445-352812A8C208}"/>
              </a:ext>
            </a:extLst>
          </p:cNvPr>
          <p:cNvSpPr txBox="1">
            <a:spLocks/>
          </p:cNvSpPr>
          <p:nvPr/>
        </p:nvSpPr>
        <p:spPr bwMode="auto">
          <a:xfrm>
            <a:off x="4146487" y="26031"/>
            <a:ext cx="4316816" cy="66814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algn="l" defTabSz="457200" rtl="0" eaLnBrk="1" fontAlgn="base" hangingPunct="1">
              <a:spcBef>
                <a:spcPct val="0"/>
              </a:spcBef>
              <a:spcAft>
                <a:spcPct val="0"/>
              </a:spcAft>
              <a:defRPr sz="2400" b="1" i="0" kern="1200">
                <a:solidFill>
                  <a:schemeClr val="bg2"/>
                </a:solidFill>
                <a:latin typeface="Arial"/>
                <a:ea typeface="Helvetica Neue"/>
                <a:cs typeface="Arial"/>
              </a:defRPr>
            </a:lvl1pPr>
            <a:lvl2pPr algn="ctr" defTabSz="457200" rtl="0" eaLnBrk="1" fontAlgn="base" hangingPunct="1">
              <a:spcBef>
                <a:spcPct val="0"/>
              </a:spcBef>
              <a:spcAft>
                <a:spcPct val="0"/>
              </a:spcAft>
              <a:defRPr sz="3200">
                <a:solidFill>
                  <a:schemeClr val="tx1"/>
                </a:solidFill>
                <a:latin typeface="Helvetica Neue"/>
                <a:ea typeface="Helvetica Neue"/>
                <a:cs typeface="Helvetica Neue"/>
              </a:defRPr>
            </a:lvl2pPr>
            <a:lvl3pPr algn="ctr" defTabSz="457200" rtl="0" eaLnBrk="1" fontAlgn="base" hangingPunct="1">
              <a:spcBef>
                <a:spcPct val="0"/>
              </a:spcBef>
              <a:spcAft>
                <a:spcPct val="0"/>
              </a:spcAft>
              <a:defRPr sz="3200">
                <a:solidFill>
                  <a:schemeClr val="tx1"/>
                </a:solidFill>
                <a:latin typeface="Helvetica Neue"/>
                <a:ea typeface="Helvetica Neue"/>
                <a:cs typeface="Helvetica Neue"/>
              </a:defRPr>
            </a:lvl3pPr>
            <a:lvl4pPr algn="ctr" defTabSz="457200" rtl="0" eaLnBrk="1" fontAlgn="base" hangingPunct="1">
              <a:spcBef>
                <a:spcPct val="0"/>
              </a:spcBef>
              <a:spcAft>
                <a:spcPct val="0"/>
              </a:spcAft>
              <a:defRPr sz="3200">
                <a:solidFill>
                  <a:schemeClr val="tx1"/>
                </a:solidFill>
                <a:latin typeface="Helvetica Neue"/>
                <a:ea typeface="Helvetica Neue"/>
                <a:cs typeface="Helvetica Neue"/>
              </a:defRPr>
            </a:lvl4pPr>
            <a:lvl5pPr algn="ctr" defTabSz="457200" rtl="0" eaLnBrk="1" fontAlgn="base" hangingPunct="1">
              <a:spcBef>
                <a:spcPct val="0"/>
              </a:spcBef>
              <a:spcAft>
                <a:spcPct val="0"/>
              </a:spcAft>
              <a:defRPr sz="3200">
                <a:solidFill>
                  <a:schemeClr val="tx1"/>
                </a:solidFill>
                <a:latin typeface="Helvetica Neue"/>
                <a:ea typeface="Helvetica Neue"/>
                <a:cs typeface="Helvetica Neue"/>
              </a:defRPr>
            </a:lvl5pPr>
            <a:lvl6pPr marL="457200" algn="ctr" defTabSz="457200" rtl="0" eaLnBrk="1" fontAlgn="base" hangingPunct="1">
              <a:spcBef>
                <a:spcPct val="0"/>
              </a:spcBef>
              <a:spcAft>
                <a:spcPct val="0"/>
              </a:spcAft>
              <a:defRPr sz="3200">
                <a:solidFill>
                  <a:schemeClr val="tx1"/>
                </a:solidFill>
                <a:latin typeface="Helvetica Neue"/>
                <a:ea typeface="Helvetica Neue"/>
                <a:cs typeface="Helvetica Neue"/>
              </a:defRPr>
            </a:lvl6pPr>
            <a:lvl7pPr marL="914400" algn="ctr" defTabSz="457200" rtl="0" eaLnBrk="1" fontAlgn="base" hangingPunct="1">
              <a:spcBef>
                <a:spcPct val="0"/>
              </a:spcBef>
              <a:spcAft>
                <a:spcPct val="0"/>
              </a:spcAft>
              <a:defRPr sz="3200">
                <a:solidFill>
                  <a:schemeClr val="tx1"/>
                </a:solidFill>
                <a:latin typeface="Helvetica Neue"/>
                <a:ea typeface="Helvetica Neue"/>
                <a:cs typeface="Helvetica Neue"/>
              </a:defRPr>
            </a:lvl7pPr>
            <a:lvl8pPr marL="1371600" algn="ctr" defTabSz="457200" rtl="0" eaLnBrk="1" fontAlgn="base" hangingPunct="1">
              <a:spcBef>
                <a:spcPct val="0"/>
              </a:spcBef>
              <a:spcAft>
                <a:spcPct val="0"/>
              </a:spcAft>
              <a:defRPr sz="3200">
                <a:solidFill>
                  <a:schemeClr val="tx1"/>
                </a:solidFill>
                <a:latin typeface="Helvetica Neue"/>
                <a:ea typeface="Helvetica Neue"/>
                <a:cs typeface="Helvetica Neue"/>
              </a:defRPr>
            </a:lvl8pPr>
            <a:lvl9pPr marL="1828800" algn="ctr" defTabSz="457200" rtl="0" eaLnBrk="1" fontAlgn="base" hangingPunct="1">
              <a:spcBef>
                <a:spcPct val="0"/>
              </a:spcBef>
              <a:spcAft>
                <a:spcPct val="0"/>
              </a:spcAft>
              <a:defRPr sz="3200">
                <a:solidFill>
                  <a:schemeClr val="tx1"/>
                </a:solidFill>
                <a:latin typeface="Helvetica Neue"/>
                <a:ea typeface="Helvetica Neue"/>
                <a:cs typeface="Helvetica Neue"/>
              </a:defRPr>
            </a:lvl9pPr>
          </a:lstStyle>
          <a:p>
            <a:pPr>
              <a:defRPr/>
            </a:pPr>
            <a:r>
              <a:rPr lang="en-US" sz="2700" b="0" dirty="0">
                <a:solidFill>
                  <a:srgbClr val="0099D7"/>
                </a:solidFill>
                <a:ea typeface="+mj-ea"/>
              </a:rPr>
              <a:t>Concluding Thoughts:</a:t>
            </a:r>
            <a:endParaRPr lang="en-US" sz="1200" b="0" dirty="0">
              <a:solidFill>
                <a:srgbClr val="0099D7"/>
              </a:solidFill>
              <a:ea typeface="+mj-ea"/>
            </a:endParaRPr>
          </a:p>
        </p:txBody>
      </p:sp>
      <p:sp>
        <p:nvSpPr>
          <p:cNvPr id="7" name="TextBox 6">
            <a:extLst>
              <a:ext uri="{FF2B5EF4-FFF2-40B4-BE49-F238E27FC236}">
                <a16:creationId xmlns:a16="http://schemas.microsoft.com/office/drawing/2014/main" id="{EB4399C4-0541-B50E-A3F2-CD82EC44E60F}"/>
              </a:ext>
            </a:extLst>
          </p:cNvPr>
          <p:cNvSpPr txBox="1"/>
          <p:nvPr/>
        </p:nvSpPr>
        <p:spPr>
          <a:xfrm>
            <a:off x="4146487" y="614552"/>
            <a:ext cx="4997513" cy="7709803"/>
          </a:xfrm>
          <a:prstGeom prst="rect">
            <a:avLst/>
          </a:prstGeom>
          <a:noFill/>
        </p:spPr>
        <p:txBody>
          <a:bodyPr wrap="square" rtlCol="0">
            <a:spAutoFit/>
          </a:bodyPr>
          <a:lstStyle/>
          <a:p>
            <a:pPr marL="285750" indent="-285750">
              <a:buFont typeface="Wingdings" panose="05000000000000000000" pitchFamily="2" charset="2"/>
              <a:buChar char="v"/>
            </a:pPr>
            <a:r>
              <a:rPr lang="en-US" sz="1500" dirty="0">
                <a:latin typeface="Calibri" panose="020F0502020204030204" pitchFamily="34" charset="0"/>
                <a:cs typeface="Calibri" panose="020F0502020204030204" pitchFamily="34" charset="0"/>
              </a:rPr>
              <a:t>We are committed to the principle that </a:t>
            </a:r>
            <a:r>
              <a:rPr lang="en-US" sz="1500" b="1" dirty="0">
                <a:latin typeface="Calibri" panose="020F0502020204030204" pitchFamily="34" charset="0"/>
                <a:cs typeface="Calibri" panose="020F0502020204030204" pitchFamily="34" charset="0"/>
              </a:rPr>
              <a:t>“housing is healthcare”</a:t>
            </a:r>
            <a:r>
              <a:rPr lang="en-US" sz="1500" dirty="0">
                <a:latin typeface="Calibri" panose="020F0502020204030204" pitchFamily="34" charset="0"/>
                <a:cs typeface="Calibri" panose="020F0502020204030204" pitchFamily="34" charset="0"/>
              </a:rPr>
              <a:t> </a:t>
            </a:r>
            <a:r>
              <a:rPr lang="en-US" sz="1500" u="sng" dirty="0">
                <a:latin typeface="Calibri" panose="020F0502020204030204" pitchFamily="34" charset="0"/>
                <a:cs typeface="Calibri" panose="020F0502020204030204" pitchFamily="34" charset="0"/>
              </a:rPr>
              <a:t>and</a:t>
            </a:r>
            <a:r>
              <a:rPr lang="en-US" sz="1500" dirty="0">
                <a:latin typeface="Calibri" panose="020F0502020204030204" pitchFamily="34" charset="0"/>
                <a:cs typeface="Calibri" panose="020F0502020204030204" pitchFamily="34" charset="0"/>
              </a:rPr>
              <a:t> to the </a:t>
            </a:r>
            <a:r>
              <a:rPr lang="en-US" sz="1500" b="1" i="1" dirty="0">
                <a:latin typeface="Calibri" panose="020F0502020204030204" pitchFamily="34" charset="0"/>
                <a:cs typeface="Calibri" panose="020F0502020204030204" pitchFamily="34" charset="0"/>
              </a:rPr>
              <a:t>Housing First</a:t>
            </a:r>
            <a:r>
              <a:rPr lang="en-US" sz="1500" b="1" dirty="0">
                <a:latin typeface="Calibri" panose="020F0502020204030204" pitchFamily="34" charset="0"/>
                <a:cs typeface="Calibri" panose="020F0502020204030204" pitchFamily="34" charset="0"/>
              </a:rPr>
              <a:t> </a:t>
            </a:r>
            <a:r>
              <a:rPr lang="en-US" sz="1500" dirty="0">
                <a:latin typeface="Calibri" panose="020F0502020204030204" pitchFamily="34" charset="0"/>
                <a:cs typeface="Calibri" panose="020F0502020204030204" pitchFamily="34" charset="0"/>
              </a:rPr>
              <a:t>model.</a:t>
            </a:r>
          </a:p>
          <a:p>
            <a:pPr marL="285750" indent="-285750">
              <a:buFont typeface="Wingdings" panose="05000000000000000000" pitchFamily="2" charset="2"/>
              <a:buChar char="v"/>
            </a:pPr>
            <a:r>
              <a:rPr lang="en-US" sz="1500" dirty="0">
                <a:latin typeface="Calibri" panose="020F0502020204030204" pitchFamily="34" charset="0"/>
                <a:cs typeface="Calibri" panose="020F0502020204030204" pitchFamily="34" charset="0"/>
              </a:rPr>
              <a:t>We have developed an innovative approach to H2O that incorporates Community Health Workers engaging with members and providers. Having a trained system of these professionals would be a benefit to Arizona well after the conclusion of H2O.</a:t>
            </a:r>
            <a:endParaRPr lang="en-US" sz="1500" kern="0" dirty="0">
              <a:latin typeface="Calibri" panose="020F0502020204030204" pitchFamily="34" charset="0"/>
              <a:ea typeface="Aptos" panose="020B0004020202020204" pitchFamily="34" charset="0"/>
              <a:cs typeface="Calibri" panose="020F0502020204030204" pitchFamily="34" charset="0"/>
            </a:endParaRPr>
          </a:p>
          <a:p>
            <a:pPr marL="285750" indent="-285750">
              <a:buFont typeface="Wingdings" panose="05000000000000000000" pitchFamily="2" charset="2"/>
              <a:buChar char="v"/>
            </a:pPr>
            <a:r>
              <a:rPr lang="en-US" sz="1500" kern="0" dirty="0">
                <a:latin typeface="Calibri" panose="020F0502020204030204" pitchFamily="34" charset="0"/>
                <a:ea typeface="Aptos" panose="020B0004020202020204" pitchFamily="34" charset="0"/>
                <a:cs typeface="Calibri" panose="020F0502020204030204" pitchFamily="34" charset="0"/>
              </a:rPr>
              <a:t>A</a:t>
            </a:r>
            <a:r>
              <a:rPr lang="en-US" sz="1500" kern="0" dirty="0">
                <a:effectLst/>
                <a:latin typeface="Calibri" panose="020F0502020204030204" pitchFamily="34" charset="0"/>
                <a:ea typeface="Aptos" panose="020B0004020202020204" pitchFamily="34" charset="0"/>
                <a:cs typeface="Calibri" panose="020F0502020204030204" pitchFamily="34" charset="0"/>
              </a:rPr>
              <a:t>s a current NCQA accredited Managed Care Organization and former Regional Behavioral Health Authorit</a:t>
            </a:r>
            <a:r>
              <a:rPr lang="en-US" sz="1500" kern="0" dirty="0">
                <a:latin typeface="Calibri" panose="020F0502020204030204" pitchFamily="34" charset="0"/>
                <a:ea typeface="Aptos" panose="020B0004020202020204" pitchFamily="34" charset="0"/>
                <a:cs typeface="Calibri" panose="020F0502020204030204" pitchFamily="34" charset="0"/>
              </a:rPr>
              <a:t>y (RBHA) we have the requisite </a:t>
            </a:r>
            <a:r>
              <a:rPr lang="en-US" sz="1500" kern="0" dirty="0">
                <a:effectLst/>
                <a:latin typeface="Calibri" panose="020F0502020204030204" pitchFamily="34" charset="0"/>
                <a:ea typeface="Aptos" panose="020B0004020202020204" pitchFamily="34" charset="0"/>
                <a:cs typeface="Calibri" panose="020F0502020204030204" pitchFamily="34" charset="0"/>
              </a:rPr>
              <a:t>expertise and technical know-how with a history of accurate, highly-rated and evaluated services including having managed SMI housing in the Northern Region for decades.</a:t>
            </a:r>
            <a:endParaRPr lang="en-US" sz="1500" dirty="0">
              <a:effectLst/>
              <a:latin typeface="Calibri" panose="020F0502020204030204" pitchFamily="34" charset="0"/>
              <a:ea typeface="Aptos" panose="020B0004020202020204" pitchFamily="34" charset="0"/>
              <a:cs typeface="Calibri" panose="020F0502020204030204" pitchFamily="34" charset="0"/>
            </a:endParaRPr>
          </a:p>
          <a:p>
            <a:pPr marL="285750" indent="-285750">
              <a:buFont typeface="Wingdings" panose="05000000000000000000" pitchFamily="2" charset="2"/>
              <a:buChar char="v"/>
            </a:pPr>
            <a:r>
              <a:rPr lang="en-US" sz="1500" dirty="0">
                <a:effectLst/>
                <a:latin typeface="Calibri" panose="020F0502020204030204" pitchFamily="34" charset="0"/>
                <a:ea typeface="Aptos" panose="020B0004020202020204" pitchFamily="34" charset="0"/>
                <a:cs typeface="Calibri" panose="020F0502020204030204" pitchFamily="34" charset="0"/>
              </a:rPr>
              <a:t>BCBSAZ Health Choice has implemented, under the direction of our Chief Compliance Officer, all requisite programs to ensure full compliance with all Federal and state requirements relating to fraud, waste,</a:t>
            </a:r>
            <a:r>
              <a:rPr lang="en-US" sz="1500" spc="-10"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and</a:t>
            </a:r>
            <a:r>
              <a:rPr lang="en-US" sz="1500" spc="-10"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abuse</a:t>
            </a:r>
            <a:r>
              <a:rPr lang="en-US" sz="1500" spc="-5"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(FWA)</a:t>
            </a:r>
            <a:r>
              <a:rPr lang="en-US" sz="1500" spc="-5"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as</a:t>
            </a:r>
            <a:r>
              <a:rPr lang="en-US" sz="1500" spc="-10"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documented</a:t>
            </a:r>
            <a:r>
              <a:rPr lang="en-US" sz="1500" spc="-10"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by</a:t>
            </a:r>
            <a:r>
              <a:rPr lang="en-US" sz="1500" spc="-5"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AHCCCS</a:t>
            </a:r>
            <a:r>
              <a:rPr lang="en-US" sz="1500" spc="-10"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operating</a:t>
            </a:r>
            <a:r>
              <a:rPr lang="en-US" sz="1500" spc="-10"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reviews</a:t>
            </a:r>
            <a:r>
              <a:rPr lang="en-US" sz="1500" spc="-10"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and</a:t>
            </a:r>
            <a:r>
              <a:rPr lang="en-US" sz="1500" spc="-10"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NCQA</a:t>
            </a:r>
            <a:r>
              <a:rPr lang="en-US" sz="1500" spc="-5" dirty="0">
                <a:effectLst/>
                <a:latin typeface="Calibri" panose="020F0502020204030204" pitchFamily="34" charset="0"/>
                <a:ea typeface="Aptos" panose="020B0004020202020204" pitchFamily="34" charset="0"/>
                <a:cs typeface="Calibri" panose="020F0502020204030204" pitchFamily="34" charset="0"/>
              </a:rPr>
              <a:t> </a:t>
            </a:r>
            <a:r>
              <a:rPr lang="en-US" sz="1500" dirty="0">
                <a:effectLst/>
                <a:latin typeface="Calibri" panose="020F0502020204030204" pitchFamily="34" charset="0"/>
                <a:ea typeface="Aptos" panose="020B0004020202020204" pitchFamily="34" charset="0"/>
                <a:cs typeface="Calibri" panose="020F0502020204030204" pitchFamily="34" charset="0"/>
              </a:rPr>
              <a:t>accreditation.</a:t>
            </a:r>
            <a:endParaRPr lang="en-US" sz="1500" spc="-5" dirty="0">
              <a:latin typeface="Calibri" panose="020F0502020204030204" pitchFamily="34" charset="0"/>
              <a:ea typeface="Aptos" panose="020B0004020202020204" pitchFamily="34" charset="0"/>
              <a:cs typeface="Calibri" panose="020F0502020204030204" pitchFamily="34" charset="0"/>
            </a:endParaRPr>
          </a:p>
          <a:p>
            <a:pPr marL="285750" indent="-285750">
              <a:buFont typeface="Wingdings" panose="05000000000000000000" pitchFamily="2" charset="2"/>
              <a:buChar char="v"/>
            </a:pPr>
            <a:r>
              <a:rPr lang="en-US" sz="1500" spc="-5" dirty="0">
                <a:latin typeface="Calibri" panose="020F0502020204030204" pitchFamily="34" charset="0"/>
                <a:ea typeface="Aptos" panose="020B0004020202020204" pitchFamily="34" charset="0"/>
                <a:cs typeface="Calibri" panose="020F0502020204030204" pitchFamily="34" charset="0"/>
              </a:rPr>
              <a:t>We have </a:t>
            </a:r>
            <a:r>
              <a:rPr lang="en-US" sz="1500" u="sng" spc="-5" dirty="0">
                <a:latin typeface="Calibri" panose="020F0502020204030204" pitchFamily="34" charset="0"/>
                <a:ea typeface="Aptos" panose="020B0004020202020204" pitchFamily="34" charset="0"/>
                <a:cs typeface="Calibri" panose="020F0502020204030204" pitchFamily="34" charset="0"/>
              </a:rPr>
              <a:t>extensive</a:t>
            </a:r>
            <a:r>
              <a:rPr lang="en-US" sz="1500" spc="-5" dirty="0">
                <a:latin typeface="Calibri" panose="020F0502020204030204" pitchFamily="34" charset="0"/>
                <a:ea typeface="Aptos" panose="020B0004020202020204" pitchFamily="34" charset="0"/>
                <a:cs typeface="Calibri" panose="020F0502020204030204" pitchFamily="34" charset="0"/>
              </a:rPr>
              <a:t> relationships and formal agreements with Tribal Nations Statewide and have the expertise of arguably the most effective and experienced Tribal Liaison in the state [Holly Figueroa]. We are perfectly positioned to extend H2O into these Sovereign Nations and to serve Native American PEH.</a:t>
            </a:r>
            <a:endParaRPr lang="en-US" sz="1500" spc="-5" dirty="0">
              <a:effectLst/>
              <a:latin typeface="Calibri" panose="020F0502020204030204" pitchFamily="34" charset="0"/>
              <a:ea typeface="Aptos" panose="020B0004020202020204" pitchFamily="34" charset="0"/>
              <a:cs typeface="Calibri" panose="020F0502020204030204" pitchFamily="34" charset="0"/>
            </a:endParaRPr>
          </a:p>
          <a:p>
            <a:pPr marL="285750" indent="-285750">
              <a:buFont typeface="Wingdings" panose="05000000000000000000" pitchFamily="2" charset="2"/>
              <a:buChar char="v"/>
            </a:pPr>
            <a:endParaRPr lang="en-US" sz="1500" kern="0" dirty="0">
              <a:effectLst/>
              <a:latin typeface="Calibri" panose="020F0502020204030204" pitchFamily="34" charset="0"/>
              <a:ea typeface="Aptos" panose="020B0004020202020204" pitchFamily="34" charset="0"/>
              <a:cs typeface="Calibri" panose="020F0502020204030204" pitchFamily="34" charset="0"/>
            </a:endParaRPr>
          </a:p>
          <a:p>
            <a:pPr marL="285750" indent="-285750">
              <a:buFont typeface="Wingdings" panose="05000000000000000000" pitchFamily="2" charset="2"/>
              <a:buChar char="v"/>
            </a:pPr>
            <a:endParaRPr lang="en-US" sz="1500" kern="0" dirty="0">
              <a:effectLst/>
              <a:latin typeface="Calibri" panose="020F0502020204030204" pitchFamily="34" charset="0"/>
              <a:ea typeface="Aptos" panose="020B0004020202020204" pitchFamily="34" charset="0"/>
              <a:cs typeface="Calibri" panose="020F0502020204030204" pitchFamily="34" charset="0"/>
            </a:endParaRPr>
          </a:p>
          <a:p>
            <a:pPr marL="285750" indent="-285750">
              <a:buFont typeface="Wingdings" panose="05000000000000000000" pitchFamily="2" charset="2"/>
              <a:buChar char="v"/>
            </a:pPr>
            <a:endParaRPr lang="en-US" sz="1500" kern="0" dirty="0">
              <a:effectLst/>
              <a:latin typeface="Calibri" panose="020F0502020204030204" pitchFamily="34" charset="0"/>
              <a:ea typeface="Aptos" panose="020B0004020202020204" pitchFamily="34" charset="0"/>
              <a:cs typeface="Times New Roman" panose="02020603050405020304" pitchFamily="18" charset="0"/>
            </a:endParaRPr>
          </a:p>
          <a:p>
            <a:pPr marL="285750" indent="-285750">
              <a:buFont typeface="Wingdings" panose="05000000000000000000" pitchFamily="2" charset="2"/>
              <a:buChar char="v"/>
            </a:pPr>
            <a:endParaRPr lang="en-US" sz="15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buFont typeface="Wingdings" panose="05000000000000000000" pitchFamily="2" charset="2"/>
              <a:buChar char="v"/>
            </a:pPr>
            <a:endParaRPr lang="en-US" sz="15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5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5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500" dirty="0">
              <a:latin typeface="Calibri" panose="020F0502020204030204" pitchFamily="34" charset="0"/>
              <a:cs typeface="Calibri" panose="020F0502020204030204" pitchFamily="34" charset="0"/>
            </a:endParaRPr>
          </a:p>
        </p:txBody>
      </p:sp>
      <p:pic>
        <p:nvPicPr>
          <p:cNvPr id="4" name="Picture 3" descr="A close-up of a stone wall&#10;&#10;Description automatically generated">
            <a:extLst>
              <a:ext uri="{FF2B5EF4-FFF2-40B4-BE49-F238E27FC236}">
                <a16:creationId xmlns:a16="http://schemas.microsoft.com/office/drawing/2014/main" id="{E15255B3-5C54-69A1-ACD8-3556E55D1ADA}"/>
              </a:ext>
            </a:extLst>
          </p:cNvPr>
          <p:cNvPicPr>
            <a:picLocks noChangeAspect="1"/>
          </p:cNvPicPr>
          <p:nvPr/>
        </p:nvPicPr>
        <p:blipFill>
          <a:blip r:embed="rId3"/>
          <a:stretch>
            <a:fillRect/>
          </a:stretch>
        </p:blipFill>
        <p:spPr>
          <a:xfrm>
            <a:off x="0" y="0"/>
            <a:ext cx="4146487" cy="6858000"/>
          </a:xfrm>
          <a:prstGeom prst="rect">
            <a:avLst/>
          </a:prstGeom>
        </p:spPr>
      </p:pic>
    </p:spTree>
    <p:extLst>
      <p:ext uri="{BB962C8B-B14F-4D97-AF65-F5344CB8AC3E}">
        <p14:creationId xmlns:p14="http://schemas.microsoft.com/office/powerpoint/2010/main" val="2936735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80">
                                          <p:stCondLst>
                                            <p:cond delay="0"/>
                                          </p:stCondLst>
                                        </p:cTn>
                                        <p:tgtEl>
                                          <p:spTgt spid="7">
                                            <p:txEl>
                                              <p:pRg st="0" end="0"/>
                                            </p:txEl>
                                          </p:spTgt>
                                        </p:tgtEl>
                                      </p:cBhvr>
                                    </p:animEffect>
                                    <p:anim calcmode="lin" valueType="num">
                                      <p:cBhvr>
                                        <p:cTn id="8" dur="1822" tmFilter="0,0; 0.14,0.36; 0.43,0.73; 0.71,0.91; 1.0,1.0">
                                          <p:stCondLst>
                                            <p:cond delay="0"/>
                                          </p:stCondLst>
                                        </p:cTn>
                                        <p:tgtEl>
                                          <p:spTgt spid="7">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xEl>
                                              <p:pRg st="0" end="0"/>
                                            </p:txEl>
                                          </p:spTgt>
                                        </p:tgtEl>
                                      </p:cBhvr>
                                      <p:to x="100000" y="60000"/>
                                    </p:animScale>
                                    <p:animScale>
                                      <p:cBhvr>
                                        <p:cTn id="14" dur="166" decel="50000">
                                          <p:stCondLst>
                                            <p:cond delay="676"/>
                                          </p:stCondLst>
                                        </p:cTn>
                                        <p:tgtEl>
                                          <p:spTgt spid="7">
                                            <p:txEl>
                                              <p:pRg st="0" end="0"/>
                                            </p:txEl>
                                          </p:spTgt>
                                        </p:tgtEl>
                                      </p:cBhvr>
                                      <p:to x="100000" y="100000"/>
                                    </p:animScale>
                                    <p:animScale>
                                      <p:cBhvr>
                                        <p:cTn id="15" dur="26">
                                          <p:stCondLst>
                                            <p:cond delay="1312"/>
                                          </p:stCondLst>
                                        </p:cTn>
                                        <p:tgtEl>
                                          <p:spTgt spid="7">
                                            <p:txEl>
                                              <p:pRg st="0" end="0"/>
                                            </p:txEl>
                                          </p:spTgt>
                                        </p:tgtEl>
                                      </p:cBhvr>
                                      <p:to x="100000" y="80000"/>
                                    </p:animScale>
                                    <p:animScale>
                                      <p:cBhvr>
                                        <p:cTn id="16" dur="166" decel="50000">
                                          <p:stCondLst>
                                            <p:cond delay="1338"/>
                                          </p:stCondLst>
                                        </p:cTn>
                                        <p:tgtEl>
                                          <p:spTgt spid="7">
                                            <p:txEl>
                                              <p:pRg st="0" end="0"/>
                                            </p:txEl>
                                          </p:spTgt>
                                        </p:tgtEl>
                                      </p:cBhvr>
                                      <p:to x="100000" y="100000"/>
                                    </p:animScale>
                                    <p:animScale>
                                      <p:cBhvr>
                                        <p:cTn id="17" dur="26">
                                          <p:stCondLst>
                                            <p:cond delay="1642"/>
                                          </p:stCondLst>
                                        </p:cTn>
                                        <p:tgtEl>
                                          <p:spTgt spid="7">
                                            <p:txEl>
                                              <p:pRg st="0" end="0"/>
                                            </p:txEl>
                                          </p:spTgt>
                                        </p:tgtEl>
                                      </p:cBhvr>
                                      <p:to x="100000" y="90000"/>
                                    </p:animScale>
                                    <p:animScale>
                                      <p:cBhvr>
                                        <p:cTn id="18" dur="166" decel="50000">
                                          <p:stCondLst>
                                            <p:cond delay="1668"/>
                                          </p:stCondLst>
                                        </p:cTn>
                                        <p:tgtEl>
                                          <p:spTgt spid="7">
                                            <p:txEl>
                                              <p:pRg st="0" end="0"/>
                                            </p:txEl>
                                          </p:spTgt>
                                        </p:tgtEl>
                                      </p:cBhvr>
                                      <p:to x="100000" y="100000"/>
                                    </p:animScale>
                                    <p:animScale>
                                      <p:cBhvr>
                                        <p:cTn id="19" dur="26">
                                          <p:stCondLst>
                                            <p:cond delay="1808"/>
                                          </p:stCondLst>
                                        </p:cTn>
                                        <p:tgtEl>
                                          <p:spTgt spid="7">
                                            <p:txEl>
                                              <p:pRg st="0" end="0"/>
                                            </p:txEl>
                                          </p:spTgt>
                                        </p:tgtEl>
                                      </p:cBhvr>
                                      <p:to x="100000" y="95000"/>
                                    </p:animScale>
                                    <p:animScale>
                                      <p:cBhvr>
                                        <p:cTn id="20" dur="166" decel="50000">
                                          <p:stCondLst>
                                            <p:cond delay="1834"/>
                                          </p:stCondLst>
                                        </p:cTn>
                                        <p:tgtEl>
                                          <p:spTgt spid="7">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Effect transition="in" filter="fade">
                                      <p:cBhvr>
                                        <p:cTn id="25" dur="1000"/>
                                        <p:tgtEl>
                                          <p:spTgt spid="7">
                                            <p:txEl>
                                              <p:pRg st="1" end="1"/>
                                            </p:txEl>
                                          </p:spTgt>
                                        </p:tgtEl>
                                      </p:cBhvr>
                                    </p:animEffect>
                                    <p:anim calcmode="lin" valueType="num">
                                      <p:cBhvr>
                                        <p:cTn id="26"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fade">
                                      <p:cBhvr>
                                        <p:cTn id="32" dur="1000"/>
                                        <p:tgtEl>
                                          <p:spTgt spid="7">
                                            <p:txEl>
                                              <p:pRg st="2" end="2"/>
                                            </p:txEl>
                                          </p:spTgt>
                                        </p:tgtEl>
                                      </p:cBhvr>
                                    </p:animEffect>
                                    <p:anim calcmode="lin" valueType="num">
                                      <p:cBhvr>
                                        <p:cTn id="33"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7">
                                            <p:txEl>
                                              <p:pRg st="3" end="3"/>
                                            </p:txEl>
                                          </p:spTgt>
                                        </p:tgtEl>
                                        <p:attrNameLst>
                                          <p:attrName>style.visibility</p:attrName>
                                        </p:attrNameLst>
                                      </p:cBhvr>
                                      <p:to>
                                        <p:strVal val="visible"/>
                                      </p:to>
                                    </p:set>
                                    <p:animEffect transition="in" filter="fade">
                                      <p:cBhvr>
                                        <p:cTn id="39" dur="1000"/>
                                        <p:tgtEl>
                                          <p:spTgt spid="7">
                                            <p:txEl>
                                              <p:pRg st="3" end="3"/>
                                            </p:txEl>
                                          </p:spTgt>
                                        </p:tgtEl>
                                      </p:cBhvr>
                                    </p:animEffect>
                                    <p:anim calcmode="lin" valueType="num">
                                      <p:cBhvr>
                                        <p:cTn id="40"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41"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7">
                                            <p:txEl>
                                              <p:pRg st="4" end="4"/>
                                            </p:txEl>
                                          </p:spTgt>
                                        </p:tgtEl>
                                        <p:attrNameLst>
                                          <p:attrName>style.visibility</p:attrName>
                                        </p:attrNameLst>
                                      </p:cBhvr>
                                      <p:to>
                                        <p:strVal val="visible"/>
                                      </p:to>
                                    </p:set>
                                    <p:animEffect transition="in" filter="fade">
                                      <p:cBhvr>
                                        <p:cTn id="46" dur="1000"/>
                                        <p:tgtEl>
                                          <p:spTgt spid="7">
                                            <p:txEl>
                                              <p:pRg st="4" end="4"/>
                                            </p:txEl>
                                          </p:spTgt>
                                        </p:tgtEl>
                                      </p:cBhvr>
                                    </p:animEffect>
                                    <p:anim calcmode="lin" valueType="num">
                                      <p:cBhvr>
                                        <p:cTn id="47"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48"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F34F06-6CC4-3E73-AA9A-BF2BAB18021C}"/>
              </a:ext>
            </a:extLst>
          </p:cNvPr>
          <p:cNvSpPr txBox="1"/>
          <p:nvPr/>
        </p:nvSpPr>
        <p:spPr>
          <a:xfrm>
            <a:off x="0" y="606582"/>
            <a:ext cx="9144000" cy="738664"/>
          </a:xfrm>
          <a:prstGeom prst="rect">
            <a:avLst/>
          </a:prstGeom>
          <a:noFill/>
        </p:spPr>
        <p:txBody>
          <a:bodyPr wrap="square" rtlCol="0">
            <a:spAutoFit/>
          </a:bodyPr>
          <a:lstStyle/>
          <a:p>
            <a:pPr marL="285750" indent="-285750">
              <a:buFont typeface="Wingdings" panose="05000000000000000000" pitchFamily="2" charset="2"/>
              <a:buChar char="v"/>
            </a:pPr>
            <a:endParaRPr lang="en-US" sz="140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40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400" dirty="0">
              <a:latin typeface="Calibri" panose="020F0502020204030204" pitchFamily="34" charset="0"/>
              <a:cs typeface="Calibri" panose="020F0502020204030204" pitchFamily="34" charset="0"/>
            </a:endParaRPr>
          </a:p>
        </p:txBody>
      </p:sp>
      <p:sp>
        <p:nvSpPr>
          <p:cNvPr id="6" name="Title 3">
            <a:extLst>
              <a:ext uri="{FF2B5EF4-FFF2-40B4-BE49-F238E27FC236}">
                <a16:creationId xmlns:a16="http://schemas.microsoft.com/office/drawing/2014/main" id="{174F67D2-3E65-C5DB-5445-352812A8C208}"/>
              </a:ext>
            </a:extLst>
          </p:cNvPr>
          <p:cNvSpPr txBox="1">
            <a:spLocks/>
          </p:cNvSpPr>
          <p:nvPr/>
        </p:nvSpPr>
        <p:spPr bwMode="auto">
          <a:xfrm>
            <a:off x="233703" y="26031"/>
            <a:ext cx="8229600" cy="66814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algn="l" defTabSz="457200" rtl="0" eaLnBrk="1" fontAlgn="base" hangingPunct="1">
              <a:spcBef>
                <a:spcPct val="0"/>
              </a:spcBef>
              <a:spcAft>
                <a:spcPct val="0"/>
              </a:spcAft>
              <a:defRPr sz="2400" b="1" i="0" kern="1200">
                <a:solidFill>
                  <a:schemeClr val="bg2"/>
                </a:solidFill>
                <a:latin typeface="Arial"/>
                <a:ea typeface="Helvetica Neue"/>
                <a:cs typeface="Arial"/>
              </a:defRPr>
            </a:lvl1pPr>
            <a:lvl2pPr algn="ctr" defTabSz="457200" rtl="0" eaLnBrk="1" fontAlgn="base" hangingPunct="1">
              <a:spcBef>
                <a:spcPct val="0"/>
              </a:spcBef>
              <a:spcAft>
                <a:spcPct val="0"/>
              </a:spcAft>
              <a:defRPr sz="3200">
                <a:solidFill>
                  <a:schemeClr val="tx1"/>
                </a:solidFill>
                <a:latin typeface="Helvetica Neue"/>
                <a:ea typeface="Helvetica Neue"/>
                <a:cs typeface="Helvetica Neue"/>
              </a:defRPr>
            </a:lvl2pPr>
            <a:lvl3pPr algn="ctr" defTabSz="457200" rtl="0" eaLnBrk="1" fontAlgn="base" hangingPunct="1">
              <a:spcBef>
                <a:spcPct val="0"/>
              </a:spcBef>
              <a:spcAft>
                <a:spcPct val="0"/>
              </a:spcAft>
              <a:defRPr sz="3200">
                <a:solidFill>
                  <a:schemeClr val="tx1"/>
                </a:solidFill>
                <a:latin typeface="Helvetica Neue"/>
                <a:ea typeface="Helvetica Neue"/>
                <a:cs typeface="Helvetica Neue"/>
              </a:defRPr>
            </a:lvl3pPr>
            <a:lvl4pPr algn="ctr" defTabSz="457200" rtl="0" eaLnBrk="1" fontAlgn="base" hangingPunct="1">
              <a:spcBef>
                <a:spcPct val="0"/>
              </a:spcBef>
              <a:spcAft>
                <a:spcPct val="0"/>
              </a:spcAft>
              <a:defRPr sz="3200">
                <a:solidFill>
                  <a:schemeClr val="tx1"/>
                </a:solidFill>
                <a:latin typeface="Helvetica Neue"/>
                <a:ea typeface="Helvetica Neue"/>
                <a:cs typeface="Helvetica Neue"/>
              </a:defRPr>
            </a:lvl4pPr>
            <a:lvl5pPr algn="ctr" defTabSz="457200" rtl="0" eaLnBrk="1" fontAlgn="base" hangingPunct="1">
              <a:spcBef>
                <a:spcPct val="0"/>
              </a:spcBef>
              <a:spcAft>
                <a:spcPct val="0"/>
              </a:spcAft>
              <a:defRPr sz="3200">
                <a:solidFill>
                  <a:schemeClr val="tx1"/>
                </a:solidFill>
                <a:latin typeface="Helvetica Neue"/>
                <a:ea typeface="Helvetica Neue"/>
                <a:cs typeface="Helvetica Neue"/>
              </a:defRPr>
            </a:lvl5pPr>
            <a:lvl6pPr marL="457200" algn="ctr" defTabSz="457200" rtl="0" eaLnBrk="1" fontAlgn="base" hangingPunct="1">
              <a:spcBef>
                <a:spcPct val="0"/>
              </a:spcBef>
              <a:spcAft>
                <a:spcPct val="0"/>
              </a:spcAft>
              <a:defRPr sz="3200">
                <a:solidFill>
                  <a:schemeClr val="tx1"/>
                </a:solidFill>
                <a:latin typeface="Helvetica Neue"/>
                <a:ea typeface="Helvetica Neue"/>
                <a:cs typeface="Helvetica Neue"/>
              </a:defRPr>
            </a:lvl6pPr>
            <a:lvl7pPr marL="914400" algn="ctr" defTabSz="457200" rtl="0" eaLnBrk="1" fontAlgn="base" hangingPunct="1">
              <a:spcBef>
                <a:spcPct val="0"/>
              </a:spcBef>
              <a:spcAft>
                <a:spcPct val="0"/>
              </a:spcAft>
              <a:defRPr sz="3200">
                <a:solidFill>
                  <a:schemeClr val="tx1"/>
                </a:solidFill>
                <a:latin typeface="Helvetica Neue"/>
                <a:ea typeface="Helvetica Neue"/>
                <a:cs typeface="Helvetica Neue"/>
              </a:defRPr>
            </a:lvl7pPr>
            <a:lvl8pPr marL="1371600" algn="ctr" defTabSz="457200" rtl="0" eaLnBrk="1" fontAlgn="base" hangingPunct="1">
              <a:spcBef>
                <a:spcPct val="0"/>
              </a:spcBef>
              <a:spcAft>
                <a:spcPct val="0"/>
              </a:spcAft>
              <a:defRPr sz="3200">
                <a:solidFill>
                  <a:schemeClr val="tx1"/>
                </a:solidFill>
                <a:latin typeface="Helvetica Neue"/>
                <a:ea typeface="Helvetica Neue"/>
                <a:cs typeface="Helvetica Neue"/>
              </a:defRPr>
            </a:lvl8pPr>
            <a:lvl9pPr marL="1828800" algn="ctr" defTabSz="457200" rtl="0" eaLnBrk="1" fontAlgn="base" hangingPunct="1">
              <a:spcBef>
                <a:spcPct val="0"/>
              </a:spcBef>
              <a:spcAft>
                <a:spcPct val="0"/>
              </a:spcAft>
              <a:defRPr sz="3200">
                <a:solidFill>
                  <a:schemeClr val="tx1"/>
                </a:solidFill>
                <a:latin typeface="Helvetica Neue"/>
                <a:ea typeface="Helvetica Neue"/>
                <a:cs typeface="Helvetica Neue"/>
              </a:defRPr>
            </a:lvl9pPr>
          </a:lstStyle>
          <a:p>
            <a:pPr>
              <a:defRPr/>
            </a:pPr>
            <a:r>
              <a:rPr lang="en-US" sz="2700" b="0" dirty="0">
                <a:solidFill>
                  <a:srgbClr val="0099D7"/>
                </a:solidFill>
                <a:ea typeface="+mj-ea"/>
              </a:rPr>
              <a:t>Closing Thoughts:</a:t>
            </a:r>
            <a:endParaRPr lang="en-US" sz="1200" b="0" dirty="0">
              <a:solidFill>
                <a:srgbClr val="0099D7"/>
              </a:solidFill>
              <a:ea typeface="+mj-ea"/>
            </a:endParaRPr>
          </a:p>
        </p:txBody>
      </p:sp>
      <p:sp>
        <p:nvSpPr>
          <p:cNvPr id="7" name="TextBox 6">
            <a:extLst>
              <a:ext uri="{FF2B5EF4-FFF2-40B4-BE49-F238E27FC236}">
                <a16:creationId xmlns:a16="http://schemas.microsoft.com/office/drawing/2014/main" id="{EB4399C4-0541-B50E-A3F2-CD82EC44E60F}"/>
              </a:ext>
            </a:extLst>
          </p:cNvPr>
          <p:cNvSpPr txBox="1"/>
          <p:nvPr/>
        </p:nvSpPr>
        <p:spPr>
          <a:xfrm>
            <a:off x="4146487" y="-2937"/>
            <a:ext cx="4997513" cy="8171468"/>
          </a:xfrm>
          <a:prstGeom prst="rect">
            <a:avLst/>
          </a:prstGeom>
          <a:noFill/>
        </p:spPr>
        <p:txBody>
          <a:bodyPr wrap="square" rtlCol="0">
            <a:spAutoFit/>
          </a:bodyPr>
          <a:lstStyle/>
          <a:p>
            <a:pPr marL="285750" indent="-285750">
              <a:buFont typeface="Wingdings" panose="05000000000000000000" pitchFamily="2" charset="2"/>
              <a:buChar char="v"/>
            </a:pPr>
            <a:r>
              <a:rPr lang="en-US" sz="1500" kern="0" dirty="0">
                <a:effectLst/>
                <a:latin typeface="Calibri" panose="020F0502020204030204" pitchFamily="34" charset="0"/>
                <a:ea typeface="Aptos" panose="020B0004020202020204" pitchFamily="34" charset="0"/>
                <a:cs typeface="Calibri" panose="020F0502020204030204" pitchFamily="34" charset="0"/>
              </a:rPr>
              <a:t>We can leverage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decades</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of</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experience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in</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onboarding</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providers. The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onboarding</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of</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new</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CBOs</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into</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the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H2O</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Network</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will</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involve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one-on-one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consultation</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sessions</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with</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the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BCBSAZ</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Health</a:t>
            </a:r>
            <a:r>
              <a:rPr lang="en-US" sz="1500" kern="0" spc="-1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Choice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Network</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Services</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organization</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to</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provide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training,</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cover</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the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technical</a:t>
            </a:r>
            <a:r>
              <a:rPr lang="en-US" sz="1500" kern="0" spc="-1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specifications</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of</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AHCCCS</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Billing</a:t>
            </a:r>
            <a:r>
              <a:rPr lang="en-US" sz="1500" kern="0" dirty="0">
                <a:latin typeface="Calibri" panose="020F0502020204030204" pitchFamily="34" charset="0"/>
                <a:ea typeface="Aptos" panose="020B0004020202020204" pitchFamily="34" charset="0"/>
                <a:cs typeface="Calibri" panose="020F0502020204030204" pitchFamily="34" charset="0"/>
              </a:rPr>
              <a:t>,</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and</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to</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help</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translate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potential</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client</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services</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into</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the</a:t>
            </a:r>
            <a:r>
              <a:rPr lang="en-US" sz="1500" kern="0" spc="-5"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correct</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billing</a:t>
            </a:r>
            <a:r>
              <a:rPr lang="en-US" sz="1500" kern="0" spc="-10" dirty="0">
                <a:effectLst/>
                <a:latin typeface="Calibri" panose="020F0502020204030204" pitchFamily="34" charset="0"/>
                <a:ea typeface="Aptos" panose="020B0004020202020204" pitchFamily="34" charset="0"/>
                <a:cs typeface="Calibri" panose="020F0502020204030204" pitchFamily="34" charset="0"/>
              </a:rPr>
              <a:t> </a:t>
            </a:r>
            <a:r>
              <a:rPr lang="en-US" sz="1500" kern="0" dirty="0">
                <a:effectLst/>
                <a:latin typeface="Calibri" panose="020F0502020204030204" pitchFamily="34" charset="0"/>
                <a:ea typeface="Aptos" panose="020B0004020202020204" pitchFamily="34" charset="0"/>
                <a:cs typeface="Calibri" panose="020F0502020204030204" pitchFamily="34" charset="0"/>
              </a:rPr>
              <a:t>codes.</a:t>
            </a:r>
          </a:p>
          <a:p>
            <a:pPr marL="285750" indent="-285750">
              <a:buFont typeface="Wingdings" panose="05000000000000000000" pitchFamily="2" charset="2"/>
              <a:buChar char="v"/>
            </a:pPr>
            <a:r>
              <a:rPr lang="en-US" sz="1500" kern="0" dirty="0">
                <a:effectLst/>
                <a:latin typeface="Calibri" panose="020F0502020204030204" pitchFamily="34" charset="0"/>
                <a:ea typeface="Aptos" panose="020B0004020202020204" pitchFamily="34" charset="0"/>
                <a:cs typeface="Calibri" panose="020F0502020204030204" pitchFamily="34" charset="0"/>
              </a:rPr>
              <a:t>BCBSAZ Health Choice has served as a voting member of the Arizona Balance of State Continuum of Care (</a:t>
            </a:r>
            <a:r>
              <a:rPr lang="en-US" sz="1500" kern="0" dirty="0" err="1">
                <a:effectLst/>
                <a:latin typeface="Calibri" panose="020F0502020204030204" pitchFamily="34" charset="0"/>
                <a:ea typeface="Aptos" panose="020B0004020202020204" pitchFamily="34" charset="0"/>
                <a:cs typeface="Calibri" panose="020F0502020204030204" pitchFamily="34" charset="0"/>
              </a:rPr>
              <a:t>AzBOSCoC</a:t>
            </a:r>
            <a:r>
              <a:rPr lang="en-US" sz="1500" kern="0" dirty="0">
                <a:effectLst/>
                <a:latin typeface="Calibri" panose="020F0502020204030204" pitchFamily="34" charset="0"/>
                <a:ea typeface="Aptos" panose="020B0004020202020204" pitchFamily="34" charset="0"/>
                <a:cs typeface="Calibri" panose="020F0502020204030204" pitchFamily="34" charset="0"/>
              </a:rPr>
              <a:t>), and is actively engaged with the Local Coalitions to End Homelessness (LCEH’s) in each of the counties in which we operate as an AHCCCS managed care organization.</a:t>
            </a:r>
          </a:p>
          <a:p>
            <a:pPr marL="285750" indent="-285750">
              <a:buFont typeface="Wingdings" panose="05000000000000000000" pitchFamily="2" charset="2"/>
              <a:buChar char="v"/>
            </a:pPr>
            <a:r>
              <a:rPr lang="en-US" sz="1500" kern="0" dirty="0">
                <a:effectLst/>
                <a:latin typeface="Calibri" panose="020F0502020204030204" pitchFamily="34" charset="0"/>
                <a:ea typeface="Aptos" panose="020B0004020202020204" pitchFamily="34" charset="0"/>
                <a:cs typeface="Calibri" panose="020F0502020204030204" pitchFamily="34" charset="0"/>
              </a:rPr>
              <a:t>We are a  licensed user of the Homeless Management Information System (HMIS), and actively work within our network of providers to encourage the use of this platform.</a:t>
            </a:r>
          </a:p>
          <a:p>
            <a:pPr marL="285750" indent="-285750">
              <a:buFont typeface="Wingdings" panose="05000000000000000000" pitchFamily="2" charset="2"/>
              <a:buChar char="v"/>
            </a:pPr>
            <a:r>
              <a:rPr lang="en-US" sz="1500" kern="0" dirty="0">
                <a:effectLst/>
                <a:latin typeface="Calibri" panose="020F0502020204030204" pitchFamily="34" charset="0"/>
                <a:ea typeface="Aptos" panose="020B0004020202020204" pitchFamily="34" charset="0"/>
                <a:cs typeface="Calibri" panose="020F0502020204030204" pitchFamily="34" charset="0"/>
              </a:rPr>
              <a:t>In addition, we have participated in the development of Contexture’s </a:t>
            </a:r>
            <a:r>
              <a:rPr lang="en-US" sz="1500" i="1" kern="0" dirty="0" err="1">
                <a:effectLst/>
                <a:latin typeface="Calibri" panose="020F0502020204030204" pitchFamily="34" charset="0"/>
                <a:ea typeface="Aptos" panose="020B0004020202020204" pitchFamily="34" charset="0"/>
                <a:cs typeface="Calibri" panose="020F0502020204030204" pitchFamily="34" charset="0"/>
              </a:rPr>
              <a:t>CommunityCares</a:t>
            </a:r>
            <a:r>
              <a:rPr lang="en-US" sz="1500" kern="0" dirty="0">
                <a:effectLst/>
                <a:latin typeface="Calibri" panose="020F0502020204030204" pitchFamily="34" charset="0"/>
                <a:ea typeface="Aptos" panose="020B0004020202020204" pitchFamily="34" charset="0"/>
                <a:cs typeface="Calibri" panose="020F0502020204030204" pitchFamily="34" charset="0"/>
              </a:rPr>
              <a:t> closed loop referral system and encouraged its implementation throughout our networks (a system perfect for H2O).</a:t>
            </a:r>
          </a:p>
          <a:p>
            <a:pPr marL="285750" indent="-285750">
              <a:buFont typeface="Wingdings" panose="05000000000000000000" pitchFamily="2" charset="2"/>
              <a:buChar char="v"/>
            </a:pPr>
            <a:r>
              <a:rPr lang="en-US" sz="1500" b="1" kern="0" dirty="0">
                <a:latin typeface="Calibri" panose="020F0502020204030204" pitchFamily="34" charset="0"/>
                <a:ea typeface="Aptos" panose="020B0004020202020204" pitchFamily="34" charset="0"/>
                <a:cs typeface="Calibri" panose="020F0502020204030204" pitchFamily="34" charset="0"/>
              </a:rPr>
              <a:t>This is an extremely exciting project </a:t>
            </a:r>
            <a:r>
              <a:rPr lang="en-US" sz="1500" kern="0" dirty="0">
                <a:latin typeface="Calibri" panose="020F0502020204030204" pitchFamily="34" charset="0"/>
                <a:ea typeface="Aptos" panose="020B0004020202020204" pitchFamily="34" charset="0"/>
                <a:cs typeface="Calibri" panose="020F0502020204030204" pitchFamily="34" charset="0"/>
              </a:rPr>
              <a:t>and we are honored to have the opportunity to present our approach for H2O Project Administration! We have </a:t>
            </a:r>
            <a:r>
              <a:rPr lang="en-US" sz="1500" b="1" kern="0" dirty="0">
                <a:solidFill>
                  <a:srgbClr val="621A68"/>
                </a:solidFill>
                <a:latin typeface="Calibri" panose="020F0502020204030204" pitchFamily="34" charset="0"/>
                <a:ea typeface="Aptos" panose="020B0004020202020204" pitchFamily="34" charset="0"/>
                <a:cs typeface="Calibri" panose="020F0502020204030204" pitchFamily="34" charset="0"/>
              </a:rPr>
              <a:t>the imagination</a:t>
            </a:r>
            <a:r>
              <a:rPr lang="en-US" sz="1500" kern="0" dirty="0">
                <a:latin typeface="Calibri" panose="020F0502020204030204" pitchFamily="34" charset="0"/>
                <a:ea typeface="Aptos" panose="020B0004020202020204" pitchFamily="34" charset="0"/>
                <a:cs typeface="Calibri" panose="020F0502020204030204" pitchFamily="34" charset="0"/>
              </a:rPr>
              <a:t>, the capacity </a:t>
            </a:r>
            <a:r>
              <a:rPr lang="en-US" sz="1500" u="sng" kern="0" dirty="0">
                <a:latin typeface="Calibri" panose="020F0502020204030204" pitchFamily="34" charset="0"/>
                <a:ea typeface="Aptos" panose="020B0004020202020204" pitchFamily="34" charset="0"/>
                <a:cs typeface="Calibri" panose="020F0502020204030204" pitchFamily="34" charset="0"/>
              </a:rPr>
              <a:t>and drive</a:t>
            </a:r>
            <a:r>
              <a:rPr lang="en-US" sz="1500" kern="0" dirty="0">
                <a:latin typeface="Calibri" panose="020F0502020204030204" pitchFamily="34" charset="0"/>
                <a:ea typeface="Aptos" panose="020B0004020202020204" pitchFamily="34" charset="0"/>
                <a:cs typeface="Calibri" panose="020F0502020204030204" pitchFamily="34" charset="0"/>
              </a:rPr>
              <a:t> to </a:t>
            </a:r>
            <a:r>
              <a:rPr lang="en-US" sz="1500" u="sng" kern="0" dirty="0">
                <a:latin typeface="Calibri" panose="020F0502020204030204" pitchFamily="34" charset="0"/>
                <a:ea typeface="Aptos" panose="020B0004020202020204" pitchFamily="34" charset="0"/>
                <a:cs typeface="Calibri" panose="020F0502020204030204" pitchFamily="34" charset="0"/>
              </a:rPr>
              <a:t>maximize</a:t>
            </a:r>
            <a:r>
              <a:rPr lang="en-US" sz="1500" kern="0" dirty="0">
                <a:latin typeface="Calibri" panose="020F0502020204030204" pitchFamily="34" charset="0"/>
                <a:ea typeface="Aptos" panose="020B0004020202020204" pitchFamily="34" charset="0"/>
                <a:cs typeface="Calibri" panose="020F0502020204030204" pitchFamily="34" charset="0"/>
              </a:rPr>
              <a:t> billing efficiency, the resulting program datasets, the number of housing successes, and the </a:t>
            </a:r>
            <a:r>
              <a:rPr lang="en-US" sz="1500" u="sng" kern="0" dirty="0">
                <a:latin typeface="Calibri" panose="020F0502020204030204" pitchFamily="34" charset="0"/>
                <a:ea typeface="Aptos" panose="020B0004020202020204" pitchFamily="34" charset="0"/>
                <a:cs typeface="Calibri" panose="020F0502020204030204" pitchFamily="34" charset="0"/>
              </a:rPr>
              <a:t>joy</a:t>
            </a:r>
            <a:r>
              <a:rPr lang="en-US" sz="1500" kern="0" dirty="0">
                <a:latin typeface="Calibri" panose="020F0502020204030204" pitchFamily="34" charset="0"/>
                <a:ea typeface="Aptos" panose="020B0004020202020204" pitchFamily="34" charset="0"/>
                <a:cs typeface="Calibri" panose="020F0502020204030204" pitchFamily="34" charset="0"/>
              </a:rPr>
              <a:t> and engagement this work allows for!</a:t>
            </a:r>
            <a:endParaRPr lang="en-US" sz="1500" kern="0" dirty="0">
              <a:effectLst/>
              <a:latin typeface="Calibri" panose="020F0502020204030204" pitchFamily="34" charset="0"/>
              <a:ea typeface="Aptos" panose="020B0004020202020204" pitchFamily="34" charset="0"/>
              <a:cs typeface="Calibri" panose="020F0502020204030204" pitchFamily="34" charset="0"/>
            </a:endParaRPr>
          </a:p>
          <a:p>
            <a:pPr marL="285750" indent="-285750">
              <a:buFont typeface="Wingdings" panose="05000000000000000000" pitchFamily="2" charset="2"/>
              <a:buChar char="v"/>
            </a:pPr>
            <a:endParaRPr lang="en-US" sz="1500" kern="0" dirty="0">
              <a:effectLst/>
              <a:latin typeface="Calibri" panose="020F0502020204030204" pitchFamily="34" charset="0"/>
              <a:ea typeface="Aptos" panose="020B0004020202020204" pitchFamily="34" charset="0"/>
              <a:cs typeface="Calibri" panose="020F0502020204030204" pitchFamily="34" charset="0"/>
            </a:endParaRPr>
          </a:p>
          <a:p>
            <a:pPr marL="285750" indent="-285750">
              <a:buFont typeface="Wingdings" panose="05000000000000000000" pitchFamily="2" charset="2"/>
              <a:buChar char="v"/>
            </a:pPr>
            <a:endParaRPr lang="en-US" sz="1500" kern="0" dirty="0">
              <a:effectLst/>
              <a:latin typeface="Calibri" panose="020F0502020204030204" pitchFamily="34" charset="0"/>
              <a:ea typeface="Aptos" panose="020B0004020202020204" pitchFamily="34" charset="0"/>
              <a:cs typeface="Times New Roman" panose="02020603050405020304" pitchFamily="18" charset="0"/>
            </a:endParaRPr>
          </a:p>
          <a:p>
            <a:pPr marL="285750" indent="-285750">
              <a:buFont typeface="Wingdings" panose="05000000000000000000" pitchFamily="2" charset="2"/>
              <a:buChar char="v"/>
            </a:pPr>
            <a:endParaRPr lang="en-US" sz="1500" kern="100"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buFont typeface="Wingdings" panose="05000000000000000000" pitchFamily="2" charset="2"/>
              <a:buChar char="v"/>
            </a:pPr>
            <a:endParaRPr lang="en-US" sz="15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5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5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500" dirty="0">
              <a:latin typeface="Calibri" panose="020F0502020204030204" pitchFamily="34" charset="0"/>
              <a:cs typeface="Calibri" panose="020F0502020204030204" pitchFamily="34" charset="0"/>
            </a:endParaRPr>
          </a:p>
        </p:txBody>
      </p:sp>
      <p:pic>
        <p:nvPicPr>
          <p:cNvPr id="4" name="Picture 3" descr="A close-up of a stone wall&#10;&#10;Description automatically generated">
            <a:extLst>
              <a:ext uri="{FF2B5EF4-FFF2-40B4-BE49-F238E27FC236}">
                <a16:creationId xmlns:a16="http://schemas.microsoft.com/office/drawing/2014/main" id="{E15255B3-5C54-69A1-ACD8-3556E55D1ADA}"/>
              </a:ext>
            </a:extLst>
          </p:cNvPr>
          <p:cNvPicPr>
            <a:picLocks noChangeAspect="1"/>
          </p:cNvPicPr>
          <p:nvPr/>
        </p:nvPicPr>
        <p:blipFill>
          <a:blip r:embed="rId3"/>
          <a:stretch>
            <a:fillRect/>
          </a:stretch>
        </p:blipFill>
        <p:spPr>
          <a:xfrm>
            <a:off x="0" y="0"/>
            <a:ext cx="4146487" cy="6858000"/>
          </a:xfrm>
          <a:prstGeom prst="rect">
            <a:avLst/>
          </a:prstGeom>
        </p:spPr>
      </p:pic>
    </p:spTree>
    <p:extLst>
      <p:ext uri="{BB962C8B-B14F-4D97-AF65-F5344CB8AC3E}">
        <p14:creationId xmlns:p14="http://schemas.microsoft.com/office/powerpoint/2010/main" val="1600511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1000"/>
                                        <p:tgtEl>
                                          <p:spTgt spid="7">
                                            <p:txEl>
                                              <p:pRg st="3" end="3"/>
                                            </p:txEl>
                                          </p:spTgt>
                                        </p:tgtEl>
                                      </p:cBhvr>
                                    </p:animEffect>
                                    <p:anim calcmode="lin" valueType="num">
                                      <p:cBhvr>
                                        <p:cTn id="29"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 calcmode="lin" valueType="num">
                                      <p:cBhvr additive="base">
                                        <p:cTn id="3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tone circular structure in the desert&#10;&#10;Description automatically generated">
            <a:extLst>
              <a:ext uri="{FF2B5EF4-FFF2-40B4-BE49-F238E27FC236}">
                <a16:creationId xmlns:a16="http://schemas.microsoft.com/office/drawing/2014/main" id="{B496EB73-4E39-6F4E-3C3C-C73A222100F6}"/>
              </a:ext>
            </a:extLst>
          </p:cNvPr>
          <p:cNvPicPr>
            <a:picLocks noChangeAspect="1"/>
          </p:cNvPicPr>
          <p:nvPr/>
        </p:nvPicPr>
        <p:blipFill>
          <a:blip r:embed="rId3"/>
          <a:stretch>
            <a:fillRect/>
          </a:stretch>
        </p:blipFill>
        <p:spPr>
          <a:xfrm>
            <a:off x="0" y="0"/>
            <a:ext cx="9144000" cy="6858000"/>
          </a:xfrm>
          <a:prstGeom prst="rect">
            <a:avLst/>
          </a:prstGeom>
        </p:spPr>
      </p:pic>
      <p:sp>
        <p:nvSpPr>
          <p:cNvPr id="4" name="Title 3"/>
          <p:cNvSpPr>
            <a:spLocks noGrp="1"/>
          </p:cNvSpPr>
          <p:nvPr>
            <p:ph type="title"/>
          </p:nvPr>
        </p:nvSpPr>
        <p:spPr>
          <a:xfrm>
            <a:off x="3248209" y="2480032"/>
            <a:ext cx="3564574" cy="668149"/>
          </a:xfrm>
        </p:spPr>
        <p:txBody>
          <a:bodyPr>
            <a:noAutofit/>
          </a:bodyPr>
          <a:lstStyle/>
          <a:p>
            <a:pPr lvl="0">
              <a:defRPr/>
            </a:pPr>
            <a:r>
              <a:rPr lang="en-US" sz="4000" dirty="0">
                <a:solidFill>
                  <a:srgbClr val="FFFF00"/>
                </a:solidFill>
                <a:latin typeface="Arial Black" panose="020B0A04020102020204" pitchFamily="34" charset="0"/>
                <a:ea typeface="+mj-ea"/>
                <a:cs typeface="Aharoni" panose="02010803020104030203" pitchFamily="2" charset="-79"/>
              </a:rPr>
              <a:t>Thank You!</a:t>
            </a:r>
          </a:p>
        </p:txBody>
      </p:sp>
    </p:spTree>
    <p:extLst>
      <p:ext uri="{BB962C8B-B14F-4D97-AF65-F5344CB8AC3E}">
        <p14:creationId xmlns:p14="http://schemas.microsoft.com/office/powerpoint/2010/main" val="31520682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3703" y="107508"/>
            <a:ext cx="8229600" cy="668149"/>
          </a:xfrm>
        </p:spPr>
        <p:txBody>
          <a:bodyPr>
            <a:normAutofit/>
          </a:bodyPr>
          <a:lstStyle/>
          <a:p>
            <a:pPr lvl="0">
              <a:defRPr/>
            </a:pPr>
            <a:r>
              <a:rPr lang="en-US" sz="2700" b="0" dirty="0">
                <a:solidFill>
                  <a:schemeClr val="tx1"/>
                </a:solidFill>
                <a:ea typeface="+mj-ea"/>
              </a:rPr>
              <a:t>Endnotes and Works Cited:</a:t>
            </a:r>
            <a:endParaRPr lang="en-US" b="0" dirty="0">
              <a:solidFill>
                <a:schemeClr val="tx1"/>
              </a:solidFill>
              <a:ea typeface="+mj-ea"/>
            </a:endParaRPr>
          </a:p>
        </p:txBody>
      </p:sp>
      <p:sp>
        <p:nvSpPr>
          <p:cNvPr id="8" name="TextBox 7">
            <a:extLst>
              <a:ext uri="{FF2B5EF4-FFF2-40B4-BE49-F238E27FC236}">
                <a16:creationId xmlns:a16="http://schemas.microsoft.com/office/drawing/2014/main" id="{7716883E-5853-4A06-A80C-4611AB8691C4}"/>
              </a:ext>
            </a:extLst>
          </p:cNvPr>
          <p:cNvSpPr txBox="1"/>
          <p:nvPr/>
        </p:nvSpPr>
        <p:spPr>
          <a:xfrm>
            <a:off x="233703" y="792435"/>
            <a:ext cx="8630393" cy="3293209"/>
          </a:xfrm>
          <a:prstGeom prst="rect">
            <a:avLst/>
          </a:prstGeom>
          <a:noFill/>
        </p:spPr>
        <p:txBody>
          <a:bodyPr wrap="square" rtlCol="0">
            <a:spAutoFit/>
          </a:bodyPr>
          <a:lstStyle/>
          <a:p>
            <a:pPr marL="342900" indent="-342900">
              <a:buFont typeface="+mj-lt"/>
              <a:buAutoNum type="arabicPeriod"/>
            </a:pPr>
            <a:r>
              <a:rPr lang="en-US" sz="1600" dirty="0">
                <a:latin typeface="Calibri" panose="020F0502020204030204" pitchFamily="34" charset="0"/>
                <a:cs typeface="Calibri" panose="020F0502020204030204" pitchFamily="34" charset="0"/>
              </a:rPr>
              <a:t>This title has become something of a meme in housing and homeless services, and has been used by the JBJ Soul Foundation (</a:t>
            </a:r>
            <a:r>
              <a:rPr lang="en-US" sz="1600" dirty="0">
                <a:latin typeface="Calibri" panose="020F0502020204030204" pitchFamily="34" charset="0"/>
                <a:cs typeface="Calibri" panose="020F0502020204030204" pitchFamily="34" charset="0"/>
                <a:hlinkClick r:id="rId3"/>
              </a:rPr>
              <a:t>https://jbjsf.org/</a:t>
            </a:r>
            <a:r>
              <a:rPr lang="en-US" sz="1600" dirty="0">
                <a:latin typeface="Calibri" panose="020F0502020204030204" pitchFamily="34" charset="0"/>
                <a:cs typeface="Calibri" panose="020F0502020204030204" pitchFamily="34" charset="0"/>
              </a:rPr>
              <a:t>), as the title of conference presentations, as a book/training module title (</a:t>
            </a:r>
            <a:r>
              <a:rPr lang="en-US" sz="1600" dirty="0">
                <a:latin typeface="Calibri" panose="020F0502020204030204" pitchFamily="34" charset="0"/>
                <a:cs typeface="Calibri" panose="020F0502020204030204" pitchFamily="34" charset="0"/>
                <a:hlinkClick r:id="rId4"/>
              </a:rPr>
              <a:t>https://allthingswellness.com/faqs-unsheltered/</a:t>
            </a:r>
            <a:r>
              <a:rPr lang="en-US" sz="1600" dirty="0">
                <a:latin typeface="Calibri" panose="020F0502020204030204" pitchFamily="34" charset="0"/>
                <a:cs typeface="Calibri" panose="020F0502020204030204" pitchFamily="34" charset="0"/>
              </a:rPr>
              <a:t>).</a:t>
            </a:r>
          </a:p>
          <a:p>
            <a:pPr marL="342900" indent="-342900">
              <a:buFont typeface="+mj-lt"/>
              <a:buAutoNum type="arabicPeriod"/>
            </a:pPr>
            <a:r>
              <a:rPr lang="en-US" sz="1600" dirty="0">
                <a:latin typeface="Calibri" panose="020F0502020204030204" pitchFamily="34" charset="0"/>
                <a:cs typeface="Calibri" panose="020F0502020204030204" pitchFamily="34" charset="0"/>
              </a:rPr>
              <a:t>See </a:t>
            </a:r>
            <a:r>
              <a:rPr lang="en-US" sz="1600" dirty="0">
                <a:latin typeface="Calibri" panose="020F0502020204030204" pitchFamily="34" charset="0"/>
                <a:cs typeface="Calibri" panose="020F0502020204030204" pitchFamily="34" charset="0"/>
                <a:hlinkClick r:id="rId5"/>
              </a:rPr>
              <a:t>https://www.hud.gov/sites/dfiles/PIH/documents/Sample_Homeless_Certification.pdf</a:t>
            </a:r>
            <a:r>
              <a:rPr lang="en-US" sz="1600" dirty="0">
                <a:latin typeface="Calibri" panose="020F0502020204030204" pitchFamily="34" charset="0"/>
                <a:cs typeface="Calibri" panose="020F0502020204030204" pitchFamily="34" charset="0"/>
              </a:rPr>
              <a:t> </a:t>
            </a:r>
          </a:p>
          <a:p>
            <a:pPr marL="342900" indent="-342900">
              <a:buFont typeface="+mj-lt"/>
              <a:buAutoNum type="arabicPeriod"/>
            </a:pPr>
            <a:r>
              <a:rPr lang="en-US" sz="1600" b="0" i="0" dirty="0">
                <a:solidFill>
                  <a:srgbClr val="181818"/>
                </a:solidFill>
                <a:effectLst/>
                <a:latin typeface="Calibri" panose="020F0502020204030204" pitchFamily="34" charset="0"/>
                <a:cs typeface="Calibri" panose="020F0502020204030204" pitchFamily="34" charset="0"/>
              </a:rPr>
              <a:t>Deborah </a:t>
            </a:r>
            <a:r>
              <a:rPr lang="en-US" sz="1600" dirty="0">
                <a:solidFill>
                  <a:srgbClr val="181818"/>
                </a:solidFill>
                <a:latin typeface="Calibri" panose="020F0502020204030204" pitchFamily="34" charset="0"/>
                <a:cs typeface="Calibri" panose="020F0502020204030204" pitchFamily="34" charset="0"/>
              </a:rPr>
              <a:t>P</a:t>
            </a:r>
            <a:r>
              <a:rPr lang="en-US" sz="1600" b="0" i="0" dirty="0">
                <a:solidFill>
                  <a:srgbClr val="181818"/>
                </a:solidFill>
                <a:effectLst/>
                <a:latin typeface="Calibri" panose="020F0502020204030204" pitchFamily="34" charset="0"/>
                <a:cs typeface="Calibri" panose="020F0502020204030204" pitchFamily="34" charset="0"/>
              </a:rPr>
              <a:t>adgett (2014); author of </a:t>
            </a:r>
            <a:r>
              <a:rPr lang="en-US" sz="1600" i="1" dirty="0">
                <a:solidFill>
                  <a:srgbClr val="181818"/>
                </a:solidFill>
                <a:effectLst/>
                <a:latin typeface="Calibri" panose="020F0502020204030204" pitchFamily="34" charset="0"/>
                <a:cs typeface="Calibri" panose="020F0502020204030204" pitchFamily="34" charset="0"/>
              </a:rPr>
              <a:t>“</a:t>
            </a:r>
            <a:r>
              <a:rPr lang="en-US" sz="1600" i="1" dirty="0">
                <a:solidFill>
                  <a:srgbClr val="0F1111"/>
                </a:solidFill>
                <a:effectLst/>
                <a:highlight>
                  <a:srgbClr val="FFFFFF"/>
                </a:highlight>
                <a:latin typeface="Amazon Ember"/>
              </a:rPr>
              <a:t>Housing First: Ending Homelessness, Transforming Systems, and Changing Lives”</a:t>
            </a:r>
          </a:p>
          <a:p>
            <a:pPr marL="342900" indent="-342900">
              <a:buFont typeface="+mj-lt"/>
              <a:buAutoNum type="arabicPeriod"/>
            </a:pPr>
            <a:r>
              <a:rPr lang="en-US" sz="1600" dirty="0">
                <a:solidFill>
                  <a:srgbClr val="0F1111"/>
                </a:solidFill>
                <a:highlight>
                  <a:srgbClr val="FFFFFF"/>
                </a:highlight>
                <a:latin typeface="Amazon Ember"/>
              </a:rPr>
              <a:t>Dr. Kelly Doran; see publications such as: </a:t>
            </a:r>
            <a:r>
              <a:rPr lang="en-US" sz="1600" dirty="0">
                <a:solidFill>
                  <a:srgbClr val="0F1111"/>
                </a:solidFill>
                <a:highlight>
                  <a:srgbClr val="FFFFFF"/>
                </a:highlight>
                <a:latin typeface="Amazon Ember"/>
                <a:hlinkClick r:id="rId6"/>
              </a:rPr>
              <a:t>https://www.nejm.org/doi/full/10.1056/NEJMp1310121</a:t>
            </a:r>
            <a:endParaRPr lang="en-US" sz="1600" dirty="0">
              <a:solidFill>
                <a:srgbClr val="0F1111"/>
              </a:solidFill>
              <a:highlight>
                <a:srgbClr val="FFFFFF"/>
              </a:highlight>
              <a:latin typeface="Amazon Ember"/>
            </a:endParaRPr>
          </a:p>
          <a:p>
            <a:pPr marL="342900" indent="-342900">
              <a:buFont typeface="+mj-lt"/>
              <a:buAutoNum type="arabicPeriod"/>
            </a:pPr>
            <a:r>
              <a:rPr lang="en-US" sz="1600" dirty="0">
                <a:solidFill>
                  <a:srgbClr val="181818"/>
                </a:solidFill>
                <a:latin typeface="Calibri" panose="020F0502020204030204" pitchFamily="34" charset="0"/>
                <a:cs typeface="Calibri" panose="020F0502020204030204" pitchFamily="34" charset="0"/>
              </a:rPr>
              <a:t>PATH (</a:t>
            </a:r>
            <a:r>
              <a:rPr lang="en-US" sz="1600" u="sng" dirty="0">
                <a:solidFill>
                  <a:srgbClr val="181818"/>
                </a:solidFill>
                <a:latin typeface="Calibri" panose="020F0502020204030204" pitchFamily="34" charset="0"/>
                <a:cs typeface="Calibri" panose="020F0502020204030204" pitchFamily="34" charset="0"/>
              </a:rPr>
              <a:t>P</a:t>
            </a:r>
            <a:r>
              <a:rPr lang="en-US" sz="1600" dirty="0">
                <a:solidFill>
                  <a:srgbClr val="181818"/>
                </a:solidFill>
                <a:latin typeface="Calibri" panose="020F0502020204030204" pitchFamily="34" charset="0"/>
                <a:cs typeface="Calibri" panose="020F0502020204030204" pitchFamily="34" charset="0"/>
              </a:rPr>
              <a:t>rojects for </a:t>
            </a:r>
            <a:r>
              <a:rPr lang="en-US" sz="1600" u="sng" dirty="0">
                <a:solidFill>
                  <a:srgbClr val="181818"/>
                </a:solidFill>
                <a:latin typeface="Calibri" panose="020F0502020204030204" pitchFamily="34" charset="0"/>
                <a:cs typeface="Calibri" panose="020F0502020204030204" pitchFamily="34" charset="0"/>
              </a:rPr>
              <a:t>A</a:t>
            </a:r>
            <a:r>
              <a:rPr lang="en-US" sz="1600" dirty="0">
                <a:solidFill>
                  <a:srgbClr val="181818"/>
                </a:solidFill>
                <a:latin typeface="Calibri" panose="020F0502020204030204" pitchFamily="34" charset="0"/>
                <a:cs typeface="Calibri" panose="020F0502020204030204" pitchFamily="34" charset="0"/>
              </a:rPr>
              <a:t>ssistance in </a:t>
            </a:r>
            <a:r>
              <a:rPr lang="en-US" sz="1600" u="sng" dirty="0">
                <a:solidFill>
                  <a:srgbClr val="181818"/>
                </a:solidFill>
                <a:latin typeface="Calibri" panose="020F0502020204030204" pitchFamily="34" charset="0"/>
                <a:cs typeface="Calibri" panose="020F0502020204030204" pitchFamily="34" charset="0"/>
              </a:rPr>
              <a:t>T</a:t>
            </a:r>
            <a:r>
              <a:rPr lang="en-US" sz="1600" dirty="0">
                <a:solidFill>
                  <a:srgbClr val="181818"/>
                </a:solidFill>
                <a:latin typeface="Calibri" panose="020F0502020204030204" pitchFamily="34" charset="0"/>
                <a:cs typeface="Calibri" panose="020F0502020204030204" pitchFamily="34" charset="0"/>
              </a:rPr>
              <a:t>ransition from </a:t>
            </a:r>
            <a:r>
              <a:rPr lang="en-US" sz="1600" u="sng" dirty="0">
                <a:solidFill>
                  <a:srgbClr val="181818"/>
                </a:solidFill>
                <a:latin typeface="Calibri" panose="020F0502020204030204" pitchFamily="34" charset="0"/>
                <a:cs typeface="Calibri" panose="020F0502020204030204" pitchFamily="34" charset="0"/>
              </a:rPr>
              <a:t>H</a:t>
            </a:r>
            <a:r>
              <a:rPr lang="en-US" sz="1600" dirty="0">
                <a:solidFill>
                  <a:srgbClr val="181818"/>
                </a:solidFill>
                <a:latin typeface="Calibri" panose="020F0502020204030204" pitchFamily="34" charset="0"/>
                <a:cs typeface="Calibri" panose="020F0502020204030204" pitchFamily="34" charset="0"/>
              </a:rPr>
              <a:t>omelessness) Team moto, CCCS/NARBHA 2007-2010</a:t>
            </a:r>
            <a:r>
              <a:rPr lang="en-US" sz="1600" dirty="0">
                <a:solidFill>
                  <a:srgbClr val="0F1111"/>
                </a:solidFill>
                <a:highlight>
                  <a:srgbClr val="FFFFFF"/>
                </a:highlight>
                <a:latin typeface="Amazon Ember"/>
                <a:cs typeface="Calibri" panose="020F0502020204030204" pitchFamily="34" charset="0"/>
              </a:rPr>
              <a:t>, coined by Michael E. Van Ness.</a:t>
            </a:r>
            <a:endParaRPr lang="en-US" sz="1600" dirty="0">
              <a:solidFill>
                <a:srgbClr val="0F1111"/>
              </a:solidFill>
              <a:effectLst/>
              <a:highlight>
                <a:srgbClr val="FFFFFF"/>
              </a:highlight>
              <a:latin typeface="Amazon Ember"/>
            </a:endParaRPr>
          </a:p>
          <a:p>
            <a:pPr marL="342900" indent="-342900">
              <a:buFont typeface="+mj-lt"/>
              <a:buAutoNum type="arabicPeriod"/>
            </a:pPr>
            <a:endParaRPr lang="en-US" sz="1600" i="1" dirty="0">
              <a:solidFill>
                <a:srgbClr val="0F1111"/>
              </a:solidFill>
              <a:effectLst/>
              <a:highlight>
                <a:srgbClr val="FFFFFF"/>
              </a:highlight>
              <a:latin typeface="Amazon Ember"/>
            </a:endParaRPr>
          </a:p>
          <a:p>
            <a:pPr marL="342900" indent="-342900">
              <a:buFont typeface="+mj-lt"/>
              <a:buAutoNum type="arabicPeriod"/>
            </a:pPr>
            <a:endParaRPr lang="en-US" sz="1600" dirty="0">
              <a:latin typeface="Calibri" panose="020F0502020204030204" pitchFamily="34" charset="0"/>
              <a:cs typeface="Calibri" panose="020F0502020204030204" pitchFamily="34" charset="0"/>
            </a:endParaRPr>
          </a:p>
          <a:p>
            <a:pPr marL="342900" indent="-342900">
              <a:buFont typeface="+mj-lt"/>
              <a:buAutoNum type="arabicPeriod"/>
            </a:pPr>
            <a:endParaRPr lang="en-US" sz="1600" dirty="0">
              <a:latin typeface="Arial"/>
              <a:cs typeface="Arial"/>
            </a:endParaRPr>
          </a:p>
          <a:p>
            <a:pPr marL="285750" indent="-285750">
              <a:buFont typeface="Wingdings" panose="05000000000000000000" pitchFamily="2" charset="2"/>
              <a:buChar char="v"/>
            </a:pPr>
            <a:endParaRPr lang="en-US" sz="1600" dirty="0">
              <a:latin typeface="Arial"/>
              <a:cs typeface="Arial"/>
            </a:endParaRPr>
          </a:p>
        </p:txBody>
      </p:sp>
    </p:spTree>
    <p:extLst>
      <p:ext uri="{BB962C8B-B14F-4D97-AF65-F5344CB8AC3E}">
        <p14:creationId xmlns:p14="http://schemas.microsoft.com/office/powerpoint/2010/main" val="4161991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tone wall with a window&#10;&#10;Description automatically generated">
            <a:extLst>
              <a:ext uri="{FF2B5EF4-FFF2-40B4-BE49-F238E27FC236}">
                <a16:creationId xmlns:a16="http://schemas.microsoft.com/office/drawing/2014/main" id="{7E734049-7591-919B-4E3A-B31FE1F6423A}"/>
              </a:ext>
            </a:extLst>
          </p:cNvPr>
          <p:cNvPicPr>
            <a:picLocks noChangeAspect="1"/>
          </p:cNvPicPr>
          <p:nvPr/>
        </p:nvPicPr>
        <p:blipFill>
          <a:blip r:embed="rId2"/>
          <a:stretch>
            <a:fillRect/>
          </a:stretch>
        </p:blipFill>
        <p:spPr>
          <a:xfrm>
            <a:off x="4706695" y="0"/>
            <a:ext cx="4437305" cy="6858000"/>
          </a:xfrm>
          <a:prstGeom prst="rect">
            <a:avLst/>
          </a:prstGeom>
        </p:spPr>
      </p:pic>
      <p:sp>
        <p:nvSpPr>
          <p:cNvPr id="6" name="TextBox 5">
            <a:extLst>
              <a:ext uri="{FF2B5EF4-FFF2-40B4-BE49-F238E27FC236}">
                <a16:creationId xmlns:a16="http://schemas.microsoft.com/office/drawing/2014/main" id="{4374F6E0-731D-4CE3-DBB8-35834E651621}"/>
              </a:ext>
            </a:extLst>
          </p:cNvPr>
          <p:cNvSpPr txBox="1"/>
          <p:nvPr/>
        </p:nvSpPr>
        <p:spPr>
          <a:xfrm>
            <a:off x="0" y="669551"/>
            <a:ext cx="4706695" cy="6163226"/>
          </a:xfrm>
          <a:prstGeom prst="rect">
            <a:avLst/>
          </a:prstGeom>
          <a:noFill/>
        </p:spPr>
        <p:txBody>
          <a:bodyPr wrap="square" rtlCol="0">
            <a:spAutoFit/>
          </a:bodyPr>
          <a:lstStyle/>
          <a:p>
            <a:pPr marL="285750" indent="-285750">
              <a:spcBef>
                <a:spcPts val="300"/>
              </a:spcBef>
              <a:spcAft>
                <a:spcPts val="300"/>
              </a:spcAft>
              <a:buFont typeface="Wingdings" panose="05000000000000000000" pitchFamily="2" charset="2"/>
              <a:buChar char="v"/>
            </a:pPr>
            <a:r>
              <a:rPr lang="en-US" sz="1400" dirty="0">
                <a:latin typeface="Arial"/>
                <a:cs typeface="Arial"/>
              </a:rPr>
              <a:t>The goal of H2O is to stabilize eligible members into housing or enhanced shelter with supportive services</a:t>
            </a:r>
          </a:p>
          <a:p>
            <a:pPr marL="285750" indent="-285750">
              <a:spcBef>
                <a:spcPts val="300"/>
              </a:spcBef>
              <a:spcAft>
                <a:spcPts val="300"/>
              </a:spcAft>
              <a:buFont typeface="Wingdings" panose="05000000000000000000" pitchFamily="2" charset="2"/>
              <a:buChar char="v"/>
            </a:pPr>
            <a:r>
              <a:rPr lang="en-US" sz="1400" b="1" dirty="0">
                <a:latin typeface="Arial"/>
                <a:cs typeface="Arial"/>
              </a:rPr>
              <a:t>H2O can provide up to </a:t>
            </a:r>
            <a:r>
              <a:rPr lang="en-US" sz="1400" b="1" u="sng" dirty="0">
                <a:latin typeface="Arial"/>
                <a:cs typeface="Arial"/>
              </a:rPr>
              <a:t>6</a:t>
            </a:r>
            <a:r>
              <a:rPr lang="en-US" sz="1400" b="1" dirty="0">
                <a:latin typeface="Arial"/>
                <a:cs typeface="Arial"/>
              </a:rPr>
              <a:t> months of transitional housing or enhanced shelter, as well as a wide array of “housing-related supportive wrap-around services” that are specifically defined to include:</a:t>
            </a:r>
          </a:p>
          <a:p>
            <a:pPr lvl="1">
              <a:spcBef>
                <a:spcPts val="300"/>
              </a:spcBef>
              <a:spcAft>
                <a:spcPts val="300"/>
              </a:spcAft>
            </a:pPr>
            <a:r>
              <a:rPr lang="en-US" sz="1200" b="1" dirty="0">
                <a:latin typeface="Arial"/>
                <a:cs typeface="Arial"/>
              </a:rPr>
              <a:t>• Outreach and Education Services,</a:t>
            </a:r>
          </a:p>
          <a:p>
            <a:pPr lvl="1">
              <a:spcBef>
                <a:spcPts val="300"/>
              </a:spcBef>
              <a:spcAft>
                <a:spcPts val="300"/>
              </a:spcAft>
            </a:pPr>
            <a:r>
              <a:rPr lang="en-US" sz="1200" b="1" dirty="0">
                <a:latin typeface="Arial"/>
                <a:cs typeface="Arial"/>
              </a:rPr>
              <a:t>• One-time Transition and Moving Costs,</a:t>
            </a:r>
          </a:p>
          <a:p>
            <a:pPr lvl="1">
              <a:spcBef>
                <a:spcPts val="300"/>
              </a:spcBef>
              <a:spcAft>
                <a:spcPts val="300"/>
              </a:spcAft>
            </a:pPr>
            <a:r>
              <a:rPr lang="en-US" sz="1200" b="1" dirty="0">
                <a:latin typeface="Arial"/>
                <a:cs typeface="Arial"/>
              </a:rPr>
              <a:t>• Home Accessibility Modifications and Remediation,</a:t>
            </a:r>
          </a:p>
          <a:p>
            <a:pPr lvl="1">
              <a:spcBef>
                <a:spcPts val="300"/>
              </a:spcBef>
              <a:spcAft>
                <a:spcPts val="300"/>
              </a:spcAft>
            </a:pPr>
            <a:r>
              <a:rPr lang="en-US" sz="1200" b="1" dirty="0">
                <a:latin typeface="Arial"/>
                <a:cs typeface="Arial"/>
              </a:rPr>
              <a:t>• Housing Pre-Tenancy Services,</a:t>
            </a:r>
          </a:p>
          <a:p>
            <a:pPr lvl="1">
              <a:spcBef>
                <a:spcPts val="300"/>
              </a:spcBef>
              <a:spcAft>
                <a:spcPts val="300"/>
              </a:spcAft>
            </a:pPr>
            <a:r>
              <a:rPr lang="en-US" sz="1200" b="1" dirty="0">
                <a:latin typeface="Arial"/>
                <a:cs typeface="Arial"/>
              </a:rPr>
              <a:t>• Housing Tenancy Services.</a:t>
            </a:r>
            <a:endParaRPr lang="en-US" sz="1400" dirty="0">
              <a:latin typeface="Arial"/>
              <a:cs typeface="Arial"/>
            </a:endParaRPr>
          </a:p>
          <a:p>
            <a:pPr marL="285750" indent="-285750">
              <a:spcBef>
                <a:spcPts val="300"/>
              </a:spcBef>
              <a:spcAft>
                <a:spcPts val="300"/>
              </a:spcAft>
              <a:buFont typeface="Wingdings" panose="05000000000000000000" pitchFamily="2" charset="2"/>
              <a:buChar char="v"/>
              <a:defRPr/>
            </a:pPr>
            <a:r>
              <a:rPr lang="en-US" sz="1400" b="1" dirty="0">
                <a:solidFill>
                  <a:srgbClr val="3787D0"/>
                </a:solidFill>
                <a:latin typeface="Arial"/>
                <a:cs typeface="Arial"/>
              </a:rPr>
              <a:t>AHCCCS estimates that there are currently between 13,000-15,000 eligible H2O participants meeting the H2O eligibility criteria.</a:t>
            </a:r>
            <a:r>
              <a:rPr lang="en-US" sz="1400" dirty="0">
                <a:latin typeface="Arial"/>
                <a:cs typeface="Arial"/>
              </a:rPr>
              <a:t> </a:t>
            </a:r>
          </a:p>
          <a:p>
            <a:pPr marL="285750" indent="-285750">
              <a:spcBef>
                <a:spcPts val="300"/>
              </a:spcBef>
              <a:spcAft>
                <a:spcPts val="300"/>
              </a:spcAft>
              <a:buFont typeface="Wingdings" panose="05000000000000000000" pitchFamily="2" charset="2"/>
              <a:buChar char="v"/>
              <a:defRPr/>
            </a:pPr>
            <a:r>
              <a:rPr lang="en-US" sz="1400" dirty="0">
                <a:latin typeface="Arial"/>
                <a:cs typeface="Arial"/>
              </a:rPr>
              <a:t>“Services under the H2O benefit will be furnished to individuals who reside and receive services in their home or in the community, </a:t>
            </a:r>
            <a:r>
              <a:rPr lang="en-US" sz="1400" b="1" u="sng" dirty="0">
                <a:latin typeface="Arial"/>
                <a:cs typeface="Arial"/>
              </a:rPr>
              <a:t>not</a:t>
            </a:r>
            <a:r>
              <a:rPr lang="en-US" sz="1400" dirty="0">
                <a:latin typeface="Arial"/>
                <a:cs typeface="Arial"/>
              </a:rPr>
              <a:t> in an institution.”</a:t>
            </a:r>
            <a:endParaRPr lang="en-US" sz="1400" dirty="0">
              <a:solidFill>
                <a:srgbClr val="141313"/>
              </a:solidFill>
              <a:latin typeface="Arial"/>
              <a:cs typeface="Arial"/>
            </a:endParaRPr>
          </a:p>
          <a:p>
            <a:pPr marL="285750" marR="0" lvl="0" indent="-285750" algn="l" defTabSz="457200" rtl="0" eaLnBrk="1" fontAlgn="base" latinLnBrk="0" hangingPunct="1">
              <a:lnSpc>
                <a:spcPct val="100000"/>
              </a:lnSpc>
              <a:spcBef>
                <a:spcPts val="300"/>
              </a:spcBef>
              <a:spcAft>
                <a:spcPts val="300"/>
              </a:spcAft>
              <a:buClrTx/>
              <a:buSzTx/>
              <a:buFont typeface="Wingdings" panose="05000000000000000000" pitchFamily="2" charset="2"/>
              <a:buChar char="v"/>
              <a:tabLst/>
              <a:defRPr/>
            </a:pPr>
            <a:r>
              <a:rPr lang="en-US" sz="1400" dirty="0">
                <a:solidFill>
                  <a:srgbClr val="141313"/>
                </a:solidFill>
                <a:latin typeface="Arial"/>
                <a:cs typeface="Arial"/>
              </a:rPr>
              <a:t>There is a </a:t>
            </a:r>
            <a:r>
              <a:rPr lang="en-US" sz="1400" b="1" u="sng" dirty="0">
                <a:solidFill>
                  <a:srgbClr val="141313"/>
                </a:solidFill>
                <a:latin typeface="Arial"/>
                <a:cs typeface="Arial"/>
              </a:rPr>
              <a:t>strong</a:t>
            </a:r>
            <a:r>
              <a:rPr lang="en-US" sz="1400" dirty="0">
                <a:solidFill>
                  <a:srgbClr val="141313"/>
                </a:solidFill>
                <a:latin typeface="Arial"/>
                <a:cs typeface="Arial"/>
              </a:rPr>
              <a:t> “Housing First” guiding philosophy that we have incorporated into our approach, as well as an emphasis on </a:t>
            </a:r>
            <a:r>
              <a:rPr lang="en-US" sz="1400" b="1" dirty="0">
                <a:solidFill>
                  <a:srgbClr val="141313"/>
                </a:solidFill>
                <a:latin typeface="Arial"/>
                <a:cs typeface="Arial"/>
              </a:rPr>
              <a:t>Health-Related Social Needs (HRSNs)</a:t>
            </a:r>
            <a:r>
              <a:rPr lang="en-US" sz="1400" dirty="0">
                <a:solidFill>
                  <a:srgbClr val="141313"/>
                </a:solidFill>
                <a:latin typeface="Arial"/>
                <a:cs typeface="Arial"/>
              </a:rPr>
              <a:t>.</a:t>
            </a:r>
          </a:p>
          <a:p>
            <a:pPr marL="285750" marR="0" lvl="0" indent="-285750" algn="l" defTabSz="457200" rtl="0" eaLnBrk="1" fontAlgn="base" latinLnBrk="0" hangingPunct="1">
              <a:lnSpc>
                <a:spcPct val="100000"/>
              </a:lnSpc>
              <a:spcBef>
                <a:spcPts val="300"/>
              </a:spcBef>
              <a:spcAft>
                <a:spcPts val="300"/>
              </a:spcAft>
              <a:buClrTx/>
              <a:buSzTx/>
              <a:buFont typeface="Wingdings" panose="05000000000000000000" pitchFamily="2" charset="2"/>
              <a:buChar char="v"/>
              <a:tabLst/>
              <a:defRPr/>
            </a:pPr>
            <a:r>
              <a:rPr kumimoji="0" lang="en-US" sz="1400" b="0" i="0" u="none" strike="noStrike" kern="1200" cap="none" spc="0" normalizeH="0" baseline="0" noProof="0" dirty="0">
                <a:ln>
                  <a:noFill/>
                </a:ln>
                <a:solidFill>
                  <a:srgbClr val="141313"/>
                </a:solidFill>
                <a:effectLst/>
                <a:uLnTx/>
                <a:uFillTx/>
                <a:latin typeface="Arial"/>
                <a:ea typeface="+mn-ea"/>
                <a:cs typeface="Arial"/>
              </a:rPr>
              <a:t>As a Demonstration Waiver Project, billing accuracy and fidelity is key – we bring over</a:t>
            </a:r>
            <a:r>
              <a:rPr kumimoji="0" lang="en-US" sz="1400" b="0" i="0" u="none" strike="noStrike" kern="1200" cap="none" spc="0" normalizeH="0" noProof="0" dirty="0">
                <a:ln>
                  <a:noFill/>
                </a:ln>
                <a:solidFill>
                  <a:srgbClr val="141313"/>
                </a:solidFill>
                <a:effectLst/>
                <a:uLnTx/>
                <a:uFillTx/>
                <a:latin typeface="Arial"/>
                <a:ea typeface="+mn-ea"/>
                <a:cs typeface="Arial"/>
              </a:rPr>
              <a:t> half a century of combined experience in these areas!</a:t>
            </a:r>
            <a:r>
              <a:rPr kumimoji="0" lang="en-US" sz="1400" b="0" i="0" u="none" strike="noStrike" kern="1200" cap="none" spc="0" normalizeH="0" baseline="0" noProof="0" dirty="0">
                <a:ln>
                  <a:noFill/>
                </a:ln>
                <a:solidFill>
                  <a:srgbClr val="141313"/>
                </a:solidFill>
                <a:effectLst/>
                <a:uLnTx/>
                <a:uFillTx/>
                <a:latin typeface="Arial"/>
                <a:ea typeface="+mn-ea"/>
                <a:cs typeface="Arial"/>
              </a:rPr>
              <a:t> </a:t>
            </a:r>
          </a:p>
          <a:p>
            <a:pPr marL="171450" indent="-171450">
              <a:buFont typeface="Wingdings" panose="05000000000000000000" pitchFamily="2" charset="2"/>
              <a:buChar char="v"/>
            </a:pPr>
            <a:endParaRPr lang="en-US" sz="1600" dirty="0">
              <a:latin typeface="Arial"/>
              <a:cs typeface="Arial"/>
            </a:endParaRPr>
          </a:p>
        </p:txBody>
      </p:sp>
      <p:sp>
        <p:nvSpPr>
          <p:cNvPr id="7" name="Hexagon 6">
            <a:extLst>
              <a:ext uri="{FF2B5EF4-FFF2-40B4-BE49-F238E27FC236}">
                <a16:creationId xmlns:a16="http://schemas.microsoft.com/office/drawing/2014/main" id="{13B53B2A-B4A2-F464-A013-BDEBA2FED22C}"/>
              </a:ext>
            </a:extLst>
          </p:cNvPr>
          <p:cNvSpPr/>
          <p:nvPr/>
        </p:nvSpPr>
        <p:spPr>
          <a:xfrm>
            <a:off x="5536734" y="5058561"/>
            <a:ext cx="3145872" cy="1566915"/>
          </a:xfrm>
          <a:prstGeom prst="hexagon">
            <a:avLst/>
          </a:prstGeom>
          <a:solidFill>
            <a:srgbClr val="8A6161"/>
          </a:solidFill>
          <a:ln w="28575">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600" b="1" dirty="0">
                <a:solidFill>
                  <a:schemeClr val="bg1"/>
                </a:solidFill>
              </a:rPr>
              <a:t>Key Point: Flexibility</a:t>
            </a:r>
          </a:p>
          <a:p>
            <a:pPr algn="ctr"/>
            <a:r>
              <a:rPr lang="en-US" sz="1600" u="sng" dirty="0">
                <a:solidFill>
                  <a:schemeClr val="bg1"/>
                </a:solidFill>
              </a:rPr>
              <a:t>Everything</a:t>
            </a:r>
            <a:r>
              <a:rPr lang="en-US" sz="1600" dirty="0">
                <a:solidFill>
                  <a:schemeClr val="bg1"/>
                </a:solidFill>
              </a:rPr>
              <a:t> we present today can be modified and adapted to best-suit AHCCCS’ needs.  </a:t>
            </a:r>
          </a:p>
        </p:txBody>
      </p:sp>
      <p:sp>
        <p:nvSpPr>
          <p:cNvPr id="8" name="Hexagon 7">
            <a:extLst>
              <a:ext uri="{FF2B5EF4-FFF2-40B4-BE49-F238E27FC236}">
                <a16:creationId xmlns:a16="http://schemas.microsoft.com/office/drawing/2014/main" id="{3AB6DE9D-D46A-2D68-7395-167901BD6665}"/>
              </a:ext>
            </a:extLst>
          </p:cNvPr>
          <p:cNvSpPr/>
          <p:nvPr/>
        </p:nvSpPr>
        <p:spPr>
          <a:xfrm>
            <a:off x="4959292" y="232524"/>
            <a:ext cx="3145872" cy="1566915"/>
          </a:xfrm>
          <a:prstGeom prst="hexagon">
            <a:avLst/>
          </a:prstGeom>
          <a:solidFill>
            <a:srgbClr val="8A6161"/>
          </a:solidFill>
          <a:ln w="28575">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400" b="1" dirty="0">
                <a:solidFill>
                  <a:schemeClr val="bg1"/>
                </a:solidFill>
              </a:rPr>
              <a:t>Key Point: Housing is healthcare. We intend to ensure that the maximum number of H2O participants REMAIN housed after H2O...</a:t>
            </a:r>
          </a:p>
        </p:txBody>
      </p:sp>
      <p:sp>
        <p:nvSpPr>
          <p:cNvPr id="9" name="Arrow: U-Turn 8">
            <a:extLst>
              <a:ext uri="{FF2B5EF4-FFF2-40B4-BE49-F238E27FC236}">
                <a16:creationId xmlns:a16="http://schemas.microsoft.com/office/drawing/2014/main" id="{1CB50D37-0B42-5D24-2067-28A3AE5F916B}"/>
              </a:ext>
            </a:extLst>
          </p:cNvPr>
          <p:cNvSpPr/>
          <p:nvPr/>
        </p:nvSpPr>
        <p:spPr>
          <a:xfrm rot="10800000" flipH="1">
            <a:off x="5863905" y="1866551"/>
            <a:ext cx="1921078" cy="1480656"/>
          </a:xfrm>
          <a:prstGeom prst="uturnArrow">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Title 3">
            <a:extLst>
              <a:ext uri="{FF2B5EF4-FFF2-40B4-BE49-F238E27FC236}">
                <a16:creationId xmlns:a16="http://schemas.microsoft.com/office/drawing/2014/main" id="{C1BB99A5-44DA-E008-82DA-97BE6BF57DB1}"/>
              </a:ext>
            </a:extLst>
          </p:cNvPr>
          <p:cNvSpPr>
            <a:spLocks noGrp="1"/>
          </p:cNvSpPr>
          <p:nvPr>
            <p:ph type="title"/>
          </p:nvPr>
        </p:nvSpPr>
        <p:spPr>
          <a:xfrm>
            <a:off x="233704" y="107508"/>
            <a:ext cx="3139692" cy="668149"/>
          </a:xfrm>
        </p:spPr>
        <p:txBody>
          <a:bodyPr>
            <a:normAutofit/>
          </a:bodyPr>
          <a:lstStyle/>
          <a:p>
            <a:pPr lvl="0">
              <a:defRPr/>
            </a:pPr>
            <a:r>
              <a:rPr lang="en-US" sz="2700" b="0" dirty="0">
                <a:solidFill>
                  <a:srgbClr val="0099D7"/>
                </a:solidFill>
                <a:ea typeface="+mj-ea"/>
              </a:rPr>
              <a:t>Our Understanding</a:t>
            </a:r>
            <a:endParaRPr lang="en-US" sz="1200" b="0" dirty="0">
              <a:solidFill>
                <a:srgbClr val="0099D7"/>
              </a:solidFill>
              <a:ea typeface="+mj-ea"/>
            </a:endParaRPr>
          </a:p>
        </p:txBody>
      </p:sp>
    </p:spTree>
    <p:extLst>
      <p:ext uri="{BB962C8B-B14F-4D97-AF65-F5344CB8AC3E}">
        <p14:creationId xmlns:p14="http://schemas.microsoft.com/office/powerpoint/2010/main" val="237407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1000"/>
                                        <p:tgtEl>
                                          <p:spTgt spid="6">
                                            <p:txEl>
                                              <p:pRg st="1" end="1"/>
                                            </p:txEl>
                                          </p:spTgt>
                                        </p:tgtEl>
                                      </p:cBhvr>
                                    </p:animEffect>
                                    <p:anim calcmode="lin" valueType="num">
                                      <p:cBhvr>
                                        <p:cTn id="1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anim calcmode="lin" valueType="num">
                                      <p:cBhvr>
                                        <p:cTn id="21"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Effect transition="in" filter="fade">
                                      <p:cBhvr>
                                        <p:cTn id="25" dur="1000"/>
                                        <p:tgtEl>
                                          <p:spTgt spid="6">
                                            <p:txEl>
                                              <p:pRg st="3" end="3"/>
                                            </p:txEl>
                                          </p:spTgt>
                                        </p:tgtEl>
                                      </p:cBhvr>
                                    </p:animEffect>
                                    <p:anim calcmode="lin" valueType="num">
                                      <p:cBhvr>
                                        <p:cTn id="26"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Effect transition="in" filter="fade">
                                      <p:cBhvr>
                                        <p:cTn id="35" dur="1000"/>
                                        <p:tgtEl>
                                          <p:spTgt spid="6">
                                            <p:txEl>
                                              <p:pRg st="5" end="5"/>
                                            </p:txEl>
                                          </p:spTgt>
                                        </p:tgtEl>
                                      </p:cBhvr>
                                    </p:animEffect>
                                    <p:anim calcmode="lin" valueType="num">
                                      <p:cBhvr>
                                        <p:cTn id="3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5" end="5"/>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6">
                                            <p:txEl>
                                              <p:pRg st="6" end="6"/>
                                            </p:txEl>
                                          </p:spTgt>
                                        </p:tgtEl>
                                        <p:attrNameLst>
                                          <p:attrName>style.visibility</p:attrName>
                                        </p:attrNameLst>
                                      </p:cBhvr>
                                      <p:to>
                                        <p:strVal val="visible"/>
                                      </p:to>
                                    </p:set>
                                    <p:animEffect transition="in" filter="fade">
                                      <p:cBhvr>
                                        <p:cTn id="40" dur="1000"/>
                                        <p:tgtEl>
                                          <p:spTgt spid="6">
                                            <p:txEl>
                                              <p:pRg st="6" end="6"/>
                                            </p:txEl>
                                          </p:spTgt>
                                        </p:tgtEl>
                                      </p:cBhvr>
                                    </p:animEffect>
                                    <p:anim calcmode="lin" valueType="num">
                                      <p:cBhvr>
                                        <p:cTn id="4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6">
                                            <p:txEl>
                                              <p:pRg st="7" end="7"/>
                                            </p:txEl>
                                          </p:spTgt>
                                        </p:tgtEl>
                                        <p:attrNameLst>
                                          <p:attrName>style.visibility</p:attrName>
                                        </p:attrNameLst>
                                      </p:cBhvr>
                                      <p:to>
                                        <p:strVal val="visible"/>
                                      </p:to>
                                    </p:set>
                                    <p:animEffect transition="in" filter="fade">
                                      <p:cBhvr>
                                        <p:cTn id="47" dur="1000"/>
                                        <p:tgtEl>
                                          <p:spTgt spid="6">
                                            <p:txEl>
                                              <p:pRg st="7" end="7"/>
                                            </p:txEl>
                                          </p:spTgt>
                                        </p:tgtEl>
                                      </p:cBhvr>
                                    </p:animEffect>
                                    <p:anim calcmode="lin" valueType="num">
                                      <p:cBhvr>
                                        <p:cTn id="4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6">
                                            <p:txEl>
                                              <p:pRg st="8" end="8"/>
                                            </p:txEl>
                                          </p:spTgt>
                                        </p:tgtEl>
                                        <p:attrNameLst>
                                          <p:attrName>style.visibility</p:attrName>
                                        </p:attrNameLst>
                                      </p:cBhvr>
                                      <p:to>
                                        <p:strVal val="visible"/>
                                      </p:to>
                                    </p:set>
                                    <p:animEffect transition="in" filter="fade">
                                      <p:cBhvr>
                                        <p:cTn id="54" dur="1000"/>
                                        <p:tgtEl>
                                          <p:spTgt spid="6">
                                            <p:txEl>
                                              <p:pRg st="8" end="8"/>
                                            </p:txEl>
                                          </p:spTgt>
                                        </p:tgtEl>
                                      </p:cBhvr>
                                    </p:animEffect>
                                    <p:anim calcmode="lin" valueType="num">
                                      <p:cBhvr>
                                        <p:cTn id="5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5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6">
                                            <p:txEl>
                                              <p:pRg st="9" end="9"/>
                                            </p:txEl>
                                          </p:spTgt>
                                        </p:tgtEl>
                                        <p:attrNameLst>
                                          <p:attrName>style.visibility</p:attrName>
                                        </p:attrNameLst>
                                      </p:cBhvr>
                                      <p:to>
                                        <p:strVal val="visible"/>
                                      </p:to>
                                    </p:set>
                                    <p:anim calcmode="lin" valueType="num">
                                      <p:cBhvr additive="base">
                                        <p:cTn id="61"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6">
                                            <p:txEl>
                                              <p:pRg st="10" end="10"/>
                                            </p:txEl>
                                          </p:spTgt>
                                        </p:tgtEl>
                                        <p:attrNameLst>
                                          <p:attrName>style.visibility</p:attrName>
                                        </p:attrNameLst>
                                      </p:cBhvr>
                                      <p:to>
                                        <p:strVal val="visible"/>
                                      </p:to>
                                    </p:set>
                                    <p:anim calcmode="lin" valueType="num">
                                      <p:cBhvr additive="base">
                                        <p:cTn id="67"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wipe(down)">
                                      <p:cBhvr>
                                        <p:cTn id="73" dur="580">
                                          <p:stCondLst>
                                            <p:cond delay="0"/>
                                          </p:stCondLst>
                                        </p:cTn>
                                        <p:tgtEl>
                                          <p:spTgt spid="8"/>
                                        </p:tgtEl>
                                      </p:cBhvr>
                                    </p:animEffect>
                                    <p:anim calcmode="lin" valueType="num">
                                      <p:cBhvr>
                                        <p:cTn id="7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79" dur="26">
                                          <p:stCondLst>
                                            <p:cond delay="650"/>
                                          </p:stCondLst>
                                        </p:cTn>
                                        <p:tgtEl>
                                          <p:spTgt spid="8"/>
                                        </p:tgtEl>
                                      </p:cBhvr>
                                      <p:to x="100000" y="60000"/>
                                    </p:animScale>
                                    <p:animScale>
                                      <p:cBhvr>
                                        <p:cTn id="80" dur="166" decel="50000">
                                          <p:stCondLst>
                                            <p:cond delay="676"/>
                                          </p:stCondLst>
                                        </p:cTn>
                                        <p:tgtEl>
                                          <p:spTgt spid="8"/>
                                        </p:tgtEl>
                                      </p:cBhvr>
                                      <p:to x="100000" y="100000"/>
                                    </p:animScale>
                                    <p:animScale>
                                      <p:cBhvr>
                                        <p:cTn id="81" dur="26">
                                          <p:stCondLst>
                                            <p:cond delay="1312"/>
                                          </p:stCondLst>
                                        </p:cTn>
                                        <p:tgtEl>
                                          <p:spTgt spid="8"/>
                                        </p:tgtEl>
                                      </p:cBhvr>
                                      <p:to x="100000" y="80000"/>
                                    </p:animScale>
                                    <p:animScale>
                                      <p:cBhvr>
                                        <p:cTn id="82" dur="166" decel="50000">
                                          <p:stCondLst>
                                            <p:cond delay="1338"/>
                                          </p:stCondLst>
                                        </p:cTn>
                                        <p:tgtEl>
                                          <p:spTgt spid="8"/>
                                        </p:tgtEl>
                                      </p:cBhvr>
                                      <p:to x="100000" y="100000"/>
                                    </p:animScale>
                                    <p:animScale>
                                      <p:cBhvr>
                                        <p:cTn id="83" dur="26">
                                          <p:stCondLst>
                                            <p:cond delay="1642"/>
                                          </p:stCondLst>
                                        </p:cTn>
                                        <p:tgtEl>
                                          <p:spTgt spid="8"/>
                                        </p:tgtEl>
                                      </p:cBhvr>
                                      <p:to x="100000" y="90000"/>
                                    </p:animScale>
                                    <p:animScale>
                                      <p:cBhvr>
                                        <p:cTn id="84" dur="166" decel="50000">
                                          <p:stCondLst>
                                            <p:cond delay="1668"/>
                                          </p:stCondLst>
                                        </p:cTn>
                                        <p:tgtEl>
                                          <p:spTgt spid="8"/>
                                        </p:tgtEl>
                                      </p:cBhvr>
                                      <p:to x="100000" y="100000"/>
                                    </p:animScale>
                                    <p:animScale>
                                      <p:cBhvr>
                                        <p:cTn id="85" dur="26">
                                          <p:stCondLst>
                                            <p:cond delay="1808"/>
                                          </p:stCondLst>
                                        </p:cTn>
                                        <p:tgtEl>
                                          <p:spTgt spid="8"/>
                                        </p:tgtEl>
                                      </p:cBhvr>
                                      <p:to x="100000" y="95000"/>
                                    </p:animScale>
                                    <p:animScale>
                                      <p:cBhvr>
                                        <p:cTn id="86" dur="166" decel="50000">
                                          <p:stCondLst>
                                            <p:cond delay="1834"/>
                                          </p:stCondLst>
                                        </p:cTn>
                                        <p:tgtEl>
                                          <p:spTgt spid="8"/>
                                        </p:tgtEl>
                                      </p:cBhvr>
                                      <p:to x="100000" y="100000"/>
                                    </p:animScale>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45" presetClass="entr" presetSubtype="0" fill="hold" grpId="0" nodeType="clickEffect">
                                  <p:stCondLst>
                                    <p:cond delay="0"/>
                                  </p:stCondLst>
                                  <p:childTnLst>
                                    <p:set>
                                      <p:cBhvr>
                                        <p:cTn id="94" dur="1" fill="hold">
                                          <p:stCondLst>
                                            <p:cond delay="0"/>
                                          </p:stCondLst>
                                        </p:cTn>
                                        <p:tgtEl>
                                          <p:spTgt spid="7"/>
                                        </p:tgtEl>
                                        <p:attrNameLst>
                                          <p:attrName>style.visibility</p:attrName>
                                        </p:attrNameLst>
                                      </p:cBhvr>
                                      <p:to>
                                        <p:strVal val="visible"/>
                                      </p:to>
                                    </p:set>
                                    <p:animEffect transition="in" filter="fade">
                                      <p:cBhvr>
                                        <p:cTn id="95" dur="2000"/>
                                        <p:tgtEl>
                                          <p:spTgt spid="7"/>
                                        </p:tgtEl>
                                      </p:cBhvr>
                                    </p:animEffect>
                                    <p:anim calcmode="lin" valueType="num">
                                      <p:cBhvr>
                                        <p:cTn id="96" dur="2000" fill="hold"/>
                                        <p:tgtEl>
                                          <p:spTgt spid="7"/>
                                        </p:tgtEl>
                                        <p:attrNameLst>
                                          <p:attrName>ppt_w</p:attrName>
                                        </p:attrNameLst>
                                      </p:cBhvr>
                                      <p:tavLst>
                                        <p:tav tm="0" fmla="#ppt_w*sin(2.5*pi*$)">
                                          <p:val>
                                            <p:fltVal val="0"/>
                                          </p:val>
                                        </p:tav>
                                        <p:tav tm="100000">
                                          <p:val>
                                            <p:fltVal val="1"/>
                                          </p:val>
                                        </p:tav>
                                      </p:tavLst>
                                    </p:anim>
                                    <p:anim calcmode="lin" valueType="num">
                                      <p:cBhvr>
                                        <p:cTn id="97"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3703" y="107508"/>
            <a:ext cx="8229600" cy="668149"/>
          </a:xfrm>
        </p:spPr>
        <p:txBody>
          <a:bodyPr>
            <a:normAutofit/>
          </a:bodyPr>
          <a:lstStyle/>
          <a:p>
            <a:pPr lvl="0">
              <a:defRPr/>
            </a:pPr>
            <a:r>
              <a:rPr lang="en-US" sz="2700" b="0" dirty="0">
                <a:solidFill>
                  <a:srgbClr val="0099D7"/>
                </a:solidFill>
                <a:ea typeface="+mj-ea"/>
              </a:rPr>
              <a:t>Guiding Philosophy Behind Our H2O Model:</a:t>
            </a:r>
            <a:endParaRPr lang="en-US" sz="1200" b="0" dirty="0">
              <a:solidFill>
                <a:srgbClr val="0099D7"/>
              </a:solidFill>
              <a:ea typeface="+mj-ea"/>
            </a:endParaRPr>
          </a:p>
        </p:txBody>
      </p:sp>
      <p:sp>
        <p:nvSpPr>
          <p:cNvPr id="2" name="TextBox 1">
            <a:extLst>
              <a:ext uri="{FF2B5EF4-FFF2-40B4-BE49-F238E27FC236}">
                <a16:creationId xmlns:a16="http://schemas.microsoft.com/office/drawing/2014/main" id="{FDCFBDE9-ED4A-DEBC-5E2C-B0C8A7D13E3C}"/>
              </a:ext>
            </a:extLst>
          </p:cNvPr>
          <p:cNvSpPr txBox="1"/>
          <p:nvPr/>
        </p:nvSpPr>
        <p:spPr>
          <a:xfrm>
            <a:off x="1" y="792435"/>
            <a:ext cx="9144000" cy="4154984"/>
          </a:xfrm>
          <a:prstGeom prst="rect">
            <a:avLst/>
          </a:prstGeom>
          <a:noFill/>
        </p:spPr>
        <p:txBody>
          <a:bodyPr wrap="square" rtlCol="0">
            <a:spAutoFit/>
          </a:bodyPr>
          <a:lstStyle/>
          <a:p>
            <a:pPr marL="285750" indent="-285750">
              <a:buFont typeface="Wingdings" panose="05000000000000000000" pitchFamily="2" charset="2"/>
              <a:buChar char="v"/>
            </a:pPr>
            <a:r>
              <a:rPr lang="en-US" sz="1600" b="1" i="0" dirty="0">
                <a:solidFill>
                  <a:srgbClr val="181818"/>
                </a:solidFill>
                <a:effectLst/>
                <a:latin typeface="Calibri" panose="020F0502020204030204" pitchFamily="34" charset="0"/>
                <a:cs typeface="Calibri" panose="020F0502020204030204" pitchFamily="34" charset="0"/>
              </a:rPr>
              <a:t>The architects of the H2O Model we offer have extensive experiences in housing and homeless services. We make the following assumptions summarized by three key quotes:</a:t>
            </a:r>
          </a:p>
          <a:p>
            <a:pPr marL="285750" indent="-285750">
              <a:buFont typeface="Wingdings" panose="05000000000000000000" pitchFamily="2" charset="2"/>
              <a:buChar char="v"/>
            </a:pPr>
            <a:r>
              <a:rPr lang="en-US" sz="1600" b="1" i="0" dirty="0">
                <a:solidFill>
                  <a:srgbClr val="8A6161"/>
                </a:solidFill>
                <a:effectLst/>
                <a:latin typeface="Calibri" panose="020F0502020204030204" pitchFamily="34" charset="0"/>
                <a:cs typeface="Calibri" panose="020F0502020204030204" pitchFamily="34" charset="0"/>
              </a:rPr>
              <a:t>“Regardless of one’s problems, having a home is the route to a better life”</a:t>
            </a:r>
            <a:r>
              <a:rPr lang="en-US" sz="1600" b="1" i="0" dirty="0">
                <a:solidFill>
                  <a:srgbClr val="181818"/>
                </a:solidFill>
                <a:effectLst/>
                <a:latin typeface="Calibri" panose="020F0502020204030204" pitchFamily="34" charset="0"/>
                <a:cs typeface="Calibri" panose="020F0502020204030204" pitchFamily="34" charset="0"/>
              </a:rPr>
              <a:t> </a:t>
            </a:r>
            <a:r>
              <a:rPr lang="en-US" sz="1200" b="1" i="0" dirty="0">
                <a:solidFill>
                  <a:srgbClr val="181818"/>
                </a:solidFill>
                <a:effectLst/>
                <a:latin typeface="Calibri" panose="020F0502020204030204" pitchFamily="34" charset="0"/>
                <a:cs typeface="Calibri" panose="020F0502020204030204" pitchFamily="34" charset="0"/>
              </a:rPr>
              <a:t>[3]</a:t>
            </a:r>
            <a:endParaRPr lang="en-US" sz="1600" b="0" i="0" dirty="0">
              <a:solidFill>
                <a:srgbClr val="181818"/>
              </a:solidFill>
              <a:effectLst/>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US" sz="1600" b="1" dirty="0">
                <a:solidFill>
                  <a:srgbClr val="0064A1"/>
                </a:solidFill>
                <a:latin typeface="Calibri" panose="020F0502020204030204" pitchFamily="34" charset="0"/>
                <a:cs typeface="Calibri" panose="020F0502020204030204" pitchFamily="34" charset="0"/>
              </a:rPr>
              <a:t>“People experiencing homelessness are not “service resistant.” They, like everyone, will say yes to options that feel safe and good and make sense, and offered in a way that builds trust not breaks it.”</a:t>
            </a:r>
            <a:r>
              <a:rPr lang="en-US" sz="1200" b="1" dirty="0">
                <a:latin typeface="Calibri" panose="020F0502020204030204" pitchFamily="34" charset="0"/>
                <a:cs typeface="Calibri" panose="020F0502020204030204" pitchFamily="34" charset="0"/>
              </a:rPr>
              <a:t>[4]</a:t>
            </a:r>
            <a:endParaRPr lang="en-US" sz="16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US" sz="1600" b="1" dirty="0">
                <a:solidFill>
                  <a:srgbClr val="621A68"/>
                </a:solidFill>
                <a:latin typeface="Calibri" panose="020F0502020204030204" pitchFamily="34" charset="0"/>
                <a:cs typeface="Calibri" panose="020F0502020204030204" pitchFamily="34" charset="0"/>
              </a:rPr>
              <a:t>“The harder a client is to work with, the more help they likely need.” </a:t>
            </a:r>
            <a:r>
              <a:rPr lang="en-US" sz="1600" dirty="0">
                <a:solidFill>
                  <a:srgbClr val="181818"/>
                </a:solidFill>
                <a:latin typeface="Calibri" panose="020F0502020204030204" pitchFamily="34" charset="0"/>
                <a:cs typeface="Calibri" panose="020F0502020204030204" pitchFamily="34" charset="0"/>
              </a:rPr>
              <a:t>– </a:t>
            </a:r>
            <a:r>
              <a:rPr lang="en-US" sz="1100" dirty="0">
                <a:solidFill>
                  <a:srgbClr val="181818"/>
                </a:solidFill>
                <a:latin typeface="Calibri" panose="020F0502020204030204" pitchFamily="34" charset="0"/>
                <a:cs typeface="Calibri" panose="020F0502020204030204" pitchFamily="34" charset="0"/>
              </a:rPr>
              <a:t>PATH Team moto, CCCS/NARBHA 2007-2010.</a:t>
            </a:r>
            <a:endParaRPr lang="en-US" sz="1600" dirty="0">
              <a:solidFill>
                <a:srgbClr val="181818"/>
              </a:solidFill>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US" sz="1600" dirty="0">
                <a:solidFill>
                  <a:srgbClr val="181818"/>
                </a:solidFill>
                <a:latin typeface="Calibri" panose="020F0502020204030204" pitchFamily="34" charset="0"/>
                <a:cs typeface="Calibri" panose="020F0502020204030204" pitchFamily="34" charset="0"/>
              </a:rPr>
              <a:t>Our H2O model is specifically designed to: </a:t>
            </a:r>
          </a:p>
          <a:p>
            <a:pPr marL="800100" lvl="1" indent="-342900">
              <a:buFont typeface="+mj-lt"/>
              <a:buAutoNum type="arabicPeriod"/>
            </a:pPr>
            <a:r>
              <a:rPr lang="en-US" sz="1600" dirty="0">
                <a:solidFill>
                  <a:srgbClr val="181818"/>
                </a:solidFill>
                <a:latin typeface="Calibri" panose="020F0502020204030204" pitchFamily="34" charset="0"/>
                <a:cs typeface="Calibri" panose="020F0502020204030204" pitchFamily="34" charset="0"/>
              </a:rPr>
              <a:t>Reduce administrative barriers (to housing </a:t>
            </a:r>
            <a:r>
              <a:rPr lang="en-US" sz="1600" u="sng" dirty="0">
                <a:solidFill>
                  <a:srgbClr val="181818"/>
                </a:solidFill>
                <a:latin typeface="Calibri" panose="020F0502020204030204" pitchFamily="34" charset="0"/>
                <a:cs typeface="Calibri" panose="020F0502020204030204" pitchFamily="34" charset="0"/>
              </a:rPr>
              <a:t>and</a:t>
            </a:r>
            <a:r>
              <a:rPr lang="en-US" sz="1600" dirty="0">
                <a:solidFill>
                  <a:srgbClr val="181818"/>
                </a:solidFill>
                <a:latin typeface="Calibri" panose="020F0502020204030204" pitchFamily="34" charset="0"/>
                <a:cs typeface="Calibri" panose="020F0502020204030204" pitchFamily="34" charset="0"/>
              </a:rPr>
              <a:t> to H2O billing </a:t>
            </a:r>
            <a:r>
              <a:rPr lang="en-US" sz="1600" u="sng" dirty="0">
                <a:solidFill>
                  <a:srgbClr val="181818"/>
                </a:solidFill>
                <a:latin typeface="Calibri" panose="020F0502020204030204" pitchFamily="34" charset="0"/>
                <a:cs typeface="Calibri" panose="020F0502020204030204" pitchFamily="34" charset="0"/>
              </a:rPr>
              <a:t>and</a:t>
            </a:r>
            <a:r>
              <a:rPr lang="en-US" sz="1600" dirty="0">
                <a:solidFill>
                  <a:srgbClr val="181818"/>
                </a:solidFill>
                <a:latin typeface="Calibri" panose="020F0502020204030204" pitchFamily="34" charset="0"/>
                <a:cs typeface="Calibri" panose="020F0502020204030204" pitchFamily="34" charset="0"/>
              </a:rPr>
              <a:t> to becoming an H2O Provider)</a:t>
            </a:r>
          </a:p>
          <a:p>
            <a:pPr marL="800100" lvl="1" indent="-342900">
              <a:buFont typeface="+mj-lt"/>
              <a:buAutoNum type="arabicPeriod"/>
            </a:pPr>
            <a:r>
              <a:rPr lang="en-US" sz="1600" dirty="0">
                <a:solidFill>
                  <a:srgbClr val="181818"/>
                </a:solidFill>
                <a:latin typeface="Calibri" panose="020F0502020204030204" pitchFamily="34" charset="0"/>
                <a:cs typeface="Calibri" panose="020F0502020204030204" pitchFamily="34" charset="0"/>
              </a:rPr>
              <a:t>To include the </a:t>
            </a:r>
            <a:r>
              <a:rPr lang="en-US" sz="1600" u="sng" dirty="0">
                <a:solidFill>
                  <a:srgbClr val="181818"/>
                </a:solidFill>
                <a:latin typeface="Calibri" panose="020F0502020204030204" pitchFamily="34" charset="0"/>
                <a:cs typeface="Calibri" panose="020F0502020204030204" pitchFamily="34" charset="0"/>
              </a:rPr>
              <a:t>maximum</a:t>
            </a:r>
            <a:r>
              <a:rPr lang="en-US" sz="1600" dirty="0">
                <a:solidFill>
                  <a:srgbClr val="181818"/>
                </a:solidFill>
                <a:latin typeface="Calibri" panose="020F0502020204030204" pitchFamily="34" charset="0"/>
                <a:cs typeface="Calibri" panose="020F0502020204030204" pitchFamily="34" charset="0"/>
              </a:rPr>
              <a:t> number of housing wraparound services and H2O providers (accomplished using specialized CHWs conducting </a:t>
            </a:r>
            <a:r>
              <a:rPr lang="en-US" sz="1600" dirty="0">
                <a:effectLst/>
                <a:latin typeface="Calibri" panose="020F0502020204030204" pitchFamily="34" charset="0"/>
                <a:ea typeface="Calibri" panose="020F0502020204030204" pitchFamily="34" charset="0"/>
                <a:cs typeface="Times New Roman" panose="02020603050405020304" pitchFamily="18" charset="0"/>
              </a:rPr>
              <a:t>Sociological Community Resource Mapping – which we will elaborate on..),</a:t>
            </a:r>
          </a:p>
          <a:p>
            <a:pPr marL="800100" lvl="1" indent="-342900">
              <a:buFont typeface="+mj-lt"/>
              <a:buAutoNum type="arabicPeriod"/>
            </a:pPr>
            <a:r>
              <a:rPr lang="en-US" sz="1600" dirty="0">
                <a:latin typeface="Calibri" panose="020F0502020204030204" pitchFamily="34" charset="0"/>
                <a:ea typeface="Calibri" panose="020F0502020204030204" pitchFamily="34" charset="0"/>
                <a:cs typeface="Times New Roman" panose="02020603050405020304" pitchFamily="18" charset="0"/>
              </a:rPr>
              <a:t>T</a:t>
            </a:r>
            <a:r>
              <a:rPr lang="en-US" sz="1600" dirty="0">
                <a:effectLst/>
                <a:latin typeface="Calibri" panose="020F0502020204030204" pitchFamily="34" charset="0"/>
                <a:ea typeface="Calibri" panose="020F0502020204030204" pitchFamily="34" charset="0"/>
                <a:cs typeface="Times New Roman" panose="02020603050405020304" pitchFamily="18" charset="0"/>
              </a:rPr>
              <a:t>o generate the </a:t>
            </a:r>
            <a:r>
              <a:rPr lang="en-US" sz="1600" i="1" dirty="0">
                <a:effectLst/>
                <a:latin typeface="Calibri" panose="020F0502020204030204" pitchFamily="34" charset="0"/>
                <a:ea typeface="Calibri" panose="020F0502020204030204" pitchFamily="34" charset="0"/>
                <a:cs typeface="Times New Roman" panose="02020603050405020304" pitchFamily="18" charset="0"/>
              </a:rPr>
              <a:t>maximum amount of bed nights possible</a:t>
            </a:r>
            <a:r>
              <a:rPr lang="en-US" sz="1600" dirty="0">
                <a:effectLst/>
                <a:latin typeface="Calibri" panose="020F0502020204030204" pitchFamily="34" charset="0"/>
                <a:ea typeface="Calibri" panose="020F0502020204030204" pitchFamily="34" charset="0"/>
                <a:cs typeface="Times New Roman" panose="02020603050405020304" pitchFamily="18" charset="0"/>
              </a:rPr>
              <a:t>, to as wide a participant base as is possible, within the H2O program boundaries. </a:t>
            </a:r>
            <a:r>
              <a:rPr lang="en-US" sz="1600" b="1" dirty="0">
                <a:effectLst/>
                <a:latin typeface="Calibri" panose="020F0502020204030204" pitchFamily="34" charset="0"/>
                <a:ea typeface="Calibri" panose="020F0502020204030204" pitchFamily="34" charset="0"/>
                <a:cs typeface="Times New Roman" panose="02020603050405020304" pitchFamily="18" charset="0"/>
              </a:rPr>
              <a:t>*Make H2O a tool to eliminate </a:t>
            </a:r>
            <a:r>
              <a:rPr lang="en-US" sz="1600" b="1" i="1" dirty="0">
                <a:effectLst/>
                <a:latin typeface="Calibri" panose="020F0502020204030204" pitchFamily="34" charset="0"/>
                <a:ea typeface="Calibri" panose="020F0502020204030204" pitchFamily="34" charset="0"/>
                <a:cs typeface="Times New Roman" panose="02020603050405020304" pitchFamily="18" charset="0"/>
              </a:rPr>
              <a:t>houselessness</a:t>
            </a:r>
            <a:r>
              <a:rPr lang="en-US" sz="16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buFont typeface="+mj-lt"/>
              <a:buAutoNum type="arabicPeriod"/>
            </a:pPr>
            <a:r>
              <a:rPr lang="en-US" sz="1600" dirty="0">
                <a:solidFill>
                  <a:srgbClr val="181818"/>
                </a:solidFill>
                <a:latin typeface="Calibri" panose="020F0502020204030204" pitchFamily="34" charset="0"/>
                <a:cs typeface="Times New Roman" panose="02020603050405020304" pitchFamily="18" charset="0"/>
              </a:rPr>
              <a:t>To then </a:t>
            </a:r>
            <a:r>
              <a:rPr lang="en-US" sz="1600" i="1" dirty="0">
                <a:solidFill>
                  <a:srgbClr val="181818"/>
                </a:solidFill>
                <a:latin typeface="Calibri" panose="020F0502020204030204" pitchFamily="34" charset="0"/>
                <a:cs typeface="Times New Roman" panose="02020603050405020304" pitchFamily="18" charset="0"/>
              </a:rPr>
              <a:t>continue housing successes </a:t>
            </a:r>
            <a:r>
              <a:rPr lang="en-US" sz="1600" dirty="0">
                <a:solidFill>
                  <a:srgbClr val="181818"/>
                </a:solidFill>
                <a:latin typeface="Calibri" panose="020F0502020204030204" pitchFamily="34" charset="0"/>
                <a:cs typeface="Times New Roman" panose="02020603050405020304" pitchFamily="18" charset="0"/>
              </a:rPr>
              <a:t>after H2O service limitations are met. **In fact, we propose an array of lasting structures (and data) post-H2O which will benefit both AHCCCS and Arizona.</a:t>
            </a:r>
            <a:endParaRPr lang="en-US" sz="1600" dirty="0">
              <a:solidFill>
                <a:srgbClr val="181818"/>
              </a:solidFill>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US" sz="1200" dirty="0">
              <a:latin typeface="Arial"/>
              <a:cs typeface="Arial"/>
            </a:endParaRPr>
          </a:p>
          <a:p>
            <a:pPr marL="285750" indent="-285750">
              <a:buFont typeface="Wingdings" panose="05000000000000000000" pitchFamily="2" charset="2"/>
              <a:buChar char="v"/>
            </a:pPr>
            <a:endParaRPr lang="en-US" sz="1200" dirty="0">
              <a:latin typeface="Arial"/>
              <a:cs typeface="Arial"/>
            </a:endParaRPr>
          </a:p>
        </p:txBody>
      </p:sp>
      <p:pic>
        <p:nvPicPr>
          <p:cNvPr id="7" name="Picture 2">
            <a:extLst>
              <a:ext uri="{FF2B5EF4-FFF2-40B4-BE49-F238E27FC236}">
                <a16:creationId xmlns:a16="http://schemas.microsoft.com/office/drawing/2014/main" id="{B9475268-2048-D43B-9D6E-D6E2086168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8693" y="4781138"/>
            <a:ext cx="4726449" cy="196935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88C33BB-44B8-B408-4E82-4109A85C89A0}"/>
              </a:ext>
            </a:extLst>
          </p:cNvPr>
          <p:cNvSpPr txBox="1"/>
          <p:nvPr/>
        </p:nvSpPr>
        <p:spPr>
          <a:xfrm>
            <a:off x="6998328" y="6473493"/>
            <a:ext cx="588475" cy="276999"/>
          </a:xfrm>
          <a:prstGeom prst="rect">
            <a:avLst/>
          </a:prstGeom>
          <a:noFill/>
        </p:spPr>
        <p:txBody>
          <a:bodyPr wrap="square" rtlCol="0">
            <a:spAutoFit/>
          </a:bodyPr>
          <a:lstStyle/>
          <a:p>
            <a:r>
              <a:rPr lang="en-US" sz="1200" b="1" dirty="0">
                <a:latin typeface="Arial"/>
                <a:cs typeface="Arial"/>
              </a:rPr>
              <a:t>[1]</a:t>
            </a:r>
          </a:p>
        </p:txBody>
      </p:sp>
    </p:spTree>
    <p:extLst>
      <p:ext uri="{BB962C8B-B14F-4D97-AF65-F5344CB8AC3E}">
        <p14:creationId xmlns:p14="http://schemas.microsoft.com/office/powerpoint/2010/main" val="374812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1000"/>
                                        <p:tgtEl>
                                          <p:spTgt spid="2">
                                            <p:txEl>
                                              <p:pRg st="1" end="1"/>
                                            </p:txEl>
                                          </p:spTgt>
                                        </p:tgtEl>
                                      </p:cBhvr>
                                    </p:animEffect>
                                    <p:anim calcmode="lin" valueType="num">
                                      <p:cBhvr>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fade">
                                      <p:cBhvr>
                                        <p:cTn id="20" dur="1000"/>
                                        <p:tgtEl>
                                          <p:spTgt spid="2">
                                            <p:txEl>
                                              <p:pRg st="2" end="2"/>
                                            </p:txEl>
                                          </p:spTgt>
                                        </p:tgtEl>
                                      </p:cBhvr>
                                    </p:animEffect>
                                    <p:anim calcmode="lin" valueType="num">
                                      <p:cBhvr>
                                        <p:cTn id="21"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 calcmode="lin" valueType="num">
                                      <p:cBhvr additive="base">
                                        <p:cTn id="2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Effect transition="in" filter="fade">
                                      <p:cBhvr>
                                        <p:cTn id="33" dur="1000"/>
                                        <p:tgtEl>
                                          <p:spTgt spid="2">
                                            <p:txEl>
                                              <p:pRg st="4" end="4"/>
                                            </p:txEl>
                                          </p:spTgt>
                                        </p:tgtEl>
                                      </p:cBhvr>
                                    </p:animEffect>
                                    <p:anim calcmode="lin" valueType="num">
                                      <p:cBhvr>
                                        <p:cTn id="34"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3703" y="107508"/>
            <a:ext cx="8229600" cy="668149"/>
          </a:xfrm>
        </p:spPr>
        <p:txBody>
          <a:bodyPr>
            <a:normAutofit/>
          </a:bodyPr>
          <a:lstStyle/>
          <a:p>
            <a:pPr lvl="0">
              <a:defRPr/>
            </a:pPr>
            <a:r>
              <a:rPr lang="en-US" sz="2000" dirty="0">
                <a:solidFill>
                  <a:srgbClr val="621A68"/>
                </a:solidFill>
                <a:ea typeface="+mj-ea"/>
              </a:rPr>
              <a:t>Our H2O Model: </a:t>
            </a:r>
            <a:r>
              <a:rPr lang="en-US" sz="2000" b="0" dirty="0">
                <a:solidFill>
                  <a:srgbClr val="0099D7"/>
                </a:solidFill>
                <a:ea typeface="+mj-ea"/>
              </a:rPr>
              <a:t>Part 1 – Basic Organization </a:t>
            </a:r>
            <a:endParaRPr lang="en-US" sz="1050" b="0" dirty="0">
              <a:solidFill>
                <a:srgbClr val="0099D7"/>
              </a:solidFill>
              <a:ea typeface="+mj-ea"/>
            </a:endParaRPr>
          </a:p>
        </p:txBody>
      </p:sp>
      <p:pic>
        <p:nvPicPr>
          <p:cNvPr id="3" name="Picture 2" descr="A diagram of a service categories&#10;&#10;Description automatically generated">
            <a:extLst>
              <a:ext uri="{FF2B5EF4-FFF2-40B4-BE49-F238E27FC236}">
                <a16:creationId xmlns:a16="http://schemas.microsoft.com/office/drawing/2014/main" id="{7BD83999-8D52-8E4D-F676-A99BE5303BC2}"/>
              </a:ext>
            </a:extLst>
          </p:cNvPr>
          <p:cNvPicPr>
            <a:picLocks noChangeAspect="1"/>
          </p:cNvPicPr>
          <p:nvPr/>
        </p:nvPicPr>
        <p:blipFill>
          <a:blip r:embed="rId3"/>
          <a:stretch>
            <a:fillRect/>
          </a:stretch>
        </p:blipFill>
        <p:spPr>
          <a:xfrm>
            <a:off x="0" y="992147"/>
            <a:ext cx="5955957" cy="4873705"/>
          </a:xfrm>
          <a:prstGeom prst="rect">
            <a:avLst/>
          </a:prstGeom>
        </p:spPr>
      </p:pic>
      <p:sp>
        <p:nvSpPr>
          <p:cNvPr id="6" name="TextBox 5">
            <a:extLst>
              <a:ext uri="{FF2B5EF4-FFF2-40B4-BE49-F238E27FC236}">
                <a16:creationId xmlns:a16="http://schemas.microsoft.com/office/drawing/2014/main" id="{3E6DCAC8-B699-61BA-C42D-555C9CCD03EE}"/>
              </a:ext>
            </a:extLst>
          </p:cNvPr>
          <p:cNvSpPr txBox="1"/>
          <p:nvPr/>
        </p:nvSpPr>
        <p:spPr>
          <a:xfrm>
            <a:off x="5985615" y="945253"/>
            <a:ext cx="2866767" cy="5170646"/>
          </a:xfrm>
          <a:prstGeom prst="rect">
            <a:avLst/>
          </a:prstGeom>
          <a:noFill/>
        </p:spPr>
        <p:txBody>
          <a:bodyPr wrap="square" rtlCol="0">
            <a:spAutoFit/>
          </a:bodyPr>
          <a:lstStyle/>
          <a:p>
            <a:pPr marL="285750" indent="-285750">
              <a:spcBef>
                <a:spcPts val="600"/>
              </a:spcBef>
              <a:spcAft>
                <a:spcPts val="600"/>
              </a:spcAft>
              <a:buFont typeface="Wingdings" panose="05000000000000000000" pitchFamily="2" charset="2"/>
              <a:buChar char="v"/>
            </a:pPr>
            <a:r>
              <a:rPr lang="en-US" sz="1200" b="1" dirty="0">
                <a:latin typeface="Arial"/>
                <a:cs typeface="Arial"/>
              </a:rPr>
              <a:t>AHCCCS defines 7 possible H2O categories of service that could involve billing: </a:t>
            </a:r>
            <a:r>
              <a:rPr lang="en-US" sz="1200" dirty="0">
                <a:latin typeface="Arial"/>
                <a:cs typeface="Arial"/>
              </a:rPr>
              <a:t>these appear along the outer octagon of the graphic to the left..</a:t>
            </a:r>
          </a:p>
          <a:p>
            <a:pPr marL="285750" indent="-285750">
              <a:spcBef>
                <a:spcPts val="600"/>
              </a:spcBef>
              <a:spcAft>
                <a:spcPts val="600"/>
              </a:spcAft>
              <a:buFont typeface="Wingdings" panose="05000000000000000000" pitchFamily="2" charset="2"/>
              <a:buChar char="v"/>
            </a:pPr>
            <a:r>
              <a:rPr lang="en-US" sz="1200" dirty="0">
                <a:latin typeface="Arial"/>
                <a:cs typeface="Arial"/>
              </a:rPr>
              <a:t>In terms of monitoring HRSNs, we intend to integrate the CMS </a:t>
            </a:r>
            <a:r>
              <a:rPr lang="en-US" sz="1200" b="1" dirty="0">
                <a:solidFill>
                  <a:srgbClr val="7030A0"/>
                </a:solidFill>
                <a:latin typeface="Arial"/>
                <a:cs typeface="Arial"/>
              </a:rPr>
              <a:t>“Accountable Health Communities Health-Related Social Needs Screening Tool” </a:t>
            </a:r>
            <a:r>
              <a:rPr lang="en-US" sz="1200" dirty="0">
                <a:latin typeface="Arial"/>
                <a:cs typeface="Arial"/>
              </a:rPr>
              <a:t>into the intake process for all H2O participant files..</a:t>
            </a:r>
          </a:p>
          <a:p>
            <a:pPr marL="285750" indent="-285750">
              <a:spcBef>
                <a:spcPts val="600"/>
              </a:spcBef>
              <a:spcAft>
                <a:spcPts val="600"/>
              </a:spcAft>
              <a:buFont typeface="Wingdings" panose="05000000000000000000" pitchFamily="2" charset="2"/>
              <a:buChar char="v"/>
            </a:pPr>
            <a:r>
              <a:rPr lang="en-US" sz="1200" dirty="0">
                <a:latin typeface="Arial"/>
                <a:cs typeface="Arial"/>
              </a:rPr>
              <a:t>This applied SDOH assessment organizes health-relevant life conditions into a series of 12 </a:t>
            </a:r>
            <a:r>
              <a:rPr lang="en-US" sz="1200" b="1" dirty="0">
                <a:latin typeface="Arial"/>
                <a:cs typeface="Arial"/>
              </a:rPr>
              <a:t>Service Categories </a:t>
            </a:r>
            <a:r>
              <a:rPr lang="en-US" sz="1200" dirty="0">
                <a:latin typeface="Arial"/>
                <a:cs typeface="Arial"/>
              </a:rPr>
              <a:t>that we intend to use to organize participant needs and possible H2O interventions.</a:t>
            </a:r>
          </a:p>
          <a:p>
            <a:pPr marL="285750" indent="-285750">
              <a:spcBef>
                <a:spcPts val="600"/>
              </a:spcBef>
              <a:spcAft>
                <a:spcPts val="600"/>
              </a:spcAft>
              <a:buFont typeface="Wingdings" panose="05000000000000000000" pitchFamily="2" charset="2"/>
              <a:buChar char="v"/>
            </a:pPr>
            <a:r>
              <a:rPr lang="en-US" sz="1200" dirty="0">
                <a:latin typeface="Arial"/>
                <a:cs typeface="Arial"/>
              </a:rPr>
              <a:t>It is possible that some participants will have HRSNs that will be filled via referral and </a:t>
            </a:r>
            <a:r>
              <a:rPr lang="en-US" sz="1200" u="sng" dirty="0">
                <a:latin typeface="Arial"/>
                <a:cs typeface="Arial"/>
              </a:rPr>
              <a:t>not</a:t>
            </a:r>
            <a:r>
              <a:rPr lang="en-US" sz="1200" dirty="0">
                <a:latin typeface="Arial"/>
                <a:cs typeface="Arial"/>
              </a:rPr>
              <a:t> through a billed service, but we intend to track all possible avenues of assistance relevant to H2O.</a:t>
            </a:r>
          </a:p>
        </p:txBody>
      </p:sp>
      <p:sp>
        <p:nvSpPr>
          <p:cNvPr id="2" name="Hexagon 1">
            <a:extLst>
              <a:ext uri="{FF2B5EF4-FFF2-40B4-BE49-F238E27FC236}">
                <a16:creationId xmlns:a16="http://schemas.microsoft.com/office/drawing/2014/main" id="{C727CCB3-2ED6-4CFD-A8FF-85B1DC8425B6}"/>
              </a:ext>
            </a:extLst>
          </p:cNvPr>
          <p:cNvSpPr/>
          <p:nvPr/>
        </p:nvSpPr>
        <p:spPr>
          <a:xfrm>
            <a:off x="449787" y="5673760"/>
            <a:ext cx="5382602" cy="817164"/>
          </a:xfrm>
          <a:prstGeom prst="hexagon">
            <a:avLst/>
          </a:prstGeom>
          <a:solidFill>
            <a:srgbClr val="8A6161"/>
          </a:solidFill>
          <a:ln w="28575">
            <a:solidFill>
              <a:schemeClr val="bg1"/>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400" b="1" dirty="0">
                <a:solidFill>
                  <a:schemeClr val="bg1"/>
                </a:solidFill>
              </a:rPr>
              <a:t>Key Point: these categories are just an informed starting place and can be enhanced as H2O evolves.</a:t>
            </a:r>
            <a:endParaRPr lang="en-US" sz="1400" dirty="0">
              <a:solidFill>
                <a:schemeClr val="bg1"/>
              </a:solidFill>
            </a:endParaRPr>
          </a:p>
        </p:txBody>
      </p:sp>
    </p:spTree>
    <p:extLst>
      <p:ext uri="{BB962C8B-B14F-4D97-AF65-F5344CB8AC3E}">
        <p14:creationId xmlns:p14="http://schemas.microsoft.com/office/powerpoint/2010/main" val="2755066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additive="base">
                                        <p:cTn id="1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1000"/>
                                        <p:tgtEl>
                                          <p:spTgt spid="6">
                                            <p:txEl>
                                              <p:pRg st="1" end="1"/>
                                            </p:txEl>
                                          </p:spTgt>
                                        </p:tgtEl>
                                      </p:cBhvr>
                                    </p:animEffect>
                                    <p:anim calcmode="lin" valueType="num">
                                      <p:cBhvr>
                                        <p:cTn id="22"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 calcmode="lin" valueType="num">
                                      <p:cBhvr additive="base">
                                        <p:cTn id="28"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fade">
                                      <p:cBhvr>
                                        <p:cTn id="34" dur="1000"/>
                                        <p:tgtEl>
                                          <p:spTgt spid="6">
                                            <p:txEl>
                                              <p:pRg st="3" end="3"/>
                                            </p:txEl>
                                          </p:spTgt>
                                        </p:tgtEl>
                                      </p:cBhvr>
                                    </p:animEffect>
                                    <p:anim calcmode="lin" valueType="num">
                                      <p:cBhvr>
                                        <p:cTn id="35"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down)">
                                      <p:cBhvr>
                                        <p:cTn id="41" dur="580">
                                          <p:stCondLst>
                                            <p:cond delay="0"/>
                                          </p:stCondLst>
                                        </p:cTn>
                                        <p:tgtEl>
                                          <p:spTgt spid="2"/>
                                        </p:tgtEl>
                                      </p:cBhvr>
                                    </p:animEffect>
                                    <p:anim calcmode="lin" valueType="num">
                                      <p:cBhvr>
                                        <p:cTn id="42"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7" dur="26">
                                          <p:stCondLst>
                                            <p:cond delay="650"/>
                                          </p:stCondLst>
                                        </p:cTn>
                                        <p:tgtEl>
                                          <p:spTgt spid="2"/>
                                        </p:tgtEl>
                                      </p:cBhvr>
                                      <p:to x="100000" y="60000"/>
                                    </p:animScale>
                                    <p:animScale>
                                      <p:cBhvr>
                                        <p:cTn id="48" dur="166" decel="50000">
                                          <p:stCondLst>
                                            <p:cond delay="676"/>
                                          </p:stCondLst>
                                        </p:cTn>
                                        <p:tgtEl>
                                          <p:spTgt spid="2"/>
                                        </p:tgtEl>
                                      </p:cBhvr>
                                      <p:to x="100000" y="100000"/>
                                    </p:animScale>
                                    <p:animScale>
                                      <p:cBhvr>
                                        <p:cTn id="49" dur="26">
                                          <p:stCondLst>
                                            <p:cond delay="1312"/>
                                          </p:stCondLst>
                                        </p:cTn>
                                        <p:tgtEl>
                                          <p:spTgt spid="2"/>
                                        </p:tgtEl>
                                      </p:cBhvr>
                                      <p:to x="100000" y="80000"/>
                                    </p:animScale>
                                    <p:animScale>
                                      <p:cBhvr>
                                        <p:cTn id="50" dur="166" decel="50000">
                                          <p:stCondLst>
                                            <p:cond delay="1338"/>
                                          </p:stCondLst>
                                        </p:cTn>
                                        <p:tgtEl>
                                          <p:spTgt spid="2"/>
                                        </p:tgtEl>
                                      </p:cBhvr>
                                      <p:to x="100000" y="100000"/>
                                    </p:animScale>
                                    <p:animScale>
                                      <p:cBhvr>
                                        <p:cTn id="51" dur="26">
                                          <p:stCondLst>
                                            <p:cond delay="1642"/>
                                          </p:stCondLst>
                                        </p:cTn>
                                        <p:tgtEl>
                                          <p:spTgt spid="2"/>
                                        </p:tgtEl>
                                      </p:cBhvr>
                                      <p:to x="100000" y="90000"/>
                                    </p:animScale>
                                    <p:animScale>
                                      <p:cBhvr>
                                        <p:cTn id="52" dur="166" decel="50000">
                                          <p:stCondLst>
                                            <p:cond delay="1668"/>
                                          </p:stCondLst>
                                        </p:cTn>
                                        <p:tgtEl>
                                          <p:spTgt spid="2"/>
                                        </p:tgtEl>
                                      </p:cBhvr>
                                      <p:to x="100000" y="100000"/>
                                    </p:animScale>
                                    <p:animScale>
                                      <p:cBhvr>
                                        <p:cTn id="53" dur="26">
                                          <p:stCondLst>
                                            <p:cond delay="1808"/>
                                          </p:stCondLst>
                                        </p:cTn>
                                        <p:tgtEl>
                                          <p:spTgt spid="2"/>
                                        </p:tgtEl>
                                      </p:cBhvr>
                                      <p:to x="100000" y="95000"/>
                                    </p:animScale>
                                    <p:animScale>
                                      <p:cBhvr>
                                        <p:cTn id="54"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C2783CD4-8C71-3570-08C5-B429766F4278}"/>
              </a:ext>
            </a:extLst>
          </p:cNvPr>
          <p:cNvGraphicFramePr/>
          <p:nvPr>
            <p:extLst>
              <p:ext uri="{D42A27DB-BD31-4B8C-83A1-F6EECF244321}">
                <p14:modId xmlns:p14="http://schemas.microsoft.com/office/powerpoint/2010/main" val="2119328740"/>
              </p:ext>
            </p:extLst>
          </p:nvPr>
        </p:nvGraphicFramePr>
        <p:xfrm>
          <a:off x="3811674" y="1307124"/>
          <a:ext cx="5171552" cy="31643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3">
            <a:extLst>
              <a:ext uri="{FF2B5EF4-FFF2-40B4-BE49-F238E27FC236}">
                <a16:creationId xmlns:a16="http://schemas.microsoft.com/office/drawing/2014/main" id="{665D1BD2-17BB-9823-C08C-1D32FD0682AF}"/>
              </a:ext>
            </a:extLst>
          </p:cNvPr>
          <p:cNvSpPr>
            <a:spLocks noGrp="1"/>
          </p:cNvSpPr>
          <p:nvPr>
            <p:ph type="title"/>
          </p:nvPr>
        </p:nvSpPr>
        <p:spPr>
          <a:xfrm>
            <a:off x="0" y="-83411"/>
            <a:ext cx="8229600" cy="668149"/>
          </a:xfrm>
        </p:spPr>
        <p:txBody>
          <a:bodyPr>
            <a:normAutofit/>
          </a:bodyPr>
          <a:lstStyle/>
          <a:p>
            <a:pPr lvl="0">
              <a:defRPr/>
            </a:pPr>
            <a:r>
              <a:rPr lang="en-US" sz="2000" dirty="0">
                <a:solidFill>
                  <a:schemeClr val="tx1"/>
                </a:solidFill>
                <a:ea typeface="+mj-ea"/>
              </a:rPr>
              <a:t>One Proposed Housing Assessment: </a:t>
            </a:r>
            <a:r>
              <a:rPr lang="en-US" sz="2000" b="0" dirty="0">
                <a:solidFill>
                  <a:srgbClr val="621A68"/>
                </a:solidFill>
                <a:ea typeface="+mj-ea"/>
              </a:rPr>
              <a:t>The </a:t>
            </a:r>
            <a:r>
              <a:rPr lang="en-US" sz="2000" b="0" dirty="0" err="1">
                <a:solidFill>
                  <a:srgbClr val="621A68"/>
                </a:solidFill>
                <a:ea typeface="+mj-ea"/>
              </a:rPr>
              <a:t>HoBBIT</a:t>
            </a:r>
            <a:endParaRPr lang="en-US" sz="2000" b="0" dirty="0">
              <a:solidFill>
                <a:srgbClr val="621A68"/>
              </a:solidFill>
              <a:ea typeface="+mj-ea"/>
            </a:endParaRPr>
          </a:p>
        </p:txBody>
      </p:sp>
      <p:sp>
        <p:nvSpPr>
          <p:cNvPr id="2" name="TextBox 1">
            <a:extLst>
              <a:ext uri="{FF2B5EF4-FFF2-40B4-BE49-F238E27FC236}">
                <a16:creationId xmlns:a16="http://schemas.microsoft.com/office/drawing/2014/main" id="{1A1F7530-D42C-F99C-7538-CFFD365F9510}"/>
              </a:ext>
            </a:extLst>
          </p:cNvPr>
          <p:cNvSpPr txBox="1"/>
          <p:nvPr/>
        </p:nvSpPr>
        <p:spPr>
          <a:xfrm>
            <a:off x="0" y="834013"/>
            <a:ext cx="3637503" cy="5509200"/>
          </a:xfrm>
          <a:prstGeom prst="rect">
            <a:avLst/>
          </a:prstGeom>
          <a:noFill/>
        </p:spPr>
        <p:txBody>
          <a:bodyPr wrap="square" rtlCol="0">
            <a:spAutoFit/>
          </a:bodyPr>
          <a:lstStyle/>
          <a:p>
            <a:pPr marL="285750" indent="-285750">
              <a:buFont typeface="Wingdings" panose="05000000000000000000" pitchFamily="2" charset="2"/>
              <a:buChar char="v"/>
            </a:pPr>
            <a:r>
              <a:rPr lang="en-US" sz="1600" b="1" dirty="0">
                <a:solidFill>
                  <a:srgbClr val="621A68"/>
                </a:solidFill>
                <a:latin typeface="Arial"/>
                <a:cs typeface="Arial"/>
              </a:rPr>
              <a:t>We intend to include this assessment with </a:t>
            </a:r>
            <a:r>
              <a:rPr lang="en-US" sz="1600" b="1" u="sng" dirty="0">
                <a:solidFill>
                  <a:srgbClr val="621A68"/>
                </a:solidFill>
                <a:latin typeface="Arial"/>
                <a:cs typeface="Arial"/>
              </a:rPr>
              <a:t>all</a:t>
            </a:r>
            <a:r>
              <a:rPr lang="en-US" sz="1600" b="1" dirty="0">
                <a:solidFill>
                  <a:srgbClr val="621A68"/>
                </a:solidFill>
                <a:latin typeface="Arial"/>
                <a:cs typeface="Arial"/>
              </a:rPr>
              <a:t> H2O Participant intake processes. Why?</a:t>
            </a:r>
          </a:p>
          <a:p>
            <a:pPr marL="285750" indent="-285750">
              <a:buFont typeface="Wingdings" panose="05000000000000000000" pitchFamily="2" charset="2"/>
              <a:buChar char="v"/>
            </a:pPr>
            <a:endParaRPr lang="en-US" sz="1600" dirty="0">
              <a:latin typeface="Arial"/>
              <a:cs typeface="Arial"/>
            </a:endParaRPr>
          </a:p>
          <a:p>
            <a:pPr marL="285750" indent="-285750">
              <a:buFont typeface="Wingdings" panose="05000000000000000000" pitchFamily="2" charset="2"/>
              <a:buChar char="v"/>
            </a:pPr>
            <a:r>
              <a:rPr lang="en-US" sz="1600" dirty="0">
                <a:latin typeface="Arial"/>
                <a:cs typeface="Arial"/>
              </a:rPr>
              <a:t>We intend to build </a:t>
            </a:r>
            <a:r>
              <a:rPr lang="en-US" sz="1600" u="sng" dirty="0">
                <a:latin typeface="Arial"/>
                <a:cs typeface="Arial"/>
              </a:rPr>
              <a:t>the</a:t>
            </a:r>
            <a:r>
              <a:rPr lang="en-US" sz="1600" dirty="0">
                <a:latin typeface="Arial"/>
                <a:cs typeface="Arial"/>
              </a:rPr>
              <a:t> most comprehensive pool of possible CBOs and providers we can using our proposed model – but if we fail to address the challenges PEH might face to being housed, H2O will not be successful.</a:t>
            </a:r>
          </a:p>
          <a:p>
            <a:pPr marL="285750" indent="-285750">
              <a:buFont typeface="Wingdings" panose="05000000000000000000" pitchFamily="2" charset="2"/>
              <a:buChar char="v"/>
            </a:pPr>
            <a:endParaRPr lang="en-US" sz="1600" dirty="0">
              <a:latin typeface="Arial"/>
              <a:cs typeface="Arial"/>
            </a:endParaRPr>
          </a:p>
          <a:p>
            <a:pPr marL="285750" indent="-285750">
              <a:buFont typeface="Wingdings" panose="05000000000000000000" pitchFamily="2" charset="2"/>
              <a:buChar char="v"/>
            </a:pPr>
            <a:r>
              <a:rPr lang="en-US" sz="1600" dirty="0">
                <a:latin typeface="Arial"/>
                <a:cs typeface="Arial"/>
              </a:rPr>
              <a:t>This tool was developed from the AZ Self-Sufficiency Matrix, and was specifically designed to identify both housing barriers </a:t>
            </a:r>
            <a:r>
              <a:rPr lang="en-US" sz="1600" u="sng" dirty="0">
                <a:latin typeface="Arial"/>
                <a:cs typeface="Arial"/>
              </a:rPr>
              <a:t>and</a:t>
            </a:r>
            <a:r>
              <a:rPr lang="en-US" sz="1600" dirty="0">
                <a:latin typeface="Arial"/>
                <a:cs typeface="Arial"/>
              </a:rPr>
              <a:t> client strengths in the context of Arizona’s rural </a:t>
            </a:r>
            <a:r>
              <a:rPr lang="en-US" sz="1600" u="sng" dirty="0">
                <a:latin typeface="Arial"/>
                <a:cs typeface="Arial"/>
              </a:rPr>
              <a:t>and</a:t>
            </a:r>
            <a:r>
              <a:rPr lang="en-US" sz="1600" dirty="0">
                <a:latin typeface="Arial"/>
                <a:cs typeface="Arial"/>
              </a:rPr>
              <a:t> urban spaces.</a:t>
            </a:r>
          </a:p>
          <a:p>
            <a:pPr marL="285750" indent="-285750">
              <a:buFont typeface="Wingdings" panose="05000000000000000000" pitchFamily="2" charset="2"/>
              <a:buChar char="v"/>
            </a:pPr>
            <a:endParaRPr lang="en-US" sz="1600" dirty="0">
              <a:latin typeface="Arial"/>
              <a:cs typeface="Arial"/>
            </a:endParaRPr>
          </a:p>
          <a:p>
            <a:pPr marL="285750" indent="-285750">
              <a:buFont typeface="Wingdings" panose="05000000000000000000" pitchFamily="2" charset="2"/>
              <a:buChar char="v"/>
            </a:pPr>
            <a:r>
              <a:rPr lang="en-US" sz="1600" dirty="0">
                <a:latin typeface="Arial"/>
                <a:cs typeface="Arial"/>
              </a:rPr>
              <a:t>Let’s look quickly at how this works -</a:t>
            </a:r>
          </a:p>
        </p:txBody>
      </p:sp>
    </p:spTree>
    <p:extLst>
      <p:ext uri="{BB962C8B-B14F-4D97-AF65-F5344CB8AC3E}">
        <p14:creationId xmlns:p14="http://schemas.microsoft.com/office/powerpoint/2010/main" val="874938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 calcmode="lin" valueType="num">
                                      <p:cBhvr additive="base">
                                        <p:cTn id="15"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1000"/>
                                        <p:tgtEl>
                                          <p:spTgt spid="2">
                                            <p:txEl>
                                              <p:pRg st="4" end="4"/>
                                            </p:txEl>
                                          </p:spTgt>
                                        </p:tgtEl>
                                      </p:cBhvr>
                                    </p:animEffect>
                                    <p:anim calcmode="lin" valueType="num">
                                      <p:cBhvr>
                                        <p:cTn id="2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1000"/>
                                        <p:tgtEl>
                                          <p:spTgt spid="2">
                                            <p:txEl>
                                              <p:pRg st="6" end="6"/>
                                            </p:txEl>
                                          </p:spTgt>
                                        </p:tgtEl>
                                      </p:cBhvr>
                                    </p:animEffect>
                                    <p:anim calcmode="lin" valueType="num">
                                      <p:cBhvr>
                                        <p:cTn id="36"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AutoShape 2" descr="Professor's Notes From Session 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2" descr="Artwork Title: The Cosmic Barnyard - Artist Name: Jacek Yerk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669" y="609600"/>
            <a:ext cx="8724900" cy="604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723697" y="128072"/>
            <a:ext cx="3807453" cy="369332"/>
          </a:xfrm>
          <a:prstGeom prst="rect">
            <a:avLst/>
          </a:prstGeom>
          <a:noFill/>
        </p:spPr>
        <p:txBody>
          <a:bodyPr wrap="none" rtlCol="0">
            <a:spAutoFit/>
          </a:bodyPr>
          <a:lstStyle/>
          <a:p>
            <a:r>
              <a:rPr lang="en-US" b="1" dirty="0">
                <a:solidFill>
                  <a:srgbClr val="7030A0"/>
                </a:solidFill>
                <a:latin typeface="Berlin Sans FB Demi" panose="020E0802020502020306" pitchFamily="34" charset="0"/>
                <a:cs typeface="Aharoni" panose="02010803020104030203" pitchFamily="2" charset="-79"/>
              </a:rPr>
              <a:t>The Arizona Self-Sufficiency Matrix</a:t>
            </a:r>
          </a:p>
        </p:txBody>
      </p:sp>
    </p:spTree>
    <p:extLst>
      <p:ext uri="{BB962C8B-B14F-4D97-AF65-F5344CB8AC3E}">
        <p14:creationId xmlns:p14="http://schemas.microsoft.com/office/powerpoint/2010/main" val="1047780037"/>
      </p:ext>
    </p:extLst>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290125481"/>
              </p:ext>
            </p:extLst>
          </p:nvPr>
        </p:nvGraphicFramePr>
        <p:xfrm>
          <a:off x="152400" y="432078"/>
          <a:ext cx="8915400" cy="64259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30296F24-A0C8-288F-2A47-E60D55776227}"/>
              </a:ext>
            </a:extLst>
          </p:cNvPr>
          <p:cNvSpPr txBox="1"/>
          <p:nvPr/>
        </p:nvSpPr>
        <p:spPr>
          <a:xfrm>
            <a:off x="2361956" y="90334"/>
            <a:ext cx="4576894" cy="369332"/>
          </a:xfrm>
          <a:prstGeom prst="rect">
            <a:avLst/>
          </a:prstGeom>
          <a:noFill/>
        </p:spPr>
        <p:txBody>
          <a:bodyPr wrap="none" rtlCol="0">
            <a:spAutoFit/>
          </a:bodyPr>
          <a:lstStyle/>
          <a:p>
            <a:r>
              <a:rPr lang="en-US" b="1" dirty="0">
                <a:solidFill>
                  <a:srgbClr val="7030A0"/>
                </a:solidFill>
                <a:latin typeface="Berlin Sans FB Demi" panose="020E0802020502020306" pitchFamily="34" charset="0"/>
                <a:cs typeface="Aharoni" panose="02010803020104030203" pitchFamily="2" charset="-79"/>
              </a:rPr>
              <a:t>The 28 Domains of the </a:t>
            </a:r>
            <a:r>
              <a:rPr lang="en-US" b="1" dirty="0" err="1">
                <a:solidFill>
                  <a:srgbClr val="7030A0"/>
                </a:solidFill>
                <a:latin typeface="Berlin Sans FB Demi" panose="020E0802020502020306" pitchFamily="34" charset="0"/>
                <a:cs typeface="Aharoni" panose="02010803020104030203" pitchFamily="2" charset="-79"/>
              </a:rPr>
              <a:t>HoBBIT</a:t>
            </a:r>
            <a:r>
              <a:rPr lang="en-US" b="1" dirty="0">
                <a:solidFill>
                  <a:srgbClr val="7030A0"/>
                </a:solidFill>
                <a:latin typeface="Berlin Sans FB Demi" panose="020E0802020502020306" pitchFamily="34" charset="0"/>
                <a:cs typeface="Aharoni" panose="02010803020104030203" pitchFamily="2" charset="-79"/>
              </a:rPr>
              <a:t> Assessment</a:t>
            </a:r>
          </a:p>
        </p:txBody>
      </p:sp>
    </p:spTree>
    <p:extLst>
      <p:ext uri="{BB962C8B-B14F-4D97-AF65-F5344CB8AC3E}">
        <p14:creationId xmlns:p14="http://schemas.microsoft.com/office/powerpoint/2010/main" val="16009814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iagram of a company&#10;&#10;Description automatically generated">
            <a:extLst>
              <a:ext uri="{FF2B5EF4-FFF2-40B4-BE49-F238E27FC236}">
                <a16:creationId xmlns:a16="http://schemas.microsoft.com/office/drawing/2014/main" id="{FBF1418C-7336-A140-FEEC-8B0AD5CD607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1"/>
            <a:ext cx="7751429" cy="6713144"/>
          </a:xfrm>
          <a:prstGeom prst="rect">
            <a:avLst/>
          </a:prstGeom>
          <a:noFill/>
          <a:ln>
            <a:noFill/>
          </a:ln>
        </p:spPr>
      </p:pic>
      <p:sp>
        <p:nvSpPr>
          <p:cNvPr id="2" name="Hexagon 1">
            <a:extLst>
              <a:ext uri="{FF2B5EF4-FFF2-40B4-BE49-F238E27FC236}">
                <a16:creationId xmlns:a16="http://schemas.microsoft.com/office/drawing/2014/main" id="{9B8001A2-66B3-54E2-0B6A-0E84CCF7B465}"/>
              </a:ext>
            </a:extLst>
          </p:cNvPr>
          <p:cNvSpPr/>
          <p:nvPr/>
        </p:nvSpPr>
        <p:spPr>
          <a:xfrm>
            <a:off x="7478162" y="144855"/>
            <a:ext cx="1502876" cy="796705"/>
          </a:xfrm>
          <a:prstGeom prst="hexagon">
            <a:avLst/>
          </a:prstGeom>
          <a:ln w="28575"/>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t>H2O Expansion Team</a:t>
            </a:r>
          </a:p>
        </p:txBody>
      </p:sp>
      <p:sp>
        <p:nvSpPr>
          <p:cNvPr id="3" name="Hexagon 2">
            <a:extLst>
              <a:ext uri="{FF2B5EF4-FFF2-40B4-BE49-F238E27FC236}">
                <a16:creationId xmlns:a16="http://schemas.microsoft.com/office/drawing/2014/main" id="{C5C9E4DD-03FF-CD13-7095-1861ED149DF7}"/>
              </a:ext>
            </a:extLst>
          </p:cNvPr>
          <p:cNvSpPr/>
          <p:nvPr/>
        </p:nvSpPr>
        <p:spPr>
          <a:xfrm>
            <a:off x="7478162" y="1047183"/>
            <a:ext cx="1502876" cy="796705"/>
          </a:xfrm>
          <a:prstGeom prst="hexagon">
            <a:avLst/>
          </a:prstGeom>
          <a:ln w="28575"/>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b="1" dirty="0"/>
              <a:t>H2O Eligibility Team</a:t>
            </a:r>
          </a:p>
        </p:txBody>
      </p:sp>
      <p:sp>
        <p:nvSpPr>
          <p:cNvPr id="5" name="Hexagon 4">
            <a:extLst>
              <a:ext uri="{FF2B5EF4-FFF2-40B4-BE49-F238E27FC236}">
                <a16:creationId xmlns:a16="http://schemas.microsoft.com/office/drawing/2014/main" id="{0523CA90-BDBF-FBBE-DFDE-B3CB06959F92}"/>
              </a:ext>
            </a:extLst>
          </p:cNvPr>
          <p:cNvSpPr/>
          <p:nvPr/>
        </p:nvSpPr>
        <p:spPr>
          <a:xfrm>
            <a:off x="7478162" y="1949511"/>
            <a:ext cx="1502876" cy="796705"/>
          </a:xfrm>
          <a:prstGeom prst="hexagon">
            <a:avLst/>
          </a:prstGeom>
          <a:ln w="28575"/>
        </p:spPr>
        <p:style>
          <a:lnRef idx="1">
            <a:schemeClr val="dk1"/>
          </a:lnRef>
          <a:fillRef idx="3">
            <a:schemeClr val="dk1"/>
          </a:fillRef>
          <a:effectRef idx="2">
            <a:schemeClr val="dk1"/>
          </a:effectRef>
          <a:fontRef idx="minor">
            <a:schemeClr val="lt1"/>
          </a:fontRef>
        </p:style>
        <p:txBody>
          <a:bodyPr rtlCol="0" anchor="ctr"/>
          <a:lstStyle/>
          <a:p>
            <a:pPr algn="ctr"/>
            <a:r>
              <a:rPr lang="en-US" sz="1400" b="1" dirty="0"/>
              <a:t>H2O Admin Team</a:t>
            </a:r>
          </a:p>
        </p:txBody>
      </p:sp>
      <p:sp>
        <p:nvSpPr>
          <p:cNvPr id="6" name="Hexagon 5">
            <a:extLst>
              <a:ext uri="{FF2B5EF4-FFF2-40B4-BE49-F238E27FC236}">
                <a16:creationId xmlns:a16="http://schemas.microsoft.com/office/drawing/2014/main" id="{46A5C953-CDDC-8D0F-7C6B-8527B0BF6358}"/>
              </a:ext>
            </a:extLst>
          </p:cNvPr>
          <p:cNvSpPr/>
          <p:nvPr/>
        </p:nvSpPr>
        <p:spPr>
          <a:xfrm>
            <a:off x="7478162" y="2851839"/>
            <a:ext cx="1502876" cy="796705"/>
          </a:xfrm>
          <a:prstGeom prst="hexagon">
            <a:avLst/>
          </a:prstGeom>
          <a:ln w="28575"/>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200" b="1" dirty="0"/>
              <a:t>Operational Structure Expansion</a:t>
            </a:r>
          </a:p>
        </p:txBody>
      </p:sp>
      <p:sp>
        <p:nvSpPr>
          <p:cNvPr id="7" name="Rectangle 6">
            <a:extLst>
              <a:ext uri="{FF2B5EF4-FFF2-40B4-BE49-F238E27FC236}">
                <a16:creationId xmlns:a16="http://schemas.microsoft.com/office/drawing/2014/main" id="{57B454A2-A34B-A6A8-80D8-5E84C6F613FF}"/>
              </a:ext>
            </a:extLst>
          </p:cNvPr>
          <p:cNvSpPr/>
          <p:nvPr/>
        </p:nvSpPr>
        <p:spPr>
          <a:xfrm>
            <a:off x="1810693" y="869133"/>
            <a:ext cx="5504507" cy="1982706"/>
          </a:xfrm>
          <a:prstGeom prst="rect">
            <a:avLst/>
          </a:prstGeom>
          <a:noFill/>
          <a:ln w="38100">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09622D2-357D-E0F2-6817-04D4E93B3481}"/>
              </a:ext>
            </a:extLst>
          </p:cNvPr>
          <p:cNvSpPr/>
          <p:nvPr/>
        </p:nvSpPr>
        <p:spPr>
          <a:xfrm>
            <a:off x="1676400" y="3034417"/>
            <a:ext cx="5638800" cy="1265979"/>
          </a:xfrm>
          <a:prstGeom prst="rect">
            <a:avLst/>
          </a:prstGeom>
          <a:noFill/>
          <a:ln w="38100">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973322C-0A63-D45B-5CE7-DB1D2E152521}"/>
              </a:ext>
            </a:extLst>
          </p:cNvPr>
          <p:cNvSpPr/>
          <p:nvPr/>
        </p:nvSpPr>
        <p:spPr>
          <a:xfrm>
            <a:off x="109474" y="756722"/>
            <a:ext cx="1502876" cy="4494288"/>
          </a:xfrm>
          <a:prstGeom prst="rect">
            <a:avLst/>
          </a:prstGeom>
          <a:noFill/>
          <a:ln w="38100">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6F5D363-C64A-A21B-54D3-F86B15704880}"/>
              </a:ext>
            </a:extLst>
          </p:cNvPr>
          <p:cNvSpPr/>
          <p:nvPr/>
        </p:nvSpPr>
        <p:spPr>
          <a:xfrm>
            <a:off x="470780" y="5051834"/>
            <a:ext cx="6771992" cy="1559031"/>
          </a:xfrm>
          <a:prstGeom prst="rect">
            <a:avLst/>
          </a:prstGeom>
          <a:noFill/>
          <a:ln w="38100">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Hexagon 10">
            <a:extLst>
              <a:ext uri="{FF2B5EF4-FFF2-40B4-BE49-F238E27FC236}">
                <a16:creationId xmlns:a16="http://schemas.microsoft.com/office/drawing/2014/main" id="{9CE79270-3017-1AA9-5AFD-27A0EB3F26BE}"/>
              </a:ext>
            </a:extLst>
          </p:cNvPr>
          <p:cNvSpPr/>
          <p:nvPr/>
        </p:nvSpPr>
        <p:spPr>
          <a:xfrm>
            <a:off x="7478162" y="3727004"/>
            <a:ext cx="1502876" cy="796705"/>
          </a:xfrm>
          <a:prstGeom prst="hexagon">
            <a:avLst/>
          </a:prstGeom>
          <a:solidFill>
            <a:schemeClr val="tx1"/>
          </a:solidFill>
          <a:ln w="28575"/>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200" b="1" dirty="0"/>
              <a:t>H2O Housing Team</a:t>
            </a:r>
          </a:p>
        </p:txBody>
      </p:sp>
      <p:sp>
        <p:nvSpPr>
          <p:cNvPr id="12" name="Rectangle 11">
            <a:extLst>
              <a:ext uri="{FF2B5EF4-FFF2-40B4-BE49-F238E27FC236}">
                <a16:creationId xmlns:a16="http://schemas.microsoft.com/office/drawing/2014/main" id="{35B1DF4A-8D9F-71B8-ABD0-F9B362E7C580}"/>
              </a:ext>
            </a:extLst>
          </p:cNvPr>
          <p:cNvSpPr/>
          <p:nvPr/>
        </p:nvSpPr>
        <p:spPr>
          <a:xfrm>
            <a:off x="1828800" y="4273226"/>
            <a:ext cx="2598345" cy="507004"/>
          </a:xfrm>
          <a:prstGeom prst="rect">
            <a:avLst/>
          </a:prstGeom>
          <a:noFill/>
          <a:ln w="38100">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5048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down)">
                                      <p:cBhvr>
                                        <p:cTn id="36" dur="580">
                                          <p:stCondLst>
                                            <p:cond delay="0"/>
                                          </p:stCondLst>
                                        </p:cTn>
                                        <p:tgtEl>
                                          <p:spTgt spid="3"/>
                                        </p:tgtEl>
                                      </p:cBhvr>
                                    </p:animEffect>
                                    <p:anim calcmode="lin" valueType="num">
                                      <p:cBhvr>
                                        <p:cTn id="3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2" dur="26">
                                          <p:stCondLst>
                                            <p:cond delay="650"/>
                                          </p:stCondLst>
                                        </p:cTn>
                                        <p:tgtEl>
                                          <p:spTgt spid="3"/>
                                        </p:tgtEl>
                                      </p:cBhvr>
                                      <p:to x="100000" y="60000"/>
                                    </p:animScale>
                                    <p:animScale>
                                      <p:cBhvr>
                                        <p:cTn id="43" dur="166" decel="50000">
                                          <p:stCondLst>
                                            <p:cond delay="676"/>
                                          </p:stCondLst>
                                        </p:cTn>
                                        <p:tgtEl>
                                          <p:spTgt spid="3"/>
                                        </p:tgtEl>
                                      </p:cBhvr>
                                      <p:to x="100000" y="100000"/>
                                    </p:animScale>
                                    <p:animScale>
                                      <p:cBhvr>
                                        <p:cTn id="44" dur="26">
                                          <p:stCondLst>
                                            <p:cond delay="1312"/>
                                          </p:stCondLst>
                                        </p:cTn>
                                        <p:tgtEl>
                                          <p:spTgt spid="3"/>
                                        </p:tgtEl>
                                      </p:cBhvr>
                                      <p:to x="100000" y="80000"/>
                                    </p:animScale>
                                    <p:animScale>
                                      <p:cBhvr>
                                        <p:cTn id="45" dur="166" decel="50000">
                                          <p:stCondLst>
                                            <p:cond delay="1338"/>
                                          </p:stCondLst>
                                        </p:cTn>
                                        <p:tgtEl>
                                          <p:spTgt spid="3"/>
                                        </p:tgtEl>
                                      </p:cBhvr>
                                      <p:to x="100000" y="100000"/>
                                    </p:animScale>
                                    <p:animScale>
                                      <p:cBhvr>
                                        <p:cTn id="46" dur="26">
                                          <p:stCondLst>
                                            <p:cond delay="1642"/>
                                          </p:stCondLst>
                                        </p:cTn>
                                        <p:tgtEl>
                                          <p:spTgt spid="3"/>
                                        </p:tgtEl>
                                      </p:cBhvr>
                                      <p:to x="100000" y="90000"/>
                                    </p:animScale>
                                    <p:animScale>
                                      <p:cBhvr>
                                        <p:cTn id="47" dur="166" decel="50000">
                                          <p:stCondLst>
                                            <p:cond delay="1668"/>
                                          </p:stCondLst>
                                        </p:cTn>
                                        <p:tgtEl>
                                          <p:spTgt spid="3"/>
                                        </p:tgtEl>
                                      </p:cBhvr>
                                      <p:to x="100000" y="100000"/>
                                    </p:animScale>
                                    <p:animScale>
                                      <p:cBhvr>
                                        <p:cTn id="48" dur="26">
                                          <p:stCondLst>
                                            <p:cond delay="1808"/>
                                          </p:stCondLst>
                                        </p:cTn>
                                        <p:tgtEl>
                                          <p:spTgt spid="3"/>
                                        </p:tgtEl>
                                      </p:cBhvr>
                                      <p:to x="100000" y="95000"/>
                                    </p:animScale>
                                    <p:animScale>
                                      <p:cBhvr>
                                        <p:cTn id="49" dur="166" decel="50000">
                                          <p:stCondLst>
                                            <p:cond delay="1834"/>
                                          </p:stCondLst>
                                        </p:cTn>
                                        <p:tgtEl>
                                          <p:spTgt spid="3"/>
                                        </p:tgtEl>
                                      </p:cBhvr>
                                      <p:to x="100000" y="100000"/>
                                    </p:animScale>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8"/>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grpId="0" nodeType="click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80">
                                          <p:stCondLst>
                                            <p:cond delay="0"/>
                                          </p:stCondLst>
                                        </p:cTn>
                                        <p:tgtEl>
                                          <p:spTgt spid="5"/>
                                        </p:tgtEl>
                                      </p:cBhvr>
                                    </p:animEffect>
                                    <p:anim calcmode="lin" valueType="num">
                                      <p:cBhvr>
                                        <p:cTn id="6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71" dur="26">
                                          <p:stCondLst>
                                            <p:cond delay="650"/>
                                          </p:stCondLst>
                                        </p:cTn>
                                        <p:tgtEl>
                                          <p:spTgt spid="5"/>
                                        </p:tgtEl>
                                      </p:cBhvr>
                                      <p:to x="100000" y="60000"/>
                                    </p:animScale>
                                    <p:animScale>
                                      <p:cBhvr>
                                        <p:cTn id="72" dur="166" decel="50000">
                                          <p:stCondLst>
                                            <p:cond delay="676"/>
                                          </p:stCondLst>
                                        </p:cTn>
                                        <p:tgtEl>
                                          <p:spTgt spid="5"/>
                                        </p:tgtEl>
                                      </p:cBhvr>
                                      <p:to x="100000" y="100000"/>
                                    </p:animScale>
                                    <p:animScale>
                                      <p:cBhvr>
                                        <p:cTn id="73" dur="26">
                                          <p:stCondLst>
                                            <p:cond delay="1312"/>
                                          </p:stCondLst>
                                        </p:cTn>
                                        <p:tgtEl>
                                          <p:spTgt spid="5"/>
                                        </p:tgtEl>
                                      </p:cBhvr>
                                      <p:to x="100000" y="80000"/>
                                    </p:animScale>
                                    <p:animScale>
                                      <p:cBhvr>
                                        <p:cTn id="74" dur="166" decel="50000">
                                          <p:stCondLst>
                                            <p:cond delay="1338"/>
                                          </p:stCondLst>
                                        </p:cTn>
                                        <p:tgtEl>
                                          <p:spTgt spid="5"/>
                                        </p:tgtEl>
                                      </p:cBhvr>
                                      <p:to x="100000" y="100000"/>
                                    </p:animScale>
                                    <p:animScale>
                                      <p:cBhvr>
                                        <p:cTn id="75" dur="26">
                                          <p:stCondLst>
                                            <p:cond delay="1642"/>
                                          </p:stCondLst>
                                        </p:cTn>
                                        <p:tgtEl>
                                          <p:spTgt spid="5"/>
                                        </p:tgtEl>
                                      </p:cBhvr>
                                      <p:to x="100000" y="90000"/>
                                    </p:animScale>
                                    <p:animScale>
                                      <p:cBhvr>
                                        <p:cTn id="76" dur="166" decel="50000">
                                          <p:stCondLst>
                                            <p:cond delay="1668"/>
                                          </p:stCondLst>
                                        </p:cTn>
                                        <p:tgtEl>
                                          <p:spTgt spid="5"/>
                                        </p:tgtEl>
                                      </p:cBhvr>
                                      <p:to x="100000" y="100000"/>
                                    </p:animScale>
                                    <p:animScale>
                                      <p:cBhvr>
                                        <p:cTn id="77" dur="26">
                                          <p:stCondLst>
                                            <p:cond delay="1808"/>
                                          </p:stCondLst>
                                        </p:cTn>
                                        <p:tgtEl>
                                          <p:spTgt spid="5"/>
                                        </p:tgtEl>
                                      </p:cBhvr>
                                      <p:to x="100000" y="95000"/>
                                    </p:animScale>
                                    <p:animScale>
                                      <p:cBhvr>
                                        <p:cTn id="78" dur="166" decel="50000">
                                          <p:stCondLst>
                                            <p:cond delay="1834"/>
                                          </p:stCondLst>
                                        </p:cTn>
                                        <p:tgtEl>
                                          <p:spTgt spid="5"/>
                                        </p:tgtEl>
                                      </p:cBhvr>
                                      <p:to x="100000" y="100000"/>
                                    </p:animScale>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9"/>
                                        </p:tgtEl>
                                        <p:attrNameLst>
                                          <p:attrName>style.visibility</p:attrName>
                                        </p:attrNameLst>
                                      </p:cBhvr>
                                      <p:to>
                                        <p:strVal val="visible"/>
                                      </p:to>
                                    </p:set>
                                    <p:anim calcmode="lin" valueType="num">
                                      <p:cBhvr>
                                        <p:cTn id="83" dur="500" fill="hold"/>
                                        <p:tgtEl>
                                          <p:spTgt spid="9"/>
                                        </p:tgtEl>
                                        <p:attrNameLst>
                                          <p:attrName>ppt_w</p:attrName>
                                        </p:attrNameLst>
                                      </p:cBhvr>
                                      <p:tavLst>
                                        <p:tav tm="0">
                                          <p:val>
                                            <p:fltVal val="0"/>
                                          </p:val>
                                        </p:tav>
                                        <p:tav tm="100000">
                                          <p:val>
                                            <p:strVal val="#ppt_w"/>
                                          </p:val>
                                        </p:tav>
                                      </p:tavLst>
                                    </p:anim>
                                    <p:anim calcmode="lin" valueType="num">
                                      <p:cBhvr>
                                        <p:cTn id="84" dur="500" fill="hold"/>
                                        <p:tgtEl>
                                          <p:spTgt spid="9"/>
                                        </p:tgtEl>
                                        <p:attrNameLst>
                                          <p:attrName>ppt_h</p:attrName>
                                        </p:attrNameLst>
                                      </p:cBhvr>
                                      <p:tavLst>
                                        <p:tav tm="0">
                                          <p:val>
                                            <p:fltVal val="0"/>
                                          </p:val>
                                        </p:tav>
                                        <p:tav tm="100000">
                                          <p:val>
                                            <p:strVal val="#ppt_h"/>
                                          </p:val>
                                        </p:tav>
                                      </p:tavLst>
                                    </p:anim>
                                    <p:animEffect transition="in" filter="fade">
                                      <p:cBhvr>
                                        <p:cTn id="85" dur="500"/>
                                        <p:tgtEl>
                                          <p:spTgt spid="9"/>
                                        </p:tgtEl>
                                      </p:cBhvr>
                                    </p:animEffect>
                                  </p:childTnLst>
                                </p:cTn>
                              </p:par>
                            </p:childTnLst>
                          </p:cTn>
                        </p:par>
                      </p:childTnLst>
                    </p:cTn>
                  </p:par>
                  <p:par>
                    <p:cTn id="86" fill="hold">
                      <p:stCondLst>
                        <p:cond delay="indefinite"/>
                      </p:stCondLst>
                      <p:childTnLst>
                        <p:par>
                          <p:cTn id="87" fill="hold">
                            <p:stCondLst>
                              <p:cond delay="0"/>
                            </p:stCondLst>
                            <p:childTnLst>
                              <p:par>
                                <p:cTn id="88" presetID="1" presetClass="exit" presetSubtype="0" fill="hold" grpId="1" nodeType="clickEffect">
                                  <p:stCondLst>
                                    <p:cond delay="0"/>
                                  </p:stCondLst>
                                  <p:childTnLst>
                                    <p:set>
                                      <p:cBhvr>
                                        <p:cTn id="89" dur="1" fill="hold">
                                          <p:stCondLst>
                                            <p:cond delay="0"/>
                                          </p:stCondLst>
                                        </p:cTn>
                                        <p:tgtEl>
                                          <p:spTgt spid="9"/>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26" presetClass="entr" presetSubtype="0" fill="hold" grpId="0" nodeType="click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wipe(down)">
                                      <p:cBhvr>
                                        <p:cTn id="94" dur="580">
                                          <p:stCondLst>
                                            <p:cond delay="0"/>
                                          </p:stCondLst>
                                        </p:cTn>
                                        <p:tgtEl>
                                          <p:spTgt spid="6"/>
                                        </p:tgtEl>
                                      </p:cBhvr>
                                    </p:animEffect>
                                    <p:anim calcmode="lin" valueType="num">
                                      <p:cBhvr>
                                        <p:cTn id="95"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6"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97"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98"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99"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00" dur="26">
                                          <p:stCondLst>
                                            <p:cond delay="650"/>
                                          </p:stCondLst>
                                        </p:cTn>
                                        <p:tgtEl>
                                          <p:spTgt spid="6"/>
                                        </p:tgtEl>
                                      </p:cBhvr>
                                      <p:to x="100000" y="60000"/>
                                    </p:animScale>
                                    <p:animScale>
                                      <p:cBhvr>
                                        <p:cTn id="101" dur="166" decel="50000">
                                          <p:stCondLst>
                                            <p:cond delay="676"/>
                                          </p:stCondLst>
                                        </p:cTn>
                                        <p:tgtEl>
                                          <p:spTgt spid="6"/>
                                        </p:tgtEl>
                                      </p:cBhvr>
                                      <p:to x="100000" y="100000"/>
                                    </p:animScale>
                                    <p:animScale>
                                      <p:cBhvr>
                                        <p:cTn id="102" dur="26">
                                          <p:stCondLst>
                                            <p:cond delay="1312"/>
                                          </p:stCondLst>
                                        </p:cTn>
                                        <p:tgtEl>
                                          <p:spTgt spid="6"/>
                                        </p:tgtEl>
                                      </p:cBhvr>
                                      <p:to x="100000" y="80000"/>
                                    </p:animScale>
                                    <p:animScale>
                                      <p:cBhvr>
                                        <p:cTn id="103" dur="166" decel="50000">
                                          <p:stCondLst>
                                            <p:cond delay="1338"/>
                                          </p:stCondLst>
                                        </p:cTn>
                                        <p:tgtEl>
                                          <p:spTgt spid="6"/>
                                        </p:tgtEl>
                                      </p:cBhvr>
                                      <p:to x="100000" y="100000"/>
                                    </p:animScale>
                                    <p:animScale>
                                      <p:cBhvr>
                                        <p:cTn id="104" dur="26">
                                          <p:stCondLst>
                                            <p:cond delay="1642"/>
                                          </p:stCondLst>
                                        </p:cTn>
                                        <p:tgtEl>
                                          <p:spTgt spid="6"/>
                                        </p:tgtEl>
                                      </p:cBhvr>
                                      <p:to x="100000" y="90000"/>
                                    </p:animScale>
                                    <p:animScale>
                                      <p:cBhvr>
                                        <p:cTn id="105" dur="166" decel="50000">
                                          <p:stCondLst>
                                            <p:cond delay="1668"/>
                                          </p:stCondLst>
                                        </p:cTn>
                                        <p:tgtEl>
                                          <p:spTgt spid="6"/>
                                        </p:tgtEl>
                                      </p:cBhvr>
                                      <p:to x="100000" y="100000"/>
                                    </p:animScale>
                                    <p:animScale>
                                      <p:cBhvr>
                                        <p:cTn id="106" dur="26">
                                          <p:stCondLst>
                                            <p:cond delay="1808"/>
                                          </p:stCondLst>
                                        </p:cTn>
                                        <p:tgtEl>
                                          <p:spTgt spid="6"/>
                                        </p:tgtEl>
                                      </p:cBhvr>
                                      <p:to x="100000" y="95000"/>
                                    </p:animScale>
                                    <p:animScale>
                                      <p:cBhvr>
                                        <p:cTn id="107" dur="166" decel="50000">
                                          <p:stCondLst>
                                            <p:cond delay="1834"/>
                                          </p:stCondLst>
                                        </p:cTn>
                                        <p:tgtEl>
                                          <p:spTgt spid="6"/>
                                        </p:tgtEl>
                                      </p:cBhvr>
                                      <p:to x="100000" y="100000"/>
                                    </p:animScale>
                                  </p:childTnLst>
                                </p:cTn>
                              </p:par>
                            </p:childTnLst>
                          </p:cTn>
                        </p:par>
                      </p:childTnLst>
                    </p:cTn>
                  </p:par>
                  <p:par>
                    <p:cTn id="108" fill="hold">
                      <p:stCondLst>
                        <p:cond delay="indefinite"/>
                      </p:stCondLst>
                      <p:childTnLst>
                        <p:par>
                          <p:cTn id="109" fill="hold">
                            <p:stCondLst>
                              <p:cond delay="0"/>
                            </p:stCondLst>
                            <p:childTnLst>
                              <p:par>
                                <p:cTn id="110" presetID="53" presetClass="entr" presetSubtype="16" fill="hold" grpId="0" nodeType="clickEffect">
                                  <p:stCondLst>
                                    <p:cond delay="0"/>
                                  </p:stCondLst>
                                  <p:childTnLst>
                                    <p:set>
                                      <p:cBhvr>
                                        <p:cTn id="111" dur="1" fill="hold">
                                          <p:stCondLst>
                                            <p:cond delay="0"/>
                                          </p:stCondLst>
                                        </p:cTn>
                                        <p:tgtEl>
                                          <p:spTgt spid="10"/>
                                        </p:tgtEl>
                                        <p:attrNameLst>
                                          <p:attrName>style.visibility</p:attrName>
                                        </p:attrNameLst>
                                      </p:cBhvr>
                                      <p:to>
                                        <p:strVal val="visible"/>
                                      </p:to>
                                    </p:set>
                                    <p:anim calcmode="lin" valueType="num">
                                      <p:cBhvr>
                                        <p:cTn id="112" dur="500" fill="hold"/>
                                        <p:tgtEl>
                                          <p:spTgt spid="10"/>
                                        </p:tgtEl>
                                        <p:attrNameLst>
                                          <p:attrName>ppt_w</p:attrName>
                                        </p:attrNameLst>
                                      </p:cBhvr>
                                      <p:tavLst>
                                        <p:tav tm="0">
                                          <p:val>
                                            <p:fltVal val="0"/>
                                          </p:val>
                                        </p:tav>
                                        <p:tav tm="100000">
                                          <p:val>
                                            <p:strVal val="#ppt_w"/>
                                          </p:val>
                                        </p:tav>
                                      </p:tavLst>
                                    </p:anim>
                                    <p:anim calcmode="lin" valueType="num">
                                      <p:cBhvr>
                                        <p:cTn id="113" dur="500" fill="hold"/>
                                        <p:tgtEl>
                                          <p:spTgt spid="10"/>
                                        </p:tgtEl>
                                        <p:attrNameLst>
                                          <p:attrName>ppt_h</p:attrName>
                                        </p:attrNameLst>
                                      </p:cBhvr>
                                      <p:tavLst>
                                        <p:tav tm="0">
                                          <p:val>
                                            <p:fltVal val="0"/>
                                          </p:val>
                                        </p:tav>
                                        <p:tav tm="100000">
                                          <p:val>
                                            <p:strVal val="#ppt_h"/>
                                          </p:val>
                                        </p:tav>
                                      </p:tavLst>
                                    </p:anim>
                                    <p:animEffect transition="in" filter="fade">
                                      <p:cBhvr>
                                        <p:cTn id="114" dur="500"/>
                                        <p:tgtEl>
                                          <p:spTgt spid="10"/>
                                        </p:tgtEl>
                                      </p:cBhvr>
                                    </p:animEffec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grpId="1" nodeType="clickEffect">
                                  <p:stCondLst>
                                    <p:cond delay="0"/>
                                  </p:stCondLst>
                                  <p:childTnLst>
                                    <p:set>
                                      <p:cBhvr>
                                        <p:cTn id="118" dur="1" fill="hold">
                                          <p:stCondLst>
                                            <p:cond delay="0"/>
                                          </p:stCondLst>
                                        </p:cTn>
                                        <p:tgtEl>
                                          <p:spTgt spid="10"/>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11"/>
                                        </p:tgtEl>
                                        <p:attrNameLst>
                                          <p:attrName>style.visibility</p:attrName>
                                        </p:attrNameLst>
                                      </p:cBhvr>
                                      <p:to>
                                        <p:strVal val="visible"/>
                                      </p:to>
                                    </p:set>
                                    <p:animEffect transition="in" filter="fade">
                                      <p:cBhvr>
                                        <p:cTn id="123" dur="1000"/>
                                        <p:tgtEl>
                                          <p:spTgt spid="11"/>
                                        </p:tgtEl>
                                      </p:cBhvr>
                                    </p:animEffect>
                                    <p:anim calcmode="lin" valueType="num">
                                      <p:cBhvr>
                                        <p:cTn id="124" dur="1000" fill="hold"/>
                                        <p:tgtEl>
                                          <p:spTgt spid="11"/>
                                        </p:tgtEl>
                                        <p:attrNameLst>
                                          <p:attrName>ppt_x</p:attrName>
                                        </p:attrNameLst>
                                      </p:cBhvr>
                                      <p:tavLst>
                                        <p:tav tm="0">
                                          <p:val>
                                            <p:strVal val="#ppt_x"/>
                                          </p:val>
                                        </p:tav>
                                        <p:tav tm="100000">
                                          <p:val>
                                            <p:strVal val="#ppt_x"/>
                                          </p:val>
                                        </p:tav>
                                      </p:tavLst>
                                    </p:anim>
                                    <p:anim calcmode="lin" valueType="num">
                                      <p:cBhvr>
                                        <p:cTn id="1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grpId="0" nodeType="clickEffect">
                                  <p:stCondLst>
                                    <p:cond delay="0"/>
                                  </p:stCondLst>
                                  <p:childTnLst>
                                    <p:set>
                                      <p:cBhvr>
                                        <p:cTn id="129" dur="1" fill="hold">
                                          <p:stCondLst>
                                            <p:cond delay="0"/>
                                          </p:stCondLst>
                                        </p:cTn>
                                        <p:tgtEl>
                                          <p:spTgt spid="12"/>
                                        </p:tgtEl>
                                        <p:attrNameLst>
                                          <p:attrName>style.visibility</p:attrName>
                                        </p:attrNameLst>
                                      </p:cBhvr>
                                      <p:to>
                                        <p:strVal val="visible"/>
                                      </p:to>
                                    </p:set>
                                    <p:anim calcmode="lin" valueType="num">
                                      <p:cBhvr additive="base">
                                        <p:cTn id="130" dur="500" fill="hold"/>
                                        <p:tgtEl>
                                          <p:spTgt spid="12"/>
                                        </p:tgtEl>
                                        <p:attrNameLst>
                                          <p:attrName>ppt_x</p:attrName>
                                        </p:attrNameLst>
                                      </p:cBhvr>
                                      <p:tavLst>
                                        <p:tav tm="0">
                                          <p:val>
                                            <p:strVal val="#ppt_x"/>
                                          </p:val>
                                        </p:tav>
                                        <p:tav tm="100000">
                                          <p:val>
                                            <p:strVal val="#ppt_x"/>
                                          </p:val>
                                        </p:tav>
                                      </p:tavLst>
                                    </p:anim>
                                    <p:anim calcmode="lin" valueType="num">
                                      <p:cBhvr additive="base">
                                        <p:cTn id="13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7" grpId="1" animBg="1"/>
      <p:bldP spid="8" grpId="0" animBg="1"/>
      <p:bldP spid="8" grpId="1" animBg="1"/>
      <p:bldP spid="9" grpId="0" animBg="1"/>
      <p:bldP spid="9" grpId="1" animBg="1"/>
      <p:bldP spid="10" grpId="0" animBg="1"/>
      <p:bldP spid="10" grpId="1" animBg="1"/>
      <p:bldP spid="11" grpId="0" animBg="1"/>
      <p:bldP spid="12" grpId="0" animBg="1"/>
    </p:bldLst>
  </p:timing>
</p:sld>
</file>

<file path=ppt/theme/theme1.xml><?xml version="1.0" encoding="utf-8"?>
<a:theme xmlns:a="http://schemas.openxmlformats.org/drawingml/2006/main" name="2011-BCBSAZ-PPT-Theme-1">
  <a:themeElements>
    <a:clrScheme name="Custom 41">
      <a:dk1>
        <a:srgbClr val="141313"/>
      </a:dk1>
      <a:lt1>
        <a:srgbClr val="FFFFFF"/>
      </a:lt1>
      <a:dk2>
        <a:srgbClr val="0064A1"/>
      </a:dk2>
      <a:lt2>
        <a:srgbClr val="FFFFFF"/>
      </a:lt2>
      <a:accent1>
        <a:srgbClr val="0064A1"/>
      </a:accent1>
      <a:accent2>
        <a:srgbClr val="71BCD9"/>
      </a:accent2>
      <a:accent3>
        <a:srgbClr val="B1D3DB"/>
      </a:accent3>
      <a:accent4>
        <a:srgbClr val="E7DDAD"/>
      </a:accent4>
      <a:accent5>
        <a:srgbClr val="00394E"/>
      </a:accent5>
      <a:accent6>
        <a:srgbClr val="951528"/>
      </a:accent6>
      <a:hlink>
        <a:srgbClr val="0064A4"/>
      </a:hlink>
      <a:folHlink>
        <a:srgbClr val="0084C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err="1" smtClean="0">
            <a:latin typeface="Arial"/>
            <a:cs typeface="Arial"/>
          </a:defRPr>
        </a:defPPr>
      </a:lstStyle>
    </a:txDef>
  </a:objectDefaults>
  <a:extraClrSchemeLst/>
  <a:extLst>
    <a:ext uri="{05A4C25C-085E-4340-85A3-A5531E510DB2}">
      <thm15:themeFamily xmlns:thm15="http://schemas.microsoft.com/office/thememl/2012/main" name="2016 BCBSAZ PP Template_FINAL.pptx" id="{54DABDAF-34A1-4B81-BB95-9E2A5478A105}" vid="{04D36C1C-316E-4B89-81EC-72E8DA3550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BA1F21290A2D43BAEF4E47F6028039" ma:contentTypeVersion="13" ma:contentTypeDescription="Create a new document." ma:contentTypeScope="" ma:versionID="6b470345260eb0ff7f33e2c800e6a98e">
  <xsd:schema xmlns:xsd="http://www.w3.org/2001/XMLSchema" xmlns:xs="http://www.w3.org/2001/XMLSchema" xmlns:p="http://schemas.microsoft.com/office/2006/metadata/properties" xmlns:ns2="344a3cd3-289f-4973-9831-b582b90df623" xmlns:ns3="2ae54dc1-a19e-4b2b-96c5-2a7d9baea437" targetNamespace="http://schemas.microsoft.com/office/2006/metadata/properties" ma:root="true" ma:fieldsID="dcaf3ebb79b03d1e7591dc36b14ef4c3" ns2:_="" ns3:_="">
    <xsd:import namespace="344a3cd3-289f-4973-9831-b582b90df623"/>
    <xsd:import namespace="2ae54dc1-a19e-4b2b-96c5-2a7d9baea437"/>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SearchProperties"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4a3cd3-289f-4973-9831-b582b90df62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4ef44059-2c53-43d3-8ef1-8f58dcf34908}" ma:internalName="TaxCatchAll" ma:showField="CatchAllData" ma:web="344a3cd3-289f-4973-9831-b582b90df62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ae54dc1-a19e-4b2b-96c5-2a7d9baea437"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54530796-48c6-4af7-bac8-201d8d5cee26"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44a3cd3-289f-4973-9831-b582b90df623" xsi:nil="true"/>
    <lcf76f155ced4ddcb4097134ff3c332f xmlns="2ae54dc1-a19e-4b2b-96c5-2a7d9baea437">
      <Terms xmlns="http://schemas.microsoft.com/office/infopath/2007/PartnerControls"/>
    </lcf76f155ced4ddcb4097134ff3c332f>
    <SharedWithUsers xmlns="344a3cd3-289f-4973-9831-b582b90df623">
      <UserInfo>
        <DisplayName/>
        <AccountId xsi:nil="true"/>
        <AccountType/>
      </UserInfo>
    </SharedWithUsers>
  </documentManagement>
</p:properties>
</file>

<file path=customXml/item4.xml><?xml version="1.0" encoding="utf-8"?>
<?mso-contentType ?>
<p:Policy xmlns:p="office.server.policy" id="" local="true">
  <p:Name>Document</p:Name>
  <p:Description/>
  <p:Statement/>
  <p:PolicyItems>
    <p:PolicyItem featureId="Microsoft.Office.RecordsManagement.PolicyFeatures.PolicyAudit" staticId="0x0101009843D6F1EE1807459246CF211D35DA4C|8138272" UniqueId="8d612423-efe2-4700-93fe-2a1b09256c9f">
      <p:Name>Auditing</p:Name>
      <p:Description>Audits user actions on documents and list items to the Audit Log.</p:Description>
      <p:CustomData>
        <Audit>
          <Update/>
          <View/>
          <CheckInOut/>
          <MoveCopy/>
          <DeleteRestore/>
        </Audit>
      </p:CustomData>
    </p:PolicyItem>
  </p:PolicyItems>
</p:Policy>
</file>

<file path=customXml/item5.xml><?xml version="1.0" encoding="utf-8"?>
<ct:contentTypeSchema xmlns:ct="http://schemas.microsoft.com/office/2006/metadata/contentType" xmlns:ma="http://schemas.microsoft.com/office/2006/metadata/properties/metaAttributes" ct:_="" ma:_="" ma:contentTypeName="Document" ma:contentTypeID="0x0101009843D6F1EE1807459246CF211D35DA4C" ma:contentTypeVersion="7" ma:contentTypeDescription="Create a new document." ma:contentTypeScope="" ma:versionID="785534606dc575e0d8f59da9326a959b">
  <xsd:schema xmlns:xsd="http://www.w3.org/2001/XMLSchema" xmlns:xs="http://www.w3.org/2001/XMLSchema" xmlns:p="http://schemas.microsoft.com/office/2006/metadata/properties" xmlns:ns1="http://schemas.microsoft.com/sharepoint/v3" xmlns:ns2="df537098-212e-45c7-8e77-bb1f42249cc3" xmlns:ns3="f7c0ffb4-94dd-46a3-9109-3cca0dd23564" targetNamespace="http://schemas.microsoft.com/office/2006/metadata/properties" ma:root="true" ma:fieldsID="8a9d23481d89c924163b2a368d8e359f" ns1:_="" ns2:_="" ns3:_="">
    <xsd:import namespace="http://schemas.microsoft.com/sharepoint/v3"/>
    <xsd:import namespace="df537098-212e-45c7-8e77-bb1f42249cc3"/>
    <xsd:import namespace="f7c0ffb4-94dd-46a3-9109-3cca0dd23564"/>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element ref="ns3:SharedWithUsers" minOccurs="0"/>
                <xsd:element ref="ns1:_dlc_Exemp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 ma:hidden="true" ma:internalName="PublishingStartDate">
      <xsd:simpleType>
        <xsd:restriction base="dms:Unknown"/>
      </xsd:simpleType>
    </xsd:element>
    <xsd:element name="PublishingExpirationDate" ma:index="12" nillable="true" ma:displayName="Scheduling End Date" ma:description="" ma:hidden="true" ma:internalName="PublishingExpirationDate">
      <xsd:simpleType>
        <xsd:restriction base="dms:Unknown"/>
      </xsd:simpleType>
    </xsd:element>
    <xsd:element name="_dlc_Exempt" ma:index="14" nillable="true" ma:displayName="Exempt from Policy" ma:description="" ma:hidden="true" ma:internalName="_dlc_Exempt"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f537098-212e-45c7-8e77-bb1f42249cc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7c0ffb4-94dd-46a3-9109-3cca0dd23564"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mso-contentType ?>
<SharedContentType xmlns="Microsoft.SharePoint.Taxonomy.ContentTypeSync" SourceId="55dc3a3f-5ecb-4a7a-bde9-e213dce1a380" ContentTypeId="0x0101" PreviousValue="false"/>
</file>

<file path=customXml/itemProps1.xml><?xml version="1.0" encoding="utf-8"?>
<ds:datastoreItem xmlns:ds="http://schemas.openxmlformats.org/officeDocument/2006/customXml" ds:itemID="{613D2C7F-79A5-4844-AE4A-9980E9C90419}"/>
</file>

<file path=customXml/itemProps2.xml><?xml version="1.0" encoding="utf-8"?>
<ds:datastoreItem xmlns:ds="http://schemas.openxmlformats.org/officeDocument/2006/customXml" ds:itemID="{EA42B5E0-0A75-4EDF-A98D-0B7B57C6F48F}">
  <ds:schemaRefs>
    <ds:schemaRef ds:uri="http://schemas.microsoft.com/sharepoint/v3/contenttype/forms"/>
  </ds:schemaRefs>
</ds:datastoreItem>
</file>

<file path=customXml/itemProps3.xml><?xml version="1.0" encoding="utf-8"?>
<ds:datastoreItem xmlns:ds="http://schemas.openxmlformats.org/officeDocument/2006/customXml" ds:itemID="{53CF9496-CEA2-4B4E-94AC-741C9FFFDCF8}">
  <ds:schemaRefs>
    <ds:schemaRef ds:uri="http://purl.org/dc/elements/1.1/"/>
    <ds:schemaRef ds:uri="http://schemas.microsoft.com/office/2006/metadata/properties"/>
    <ds:schemaRef ds:uri="http://schemas.microsoft.com/office/2006/documentManagement/types"/>
    <ds:schemaRef ds:uri="http://schemas.microsoft.com/sharepoint/v3"/>
    <ds:schemaRef ds:uri="http://purl.org/dc/terms/"/>
    <ds:schemaRef ds:uri="http://schemas.microsoft.com/office/infopath/2007/PartnerControls"/>
    <ds:schemaRef ds:uri="http://schemas.openxmlformats.org/package/2006/metadata/core-properties"/>
    <ds:schemaRef ds:uri="http://purl.org/dc/dcmitype/"/>
    <ds:schemaRef ds:uri="f7c0ffb4-94dd-46a3-9109-3cca0dd23564"/>
    <ds:schemaRef ds:uri="df537098-212e-45c7-8e77-bb1f42249cc3"/>
    <ds:schemaRef ds:uri="http://www.w3.org/XML/1998/namespace"/>
  </ds:schemaRefs>
</ds:datastoreItem>
</file>

<file path=customXml/itemProps4.xml><?xml version="1.0" encoding="utf-8"?>
<ds:datastoreItem xmlns:ds="http://schemas.openxmlformats.org/officeDocument/2006/customXml" ds:itemID="{CD15D98A-3CF0-4EC9-875A-4F8177817475}">
  <ds:schemaRefs>
    <ds:schemaRef ds:uri="office.server.policy"/>
  </ds:schemaRefs>
</ds:datastoreItem>
</file>

<file path=customXml/itemProps5.xml><?xml version="1.0" encoding="utf-8"?>
<ds:datastoreItem xmlns:ds="http://schemas.openxmlformats.org/officeDocument/2006/customXml" ds:itemID="{0E972C91-FB71-4322-8329-C396099F24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f537098-212e-45c7-8e77-bb1f42249cc3"/>
    <ds:schemaRef ds:uri="f7c0ffb4-94dd-46a3-9109-3cca0dd235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6.xml><?xml version="1.0" encoding="utf-8"?>
<ds:datastoreItem xmlns:ds="http://schemas.openxmlformats.org/officeDocument/2006/customXml" ds:itemID="{6089855D-A460-4CB7-93EB-ACED500507F2}">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2016 BCBSAZ PP Template_FINAL</Template>
  <TotalTime>2239</TotalTime>
  <Words>4738</Words>
  <Application>Microsoft Office PowerPoint</Application>
  <PresentationFormat>On-screen Show (4:3)</PresentationFormat>
  <Paragraphs>275</Paragraphs>
  <Slides>28</Slides>
  <Notes>22</Notes>
  <HiddenSlides>0</HiddenSlides>
  <MMClips>0</MMClips>
  <ScaleCrop>false</ScaleCrop>
  <HeadingPairs>
    <vt:vector size="8" baseType="variant">
      <vt:variant>
        <vt:lpstr>Fonts Used</vt:lpstr>
      </vt:variant>
      <vt:variant>
        <vt:i4>14</vt:i4>
      </vt:variant>
      <vt:variant>
        <vt:lpstr>Theme</vt:lpstr>
      </vt:variant>
      <vt:variant>
        <vt:i4>1</vt:i4>
      </vt:variant>
      <vt:variant>
        <vt:lpstr>Slide Titles</vt:lpstr>
      </vt:variant>
      <vt:variant>
        <vt:i4>28</vt:i4>
      </vt:variant>
      <vt:variant>
        <vt:lpstr>Custom Shows</vt:lpstr>
      </vt:variant>
      <vt:variant>
        <vt:i4>1</vt:i4>
      </vt:variant>
    </vt:vector>
  </HeadingPairs>
  <TitlesOfParts>
    <vt:vector size="44" baseType="lpstr">
      <vt:lpstr>Amazon Ember</vt:lpstr>
      <vt:lpstr>Aptos</vt:lpstr>
      <vt:lpstr>Arial</vt:lpstr>
      <vt:lpstr>Arial Black</vt:lpstr>
      <vt:lpstr>Arial Narrow</vt:lpstr>
      <vt:lpstr>Arial Rounded MT Bold</vt:lpstr>
      <vt:lpstr>Berlin Sans FB</vt:lpstr>
      <vt:lpstr>Berlin Sans FB Demi</vt:lpstr>
      <vt:lpstr>Calibri</vt:lpstr>
      <vt:lpstr>Calibri  </vt:lpstr>
      <vt:lpstr>Courier New</vt:lpstr>
      <vt:lpstr>Helvetica Neue</vt:lpstr>
      <vt:lpstr>Helvetica Neue Light</vt:lpstr>
      <vt:lpstr>Wingdings</vt:lpstr>
      <vt:lpstr>2011-BCBSAZ-PPT-Theme-1</vt:lpstr>
      <vt:lpstr>PowerPoint Presentation</vt:lpstr>
      <vt:lpstr>PowerPoint Presentation</vt:lpstr>
      <vt:lpstr>Our Understanding</vt:lpstr>
      <vt:lpstr>Guiding Philosophy Behind Our H2O Model:</vt:lpstr>
      <vt:lpstr>Our H2O Model: Part 1 – Basic Organization </vt:lpstr>
      <vt:lpstr>One Proposed Housing Assessment: The HoBBIT</vt:lpstr>
      <vt:lpstr>PowerPoint Presentation</vt:lpstr>
      <vt:lpstr>PowerPoint Presentation</vt:lpstr>
      <vt:lpstr>PowerPoint Presentation</vt:lpstr>
      <vt:lpstr>Our H2O Model: Part 2 – H2O Expansion Team Overview</vt:lpstr>
      <vt:lpstr>Our H2O Model: Part 3 – H2O Eligibility Team Overview</vt:lpstr>
      <vt:lpstr>Our H2O Model: Part 4 – Other Teams and Highlights</vt:lpstr>
      <vt:lpstr>PowerPoint Presentation</vt:lpstr>
      <vt:lpstr>H2O Program Integrity Requirements: Highlights, FWA, OIG Self-Disclosure  </vt:lpstr>
      <vt:lpstr>PowerPoint Presentation</vt:lpstr>
      <vt:lpstr>Our H2O Billing and Claims Process: Introducing Mr. Matthew Kingry, VP            Reimbursement Services</vt:lpstr>
      <vt:lpstr>PowerPoint Presentation</vt:lpstr>
      <vt:lpstr>H2O Staff Allocation: Iterative Reviews and Evaluations  </vt:lpstr>
      <vt:lpstr>PowerPoint Presentation</vt:lpstr>
      <vt:lpstr>H2O Provider Network Development: Why specialized Community Health Workers?  </vt:lpstr>
      <vt:lpstr>PowerPoint Presentation</vt:lpstr>
      <vt:lpstr>Presenting Technologies: H2O Participant Database, H2O Network Database, Network Dashboard.</vt:lpstr>
      <vt:lpstr>Presenting Technologies: H2O Participant Database</vt:lpstr>
      <vt:lpstr>Presenting Technologies: H2O Network Database</vt:lpstr>
      <vt:lpstr>PowerPoint Presentation</vt:lpstr>
      <vt:lpstr>PowerPoint Presentation</vt:lpstr>
      <vt:lpstr>Thank You!</vt:lpstr>
      <vt:lpstr>Endnotes and Works Cited:</vt:lpstr>
      <vt:lpstr>Carrier Fees</vt:lpstr>
    </vt:vector>
  </TitlesOfParts>
  <Company>BCBSAZ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Nirk, Jessica</dc:creator>
  <cp:lastModifiedBy>Van Ness, Michael</cp:lastModifiedBy>
  <cp:revision>145</cp:revision>
  <cp:lastPrinted>2014-03-10T22:18:55Z</cp:lastPrinted>
  <dcterms:created xsi:type="dcterms:W3CDTF">2016-08-15T19:40:48Z</dcterms:created>
  <dcterms:modified xsi:type="dcterms:W3CDTF">2024-06-07T02:02:56Z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0x01010036BA1F21290A2D43BAEF4E47F6028039</vt:lpwstr>
  </property>
  <property fmtid="{D5CDD505-2E9C-101B-9397-08002B2CF9AE}" pid="3" name="Order">
    <vt:r8>831300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MediaServiceImageTags">
    <vt:lpwstr/>
  </property>
</Properties>
</file>