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9"/>
  </p:notesMasterIdLst>
  <p:sldIdLst>
    <p:sldId id="262" r:id="rId5"/>
    <p:sldId id="261" r:id="rId6"/>
    <p:sldId id="265" r:id="rId7"/>
    <p:sldId id="290" r:id="rId8"/>
    <p:sldId id="279" r:id="rId9"/>
    <p:sldId id="296" r:id="rId10"/>
    <p:sldId id="281" r:id="rId11"/>
    <p:sldId id="317" r:id="rId12"/>
    <p:sldId id="299" r:id="rId13"/>
    <p:sldId id="293" r:id="rId14"/>
    <p:sldId id="298" r:id="rId15"/>
    <p:sldId id="326" r:id="rId16"/>
    <p:sldId id="300" r:id="rId17"/>
    <p:sldId id="292" r:id="rId18"/>
    <p:sldId id="301" r:id="rId19"/>
    <p:sldId id="291" r:id="rId20"/>
    <p:sldId id="318" r:id="rId21"/>
    <p:sldId id="319" r:id="rId22"/>
    <p:sldId id="304" r:id="rId23"/>
    <p:sldId id="286" r:id="rId24"/>
    <p:sldId id="306" r:id="rId25"/>
    <p:sldId id="305" r:id="rId26"/>
    <p:sldId id="307" r:id="rId27"/>
    <p:sldId id="308" r:id="rId28"/>
    <p:sldId id="486" r:id="rId29"/>
    <p:sldId id="487" r:id="rId30"/>
    <p:sldId id="309" r:id="rId31"/>
    <p:sldId id="287" r:id="rId32"/>
    <p:sldId id="488" r:id="rId33"/>
    <p:sldId id="311" r:id="rId34"/>
    <p:sldId id="325" r:id="rId35"/>
    <p:sldId id="324" r:id="rId36"/>
    <p:sldId id="489" r:id="rId37"/>
    <p:sldId id="490" r:id="rId38"/>
    <p:sldId id="491" r:id="rId39"/>
    <p:sldId id="276" r:id="rId40"/>
    <p:sldId id="289" r:id="rId41"/>
    <p:sldId id="277" r:id="rId42"/>
    <p:sldId id="312" r:id="rId43"/>
    <p:sldId id="272" r:id="rId44"/>
    <p:sldId id="314" r:id="rId45"/>
    <p:sldId id="327" r:id="rId46"/>
    <p:sldId id="411" r:id="rId47"/>
    <p:sldId id="485" r:id="rId4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2C2"/>
    <a:srgbClr val="3A3AB9"/>
    <a:srgbClr val="060606"/>
    <a:srgbClr val="111137"/>
    <a:srgbClr val="338FAF"/>
    <a:srgbClr val="338DCC"/>
    <a:srgbClr val="800000"/>
    <a:srgbClr val="3D95D3"/>
    <a:srgbClr val="379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6357" autoAdjust="0"/>
  </p:normalViewPr>
  <p:slideViewPr>
    <p:cSldViewPr snapToGrid="0">
      <p:cViewPr varScale="1">
        <p:scale>
          <a:sx n="98" d="100"/>
          <a:sy n="98" d="100"/>
        </p:scale>
        <p:origin x="404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8E186-F5F1-458B-9E94-B1FA109EECC1}" type="datetimeFigureOut">
              <a:rPr lang="en-US" smtClean="0"/>
              <a:t>6/19/2024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083C5-686D-48FF-94E9-991F1B16C1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8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083C5-686D-48FF-94E9-991F1B16C1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55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B6724-8EF1-43F6-9C19-164CCF28A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79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9"/>
          <p:cNvSpPr>
            <a:spLocks noGrp="1"/>
          </p:cNvSpPr>
          <p:nvPr>
            <p:ph type="body" sz="quarter" idx="14"/>
          </p:nvPr>
        </p:nvSpPr>
        <p:spPr>
          <a:xfrm>
            <a:off x="214859" y="2800351"/>
            <a:ext cx="8929141" cy="12192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None/>
              <a:defRPr sz="2600" b="1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214860" y="4095750"/>
            <a:ext cx="7328940" cy="895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Presenters and Date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400550"/>
            <a:ext cx="1456603" cy="413404"/>
          </a:xfrm>
          <a:prstGeom prst="rect">
            <a:avLst/>
          </a:prstGeom>
          <a:effectLst>
            <a:outerShdw blurRad="38100" dist="25400" dir="2700000" algn="ctr" rotWithShape="0">
              <a:srgbClr val="000000">
                <a:alpha val="6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244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Chapt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45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accent3"/>
                </a:solidFill>
              </a:rPr>
              <a:pPr/>
              <a:t>‹#›</a:t>
            </a:fld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9260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69260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7436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6938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66938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459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4775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42365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743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SzPct val="70000"/>
              <a:buFont typeface="Courier New" panose="02070309020205020404" pitchFamily="49" charset="0"/>
              <a:buChar char="o"/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1524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4775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778124"/>
            <a:ext cx="8077199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119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2"/>
          <p:cNvSpPr>
            <a:spLocks noChangeArrowheads="1"/>
          </p:cNvSpPr>
          <p:nvPr userDrawn="1"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 userDrawn="1"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20" name="TextBox 19"/>
          <p:cNvSpPr txBox="1"/>
          <p:nvPr userDrawn="1"/>
        </p:nvSpPr>
        <p:spPr>
          <a:xfrm>
            <a:off x="457200" y="2024055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55347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2"/>
          <p:cNvSpPr>
            <a:spLocks noChangeArrowheads="1"/>
          </p:cNvSpPr>
          <p:nvPr userDrawn="1"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 userDrawn="1"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20" name="TextBox 19"/>
          <p:cNvSpPr txBox="1"/>
          <p:nvPr userDrawn="1"/>
        </p:nvSpPr>
        <p:spPr>
          <a:xfrm>
            <a:off x="457200" y="2024055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02781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062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886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6664" y="1047751"/>
            <a:ext cx="4191000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572000" y="1047750"/>
            <a:ext cx="4191000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683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6664" y="1047751"/>
            <a:ext cx="4981136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339631" y="1047750"/>
            <a:ext cx="3505200" cy="3581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242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10000" y="1047751"/>
            <a:ext cx="4981136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58817" y="1047750"/>
            <a:ext cx="3505200" cy="3581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220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hapt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56490"/>
            <a:ext cx="8229600" cy="13144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2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2"/>
          <p:cNvSpPr>
            <a:spLocks noChangeArrowheads="1"/>
          </p:cNvSpPr>
          <p:nvPr userDrawn="1"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 userDrawn="1"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734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hapt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2805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89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3" r:id="rId2"/>
    <p:sldLayoutId id="2147483677" r:id="rId3"/>
    <p:sldLayoutId id="2147483678" r:id="rId4"/>
    <p:sldLayoutId id="2147483665" r:id="rId5"/>
    <p:sldLayoutId id="2147483652" r:id="rId6"/>
    <p:sldLayoutId id="2147483666" r:id="rId7"/>
    <p:sldLayoutId id="2147483659" r:id="rId8"/>
    <p:sldLayoutId id="2147483655" r:id="rId9"/>
    <p:sldLayoutId id="2147483670" r:id="rId10"/>
    <p:sldLayoutId id="2147483671" r:id="rId11"/>
    <p:sldLayoutId id="2147483672" r:id="rId12"/>
    <p:sldLayoutId id="2147483657" r:id="rId13"/>
    <p:sldLayoutId id="2147483673" r:id="rId14"/>
    <p:sldLayoutId id="2147483674" r:id="rId15"/>
    <p:sldLayoutId id="2147483675" r:id="rId16"/>
    <p:sldLayoutId id="2147483662" r:id="rId17"/>
    <p:sldLayoutId id="2147483656" r:id="rId18"/>
    <p:sldLayoutId id="2147483663" r:id="rId19"/>
    <p:sldLayoutId id="2147483676" r:id="rId20"/>
    <p:sldLayoutId id="2147483679" r:id="rId21"/>
    <p:sldLayoutId id="2147483680" r:id="rId2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28306" y="2876550"/>
            <a:ext cx="8929141" cy="1219200"/>
          </a:xfrm>
        </p:spPr>
        <p:txBody>
          <a:bodyPr lIns="91440" tIns="45720" rIns="91440" bIns="45720" anchor="b" anchorCtr="0">
            <a:noAutofit/>
          </a:bodyPr>
          <a:lstStyle/>
          <a:p>
            <a:pPr algn="ctr"/>
            <a:r>
              <a:rPr lang="en-US" altLang="en-US" sz="3200" b="0" dirty="0">
                <a:solidFill>
                  <a:srgbClr val="FFFFFF"/>
                </a:solidFill>
                <a:latin typeface="Tw Cen MT"/>
                <a:ea typeface="Tahoma"/>
                <a:cs typeface="Tahoma"/>
              </a:rPr>
              <a:t>AHCCCS Pharmacy and Therapeutics Committee</a:t>
            </a:r>
            <a:br>
              <a:rPr lang="en-US" altLang="en-US" sz="3200" b="0" dirty="0">
                <a:latin typeface="Tw Cen MT"/>
                <a:ea typeface="Tahoma"/>
                <a:cs typeface="Tahoma"/>
              </a:rPr>
            </a:br>
            <a:r>
              <a:rPr lang="en-US" altLang="en-US" sz="3200" b="0" dirty="0">
                <a:solidFill>
                  <a:srgbClr val="FFFFFF"/>
                </a:solidFill>
                <a:latin typeface="Tw Cen MT"/>
                <a:ea typeface="Tahoma"/>
                <a:cs typeface="Tahoma"/>
              </a:rPr>
              <a:t>Recommendations</a:t>
            </a:r>
            <a:endParaRPr lang="en-US" sz="3200" b="0" dirty="0">
              <a:solidFill>
                <a:srgbClr val="FFFFFF"/>
              </a:solidFill>
              <a:latin typeface="Tw Cen MT"/>
              <a:ea typeface="Tahoma"/>
              <a:cs typeface="Tahom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 lIns="91440" tIns="45720" rIns="91440" bIns="45720" anchor="t">
            <a:normAutofit/>
          </a:bodyPr>
          <a:lstStyle/>
          <a:p>
            <a:pPr algn="ctr"/>
            <a:r>
              <a:rPr lang="en-US" altLang="en-US" sz="2400" dirty="0">
                <a:latin typeface="Tw Cen MT"/>
                <a:ea typeface="Tahoma"/>
                <a:cs typeface="Tahoma"/>
              </a:rPr>
              <a:t>                June 18,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961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E6639-0751-4C8B-B39D-65B3CDB55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Antipsychotics, </a:t>
            </a:r>
            <a:r>
              <a:rPr lang="en-US" i="1" dirty="0"/>
              <a:t>Atypical Long-Acting Injectable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AE2E6-46C2-4F34-A6D3-0123C9B00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4514"/>
            <a:ext cx="8229600" cy="3758446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100" b="1" i="1" dirty="0">
                <a:solidFill>
                  <a:srgbClr val="060606"/>
                </a:solidFill>
                <a:cs typeface="Arial"/>
              </a:rPr>
              <a:t>PDL Recommendations (preferred products):</a:t>
            </a:r>
          </a:p>
          <a:p>
            <a:r>
              <a:rPr lang="en-US" sz="2100" dirty="0">
                <a:cs typeface="Arial"/>
              </a:rPr>
              <a:t>  </a:t>
            </a:r>
            <a:r>
              <a:rPr lang="en-US" sz="2100" dirty="0">
                <a:solidFill>
                  <a:srgbClr val="060606"/>
                </a:solidFill>
                <a:cs typeface="Arial"/>
              </a:rPr>
              <a:t>Long-Acting Injectable Agents</a:t>
            </a:r>
          </a:p>
          <a:p>
            <a:pPr lvl="1"/>
            <a:r>
              <a:rPr lang="en-US" sz="1800" dirty="0">
                <a:solidFill>
                  <a:srgbClr val="060606"/>
                </a:solidFill>
                <a:cs typeface="Arial"/>
              </a:rPr>
              <a:t>Abilify Asimtufii </a:t>
            </a:r>
          </a:p>
          <a:p>
            <a:pPr lvl="1"/>
            <a:r>
              <a:rPr lang="en-US" sz="1800" dirty="0">
                <a:solidFill>
                  <a:srgbClr val="060606"/>
                </a:solidFill>
                <a:cs typeface="Arial"/>
              </a:rPr>
              <a:t>Abilify Maintena*</a:t>
            </a:r>
          </a:p>
          <a:p>
            <a:pPr lvl="1"/>
            <a:r>
              <a:rPr lang="en-US" sz="1800" dirty="0">
                <a:solidFill>
                  <a:srgbClr val="060606"/>
                </a:solidFill>
                <a:cs typeface="Arial"/>
              </a:rPr>
              <a:t>Aristada*</a:t>
            </a:r>
          </a:p>
          <a:p>
            <a:pPr lvl="1"/>
            <a:r>
              <a:rPr lang="en-US" sz="1800" dirty="0">
                <a:solidFill>
                  <a:srgbClr val="060606"/>
                </a:solidFill>
                <a:cs typeface="Arial"/>
              </a:rPr>
              <a:t>Aristada Initio*</a:t>
            </a:r>
          </a:p>
          <a:p>
            <a:pPr lvl="1"/>
            <a:r>
              <a:rPr lang="en-US" sz="1800" dirty="0">
                <a:solidFill>
                  <a:srgbClr val="060606"/>
                </a:solidFill>
                <a:cs typeface="Arial"/>
              </a:rPr>
              <a:t>Invega Hafyera</a:t>
            </a:r>
          </a:p>
          <a:p>
            <a:pPr lvl="1"/>
            <a:r>
              <a:rPr lang="en-US" sz="1800" dirty="0">
                <a:solidFill>
                  <a:srgbClr val="060606"/>
                </a:solidFill>
                <a:cs typeface="Arial"/>
              </a:rPr>
              <a:t>Invega Sustenna*</a:t>
            </a:r>
          </a:p>
          <a:p>
            <a:pPr lvl="1"/>
            <a:r>
              <a:rPr lang="en-US" sz="1800" dirty="0">
                <a:solidFill>
                  <a:srgbClr val="060606"/>
                </a:solidFill>
                <a:cs typeface="Arial"/>
              </a:rPr>
              <a:t>Invega Trinza*</a:t>
            </a:r>
          </a:p>
          <a:p>
            <a:pPr lvl="1"/>
            <a:r>
              <a:rPr lang="en-US" sz="1800" b="0" i="0" u="none" strike="noStrike" baseline="0" dirty="0">
                <a:solidFill>
                  <a:srgbClr val="060606"/>
                </a:solidFill>
                <a:cs typeface="Arial"/>
              </a:rPr>
              <a:t>Perseris*</a:t>
            </a:r>
            <a:endParaRPr lang="en-US" sz="1800" dirty="0">
              <a:solidFill>
                <a:srgbClr val="060606"/>
              </a:solidFill>
              <a:cs typeface="Arial"/>
            </a:endParaRPr>
          </a:p>
          <a:p>
            <a:pPr lvl="1"/>
            <a:r>
              <a:rPr lang="en-US" sz="1800" dirty="0">
                <a:solidFill>
                  <a:srgbClr val="060606"/>
                </a:solidFill>
                <a:cs typeface="Arial"/>
              </a:rPr>
              <a:t>Risperdal Consta*</a:t>
            </a:r>
          </a:p>
          <a:p>
            <a:pPr lvl="1"/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29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A2584-DE6C-46A5-BB99-7D65CDCDEB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</a:t>
            </a:r>
            <a:br>
              <a:rPr lang="en-US" dirty="0"/>
            </a:br>
            <a:r>
              <a:rPr lang="en-US" dirty="0"/>
              <a:t> </a:t>
            </a:r>
            <a:r>
              <a:rPr lang="en-US" sz="3200" i="1" dirty="0"/>
              <a:t>Antipsychotics, Oral Atypical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95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6231F-5A43-7820-5A14-06B9762A0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656841"/>
          </a:xfrm>
        </p:spPr>
        <p:txBody>
          <a:bodyPr/>
          <a:lstStyle/>
          <a:p>
            <a:r>
              <a:rPr lang="en-US" altLang="en-US" dirty="0"/>
              <a:t>Antipsychotics, </a:t>
            </a:r>
            <a:r>
              <a:rPr lang="en-US" dirty="0"/>
              <a:t>Oral Atypical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A1E68-1D18-589F-F560-0181C2D85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2480"/>
            <a:ext cx="8518358" cy="394716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200" b="1" i="1" dirty="0">
                <a:cs typeface="Arial"/>
              </a:rPr>
              <a:t>PDL Recommendations (preferred products):</a:t>
            </a:r>
          </a:p>
          <a:p>
            <a:r>
              <a:rPr lang="en-US" sz="2200" dirty="0">
                <a:solidFill>
                  <a:srgbClr val="060606"/>
                </a:solidFill>
                <a:cs typeface="Arial"/>
              </a:rPr>
              <a:t>Oral Agents</a:t>
            </a:r>
            <a:endParaRPr lang="en-US" sz="2200" dirty="0">
              <a:solidFill>
                <a:srgbClr val="060606"/>
              </a:solidFill>
              <a:effectLst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aripiprazole tablet*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clozapine ODT*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clozapine tablet*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100" dirty="0">
                <a:solidFill>
                  <a:srgbClr val="11113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kern="100" dirty="0">
                <a:solidFill>
                  <a:srgbClr val="11113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urasidone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2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olanzapine ODT*, olanzapine tablet*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2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quetiapine tablet*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2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risperdone ODT*, risperidone solution*, risperidone tablet*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2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ziprasidone capsule*; ziprasidone capsule AG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2200" kern="100" dirty="0">
              <a:solidFill>
                <a:srgbClr val="06060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2200" kern="100" dirty="0">
              <a:solidFill>
                <a:srgbClr val="06060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</a:tabLst>
            </a:pPr>
            <a:endParaRPr lang="en-US" kern="100" dirty="0">
              <a:solidFill>
                <a:srgbClr val="11113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indent="0">
              <a:buNone/>
            </a:pPr>
            <a:endParaRPr lang="en-US" altLang="en-US" sz="2200" b="1" i="1" dirty="0">
              <a:solidFill>
                <a:srgbClr val="06060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ACA61-11DB-6C12-EE3F-2841CDF14AA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700211" y="1636295"/>
            <a:ext cx="1443789" cy="2992854"/>
          </a:xfrm>
        </p:spPr>
        <p:txBody>
          <a:bodyPr/>
          <a:lstStyle/>
          <a:p>
            <a:pPr marL="457200" lvl="1" indent="0">
              <a:buNone/>
            </a:pPr>
            <a:endParaRPr lang="en-US" sz="2400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60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47832-F131-49B9-A9F0-2A956ADEE0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altLang="en-US" i="1" dirty="0"/>
              <a:t>COPD Agents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FB167-0D8B-42CC-B3B8-4B966EC76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4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0D614-DF99-48EF-BDF1-0A34A207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4131"/>
            <a:ext cx="8229600" cy="960924"/>
          </a:xfrm>
        </p:spPr>
        <p:txBody>
          <a:bodyPr/>
          <a:lstStyle/>
          <a:p>
            <a:r>
              <a:rPr lang="en-US" altLang="en-US" dirty="0"/>
              <a:t>COPD Agents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F5C92-196F-4559-8FD6-85C567D36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0"/>
            <a:ext cx="5379720" cy="3722667"/>
          </a:xfrm>
        </p:spPr>
        <p:txBody>
          <a:bodyPr/>
          <a:lstStyle/>
          <a:p>
            <a:pPr>
              <a:buNone/>
            </a:pPr>
            <a:r>
              <a:rPr lang="en-US" altLang="en-US" sz="22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Antimuscarinics - Short-Acting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Atrovent HFA*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ipratropium nebulizer*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Antimuscarinics - Long-Acting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Spiriva HandiHaler*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Spiriva Respimat</a:t>
            </a:r>
          </a:p>
          <a:p>
            <a:pPr lvl="1">
              <a:buNone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/>
          </a:p>
          <a:p>
            <a:endParaRPr lang="en-US" sz="2000" i="1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038389-92D8-4FDB-9450-34636209BC3C}"/>
              </a:ext>
            </a:extLst>
          </p:cNvPr>
          <p:cNvSpPr txBox="1">
            <a:spLocks/>
          </p:cNvSpPr>
          <p:nvPr/>
        </p:nvSpPr>
        <p:spPr>
          <a:xfrm>
            <a:off x="2057400" y="302895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endParaRPr lang="en-US" sz="2000" i="1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B91227-35D8-44E5-8C6E-EDACD7591EFD}"/>
              </a:ext>
            </a:extLst>
          </p:cNvPr>
          <p:cNvSpPr txBox="1"/>
          <p:nvPr/>
        </p:nvSpPr>
        <p:spPr>
          <a:xfrm>
            <a:off x="4358640" y="1055057"/>
            <a:ext cx="4785360" cy="45550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6060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60606"/>
                </a:solidFill>
              </a:rPr>
              <a:t>Beta Agonist/Antimuscarinic Combination - Short-Acting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60606"/>
                </a:solidFill>
              </a:rPr>
              <a:t>ipratropium/albuterol nebulizer*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60606"/>
                </a:solidFill>
              </a:rPr>
              <a:t>Combivent Respimat*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60606"/>
                </a:solidFill>
              </a:rPr>
              <a:t>Beta Agonist/Antimuscarinic Combination - Long-Acting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b="0" i="0" u="none" strike="noStrike" baseline="0" dirty="0">
                <a:solidFill>
                  <a:srgbClr val="060606"/>
                </a:solidFill>
              </a:rPr>
              <a:t>Anoro Ellipta*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60606"/>
                </a:solidFill>
              </a:rPr>
              <a:t>Stiolto Respimat*</a:t>
            </a:r>
            <a:endParaRPr lang="en-US" sz="2200" dirty="0">
              <a:solidFill>
                <a:srgbClr val="060606"/>
              </a:solidFill>
              <a:cs typeface="Calibri"/>
            </a:endParaRPr>
          </a:p>
          <a:p>
            <a:pPr lvl="1"/>
            <a:endParaRPr lang="en-US" altLang="en-US" sz="2000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5825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A2140-81BF-49B6-BB6C-0D5026AD1B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altLang="en-US" dirty="0"/>
              <a:t>Cytokine and CAM Antagonists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611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E456C-5961-4244-9764-59CE2706F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Cytokine and CAM Antagonists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5B042-8B5C-4F53-B2C1-0AAB732D2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733800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b="1" i="1" dirty="0">
                <a:cs typeface="Arial"/>
              </a:rPr>
              <a:t>PDL Recommendations (preferred products):</a:t>
            </a:r>
            <a:endParaRPr lang="en-US" b="0" i="0" u="none" strike="noStrike" baseline="0" dirty="0">
              <a:cs typeface="Arial"/>
            </a:endParaRPr>
          </a:p>
          <a:p>
            <a:r>
              <a:rPr lang="en-US" sz="2000" dirty="0">
                <a:solidFill>
                  <a:srgbClr val="060606"/>
                </a:solidFill>
                <a:cs typeface="Arial"/>
              </a:rPr>
              <a:t>Enbrel Kit*, Enbrel Syringe*, Enbrel Pen*, Enbrel Mini Cartridge*, </a:t>
            </a:r>
            <a:r>
              <a:rPr lang="en-US" sz="2000" b="0" i="0" u="none" strike="noStrike" baseline="0" dirty="0">
                <a:solidFill>
                  <a:srgbClr val="060606"/>
                </a:solidFill>
                <a:cs typeface="Arial"/>
              </a:rPr>
              <a:t>Enbrel Vial* </a:t>
            </a:r>
            <a:r>
              <a:rPr lang="en-US" sz="2000" dirty="0">
                <a:solidFill>
                  <a:srgbClr val="060606"/>
                </a:solidFill>
                <a:cs typeface="Arial"/>
              </a:rPr>
              <a:t>with PA </a:t>
            </a:r>
            <a:endParaRPr lang="en-US" sz="2000" dirty="0">
              <a:solidFill>
                <a:srgbClr val="060606"/>
              </a:solidFill>
            </a:endParaRPr>
          </a:p>
          <a:p>
            <a:r>
              <a:rPr lang="en-US" sz="2000" dirty="0">
                <a:solidFill>
                  <a:srgbClr val="060606"/>
                </a:solidFill>
                <a:cs typeface="Arial"/>
              </a:rPr>
              <a:t>Humira Kit*, Humira Pen Kit* with PA</a:t>
            </a:r>
          </a:p>
          <a:p>
            <a:r>
              <a:rPr lang="en-US" sz="2000" dirty="0">
                <a:solidFill>
                  <a:srgbClr val="060606"/>
                </a:solidFill>
                <a:cs typeface="Arial"/>
              </a:rPr>
              <a:t>infliximab</a:t>
            </a:r>
          </a:p>
          <a:p>
            <a:r>
              <a:rPr lang="en-US" sz="2000" dirty="0">
                <a:solidFill>
                  <a:srgbClr val="060606"/>
                </a:solidFill>
                <a:cs typeface="Arial"/>
              </a:rPr>
              <a:t>Orencia Clickject, Orencia Syringe</a:t>
            </a:r>
          </a:p>
          <a:p>
            <a:r>
              <a:rPr lang="en-US" sz="2000" dirty="0">
                <a:solidFill>
                  <a:srgbClr val="060606"/>
                </a:solidFill>
                <a:cs typeface="Arial"/>
              </a:rPr>
              <a:t>Otezla* with PA</a:t>
            </a:r>
          </a:p>
          <a:p>
            <a:r>
              <a:rPr lang="en-US" sz="2000" dirty="0">
                <a:solidFill>
                  <a:srgbClr val="060606"/>
                </a:solidFill>
                <a:cs typeface="Arial"/>
              </a:rPr>
              <a:t>Xeljanz with PA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Xeljanz XR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>
              <a:cs typeface="Arial"/>
            </a:endParaRPr>
          </a:p>
          <a:p>
            <a:pPr marL="0" indent="0">
              <a:buNone/>
            </a:pPr>
            <a:endParaRPr lang="en-US" sz="1800" dirty="0">
              <a:solidFill>
                <a:srgbClr val="2C2C2C"/>
              </a:solidFill>
            </a:endParaRPr>
          </a:p>
          <a:p>
            <a:endParaRPr lang="en-US" sz="1800" b="1" dirty="0">
              <a:solidFill>
                <a:srgbClr val="595959"/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13765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88115C-BA65-4416-AF8E-0C98FC0EBE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en-US" dirty="0">
                <a:ea typeface="+mj-lt"/>
                <a:cs typeface="+mj-lt"/>
              </a:rPr>
              <a:t>P&amp;T Public Class Vote: </a:t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Glucagon Agents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995BCD-35E7-46D4-94B4-38354EEACB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/>
          <a:lstStyle/>
          <a:p>
            <a:pPr algn="ctr"/>
            <a:endParaRPr lang="en-US" altLang="en-US" sz="3600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1785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60BCD-8268-4E27-860E-564609666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Autofit/>
          </a:bodyPr>
          <a:lstStyle/>
          <a:p>
            <a:r>
              <a:rPr lang="en-US" altLang="en-US" sz="3600" dirty="0"/>
              <a:t>Glucagon Agents</a:t>
            </a:r>
            <a:endParaRPr lang="en-US" sz="3600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BF798-6141-47B0-B94D-5D20CD475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872835"/>
            <a:ext cx="8681167" cy="3761509"/>
          </a:xfrm>
        </p:spPr>
        <p:txBody>
          <a:bodyPr/>
          <a:lstStyle/>
          <a:p>
            <a:pPr>
              <a:buNone/>
            </a:pPr>
            <a:r>
              <a:rPr lang="en-US" altLang="en-US" sz="2800" b="1" i="1" dirty="0">
                <a:solidFill>
                  <a:srgbClr val="060606"/>
                </a:solidFill>
              </a:rPr>
              <a:t>PDL Recommendations (preferred products):</a:t>
            </a:r>
          </a:p>
          <a:p>
            <a:r>
              <a:rPr lang="en-US" dirty="0">
                <a:solidFill>
                  <a:srgbClr val="060606"/>
                </a:solidFill>
              </a:rPr>
              <a:t>g</a:t>
            </a:r>
            <a:r>
              <a:rPr lang="en-US" b="0" i="0" u="none" strike="noStrike" baseline="0" dirty="0">
                <a:solidFill>
                  <a:srgbClr val="060606"/>
                </a:solidFill>
              </a:rPr>
              <a:t>lucagon injection*</a:t>
            </a:r>
            <a:endParaRPr lang="en-US" dirty="0">
              <a:solidFill>
                <a:srgbClr val="060606"/>
              </a:solidFill>
            </a:endParaRPr>
          </a:p>
          <a:p>
            <a:r>
              <a:rPr lang="en-US" dirty="0">
                <a:solidFill>
                  <a:srgbClr val="060606"/>
                </a:solidFill>
              </a:rPr>
              <a:t>g</a:t>
            </a:r>
            <a:r>
              <a:rPr lang="en-US" b="0" i="0" u="none" strike="noStrike" baseline="0" dirty="0">
                <a:solidFill>
                  <a:srgbClr val="060606"/>
                </a:solidFill>
              </a:rPr>
              <a:t>lucagon </a:t>
            </a:r>
            <a:r>
              <a:rPr lang="en-US" dirty="0">
                <a:solidFill>
                  <a:srgbClr val="060606"/>
                </a:solidFill>
              </a:rPr>
              <a:t>e</a:t>
            </a:r>
            <a:r>
              <a:rPr lang="en-US" b="0" i="0" u="none" strike="noStrike" baseline="0" dirty="0">
                <a:solidFill>
                  <a:srgbClr val="060606"/>
                </a:solidFill>
              </a:rPr>
              <a:t>mergency </a:t>
            </a:r>
            <a:r>
              <a:rPr lang="en-US" dirty="0">
                <a:solidFill>
                  <a:srgbClr val="060606"/>
                </a:solidFill>
              </a:rPr>
              <a:t>k</a:t>
            </a:r>
            <a:r>
              <a:rPr lang="en-US" b="0" i="0" u="none" strike="noStrike" baseline="0" dirty="0">
                <a:solidFill>
                  <a:srgbClr val="060606"/>
                </a:solidFill>
              </a:rPr>
              <a:t>it (by </a:t>
            </a:r>
            <a:r>
              <a:rPr lang="en-US" dirty="0">
                <a:solidFill>
                  <a:srgbClr val="060606"/>
                </a:solidFill>
              </a:rPr>
              <a:t>Amphastar</a:t>
            </a:r>
            <a:r>
              <a:rPr lang="en-US" b="0" i="0" u="none" strike="noStrike" baseline="0" dirty="0">
                <a:solidFill>
                  <a:srgbClr val="060606"/>
                </a:solidFill>
              </a:rPr>
              <a:t>)*</a:t>
            </a:r>
          </a:p>
          <a:p>
            <a:r>
              <a:rPr lang="en-US" dirty="0">
                <a:solidFill>
                  <a:srgbClr val="060606"/>
                </a:solidFill>
              </a:rPr>
              <a:t>Gvoke Pen – PA for greater QL of 1, Gvoke Syringe, Gvoke Vial</a:t>
            </a:r>
            <a:endParaRPr lang="en-US" b="0" i="0" u="none" strike="noStrike" baseline="0" dirty="0">
              <a:solidFill>
                <a:srgbClr val="060606"/>
              </a:solidFill>
            </a:endParaRPr>
          </a:p>
          <a:p>
            <a:r>
              <a:rPr lang="en-US" b="0" i="0" u="none" strike="noStrike" baseline="0" dirty="0">
                <a:solidFill>
                  <a:srgbClr val="060606"/>
                </a:solidFill>
              </a:rPr>
              <a:t>Proglycem Suspension*</a:t>
            </a:r>
          </a:p>
          <a:p>
            <a:r>
              <a:rPr lang="en-US" dirty="0">
                <a:solidFill>
                  <a:srgbClr val="060606"/>
                </a:solidFill>
              </a:rPr>
              <a:t>Zegalogue Autoinjector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000" b="0" i="0" u="none" strike="noStrike" baseline="0" dirty="0">
              <a:latin typeface="CIDFont+F4"/>
            </a:endParaRPr>
          </a:p>
          <a:p>
            <a:pPr marL="0" indent="0">
              <a:buNone/>
            </a:pPr>
            <a:endParaRPr lang="en-US" dirty="0">
              <a:solidFill>
                <a:srgbClr val="2682C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376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26BE5-B69E-436D-9FCC-F2BAAD537C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altLang="en-US" i="1" dirty="0"/>
              <a:t>Glucocorticoids, Inhaled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73D192-4A77-447D-9E05-D3E311B5AD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82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Committee Recommendations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 Key:</a:t>
            </a:r>
          </a:p>
          <a:p>
            <a:r>
              <a:rPr lang="en-US" altLang="en-US" sz="2000" dirty="0"/>
              <a:t>Products currently preferred and remaining preferred are listed in </a:t>
            </a:r>
            <a:r>
              <a:rPr lang="en-US" altLang="en-US" sz="2000" b="1" u="sng" dirty="0"/>
              <a:t>Black</a:t>
            </a:r>
          </a:p>
          <a:p>
            <a:r>
              <a:rPr lang="en-US" altLang="en-US" sz="2000" dirty="0"/>
              <a:t>Products currently new, not previously reviewed or non-preferred and recommended to be preferred are listed in </a:t>
            </a:r>
            <a:r>
              <a:rPr lang="en-US" altLang="en-US" sz="2000" b="1" u="sng" dirty="0">
                <a:solidFill>
                  <a:srgbClr val="3A3AB9"/>
                </a:solidFill>
              </a:rPr>
              <a:t>Blue</a:t>
            </a:r>
          </a:p>
          <a:p>
            <a:r>
              <a:rPr lang="en-US" altLang="en-US" sz="2000" dirty="0"/>
              <a:t>Products currently new, not previously reviewed or preferred and recommended to be non- preferred are listed in </a:t>
            </a:r>
            <a:r>
              <a:rPr lang="en-US" altLang="en-US" sz="2000" b="1" u="sng" dirty="0">
                <a:solidFill>
                  <a:srgbClr val="FF0000"/>
                </a:solidFill>
              </a:rPr>
              <a:t>Red</a:t>
            </a:r>
          </a:p>
          <a:p>
            <a:r>
              <a:rPr lang="en-US" altLang="en-US" sz="2000" dirty="0">
                <a:solidFill>
                  <a:srgbClr val="060606"/>
                </a:solidFill>
              </a:rPr>
              <a:t>Products currently included on the AHCCCS approved drug list are noted with an </a:t>
            </a:r>
            <a:r>
              <a:rPr lang="en-US" altLang="en-US" sz="2000" b="1" dirty="0">
                <a:solidFill>
                  <a:srgbClr val="060606"/>
                </a:solidFill>
              </a:rPr>
              <a:t>asterisk</a:t>
            </a:r>
            <a:r>
              <a:rPr lang="en-US" altLang="en-US" sz="2000" dirty="0">
                <a:solidFill>
                  <a:srgbClr val="060606"/>
                </a:solidFill>
              </a:rPr>
              <a:t> (*)</a:t>
            </a:r>
          </a:p>
          <a:p>
            <a:r>
              <a:rPr lang="en-US" altLang="en-US" sz="2000" dirty="0">
                <a:solidFill>
                  <a:srgbClr val="060606"/>
                </a:solidFill>
              </a:rPr>
              <a:t>Classes where grandfathering is recommended will have a notation on the preferred recommendations page</a:t>
            </a:r>
          </a:p>
          <a:p>
            <a:endParaRPr lang="en-US" altLang="en-US" sz="2000" b="1" i="1" u="sng" dirty="0">
              <a:solidFill>
                <a:srgbClr val="FF0000"/>
              </a:solidFill>
            </a:endParaRPr>
          </a:p>
          <a:p>
            <a:endParaRPr lang="en-US" altLang="en-US" sz="2000" b="1" i="1" dirty="0">
              <a:solidFill>
                <a:srgbClr val="0000FF"/>
              </a:solidFill>
            </a:endParaRPr>
          </a:p>
          <a:p>
            <a:endParaRPr lang="en-US" altLang="en-US" sz="2000" b="1" i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altLang="en-US" sz="2000" b="1" i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9751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n-US" altLang="en-US" dirty="0"/>
              <a:t>Glucocorticoids, Inhaled</a:t>
            </a:r>
            <a:endParaRPr lang="en-US" dirty="0">
              <a:cs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641802"/>
            <a:ext cx="8462897" cy="4106979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2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sz="2200" dirty="0">
                <a:solidFill>
                  <a:srgbClr val="060606"/>
                </a:solidFill>
              </a:rPr>
              <a:t>Single Agent Products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60606"/>
                </a:solidFill>
              </a:rPr>
              <a:t>Arnuity Ellipta*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60606"/>
                </a:solidFill>
              </a:rPr>
              <a:t>Asmanex*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60606"/>
                </a:solidFill>
              </a:rPr>
              <a:t>budesonide 1 mg respules*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60606"/>
                </a:solidFill>
                <a:cs typeface="Arial"/>
              </a:rPr>
              <a:t>budesonide 0.25 &amp; 0.5 mg respules*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60606"/>
                </a:solidFill>
              </a:rPr>
              <a:t>Flovent Diskus*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60606"/>
                </a:solidFill>
              </a:rPr>
              <a:t>Flovent HFA*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800" dirty="0">
                <a:solidFill>
                  <a:srgbClr val="060606"/>
                </a:solidFill>
              </a:rPr>
              <a:t>fluticasone diskus AG*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800" dirty="0">
                <a:solidFill>
                  <a:srgbClr val="060606"/>
                </a:solidFill>
              </a:rPr>
              <a:t>fluticasone HFA AG*</a:t>
            </a:r>
            <a:endParaRPr lang="en-US" sz="1800" dirty="0">
              <a:solidFill>
                <a:srgbClr val="060606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60606"/>
                </a:solidFill>
              </a:rPr>
              <a:t>Pulmicort Flexhaler*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60606"/>
                </a:solidFill>
              </a:rPr>
              <a:t>QVAR Redihaler*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5277394" y="1162595"/>
            <a:ext cx="3561806" cy="3339104"/>
          </a:xfrm>
        </p:spPr>
        <p:txBody>
          <a:bodyPr/>
          <a:lstStyle/>
          <a:p>
            <a:r>
              <a:rPr lang="en-US" sz="2200" dirty="0">
                <a:solidFill>
                  <a:srgbClr val="060606"/>
                </a:solidFill>
              </a:rPr>
              <a:t>Combination Products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60606"/>
                </a:solidFill>
              </a:rPr>
              <a:t>Advair Diskus*^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60606"/>
                </a:solidFill>
              </a:rPr>
              <a:t>Advair HFA*^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Airduo Respiclick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60606"/>
                </a:solidFill>
              </a:rPr>
              <a:t>Dulera*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60606"/>
                </a:solidFill>
              </a:rPr>
              <a:t>Symbicort*^</a:t>
            </a:r>
          </a:p>
          <a:p>
            <a:pPr marL="57150" indent="0">
              <a:buNone/>
            </a:pPr>
            <a:r>
              <a:rPr lang="en-US" sz="2000" i="1" dirty="0">
                <a:solidFill>
                  <a:srgbClr val="060606"/>
                </a:solidFill>
              </a:rPr>
              <a:t>^Brand is preferred over generic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8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F5027-B759-47CA-B244-054EF9BF35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altLang="en-US" i="1" dirty="0"/>
              <a:t>Growth Hormone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0F670-8561-4367-B69E-D8FBD9CD13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9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A76AA-EC5C-4D66-944E-E36814AE9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Growth Hormone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5268F-1723-4D6E-8D53-E3E8E0000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3" y="809897"/>
            <a:ext cx="9039497" cy="4197963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sz="2000" dirty="0">
                <a:solidFill>
                  <a:srgbClr val="060606"/>
                </a:solidFill>
              </a:rPr>
              <a:t>Genotropin Disp Syringe*</a:t>
            </a:r>
          </a:p>
          <a:p>
            <a:r>
              <a:rPr lang="en-US" sz="2000" dirty="0">
                <a:solidFill>
                  <a:srgbClr val="060606"/>
                </a:solidFill>
              </a:rPr>
              <a:t>Norditropin Pen*</a:t>
            </a:r>
          </a:p>
          <a:p>
            <a:pPr marL="0" indent="0">
              <a:buNone/>
            </a:pPr>
            <a:endParaRPr lang="en-US" sz="2000" dirty="0">
              <a:solidFill>
                <a:srgbClr val="060606"/>
              </a:solidFill>
            </a:endParaRPr>
          </a:p>
          <a:p>
            <a:pPr marL="0" indent="0">
              <a:buNone/>
            </a:pPr>
            <a:r>
              <a:rPr lang="en-US" altLang="en-US" sz="2000" b="1" i="1" dirty="0">
                <a:solidFill>
                  <a:srgbClr val="060606"/>
                </a:solidFill>
              </a:rPr>
              <a:t>PDL Recommendations (p</a:t>
            </a:r>
            <a:r>
              <a:rPr lang="en-US" sz="2000" b="1" i="1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roducts moving from preferred to nonpreferred):</a:t>
            </a:r>
            <a:endParaRPr lang="en-US" sz="2000" dirty="0">
              <a:solidFill>
                <a:srgbClr val="060606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Genotropin Cartridge*</a:t>
            </a:r>
          </a:p>
          <a:p>
            <a:r>
              <a:rPr lang="en-US" sz="2000" dirty="0">
                <a:solidFill>
                  <a:srgbClr val="FF0000"/>
                </a:solidFill>
              </a:rPr>
              <a:t>Omnitrope Catridge, Omnitrope Vial</a:t>
            </a:r>
          </a:p>
          <a:p>
            <a:r>
              <a:rPr lang="en-US" sz="2000" dirty="0">
                <a:solidFill>
                  <a:srgbClr val="FF0000"/>
                </a:solidFill>
              </a:rPr>
              <a:t>Zomacton vial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Grandfathering - No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30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0BFCA-C0FC-42D3-9C72-A040798B1F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P&amp;T Public Class Vote: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altLang="en-US" i="1" dirty="0">
                <a:solidFill>
                  <a:schemeClr val="bg1"/>
                </a:solidFill>
              </a:rPr>
              <a:t>Hepatitis C Agents</a:t>
            </a:r>
            <a:br>
              <a:rPr lang="en-US" altLang="en-US" i="1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Direct Acting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4F1069-C4E2-4D0C-888A-FE7B5BCB4C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159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2A1F-E0F2-45C2-A88F-57D983D45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Autofit/>
          </a:bodyPr>
          <a:lstStyle/>
          <a:p>
            <a:r>
              <a:rPr lang="en-US" altLang="en-US" dirty="0"/>
              <a:t>Hepatitis C Agents (D</a:t>
            </a:r>
            <a:r>
              <a:rPr lang="en-US" dirty="0"/>
              <a:t>irect Acting)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CCF74-DAF6-4037-AE63-F29912BC6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4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Mavyret*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sofosbuvir/velpatasvir (AG)*</a:t>
            </a:r>
          </a:p>
          <a:p>
            <a:pPr lvl="1"/>
            <a:endParaRPr lang="en-US" sz="2400" dirty="0">
              <a:solidFill>
                <a:srgbClr val="1E09B7"/>
              </a:solidFill>
            </a:endParaRPr>
          </a:p>
          <a:p>
            <a:pPr marL="0" indent="0">
              <a:buNone/>
            </a:pPr>
            <a:endParaRPr lang="en-US" sz="20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595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0BFCA-C0FC-42D3-9C72-A040798B1F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P&amp;T Public Class Vote: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altLang="en-US" i="1" dirty="0">
                <a:solidFill>
                  <a:schemeClr val="bg1"/>
                </a:solidFill>
              </a:rPr>
              <a:t>Hepatitis C Agents</a:t>
            </a:r>
            <a:br>
              <a:rPr lang="en-US" altLang="en-US" i="1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4F1069-C4E2-4D0C-888A-FE7B5BCB4C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765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2A1F-E0F2-45C2-A88F-57D983D45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Autofit/>
          </a:bodyPr>
          <a:lstStyle/>
          <a:p>
            <a:r>
              <a:rPr lang="en-US" altLang="en-US" dirty="0"/>
              <a:t>Hepatitis C Agents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CCF74-DAF6-4037-AE63-F29912BC6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4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Pegasys Syringe, Pegasys Vial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ibavirin capsule, ribavirin tablet</a:t>
            </a:r>
          </a:p>
          <a:p>
            <a:pPr lvl="1"/>
            <a:endParaRPr lang="en-US" sz="2400" dirty="0">
              <a:solidFill>
                <a:srgbClr val="1E09B7"/>
              </a:solidFill>
            </a:endParaRPr>
          </a:p>
          <a:p>
            <a:pPr marL="0" indent="0">
              <a:buNone/>
            </a:pPr>
            <a:endParaRPr lang="en-US" sz="20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90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B25EA-A2C6-4F2E-A65C-4B5CE1DBF6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altLang="en-US" i="1" dirty="0"/>
              <a:t>Hypoglycemics, </a:t>
            </a:r>
            <a:r>
              <a:rPr lang="en-US" altLang="en-US" i="1" dirty="0" err="1"/>
              <a:t>IncretinMimetics</a:t>
            </a:r>
            <a:r>
              <a:rPr lang="en-US" altLang="en-US" i="1" dirty="0"/>
              <a:t>/Enhancers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4DC53D-B373-40A0-B491-B6AE65E261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40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57150"/>
            <a:ext cx="8458200" cy="609600"/>
          </a:xfrm>
        </p:spPr>
        <p:txBody>
          <a:bodyPr/>
          <a:lstStyle/>
          <a:p>
            <a:pPr algn="l"/>
            <a:r>
              <a:rPr lang="en-US" altLang="en-US" dirty="0"/>
              <a:t>Hypoglycemics, Incretin Mimetics/Enhancers (1 of 2)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666750"/>
            <a:ext cx="4777740" cy="4001095"/>
          </a:xfrm>
        </p:spPr>
        <p:txBody>
          <a:bodyPr/>
          <a:lstStyle/>
          <a:p>
            <a:pPr>
              <a:buNone/>
            </a:pPr>
            <a:r>
              <a:rPr lang="en-US" altLang="en-US" b="1" i="1" dirty="0">
                <a:solidFill>
                  <a:srgbClr val="060606"/>
                </a:solidFill>
              </a:rPr>
              <a:t>PDL Recommendations (preferred products):</a:t>
            </a:r>
          </a:p>
          <a:p>
            <a:r>
              <a:rPr lang="en-US" altLang="en-US" sz="2000" dirty="0">
                <a:solidFill>
                  <a:srgbClr val="060606"/>
                </a:solidFill>
              </a:rPr>
              <a:t>Amylin Analogues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60606"/>
                </a:solidFill>
              </a:rPr>
              <a:t>Symlin Pens*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Dipeptidyl Peptidase-4 Enzyme Inhibitors (DPP-4s)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alogliptin (AG)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alogliptin/metformin (AG)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alogliptin/pioglitazone (AG)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Janumet*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Janumet XR*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BFBC33-6F6F-4FAC-A1D4-F53D8E440F08}"/>
              </a:ext>
            </a:extLst>
          </p:cNvPr>
          <p:cNvSpPr txBox="1"/>
          <p:nvPr/>
        </p:nvSpPr>
        <p:spPr>
          <a:xfrm>
            <a:off x="4953000" y="895350"/>
            <a:ext cx="3962400" cy="35886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tabLst>
                <a:tab pos="914400" algn="l"/>
              </a:tabLst>
            </a:pPr>
            <a:endParaRPr lang="en-US" sz="2000" kern="100" dirty="0">
              <a:solidFill>
                <a:srgbClr val="06060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Dipeptidyl Peptidase-4 Enzyme Inhibitors (DPP-4s) </a:t>
            </a:r>
            <a:r>
              <a:rPr lang="en-US" sz="2000" i="1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Cont.</a:t>
            </a:r>
            <a:endParaRPr lang="en-US" sz="2000" kern="100" dirty="0">
              <a:solidFill>
                <a:srgbClr val="06060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Januvia*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Jentadueto*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Jentadueto XR*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kern="100" dirty="0">
                <a:solidFill>
                  <a:srgbClr val="06060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Kazano*</a:t>
            </a:r>
            <a:endParaRPr lang="en-US" sz="2000" kern="100" dirty="0">
              <a:solidFill>
                <a:srgbClr val="06060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Kombiglyze XR*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60606"/>
                </a:solidFill>
              </a:rPr>
              <a:t>Tradjenta*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b="0" i="0" u="none" strike="noStrike" baseline="0" dirty="0">
                <a:solidFill>
                  <a:srgbClr val="060606"/>
                </a:solidFill>
              </a:rPr>
              <a:t>Trijardy XR*</a:t>
            </a:r>
            <a:r>
              <a:rPr lang="en-US" sz="2000" dirty="0">
                <a:solidFill>
                  <a:srgbClr val="060606"/>
                </a:solidFill>
              </a:rPr>
              <a:t> </a:t>
            </a:r>
            <a:endParaRPr lang="en-US" sz="2000" dirty="0">
              <a:solidFill>
                <a:srgbClr val="060606"/>
              </a:solidFill>
              <a:cs typeface="Calibri"/>
            </a:endParaRPr>
          </a:p>
          <a:p>
            <a:pPr lvl="1"/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83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57150"/>
            <a:ext cx="8458200" cy="609600"/>
          </a:xfrm>
        </p:spPr>
        <p:txBody>
          <a:bodyPr/>
          <a:lstStyle/>
          <a:p>
            <a:pPr algn="l"/>
            <a:r>
              <a:rPr lang="en-US" altLang="en-US" dirty="0"/>
              <a:t>Hypoglycemics, Incretin Mimetics/Enhancers (2 of 2)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666750"/>
            <a:ext cx="3962400" cy="4001095"/>
          </a:xfrm>
        </p:spPr>
        <p:txBody>
          <a:bodyPr/>
          <a:lstStyle/>
          <a:p>
            <a:pPr>
              <a:buNone/>
            </a:pPr>
            <a:r>
              <a:rPr lang="en-US" altLang="en-US" b="1" i="1" dirty="0">
                <a:solidFill>
                  <a:srgbClr val="060606"/>
                </a:solidFill>
              </a:rPr>
              <a:t>PDL Recommendations (preferred products):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60606"/>
                </a:solidFill>
              </a:rPr>
              <a:t>Glucagon-Like Peptide-1 Receptor Agonists (GLP-1s)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60606"/>
                </a:solidFill>
              </a:rPr>
              <a:t>Bydureon Pens*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60606"/>
                </a:solidFill>
              </a:rPr>
              <a:t>Byetta Pens*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i="0" u="none" strike="noStrike" baseline="0" dirty="0">
                <a:solidFill>
                  <a:srgbClr val="060606"/>
                </a:solidFill>
              </a:rPr>
              <a:t>Trulicity*</a:t>
            </a:r>
            <a:r>
              <a:rPr lang="en-US" sz="2400" dirty="0">
                <a:solidFill>
                  <a:srgbClr val="060606"/>
                </a:solidFill>
              </a:rPr>
              <a:t> </a:t>
            </a:r>
            <a:endParaRPr lang="en-US" sz="2400" b="1" dirty="0">
              <a:solidFill>
                <a:srgbClr val="060606"/>
              </a:solidFill>
              <a:cs typeface="Calibri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60606"/>
                </a:solidFill>
              </a:rPr>
              <a:t>Victoza*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BFBC33-6F6F-4FAC-A1D4-F53D8E440F08}"/>
              </a:ext>
            </a:extLst>
          </p:cNvPr>
          <p:cNvSpPr txBox="1"/>
          <p:nvPr/>
        </p:nvSpPr>
        <p:spPr>
          <a:xfrm>
            <a:off x="4762500" y="666750"/>
            <a:ext cx="3962400" cy="42841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tabLst>
                <a:tab pos="914400" algn="l"/>
              </a:tabLst>
            </a:pPr>
            <a:r>
              <a:rPr lang="en-US" altLang="en-US" sz="2400" b="1" i="1" dirty="0">
                <a:solidFill>
                  <a:srgbClr val="060606"/>
                </a:solidFill>
              </a:rPr>
              <a:t>PDL Recommendations (p</a:t>
            </a:r>
            <a:r>
              <a:rPr lang="en-US" sz="2400" b="1" i="1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roducts moving from preferred to nonpreferred &amp; discontinued):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Kombiglyze XR*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0000"/>
                </a:solidFill>
              </a:rPr>
              <a:t>Nesina*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0000"/>
                </a:solidFill>
              </a:rPr>
              <a:t>Onglyza*</a:t>
            </a:r>
          </a:p>
          <a:p>
            <a:pPr marL="0" indent="0">
              <a:buNone/>
            </a:pPr>
            <a:endParaRPr lang="en-US" sz="1600" i="1" kern="100" dirty="0">
              <a:solidFill>
                <a:srgbClr val="06060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i="1" kern="100" dirty="0">
              <a:solidFill>
                <a:srgbClr val="06060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i="1" kern="100" dirty="0">
              <a:solidFill>
                <a:srgbClr val="06060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i="1" kern="100" dirty="0">
              <a:solidFill>
                <a:srgbClr val="06060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i="1" kern="100" dirty="0">
              <a:solidFill>
                <a:srgbClr val="06060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5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altLang="en-US" sz="3200" i="1" dirty="0"/>
              <a:t>Analgesics, Narcotics Long Acting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7B02038-9B82-40AE-9459-1FC21EB617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44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D1BB4-8B55-4095-9356-F4768CA9FC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altLang="en-US" i="1" dirty="0"/>
              <a:t>Hypoglycemics, Insulin and Related Agents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4CBC8-60F3-4DD3-B0CE-3ED5B43526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465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C0912-0BB9-4FAA-8A81-CABA65DE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Hypoglycemics, Insulin and Related </a:t>
            </a:r>
            <a:br>
              <a:rPr lang="en-US" altLang="en-US" dirty="0"/>
            </a:br>
            <a:r>
              <a:rPr lang="en-US" altLang="en-US" dirty="0"/>
              <a:t>Agents (1 of 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78BA4-A937-44AE-A1D3-36B4C702F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47751"/>
            <a:ext cx="4419600" cy="3581400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000" b="1" i="1" dirty="0">
                <a:solidFill>
                  <a:srgbClr val="060606"/>
                </a:solidFill>
              </a:rPr>
              <a:t>PDL Recommendations (preferred products):</a:t>
            </a:r>
          </a:p>
          <a:p>
            <a:r>
              <a:rPr lang="en-US" altLang="en-US" sz="2000" dirty="0">
                <a:solidFill>
                  <a:srgbClr val="060606"/>
                </a:solidFill>
              </a:rPr>
              <a:t>Rapid-Acting Insulins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60606"/>
                </a:solidFill>
                <a:cs typeface="Arial"/>
              </a:rPr>
              <a:t>Humalog Cartridge*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60606"/>
                </a:solidFill>
              </a:rPr>
              <a:t>i</a:t>
            </a:r>
            <a:r>
              <a:rPr lang="en-US" sz="2000" b="0" i="0" u="none" strike="noStrike" baseline="0" dirty="0">
                <a:solidFill>
                  <a:srgbClr val="060606"/>
                </a:solidFill>
              </a:rPr>
              <a:t>nsulin </a:t>
            </a:r>
            <a:r>
              <a:rPr lang="en-US" sz="2000" dirty="0">
                <a:solidFill>
                  <a:srgbClr val="060606"/>
                </a:solidFill>
              </a:rPr>
              <a:t>a</a:t>
            </a:r>
            <a:r>
              <a:rPr lang="en-US" sz="2000" b="0" i="0" u="none" strike="noStrike" baseline="0" dirty="0">
                <a:solidFill>
                  <a:srgbClr val="060606"/>
                </a:solidFill>
              </a:rPr>
              <a:t>spart </a:t>
            </a:r>
            <a:r>
              <a:rPr lang="en-US" sz="2000" dirty="0">
                <a:solidFill>
                  <a:srgbClr val="060606"/>
                </a:solidFill>
              </a:rPr>
              <a:t>c</a:t>
            </a:r>
            <a:r>
              <a:rPr lang="en-US" sz="2000" b="0" i="0" u="none" strike="noStrike" baseline="0" dirty="0">
                <a:solidFill>
                  <a:srgbClr val="060606"/>
                </a:solidFill>
              </a:rPr>
              <a:t>artridge (AG)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60606"/>
                </a:solidFill>
              </a:rPr>
              <a:t>i</a:t>
            </a:r>
            <a:r>
              <a:rPr lang="en-US" sz="2000" b="0" i="0" u="none" strike="noStrike" baseline="0" dirty="0">
                <a:solidFill>
                  <a:srgbClr val="060606"/>
                </a:solidFill>
              </a:rPr>
              <a:t>nsulin </a:t>
            </a:r>
            <a:r>
              <a:rPr lang="en-US" sz="2000" dirty="0">
                <a:solidFill>
                  <a:srgbClr val="060606"/>
                </a:solidFill>
              </a:rPr>
              <a:t>a</a:t>
            </a:r>
            <a:r>
              <a:rPr lang="en-US" sz="2000" b="0" i="0" u="none" strike="noStrike" baseline="0" dirty="0">
                <a:solidFill>
                  <a:srgbClr val="060606"/>
                </a:solidFill>
              </a:rPr>
              <a:t>spart </a:t>
            </a:r>
            <a:r>
              <a:rPr lang="en-US" sz="2000" dirty="0">
                <a:solidFill>
                  <a:srgbClr val="060606"/>
                </a:solidFill>
              </a:rPr>
              <a:t>p</a:t>
            </a:r>
            <a:r>
              <a:rPr lang="en-US" sz="2000" b="0" i="0" u="none" strike="noStrike" baseline="0" dirty="0">
                <a:solidFill>
                  <a:srgbClr val="060606"/>
                </a:solidFill>
              </a:rPr>
              <a:t>en (AG)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60606"/>
                </a:solidFill>
              </a:rPr>
              <a:t>i</a:t>
            </a:r>
            <a:r>
              <a:rPr lang="en-US" sz="2000" b="0" i="0" u="none" strike="noStrike" baseline="0" dirty="0">
                <a:solidFill>
                  <a:srgbClr val="060606"/>
                </a:solidFill>
              </a:rPr>
              <a:t>nsulin </a:t>
            </a:r>
            <a:r>
              <a:rPr lang="en-US" sz="2000" dirty="0">
                <a:solidFill>
                  <a:srgbClr val="060606"/>
                </a:solidFill>
              </a:rPr>
              <a:t>a</a:t>
            </a:r>
            <a:r>
              <a:rPr lang="en-US" sz="2000" b="0" i="0" u="none" strike="noStrike" baseline="0" dirty="0">
                <a:solidFill>
                  <a:srgbClr val="060606"/>
                </a:solidFill>
              </a:rPr>
              <a:t>spart </a:t>
            </a:r>
            <a:r>
              <a:rPr lang="en-US" sz="2000" dirty="0">
                <a:solidFill>
                  <a:srgbClr val="060606"/>
                </a:solidFill>
              </a:rPr>
              <a:t>v</a:t>
            </a:r>
            <a:r>
              <a:rPr lang="en-US" sz="2000" b="0" i="0" u="none" strike="noStrike" baseline="0" dirty="0">
                <a:solidFill>
                  <a:srgbClr val="060606"/>
                </a:solidFill>
              </a:rPr>
              <a:t>ial (AG)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rgbClr val="060606"/>
                </a:solidFill>
              </a:rPr>
              <a:t>i</a:t>
            </a:r>
            <a:r>
              <a:rPr lang="de-DE" sz="2000" b="0" i="0" u="none" strike="noStrike" baseline="0" dirty="0">
                <a:solidFill>
                  <a:srgbClr val="060606"/>
                </a:solidFill>
              </a:rPr>
              <a:t>nsulin </a:t>
            </a:r>
            <a:r>
              <a:rPr lang="de-DE" sz="2000" dirty="0">
                <a:solidFill>
                  <a:srgbClr val="060606"/>
                </a:solidFill>
              </a:rPr>
              <a:t>l</a:t>
            </a:r>
            <a:r>
              <a:rPr lang="de-DE" sz="2000" b="0" i="0" u="none" strike="noStrike" baseline="0" dirty="0">
                <a:solidFill>
                  <a:srgbClr val="060606"/>
                </a:solidFill>
              </a:rPr>
              <a:t>ispro </a:t>
            </a:r>
            <a:r>
              <a:rPr lang="de-DE" sz="2000" dirty="0">
                <a:solidFill>
                  <a:srgbClr val="060606"/>
                </a:solidFill>
              </a:rPr>
              <a:t>j</a:t>
            </a:r>
            <a:r>
              <a:rPr lang="de-DE" sz="2000" b="0" i="0" u="none" strike="noStrike" baseline="0" dirty="0">
                <a:solidFill>
                  <a:srgbClr val="060606"/>
                </a:solidFill>
              </a:rPr>
              <a:t>unior </a:t>
            </a:r>
            <a:r>
              <a:rPr lang="de-DE" sz="2000" dirty="0">
                <a:solidFill>
                  <a:srgbClr val="060606"/>
                </a:solidFill>
              </a:rPr>
              <a:t>k</a:t>
            </a:r>
            <a:r>
              <a:rPr lang="de-DE" sz="2000" b="0" i="0" u="none" strike="noStrike" baseline="0" dirty="0">
                <a:solidFill>
                  <a:srgbClr val="060606"/>
                </a:solidFill>
              </a:rPr>
              <a:t>wikpen (AG)</a:t>
            </a:r>
            <a:endParaRPr lang="en-US" sz="2000" b="0" i="0" u="none" strike="noStrike" baseline="0" dirty="0">
              <a:solidFill>
                <a:srgbClr val="060606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60606"/>
                </a:solidFill>
              </a:rPr>
              <a:t>i</a:t>
            </a:r>
            <a:r>
              <a:rPr lang="en-US" sz="2000" b="0" i="0" u="none" strike="noStrike" baseline="0" dirty="0">
                <a:solidFill>
                  <a:srgbClr val="060606"/>
                </a:solidFill>
              </a:rPr>
              <a:t>nsulin </a:t>
            </a:r>
            <a:r>
              <a:rPr lang="en-US" sz="2000" dirty="0">
                <a:solidFill>
                  <a:srgbClr val="060606"/>
                </a:solidFill>
              </a:rPr>
              <a:t>l</a:t>
            </a:r>
            <a:r>
              <a:rPr lang="en-US" sz="2000" b="0" i="0" u="none" strike="noStrike" baseline="0" dirty="0">
                <a:solidFill>
                  <a:srgbClr val="060606"/>
                </a:solidFill>
              </a:rPr>
              <a:t>ispro </a:t>
            </a:r>
            <a:r>
              <a:rPr lang="en-US" sz="2000" dirty="0">
                <a:solidFill>
                  <a:srgbClr val="060606"/>
                </a:solidFill>
              </a:rPr>
              <a:t>p</a:t>
            </a:r>
            <a:r>
              <a:rPr lang="en-US" sz="2000" b="0" i="0" u="none" strike="noStrike" baseline="0" dirty="0">
                <a:solidFill>
                  <a:srgbClr val="060606"/>
                </a:solidFill>
              </a:rPr>
              <a:t>en (AG)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60606"/>
                </a:solidFill>
              </a:rPr>
              <a:t>i</a:t>
            </a:r>
            <a:r>
              <a:rPr lang="en-US" sz="2000" b="0" i="0" u="none" strike="noStrike" baseline="0" dirty="0">
                <a:solidFill>
                  <a:srgbClr val="060606"/>
                </a:solidFill>
              </a:rPr>
              <a:t>nsulin </a:t>
            </a:r>
            <a:r>
              <a:rPr lang="en-US" sz="2000" dirty="0">
                <a:solidFill>
                  <a:srgbClr val="060606"/>
                </a:solidFill>
              </a:rPr>
              <a:t>l</a:t>
            </a:r>
            <a:r>
              <a:rPr lang="en-US" sz="2000" b="0" i="0" u="none" strike="noStrike" baseline="0" dirty="0">
                <a:solidFill>
                  <a:srgbClr val="060606"/>
                </a:solidFill>
              </a:rPr>
              <a:t>ispro </a:t>
            </a:r>
            <a:r>
              <a:rPr lang="en-US" sz="2000" dirty="0">
                <a:solidFill>
                  <a:srgbClr val="060606"/>
                </a:solidFill>
              </a:rPr>
              <a:t>v</a:t>
            </a:r>
            <a:r>
              <a:rPr lang="en-US" sz="2000" b="0" i="0" u="none" strike="noStrike" baseline="0" dirty="0">
                <a:solidFill>
                  <a:srgbClr val="060606"/>
                </a:solidFill>
              </a:rPr>
              <a:t>ial (AG)</a:t>
            </a:r>
          </a:p>
          <a:p>
            <a:pPr marL="457200" lvl="1" indent="0">
              <a:buNone/>
            </a:pPr>
            <a:endParaRPr lang="en-US" sz="1800" b="0" i="0" u="none" strike="noStrike" baseline="0" dirty="0"/>
          </a:p>
          <a:p>
            <a:pPr lvl="1"/>
            <a:endParaRPr lang="en-US" sz="1800" b="0" i="0" u="none" strike="noStrike" baseline="0" dirty="0">
              <a:solidFill>
                <a:srgbClr val="0070C0"/>
              </a:solidFill>
              <a:latin typeface="CIDFont+F4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38793-4A49-4562-8B12-88D9C8990C3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57520" y="1047750"/>
            <a:ext cx="4191000" cy="3581400"/>
          </a:xfrm>
        </p:spPr>
        <p:txBody>
          <a:bodyPr lIns="91440" tIns="45720" rIns="91440" bIns="45720" anchor="t"/>
          <a:lstStyle/>
          <a:p>
            <a:r>
              <a:rPr lang="en-US" sz="2000" dirty="0">
                <a:solidFill>
                  <a:srgbClr val="060606"/>
                </a:solidFill>
              </a:rPr>
              <a:t>Regular Insulins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60606"/>
                </a:solidFill>
              </a:rPr>
              <a:t>Humulin 500 Pens*, Humulin 500 Vials*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60606"/>
                </a:solidFill>
              </a:rPr>
              <a:t>Novolin Vial OTC*</a:t>
            </a:r>
          </a:p>
          <a:p>
            <a:r>
              <a:rPr lang="en-US" sz="2000" dirty="0">
                <a:solidFill>
                  <a:srgbClr val="060606"/>
                </a:solidFill>
              </a:rPr>
              <a:t>Long-Acting Insulins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insulin degludec pen 100U/mL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insulin degludec pen 200U/mL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insulin degludec vial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60606"/>
                </a:solidFill>
              </a:rPr>
              <a:t>Lantus Vial*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60606"/>
                </a:solidFill>
              </a:rPr>
              <a:t>Lantus Solostar Pen*</a:t>
            </a:r>
          </a:p>
          <a:p>
            <a:pPr marL="457200" lvl="1" indent="0">
              <a:buNone/>
            </a:pPr>
            <a:endParaRPr lang="en-US" sz="1800" dirty="0">
              <a:solidFill>
                <a:srgbClr val="3A3AB9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340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03532-533F-4DE8-A395-BEF8C433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Hypoglycemics, Insulin and Related </a:t>
            </a:r>
            <a:br>
              <a:rPr lang="en-US" altLang="en-US" dirty="0"/>
            </a:br>
            <a:r>
              <a:rPr lang="en-US" altLang="en-US" dirty="0"/>
              <a:t>Agents (2 of 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C28D3-6915-4E51-973D-DE4AA593C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7750"/>
            <a:ext cx="8852170" cy="3661409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altLang="en-US" sz="2000" b="1" i="1" dirty="0">
                <a:solidFill>
                  <a:srgbClr val="060606"/>
                </a:solidFill>
              </a:rPr>
              <a:t>PDL Recommendations (preferred products):</a:t>
            </a:r>
          </a:p>
          <a:p>
            <a:r>
              <a:rPr lang="en-US" sz="2000" dirty="0">
                <a:solidFill>
                  <a:srgbClr val="060606"/>
                </a:solidFill>
              </a:rPr>
              <a:t>Rapid/Intermediate-Acting Combination Insulins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60606"/>
                </a:solidFill>
                <a:cs typeface="Arial"/>
              </a:rPr>
              <a:t>Humalog Mix Vial*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060606"/>
                </a:solidFill>
                <a:cs typeface="Arial"/>
              </a:rPr>
              <a:t>i</a:t>
            </a:r>
            <a:r>
              <a:rPr lang="fr-FR" sz="2000" b="0" i="0" u="none" strike="noStrike" baseline="0" dirty="0">
                <a:solidFill>
                  <a:srgbClr val="060606"/>
                </a:solidFill>
                <a:cs typeface="Arial"/>
              </a:rPr>
              <a:t>nsulin </a:t>
            </a:r>
            <a:r>
              <a:rPr lang="fr-FR" sz="2000" dirty="0">
                <a:solidFill>
                  <a:srgbClr val="060606"/>
                </a:solidFill>
                <a:cs typeface="Arial"/>
              </a:rPr>
              <a:t>a</a:t>
            </a:r>
            <a:r>
              <a:rPr lang="fr-FR" sz="2000" b="0" i="0" u="none" strike="noStrike" baseline="0" dirty="0">
                <a:solidFill>
                  <a:srgbClr val="060606"/>
                </a:solidFill>
                <a:cs typeface="Arial"/>
              </a:rPr>
              <a:t>spart/insulin </a:t>
            </a:r>
            <a:r>
              <a:rPr lang="fr-FR" sz="2000" dirty="0">
                <a:solidFill>
                  <a:srgbClr val="060606"/>
                </a:solidFill>
                <a:cs typeface="Arial"/>
              </a:rPr>
              <a:t>a</a:t>
            </a:r>
            <a:r>
              <a:rPr lang="fr-FR" sz="2000" b="0" i="0" u="none" strike="noStrike" baseline="0" dirty="0">
                <a:solidFill>
                  <a:srgbClr val="060606"/>
                </a:solidFill>
                <a:cs typeface="Arial"/>
              </a:rPr>
              <a:t>spart </a:t>
            </a:r>
            <a:r>
              <a:rPr lang="fr-FR" sz="2000" dirty="0">
                <a:solidFill>
                  <a:srgbClr val="060606"/>
                </a:solidFill>
                <a:cs typeface="Arial"/>
              </a:rPr>
              <a:t>p</a:t>
            </a:r>
            <a:r>
              <a:rPr lang="fr-FR" sz="2000" b="0" i="0" u="none" strike="noStrike" baseline="0" dirty="0">
                <a:solidFill>
                  <a:srgbClr val="060606"/>
                </a:solidFill>
                <a:cs typeface="Arial"/>
              </a:rPr>
              <a:t>rotamine </a:t>
            </a:r>
            <a:r>
              <a:rPr lang="fr-FR" sz="2000" dirty="0">
                <a:solidFill>
                  <a:srgbClr val="060606"/>
                </a:solidFill>
                <a:cs typeface="Arial"/>
              </a:rPr>
              <a:t>v</a:t>
            </a:r>
            <a:r>
              <a:rPr lang="fr-FR" sz="2000" b="0" i="0" u="none" strike="noStrike" baseline="0" dirty="0">
                <a:solidFill>
                  <a:srgbClr val="060606"/>
                </a:solidFill>
                <a:cs typeface="Arial"/>
              </a:rPr>
              <a:t>ial (AG)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060606"/>
                </a:solidFill>
                <a:cs typeface="Arial"/>
              </a:rPr>
              <a:t>i</a:t>
            </a:r>
            <a:r>
              <a:rPr lang="fr-FR" sz="2000" b="0" i="0" u="none" strike="noStrike" baseline="0" dirty="0">
                <a:solidFill>
                  <a:srgbClr val="060606"/>
                </a:solidFill>
                <a:cs typeface="Arial"/>
              </a:rPr>
              <a:t>nsulin </a:t>
            </a:r>
            <a:r>
              <a:rPr lang="fr-FR" sz="2000" dirty="0">
                <a:solidFill>
                  <a:srgbClr val="060606"/>
                </a:solidFill>
                <a:cs typeface="Arial"/>
              </a:rPr>
              <a:t>a</a:t>
            </a:r>
            <a:r>
              <a:rPr lang="fr-FR" sz="2000" b="0" i="0" u="none" strike="noStrike" baseline="0" dirty="0">
                <a:solidFill>
                  <a:srgbClr val="060606"/>
                </a:solidFill>
                <a:cs typeface="Arial"/>
              </a:rPr>
              <a:t>spart/insulin </a:t>
            </a:r>
            <a:r>
              <a:rPr lang="fr-FR" sz="2000" dirty="0">
                <a:solidFill>
                  <a:srgbClr val="060606"/>
                </a:solidFill>
                <a:cs typeface="Arial"/>
              </a:rPr>
              <a:t>a</a:t>
            </a:r>
            <a:r>
              <a:rPr lang="fr-FR" sz="2000" b="0" i="0" u="none" strike="noStrike" baseline="0" dirty="0">
                <a:solidFill>
                  <a:srgbClr val="060606"/>
                </a:solidFill>
                <a:cs typeface="Arial"/>
              </a:rPr>
              <a:t>spart </a:t>
            </a:r>
            <a:r>
              <a:rPr lang="fr-FR" sz="2000" dirty="0">
                <a:solidFill>
                  <a:srgbClr val="060606"/>
                </a:solidFill>
                <a:cs typeface="Arial"/>
              </a:rPr>
              <a:t>p</a:t>
            </a:r>
            <a:r>
              <a:rPr lang="fr-FR" sz="2000" b="0" i="0" u="none" strike="noStrike" baseline="0" dirty="0">
                <a:solidFill>
                  <a:srgbClr val="060606"/>
                </a:solidFill>
                <a:cs typeface="Arial"/>
              </a:rPr>
              <a:t>rotamine insulin </a:t>
            </a:r>
            <a:r>
              <a:rPr lang="fr-FR" sz="2000" dirty="0">
                <a:solidFill>
                  <a:srgbClr val="060606"/>
                </a:solidFill>
                <a:cs typeface="Arial"/>
              </a:rPr>
              <a:t>p</a:t>
            </a:r>
            <a:r>
              <a:rPr lang="fr-FR" sz="2000" b="0" i="0" u="none" strike="noStrike" baseline="0" dirty="0">
                <a:solidFill>
                  <a:srgbClr val="060606"/>
                </a:solidFill>
                <a:cs typeface="Arial"/>
              </a:rPr>
              <a:t>en (AG)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60606"/>
                </a:solidFill>
                <a:cs typeface="Arial"/>
              </a:rPr>
              <a:t>i</a:t>
            </a:r>
            <a:r>
              <a:rPr lang="en-US" sz="2000" b="0" i="0" u="none" strike="noStrike" baseline="0" dirty="0">
                <a:solidFill>
                  <a:srgbClr val="060606"/>
                </a:solidFill>
                <a:cs typeface="Arial"/>
              </a:rPr>
              <a:t>nsulin </a:t>
            </a:r>
            <a:r>
              <a:rPr lang="en-US" sz="2000" dirty="0">
                <a:solidFill>
                  <a:srgbClr val="060606"/>
                </a:solidFill>
                <a:cs typeface="Arial"/>
              </a:rPr>
              <a:t>l</a:t>
            </a:r>
            <a:r>
              <a:rPr lang="en-US" sz="2000" b="0" i="0" u="none" strike="noStrike" baseline="0" dirty="0">
                <a:solidFill>
                  <a:srgbClr val="060606"/>
                </a:solidFill>
                <a:cs typeface="Arial"/>
              </a:rPr>
              <a:t>ispro </a:t>
            </a:r>
            <a:r>
              <a:rPr lang="en-US" sz="2000" dirty="0">
                <a:solidFill>
                  <a:srgbClr val="060606"/>
                </a:solidFill>
                <a:cs typeface="Arial"/>
              </a:rPr>
              <a:t>p</a:t>
            </a:r>
            <a:r>
              <a:rPr lang="en-US" sz="2000" b="0" i="0" u="none" strike="noStrike" baseline="0" dirty="0">
                <a:solidFill>
                  <a:srgbClr val="060606"/>
                </a:solidFill>
                <a:cs typeface="Arial"/>
              </a:rPr>
              <a:t>rotamine </a:t>
            </a:r>
            <a:r>
              <a:rPr lang="en-US" sz="2000" dirty="0">
                <a:solidFill>
                  <a:srgbClr val="060606"/>
                </a:solidFill>
                <a:cs typeface="Arial"/>
              </a:rPr>
              <a:t>m</a:t>
            </a:r>
            <a:r>
              <a:rPr lang="en-US" sz="2000" b="0" i="0" u="none" strike="noStrike" baseline="0" dirty="0">
                <a:solidFill>
                  <a:srgbClr val="060606"/>
                </a:solidFill>
                <a:cs typeface="Arial"/>
              </a:rPr>
              <a:t>ix </a:t>
            </a:r>
            <a:r>
              <a:rPr lang="en-US" sz="2000" dirty="0">
                <a:solidFill>
                  <a:srgbClr val="060606"/>
                </a:solidFill>
                <a:cs typeface="Arial"/>
              </a:rPr>
              <a:t>k</a:t>
            </a:r>
            <a:r>
              <a:rPr lang="en-US" sz="2000" b="0" i="0" u="none" strike="noStrike" baseline="0" dirty="0">
                <a:solidFill>
                  <a:srgbClr val="060606"/>
                </a:solidFill>
                <a:cs typeface="Arial"/>
              </a:rPr>
              <a:t>wikpen (AG)</a:t>
            </a:r>
          </a:p>
          <a:p>
            <a:r>
              <a:rPr lang="en-US" sz="2000" dirty="0">
                <a:solidFill>
                  <a:srgbClr val="060606"/>
                </a:solidFill>
              </a:rPr>
              <a:t>Regular/Intermediate-Acting Combination Insulins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60606"/>
                </a:solidFill>
              </a:rPr>
              <a:t>Humulin Pen 70/30 OTC, Humulin 70/30 Vial OTC*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60606"/>
                </a:solidFill>
              </a:rPr>
              <a:t>Novolin 70/30 Vial OTC*</a:t>
            </a:r>
          </a:p>
          <a:p>
            <a:pPr>
              <a:buFont typeface="Courier New" panose="02070309020205020404" pitchFamily="49" charset="0"/>
              <a:buChar char="o"/>
            </a:pPr>
            <a:endParaRPr lang="fr-FR" sz="2000" b="0" i="0" u="none" strike="noStrike" baseline="0" dirty="0">
              <a:solidFill>
                <a:srgbClr val="060606"/>
              </a:solidFill>
              <a:cs typeface="Arial"/>
            </a:endParaRPr>
          </a:p>
          <a:p>
            <a:pPr lvl="1"/>
            <a:endParaRPr lang="fr-FR" sz="1800" b="0" i="0" u="none" strike="noStrike" baseline="0" dirty="0">
              <a:cs typeface="Arial"/>
            </a:endParaRPr>
          </a:p>
          <a:p>
            <a:pPr lvl="1"/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80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03532-533F-4DE8-A395-BEF8C433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Hypoglycemics, Insulin and Related </a:t>
            </a:r>
            <a:br>
              <a:rPr lang="en-US" altLang="en-US" dirty="0"/>
            </a:br>
            <a:r>
              <a:rPr lang="en-US" altLang="en-US" dirty="0"/>
              <a:t>Agents (3 of 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C28D3-6915-4E51-973D-DE4AA593C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033656" cy="3661409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altLang="en-US" b="1" i="1" dirty="0">
                <a:solidFill>
                  <a:srgbClr val="060606"/>
                </a:solidFill>
              </a:rPr>
              <a:t>PDL Recommendations (products moving from preferred to nonpreferred &amp; discontinued):</a:t>
            </a:r>
          </a:p>
          <a:p>
            <a:r>
              <a:rPr lang="en-US" dirty="0">
                <a:solidFill>
                  <a:srgbClr val="FF0000"/>
                </a:solidFill>
              </a:rPr>
              <a:t>Levemir Pens*</a:t>
            </a:r>
          </a:p>
          <a:p>
            <a:r>
              <a:rPr lang="en-US" dirty="0">
                <a:solidFill>
                  <a:srgbClr val="FF0000"/>
                </a:solidFill>
              </a:rPr>
              <a:t>Levemir Vials*</a:t>
            </a:r>
          </a:p>
          <a:p>
            <a:endParaRPr lang="fr-FR" sz="2000" b="0" i="0" u="none" strike="noStrike" baseline="0" dirty="0">
              <a:solidFill>
                <a:srgbClr val="060606"/>
              </a:solidFill>
              <a:cs typeface="Arial"/>
            </a:endParaRPr>
          </a:p>
          <a:p>
            <a:pPr lvl="1"/>
            <a:endParaRPr lang="fr-FR" sz="1800" b="0" i="0" u="none" strike="noStrike" baseline="0" dirty="0">
              <a:cs typeface="Arial"/>
            </a:endParaRPr>
          </a:p>
          <a:p>
            <a:pPr lvl="1"/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CAF49-FAA0-4566-9CF2-6DA9D9869F5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24400" y="1813560"/>
            <a:ext cx="4419600" cy="158932"/>
          </a:xfrm>
        </p:spPr>
        <p:txBody>
          <a:bodyPr lIns="91440" tIns="45720" rIns="91440" bIns="45720" anchor="t"/>
          <a:lstStyle/>
          <a:p>
            <a:pPr>
              <a:buNone/>
            </a:pPr>
            <a:endParaRPr lang="en-US" altLang="en-US" sz="1800" b="1" i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69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Immunologics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68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FB1B0-338E-4562-8E72-AF03CB4E3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Immunologics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A47-0BD0-46E6-807F-BA36CDDAB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585210"/>
          </a:xfrm>
        </p:spPr>
        <p:txBody>
          <a:bodyPr/>
          <a:lstStyle/>
          <a:p>
            <a:pPr>
              <a:buNone/>
            </a:pPr>
            <a:r>
              <a:rPr lang="en-US" altLang="en-US" sz="18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Adbry*</a:t>
            </a:r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Elidel</a:t>
            </a:r>
          </a:p>
          <a:p>
            <a:r>
              <a:rPr lang="en-US" sz="1800" dirty="0" err="1">
                <a:solidFill>
                  <a:srgbClr val="060606"/>
                </a:solidFill>
              </a:rPr>
              <a:t>Eucrisa</a:t>
            </a:r>
            <a:r>
              <a:rPr lang="en-US" sz="1800" dirty="0">
                <a:solidFill>
                  <a:srgbClr val="060606"/>
                </a:solidFill>
              </a:rPr>
              <a:t>*</a:t>
            </a:r>
          </a:p>
          <a:p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</a:rPr>
              <a:t>Opzelura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sz="1800" dirty="0">
                <a:solidFill>
                  <a:srgbClr val="060606"/>
                </a:solidFill>
              </a:rPr>
              <a:t>pimecrolimus, pimecrolimus (AG)*</a:t>
            </a:r>
          </a:p>
          <a:p>
            <a:r>
              <a:rPr lang="en-US" sz="1800" dirty="0">
                <a:solidFill>
                  <a:srgbClr val="060606"/>
                </a:solidFill>
              </a:rPr>
              <a:t>tacrolimus, tacrolimus (AG)*</a:t>
            </a:r>
            <a:endParaRPr lang="en-US" altLang="en-US" sz="1800" b="1" i="1" dirty="0">
              <a:solidFill>
                <a:srgbClr val="060606"/>
              </a:solidFill>
            </a:endParaRPr>
          </a:p>
          <a:p>
            <a:pPr marL="0" indent="0">
              <a:buNone/>
            </a:pPr>
            <a:r>
              <a:rPr lang="en-US" altLang="en-US" sz="1800" b="1" i="1" dirty="0">
                <a:solidFill>
                  <a:srgbClr val="060606"/>
                </a:solidFill>
              </a:rPr>
              <a:t>PDL Recommendations (products moving from preferred to nonpreferred):</a:t>
            </a:r>
          </a:p>
          <a:p>
            <a:r>
              <a:rPr lang="en-US" altLang="en-US" sz="1800" dirty="0">
                <a:solidFill>
                  <a:srgbClr val="FF0000"/>
                </a:solidFill>
              </a:rPr>
              <a:t>Dupixent Pen*</a:t>
            </a:r>
          </a:p>
          <a:p>
            <a:r>
              <a:rPr lang="en-US" altLang="en-US" sz="1800" dirty="0">
                <a:solidFill>
                  <a:srgbClr val="FF0000"/>
                </a:solidFill>
              </a:rPr>
              <a:t>Dupixent Syringe*</a:t>
            </a:r>
          </a:p>
          <a:p>
            <a:r>
              <a:rPr lang="en-US" altLang="en-US" sz="1800" dirty="0"/>
              <a:t>Grandfathering – TBD </a:t>
            </a:r>
          </a:p>
          <a:p>
            <a:endParaRPr lang="en-US" altLang="en-US" sz="1800" dirty="0">
              <a:solidFill>
                <a:srgbClr val="FF0000"/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/>
          </a:p>
          <a:p>
            <a:endParaRPr lang="en-US" sz="1800" i="1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836741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Op</a:t>
            </a:r>
            <a:r>
              <a:rPr lang="en-US" altLang="en-US" i="1" dirty="0"/>
              <a:t>ioid Dependence Treatments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17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Opioid Dependence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81049"/>
            <a:ext cx="4863230" cy="3928111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DL Recommendations (preferred products):</a:t>
            </a:r>
            <a:endParaRPr lang="en-US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Buprenorphine/Naloxone Products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buprenorphine/naloxone sublingual tablet 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Suboxone Film*^</a:t>
            </a:r>
          </a:p>
          <a:p>
            <a:pPr>
              <a:lnSpc>
                <a:spcPct val="107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Buprenorphine Products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buprenorphine sublingual tablet* –PA required unless member is pregnant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Sublocade subcutaneous – with PA </a:t>
            </a:r>
            <a:endParaRPr lang="en-US" sz="1800" i="1" dirty="0">
              <a:solidFill>
                <a:srgbClr val="1E09B7"/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Alpha Agonist Products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clonidine tablet*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i="1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^Brand is preferred over generic</a:t>
            </a:r>
            <a:endParaRPr lang="en-US" sz="1800" kern="100" dirty="0">
              <a:solidFill>
                <a:srgbClr val="06060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i="1" dirty="0">
              <a:solidFill>
                <a:srgbClr val="1E09B7"/>
              </a:solidFill>
            </a:endParaRPr>
          </a:p>
          <a:p>
            <a:pPr marL="0" indent="0">
              <a:buNone/>
            </a:pPr>
            <a:endParaRPr lang="en-US" sz="1800" i="1" dirty="0">
              <a:solidFill>
                <a:srgbClr val="1E09B7"/>
              </a:solidFill>
            </a:endParaRPr>
          </a:p>
          <a:p>
            <a:endParaRPr lang="en-US" sz="1800" i="1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30625F-C201-4B05-8FB0-8E3057A322E9}"/>
              </a:ext>
            </a:extLst>
          </p:cNvPr>
          <p:cNvSpPr txBox="1"/>
          <p:nvPr/>
        </p:nvSpPr>
        <p:spPr>
          <a:xfrm>
            <a:off x="4951789" y="1049055"/>
            <a:ext cx="4192211" cy="3660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Naloxone Products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naloxone syringe*, naloxone vials*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kern="100" dirty="0">
                <a:solidFill>
                  <a:srgbClr val="06060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Naloxone nasal OTC</a:t>
            </a:r>
            <a:endParaRPr lang="en-US" kern="100" dirty="0">
              <a:solidFill>
                <a:srgbClr val="06060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Kloxxado Spray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Narcan Nasal*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kern="100" dirty="0">
                <a:solidFill>
                  <a:srgbClr val="06060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Narcan Nasal OTC</a:t>
            </a:r>
            <a:endParaRPr lang="en-US" kern="100" dirty="0">
              <a:solidFill>
                <a:srgbClr val="06060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Naltrexone Products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naltrexone tablets*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Vivitrol*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rgbClr val="06060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Products pending approval finalization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kern="100" dirty="0" err="1">
                <a:solidFill>
                  <a:srgbClr val="2682C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Brixadi</a:t>
            </a:r>
            <a:r>
              <a:rPr lang="en-US" kern="100" dirty="0">
                <a:solidFill>
                  <a:srgbClr val="2682C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solidFill>
                  <a:srgbClr val="2682C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Opvee</a:t>
            </a:r>
            <a:endParaRPr lang="en-US" kern="100" dirty="0">
              <a:solidFill>
                <a:srgbClr val="2682C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606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14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Pancreatic Enzymes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70F98BD-59EF-4193-80B9-ED0D99106A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176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FB1B0-338E-4562-8E72-AF03CB4E3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Pancreatic Enzymes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A47-0BD0-46E6-807F-BA36CDDAB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4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sz="2400" dirty="0">
                <a:solidFill>
                  <a:srgbClr val="060606"/>
                </a:solidFill>
              </a:rPr>
              <a:t>Creon*</a:t>
            </a:r>
          </a:p>
          <a:p>
            <a:r>
              <a:rPr lang="en-US" sz="2400" dirty="0">
                <a:solidFill>
                  <a:srgbClr val="060606"/>
                </a:solidFill>
              </a:rPr>
              <a:t>Zenpep*</a:t>
            </a:r>
          </a:p>
          <a:p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/>
          </a:p>
          <a:p>
            <a:endParaRPr lang="en-US" sz="20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7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85261-E8FF-43D5-AEA2-2B574CDA0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Analgesics, Narcotics Long Acting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9E9A5-A0B1-4B8F-877F-09C4D374A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992888"/>
            <a:ext cx="8438029" cy="3701032"/>
          </a:xfrm>
        </p:spPr>
        <p:txBody>
          <a:bodyPr/>
          <a:lstStyle/>
          <a:p>
            <a:pPr>
              <a:buNone/>
            </a:pPr>
            <a:r>
              <a:rPr lang="en-US" altLang="en-US" b="1" i="1" dirty="0"/>
              <a:t>PDL Recommendations (preferred products):</a:t>
            </a:r>
          </a:p>
          <a:p>
            <a:r>
              <a:rPr lang="en-US" dirty="0">
                <a:solidFill>
                  <a:srgbClr val="060606"/>
                </a:solidFill>
              </a:rPr>
              <a:t>Butrans*^</a:t>
            </a:r>
          </a:p>
          <a:p>
            <a:r>
              <a:rPr lang="en-US" dirty="0">
                <a:solidFill>
                  <a:srgbClr val="060606"/>
                </a:solidFill>
              </a:rPr>
              <a:t>fentanyl transdermal (not including the 37.5mg, 62.5mg &amp; 87.5 strengths)*</a:t>
            </a:r>
          </a:p>
          <a:p>
            <a:r>
              <a:rPr lang="en-US" dirty="0">
                <a:solidFill>
                  <a:srgbClr val="060606"/>
                </a:solidFill>
              </a:rPr>
              <a:t>morphine ER tablet*</a:t>
            </a:r>
          </a:p>
          <a:p>
            <a:r>
              <a:rPr lang="en-US" dirty="0">
                <a:solidFill>
                  <a:srgbClr val="060606"/>
                </a:solidFill>
              </a:rPr>
              <a:t>tramadol ER (generic Ultram ER)*</a:t>
            </a:r>
          </a:p>
          <a:p>
            <a:r>
              <a:rPr lang="en-US" dirty="0">
                <a:solidFill>
                  <a:srgbClr val="060606"/>
                </a:solidFill>
              </a:rPr>
              <a:t>Xtampza ER*^</a:t>
            </a:r>
          </a:p>
          <a:p>
            <a:endParaRPr lang="en-US" sz="2000" dirty="0">
              <a:solidFill>
                <a:srgbClr val="060606"/>
              </a:solidFill>
            </a:endParaRPr>
          </a:p>
          <a:p>
            <a:pPr>
              <a:buNone/>
            </a:pPr>
            <a:r>
              <a:rPr lang="en-US" sz="2000" i="1" dirty="0">
                <a:solidFill>
                  <a:srgbClr val="060606"/>
                </a:solidFill>
              </a:rPr>
              <a:t>^Brand is preferred over generic</a:t>
            </a:r>
          </a:p>
        </p:txBody>
      </p:sp>
    </p:spTree>
    <p:extLst>
      <p:ext uri="{BB962C8B-B14F-4D97-AF65-F5344CB8AC3E}">
        <p14:creationId xmlns:p14="http://schemas.microsoft.com/office/powerpoint/2010/main" val="1099566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Stimulants and Related Agents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965FB35-7B1F-4E38-B690-D50DE964A0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8083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2B4A-B63F-4390-8399-C9CEB191A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683511"/>
          </a:xfrm>
        </p:spPr>
        <p:txBody>
          <a:bodyPr/>
          <a:lstStyle/>
          <a:p>
            <a:r>
              <a:rPr lang="en-US" altLang="en-US" dirty="0"/>
              <a:t>Stimulants and Related Agents (1 of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B619A-8F97-4CB4-99B8-C980F5815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14348"/>
            <a:ext cx="8717280" cy="3903372"/>
          </a:xfrm>
        </p:spPr>
        <p:txBody>
          <a:bodyPr/>
          <a:lstStyle/>
          <a:p>
            <a:pPr>
              <a:buNone/>
            </a:pPr>
            <a:r>
              <a:rPr lang="en-US" altLang="en-US" sz="2200" b="1" i="1" dirty="0">
                <a:solidFill>
                  <a:srgbClr val="060606"/>
                </a:solidFill>
              </a:rPr>
              <a:t>PDL Recommendations (preferred products):</a:t>
            </a:r>
            <a:endParaRPr lang="en-US" sz="2200" dirty="0">
              <a:solidFill>
                <a:srgbClr val="060606"/>
              </a:solidFill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amphetamine salt combination*</a:t>
            </a:r>
          </a:p>
          <a:p>
            <a:pPr>
              <a:lnSpc>
                <a:spcPct val="107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de-DE" sz="2200" kern="1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amphetamine salt combination ER</a:t>
            </a:r>
            <a:endParaRPr lang="en-US" sz="2200" kern="100" dirty="0">
              <a:solidFill>
                <a:srgbClr val="06060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sz="2200" kern="1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amphetamine salt combination ER (AG)</a:t>
            </a:r>
            <a:endParaRPr lang="en-US" sz="2200" kern="100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atomoxetine, atomoxetine (AG)*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clonidine ER*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Concerta*^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Daytrana*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kern="100" dirty="0">
                <a:solidFill>
                  <a:srgbClr val="06060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2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exmethylphenidate*,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200" kern="100" dirty="0">
                <a:solidFill>
                  <a:srgbClr val="06060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2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dexmethylphenidate (AG)*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kern="100" dirty="0">
                <a:solidFill>
                  <a:srgbClr val="06060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2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exmethylphenidate</a:t>
            </a:r>
            <a:r>
              <a:rPr lang="en-US" sz="2200" kern="100" dirty="0">
                <a:solidFill>
                  <a:srgbClr val="06060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ER</a:t>
            </a:r>
            <a:endParaRPr lang="en-US" sz="2200" kern="100" dirty="0">
              <a:solidFill>
                <a:srgbClr val="06060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F32035-A7C4-48B6-93BA-54CCB69E3606}"/>
              </a:ext>
            </a:extLst>
          </p:cNvPr>
          <p:cNvSpPr txBox="1"/>
          <p:nvPr/>
        </p:nvSpPr>
        <p:spPr>
          <a:xfrm>
            <a:off x="5181600" y="960570"/>
            <a:ext cx="3810000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dextroamphetamine tablet*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60606"/>
                </a:solidFill>
              </a:rPr>
              <a:t>guanfacine ER*</a:t>
            </a:r>
            <a:endParaRPr lang="en-US" sz="2200" dirty="0">
              <a:solidFill>
                <a:srgbClr val="060606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60606"/>
                </a:solidFill>
              </a:rPr>
              <a:t>Methylin Solution*^</a:t>
            </a:r>
            <a:endParaRPr lang="en-US" sz="2200" dirty="0">
              <a:solidFill>
                <a:srgbClr val="060606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60606"/>
                </a:solidFill>
              </a:rPr>
              <a:t>methylphenidate*</a:t>
            </a:r>
            <a:endParaRPr lang="en-US" sz="2200" dirty="0">
              <a:solidFill>
                <a:srgbClr val="060606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60606"/>
                </a:solidFill>
              </a:rPr>
              <a:t>methylphenidate CD*, methylphenidate CD (AG)*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60606"/>
                </a:solidFill>
              </a:rPr>
              <a:t>Ritalin LA 10mg capsule*</a:t>
            </a:r>
            <a:endParaRPr lang="en-US" sz="2200" dirty="0">
              <a:solidFill>
                <a:srgbClr val="060606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60606"/>
                </a:solidFill>
              </a:rPr>
              <a:t>Vyvanse Capsule*</a:t>
            </a:r>
            <a:endParaRPr lang="en-US" sz="2200" dirty="0">
              <a:solidFill>
                <a:srgbClr val="060606"/>
              </a:solidFill>
              <a:cs typeface="Calibri"/>
            </a:endParaRPr>
          </a:p>
          <a:p>
            <a:pPr marL="0" indent="0">
              <a:buNone/>
            </a:pPr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i="1" dirty="0">
                <a:solidFill>
                  <a:srgbClr val="060606"/>
                </a:solidFill>
              </a:rPr>
              <a:t>^Brand is preferred over generic</a:t>
            </a:r>
          </a:p>
          <a:p>
            <a:pPr marL="0" indent="0">
              <a:buNone/>
            </a:pPr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520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2B4A-B63F-4390-8399-C9CEB191A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683511"/>
          </a:xfrm>
        </p:spPr>
        <p:txBody>
          <a:bodyPr/>
          <a:lstStyle/>
          <a:p>
            <a:r>
              <a:rPr lang="en-US" altLang="en-US" dirty="0"/>
              <a:t>Stimulants and Related Agents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B619A-8F97-4CB4-99B8-C980F5815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60570"/>
            <a:ext cx="8717280" cy="353943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i="1" dirty="0">
                <a:solidFill>
                  <a:srgbClr val="060606"/>
                </a:solidFill>
              </a:rPr>
              <a:t>PDL Recommendations (products moving to nonpreferred status &amp; discontinued):</a:t>
            </a:r>
            <a:endParaRPr lang="en-US" sz="2400" b="1" i="1" dirty="0">
              <a:solidFill>
                <a:srgbClr val="06060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Adderall XR* 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Grandfathering – No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F32035-A7C4-48B6-93BA-54CCB69E3606}"/>
              </a:ext>
            </a:extLst>
          </p:cNvPr>
          <p:cNvSpPr txBox="1"/>
          <p:nvPr/>
        </p:nvSpPr>
        <p:spPr>
          <a:xfrm>
            <a:off x="5410200" y="960570"/>
            <a:ext cx="358140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buNone/>
            </a:pPr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871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BD127-2918-4175-B919-C8606B816B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Public Therapeutic Class Votes</a:t>
            </a:r>
          </a:p>
        </p:txBody>
      </p:sp>
    </p:spTree>
    <p:extLst>
      <p:ext uri="{BB962C8B-B14F-4D97-AF65-F5344CB8AC3E}">
        <p14:creationId xmlns:p14="http://schemas.microsoft.com/office/powerpoint/2010/main" val="4570732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BACD9-9209-4B56-9A44-0F760407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56490"/>
            <a:ext cx="8229600" cy="83426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Meeting Adjournment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081D6-8BB8-4254-92F6-49A0543B8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495550"/>
            <a:ext cx="8229600" cy="1676400"/>
          </a:xfrm>
        </p:spPr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Future Meeting Dates: </a:t>
            </a:r>
            <a:endParaRPr lang="en-US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October 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15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2024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January 25, 2025</a:t>
            </a:r>
          </a:p>
        </p:txBody>
      </p:sp>
    </p:spTree>
    <p:extLst>
      <p:ext uri="{BB962C8B-B14F-4D97-AF65-F5344CB8AC3E}">
        <p14:creationId xmlns:p14="http://schemas.microsoft.com/office/powerpoint/2010/main" val="4039123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altLang="en-US" i="1" dirty="0"/>
              <a:t>Antibiotics, Inhaled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3DB1E02-6252-404F-995E-5DE2E90805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12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6BFE-8CDE-4D03-BAEE-4AEE865C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Antibiotics, Inhaled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313F8-0436-4E81-A119-65EA10101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dirty="0">
                <a:solidFill>
                  <a:srgbClr val="060606"/>
                </a:solidFill>
              </a:rPr>
              <a:t>Bethkis*</a:t>
            </a:r>
          </a:p>
          <a:p>
            <a:r>
              <a:rPr lang="en-US" dirty="0">
                <a:solidFill>
                  <a:srgbClr val="060606"/>
                </a:solidFill>
              </a:rPr>
              <a:t>Kitabis Pak*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146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altLang="en-US" sz="3200" i="1" dirty="0"/>
              <a:t>Antimigraine Agents, </a:t>
            </a:r>
            <a:r>
              <a:rPr lang="en-US" altLang="en-US" i="1" dirty="0"/>
              <a:t>CGRP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34D1DBD-ECE7-449C-99A8-57B029689C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1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CACFB-B9CD-46F0-8C38-92377B5EC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Autofit/>
          </a:bodyPr>
          <a:lstStyle/>
          <a:p>
            <a:r>
              <a:rPr lang="en-US" altLang="en-US" dirty="0"/>
              <a:t>Antimigraine Agents, CGRP</a:t>
            </a:r>
            <a:endParaRPr lang="en-US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9CE18-510B-4C0A-AB7A-AA0A6A41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64" y="1047751"/>
            <a:ext cx="8578578" cy="3581400"/>
          </a:xfrm>
        </p:spPr>
        <p:txBody>
          <a:bodyPr/>
          <a:lstStyle/>
          <a:p>
            <a:pPr>
              <a:buNone/>
            </a:pPr>
            <a:r>
              <a:rPr lang="en-US" altLang="en-US" sz="22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  <a:endParaRPr lang="en-US" sz="2200" dirty="0"/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Aimovig</a:t>
            </a:r>
          </a:p>
          <a:p>
            <a:r>
              <a:rPr lang="en-US" sz="2000" dirty="0" err="1">
                <a:solidFill>
                  <a:srgbClr val="060606"/>
                </a:solidFill>
              </a:rPr>
              <a:t>Cafergot</a:t>
            </a:r>
            <a:r>
              <a:rPr lang="en-US" sz="2000" dirty="0">
                <a:solidFill>
                  <a:srgbClr val="060606"/>
                </a:solidFill>
              </a:rPr>
              <a:t>*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dihydroergotamine mesylate nasal (AG) </a:t>
            </a:r>
          </a:p>
          <a:p>
            <a:r>
              <a:rPr lang="en-US" sz="2000" dirty="0">
                <a:solidFill>
                  <a:srgbClr val="060606"/>
                </a:solidFill>
              </a:rPr>
              <a:t>Emgality Syringe 120mg*</a:t>
            </a:r>
          </a:p>
          <a:p>
            <a:r>
              <a:rPr lang="en-US" sz="2000" dirty="0">
                <a:solidFill>
                  <a:srgbClr val="060606"/>
                </a:solidFill>
              </a:rPr>
              <a:t>Emgality Pen* </a:t>
            </a:r>
          </a:p>
          <a:p>
            <a:r>
              <a:rPr lang="en-US" sz="2000" dirty="0" err="1">
                <a:solidFill>
                  <a:srgbClr val="060606"/>
                </a:solidFill>
              </a:rPr>
              <a:t>Ubrelvy</a:t>
            </a:r>
            <a:r>
              <a:rPr lang="en-US" sz="2000" dirty="0">
                <a:solidFill>
                  <a:srgbClr val="060606"/>
                </a:solidFill>
              </a:rPr>
              <a:t>*</a:t>
            </a:r>
          </a:p>
          <a:p>
            <a:pPr marL="0" indent="0">
              <a:buNone/>
            </a:pPr>
            <a:r>
              <a:rPr lang="en-US" altLang="en-US" sz="2000" b="1" i="1" dirty="0">
                <a:solidFill>
                  <a:srgbClr val="060606"/>
                </a:solidFill>
              </a:rPr>
              <a:t>PDL Recommendations (p</a:t>
            </a:r>
            <a:r>
              <a:rPr lang="en-US" sz="2000" b="1" i="1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roducts moving from preferred to nonpreferred):</a:t>
            </a:r>
            <a:endParaRPr lang="en-US" sz="2000" dirty="0">
              <a:solidFill>
                <a:srgbClr val="060606"/>
              </a:solidFill>
            </a:endParaRPr>
          </a:p>
          <a:p>
            <a:r>
              <a:rPr lang="en-US" sz="2000" dirty="0" err="1">
                <a:solidFill>
                  <a:srgbClr val="FF0000"/>
                </a:solidFill>
              </a:rPr>
              <a:t>Ajovy</a:t>
            </a:r>
            <a:r>
              <a:rPr lang="en-US" sz="2000" dirty="0">
                <a:solidFill>
                  <a:srgbClr val="FF0000"/>
                </a:solidFill>
              </a:rPr>
              <a:t>*</a:t>
            </a:r>
          </a:p>
          <a:p>
            <a:pPr marL="0" indent="0">
              <a:buNone/>
            </a:pPr>
            <a:r>
              <a:rPr lang="en-US" dirty="0">
                <a:solidFill>
                  <a:srgbClr val="060606"/>
                </a:solidFill>
              </a:rPr>
              <a:t>Grandfathering - No</a:t>
            </a:r>
          </a:p>
          <a:p>
            <a:endParaRPr lang="en-US" sz="2000" dirty="0">
              <a:solidFill>
                <a:srgbClr val="0606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92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1423D-0C24-402D-A193-5B4B07F753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en-US" dirty="0"/>
              <a:t>P&amp;T Public Class Vote:</a:t>
            </a:r>
            <a:br>
              <a:rPr lang="en-US" dirty="0">
                <a:cs typeface="Calibri"/>
              </a:rPr>
            </a:br>
            <a:r>
              <a:rPr lang="en-US" i="1" dirty="0"/>
              <a:t>Antipsychotics, Atypical </a:t>
            </a:r>
            <a:br>
              <a:rPr lang="en-US" i="1" dirty="0"/>
            </a:br>
            <a:r>
              <a:rPr lang="en-US" i="1" dirty="0"/>
              <a:t>Long-Acting Injectable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3D6076-2817-411C-BEDC-000B13A61C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34168"/>
      </p:ext>
    </p:extLst>
  </p:cSld>
  <p:clrMapOvr>
    <a:masterClrMapping/>
  </p:clrMapOvr>
</p:sld>
</file>

<file path=ppt/theme/theme1.xml><?xml version="1.0" encoding="utf-8"?>
<a:theme xmlns:a="http://schemas.openxmlformats.org/drawingml/2006/main" name="2020 PowerPoint template">
  <a:themeElements>
    <a:clrScheme name="Custom 35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38DCC"/>
      </a:accent1>
      <a:accent2>
        <a:srgbClr val="FFCB08"/>
      </a:accent2>
      <a:accent3>
        <a:srgbClr val="702339"/>
      </a:accent3>
      <a:accent4>
        <a:srgbClr val="567C50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B803CB1F22E743AC737DB81E5D0593" ma:contentTypeVersion="17" ma:contentTypeDescription="Create a new document." ma:contentTypeScope="" ma:versionID="608eb0575e23a21b489e8e713b42d107">
  <xsd:schema xmlns:xsd="http://www.w3.org/2001/XMLSchema" xmlns:xs="http://www.w3.org/2001/XMLSchema" xmlns:p="http://schemas.microsoft.com/office/2006/metadata/properties" xmlns:ns3="eec0335c-a974-4aae-bd47-1b5f07cf9546" xmlns:ns4="6c0c2be4-f581-4f57-b68c-1f7bbaebf686" targetNamespace="http://schemas.microsoft.com/office/2006/metadata/properties" ma:root="true" ma:fieldsID="b47925a6e2257ddaa33a2d412e7472e7" ns3:_="" ns4:_="">
    <xsd:import namespace="eec0335c-a974-4aae-bd47-1b5f07cf9546"/>
    <xsd:import namespace="6c0c2be4-f581-4f57-b68c-1f7bbaebf6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c0335c-a974-4aae-bd47-1b5f07cf95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0c2be4-f581-4f57-b68c-1f7bbaebf68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c0c2be4-f581-4f57-b68c-1f7bbaebf686">
      <UserInfo>
        <DisplayName>Berman, Suzanne</DisplayName>
        <AccountId>16</AccountId>
        <AccountType/>
      </UserInfo>
    </SharedWithUsers>
    <_activity xmlns="eec0335c-a974-4aae-bd47-1b5f07cf9546" xsi:nil="true"/>
  </documentManagement>
</p:properties>
</file>

<file path=customXml/itemProps1.xml><?xml version="1.0" encoding="utf-8"?>
<ds:datastoreItem xmlns:ds="http://schemas.openxmlformats.org/officeDocument/2006/customXml" ds:itemID="{B2A06BBC-0531-4FCD-B1AB-5D0C0ED9A1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A0EF27-2EF4-4813-AF6E-3709263B22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c0335c-a974-4aae-bd47-1b5f07cf9546"/>
    <ds:schemaRef ds:uri="6c0c2be4-f581-4f57-b68c-1f7bbaebf6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31C43B-DB71-4BF5-8C0F-AC3D0F76D64F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eec0335c-a974-4aae-bd47-1b5f07cf9546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c0c2be4-f581-4f57-b68c-1f7bbaebf686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34c95ba7-5ec6-4527-bc5e-b33b58104992}" enabled="0" method="" siteId="{34c95ba7-5ec6-4527-bc5e-b33b5810499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2020AHCCCSPowerPointTemplate</Template>
  <TotalTime>857</TotalTime>
  <Words>1388</Words>
  <Application>Microsoft Office PowerPoint</Application>
  <PresentationFormat>On-screen Show (16:9)</PresentationFormat>
  <Paragraphs>320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CIDFont+F4</vt:lpstr>
      <vt:lpstr>Courier New</vt:lpstr>
      <vt:lpstr>Times New Roman</vt:lpstr>
      <vt:lpstr>Tw Cen MT</vt:lpstr>
      <vt:lpstr>Wingdings</vt:lpstr>
      <vt:lpstr>2020 PowerPoint template</vt:lpstr>
      <vt:lpstr>PowerPoint Presentation</vt:lpstr>
      <vt:lpstr>Committee Recommendations</vt:lpstr>
      <vt:lpstr>P&amp;T Public Class Vote:  Analgesics, Narcotics Long Acting</vt:lpstr>
      <vt:lpstr>Analgesics, Narcotics Long Acting</vt:lpstr>
      <vt:lpstr>P&amp;T Public Class Vote:  Antibiotics, Inhaled</vt:lpstr>
      <vt:lpstr>Antibiotics, Inhaled</vt:lpstr>
      <vt:lpstr>P&amp;T Public Class Vote:  Antimigraine Agents, CGRP</vt:lpstr>
      <vt:lpstr>Antimigraine Agents, CGRP</vt:lpstr>
      <vt:lpstr>P&amp;T Public Class Vote: Antipsychotics, Atypical  Long-Acting Injectable</vt:lpstr>
      <vt:lpstr>Antipsychotics, Atypical Long-Acting Injectable</vt:lpstr>
      <vt:lpstr>P&amp;T Public Class Vote:  Antipsychotics, Oral Atypical</vt:lpstr>
      <vt:lpstr>Antipsychotics, Oral Atypical</vt:lpstr>
      <vt:lpstr>P&amp;T Public Class Vote:  COPD Agents</vt:lpstr>
      <vt:lpstr>COPD Agents</vt:lpstr>
      <vt:lpstr>P&amp;T Public Class Vote:  Cytokine and CAM Antagonists</vt:lpstr>
      <vt:lpstr>Cytokine and CAM Antagonists</vt:lpstr>
      <vt:lpstr>P&amp;T Public Class Vote:  Glucagon Agents</vt:lpstr>
      <vt:lpstr>Glucagon Agents</vt:lpstr>
      <vt:lpstr>P&amp;T Public Class Vote:  Glucocorticoids, Inhaled</vt:lpstr>
      <vt:lpstr>Glucocorticoids, Inhaled</vt:lpstr>
      <vt:lpstr>P&amp;T Public Class Vote:  Growth Hormone</vt:lpstr>
      <vt:lpstr>Growth Hormone</vt:lpstr>
      <vt:lpstr>  P&amp;T Public Class Vote:  Hepatitis C Agents Direct Acting</vt:lpstr>
      <vt:lpstr>Hepatitis C Agents (Direct Acting)</vt:lpstr>
      <vt:lpstr>  P&amp;T Public Class Vote:  Hepatitis C Agents </vt:lpstr>
      <vt:lpstr>Hepatitis C Agents</vt:lpstr>
      <vt:lpstr>P&amp;T Public Class Vote:  Hypoglycemics, IncretinMimetics/Enhancers</vt:lpstr>
      <vt:lpstr>Hypoglycemics, Incretin Mimetics/Enhancers (1 of 2)</vt:lpstr>
      <vt:lpstr>Hypoglycemics, Incretin Mimetics/Enhancers (2 of 2)</vt:lpstr>
      <vt:lpstr>P&amp;T Public Class Vote:  Hypoglycemics, Insulin and Related Agents</vt:lpstr>
      <vt:lpstr>Hypoglycemics, Insulin and Related  Agents (1 of 3)</vt:lpstr>
      <vt:lpstr>Hypoglycemics, Insulin and Related  Agents (2 of 3)</vt:lpstr>
      <vt:lpstr>Hypoglycemics, Insulin and Related  Agents (3 of 3)</vt:lpstr>
      <vt:lpstr>P&amp;T Public Class Vote:  Immunologics</vt:lpstr>
      <vt:lpstr>Immunologics</vt:lpstr>
      <vt:lpstr>P&amp;T Public Class Vote:  Opioid Dependence Treatments</vt:lpstr>
      <vt:lpstr>Opioid Dependence Treatments</vt:lpstr>
      <vt:lpstr>P&amp;T Public Class Vote:  Pancreatic Enzymes</vt:lpstr>
      <vt:lpstr>Pancreatic Enzymes</vt:lpstr>
      <vt:lpstr>P&amp;T Public Class Vote:  Stimulants and Related Agents</vt:lpstr>
      <vt:lpstr>Stimulants and Related Agents (1 of 2)</vt:lpstr>
      <vt:lpstr>Stimulants and Related Agents</vt:lpstr>
      <vt:lpstr>Public Therapeutic Class Votes</vt:lpstr>
      <vt:lpstr>Meeting Adjournment</vt:lpstr>
    </vt:vector>
  </TitlesOfParts>
  <Company>Arizona AHCCCS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Douiki, Hind</dc:creator>
  <cp:lastModifiedBy>Prole, Lauren</cp:lastModifiedBy>
  <cp:revision>99</cp:revision>
  <dcterms:created xsi:type="dcterms:W3CDTF">2021-05-17T02:16:02Z</dcterms:created>
  <dcterms:modified xsi:type="dcterms:W3CDTF">2024-06-19T16:32:02Z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be07fcc-3295-428b-88ad-2394f5c2a736_Enabled">
    <vt:lpwstr>true</vt:lpwstr>
  </property>
  <property fmtid="{D5CDD505-2E9C-101B-9397-08002B2CF9AE}" pid="3" name="MSIP_Label_8be07fcc-3295-428b-88ad-2394f5c2a736_SetDate">
    <vt:lpwstr>2021-05-17T02:16:12Z</vt:lpwstr>
  </property>
  <property fmtid="{D5CDD505-2E9C-101B-9397-08002B2CF9AE}" pid="4" name="MSIP_Label_8be07fcc-3295-428b-88ad-2394f5c2a736_Method">
    <vt:lpwstr>Standard</vt:lpwstr>
  </property>
  <property fmtid="{D5CDD505-2E9C-101B-9397-08002B2CF9AE}" pid="5" name="MSIP_Label_8be07fcc-3295-428b-88ad-2394f5c2a736_Name">
    <vt:lpwstr>Business Use</vt:lpwstr>
  </property>
  <property fmtid="{D5CDD505-2E9C-101B-9397-08002B2CF9AE}" pid="6" name="MSIP_Label_8be07fcc-3295-428b-88ad-2394f5c2a736_SiteId">
    <vt:lpwstr>a9df4fcb-7f39-49f4-9d70-1ee81b27a772</vt:lpwstr>
  </property>
  <property fmtid="{D5CDD505-2E9C-101B-9397-08002B2CF9AE}" pid="7" name="MSIP_Label_8be07fcc-3295-428b-88ad-2394f5c2a736_ActionId">
    <vt:lpwstr>0d4cbd04-5e6a-4fce-8694-992a7e862fbf</vt:lpwstr>
  </property>
  <property fmtid="{D5CDD505-2E9C-101B-9397-08002B2CF9AE}" pid="8" name="MSIP_Label_8be07fcc-3295-428b-88ad-2394f5c2a736_ContentBits">
    <vt:lpwstr>0</vt:lpwstr>
  </property>
  <property fmtid="{D5CDD505-2E9C-101B-9397-08002B2CF9AE}" pid="9" name="ContentTypeId">
    <vt:lpwstr>0x010100D7B803CB1F22E743AC737DB81E5D0593</vt:lpwstr>
  </property>
</Properties>
</file>