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5"/>
  </p:notesMasterIdLst>
  <p:handoutMasterIdLst>
    <p:handoutMasterId r:id="rId26"/>
  </p:handoutMasterIdLst>
  <p:sldIdLst>
    <p:sldId id="256" r:id="rId2"/>
    <p:sldId id="262" r:id="rId3"/>
    <p:sldId id="258" r:id="rId4"/>
    <p:sldId id="280" r:id="rId5"/>
    <p:sldId id="261" r:id="rId6"/>
    <p:sldId id="264" r:id="rId7"/>
    <p:sldId id="281" r:id="rId8"/>
    <p:sldId id="263" r:id="rId9"/>
    <p:sldId id="266" r:id="rId10"/>
    <p:sldId id="268" r:id="rId11"/>
    <p:sldId id="277" r:id="rId12"/>
    <p:sldId id="270" r:id="rId13"/>
    <p:sldId id="278" r:id="rId14"/>
    <p:sldId id="276" r:id="rId15"/>
    <p:sldId id="272" r:id="rId16"/>
    <p:sldId id="273" r:id="rId17"/>
    <p:sldId id="282" r:id="rId18"/>
    <p:sldId id="283" r:id="rId19"/>
    <p:sldId id="274" r:id="rId20"/>
    <p:sldId id="284" r:id="rId21"/>
    <p:sldId id="285" r:id="rId22"/>
    <p:sldId id="259" r:id="rId23"/>
    <p:sldId id="260" r:id="rId2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22"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3F7C26-AC4A-4085-BD6F-A1E3FFDDB040}" type="datetimeFigureOut">
              <a:rPr lang="en-US" smtClean="0"/>
              <a:t>7/18/2014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5F9676F6-3847-4FBF-B7C3-DF66F6C37554}" type="slidenum">
              <a:rPr lang="en-US" smtClean="0"/>
              <a:t>‹#›</a:t>
            </a:fld>
            <a:endParaRPr lang="en-US"/>
          </a:p>
        </p:txBody>
      </p:sp>
    </p:spTree>
    <p:extLst>
      <p:ext uri="{BB962C8B-B14F-4D97-AF65-F5344CB8AC3E}">
        <p14:creationId xmlns:p14="http://schemas.microsoft.com/office/powerpoint/2010/main" val="34976992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46DAAAD-9A8A-4037-9921-B72F2182C2F4}" type="datetimeFigureOut">
              <a:rPr lang="en-US" smtClean="0"/>
              <a:t>7/18/2014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C9C71B4-0BE4-46D8-9A18-4A1D7B2ED132}" type="slidenum">
              <a:rPr lang="en-US" smtClean="0"/>
              <a:t>‹#›</a:t>
            </a:fld>
            <a:endParaRPr lang="en-US"/>
          </a:p>
        </p:txBody>
      </p:sp>
    </p:spTree>
    <p:extLst>
      <p:ext uri="{BB962C8B-B14F-4D97-AF65-F5344CB8AC3E}">
        <p14:creationId xmlns:p14="http://schemas.microsoft.com/office/powerpoint/2010/main" val="5732118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5" name="Title 1"/>
          <p:cNvSpPr>
            <a:spLocks noGrp="1"/>
          </p:cNvSpPr>
          <p:nvPr>
            <p:ph type="ctrTitle" hasCustomPrompt="1"/>
          </p:nvPr>
        </p:nvSpPr>
        <p:spPr>
          <a:xfrm>
            <a:off x="448056" y="2209800"/>
            <a:ext cx="6705600" cy="1905000"/>
          </a:xfrm>
          <a:prstGeom prst="rect">
            <a:avLst/>
          </a:prstGeom>
        </p:spPr>
        <p:txBody>
          <a:bodyPr anchor="ctr" anchorCtr="0"/>
          <a:lstStyle>
            <a:lvl1pPr algn="l">
              <a:defRPr>
                <a:solidFill>
                  <a:srgbClr val="318DCC"/>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r>
              <a:rPr lang="en-US" dirty="0" smtClean="0"/>
              <a:t>Click to edit Master </a:t>
            </a:r>
            <a:br>
              <a:rPr lang="en-US" dirty="0" smtClean="0"/>
            </a:br>
            <a:r>
              <a:rPr lang="en-US" dirty="0" smtClean="0"/>
              <a:t>title</a:t>
            </a:r>
            <a:endParaRPr lang="en-US" dirty="0"/>
          </a:p>
        </p:txBody>
      </p:sp>
      <p:sp>
        <p:nvSpPr>
          <p:cNvPr id="6" name="Subtitle 2"/>
          <p:cNvSpPr>
            <a:spLocks noGrp="1"/>
          </p:cNvSpPr>
          <p:nvPr>
            <p:ph type="subTitle" idx="1"/>
          </p:nvPr>
        </p:nvSpPr>
        <p:spPr>
          <a:xfrm>
            <a:off x="457200" y="4114800"/>
            <a:ext cx="4724400" cy="2133600"/>
          </a:xfrm>
          <a:prstGeom prst="rect">
            <a:avLst/>
          </a:prstGeom>
        </p:spPr>
        <p:txBody>
          <a:bodyPr/>
          <a:lstStyle>
            <a:lvl1pPr marL="0" indent="0" algn="l">
              <a:buNone/>
              <a:defRPr>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738616"/>
            <a:ext cx="4648200" cy="1260179"/>
          </a:xfrm>
          <a:prstGeom prst="rect">
            <a:avLst/>
          </a:prstGeom>
        </p:spPr>
      </p:pic>
    </p:spTree>
    <p:extLst>
      <p:ext uri="{BB962C8B-B14F-4D97-AF65-F5344CB8AC3E}">
        <p14:creationId xmlns:p14="http://schemas.microsoft.com/office/powerpoint/2010/main" val="3304951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hank you">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449072" y="1371600"/>
            <a:ext cx="5723128" cy="2457450"/>
          </a:xfrm>
          <a:prstGeom prst="rect">
            <a:avLst/>
          </a:prstGeom>
        </p:spPr>
        <p:txBody>
          <a:bodyPr anchor="b" anchorCtr="0"/>
          <a:lstStyle>
            <a:lvl1pPr algn="l">
              <a:defRPr lang="en-US" dirty="0">
                <a:solidFill>
                  <a:srgbClr val="318DCC"/>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dirty="0" smtClean="0"/>
              <a:t>Thank You.</a:t>
            </a:r>
            <a:endParaRPr lang="en-US" dirty="0"/>
          </a:p>
        </p:txBody>
      </p:sp>
      <p:sp>
        <p:nvSpPr>
          <p:cNvPr id="10"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7"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3809325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ransition">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449072" y="1428750"/>
            <a:ext cx="5723128" cy="2457450"/>
          </a:xfrm>
          <a:prstGeom prst="rect">
            <a:avLst/>
          </a:prstGeom>
        </p:spPr>
        <p:txBody>
          <a:bodyPr anchor="b" anchorCtr="0"/>
          <a:lstStyle>
            <a:lvl1pPr algn="l">
              <a:defRPr lang="en-US" dirty="0">
                <a:solidFill>
                  <a:srgbClr val="318DCC"/>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dirty="0" smtClean="0"/>
              <a:t>Click to edit Master </a:t>
            </a:r>
            <a:br>
              <a:rPr lang="en-US" dirty="0" smtClean="0"/>
            </a:br>
            <a:r>
              <a:rPr lang="en-US" dirty="0" smtClean="0"/>
              <a:t>Transition</a:t>
            </a:r>
            <a:endParaRPr lang="en-US" dirty="0"/>
          </a:p>
        </p:txBody>
      </p:sp>
      <p:sp>
        <p:nvSpPr>
          <p:cNvPr id="7" name="Subtitle 2"/>
          <p:cNvSpPr>
            <a:spLocks noGrp="1"/>
          </p:cNvSpPr>
          <p:nvPr>
            <p:ph type="subTitle" idx="1"/>
          </p:nvPr>
        </p:nvSpPr>
        <p:spPr>
          <a:xfrm>
            <a:off x="449072" y="4114800"/>
            <a:ext cx="5723128" cy="1676400"/>
          </a:xfrm>
          <a:prstGeom prst="rect">
            <a:avLst/>
          </a:prstGeom>
        </p:spPr>
        <p:txBody>
          <a:bodyPr/>
          <a:lstStyle>
            <a:lvl1pPr marL="0" indent="0" algn="l">
              <a:buNone/>
              <a:defRPr>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12"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2360742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3" name="Content Placeholder 2"/>
          <p:cNvSpPr>
            <a:spLocks noGrp="1"/>
          </p:cNvSpPr>
          <p:nvPr>
            <p:ph idx="1"/>
          </p:nvPr>
        </p:nvSpPr>
        <p:spPr>
          <a:xfrm>
            <a:off x="457200" y="1600200"/>
            <a:ext cx="8382000" cy="4373563"/>
          </a:xfrm>
          <a:prstGeom prst="rect">
            <a:avLst/>
          </a:prstGeom>
        </p:spPr>
        <p:txBody>
          <a:bodyPr/>
          <a:lstStyle>
            <a:lvl1pPr marL="342900" indent="-342900">
              <a:buClr>
                <a:srgbClr val="F2D10E"/>
              </a:buClr>
              <a:buFont typeface="Arial" panose="020B0604020202020204" pitchFamily="34" charset="0"/>
              <a:buChar char="•"/>
              <a:defRPr>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rgbClr val="F2D10E"/>
              </a:buClr>
              <a:buSzPct val="80000"/>
              <a:buFont typeface="Courier New" panose="02070309020205020404" pitchFamily="49" charset="0"/>
              <a:buChar char="o"/>
              <a:defRPr>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rgbClr val="F2D10E"/>
              </a:buClr>
              <a:buFont typeface="Wingdings" panose="05000000000000000000" pitchFamily="2" charset="2"/>
              <a:buChar char="§"/>
              <a:defRPr>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rgbClr val="F2D10E"/>
              </a:buClr>
              <a:buSzPct val="70000"/>
              <a:buFont typeface="Wingdings" panose="05000000000000000000" pitchFamily="2" charset="2"/>
              <a:buChar char="q"/>
              <a:defRPr>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rgbClr val="F2D10E"/>
              </a:buClr>
              <a:buFont typeface="Arial" panose="020B0604020202020204" pitchFamily="34" charset="0"/>
              <a:buChar char="•"/>
              <a:defRPr>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10"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520324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with Title">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8" name="Title 1"/>
          <p:cNvSpPr>
            <a:spLocks noGrp="1"/>
          </p:cNvSpPr>
          <p:nvPr>
            <p:ph type="title"/>
          </p:nvPr>
        </p:nvSpPr>
        <p:spPr>
          <a:xfrm>
            <a:off x="457200" y="304800"/>
            <a:ext cx="8229600"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10"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961434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wo Contents">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14" name="Content Placeholder 2"/>
          <p:cNvSpPr>
            <a:spLocks noGrp="1"/>
          </p:cNvSpPr>
          <p:nvPr>
            <p:ph idx="11"/>
          </p:nvPr>
        </p:nvSpPr>
        <p:spPr>
          <a:xfrm>
            <a:off x="457200" y="1600200"/>
            <a:ext cx="4114800" cy="4373563"/>
          </a:xfrm>
          <a:prstGeom prst="rect">
            <a:avLst/>
          </a:prstGeom>
        </p:spPr>
        <p:txBody>
          <a:bodyPr/>
          <a:lstStyle>
            <a:lvl1pPr marL="342900" indent="-342900">
              <a:buClr>
                <a:srgbClr val="F2D10E"/>
              </a:buClr>
              <a:buFont typeface="Arial" panose="020B0604020202020204" pitchFamily="34" charset="0"/>
              <a:buChar char="•"/>
              <a:defRPr sz="28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rgbClr val="F2D10E"/>
              </a:buClr>
              <a:buSzPct val="80000"/>
              <a:buFont typeface="Courier New" panose="02070309020205020404" pitchFamily="49" charset="0"/>
              <a:buChar char="o"/>
              <a:defRPr sz="24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rgbClr val="F2D10E"/>
              </a:buClr>
              <a:buFont typeface="Wingdings" panose="05000000000000000000" pitchFamily="2" charset="2"/>
              <a:buChar char="§"/>
              <a:defRPr sz="20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rgbClr val="F2D10E"/>
              </a:buClr>
              <a:buSzPct val="70000"/>
              <a:buFont typeface="Wingdings" panose="05000000000000000000" pitchFamily="2" charset="2"/>
              <a:buChar char="q"/>
              <a:defRPr sz="18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rgbClr val="F2D10E"/>
              </a:buClr>
              <a:buFont typeface="Arial" panose="020B0604020202020204" pitchFamily="34" charset="0"/>
              <a:buChar char="•"/>
              <a:defRPr sz="16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2"/>
          <p:cNvSpPr>
            <a:spLocks noGrp="1"/>
          </p:cNvSpPr>
          <p:nvPr>
            <p:ph idx="12"/>
          </p:nvPr>
        </p:nvSpPr>
        <p:spPr>
          <a:xfrm>
            <a:off x="4703618" y="1600200"/>
            <a:ext cx="4114800" cy="4373563"/>
          </a:xfrm>
          <a:prstGeom prst="rect">
            <a:avLst/>
          </a:prstGeom>
        </p:spPr>
        <p:txBody>
          <a:bodyPr/>
          <a:lstStyle>
            <a:lvl1pPr marL="342900" indent="-342900">
              <a:buClr>
                <a:srgbClr val="F2D10E"/>
              </a:buClr>
              <a:buFont typeface="Arial" panose="020B0604020202020204" pitchFamily="34" charset="0"/>
              <a:buChar char="•"/>
              <a:defRPr sz="28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rgbClr val="F2D10E"/>
              </a:buClr>
              <a:buSzPct val="80000"/>
              <a:buFont typeface="Courier New" panose="02070309020205020404" pitchFamily="49" charset="0"/>
              <a:buChar char="o"/>
              <a:defRPr sz="24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rgbClr val="F2D10E"/>
              </a:buClr>
              <a:buFont typeface="Wingdings" panose="05000000000000000000" pitchFamily="2" charset="2"/>
              <a:buChar char="§"/>
              <a:defRPr sz="20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rgbClr val="F2D10E"/>
              </a:buClr>
              <a:buSzPct val="70000"/>
              <a:buFont typeface="Wingdings" panose="05000000000000000000" pitchFamily="2" charset="2"/>
              <a:buChar char="q"/>
              <a:defRPr sz="18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rgbClr val="F2D10E"/>
              </a:buClr>
              <a:buFont typeface="Arial" panose="020B0604020202020204" pitchFamily="34" charset="0"/>
              <a:buChar char="•"/>
              <a:defRPr sz="16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1"/>
          <p:cNvSpPr>
            <a:spLocks noGrp="1"/>
          </p:cNvSpPr>
          <p:nvPr>
            <p:ph type="title"/>
          </p:nvPr>
        </p:nvSpPr>
        <p:spPr>
          <a:xfrm>
            <a:off x="457200" y="304800"/>
            <a:ext cx="8229600"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13"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3639077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Left Graphic">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15" name="Content Placeholder 2"/>
          <p:cNvSpPr>
            <a:spLocks noGrp="1"/>
          </p:cNvSpPr>
          <p:nvPr>
            <p:ph idx="12"/>
          </p:nvPr>
        </p:nvSpPr>
        <p:spPr>
          <a:xfrm>
            <a:off x="4703618" y="1600200"/>
            <a:ext cx="4114800" cy="4373563"/>
          </a:xfrm>
          <a:prstGeom prst="rect">
            <a:avLst/>
          </a:prstGeom>
        </p:spPr>
        <p:txBody>
          <a:bodyPr/>
          <a:lstStyle>
            <a:lvl1pPr marL="342900" indent="-342900">
              <a:buClr>
                <a:srgbClr val="F2D10E"/>
              </a:buClr>
              <a:buFont typeface="Arial" panose="020B0604020202020204" pitchFamily="34" charset="0"/>
              <a:buChar char="•"/>
              <a:defRPr sz="28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rgbClr val="F2D10E"/>
              </a:buClr>
              <a:buSzPct val="80000"/>
              <a:buFont typeface="Courier New" panose="02070309020205020404" pitchFamily="49" charset="0"/>
              <a:buChar char="o"/>
              <a:defRPr sz="24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rgbClr val="F2D10E"/>
              </a:buClr>
              <a:buFont typeface="Wingdings" panose="05000000000000000000" pitchFamily="2" charset="2"/>
              <a:buChar char="§"/>
              <a:defRPr sz="20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rgbClr val="F2D10E"/>
              </a:buClr>
              <a:buSzPct val="70000"/>
              <a:buFont typeface="Wingdings" panose="05000000000000000000" pitchFamily="2" charset="2"/>
              <a:buChar char="q"/>
              <a:defRPr sz="18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rgbClr val="F2D10E"/>
              </a:buClr>
              <a:buFont typeface="Arial" panose="020B0604020202020204" pitchFamily="34" charset="0"/>
              <a:buChar char="•"/>
              <a:defRPr sz="16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
          <p:cNvSpPr>
            <a:spLocks noGrp="1"/>
          </p:cNvSpPr>
          <p:nvPr>
            <p:ph idx="14"/>
          </p:nvPr>
        </p:nvSpPr>
        <p:spPr>
          <a:xfrm>
            <a:off x="381000" y="1828800"/>
            <a:ext cx="4210194" cy="3886200"/>
          </a:xfrm>
          <a:prstGeom prst="rect">
            <a:avLst/>
          </a:prstGeom>
        </p:spPr>
        <p:txBody>
          <a:bodyPr/>
          <a:lstStyle>
            <a:lvl1pPr marL="342900" indent="-342900">
              <a:buClr>
                <a:srgbClr val="F2D10E"/>
              </a:buClr>
              <a:buFont typeface="Arial" panose="020B0604020202020204" pitchFamily="34" charset="0"/>
              <a:buChar char="•"/>
              <a:defRPr sz="22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rgbClr val="F2D10E"/>
              </a:buClr>
              <a:buSzPct val="80000"/>
              <a:buFont typeface="Courier New" panose="02070309020205020404" pitchFamily="49" charset="0"/>
              <a:buChar char="o"/>
              <a:defRPr sz="20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rgbClr val="F2D10E"/>
              </a:buClr>
              <a:buFont typeface="Wingdings" panose="05000000000000000000" pitchFamily="2" charset="2"/>
              <a:buChar char="§"/>
              <a:defRPr sz="18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rgbClr val="F2D10E"/>
              </a:buClr>
              <a:buSzPct val="70000"/>
              <a:buFont typeface="Wingdings" panose="05000000000000000000" pitchFamily="2" charset="2"/>
              <a:buChar char="q"/>
              <a:defRPr sz="16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rgbClr val="F2D10E"/>
              </a:buClr>
              <a:buFont typeface="Arial" panose="020B0604020202020204" pitchFamily="34" charset="0"/>
              <a:buChar char="•"/>
              <a:defRPr sz="14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5pPr>
          </a:lstStyle>
          <a:p>
            <a:pPr lvl="0"/>
            <a:endParaRPr lang="en-US" dirty="0" smtClean="0"/>
          </a:p>
        </p:txBody>
      </p:sp>
      <p:sp>
        <p:nvSpPr>
          <p:cNvPr id="13" name="Title 1"/>
          <p:cNvSpPr>
            <a:spLocks noGrp="1"/>
          </p:cNvSpPr>
          <p:nvPr>
            <p:ph type="title"/>
          </p:nvPr>
        </p:nvSpPr>
        <p:spPr>
          <a:xfrm>
            <a:off x="457200" y="304800"/>
            <a:ext cx="8229600"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14"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328908578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Right Graphic">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14" name="Content Placeholder 2"/>
          <p:cNvSpPr>
            <a:spLocks noGrp="1"/>
          </p:cNvSpPr>
          <p:nvPr>
            <p:ph idx="11"/>
          </p:nvPr>
        </p:nvSpPr>
        <p:spPr>
          <a:xfrm>
            <a:off x="457200" y="1600200"/>
            <a:ext cx="4114800" cy="4373563"/>
          </a:xfrm>
          <a:prstGeom prst="rect">
            <a:avLst/>
          </a:prstGeom>
        </p:spPr>
        <p:txBody>
          <a:bodyPr/>
          <a:lstStyle>
            <a:lvl1pPr marL="342900" indent="-342900">
              <a:buClr>
                <a:srgbClr val="F2D10E"/>
              </a:buClr>
              <a:buFont typeface="Arial" panose="020B0604020202020204" pitchFamily="34" charset="0"/>
              <a:buChar char="•"/>
              <a:defRPr sz="28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rgbClr val="F2D10E"/>
              </a:buClr>
              <a:buSzPct val="80000"/>
              <a:buFont typeface="Courier New" panose="02070309020205020404" pitchFamily="49" charset="0"/>
              <a:buChar char="o"/>
              <a:defRPr sz="24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rgbClr val="F2D10E"/>
              </a:buClr>
              <a:buFont typeface="Wingdings" panose="05000000000000000000" pitchFamily="2" charset="2"/>
              <a:buChar char="§"/>
              <a:defRPr sz="20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rgbClr val="F2D10E"/>
              </a:buClr>
              <a:buSzPct val="70000"/>
              <a:buFont typeface="Wingdings" panose="05000000000000000000" pitchFamily="2" charset="2"/>
              <a:buChar char="q"/>
              <a:defRPr sz="18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rgbClr val="F2D10E"/>
              </a:buClr>
              <a:buFont typeface="Arial" panose="020B0604020202020204" pitchFamily="34" charset="0"/>
              <a:buChar char="•"/>
              <a:defRPr sz="16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Content Placeholder 2"/>
          <p:cNvSpPr>
            <a:spLocks noGrp="1"/>
          </p:cNvSpPr>
          <p:nvPr>
            <p:ph idx="14"/>
          </p:nvPr>
        </p:nvSpPr>
        <p:spPr>
          <a:xfrm>
            <a:off x="4610101" y="1828800"/>
            <a:ext cx="4210194" cy="3886200"/>
          </a:xfrm>
          <a:prstGeom prst="rect">
            <a:avLst/>
          </a:prstGeom>
        </p:spPr>
        <p:txBody>
          <a:bodyPr/>
          <a:lstStyle>
            <a:lvl1pPr marL="342900" indent="-342900">
              <a:buClr>
                <a:srgbClr val="F2D10E"/>
              </a:buClr>
              <a:buFont typeface="Arial" panose="020B0604020202020204" pitchFamily="34" charset="0"/>
              <a:buChar char="•"/>
              <a:defRPr sz="22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rgbClr val="F2D10E"/>
              </a:buClr>
              <a:buSzPct val="80000"/>
              <a:buFont typeface="Courier New" panose="02070309020205020404" pitchFamily="49" charset="0"/>
              <a:buChar char="o"/>
              <a:defRPr sz="20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rgbClr val="F2D10E"/>
              </a:buClr>
              <a:buFont typeface="Wingdings" panose="05000000000000000000" pitchFamily="2" charset="2"/>
              <a:buChar char="§"/>
              <a:defRPr sz="18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rgbClr val="F2D10E"/>
              </a:buClr>
              <a:buSzPct val="70000"/>
              <a:buFont typeface="Wingdings" panose="05000000000000000000" pitchFamily="2" charset="2"/>
              <a:buChar char="q"/>
              <a:defRPr sz="16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rgbClr val="F2D10E"/>
              </a:buClr>
              <a:buFont typeface="Arial" panose="020B0604020202020204" pitchFamily="34" charset="0"/>
              <a:buChar char="•"/>
              <a:defRPr sz="14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5pPr>
          </a:lstStyle>
          <a:p>
            <a:pPr lvl="0"/>
            <a:endParaRPr lang="en-US" dirty="0" smtClean="0"/>
          </a:p>
        </p:txBody>
      </p:sp>
      <p:sp>
        <p:nvSpPr>
          <p:cNvPr id="13" name="Title 1"/>
          <p:cNvSpPr>
            <a:spLocks noGrp="1"/>
          </p:cNvSpPr>
          <p:nvPr>
            <p:ph type="title"/>
          </p:nvPr>
        </p:nvSpPr>
        <p:spPr>
          <a:xfrm>
            <a:off x="457200" y="304800"/>
            <a:ext cx="8229600"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15"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2502668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mpare-Contrast">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8" name="Text Placeholder 2"/>
          <p:cNvSpPr>
            <a:spLocks noGrp="1"/>
          </p:cNvSpPr>
          <p:nvPr>
            <p:ph type="body" idx="1"/>
          </p:nvPr>
        </p:nvSpPr>
        <p:spPr>
          <a:xfrm>
            <a:off x="457200" y="1627910"/>
            <a:ext cx="3962400" cy="639762"/>
          </a:xfrm>
          <a:prstGeom prst="rect">
            <a:avLst/>
          </a:prstGeom>
        </p:spPr>
        <p:txBody>
          <a:bodyPr anchor="b"/>
          <a:lstStyle>
            <a:lvl1pPr marL="0" indent="0">
              <a:buNone/>
              <a:defRPr sz="2200" b="1">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5" name="Content Placeholder 2"/>
          <p:cNvSpPr>
            <a:spLocks noGrp="1"/>
          </p:cNvSpPr>
          <p:nvPr>
            <p:ph idx="12"/>
          </p:nvPr>
        </p:nvSpPr>
        <p:spPr>
          <a:xfrm>
            <a:off x="457200" y="2362200"/>
            <a:ext cx="3993573" cy="3810000"/>
          </a:xfrm>
          <a:prstGeom prst="rect">
            <a:avLst/>
          </a:prstGeom>
        </p:spPr>
        <p:txBody>
          <a:bodyPr/>
          <a:lstStyle>
            <a:lvl1pPr marL="342900" indent="-342900">
              <a:buClr>
                <a:srgbClr val="F2D10E"/>
              </a:buClr>
              <a:buFont typeface="Arial" panose="020B0604020202020204" pitchFamily="34" charset="0"/>
              <a:buChar char="•"/>
              <a:defRPr sz="22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rgbClr val="F2D10E"/>
              </a:buClr>
              <a:buSzPct val="80000"/>
              <a:buFont typeface="Courier New" panose="02070309020205020404" pitchFamily="49" charset="0"/>
              <a:buChar char="o"/>
              <a:defRPr sz="20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rgbClr val="F2D10E"/>
              </a:buClr>
              <a:buFont typeface="Wingdings" panose="05000000000000000000" pitchFamily="2" charset="2"/>
              <a:buChar char="§"/>
              <a:defRPr sz="18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rgbClr val="F2D10E"/>
              </a:buClr>
              <a:buSzPct val="70000"/>
              <a:buFont typeface="Wingdings" panose="05000000000000000000" pitchFamily="2" charset="2"/>
              <a:buChar char="q"/>
              <a:defRPr sz="16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rgbClr val="F2D10E"/>
              </a:buClr>
              <a:buFont typeface="Arial" panose="020B0604020202020204" pitchFamily="34" charset="0"/>
              <a:buChar char="•"/>
              <a:defRPr sz="14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Text Placeholder 2"/>
          <p:cNvSpPr>
            <a:spLocks noGrp="1"/>
          </p:cNvSpPr>
          <p:nvPr>
            <p:ph type="body" idx="13"/>
          </p:nvPr>
        </p:nvSpPr>
        <p:spPr>
          <a:xfrm>
            <a:off x="4572000" y="1600200"/>
            <a:ext cx="4040188" cy="639762"/>
          </a:xfrm>
          <a:prstGeom prst="rect">
            <a:avLst/>
          </a:prstGeom>
        </p:spPr>
        <p:txBody>
          <a:bodyPr anchor="b"/>
          <a:lstStyle>
            <a:lvl1pPr marL="0" indent="0">
              <a:buNone/>
              <a:defRPr sz="2200" b="1">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7" name="Content Placeholder 2"/>
          <p:cNvSpPr>
            <a:spLocks noGrp="1"/>
          </p:cNvSpPr>
          <p:nvPr>
            <p:ph idx="14"/>
          </p:nvPr>
        </p:nvSpPr>
        <p:spPr>
          <a:xfrm>
            <a:off x="4587531" y="2334490"/>
            <a:ext cx="3993573" cy="3810000"/>
          </a:xfrm>
          <a:prstGeom prst="rect">
            <a:avLst/>
          </a:prstGeom>
        </p:spPr>
        <p:txBody>
          <a:bodyPr/>
          <a:lstStyle>
            <a:lvl1pPr marL="342900" indent="-342900">
              <a:buClr>
                <a:srgbClr val="F2D10E"/>
              </a:buClr>
              <a:buFont typeface="Arial" panose="020B0604020202020204" pitchFamily="34" charset="0"/>
              <a:buChar char="•"/>
              <a:defRPr sz="22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rgbClr val="F2D10E"/>
              </a:buClr>
              <a:buSzPct val="80000"/>
              <a:buFont typeface="Courier New" panose="02070309020205020404" pitchFamily="49" charset="0"/>
              <a:buChar char="o"/>
              <a:defRPr sz="20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rgbClr val="F2D10E"/>
              </a:buClr>
              <a:buFont typeface="Wingdings" panose="05000000000000000000" pitchFamily="2" charset="2"/>
              <a:buChar char="§"/>
              <a:defRPr sz="18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rgbClr val="F2D10E"/>
              </a:buClr>
              <a:buSzPct val="70000"/>
              <a:buFont typeface="Wingdings" panose="05000000000000000000" pitchFamily="2" charset="2"/>
              <a:buChar char="q"/>
              <a:defRPr sz="16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rgbClr val="F2D10E"/>
              </a:buClr>
              <a:buFont typeface="Arial" panose="020B0604020202020204" pitchFamily="34" charset="0"/>
              <a:buChar char="•"/>
              <a:defRPr sz="14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itle 1"/>
          <p:cNvSpPr>
            <a:spLocks noGrp="1"/>
          </p:cNvSpPr>
          <p:nvPr>
            <p:ph type="title"/>
          </p:nvPr>
        </p:nvSpPr>
        <p:spPr>
          <a:xfrm>
            <a:off x="457200" y="304800"/>
            <a:ext cx="8229600"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14"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428577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Questions">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449072" y="1371600"/>
            <a:ext cx="5723128" cy="2457450"/>
          </a:xfrm>
          <a:prstGeom prst="rect">
            <a:avLst/>
          </a:prstGeom>
        </p:spPr>
        <p:txBody>
          <a:bodyPr anchor="b" anchorCtr="0"/>
          <a:lstStyle>
            <a:lvl1pPr algn="l">
              <a:defRPr lang="en-US" dirty="0">
                <a:solidFill>
                  <a:srgbClr val="318DCC"/>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dirty="0" smtClean="0"/>
              <a:t>Question?</a:t>
            </a:r>
            <a:endParaRPr lang="en-US" dirty="0"/>
          </a:p>
        </p:txBody>
      </p:sp>
      <p:sp>
        <p:nvSpPr>
          <p:cNvPr id="10"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7"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622358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 name="Slide Number Placeholder 5"/>
          <p:cNvSpPr>
            <a:spLocks noGrp="1"/>
          </p:cNvSpPr>
          <p:nvPr>
            <p:ph type="sldNum" sz="quarter" idx="4"/>
          </p:nvPr>
        </p:nvSpPr>
        <p:spPr>
          <a:xfrm>
            <a:off x="6705600" y="6199632"/>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sp>
        <p:nvSpPr>
          <p:cNvPr id="4" name="Footer Placeholder 4"/>
          <p:cNvSpPr>
            <a:spLocks noGrp="1"/>
          </p:cNvSpPr>
          <p:nvPr>
            <p:ph type="ftr" sz="quarter" idx="3"/>
          </p:nvPr>
        </p:nvSpPr>
        <p:spPr>
          <a:xfrm>
            <a:off x="0" y="6199632"/>
            <a:ext cx="9144000" cy="381000"/>
          </a:xfrm>
          <a:prstGeom prst="rect">
            <a:avLst/>
          </a:prstGeom>
        </p:spPr>
        <p:txBody>
          <a:bodyPr anchor="b" anchorCtr="0"/>
          <a:lstStyle>
            <a:lvl1pPr algn="ctr">
              <a:lnSpc>
                <a:spcPts val="1200"/>
              </a:lnSpc>
              <a:defRPr sz="1100">
                <a:solidFill>
                  <a:schemeClr val="tx1">
                    <a:lumMod val="65000"/>
                    <a:lumOff val="35000"/>
                  </a:schemeClr>
                </a:solidFill>
              </a:defRPr>
            </a:lvl1p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33035031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Hospital Presumptive Eligibility</a:t>
            </a:r>
            <a:endParaRPr lang="en-US" dirty="0"/>
          </a:p>
        </p:txBody>
      </p:sp>
      <p:sp>
        <p:nvSpPr>
          <p:cNvPr id="3" name="Subtitle 2"/>
          <p:cNvSpPr>
            <a:spLocks noGrp="1"/>
          </p:cNvSpPr>
          <p:nvPr>
            <p:ph type="subTitle" idx="1"/>
          </p:nvPr>
        </p:nvSpPr>
        <p:spPr/>
        <p:txBody>
          <a:bodyPr/>
          <a:lstStyle/>
          <a:p>
            <a:r>
              <a:rPr lang="en-US" dirty="0" smtClean="0"/>
              <a:t>AHCCCS Training</a:t>
            </a:r>
          </a:p>
          <a:p>
            <a:r>
              <a:rPr lang="en-US" dirty="0" smtClean="0"/>
              <a:t>July 2014</a:t>
            </a:r>
            <a:endParaRPr lang="en-US" dirty="0"/>
          </a:p>
        </p:txBody>
      </p:sp>
    </p:spTree>
    <p:extLst>
      <p:ext uri="{BB962C8B-B14F-4D97-AF65-F5344CB8AC3E}">
        <p14:creationId xmlns:p14="http://schemas.microsoft.com/office/powerpoint/2010/main" val="19479694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Becoming an HPE Provider	</a:t>
            </a:r>
            <a:endParaRPr lang="en-US" dirty="0"/>
          </a:p>
        </p:txBody>
      </p:sp>
      <p:sp>
        <p:nvSpPr>
          <p:cNvPr id="3" name="Content Placeholder 2"/>
          <p:cNvSpPr>
            <a:spLocks noGrp="1"/>
          </p:cNvSpPr>
          <p:nvPr>
            <p:ph idx="1"/>
          </p:nvPr>
        </p:nvSpPr>
        <p:spPr/>
        <p:txBody>
          <a:bodyPr/>
          <a:lstStyle/>
          <a:p>
            <a:r>
              <a:rPr lang="en-US" dirty="0" smtClean="0"/>
              <a:t>Register with AHCCCS </a:t>
            </a:r>
          </a:p>
          <a:p>
            <a:r>
              <a:rPr lang="en-US" dirty="0" smtClean="0"/>
              <a:t>Complete </a:t>
            </a:r>
            <a:r>
              <a:rPr lang="en-US" dirty="0" err="1" smtClean="0"/>
              <a:t>HEAplus</a:t>
            </a:r>
            <a:r>
              <a:rPr lang="en-US" dirty="0" smtClean="0"/>
              <a:t> Subscription Agreement</a:t>
            </a:r>
          </a:p>
          <a:p>
            <a:r>
              <a:rPr lang="en-US" dirty="0" smtClean="0"/>
              <a:t>Sign the HPE Policy Agreement</a:t>
            </a:r>
          </a:p>
          <a:p>
            <a:r>
              <a:rPr lang="en-US" dirty="0" smtClean="0"/>
              <a:t>Complete initial and ongoing training</a:t>
            </a:r>
          </a:p>
          <a:p>
            <a:r>
              <a:rPr lang="en-US" dirty="0" smtClean="0"/>
              <a:t>If you meet these criteria, email </a:t>
            </a:r>
            <a:r>
              <a:rPr lang="en-US" u="sng" dirty="0" smtClean="0"/>
              <a:t>HEAAHCCCS@azahcccs.go</a:t>
            </a:r>
            <a:r>
              <a:rPr lang="en-US" dirty="0" smtClean="0"/>
              <a:t>v</a:t>
            </a:r>
          </a:p>
        </p:txBody>
      </p:sp>
      <p:sp>
        <p:nvSpPr>
          <p:cNvPr id="4" name="Slide Number Placeholder 3"/>
          <p:cNvSpPr>
            <a:spLocks noGrp="1"/>
          </p:cNvSpPr>
          <p:nvPr>
            <p:ph type="sldNum" sz="quarter" idx="4"/>
          </p:nvPr>
        </p:nvSpPr>
        <p:spPr/>
        <p:txBody>
          <a:bodyPr/>
          <a:lstStyle/>
          <a:p>
            <a:fld id="{FF445594-FFE8-4E90-934C-EFF530110A38}" type="slidenum">
              <a:rPr lang="en-US" smtClean="0"/>
              <a:t>10</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2287109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HPE Application </a:t>
            </a:r>
            <a:endParaRPr lang="en-US" dirty="0"/>
          </a:p>
        </p:txBody>
      </p:sp>
      <p:sp>
        <p:nvSpPr>
          <p:cNvPr id="3" name="Content Placeholder 2"/>
          <p:cNvSpPr>
            <a:spLocks noGrp="1"/>
          </p:cNvSpPr>
          <p:nvPr>
            <p:ph idx="1"/>
          </p:nvPr>
        </p:nvSpPr>
        <p:spPr/>
        <p:txBody>
          <a:bodyPr/>
          <a:lstStyle/>
          <a:p>
            <a:r>
              <a:rPr lang="en-US" dirty="0" smtClean="0"/>
              <a:t>Requires information about:</a:t>
            </a:r>
          </a:p>
          <a:p>
            <a:pPr lvl="1"/>
            <a:r>
              <a:rPr lang="en-US" dirty="0" smtClean="0"/>
              <a:t>Gross income</a:t>
            </a:r>
          </a:p>
          <a:p>
            <a:pPr lvl="1"/>
            <a:r>
              <a:rPr lang="en-US" dirty="0" smtClean="0"/>
              <a:t>Household members</a:t>
            </a:r>
          </a:p>
          <a:p>
            <a:pPr lvl="1"/>
            <a:r>
              <a:rPr lang="en-US" dirty="0" smtClean="0"/>
              <a:t>Citizenship and residency (signature)</a:t>
            </a:r>
          </a:p>
          <a:p>
            <a:r>
              <a:rPr lang="en-US" dirty="0" smtClean="0"/>
              <a:t>OIG will review all </a:t>
            </a:r>
            <a:r>
              <a:rPr lang="en-US" dirty="0"/>
              <a:t>HPE determinations </a:t>
            </a:r>
            <a:endParaRPr lang="en-US" dirty="0" smtClean="0"/>
          </a:p>
          <a:p>
            <a:r>
              <a:rPr lang="en-US" dirty="0" smtClean="0"/>
              <a:t>The HPE application cannot be approved if applicant is over </a:t>
            </a:r>
            <a:r>
              <a:rPr lang="en-US" dirty="0"/>
              <a:t>income or </a:t>
            </a:r>
            <a:r>
              <a:rPr lang="en-US" dirty="0" smtClean="0"/>
              <a:t>does not meet citizenship/residency requirements.</a:t>
            </a:r>
            <a:endParaRPr lang="en-US" dirty="0"/>
          </a:p>
          <a:p>
            <a:endParaRPr lang="en-US" dirty="0" smtClean="0"/>
          </a:p>
          <a:p>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11</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1261249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Submitting HPE Applications</a:t>
            </a:r>
            <a:endParaRPr lang="en-US" dirty="0"/>
          </a:p>
        </p:txBody>
      </p:sp>
      <p:sp>
        <p:nvSpPr>
          <p:cNvPr id="3" name="Content Placeholder 2"/>
          <p:cNvSpPr>
            <a:spLocks noGrp="1"/>
          </p:cNvSpPr>
          <p:nvPr>
            <p:ph idx="1"/>
          </p:nvPr>
        </p:nvSpPr>
        <p:spPr/>
        <p:txBody>
          <a:bodyPr/>
          <a:lstStyle/>
          <a:p>
            <a:r>
              <a:rPr lang="en-US" sz="2400" dirty="0" smtClean="0"/>
              <a:t>Step 1: Start application in </a:t>
            </a:r>
            <a:r>
              <a:rPr lang="en-US" sz="2400" dirty="0" err="1" smtClean="0"/>
              <a:t>HEAplus</a:t>
            </a:r>
            <a:endParaRPr lang="en-US" sz="2400" dirty="0" smtClean="0"/>
          </a:p>
          <a:p>
            <a:r>
              <a:rPr lang="en-US" sz="2400" dirty="0" smtClean="0"/>
              <a:t>Step 2: Try to complete a full application first</a:t>
            </a:r>
          </a:p>
          <a:p>
            <a:r>
              <a:rPr lang="en-US" sz="2400" dirty="0" smtClean="0"/>
              <a:t>Step 3: If the applicant is unable to complete a full application, use HPE as the backup</a:t>
            </a:r>
          </a:p>
          <a:p>
            <a:r>
              <a:rPr lang="en-US" sz="2400" dirty="0" smtClean="0"/>
              <a:t>Step 4: Schedule a follow-up appointment to complete the full AHCCCS application</a:t>
            </a:r>
          </a:p>
          <a:p>
            <a:r>
              <a:rPr lang="en-US" sz="2400" dirty="0" smtClean="0"/>
              <a:t>Step 5: Provide an HPE eligibility determination letter on hospital letterhead with instructions to complete AHCCCS application (next slide)</a:t>
            </a:r>
          </a:p>
          <a:p>
            <a:r>
              <a:rPr lang="en-US" sz="2400" dirty="0" smtClean="0"/>
              <a:t>Step 6: Submit HPE application online to AHCCCS</a:t>
            </a:r>
          </a:p>
        </p:txBody>
      </p:sp>
      <p:sp>
        <p:nvSpPr>
          <p:cNvPr id="4" name="Slide Number Placeholder 3"/>
          <p:cNvSpPr>
            <a:spLocks noGrp="1"/>
          </p:cNvSpPr>
          <p:nvPr>
            <p:ph type="sldNum" sz="quarter" idx="4"/>
          </p:nvPr>
        </p:nvSpPr>
        <p:spPr/>
        <p:txBody>
          <a:bodyPr/>
          <a:lstStyle/>
          <a:p>
            <a:fld id="{FF445594-FFE8-4E90-934C-EFF530110A38}" type="slidenum">
              <a:rPr lang="en-US" smtClean="0"/>
              <a:t>12</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26408293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HPE Determination Letter</a:t>
            </a:r>
            <a:endParaRPr lang="en-US" dirty="0"/>
          </a:p>
        </p:txBody>
      </p:sp>
      <p:sp>
        <p:nvSpPr>
          <p:cNvPr id="3" name="Content Placeholder 2"/>
          <p:cNvSpPr>
            <a:spLocks noGrp="1"/>
          </p:cNvSpPr>
          <p:nvPr>
            <p:ph idx="1"/>
          </p:nvPr>
        </p:nvSpPr>
        <p:spPr>
          <a:xfrm>
            <a:off x="457200" y="1371600"/>
            <a:ext cx="8382000" cy="4373563"/>
          </a:xfrm>
        </p:spPr>
        <p:txBody>
          <a:bodyPr/>
          <a:lstStyle/>
          <a:p>
            <a:r>
              <a:rPr lang="en-US" dirty="0" smtClean="0"/>
              <a:t>Hospital provides HPE determination letter explaining whether applicant is eligible</a:t>
            </a:r>
          </a:p>
          <a:p>
            <a:r>
              <a:rPr lang="en-US" dirty="0" smtClean="0"/>
              <a:t>Letter must explain:</a:t>
            </a:r>
          </a:p>
          <a:p>
            <a:pPr lvl="1"/>
            <a:r>
              <a:rPr lang="en-US" dirty="0" smtClean="0"/>
              <a:t>If denied, no appeal </a:t>
            </a:r>
            <a:r>
              <a:rPr lang="en-US" dirty="0" smtClean="0"/>
              <a:t>rights </a:t>
            </a:r>
            <a:r>
              <a:rPr lang="en-US" dirty="0" smtClean="0"/>
              <a:t>are available.</a:t>
            </a:r>
          </a:p>
          <a:p>
            <a:pPr lvl="1"/>
            <a:r>
              <a:rPr lang="en-US" dirty="0" smtClean="0"/>
              <a:t>If approved, identify the</a:t>
            </a:r>
          </a:p>
          <a:p>
            <a:pPr lvl="2"/>
            <a:r>
              <a:rPr lang="en-US" dirty="0" smtClean="0"/>
              <a:t>HPE time period, including exact date applicant made eligible</a:t>
            </a:r>
          </a:p>
          <a:p>
            <a:pPr lvl="2"/>
            <a:r>
              <a:rPr lang="en-US" dirty="0" smtClean="0"/>
              <a:t>Need to complete full application </a:t>
            </a:r>
          </a:p>
          <a:p>
            <a:pPr lvl="2"/>
            <a:r>
              <a:rPr lang="en-US" dirty="0" smtClean="0"/>
              <a:t>Appointment time to complete full AHCCCS application</a:t>
            </a:r>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13</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174762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Reimbursement </a:t>
            </a:r>
            <a:endParaRPr lang="en-US" dirty="0"/>
          </a:p>
        </p:txBody>
      </p:sp>
      <p:sp>
        <p:nvSpPr>
          <p:cNvPr id="3" name="Content Placeholder 2"/>
          <p:cNvSpPr>
            <a:spLocks noGrp="1"/>
          </p:cNvSpPr>
          <p:nvPr>
            <p:ph idx="1"/>
          </p:nvPr>
        </p:nvSpPr>
        <p:spPr/>
        <p:txBody>
          <a:bodyPr/>
          <a:lstStyle/>
          <a:p>
            <a:r>
              <a:rPr lang="en-US" sz="2800" dirty="0" smtClean="0"/>
              <a:t>All claims </a:t>
            </a:r>
            <a:r>
              <a:rPr lang="en-US" sz="2800" dirty="0"/>
              <a:t>for HPE services will be submitted to AHCCCS and reimbursed on a fee-for-service basis at AHCCCS rates</a:t>
            </a:r>
          </a:p>
          <a:p>
            <a:r>
              <a:rPr lang="en-US" sz="2800" dirty="0" smtClean="0"/>
              <a:t>No payments for completing HPE determinations</a:t>
            </a:r>
          </a:p>
          <a:p>
            <a:r>
              <a:rPr lang="en-US" sz="2800" dirty="0" smtClean="0"/>
              <a:t>No payments for completing AHCCCS applications</a:t>
            </a:r>
          </a:p>
          <a:p>
            <a:r>
              <a:rPr lang="en-US" sz="2800" dirty="0" smtClean="0"/>
              <a:t>Can not charge applicants to apply for HPE or assist with AHCCCS applications</a:t>
            </a:r>
          </a:p>
        </p:txBody>
      </p:sp>
      <p:sp>
        <p:nvSpPr>
          <p:cNvPr id="4" name="Slide Number Placeholder 3"/>
          <p:cNvSpPr>
            <a:spLocks noGrp="1"/>
          </p:cNvSpPr>
          <p:nvPr>
            <p:ph type="sldNum" sz="quarter" idx="4"/>
          </p:nvPr>
        </p:nvSpPr>
        <p:spPr/>
        <p:txBody>
          <a:bodyPr/>
          <a:lstStyle/>
          <a:p>
            <a:fld id="{FF445594-FFE8-4E90-934C-EFF530110A38}" type="slidenum">
              <a:rPr lang="en-US" smtClean="0"/>
              <a:t>14</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17566297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Integrity</a:t>
            </a:r>
            <a:endParaRPr lang="en-US" dirty="0"/>
          </a:p>
        </p:txBody>
      </p:sp>
      <p:sp>
        <p:nvSpPr>
          <p:cNvPr id="3" name="Content Placeholder 2"/>
          <p:cNvSpPr>
            <a:spLocks noGrp="1"/>
          </p:cNvSpPr>
          <p:nvPr>
            <p:ph idx="1"/>
          </p:nvPr>
        </p:nvSpPr>
        <p:spPr/>
        <p:txBody>
          <a:bodyPr/>
          <a:lstStyle/>
          <a:p>
            <a:r>
              <a:rPr lang="en-US" sz="2800" dirty="0" smtClean="0"/>
              <a:t>HPE is a powerful tool- hospital staff have authority to determine eligibility for Medicaid</a:t>
            </a:r>
          </a:p>
          <a:p>
            <a:r>
              <a:rPr lang="en-US" sz="2800" dirty="0" smtClean="0"/>
              <a:t>AHCCCS has a fiduciary duty to ensure taxpayer funds are appropriately spent</a:t>
            </a:r>
          </a:p>
          <a:p>
            <a:r>
              <a:rPr lang="en-US" sz="2800" dirty="0" smtClean="0"/>
              <a:t>The Office of Inspector General (OIG) will monitor and identify trends in order to conduct additional investigations and take </a:t>
            </a:r>
            <a:r>
              <a:rPr lang="en-US" sz="2800" dirty="0"/>
              <a:t>necessary corrective </a:t>
            </a:r>
            <a:r>
              <a:rPr lang="en-US" sz="2800" dirty="0" smtClean="0"/>
              <a:t>action, </a:t>
            </a:r>
            <a:r>
              <a:rPr lang="en-US" sz="2800" dirty="0"/>
              <a:t>as </a:t>
            </a:r>
            <a:r>
              <a:rPr lang="en-US" sz="2800" dirty="0" smtClean="0"/>
              <a:t>needed</a:t>
            </a:r>
          </a:p>
          <a:p>
            <a:pPr marL="0" indent="0">
              <a:buNone/>
            </a:pPr>
            <a:endParaRPr lang="en-US" sz="2800" dirty="0"/>
          </a:p>
        </p:txBody>
      </p:sp>
      <p:sp>
        <p:nvSpPr>
          <p:cNvPr id="4" name="Slide Number Placeholder 3"/>
          <p:cNvSpPr>
            <a:spLocks noGrp="1"/>
          </p:cNvSpPr>
          <p:nvPr>
            <p:ph type="sldNum" sz="quarter" idx="4"/>
          </p:nvPr>
        </p:nvSpPr>
        <p:spPr/>
        <p:txBody>
          <a:bodyPr/>
          <a:lstStyle/>
          <a:p>
            <a:fld id="{FF445594-FFE8-4E90-934C-EFF530110A38}" type="slidenum">
              <a:rPr lang="en-US" smtClean="0"/>
              <a:t>15</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9266290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Integrity Reporting</a:t>
            </a:r>
            <a:endParaRPr lang="en-US" dirty="0"/>
          </a:p>
        </p:txBody>
      </p:sp>
      <p:sp>
        <p:nvSpPr>
          <p:cNvPr id="3" name="Content Placeholder 2"/>
          <p:cNvSpPr>
            <a:spLocks noGrp="1"/>
          </p:cNvSpPr>
          <p:nvPr>
            <p:ph idx="1"/>
          </p:nvPr>
        </p:nvSpPr>
        <p:spPr>
          <a:xfrm>
            <a:off x="457200" y="1524000"/>
            <a:ext cx="8382000" cy="4572000"/>
          </a:xfrm>
        </p:spPr>
        <p:txBody>
          <a:bodyPr/>
          <a:lstStyle/>
          <a:p>
            <a:r>
              <a:rPr lang="en-US" sz="2400" dirty="0" smtClean="0"/>
              <a:t>All HPE participating hospitals must submit </a:t>
            </a:r>
            <a:r>
              <a:rPr lang="en-US" sz="2400" b="1" i="1" dirty="0" smtClean="0"/>
              <a:t>quarterly</a:t>
            </a:r>
            <a:r>
              <a:rPr lang="en-US" sz="2400" dirty="0" smtClean="0"/>
              <a:t> reports with the following:</a:t>
            </a:r>
          </a:p>
          <a:p>
            <a:r>
              <a:rPr lang="en-US" sz="2400" dirty="0"/>
              <a:t>Number of HPE applications by:</a:t>
            </a:r>
          </a:p>
          <a:p>
            <a:pPr lvl="1"/>
            <a:r>
              <a:rPr lang="en-US" sz="2000" dirty="0"/>
              <a:t>Specific hospital facility</a:t>
            </a:r>
          </a:p>
          <a:p>
            <a:pPr lvl="1"/>
            <a:r>
              <a:rPr lang="en-US" sz="2000" dirty="0"/>
              <a:t>Name of the Hospital worker who approved the HPE application</a:t>
            </a:r>
          </a:p>
          <a:p>
            <a:pPr lvl="1"/>
            <a:r>
              <a:rPr lang="en-US" sz="2000" dirty="0"/>
              <a:t>Approvals by</a:t>
            </a:r>
          </a:p>
          <a:p>
            <a:pPr lvl="2"/>
            <a:r>
              <a:rPr lang="en-US" sz="2000" dirty="0"/>
              <a:t>Eligibility category</a:t>
            </a:r>
          </a:p>
          <a:p>
            <a:pPr lvl="2"/>
            <a:r>
              <a:rPr lang="en-US" sz="2000" dirty="0"/>
              <a:t>Income</a:t>
            </a:r>
          </a:p>
          <a:p>
            <a:pPr lvl="1"/>
            <a:r>
              <a:rPr lang="en-US" sz="2000" dirty="0"/>
              <a:t>Denials</a:t>
            </a:r>
          </a:p>
          <a:p>
            <a:pPr lvl="2"/>
            <a:r>
              <a:rPr lang="en-US" sz="2000" dirty="0"/>
              <a:t>Reason for denial</a:t>
            </a:r>
          </a:p>
          <a:p>
            <a:pPr lvl="1"/>
            <a:r>
              <a:rPr lang="en-US" sz="2000" dirty="0"/>
              <a:t>Medical Need – e.g., did applicant come in through ED, IP, OP, walk in/not a </a:t>
            </a:r>
            <a:r>
              <a:rPr lang="en-US" sz="2000" dirty="0" smtClean="0"/>
              <a:t>patient</a:t>
            </a:r>
            <a:endParaRPr lang="en-US" sz="2000" dirty="0"/>
          </a:p>
          <a:p>
            <a:pPr lvl="1"/>
            <a:endParaRPr lang="en-US" sz="2000" dirty="0" smtClean="0"/>
          </a:p>
          <a:p>
            <a:pPr lvl="1"/>
            <a:endParaRPr lang="en-US" sz="2000" dirty="0"/>
          </a:p>
        </p:txBody>
      </p:sp>
      <p:sp>
        <p:nvSpPr>
          <p:cNvPr id="4" name="Slide Number Placeholder 3"/>
          <p:cNvSpPr>
            <a:spLocks noGrp="1"/>
          </p:cNvSpPr>
          <p:nvPr>
            <p:ph type="sldNum" sz="quarter" idx="4"/>
          </p:nvPr>
        </p:nvSpPr>
        <p:spPr/>
        <p:txBody>
          <a:bodyPr/>
          <a:lstStyle/>
          <a:p>
            <a:fld id="{FF445594-FFE8-4E90-934C-EFF530110A38}" type="slidenum">
              <a:rPr lang="en-US" smtClean="0"/>
              <a:t>16</a:t>
            </a:fld>
            <a:endParaRPr lang="en-US" dirty="0"/>
          </a:p>
        </p:txBody>
      </p:sp>
      <p:sp>
        <p:nvSpPr>
          <p:cNvPr id="5" name="Footer Placeholder 4"/>
          <p:cNvSpPr>
            <a:spLocks noGrp="1"/>
          </p:cNvSpPr>
          <p:nvPr>
            <p:ph type="ftr" sz="quarter" idx="3"/>
          </p:nvPr>
        </p:nvSpPr>
        <p:spPr/>
        <p:txBody>
          <a:bodyPr/>
          <a:lstStyle/>
          <a:p>
            <a:r>
              <a:rPr lang="en-US" b="1" dirty="0" smtClean="0"/>
              <a:t>Reaching across Arizona to provide comprehensive </a:t>
            </a:r>
            <a:r>
              <a:rPr lang="en-US" dirty="0" smtClean="0"/>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37376197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Program Integrity </a:t>
            </a:r>
            <a:r>
              <a:rPr lang="en-US" dirty="0" smtClean="0"/>
              <a:t>Reporting </a:t>
            </a:r>
            <a:r>
              <a:rPr lang="en-US" dirty="0" err="1" smtClean="0"/>
              <a:t>Con’t</a:t>
            </a:r>
            <a:endParaRPr lang="en-US" dirty="0"/>
          </a:p>
        </p:txBody>
      </p:sp>
      <p:sp>
        <p:nvSpPr>
          <p:cNvPr id="3" name="Content Placeholder 2"/>
          <p:cNvSpPr>
            <a:spLocks noGrp="1"/>
          </p:cNvSpPr>
          <p:nvPr>
            <p:ph idx="1"/>
          </p:nvPr>
        </p:nvSpPr>
        <p:spPr/>
        <p:txBody>
          <a:bodyPr/>
          <a:lstStyle/>
          <a:p>
            <a:r>
              <a:rPr lang="en-US" sz="2800" dirty="0" smtClean="0"/>
              <a:t>Number </a:t>
            </a:r>
            <a:r>
              <a:rPr lang="en-US" sz="2800" dirty="0"/>
              <a:t>of follow up appointments scheduled to complete a regular application for benefits</a:t>
            </a:r>
          </a:p>
          <a:p>
            <a:pPr lvl="1"/>
            <a:r>
              <a:rPr lang="en-US" sz="2400" dirty="0"/>
              <a:t>Number of missed appointments</a:t>
            </a:r>
          </a:p>
          <a:p>
            <a:pPr lvl="1"/>
            <a:r>
              <a:rPr lang="en-US" sz="2400" dirty="0"/>
              <a:t>Number of HPE applicants for whom follow up appointment was not scheduled and reason </a:t>
            </a:r>
            <a:r>
              <a:rPr lang="en-US" sz="2400" dirty="0" smtClean="0"/>
              <a:t>why</a:t>
            </a:r>
          </a:p>
          <a:p>
            <a:pPr lvl="0"/>
            <a:r>
              <a:rPr lang="en-US" sz="2800" dirty="0"/>
              <a:t>Number of </a:t>
            </a:r>
            <a:r>
              <a:rPr lang="en-US" sz="2800" dirty="0" err="1"/>
              <a:t>HEAplus</a:t>
            </a:r>
            <a:r>
              <a:rPr lang="en-US" sz="2800" dirty="0"/>
              <a:t> applications for individuals determined presumptively eligible that were completed before the end of the PE </a:t>
            </a:r>
            <a:r>
              <a:rPr lang="en-US" sz="2800" dirty="0" smtClean="0"/>
              <a:t>period</a:t>
            </a:r>
            <a:endParaRPr lang="en-US" sz="2800" dirty="0"/>
          </a:p>
          <a:p>
            <a:pPr lvl="0"/>
            <a:r>
              <a:rPr lang="en-US" sz="2800" dirty="0"/>
              <a:t>Number of individuals made eligible via HPE for whom no Medicaid application was </a:t>
            </a:r>
            <a:r>
              <a:rPr lang="en-US" sz="2800" dirty="0" smtClean="0"/>
              <a:t>completed</a:t>
            </a:r>
            <a:endParaRPr lang="en-US" sz="2800" dirty="0"/>
          </a:p>
          <a:p>
            <a:pPr lvl="1"/>
            <a:endParaRPr lang="en-US" sz="2400" dirty="0"/>
          </a:p>
          <a:p>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17</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37037996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Program Integrity </a:t>
            </a:r>
            <a:r>
              <a:rPr lang="en-US" dirty="0" smtClean="0"/>
              <a:t>Reporting </a:t>
            </a:r>
            <a:r>
              <a:rPr lang="en-US" dirty="0" err="1" smtClean="0"/>
              <a:t>Con’t</a:t>
            </a:r>
            <a:endParaRPr lang="en-US" dirty="0"/>
          </a:p>
        </p:txBody>
      </p:sp>
      <p:sp>
        <p:nvSpPr>
          <p:cNvPr id="3" name="Content Placeholder 2"/>
          <p:cNvSpPr>
            <a:spLocks noGrp="1"/>
          </p:cNvSpPr>
          <p:nvPr>
            <p:ph idx="1"/>
          </p:nvPr>
        </p:nvSpPr>
        <p:spPr/>
        <p:txBody>
          <a:bodyPr/>
          <a:lstStyle/>
          <a:p>
            <a:pPr lvl="0"/>
            <a:r>
              <a:rPr lang="en-US" sz="2400" dirty="0"/>
              <a:t>Number of individuals made eligible using HPE who were later denied for full Medicaid coverage.</a:t>
            </a:r>
          </a:p>
          <a:p>
            <a:pPr lvl="0"/>
            <a:r>
              <a:rPr lang="en-US" sz="2400" dirty="0"/>
              <a:t>Number of HPE approved </a:t>
            </a:r>
            <a:r>
              <a:rPr lang="en-US" sz="2400" dirty="0" smtClean="0"/>
              <a:t>applications, </a:t>
            </a:r>
            <a:r>
              <a:rPr lang="en-US" sz="2400" dirty="0"/>
              <a:t>which the OIG later determined to not meet eligibility.</a:t>
            </a:r>
          </a:p>
          <a:p>
            <a:pPr lvl="0"/>
            <a:r>
              <a:rPr lang="en-US" sz="2400" dirty="0"/>
              <a:t>Total payments made for services provided to individuals eligible via HPE</a:t>
            </a:r>
            <a:r>
              <a:rPr lang="en-US" sz="2400" dirty="0" smtClean="0"/>
              <a:t>.</a:t>
            </a:r>
            <a:endParaRPr lang="en-US" sz="2400" dirty="0"/>
          </a:p>
          <a:p>
            <a:r>
              <a:rPr lang="en-US" sz="2400" u="sng" dirty="0"/>
              <a:t>Annual Report</a:t>
            </a:r>
            <a:r>
              <a:rPr lang="en-US" sz="2400" dirty="0"/>
              <a:t>: </a:t>
            </a:r>
            <a:endParaRPr lang="en-US" sz="2400" dirty="0" smtClean="0"/>
          </a:p>
          <a:p>
            <a:pPr lvl="1"/>
            <a:r>
              <a:rPr lang="en-US" sz="2200" dirty="0" smtClean="0"/>
              <a:t>Due January 31</a:t>
            </a:r>
          </a:p>
          <a:p>
            <a:pPr lvl="1"/>
            <a:r>
              <a:rPr lang="en-US" sz="2200" dirty="0" smtClean="0"/>
              <a:t>Includes same </a:t>
            </a:r>
            <a:r>
              <a:rPr lang="en-US" sz="2200" dirty="0"/>
              <a:t>elements in </a:t>
            </a:r>
            <a:r>
              <a:rPr lang="en-US" sz="2200" dirty="0" smtClean="0"/>
              <a:t>quarterly </a:t>
            </a:r>
            <a:r>
              <a:rPr lang="en-US" sz="2200" dirty="0"/>
              <a:t>report </a:t>
            </a:r>
            <a:r>
              <a:rPr lang="en-US" sz="2200" dirty="0" smtClean="0"/>
              <a:t>aggregated </a:t>
            </a:r>
            <a:r>
              <a:rPr lang="en-US" sz="2200" dirty="0"/>
              <a:t>for </a:t>
            </a:r>
            <a:r>
              <a:rPr lang="en-US" sz="2200" dirty="0" smtClean="0"/>
              <a:t>calendar year</a:t>
            </a:r>
          </a:p>
          <a:p>
            <a:pPr lvl="1"/>
            <a:r>
              <a:rPr lang="en-US" sz="2200" dirty="0" smtClean="0"/>
              <a:t>Submitted </a:t>
            </a:r>
            <a:r>
              <a:rPr lang="en-US" sz="2200" dirty="0"/>
              <a:t>to the </a:t>
            </a:r>
            <a:r>
              <a:rPr lang="en-US" sz="2200" dirty="0" smtClean="0"/>
              <a:t>OIG</a:t>
            </a:r>
            <a:endParaRPr lang="en-US" sz="2200" dirty="0"/>
          </a:p>
          <a:p>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18</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41302494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Program Integrity </a:t>
            </a:r>
            <a:r>
              <a:rPr lang="en-US" dirty="0" err="1"/>
              <a:t>Con’t</a:t>
            </a:r>
            <a:endParaRPr lang="en-US" dirty="0"/>
          </a:p>
        </p:txBody>
      </p:sp>
      <p:sp>
        <p:nvSpPr>
          <p:cNvPr id="3" name="Content Placeholder 2"/>
          <p:cNvSpPr>
            <a:spLocks noGrp="1"/>
          </p:cNvSpPr>
          <p:nvPr>
            <p:ph idx="1"/>
          </p:nvPr>
        </p:nvSpPr>
        <p:spPr>
          <a:xfrm>
            <a:off x="457200" y="1524000"/>
            <a:ext cx="8382000" cy="4373563"/>
          </a:xfrm>
        </p:spPr>
        <p:txBody>
          <a:bodyPr/>
          <a:lstStyle/>
          <a:p>
            <a:r>
              <a:rPr lang="en-US" sz="2400" dirty="0" smtClean="0"/>
              <a:t>OIG will perform regular on-site audits of HPE qualified hospitals</a:t>
            </a:r>
          </a:p>
          <a:p>
            <a:r>
              <a:rPr lang="en-US" sz="2400" dirty="0" smtClean="0"/>
              <a:t>OIG will inspect records, policies and procedures, documentation and compliance with HPE requirements</a:t>
            </a:r>
          </a:p>
          <a:p>
            <a:r>
              <a:rPr lang="en-US" sz="2400" dirty="0" smtClean="0"/>
              <a:t>Annual audits will also be conducted by an independent third party</a:t>
            </a:r>
          </a:p>
          <a:p>
            <a:r>
              <a:rPr lang="en-US" sz="2400" dirty="0" smtClean="0"/>
              <a:t>All findings will be reported and posted to the AHCCCS website</a:t>
            </a:r>
          </a:p>
          <a:p>
            <a:r>
              <a:rPr lang="en-US" sz="2400" dirty="0"/>
              <a:t>If OIG </a:t>
            </a:r>
            <a:r>
              <a:rPr lang="en-US" sz="2400" dirty="0" smtClean="0"/>
              <a:t>audit results </a:t>
            </a:r>
            <a:r>
              <a:rPr lang="en-US" sz="2400" dirty="0"/>
              <a:t>in open investigations for Medicaid fraud, waste, or abuse, the qualified hospital could be subject to disciplinary </a:t>
            </a:r>
            <a:r>
              <a:rPr lang="en-US" sz="2400" dirty="0" smtClean="0"/>
              <a:t>action</a:t>
            </a:r>
            <a:endParaRPr lang="en-US" sz="2400" dirty="0"/>
          </a:p>
          <a:p>
            <a:endParaRPr lang="en-US" sz="2800" dirty="0"/>
          </a:p>
        </p:txBody>
      </p:sp>
      <p:sp>
        <p:nvSpPr>
          <p:cNvPr id="4" name="Slide Number Placeholder 3"/>
          <p:cNvSpPr>
            <a:spLocks noGrp="1"/>
          </p:cNvSpPr>
          <p:nvPr>
            <p:ph type="sldNum" sz="quarter" idx="4"/>
          </p:nvPr>
        </p:nvSpPr>
        <p:spPr/>
        <p:txBody>
          <a:bodyPr/>
          <a:lstStyle/>
          <a:p>
            <a:fld id="{FF445594-FFE8-4E90-934C-EFF530110A38}" type="slidenum">
              <a:rPr lang="en-US" smtClean="0"/>
              <a:t>19</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2682723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Training Objectives</a:t>
            </a:r>
          </a:p>
        </p:txBody>
      </p:sp>
      <p:sp>
        <p:nvSpPr>
          <p:cNvPr id="3" name="Content Placeholder 2"/>
          <p:cNvSpPr>
            <a:spLocks noGrp="1"/>
          </p:cNvSpPr>
          <p:nvPr>
            <p:ph idx="1"/>
          </p:nvPr>
        </p:nvSpPr>
        <p:spPr/>
        <p:txBody>
          <a:bodyPr/>
          <a:lstStyle/>
          <a:p>
            <a:pPr marL="457200" indent="-457200">
              <a:buFontTx/>
              <a:buChar char="-"/>
            </a:pPr>
            <a:r>
              <a:rPr lang="en-US" dirty="0" smtClean="0"/>
              <a:t>HPE Overview </a:t>
            </a:r>
          </a:p>
          <a:p>
            <a:pPr marL="457200" indent="-457200">
              <a:buFontTx/>
              <a:buChar char="-"/>
            </a:pPr>
            <a:r>
              <a:rPr lang="en-US" dirty="0" smtClean="0"/>
              <a:t>Eligible Populations</a:t>
            </a:r>
          </a:p>
          <a:p>
            <a:pPr marL="457200" indent="-457200">
              <a:buFontTx/>
              <a:buChar char="-"/>
            </a:pPr>
            <a:r>
              <a:rPr lang="en-US" dirty="0" smtClean="0"/>
              <a:t>Eligibility Period and Benefits</a:t>
            </a:r>
            <a:endParaRPr lang="en-US" dirty="0"/>
          </a:p>
          <a:p>
            <a:pPr marL="457200" indent="-457200">
              <a:buFontTx/>
              <a:buChar char="-"/>
            </a:pPr>
            <a:r>
              <a:rPr lang="en-US" dirty="0"/>
              <a:t>Hospital Qualifications </a:t>
            </a:r>
            <a:endParaRPr lang="en-US" dirty="0" smtClean="0"/>
          </a:p>
          <a:p>
            <a:pPr marL="457200" indent="-457200">
              <a:buFontTx/>
              <a:buChar char="-"/>
            </a:pPr>
            <a:r>
              <a:rPr lang="en-US" dirty="0" smtClean="0"/>
              <a:t>Becoming an HPE Provider</a:t>
            </a:r>
          </a:p>
          <a:p>
            <a:pPr marL="457200" indent="-457200">
              <a:buFontTx/>
              <a:buChar char="-"/>
            </a:pPr>
            <a:r>
              <a:rPr lang="en-US" dirty="0" smtClean="0"/>
              <a:t>The HPE Application</a:t>
            </a:r>
            <a:endParaRPr lang="en-US" dirty="0"/>
          </a:p>
          <a:p>
            <a:pPr marL="457200" indent="-457200">
              <a:buFontTx/>
              <a:buChar char="-"/>
            </a:pPr>
            <a:r>
              <a:rPr lang="en-US" dirty="0"/>
              <a:t>Program </a:t>
            </a:r>
            <a:r>
              <a:rPr lang="en-US" dirty="0" smtClean="0"/>
              <a:t>Integrity</a:t>
            </a:r>
          </a:p>
          <a:p>
            <a:endParaRPr lang="en-US" dirty="0" smtClean="0"/>
          </a:p>
          <a:p>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2</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27638879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Hospital Disqualification</a:t>
            </a:r>
            <a:endParaRPr lang="en-US" dirty="0"/>
          </a:p>
        </p:txBody>
      </p:sp>
      <p:sp>
        <p:nvSpPr>
          <p:cNvPr id="3" name="Content Placeholder 2"/>
          <p:cNvSpPr>
            <a:spLocks noGrp="1"/>
          </p:cNvSpPr>
          <p:nvPr>
            <p:ph idx="1"/>
          </p:nvPr>
        </p:nvSpPr>
        <p:spPr>
          <a:xfrm>
            <a:off x="457200" y="1371600"/>
            <a:ext cx="8382000" cy="4373563"/>
          </a:xfrm>
        </p:spPr>
        <p:txBody>
          <a:bodyPr/>
          <a:lstStyle/>
          <a:p>
            <a:r>
              <a:rPr lang="en-US" dirty="0" smtClean="0"/>
              <a:t>Federal regulations allow states to disqualify hospitals from participating in HPE for failure to meet standards:</a:t>
            </a:r>
          </a:p>
          <a:p>
            <a:pPr lvl="1"/>
            <a:r>
              <a:rPr lang="en-US" dirty="0" smtClean="0"/>
              <a:t>90</a:t>
            </a:r>
            <a:r>
              <a:rPr lang="en-US" dirty="0"/>
              <a:t>% of all individuals made presumptively eligible must complete a regular application before the end of their HPE </a:t>
            </a:r>
            <a:r>
              <a:rPr lang="en-US" dirty="0" smtClean="0"/>
              <a:t>period</a:t>
            </a:r>
          </a:p>
          <a:p>
            <a:pPr lvl="1"/>
            <a:r>
              <a:rPr lang="en-US" dirty="0"/>
              <a:t>95% of all applicants made presumptively eligible that complete a regular Medicaid application must be found eligible for full Medicaid </a:t>
            </a:r>
            <a:r>
              <a:rPr lang="en-US" dirty="0" smtClean="0"/>
              <a:t>benefits</a:t>
            </a:r>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20</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29111429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Hospital </a:t>
            </a:r>
            <a:r>
              <a:rPr lang="en-US" dirty="0" smtClean="0"/>
              <a:t>Disqualification </a:t>
            </a:r>
            <a:r>
              <a:rPr lang="en-US" dirty="0" err="1" smtClean="0"/>
              <a:t>Con’t</a:t>
            </a:r>
            <a:endParaRPr lang="en-US" dirty="0"/>
          </a:p>
        </p:txBody>
      </p:sp>
      <p:sp>
        <p:nvSpPr>
          <p:cNvPr id="3" name="Content Placeholder 2"/>
          <p:cNvSpPr>
            <a:spLocks noGrp="1"/>
          </p:cNvSpPr>
          <p:nvPr>
            <p:ph idx="1"/>
          </p:nvPr>
        </p:nvSpPr>
        <p:spPr>
          <a:xfrm>
            <a:off x="457200" y="1447800"/>
            <a:ext cx="8382000" cy="4373563"/>
          </a:xfrm>
        </p:spPr>
        <p:txBody>
          <a:bodyPr/>
          <a:lstStyle/>
          <a:p>
            <a:r>
              <a:rPr lang="en-US" sz="2400" dirty="0"/>
              <a:t>Qualified hospitals not meeting the above-stated standards will be placed on a corrective action plan (CAP) and will be given one calendar year from the date the CAP </a:t>
            </a:r>
            <a:r>
              <a:rPr lang="en-US" sz="2400" dirty="0" smtClean="0"/>
              <a:t>to come into compliance</a:t>
            </a:r>
          </a:p>
          <a:p>
            <a:r>
              <a:rPr lang="en-US" sz="2400" dirty="0" smtClean="0"/>
              <a:t>12 </a:t>
            </a:r>
            <a:r>
              <a:rPr lang="en-US" sz="2400" dirty="0"/>
              <a:t>month grace period </a:t>
            </a:r>
            <a:r>
              <a:rPr lang="en-US" sz="2400" dirty="0" smtClean="0"/>
              <a:t>beginning the first </a:t>
            </a:r>
            <a:r>
              <a:rPr lang="en-US" sz="2400" smtClean="0"/>
              <a:t>month the hospital </a:t>
            </a:r>
            <a:r>
              <a:rPr lang="en-US" sz="2400" dirty="0" smtClean="0"/>
              <a:t>is granted permission for HPE participation before disqualifications </a:t>
            </a:r>
            <a:r>
              <a:rPr lang="en-US" sz="2400" dirty="0"/>
              <a:t>will be </a:t>
            </a:r>
            <a:r>
              <a:rPr lang="en-US" sz="2400" dirty="0" smtClean="0"/>
              <a:t>made</a:t>
            </a:r>
          </a:p>
          <a:p>
            <a:r>
              <a:rPr lang="en-US" sz="2400" dirty="0" smtClean="0"/>
              <a:t>Hospital will be disqualified if </a:t>
            </a:r>
            <a:r>
              <a:rPr lang="en-US" sz="2400" dirty="0"/>
              <a:t>after completion of the CAP and additional training, the State determines </a:t>
            </a:r>
            <a:r>
              <a:rPr lang="en-US" sz="2400" dirty="0" smtClean="0"/>
              <a:t>the </a:t>
            </a:r>
            <a:r>
              <a:rPr lang="en-US" sz="2400" dirty="0"/>
              <a:t>hospital is not capable of making </a:t>
            </a:r>
            <a:r>
              <a:rPr lang="en-US" sz="2400" dirty="0" smtClean="0"/>
              <a:t>HPE determinations in compliance with standards</a:t>
            </a:r>
            <a:endParaRPr lang="en-US" sz="2400" b="1" dirty="0"/>
          </a:p>
          <a:p>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21</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34063920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Questions?</a:t>
            </a:r>
            <a:endParaRPr lang="en-US" dirty="0"/>
          </a:p>
        </p:txBody>
      </p:sp>
      <p:sp>
        <p:nvSpPr>
          <p:cNvPr id="2" name="Slide Number Placeholder 1"/>
          <p:cNvSpPr>
            <a:spLocks noGrp="1"/>
          </p:cNvSpPr>
          <p:nvPr>
            <p:ph type="sldNum" sz="quarter" idx="4"/>
          </p:nvPr>
        </p:nvSpPr>
        <p:spPr/>
        <p:txBody>
          <a:bodyPr/>
          <a:lstStyle/>
          <a:p>
            <a:fld id="{FF445594-FFE8-4E90-934C-EFF530110A38}" type="slidenum">
              <a:rPr lang="en-US" smtClean="0"/>
              <a:t>22</a:t>
            </a:fld>
            <a:endParaRPr lang="en-US"/>
          </a:p>
        </p:txBody>
      </p:sp>
      <p:sp>
        <p:nvSpPr>
          <p:cNvPr id="3" name="Footer Placeholder 2"/>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17620828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t>Thank You.</a:t>
            </a:r>
            <a:endParaRPr lang="en-US" dirty="0"/>
          </a:p>
        </p:txBody>
      </p:sp>
      <p:sp>
        <p:nvSpPr>
          <p:cNvPr id="2" name="Slide Number Placeholder 1"/>
          <p:cNvSpPr>
            <a:spLocks noGrp="1"/>
          </p:cNvSpPr>
          <p:nvPr>
            <p:ph type="sldNum" sz="quarter" idx="4"/>
          </p:nvPr>
        </p:nvSpPr>
        <p:spPr/>
        <p:txBody>
          <a:bodyPr/>
          <a:lstStyle/>
          <a:p>
            <a:fld id="{FF445594-FFE8-4E90-934C-EFF530110A38}" type="slidenum">
              <a:rPr lang="en-US" smtClean="0"/>
              <a:t>23</a:t>
            </a:fld>
            <a:endParaRPr lang="en-US"/>
          </a:p>
        </p:txBody>
      </p:sp>
      <p:sp>
        <p:nvSpPr>
          <p:cNvPr id="4" name="Footer Placeholder 3"/>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31764753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HPE Overview</a:t>
            </a:r>
            <a:endParaRPr lang="en-US" dirty="0"/>
          </a:p>
        </p:txBody>
      </p:sp>
      <p:sp>
        <p:nvSpPr>
          <p:cNvPr id="5" name="Content Placeholder 4"/>
          <p:cNvSpPr>
            <a:spLocks noGrp="1"/>
          </p:cNvSpPr>
          <p:nvPr>
            <p:ph idx="1"/>
          </p:nvPr>
        </p:nvSpPr>
        <p:spPr/>
        <p:txBody>
          <a:bodyPr/>
          <a:lstStyle/>
          <a:p>
            <a:r>
              <a:rPr lang="en-US" dirty="0" smtClean="0"/>
              <a:t>HPE is a process under the Affordable Care Act to connect eligible people to Medicaid </a:t>
            </a:r>
          </a:p>
          <a:p>
            <a:r>
              <a:rPr lang="en-US" dirty="0" smtClean="0"/>
              <a:t>Participating in HPE is optional for hospitals</a:t>
            </a:r>
          </a:p>
          <a:p>
            <a:r>
              <a:rPr lang="en-US" dirty="0" smtClean="0"/>
              <a:t>Hospitals must follow federal and state requirements and performance standards</a:t>
            </a:r>
          </a:p>
          <a:p>
            <a:r>
              <a:rPr lang="en-US" dirty="0" smtClean="0"/>
              <a:t>States have discretion how to operate HPE to ensure appropriate PE determinations are made</a:t>
            </a:r>
          </a:p>
          <a:p>
            <a:endParaRPr lang="en-US" sz="2800" dirty="0" smtClean="0"/>
          </a:p>
          <a:p>
            <a:endParaRPr lang="en-US" sz="2800" dirty="0" smtClean="0"/>
          </a:p>
          <a:p>
            <a:endParaRPr lang="en-US" sz="2800" dirty="0" smtClean="0"/>
          </a:p>
          <a:p>
            <a:endParaRPr lang="en-US" sz="2800" dirty="0" smtClean="0"/>
          </a:p>
          <a:p>
            <a:endParaRPr lang="en-US" sz="2800" dirty="0"/>
          </a:p>
        </p:txBody>
      </p:sp>
      <p:sp>
        <p:nvSpPr>
          <p:cNvPr id="2" name="Slide Number Placeholder 1"/>
          <p:cNvSpPr>
            <a:spLocks noGrp="1"/>
          </p:cNvSpPr>
          <p:nvPr>
            <p:ph type="sldNum" sz="quarter" idx="4"/>
          </p:nvPr>
        </p:nvSpPr>
        <p:spPr/>
        <p:txBody>
          <a:bodyPr/>
          <a:lstStyle/>
          <a:p>
            <a:fld id="{FF445594-FFE8-4E90-934C-EFF530110A38}" type="slidenum">
              <a:rPr lang="en-US" smtClean="0"/>
              <a:t>3</a:t>
            </a:fld>
            <a:endParaRPr lang="en-US"/>
          </a:p>
        </p:txBody>
      </p:sp>
      <p:sp>
        <p:nvSpPr>
          <p:cNvPr id="3" name="Footer Placeholder 2"/>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42084897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Eligible Populations</a:t>
            </a:r>
          </a:p>
        </p:txBody>
      </p:sp>
      <p:sp>
        <p:nvSpPr>
          <p:cNvPr id="3" name="Content Placeholder 2"/>
          <p:cNvSpPr>
            <a:spLocks noGrp="1"/>
          </p:cNvSpPr>
          <p:nvPr>
            <p:ph idx="1"/>
          </p:nvPr>
        </p:nvSpPr>
        <p:spPr>
          <a:xfrm>
            <a:off x="457200" y="1600200"/>
            <a:ext cx="8610600" cy="4373563"/>
          </a:xfrm>
        </p:spPr>
        <p:txBody>
          <a:bodyPr/>
          <a:lstStyle/>
          <a:p>
            <a:pPr lvl="0"/>
            <a:r>
              <a:rPr lang="en-US" sz="2400" dirty="0"/>
              <a:t>Pregnant women (up to 150% FPL)</a:t>
            </a:r>
          </a:p>
          <a:p>
            <a:pPr lvl="0"/>
            <a:r>
              <a:rPr lang="en-US" sz="2400" dirty="0"/>
              <a:t>Infants (up to 147% FPL); children 1-5 (up to 141% FPL); and children 6-19 (up to 133% FPL)</a:t>
            </a:r>
          </a:p>
          <a:p>
            <a:pPr lvl="0"/>
            <a:r>
              <a:rPr lang="en-US" sz="2400" dirty="0"/>
              <a:t>Parents and caretaker relatives (up to 106% FPL)</a:t>
            </a:r>
          </a:p>
          <a:p>
            <a:pPr lvl="0"/>
            <a:r>
              <a:rPr lang="en-US" sz="2400" dirty="0"/>
              <a:t>Non-disabled adults, 19-64 </a:t>
            </a:r>
            <a:r>
              <a:rPr lang="en-US" sz="2400" dirty="0" smtClean="0"/>
              <a:t>w/o </a:t>
            </a:r>
            <a:r>
              <a:rPr lang="en-US" sz="2400" dirty="0"/>
              <a:t>Medicare (up to 133% FPL)</a:t>
            </a:r>
          </a:p>
          <a:p>
            <a:pPr lvl="0"/>
            <a:r>
              <a:rPr lang="en-US" sz="2400" dirty="0" smtClean="0"/>
              <a:t>Children who were in foster care at age 18 and aged out are considered eligible up to their 26</a:t>
            </a:r>
            <a:r>
              <a:rPr lang="en-US" sz="2400" baseline="30000" dirty="0" smtClean="0"/>
              <a:t>th</a:t>
            </a:r>
            <a:r>
              <a:rPr lang="en-US" sz="2400" dirty="0" smtClean="0"/>
              <a:t> birthday</a:t>
            </a:r>
            <a:endParaRPr lang="en-US" sz="2400" dirty="0"/>
          </a:p>
          <a:p>
            <a:r>
              <a:rPr lang="en-US" sz="2400" dirty="0"/>
              <a:t>Individuals qualifying under the Breast and Cervical Cancer Treatment Program for those hospitals that are also qualified to perform breast and cervical cancer screenings by the Arizona Department of Health Services under the Well Woman Health Check Program</a:t>
            </a:r>
          </a:p>
        </p:txBody>
      </p:sp>
      <p:sp>
        <p:nvSpPr>
          <p:cNvPr id="4" name="Slide Number Placeholder 3"/>
          <p:cNvSpPr>
            <a:spLocks noGrp="1"/>
          </p:cNvSpPr>
          <p:nvPr>
            <p:ph type="sldNum" sz="quarter" idx="4"/>
          </p:nvPr>
        </p:nvSpPr>
        <p:spPr/>
        <p:txBody>
          <a:bodyPr/>
          <a:lstStyle/>
          <a:p>
            <a:fld id="{FF445594-FFE8-4E90-934C-EFF530110A38}" type="slidenum">
              <a:rPr lang="en-US" smtClean="0"/>
              <a:t>4</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601778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Eligibility Criteria</a:t>
            </a:r>
            <a:endParaRPr lang="en-US" dirty="0"/>
          </a:p>
        </p:txBody>
      </p:sp>
      <p:sp>
        <p:nvSpPr>
          <p:cNvPr id="3" name="Content Placeholder 2"/>
          <p:cNvSpPr>
            <a:spLocks noGrp="1"/>
          </p:cNvSpPr>
          <p:nvPr>
            <p:ph idx="1"/>
          </p:nvPr>
        </p:nvSpPr>
        <p:spPr/>
        <p:txBody>
          <a:bodyPr/>
          <a:lstStyle/>
          <a:p>
            <a:r>
              <a:rPr lang="en-US" dirty="0" smtClean="0"/>
              <a:t>Not currently enrolled in Medicaid </a:t>
            </a:r>
          </a:p>
          <a:p>
            <a:r>
              <a:rPr lang="en-US" dirty="0" smtClean="0"/>
              <a:t>Attest to household size and income </a:t>
            </a:r>
          </a:p>
          <a:p>
            <a:r>
              <a:rPr lang="en-US" dirty="0" smtClean="0"/>
              <a:t>Attest to citizenship/ qualified immigrant status, state residency requirements</a:t>
            </a:r>
          </a:p>
          <a:p>
            <a:r>
              <a:rPr lang="en-US" dirty="0" smtClean="0"/>
              <a:t>Unable or does not have all </a:t>
            </a:r>
            <a:r>
              <a:rPr lang="en-US" dirty="0"/>
              <a:t>verification needed to complete a </a:t>
            </a:r>
            <a:r>
              <a:rPr lang="en-US" dirty="0" err="1"/>
              <a:t>HEAplus</a:t>
            </a:r>
            <a:r>
              <a:rPr lang="en-US" dirty="0"/>
              <a:t> application </a:t>
            </a:r>
            <a:endParaRPr lang="en-US" dirty="0" smtClean="0"/>
          </a:p>
          <a:p>
            <a:r>
              <a:rPr lang="en-US" dirty="0" smtClean="0"/>
              <a:t>Cannot have been enrolled via HPE within the last twenty four months </a:t>
            </a:r>
          </a:p>
          <a:p>
            <a:endParaRPr lang="en-US" dirty="0" smtClean="0"/>
          </a:p>
          <a:p>
            <a:endParaRPr lang="en-US" dirty="0" smtClean="0"/>
          </a:p>
          <a:p>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5</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1769615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Eligibility Period</a:t>
            </a:r>
            <a:endParaRPr lang="en-US" dirty="0"/>
          </a:p>
        </p:txBody>
      </p:sp>
      <p:sp>
        <p:nvSpPr>
          <p:cNvPr id="3" name="Content Placeholder 2"/>
          <p:cNvSpPr>
            <a:spLocks noGrp="1"/>
          </p:cNvSpPr>
          <p:nvPr>
            <p:ph idx="1"/>
          </p:nvPr>
        </p:nvSpPr>
        <p:spPr>
          <a:xfrm>
            <a:off x="457200" y="1447800"/>
            <a:ext cx="8382000" cy="4373563"/>
          </a:xfrm>
        </p:spPr>
        <p:txBody>
          <a:bodyPr/>
          <a:lstStyle/>
          <a:p>
            <a:r>
              <a:rPr lang="en-US" sz="3000" dirty="0"/>
              <a:t>B</a:t>
            </a:r>
            <a:r>
              <a:rPr lang="en-US" sz="3000" dirty="0" smtClean="0"/>
              <a:t>egins the day HPE determination made</a:t>
            </a:r>
          </a:p>
          <a:p>
            <a:r>
              <a:rPr lang="en-US" sz="3000" b="1" i="1" dirty="0" smtClean="0"/>
              <a:t>If customer completes a full Medicaid application</a:t>
            </a:r>
            <a:r>
              <a:rPr lang="en-US" sz="3000" dirty="0" smtClean="0"/>
              <a:t>, HPE ends the day the Medicaid determination is made</a:t>
            </a:r>
          </a:p>
          <a:p>
            <a:r>
              <a:rPr lang="en-US" sz="3000" b="1" i="1" dirty="0" smtClean="0"/>
              <a:t>If no Medicaid application filed</a:t>
            </a:r>
            <a:r>
              <a:rPr lang="en-US" sz="3000" dirty="0" smtClean="0"/>
              <a:t>, HPE ends the last day of the month following HPE determination</a:t>
            </a:r>
          </a:p>
          <a:p>
            <a:r>
              <a:rPr lang="en-US" sz="3000" dirty="0" smtClean="0"/>
              <a:t>HPE is </a:t>
            </a:r>
            <a:r>
              <a:rPr lang="en-US" sz="3000" i="1" dirty="0" smtClean="0"/>
              <a:t>only</a:t>
            </a:r>
            <a:r>
              <a:rPr lang="en-US" sz="3000" dirty="0" smtClean="0"/>
              <a:t> allowed once every 24 months</a:t>
            </a:r>
          </a:p>
          <a:p>
            <a:endParaRPr lang="en-US" sz="3000" dirty="0" smtClean="0"/>
          </a:p>
          <a:p>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6</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4262493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HPE Benefits</a:t>
            </a:r>
            <a:endParaRPr lang="en-US" dirty="0"/>
          </a:p>
        </p:txBody>
      </p:sp>
      <p:sp>
        <p:nvSpPr>
          <p:cNvPr id="3" name="Content Placeholder 2"/>
          <p:cNvSpPr>
            <a:spLocks noGrp="1"/>
          </p:cNvSpPr>
          <p:nvPr>
            <p:ph idx="1"/>
          </p:nvPr>
        </p:nvSpPr>
        <p:spPr/>
        <p:txBody>
          <a:bodyPr/>
          <a:lstStyle/>
          <a:p>
            <a:r>
              <a:rPr lang="en-US" dirty="0"/>
              <a:t>Benefits are the same as those provided under </a:t>
            </a:r>
            <a:r>
              <a:rPr lang="en-US" dirty="0" smtClean="0"/>
              <a:t>Medicaid</a:t>
            </a:r>
          </a:p>
          <a:p>
            <a:r>
              <a:rPr lang="en-US" dirty="0" smtClean="0"/>
              <a:t>Federal regulations limit HPE benefits for pregnant women to ambulatory pre-natal care only (no inpatient, non-prenatal care)</a:t>
            </a:r>
          </a:p>
          <a:p>
            <a:r>
              <a:rPr lang="en-US" dirty="0" smtClean="0"/>
              <a:t>Arizona is seeking a waiver to allow pregnant women in HPE to receive full benefits</a:t>
            </a:r>
            <a:endParaRPr lang="en-US" dirty="0"/>
          </a:p>
          <a:p>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7</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36158090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219200"/>
          </a:xfrm>
        </p:spPr>
        <p:txBody>
          <a:bodyPr/>
          <a:lstStyle/>
          <a:p>
            <a:r>
              <a:rPr lang="en-US" dirty="0" smtClean="0"/>
              <a:t>Hospital Qualifications</a:t>
            </a:r>
            <a:endParaRPr lang="en-US" dirty="0"/>
          </a:p>
        </p:txBody>
      </p:sp>
      <p:sp>
        <p:nvSpPr>
          <p:cNvPr id="3" name="Content Placeholder 2"/>
          <p:cNvSpPr>
            <a:spLocks noGrp="1"/>
          </p:cNvSpPr>
          <p:nvPr>
            <p:ph idx="1"/>
          </p:nvPr>
        </p:nvSpPr>
        <p:spPr>
          <a:xfrm>
            <a:off x="457200" y="1371600"/>
            <a:ext cx="8382000" cy="4373563"/>
          </a:xfrm>
        </p:spPr>
        <p:txBody>
          <a:bodyPr/>
          <a:lstStyle/>
          <a:p>
            <a:r>
              <a:rPr lang="en-US" sz="2800" dirty="0" smtClean="0"/>
              <a:t>Licensed </a:t>
            </a:r>
            <a:r>
              <a:rPr lang="en-US" sz="2800" dirty="0"/>
              <a:t>by ADHS or is a federally operated hospital, including I.H.S. and tribally operated 638 </a:t>
            </a:r>
            <a:r>
              <a:rPr lang="en-US" sz="2800" dirty="0" smtClean="0"/>
              <a:t>hospitals</a:t>
            </a:r>
            <a:endParaRPr lang="en-US" sz="2800" dirty="0"/>
          </a:p>
          <a:p>
            <a:r>
              <a:rPr lang="en-US" sz="2800" dirty="0" smtClean="0"/>
              <a:t>Is an active AHCCCS </a:t>
            </a:r>
            <a:r>
              <a:rPr lang="en-US" sz="2800" dirty="0"/>
              <a:t>registered </a:t>
            </a:r>
            <a:r>
              <a:rPr lang="en-US" sz="2800" dirty="0" smtClean="0"/>
              <a:t>provider</a:t>
            </a:r>
            <a:endParaRPr lang="en-US" sz="2800" dirty="0"/>
          </a:p>
          <a:p>
            <a:r>
              <a:rPr lang="en-US" sz="2800" dirty="0" smtClean="0"/>
              <a:t>Has a </a:t>
            </a:r>
            <a:r>
              <a:rPr lang="en-US" sz="2800" dirty="0" err="1" smtClean="0"/>
              <a:t>HEAplus</a:t>
            </a:r>
            <a:r>
              <a:rPr lang="en-US" sz="2800" dirty="0" smtClean="0"/>
              <a:t> </a:t>
            </a:r>
            <a:r>
              <a:rPr lang="en-US" sz="2800" dirty="0"/>
              <a:t>subscription </a:t>
            </a:r>
            <a:r>
              <a:rPr lang="en-US" sz="2800" dirty="0" smtClean="0"/>
              <a:t>agreement in place</a:t>
            </a:r>
          </a:p>
          <a:p>
            <a:r>
              <a:rPr lang="en-US" sz="2800" dirty="0" smtClean="0"/>
              <a:t>Is trained as </a:t>
            </a:r>
            <a:r>
              <a:rPr lang="en-US" sz="2800" dirty="0"/>
              <a:t>a </a:t>
            </a:r>
            <a:r>
              <a:rPr lang="en-US" sz="2800" dirty="0" err="1"/>
              <a:t>HEAplus</a:t>
            </a:r>
            <a:r>
              <a:rPr lang="en-US" sz="2800" dirty="0"/>
              <a:t> subscriber</a:t>
            </a:r>
          </a:p>
          <a:p>
            <a:r>
              <a:rPr lang="en-US" sz="2800" dirty="0" smtClean="0"/>
              <a:t>Agrees to be listed on AHCCCS website as authorized site for application assistance</a:t>
            </a:r>
          </a:p>
          <a:p>
            <a:r>
              <a:rPr lang="en-US" sz="2800" dirty="0" smtClean="0"/>
              <a:t>Provides </a:t>
            </a:r>
            <a:r>
              <a:rPr lang="en-US" sz="2800" dirty="0"/>
              <a:t>application assistance for </a:t>
            </a:r>
            <a:r>
              <a:rPr lang="en-US" sz="2800" dirty="0" smtClean="0"/>
              <a:t>anyone living in AZ, </a:t>
            </a:r>
            <a:r>
              <a:rPr lang="en-US" sz="2800" dirty="0"/>
              <a:t>not just those in need of hospital services</a:t>
            </a:r>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8</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22787157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Hospital </a:t>
            </a:r>
            <a:r>
              <a:rPr lang="en-US" dirty="0" smtClean="0"/>
              <a:t>Qualifications </a:t>
            </a:r>
            <a:r>
              <a:rPr lang="en-US" dirty="0" err="1" smtClean="0"/>
              <a:t>Con’t</a:t>
            </a:r>
            <a:endParaRPr lang="en-US" dirty="0"/>
          </a:p>
        </p:txBody>
      </p:sp>
      <p:sp>
        <p:nvSpPr>
          <p:cNvPr id="3" name="Content Placeholder 2"/>
          <p:cNvSpPr>
            <a:spLocks noGrp="1"/>
          </p:cNvSpPr>
          <p:nvPr>
            <p:ph idx="1"/>
          </p:nvPr>
        </p:nvSpPr>
        <p:spPr>
          <a:xfrm>
            <a:off x="457200" y="1371600"/>
            <a:ext cx="8382000" cy="4373563"/>
          </a:xfrm>
        </p:spPr>
        <p:txBody>
          <a:bodyPr/>
          <a:lstStyle/>
          <a:p>
            <a:r>
              <a:rPr lang="en-US" sz="2600" dirty="0" smtClean="0"/>
              <a:t>Operates within the state of Arizona</a:t>
            </a:r>
          </a:p>
          <a:p>
            <a:r>
              <a:rPr lang="en-US" sz="2600" dirty="0" smtClean="0"/>
              <a:t>Notifies </a:t>
            </a:r>
            <a:r>
              <a:rPr lang="en-US" sz="2600" dirty="0"/>
              <a:t>AHCCCS of </a:t>
            </a:r>
            <a:r>
              <a:rPr lang="en-US" sz="2600" dirty="0" smtClean="0"/>
              <a:t>HPE election and agrees to abide by State policies</a:t>
            </a:r>
            <a:endParaRPr lang="en-US" sz="2600" dirty="0"/>
          </a:p>
          <a:p>
            <a:r>
              <a:rPr lang="en-US" sz="2600" dirty="0" smtClean="0"/>
              <a:t>Has not been disqualified by the agency to conduct HPE determinations</a:t>
            </a:r>
          </a:p>
          <a:p>
            <a:r>
              <a:rPr lang="en-US" sz="2600" dirty="0" smtClean="0"/>
              <a:t>Ensures </a:t>
            </a:r>
            <a:r>
              <a:rPr lang="en-US" sz="2600" dirty="0"/>
              <a:t>90% of </a:t>
            </a:r>
            <a:r>
              <a:rPr lang="en-US" sz="2600" dirty="0" smtClean="0"/>
              <a:t>applicants made eligible via HPE complete </a:t>
            </a:r>
            <a:r>
              <a:rPr lang="en-US" sz="2600" dirty="0"/>
              <a:t>full AHCCCS </a:t>
            </a:r>
            <a:r>
              <a:rPr lang="en-US" sz="2600" dirty="0" smtClean="0"/>
              <a:t>application before end of HPE eligibility period</a:t>
            </a:r>
            <a:endParaRPr lang="en-US" sz="2600" dirty="0"/>
          </a:p>
          <a:p>
            <a:r>
              <a:rPr lang="en-US" sz="2600" dirty="0" smtClean="0"/>
              <a:t>Ensures </a:t>
            </a:r>
            <a:r>
              <a:rPr lang="en-US" sz="2600" dirty="0"/>
              <a:t>95% of </a:t>
            </a:r>
            <a:r>
              <a:rPr lang="en-US" sz="2600" dirty="0" smtClean="0"/>
              <a:t>persons made HPE eligible who complete a regular Medicaid application are determined eligible by the State</a:t>
            </a:r>
            <a:endParaRPr lang="en-US" sz="2600" dirty="0"/>
          </a:p>
          <a:p>
            <a:endParaRPr lang="en-US" dirty="0"/>
          </a:p>
          <a:p>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9</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1023589150"/>
      </p:ext>
    </p:extLst>
  </p:cSld>
  <p:clrMapOvr>
    <a:masterClrMapping/>
  </p:clrMapOvr>
</p:sld>
</file>

<file path=ppt/theme/theme1.xml><?xml version="1.0" encoding="utf-8"?>
<a:theme xmlns:a="http://schemas.openxmlformats.org/drawingml/2006/main" name="1_2014 AHCCCS">
  <a:themeElements>
    <a:clrScheme name="AHCCCS 1">
      <a:dk1>
        <a:srgbClr val="595959"/>
      </a:dk1>
      <a:lt1>
        <a:sysClr val="window" lastClr="FFFFFF"/>
      </a:lt1>
      <a:dk2>
        <a:srgbClr val="1F497D"/>
      </a:dk2>
      <a:lt2>
        <a:srgbClr val="FFFFFF"/>
      </a:lt2>
      <a:accent1>
        <a:srgbClr val="318DCC"/>
      </a:accent1>
      <a:accent2>
        <a:srgbClr val="FFCB08"/>
      </a:accent2>
      <a:accent3>
        <a:srgbClr val="702339"/>
      </a:accent3>
      <a:accent4>
        <a:srgbClr val="6E9282"/>
      </a:accent4>
      <a:accent5>
        <a:srgbClr val="A0CEEC"/>
      </a:accent5>
      <a:accent6>
        <a:srgbClr val="FAE69C"/>
      </a:accent6>
      <a:hlink>
        <a:srgbClr val="318DCC"/>
      </a:hlink>
      <a:folHlink>
        <a:srgbClr val="70233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1431</TotalTime>
  <Words>1371</Words>
  <Application>Microsoft Office PowerPoint</Application>
  <PresentationFormat>On-screen Show (4:3)</PresentationFormat>
  <Paragraphs>181</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1_2014 AHCCCS</vt:lpstr>
      <vt:lpstr>Hospital Presumptive Eligibility</vt:lpstr>
      <vt:lpstr>Training Objectives</vt:lpstr>
      <vt:lpstr>HPE Overview</vt:lpstr>
      <vt:lpstr>Eligible Populations</vt:lpstr>
      <vt:lpstr>Eligibility Criteria</vt:lpstr>
      <vt:lpstr>Eligibility Period</vt:lpstr>
      <vt:lpstr>HPE Benefits</vt:lpstr>
      <vt:lpstr>Hospital Qualifications</vt:lpstr>
      <vt:lpstr>Hospital Qualifications Con’t</vt:lpstr>
      <vt:lpstr>Becoming an HPE Provider </vt:lpstr>
      <vt:lpstr>The HPE Application </vt:lpstr>
      <vt:lpstr>Submitting HPE Applications</vt:lpstr>
      <vt:lpstr>The HPE Determination Letter</vt:lpstr>
      <vt:lpstr>Reimbursement </vt:lpstr>
      <vt:lpstr>Program Integrity</vt:lpstr>
      <vt:lpstr>Program Integrity Reporting</vt:lpstr>
      <vt:lpstr>Program Integrity Reporting Con’t</vt:lpstr>
      <vt:lpstr>Program Integrity Reporting Con’t</vt:lpstr>
      <vt:lpstr>Program Integrity Con’t</vt:lpstr>
      <vt:lpstr>Hospital Disqualification</vt:lpstr>
      <vt:lpstr>Hospital Disqualification Con’t</vt:lpstr>
      <vt:lpstr>Questions?</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Shepherd, Jill</dc:creator>
  <cp:lastModifiedBy>Administrator</cp:lastModifiedBy>
  <cp:revision>41</cp:revision>
  <cp:lastPrinted>2014-07-11T17:00:43Z</cp:lastPrinted>
  <dcterms:created xsi:type="dcterms:W3CDTF">2014-04-21T18:20:21Z</dcterms:created>
  <dcterms:modified xsi:type="dcterms:W3CDTF">2014-07-18T20:59:03Z</dcterms:modified>
</cp:coreProperties>
</file>