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13"/>
  </p:notesMasterIdLst>
  <p:sldIdLst>
    <p:sldId id="256" r:id="rId2"/>
    <p:sldId id="258" r:id="rId3"/>
    <p:sldId id="261" r:id="rId4"/>
    <p:sldId id="262" r:id="rId5"/>
    <p:sldId id="263" r:id="rId6"/>
    <p:sldId id="267" r:id="rId7"/>
    <p:sldId id="264" r:id="rId8"/>
    <p:sldId id="265" r:id="rId9"/>
    <p:sldId id="266" r:id="rId10"/>
    <p:sldId id="259" r:id="rId11"/>
    <p:sldId id="260"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84" y="-12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46DAAAD-9A8A-4037-9921-B72F2182C2F4}" type="datetimeFigureOut">
              <a:rPr lang="en-US" smtClean="0"/>
              <a:t>12/2/2014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C9C71B4-0BE4-46D8-9A18-4A1D7B2ED132}" type="slidenum">
              <a:rPr lang="en-US" smtClean="0"/>
              <a:t>‹#›</a:t>
            </a:fld>
            <a:endParaRPr lang="en-US" dirty="0"/>
          </a:p>
        </p:txBody>
      </p:sp>
    </p:spTree>
    <p:extLst>
      <p:ext uri="{BB962C8B-B14F-4D97-AF65-F5344CB8AC3E}">
        <p14:creationId xmlns:p14="http://schemas.microsoft.com/office/powerpoint/2010/main" val="573211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448056" y="2015653"/>
            <a:ext cx="6705600" cy="1905000"/>
          </a:xfrm>
          <a:prstGeom prst="rect">
            <a:avLst/>
          </a:prstGeom>
        </p:spPr>
        <p:txBody>
          <a:bodyPr anchor="b" anchorCtr="0"/>
          <a:lstStyle>
            <a:lvl1pPr algn="l">
              <a:defRPr>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r>
              <a:rPr lang="en-US" dirty="0" smtClean="0"/>
              <a:t>Click to edit Master </a:t>
            </a:r>
            <a:br>
              <a:rPr lang="en-US" dirty="0" smtClean="0"/>
            </a:br>
            <a:r>
              <a:rPr lang="en-US" dirty="0" smtClean="0"/>
              <a:t>title</a:t>
            </a:r>
            <a:endParaRPr lang="en-US" dirty="0"/>
          </a:p>
        </p:txBody>
      </p:sp>
      <p:sp>
        <p:nvSpPr>
          <p:cNvPr id="6" name="Subtitle 2"/>
          <p:cNvSpPr>
            <a:spLocks noGrp="1"/>
          </p:cNvSpPr>
          <p:nvPr>
            <p:ph type="subTitle" idx="1"/>
          </p:nvPr>
        </p:nvSpPr>
        <p:spPr>
          <a:xfrm>
            <a:off x="457200" y="4114800"/>
            <a:ext cx="4724400" cy="2133600"/>
          </a:xfrm>
          <a:prstGeom prst="rect">
            <a:avLst/>
          </a:prstGeom>
        </p:spPr>
        <p:txBody>
          <a:bodyPr/>
          <a:lstStyle>
            <a:lvl1pPr marL="0" indent="0" algn="l">
              <a:buNone/>
              <a:defRPr>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738616"/>
            <a:ext cx="4648200" cy="1260179"/>
          </a:xfrm>
          <a:prstGeom prst="rect">
            <a:avLst/>
          </a:prstGeom>
        </p:spPr>
      </p:pic>
    </p:spTree>
    <p:extLst>
      <p:ext uri="{BB962C8B-B14F-4D97-AF65-F5344CB8AC3E}">
        <p14:creationId xmlns:p14="http://schemas.microsoft.com/office/powerpoint/2010/main" val="1799244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hank you">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449072" y="1371600"/>
            <a:ext cx="5723128" cy="2457450"/>
          </a:xfrm>
          <a:prstGeom prst="rect">
            <a:avLst/>
          </a:prstGeom>
        </p:spPr>
        <p:txBody>
          <a:bodyPr anchor="b" anchorCtr="0"/>
          <a:lstStyle>
            <a:lvl1pPr algn="l">
              <a:defRPr lang="en-US" dirty="0">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dirty="0" smtClean="0"/>
              <a:t>Thank You.</a:t>
            </a:r>
            <a:endParaRPr lang="en-US" dirty="0"/>
          </a:p>
        </p:txBody>
      </p:sp>
      <p:sp>
        <p:nvSpPr>
          <p:cNvPr id="10"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7"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793749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ransition">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449072" y="1428750"/>
            <a:ext cx="5723128" cy="2457450"/>
          </a:xfrm>
          <a:prstGeom prst="rect">
            <a:avLst/>
          </a:prstGeom>
        </p:spPr>
        <p:txBody>
          <a:bodyPr anchor="b" anchorCtr="0"/>
          <a:lstStyle>
            <a:lvl1pPr algn="l">
              <a:defRPr lang="en-US" dirty="0">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dirty="0" smtClean="0"/>
              <a:t>Click to edit Master </a:t>
            </a:r>
            <a:br>
              <a:rPr lang="en-US" dirty="0" smtClean="0"/>
            </a:br>
            <a:r>
              <a:rPr lang="en-US" dirty="0" smtClean="0"/>
              <a:t>Transition</a:t>
            </a:r>
            <a:endParaRPr lang="en-US" dirty="0"/>
          </a:p>
        </p:txBody>
      </p:sp>
      <p:sp>
        <p:nvSpPr>
          <p:cNvPr id="7" name="Subtitle 2"/>
          <p:cNvSpPr>
            <a:spLocks noGrp="1"/>
          </p:cNvSpPr>
          <p:nvPr>
            <p:ph type="subTitle" idx="1"/>
          </p:nvPr>
        </p:nvSpPr>
        <p:spPr>
          <a:xfrm>
            <a:off x="449072" y="4114800"/>
            <a:ext cx="5723128" cy="1676400"/>
          </a:xfrm>
          <a:prstGeom prst="rect">
            <a:avLst/>
          </a:prstGeom>
        </p:spPr>
        <p:txBody>
          <a:bodyPr/>
          <a:lstStyle>
            <a:lvl1pPr marL="0" indent="0" algn="l">
              <a:buNone/>
              <a:defRPr>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2"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904262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058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3" name="Content Placeholder 2"/>
          <p:cNvSpPr>
            <a:spLocks noGrp="1"/>
          </p:cNvSpPr>
          <p:nvPr>
            <p:ph idx="1"/>
          </p:nvPr>
        </p:nvSpPr>
        <p:spPr>
          <a:xfrm>
            <a:off x="457200" y="1600200"/>
            <a:ext cx="8382000" cy="4373563"/>
          </a:xfrm>
          <a:prstGeom prst="rect">
            <a:avLst/>
          </a:prstGeom>
        </p:spPr>
        <p:txBody>
          <a:bodyPr/>
          <a:lstStyle>
            <a:lvl1pPr marL="342900" indent="-342900">
              <a:spcBef>
                <a:spcPts val="1000"/>
              </a:spcBef>
              <a:buClr>
                <a:schemeClr val="accent1"/>
              </a:buClr>
              <a:buFont typeface="Arial" panose="020B0604020202020204" pitchFamily="34" charset="0"/>
              <a:buChar char="•"/>
              <a:defRPr>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0"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644384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with Title">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8" name="Title 1"/>
          <p:cNvSpPr>
            <a:spLocks noGrp="1"/>
          </p:cNvSpPr>
          <p:nvPr>
            <p:ph type="title"/>
          </p:nvPr>
        </p:nvSpPr>
        <p:spPr>
          <a:xfrm>
            <a:off x="457200" y="304800"/>
            <a:ext cx="83058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0"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867073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s">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4" name="Content Placeholder 2"/>
          <p:cNvSpPr>
            <a:spLocks noGrp="1"/>
          </p:cNvSpPr>
          <p:nvPr>
            <p:ph idx="11"/>
          </p:nvPr>
        </p:nvSpPr>
        <p:spPr>
          <a:xfrm>
            <a:off x="457200" y="1600200"/>
            <a:ext cx="4114800" cy="4373563"/>
          </a:xfrm>
          <a:prstGeom prst="rect">
            <a:avLst/>
          </a:prstGeom>
        </p:spPr>
        <p:txBody>
          <a:bodyPr/>
          <a:lstStyle>
            <a:lvl1pPr marL="342900" indent="-342900">
              <a:spcBef>
                <a:spcPts val="1000"/>
              </a:spcBef>
              <a:buClr>
                <a:schemeClr val="accent1"/>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2"/>
          </p:nvPr>
        </p:nvSpPr>
        <p:spPr>
          <a:xfrm>
            <a:off x="4703618" y="1600200"/>
            <a:ext cx="4114800" cy="4373563"/>
          </a:xfrm>
          <a:prstGeom prst="rect">
            <a:avLst/>
          </a:prstGeom>
        </p:spPr>
        <p:txBody>
          <a:bodyPr/>
          <a:lstStyle>
            <a:lvl1pPr marL="342900" indent="-342900">
              <a:spcBef>
                <a:spcPts val="1000"/>
              </a:spcBef>
              <a:buClr>
                <a:schemeClr val="accent1"/>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1"/>
          <p:cNvSpPr>
            <a:spLocks noGrp="1"/>
          </p:cNvSpPr>
          <p:nvPr>
            <p:ph type="title"/>
          </p:nvPr>
        </p:nvSpPr>
        <p:spPr>
          <a:xfrm>
            <a:off x="457200" y="304800"/>
            <a:ext cx="8306474"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3"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2496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Left Graphic">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5" name="Content Placeholder 2"/>
          <p:cNvSpPr>
            <a:spLocks noGrp="1"/>
          </p:cNvSpPr>
          <p:nvPr>
            <p:ph idx="12"/>
          </p:nvPr>
        </p:nvSpPr>
        <p:spPr>
          <a:xfrm>
            <a:off x="4703618" y="1600200"/>
            <a:ext cx="4114800" cy="4373563"/>
          </a:xfrm>
          <a:prstGeom prst="rect">
            <a:avLst/>
          </a:prstGeom>
        </p:spPr>
        <p:txBody>
          <a:bodyPr/>
          <a:lstStyle>
            <a:lvl1pPr marL="342900" indent="-342900">
              <a:spcBef>
                <a:spcPts val="1000"/>
              </a:spcBef>
              <a:buClr>
                <a:schemeClr val="accent1"/>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4"/>
          </p:nvPr>
        </p:nvSpPr>
        <p:spPr>
          <a:xfrm>
            <a:off x="381000" y="1828800"/>
            <a:ext cx="4210194" cy="3886200"/>
          </a:xfrm>
          <a:prstGeom prst="rect">
            <a:avLst/>
          </a:prstGeom>
        </p:spPr>
        <p:txBody>
          <a:bodyPr/>
          <a:lstStyle>
            <a:lvl1pPr marL="342900" indent="-342900">
              <a:buClr>
                <a:schemeClr val="accent1"/>
              </a:buClr>
              <a:buFont typeface="Arial" panose="020B0604020202020204" pitchFamily="34" charset="0"/>
              <a:buChar char="•"/>
              <a:defRPr sz="22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0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18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6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4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5pPr>
          </a:lstStyle>
          <a:p>
            <a:pPr lvl="0"/>
            <a:endParaRPr lang="en-US" dirty="0" smtClean="0"/>
          </a:p>
        </p:txBody>
      </p:sp>
      <p:sp>
        <p:nvSpPr>
          <p:cNvPr id="13" name="Title 1"/>
          <p:cNvSpPr>
            <a:spLocks noGrp="1"/>
          </p:cNvSpPr>
          <p:nvPr>
            <p:ph type="title"/>
          </p:nvPr>
        </p:nvSpPr>
        <p:spPr>
          <a:xfrm>
            <a:off x="457200" y="304800"/>
            <a:ext cx="83058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4"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40465145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Right Graphic">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4" name="Content Placeholder 2"/>
          <p:cNvSpPr>
            <a:spLocks noGrp="1"/>
          </p:cNvSpPr>
          <p:nvPr>
            <p:ph idx="11"/>
          </p:nvPr>
        </p:nvSpPr>
        <p:spPr>
          <a:xfrm>
            <a:off x="457200" y="1600200"/>
            <a:ext cx="4114800" cy="4373563"/>
          </a:xfrm>
          <a:prstGeom prst="rect">
            <a:avLst/>
          </a:prstGeom>
        </p:spPr>
        <p:txBody>
          <a:bodyPr/>
          <a:lstStyle>
            <a:lvl1pPr marL="342900" indent="-342900">
              <a:spcBef>
                <a:spcPts val="1000"/>
              </a:spcBef>
              <a:buClr>
                <a:schemeClr val="accent1"/>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4"/>
          </p:nvPr>
        </p:nvSpPr>
        <p:spPr>
          <a:xfrm>
            <a:off x="4610101" y="1828800"/>
            <a:ext cx="4210194" cy="3886200"/>
          </a:xfrm>
          <a:prstGeom prst="rect">
            <a:avLst/>
          </a:prstGeom>
        </p:spPr>
        <p:txBody>
          <a:bodyPr/>
          <a:lstStyle>
            <a:lvl1pPr marL="342900" indent="-342900">
              <a:buClr>
                <a:schemeClr val="accent1"/>
              </a:buClr>
              <a:buFont typeface="Arial" panose="020B0604020202020204" pitchFamily="34" charset="0"/>
              <a:buChar char="•"/>
              <a:defRPr sz="22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0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18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6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4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5pPr>
          </a:lstStyle>
          <a:p>
            <a:pPr lvl="0"/>
            <a:endParaRPr lang="en-US" dirty="0" smtClean="0"/>
          </a:p>
        </p:txBody>
      </p:sp>
      <p:sp>
        <p:nvSpPr>
          <p:cNvPr id="13" name="Title 1"/>
          <p:cNvSpPr>
            <a:spLocks noGrp="1"/>
          </p:cNvSpPr>
          <p:nvPr>
            <p:ph type="title"/>
          </p:nvPr>
        </p:nvSpPr>
        <p:spPr>
          <a:xfrm>
            <a:off x="457200" y="304800"/>
            <a:ext cx="83058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5"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4138975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mpare-Contrast">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8" name="Text Placeholder 2"/>
          <p:cNvSpPr>
            <a:spLocks noGrp="1"/>
          </p:cNvSpPr>
          <p:nvPr>
            <p:ph type="body" idx="1"/>
          </p:nvPr>
        </p:nvSpPr>
        <p:spPr>
          <a:xfrm>
            <a:off x="457200" y="1676400"/>
            <a:ext cx="3962400" cy="639762"/>
          </a:xfrm>
          <a:prstGeom prst="rect">
            <a:avLst/>
          </a:prstGeom>
        </p:spPr>
        <p:txBody>
          <a:bodyPr anchor="b"/>
          <a:lstStyle>
            <a:lvl1pPr marL="0" indent="0">
              <a:buNone/>
              <a:defRPr sz="2200" b="1">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5" name="Content Placeholder 2"/>
          <p:cNvSpPr>
            <a:spLocks noGrp="1"/>
          </p:cNvSpPr>
          <p:nvPr>
            <p:ph idx="12"/>
          </p:nvPr>
        </p:nvSpPr>
        <p:spPr>
          <a:xfrm>
            <a:off x="457200" y="2334490"/>
            <a:ext cx="3993573" cy="3810000"/>
          </a:xfrm>
          <a:prstGeom prst="rect">
            <a:avLst/>
          </a:prstGeom>
        </p:spPr>
        <p:txBody>
          <a:bodyPr/>
          <a:lstStyle>
            <a:lvl1pPr marL="342900" indent="-342900">
              <a:spcBef>
                <a:spcPts val="800"/>
              </a:spcBef>
              <a:buClr>
                <a:schemeClr val="accent1"/>
              </a:buClr>
              <a:buFont typeface="Arial" panose="020B0604020202020204" pitchFamily="34" charset="0"/>
              <a:buChar char="•"/>
              <a:defRPr sz="22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0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18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6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4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Text Placeholder 2"/>
          <p:cNvSpPr>
            <a:spLocks noGrp="1"/>
          </p:cNvSpPr>
          <p:nvPr>
            <p:ph type="body" idx="13"/>
          </p:nvPr>
        </p:nvSpPr>
        <p:spPr>
          <a:xfrm>
            <a:off x="4572000" y="1676400"/>
            <a:ext cx="4040188" cy="639762"/>
          </a:xfrm>
          <a:prstGeom prst="rect">
            <a:avLst/>
          </a:prstGeom>
        </p:spPr>
        <p:txBody>
          <a:bodyPr anchor="b"/>
          <a:lstStyle>
            <a:lvl1pPr marL="0" indent="0">
              <a:buNone/>
              <a:defRPr sz="2200" b="1">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7" name="Content Placeholder 2"/>
          <p:cNvSpPr>
            <a:spLocks noGrp="1"/>
          </p:cNvSpPr>
          <p:nvPr>
            <p:ph idx="14"/>
          </p:nvPr>
        </p:nvSpPr>
        <p:spPr>
          <a:xfrm>
            <a:off x="4587531" y="2334490"/>
            <a:ext cx="3993573" cy="3810000"/>
          </a:xfrm>
          <a:prstGeom prst="rect">
            <a:avLst/>
          </a:prstGeom>
        </p:spPr>
        <p:txBody>
          <a:bodyPr/>
          <a:lstStyle>
            <a:lvl1pPr marL="342900" indent="-342900">
              <a:spcBef>
                <a:spcPts val="800"/>
              </a:spcBef>
              <a:buClr>
                <a:schemeClr val="accent1"/>
              </a:buClr>
              <a:buFont typeface="Arial" panose="020B0604020202020204" pitchFamily="34" charset="0"/>
              <a:buChar char="•"/>
              <a:defRPr sz="22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0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18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6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4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itle 1"/>
          <p:cNvSpPr>
            <a:spLocks noGrp="1"/>
          </p:cNvSpPr>
          <p:nvPr>
            <p:ph type="title"/>
          </p:nvPr>
        </p:nvSpPr>
        <p:spPr>
          <a:xfrm>
            <a:off x="457200" y="304800"/>
            <a:ext cx="8314566"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4"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990634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Questions">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449072" y="1371600"/>
            <a:ext cx="5723128" cy="2457450"/>
          </a:xfrm>
          <a:prstGeom prst="rect">
            <a:avLst/>
          </a:prstGeom>
        </p:spPr>
        <p:txBody>
          <a:bodyPr anchor="b" anchorCtr="0"/>
          <a:lstStyle>
            <a:lvl1pPr algn="l">
              <a:defRPr lang="en-US" dirty="0">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dirty="0" smtClean="0"/>
              <a:t>Question?</a:t>
            </a:r>
            <a:endParaRPr lang="en-US" dirty="0"/>
          </a:p>
        </p:txBody>
      </p:sp>
      <p:sp>
        <p:nvSpPr>
          <p:cNvPr id="10"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7"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733420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Slide Number Placeholder 5"/>
          <p:cNvSpPr>
            <a:spLocks noGrp="1"/>
          </p:cNvSpPr>
          <p:nvPr>
            <p:ph type="sldNum" sz="quarter" idx="4"/>
          </p:nvPr>
        </p:nvSpPr>
        <p:spPr>
          <a:xfrm>
            <a:off x="6705600" y="6199632"/>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sp>
        <p:nvSpPr>
          <p:cNvPr id="4" name="Footer Placeholder 4"/>
          <p:cNvSpPr>
            <a:spLocks noGrp="1"/>
          </p:cNvSpPr>
          <p:nvPr>
            <p:ph type="ftr" sz="quarter" idx="3"/>
          </p:nvPr>
        </p:nvSpPr>
        <p:spPr>
          <a:xfrm>
            <a:off x="0" y="6199632"/>
            <a:ext cx="9144000" cy="381000"/>
          </a:xfrm>
          <a:prstGeom prst="rect">
            <a:avLst/>
          </a:prstGeom>
        </p:spPr>
        <p:txBody>
          <a:bodyPr anchor="b" anchorCtr="0"/>
          <a:lstStyle>
            <a:lvl1pPr algn="ctr">
              <a:lnSpc>
                <a:spcPts val="1200"/>
              </a:lnSpc>
              <a:defRPr sz="1100">
                <a:solidFill>
                  <a:schemeClr val="tx1">
                    <a:lumMod val="65000"/>
                    <a:lumOff val="35000"/>
                  </a:schemeClr>
                </a:solidFill>
              </a:defRPr>
            </a:lvl1p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425155736"/>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8" r:id="rId4"/>
    <p:sldLayoutId id="2147483689" r:id="rId5"/>
    <p:sldLayoutId id="2147483690" r:id="rId6"/>
    <p:sldLayoutId id="2147483691" r:id="rId7"/>
    <p:sldLayoutId id="2147483692" r:id="rId8"/>
    <p:sldLayoutId id="2147483693" r:id="rId9"/>
    <p:sldLayoutId id="2147483694" r:id="rId10"/>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PCS (PCP Rate Parity) Option 2 Audit </a:t>
            </a:r>
            <a:r>
              <a:rPr lang="en-US" dirty="0" smtClean="0"/>
              <a:t>Overview, Results </a:t>
            </a:r>
            <a:r>
              <a:rPr lang="en-US" dirty="0"/>
              <a:t>and Next Steps</a:t>
            </a:r>
          </a:p>
        </p:txBody>
      </p:sp>
      <p:sp>
        <p:nvSpPr>
          <p:cNvPr id="3" name="Subtitle 2"/>
          <p:cNvSpPr>
            <a:spLocks noGrp="1"/>
          </p:cNvSpPr>
          <p:nvPr>
            <p:ph type="subTitle" idx="1"/>
          </p:nvPr>
        </p:nvSpPr>
        <p:spPr/>
        <p:txBody>
          <a:bodyPr/>
          <a:lstStyle/>
          <a:p>
            <a:r>
              <a:rPr lang="en-US" dirty="0">
                <a:solidFill>
                  <a:schemeClr val="tx2">
                    <a:lumMod val="60000"/>
                    <a:lumOff val="40000"/>
                  </a:schemeClr>
                </a:solidFill>
              </a:rPr>
              <a:t>December 2014</a:t>
            </a:r>
          </a:p>
          <a:p>
            <a:endParaRPr lang="en-US" dirty="0"/>
          </a:p>
        </p:txBody>
      </p:sp>
    </p:spTree>
    <p:extLst>
      <p:ext uri="{BB962C8B-B14F-4D97-AF65-F5344CB8AC3E}">
        <p14:creationId xmlns:p14="http://schemas.microsoft.com/office/powerpoint/2010/main" val="1947969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Questions?</a:t>
            </a:r>
            <a:endParaRPr lang="en-US" dirty="0"/>
          </a:p>
        </p:txBody>
      </p:sp>
      <p:sp>
        <p:nvSpPr>
          <p:cNvPr id="2" name="Slide Number Placeholder 1"/>
          <p:cNvSpPr>
            <a:spLocks noGrp="1"/>
          </p:cNvSpPr>
          <p:nvPr>
            <p:ph type="sldNum" sz="quarter" idx="4"/>
          </p:nvPr>
        </p:nvSpPr>
        <p:spPr/>
        <p:txBody>
          <a:bodyPr/>
          <a:lstStyle/>
          <a:p>
            <a:fld id="{FF445594-FFE8-4E90-934C-EFF530110A38}" type="slidenum">
              <a:rPr lang="en-US" smtClean="0"/>
              <a:t>10</a:t>
            </a:fld>
            <a:endParaRPr lang="en-US" dirty="0"/>
          </a:p>
        </p:txBody>
      </p:sp>
      <p:sp>
        <p:nvSpPr>
          <p:cNvPr id="3" name="Footer Placeholder 2"/>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7620828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Thank You.</a:t>
            </a:r>
            <a:endParaRPr lang="en-US" dirty="0"/>
          </a:p>
        </p:txBody>
      </p:sp>
      <p:sp>
        <p:nvSpPr>
          <p:cNvPr id="2" name="Slide Number Placeholder 1"/>
          <p:cNvSpPr>
            <a:spLocks noGrp="1"/>
          </p:cNvSpPr>
          <p:nvPr>
            <p:ph type="sldNum" sz="quarter" idx="4"/>
          </p:nvPr>
        </p:nvSpPr>
        <p:spPr/>
        <p:txBody>
          <a:bodyPr/>
          <a:lstStyle/>
          <a:p>
            <a:fld id="{FF445594-FFE8-4E90-934C-EFF530110A38}" type="slidenum">
              <a:rPr lang="en-US" smtClean="0"/>
              <a:t>11</a:t>
            </a:fld>
            <a:endParaRPr lang="en-US" dirty="0"/>
          </a:p>
        </p:txBody>
      </p:sp>
      <p:sp>
        <p:nvSpPr>
          <p:cNvPr id="4" name="Footer Placeholder 3"/>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176475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Background</a:t>
            </a:r>
          </a:p>
        </p:txBody>
      </p:sp>
      <p:sp>
        <p:nvSpPr>
          <p:cNvPr id="5" name="Content Placeholder 4"/>
          <p:cNvSpPr>
            <a:spLocks noGrp="1"/>
          </p:cNvSpPr>
          <p:nvPr>
            <p:ph idx="1"/>
          </p:nvPr>
        </p:nvSpPr>
        <p:spPr/>
        <p:txBody>
          <a:bodyPr/>
          <a:lstStyle/>
          <a:p>
            <a:r>
              <a:rPr lang="en-US" sz="2800" dirty="0"/>
              <a:t>Registered AHCCCS providers elected to participate in the Primary Care Services Program for increased payments. This program, described in Sections 1902(a) (13), 1902 (jj), 1905 (dd) and 1932(f) of the Social Security Act, authorizes increased (also referred to as “enhanced”) payments for certain E&amp;M and vaccine codes furnished by or under the personal supervision of certain qualifying physicians for dates of service January 1, 2013 through December 31, 2014 </a:t>
            </a:r>
          </a:p>
        </p:txBody>
      </p:sp>
      <p:sp>
        <p:nvSpPr>
          <p:cNvPr id="2" name="Slide Number Placeholder 1"/>
          <p:cNvSpPr>
            <a:spLocks noGrp="1"/>
          </p:cNvSpPr>
          <p:nvPr>
            <p:ph type="sldNum" sz="quarter" idx="4"/>
          </p:nvPr>
        </p:nvSpPr>
        <p:spPr/>
        <p:txBody>
          <a:bodyPr/>
          <a:lstStyle/>
          <a:p>
            <a:fld id="{FF445594-FFE8-4E90-934C-EFF530110A38}" type="slidenum">
              <a:rPr lang="en-US" smtClean="0"/>
              <a:t>2</a:t>
            </a:fld>
            <a:endParaRPr lang="en-US" dirty="0"/>
          </a:p>
        </p:txBody>
      </p:sp>
      <p:sp>
        <p:nvSpPr>
          <p:cNvPr id="3" name="Footer Placeholder 2"/>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42084897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cont.</a:t>
            </a:r>
          </a:p>
        </p:txBody>
      </p:sp>
      <p:sp>
        <p:nvSpPr>
          <p:cNvPr id="3" name="Content Placeholder 2"/>
          <p:cNvSpPr>
            <a:spLocks noGrp="1"/>
          </p:cNvSpPr>
          <p:nvPr>
            <p:ph idx="1"/>
          </p:nvPr>
        </p:nvSpPr>
        <p:spPr/>
        <p:txBody>
          <a:bodyPr/>
          <a:lstStyle/>
          <a:p>
            <a:r>
              <a:rPr lang="en-US" sz="2400" dirty="0"/>
              <a:t>In order to qualify for the increased reimbursement for primary care services, physician were required to attest to meeting one of the following requirements </a:t>
            </a:r>
          </a:p>
          <a:p>
            <a:pPr lvl="1"/>
            <a:r>
              <a:rPr lang="en-US" sz="1600" b="1" dirty="0"/>
              <a:t>Option 1</a:t>
            </a:r>
            <a:r>
              <a:rPr lang="en-US" sz="1600" dirty="0"/>
              <a:t>) Board certified with a specialty designation of family medicine, general internal medicine, or pediatric medicine, or a subspecialty of family medicine, general internal medicine, or pediatric medicine recognized by the American Board of Medical Specialties (ABMS), the American Osteopathic Association (AOA), or the American Board of Physician Specialties (ABPS). </a:t>
            </a:r>
          </a:p>
          <a:p>
            <a:r>
              <a:rPr lang="en-US" sz="1600" dirty="0"/>
              <a:t>OR </a:t>
            </a:r>
          </a:p>
          <a:p>
            <a:pPr lvl="1"/>
            <a:r>
              <a:rPr lang="en-US" sz="1600" b="1" dirty="0"/>
              <a:t>Option 2) </a:t>
            </a:r>
            <a:r>
              <a:rPr lang="en-US" sz="1600" dirty="0"/>
              <a:t>A primary care physician or subspecialist who works in one or more of the above specialty designations but who does not have a certification specified in 1 but has billed at least 60% of Medicaid services provided, using the E&amp;M and vaccine administration codes list at http://www.azahcccs.gov/commercial/ProviderRegistration/pcpattestation.aspx during the calendar year 2012. </a:t>
            </a:r>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3</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034559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Audit Requirement and Steps Taken</a:t>
            </a:r>
          </a:p>
        </p:txBody>
      </p:sp>
      <p:sp>
        <p:nvSpPr>
          <p:cNvPr id="3" name="Content Placeholder 2"/>
          <p:cNvSpPr>
            <a:spLocks noGrp="1"/>
          </p:cNvSpPr>
          <p:nvPr>
            <p:ph idx="1"/>
          </p:nvPr>
        </p:nvSpPr>
        <p:spPr/>
        <p:txBody>
          <a:bodyPr/>
          <a:lstStyle/>
          <a:p>
            <a:r>
              <a:rPr lang="en-US" sz="2400" dirty="0" smtClean="0"/>
              <a:t>The focus of todays meeting is the initial Option 2 group; future meetings will address subsequent Option 2 groups as well as the Option 1 group</a:t>
            </a:r>
          </a:p>
          <a:p>
            <a:r>
              <a:rPr lang="en-US" sz="2400" dirty="0" smtClean="0"/>
              <a:t>As </a:t>
            </a:r>
            <a:r>
              <a:rPr lang="en-US" sz="2400" dirty="0"/>
              <a:t>required by federal law, the AHCCCS Administration conducted an audit of the claims and encounters for AHCCCS services provided in calendar year 2012 for physicians attesting as Option 2</a:t>
            </a:r>
          </a:p>
          <a:p>
            <a:r>
              <a:rPr lang="en-US" sz="2400" dirty="0"/>
              <a:t>The 60% billing threshold is calculated using the following formula:</a:t>
            </a:r>
          </a:p>
          <a:p>
            <a:pPr lvl="1"/>
            <a:r>
              <a:rPr lang="en-US" sz="2000" dirty="0"/>
              <a:t># of billed Primary Care Eligible Services (PCES) x100%</a:t>
            </a:r>
          </a:p>
          <a:p>
            <a:pPr lvl="1"/>
            <a:r>
              <a:rPr lang="en-US" sz="2000" dirty="0"/>
              <a:t>Total # of billed services for all CPT and HCPCS codes</a:t>
            </a:r>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4</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892530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Audit Results</a:t>
            </a:r>
          </a:p>
        </p:txBody>
      </p:sp>
      <p:sp>
        <p:nvSpPr>
          <p:cNvPr id="3" name="Content Placeholder 2"/>
          <p:cNvSpPr>
            <a:spLocks noGrp="1"/>
          </p:cNvSpPr>
          <p:nvPr>
            <p:ph idx="1"/>
          </p:nvPr>
        </p:nvSpPr>
        <p:spPr/>
        <p:txBody>
          <a:bodyPr/>
          <a:lstStyle/>
          <a:p>
            <a:pPr marL="342900" lvl="1" indent="-342900">
              <a:buSzTx/>
              <a:buFont typeface="Arial" panose="020B0604020202020204" pitchFamily="34" charset="0"/>
              <a:buChar char="•"/>
            </a:pPr>
            <a:r>
              <a:rPr lang="en-US" sz="2400" dirty="0"/>
              <a:t>Claims and encounters for 2012 services have been audited for all providers who attested under Option 2 to verify the physician met the 60% threshold requirement </a:t>
            </a:r>
            <a:r>
              <a:rPr lang="en-US" sz="2400" dirty="0" smtClean="0"/>
              <a:t>to receive </a:t>
            </a:r>
            <a:r>
              <a:rPr lang="en-US" sz="2400" dirty="0"/>
              <a:t>enhanced fees </a:t>
            </a:r>
            <a:r>
              <a:rPr lang="en-US" sz="2400" dirty="0" smtClean="0"/>
              <a:t>for qualified services paid </a:t>
            </a:r>
            <a:r>
              <a:rPr lang="en-US" sz="2400" dirty="0"/>
              <a:t>for 2013 and </a:t>
            </a:r>
            <a:r>
              <a:rPr lang="en-US" sz="2400" dirty="0" smtClean="0"/>
              <a:t>2014 dates of service</a:t>
            </a:r>
            <a:endParaRPr lang="en-US" sz="2400" dirty="0"/>
          </a:p>
          <a:p>
            <a:pPr marL="342900" lvl="1" indent="-342900">
              <a:buSzTx/>
              <a:buFont typeface="Arial" panose="020B0604020202020204" pitchFamily="34" charset="0"/>
              <a:buChar char="•"/>
            </a:pPr>
            <a:r>
              <a:rPr lang="en-US" sz="2400" dirty="0" smtClean="0">
                <a:solidFill>
                  <a:schemeClr val="bg1">
                    <a:lumMod val="50000"/>
                  </a:schemeClr>
                </a:solidFill>
              </a:rPr>
              <a:t>26 Providers </a:t>
            </a:r>
            <a:r>
              <a:rPr lang="en-US" sz="1800" i="1" dirty="0" smtClean="0">
                <a:solidFill>
                  <a:schemeClr val="bg1">
                    <a:lumMod val="50000"/>
                  </a:schemeClr>
                </a:solidFill>
              </a:rPr>
              <a:t>(see listing as of 12/1)  </a:t>
            </a:r>
            <a:r>
              <a:rPr lang="en-US" sz="2400" dirty="0" smtClean="0"/>
              <a:t>were </a:t>
            </a:r>
            <a:r>
              <a:rPr lang="en-US" sz="2400" dirty="0"/>
              <a:t>identified who failed this </a:t>
            </a:r>
            <a:r>
              <a:rPr lang="en-US" sz="2400" dirty="0" smtClean="0"/>
              <a:t>audit (meaning their qualified services </a:t>
            </a:r>
            <a:r>
              <a:rPr lang="en-US" sz="2400" dirty="0" smtClean="0"/>
              <a:t>based on 2012 claims and encounters did not equal or exceed 60% and AHCCCS had no verified eligible board certification for them</a:t>
            </a:r>
          </a:p>
        </p:txBody>
      </p:sp>
      <p:sp>
        <p:nvSpPr>
          <p:cNvPr id="4" name="Slide Number Placeholder 3"/>
          <p:cNvSpPr>
            <a:spLocks noGrp="1"/>
          </p:cNvSpPr>
          <p:nvPr>
            <p:ph type="sldNum" sz="quarter" idx="4"/>
          </p:nvPr>
        </p:nvSpPr>
        <p:spPr/>
        <p:txBody>
          <a:bodyPr/>
          <a:lstStyle/>
          <a:p>
            <a:fld id="{FF445594-FFE8-4E90-934C-EFF530110A38}" type="slidenum">
              <a:rPr lang="en-US" smtClean="0"/>
              <a:t>5</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276139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Audit </a:t>
            </a:r>
            <a:r>
              <a:rPr lang="en-US" dirty="0" smtClean="0"/>
              <a:t>Results, cont.</a:t>
            </a:r>
            <a:endParaRPr lang="en-US" dirty="0"/>
          </a:p>
        </p:txBody>
      </p:sp>
      <p:sp>
        <p:nvSpPr>
          <p:cNvPr id="3" name="Content Placeholder 2"/>
          <p:cNvSpPr>
            <a:spLocks noGrp="1"/>
          </p:cNvSpPr>
          <p:nvPr>
            <p:ph idx="1"/>
          </p:nvPr>
        </p:nvSpPr>
        <p:spPr/>
        <p:txBody>
          <a:bodyPr/>
          <a:lstStyle/>
          <a:p>
            <a:pPr marL="342900" lvl="1" indent="-342900">
              <a:buSzTx/>
              <a:buFont typeface="Arial" panose="020B0604020202020204" pitchFamily="34" charset="0"/>
              <a:buChar char="•"/>
            </a:pPr>
            <a:r>
              <a:rPr lang="en-US" sz="2400" dirty="0"/>
              <a:t>AHCCCS and all Contractors will be required to identify and reprocess all enhanced payments made to </a:t>
            </a:r>
            <a:r>
              <a:rPr lang="en-US" sz="2400" dirty="0" smtClean="0"/>
              <a:t>the final list of identified providers</a:t>
            </a:r>
            <a:endParaRPr lang="en-US" sz="2400" dirty="0"/>
          </a:p>
          <a:p>
            <a:pPr marL="342900" lvl="1" indent="-342900">
              <a:buSzTx/>
              <a:buFont typeface="Arial" panose="020B0604020202020204" pitchFamily="34" charset="0"/>
              <a:buChar char="•"/>
            </a:pPr>
            <a:r>
              <a:rPr lang="en-US" sz="2400" dirty="0"/>
              <a:t>Impacted providers have been </a:t>
            </a:r>
            <a:r>
              <a:rPr lang="en-US" sz="2400" dirty="0" smtClean="0"/>
              <a:t>contacted multiple times by AHCCCS; </a:t>
            </a:r>
            <a:r>
              <a:rPr lang="en-US" sz="2400" dirty="0"/>
              <a:t>Contractors will be supplied with a copy of the correspondence previously sent </a:t>
            </a:r>
            <a:r>
              <a:rPr lang="en-US" sz="2400" dirty="0" smtClean="0"/>
              <a:t>as well as a log of these contacts for each provider </a:t>
            </a:r>
            <a:endParaRPr lang="en-US" sz="2400" dirty="0"/>
          </a:p>
          <a:p>
            <a:endParaRPr lang="en-US" sz="2400" dirty="0"/>
          </a:p>
          <a:p>
            <a:endParaRPr lang="en-US" dirty="0"/>
          </a:p>
          <a:p>
            <a:pPr marL="0" indent="0">
              <a:buNone/>
            </a:pPr>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6</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893538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Audit Packages for </a:t>
            </a:r>
            <a:r>
              <a:rPr lang="en-US" dirty="0" smtClean="0"/>
              <a:t>Each Provider that will be provided to </a:t>
            </a:r>
            <a:r>
              <a:rPr lang="en-US" dirty="0" smtClean="0"/>
              <a:t>Contractors</a:t>
            </a:r>
            <a:endParaRPr lang="en-US" dirty="0"/>
          </a:p>
        </p:txBody>
      </p:sp>
      <p:sp>
        <p:nvSpPr>
          <p:cNvPr id="3" name="Content Placeholder 2"/>
          <p:cNvSpPr>
            <a:spLocks noGrp="1"/>
          </p:cNvSpPr>
          <p:nvPr>
            <p:ph idx="1"/>
          </p:nvPr>
        </p:nvSpPr>
        <p:spPr/>
        <p:txBody>
          <a:bodyPr/>
          <a:lstStyle/>
          <a:p>
            <a:r>
              <a:rPr lang="en-US" sz="2400" dirty="0" smtClean="0"/>
              <a:t>AHCCCS has </a:t>
            </a:r>
            <a:r>
              <a:rPr lang="en-US" sz="2400" dirty="0" smtClean="0"/>
              <a:t>prepared individual provider audit packages</a:t>
            </a:r>
          </a:p>
          <a:p>
            <a:r>
              <a:rPr lang="en-US" sz="2400" dirty="0" smtClean="0"/>
              <a:t>Intended </a:t>
            </a:r>
            <a:r>
              <a:rPr lang="en-US" sz="2400" dirty="0"/>
              <a:t>as evidence to support the Contractors reprocessing of enhanced payments made to each provider</a:t>
            </a:r>
          </a:p>
          <a:p>
            <a:r>
              <a:rPr lang="en-US" sz="2400" dirty="0"/>
              <a:t>Package </a:t>
            </a:r>
            <a:r>
              <a:rPr lang="en-US" sz="2400" dirty="0" smtClean="0"/>
              <a:t>Contents (example reviewed in meeting):</a:t>
            </a:r>
            <a:endParaRPr lang="en-US" sz="2400" dirty="0"/>
          </a:p>
          <a:p>
            <a:pPr lvl="1"/>
            <a:r>
              <a:rPr lang="en-US" sz="2000" dirty="0"/>
              <a:t>Cover Page</a:t>
            </a:r>
            <a:endParaRPr lang="en-US" sz="1600" dirty="0"/>
          </a:p>
          <a:p>
            <a:pPr lvl="1"/>
            <a:r>
              <a:rPr lang="en-US" sz="2000" dirty="0"/>
              <a:t>Valid Board Specialties and </a:t>
            </a:r>
            <a:r>
              <a:rPr lang="en-US" sz="2000" dirty="0" smtClean="0"/>
              <a:t>Subspecialties Listing </a:t>
            </a:r>
            <a:r>
              <a:rPr lang="en-US" sz="2000" dirty="0"/>
              <a:t>per </a:t>
            </a:r>
            <a:r>
              <a:rPr lang="en-US" sz="2000" dirty="0" smtClean="0"/>
              <a:t>CMS </a:t>
            </a:r>
            <a:endParaRPr lang="en-US" sz="2000" dirty="0"/>
          </a:p>
          <a:p>
            <a:pPr lvl="1"/>
            <a:r>
              <a:rPr lang="en-US" sz="2000" dirty="0"/>
              <a:t>PCS Processes and </a:t>
            </a:r>
            <a:r>
              <a:rPr lang="en-US" sz="2000" dirty="0" smtClean="0"/>
              <a:t>Audit Overview</a:t>
            </a:r>
            <a:endParaRPr lang="en-US" sz="2000" dirty="0"/>
          </a:p>
          <a:p>
            <a:pPr lvl="1"/>
            <a:r>
              <a:rPr lang="en-US" sz="2000" dirty="0"/>
              <a:t>Procedure Code </a:t>
            </a:r>
            <a:r>
              <a:rPr lang="en-US" sz="2000" dirty="0" smtClean="0"/>
              <a:t>Summary</a:t>
            </a:r>
            <a:endParaRPr lang="en-US" sz="2000" dirty="0"/>
          </a:p>
          <a:p>
            <a:pPr lvl="1"/>
            <a:r>
              <a:rPr lang="en-US" sz="2000" dirty="0" smtClean="0"/>
              <a:t>Comprising an overall Provider Specific Exhibit </a:t>
            </a:r>
            <a:r>
              <a:rPr lang="en-US" sz="2000" dirty="0"/>
              <a:t>(one will be provided for each Provider identified regardless of Contractor)</a:t>
            </a:r>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7</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659381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 and Timelines</a:t>
            </a:r>
          </a:p>
        </p:txBody>
      </p:sp>
      <p:sp>
        <p:nvSpPr>
          <p:cNvPr id="3" name="Content Placeholder 2"/>
          <p:cNvSpPr>
            <a:spLocks noGrp="1"/>
          </p:cNvSpPr>
          <p:nvPr>
            <p:ph idx="1"/>
          </p:nvPr>
        </p:nvSpPr>
        <p:spPr/>
        <p:txBody>
          <a:bodyPr/>
          <a:lstStyle/>
          <a:p>
            <a:r>
              <a:rPr lang="en-US" sz="2000" dirty="0"/>
              <a:t>Provide final audit results to impacted physicians</a:t>
            </a:r>
          </a:p>
          <a:p>
            <a:r>
              <a:rPr lang="en-US" sz="2000" dirty="0"/>
              <a:t>Provide </a:t>
            </a:r>
            <a:r>
              <a:rPr lang="en-US" sz="2000" dirty="0" smtClean="0"/>
              <a:t>individual provider audit </a:t>
            </a:r>
            <a:r>
              <a:rPr lang="en-US" sz="2000" dirty="0"/>
              <a:t>packages to all </a:t>
            </a:r>
            <a:r>
              <a:rPr lang="en-US" sz="2000" dirty="0" smtClean="0"/>
              <a:t>Contractors</a:t>
            </a:r>
            <a:endParaRPr lang="en-US" sz="2000" dirty="0"/>
          </a:p>
          <a:p>
            <a:r>
              <a:rPr lang="en-US" sz="2000" dirty="0"/>
              <a:t>AHCCCS and Contractor must identify and reprocess all claims/encounters which received enhanced payments</a:t>
            </a:r>
          </a:p>
          <a:p>
            <a:pPr lvl="1"/>
            <a:r>
              <a:rPr lang="en-US" sz="2000" dirty="0">
                <a:solidFill>
                  <a:schemeClr val="bg1">
                    <a:lumMod val="50000"/>
                  </a:schemeClr>
                </a:solidFill>
              </a:rPr>
              <a:t>Contractor will provide notification of reprocessing/recoupment to providers with a detailed summary including appeal rights</a:t>
            </a:r>
          </a:p>
          <a:p>
            <a:pPr lvl="1"/>
            <a:r>
              <a:rPr lang="en-US" sz="2000" dirty="0"/>
              <a:t>Reprocessing and encounter claim submission must be completed by Contractor no later than 90 days from AHCCCS notification to Contractor</a:t>
            </a:r>
          </a:p>
          <a:p>
            <a:r>
              <a:rPr lang="en-US" sz="2000" dirty="0"/>
              <a:t>After all </a:t>
            </a:r>
            <a:r>
              <a:rPr lang="en-US" sz="2000" dirty="0" smtClean="0"/>
              <a:t>reprocessing </a:t>
            </a:r>
            <a:r>
              <a:rPr lang="en-US" sz="2000" dirty="0"/>
              <a:t>has been completed (including replacement and adjustment of impacted encounters) the Contractor must provide </a:t>
            </a:r>
            <a:r>
              <a:rPr lang="en-US" sz="2000" dirty="0" smtClean="0"/>
              <a:t>notification/confirmation </a:t>
            </a:r>
            <a:r>
              <a:rPr lang="en-US" sz="2000" dirty="0"/>
              <a:t>to </a:t>
            </a:r>
            <a:r>
              <a:rPr lang="en-US" sz="2000" dirty="0" smtClean="0"/>
              <a:t>AHCCCS for all identified providers</a:t>
            </a:r>
            <a:endParaRPr lang="en-US" sz="2000" dirty="0"/>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8</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669281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 and Timeline	</a:t>
            </a:r>
          </a:p>
        </p:txBody>
      </p:sp>
      <p:sp>
        <p:nvSpPr>
          <p:cNvPr id="3" name="Content Placeholder 2"/>
          <p:cNvSpPr>
            <a:spLocks noGrp="1"/>
          </p:cNvSpPr>
          <p:nvPr>
            <p:ph idx="1"/>
          </p:nvPr>
        </p:nvSpPr>
        <p:spPr/>
        <p:txBody>
          <a:bodyPr/>
          <a:lstStyle/>
          <a:p>
            <a:r>
              <a:rPr lang="en-US" dirty="0"/>
              <a:t>Disputes</a:t>
            </a:r>
          </a:p>
          <a:p>
            <a:pPr lvl="1"/>
            <a:r>
              <a:rPr lang="en-US" sz="2000" dirty="0"/>
              <a:t>Contractor has responsibility to review all relevant data regarding the reprocessing decision and to ensure the information supports the reprocessing decision</a:t>
            </a:r>
          </a:p>
          <a:p>
            <a:pPr lvl="1"/>
            <a:r>
              <a:rPr lang="en-US" sz="2000" dirty="0"/>
              <a:t>Contractor shall promptly review all information provided by AHCCCS to support the requested reprocessing and immediately notify AHCCCS with any additional information that may affect the reprocessing determination</a:t>
            </a:r>
          </a:p>
          <a:p>
            <a:pPr lvl="1"/>
            <a:r>
              <a:rPr lang="en-US" sz="2000" dirty="0"/>
              <a:t>The Contractor is responsible for supporting the determination for any adverse action taken by the Contractor against the provider  </a:t>
            </a:r>
          </a:p>
          <a:p>
            <a:pPr lvl="1"/>
            <a:r>
              <a:rPr lang="en-US" sz="2000" dirty="0"/>
              <a:t>Contractor is responsible for supporting/defending its decision throughout the administrative dispute resolution process</a:t>
            </a:r>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9</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596780256"/>
      </p:ext>
    </p:extLst>
  </p:cSld>
  <p:clrMapOvr>
    <a:masterClrMapping/>
  </p:clrMapOvr>
</p:sld>
</file>

<file path=ppt/theme/theme1.xml><?xml version="1.0" encoding="utf-8"?>
<a:theme xmlns:a="http://schemas.openxmlformats.org/drawingml/2006/main" name="2_2014 AHCCCS">
  <a:themeElements>
    <a:clrScheme name="AHCCCS 1">
      <a:dk1>
        <a:srgbClr val="595959"/>
      </a:dk1>
      <a:lt1>
        <a:sysClr val="window" lastClr="FFFFFF"/>
      </a:lt1>
      <a:dk2>
        <a:srgbClr val="1F497D"/>
      </a:dk2>
      <a:lt2>
        <a:srgbClr val="FFFFFF"/>
      </a:lt2>
      <a:accent1>
        <a:srgbClr val="318DCC"/>
      </a:accent1>
      <a:accent2>
        <a:srgbClr val="FFCB08"/>
      </a:accent2>
      <a:accent3>
        <a:srgbClr val="702339"/>
      </a:accent3>
      <a:accent4>
        <a:srgbClr val="6E9282"/>
      </a:accent4>
      <a:accent5>
        <a:srgbClr val="A0CEEC"/>
      </a:accent5>
      <a:accent6>
        <a:srgbClr val="FAE69C"/>
      </a:accent6>
      <a:hlink>
        <a:srgbClr val="318DCC"/>
      </a:hlink>
      <a:folHlink>
        <a:srgbClr val="70233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TotalTime>
  <Words>832</Words>
  <Application>Microsoft Office PowerPoint</Application>
  <PresentationFormat>On-screen Show (4:3)</PresentationFormat>
  <Paragraphs>66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2_2014 AHCCCS</vt:lpstr>
      <vt:lpstr>PCS (PCP Rate Parity) Option 2 Audit Overview, Results and Next Steps</vt:lpstr>
      <vt:lpstr>Background</vt:lpstr>
      <vt:lpstr>Background cont.</vt:lpstr>
      <vt:lpstr>Audit Requirement and Steps Taken</vt:lpstr>
      <vt:lpstr>Audit Results</vt:lpstr>
      <vt:lpstr>Audit Results, cont.</vt:lpstr>
      <vt:lpstr>Audit Packages for Each Provider that will be provided to Contractors</vt:lpstr>
      <vt:lpstr>Next Steps and Timelines</vt:lpstr>
      <vt:lpstr>Next Steps and Timeline </vt:lpstr>
      <vt:lpstr>Questions?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Shepherd, Jill</dc:creator>
  <cp:lastModifiedBy>Petre, Lori</cp:lastModifiedBy>
  <cp:revision>21</cp:revision>
  <cp:lastPrinted>2014-12-02T21:13:32Z</cp:lastPrinted>
  <dcterms:created xsi:type="dcterms:W3CDTF">2014-04-21T18:20:21Z</dcterms:created>
  <dcterms:modified xsi:type="dcterms:W3CDTF">2014-12-02T21:13:39Z</dcterms:modified>
</cp:coreProperties>
</file>