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sldIdLst>
    <p:sldId id="256" r:id="rId5"/>
    <p:sldId id="257" r:id="rId6"/>
    <p:sldId id="276" r:id="rId7"/>
    <p:sldId id="277" r:id="rId8"/>
    <p:sldId id="278" r:id="rId9"/>
    <p:sldId id="280" r:id="rId10"/>
    <p:sldId id="259" r:id="rId11"/>
    <p:sldId id="272" r:id="rId12"/>
    <p:sldId id="273" r:id="rId13"/>
    <p:sldId id="266" r:id="rId14"/>
    <p:sldId id="267" r:id="rId15"/>
    <p:sldId id="271" r:id="rId16"/>
    <p:sldId id="269" r:id="rId17"/>
    <p:sldId id="270" r:id="rId18"/>
    <p:sldId id="265" r:id="rId19"/>
    <p:sldId id="260" r:id="rId20"/>
    <p:sldId id="258" r:id="rId21"/>
  </p:sldIdLst>
  <p:sldSz cx="9144000" cy="6858000" type="screen4x3"/>
  <p:notesSz cx="6858000" cy="9144000"/>
  <p:defaultTextStyle>
    <a:defPPr>
      <a:defRPr lang="en-US"/>
    </a:defPPr>
    <a:lvl1pPr algn="l" rtl="0" fontAlgn="base">
      <a:spcBef>
        <a:spcPct val="0"/>
      </a:spcBef>
      <a:spcAft>
        <a:spcPct val="0"/>
      </a:spcAft>
      <a:defRPr sz="1400" kern="1200">
        <a:solidFill>
          <a:schemeClr val="bg1"/>
        </a:solidFill>
        <a:latin typeface="Xerox Sans" pitchFamily="50" charset="0"/>
        <a:ea typeface="+mn-ea"/>
        <a:cs typeface="+mn-cs"/>
      </a:defRPr>
    </a:lvl1pPr>
    <a:lvl2pPr marL="457200" algn="l" rtl="0" fontAlgn="base">
      <a:spcBef>
        <a:spcPct val="0"/>
      </a:spcBef>
      <a:spcAft>
        <a:spcPct val="0"/>
      </a:spcAft>
      <a:defRPr sz="1400" kern="1200">
        <a:solidFill>
          <a:schemeClr val="bg1"/>
        </a:solidFill>
        <a:latin typeface="Xerox Sans" pitchFamily="50" charset="0"/>
        <a:ea typeface="+mn-ea"/>
        <a:cs typeface="+mn-cs"/>
      </a:defRPr>
    </a:lvl2pPr>
    <a:lvl3pPr marL="914400" algn="l" rtl="0" fontAlgn="base">
      <a:spcBef>
        <a:spcPct val="0"/>
      </a:spcBef>
      <a:spcAft>
        <a:spcPct val="0"/>
      </a:spcAft>
      <a:defRPr sz="1400" kern="1200">
        <a:solidFill>
          <a:schemeClr val="bg1"/>
        </a:solidFill>
        <a:latin typeface="Xerox Sans" pitchFamily="50" charset="0"/>
        <a:ea typeface="+mn-ea"/>
        <a:cs typeface="+mn-cs"/>
      </a:defRPr>
    </a:lvl3pPr>
    <a:lvl4pPr marL="1371600" algn="l" rtl="0" fontAlgn="base">
      <a:spcBef>
        <a:spcPct val="0"/>
      </a:spcBef>
      <a:spcAft>
        <a:spcPct val="0"/>
      </a:spcAft>
      <a:defRPr sz="1400" kern="1200">
        <a:solidFill>
          <a:schemeClr val="bg1"/>
        </a:solidFill>
        <a:latin typeface="Xerox Sans" pitchFamily="50" charset="0"/>
        <a:ea typeface="+mn-ea"/>
        <a:cs typeface="+mn-cs"/>
      </a:defRPr>
    </a:lvl4pPr>
    <a:lvl5pPr marL="1828800" algn="l" rtl="0" fontAlgn="base">
      <a:spcBef>
        <a:spcPct val="0"/>
      </a:spcBef>
      <a:spcAft>
        <a:spcPct val="0"/>
      </a:spcAft>
      <a:defRPr sz="1400" kern="1200">
        <a:solidFill>
          <a:schemeClr val="bg1"/>
        </a:solidFill>
        <a:latin typeface="Xerox Sans" pitchFamily="50" charset="0"/>
        <a:ea typeface="+mn-ea"/>
        <a:cs typeface="+mn-cs"/>
      </a:defRPr>
    </a:lvl5pPr>
    <a:lvl6pPr marL="2286000" algn="l" defTabSz="914400" rtl="0" eaLnBrk="1" latinLnBrk="0" hangingPunct="1">
      <a:defRPr sz="1400" kern="1200">
        <a:solidFill>
          <a:schemeClr val="bg1"/>
        </a:solidFill>
        <a:latin typeface="Xerox Sans" pitchFamily="50" charset="0"/>
        <a:ea typeface="+mn-ea"/>
        <a:cs typeface="+mn-cs"/>
      </a:defRPr>
    </a:lvl6pPr>
    <a:lvl7pPr marL="2743200" algn="l" defTabSz="914400" rtl="0" eaLnBrk="1" latinLnBrk="0" hangingPunct="1">
      <a:defRPr sz="1400" kern="1200">
        <a:solidFill>
          <a:schemeClr val="bg1"/>
        </a:solidFill>
        <a:latin typeface="Xerox Sans" pitchFamily="50" charset="0"/>
        <a:ea typeface="+mn-ea"/>
        <a:cs typeface="+mn-cs"/>
      </a:defRPr>
    </a:lvl7pPr>
    <a:lvl8pPr marL="3200400" algn="l" defTabSz="914400" rtl="0" eaLnBrk="1" latinLnBrk="0" hangingPunct="1">
      <a:defRPr sz="1400" kern="1200">
        <a:solidFill>
          <a:schemeClr val="bg1"/>
        </a:solidFill>
        <a:latin typeface="Xerox Sans" pitchFamily="50" charset="0"/>
        <a:ea typeface="+mn-ea"/>
        <a:cs typeface="+mn-cs"/>
      </a:defRPr>
    </a:lvl8pPr>
    <a:lvl9pPr marL="3657600" algn="l" defTabSz="914400" rtl="0" eaLnBrk="1" latinLnBrk="0" hangingPunct="1">
      <a:defRPr sz="1400" kern="1200">
        <a:solidFill>
          <a:schemeClr val="bg1"/>
        </a:solidFill>
        <a:latin typeface="Xerox Sans"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5D5"/>
    <a:srgbClr val="F093C7"/>
    <a:srgbClr val="E64BA2"/>
    <a:srgbClr val="E1BEDA"/>
    <a:srgbClr val="C37CB5"/>
    <a:srgbClr val="6633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34" autoAdjust="0"/>
    <p:restoredTop sz="92481" autoAdjust="0"/>
  </p:normalViewPr>
  <p:slideViewPr>
    <p:cSldViewPr>
      <p:cViewPr>
        <p:scale>
          <a:sx n="65" d="100"/>
          <a:sy n="65" d="100"/>
        </p:scale>
        <p:origin x="-1992"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368F89BA-F53F-49B0-BEF4-5F74CB7BDC84}" type="slidenum">
              <a:rPr lang="en-US"/>
              <a:pPr>
                <a:defRPr/>
              </a:pPr>
              <a:t>‹#›</a:t>
            </a:fld>
            <a:endParaRPr lang="en-US"/>
          </a:p>
        </p:txBody>
      </p:sp>
    </p:spTree>
    <p:extLst>
      <p:ext uri="{BB962C8B-B14F-4D97-AF65-F5344CB8AC3E}">
        <p14:creationId xmlns:p14="http://schemas.microsoft.com/office/powerpoint/2010/main" val="2234818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884027" y="8684926"/>
            <a:ext cx="2972422" cy="457513"/>
          </a:xfrm>
          <a:prstGeom prst="rect">
            <a:avLst/>
          </a:prstGeom>
          <a:noFill/>
        </p:spPr>
        <p:txBody>
          <a:bodyPr anchor="b"/>
          <a:lstStyle/>
          <a:p>
            <a:pPr algn="r" fontAlgn="auto">
              <a:spcBef>
                <a:spcPts val="0"/>
              </a:spcBef>
              <a:spcAft>
                <a:spcPts val="0"/>
              </a:spcAft>
              <a:defRPr/>
            </a:pPr>
            <a:fld id="{2FBEDA6F-3559-4CB8-BD23-C51C11AD7B03}" type="slidenum">
              <a:rPr lang="en-GB" sz="1200" b="0">
                <a:latin typeface="+mn-lt"/>
              </a:rPr>
              <a:pPr algn="r" fontAlgn="auto">
                <a:spcBef>
                  <a:spcPts val="0"/>
                </a:spcBef>
                <a:spcAft>
                  <a:spcPts val="0"/>
                </a:spcAft>
                <a:defRPr/>
              </a:pPr>
              <a:t>6</a:t>
            </a:fld>
            <a:endParaRPr lang="en-GB" sz="1200" b="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Free Blue-0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xer_3ln_r_rgb.png"/>
          <p:cNvPicPr>
            <a:picLocks noChangeAspect="1"/>
          </p:cNvPicPr>
          <p:nvPr/>
        </p:nvPicPr>
        <p:blipFill>
          <a:blip r:embed="rId3" cstate="print"/>
          <a:srcRect b="7101"/>
          <a:stretch>
            <a:fillRect/>
          </a:stretch>
        </p:blipFill>
        <p:spPr bwMode="auto">
          <a:xfrm>
            <a:off x="7129463" y="6062663"/>
            <a:ext cx="1828800" cy="747712"/>
          </a:xfrm>
          <a:prstGeom prst="rect">
            <a:avLst/>
          </a:prstGeom>
          <a:noFill/>
          <a:ln w="9525">
            <a:noFill/>
            <a:miter lim="800000"/>
            <a:headEnd/>
            <a:tailEnd/>
          </a:ln>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598613"/>
            <a:ext cx="8539162" cy="2355850"/>
          </a:xfrm>
        </p:spPr>
        <p:txBody>
          <a:bodyPr/>
          <a:lstStyle>
            <a:lvl1pPr>
              <a:defRPr sz="3200">
                <a:latin typeface="+mj-lt"/>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1"/>
          </p:nvPr>
        </p:nvSpPr>
        <p:spPr/>
        <p:txBody>
          <a:bodyPr/>
          <a:lstStyle>
            <a:lvl1pPr>
              <a:defRPr smtClean="0"/>
            </a:lvl1pPr>
          </a:lstStyle>
          <a:p>
            <a:pPr>
              <a:defRPr/>
            </a:pPr>
            <a:fld id="{38DFB9A5-FD89-43A8-AF69-02D38E864A86}" type="datetime4">
              <a:rPr lang="en-US" smtClean="0"/>
              <a:t>October 11, 2012</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70EBC8-1BE7-4689-9391-833D449FD892}" type="slidenum">
              <a:rPr lang="en-US"/>
              <a:pPr>
                <a:defRPr/>
              </a:pPr>
              <a:t>‹#›</a:t>
            </a:fld>
            <a:endParaRPr lang="en-US" kern="12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96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1"/>
          </p:nvPr>
        </p:nvSpPr>
        <p:spPr/>
        <p:txBody>
          <a:bodyPr/>
          <a:lstStyle>
            <a:lvl1pPr>
              <a:defRPr smtClean="0"/>
            </a:lvl1pPr>
          </a:lstStyle>
          <a:p>
            <a:pPr>
              <a:defRPr/>
            </a:pPr>
            <a:fld id="{02F18E66-2D9B-44A5-8968-A78999C26A7C}" type="datetime4">
              <a:rPr lang="en-US" smtClean="0"/>
              <a:t>October 11, 2012</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0FF3C9-F020-4BBA-BA02-508D45E44A4D}" type="slidenum">
              <a:rPr lang="en-US"/>
              <a:pPr>
                <a:defRPr/>
              </a:pPr>
              <a:t>‹#›</a:t>
            </a:fld>
            <a:endParaRPr lang="en-US" kern="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1"/>
          </p:nvPr>
        </p:nvSpPr>
        <p:spPr/>
        <p:txBody>
          <a:bodyPr/>
          <a:lstStyle>
            <a:lvl1pPr>
              <a:defRPr smtClean="0"/>
            </a:lvl1pPr>
          </a:lstStyle>
          <a:p>
            <a:pPr>
              <a:defRPr/>
            </a:pPr>
            <a:fld id="{997646B5-DE81-436E-A933-7F7499B43671}" type="datetime4">
              <a:rPr lang="en-US" smtClean="0"/>
              <a:t>October 11, 2012</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210D375-AFA7-4228-9C55-781FED96EFC1}" type="slidenum">
              <a:rPr lang="en-US"/>
              <a:pPr>
                <a:defRPr/>
              </a:pPr>
              <a:t>‹#›</a:t>
            </a:fld>
            <a:endParaRPr lang="en-US" kern="12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1"/>
          </p:nvPr>
        </p:nvSpPr>
        <p:spPr/>
        <p:txBody>
          <a:bodyPr/>
          <a:lstStyle>
            <a:lvl1pPr>
              <a:defRPr smtClean="0"/>
            </a:lvl1pPr>
          </a:lstStyle>
          <a:p>
            <a:pPr>
              <a:defRPr/>
            </a:pPr>
            <a:fld id="{201DC59F-0429-47C1-B6AD-240147B4E178}" type="datetime4">
              <a:rPr lang="en-US" smtClean="0"/>
              <a:t>October 11, 2012</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1D595FC-F028-4FCC-AFEC-89B5670DA7CD}" type="slidenum">
              <a:rPr lang="en-US"/>
              <a:pPr>
                <a:defRPr/>
              </a:pPr>
              <a:t>‹#›</a:t>
            </a:fld>
            <a:endParaRPr lang="en-US" kern="12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9" descr="xer_3ln_r_rgb 300.jpg"/>
          <p:cNvPicPr>
            <a:picLocks noChangeAspect="1"/>
          </p:cNvPicPr>
          <p:nvPr/>
        </p:nvPicPr>
        <p:blipFill>
          <a:blip r:embed="rId2" cstate="print"/>
          <a:srcRect/>
          <a:stretch>
            <a:fillRect/>
          </a:stretch>
        </p:blipFill>
        <p:spPr bwMode="auto">
          <a:xfrm>
            <a:off x="2538413" y="2533650"/>
            <a:ext cx="4067175" cy="17907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54075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Date Placeholder 3"/>
          <p:cNvSpPr>
            <a:spLocks noGrp="1"/>
          </p:cNvSpPr>
          <p:nvPr>
            <p:ph type="dt" sz="half" idx="2"/>
          </p:nvPr>
        </p:nvSpPr>
        <p:spPr>
          <a:xfrm>
            <a:off x="1066800" y="6302375"/>
            <a:ext cx="1544638" cy="403225"/>
          </a:xfrm>
          <a:prstGeom prst="rect">
            <a:avLst/>
          </a:prstGeom>
          <a:noFill/>
        </p:spPr>
        <p:txBody>
          <a:bodyPr lIns="101882" tIns="50941" rIns="101882" bIns="50941" anchor="ctr" anchorCtr="1"/>
          <a:lstStyle>
            <a:lvl1pPr algn="ctr">
              <a:defRPr sz="1100" baseline="0" smtClean="0">
                <a:solidFill>
                  <a:srgbClr val="737373"/>
                </a:solidFill>
                <a:latin typeface="+mn-lt"/>
              </a:defRPr>
            </a:lvl1pPr>
          </a:lstStyle>
          <a:p>
            <a:pPr>
              <a:defRPr/>
            </a:pPr>
            <a:fld id="{306C06D4-4238-4F11-9619-8842A379FA29}" type="datetime4">
              <a:rPr lang="en-US" smtClean="0"/>
              <a:t>October 11, 2012</a:t>
            </a:fld>
            <a:endParaRPr lang="en-US" dirty="0"/>
          </a:p>
        </p:txBody>
      </p:sp>
      <p:sp>
        <p:nvSpPr>
          <p:cNvPr id="14" name="Slide Number Placeholder 5"/>
          <p:cNvSpPr>
            <a:spLocks noGrp="1"/>
          </p:cNvSpPr>
          <p:nvPr>
            <p:ph type="sldNum" sz="quarter" idx="4"/>
          </p:nvPr>
        </p:nvSpPr>
        <p:spPr>
          <a:xfrm>
            <a:off x="304800" y="6302375"/>
            <a:ext cx="534988" cy="403225"/>
          </a:xfrm>
          <a:prstGeom prst="rect">
            <a:avLst/>
          </a:prstGeom>
          <a:noFill/>
        </p:spPr>
        <p:txBody>
          <a:bodyPr lIns="101882" tIns="54864" rIns="101882" bIns="50941" anchor="ctr" anchorCtr="1"/>
          <a:lstStyle>
            <a:lvl1pPr algn="ctr">
              <a:defRPr sz="1100" kern="0" baseline="0">
                <a:solidFill>
                  <a:srgbClr val="737373"/>
                </a:solidFill>
                <a:latin typeface="+mn-lt"/>
              </a:defRPr>
            </a:lvl1pPr>
          </a:lstStyle>
          <a:p>
            <a:pPr>
              <a:defRPr/>
            </a:pPr>
            <a:fld id="{59946419-43E0-428B-8EB4-2F9F111720BC}" type="slidenum">
              <a:rPr lang="en-US"/>
              <a:pPr>
                <a:defRPr/>
              </a:pPr>
              <a:t>‹#›</a:t>
            </a:fld>
            <a:endParaRPr lang="en-US" dirty="0"/>
          </a:p>
        </p:txBody>
      </p:sp>
      <p:cxnSp>
        <p:nvCxnSpPr>
          <p:cNvPr id="1031" name="Straight Connector 19"/>
          <p:cNvCxnSpPr>
            <a:cxnSpLocks noChangeShapeType="1"/>
          </p:cNvCxnSpPr>
          <p:nvPr/>
        </p:nvCxnSpPr>
        <p:spPr bwMode="auto">
          <a:xfrm rot="5400000" flipH="1" flipV="1">
            <a:off x="4724400" y="6553200"/>
            <a:ext cx="0" cy="0"/>
          </a:xfrm>
          <a:prstGeom prst="line">
            <a:avLst/>
          </a:prstGeom>
          <a:noFill/>
          <a:ln w="9525" algn="ctr">
            <a:noFill/>
            <a:round/>
            <a:headEnd/>
            <a:tailEnd/>
          </a:ln>
        </p:spPr>
      </p:cxnSp>
      <p:pic>
        <p:nvPicPr>
          <p:cNvPr id="1032" name="Picture 8" descr="xer_3ln_r_rgb.png"/>
          <p:cNvPicPr>
            <a:picLocks noChangeAspect="1"/>
          </p:cNvPicPr>
          <p:nvPr/>
        </p:nvPicPr>
        <p:blipFill>
          <a:blip r:embed="rId9" cstate="print"/>
          <a:srcRect b="7101"/>
          <a:stretch>
            <a:fillRect/>
          </a:stretch>
        </p:blipFill>
        <p:spPr bwMode="auto">
          <a:xfrm>
            <a:off x="7129463" y="6062663"/>
            <a:ext cx="1828800" cy="747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hdr="0" ftr="0"/>
  <p:txStyles>
    <p:titleStyle>
      <a:lvl1pPr algn="l" rtl="0" eaLnBrk="1" fontAlgn="base" hangingPunct="1">
        <a:spcBef>
          <a:spcPct val="0"/>
        </a:spcBef>
        <a:spcAft>
          <a:spcPct val="0"/>
        </a:spcAft>
        <a:defRPr sz="4000">
          <a:solidFill>
            <a:srgbClr val="2895D5"/>
          </a:solidFill>
          <a:latin typeface="+mj-lt"/>
          <a:ea typeface="+mj-ea"/>
          <a:cs typeface="+mj-cs"/>
        </a:defRPr>
      </a:lvl1pPr>
      <a:lvl2pPr algn="l" rtl="0" eaLnBrk="1" fontAlgn="base" hangingPunct="1">
        <a:spcBef>
          <a:spcPct val="0"/>
        </a:spcBef>
        <a:spcAft>
          <a:spcPct val="0"/>
        </a:spcAft>
        <a:defRPr sz="4000">
          <a:solidFill>
            <a:srgbClr val="2895D5"/>
          </a:solidFill>
          <a:latin typeface="Arial" charset="0"/>
        </a:defRPr>
      </a:lvl2pPr>
      <a:lvl3pPr algn="l" rtl="0" eaLnBrk="1" fontAlgn="base" hangingPunct="1">
        <a:spcBef>
          <a:spcPct val="0"/>
        </a:spcBef>
        <a:spcAft>
          <a:spcPct val="0"/>
        </a:spcAft>
        <a:defRPr sz="4000">
          <a:solidFill>
            <a:srgbClr val="2895D5"/>
          </a:solidFill>
          <a:latin typeface="Arial" charset="0"/>
        </a:defRPr>
      </a:lvl3pPr>
      <a:lvl4pPr algn="l" rtl="0" eaLnBrk="1" fontAlgn="base" hangingPunct="1">
        <a:spcBef>
          <a:spcPct val="0"/>
        </a:spcBef>
        <a:spcAft>
          <a:spcPct val="0"/>
        </a:spcAft>
        <a:defRPr sz="4000">
          <a:solidFill>
            <a:srgbClr val="2895D5"/>
          </a:solidFill>
          <a:latin typeface="Arial" charset="0"/>
        </a:defRPr>
      </a:lvl4pPr>
      <a:lvl5pPr algn="l" rtl="0" eaLnBrk="1" fontAlgn="base" hangingPunct="1">
        <a:spcBef>
          <a:spcPct val="0"/>
        </a:spcBef>
        <a:spcAft>
          <a:spcPct val="0"/>
        </a:spcAft>
        <a:defRPr sz="4000">
          <a:solidFill>
            <a:srgbClr val="2895D5"/>
          </a:solidFill>
          <a:latin typeface="Arial" charset="0"/>
        </a:defRPr>
      </a:lvl5pPr>
      <a:lvl6pPr marL="457200" algn="l" rtl="0" eaLnBrk="1" fontAlgn="base" hangingPunct="1">
        <a:spcBef>
          <a:spcPct val="0"/>
        </a:spcBef>
        <a:spcAft>
          <a:spcPct val="0"/>
        </a:spcAft>
        <a:defRPr sz="2800">
          <a:solidFill>
            <a:srgbClr val="2895D5"/>
          </a:solidFill>
          <a:latin typeface="Xerox Sans Light" pitchFamily="50" charset="0"/>
        </a:defRPr>
      </a:lvl6pPr>
      <a:lvl7pPr marL="914400" algn="l" rtl="0" eaLnBrk="1" fontAlgn="base" hangingPunct="1">
        <a:spcBef>
          <a:spcPct val="0"/>
        </a:spcBef>
        <a:spcAft>
          <a:spcPct val="0"/>
        </a:spcAft>
        <a:defRPr sz="2800">
          <a:solidFill>
            <a:srgbClr val="2895D5"/>
          </a:solidFill>
          <a:latin typeface="Xerox Sans Light" pitchFamily="50" charset="0"/>
        </a:defRPr>
      </a:lvl7pPr>
      <a:lvl8pPr marL="1371600" algn="l" rtl="0" eaLnBrk="1" fontAlgn="base" hangingPunct="1">
        <a:spcBef>
          <a:spcPct val="0"/>
        </a:spcBef>
        <a:spcAft>
          <a:spcPct val="0"/>
        </a:spcAft>
        <a:defRPr sz="2800">
          <a:solidFill>
            <a:srgbClr val="2895D5"/>
          </a:solidFill>
          <a:latin typeface="Xerox Sans Light" pitchFamily="50" charset="0"/>
        </a:defRPr>
      </a:lvl8pPr>
      <a:lvl9pPr marL="1828800" algn="l" rtl="0" eaLnBrk="1" fontAlgn="base" hangingPunct="1">
        <a:spcBef>
          <a:spcPct val="0"/>
        </a:spcBef>
        <a:spcAft>
          <a:spcPct val="0"/>
        </a:spcAft>
        <a:defRPr sz="2800">
          <a:solidFill>
            <a:srgbClr val="2895D5"/>
          </a:solidFill>
          <a:latin typeface="Xerox Sans Light" pitchFamily="50" charset="0"/>
        </a:defRPr>
      </a:lvl9pPr>
    </p:titleStyle>
    <p:bodyStyle>
      <a:lvl1pPr algn="l" rtl="0" eaLnBrk="1" fontAlgn="base" hangingPunct="1">
        <a:lnSpc>
          <a:spcPct val="90000"/>
        </a:lnSpc>
        <a:spcBef>
          <a:spcPct val="30000"/>
        </a:spcBef>
        <a:spcAft>
          <a:spcPct val="0"/>
        </a:spcAft>
        <a:defRPr sz="2000">
          <a:solidFill>
            <a:schemeClr val="tx1"/>
          </a:solidFill>
          <a:latin typeface="+mn-lt"/>
          <a:ea typeface="+mn-ea"/>
          <a:cs typeface="+mn-cs"/>
        </a:defRPr>
      </a:lvl1pPr>
      <a:lvl2pPr marL="227013" indent="-225425" algn="l" rtl="0" eaLnBrk="1" fontAlgn="base" hangingPunct="1">
        <a:lnSpc>
          <a:spcPct val="90000"/>
        </a:lnSpc>
        <a:spcBef>
          <a:spcPct val="30000"/>
        </a:spcBef>
        <a:spcAft>
          <a:spcPct val="0"/>
        </a:spcAft>
        <a:buSzPct val="75000"/>
        <a:buChar char="•"/>
        <a:defRPr sz="2000">
          <a:solidFill>
            <a:schemeClr val="tx1"/>
          </a:solidFill>
          <a:latin typeface="+mn-lt"/>
        </a:defRPr>
      </a:lvl2pPr>
      <a:lvl3pPr marL="457200" indent="-228600" algn="l" rtl="0" eaLnBrk="1" fontAlgn="base" hangingPunct="1">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213" indent="-225425" algn="l" rtl="0" eaLnBrk="1" fontAlgn="base" hangingPunct="1">
        <a:lnSpc>
          <a:spcPct val="90000"/>
        </a:lnSpc>
        <a:spcBef>
          <a:spcPct val="30000"/>
        </a:spcBef>
        <a:spcAft>
          <a:spcPct val="0"/>
        </a:spcAft>
        <a:buSzPct val="75000"/>
        <a:buChar char="•"/>
        <a:defRPr>
          <a:solidFill>
            <a:schemeClr val="tx1"/>
          </a:solidFill>
          <a:latin typeface="+mn-lt"/>
        </a:defRPr>
      </a:lvl4pPr>
      <a:lvl5pPr marL="9144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nsuranceoversight.hhs.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insuranceoversight.hhs.gov/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US" dirty="0" smtClean="0"/>
              <a:t>Health Plan Identifier - HPID</a:t>
            </a:r>
          </a:p>
        </p:txBody>
      </p:sp>
      <p:sp>
        <p:nvSpPr>
          <p:cNvPr id="91139" name="Rectangle 3"/>
          <p:cNvSpPr>
            <a:spLocks noGrp="1" noChangeArrowheads="1"/>
          </p:cNvSpPr>
          <p:nvPr>
            <p:ph type="subTitle" idx="1"/>
          </p:nvPr>
        </p:nvSpPr>
        <p:spPr/>
        <p:txBody>
          <a:bodyPr/>
          <a:lstStyle/>
          <a:p>
            <a:pPr>
              <a:defRPr/>
            </a:pPr>
            <a:endParaRPr lang="en-US" dirty="0" smtClean="0"/>
          </a:p>
          <a:p>
            <a:pPr>
              <a:defRPr/>
            </a:pPr>
            <a:endParaRPr lang="en-US" dirty="0"/>
          </a:p>
          <a:p>
            <a:pPr>
              <a:defRPr/>
            </a:pPr>
            <a:r>
              <a:rPr lang="en-US" dirty="0" smtClean="0"/>
              <a:t>Presented by  Lisa Savicki</a:t>
            </a:r>
          </a:p>
          <a:p>
            <a:pPr>
              <a:defRPr/>
            </a:pPr>
            <a:r>
              <a:rPr lang="en-US" dirty="0" smtClean="0"/>
              <a:t>October 15,2013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a:t>Once you have completed the registration form the you will receive the following </a:t>
            </a:r>
            <a:r>
              <a:rPr lang="en-US" sz="2800" dirty="0" smtClean="0"/>
              <a:t>response from HIOS</a:t>
            </a:r>
            <a:endParaRPr lang="en-US" dirty="0"/>
          </a:p>
        </p:txBody>
      </p:sp>
      <p:sp>
        <p:nvSpPr>
          <p:cNvPr id="2" name="Date Placeholder 1"/>
          <p:cNvSpPr>
            <a:spLocks noGrp="1"/>
          </p:cNvSpPr>
          <p:nvPr>
            <p:ph type="dt" sz="half" idx="11"/>
          </p:nvPr>
        </p:nvSpPr>
        <p:spPr/>
        <p:txBody>
          <a:bodyPr/>
          <a:lstStyle/>
          <a:p>
            <a:fld id="{201DC59F-0429-47C1-B6AD-240147B4E178}" type="datetime4">
              <a:rPr lang="en-US" smtClean="0"/>
              <a:pPr/>
              <a:t>October 11, 2012</a:t>
            </a:fld>
            <a:endParaRPr lang="en-US" dirty="0"/>
          </a:p>
        </p:txBody>
      </p:sp>
      <p:sp>
        <p:nvSpPr>
          <p:cNvPr id="3" name="Slide Number Placeholder 2"/>
          <p:cNvSpPr>
            <a:spLocks noGrp="1"/>
          </p:cNvSpPr>
          <p:nvPr>
            <p:ph type="sldNum" sz="quarter" idx="12"/>
          </p:nvPr>
        </p:nvSpPr>
        <p:spPr/>
        <p:txBody>
          <a:bodyPr/>
          <a:lstStyle/>
          <a:p>
            <a:fld id="{E1D595FC-F028-4FCC-AFEC-89B5670DA7CD}" type="slidenum">
              <a:rPr lang="en-US" smtClean="0"/>
              <a:pPr/>
              <a:t>10</a:t>
            </a:fld>
            <a:endParaRPr lang="en-US" dirty="0"/>
          </a:p>
        </p:txBody>
      </p:sp>
      <p:pic>
        <p:nvPicPr>
          <p:cNvPr id="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60091"/>
            <a:ext cx="7714615" cy="458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65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Confirmation Notification</a:t>
            </a:r>
            <a:endParaRPr lang="en-US" dirty="0"/>
          </a:p>
        </p:txBody>
      </p:sp>
      <p:sp>
        <p:nvSpPr>
          <p:cNvPr id="5" name="Content Placeholder 4"/>
          <p:cNvSpPr>
            <a:spLocks noGrp="1"/>
          </p:cNvSpPr>
          <p:nvPr>
            <p:ph idx="1"/>
          </p:nvPr>
        </p:nvSpPr>
        <p:spPr/>
        <p:txBody>
          <a:bodyPr/>
          <a:lstStyle/>
          <a:p>
            <a:r>
              <a:rPr lang="en-US" dirty="0"/>
              <a:t>Your user account has been created.</a:t>
            </a:r>
            <a:br>
              <a:rPr lang="en-US" dirty="0"/>
            </a:br>
            <a:r>
              <a:rPr lang="en-US" dirty="0"/>
              <a:t/>
            </a:r>
            <a:br>
              <a:rPr lang="en-US" dirty="0"/>
            </a:br>
            <a:r>
              <a:rPr lang="en-US" dirty="0"/>
              <a:t>You can access the Health Insurance Oversight System at </a:t>
            </a:r>
            <a:r>
              <a:rPr lang="en-US" u="sng" dirty="0">
                <a:hlinkClick r:id="rId2"/>
              </a:rPr>
              <a:t>https://insuranceoversight.hhs.gov/</a:t>
            </a:r>
            <a:r>
              <a:rPr lang="en-US" dirty="0"/>
              <a:t> and login using the login credentials provided below.</a:t>
            </a:r>
            <a:br>
              <a:rPr lang="en-US" dirty="0"/>
            </a:br>
            <a:r>
              <a:rPr lang="en-US" dirty="0"/>
              <a:t/>
            </a:r>
            <a:br>
              <a:rPr lang="en-US" dirty="0"/>
            </a:br>
            <a:r>
              <a:rPr lang="en-US" dirty="0"/>
              <a:t>The account has been set up based on the information that was provided on the Health Plan and Other Entity Enumeration System (HPOES) registration page. You will be required to change your password at the time of your initial logon.</a:t>
            </a:r>
            <a:br>
              <a:rPr lang="en-US" dirty="0"/>
            </a:br>
            <a:r>
              <a:rPr lang="en-US" dirty="0"/>
              <a:t/>
            </a:r>
            <a:br>
              <a:rPr lang="en-US" dirty="0"/>
            </a:br>
            <a:r>
              <a:rPr lang="en-US" dirty="0"/>
              <a:t>HPID/OEID applications are not currently available in the Health Plan and Other Entity Enumeration System (HPOES), but users will be notified as information becomes available.</a:t>
            </a:r>
            <a:br>
              <a:rPr lang="en-US" dirty="0"/>
            </a:br>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a:t>
            </a:r>
          </a:p>
          <a:p>
            <a:endParaRPr lang="en-US" dirty="0" smtClean="0"/>
          </a:p>
          <a:p>
            <a:endParaRPr lang="en-US" dirty="0" smtClean="0"/>
          </a:p>
          <a:p>
            <a:endParaRPr lang="en-US" dirty="0"/>
          </a:p>
        </p:txBody>
      </p:sp>
      <p:sp>
        <p:nvSpPr>
          <p:cNvPr id="2" name="Date Placeholder 1"/>
          <p:cNvSpPr>
            <a:spLocks noGrp="1"/>
          </p:cNvSpPr>
          <p:nvPr>
            <p:ph type="dt" sz="half" idx="11"/>
          </p:nvPr>
        </p:nvSpPr>
        <p:spPr/>
        <p:txBody>
          <a:bodyPr/>
          <a:lstStyle/>
          <a:p>
            <a:pPr>
              <a:defRPr/>
            </a:pPr>
            <a:fld id="{201DC59F-0429-47C1-B6AD-240147B4E178}" type="datetime4">
              <a:rPr lang="en-US" smtClean="0"/>
              <a:t>October 11, 2012</a:t>
            </a:fld>
            <a:endParaRPr lang="en-US" dirty="0"/>
          </a:p>
        </p:txBody>
      </p:sp>
      <p:sp>
        <p:nvSpPr>
          <p:cNvPr id="3" name="Slide Number Placeholder 2"/>
          <p:cNvSpPr>
            <a:spLocks noGrp="1"/>
          </p:cNvSpPr>
          <p:nvPr>
            <p:ph type="sldNum" sz="quarter" idx="12"/>
          </p:nvPr>
        </p:nvSpPr>
        <p:spPr/>
        <p:txBody>
          <a:bodyPr/>
          <a:lstStyle/>
          <a:p>
            <a:pPr>
              <a:defRPr/>
            </a:pPr>
            <a:fld id="{E1D595FC-F028-4FCC-AFEC-89B5670DA7CD}" type="slidenum">
              <a:rPr lang="en-US" smtClean="0"/>
              <a:pPr>
                <a:defRPr/>
              </a:pPr>
              <a:t>11</a:t>
            </a:fld>
            <a:endParaRPr lang="en-US" kern="1200" dirty="0"/>
          </a:p>
        </p:txBody>
      </p:sp>
    </p:spTree>
    <p:extLst>
      <p:ext uri="{BB962C8B-B14F-4D97-AF65-F5344CB8AC3E}">
        <p14:creationId xmlns:p14="http://schemas.microsoft.com/office/powerpoint/2010/main" val="340351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8600"/>
            <a:ext cx="8540750" cy="914400"/>
          </a:xfrm>
        </p:spPr>
        <p:txBody>
          <a:bodyPr/>
          <a:lstStyle/>
          <a:p>
            <a:r>
              <a:rPr lang="en-US" dirty="0" smtClean="0"/>
              <a:t>How many HPIDs do I need?</a:t>
            </a:r>
            <a:endParaRPr lang="en-US" dirty="0"/>
          </a:p>
        </p:txBody>
      </p:sp>
      <p:sp>
        <p:nvSpPr>
          <p:cNvPr id="3" name="Content Placeholder 2"/>
          <p:cNvSpPr>
            <a:spLocks noGrp="1"/>
          </p:cNvSpPr>
          <p:nvPr>
            <p:ph idx="1"/>
          </p:nvPr>
        </p:nvSpPr>
        <p:spPr/>
        <p:txBody>
          <a:bodyPr/>
          <a:lstStyle/>
          <a:p>
            <a:r>
              <a:rPr lang="en-US" dirty="0"/>
              <a:t> </a:t>
            </a:r>
            <a:r>
              <a:rPr lang="en-US" dirty="0" smtClean="0"/>
              <a:t>In the final rule, the government left it up to the plans to determine how many HPIDs will be needed or said another way, how to enumerate.</a:t>
            </a:r>
          </a:p>
          <a:p>
            <a:endParaRPr lang="en-US" dirty="0"/>
          </a:p>
          <a:p>
            <a:r>
              <a:rPr lang="en-US" dirty="0" smtClean="0"/>
              <a:t>Suggestions have been made to enumerate to the individual benefit level, by state, by product or even as high as company level.  For a State Medicaid Agency, this might be at the agency, department or </a:t>
            </a:r>
            <a:r>
              <a:rPr lang="en-US" smtClean="0"/>
              <a:t>program level.</a:t>
            </a:r>
            <a:endParaRPr lang="en-US" dirty="0" smtClean="0"/>
          </a:p>
          <a:p>
            <a:endParaRPr lang="en-US" dirty="0" smtClean="0"/>
          </a:p>
          <a:p>
            <a:r>
              <a:rPr lang="en-US" dirty="0" smtClean="0"/>
              <a:t>There may be greater benefits to enumerate to the lowest level but there may be greater costs to define and manage the business at that level whereas at a higher level, the cost may be less but so are the benefits.</a:t>
            </a:r>
            <a:endParaRPr lang="en-US"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12</a:t>
            </a:fld>
            <a:endParaRPr lang="en-US" kern="1200" dirty="0"/>
          </a:p>
        </p:txBody>
      </p:sp>
    </p:spTree>
    <p:extLst>
      <p:ext uri="{BB962C8B-B14F-4D97-AF65-F5344CB8AC3E}">
        <p14:creationId xmlns:p14="http://schemas.microsoft.com/office/powerpoint/2010/main" val="50854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Benefits from using an HPID?</a:t>
            </a:r>
            <a:endParaRPr lang="en-US" dirty="0"/>
          </a:p>
        </p:txBody>
      </p:sp>
      <p:sp>
        <p:nvSpPr>
          <p:cNvPr id="3" name="Content Placeholder 2"/>
          <p:cNvSpPr>
            <a:spLocks noGrp="1"/>
          </p:cNvSpPr>
          <p:nvPr>
            <p:ph idx="1"/>
          </p:nvPr>
        </p:nvSpPr>
        <p:spPr/>
        <p:txBody>
          <a:bodyPr/>
          <a:lstStyle/>
          <a:p>
            <a:r>
              <a:rPr lang="en-US" dirty="0" smtClean="0"/>
              <a:t>It is a win-win for both providers and health plans.</a:t>
            </a:r>
          </a:p>
          <a:p>
            <a:pPr marL="342900" indent="-342900">
              <a:buFont typeface="Arial" pitchFamily="34" charset="0"/>
              <a:buChar char="•"/>
            </a:pPr>
            <a:r>
              <a:rPr lang="en-US" dirty="0" smtClean="0"/>
              <a:t>Health plans may use the HPIDs in their internal files to facilitate processing of healthcare transactions with improved efficiencies.</a:t>
            </a:r>
          </a:p>
          <a:p>
            <a:pPr marL="342900" indent="-342900">
              <a:buFont typeface="Arial" pitchFamily="34" charset="0"/>
              <a:buChar char="•"/>
            </a:pPr>
            <a:r>
              <a:rPr lang="en-US" dirty="0" smtClean="0"/>
              <a:t>May assist in the routing and receipt of Coordination of Benefits claims. The provider could potentially have their patient’s member ID tied to their health plan IDs knowing specifically the plans to be used for COB.  </a:t>
            </a:r>
            <a:endParaRPr lang="en-US" dirty="0"/>
          </a:p>
          <a:p>
            <a:pPr marL="342900" indent="-342900">
              <a:buFont typeface="Arial" pitchFamily="34" charset="0"/>
              <a:buChar char="•"/>
            </a:pPr>
            <a:r>
              <a:rPr lang="en-US" dirty="0" smtClean="0"/>
              <a:t>Health plans would only receive claims for their members for COB potentially reducing the number of denials generated for “no plan coverage”. </a:t>
            </a:r>
          </a:p>
          <a:p>
            <a:pPr marL="342900" indent="-342900">
              <a:buFont typeface="Arial" pitchFamily="34" charset="0"/>
              <a:buChar char="•"/>
            </a:pPr>
            <a:r>
              <a:rPr lang="en-US" dirty="0" smtClean="0"/>
              <a:t>Identify health plans in electronic health records (EHRs). </a:t>
            </a:r>
          </a:p>
          <a:p>
            <a:pPr marL="342900" indent="-342900">
              <a:buFont typeface="Arial" pitchFamily="34" charset="0"/>
              <a:buChar char="•"/>
            </a:pPr>
            <a:r>
              <a:rPr lang="en-US" dirty="0" smtClean="0"/>
              <a:t>Public health data reporting.</a:t>
            </a:r>
          </a:p>
          <a:p>
            <a:pPr marL="342900" indent="-342900">
              <a:buFont typeface="Arial" pitchFamily="34" charset="0"/>
              <a:buChar char="•"/>
            </a:pPr>
            <a:r>
              <a:rPr lang="en-US" dirty="0"/>
              <a:t>A</a:t>
            </a:r>
            <a:r>
              <a:rPr lang="en-US" dirty="0" smtClean="0"/>
              <a:t> cross-reference in health care fraud and abuse files and program integrity files.</a:t>
            </a:r>
          </a:p>
          <a:p>
            <a:endParaRPr lang="en-US" dirty="0" smtClean="0"/>
          </a:p>
          <a:p>
            <a:endParaRPr lang="en-US" dirty="0"/>
          </a:p>
          <a:p>
            <a:endParaRPr lang="en-US" dirty="0"/>
          </a:p>
        </p:txBody>
      </p:sp>
    </p:spTree>
    <p:extLst>
      <p:ext uri="{BB962C8B-B14F-4D97-AF65-F5344CB8AC3E}">
        <p14:creationId xmlns:p14="http://schemas.microsoft.com/office/powerpoint/2010/main" val="3591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Other Uses</a:t>
            </a:r>
            <a:endParaRPr lang="en-US" dirty="0"/>
          </a:p>
        </p:txBody>
      </p:sp>
      <p:sp>
        <p:nvSpPr>
          <p:cNvPr id="5" name="Content Placeholder 4"/>
          <p:cNvSpPr>
            <a:spLocks noGrp="1"/>
          </p:cNvSpPr>
          <p:nvPr>
            <p:ph idx="1"/>
          </p:nvPr>
        </p:nvSpPr>
        <p:spPr/>
        <p:txBody>
          <a:bodyPr/>
          <a:lstStyle/>
          <a:p>
            <a:r>
              <a:rPr lang="en-US" dirty="0" smtClean="0"/>
              <a:t>Similar to the level of enumeration, the usages of the HPID are not constrained to HIPAA transactions.  This fosters additional individual usages to be determined and built upon.</a:t>
            </a:r>
          </a:p>
          <a:p>
            <a:r>
              <a:rPr lang="en-US" dirty="0" smtClean="0"/>
              <a:t>One such potential would be to print the HPID on the member’s id cards facilitating additional eligibility benefits and claim routing functionality.</a:t>
            </a:r>
          </a:p>
          <a:p>
            <a:r>
              <a:rPr lang="en-US" dirty="0" smtClean="0"/>
              <a:t>Standardized IDs is forecasted to increase the use of electronic transactions.  The 270/271 Eligibility for example, having the ids tied to the member would allow accurate plan benefit inquiry detail and response.</a:t>
            </a:r>
            <a:endParaRPr lang="en-US" dirty="0"/>
          </a:p>
        </p:txBody>
      </p:sp>
      <p:sp>
        <p:nvSpPr>
          <p:cNvPr id="3" name="Date Placeholder 2"/>
          <p:cNvSpPr>
            <a:spLocks noGrp="1"/>
          </p:cNvSpPr>
          <p:nvPr>
            <p:ph type="dt" sz="half" idx="11"/>
          </p:nvPr>
        </p:nvSpPr>
        <p:spPr/>
        <p:txBody>
          <a:bodyPr/>
          <a:lstStyle/>
          <a:p>
            <a:pPr>
              <a:defRPr/>
            </a:pPr>
            <a:fld id="{997646B5-DE81-436E-A933-7F7499B43671}" type="datetime4">
              <a:rPr lang="en-US" smtClean="0"/>
              <a:t>October 11, 2012</a:t>
            </a:fld>
            <a:endParaRPr lang="en-US" dirty="0"/>
          </a:p>
        </p:txBody>
      </p:sp>
      <p:sp>
        <p:nvSpPr>
          <p:cNvPr id="4" name="Slide Number Placeholder 3"/>
          <p:cNvSpPr>
            <a:spLocks noGrp="1"/>
          </p:cNvSpPr>
          <p:nvPr>
            <p:ph type="sldNum" sz="quarter" idx="12"/>
          </p:nvPr>
        </p:nvSpPr>
        <p:spPr/>
        <p:txBody>
          <a:bodyPr/>
          <a:lstStyle/>
          <a:p>
            <a:pPr>
              <a:defRPr/>
            </a:pPr>
            <a:fld id="{D210D375-AFA7-4228-9C55-781FED96EFC1}" type="slidenum">
              <a:rPr lang="en-US" smtClean="0"/>
              <a:pPr>
                <a:defRPr/>
              </a:pPr>
              <a:t>14</a:t>
            </a:fld>
            <a:endParaRPr lang="en-US" kern="1200" dirty="0"/>
          </a:p>
        </p:txBody>
      </p:sp>
    </p:spTree>
    <p:extLst>
      <p:ext uri="{BB962C8B-B14F-4D97-AF65-F5344CB8AC3E}">
        <p14:creationId xmlns:p14="http://schemas.microsoft.com/office/powerpoint/2010/main" val="306100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Phases to the Road of Compliance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Discovery Phase:  HPID level of enumeration and their usages need to be determined.</a:t>
            </a:r>
          </a:p>
          <a:p>
            <a:pPr marL="457200" indent="-457200">
              <a:buAutoNum type="arabicPeriod"/>
            </a:pPr>
            <a:r>
              <a:rPr lang="en-US" dirty="0" smtClean="0"/>
              <a:t>Coding Phase: IT makes the necessary coding changes to support the business rules/processes of the HPID.</a:t>
            </a:r>
          </a:p>
          <a:p>
            <a:pPr marL="457200" indent="-457200">
              <a:buAutoNum type="arabicPeriod"/>
            </a:pPr>
            <a:r>
              <a:rPr lang="en-US" dirty="0" smtClean="0"/>
              <a:t>Testing Phase: Internal validation of code changes and external testing with providers/clearinghouses and health plans.</a:t>
            </a:r>
          </a:p>
          <a:p>
            <a:pPr marL="457200" indent="-457200">
              <a:buAutoNum type="arabicPeriod"/>
            </a:pPr>
            <a:r>
              <a:rPr lang="en-US" dirty="0" smtClean="0"/>
              <a:t>Implementation Phase: Full system and process integration of HPID.</a:t>
            </a:r>
            <a:endParaRPr lang="en-US"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15</a:t>
            </a:fld>
            <a:endParaRPr lang="en-US" kern="1200" dirty="0"/>
          </a:p>
        </p:txBody>
      </p:sp>
    </p:spTree>
    <p:extLst>
      <p:ext uri="{BB962C8B-B14F-4D97-AF65-F5344CB8AC3E}">
        <p14:creationId xmlns:p14="http://schemas.microsoft.com/office/powerpoint/2010/main" val="385556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7" name="Content Placeholder 6"/>
          <p:cNvSpPr>
            <a:spLocks noGrp="1"/>
          </p:cNvSpPr>
          <p:nvPr>
            <p:ph idx="1"/>
          </p:nvPr>
        </p:nvSpPr>
        <p:spPr/>
        <p:txBody>
          <a:bodyPr/>
          <a:lstStyle/>
          <a:p>
            <a:endParaRPr lang="en-US" dirty="0" smtClean="0"/>
          </a:p>
          <a:p>
            <a:endParaRPr lang="en-US" dirty="0" smtClean="0"/>
          </a:p>
          <a:p>
            <a:r>
              <a:rPr lang="en-US" sz="2400" dirty="0" smtClean="0"/>
              <a:t>Dates to remember</a:t>
            </a:r>
          </a:p>
          <a:p>
            <a:pPr marL="342900" indent="-342900">
              <a:buFont typeface="Arial" pitchFamily="34" charset="0"/>
              <a:buChar char="•"/>
            </a:pPr>
            <a:r>
              <a:rPr lang="en-US" sz="2400" dirty="0" smtClean="0"/>
              <a:t>Start now requesting access </a:t>
            </a:r>
            <a:r>
              <a:rPr lang="en-US" sz="2400" smtClean="0"/>
              <a:t>to HPOES</a:t>
            </a:r>
            <a:endParaRPr lang="en-US" sz="2400" dirty="0" smtClean="0"/>
          </a:p>
          <a:p>
            <a:pPr marL="342900" indent="-342900">
              <a:buFont typeface="Arial" pitchFamily="34" charset="0"/>
              <a:buChar char="•"/>
            </a:pPr>
            <a:r>
              <a:rPr lang="en-US" sz="2400" dirty="0" smtClean="0"/>
              <a:t>11/5/2014 Large health </a:t>
            </a:r>
            <a:r>
              <a:rPr lang="en-US" sz="2400" dirty="0"/>
              <a:t>p</a:t>
            </a:r>
            <a:r>
              <a:rPr lang="en-US" sz="2400" dirty="0" smtClean="0"/>
              <a:t>lans must have their HPIDs</a:t>
            </a:r>
          </a:p>
          <a:p>
            <a:pPr marL="342900" indent="-342900">
              <a:buFont typeface="Arial" pitchFamily="34" charset="0"/>
              <a:buChar char="•"/>
            </a:pPr>
            <a:r>
              <a:rPr lang="en-US" sz="2400" dirty="0" smtClean="0"/>
              <a:t>11/5/2015 Small health plans must have their HPIDs</a:t>
            </a:r>
          </a:p>
          <a:p>
            <a:pPr marL="342900" indent="-342900">
              <a:buFont typeface="Arial" pitchFamily="34" charset="0"/>
              <a:buChar char="•"/>
            </a:pPr>
            <a:r>
              <a:rPr lang="en-US" sz="2400" dirty="0" smtClean="0"/>
              <a:t>11/7/2016 All health plans must use their HPIDs</a:t>
            </a:r>
          </a:p>
          <a:p>
            <a:endParaRPr lang="en-US" dirty="0" smtClean="0"/>
          </a:p>
          <a:p>
            <a:r>
              <a:rPr lang="en-US" sz="6000" dirty="0" smtClean="0"/>
              <a:t>          </a:t>
            </a:r>
            <a:endParaRPr lang="en-US" sz="6000"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16</a:t>
            </a:fld>
            <a:endParaRPr lang="en-US" kern="1200" dirty="0"/>
          </a:p>
        </p:txBody>
      </p:sp>
    </p:spTree>
    <p:extLst>
      <p:ext uri="{BB962C8B-B14F-4D97-AF65-F5344CB8AC3E}">
        <p14:creationId xmlns:p14="http://schemas.microsoft.com/office/powerpoint/2010/main" val="190862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dirty="0" smtClean="0"/>
              <a:t>Background for Health Plan Identifiers</a:t>
            </a:r>
          </a:p>
        </p:txBody>
      </p:sp>
      <p:sp>
        <p:nvSpPr>
          <p:cNvPr id="10243" name="Rectangle 3"/>
          <p:cNvSpPr>
            <a:spLocks noGrp="1" noChangeArrowheads="1"/>
          </p:cNvSpPr>
          <p:nvPr>
            <p:ph type="body" idx="1"/>
          </p:nvPr>
        </p:nvSpPr>
        <p:spPr/>
        <p:txBody>
          <a:bodyPr/>
          <a:lstStyle/>
          <a:p>
            <a:r>
              <a:rPr lang="en-US" dirty="0" smtClean="0"/>
              <a:t>The ACA, the Seven Standards and Conditions and MITA all support reducing healthcare administration costs through increased interoperability and standards.</a:t>
            </a:r>
          </a:p>
          <a:p>
            <a:endParaRPr lang="en-US" dirty="0"/>
          </a:p>
          <a:p>
            <a:r>
              <a:rPr lang="en-US" dirty="0" smtClean="0"/>
              <a:t>Similar in concept to the NPI for providers, the Health Plan Identifier (HPID) is designed to enhance the coordination of benefits, quality and performance measurement and HIX roster management of health plans by uniquely identifying health plans during electronic transactions.  </a:t>
            </a:r>
          </a:p>
          <a:p>
            <a:endParaRPr lang="en-US" dirty="0" smtClean="0"/>
          </a:p>
          <a:p>
            <a:r>
              <a:rPr lang="en-US" dirty="0" smtClean="0"/>
              <a:t>Through the use of unique HPID’s, the </a:t>
            </a:r>
            <a:r>
              <a:rPr lang="en-US" dirty="0"/>
              <a:t>industry </a:t>
            </a:r>
            <a:r>
              <a:rPr lang="en-US" dirty="0" smtClean="0"/>
              <a:t>is expected to save an estimated </a:t>
            </a:r>
            <a:r>
              <a:rPr lang="en-US" dirty="0"/>
              <a:t>at $1.3 </a:t>
            </a:r>
            <a:r>
              <a:rPr lang="en-US" dirty="0" smtClean="0"/>
              <a:t>billion to </a:t>
            </a:r>
            <a:r>
              <a:rPr lang="en-US" dirty="0"/>
              <a:t>$4.6 </a:t>
            </a:r>
            <a:r>
              <a:rPr lang="en-US" dirty="0" smtClean="0"/>
              <a:t>billion over </a:t>
            </a:r>
            <a:r>
              <a:rPr lang="en-US" dirty="0"/>
              <a:t>a 10-year span</a:t>
            </a:r>
            <a:r>
              <a:rPr lang="en-US" dirty="0" smtClean="0"/>
              <a:t>.</a:t>
            </a:r>
          </a:p>
          <a:p>
            <a:r>
              <a:rPr lang="en-US" dirty="0" smtClean="0"/>
              <a:t> </a:t>
            </a:r>
            <a:r>
              <a:rPr lang="en-US" dirty="0"/>
              <a:t> </a:t>
            </a:r>
          </a:p>
          <a:p>
            <a:r>
              <a:rPr lang="en-US" dirty="0" smtClean="0"/>
              <a:t>. </a:t>
            </a:r>
          </a:p>
        </p:txBody>
      </p:sp>
      <p:sp>
        <p:nvSpPr>
          <p:cNvPr id="6149" name="Date Placeholder 3"/>
          <p:cNvSpPr>
            <a:spLocks noGrp="1"/>
          </p:cNvSpPr>
          <p:nvPr>
            <p:ph type="dt" sz="quarter" idx="11"/>
          </p:nvPr>
        </p:nvSpPr>
        <p:spPr bwMode="auto">
          <a:ln>
            <a:miter lim="800000"/>
            <a:headEnd/>
            <a:tailEnd/>
          </a:ln>
        </p:spPr>
        <p:txBody>
          <a:bodyPr vert="horz" wrap="square" numCol="1" compatLnSpc="1">
            <a:prstTxWarp prst="textNoShape">
              <a:avLst/>
            </a:prstTxWarp>
          </a:bodyPr>
          <a:lstStyle/>
          <a:p>
            <a:pPr>
              <a:defRPr/>
            </a:pPr>
            <a:fld id="{BEB7E83B-C290-4F9B-8430-F81A96A78506}" type="datetime4">
              <a:rPr lang="en-US" smtClean="0"/>
              <a:t>October 11, 2012</a:t>
            </a:fld>
            <a:endParaRPr lang="en-US"/>
          </a:p>
        </p:txBody>
      </p:sp>
      <p:sp>
        <p:nvSpPr>
          <p:cNvPr id="9" name="Slide Number Placeholder 5"/>
          <p:cNvSpPr>
            <a:spLocks noGrp="1"/>
          </p:cNvSpPr>
          <p:nvPr>
            <p:ph type="sldNum" sz="quarter" idx="12"/>
          </p:nvPr>
        </p:nvSpPr>
        <p:spPr/>
        <p:txBody>
          <a:bodyPr/>
          <a:lstStyle>
            <a:lvl1pPr algn="ctr">
              <a:defRPr sz="1100" baseline="0">
                <a:solidFill>
                  <a:srgbClr val="737373"/>
                </a:solidFill>
                <a:latin typeface="+mn-lt"/>
              </a:defRPr>
            </a:lvl1pPr>
          </a:lstStyle>
          <a:p>
            <a:pPr>
              <a:defRPr/>
            </a:pPr>
            <a:fld id="{E3C5187E-B5E1-418C-BCD9-209D57406D6C}" type="slidenum">
              <a:rPr lang="en-US" smtClean="0"/>
              <a:pPr>
                <a:defRPr/>
              </a:pPr>
              <a:t>2</a:t>
            </a:fld>
            <a:endParaRPr lang="en-US" kern="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What is a Health Plan Identifier?</a:t>
            </a:r>
          </a:p>
        </p:txBody>
      </p:sp>
      <p:sp>
        <p:nvSpPr>
          <p:cNvPr id="10243" name="Rectangle 3"/>
          <p:cNvSpPr>
            <a:spLocks noGrp="1" noChangeArrowheads="1"/>
          </p:cNvSpPr>
          <p:nvPr>
            <p:ph type="body" idx="1"/>
          </p:nvPr>
        </p:nvSpPr>
        <p:spPr>
          <a:xfrm>
            <a:off x="292100" y="1676401"/>
            <a:ext cx="8540750" cy="4267200"/>
          </a:xfrm>
        </p:spPr>
        <p:txBody>
          <a:bodyPr/>
          <a:lstStyle/>
          <a:p>
            <a:r>
              <a:rPr lang="en-US" dirty="0" smtClean="0"/>
              <a:t>An HPID is a standard unique, non-intelligent 10-digit  numeric identifier  whose 10</a:t>
            </a:r>
            <a:r>
              <a:rPr lang="en-US" baseline="30000" dirty="0" smtClean="0"/>
              <a:t>th</a:t>
            </a:r>
            <a:r>
              <a:rPr lang="en-US" dirty="0" smtClean="0"/>
              <a:t> digit is a check digit which must be used by a Health Plans who are Controlling Health Plans (CHP) to identify themselves vs. using their current proprietary IDs.</a:t>
            </a:r>
          </a:p>
          <a:p>
            <a:endParaRPr lang="en-US" dirty="0" smtClean="0"/>
          </a:p>
          <a:p>
            <a:r>
              <a:rPr lang="en-US" dirty="0"/>
              <a:t>Similar to the NPI Subparts, this rule allows for Health Plans to have more than one HPID.  Health plans, </a:t>
            </a:r>
            <a:r>
              <a:rPr lang="en-US" b="1" dirty="0" smtClean="0"/>
              <a:t>including State Medicaid Agencies, </a:t>
            </a:r>
            <a:r>
              <a:rPr lang="en-US" dirty="0"/>
              <a:t>property and casualty insurers and worker’s compensation plans, request their HPIDs at their chosen level of business. </a:t>
            </a:r>
          </a:p>
          <a:p>
            <a:endParaRPr lang="en-US" dirty="0"/>
          </a:p>
          <a:p>
            <a:endParaRPr lang="en-US" dirty="0"/>
          </a:p>
          <a:p>
            <a:endParaRPr lang="en-US" dirty="0"/>
          </a:p>
        </p:txBody>
      </p:sp>
      <p:sp>
        <p:nvSpPr>
          <p:cNvPr id="6149" name="Date Placeholder 3"/>
          <p:cNvSpPr>
            <a:spLocks noGrp="1"/>
          </p:cNvSpPr>
          <p:nvPr>
            <p:ph type="dt" sz="quarter" idx="11"/>
          </p:nvPr>
        </p:nvSpPr>
        <p:spPr bwMode="auto">
          <a:ln>
            <a:miter lim="800000"/>
            <a:headEnd/>
            <a:tailEnd/>
          </a:ln>
        </p:spPr>
        <p:txBody>
          <a:bodyPr vert="horz" wrap="square" numCol="1" compatLnSpc="1">
            <a:prstTxWarp prst="textNoShape">
              <a:avLst/>
            </a:prstTxWarp>
          </a:bodyPr>
          <a:lstStyle/>
          <a:p>
            <a:pPr>
              <a:defRPr/>
            </a:pPr>
            <a:fld id="{BEB7E83B-C290-4F9B-8430-F81A96A78506}" type="datetime4">
              <a:rPr lang="en-US" smtClean="0"/>
              <a:t>October 11, 2012</a:t>
            </a:fld>
            <a:endParaRPr lang="en-US"/>
          </a:p>
        </p:txBody>
      </p:sp>
      <p:sp>
        <p:nvSpPr>
          <p:cNvPr id="9" name="Slide Number Placeholder 5"/>
          <p:cNvSpPr>
            <a:spLocks noGrp="1"/>
          </p:cNvSpPr>
          <p:nvPr>
            <p:ph type="sldNum" sz="quarter" idx="12"/>
          </p:nvPr>
        </p:nvSpPr>
        <p:spPr/>
        <p:txBody>
          <a:bodyPr/>
          <a:lstStyle>
            <a:lvl1pPr algn="ctr">
              <a:defRPr sz="1100" baseline="0">
                <a:solidFill>
                  <a:srgbClr val="737373"/>
                </a:solidFill>
                <a:latin typeface="+mn-lt"/>
              </a:defRPr>
            </a:lvl1pPr>
          </a:lstStyle>
          <a:p>
            <a:pPr>
              <a:defRPr/>
            </a:pPr>
            <a:fld id="{E3C5187E-B5E1-418C-BCD9-209D57406D6C}" type="slidenum">
              <a:rPr lang="en-US" smtClean="0"/>
              <a:pPr>
                <a:defRPr/>
              </a:pPr>
              <a:t>3</a:t>
            </a:fld>
            <a:endParaRPr lang="en-US" kern="1200" dirty="0"/>
          </a:p>
        </p:txBody>
      </p:sp>
    </p:spTree>
    <p:extLst>
      <p:ext uri="{BB962C8B-B14F-4D97-AF65-F5344CB8AC3E}">
        <p14:creationId xmlns:p14="http://schemas.microsoft.com/office/powerpoint/2010/main" val="29489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Controlling vs. Subhealth Plans</a:t>
            </a:r>
          </a:p>
        </p:txBody>
      </p:sp>
      <p:sp>
        <p:nvSpPr>
          <p:cNvPr id="10243" name="Rectangle 3"/>
          <p:cNvSpPr>
            <a:spLocks noGrp="1" noChangeArrowheads="1"/>
          </p:cNvSpPr>
          <p:nvPr>
            <p:ph type="body" idx="1"/>
          </p:nvPr>
        </p:nvSpPr>
        <p:spPr/>
        <p:txBody>
          <a:bodyPr/>
          <a:lstStyle/>
          <a:p>
            <a:r>
              <a:rPr lang="en-US" dirty="0" smtClean="0"/>
              <a:t>Health plans come in two categories:</a:t>
            </a:r>
          </a:p>
          <a:p>
            <a:endParaRPr lang="en-US" dirty="0"/>
          </a:p>
          <a:p>
            <a:r>
              <a:rPr lang="en-US" u="sng" dirty="0"/>
              <a:t>Controlling Health Plan (CHP)</a:t>
            </a:r>
            <a:r>
              <a:rPr lang="en-US" dirty="0"/>
              <a:t/>
            </a:r>
            <a:br>
              <a:rPr lang="en-US" dirty="0"/>
            </a:br>
            <a:r>
              <a:rPr lang="en-US" dirty="0"/>
              <a:t>"A health plan that controls its own business activities, actions or policies; or is controlled by an entity that is not a health plan; and if it has a subhealth plan(s) exercises sufficient control over the subhealth plan(s) to direct its/their business activities, actions, or policies</a:t>
            </a:r>
            <a:r>
              <a:rPr lang="en-US" dirty="0" smtClean="0"/>
              <a:t>.“  </a:t>
            </a:r>
            <a:r>
              <a:rPr lang="en-US" b="1" dirty="0" smtClean="0"/>
              <a:t>CHPs are </a:t>
            </a:r>
            <a:r>
              <a:rPr lang="en-US" b="1" dirty="0"/>
              <a:t>required to obtain and use an </a:t>
            </a:r>
            <a:r>
              <a:rPr lang="en-US" b="1" dirty="0" smtClean="0"/>
              <a:t>HPID.  They may select their level of enumeration.</a:t>
            </a:r>
            <a:r>
              <a:rPr lang="en-US" dirty="0"/>
              <a:t/>
            </a:r>
            <a:br>
              <a:rPr lang="en-US" dirty="0"/>
            </a:br>
            <a:endParaRPr lang="en-US" dirty="0"/>
          </a:p>
          <a:p>
            <a:r>
              <a:rPr lang="en-US" u="sng" dirty="0"/>
              <a:t>Subhealth Plan (SHP)</a:t>
            </a:r>
            <a:r>
              <a:rPr lang="en-US" dirty="0"/>
              <a:t/>
            </a:r>
            <a:br>
              <a:rPr lang="en-US" dirty="0"/>
            </a:br>
            <a:r>
              <a:rPr lang="en-US" dirty="0"/>
              <a:t>"A health plan whose business activities, actions, or policies are directed by a controlling health plan</a:t>
            </a:r>
            <a:r>
              <a:rPr lang="en-US" dirty="0" smtClean="0"/>
              <a:t>.“  </a:t>
            </a:r>
            <a:r>
              <a:rPr lang="en-US" b="1" dirty="0" smtClean="0"/>
              <a:t>SHPs </a:t>
            </a:r>
            <a:r>
              <a:rPr lang="en-US" b="1" dirty="0"/>
              <a:t>are </a:t>
            </a:r>
            <a:r>
              <a:rPr lang="en-US" b="1" dirty="0" smtClean="0"/>
              <a:t>encouraged, but not required, </a:t>
            </a:r>
            <a:r>
              <a:rPr lang="en-US" b="1" dirty="0"/>
              <a:t>to obtain and use an HPID.</a:t>
            </a:r>
            <a:endParaRPr lang="en-US" dirty="0"/>
          </a:p>
          <a:p>
            <a:endParaRPr lang="en-US" dirty="0" smtClean="0"/>
          </a:p>
          <a:p>
            <a:endParaRPr lang="en-US" dirty="0" smtClean="0"/>
          </a:p>
          <a:p>
            <a:endParaRPr lang="en-US" dirty="0"/>
          </a:p>
        </p:txBody>
      </p:sp>
      <p:sp>
        <p:nvSpPr>
          <p:cNvPr id="6149" name="Date Placeholder 3"/>
          <p:cNvSpPr>
            <a:spLocks noGrp="1"/>
          </p:cNvSpPr>
          <p:nvPr>
            <p:ph type="dt" sz="quarter" idx="11"/>
          </p:nvPr>
        </p:nvSpPr>
        <p:spPr bwMode="auto">
          <a:ln>
            <a:miter lim="800000"/>
            <a:headEnd/>
            <a:tailEnd/>
          </a:ln>
        </p:spPr>
        <p:txBody>
          <a:bodyPr vert="horz" wrap="square" numCol="1" compatLnSpc="1">
            <a:prstTxWarp prst="textNoShape">
              <a:avLst/>
            </a:prstTxWarp>
          </a:bodyPr>
          <a:lstStyle/>
          <a:p>
            <a:pPr>
              <a:defRPr/>
            </a:pPr>
            <a:fld id="{BEB7E83B-C290-4F9B-8430-F81A96A78506}" type="datetime4">
              <a:rPr lang="en-US" smtClean="0"/>
              <a:t>October 11, 2012</a:t>
            </a:fld>
            <a:endParaRPr lang="en-US"/>
          </a:p>
        </p:txBody>
      </p:sp>
      <p:sp>
        <p:nvSpPr>
          <p:cNvPr id="9" name="Slide Number Placeholder 5"/>
          <p:cNvSpPr>
            <a:spLocks noGrp="1"/>
          </p:cNvSpPr>
          <p:nvPr>
            <p:ph type="sldNum" sz="quarter" idx="12"/>
          </p:nvPr>
        </p:nvSpPr>
        <p:spPr/>
        <p:txBody>
          <a:bodyPr/>
          <a:lstStyle>
            <a:lvl1pPr algn="ctr">
              <a:defRPr sz="1100" baseline="0">
                <a:solidFill>
                  <a:srgbClr val="737373"/>
                </a:solidFill>
                <a:latin typeface="+mn-lt"/>
              </a:defRPr>
            </a:lvl1pPr>
          </a:lstStyle>
          <a:p>
            <a:pPr>
              <a:defRPr/>
            </a:pPr>
            <a:fld id="{E3C5187E-B5E1-418C-BCD9-209D57406D6C}" type="slidenum">
              <a:rPr lang="en-US" smtClean="0"/>
              <a:pPr>
                <a:defRPr/>
              </a:pPr>
              <a:t>4</a:t>
            </a:fld>
            <a:endParaRPr lang="en-US" kern="1200" dirty="0"/>
          </a:p>
        </p:txBody>
      </p:sp>
    </p:spTree>
    <p:extLst>
      <p:ext uri="{BB962C8B-B14F-4D97-AF65-F5344CB8AC3E}">
        <p14:creationId xmlns:p14="http://schemas.microsoft.com/office/powerpoint/2010/main" val="426654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HPID vs. OEID</a:t>
            </a:r>
          </a:p>
        </p:txBody>
      </p:sp>
      <p:sp>
        <p:nvSpPr>
          <p:cNvPr id="10243" name="Rectangle 3"/>
          <p:cNvSpPr>
            <a:spLocks noGrp="1" noChangeArrowheads="1"/>
          </p:cNvSpPr>
          <p:nvPr>
            <p:ph type="body" idx="1"/>
          </p:nvPr>
        </p:nvSpPr>
        <p:spPr/>
        <p:txBody>
          <a:bodyPr/>
          <a:lstStyle/>
          <a:p>
            <a:r>
              <a:rPr lang="en-US" dirty="0" smtClean="0"/>
              <a:t>In the same way that there are typical (NPI) and atypical (API) providers, there are typical health plans (HPID) and other entities (OEID).</a:t>
            </a:r>
          </a:p>
          <a:p>
            <a:endParaRPr lang="en-US" dirty="0"/>
          </a:p>
          <a:p>
            <a:r>
              <a:rPr lang="en-US" dirty="0" smtClean="0"/>
              <a:t>			NPI		HPID</a:t>
            </a:r>
          </a:p>
          <a:p>
            <a:r>
              <a:rPr lang="en-US" dirty="0"/>
              <a:t>	</a:t>
            </a:r>
            <a:r>
              <a:rPr lang="en-US" dirty="0" smtClean="0"/>
              <a:t>		API		OEID</a:t>
            </a:r>
            <a:endParaRPr lang="en-US" dirty="0"/>
          </a:p>
          <a:p>
            <a:endParaRPr lang="en-US" dirty="0" smtClean="0"/>
          </a:p>
          <a:p>
            <a:r>
              <a:rPr lang="en-US" dirty="0" smtClean="0"/>
              <a:t> </a:t>
            </a:r>
            <a:r>
              <a:rPr lang="en-US" dirty="0"/>
              <a:t>An "other entity" may obtain an OEID if it needs to be identified in HIPAA </a:t>
            </a:r>
            <a:r>
              <a:rPr lang="en-US" dirty="0" smtClean="0"/>
              <a:t>transactions</a:t>
            </a:r>
            <a:r>
              <a:rPr lang="en-US" dirty="0"/>
              <a:t>, is not eligible for an HPID or NPI and is not an individual</a:t>
            </a:r>
            <a:r>
              <a:rPr lang="en-US" dirty="0" smtClean="0"/>
              <a:t>. </a:t>
            </a:r>
            <a:r>
              <a:rPr lang="en-US" dirty="0"/>
              <a:t>Examples of these entities may be clearinghouses, third party administrators or transaction </a:t>
            </a:r>
            <a:r>
              <a:rPr lang="en-US" dirty="0" smtClean="0"/>
              <a:t>vendors.  </a:t>
            </a:r>
            <a:endParaRPr lang="en-US" dirty="0"/>
          </a:p>
          <a:p>
            <a:r>
              <a:rPr lang="en-US" dirty="0" smtClean="0"/>
              <a:t>  </a:t>
            </a:r>
          </a:p>
          <a:p>
            <a:r>
              <a:rPr lang="en-US" dirty="0" smtClean="0"/>
              <a:t>The OEID is issued and obtained in the same manner as the HPID.</a:t>
            </a:r>
          </a:p>
          <a:p>
            <a:endParaRPr lang="en-US" dirty="0"/>
          </a:p>
        </p:txBody>
      </p:sp>
      <p:sp>
        <p:nvSpPr>
          <p:cNvPr id="6149" name="Date Placeholder 3"/>
          <p:cNvSpPr>
            <a:spLocks noGrp="1"/>
          </p:cNvSpPr>
          <p:nvPr>
            <p:ph type="dt" sz="quarter" idx="11"/>
          </p:nvPr>
        </p:nvSpPr>
        <p:spPr bwMode="auto">
          <a:ln>
            <a:miter lim="800000"/>
            <a:headEnd/>
            <a:tailEnd/>
          </a:ln>
        </p:spPr>
        <p:txBody>
          <a:bodyPr vert="horz" wrap="square" numCol="1" compatLnSpc="1">
            <a:prstTxWarp prst="textNoShape">
              <a:avLst/>
            </a:prstTxWarp>
          </a:bodyPr>
          <a:lstStyle/>
          <a:p>
            <a:pPr>
              <a:defRPr/>
            </a:pPr>
            <a:fld id="{BEB7E83B-C290-4F9B-8430-F81A96A78506}" type="datetime4">
              <a:rPr lang="en-US" smtClean="0"/>
              <a:t>October 11, 2012</a:t>
            </a:fld>
            <a:endParaRPr lang="en-US"/>
          </a:p>
        </p:txBody>
      </p:sp>
      <p:sp>
        <p:nvSpPr>
          <p:cNvPr id="9" name="Slide Number Placeholder 5"/>
          <p:cNvSpPr>
            <a:spLocks noGrp="1"/>
          </p:cNvSpPr>
          <p:nvPr>
            <p:ph type="sldNum" sz="quarter" idx="12"/>
          </p:nvPr>
        </p:nvSpPr>
        <p:spPr/>
        <p:txBody>
          <a:bodyPr/>
          <a:lstStyle>
            <a:lvl1pPr algn="ctr">
              <a:defRPr sz="1100" baseline="0">
                <a:solidFill>
                  <a:srgbClr val="737373"/>
                </a:solidFill>
                <a:latin typeface="+mn-lt"/>
              </a:defRPr>
            </a:lvl1pPr>
          </a:lstStyle>
          <a:p>
            <a:pPr>
              <a:defRPr/>
            </a:pPr>
            <a:fld id="{E3C5187E-B5E1-418C-BCD9-209D57406D6C}" type="slidenum">
              <a:rPr lang="en-US" smtClean="0"/>
              <a:pPr>
                <a:defRPr/>
              </a:pPr>
              <a:t>5</a:t>
            </a:fld>
            <a:endParaRPr lang="en-US" kern="1200" dirty="0"/>
          </a:p>
        </p:txBody>
      </p:sp>
      <p:sp>
        <p:nvSpPr>
          <p:cNvPr id="2" name="Right Arrow 1"/>
          <p:cNvSpPr/>
          <p:nvPr/>
        </p:nvSpPr>
        <p:spPr bwMode="auto">
          <a:xfrm>
            <a:off x="4009103" y="2526890"/>
            <a:ext cx="609600" cy="190500"/>
          </a:xfrm>
          <a:prstGeom prst="rightArrow">
            <a:avLst/>
          </a:prstGeom>
          <a:solidFill>
            <a:srgbClr val="2895D5"/>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7" name="Right Arrow 6"/>
          <p:cNvSpPr/>
          <p:nvPr/>
        </p:nvSpPr>
        <p:spPr bwMode="auto">
          <a:xfrm>
            <a:off x="4009103" y="2859342"/>
            <a:ext cx="609600" cy="190500"/>
          </a:xfrm>
          <a:prstGeom prst="rightArrow">
            <a:avLst/>
          </a:prstGeom>
          <a:solidFill>
            <a:srgbClr val="2895D5"/>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86982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6"/>
          <p:cNvSpPr>
            <a:spLocks noGrp="1"/>
          </p:cNvSpPr>
          <p:nvPr>
            <p:ph type="title" idx="4294967295"/>
          </p:nvPr>
        </p:nvSpPr>
        <p:spPr>
          <a:xfrm>
            <a:off x="331788" y="360363"/>
            <a:ext cx="8237537" cy="381000"/>
          </a:xfrm>
        </p:spPr>
        <p:txBody>
          <a:bodyPr/>
          <a:lstStyle/>
          <a:p>
            <a:pPr eaLnBrk="1" hangingPunct="1"/>
            <a:r>
              <a:rPr lang="en-US" dirty="0" smtClean="0">
                <a:latin typeface="Futura Hv" pitchFamily="34" charset="0"/>
              </a:rPr>
              <a:t>Timing of the HPID</a:t>
            </a:r>
          </a:p>
        </p:txBody>
      </p:sp>
      <p:sp>
        <p:nvSpPr>
          <p:cNvPr id="5" name="TextBox 4"/>
          <p:cNvSpPr txBox="1"/>
          <p:nvPr/>
        </p:nvSpPr>
        <p:spPr>
          <a:xfrm>
            <a:off x="468249" y="6524308"/>
            <a:ext cx="5987415" cy="215444"/>
          </a:xfrm>
          <a:prstGeom prst="rect">
            <a:avLst/>
          </a:prstGeom>
          <a:noFill/>
        </p:spPr>
        <p:txBody>
          <a:bodyPr wrap="square">
            <a:spAutoFit/>
          </a:bodyPr>
          <a:lstStyle/>
          <a:p>
            <a:pPr>
              <a:defRPr/>
            </a:pPr>
            <a:r>
              <a:rPr lang="en-US" sz="800" dirty="0">
                <a:latin typeface="+mj-lt"/>
                <a:cs typeface="+mn-cs"/>
              </a:rPr>
              <a:t>Health &amp; Life Sciences Industry Growth </a:t>
            </a:r>
            <a:r>
              <a:rPr lang="en-US" sz="800" dirty="0" smtClean="0">
                <a:latin typeface="+mj-lt"/>
                <a:cs typeface="+mn-cs"/>
              </a:rPr>
              <a:t>University - HP </a:t>
            </a:r>
            <a:r>
              <a:rPr lang="en-US" sz="800" dirty="0">
                <a:latin typeface="+mj-lt"/>
                <a:cs typeface="+mn-cs"/>
              </a:rPr>
              <a:t>Internal and Confidential</a:t>
            </a:r>
          </a:p>
        </p:txBody>
      </p:sp>
      <p:graphicFrame>
        <p:nvGraphicFramePr>
          <p:cNvPr id="7" name="Table 6"/>
          <p:cNvGraphicFramePr>
            <a:graphicFrameLocks noGrp="1"/>
          </p:cNvGraphicFramePr>
          <p:nvPr>
            <p:extLst>
              <p:ext uri="{D42A27DB-BD31-4B8C-83A1-F6EECF244321}">
                <p14:modId xmlns:p14="http://schemas.microsoft.com/office/powerpoint/2010/main" val="2629516679"/>
              </p:ext>
            </p:extLst>
          </p:nvPr>
        </p:nvGraphicFramePr>
        <p:xfrm>
          <a:off x="304800" y="1295401"/>
          <a:ext cx="8393723" cy="4113936"/>
        </p:xfrm>
        <a:graphic>
          <a:graphicData uri="http://schemas.openxmlformats.org/drawingml/2006/table">
            <a:tbl>
              <a:tblPr firstRow="1" bandRow="1">
                <a:tableStyleId>{5C22544A-7EE6-4342-B048-85BDC9FD1C3A}</a:tableStyleId>
              </a:tblPr>
              <a:tblGrid>
                <a:gridCol w="6820829"/>
                <a:gridCol w="1572894"/>
              </a:tblGrid>
              <a:tr h="605608">
                <a:tc>
                  <a:txBody>
                    <a:bodyPr/>
                    <a:lstStyle/>
                    <a:p>
                      <a:pPr algn="ctr" fontAlgn="b"/>
                      <a:r>
                        <a:rPr lang="en-US" sz="1800" b="0" u="none" strike="noStrike" dirty="0" smtClean="0">
                          <a:latin typeface="Futura Hv" pitchFamily="34" charset="0"/>
                        </a:rPr>
                        <a:t>Activity</a:t>
                      </a:r>
                      <a:endParaRPr lang="en-US" sz="1800" b="0" i="0" u="none" strike="noStrike" dirty="0">
                        <a:solidFill>
                          <a:srgbClr val="000000"/>
                        </a:solidFill>
                        <a:latin typeface="Futura Hv" pitchFamily="34" charset="0"/>
                      </a:endParaRPr>
                    </a:p>
                  </a:txBody>
                  <a:tcPr marL="9525" marR="9525" marT="9525" marB="0" anchor="ctr"/>
                </a:tc>
                <a:tc>
                  <a:txBody>
                    <a:bodyPr/>
                    <a:lstStyle/>
                    <a:p>
                      <a:pPr algn="ctr" fontAlgn="b"/>
                      <a:r>
                        <a:rPr lang="en-US" sz="1800" b="0" u="none" strike="noStrike" dirty="0" smtClean="0">
                          <a:latin typeface="Futura Hv" pitchFamily="34" charset="0"/>
                        </a:rPr>
                        <a:t>Date</a:t>
                      </a:r>
                      <a:endParaRPr lang="en-US" sz="1800" b="0" i="0" u="none" strike="noStrike" dirty="0">
                        <a:solidFill>
                          <a:srgbClr val="000000"/>
                        </a:solidFill>
                        <a:latin typeface="Futura Hv" pitchFamily="34" charset="0"/>
                      </a:endParaRPr>
                    </a:p>
                  </a:txBody>
                  <a:tcPr marL="9525" marR="9525" marT="9525" marB="0" anchor="ctr"/>
                </a:tc>
              </a:tr>
              <a:tr h="1118617">
                <a:tc>
                  <a:txBody>
                    <a:bodyPr/>
                    <a:lstStyle/>
                    <a:p>
                      <a:pPr algn="l" fontAlgn="b"/>
                      <a:r>
                        <a:rPr lang="en-US" sz="1600" dirty="0" smtClean="0"/>
                        <a:t>CMS proposed rules for using Health Plan ID (HPID) and Other Entity ID (OEID) in standard electronic transaction</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b="0" i="0" u="none" strike="noStrike" dirty="0" smtClean="0">
                          <a:solidFill>
                            <a:srgbClr val="000000"/>
                          </a:solidFill>
                          <a:latin typeface="Calibri"/>
                        </a:rPr>
                        <a:t>04/17/2012</a:t>
                      </a:r>
                      <a:endParaRPr lang="en-US" sz="1600" b="0" i="0" u="none" strike="noStrike" dirty="0">
                        <a:solidFill>
                          <a:srgbClr val="000000"/>
                        </a:solidFill>
                        <a:latin typeface="Calibri"/>
                      </a:endParaRPr>
                    </a:p>
                  </a:txBody>
                  <a:tcPr marL="9525" marR="9525" marT="9525" marB="0" anchor="ctr"/>
                </a:tc>
              </a:tr>
              <a:tr h="610235">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u="none" strike="noStrike" dirty="0" smtClean="0"/>
                        <a:t>Effective date of Final Rule</a:t>
                      </a:r>
                      <a:endParaRPr lang="en-US" sz="1600" b="0" i="0" u="none" strike="noStrike" dirty="0" smtClean="0">
                        <a:solidFill>
                          <a:srgbClr val="000000"/>
                        </a:solidFill>
                        <a:latin typeface="Calibri"/>
                      </a:endParaRPr>
                    </a:p>
                    <a:p>
                      <a:pPr algn="l" rtl="0" fontAlgn="b">
                        <a:buClr>
                          <a:srgbClr val="000000"/>
                        </a:buClr>
                        <a:buSzPts val="1100"/>
                        <a:buFont typeface="Calibri"/>
                        <a:buNone/>
                      </a:pPr>
                      <a:endParaRPr lang="en-US" sz="16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t>11/05/2012</a:t>
                      </a:r>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5" marB="0" anchor="ctr"/>
                </a:tc>
              </a:tr>
              <a:tr h="610235">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u="none" strike="noStrike" dirty="0" smtClean="0"/>
                        <a:t>Large Health Plans must attain HPID</a:t>
                      </a:r>
                      <a:endParaRPr lang="en-US" sz="1600" b="0" i="0" u="none" strike="noStrike" dirty="0" smtClean="0">
                        <a:solidFill>
                          <a:srgbClr val="000000"/>
                        </a:solidFill>
                        <a:latin typeface="Calibri"/>
                      </a:endParaRPr>
                    </a:p>
                    <a:p>
                      <a:pPr algn="l" rtl="0" fontAlgn="b">
                        <a:buClr>
                          <a:srgbClr val="000000"/>
                        </a:buClr>
                        <a:buSzPts val="1100"/>
                        <a:buFont typeface="Calibri"/>
                        <a:buNone/>
                      </a:pPr>
                      <a:endParaRPr lang="en-US" sz="1600" b="0" i="0" u="none" strike="noStrike" dirty="0">
                        <a:solidFill>
                          <a:schemeClr val="tx1"/>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t>11/05/2014</a:t>
                      </a:r>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5" marB="0" anchor="ctr"/>
                </a:tc>
              </a:tr>
              <a:tr h="610235">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1600" u="none" strike="noStrike" dirty="0" smtClean="0">
                          <a:solidFill>
                            <a:schemeClr val="tx1"/>
                          </a:solidFill>
                        </a:rPr>
                        <a:t>Small Health Plans must</a:t>
                      </a:r>
                      <a:r>
                        <a:rPr lang="en-US" sz="1600" u="none" strike="noStrike" baseline="0" dirty="0" smtClean="0">
                          <a:solidFill>
                            <a:schemeClr val="tx1"/>
                          </a:solidFill>
                        </a:rPr>
                        <a:t> attain HPID</a:t>
                      </a:r>
                      <a:endParaRPr lang="en-US" sz="1600" b="0" i="0" u="none" strike="noStrike" dirty="0" smtClean="0">
                        <a:solidFill>
                          <a:schemeClr val="tx1"/>
                        </a:solidFill>
                        <a:latin typeface="Calibri"/>
                      </a:endParaRPr>
                    </a:p>
                    <a:p>
                      <a:pPr algn="l" rtl="0" fontAlgn="b">
                        <a:buClr>
                          <a:srgbClr val="000000"/>
                        </a:buClr>
                        <a:buSzPts val="1100"/>
                        <a:buFont typeface="Calibri"/>
                        <a:buNone/>
                      </a:pPr>
                      <a:endParaRPr lang="en-US" sz="1600" b="0" i="0" u="none" strike="noStrike" dirty="0">
                        <a:solidFill>
                          <a:srgbClr val="000000"/>
                        </a:solidFill>
                        <a:latin typeface="Calibri"/>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t>11/05/2015</a:t>
                      </a:r>
                      <a:endParaRPr lang="en-US" sz="1600" b="0" i="0" u="none" strike="noStrike" dirty="0" smtClean="0">
                        <a:solidFill>
                          <a:srgbClr val="000000"/>
                        </a:solidFill>
                        <a:latin typeface="Calibri"/>
                      </a:endParaRPr>
                    </a:p>
                    <a:p>
                      <a:pPr algn="ctr" fontAlgn="b"/>
                      <a:endParaRPr lang="en-US" sz="1600" b="0" i="0" u="none" strike="noStrike" dirty="0">
                        <a:solidFill>
                          <a:srgbClr val="000000"/>
                        </a:solidFill>
                        <a:latin typeface="Calibri"/>
                      </a:endParaRPr>
                    </a:p>
                  </a:txBody>
                  <a:tcPr marL="9525" marR="9525" marT="9525" marB="0" anchor="ctr"/>
                </a:tc>
              </a:tr>
              <a:tr h="559006">
                <a:tc>
                  <a:txBody>
                    <a:bodyPr/>
                    <a:lstStyle/>
                    <a:p>
                      <a:pPr algn="l" rtl="0" fontAlgn="b">
                        <a:buClr>
                          <a:srgbClr val="000000"/>
                        </a:buClr>
                        <a:buSzPts val="1100"/>
                        <a:buFont typeface="Calibri"/>
                        <a:buNone/>
                      </a:pPr>
                      <a:r>
                        <a:rPr lang="en-US" sz="1600" u="none" strike="noStrike" dirty="0" smtClean="0"/>
                        <a:t>Covered Entities must</a:t>
                      </a:r>
                      <a:r>
                        <a:rPr lang="en-US" sz="1600" u="none" strike="noStrike" baseline="0" dirty="0" smtClean="0"/>
                        <a:t> use HPID in standard transactions</a:t>
                      </a:r>
                      <a:endParaRPr lang="en-US" sz="1600" b="0" i="0" u="none" strike="noStrike" dirty="0">
                        <a:solidFill>
                          <a:srgbClr val="000000"/>
                        </a:solidFill>
                        <a:latin typeface="Calibri"/>
                      </a:endParaRPr>
                    </a:p>
                  </a:txBody>
                  <a:tcPr marL="9525" marR="9525" marT="9525" marB="0" anchor="ctr"/>
                </a:tc>
                <a:tc>
                  <a:txBody>
                    <a:bodyPr/>
                    <a:lstStyle/>
                    <a:p>
                      <a:pPr algn="ctr" fontAlgn="b"/>
                      <a:r>
                        <a:rPr lang="en-US" sz="1600" u="none" strike="noStrike" dirty="0" smtClean="0"/>
                        <a:t>11/07/2016</a:t>
                      </a:r>
                      <a:endParaRPr lang="en-US" sz="1600" b="0" i="0" u="none" strike="noStrike" dirty="0">
                        <a:solidFill>
                          <a:srgbClr val="000000"/>
                        </a:solidFill>
                        <a:latin typeface="Calibri"/>
                      </a:endParaRPr>
                    </a:p>
                  </a:txBody>
                  <a:tcPr marL="9525" marR="9525" marT="9525" marB="0" anchor="ctr"/>
                </a:tc>
              </a:tr>
            </a:tbl>
          </a:graphicData>
        </a:graphic>
      </p:graphicFrame>
    </p:spTree>
    <p:extLst>
      <p:ext uri="{BB962C8B-B14F-4D97-AF65-F5344CB8AC3E}">
        <p14:creationId xmlns:p14="http://schemas.microsoft.com/office/powerpoint/2010/main" val="374141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obtain an HPID</a:t>
            </a:r>
            <a:endParaRPr lang="en-US" dirty="0"/>
          </a:p>
        </p:txBody>
      </p:sp>
      <p:sp>
        <p:nvSpPr>
          <p:cNvPr id="3" name="Content Placeholder 2"/>
          <p:cNvSpPr>
            <a:spLocks noGrp="1"/>
          </p:cNvSpPr>
          <p:nvPr>
            <p:ph idx="1"/>
          </p:nvPr>
        </p:nvSpPr>
        <p:spPr/>
        <p:txBody>
          <a:bodyPr/>
          <a:lstStyle/>
          <a:p>
            <a:r>
              <a:rPr lang="en-US" dirty="0"/>
              <a:t>HPIDs are requested and issued via the Health Insurance Oversight System (HIOS) through the Health Plan and Other Entity Enumeration System (HPOES) website. This creates a single, authoritative, online database of registered Health Plan Identifiers. HPIDs will be available either in a downloadable listing or via direct access via public data bases.</a:t>
            </a:r>
          </a:p>
          <a:p>
            <a:endParaRPr lang="en-US" dirty="0" smtClean="0"/>
          </a:p>
          <a:p>
            <a:r>
              <a:rPr lang="en-US" dirty="0" smtClean="0"/>
              <a:t>In order to obtain access to the Health Plan and Other Entity Enumeration System (HPOES) website to request Health Plan ID you must first register on the Health Insurance Oversight System (HIOS) in order to receive a user name.  This is open to anyone, not just a health plan.</a:t>
            </a:r>
          </a:p>
          <a:p>
            <a:r>
              <a:rPr lang="en-US" dirty="0">
                <a:hlinkClick r:id="rId2"/>
              </a:rPr>
              <a:t>https://</a:t>
            </a:r>
            <a:r>
              <a:rPr lang="en-US" dirty="0" smtClean="0">
                <a:hlinkClick r:id="rId2"/>
              </a:rPr>
              <a:t>insuranceoversight.hhs.gov/H</a:t>
            </a:r>
            <a:endParaRPr lang="en-US" dirty="0" smtClean="0"/>
          </a:p>
          <a:p>
            <a:endParaRPr lang="en-US" dirty="0" smtClean="0"/>
          </a:p>
          <a:p>
            <a:r>
              <a:rPr lang="en-US" dirty="0" smtClean="0"/>
              <a:t>If </a:t>
            </a:r>
            <a:r>
              <a:rPr lang="en-US" dirty="0"/>
              <a:t>you have an existing HIOS account you will be automatically granted access to the </a:t>
            </a:r>
            <a:r>
              <a:rPr lang="en-US" dirty="0" smtClean="0"/>
              <a:t>HPOES </a:t>
            </a:r>
            <a:r>
              <a:rPr lang="en-US" dirty="0"/>
              <a:t>and you should be/or have received your user ID, password and link to </a:t>
            </a:r>
            <a:r>
              <a:rPr lang="en-US" dirty="0" smtClean="0"/>
              <a:t>HPOES</a:t>
            </a:r>
            <a:endParaRPr lang="en-US" dirty="0"/>
          </a:p>
          <a:p>
            <a:endParaRPr lang="en-US"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7</a:t>
            </a:fld>
            <a:endParaRPr lang="en-US" kern="1200" dirty="0"/>
          </a:p>
        </p:txBody>
      </p:sp>
    </p:spTree>
    <p:extLst>
      <p:ext uri="{BB962C8B-B14F-4D97-AF65-F5344CB8AC3E}">
        <p14:creationId xmlns:p14="http://schemas.microsoft.com/office/powerpoint/2010/main" val="228330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Choose to register for a New Account if you are a first time user of the HIOS application.</a:t>
            </a:r>
            <a:endParaRPr lang="en-US" sz="2800"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8</a:t>
            </a:fld>
            <a:endParaRPr lang="en-US" kern="120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31925"/>
            <a:ext cx="8153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937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Complete the HPOES Request form’s fields.</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1"/>
          </p:nvPr>
        </p:nvSpPr>
        <p:spPr/>
        <p:txBody>
          <a:bodyPr/>
          <a:lstStyle/>
          <a:p>
            <a:pPr>
              <a:defRPr/>
            </a:pPr>
            <a:fld id="{38DFB9A5-FD89-43A8-AF69-02D38E864A86}" type="datetime4">
              <a:rPr lang="en-US" smtClean="0"/>
              <a:t>October 11, 2012</a:t>
            </a:fld>
            <a:endParaRPr lang="en-US" dirty="0"/>
          </a:p>
        </p:txBody>
      </p:sp>
      <p:sp>
        <p:nvSpPr>
          <p:cNvPr id="5" name="Slide Number Placeholder 4"/>
          <p:cNvSpPr>
            <a:spLocks noGrp="1"/>
          </p:cNvSpPr>
          <p:nvPr>
            <p:ph type="sldNum" sz="quarter" idx="12"/>
          </p:nvPr>
        </p:nvSpPr>
        <p:spPr/>
        <p:txBody>
          <a:bodyPr/>
          <a:lstStyle/>
          <a:p>
            <a:pPr>
              <a:defRPr/>
            </a:pPr>
            <a:fld id="{2670EBC8-1BE7-4689-9391-833D449FD892}" type="slidenum">
              <a:rPr lang="en-US" smtClean="0"/>
              <a:pPr>
                <a:defRPr/>
              </a:pPr>
              <a:t>9</a:t>
            </a:fld>
            <a:endParaRPr lang="en-US" kern="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806438"/>
      </p:ext>
    </p:extLst>
  </p:cSld>
  <p:clrMapOvr>
    <a:masterClrMapping/>
  </p:clrMapOvr>
</p:sld>
</file>

<file path=ppt/theme/theme1.xml><?xml version="1.0" encoding="utf-8"?>
<a:theme xmlns:a="http://schemas.openxmlformats.org/drawingml/2006/main" name="XS Free Blue_ar">
  <a:themeElements>
    <a:clrScheme name="Xerox Dark Blue">
      <a:dk1>
        <a:srgbClr val="000000"/>
      </a:dk1>
      <a:lt1>
        <a:srgbClr val="FFFFFF"/>
      </a:lt1>
      <a:dk2>
        <a:srgbClr val="2895D5"/>
      </a:dk2>
      <a:lt2>
        <a:srgbClr val="FFFFFF"/>
      </a:lt2>
      <a:accent1>
        <a:srgbClr val="2895D5"/>
      </a:accent1>
      <a:accent2>
        <a:srgbClr val="7EBFE6"/>
      </a:accent2>
      <a:accent3>
        <a:srgbClr val="BEDFF2"/>
      </a:accent3>
      <a:accent4>
        <a:srgbClr val="7053AA"/>
      </a:accent4>
      <a:accent5>
        <a:srgbClr val="A998CC"/>
      </a:accent5>
      <a:accent6>
        <a:srgbClr val="D4CBE5"/>
      </a:accent6>
      <a:hlink>
        <a:srgbClr val="2895D5"/>
      </a:hlink>
      <a:folHlink>
        <a:srgbClr val="BEDFF2"/>
      </a:folHlink>
    </a:clrScheme>
    <a:fontScheme name="Xerox Brand Them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895D5"/>
        </a:solidFill>
        <a:ln w="9525"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txDef>
      <a:spPr>
        <a:noFill/>
      </a:spPr>
      <a:bodyPr wrap="square" tIns="91440" bIns="91440" rtlCol="0">
        <a:spAutoFit/>
      </a:bodyPr>
      <a:lstStyle>
        <a:defPPr>
          <a:defRPr dirty="0" smtClean="0">
            <a:solidFill>
              <a:schemeClr val="tx1"/>
            </a:solidFill>
            <a:latin typeface="+mn-lt"/>
          </a:defRPr>
        </a:defPPr>
      </a:lstStyle>
    </a:txDef>
  </a:objectDefaults>
  <a:extraClrSchemeLst>
    <a:extraClrScheme>
      <a:clrScheme name="1_Default Design 1">
        <a:dk1>
          <a:srgbClr val="000000"/>
        </a:dk1>
        <a:lt1>
          <a:srgbClr val="FFFFFF"/>
        </a:lt1>
        <a:dk2>
          <a:srgbClr val="2895D5"/>
        </a:dk2>
        <a:lt2>
          <a:srgbClr val="ADAFB2"/>
        </a:lt2>
        <a:accent1>
          <a:srgbClr val="2895D5"/>
        </a:accent1>
        <a:accent2>
          <a:srgbClr val="7EBFE6"/>
        </a:accent2>
        <a:accent3>
          <a:srgbClr val="FFFFFF"/>
        </a:accent3>
        <a:accent4>
          <a:srgbClr val="000000"/>
        </a:accent4>
        <a:accent5>
          <a:srgbClr val="ACC8E7"/>
        </a:accent5>
        <a:accent6>
          <a:srgbClr val="72ADD0"/>
        </a:accent6>
        <a:hlink>
          <a:srgbClr val="BEDFF2"/>
        </a:hlink>
        <a:folHlink>
          <a:srgbClr val="2895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9EC98E7948047AB51A20F246CA1F7" ma:contentTypeVersion="0" ma:contentTypeDescription="Create a new document." ma:contentTypeScope="" ma:versionID="73028b9771e229db74921b70536924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5A86BB7-339D-4D1B-A749-1EDC90C80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3B0D4D2-C1F5-4510-BC2B-8865A9F13EB5}">
  <ds:schemaRefs>
    <ds:schemaRef ds:uri="http://schemas.microsoft.com/sharepoint/v3/contenttype/forms"/>
  </ds:schemaRefs>
</ds:datastoreItem>
</file>

<file path=customXml/itemProps3.xml><?xml version="1.0" encoding="utf-8"?>
<ds:datastoreItem xmlns:ds="http://schemas.openxmlformats.org/officeDocument/2006/customXml" ds:itemID="{EB481B4B-7D0A-449F-892C-B76A25E4EA8E}">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XS Free Blue_ar</Template>
  <TotalTime>1072</TotalTime>
  <Words>1017</Words>
  <Application>Microsoft Office PowerPoint</Application>
  <PresentationFormat>On-screen Show (4:3)</PresentationFormat>
  <Paragraphs>128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XS Free Blue_ar</vt:lpstr>
      <vt:lpstr>Health Plan Identifier - HPID</vt:lpstr>
      <vt:lpstr>Background for Health Plan Identifiers</vt:lpstr>
      <vt:lpstr>What is a Health Plan Identifier?</vt:lpstr>
      <vt:lpstr>Controlling vs. Subhealth Plans</vt:lpstr>
      <vt:lpstr>HPID vs. OEID</vt:lpstr>
      <vt:lpstr>Timing of the HPID</vt:lpstr>
      <vt:lpstr>How to obtain an HPID</vt:lpstr>
      <vt:lpstr>Choose to register for a New Account if you are a first time user of the HIOS application.</vt:lpstr>
      <vt:lpstr>Complete the HPOES Request form’s fields.</vt:lpstr>
      <vt:lpstr>Once you have completed the registration form the you will receive the following response from HIOS</vt:lpstr>
      <vt:lpstr>Confirmation Notification</vt:lpstr>
      <vt:lpstr>How many HPIDs do I need?</vt:lpstr>
      <vt:lpstr>Who Benefits from using an HPID?</vt:lpstr>
      <vt:lpstr>Potential Other Uses</vt:lpstr>
      <vt:lpstr>Suggested Phases to the Road of Compliance</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Theadministrator</dc:creator>
  <cp:lastModifiedBy>Theadministrator</cp:lastModifiedBy>
  <cp:revision>64</cp:revision>
  <dcterms:created xsi:type="dcterms:W3CDTF">2012-10-08T11:40:28Z</dcterms:created>
  <dcterms:modified xsi:type="dcterms:W3CDTF">2012-10-11T16:16:05Z</dcterms:modified>
</cp:coreProperties>
</file>