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88" r:id="rId3"/>
    <p:sldId id="258" r:id="rId4"/>
    <p:sldId id="261" r:id="rId5"/>
    <p:sldId id="262" r:id="rId6"/>
    <p:sldId id="263" r:id="rId7"/>
    <p:sldId id="264" r:id="rId8"/>
    <p:sldId id="266" r:id="rId9"/>
    <p:sldId id="268" r:id="rId10"/>
    <p:sldId id="283" r:id="rId11"/>
    <p:sldId id="274" r:id="rId12"/>
    <p:sldId id="281" r:id="rId13"/>
    <p:sldId id="276" r:id="rId14"/>
    <p:sldId id="294" r:id="rId15"/>
    <p:sldId id="295" r:id="rId16"/>
    <p:sldId id="296" r:id="rId17"/>
    <p:sldId id="289" r:id="rId18"/>
    <p:sldId id="293" r:id="rId19"/>
    <p:sldId id="259" r:id="rId20"/>
    <p:sldId id="260"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46DAAAD-9A8A-4037-9921-B72F2182C2F4}" type="datetimeFigureOut">
              <a:rPr lang="en-US" smtClean="0"/>
              <a:t>11/12/2014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C9C71B4-0BE4-46D8-9A18-4A1D7B2ED132}" type="slidenum">
              <a:rPr lang="en-US" smtClean="0"/>
              <a:t>‹#›</a:t>
            </a:fld>
            <a:endParaRPr lang="en-US" dirty="0"/>
          </a:p>
        </p:txBody>
      </p:sp>
    </p:spTree>
    <p:extLst>
      <p:ext uri="{BB962C8B-B14F-4D97-AF65-F5344CB8AC3E}">
        <p14:creationId xmlns:p14="http://schemas.microsoft.com/office/powerpoint/2010/main" val="573211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448056" y="2209800"/>
            <a:ext cx="6705600" cy="1905000"/>
          </a:xfrm>
          <a:prstGeom prst="rect">
            <a:avLst/>
          </a:prstGeom>
        </p:spPr>
        <p:txBody>
          <a:bodyPr anchor="ctr" anchorCtr="0"/>
          <a:lstStyle>
            <a:lvl1pPr algn="l">
              <a:defRPr>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r>
              <a:rPr lang="en-US" dirty="0" smtClean="0"/>
              <a:t>Click to edit Master </a:t>
            </a:r>
            <a:br>
              <a:rPr lang="en-US" dirty="0" smtClean="0"/>
            </a:br>
            <a:r>
              <a:rPr lang="en-US" dirty="0" smtClean="0"/>
              <a:t>title</a:t>
            </a:r>
            <a:endParaRPr lang="en-US" dirty="0"/>
          </a:p>
        </p:txBody>
      </p:sp>
      <p:sp>
        <p:nvSpPr>
          <p:cNvPr id="6" name="Subtitle 2"/>
          <p:cNvSpPr>
            <a:spLocks noGrp="1"/>
          </p:cNvSpPr>
          <p:nvPr>
            <p:ph type="subTitle" idx="1"/>
          </p:nvPr>
        </p:nvSpPr>
        <p:spPr>
          <a:xfrm>
            <a:off x="457200" y="4114800"/>
            <a:ext cx="4724400" cy="21336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738616"/>
            <a:ext cx="4648200" cy="1260179"/>
          </a:xfrm>
          <a:prstGeom prst="rect">
            <a:avLst/>
          </a:prstGeom>
        </p:spPr>
      </p:pic>
    </p:spTree>
    <p:extLst>
      <p:ext uri="{BB962C8B-B14F-4D97-AF65-F5344CB8AC3E}">
        <p14:creationId xmlns:p14="http://schemas.microsoft.com/office/powerpoint/2010/main" val="3304951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hank you">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Thank You.</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809325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ransition">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42875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Click to edit Master </a:t>
            </a:r>
            <a:br>
              <a:rPr lang="en-US" dirty="0" smtClean="0"/>
            </a:br>
            <a:r>
              <a:rPr lang="en-US" dirty="0" smtClean="0"/>
              <a:t>Transition</a:t>
            </a:r>
            <a:endParaRPr lang="en-US" dirty="0"/>
          </a:p>
        </p:txBody>
      </p:sp>
      <p:sp>
        <p:nvSpPr>
          <p:cNvPr id="7" name="Subtitle 2"/>
          <p:cNvSpPr>
            <a:spLocks noGrp="1"/>
          </p:cNvSpPr>
          <p:nvPr>
            <p:ph type="subTitle" idx="1"/>
          </p:nvPr>
        </p:nvSpPr>
        <p:spPr>
          <a:xfrm>
            <a:off x="449072" y="4114800"/>
            <a:ext cx="5723128" cy="16764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2"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360742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3" name="Content Placeholder 2"/>
          <p:cNvSpPr>
            <a:spLocks noGrp="1"/>
          </p:cNvSpPr>
          <p:nvPr>
            <p:ph idx="1"/>
          </p:nvPr>
        </p:nvSpPr>
        <p:spPr>
          <a:xfrm>
            <a:off x="457200" y="1600200"/>
            <a:ext cx="8382000" cy="4373563"/>
          </a:xfrm>
          <a:prstGeom prst="rect">
            <a:avLst/>
          </a:prstGeom>
        </p:spPr>
        <p:txBody>
          <a:bodyPr/>
          <a:lstStyle>
            <a:lvl1pPr marL="342900" indent="-342900">
              <a:buClr>
                <a:srgbClr val="F2D10E"/>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520324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with Titl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961434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buClr>
                <a:srgbClr val="F2D10E"/>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buClr>
                <a:srgbClr val="F2D10E"/>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3"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63907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ef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buClr>
                <a:srgbClr val="F2D10E"/>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4"/>
          </p:nvPr>
        </p:nvSpPr>
        <p:spPr>
          <a:xfrm>
            <a:off x="381000" y="1828800"/>
            <a:ext cx="4210194" cy="3886200"/>
          </a:xfrm>
          <a:prstGeom prst="rect">
            <a:avLst/>
          </a:prstGeom>
        </p:spPr>
        <p:txBody>
          <a:bodyPr/>
          <a:lstStyle>
            <a:lvl1pPr marL="342900" indent="-342900">
              <a:buClr>
                <a:srgbClr val="F2D10E"/>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endParaRPr lang="en-US" dirty="0" smtClean="0"/>
          </a:p>
        </p:txBody>
      </p:sp>
      <p:sp>
        <p:nvSpPr>
          <p:cNvPr id="13"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28908578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igh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buClr>
                <a:srgbClr val="F2D10E"/>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4"/>
          </p:nvPr>
        </p:nvSpPr>
        <p:spPr>
          <a:xfrm>
            <a:off x="4610101" y="1828800"/>
            <a:ext cx="4210194" cy="3886200"/>
          </a:xfrm>
          <a:prstGeom prst="rect">
            <a:avLst/>
          </a:prstGeom>
        </p:spPr>
        <p:txBody>
          <a:bodyPr/>
          <a:lstStyle>
            <a:lvl1pPr marL="342900" indent="-342900">
              <a:buClr>
                <a:srgbClr val="F2D10E"/>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endParaRPr lang="en-US" dirty="0" smtClean="0"/>
          </a:p>
        </p:txBody>
      </p:sp>
      <p:sp>
        <p:nvSpPr>
          <p:cNvPr id="13"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5"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502668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mpare-Contras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ext Placeholder 2"/>
          <p:cNvSpPr>
            <a:spLocks noGrp="1"/>
          </p:cNvSpPr>
          <p:nvPr>
            <p:ph type="body" idx="1"/>
          </p:nvPr>
        </p:nvSpPr>
        <p:spPr>
          <a:xfrm>
            <a:off x="457200" y="1627910"/>
            <a:ext cx="3962400"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5" name="Content Placeholder 2"/>
          <p:cNvSpPr>
            <a:spLocks noGrp="1"/>
          </p:cNvSpPr>
          <p:nvPr>
            <p:ph idx="12"/>
          </p:nvPr>
        </p:nvSpPr>
        <p:spPr>
          <a:xfrm>
            <a:off x="457200" y="2362200"/>
            <a:ext cx="3993573" cy="3810000"/>
          </a:xfrm>
          <a:prstGeom prst="rect">
            <a:avLst/>
          </a:prstGeom>
        </p:spPr>
        <p:txBody>
          <a:bodyPr/>
          <a:lstStyle>
            <a:lvl1pPr marL="342900" indent="-342900">
              <a:buClr>
                <a:srgbClr val="F2D10E"/>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ext Placeholder 2"/>
          <p:cNvSpPr>
            <a:spLocks noGrp="1"/>
          </p:cNvSpPr>
          <p:nvPr>
            <p:ph type="body" idx="13"/>
          </p:nvPr>
        </p:nvSpPr>
        <p:spPr>
          <a:xfrm>
            <a:off x="4572000" y="1600200"/>
            <a:ext cx="4040188"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7" name="Content Placeholder 2"/>
          <p:cNvSpPr>
            <a:spLocks noGrp="1"/>
          </p:cNvSpPr>
          <p:nvPr>
            <p:ph idx="14"/>
          </p:nvPr>
        </p:nvSpPr>
        <p:spPr>
          <a:xfrm>
            <a:off x="4587531" y="2334490"/>
            <a:ext cx="3993573" cy="3810000"/>
          </a:xfrm>
          <a:prstGeom prst="rect">
            <a:avLst/>
          </a:prstGeom>
        </p:spPr>
        <p:txBody>
          <a:bodyPr/>
          <a:lstStyle>
            <a:lvl1pPr marL="342900" indent="-342900">
              <a:buClr>
                <a:srgbClr val="F2D10E"/>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28577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Question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Question?</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622358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Slide Number Placeholder 5"/>
          <p:cNvSpPr>
            <a:spLocks noGrp="1"/>
          </p:cNvSpPr>
          <p:nvPr>
            <p:ph type="sldNum" sz="quarter" idx="4"/>
          </p:nvPr>
        </p:nvSpPr>
        <p:spPr>
          <a:xfrm>
            <a:off x="6705600" y="6199632"/>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sp>
        <p:nvSpPr>
          <p:cNvPr id="4" name="Footer Placeholder 4"/>
          <p:cNvSpPr>
            <a:spLocks noGrp="1"/>
          </p:cNvSpPr>
          <p:nvPr>
            <p:ph type="ftr" sz="quarter" idx="3"/>
          </p:nvPr>
        </p:nvSpPr>
        <p:spPr>
          <a:xfrm>
            <a:off x="0" y="6199632"/>
            <a:ext cx="9144000" cy="381000"/>
          </a:xfrm>
          <a:prstGeom prst="rect">
            <a:avLst/>
          </a:prstGeom>
        </p:spPr>
        <p:txBody>
          <a:bodyPr anchor="b" anchorCtr="0"/>
          <a:lstStyle>
            <a:lvl1pPr algn="ctr">
              <a:lnSpc>
                <a:spcPts val="1200"/>
              </a:lnSpc>
              <a:defRPr sz="1100">
                <a:solidFill>
                  <a:schemeClr val="tx1">
                    <a:lumMod val="65000"/>
                    <a:lumOff val="35000"/>
                  </a:schemeClr>
                </a:solidFill>
              </a:defRPr>
            </a:lvl1p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330350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azahcccs.gov/commercial/EDIresources/EDITechnicalWorkgroups.aspx"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http://www.azahcccs.gov/commercial/EDIresources/EDITechnicalWorkgroups.aspx"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www.azahcccs.gov/commercial/EDIresources/EDITechnicalWorkgroups.aspx"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dirty="0"/>
              <a:t>Technical Consortium </a:t>
            </a:r>
            <a:r>
              <a:rPr lang="en-US" altLang="en-US" dirty="0" smtClean="0"/>
              <a:t>Meeting</a:t>
            </a:r>
            <a:endParaRPr lang="en-US" dirty="0"/>
          </a:p>
        </p:txBody>
      </p:sp>
      <p:sp>
        <p:nvSpPr>
          <p:cNvPr id="3" name="Subtitle 2"/>
          <p:cNvSpPr>
            <a:spLocks noGrp="1"/>
          </p:cNvSpPr>
          <p:nvPr>
            <p:ph type="subTitle" idx="1"/>
          </p:nvPr>
        </p:nvSpPr>
        <p:spPr/>
        <p:txBody>
          <a:bodyPr/>
          <a:lstStyle/>
          <a:p>
            <a:r>
              <a:rPr lang="en-US" altLang="en-US" dirty="0" smtClean="0"/>
              <a:t>November </a:t>
            </a:r>
            <a:r>
              <a:rPr lang="en-US" altLang="en-US" sz="2800" dirty="0"/>
              <a:t>2014</a:t>
            </a:r>
            <a:endParaRPr lang="en-US" dirty="0"/>
          </a:p>
        </p:txBody>
      </p:sp>
    </p:spTree>
    <p:extLst>
      <p:ext uri="{BB962C8B-B14F-4D97-AF65-F5344CB8AC3E}">
        <p14:creationId xmlns:p14="http://schemas.microsoft.com/office/powerpoint/2010/main" val="1947969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FQHC/RHC Project</a:t>
            </a:r>
            <a:endParaRPr lang="en-US" dirty="0"/>
          </a:p>
        </p:txBody>
      </p:sp>
      <p:sp>
        <p:nvSpPr>
          <p:cNvPr id="3" name="Content Placeholder 2"/>
          <p:cNvSpPr>
            <a:spLocks noGrp="1"/>
          </p:cNvSpPr>
          <p:nvPr>
            <p:ph idx="1"/>
          </p:nvPr>
        </p:nvSpPr>
        <p:spPr/>
        <p:txBody>
          <a:bodyPr/>
          <a:lstStyle/>
          <a:p>
            <a:r>
              <a:rPr lang="en-US" altLang="en-US" sz="2400" dirty="0"/>
              <a:t>FQHC/RHC Payment Alignment</a:t>
            </a:r>
          </a:p>
          <a:p>
            <a:pPr lvl="1"/>
            <a:r>
              <a:rPr lang="en-US" altLang="en-US" sz="2000" dirty="0"/>
              <a:t>Contractor’s will need to pay FQHC/RHC unique PPS rates for each “visit” (separate service not with same </a:t>
            </a:r>
            <a:endParaRPr lang="en-US" altLang="en-US" sz="2000" dirty="0" smtClean="0"/>
          </a:p>
          <a:p>
            <a:pPr lvl="1"/>
            <a:r>
              <a:rPr lang="en-US" altLang="en-US" sz="2400" dirty="0" smtClean="0"/>
              <a:t>Ongoing </a:t>
            </a:r>
            <a:r>
              <a:rPr lang="en-US" altLang="en-US" sz="2400" dirty="0" smtClean="0"/>
              <a:t>Technical workgroups – material posted to the Technical </a:t>
            </a:r>
            <a:r>
              <a:rPr lang="en-US" altLang="en-US" sz="2400" dirty="0"/>
              <a:t>workgroup webpage </a:t>
            </a:r>
            <a:r>
              <a:rPr lang="en-US" altLang="en-US" sz="2400" dirty="0">
                <a:hlinkClick r:id="rId2"/>
              </a:rPr>
              <a:t>http://</a:t>
            </a:r>
            <a:r>
              <a:rPr lang="en-US" altLang="en-US" sz="2400" dirty="0" smtClean="0">
                <a:hlinkClick r:id="rId2"/>
              </a:rPr>
              <a:t>www.azahcccs.gov/commercial/EDIresources/EDITechnicalWorkgroups.aspx</a:t>
            </a:r>
            <a:endParaRPr lang="en-US" altLang="en-US" sz="2400" dirty="0" smtClean="0"/>
          </a:p>
          <a:p>
            <a:r>
              <a:rPr lang="en-US" altLang="en-US" sz="2400" b="1" u="sng" dirty="0" smtClean="0"/>
              <a:t>FQHC/RHC Billing Rules (FFS Billing Manual Chapter) to be released this </a:t>
            </a:r>
            <a:r>
              <a:rPr lang="en-US" altLang="en-US" sz="2400" b="1" u="sng" dirty="0" smtClean="0"/>
              <a:t>week</a:t>
            </a:r>
          </a:p>
          <a:p>
            <a:r>
              <a:rPr lang="en-US" altLang="en-US" sz="2400" b="1" u="sng" dirty="0" smtClean="0"/>
              <a:t>Next Workgroup timing and scope under evaluation</a:t>
            </a:r>
            <a:endParaRPr lang="en-US" altLang="en-US" sz="2400" b="1" u="sng" dirty="0" smtClean="0"/>
          </a:p>
          <a:p>
            <a:endParaRPr lang="en-US" altLang="en-US" sz="2000" b="1" dirty="0">
              <a:solidFill>
                <a:srgbClr val="00B0F0"/>
              </a:solidFill>
            </a:endParaRPr>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10</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913356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PCP Rate Parity</a:t>
            </a:r>
            <a:endParaRPr lang="en-US" dirty="0"/>
          </a:p>
        </p:txBody>
      </p:sp>
      <p:sp>
        <p:nvSpPr>
          <p:cNvPr id="3" name="Content Placeholder 2"/>
          <p:cNvSpPr>
            <a:spLocks noGrp="1"/>
          </p:cNvSpPr>
          <p:nvPr>
            <p:ph idx="1"/>
          </p:nvPr>
        </p:nvSpPr>
        <p:spPr/>
        <p:txBody>
          <a:bodyPr/>
          <a:lstStyle/>
          <a:p>
            <a:pPr>
              <a:defRPr/>
            </a:pPr>
            <a:r>
              <a:rPr lang="en-US" altLang="en-US" sz="2400" dirty="0" smtClean="0"/>
              <a:t>AHCCCS will make quarterly cost-settlement payments to the Contractor based upon adjudicated/approved, error free PCP Rate Parity encounter data </a:t>
            </a:r>
          </a:p>
          <a:p>
            <a:pPr>
              <a:defRPr/>
            </a:pPr>
            <a:r>
              <a:rPr lang="en-US" altLang="en-US" sz="2400" b="1" u="sng" dirty="0" smtClean="0">
                <a:solidFill>
                  <a:schemeClr val="tx1"/>
                </a:solidFill>
              </a:rPr>
              <a:t>Contractors will be required to refund payments to AHCCCS for any reduced claim payments in the event that a provider is subsequently “decertified” for enhanced payments as result of subsequent audits or other changes to providers </a:t>
            </a:r>
          </a:p>
          <a:p>
            <a:pPr>
              <a:defRPr/>
            </a:pPr>
            <a:r>
              <a:rPr lang="en-US" altLang="en-US" sz="2400" b="1" u="sng" dirty="0" smtClean="0"/>
              <a:t>A650/A655 Edits changed to external pends for the current cycle</a:t>
            </a:r>
            <a:endParaRPr lang="en-US" b="1" u="sng" dirty="0"/>
          </a:p>
        </p:txBody>
      </p:sp>
      <p:sp>
        <p:nvSpPr>
          <p:cNvPr id="4" name="Slide Number Placeholder 3"/>
          <p:cNvSpPr>
            <a:spLocks noGrp="1"/>
          </p:cNvSpPr>
          <p:nvPr>
            <p:ph type="sldNum" sz="quarter" idx="4"/>
          </p:nvPr>
        </p:nvSpPr>
        <p:spPr/>
        <p:txBody>
          <a:bodyPr/>
          <a:lstStyle/>
          <a:p>
            <a:fld id="{FF445594-FFE8-4E90-934C-EFF530110A38}" type="slidenum">
              <a:rPr lang="en-US" smtClean="0"/>
              <a:t>11</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434290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PCP Rate </a:t>
            </a:r>
            <a:r>
              <a:rPr lang="en-US" altLang="en-US" dirty="0" smtClean="0"/>
              <a:t>Parity (cont.)</a:t>
            </a:r>
            <a:endParaRPr lang="en-US" dirty="0"/>
          </a:p>
        </p:txBody>
      </p:sp>
      <p:sp>
        <p:nvSpPr>
          <p:cNvPr id="3" name="Content Placeholder 2"/>
          <p:cNvSpPr>
            <a:spLocks noGrp="1"/>
          </p:cNvSpPr>
          <p:nvPr>
            <p:ph idx="1"/>
          </p:nvPr>
        </p:nvSpPr>
        <p:spPr/>
        <p:txBody>
          <a:bodyPr/>
          <a:lstStyle/>
          <a:p>
            <a:r>
              <a:rPr lang="en-US" altLang="en-US" sz="2400" dirty="0"/>
              <a:t>“Catch-up” cost-settlement report for qualified encounters adjudicated/approved between 8/1/2013 and 12/31/2013 a well as </a:t>
            </a:r>
            <a:r>
              <a:rPr lang="en-US" altLang="en-US" sz="2400" dirty="0" smtClean="0"/>
              <a:t>1/4ly </a:t>
            </a:r>
            <a:r>
              <a:rPr lang="en-US" altLang="en-US" sz="2400" dirty="0"/>
              <a:t>report for the January through </a:t>
            </a:r>
            <a:r>
              <a:rPr lang="en-US" altLang="en-US" sz="2400" dirty="0" smtClean="0"/>
              <a:t>June </a:t>
            </a:r>
            <a:r>
              <a:rPr lang="en-US" altLang="en-US" sz="2400" dirty="0"/>
              <a:t>time </a:t>
            </a:r>
            <a:r>
              <a:rPr lang="en-US" altLang="en-US" sz="2400" dirty="0" smtClean="0"/>
              <a:t>periods </a:t>
            </a:r>
            <a:r>
              <a:rPr lang="en-US" altLang="en-US" sz="2400" dirty="0"/>
              <a:t>were run and distributed to </a:t>
            </a:r>
            <a:r>
              <a:rPr lang="en-US" altLang="en-US" sz="2400" dirty="0" smtClean="0"/>
              <a:t>Contractors; AHCCCS also ran Error Reports out of these processes of those items excluded due to Plan error or Federal claiming concerns</a:t>
            </a:r>
          </a:p>
          <a:p>
            <a:r>
              <a:rPr lang="en-US" sz="2400" dirty="0" smtClean="0"/>
              <a:t>Contractor Error Reports as noted above will be distributed to the plans for correction of included encounters shortly</a:t>
            </a: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12</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66899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AHCCCS CRN Expansion Project (999 Lines)</a:t>
            </a:r>
            <a:endParaRPr lang="en-US" dirty="0"/>
          </a:p>
        </p:txBody>
      </p:sp>
      <p:sp>
        <p:nvSpPr>
          <p:cNvPr id="3" name="Content Placeholder 2"/>
          <p:cNvSpPr>
            <a:spLocks noGrp="1"/>
          </p:cNvSpPr>
          <p:nvPr>
            <p:ph idx="1"/>
          </p:nvPr>
        </p:nvSpPr>
        <p:spPr/>
        <p:txBody>
          <a:bodyPr/>
          <a:lstStyle/>
          <a:p>
            <a:r>
              <a:rPr lang="en-US" altLang="en-US" sz="2400" dirty="0"/>
              <a:t>AHCCCS 999 UB Lines HIPAA compliance changes proposed </a:t>
            </a:r>
            <a:r>
              <a:rPr lang="en-US" altLang="en-US" sz="2400" dirty="0" smtClean="0"/>
              <a:t>to begin mid to late </a:t>
            </a:r>
            <a:r>
              <a:rPr lang="en-US" altLang="en-US" sz="2400" dirty="0" smtClean="0"/>
              <a:t>2015 and implement in late 2015 to early 2016</a:t>
            </a:r>
            <a:endParaRPr lang="en-US" altLang="en-US" sz="2400" dirty="0"/>
          </a:p>
          <a:p>
            <a:r>
              <a:rPr lang="en-US" altLang="en-US" sz="2400" dirty="0"/>
              <a:t>Will fully remediate the PMMIS system to expand the CRN by 1 additional </a:t>
            </a:r>
            <a:r>
              <a:rPr lang="en-US" altLang="en-US" sz="2400" dirty="0" smtClean="0"/>
              <a:t>digit for all form types; i.e.… AHCCCS CRN’s will go from 14 digits to 15 digits in length</a:t>
            </a:r>
          </a:p>
          <a:p>
            <a:r>
              <a:rPr lang="en-US" altLang="en-US" sz="2400" dirty="0" smtClean="0"/>
              <a:t>Will impact and require testing with Contractors and Trading Partners</a:t>
            </a:r>
          </a:p>
          <a:p>
            <a:r>
              <a:rPr lang="en-US" altLang="en-US" sz="2400" dirty="0" smtClean="0"/>
              <a:t>Detailed timelines in development</a:t>
            </a:r>
            <a:endParaRPr lang="en-US" altLang="en-US" sz="2400" dirty="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13</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538151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Greater AZ SMI Integration</a:t>
            </a:r>
          </a:p>
        </p:txBody>
      </p:sp>
      <p:sp>
        <p:nvSpPr>
          <p:cNvPr id="3" name="Content Placeholder 2"/>
          <p:cNvSpPr>
            <a:spLocks noGrp="1"/>
          </p:cNvSpPr>
          <p:nvPr>
            <p:ph idx="1"/>
          </p:nvPr>
        </p:nvSpPr>
        <p:spPr/>
        <p:txBody>
          <a:bodyPr/>
          <a:lstStyle/>
          <a:p>
            <a:r>
              <a:rPr lang="en-US" sz="2400" dirty="0" smtClean="0"/>
              <a:t>ADHS/BHS will award two contracts one for southern AZ GSA’s and one for northern AZ GSA’s to serve as an Integrated Contractor (providing both behavioral and physical health services to SMI members) and the RBHA for all other members in these GSA’s </a:t>
            </a:r>
          </a:p>
          <a:p>
            <a:r>
              <a:rPr lang="en-US" sz="2400" dirty="0" smtClean="0"/>
              <a:t>AHCCCS assessment of impacts, required systems changes and timelines in progress</a:t>
            </a:r>
            <a:endParaRPr lang="en-US" sz="2400" dirty="0"/>
          </a:p>
        </p:txBody>
      </p:sp>
      <p:sp>
        <p:nvSpPr>
          <p:cNvPr id="4" name="Slide Number Placeholder 3"/>
          <p:cNvSpPr>
            <a:spLocks noGrp="1"/>
          </p:cNvSpPr>
          <p:nvPr>
            <p:ph type="sldNum" sz="quarter" idx="4"/>
          </p:nvPr>
        </p:nvSpPr>
        <p:spPr/>
        <p:txBody>
          <a:bodyPr/>
          <a:lstStyle/>
          <a:p>
            <a:fld id="{FF445594-FFE8-4E90-934C-EFF530110A38}" type="slidenum">
              <a:rPr lang="en-US" smtClean="0"/>
              <a:t>14</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780847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GMH/SA Duals Integration</a:t>
            </a:r>
          </a:p>
        </p:txBody>
      </p:sp>
      <p:sp>
        <p:nvSpPr>
          <p:cNvPr id="3" name="Content Placeholder 2"/>
          <p:cNvSpPr>
            <a:spLocks noGrp="1"/>
          </p:cNvSpPr>
          <p:nvPr>
            <p:ph idx="1"/>
          </p:nvPr>
        </p:nvSpPr>
        <p:spPr/>
        <p:txBody>
          <a:bodyPr/>
          <a:lstStyle/>
          <a:p>
            <a:r>
              <a:rPr lang="en-US" sz="2400" dirty="0" smtClean="0"/>
              <a:t>AHCCCS will identify Medicare/Medicaid dual eligible General Mental Health (GMH)/Substance Abuse (SA) members and will assign their AHCCCS Health Plan to provide both their behavioral health services</a:t>
            </a:r>
          </a:p>
          <a:p>
            <a:r>
              <a:rPr lang="en-US" sz="2400" dirty="0"/>
              <a:t>AHCCCS assessment of impacts, required systems changes and timelines in progress</a:t>
            </a:r>
          </a:p>
        </p:txBody>
      </p:sp>
      <p:sp>
        <p:nvSpPr>
          <p:cNvPr id="4" name="Slide Number Placeholder 3"/>
          <p:cNvSpPr>
            <a:spLocks noGrp="1"/>
          </p:cNvSpPr>
          <p:nvPr>
            <p:ph type="sldNum" sz="quarter" idx="4"/>
          </p:nvPr>
        </p:nvSpPr>
        <p:spPr/>
        <p:txBody>
          <a:bodyPr/>
          <a:lstStyle/>
          <a:p>
            <a:fld id="{FF445594-FFE8-4E90-934C-EFF530110A38}" type="slidenum">
              <a:rPr lang="en-US" smtClean="0"/>
              <a:t>15</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663151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Encounter Data Audits</a:t>
            </a:r>
            <a:endParaRPr lang="en-US" dirty="0"/>
          </a:p>
        </p:txBody>
      </p:sp>
      <p:sp>
        <p:nvSpPr>
          <p:cNvPr id="3" name="Content Placeholder 2"/>
          <p:cNvSpPr>
            <a:spLocks noGrp="1"/>
          </p:cNvSpPr>
          <p:nvPr>
            <p:ph idx="1"/>
          </p:nvPr>
        </p:nvSpPr>
        <p:spPr/>
        <p:txBody>
          <a:bodyPr/>
          <a:lstStyle/>
          <a:p>
            <a:r>
              <a:rPr lang="en-US" sz="2400" dirty="0" smtClean="0"/>
              <a:t>AHCCCS OIG has been conducting assessments or inappropriate billing practices based upon processed claims and encounters data</a:t>
            </a:r>
          </a:p>
          <a:p>
            <a:r>
              <a:rPr lang="en-US" sz="2400" b="1" u="sng" dirty="0" smtClean="0"/>
              <a:t>A sample of the first of these audits, inappropriate use of 50 vs. RT and LT modifiers, will be provided for plan validation and response prior to provider contact</a:t>
            </a:r>
            <a:endParaRPr lang="en-US" sz="2400" b="1" u="sng" dirty="0"/>
          </a:p>
        </p:txBody>
      </p:sp>
      <p:sp>
        <p:nvSpPr>
          <p:cNvPr id="4" name="Slide Number Placeholder 3"/>
          <p:cNvSpPr>
            <a:spLocks noGrp="1"/>
          </p:cNvSpPr>
          <p:nvPr>
            <p:ph type="sldNum" sz="quarter" idx="4"/>
          </p:nvPr>
        </p:nvSpPr>
        <p:spPr/>
        <p:txBody>
          <a:bodyPr/>
          <a:lstStyle/>
          <a:p>
            <a:fld id="{FF445594-FFE8-4E90-934C-EFF530110A38}" type="slidenum">
              <a:rPr lang="en-US" smtClean="0"/>
              <a:t>16</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993474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TPL Workgroup Updates</a:t>
            </a:r>
            <a:endParaRPr lang="en-US" dirty="0"/>
          </a:p>
        </p:txBody>
      </p:sp>
      <p:sp>
        <p:nvSpPr>
          <p:cNvPr id="3" name="Content Placeholder 2"/>
          <p:cNvSpPr>
            <a:spLocks noGrp="1"/>
          </p:cNvSpPr>
          <p:nvPr>
            <p:ph idx="1"/>
          </p:nvPr>
        </p:nvSpPr>
        <p:spPr/>
        <p:txBody>
          <a:bodyPr/>
          <a:lstStyle/>
          <a:p>
            <a:r>
              <a:rPr lang="en-US" sz="2400" dirty="0" smtClean="0"/>
              <a:t>Refer to Webpage </a:t>
            </a:r>
          </a:p>
          <a:p>
            <a:pPr marL="0" indent="0">
              <a:buNone/>
            </a:pPr>
            <a:r>
              <a:rPr lang="en-US" sz="2400" dirty="0" smtClean="0">
                <a:hlinkClick r:id="rId2"/>
              </a:rPr>
              <a:t>http</a:t>
            </a:r>
            <a:r>
              <a:rPr lang="en-US" sz="2400" dirty="0">
                <a:hlinkClick r:id="rId2"/>
              </a:rPr>
              <a:t>://</a:t>
            </a:r>
            <a:r>
              <a:rPr lang="en-US" sz="2400" dirty="0" smtClean="0">
                <a:hlinkClick r:id="rId2"/>
              </a:rPr>
              <a:t>www.azahcccs.gov/commercial/EDIresources/EDITechnicalWorkgroups.aspx</a:t>
            </a:r>
            <a:endParaRPr lang="en-US" sz="2400" dirty="0" smtClean="0"/>
          </a:p>
          <a:p>
            <a:r>
              <a:rPr lang="en-US" sz="2400" dirty="0" smtClean="0"/>
              <a:t>AHCCCS staff are currently working with our ISD on </a:t>
            </a:r>
            <a:r>
              <a:rPr lang="en-US" sz="2400" dirty="0" smtClean="0"/>
              <a:t>identified </a:t>
            </a:r>
            <a:r>
              <a:rPr lang="en-US" sz="2400" dirty="0" smtClean="0"/>
              <a:t>next steps and agreed upon </a:t>
            </a:r>
            <a:r>
              <a:rPr lang="en-US" sz="2400" dirty="0" smtClean="0"/>
              <a:t>documentation</a:t>
            </a:r>
          </a:p>
          <a:p>
            <a:r>
              <a:rPr lang="en-US" sz="2400" b="1" u="sng" dirty="0" smtClean="0"/>
              <a:t>Status summary to be sent to Contractors shortly</a:t>
            </a:r>
            <a:endParaRPr lang="en-US" sz="2400" b="1" u="sng" dirty="0" smtClean="0"/>
          </a:p>
          <a:p>
            <a:pPr marL="0" indent="0">
              <a:buNone/>
            </a:pPr>
            <a:endParaRPr lang="en-US" sz="2400" dirty="0"/>
          </a:p>
          <a:p>
            <a:pPr marL="0" indent="0">
              <a:buNone/>
            </a:pPr>
            <a:endParaRPr lang="en-US" sz="2400" dirty="0" smtClean="0"/>
          </a:p>
          <a:p>
            <a:pPr marL="0" indent="0">
              <a:buNone/>
            </a:pPr>
            <a:endParaRPr lang="en-US" sz="2400" dirty="0"/>
          </a:p>
        </p:txBody>
      </p:sp>
      <p:sp>
        <p:nvSpPr>
          <p:cNvPr id="4" name="Slide Number Placeholder 3"/>
          <p:cNvSpPr>
            <a:spLocks noGrp="1"/>
          </p:cNvSpPr>
          <p:nvPr>
            <p:ph type="sldNum" sz="quarter" idx="4"/>
          </p:nvPr>
        </p:nvSpPr>
        <p:spPr/>
        <p:txBody>
          <a:bodyPr/>
          <a:lstStyle/>
          <a:p>
            <a:fld id="{FF445594-FFE8-4E90-934C-EFF530110A38}" type="slidenum">
              <a:rPr lang="en-US" smtClean="0"/>
              <a:t>17</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520309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Updates</a:t>
            </a:r>
            <a:endParaRPr lang="en-US" dirty="0"/>
          </a:p>
        </p:txBody>
      </p:sp>
      <p:sp>
        <p:nvSpPr>
          <p:cNvPr id="3" name="Content Placeholder 2"/>
          <p:cNvSpPr>
            <a:spLocks noGrp="1"/>
          </p:cNvSpPr>
          <p:nvPr>
            <p:ph idx="1"/>
          </p:nvPr>
        </p:nvSpPr>
        <p:spPr/>
        <p:txBody>
          <a:bodyPr/>
          <a:lstStyle/>
          <a:p>
            <a:r>
              <a:rPr lang="en-US" sz="2400" dirty="0" smtClean="0"/>
              <a:t>Pharmacy NDC related Pends (N020/N027, etc…)</a:t>
            </a:r>
          </a:p>
          <a:p>
            <a:r>
              <a:rPr lang="en-US" sz="2400" dirty="0" smtClean="0"/>
              <a:t>VFC related Pends (Z627, Z628 and Z629)</a:t>
            </a:r>
          </a:p>
          <a:p>
            <a:r>
              <a:rPr lang="en-US" sz="2400" dirty="0" smtClean="0"/>
              <a:t>Other</a:t>
            </a:r>
            <a:r>
              <a:rPr lang="en-US" sz="2400" dirty="0" smtClean="0"/>
              <a:t>?/Open Discussion</a:t>
            </a:r>
          </a:p>
          <a:p>
            <a:pPr marL="0" indent="0">
              <a:buNone/>
            </a:pP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18</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442182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Questions?</a:t>
            </a:r>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19</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762082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lstStyle/>
          <a:p>
            <a:r>
              <a:rPr lang="en-US" sz="2000" dirty="0" smtClean="0"/>
              <a:t>Cost Sharing (Copay) Updates</a:t>
            </a:r>
          </a:p>
          <a:p>
            <a:r>
              <a:rPr lang="en-US" sz="2000" dirty="0" smtClean="0"/>
              <a:t>Encounter Claims Data Exchange/Blind Spots Updates</a:t>
            </a:r>
          </a:p>
          <a:p>
            <a:r>
              <a:rPr lang="en-US" sz="2000" dirty="0" smtClean="0"/>
              <a:t>APR-DRG Project Updates</a:t>
            </a:r>
          </a:p>
          <a:p>
            <a:r>
              <a:rPr lang="en-US" sz="2000" dirty="0" smtClean="0"/>
              <a:t>ICD10 Project Updates</a:t>
            </a:r>
          </a:p>
          <a:p>
            <a:r>
              <a:rPr lang="en-US" sz="2000" dirty="0" smtClean="0"/>
              <a:t>FQHC/RHC Project Updates</a:t>
            </a:r>
          </a:p>
          <a:p>
            <a:r>
              <a:rPr lang="en-US" sz="2000" dirty="0" smtClean="0"/>
              <a:t>PCP Rate Parity Project Updates</a:t>
            </a:r>
          </a:p>
          <a:p>
            <a:r>
              <a:rPr lang="en-US" sz="2000" dirty="0" smtClean="0"/>
              <a:t>AHCCCS CRN Expansion Project (999 Lines) Updates</a:t>
            </a:r>
          </a:p>
          <a:p>
            <a:r>
              <a:rPr lang="en-US" sz="2000" dirty="0" smtClean="0"/>
              <a:t>Greater AZ SMI Integration Updates</a:t>
            </a:r>
          </a:p>
          <a:p>
            <a:r>
              <a:rPr lang="en-US" sz="2000" dirty="0" smtClean="0"/>
              <a:t>GMH/SA Duals Integration Updates</a:t>
            </a:r>
          </a:p>
          <a:p>
            <a:r>
              <a:rPr lang="en-US" sz="2000" dirty="0" smtClean="0"/>
              <a:t>Encounter Data Audits</a:t>
            </a:r>
          </a:p>
          <a:p>
            <a:r>
              <a:rPr lang="en-US" sz="2000" dirty="0" smtClean="0"/>
              <a:t>TPL Workgroup Updates</a:t>
            </a:r>
          </a:p>
          <a:p>
            <a:r>
              <a:rPr lang="en-US" sz="2000" dirty="0" smtClean="0"/>
              <a:t>Other Updates</a:t>
            </a:r>
            <a:endParaRPr lang="en-US" sz="2000" dirty="0"/>
          </a:p>
        </p:txBody>
      </p:sp>
      <p:sp>
        <p:nvSpPr>
          <p:cNvPr id="4" name="Slide Number Placeholder 3"/>
          <p:cNvSpPr>
            <a:spLocks noGrp="1"/>
          </p:cNvSpPr>
          <p:nvPr>
            <p:ph type="sldNum" sz="quarter" idx="4"/>
          </p:nvPr>
        </p:nvSpPr>
        <p:spPr/>
        <p:txBody>
          <a:bodyPr/>
          <a:lstStyle/>
          <a:p>
            <a:fld id="{FF445594-FFE8-4E90-934C-EFF530110A38}" type="slidenum">
              <a:rPr lang="en-US" smtClean="0"/>
              <a:t>2</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725424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Thank You.</a:t>
            </a:r>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20</a:t>
            </a:fld>
            <a:endParaRPr lang="en-US" dirty="0"/>
          </a:p>
        </p:txBody>
      </p:sp>
      <p:sp>
        <p:nvSpPr>
          <p:cNvPr id="4" name="Footer Placeholder 3"/>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176475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Cost Sharing (Copays)</a:t>
            </a:r>
            <a:endParaRPr lang="en-US" dirty="0"/>
          </a:p>
        </p:txBody>
      </p:sp>
      <p:sp>
        <p:nvSpPr>
          <p:cNvPr id="5" name="Content Placeholder 4"/>
          <p:cNvSpPr>
            <a:spLocks noGrp="1"/>
          </p:cNvSpPr>
          <p:nvPr>
            <p:ph idx="1"/>
          </p:nvPr>
        </p:nvSpPr>
        <p:spPr/>
        <p:txBody>
          <a:bodyPr/>
          <a:lstStyle/>
          <a:p>
            <a:r>
              <a:rPr lang="en-US" altLang="en-US" sz="2400" dirty="0" smtClean="0"/>
              <a:t>Previously proposed additions and/or modifications to the current copay populations, services, amounts, etc… for 1/1/2015 </a:t>
            </a:r>
            <a:r>
              <a:rPr lang="en-US" altLang="en-US" sz="2400" b="1" u="sng" dirty="0" smtClean="0"/>
              <a:t>are delayed pending feedback from CMS</a:t>
            </a:r>
          </a:p>
          <a:p>
            <a:r>
              <a:rPr lang="en-US" sz="2400" dirty="0" smtClean="0"/>
              <a:t>It is anticipated that this delay will be a minimum of 90 days, but could be longer  </a:t>
            </a:r>
            <a:endParaRPr lang="en-US" sz="2400" dirty="0"/>
          </a:p>
          <a:p>
            <a:r>
              <a:rPr lang="en-US" sz="2400" dirty="0" smtClean="0"/>
              <a:t>AHCCCS will provide reasonable pre-notice of new implementation timeframes as soon as they become available  </a:t>
            </a:r>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3</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208489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Encounter/Claims Data </a:t>
            </a:r>
            <a:r>
              <a:rPr lang="en-US" altLang="en-US" dirty="0"/>
              <a:t>Exchange/Blind Spots</a:t>
            </a:r>
            <a:endParaRPr lang="en-US" dirty="0"/>
          </a:p>
        </p:txBody>
      </p:sp>
      <p:sp>
        <p:nvSpPr>
          <p:cNvPr id="3" name="Content Placeholder 2"/>
          <p:cNvSpPr>
            <a:spLocks noGrp="1"/>
          </p:cNvSpPr>
          <p:nvPr>
            <p:ph idx="1"/>
          </p:nvPr>
        </p:nvSpPr>
        <p:spPr/>
        <p:txBody>
          <a:bodyPr/>
          <a:lstStyle/>
          <a:p>
            <a:pPr lvl="1"/>
            <a:r>
              <a:rPr lang="en-US" altLang="en-US" sz="2400" i="1" dirty="0"/>
              <a:t>AHCCCS will manage an ongoing exchange of encounter and claims data to Contractors in order to eliminate “blind spots” for services provided to a member shared by multiple programs (In compliance with Federal privacy regulations</a:t>
            </a:r>
            <a:r>
              <a:rPr lang="en-US" altLang="en-US" sz="2400" i="1" dirty="0" smtClean="0"/>
              <a:t>); Contractors </a:t>
            </a:r>
            <a:r>
              <a:rPr lang="en-US" altLang="en-US" sz="2400" i="1" dirty="0"/>
              <a:t>should use this information to develop short- and long-term strategies to improve care coordination</a:t>
            </a:r>
          </a:p>
          <a:p>
            <a:pPr lvl="1"/>
            <a:r>
              <a:rPr lang="en-US" altLang="en-US" sz="2400" dirty="0"/>
              <a:t>Ongoing – provide at least </a:t>
            </a:r>
            <a:r>
              <a:rPr lang="en-US" altLang="en-US" sz="2400" dirty="0" smtClean="0"/>
              <a:t>quarterly</a:t>
            </a: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4</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575807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Encounter/Claims Data Exchange/Blind </a:t>
            </a:r>
            <a:r>
              <a:rPr lang="en-US" altLang="en-US" dirty="0" smtClean="0"/>
              <a:t>Spots </a:t>
            </a:r>
            <a:r>
              <a:rPr lang="en-US" altLang="en-US" dirty="0"/>
              <a:t>(cont.)</a:t>
            </a:r>
            <a:endParaRPr lang="en-US" dirty="0"/>
          </a:p>
        </p:txBody>
      </p:sp>
      <p:sp>
        <p:nvSpPr>
          <p:cNvPr id="3" name="Content Placeholder 2"/>
          <p:cNvSpPr>
            <a:spLocks noGrp="1"/>
          </p:cNvSpPr>
          <p:nvPr>
            <p:ph idx="1"/>
          </p:nvPr>
        </p:nvSpPr>
        <p:spPr/>
        <p:txBody>
          <a:bodyPr/>
          <a:lstStyle/>
          <a:p>
            <a:pPr marL="342900" lvl="3" indent="-342900">
              <a:buClr>
                <a:schemeClr val="bg2"/>
              </a:buClr>
              <a:buFont typeface="Arial" pitchFamily="34" charset="0"/>
              <a:buChar char="•"/>
              <a:defRPr/>
            </a:pPr>
            <a:r>
              <a:rPr lang="en-US" altLang="en-US" sz="2400" dirty="0" smtClean="0"/>
              <a:t>Planned additions to the Data Exchange include the integration of - Medicare Paid Claims Data (Part D; Medicare FFS) – In progress; D-SNP - Completed</a:t>
            </a:r>
          </a:p>
          <a:p>
            <a:pPr marL="342900" lvl="3" indent="-342900">
              <a:buClr>
                <a:schemeClr val="bg2"/>
              </a:buClr>
              <a:buFont typeface="Arial" pitchFamily="34" charset="0"/>
              <a:buChar char="•"/>
              <a:defRPr/>
            </a:pPr>
            <a:r>
              <a:rPr lang="en-US" altLang="en-US" sz="2400" dirty="0" smtClean="0"/>
              <a:t>Quarterly </a:t>
            </a:r>
            <a:r>
              <a:rPr lang="en-US" altLang="en-US" sz="2400" dirty="0"/>
              <a:t>data extracts are based on Claims and Encounters adjudicated within the reporting </a:t>
            </a:r>
            <a:r>
              <a:rPr lang="en-US" altLang="en-US" sz="2400" dirty="0" smtClean="0"/>
              <a:t>¼</a:t>
            </a:r>
          </a:p>
          <a:p>
            <a:pPr marL="342900" lvl="3" indent="-342900">
              <a:buClr>
                <a:schemeClr val="bg2"/>
              </a:buClr>
              <a:buFont typeface="Arial" pitchFamily="34" charset="0"/>
              <a:buChar char="•"/>
              <a:defRPr/>
            </a:pPr>
            <a:r>
              <a:rPr lang="en-US" altLang="en-US" sz="2400" b="1" u="sng" dirty="0" smtClean="0"/>
              <a:t>AHCCCS is also evaluating Contractor requested elements including revenue code line level detail information and recipient behavioral health category as supplemental or additional data for the quarterly Data Exchange</a:t>
            </a:r>
            <a:endParaRPr lang="en-US" altLang="en-US" sz="2400" b="1" u="sng" dirty="0"/>
          </a:p>
          <a:p>
            <a:pPr marL="0" indent="0">
              <a:buNone/>
            </a:pP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5</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276651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APR-DRG’s</a:t>
            </a:r>
            <a:endParaRPr lang="en-US" dirty="0"/>
          </a:p>
        </p:txBody>
      </p:sp>
      <p:sp>
        <p:nvSpPr>
          <p:cNvPr id="3" name="Content Placeholder 2"/>
          <p:cNvSpPr>
            <a:spLocks noGrp="1"/>
          </p:cNvSpPr>
          <p:nvPr>
            <p:ph idx="1"/>
          </p:nvPr>
        </p:nvSpPr>
        <p:spPr/>
        <p:txBody>
          <a:bodyPr/>
          <a:lstStyle/>
          <a:p>
            <a:r>
              <a:rPr lang="en-US" sz="2400" dirty="0" smtClean="0"/>
              <a:t>Implemented 10/1/2014 Implementation </a:t>
            </a:r>
            <a:r>
              <a:rPr lang="en-US" sz="2400" dirty="0"/>
              <a:t>(based upon Dates of Discharge) </a:t>
            </a:r>
          </a:p>
          <a:p>
            <a:r>
              <a:rPr lang="en-US" altLang="en-US" sz="2400" dirty="0"/>
              <a:t>Technical Workgroup </a:t>
            </a:r>
            <a:r>
              <a:rPr lang="en-US" altLang="en-US" sz="2400" dirty="0" smtClean="0"/>
              <a:t>meeting materials available </a:t>
            </a:r>
            <a:r>
              <a:rPr lang="en-US" altLang="en-US" sz="2400" dirty="0"/>
              <a:t>at </a:t>
            </a:r>
            <a:r>
              <a:rPr lang="en-US" altLang="en-US" sz="1800" dirty="0">
                <a:hlinkClick r:id="rId2"/>
              </a:rPr>
              <a:t>http://www.azahcccs.gov/commercial/EDIresources/EDITechnicalWorkgroups.aspx</a:t>
            </a:r>
            <a:r>
              <a:rPr lang="en-US" altLang="en-US" sz="1800" dirty="0"/>
              <a:t>  </a:t>
            </a:r>
          </a:p>
          <a:p>
            <a:r>
              <a:rPr lang="en-US" altLang="en-US" sz="2400" dirty="0" smtClean="0"/>
              <a:t>3 </a:t>
            </a:r>
            <a:r>
              <a:rPr lang="en-US" altLang="en-US" sz="2400" dirty="0"/>
              <a:t>Key Forms of Project Documentation – </a:t>
            </a:r>
          </a:p>
          <a:p>
            <a:pPr lvl="1"/>
            <a:r>
              <a:rPr lang="en-US" altLang="en-US" sz="2000" dirty="0"/>
              <a:t>AHCCCS Policy </a:t>
            </a:r>
            <a:r>
              <a:rPr lang="en-US" altLang="en-US" sz="2000" dirty="0" smtClean="0"/>
              <a:t>Document (</a:t>
            </a:r>
            <a:r>
              <a:rPr lang="en-US" altLang="en-US" sz="2000" b="1" u="sng" dirty="0" smtClean="0">
                <a:solidFill>
                  <a:schemeClr val="tx1"/>
                </a:solidFill>
              </a:rPr>
              <a:t>updated Track Changes version currently posted)</a:t>
            </a:r>
          </a:p>
          <a:p>
            <a:pPr lvl="1"/>
            <a:r>
              <a:rPr lang="en-US" altLang="en-US" sz="2000" dirty="0" smtClean="0"/>
              <a:t>AHCCCS Rule</a:t>
            </a:r>
            <a:endParaRPr lang="en-US" altLang="en-US" sz="2000" i="1" dirty="0"/>
          </a:p>
          <a:p>
            <a:pPr lvl="1"/>
            <a:r>
              <a:rPr lang="en-US" altLang="en-US" sz="2000" dirty="0"/>
              <a:t>AHCCCS DRG </a:t>
            </a:r>
            <a:r>
              <a:rPr lang="en-US" altLang="en-US" sz="2000" dirty="0" smtClean="0"/>
              <a:t>Calculator</a:t>
            </a: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6</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818768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APR-DRG’s </a:t>
            </a:r>
            <a:r>
              <a:rPr lang="en-US" altLang="en-US" dirty="0"/>
              <a:t>(cont.)</a:t>
            </a:r>
            <a:endParaRPr lang="en-US" dirty="0"/>
          </a:p>
        </p:txBody>
      </p:sp>
      <p:sp>
        <p:nvSpPr>
          <p:cNvPr id="3" name="Content Placeholder 2"/>
          <p:cNvSpPr>
            <a:spLocks noGrp="1"/>
          </p:cNvSpPr>
          <p:nvPr>
            <p:ph idx="1"/>
          </p:nvPr>
        </p:nvSpPr>
        <p:spPr/>
        <p:txBody>
          <a:bodyPr/>
          <a:lstStyle/>
          <a:p>
            <a:r>
              <a:rPr lang="en-US" sz="2400" dirty="0" smtClean="0"/>
              <a:t>Contractor </a:t>
            </a:r>
            <a:r>
              <a:rPr lang="en-US" sz="2400" dirty="0"/>
              <a:t>monthly project Milestone Reporting began in February, </a:t>
            </a:r>
            <a:r>
              <a:rPr lang="en-US" sz="2400" dirty="0" smtClean="0"/>
              <a:t>2014 and can discontinue at plan implementation</a:t>
            </a:r>
          </a:p>
          <a:p>
            <a:r>
              <a:rPr lang="en-US" sz="2400" b="1" u="sng" dirty="0" smtClean="0"/>
              <a:t>Weekly reporting related to APR-DRG claims processing required on a weekly basis each Friday now through the end of the calendar year</a:t>
            </a:r>
            <a:endParaRPr lang="en-US" sz="2400" b="1" u="sng" dirty="0"/>
          </a:p>
        </p:txBody>
      </p:sp>
      <p:sp>
        <p:nvSpPr>
          <p:cNvPr id="4" name="Slide Number Placeholder 3"/>
          <p:cNvSpPr>
            <a:spLocks noGrp="1"/>
          </p:cNvSpPr>
          <p:nvPr>
            <p:ph type="sldNum" sz="quarter" idx="4"/>
          </p:nvPr>
        </p:nvSpPr>
        <p:spPr/>
        <p:txBody>
          <a:bodyPr/>
          <a:lstStyle/>
          <a:p>
            <a:fld id="{FF445594-FFE8-4E90-934C-EFF530110A38}" type="slidenum">
              <a:rPr lang="en-US" smtClean="0"/>
              <a:t>7</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272963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ICD-10</a:t>
            </a:r>
            <a:endParaRPr lang="en-US" dirty="0"/>
          </a:p>
        </p:txBody>
      </p:sp>
      <p:sp>
        <p:nvSpPr>
          <p:cNvPr id="3" name="Content Placeholder 2"/>
          <p:cNvSpPr>
            <a:spLocks noGrp="1"/>
          </p:cNvSpPr>
          <p:nvPr>
            <p:ph idx="1"/>
          </p:nvPr>
        </p:nvSpPr>
        <p:spPr/>
        <p:txBody>
          <a:bodyPr/>
          <a:lstStyle/>
          <a:p>
            <a:pPr>
              <a:defRPr/>
            </a:pPr>
            <a:r>
              <a:rPr lang="en-US" sz="2400" dirty="0"/>
              <a:t>The AHCCCS ICD10 </a:t>
            </a:r>
            <a:r>
              <a:rPr lang="en-US" sz="2400" dirty="0" smtClean="0"/>
              <a:t>Project implementation 10/1/2015</a:t>
            </a:r>
          </a:p>
          <a:p>
            <a:pPr>
              <a:defRPr/>
            </a:pPr>
            <a:r>
              <a:rPr lang="en-US" sz="2400" dirty="0" smtClean="0"/>
              <a:t>Testing with Trading Partners began in January of 2014 and will continue through September of 2015</a:t>
            </a:r>
          </a:p>
          <a:p>
            <a:pPr lvl="0">
              <a:defRPr/>
            </a:pPr>
            <a:r>
              <a:rPr lang="en-US" sz="2400" dirty="0"/>
              <a:t>ICD10 Effective Date - October1 2015 (OP Dates of Services or IP Dates of Discharge</a:t>
            </a:r>
            <a:r>
              <a:rPr lang="en-US" sz="2400" dirty="0" smtClean="0"/>
              <a:t>)</a:t>
            </a:r>
          </a:p>
          <a:p>
            <a:pPr lvl="0">
              <a:defRPr/>
            </a:pPr>
            <a:r>
              <a:rPr lang="en-US" sz="2400" b="1" u="sng" dirty="0" smtClean="0"/>
              <a:t>AHCCCS will be supplying a limited set of required Testing Scenarios that all Contractors must successfully complete prior to </a:t>
            </a:r>
            <a:r>
              <a:rPr lang="en-US" sz="2400" b="1" u="sng" dirty="0" smtClean="0"/>
              <a:t>implementation (timing TBD)</a:t>
            </a:r>
            <a:endParaRPr lang="en-US" sz="2400" b="1" u="sng" dirty="0"/>
          </a:p>
          <a:p>
            <a:pPr>
              <a:defRPr/>
            </a:pPr>
            <a:endParaRPr lang="en-US" sz="2400" dirty="0" smtClean="0"/>
          </a:p>
          <a:p>
            <a:pPr>
              <a:defRPr/>
            </a:pPr>
            <a:endParaRPr lang="en-US" sz="2400" dirty="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8</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644030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ICD-10 (cont.)</a:t>
            </a:r>
            <a:endParaRPr lang="en-US" dirty="0"/>
          </a:p>
        </p:txBody>
      </p:sp>
      <p:sp>
        <p:nvSpPr>
          <p:cNvPr id="3" name="Content Placeholder 2"/>
          <p:cNvSpPr>
            <a:spLocks noGrp="1"/>
          </p:cNvSpPr>
          <p:nvPr>
            <p:ph idx="1"/>
          </p:nvPr>
        </p:nvSpPr>
        <p:spPr/>
        <p:txBody>
          <a:bodyPr/>
          <a:lstStyle/>
          <a:p>
            <a:pPr marL="469900" lvl="1" indent="-469900">
              <a:buClr>
                <a:schemeClr val="bg2"/>
              </a:buClr>
              <a:buSzPct val="70000"/>
              <a:buFont typeface="Wingdings" pitchFamily="2" charset="2"/>
              <a:buChar char="o"/>
              <a:defRPr/>
            </a:pPr>
            <a:r>
              <a:rPr lang="en-US" sz="2400" dirty="0" smtClean="0"/>
              <a:t>Ongoing </a:t>
            </a:r>
            <a:r>
              <a:rPr lang="en-US" altLang="en-US" sz="2400" dirty="0" smtClean="0"/>
              <a:t>Contractor </a:t>
            </a:r>
            <a:r>
              <a:rPr lang="en-US" altLang="en-US" sz="2400" dirty="0"/>
              <a:t>Milestone Reporting and </a:t>
            </a:r>
            <a:r>
              <a:rPr lang="en-US" altLang="en-US" sz="2400" dirty="0" smtClean="0"/>
              <a:t>Tracking should continue until 10/1/15</a:t>
            </a:r>
          </a:p>
          <a:p>
            <a:pPr marL="469900" lvl="1" indent="-469900">
              <a:buClr>
                <a:schemeClr val="bg2"/>
              </a:buClr>
              <a:buSzPct val="70000"/>
              <a:buFont typeface="Wingdings" pitchFamily="2" charset="2"/>
              <a:buChar char="o"/>
              <a:defRPr/>
            </a:pPr>
            <a:r>
              <a:rPr lang="en-US" sz="2400" b="1" u="sng" dirty="0" smtClean="0"/>
              <a:t>Post implementation status reporting requirements are current under development</a:t>
            </a:r>
          </a:p>
          <a:p>
            <a:pPr marL="457200" lvl="1" indent="-457200">
              <a:buClr>
                <a:schemeClr val="bg2"/>
              </a:buClr>
              <a:buSzPct val="70000"/>
              <a:defRPr/>
            </a:pP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9</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876012832"/>
      </p:ext>
    </p:extLst>
  </p:cSld>
  <p:clrMapOvr>
    <a:masterClrMapping/>
  </p:clrMapOvr>
</p:sld>
</file>

<file path=ppt/theme/theme1.xml><?xml version="1.0" encoding="utf-8"?>
<a:theme xmlns:a="http://schemas.openxmlformats.org/drawingml/2006/main" name="1_2014 AHCCCS">
  <a:themeElements>
    <a:clrScheme name="AHCCCS 1">
      <a:dk1>
        <a:srgbClr val="595959"/>
      </a:dk1>
      <a:lt1>
        <a:sysClr val="window" lastClr="FFFFFF"/>
      </a:lt1>
      <a:dk2>
        <a:srgbClr val="1F497D"/>
      </a:dk2>
      <a:lt2>
        <a:srgbClr val="FFFFFF"/>
      </a:lt2>
      <a:accent1>
        <a:srgbClr val="318DCC"/>
      </a:accent1>
      <a:accent2>
        <a:srgbClr val="FFCB08"/>
      </a:accent2>
      <a:accent3>
        <a:srgbClr val="702339"/>
      </a:accent3>
      <a:accent4>
        <a:srgbClr val="6E9282"/>
      </a:accent4>
      <a:accent5>
        <a:srgbClr val="A0CEEC"/>
      </a:accent5>
      <a:accent6>
        <a:srgbClr val="FAE69C"/>
      </a:accent6>
      <a:hlink>
        <a:srgbClr val="318DCC"/>
      </a:hlink>
      <a:folHlink>
        <a:srgbClr val="70233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262</TotalTime>
  <Words>1077</Words>
  <Application>Microsoft Office PowerPoint</Application>
  <PresentationFormat>On-screen Show (4:3)</PresentationFormat>
  <Paragraphs>122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1_2014 AHCCCS</vt:lpstr>
      <vt:lpstr>Technical Consortium Meeting</vt:lpstr>
      <vt:lpstr>Topics:</vt:lpstr>
      <vt:lpstr>Cost Sharing (Copays)</vt:lpstr>
      <vt:lpstr>Encounter/Claims Data Exchange/Blind Spots</vt:lpstr>
      <vt:lpstr>Encounter/Claims Data Exchange/Blind Spots (cont.)</vt:lpstr>
      <vt:lpstr>APR-DRG’s</vt:lpstr>
      <vt:lpstr>APR-DRG’s (cont.)</vt:lpstr>
      <vt:lpstr>ICD-10</vt:lpstr>
      <vt:lpstr>ICD-10 (cont.)</vt:lpstr>
      <vt:lpstr>FQHC/RHC Project</vt:lpstr>
      <vt:lpstr>PCP Rate Parity</vt:lpstr>
      <vt:lpstr>PCP Rate Parity (cont.)</vt:lpstr>
      <vt:lpstr>AHCCCS CRN Expansion Project (999 Lines)</vt:lpstr>
      <vt:lpstr>Greater AZ SMI Integration</vt:lpstr>
      <vt:lpstr>GMH/SA Duals Integration</vt:lpstr>
      <vt:lpstr>Encounter Data Audits</vt:lpstr>
      <vt:lpstr>TPL Workgroup Updates</vt:lpstr>
      <vt:lpstr>Other Updates</vt:lpstr>
      <vt:lpstr>Questions?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Shepherd, Jill</dc:creator>
  <cp:lastModifiedBy>Petre, Lori</cp:lastModifiedBy>
  <cp:revision>34</cp:revision>
  <dcterms:created xsi:type="dcterms:W3CDTF">2014-04-21T18:20:21Z</dcterms:created>
  <dcterms:modified xsi:type="dcterms:W3CDTF">2014-11-12T23:01:26Z</dcterms:modified>
</cp:coreProperties>
</file>