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88" r:id="rId3"/>
    <p:sldId id="258" r:id="rId4"/>
    <p:sldId id="291" r:id="rId5"/>
    <p:sldId id="261" r:id="rId6"/>
    <p:sldId id="262" r:id="rId7"/>
    <p:sldId id="263" r:id="rId8"/>
    <p:sldId id="264" r:id="rId9"/>
    <p:sldId id="265" r:id="rId10"/>
    <p:sldId id="266" r:id="rId11"/>
    <p:sldId id="278" r:id="rId12"/>
    <p:sldId id="267" r:id="rId13"/>
    <p:sldId id="279" r:id="rId14"/>
    <p:sldId id="280" r:id="rId15"/>
    <p:sldId id="268" r:id="rId16"/>
    <p:sldId id="283" r:id="rId17"/>
    <p:sldId id="284" r:id="rId18"/>
    <p:sldId id="285" r:id="rId19"/>
    <p:sldId id="286" r:id="rId20"/>
    <p:sldId id="287" r:id="rId21"/>
    <p:sldId id="274" r:id="rId22"/>
    <p:sldId id="281" r:id="rId23"/>
    <p:sldId id="275" r:id="rId24"/>
    <p:sldId id="276" r:id="rId25"/>
    <p:sldId id="289" r:id="rId26"/>
    <p:sldId id="293" r:id="rId27"/>
    <p:sldId id="259" r:id="rId28"/>
    <p:sldId id="292" r:id="rId29"/>
    <p:sldId id="260"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46DAAAD-9A8A-4037-9921-B72F2182C2F4}" type="datetimeFigureOut">
              <a:rPr lang="en-US" smtClean="0"/>
              <a:t>7/22/2014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C9C71B4-0BE4-46D8-9A18-4A1D7B2ED132}" type="slidenum">
              <a:rPr lang="en-US" smtClean="0"/>
              <a:t>‹#›</a:t>
            </a:fld>
            <a:endParaRPr lang="en-US" dirty="0"/>
          </a:p>
        </p:txBody>
      </p:sp>
    </p:spTree>
    <p:extLst>
      <p:ext uri="{BB962C8B-B14F-4D97-AF65-F5344CB8AC3E}">
        <p14:creationId xmlns:p14="http://schemas.microsoft.com/office/powerpoint/2010/main" val="573211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209800"/>
            <a:ext cx="6705600" cy="1905000"/>
          </a:xfrm>
          <a:prstGeom prst="rect">
            <a:avLst/>
          </a:prstGeom>
        </p:spPr>
        <p:txBody>
          <a:bodyPr anchor="ctr"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3304951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09325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360742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2032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61434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3907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28908578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buClr>
                <a:srgbClr val="F2D10E"/>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rgbClr val="F2D10E"/>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02668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2791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6220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ext Placeholder 2"/>
          <p:cNvSpPr>
            <a:spLocks noGrp="1"/>
          </p:cNvSpPr>
          <p:nvPr>
            <p:ph type="body" idx="13"/>
          </p:nvPr>
        </p:nvSpPr>
        <p:spPr>
          <a:xfrm>
            <a:off x="4572000" y="16002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buClr>
                <a:srgbClr val="F2D10E"/>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itle 1"/>
          <p:cNvSpPr>
            <a:spLocks noGrp="1"/>
          </p:cNvSpPr>
          <p:nvPr>
            <p:ph type="title"/>
          </p:nvPr>
        </p:nvSpPr>
        <p:spPr>
          <a:xfrm>
            <a:off x="457200" y="304800"/>
            <a:ext cx="82296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857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2235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30350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azahcccs.gov/commercial/EDIresources/EDITechnicalWorkgroups.aspx"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www.azahcccs.gov/commercial/EDIresources/EDITechnicalWorkgroups.aspx"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a:t>Technical Consortium </a:t>
            </a:r>
            <a:r>
              <a:rPr lang="en-US" altLang="en-US" dirty="0" smtClean="0"/>
              <a:t>Meeting</a:t>
            </a:r>
            <a:endParaRPr lang="en-US" dirty="0"/>
          </a:p>
        </p:txBody>
      </p:sp>
      <p:sp>
        <p:nvSpPr>
          <p:cNvPr id="3" name="Subtitle 2"/>
          <p:cNvSpPr>
            <a:spLocks noGrp="1"/>
          </p:cNvSpPr>
          <p:nvPr>
            <p:ph type="subTitle" idx="1"/>
          </p:nvPr>
        </p:nvSpPr>
        <p:spPr/>
        <p:txBody>
          <a:bodyPr/>
          <a:lstStyle/>
          <a:p>
            <a:r>
              <a:rPr lang="en-US" altLang="en-US" dirty="0" smtClean="0"/>
              <a:t>July </a:t>
            </a:r>
            <a:r>
              <a:rPr lang="en-US" altLang="en-US" sz="2800" dirty="0"/>
              <a:t>2014</a:t>
            </a:r>
            <a:endParaRPr lang="en-US" dirty="0"/>
          </a:p>
        </p:txBody>
      </p:sp>
    </p:spTree>
    <p:extLst>
      <p:ext uri="{BB962C8B-B14F-4D97-AF65-F5344CB8AC3E}">
        <p14:creationId xmlns:p14="http://schemas.microsoft.com/office/powerpoint/2010/main" val="1947969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a:t>
            </a:r>
            <a:endParaRPr lang="en-US" dirty="0"/>
          </a:p>
        </p:txBody>
      </p:sp>
      <p:sp>
        <p:nvSpPr>
          <p:cNvPr id="3" name="Content Placeholder 2"/>
          <p:cNvSpPr>
            <a:spLocks noGrp="1"/>
          </p:cNvSpPr>
          <p:nvPr>
            <p:ph idx="1"/>
          </p:nvPr>
        </p:nvSpPr>
        <p:spPr/>
        <p:txBody>
          <a:bodyPr/>
          <a:lstStyle/>
          <a:p>
            <a:pPr>
              <a:defRPr/>
            </a:pPr>
            <a:r>
              <a:rPr lang="en-US" sz="2400" dirty="0"/>
              <a:t>The AHCCCS ICD10 </a:t>
            </a:r>
            <a:r>
              <a:rPr lang="en-US" sz="2400" dirty="0" smtClean="0"/>
              <a:t>Project was </a:t>
            </a:r>
            <a:r>
              <a:rPr lang="en-US" sz="2400" dirty="0"/>
              <a:t>impacted by Federal </a:t>
            </a:r>
            <a:r>
              <a:rPr lang="en-US" sz="2400" dirty="0" smtClean="0"/>
              <a:t>Legislation; direction from </a:t>
            </a:r>
            <a:r>
              <a:rPr lang="en-US" sz="2400" dirty="0"/>
              <a:t>CMS as to timeframes and implementation </a:t>
            </a:r>
            <a:r>
              <a:rPr lang="en-US" sz="2400" dirty="0" smtClean="0"/>
              <a:t>requirements specifies a delay in implementation to 10/1/2015</a:t>
            </a:r>
            <a:endParaRPr lang="en-US" sz="2400" dirty="0"/>
          </a:p>
          <a:p>
            <a:pPr>
              <a:defRPr/>
            </a:pPr>
            <a:r>
              <a:rPr lang="en-US" sz="2400" dirty="0"/>
              <a:t>No impact to APR-DRG project </a:t>
            </a:r>
            <a:r>
              <a:rPr lang="en-US" sz="2400" dirty="0" smtClean="0"/>
              <a:t>timeframes</a:t>
            </a:r>
          </a:p>
          <a:p>
            <a:pPr>
              <a:defRPr/>
            </a:pPr>
            <a:endParaRPr 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644030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 (cont.)</a:t>
            </a:r>
            <a:endParaRPr lang="en-US" dirty="0"/>
          </a:p>
        </p:txBody>
      </p:sp>
      <p:sp>
        <p:nvSpPr>
          <p:cNvPr id="3" name="Content Placeholder 2"/>
          <p:cNvSpPr>
            <a:spLocks noGrp="1"/>
          </p:cNvSpPr>
          <p:nvPr>
            <p:ph idx="1"/>
          </p:nvPr>
        </p:nvSpPr>
        <p:spPr/>
        <p:txBody>
          <a:bodyPr/>
          <a:lstStyle/>
          <a:p>
            <a:r>
              <a:rPr lang="en-US" sz="2400" dirty="0"/>
              <a:t>Communication to </a:t>
            </a:r>
            <a:r>
              <a:rPr lang="en-US" sz="2400" dirty="0" smtClean="0"/>
              <a:t>Contractors </a:t>
            </a:r>
            <a:r>
              <a:rPr lang="en-US" sz="2400" dirty="0"/>
              <a:t>– </a:t>
            </a:r>
            <a:r>
              <a:rPr lang="en-US" sz="2000" dirty="0"/>
              <a:t>“</a:t>
            </a:r>
            <a:r>
              <a:rPr lang="en-US" sz="2000" i="1" u="sng" dirty="0"/>
              <a:t>It is AHCCCS’s</a:t>
            </a:r>
            <a:r>
              <a:rPr lang="en-US" sz="2000" i="1" dirty="0"/>
              <a:t> </a:t>
            </a:r>
            <a:r>
              <a:rPr lang="en-US" sz="2000" i="1" u="sng" dirty="0"/>
              <a:t>intent, as previously communicated, to continue to pursue finalization of our ICD10 system changes and to utilize the delay to expand the External Testing window afforded to our Trading Partners</a:t>
            </a:r>
            <a:r>
              <a:rPr lang="en-US" sz="2000" i="1" dirty="0"/>
              <a:t>.  </a:t>
            </a:r>
            <a:r>
              <a:rPr lang="en-US" sz="2000" i="1" u="sng" dirty="0"/>
              <a:t>We will also be soliciting feedback from each of our Contractors over the next few weeks as to your ability to or barriers from being able to follow the aforementioned approach to project timelines. </a:t>
            </a:r>
            <a:r>
              <a:rPr lang="en-US" sz="2000" i="1" dirty="0"/>
              <a:t> Please do not stop work on your current timelines related to ICD10 project without first discussing revisions to your timelines with us</a:t>
            </a:r>
            <a:r>
              <a:rPr lang="en-US" sz="2000" i="1" dirty="0" smtClean="0"/>
              <a:t>.”</a:t>
            </a:r>
            <a:endParaRPr lang="en-US" sz="2000" i="1"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11</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244633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 (cont.)</a:t>
            </a:r>
            <a:endParaRPr lang="en-US" dirty="0"/>
          </a:p>
        </p:txBody>
      </p:sp>
      <p:sp>
        <p:nvSpPr>
          <p:cNvPr id="3" name="Content Placeholder 2"/>
          <p:cNvSpPr>
            <a:spLocks noGrp="1"/>
          </p:cNvSpPr>
          <p:nvPr>
            <p:ph idx="1"/>
          </p:nvPr>
        </p:nvSpPr>
        <p:spPr/>
        <p:txBody>
          <a:bodyPr/>
          <a:lstStyle/>
          <a:p>
            <a:r>
              <a:rPr lang="en-US" sz="2400" dirty="0" smtClean="0"/>
              <a:t>“Revised” </a:t>
            </a:r>
            <a:r>
              <a:rPr lang="en-US" sz="2400" dirty="0"/>
              <a:t>AHCCCS ICD10 Project Milestones</a:t>
            </a:r>
          </a:p>
          <a:p>
            <a:pPr lvl="1"/>
            <a:r>
              <a:rPr lang="en-US" sz="2000" dirty="0"/>
              <a:t>Complete Requirements and Design – Reference	</a:t>
            </a:r>
            <a:r>
              <a:rPr lang="en-US" sz="2000" i="1" dirty="0"/>
              <a:t>Completed</a:t>
            </a:r>
            <a:endParaRPr lang="en-US" sz="2000" dirty="0"/>
          </a:p>
          <a:p>
            <a:pPr lvl="1"/>
            <a:r>
              <a:rPr lang="en-US" sz="2000" dirty="0"/>
              <a:t>Begin Coding – Reference					</a:t>
            </a:r>
            <a:r>
              <a:rPr lang="en-US" sz="2000" i="1" dirty="0"/>
              <a:t>Completed</a:t>
            </a:r>
            <a:endParaRPr lang="en-US" sz="2000" dirty="0"/>
          </a:p>
          <a:p>
            <a:pPr lvl="1"/>
            <a:r>
              <a:rPr lang="en-US" sz="2000" dirty="0"/>
              <a:t>Complete Requirements and Design – All other 	</a:t>
            </a:r>
            <a:r>
              <a:rPr lang="en-US" sz="2000" i="1" dirty="0"/>
              <a:t>Completed</a:t>
            </a:r>
            <a:endParaRPr lang="en-US" sz="2000" dirty="0"/>
          </a:p>
          <a:p>
            <a:pPr lvl="1"/>
            <a:r>
              <a:rPr lang="en-US" sz="2000" dirty="0"/>
              <a:t>Internal Testing Begins – Reference			</a:t>
            </a:r>
            <a:r>
              <a:rPr lang="en-US" sz="2000" i="1" dirty="0"/>
              <a:t>Completed</a:t>
            </a:r>
            <a:endParaRPr lang="en-US" sz="2000" dirty="0"/>
          </a:p>
          <a:p>
            <a:pPr lvl="1"/>
            <a:r>
              <a:rPr lang="en-US" sz="2000" dirty="0"/>
              <a:t>Begin Coding – All other System Areas		In </a:t>
            </a:r>
            <a:r>
              <a:rPr lang="en-US" sz="2000" dirty="0" smtClean="0"/>
              <a:t>Progress</a:t>
            </a:r>
          </a:p>
          <a:p>
            <a:pPr lvl="1"/>
            <a:r>
              <a:rPr lang="en-US" sz="2000" i="1" dirty="0"/>
              <a:t>Freeze Begins</a:t>
            </a:r>
            <a:r>
              <a:rPr lang="en-US" sz="2000" i="1" dirty="0" smtClean="0"/>
              <a:t>.....</a:t>
            </a:r>
          </a:p>
          <a:p>
            <a:pPr lvl="1"/>
            <a:r>
              <a:rPr lang="en-US" sz="2000" dirty="0"/>
              <a:t>System Implementation – Reference 		</a:t>
            </a:r>
            <a:r>
              <a:rPr lang="en-US" sz="2000" i="1" dirty="0"/>
              <a:t>Completed</a:t>
            </a:r>
            <a:endParaRPr lang="en-US" sz="2000" dirty="0"/>
          </a:p>
          <a:p>
            <a:pPr lvl="1"/>
            <a:r>
              <a:rPr lang="en-US" sz="2000" dirty="0"/>
              <a:t>Initial Reference Table Loads			</a:t>
            </a:r>
            <a:r>
              <a:rPr lang="en-US" sz="2000" i="1" dirty="0"/>
              <a:t>Completed</a:t>
            </a:r>
            <a:endParaRPr lang="en-US" sz="2000" dirty="0"/>
          </a:p>
          <a:p>
            <a:pPr lvl="1"/>
            <a:endParaRPr lang="en-US" sz="2000" dirty="0"/>
          </a:p>
          <a:p>
            <a:pPr lvl="1"/>
            <a:endParaRPr lang="en-US" sz="2000" dirty="0"/>
          </a:p>
        </p:txBody>
      </p:sp>
      <p:sp>
        <p:nvSpPr>
          <p:cNvPr id="4" name="Slide Number Placeholder 3"/>
          <p:cNvSpPr>
            <a:spLocks noGrp="1"/>
          </p:cNvSpPr>
          <p:nvPr>
            <p:ph type="sldNum" sz="quarter" idx="4"/>
          </p:nvPr>
        </p:nvSpPr>
        <p:spPr/>
        <p:txBody>
          <a:bodyPr/>
          <a:lstStyle/>
          <a:p>
            <a:fld id="{FF445594-FFE8-4E90-934C-EFF530110A38}" type="slidenum">
              <a:rPr lang="en-US" smtClean="0"/>
              <a:t>12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7849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 (cont.)</a:t>
            </a:r>
            <a:endParaRPr lang="en-US" dirty="0"/>
          </a:p>
        </p:txBody>
      </p:sp>
      <p:sp>
        <p:nvSpPr>
          <p:cNvPr id="3" name="Content Placeholder 2"/>
          <p:cNvSpPr>
            <a:spLocks noGrp="1"/>
          </p:cNvSpPr>
          <p:nvPr>
            <p:ph idx="1"/>
          </p:nvPr>
        </p:nvSpPr>
        <p:spPr/>
        <p:txBody>
          <a:bodyPr/>
          <a:lstStyle/>
          <a:p>
            <a:pPr lvl="0"/>
            <a:r>
              <a:rPr lang="en-US" sz="2000" dirty="0" smtClean="0"/>
              <a:t>Internal </a:t>
            </a:r>
            <a:r>
              <a:rPr lang="en-US" sz="2000" dirty="0"/>
              <a:t>Testing Begins – System </a:t>
            </a:r>
            <a:r>
              <a:rPr lang="en-US" sz="2000" dirty="0" smtClean="0"/>
              <a:t>Areas </a:t>
            </a:r>
            <a:r>
              <a:rPr lang="en-US" sz="2000" dirty="0"/>
              <a:t>		In Progress</a:t>
            </a:r>
          </a:p>
          <a:p>
            <a:pPr lvl="0"/>
            <a:r>
              <a:rPr lang="en-US" sz="2000" dirty="0" smtClean="0"/>
              <a:t>Internal </a:t>
            </a:r>
            <a:r>
              <a:rPr lang="en-US" sz="2000" dirty="0"/>
              <a:t>Testing Ends – All System Areas	</a:t>
            </a:r>
            <a:r>
              <a:rPr lang="en-US" sz="2000" dirty="0" smtClean="0"/>
              <a:t>September 2014</a:t>
            </a:r>
            <a:endParaRPr lang="en-US" sz="2000" dirty="0"/>
          </a:p>
          <a:p>
            <a:pPr lvl="0"/>
            <a:r>
              <a:rPr lang="en-US" sz="2000" dirty="0"/>
              <a:t>External Testing Begins </a:t>
            </a:r>
            <a:r>
              <a:rPr lang="en-US" sz="1600" dirty="0" smtClean="0"/>
              <a:t>(</a:t>
            </a:r>
            <a:r>
              <a:rPr lang="en-US" sz="1600" dirty="0"/>
              <a:t>all </a:t>
            </a:r>
            <a:r>
              <a:rPr lang="en-US" sz="1600" dirty="0" smtClean="0"/>
              <a:t>Contractors/providers/ATR)</a:t>
            </a:r>
            <a:r>
              <a:rPr lang="en-US" sz="2000" dirty="0" smtClean="0"/>
              <a:t> (</a:t>
            </a:r>
            <a:r>
              <a:rPr lang="en-US" sz="2000" i="1" dirty="0"/>
              <a:t>see detail</a:t>
            </a:r>
            <a:r>
              <a:rPr lang="en-US" sz="2000" dirty="0"/>
              <a:t>)</a:t>
            </a:r>
          </a:p>
          <a:p>
            <a:pPr lvl="1"/>
            <a:r>
              <a:rPr lang="en-US" sz="2000" dirty="0"/>
              <a:t>837 Submissions – Claims/Encounters		</a:t>
            </a:r>
            <a:r>
              <a:rPr lang="en-US" sz="2000" dirty="0" smtClean="0"/>
              <a:t>January </a:t>
            </a:r>
            <a:r>
              <a:rPr lang="en-US" sz="2000" dirty="0"/>
              <a:t>2014</a:t>
            </a:r>
          </a:p>
          <a:p>
            <a:pPr lvl="1"/>
            <a:r>
              <a:rPr lang="en-US" sz="2000" dirty="0"/>
              <a:t>Claims/Encounters Editing and Results Reporting	March 2014</a:t>
            </a:r>
          </a:p>
          <a:p>
            <a:pPr lvl="1"/>
            <a:r>
              <a:rPr lang="en-US" sz="2000" dirty="0"/>
              <a:t>Reports						</a:t>
            </a:r>
            <a:r>
              <a:rPr lang="en-US" sz="2000" dirty="0" smtClean="0"/>
              <a:t>June </a:t>
            </a:r>
            <a:r>
              <a:rPr lang="en-US" sz="2000" dirty="0"/>
              <a:t>2014</a:t>
            </a:r>
          </a:p>
          <a:p>
            <a:pPr lvl="1"/>
            <a:r>
              <a:rPr lang="en-US" sz="2000" dirty="0"/>
              <a:t>ICD9/DRG Integrated End to End 			June 2014</a:t>
            </a:r>
          </a:p>
          <a:p>
            <a:pPr lvl="1"/>
            <a:r>
              <a:rPr lang="en-US" sz="2000" dirty="0"/>
              <a:t>ICD10/DRG Integrated End to End 		</a:t>
            </a:r>
            <a:r>
              <a:rPr lang="en-US" sz="2000" dirty="0" smtClean="0"/>
              <a:t>October 2015</a:t>
            </a:r>
            <a:endParaRPr lang="en-US" sz="2000" dirty="0"/>
          </a:p>
          <a:p>
            <a:pPr lvl="1"/>
            <a:endParaRPr lang="en-US" dirty="0" smtClean="0"/>
          </a:p>
          <a:p>
            <a:pPr lvl="1"/>
            <a:r>
              <a:rPr lang="en-US" sz="2400" i="1" dirty="0" smtClean="0"/>
              <a:t>Ongoing external testing supported through 9/30/2015</a:t>
            </a:r>
            <a:endParaRPr lang="en-US" sz="2400" i="1" dirty="0"/>
          </a:p>
        </p:txBody>
      </p:sp>
      <p:sp>
        <p:nvSpPr>
          <p:cNvPr id="4" name="Slide Number Placeholder 3"/>
          <p:cNvSpPr>
            <a:spLocks noGrp="1"/>
          </p:cNvSpPr>
          <p:nvPr>
            <p:ph type="sldNum" sz="quarter" idx="4"/>
          </p:nvPr>
        </p:nvSpPr>
        <p:spPr/>
        <p:txBody>
          <a:bodyPr/>
          <a:lstStyle/>
          <a:p>
            <a:fld id="{FF445594-FFE8-4E90-934C-EFF530110A38}" type="slidenum">
              <a:rPr lang="en-US" smtClean="0"/>
              <a:t>13</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53307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 (cont.)</a:t>
            </a:r>
            <a:endParaRPr lang="en-US" dirty="0"/>
          </a:p>
        </p:txBody>
      </p:sp>
      <p:sp>
        <p:nvSpPr>
          <p:cNvPr id="3" name="Content Placeholder 2"/>
          <p:cNvSpPr>
            <a:spLocks noGrp="1"/>
          </p:cNvSpPr>
          <p:nvPr>
            <p:ph idx="1"/>
          </p:nvPr>
        </p:nvSpPr>
        <p:spPr/>
        <p:txBody>
          <a:bodyPr/>
          <a:lstStyle/>
          <a:p>
            <a:pPr lvl="0"/>
            <a:r>
              <a:rPr lang="en-US" sz="2000" dirty="0"/>
              <a:t>System Implementation (with 10/1/2015 effective dates) – All Systems   				September 2014      </a:t>
            </a:r>
          </a:p>
          <a:p>
            <a:r>
              <a:rPr lang="en-US" sz="2000" i="1" dirty="0"/>
              <a:t>Freeze Ends.....</a:t>
            </a:r>
            <a:endParaRPr lang="en-US" sz="2000" dirty="0"/>
          </a:p>
          <a:p>
            <a:pPr lvl="0"/>
            <a:r>
              <a:rPr lang="en-US" sz="2000" dirty="0"/>
              <a:t>External Testing Ends		</a:t>
            </a:r>
            <a:r>
              <a:rPr lang="en-US" sz="2000" dirty="0" smtClean="0"/>
              <a:t>No </a:t>
            </a:r>
            <a:r>
              <a:rPr lang="en-US" sz="2000" dirty="0"/>
              <a:t>earlier </a:t>
            </a:r>
            <a:r>
              <a:rPr lang="en-US" sz="2000" dirty="0" smtClean="0"/>
              <a:t>than September 2015</a:t>
            </a:r>
          </a:p>
          <a:p>
            <a:pPr lvl="0"/>
            <a:endParaRPr lang="en-US" sz="2000" dirty="0"/>
          </a:p>
          <a:p>
            <a:pPr marL="0" lvl="0" indent="0">
              <a:buNone/>
            </a:pPr>
            <a:r>
              <a:rPr lang="en-US" sz="2000" dirty="0"/>
              <a:t>ICD10 Effective </a:t>
            </a:r>
            <a:r>
              <a:rPr lang="en-US" sz="2000" dirty="0" smtClean="0"/>
              <a:t>Date - October1 </a:t>
            </a:r>
            <a:r>
              <a:rPr lang="en-US" sz="2000" dirty="0"/>
              <a:t>2015 (OP Dates of Services or IP Dates of Discharge)</a:t>
            </a:r>
          </a:p>
          <a:p>
            <a:endParaRPr lang="en-US" sz="2000" dirty="0"/>
          </a:p>
          <a:p>
            <a:endParaRPr lang="en-US" sz="2000" dirty="0"/>
          </a:p>
        </p:txBody>
      </p:sp>
      <p:sp>
        <p:nvSpPr>
          <p:cNvPr id="4" name="Slide Number Placeholder 3"/>
          <p:cNvSpPr>
            <a:spLocks noGrp="1"/>
          </p:cNvSpPr>
          <p:nvPr>
            <p:ph type="sldNum" sz="quarter" idx="4"/>
          </p:nvPr>
        </p:nvSpPr>
        <p:spPr/>
        <p:txBody>
          <a:bodyPr/>
          <a:lstStyle/>
          <a:p>
            <a:fld id="{FF445594-FFE8-4E90-934C-EFF530110A38}" type="slidenum">
              <a:rPr lang="en-US" smtClean="0"/>
              <a:t>14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99126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ICD-10 (cont.)</a:t>
            </a:r>
            <a:endParaRPr lang="en-US" dirty="0"/>
          </a:p>
        </p:txBody>
      </p:sp>
      <p:sp>
        <p:nvSpPr>
          <p:cNvPr id="3" name="Content Placeholder 2"/>
          <p:cNvSpPr>
            <a:spLocks noGrp="1"/>
          </p:cNvSpPr>
          <p:nvPr>
            <p:ph idx="1"/>
          </p:nvPr>
        </p:nvSpPr>
        <p:spPr/>
        <p:txBody>
          <a:bodyPr/>
          <a:lstStyle/>
          <a:p>
            <a:pPr marL="469900" lvl="1" indent="-469900">
              <a:buClr>
                <a:schemeClr val="bg2"/>
              </a:buClr>
              <a:buSzPct val="70000"/>
              <a:buFont typeface="Wingdings" pitchFamily="2" charset="2"/>
              <a:buChar char="o"/>
              <a:defRPr/>
            </a:pPr>
            <a:r>
              <a:rPr lang="en-US" sz="2400" dirty="0" smtClean="0"/>
              <a:t>Ongoing </a:t>
            </a:r>
            <a:r>
              <a:rPr lang="en-US" altLang="en-US" sz="2400" dirty="0" smtClean="0"/>
              <a:t>Contractor </a:t>
            </a:r>
            <a:r>
              <a:rPr lang="en-US" altLang="en-US" sz="2400" dirty="0"/>
              <a:t>Milestone Reporting and </a:t>
            </a:r>
            <a:r>
              <a:rPr lang="en-US" altLang="en-US" sz="2400" dirty="0" smtClean="0"/>
              <a:t>Tracking should continue until 10/1/15</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876012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FQHC/RHC Project</a:t>
            </a:r>
            <a:endParaRPr lang="en-US" dirty="0"/>
          </a:p>
        </p:txBody>
      </p:sp>
      <p:sp>
        <p:nvSpPr>
          <p:cNvPr id="3" name="Content Placeholder 2"/>
          <p:cNvSpPr>
            <a:spLocks noGrp="1"/>
          </p:cNvSpPr>
          <p:nvPr>
            <p:ph idx="1"/>
          </p:nvPr>
        </p:nvSpPr>
        <p:spPr/>
        <p:txBody>
          <a:bodyPr/>
          <a:lstStyle/>
          <a:p>
            <a:r>
              <a:rPr lang="en-US" altLang="en-US" sz="2400" dirty="0"/>
              <a:t>FQHC/RHC Payment Alignment</a:t>
            </a:r>
          </a:p>
          <a:p>
            <a:pPr lvl="1"/>
            <a:r>
              <a:rPr lang="en-US" altLang="en-US" sz="2000" dirty="0"/>
              <a:t>Contractor’s will need to pay FQHC/RHC unique PPS rates for each “visit” (separate service not with same discipline)</a:t>
            </a:r>
          </a:p>
          <a:p>
            <a:r>
              <a:rPr lang="en-US" altLang="en-US" sz="2400" dirty="0"/>
              <a:t>Timeline </a:t>
            </a:r>
          </a:p>
          <a:p>
            <a:pPr lvl="1"/>
            <a:r>
              <a:rPr lang="en-US" altLang="en-US" sz="2000" b="1" dirty="0" smtClean="0">
                <a:solidFill>
                  <a:srgbClr val="00B0F0"/>
                </a:solidFill>
              </a:rPr>
              <a:t>Targeted for a 1/1/2015 implementation</a:t>
            </a:r>
            <a:endParaRPr lang="en-US" altLang="en-US" sz="2000" b="1" dirty="0">
              <a:solidFill>
                <a:srgbClr val="00B0F0"/>
              </a:solidFill>
            </a:endParaRPr>
          </a:p>
          <a:p>
            <a:pPr lvl="1"/>
            <a:r>
              <a:rPr lang="en-US" altLang="en-US" sz="2000" dirty="0"/>
              <a:t>Provider registration letter and spreadsheet (In progress, due by 8/15/14)</a:t>
            </a:r>
          </a:p>
          <a:p>
            <a:pPr lvl="1"/>
            <a:r>
              <a:rPr lang="en-US" altLang="en-US" sz="2000" dirty="0"/>
              <a:t>Testing window for Contractors and providers </a:t>
            </a:r>
            <a:r>
              <a:rPr lang="en-US" altLang="en-US" sz="2000" b="1" dirty="0" smtClean="0">
                <a:solidFill>
                  <a:srgbClr val="00B0F0"/>
                </a:solidFill>
              </a:rPr>
              <a:t>(beginning in August </a:t>
            </a:r>
            <a:r>
              <a:rPr lang="en-US" altLang="en-US" sz="2000" b="1" dirty="0">
                <a:solidFill>
                  <a:srgbClr val="00B0F0"/>
                </a:solidFill>
              </a:rPr>
              <a:t>2014)</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913356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FQHC/RHC </a:t>
            </a:r>
            <a:r>
              <a:rPr lang="en-US" altLang="en-US" dirty="0" smtClean="0"/>
              <a:t>Project (cont</a:t>
            </a:r>
            <a:r>
              <a:rPr lang="en-US" altLang="en-US" dirty="0"/>
              <a:t>.)</a:t>
            </a:r>
            <a:endParaRPr lang="en-US" dirty="0"/>
          </a:p>
        </p:txBody>
      </p:sp>
      <p:sp>
        <p:nvSpPr>
          <p:cNvPr id="3" name="Content Placeholder 2"/>
          <p:cNvSpPr>
            <a:spLocks noGrp="1"/>
          </p:cNvSpPr>
          <p:nvPr>
            <p:ph idx="1"/>
          </p:nvPr>
        </p:nvSpPr>
        <p:spPr/>
        <p:txBody>
          <a:bodyPr/>
          <a:lstStyle/>
          <a:p>
            <a:pPr lvl="1" fontAlgn="ctr"/>
            <a:r>
              <a:rPr lang="en-US" altLang="en-US" sz="2000" dirty="0" smtClean="0"/>
              <a:t>AHCCCS </a:t>
            </a:r>
            <a:r>
              <a:rPr lang="en-US" altLang="en-US" sz="2000" dirty="0"/>
              <a:t>will establish a unique provider type for FQHCs and a unique provider type for RHCs;  Provider types 29 and C2</a:t>
            </a:r>
          </a:p>
          <a:p>
            <a:pPr lvl="1" fontAlgn="ctr"/>
            <a:r>
              <a:rPr lang="en-US" altLang="en-US" sz="2000" dirty="0"/>
              <a:t>AHCCCS </a:t>
            </a:r>
            <a:r>
              <a:rPr lang="en-US" altLang="en-US" sz="2000" dirty="0" smtClean="0"/>
              <a:t>has requested and is working with all </a:t>
            </a:r>
            <a:r>
              <a:rPr lang="en-US" altLang="en-US" sz="2000" dirty="0"/>
              <a:t>FQHCs and RHCs </a:t>
            </a:r>
            <a:r>
              <a:rPr lang="en-US" altLang="en-US" sz="2000" dirty="0" smtClean="0"/>
              <a:t>to register </a:t>
            </a:r>
            <a:r>
              <a:rPr lang="en-US" altLang="en-US" sz="2000" dirty="0"/>
              <a:t>and obtain a unique AHCCCS Provider ID under these applicable provider types</a:t>
            </a:r>
          </a:p>
          <a:p>
            <a:pPr lvl="1" fontAlgn="ctr"/>
            <a:r>
              <a:rPr lang="en-US" altLang="en-US" sz="2000" dirty="0"/>
              <a:t>To facilitate this registration and AHCCCS claims processing, AHCCCS is requesting that FQHCs or RHCs have a unique NPI (not already associated with any other active AHCCCS Provider ID) to be on file and utilized for related claims submissions</a:t>
            </a:r>
          </a:p>
          <a:p>
            <a:pPr lvl="1"/>
            <a:r>
              <a:rPr lang="en-US" altLang="en-US" sz="2000" dirty="0"/>
              <a:t>AHCCCS </a:t>
            </a:r>
            <a:r>
              <a:rPr lang="en-US" altLang="en-US" sz="2000" dirty="0" smtClean="0"/>
              <a:t>has provided </a:t>
            </a:r>
            <a:r>
              <a:rPr lang="en-US" altLang="en-US" sz="2000" dirty="0"/>
              <a:t>a streamlined approach for provider registration</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785042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FQHC/RHC Project (cont.)</a:t>
            </a:r>
            <a:endParaRPr lang="en-US" dirty="0"/>
          </a:p>
        </p:txBody>
      </p:sp>
      <p:sp>
        <p:nvSpPr>
          <p:cNvPr id="3" name="Content Placeholder 2"/>
          <p:cNvSpPr>
            <a:spLocks noGrp="1"/>
          </p:cNvSpPr>
          <p:nvPr>
            <p:ph idx="1"/>
          </p:nvPr>
        </p:nvSpPr>
        <p:spPr/>
        <p:txBody>
          <a:bodyPr/>
          <a:lstStyle/>
          <a:p>
            <a:pPr lvl="1" fontAlgn="ctr"/>
            <a:r>
              <a:rPr lang="en-US" altLang="en-US" sz="2000" dirty="0"/>
              <a:t>FQHC and RHC claims will identify the unique NPI of the FQHC or RHC as the service/rendering provider</a:t>
            </a:r>
          </a:p>
          <a:p>
            <a:pPr lvl="1" fontAlgn="ctr"/>
            <a:r>
              <a:rPr lang="en-US" altLang="en-US" sz="2000" dirty="0"/>
              <a:t>FQHCs and RHCs can be reimbursed on same day for each “unique” visit, (.e. a separate service not within same discipline (e.g. dental and medical)); no change from the current process</a:t>
            </a:r>
          </a:p>
          <a:p>
            <a:pPr lvl="1" fontAlgn="ctr"/>
            <a:r>
              <a:rPr lang="en-US" altLang="en-US" sz="2000" dirty="0"/>
              <a:t>FQHCs and RHCs will bill AHCCCS and its Contractors for each “unique” visit utilizing appropriate CPT Evaluation and Management codes and including all related services for the visit utilizing a 1500 claim </a:t>
            </a:r>
            <a:r>
              <a:rPr lang="en-US" altLang="en-US" sz="2000" dirty="0" smtClean="0"/>
              <a:t>format</a:t>
            </a:r>
            <a:endParaRPr lang="en-US" altLang="en-US" sz="2000" dirty="0"/>
          </a:p>
          <a:p>
            <a:pPr lvl="1" fontAlgn="ctr"/>
            <a:r>
              <a:rPr lang="en-US" altLang="en-US" sz="2000" dirty="0"/>
              <a:t>FQHCs and RHCs will be paid an all inclusive "visit" rate per visit that will serve a full reimbursement for the individual visit regardless of other related services for the visit</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80000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FQHC/RHC Project (cont.)</a:t>
            </a:r>
            <a:endParaRPr lang="en-US" dirty="0"/>
          </a:p>
        </p:txBody>
      </p:sp>
      <p:sp>
        <p:nvSpPr>
          <p:cNvPr id="3" name="Content Placeholder 2"/>
          <p:cNvSpPr>
            <a:spLocks noGrp="1"/>
          </p:cNvSpPr>
          <p:nvPr>
            <p:ph idx="1"/>
          </p:nvPr>
        </p:nvSpPr>
        <p:spPr/>
        <p:txBody>
          <a:bodyPr/>
          <a:lstStyle/>
          <a:p>
            <a:pPr lvl="1" fontAlgn="ctr"/>
            <a:r>
              <a:rPr lang="en-US" altLang="en-US" sz="2000" dirty="0"/>
              <a:t>Visit payments will be paid associated with the billed E&amp;M “visit” codes and any other related services will be valued at $0.00</a:t>
            </a:r>
          </a:p>
          <a:p>
            <a:pPr lvl="1" fontAlgn="ctr"/>
            <a:r>
              <a:rPr lang="en-US" altLang="en-US" sz="2000" dirty="0"/>
              <a:t>AHCCCS will implement a unique Provider specific fee schedule (equivalent to the PPS rate) for each FQHC and RHC where visit E&amp;M codes will reflect the appropriate per visit rate effective for the date of service and in which all other related service codes will reflect a rate of $0.00 (due to bundling under the per visit rate as noted above)</a:t>
            </a:r>
          </a:p>
          <a:p>
            <a:pPr lvl="1" fontAlgn="ctr"/>
            <a:r>
              <a:rPr lang="en-US" altLang="en-US" sz="2000" dirty="0"/>
              <a:t>Current FQHC Pharmacy (340B) billing will remain as is under the Pharmacy provider type, etc... and will not be impacted by this change</a:t>
            </a:r>
            <a:endParaRPr lang="en-US"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5032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Content Placeholder 2"/>
          <p:cNvSpPr>
            <a:spLocks noGrp="1"/>
          </p:cNvSpPr>
          <p:nvPr>
            <p:ph idx="1"/>
          </p:nvPr>
        </p:nvSpPr>
        <p:spPr/>
        <p:txBody>
          <a:bodyPr/>
          <a:lstStyle/>
          <a:p>
            <a:r>
              <a:rPr lang="en-US" sz="2000" dirty="0" smtClean="0"/>
              <a:t>Cost Sharing (Copay) Updates</a:t>
            </a:r>
          </a:p>
          <a:p>
            <a:r>
              <a:rPr lang="en-US" sz="2000" dirty="0" smtClean="0"/>
              <a:t>Encounter Claims Data Exchange/Blind Spots Updates</a:t>
            </a:r>
          </a:p>
          <a:p>
            <a:r>
              <a:rPr lang="en-US" sz="2000" dirty="0" smtClean="0"/>
              <a:t>APR-DRG Project Updates</a:t>
            </a:r>
          </a:p>
          <a:p>
            <a:r>
              <a:rPr lang="en-US" sz="2000" dirty="0" smtClean="0"/>
              <a:t>ICD10 Project Updates</a:t>
            </a:r>
          </a:p>
          <a:p>
            <a:r>
              <a:rPr lang="en-US" sz="2000" dirty="0" smtClean="0"/>
              <a:t>FQHC/RHC Project Updates</a:t>
            </a:r>
          </a:p>
          <a:p>
            <a:r>
              <a:rPr lang="en-US" sz="2000" dirty="0" smtClean="0"/>
              <a:t>PCP Rate Parity Project Updates</a:t>
            </a:r>
          </a:p>
          <a:p>
            <a:r>
              <a:rPr lang="en-US" sz="2000" dirty="0" smtClean="0"/>
              <a:t>AHCCCS CRN Expansion Project (999 Lines)</a:t>
            </a:r>
          </a:p>
          <a:p>
            <a:r>
              <a:rPr lang="en-US" sz="2000" dirty="0" smtClean="0"/>
              <a:t>TPL Workgroup</a:t>
            </a:r>
          </a:p>
          <a:p>
            <a:r>
              <a:rPr lang="en-US" sz="2000" dirty="0" smtClean="0"/>
              <a:t>Other Updates</a:t>
            </a:r>
            <a:endParaRPr lang="en-US" sz="2000" dirty="0"/>
          </a:p>
        </p:txBody>
      </p:sp>
      <p:sp>
        <p:nvSpPr>
          <p:cNvPr id="4" name="Slide Number Placeholder 3"/>
          <p:cNvSpPr>
            <a:spLocks noGrp="1"/>
          </p:cNvSpPr>
          <p:nvPr>
            <p:ph type="sldNum" sz="quarter" idx="4"/>
          </p:nvPr>
        </p:nvSpPr>
        <p:spPr/>
        <p:txBody>
          <a:bodyPr/>
          <a:lstStyle/>
          <a:p>
            <a:fld id="{FF445594-FFE8-4E90-934C-EFF530110A38}" type="slidenum">
              <a:rPr lang="en-US" smtClean="0"/>
              <a:t>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25424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FQHC/RHC Project (cont.)</a:t>
            </a:r>
            <a:endParaRPr lang="en-US" dirty="0"/>
          </a:p>
        </p:txBody>
      </p:sp>
      <p:sp>
        <p:nvSpPr>
          <p:cNvPr id="3" name="Content Placeholder 2"/>
          <p:cNvSpPr>
            <a:spLocks noGrp="1"/>
          </p:cNvSpPr>
          <p:nvPr>
            <p:ph idx="1"/>
          </p:nvPr>
        </p:nvSpPr>
        <p:spPr/>
        <p:txBody>
          <a:bodyPr/>
          <a:lstStyle/>
          <a:p>
            <a:pPr marL="342900" lvl="1" indent="-342900">
              <a:buSzTx/>
              <a:buFont typeface="Arial" panose="020B0604020202020204" pitchFamily="34" charset="0"/>
              <a:buChar char="•"/>
            </a:pPr>
            <a:r>
              <a:rPr lang="en-US" altLang="en-US" sz="2000" dirty="0"/>
              <a:t>AHCCCS will continue to have a quarterly payment and reconciliation </a:t>
            </a:r>
            <a:r>
              <a:rPr lang="en-US" altLang="en-US" sz="2000" dirty="0" smtClean="0"/>
              <a:t>process (as needed) </a:t>
            </a:r>
            <a:r>
              <a:rPr lang="en-US" altLang="en-US" sz="2000" dirty="0"/>
              <a:t>but the amounts that are part of the quarterly payments will be updated to reflect that fact that Contractors will be paying considerably more to avoid recoupments as part of the reconciliation</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20</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49156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PCP Rate Parity</a:t>
            </a:r>
            <a:endParaRPr lang="en-US" dirty="0"/>
          </a:p>
        </p:txBody>
      </p:sp>
      <p:sp>
        <p:nvSpPr>
          <p:cNvPr id="3" name="Content Placeholder 2"/>
          <p:cNvSpPr>
            <a:spLocks noGrp="1"/>
          </p:cNvSpPr>
          <p:nvPr>
            <p:ph idx="1"/>
          </p:nvPr>
        </p:nvSpPr>
        <p:spPr/>
        <p:txBody>
          <a:bodyPr/>
          <a:lstStyle/>
          <a:p>
            <a:pPr>
              <a:defRPr/>
            </a:pPr>
            <a:r>
              <a:rPr lang="en-US" altLang="en-US" sz="2400" dirty="0" smtClean="0"/>
              <a:t>AHCCCS will make quarterly cost-settlement payments to the Contractor based upon adjudicated/approved, error free PCP Rate Parity encounter data </a:t>
            </a:r>
          </a:p>
          <a:p>
            <a:pPr>
              <a:defRPr/>
            </a:pPr>
            <a:r>
              <a:rPr lang="en-US" altLang="en-US" sz="2400" dirty="0" smtClean="0"/>
              <a:t>Contractors will be required to refund payments to AHCCCS for any reduced claim payments in the event that a provider is subsequently “decertified” for enhanced payments as result of subsequent audits or other changes to providers </a:t>
            </a:r>
            <a:endParaRPr lang="en-US" altLang="en-US" sz="2400" dirty="0" smtClean="0"/>
          </a:p>
          <a:p>
            <a:pPr>
              <a:defRPr/>
            </a:pPr>
            <a:r>
              <a:rPr lang="en-US" altLang="en-US" sz="2400" dirty="0" smtClean="0"/>
              <a:t>A650/A655 Edits targeted to be changed to external pends for no later than 9/1/2014</a:t>
            </a:r>
            <a:endParaRPr lang="en-US" altLang="en-US" sz="2400"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21</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34290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PCP Rate </a:t>
            </a:r>
            <a:r>
              <a:rPr lang="en-US" altLang="en-US" dirty="0" smtClean="0"/>
              <a:t>Parity (cont.)</a:t>
            </a:r>
            <a:endParaRPr lang="en-US" dirty="0"/>
          </a:p>
        </p:txBody>
      </p:sp>
      <p:sp>
        <p:nvSpPr>
          <p:cNvPr id="3" name="Content Placeholder 2"/>
          <p:cNvSpPr>
            <a:spLocks noGrp="1"/>
          </p:cNvSpPr>
          <p:nvPr>
            <p:ph idx="1"/>
          </p:nvPr>
        </p:nvSpPr>
        <p:spPr/>
        <p:txBody>
          <a:bodyPr/>
          <a:lstStyle/>
          <a:p>
            <a:r>
              <a:rPr lang="en-US" altLang="en-US" sz="2400" dirty="0"/>
              <a:t>“Catch-up” cost-settlement report for qualified encounters adjudicated/approved between 8/1/2013 and 12/31/2013 a well as the first 1/4ly report for the January through March time period were run and distributed to </a:t>
            </a:r>
            <a:r>
              <a:rPr lang="en-US" altLang="en-US" sz="2400" dirty="0" smtClean="0"/>
              <a:t>Contractors; AHCCCS also ran Error Reports out of these processes for each plan of those items excluded due to Plan error or Federal claiming </a:t>
            </a:r>
            <a:r>
              <a:rPr lang="en-US" altLang="en-US" sz="2400" dirty="0" smtClean="0"/>
              <a:t>concerns</a:t>
            </a:r>
          </a:p>
          <a:p>
            <a:r>
              <a:rPr lang="en-US" sz="2400" dirty="0" smtClean="0"/>
              <a:t>Contractor Error Reports as noted above will be distributed to the plans for correction of included encounters in the next few weeks</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66899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Security Audit</a:t>
            </a:r>
            <a:endParaRPr lang="en-US" dirty="0"/>
          </a:p>
        </p:txBody>
      </p:sp>
      <p:sp>
        <p:nvSpPr>
          <p:cNvPr id="3" name="Content Placeholder 2"/>
          <p:cNvSpPr>
            <a:spLocks noGrp="1"/>
          </p:cNvSpPr>
          <p:nvPr>
            <p:ph idx="1"/>
          </p:nvPr>
        </p:nvSpPr>
        <p:spPr/>
        <p:txBody>
          <a:bodyPr/>
          <a:lstStyle/>
          <a:p>
            <a:r>
              <a:rPr lang="en-US" altLang="en-US" sz="2400" dirty="0" smtClean="0"/>
              <a:t>First </a:t>
            </a:r>
            <a:r>
              <a:rPr lang="en-US" altLang="en-US" sz="2400" dirty="0"/>
              <a:t>audit </a:t>
            </a:r>
            <a:r>
              <a:rPr lang="en-US" altLang="en-US" sz="2400" dirty="0" smtClean="0"/>
              <a:t>due no later than June </a:t>
            </a:r>
            <a:r>
              <a:rPr lang="en-US" altLang="en-US" sz="2400" dirty="0"/>
              <a:t>1, </a:t>
            </a:r>
            <a:r>
              <a:rPr lang="en-US" altLang="en-US" sz="2400" dirty="0" smtClean="0"/>
              <a:t>2014 was submitted by all contractors; internal technical review of results in progress and individual contractor feedback as well as overall feedback expected </a:t>
            </a:r>
            <a:r>
              <a:rPr lang="en-US" altLang="en-US" sz="2400" dirty="0" smtClean="0"/>
              <a:t>to be sent to each contractor later this week</a:t>
            </a:r>
          </a:p>
          <a:p>
            <a:r>
              <a:rPr lang="en-US" sz="2400" dirty="0" smtClean="0"/>
              <a:t>Next full audit will be due June 1, 2015</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23</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932925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AHCCCS CRN Expansion Project (999 Lines)</a:t>
            </a:r>
            <a:endParaRPr lang="en-US" dirty="0"/>
          </a:p>
        </p:txBody>
      </p:sp>
      <p:sp>
        <p:nvSpPr>
          <p:cNvPr id="3" name="Content Placeholder 2"/>
          <p:cNvSpPr>
            <a:spLocks noGrp="1"/>
          </p:cNvSpPr>
          <p:nvPr>
            <p:ph idx="1"/>
          </p:nvPr>
        </p:nvSpPr>
        <p:spPr/>
        <p:txBody>
          <a:bodyPr/>
          <a:lstStyle/>
          <a:p>
            <a:r>
              <a:rPr lang="en-US" altLang="en-US" sz="2400" dirty="0"/>
              <a:t>AHCCCS 999 UB Lines HIPAA compliance changes proposed for </a:t>
            </a:r>
            <a:r>
              <a:rPr lang="en-US" altLang="en-US" sz="2400" dirty="0" smtClean="0"/>
              <a:t>mid  to late 2015</a:t>
            </a:r>
            <a:endParaRPr lang="en-US" altLang="en-US" sz="2400" dirty="0"/>
          </a:p>
          <a:p>
            <a:r>
              <a:rPr lang="en-US" altLang="en-US" sz="2400" dirty="0"/>
              <a:t>Will fully remediate the PMMIS system to expand the CRN by 1 additional </a:t>
            </a:r>
            <a:r>
              <a:rPr lang="en-US" altLang="en-US" sz="2400" dirty="0" smtClean="0"/>
              <a:t>digit for all form types; i.e.… AHCCCS CRN’s will go from 14 digits to 15 digits in length</a:t>
            </a:r>
            <a:endParaRPr lang="en-US" altLang="en-US" sz="2400" dirty="0" smtClean="0"/>
          </a:p>
          <a:p>
            <a:r>
              <a:rPr lang="en-US" altLang="en-US" sz="2400" dirty="0" smtClean="0"/>
              <a:t>Will impact and require testing with Contractors and Trading Partners</a:t>
            </a:r>
          </a:p>
          <a:p>
            <a:r>
              <a:rPr lang="en-US" altLang="en-US" sz="2400" dirty="0" smtClean="0"/>
              <a:t>Detailed timelines in development</a:t>
            </a:r>
            <a:endParaRPr lang="en-US" alt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38151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TPL Workgroup Updates</a:t>
            </a:r>
            <a:endParaRPr lang="en-US" dirty="0"/>
          </a:p>
        </p:txBody>
      </p:sp>
      <p:sp>
        <p:nvSpPr>
          <p:cNvPr id="3" name="Content Placeholder 2"/>
          <p:cNvSpPr>
            <a:spLocks noGrp="1"/>
          </p:cNvSpPr>
          <p:nvPr>
            <p:ph idx="1"/>
          </p:nvPr>
        </p:nvSpPr>
        <p:spPr/>
        <p:txBody>
          <a:bodyPr/>
          <a:lstStyle/>
          <a:p>
            <a:r>
              <a:rPr lang="en-US" sz="2400" dirty="0" smtClean="0"/>
              <a:t>Refer to Webpage </a:t>
            </a:r>
          </a:p>
          <a:p>
            <a:pPr marL="0" indent="0">
              <a:buNone/>
            </a:pPr>
            <a:r>
              <a:rPr lang="en-US" sz="2400" dirty="0" smtClean="0">
                <a:hlinkClick r:id="rId2"/>
              </a:rPr>
              <a:t>http</a:t>
            </a:r>
            <a:r>
              <a:rPr lang="en-US" sz="2400" dirty="0">
                <a:hlinkClick r:id="rId2"/>
              </a:rPr>
              <a:t>://</a:t>
            </a:r>
            <a:r>
              <a:rPr lang="en-US" sz="2400" dirty="0" smtClean="0">
                <a:hlinkClick r:id="rId2"/>
              </a:rPr>
              <a:t>www.azahcccs.gov/commercial/EDIresources/EDITechnicalWorkgroups.aspx</a:t>
            </a: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25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203092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Updates</a:t>
            </a:r>
            <a:endParaRPr lang="en-US" dirty="0"/>
          </a:p>
        </p:txBody>
      </p:sp>
      <p:sp>
        <p:nvSpPr>
          <p:cNvPr id="3" name="Content Placeholder 2"/>
          <p:cNvSpPr>
            <a:spLocks noGrp="1"/>
          </p:cNvSpPr>
          <p:nvPr>
            <p:ph idx="1"/>
          </p:nvPr>
        </p:nvSpPr>
        <p:spPr/>
        <p:txBody>
          <a:bodyPr/>
          <a:lstStyle/>
          <a:p>
            <a:r>
              <a:rPr lang="en-US" dirty="0" smtClean="0"/>
              <a:t>Greater AZ ADHS RFP – Effective 10/1/2015</a:t>
            </a:r>
          </a:p>
          <a:p>
            <a:r>
              <a:rPr lang="en-US" dirty="0" smtClean="0"/>
              <a:t>GMH/SA Duals Alignment – Effective 10/1/2015</a:t>
            </a:r>
          </a:p>
          <a:p>
            <a:r>
              <a:rPr lang="en-US" dirty="0" smtClean="0"/>
              <a:t>Other?</a:t>
            </a:r>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26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442182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27</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7620828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lide Number Placeholder 2"/>
          <p:cNvSpPr>
            <a:spLocks noGrp="1"/>
          </p:cNvSpPr>
          <p:nvPr>
            <p:ph type="sldNum" sz="quarter" idx="4"/>
          </p:nvPr>
        </p:nvSpPr>
        <p:spPr/>
        <p:txBody>
          <a:bodyPr/>
          <a:lstStyle/>
          <a:p>
            <a:fld id="{FF445594-FFE8-4E90-934C-EFF530110A38}" type="slidenum">
              <a:rPr lang="en-US" smtClean="0"/>
              <a:t>28</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9681531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Thank You.</a:t>
            </a:r>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29</a:t>
            </a:fld>
            <a:endParaRPr lang="en-US" dirty="0"/>
          </a:p>
        </p:txBody>
      </p:sp>
      <p:sp>
        <p:nvSpPr>
          <p:cNvPr id="4" name="Footer Placeholder 3"/>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176475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Cost Sharing (Copays)</a:t>
            </a:r>
            <a:endParaRPr lang="en-US" dirty="0"/>
          </a:p>
        </p:txBody>
      </p:sp>
      <p:sp>
        <p:nvSpPr>
          <p:cNvPr id="5" name="Content Placeholder 4"/>
          <p:cNvSpPr>
            <a:spLocks noGrp="1"/>
          </p:cNvSpPr>
          <p:nvPr>
            <p:ph idx="1"/>
          </p:nvPr>
        </p:nvSpPr>
        <p:spPr/>
        <p:txBody>
          <a:bodyPr/>
          <a:lstStyle/>
          <a:p>
            <a:r>
              <a:rPr lang="en-US" altLang="en-US" sz="2400" dirty="0" smtClean="0"/>
              <a:t>Additions and/or modifications </a:t>
            </a:r>
            <a:r>
              <a:rPr lang="en-US" altLang="en-US" sz="2400" dirty="0"/>
              <a:t>under evaluation and planned for </a:t>
            </a:r>
            <a:r>
              <a:rPr lang="en-US" altLang="en-US" sz="2400" b="1" dirty="0" smtClean="0">
                <a:solidFill>
                  <a:srgbClr val="00B0F0"/>
                </a:solidFill>
              </a:rPr>
              <a:t>1/1/2015</a:t>
            </a:r>
            <a:r>
              <a:rPr lang="en-US" altLang="en-US" sz="2400" dirty="0" smtClean="0"/>
              <a:t>:</a:t>
            </a:r>
            <a:endParaRPr lang="en-US" altLang="en-US" sz="2400" dirty="0"/>
          </a:p>
          <a:p>
            <a:pPr lvl="1"/>
            <a:r>
              <a:rPr lang="en-US" altLang="en-US" sz="2000" dirty="0" smtClean="0"/>
              <a:t>New mandatory Copay Levels, Services and Copay Amounts for Expansion populations over 106% and Transplant Option 1 and 2 members</a:t>
            </a:r>
          </a:p>
          <a:p>
            <a:pPr lvl="1"/>
            <a:r>
              <a:rPr lang="en-US" altLang="en-US" sz="2000" dirty="0" smtClean="0"/>
              <a:t>Refinement of codes for existing Services categories for all Copay Levels</a:t>
            </a:r>
            <a:endParaRPr lang="en-US" altLang="en-US" sz="2000" dirty="0"/>
          </a:p>
          <a:p>
            <a:endParaRPr lang="en-US" dirty="0"/>
          </a:p>
        </p:txBody>
      </p:sp>
      <p:sp>
        <p:nvSpPr>
          <p:cNvPr id="2" name="Slide Number Placeholder 1"/>
          <p:cNvSpPr>
            <a:spLocks noGrp="1"/>
          </p:cNvSpPr>
          <p:nvPr>
            <p:ph type="sldNum" sz="quarter" idx="4"/>
          </p:nvPr>
        </p:nvSpPr>
        <p:spPr/>
        <p:txBody>
          <a:bodyPr/>
          <a:lstStyle/>
          <a:p>
            <a:fld id="{FF445594-FFE8-4E90-934C-EFF530110A38}" type="slidenum">
              <a:rPr lang="en-US" smtClean="0"/>
              <a:t>3</a:t>
            </a:fld>
            <a:endParaRPr lang="en-US" dirty="0"/>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084897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Cost Sharing (Copays</a:t>
            </a:r>
            <a:r>
              <a:rPr lang="en-US" altLang="en-US" dirty="0" smtClean="0"/>
              <a:t>) (cont.)</a:t>
            </a:r>
            <a:endParaRPr lang="en-US" dirty="0"/>
          </a:p>
        </p:txBody>
      </p:sp>
      <p:sp>
        <p:nvSpPr>
          <p:cNvPr id="3" name="Content Placeholder 2"/>
          <p:cNvSpPr>
            <a:spLocks noGrp="1"/>
          </p:cNvSpPr>
          <p:nvPr>
            <p:ph idx="1"/>
          </p:nvPr>
        </p:nvSpPr>
        <p:spPr/>
        <p:txBody>
          <a:bodyPr/>
          <a:lstStyle/>
          <a:p>
            <a:r>
              <a:rPr lang="en-US" sz="2400" i="1" dirty="0" smtClean="0"/>
              <a:t>Review of  “draft Copays Matrix”</a:t>
            </a:r>
            <a:endParaRPr lang="en-US" sz="2400" i="1" dirty="0"/>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934934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Encounter/Claims Data </a:t>
            </a:r>
            <a:r>
              <a:rPr lang="en-US" altLang="en-US" dirty="0"/>
              <a:t>Exchange/Blind Spots</a:t>
            </a:r>
            <a:endParaRPr lang="en-US" dirty="0"/>
          </a:p>
        </p:txBody>
      </p:sp>
      <p:sp>
        <p:nvSpPr>
          <p:cNvPr id="3" name="Content Placeholder 2"/>
          <p:cNvSpPr>
            <a:spLocks noGrp="1"/>
          </p:cNvSpPr>
          <p:nvPr>
            <p:ph idx="1"/>
          </p:nvPr>
        </p:nvSpPr>
        <p:spPr/>
        <p:txBody>
          <a:bodyPr/>
          <a:lstStyle/>
          <a:p>
            <a:pPr lvl="1"/>
            <a:r>
              <a:rPr lang="en-US" altLang="en-US" sz="2400" i="1" dirty="0"/>
              <a:t>AHCCCS will manage an ongoing exchange of encounter and claims data to Contractors in order to eliminate “blind spots” for services provided to a member shared by multiple programs (In compliance with Federal privacy regulations</a:t>
            </a:r>
            <a:r>
              <a:rPr lang="en-US" altLang="en-US" sz="2400" i="1" dirty="0" smtClean="0"/>
              <a:t>); Contractors </a:t>
            </a:r>
            <a:r>
              <a:rPr lang="en-US" altLang="en-US" sz="2400" i="1" dirty="0"/>
              <a:t>should use this information to develop short- and long-term strategies to improve care coordination</a:t>
            </a:r>
          </a:p>
          <a:p>
            <a:pPr lvl="1"/>
            <a:r>
              <a:rPr lang="en-US" altLang="en-US" sz="2400" dirty="0"/>
              <a:t>Ongoing – provide at least quarterly; First 1/4ly report for January – March 2014 </a:t>
            </a:r>
            <a:r>
              <a:rPr lang="en-US" altLang="en-US" sz="2400" dirty="0" smtClean="0"/>
              <a:t>was run and distributed </a:t>
            </a:r>
            <a:r>
              <a:rPr lang="en-US" altLang="en-US" sz="2400" dirty="0"/>
              <a:t>in </a:t>
            </a:r>
            <a:r>
              <a:rPr lang="en-US" altLang="en-US" sz="2400" dirty="0" smtClean="0"/>
              <a:t>April; and second 1/4ly report for April – June 2014 was run and distributed on 7/17</a:t>
            </a:r>
            <a:endParaRPr lang="en-US" alt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5758077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Encounter/Claims Data Exchange/Blind </a:t>
            </a:r>
            <a:r>
              <a:rPr lang="en-US" altLang="en-US" dirty="0" smtClean="0"/>
              <a:t>Spots </a:t>
            </a:r>
            <a:r>
              <a:rPr lang="en-US" altLang="en-US" dirty="0"/>
              <a:t>(cont.)</a:t>
            </a:r>
            <a:endParaRPr lang="en-US" dirty="0"/>
          </a:p>
        </p:txBody>
      </p:sp>
      <p:sp>
        <p:nvSpPr>
          <p:cNvPr id="3" name="Content Placeholder 2"/>
          <p:cNvSpPr>
            <a:spLocks noGrp="1"/>
          </p:cNvSpPr>
          <p:nvPr>
            <p:ph idx="1"/>
          </p:nvPr>
        </p:nvSpPr>
        <p:spPr/>
        <p:txBody>
          <a:bodyPr/>
          <a:lstStyle/>
          <a:p>
            <a:pPr marL="342900" lvl="3" indent="-342900">
              <a:buClr>
                <a:schemeClr val="bg2"/>
              </a:buClr>
              <a:defRPr/>
            </a:pPr>
            <a:r>
              <a:rPr lang="en-US" altLang="en-US" sz="2400" dirty="0"/>
              <a:t>Planned additions to the Data Exchange include the integration of - Medicare Paid Claims Data (Part D; D-SNP; Medicare FFS) – In progress</a:t>
            </a:r>
          </a:p>
          <a:p>
            <a:pPr marL="342900" lvl="3" indent="-342900">
              <a:buClr>
                <a:schemeClr val="bg2"/>
              </a:buClr>
              <a:defRPr/>
            </a:pPr>
            <a:r>
              <a:rPr lang="en-US" altLang="en-US" sz="2400" dirty="0"/>
              <a:t>Quarterly data extracts are based on Claims and Encounters adjudicated within the reporting 1/4</a:t>
            </a:r>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7665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APR-DRG’s</a:t>
            </a:r>
            <a:endParaRPr lang="en-US" dirty="0"/>
          </a:p>
        </p:txBody>
      </p:sp>
      <p:sp>
        <p:nvSpPr>
          <p:cNvPr id="3" name="Content Placeholder 2"/>
          <p:cNvSpPr>
            <a:spLocks noGrp="1"/>
          </p:cNvSpPr>
          <p:nvPr>
            <p:ph idx="1"/>
          </p:nvPr>
        </p:nvSpPr>
        <p:spPr/>
        <p:txBody>
          <a:bodyPr/>
          <a:lstStyle/>
          <a:p>
            <a:r>
              <a:rPr lang="en-US" sz="2400" dirty="0"/>
              <a:t>On schedule for </a:t>
            </a:r>
            <a:r>
              <a:rPr lang="en-US" sz="2400" dirty="0" smtClean="0"/>
              <a:t>10/1/2014 Implementation </a:t>
            </a:r>
            <a:r>
              <a:rPr lang="en-US" sz="2400" dirty="0"/>
              <a:t>(based upon Dates of Discharge) </a:t>
            </a:r>
          </a:p>
          <a:p>
            <a:r>
              <a:rPr lang="en-US" altLang="en-US" sz="2400" dirty="0"/>
              <a:t>Technical Workgroup </a:t>
            </a:r>
            <a:r>
              <a:rPr lang="en-US" altLang="en-US" sz="2400" dirty="0" smtClean="0"/>
              <a:t>meeting </a:t>
            </a:r>
            <a:r>
              <a:rPr lang="en-US" altLang="en-US" sz="2400" dirty="0"/>
              <a:t>on </a:t>
            </a:r>
            <a:r>
              <a:rPr lang="en-US" altLang="en-US" sz="2400" dirty="0" smtClean="0"/>
              <a:t>an as needed </a:t>
            </a:r>
            <a:r>
              <a:rPr lang="en-US" altLang="en-US" sz="2400" dirty="0"/>
              <a:t>basis; Meeting materials </a:t>
            </a:r>
            <a:r>
              <a:rPr lang="en-US" altLang="en-US" sz="2400" dirty="0" smtClean="0"/>
              <a:t>available </a:t>
            </a:r>
            <a:r>
              <a:rPr lang="en-US" altLang="en-US" sz="2400" dirty="0"/>
              <a:t>at </a:t>
            </a:r>
            <a:r>
              <a:rPr lang="en-US" altLang="en-US" sz="1800" dirty="0">
                <a:hlinkClick r:id="rId2"/>
              </a:rPr>
              <a:t>http://www.azahcccs.gov/commercial/EDIresources/EDITechnicalWorkgroups.aspx</a:t>
            </a:r>
            <a:r>
              <a:rPr lang="en-US" altLang="en-US" sz="1800" dirty="0"/>
              <a:t>  </a:t>
            </a:r>
          </a:p>
          <a:p>
            <a:r>
              <a:rPr lang="en-US" altLang="en-US" sz="2400" dirty="0" smtClean="0"/>
              <a:t>3 </a:t>
            </a:r>
            <a:r>
              <a:rPr lang="en-US" altLang="en-US" sz="2400" dirty="0"/>
              <a:t>Key Forms of Project Documentation – </a:t>
            </a:r>
          </a:p>
          <a:p>
            <a:pPr lvl="1"/>
            <a:r>
              <a:rPr lang="en-US" altLang="en-US" sz="2000" dirty="0"/>
              <a:t>AHCCCS Policy </a:t>
            </a:r>
            <a:r>
              <a:rPr lang="en-US" altLang="en-US" sz="2000" dirty="0" smtClean="0"/>
              <a:t>Document </a:t>
            </a:r>
          </a:p>
          <a:p>
            <a:pPr lvl="1"/>
            <a:r>
              <a:rPr lang="en-US" altLang="en-US" sz="2000" dirty="0" smtClean="0"/>
              <a:t>AHCCCS Rule</a:t>
            </a:r>
            <a:endParaRPr lang="en-US" altLang="en-US" sz="2000" i="1" dirty="0"/>
          </a:p>
          <a:p>
            <a:pPr lvl="1"/>
            <a:r>
              <a:rPr lang="en-US" altLang="en-US" sz="2000" dirty="0"/>
              <a:t>AHCCCS DRG </a:t>
            </a:r>
            <a:r>
              <a:rPr lang="en-US" altLang="en-US" sz="2000" dirty="0" smtClean="0"/>
              <a:t>Calculator</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818768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APR-DRG’s </a:t>
            </a:r>
            <a:r>
              <a:rPr lang="en-US" altLang="en-US" dirty="0"/>
              <a:t>(cont.)</a:t>
            </a:r>
            <a:endParaRPr lang="en-US" dirty="0"/>
          </a:p>
        </p:txBody>
      </p:sp>
      <p:sp>
        <p:nvSpPr>
          <p:cNvPr id="3" name="Content Placeholder 2"/>
          <p:cNvSpPr>
            <a:spLocks noGrp="1"/>
          </p:cNvSpPr>
          <p:nvPr>
            <p:ph idx="1"/>
          </p:nvPr>
        </p:nvSpPr>
        <p:spPr/>
        <p:txBody>
          <a:bodyPr/>
          <a:lstStyle/>
          <a:p>
            <a:pPr>
              <a:defRPr/>
            </a:pPr>
            <a:r>
              <a:rPr lang="en-US" sz="2400" dirty="0" smtClean="0"/>
              <a:t>Finalized </a:t>
            </a:r>
            <a:r>
              <a:rPr lang="en-US" sz="2400" dirty="0"/>
              <a:t>all Policy decisions </a:t>
            </a:r>
            <a:r>
              <a:rPr lang="en-US" sz="2400" dirty="0" smtClean="0"/>
              <a:t>and shared </a:t>
            </a:r>
            <a:r>
              <a:rPr lang="en-US" sz="2400" dirty="0"/>
              <a:t>with all </a:t>
            </a:r>
            <a:r>
              <a:rPr lang="en-US" sz="2400" dirty="0" smtClean="0"/>
              <a:t>Contractors (as well as 3M) </a:t>
            </a:r>
            <a:r>
              <a:rPr lang="en-US" sz="2400" dirty="0"/>
              <a:t>as a component of the DRG Technical </a:t>
            </a:r>
            <a:r>
              <a:rPr lang="en-US" sz="2400" dirty="0" smtClean="0"/>
              <a:t>Workgroup; reviewing and responding to Contractor questions as submitted</a:t>
            </a:r>
            <a:endParaRPr lang="en-US" sz="2400" dirty="0"/>
          </a:p>
          <a:p>
            <a:pPr>
              <a:defRPr/>
            </a:pPr>
            <a:r>
              <a:rPr lang="en-US" sz="2400" dirty="0" smtClean="0"/>
              <a:t>AHCCCS is currently Testing the 3M </a:t>
            </a:r>
            <a:r>
              <a:rPr lang="en-US" sz="2400" dirty="0"/>
              <a:t>APR-DRG software</a:t>
            </a:r>
          </a:p>
          <a:p>
            <a:pPr>
              <a:defRPr/>
            </a:pPr>
            <a:r>
              <a:rPr lang="en-US" sz="2400" dirty="0"/>
              <a:t>Contractors will be provided </a:t>
            </a:r>
            <a:r>
              <a:rPr lang="en-US" sz="2400" dirty="0" smtClean="0"/>
              <a:t>with (in the next couple weeks) </a:t>
            </a:r>
            <a:r>
              <a:rPr lang="en-US" sz="2400" dirty="0"/>
              <a:t>and will be required to successfully execute a defined set of test </a:t>
            </a:r>
            <a:r>
              <a:rPr lang="en-US" sz="2400" dirty="0" smtClean="0"/>
              <a:t>scenarios by no later than 10/1/14</a:t>
            </a:r>
            <a:endParaRPr lang="en-US" sz="2400" dirty="0"/>
          </a:p>
          <a:p>
            <a:r>
              <a:rPr lang="en-US" sz="2400" dirty="0"/>
              <a:t>Contractor monthly project Milestone Reporting began in February, </a:t>
            </a:r>
            <a:r>
              <a:rPr lang="en-US" sz="2400" dirty="0" smtClean="0"/>
              <a:t>2014</a:t>
            </a:r>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272963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APR-DRG’s </a:t>
            </a:r>
            <a:r>
              <a:rPr lang="en-US" altLang="en-US" dirty="0"/>
              <a:t>(cont.)</a:t>
            </a:r>
            <a:endParaRPr lang="en-US" dirty="0"/>
          </a:p>
        </p:txBody>
      </p:sp>
      <p:sp>
        <p:nvSpPr>
          <p:cNvPr id="3" name="Content Placeholder 2"/>
          <p:cNvSpPr>
            <a:spLocks noGrp="1"/>
          </p:cNvSpPr>
          <p:nvPr>
            <p:ph idx="1"/>
          </p:nvPr>
        </p:nvSpPr>
        <p:spPr/>
        <p:txBody>
          <a:bodyPr/>
          <a:lstStyle/>
          <a:p>
            <a:pPr>
              <a:defRPr/>
            </a:pPr>
            <a:r>
              <a:rPr lang="en-US" sz="2400" b="1" dirty="0"/>
              <a:t>Current DRG Project Milestones</a:t>
            </a:r>
            <a:r>
              <a:rPr lang="en-US" sz="2400" dirty="0"/>
              <a:t>:   </a:t>
            </a:r>
          </a:p>
          <a:p>
            <a:pPr lvl="1">
              <a:defRPr/>
            </a:pPr>
            <a:r>
              <a:rPr lang="en-US" sz="2000" dirty="0"/>
              <a:t>Complete Requirements and Design - </a:t>
            </a:r>
            <a:r>
              <a:rPr lang="en-US" sz="2000" i="1" dirty="0" smtClean="0"/>
              <a:t>Completed </a:t>
            </a:r>
            <a:r>
              <a:rPr lang="en-US" sz="2000" i="1" dirty="0"/>
              <a:t>- </a:t>
            </a:r>
            <a:r>
              <a:rPr lang="en-US" sz="2000" dirty="0"/>
              <a:t>March 2014</a:t>
            </a:r>
          </a:p>
          <a:p>
            <a:pPr lvl="1">
              <a:defRPr/>
            </a:pPr>
            <a:r>
              <a:rPr lang="en-US" sz="2000" dirty="0"/>
              <a:t>Complete Coding – </a:t>
            </a:r>
            <a:r>
              <a:rPr lang="en-US" sz="2000" i="1" dirty="0" smtClean="0"/>
              <a:t>Completed </a:t>
            </a:r>
            <a:r>
              <a:rPr lang="en-US" sz="2000" dirty="0"/>
              <a:t>- May 2014</a:t>
            </a:r>
          </a:p>
          <a:p>
            <a:pPr lvl="1">
              <a:defRPr/>
            </a:pPr>
            <a:r>
              <a:rPr lang="en-US" sz="2000" dirty="0"/>
              <a:t>Internal Testing Begins </a:t>
            </a:r>
            <a:r>
              <a:rPr lang="en-US" sz="2000" dirty="0" smtClean="0"/>
              <a:t>– </a:t>
            </a:r>
            <a:r>
              <a:rPr lang="en-US" sz="2000" i="1" dirty="0" smtClean="0"/>
              <a:t>In Progress - </a:t>
            </a:r>
            <a:r>
              <a:rPr lang="en-US" sz="2000" dirty="0" smtClean="0"/>
              <a:t>May </a:t>
            </a:r>
            <a:r>
              <a:rPr lang="en-US" sz="2000" dirty="0"/>
              <a:t>2014</a:t>
            </a:r>
          </a:p>
          <a:p>
            <a:pPr lvl="1">
              <a:defRPr/>
            </a:pPr>
            <a:r>
              <a:rPr lang="en-US" sz="2000" dirty="0"/>
              <a:t>Internal Testing Ends - July 2014</a:t>
            </a:r>
          </a:p>
          <a:p>
            <a:pPr lvl="1">
              <a:defRPr/>
            </a:pPr>
            <a:r>
              <a:rPr lang="en-US" sz="2000" dirty="0"/>
              <a:t>External Testing Begins (all </a:t>
            </a:r>
            <a:r>
              <a:rPr lang="en-US" sz="2000" dirty="0" smtClean="0"/>
              <a:t>Contractors/providers/ATR):</a:t>
            </a:r>
          </a:p>
          <a:p>
            <a:pPr lvl="2">
              <a:defRPr/>
            </a:pPr>
            <a:r>
              <a:rPr lang="en-US" sz="1600" dirty="0" smtClean="0"/>
              <a:t>ICD9/DRG Integrated End to End – </a:t>
            </a:r>
            <a:r>
              <a:rPr lang="en-US" sz="1600" i="1" dirty="0" smtClean="0"/>
              <a:t>In Progress </a:t>
            </a:r>
            <a:r>
              <a:rPr lang="en-US" sz="1600" dirty="0" smtClean="0"/>
              <a:t>- June 2014</a:t>
            </a:r>
          </a:p>
          <a:p>
            <a:pPr lvl="2">
              <a:defRPr/>
            </a:pPr>
            <a:r>
              <a:rPr lang="en-US" sz="1600" dirty="0" smtClean="0"/>
              <a:t>ICD10/DRG Integrated End to End – October 2014</a:t>
            </a:r>
            <a:endParaRPr lang="en-US" sz="1600" dirty="0"/>
          </a:p>
          <a:p>
            <a:pPr lvl="1">
              <a:defRPr/>
            </a:pPr>
            <a:r>
              <a:rPr lang="en-US" sz="2000" dirty="0"/>
              <a:t>System Implementation - September 2014</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620055025"/>
      </p:ext>
    </p:extLst>
  </p:cSld>
  <p:clrMapOvr>
    <a:masterClrMapping/>
  </p:clrMapOvr>
</p:sld>
</file>

<file path=ppt/theme/theme1.xml><?xml version="1.0" encoding="utf-8"?>
<a:theme xmlns:a="http://schemas.openxmlformats.org/drawingml/2006/main" name="1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TotalTime>
  <Words>1533</Words>
  <Application>Microsoft Office PowerPoint</Application>
  <PresentationFormat>On-screen Show (4:3)</PresentationFormat>
  <Paragraphs>184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1_2014 AHCCCS</vt:lpstr>
      <vt:lpstr>Technical Consortium Meeting</vt:lpstr>
      <vt:lpstr>Topics:</vt:lpstr>
      <vt:lpstr>Cost Sharing (Copays)</vt:lpstr>
      <vt:lpstr>Cost Sharing (Copays) (cont.)</vt:lpstr>
      <vt:lpstr>Encounter/Claims Data Exchange/Blind Spots</vt:lpstr>
      <vt:lpstr>Encounter/Claims Data Exchange/Blind Spots (cont.)</vt:lpstr>
      <vt:lpstr>APR-DRG’s</vt:lpstr>
      <vt:lpstr>APR-DRG’s (cont.)</vt:lpstr>
      <vt:lpstr>APR-DRG’s (cont.)</vt:lpstr>
      <vt:lpstr>ICD-10</vt:lpstr>
      <vt:lpstr>ICD-10 (cont.)</vt:lpstr>
      <vt:lpstr>ICD-10 (cont.)</vt:lpstr>
      <vt:lpstr>ICD-10 (cont.)</vt:lpstr>
      <vt:lpstr>ICD-10 (cont.)</vt:lpstr>
      <vt:lpstr>ICD-10 (cont.)</vt:lpstr>
      <vt:lpstr>FQHC/RHC Project</vt:lpstr>
      <vt:lpstr>FQHC/RHC Project (cont.)</vt:lpstr>
      <vt:lpstr>FQHC/RHC Project (cont.)</vt:lpstr>
      <vt:lpstr>FQHC/RHC Project (cont.)</vt:lpstr>
      <vt:lpstr>FQHC/RHC Project (cont.)</vt:lpstr>
      <vt:lpstr>PCP Rate Parity</vt:lpstr>
      <vt:lpstr>PCP Rate Parity (cont.)</vt:lpstr>
      <vt:lpstr>Security Audit</vt:lpstr>
      <vt:lpstr>AHCCCS CRN Expansion Project (999 Lines)</vt:lpstr>
      <vt:lpstr>TPL Workgroup Updates</vt:lpstr>
      <vt:lpstr>Other Updates</vt:lpstr>
      <vt:lpstr>Questions?</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Shepherd, Jill</dc:creator>
  <cp:lastModifiedBy>Petre, Lori</cp:lastModifiedBy>
  <cp:revision>27</cp:revision>
  <dcterms:created xsi:type="dcterms:W3CDTF">2014-04-21T18:20:21Z</dcterms:created>
  <dcterms:modified xsi:type="dcterms:W3CDTF">2014-07-22T20:50:03Z</dcterms:modified>
</cp:coreProperties>
</file>