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1"/>
  </p:notesMasterIdLst>
  <p:handoutMasterIdLst>
    <p:handoutMasterId r:id="rId62"/>
  </p:handoutMasterIdLst>
  <p:sldIdLst>
    <p:sldId id="447" r:id="rId5"/>
    <p:sldId id="463" r:id="rId6"/>
    <p:sldId id="454" r:id="rId7"/>
    <p:sldId id="549" r:id="rId8"/>
    <p:sldId id="550" r:id="rId9"/>
    <p:sldId id="551" r:id="rId10"/>
    <p:sldId id="515" r:id="rId11"/>
    <p:sldId id="516" r:id="rId12"/>
    <p:sldId id="531" r:id="rId13"/>
    <p:sldId id="518" r:id="rId14"/>
    <p:sldId id="517" r:id="rId15"/>
    <p:sldId id="513" r:id="rId16"/>
    <p:sldId id="499" r:id="rId17"/>
    <p:sldId id="500" r:id="rId18"/>
    <p:sldId id="501" r:id="rId19"/>
    <p:sldId id="502" r:id="rId20"/>
    <p:sldId id="529" r:id="rId21"/>
    <p:sldId id="556" r:id="rId22"/>
    <p:sldId id="507" r:id="rId23"/>
    <p:sldId id="511" r:id="rId24"/>
    <p:sldId id="503" r:id="rId25"/>
    <p:sldId id="559" r:id="rId26"/>
    <p:sldId id="558" r:id="rId27"/>
    <p:sldId id="560" r:id="rId28"/>
    <p:sldId id="557" r:id="rId29"/>
    <p:sldId id="495" r:id="rId30"/>
    <p:sldId id="553" r:id="rId31"/>
    <p:sldId id="477" r:id="rId32"/>
    <p:sldId id="537" r:id="rId33"/>
    <p:sldId id="538" r:id="rId34"/>
    <p:sldId id="539" r:id="rId35"/>
    <p:sldId id="540" r:id="rId36"/>
    <p:sldId id="541" r:id="rId37"/>
    <p:sldId id="542" r:id="rId38"/>
    <p:sldId id="543" r:id="rId39"/>
    <p:sldId id="544" r:id="rId40"/>
    <p:sldId id="545" r:id="rId41"/>
    <p:sldId id="546" r:id="rId42"/>
    <p:sldId id="547" r:id="rId43"/>
    <p:sldId id="521" r:id="rId44"/>
    <p:sldId id="522" r:id="rId45"/>
    <p:sldId id="532" r:id="rId46"/>
    <p:sldId id="533" r:id="rId47"/>
    <p:sldId id="534" r:id="rId48"/>
    <p:sldId id="535" r:id="rId49"/>
    <p:sldId id="527" r:id="rId50"/>
    <p:sldId id="536" r:id="rId51"/>
    <p:sldId id="482" r:id="rId52"/>
    <p:sldId id="554" r:id="rId53"/>
    <p:sldId id="493" r:id="rId54"/>
    <p:sldId id="494" r:id="rId55"/>
    <p:sldId id="481" r:id="rId56"/>
    <p:sldId id="488" r:id="rId57"/>
    <p:sldId id="491" r:id="rId58"/>
    <p:sldId id="490" r:id="rId59"/>
    <p:sldId id="492" r:id="rId60"/>
  </p:sldIdLst>
  <p:sldSz cx="9144000" cy="6858000" type="screen4x3"/>
  <p:notesSz cx="69977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vigant" initials="NN" lastIdx="4"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a:srgbClr val="FFCC66"/>
    <a:srgbClr val="94BFE2"/>
    <a:srgbClr val="6F6754"/>
    <a:srgbClr val="FFFCD6"/>
    <a:srgbClr val="93A446"/>
    <a:srgbClr val="850C70"/>
    <a:srgbClr val="566C11"/>
    <a:srgbClr val="7E4300"/>
    <a:srgbClr val="0053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58" autoAdjust="0"/>
    <p:restoredTop sz="94269" autoAdjust="0"/>
  </p:normalViewPr>
  <p:slideViewPr>
    <p:cSldViewPr snapToGrid="0" snapToObjects="1">
      <p:cViewPr>
        <p:scale>
          <a:sx n="75" d="100"/>
          <a:sy n="75" d="100"/>
        </p:scale>
        <p:origin x="-288" y="-72"/>
      </p:cViewPr>
      <p:guideLst>
        <p:guide orient="horz" pos="4129"/>
        <p:guide orient="horz" pos="1282"/>
        <p:guide pos="2912"/>
        <p:guide pos="362"/>
        <p:guide pos="3281"/>
        <p:guide pos="2706"/>
        <p:guide pos="3063"/>
        <p:guide pos="1396"/>
        <p:guide pos="543"/>
      </p:guideLst>
    </p:cSldViewPr>
  </p:slideViewPr>
  <p:outlineViewPr>
    <p:cViewPr>
      <p:scale>
        <a:sx n="33" d="100"/>
        <a:sy n="33" d="100"/>
      </p:scale>
      <p:origin x="0" y="453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75" d="100"/>
          <a:sy n="75" d="100"/>
        </p:scale>
        <p:origin x="-2532" y="-48"/>
      </p:cViewPr>
      <p:guideLst>
        <p:guide orient="horz" pos="2924"/>
        <p:guide pos="22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commentAuthors" Target="commen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2"/>
            <a:ext cx="3032337" cy="464185"/>
          </a:xfrm>
          <a:prstGeom prst="rect">
            <a:avLst/>
          </a:prstGeom>
        </p:spPr>
        <p:txBody>
          <a:bodyPr vert="horz" lIns="92986" tIns="46492" rIns="92986" bIns="46492" rtlCol="0"/>
          <a:lstStyle>
            <a:lvl1pPr algn="l">
              <a:defRPr sz="1200"/>
            </a:lvl1pPr>
          </a:lstStyle>
          <a:p>
            <a:endParaRPr lang="en-US" dirty="0"/>
          </a:p>
        </p:txBody>
      </p:sp>
      <p:sp>
        <p:nvSpPr>
          <p:cNvPr id="3" name="Date Placeholder 2"/>
          <p:cNvSpPr>
            <a:spLocks noGrp="1"/>
          </p:cNvSpPr>
          <p:nvPr>
            <p:ph type="dt" sz="quarter" idx="1"/>
          </p:nvPr>
        </p:nvSpPr>
        <p:spPr>
          <a:xfrm>
            <a:off x="3963745" y="2"/>
            <a:ext cx="3032337" cy="464185"/>
          </a:xfrm>
          <a:prstGeom prst="rect">
            <a:avLst/>
          </a:prstGeom>
        </p:spPr>
        <p:txBody>
          <a:bodyPr vert="horz" lIns="92986" tIns="46492" rIns="92986" bIns="46492" rtlCol="0"/>
          <a:lstStyle>
            <a:lvl1pPr algn="r">
              <a:defRPr sz="1200"/>
            </a:lvl1pPr>
          </a:lstStyle>
          <a:p>
            <a:fld id="{B660BE02-3B81-4CB5-A3AE-FBDD48F330D5}" type="datetimeFigureOut">
              <a:rPr lang="en-US" smtClean="0"/>
              <a:pPr/>
              <a:t>2/12/2014</a:t>
            </a:fld>
            <a:endParaRPr lang="en-US" dirty="0"/>
          </a:p>
        </p:txBody>
      </p:sp>
      <p:sp>
        <p:nvSpPr>
          <p:cNvPr id="4" name="Footer Placeholder 3"/>
          <p:cNvSpPr>
            <a:spLocks noGrp="1"/>
          </p:cNvSpPr>
          <p:nvPr>
            <p:ph type="ftr" sz="quarter" idx="2"/>
          </p:nvPr>
        </p:nvSpPr>
        <p:spPr>
          <a:xfrm>
            <a:off x="4" y="8817904"/>
            <a:ext cx="3032337" cy="464185"/>
          </a:xfrm>
          <a:prstGeom prst="rect">
            <a:avLst/>
          </a:prstGeom>
        </p:spPr>
        <p:txBody>
          <a:bodyPr vert="horz" lIns="92986" tIns="46492" rIns="92986" bIns="4649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63745" y="8817904"/>
            <a:ext cx="3032337" cy="464185"/>
          </a:xfrm>
          <a:prstGeom prst="rect">
            <a:avLst/>
          </a:prstGeom>
        </p:spPr>
        <p:txBody>
          <a:bodyPr vert="horz" lIns="92986" tIns="46492" rIns="92986" bIns="46492" rtlCol="0" anchor="b"/>
          <a:lstStyle>
            <a:lvl1pPr algn="r">
              <a:defRPr sz="1200"/>
            </a:lvl1pPr>
          </a:lstStyle>
          <a:p>
            <a:fld id="{FB98660B-3FB5-491A-85B5-8029808D94E0}" type="slidenum">
              <a:rPr lang="en-US" smtClean="0"/>
              <a:pPr/>
              <a:t>‹#›</a:t>
            </a:fld>
            <a:endParaRPr lang="en-US" dirty="0"/>
          </a:p>
        </p:txBody>
      </p:sp>
    </p:spTree>
    <p:extLst>
      <p:ext uri="{BB962C8B-B14F-4D97-AF65-F5344CB8AC3E}">
        <p14:creationId xmlns:p14="http://schemas.microsoft.com/office/powerpoint/2010/main" val="22793892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2"/>
            <a:ext cx="3032337" cy="464185"/>
          </a:xfrm>
          <a:prstGeom prst="rect">
            <a:avLst/>
          </a:prstGeom>
        </p:spPr>
        <p:txBody>
          <a:bodyPr vert="horz" lIns="92986" tIns="46492" rIns="92986" bIns="46492" rtlCol="0"/>
          <a:lstStyle>
            <a:lvl1pPr algn="l">
              <a:defRPr sz="1200"/>
            </a:lvl1pPr>
          </a:lstStyle>
          <a:p>
            <a:endParaRPr lang="en-US" dirty="0"/>
          </a:p>
        </p:txBody>
      </p:sp>
      <p:sp>
        <p:nvSpPr>
          <p:cNvPr id="3" name="Date Placeholder 2"/>
          <p:cNvSpPr>
            <a:spLocks noGrp="1"/>
          </p:cNvSpPr>
          <p:nvPr>
            <p:ph type="dt" idx="1"/>
          </p:nvPr>
        </p:nvSpPr>
        <p:spPr>
          <a:xfrm>
            <a:off x="3963745" y="2"/>
            <a:ext cx="3032337" cy="464185"/>
          </a:xfrm>
          <a:prstGeom prst="rect">
            <a:avLst/>
          </a:prstGeom>
        </p:spPr>
        <p:txBody>
          <a:bodyPr vert="horz" lIns="92986" tIns="46492" rIns="92986" bIns="46492" rtlCol="0"/>
          <a:lstStyle>
            <a:lvl1pPr algn="r">
              <a:defRPr sz="1200"/>
            </a:lvl1pPr>
          </a:lstStyle>
          <a:p>
            <a:fld id="{3EE418EA-B1EA-4C6B-B640-F346089FB5CC}" type="datetimeFigureOut">
              <a:rPr lang="en-US" smtClean="0"/>
              <a:pPr/>
              <a:t>2/12/2014</a:t>
            </a:fld>
            <a:endParaRPr lang="en-US" dirty="0"/>
          </a:p>
        </p:txBody>
      </p:sp>
      <p:sp>
        <p:nvSpPr>
          <p:cNvPr id="4" name="Slide Image Placeholder 3"/>
          <p:cNvSpPr>
            <a:spLocks noGrp="1" noRot="1" noChangeAspect="1"/>
          </p:cNvSpPr>
          <p:nvPr>
            <p:ph type="sldImg" idx="2"/>
          </p:nvPr>
        </p:nvSpPr>
        <p:spPr>
          <a:xfrm>
            <a:off x="1177925" y="695325"/>
            <a:ext cx="4641850" cy="3481388"/>
          </a:xfrm>
          <a:prstGeom prst="rect">
            <a:avLst/>
          </a:prstGeom>
          <a:noFill/>
          <a:ln w="12700">
            <a:solidFill>
              <a:prstClr val="black"/>
            </a:solidFill>
          </a:ln>
        </p:spPr>
        <p:txBody>
          <a:bodyPr vert="horz" lIns="92986" tIns="46492" rIns="92986" bIns="46492" rtlCol="0" anchor="ctr"/>
          <a:lstStyle/>
          <a:p>
            <a:endParaRPr lang="en-US" dirty="0"/>
          </a:p>
        </p:txBody>
      </p:sp>
      <p:sp>
        <p:nvSpPr>
          <p:cNvPr id="5" name="Notes Placeholder 4"/>
          <p:cNvSpPr>
            <a:spLocks noGrp="1"/>
          </p:cNvSpPr>
          <p:nvPr>
            <p:ph type="body" sz="quarter" idx="3"/>
          </p:nvPr>
        </p:nvSpPr>
        <p:spPr>
          <a:xfrm>
            <a:off x="699770" y="4409758"/>
            <a:ext cx="5598160" cy="4177665"/>
          </a:xfrm>
          <a:prstGeom prst="rect">
            <a:avLst/>
          </a:prstGeom>
        </p:spPr>
        <p:txBody>
          <a:bodyPr vert="horz" lIns="92986" tIns="46492" rIns="92986" bIns="46492" rtlCol="0">
            <a:normAutofit/>
          </a:bodyPr>
          <a:lstStyle/>
          <a:p>
            <a:pPr lvl="0"/>
            <a:endParaRPr lang="en-US" dirty="0"/>
          </a:p>
        </p:txBody>
      </p:sp>
      <p:sp>
        <p:nvSpPr>
          <p:cNvPr id="6" name="Footer Placeholder 5"/>
          <p:cNvSpPr>
            <a:spLocks noGrp="1"/>
          </p:cNvSpPr>
          <p:nvPr>
            <p:ph type="ftr" sz="quarter" idx="4"/>
          </p:nvPr>
        </p:nvSpPr>
        <p:spPr>
          <a:xfrm>
            <a:off x="4" y="8817904"/>
            <a:ext cx="3032337" cy="464185"/>
          </a:xfrm>
          <a:prstGeom prst="rect">
            <a:avLst/>
          </a:prstGeom>
        </p:spPr>
        <p:txBody>
          <a:bodyPr vert="horz" lIns="92986" tIns="46492" rIns="92986" bIns="4649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63745" y="8817904"/>
            <a:ext cx="3032337" cy="464185"/>
          </a:xfrm>
          <a:prstGeom prst="rect">
            <a:avLst/>
          </a:prstGeom>
        </p:spPr>
        <p:txBody>
          <a:bodyPr vert="horz" lIns="92986" tIns="46492" rIns="92986" bIns="46492" rtlCol="0" anchor="b"/>
          <a:lstStyle>
            <a:lvl1pPr algn="r">
              <a:defRPr sz="1200"/>
            </a:lvl1pPr>
          </a:lstStyle>
          <a:p>
            <a:fld id="{A023699C-6A97-4F12-BD68-FC6818736543}" type="slidenum">
              <a:rPr lang="en-US" smtClean="0"/>
              <a:pPr/>
              <a:t>‹#›</a:t>
            </a:fld>
            <a:endParaRPr lang="en-US" dirty="0"/>
          </a:p>
        </p:txBody>
      </p:sp>
    </p:spTree>
    <p:extLst>
      <p:ext uri="{BB962C8B-B14F-4D97-AF65-F5344CB8AC3E}">
        <p14:creationId xmlns:p14="http://schemas.microsoft.com/office/powerpoint/2010/main" val="605701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baseline="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23699C-6A97-4F12-BD68-FC6818736543}" type="slidenum">
              <a:rPr lang="en-US" smtClean="0"/>
              <a:pPr/>
              <a:t>1</a:t>
            </a:fld>
            <a:endParaRPr lang="en-US" dirty="0"/>
          </a:p>
        </p:txBody>
      </p:sp>
    </p:spTree>
    <p:extLst>
      <p:ext uri="{BB962C8B-B14F-4D97-AF65-F5344CB8AC3E}">
        <p14:creationId xmlns:p14="http://schemas.microsoft.com/office/powerpoint/2010/main" val="18467477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DE4274B-87D8-43EB-9123-E62D041BCC6B}" type="slidenum">
              <a:rPr lang="en-US" smtClean="0"/>
              <a:pPr>
                <a:defRPr/>
              </a:pPr>
              <a:t>14</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23699C-6A97-4F12-BD68-FC6818736543}" type="slidenum">
              <a:rPr lang="en-US" smtClean="0"/>
              <a:pPr/>
              <a:t>15</a:t>
            </a:fld>
            <a:endParaRPr lang="en-US" dirty="0"/>
          </a:p>
        </p:txBody>
      </p:sp>
    </p:spTree>
    <p:extLst>
      <p:ext uri="{BB962C8B-B14F-4D97-AF65-F5344CB8AC3E}">
        <p14:creationId xmlns:p14="http://schemas.microsoft.com/office/powerpoint/2010/main" val="23188302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12839" indent="-112839">
              <a:buFont typeface="Arial" pitchFamily="34" charset="0"/>
              <a:buChar char="•"/>
            </a:pPr>
            <a:r>
              <a:rPr lang="en-US" dirty="0" smtClean="0"/>
              <a:t>DRG Base Rate:  payment for a service with an average level of acuity</a:t>
            </a:r>
          </a:p>
          <a:p>
            <a:pPr marL="112839" indent="-112839">
              <a:buFont typeface="Arial" pitchFamily="34" charset="0"/>
              <a:buChar char="•"/>
            </a:pPr>
            <a:endParaRPr lang="en-US" dirty="0" smtClean="0"/>
          </a:p>
          <a:p>
            <a:pPr marL="112839" indent="-112839">
              <a:buFont typeface="Arial" pitchFamily="34" charset="0"/>
              <a:buChar char="•"/>
            </a:pPr>
            <a:r>
              <a:rPr lang="en-US" dirty="0" smtClean="0"/>
              <a:t>DRG relative weight:  measure of acuity/resource requirements for the  services encompassed by the DRG assignment (average acuity weight = 1.0)</a:t>
            </a:r>
          </a:p>
          <a:p>
            <a:pPr marL="564195" lvl="1" indent="-112839">
              <a:buFont typeface="Arial" pitchFamily="34" charset="0"/>
              <a:buChar char="•"/>
            </a:pPr>
            <a:r>
              <a:rPr lang="en-US" dirty="0" smtClean="0"/>
              <a:t>Under APR-DRGs, relative weights range from 0.1 for normal newborn to 30 for high-risk neonate</a:t>
            </a:r>
          </a:p>
          <a:p>
            <a:pPr marL="112839" indent="-112839">
              <a:buFont typeface="Arial" pitchFamily="34" charset="0"/>
              <a:buChar char="•"/>
            </a:pPr>
            <a:endParaRPr lang="en-US" dirty="0" smtClean="0"/>
          </a:p>
          <a:p>
            <a:pPr marL="112839" indent="-112839">
              <a:buFont typeface="Arial" pitchFamily="34" charset="0"/>
              <a:buChar char="•"/>
            </a:pPr>
            <a:r>
              <a:rPr lang="en-US" dirty="0" smtClean="0"/>
              <a:t>Policy adjuster:  add-on payment for select service lines, age groups or provider types</a:t>
            </a:r>
            <a:endParaRPr lang="en-US" dirty="0"/>
          </a:p>
        </p:txBody>
      </p:sp>
      <p:sp>
        <p:nvSpPr>
          <p:cNvPr id="4" name="Slide Number Placeholder 3"/>
          <p:cNvSpPr>
            <a:spLocks noGrp="1"/>
          </p:cNvSpPr>
          <p:nvPr>
            <p:ph type="sldNum" sz="quarter" idx="10"/>
          </p:nvPr>
        </p:nvSpPr>
        <p:spPr/>
        <p:txBody>
          <a:bodyPr/>
          <a:lstStyle/>
          <a:p>
            <a:pPr>
              <a:defRPr/>
            </a:pPr>
            <a:fld id="{2DE4274B-87D8-43EB-9123-E62D041BCC6B}" type="slidenum">
              <a:rPr lang="en-US" smtClean="0"/>
              <a:pPr>
                <a:defRPr/>
              </a:pPr>
              <a:t>16</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DE4274B-87D8-43EB-9123-E62D041BCC6B}" type="slidenum">
              <a:rPr lang="en-US" smtClean="0"/>
              <a:pPr>
                <a:defRPr/>
              </a:pPr>
              <a:t>19</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DE4274B-87D8-43EB-9123-E62D041BCC6B}" type="slidenum">
              <a:rPr lang="en-US" smtClean="0"/>
              <a:pPr>
                <a:defRPr/>
              </a:pPr>
              <a:t>20</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12839" indent="-112839">
              <a:buFont typeface="Arial" pitchFamily="34" charset="0"/>
              <a:buChar char="•"/>
            </a:pPr>
            <a:r>
              <a:rPr lang="en-US" dirty="0" smtClean="0"/>
              <a:t>Outlier payment  is intended to provide additional reimbursement for extraordinarily high cost cases cost exceeds a predetermined outlier threshold</a:t>
            </a:r>
          </a:p>
          <a:p>
            <a:pPr marL="112839" indent="-112839">
              <a:buFont typeface="Arial" pitchFamily="34" charset="0"/>
              <a:buChar char="•"/>
            </a:pPr>
            <a:endParaRPr lang="en-US" dirty="0" smtClean="0"/>
          </a:p>
          <a:p>
            <a:pPr marL="112839" indent="-112839">
              <a:buFont typeface="Arial" pitchFamily="34" charset="0"/>
              <a:buChar char="•"/>
            </a:pPr>
            <a:r>
              <a:rPr lang="en-US" dirty="0" smtClean="0"/>
              <a:t>Hospital cost:  claim charges X hospital CCR</a:t>
            </a:r>
          </a:p>
          <a:p>
            <a:pPr marL="112839" indent="-112839">
              <a:buFont typeface="Arial" pitchFamily="34" charset="0"/>
              <a:buChar char="•"/>
            </a:pPr>
            <a:endParaRPr lang="en-US" dirty="0" smtClean="0"/>
          </a:p>
          <a:p>
            <a:pPr marL="112839" indent="-112839">
              <a:buFont typeface="Arial" pitchFamily="34" charset="0"/>
              <a:buChar char="•"/>
            </a:pPr>
            <a:r>
              <a:rPr lang="en-US" dirty="0" smtClean="0"/>
              <a:t>Outlier threshold: DRG Base payment + fixed loss threshold</a:t>
            </a:r>
          </a:p>
          <a:p>
            <a:pPr marL="564195" lvl="1" indent="-112839">
              <a:buFont typeface="Arial" pitchFamily="34" charset="0"/>
              <a:buChar char="•"/>
            </a:pPr>
            <a:r>
              <a:rPr lang="en-US" dirty="0" smtClean="0"/>
              <a:t>Medicare FFY 2013 fixed loss threshold is $27,425 </a:t>
            </a:r>
          </a:p>
          <a:p>
            <a:pPr marL="112839" indent="-112839">
              <a:buFont typeface="Arial" pitchFamily="34" charset="0"/>
              <a:buChar char="•"/>
            </a:pPr>
            <a:endParaRPr lang="en-US" dirty="0" smtClean="0"/>
          </a:p>
          <a:p>
            <a:pPr marL="112839" indent="-112839">
              <a:buFont typeface="Arial" pitchFamily="34" charset="0"/>
              <a:buChar char="•"/>
            </a:pPr>
            <a:r>
              <a:rPr lang="en-US" dirty="0" smtClean="0"/>
              <a:t>Marginal cost factor: percentages applied to costs exceeding outlier threshold</a:t>
            </a:r>
          </a:p>
          <a:p>
            <a:pPr marL="564195" lvl="1" indent="-112839">
              <a:buFont typeface="Arial" pitchFamily="34" charset="0"/>
              <a:buChar char="•"/>
            </a:pPr>
            <a:r>
              <a:rPr lang="en-US" dirty="0" smtClean="0"/>
              <a:t>Medicare FFY 2013 MC factor is 80%, 90% for burns</a:t>
            </a:r>
            <a:endParaRPr lang="en-US" dirty="0"/>
          </a:p>
        </p:txBody>
      </p:sp>
      <p:sp>
        <p:nvSpPr>
          <p:cNvPr id="4" name="Slide Number Placeholder 3"/>
          <p:cNvSpPr>
            <a:spLocks noGrp="1"/>
          </p:cNvSpPr>
          <p:nvPr>
            <p:ph type="sldNum" sz="quarter" idx="10"/>
          </p:nvPr>
        </p:nvSpPr>
        <p:spPr/>
        <p:txBody>
          <a:bodyPr/>
          <a:lstStyle/>
          <a:p>
            <a:pPr>
              <a:defRPr/>
            </a:pPr>
            <a:fld id="{2DE4274B-87D8-43EB-9123-E62D041BCC6B}" type="slidenum">
              <a:rPr lang="en-US" smtClean="0"/>
              <a:pPr>
                <a:defRPr/>
              </a:pPr>
              <a:t>21</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12839" indent="-112839">
              <a:buFont typeface="Arial" pitchFamily="34" charset="0"/>
              <a:buChar char="•"/>
            </a:pPr>
            <a:r>
              <a:rPr lang="en-US" dirty="0" smtClean="0"/>
              <a:t>Outlier payment  is intended to provide additional reimbursement for extraordinarily high cost cases cost exceeds a predetermined outlier threshold</a:t>
            </a:r>
          </a:p>
          <a:p>
            <a:pPr marL="112839" indent="-112839">
              <a:buFont typeface="Arial" pitchFamily="34" charset="0"/>
              <a:buChar char="•"/>
            </a:pPr>
            <a:endParaRPr lang="en-US" dirty="0" smtClean="0"/>
          </a:p>
          <a:p>
            <a:pPr marL="112839" indent="-112839">
              <a:buFont typeface="Arial" pitchFamily="34" charset="0"/>
              <a:buChar char="•"/>
            </a:pPr>
            <a:r>
              <a:rPr lang="en-US" dirty="0" smtClean="0"/>
              <a:t>Hospital cost:  claim charges X hospital CCR</a:t>
            </a:r>
          </a:p>
          <a:p>
            <a:pPr marL="112839" indent="-112839">
              <a:buFont typeface="Arial" pitchFamily="34" charset="0"/>
              <a:buChar char="•"/>
            </a:pPr>
            <a:endParaRPr lang="en-US" dirty="0" smtClean="0"/>
          </a:p>
          <a:p>
            <a:pPr marL="112839" indent="-112839">
              <a:buFont typeface="Arial" pitchFamily="34" charset="0"/>
              <a:buChar char="•"/>
            </a:pPr>
            <a:r>
              <a:rPr lang="en-US" dirty="0" smtClean="0"/>
              <a:t>Outlier threshold: DRG Base payment + fixed loss threshold</a:t>
            </a:r>
          </a:p>
          <a:p>
            <a:pPr marL="564195" lvl="1" indent="-112839">
              <a:buFont typeface="Arial" pitchFamily="34" charset="0"/>
              <a:buChar char="•"/>
            </a:pPr>
            <a:r>
              <a:rPr lang="en-US" dirty="0" smtClean="0"/>
              <a:t>Medicare FFY 2013 fixed loss threshold is $27,425 </a:t>
            </a:r>
          </a:p>
          <a:p>
            <a:pPr marL="112839" indent="-112839">
              <a:buFont typeface="Arial" pitchFamily="34" charset="0"/>
              <a:buChar char="•"/>
            </a:pPr>
            <a:endParaRPr lang="en-US" dirty="0" smtClean="0"/>
          </a:p>
          <a:p>
            <a:pPr marL="112839" indent="-112839">
              <a:buFont typeface="Arial" pitchFamily="34" charset="0"/>
              <a:buChar char="•"/>
            </a:pPr>
            <a:r>
              <a:rPr lang="en-US" dirty="0" smtClean="0"/>
              <a:t>Marginal cost factor: percentages applied to costs exceeding outlier threshold</a:t>
            </a:r>
          </a:p>
          <a:p>
            <a:pPr marL="564195" lvl="1" indent="-112839">
              <a:buFont typeface="Arial" pitchFamily="34" charset="0"/>
              <a:buChar char="•"/>
            </a:pPr>
            <a:r>
              <a:rPr lang="en-US" dirty="0" smtClean="0"/>
              <a:t>Medicare FFY 2013 MC factor is 80%, 90% for burns</a:t>
            </a:r>
            <a:endParaRPr lang="en-US" dirty="0"/>
          </a:p>
        </p:txBody>
      </p:sp>
      <p:sp>
        <p:nvSpPr>
          <p:cNvPr id="4" name="Slide Number Placeholder 3"/>
          <p:cNvSpPr>
            <a:spLocks noGrp="1"/>
          </p:cNvSpPr>
          <p:nvPr>
            <p:ph type="sldNum" sz="quarter" idx="10"/>
          </p:nvPr>
        </p:nvSpPr>
        <p:spPr/>
        <p:txBody>
          <a:bodyPr/>
          <a:lstStyle/>
          <a:p>
            <a:pPr>
              <a:defRPr/>
            </a:pPr>
            <a:fld id="{2DE4274B-87D8-43EB-9123-E62D041BCC6B}" type="slidenum">
              <a:rPr lang="en-US" smtClean="0"/>
              <a:pPr>
                <a:defRPr/>
              </a:pPr>
              <a:t>23</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12839" indent="-112839">
              <a:buFont typeface="Arial" pitchFamily="34" charset="0"/>
              <a:buChar char="•"/>
            </a:pPr>
            <a:r>
              <a:rPr lang="en-US" dirty="0" smtClean="0"/>
              <a:t>Outlier payment  is intended to provide additional reimbursement for extraordinarily high cost cases cost exceeds a predetermined outlier threshold</a:t>
            </a:r>
          </a:p>
          <a:p>
            <a:pPr marL="112839" indent="-112839">
              <a:buFont typeface="Arial" pitchFamily="34" charset="0"/>
              <a:buChar char="•"/>
            </a:pPr>
            <a:endParaRPr lang="en-US" dirty="0" smtClean="0"/>
          </a:p>
          <a:p>
            <a:pPr marL="112839" indent="-112839">
              <a:buFont typeface="Arial" pitchFamily="34" charset="0"/>
              <a:buChar char="•"/>
            </a:pPr>
            <a:r>
              <a:rPr lang="en-US" dirty="0" smtClean="0"/>
              <a:t>Hospital cost:  claim charges X hospital CCR</a:t>
            </a:r>
          </a:p>
          <a:p>
            <a:pPr marL="112839" indent="-112839">
              <a:buFont typeface="Arial" pitchFamily="34" charset="0"/>
              <a:buChar char="•"/>
            </a:pPr>
            <a:endParaRPr lang="en-US" dirty="0" smtClean="0"/>
          </a:p>
          <a:p>
            <a:pPr marL="112839" indent="-112839">
              <a:buFont typeface="Arial" pitchFamily="34" charset="0"/>
              <a:buChar char="•"/>
            </a:pPr>
            <a:r>
              <a:rPr lang="en-US" dirty="0" smtClean="0"/>
              <a:t>Outlier threshold: DRG Base payment + fixed loss threshold</a:t>
            </a:r>
          </a:p>
          <a:p>
            <a:pPr marL="564195" lvl="1" indent="-112839">
              <a:buFont typeface="Arial" pitchFamily="34" charset="0"/>
              <a:buChar char="•"/>
            </a:pPr>
            <a:r>
              <a:rPr lang="en-US" dirty="0" smtClean="0"/>
              <a:t>Medicare FFY 2013 fixed loss threshold is $27,425 </a:t>
            </a:r>
          </a:p>
          <a:p>
            <a:pPr marL="112839" indent="-112839">
              <a:buFont typeface="Arial" pitchFamily="34" charset="0"/>
              <a:buChar char="•"/>
            </a:pPr>
            <a:endParaRPr lang="en-US" dirty="0" smtClean="0"/>
          </a:p>
          <a:p>
            <a:pPr marL="112839" indent="-112839">
              <a:buFont typeface="Arial" pitchFamily="34" charset="0"/>
              <a:buChar char="•"/>
            </a:pPr>
            <a:r>
              <a:rPr lang="en-US" dirty="0" smtClean="0"/>
              <a:t>Marginal cost factor: percentages applied to costs exceeding outlier threshold</a:t>
            </a:r>
          </a:p>
          <a:p>
            <a:pPr marL="564195" lvl="1" indent="-112839">
              <a:buFont typeface="Arial" pitchFamily="34" charset="0"/>
              <a:buChar char="•"/>
            </a:pPr>
            <a:r>
              <a:rPr lang="en-US" dirty="0" smtClean="0"/>
              <a:t>Medicare FFY 2013 MC factor is 80%, 90% for burns</a:t>
            </a:r>
            <a:endParaRPr lang="en-US" dirty="0"/>
          </a:p>
        </p:txBody>
      </p:sp>
      <p:sp>
        <p:nvSpPr>
          <p:cNvPr id="4" name="Slide Number Placeholder 3"/>
          <p:cNvSpPr>
            <a:spLocks noGrp="1"/>
          </p:cNvSpPr>
          <p:nvPr>
            <p:ph type="sldNum" sz="quarter" idx="10"/>
          </p:nvPr>
        </p:nvSpPr>
        <p:spPr/>
        <p:txBody>
          <a:bodyPr/>
          <a:lstStyle/>
          <a:p>
            <a:pPr>
              <a:defRPr/>
            </a:pPr>
            <a:fld id="{2DE4274B-87D8-43EB-9123-E62D041BCC6B}" type="slidenum">
              <a:rPr lang="en-US" smtClean="0"/>
              <a:pPr>
                <a:defRPr/>
              </a:pPr>
              <a:t>25</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DE4274B-87D8-43EB-9123-E62D041BCC6B}" type="slidenum">
              <a:rPr lang="en-US" smtClean="0"/>
              <a:pPr>
                <a:defRPr/>
              </a:pPr>
              <a:t>26</a:t>
            </a:fld>
            <a:endParaRPr lang="en-US" dirty="0"/>
          </a:p>
        </p:txBody>
      </p:sp>
    </p:spTree>
    <p:extLst>
      <p:ext uri="{BB962C8B-B14F-4D97-AF65-F5344CB8AC3E}">
        <p14:creationId xmlns:p14="http://schemas.microsoft.com/office/powerpoint/2010/main" val="40576056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2DE4274B-87D8-43EB-9123-E62D041BCC6B}" type="slidenum">
              <a:rPr lang="en-US" smtClean="0"/>
              <a:pPr>
                <a:defRPr/>
              </a:pPr>
              <a:t>27</a:t>
            </a:fld>
            <a:endParaRPr lang="en-US" dirty="0"/>
          </a:p>
        </p:txBody>
      </p:sp>
      <p:sp>
        <p:nvSpPr>
          <p:cNvPr id="5" name="Notes Placeholder 4"/>
          <p:cNvSpPr>
            <a:spLocks noGrp="1"/>
          </p:cNvSpPr>
          <p:nvPr>
            <p:ph type="body" sz="quarter" idx="1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23699C-6A97-4F12-BD68-FC6818736543}" type="slidenum">
              <a:rPr lang="en-US" smtClean="0"/>
              <a:pPr/>
              <a:t>2</a:t>
            </a:fld>
            <a:endParaRPr lang="en-US" dirty="0"/>
          </a:p>
        </p:txBody>
      </p:sp>
    </p:spTree>
    <p:extLst>
      <p:ext uri="{BB962C8B-B14F-4D97-AF65-F5344CB8AC3E}">
        <p14:creationId xmlns:p14="http://schemas.microsoft.com/office/powerpoint/2010/main" val="36089264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2DE4274B-87D8-43EB-9123-E62D041BCC6B}" type="slidenum">
              <a:rPr lang="en-US" smtClean="0"/>
              <a:pPr>
                <a:defRPr/>
              </a:pPr>
              <a:t>28</a:t>
            </a:fld>
            <a:endParaRPr lang="en-US" dirty="0"/>
          </a:p>
        </p:txBody>
      </p:sp>
      <p:sp>
        <p:nvSpPr>
          <p:cNvPr id="5" name="Notes Placeholder 4"/>
          <p:cNvSpPr>
            <a:spLocks noGrp="1"/>
          </p:cNvSpPr>
          <p:nvPr>
            <p:ph type="body" sz="quarter" idx="11"/>
          </p:nvPr>
        </p:nvSpPr>
        <p:spPr/>
        <p:txBody>
          <a:bodyPr/>
          <a:lstStyle/>
          <a:p>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23699C-6A97-4F12-BD68-FC6818736543}" type="slidenum">
              <a:rPr lang="en-US" smtClean="0"/>
              <a:pPr/>
              <a:t>29</a:t>
            </a:fld>
            <a:endParaRPr lang="en-US" dirty="0"/>
          </a:p>
        </p:txBody>
      </p:sp>
    </p:spTree>
    <p:extLst>
      <p:ext uri="{BB962C8B-B14F-4D97-AF65-F5344CB8AC3E}">
        <p14:creationId xmlns:p14="http://schemas.microsoft.com/office/powerpoint/2010/main" val="23188302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2DE4274B-87D8-43EB-9123-E62D041BCC6B}" type="slidenum">
              <a:rPr lang="en-US" smtClean="0"/>
              <a:pPr>
                <a:defRPr/>
              </a:pPr>
              <a:t>30</a:t>
            </a:fld>
            <a:endParaRPr lang="en-US" dirty="0"/>
          </a:p>
        </p:txBody>
      </p:sp>
      <p:sp>
        <p:nvSpPr>
          <p:cNvPr id="5" name="Notes Placeholder 4"/>
          <p:cNvSpPr>
            <a:spLocks noGrp="1"/>
          </p:cNvSpPr>
          <p:nvPr>
            <p:ph type="body" sz="quarter" idx="11"/>
          </p:nvPr>
        </p:nvSpPr>
        <p:spPr/>
        <p:txBody>
          <a:bodyPr/>
          <a:lstStyle/>
          <a:p>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2DE4274B-87D8-43EB-9123-E62D041BCC6B}" type="slidenum">
              <a:rPr lang="en-US" smtClean="0"/>
              <a:pPr>
                <a:defRPr/>
              </a:pPr>
              <a:t>31</a:t>
            </a:fld>
            <a:endParaRPr lang="en-US" dirty="0"/>
          </a:p>
        </p:txBody>
      </p:sp>
      <p:sp>
        <p:nvSpPr>
          <p:cNvPr id="5" name="Notes Placeholder 4"/>
          <p:cNvSpPr>
            <a:spLocks noGrp="1"/>
          </p:cNvSpPr>
          <p:nvPr>
            <p:ph type="body" sz="quarter" idx="11"/>
          </p:nvPr>
        </p:nvSpPr>
        <p:spPr/>
        <p:txBody>
          <a:bodyPr/>
          <a:lstStyle/>
          <a:p>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2DE4274B-87D8-43EB-9123-E62D041BCC6B}" type="slidenum">
              <a:rPr lang="en-US" smtClean="0"/>
              <a:pPr>
                <a:defRPr/>
              </a:pPr>
              <a:t>32</a:t>
            </a:fld>
            <a:endParaRPr lang="en-US" dirty="0"/>
          </a:p>
        </p:txBody>
      </p:sp>
      <p:sp>
        <p:nvSpPr>
          <p:cNvPr id="5" name="Notes Placeholder 4"/>
          <p:cNvSpPr>
            <a:spLocks noGrp="1"/>
          </p:cNvSpPr>
          <p:nvPr>
            <p:ph type="body" sz="quarter" idx="11"/>
          </p:nvPr>
        </p:nvSpPr>
        <p:spPr/>
        <p:txBody>
          <a:bodyPr/>
          <a:lstStyle/>
          <a:p>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2DE4274B-87D8-43EB-9123-E62D041BCC6B}" type="slidenum">
              <a:rPr lang="en-US" smtClean="0"/>
              <a:pPr>
                <a:defRPr/>
              </a:pPr>
              <a:t>33</a:t>
            </a:fld>
            <a:endParaRPr lang="en-US" dirty="0"/>
          </a:p>
        </p:txBody>
      </p:sp>
      <p:sp>
        <p:nvSpPr>
          <p:cNvPr id="5" name="Notes Placeholder 4"/>
          <p:cNvSpPr>
            <a:spLocks noGrp="1"/>
          </p:cNvSpPr>
          <p:nvPr>
            <p:ph type="body" sz="quarter" idx="11"/>
          </p:nvPr>
        </p:nvSpPr>
        <p:spPr/>
        <p:txBody>
          <a:bodyPr/>
          <a:lstStyle/>
          <a:p>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2DE4274B-87D8-43EB-9123-E62D041BCC6B}" type="slidenum">
              <a:rPr lang="en-US" smtClean="0"/>
              <a:pPr>
                <a:defRPr/>
              </a:pPr>
              <a:t>34</a:t>
            </a:fld>
            <a:endParaRPr lang="en-US" dirty="0"/>
          </a:p>
        </p:txBody>
      </p:sp>
      <p:sp>
        <p:nvSpPr>
          <p:cNvPr id="5" name="Notes Placeholder 4"/>
          <p:cNvSpPr>
            <a:spLocks noGrp="1"/>
          </p:cNvSpPr>
          <p:nvPr>
            <p:ph type="body" sz="quarter" idx="11"/>
          </p:nvPr>
        </p:nvSpPr>
        <p:spPr/>
        <p:txBody>
          <a:bodyPr/>
          <a:lstStyle/>
          <a:p>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2DE4274B-87D8-43EB-9123-E62D041BCC6B}" type="slidenum">
              <a:rPr lang="en-US" smtClean="0"/>
              <a:pPr>
                <a:defRPr/>
              </a:pPr>
              <a:t>35</a:t>
            </a:fld>
            <a:endParaRPr lang="en-US" dirty="0"/>
          </a:p>
        </p:txBody>
      </p:sp>
      <p:sp>
        <p:nvSpPr>
          <p:cNvPr id="5" name="Notes Placeholder 4"/>
          <p:cNvSpPr>
            <a:spLocks noGrp="1"/>
          </p:cNvSpPr>
          <p:nvPr>
            <p:ph type="body" sz="quarter" idx="11"/>
          </p:nvPr>
        </p:nvSpPr>
        <p:spPr/>
        <p:txBody>
          <a:bodyPr/>
          <a:lstStyle/>
          <a:p>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2DE4274B-87D8-43EB-9123-E62D041BCC6B}" type="slidenum">
              <a:rPr lang="en-US" smtClean="0"/>
              <a:pPr>
                <a:defRPr/>
              </a:pPr>
              <a:t>36</a:t>
            </a:fld>
            <a:endParaRPr lang="en-US" dirty="0"/>
          </a:p>
        </p:txBody>
      </p:sp>
      <p:sp>
        <p:nvSpPr>
          <p:cNvPr id="5" name="Notes Placeholder 4"/>
          <p:cNvSpPr>
            <a:spLocks noGrp="1"/>
          </p:cNvSpPr>
          <p:nvPr>
            <p:ph type="body" sz="quarter" idx="11"/>
          </p:nvPr>
        </p:nvSpPr>
        <p:spPr/>
        <p:txBody>
          <a:bodyPr/>
          <a:lstStyle/>
          <a:p>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2DE4274B-87D8-43EB-9123-E62D041BCC6B}" type="slidenum">
              <a:rPr lang="en-US" smtClean="0"/>
              <a:pPr>
                <a:defRPr/>
              </a:pPr>
              <a:t>37</a:t>
            </a:fld>
            <a:endParaRPr lang="en-US" dirty="0"/>
          </a:p>
        </p:txBody>
      </p:sp>
      <p:sp>
        <p:nvSpPr>
          <p:cNvPr id="5" name="Notes Placeholder 4"/>
          <p:cNvSpPr>
            <a:spLocks noGrp="1"/>
          </p:cNvSpPr>
          <p:nvPr>
            <p:ph type="body" sz="quarter" idx="11"/>
          </p:nvPr>
        </p:nvSpPr>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DE4274B-87D8-43EB-9123-E62D041BCC6B}" type="slidenum">
              <a:rPr lang="en-US" smtClean="0"/>
              <a:pPr>
                <a:defRPr/>
              </a:pPr>
              <a:t>3</a:t>
            </a:fld>
            <a:endParaRPr lang="en-US" dirty="0"/>
          </a:p>
        </p:txBody>
      </p:sp>
    </p:spTree>
    <p:extLst>
      <p:ext uri="{BB962C8B-B14F-4D97-AF65-F5344CB8AC3E}">
        <p14:creationId xmlns:p14="http://schemas.microsoft.com/office/powerpoint/2010/main" val="40576056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2DE4274B-87D8-43EB-9123-E62D041BCC6B}" type="slidenum">
              <a:rPr lang="en-US" smtClean="0"/>
              <a:pPr>
                <a:defRPr/>
              </a:pPr>
              <a:t>38</a:t>
            </a:fld>
            <a:endParaRPr lang="en-US" dirty="0"/>
          </a:p>
        </p:txBody>
      </p:sp>
      <p:sp>
        <p:nvSpPr>
          <p:cNvPr id="5" name="Notes Placeholder 4"/>
          <p:cNvSpPr>
            <a:spLocks noGrp="1"/>
          </p:cNvSpPr>
          <p:nvPr>
            <p:ph type="body" sz="quarter" idx="11"/>
          </p:nvPr>
        </p:nvSpPr>
        <p:spPr/>
        <p:txBody>
          <a:bodyPr/>
          <a:lstStyle/>
          <a:p>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2DE4274B-87D8-43EB-9123-E62D041BCC6B}" type="slidenum">
              <a:rPr lang="en-US" smtClean="0"/>
              <a:pPr>
                <a:defRPr/>
              </a:pPr>
              <a:t>39</a:t>
            </a:fld>
            <a:endParaRPr lang="en-US" dirty="0"/>
          </a:p>
        </p:txBody>
      </p:sp>
      <p:sp>
        <p:nvSpPr>
          <p:cNvPr id="5" name="Notes Placeholder 4"/>
          <p:cNvSpPr>
            <a:spLocks noGrp="1"/>
          </p:cNvSpPr>
          <p:nvPr>
            <p:ph type="body" sz="quarter" idx="11"/>
          </p:nvPr>
        </p:nvSpPr>
        <p:spPr/>
        <p:txBody>
          <a:bodyPr/>
          <a:lstStyle/>
          <a:p>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23699C-6A97-4F12-BD68-FC6818736543}" type="slidenum">
              <a:rPr lang="en-US" smtClean="0"/>
              <a:pPr/>
              <a:t>40</a:t>
            </a:fld>
            <a:endParaRPr lang="en-US" dirty="0"/>
          </a:p>
        </p:txBody>
      </p:sp>
    </p:spTree>
    <p:extLst>
      <p:ext uri="{BB962C8B-B14F-4D97-AF65-F5344CB8AC3E}">
        <p14:creationId xmlns:p14="http://schemas.microsoft.com/office/powerpoint/2010/main" val="231883020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23699C-6A97-4F12-BD68-FC6818736543}" type="slidenum">
              <a:rPr lang="en-US" smtClean="0"/>
              <a:pPr/>
              <a:t>48</a:t>
            </a:fld>
            <a:endParaRPr lang="en-US" dirty="0"/>
          </a:p>
        </p:txBody>
      </p:sp>
    </p:spTree>
    <p:extLst>
      <p:ext uri="{BB962C8B-B14F-4D97-AF65-F5344CB8AC3E}">
        <p14:creationId xmlns:p14="http://schemas.microsoft.com/office/powerpoint/2010/main" val="231883020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23699C-6A97-4F12-BD68-FC6818736543}" type="slidenum">
              <a:rPr lang="en-US" smtClean="0"/>
              <a:pPr/>
              <a:t>50</a:t>
            </a:fld>
            <a:endParaRPr lang="en-US" dirty="0"/>
          </a:p>
        </p:txBody>
      </p:sp>
    </p:spTree>
    <p:extLst>
      <p:ext uri="{BB962C8B-B14F-4D97-AF65-F5344CB8AC3E}">
        <p14:creationId xmlns:p14="http://schemas.microsoft.com/office/powerpoint/2010/main" val="396583917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23699C-6A97-4F12-BD68-FC6818736543}" type="slidenum">
              <a:rPr lang="en-US" smtClean="0"/>
              <a:pPr/>
              <a:t>51</a:t>
            </a:fld>
            <a:endParaRPr lang="en-US" dirty="0"/>
          </a:p>
        </p:txBody>
      </p:sp>
    </p:spTree>
    <p:extLst>
      <p:ext uri="{BB962C8B-B14F-4D97-AF65-F5344CB8AC3E}">
        <p14:creationId xmlns:p14="http://schemas.microsoft.com/office/powerpoint/2010/main" val="396583917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23699C-6A97-4F12-BD68-FC6818736543}" type="slidenum">
              <a:rPr lang="en-US" smtClean="0"/>
              <a:pPr/>
              <a:t>52</a:t>
            </a:fld>
            <a:endParaRPr lang="en-US" dirty="0"/>
          </a:p>
        </p:txBody>
      </p:sp>
    </p:spTree>
    <p:extLst>
      <p:ext uri="{BB962C8B-B14F-4D97-AF65-F5344CB8AC3E}">
        <p14:creationId xmlns:p14="http://schemas.microsoft.com/office/powerpoint/2010/main" val="396583917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23699C-6A97-4F12-BD68-FC6818736543}" type="slidenum">
              <a:rPr lang="en-US" smtClean="0"/>
              <a:pPr/>
              <a:t>54</a:t>
            </a:fld>
            <a:endParaRPr lang="en-US" dirty="0"/>
          </a:p>
        </p:txBody>
      </p:sp>
    </p:spTree>
    <p:extLst>
      <p:ext uri="{BB962C8B-B14F-4D97-AF65-F5344CB8AC3E}">
        <p14:creationId xmlns:p14="http://schemas.microsoft.com/office/powerpoint/2010/main" val="396583917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23699C-6A97-4F12-BD68-FC6818736543}" type="slidenum">
              <a:rPr lang="en-US" smtClean="0"/>
              <a:pPr/>
              <a:t>55</a:t>
            </a:fld>
            <a:endParaRPr lang="en-US" dirty="0"/>
          </a:p>
        </p:txBody>
      </p:sp>
    </p:spTree>
    <p:extLst>
      <p:ext uri="{BB962C8B-B14F-4D97-AF65-F5344CB8AC3E}">
        <p14:creationId xmlns:p14="http://schemas.microsoft.com/office/powerpoint/2010/main" val="396583917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23699C-6A97-4F12-BD68-FC6818736543}" type="slidenum">
              <a:rPr lang="en-US" smtClean="0"/>
              <a:pPr/>
              <a:t>56</a:t>
            </a:fld>
            <a:endParaRPr lang="en-US" dirty="0"/>
          </a:p>
        </p:txBody>
      </p:sp>
    </p:spTree>
    <p:extLst>
      <p:ext uri="{BB962C8B-B14F-4D97-AF65-F5344CB8AC3E}">
        <p14:creationId xmlns:p14="http://schemas.microsoft.com/office/powerpoint/2010/main" val="3965839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DE4274B-87D8-43EB-9123-E62D041BCC6B}" type="slidenum">
              <a:rPr lang="en-US" smtClean="0"/>
              <a:pPr>
                <a:defRPr/>
              </a:pPr>
              <a:t>7</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DE4274B-87D8-43EB-9123-E62D041BCC6B}" type="slidenum">
              <a:rPr lang="en-US" smtClean="0"/>
              <a:pPr>
                <a:defRPr/>
              </a:pPr>
              <a:t>8</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DE4274B-87D8-43EB-9123-E62D041BCC6B}" type="slidenum">
              <a:rPr lang="en-US" smtClean="0"/>
              <a:pPr>
                <a:defRPr/>
              </a:pPr>
              <a:t>10</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DE4274B-87D8-43EB-9123-E62D041BCC6B}" type="slidenum">
              <a:rPr lang="en-US" smtClean="0"/>
              <a:pPr>
                <a:defRPr/>
              </a:pPr>
              <a:t>11</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DE4274B-87D8-43EB-9123-E62D041BCC6B}" type="slidenum">
              <a:rPr lang="en-US" smtClean="0"/>
              <a:pPr>
                <a:defRPr/>
              </a:pPr>
              <a:t>12</a:t>
            </a:fld>
            <a:endParaRPr lang="en-US" dirty="0"/>
          </a:p>
        </p:txBody>
      </p:sp>
    </p:spTree>
    <p:extLst>
      <p:ext uri="{BB962C8B-B14F-4D97-AF65-F5344CB8AC3E}">
        <p14:creationId xmlns:p14="http://schemas.microsoft.com/office/powerpoint/2010/main" val="40576056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DE4274B-87D8-43EB-9123-E62D041BCC6B}" type="slidenum">
              <a:rPr lang="en-US" smtClean="0"/>
              <a:pPr>
                <a:defRPr/>
              </a:pPr>
              <a:t>13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emf"/></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Yellow - Title Slide">
    <p:bg>
      <p:bgPr>
        <a:solidFill>
          <a:schemeClr val="bg1"/>
        </a:solidFill>
        <a:effectLst/>
      </p:bgPr>
    </p:bg>
    <p:spTree>
      <p:nvGrpSpPr>
        <p:cNvPr id="1" name=""/>
        <p:cNvGrpSpPr/>
        <p:nvPr/>
      </p:nvGrpSpPr>
      <p:grpSpPr>
        <a:xfrm>
          <a:off x="0" y="0"/>
          <a:ext cx="0" cy="0"/>
          <a:chOff x="0" y="0"/>
          <a:chExt cx="0" cy="0"/>
        </a:xfrm>
      </p:grpSpPr>
      <p:sp>
        <p:nvSpPr>
          <p:cNvPr id="5" name="Rectangle 4"/>
          <p:cNvSpPr/>
          <p:nvPr userDrawn="1"/>
        </p:nvSpPr>
        <p:spPr>
          <a:xfrm>
            <a:off x="228600" y="237066"/>
            <a:ext cx="8686800" cy="6392333"/>
          </a:xfrm>
          <a:prstGeom prst="rect">
            <a:avLst/>
          </a:prstGeom>
          <a:solidFill>
            <a:srgbClr val="FFFC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228600" y="237066"/>
            <a:ext cx="8686800" cy="3590655"/>
          </a:xfrm>
          <a:prstGeom prst="rect">
            <a:avLst/>
          </a:prstGeom>
          <a:solidFill>
            <a:srgbClr val="93A4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503170" y="4180445"/>
            <a:ext cx="8237800" cy="345642"/>
          </a:xfrm>
        </p:spPr>
        <p:txBody>
          <a:bodyPr/>
          <a:lstStyle>
            <a:lvl1pPr>
              <a:defRPr b="0" cap="none" baseline="0">
                <a:solidFill>
                  <a:srgbClr val="6F6754"/>
                </a:solidFill>
                <a:latin typeface="+mj-lt"/>
              </a:defRPr>
            </a:lvl1pPr>
          </a:lstStyle>
          <a:p>
            <a:r>
              <a:rPr lang="en-US" dirty="0" smtClean="0"/>
              <a:t>Client Name</a:t>
            </a:r>
            <a:endParaRPr lang="en-US" dirty="0"/>
          </a:p>
        </p:txBody>
      </p:sp>
      <p:sp>
        <p:nvSpPr>
          <p:cNvPr id="13" name="Text Placeholder 12"/>
          <p:cNvSpPr>
            <a:spLocks noGrp="1"/>
          </p:cNvSpPr>
          <p:nvPr>
            <p:ph type="body" sz="quarter" idx="10" hasCustomPrompt="1"/>
          </p:nvPr>
        </p:nvSpPr>
        <p:spPr>
          <a:xfrm>
            <a:off x="503169" y="4579252"/>
            <a:ext cx="8237800" cy="345642"/>
          </a:xfrm>
        </p:spPr>
        <p:txBody>
          <a:bodyPr anchor="ctr" anchorCtr="0"/>
          <a:lstStyle>
            <a:lvl1pPr>
              <a:buNone/>
              <a:defRPr sz="1600" baseline="0">
                <a:solidFill>
                  <a:srgbClr val="6F6754"/>
                </a:solidFill>
                <a:latin typeface="+mn-lt"/>
              </a:defRPr>
            </a:lvl1pPr>
          </a:lstStyle>
          <a:p>
            <a:pPr lvl="0"/>
            <a:r>
              <a:rPr lang="en-US" dirty="0" smtClean="0"/>
              <a:t>January 1, 2012</a:t>
            </a:r>
            <a:endParaRPr lang="en-US" dirty="0"/>
          </a:p>
        </p:txBody>
      </p:sp>
      <p:pic>
        <p:nvPicPr>
          <p:cNvPr id="14" name="Picture 13" descr="SeeHowFar.gif"/>
          <p:cNvPicPr>
            <a:picLocks noChangeAspect="1"/>
          </p:cNvPicPr>
          <p:nvPr userDrawn="1"/>
        </p:nvPicPr>
        <p:blipFill>
          <a:blip r:embed="rId2" cstate="print"/>
          <a:stretch>
            <a:fillRect/>
          </a:stretch>
        </p:blipFill>
        <p:spPr>
          <a:xfrm>
            <a:off x="481903" y="491043"/>
            <a:ext cx="4475289" cy="2665747"/>
          </a:xfrm>
          <a:prstGeom prst="rect">
            <a:avLst/>
          </a:prstGeom>
        </p:spPr>
      </p:pic>
      <p:pic>
        <p:nvPicPr>
          <p:cNvPr id="9" name="Picture 8" descr="Stairstack.gif"/>
          <p:cNvPicPr>
            <a:picLocks noChangeAspect="1"/>
          </p:cNvPicPr>
          <p:nvPr userDrawn="1"/>
        </p:nvPicPr>
        <p:blipFill>
          <a:blip r:embed="rId3" cstate="print"/>
          <a:stretch>
            <a:fillRect/>
          </a:stretch>
        </p:blipFill>
        <p:spPr>
          <a:xfrm>
            <a:off x="5752210" y="491042"/>
            <a:ext cx="2541180" cy="4397486"/>
          </a:xfrm>
          <a:prstGeom prst="rect">
            <a:avLst/>
          </a:prstGeom>
        </p:spPr>
      </p:pic>
      <p:sp>
        <p:nvSpPr>
          <p:cNvPr id="10" name="Rectangle 9"/>
          <p:cNvSpPr/>
          <p:nvPr userDrawn="1"/>
        </p:nvSpPr>
        <p:spPr>
          <a:xfrm>
            <a:off x="251475" y="5272424"/>
            <a:ext cx="8686800" cy="1356976"/>
          </a:xfrm>
          <a:prstGeom prst="rect">
            <a:avLst/>
          </a:prstGeom>
          <a:solidFill>
            <a:srgbClr val="6F67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pic>
        <p:nvPicPr>
          <p:cNvPr id="15" name="Picture 14"/>
          <p:cNvPicPr/>
          <p:nvPr userDrawn="1"/>
        </p:nvPicPr>
        <p:blipFill>
          <a:blip r:embed="rId4" cstate="print"/>
          <a:srcRect/>
          <a:stretch>
            <a:fillRect/>
          </a:stretch>
        </p:blipFill>
        <p:spPr bwMode="auto">
          <a:xfrm>
            <a:off x="504778" y="6309350"/>
            <a:ext cx="8180194" cy="108935"/>
          </a:xfrm>
          <a:prstGeom prst="rect">
            <a:avLst/>
          </a:prstGeom>
          <a:noFill/>
          <a:ln w="9525">
            <a:noFill/>
            <a:miter lim="800000"/>
            <a:headEnd/>
            <a:tailEnd/>
          </a:ln>
        </p:spPr>
      </p:pic>
      <p:pic>
        <p:nvPicPr>
          <p:cNvPr id="11" name="Picture 10"/>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106708" y="5504823"/>
            <a:ext cx="1555389" cy="516491"/>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Yellow White BG - Professionals">
    <p:spTree>
      <p:nvGrpSpPr>
        <p:cNvPr id="1" name=""/>
        <p:cNvGrpSpPr/>
        <p:nvPr/>
      </p:nvGrpSpPr>
      <p:grpSpPr>
        <a:xfrm>
          <a:off x="0" y="0"/>
          <a:ext cx="0" cy="0"/>
          <a:chOff x="0" y="0"/>
          <a:chExt cx="0" cy="0"/>
        </a:xfrm>
      </p:grpSpPr>
      <p:sp>
        <p:nvSpPr>
          <p:cNvPr id="8" name="Rectangle 7"/>
          <p:cNvSpPr/>
          <p:nvPr userDrawn="1"/>
        </p:nvSpPr>
        <p:spPr>
          <a:xfrm>
            <a:off x="-1" y="0"/>
            <a:ext cx="914400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228600" y="237067"/>
            <a:ext cx="8686800" cy="914400"/>
          </a:xfrm>
          <a:prstGeom prst="rect">
            <a:avLst/>
          </a:prstGeom>
          <a:solidFill>
            <a:srgbClr val="6F67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49" name="Rectangle 5"/>
          <p:cNvSpPr>
            <a:spLocks noGrp="1" noChangeArrowheads="1"/>
          </p:cNvSpPr>
          <p:nvPr>
            <p:ph type="subTitle" idx="1" hasCustomPrompt="1"/>
          </p:nvPr>
        </p:nvSpPr>
        <p:spPr>
          <a:xfrm>
            <a:off x="1922078" y="1470361"/>
            <a:ext cx="6740018" cy="4781382"/>
          </a:xfrm>
        </p:spPr>
        <p:txBody>
          <a:bodyPr/>
          <a:lstStyle>
            <a:lvl1pPr marL="0" indent="0" algn="l" rtl="0" fontAlgn="base">
              <a:spcBef>
                <a:spcPct val="40000"/>
              </a:spcBef>
              <a:spcAft>
                <a:spcPct val="0"/>
              </a:spcAft>
              <a:buSzPct val="125000"/>
              <a:buFont typeface="Palatino LT Std" pitchFamily="18" charset="0"/>
              <a:buNone/>
              <a:defRPr lang="en-US" sz="2400" dirty="0">
                <a:solidFill>
                  <a:srgbClr val="6F6754"/>
                </a:solidFill>
                <a:latin typeface="Arial Narrow" pitchFamily="34" charset="0"/>
                <a:ea typeface="+mn-ea"/>
                <a:cs typeface="+mn-cs"/>
              </a:defRPr>
            </a:lvl1pPr>
          </a:lstStyle>
          <a:p>
            <a:r>
              <a:rPr lang="en-US" dirty="0"/>
              <a:t>Click to edit </a:t>
            </a:r>
            <a:r>
              <a:rPr lang="en-US" dirty="0" smtClean="0"/>
              <a:t>paragraph</a:t>
            </a:r>
            <a:endParaRPr lang="en-US" dirty="0"/>
          </a:p>
        </p:txBody>
      </p:sp>
      <p:sp>
        <p:nvSpPr>
          <p:cNvPr id="6151" name="Rectangle 7"/>
          <p:cNvSpPr>
            <a:spLocks noGrp="1" noChangeArrowheads="1"/>
          </p:cNvSpPr>
          <p:nvPr>
            <p:ph type="ctrTitle" hasCustomPrompt="1"/>
          </p:nvPr>
        </p:nvSpPr>
        <p:spPr>
          <a:xfrm>
            <a:off x="481903" y="237067"/>
            <a:ext cx="8180194" cy="914400"/>
          </a:xfrm>
        </p:spPr>
        <p:txBody>
          <a:bodyPr anchor="ctr"/>
          <a:lstStyle>
            <a:lvl1pPr algn="l" rtl="0" fontAlgn="base">
              <a:spcBef>
                <a:spcPct val="0"/>
              </a:spcBef>
              <a:spcAft>
                <a:spcPct val="0"/>
              </a:spcAft>
              <a:defRPr lang="en-US" sz="2400" b="1" spc="150" baseline="0" dirty="0" smtClean="0">
                <a:solidFill>
                  <a:srgbClr val="FFFFFF"/>
                </a:solidFill>
                <a:latin typeface="Arial Narrow" pitchFamily="34" charset="0"/>
                <a:ea typeface="+mj-ea"/>
                <a:cs typeface="+mj-cs"/>
              </a:defRPr>
            </a:lvl1pPr>
          </a:lstStyle>
          <a:p>
            <a:r>
              <a:rPr lang="en-US" dirty="0" smtClean="0"/>
              <a:t>Click to edit title</a:t>
            </a:r>
            <a:endParaRPr lang="en-US" dirty="0"/>
          </a:p>
        </p:txBody>
      </p:sp>
      <p:sp>
        <p:nvSpPr>
          <p:cNvPr id="4105" name="Freeform 9"/>
          <p:cNvSpPr>
            <a:spLocks/>
          </p:cNvSpPr>
          <p:nvPr userDrawn="1"/>
        </p:nvSpPr>
        <p:spPr bwMode="auto">
          <a:xfrm>
            <a:off x="268289" y="4913770"/>
            <a:ext cx="5980112" cy="1819275"/>
          </a:xfrm>
          <a:custGeom>
            <a:avLst/>
            <a:gdLst/>
            <a:ahLst/>
            <a:cxnLst>
              <a:cxn ang="0">
                <a:pos x="19442" y="51"/>
              </a:cxn>
              <a:cxn ang="0">
                <a:pos x="19111" y="61"/>
              </a:cxn>
              <a:cxn ang="0">
                <a:pos x="18944" y="62"/>
              </a:cxn>
              <a:cxn ang="0">
                <a:pos x="16321" y="46"/>
              </a:cxn>
              <a:cxn ang="0">
                <a:pos x="14340" y="33"/>
              </a:cxn>
              <a:cxn ang="0">
                <a:pos x="12406" y="19"/>
              </a:cxn>
              <a:cxn ang="0">
                <a:pos x="12146" y="15"/>
              </a:cxn>
              <a:cxn ang="0">
                <a:pos x="12072" y="14"/>
              </a:cxn>
              <a:cxn ang="0">
                <a:pos x="11709" y="15"/>
              </a:cxn>
              <a:cxn ang="0">
                <a:pos x="11041" y="24"/>
              </a:cxn>
              <a:cxn ang="0">
                <a:pos x="10504" y="32"/>
              </a:cxn>
              <a:cxn ang="0">
                <a:pos x="10146" y="34"/>
              </a:cxn>
              <a:cxn ang="0">
                <a:pos x="9988" y="33"/>
              </a:cxn>
              <a:cxn ang="0">
                <a:pos x="9219" y="20"/>
              </a:cxn>
              <a:cxn ang="0">
                <a:pos x="8658" y="15"/>
              </a:cxn>
              <a:cxn ang="0">
                <a:pos x="8424" y="16"/>
              </a:cxn>
              <a:cxn ang="0">
                <a:pos x="8247" y="21"/>
              </a:cxn>
              <a:cxn ang="0">
                <a:pos x="8193" y="22"/>
              </a:cxn>
              <a:cxn ang="0">
                <a:pos x="7822" y="25"/>
              </a:cxn>
              <a:cxn ang="0">
                <a:pos x="6938" y="25"/>
              </a:cxn>
              <a:cxn ang="0">
                <a:pos x="4426" y="16"/>
              </a:cxn>
              <a:cxn ang="0">
                <a:pos x="888" y="0"/>
              </a:cxn>
              <a:cxn ang="0">
                <a:pos x="574" y="1705"/>
              </a:cxn>
              <a:cxn ang="0">
                <a:pos x="446" y="2311"/>
              </a:cxn>
              <a:cxn ang="0">
                <a:pos x="341" y="2812"/>
              </a:cxn>
              <a:cxn ang="0">
                <a:pos x="261" y="3221"/>
              </a:cxn>
              <a:cxn ang="0">
                <a:pos x="247" y="3297"/>
              </a:cxn>
              <a:cxn ang="0">
                <a:pos x="196" y="3540"/>
              </a:cxn>
              <a:cxn ang="0">
                <a:pos x="122" y="3864"/>
              </a:cxn>
              <a:cxn ang="0">
                <a:pos x="23" y="4294"/>
              </a:cxn>
              <a:cxn ang="0">
                <a:pos x="0" y="4404"/>
              </a:cxn>
              <a:cxn ang="0">
                <a:pos x="99" y="4409"/>
              </a:cxn>
              <a:cxn ang="0">
                <a:pos x="683" y="4419"/>
              </a:cxn>
              <a:cxn ang="0">
                <a:pos x="2226" y="4436"/>
              </a:cxn>
              <a:cxn ang="0">
                <a:pos x="4716" y="4457"/>
              </a:cxn>
              <a:cxn ang="0">
                <a:pos x="6847" y="4471"/>
              </a:cxn>
              <a:cxn ang="0">
                <a:pos x="7307" y="4479"/>
              </a:cxn>
              <a:cxn ang="0">
                <a:pos x="7820" y="4485"/>
              </a:cxn>
              <a:cxn ang="0">
                <a:pos x="7928" y="4485"/>
              </a:cxn>
              <a:cxn ang="0">
                <a:pos x="9905" y="4458"/>
              </a:cxn>
              <a:cxn ang="0">
                <a:pos x="10448" y="4452"/>
              </a:cxn>
              <a:cxn ang="0">
                <a:pos x="11118" y="4449"/>
              </a:cxn>
              <a:cxn ang="0">
                <a:pos x="11294" y="4451"/>
              </a:cxn>
              <a:cxn ang="0">
                <a:pos x="11649" y="4458"/>
              </a:cxn>
              <a:cxn ang="0">
                <a:pos x="12504" y="4487"/>
              </a:cxn>
              <a:cxn ang="0">
                <a:pos x="12907" y="4501"/>
              </a:cxn>
              <a:cxn ang="0">
                <a:pos x="13329" y="4509"/>
              </a:cxn>
              <a:cxn ang="0">
                <a:pos x="15239" y="4536"/>
              </a:cxn>
              <a:cxn ang="0">
                <a:pos x="17651" y="4566"/>
              </a:cxn>
              <a:cxn ang="0">
                <a:pos x="19127" y="4580"/>
              </a:cxn>
              <a:cxn ang="0">
                <a:pos x="19694" y="4583"/>
              </a:cxn>
              <a:cxn ang="0">
                <a:pos x="19800" y="4581"/>
              </a:cxn>
              <a:cxn ang="0">
                <a:pos x="19930" y="4575"/>
              </a:cxn>
              <a:cxn ang="0">
                <a:pos x="20046" y="4567"/>
              </a:cxn>
              <a:cxn ang="0">
                <a:pos x="20159" y="4555"/>
              </a:cxn>
              <a:cxn ang="0">
                <a:pos x="20282" y="4537"/>
              </a:cxn>
            </a:cxnLst>
            <a:rect l="0" t="0" r="r" b="b"/>
            <a:pathLst>
              <a:path w="20282" h="4583">
                <a:moveTo>
                  <a:pt x="19442" y="51"/>
                </a:moveTo>
                <a:lnTo>
                  <a:pt x="19442" y="51"/>
                </a:lnTo>
                <a:lnTo>
                  <a:pt x="19273" y="57"/>
                </a:lnTo>
                <a:lnTo>
                  <a:pt x="19111" y="61"/>
                </a:lnTo>
                <a:lnTo>
                  <a:pt x="19027" y="62"/>
                </a:lnTo>
                <a:lnTo>
                  <a:pt x="18944" y="62"/>
                </a:lnTo>
                <a:lnTo>
                  <a:pt x="18907" y="63"/>
                </a:lnTo>
                <a:lnTo>
                  <a:pt x="16321" y="46"/>
                </a:lnTo>
                <a:lnTo>
                  <a:pt x="16321" y="46"/>
                </a:lnTo>
                <a:lnTo>
                  <a:pt x="14340" y="33"/>
                </a:lnTo>
                <a:lnTo>
                  <a:pt x="12916" y="24"/>
                </a:lnTo>
                <a:lnTo>
                  <a:pt x="12406" y="19"/>
                </a:lnTo>
                <a:lnTo>
                  <a:pt x="12238" y="16"/>
                </a:lnTo>
                <a:lnTo>
                  <a:pt x="12146" y="15"/>
                </a:lnTo>
                <a:lnTo>
                  <a:pt x="12146" y="15"/>
                </a:lnTo>
                <a:lnTo>
                  <a:pt x="12072" y="14"/>
                </a:lnTo>
                <a:lnTo>
                  <a:pt x="11973" y="14"/>
                </a:lnTo>
                <a:lnTo>
                  <a:pt x="11709" y="15"/>
                </a:lnTo>
                <a:lnTo>
                  <a:pt x="11388" y="19"/>
                </a:lnTo>
                <a:lnTo>
                  <a:pt x="11041" y="24"/>
                </a:lnTo>
                <a:lnTo>
                  <a:pt x="11041" y="24"/>
                </a:lnTo>
                <a:lnTo>
                  <a:pt x="10504" y="32"/>
                </a:lnTo>
                <a:lnTo>
                  <a:pt x="10292" y="34"/>
                </a:lnTo>
                <a:lnTo>
                  <a:pt x="10146" y="34"/>
                </a:lnTo>
                <a:lnTo>
                  <a:pt x="10146" y="34"/>
                </a:lnTo>
                <a:lnTo>
                  <a:pt x="9988" y="33"/>
                </a:lnTo>
                <a:lnTo>
                  <a:pt x="9767" y="30"/>
                </a:lnTo>
                <a:lnTo>
                  <a:pt x="9219" y="20"/>
                </a:lnTo>
                <a:lnTo>
                  <a:pt x="8930" y="18"/>
                </a:lnTo>
                <a:lnTo>
                  <a:pt x="8658" y="15"/>
                </a:lnTo>
                <a:lnTo>
                  <a:pt x="8536" y="15"/>
                </a:lnTo>
                <a:lnTo>
                  <a:pt x="8424" y="16"/>
                </a:lnTo>
                <a:lnTo>
                  <a:pt x="8327" y="18"/>
                </a:lnTo>
                <a:lnTo>
                  <a:pt x="8247" y="21"/>
                </a:lnTo>
                <a:lnTo>
                  <a:pt x="8247" y="21"/>
                </a:lnTo>
                <a:lnTo>
                  <a:pt x="8193" y="22"/>
                </a:lnTo>
                <a:lnTo>
                  <a:pt x="8102" y="24"/>
                </a:lnTo>
                <a:lnTo>
                  <a:pt x="7822" y="25"/>
                </a:lnTo>
                <a:lnTo>
                  <a:pt x="7428" y="25"/>
                </a:lnTo>
                <a:lnTo>
                  <a:pt x="6938" y="25"/>
                </a:lnTo>
                <a:lnTo>
                  <a:pt x="5753" y="22"/>
                </a:lnTo>
                <a:lnTo>
                  <a:pt x="4426" y="16"/>
                </a:lnTo>
                <a:lnTo>
                  <a:pt x="1985" y="6"/>
                </a:lnTo>
                <a:lnTo>
                  <a:pt x="888" y="0"/>
                </a:lnTo>
                <a:lnTo>
                  <a:pt x="574" y="1705"/>
                </a:lnTo>
                <a:lnTo>
                  <a:pt x="574" y="1705"/>
                </a:lnTo>
                <a:lnTo>
                  <a:pt x="536" y="1885"/>
                </a:lnTo>
                <a:lnTo>
                  <a:pt x="446" y="2311"/>
                </a:lnTo>
                <a:lnTo>
                  <a:pt x="393" y="2563"/>
                </a:lnTo>
                <a:lnTo>
                  <a:pt x="341" y="2812"/>
                </a:lnTo>
                <a:lnTo>
                  <a:pt x="296" y="3039"/>
                </a:lnTo>
                <a:lnTo>
                  <a:pt x="261" y="3221"/>
                </a:lnTo>
                <a:lnTo>
                  <a:pt x="261" y="3221"/>
                </a:lnTo>
                <a:lnTo>
                  <a:pt x="247" y="3297"/>
                </a:lnTo>
                <a:lnTo>
                  <a:pt x="231" y="3377"/>
                </a:lnTo>
                <a:lnTo>
                  <a:pt x="196" y="3540"/>
                </a:lnTo>
                <a:lnTo>
                  <a:pt x="159" y="3703"/>
                </a:lnTo>
                <a:lnTo>
                  <a:pt x="122" y="3864"/>
                </a:lnTo>
                <a:lnTo>
                  <a:pt x="53" y="4163"/>
                </a:lnTo>
                <a:lnTo>
                  <a:pt x="23" y="4294"/>
                </a:lnTo>
                <a:lnTo>
                  <a:pt x="0" y="4404"/>
                </a:lnTo>
                <a:lnTo>
                  <a:pt x="0" y="4404"/>
                </a:lnTo>
                <a:lnTo>
                  <a:pt x="32" y="4406"/>
                </a:lnTo>
                <a:lnTo>
                  <a:pt x="99" y="4409"/>
                </a:lnTo>
                <a:lnTo>
                  <a:pt x="333" y="4415"/>
                </a:lnTo>
                <a:lnTo>
                  <a:pt x="683" y="4419"/>
                </a:lnTo>
                <a:lnTo>
                  <a:pt x="1128" y="4425"/>
                </a:lnTo>
                <a:lnTo>
                  <a:pt x="2226" y="4436"/>
                </a:lnTo>
                <a:lnTo>
                  <a:pt x="3474" y="4447"/>
                </a:lnTo>
                <a:lnTo>
                  <a:pt x="4716" y="4457"/>
                </a:lnTo>
                <a:lnTo>
                  <a:pt x="5796" y="4464"/>
                </a:lnTo>
                <a:lnTo>
                  <a:pt x="6847" y="4471"/>
                </a:lnTo>
                <a:lnTo>
                  <a:pt x="6847" y="4471"/>
                </a:lnTo>
                <a:lnTo>
                  <a:pt x="7307" y="4479"/>
                </a:lnTo>
                <a:lnTo>
                  <a:pt x="7669" y="4484"/>
                </a:lnTo>
                <a:lnTo>
                  <a:pt x="7820" y="4485"/>
                </a:lnTo>
                <a:lnTo>
                  <a:pt x="7928" y="4485"/>
                </a:lnTo>
                <a:lnTo>
                  <a:pt x="7928" y="4485"/>
                </a:lnTo>
                <a:lnTo>
                  <a:pt x="9905" y="4458"/>
                </a:lnTo>
                <a:lnTo>
                  <a:pt x="9905" y="4458"/>
                </a:lnTo>
                <a:lnTo>
                  <a:pt x="10066" y="4455"/>
                </a:lnTo>
                <a:lnTo>
                  <a:pt x="10448" y="4452"/>
                </a:lnTo>
                <a:lnTo>
                  <a:pt x="10906" y="4449"/>
                </a:lnTo>
                <a:lnTo>
                  <a:pt x="11118" y="4449"/>
                </a:lnTo>
                <a:lnTo>
                  <a:pt x="11294" y="4451"/>
                </a:lnTo>
                <a:lnTo>
                  <a:pt x="11294" y="4451"/>
                </a:lnTo>
                <a:lnTo>
                  <a:pt x="11461" y="4453"/>
                </a:lnTo>
                <a:lnTo>
                  <a:pt x="11649" y="4458"/>
                </a:lnTo>
                <a:lnTo>
                  <a:pt x="12069" y="4471"/>
                </a:lnTo>
                <a:lnTo>
                  <a:pt x="12504" y="4487"/>
                </a:lnTo>
                <a:lnTo>
                  <a:pt x="12907" y="4501"/>
                </a:lnTo>
                <a:lnTo>
                  <a:pt x="12907" y="4501"/>
                </a:lnTo>
                <a:lnTo>
                  <a:pt x="13059" y="4505"/>
                </a:lnTo>
                <a:lnTo>
                  <a:pt x="13329" y="4509"/>
                </a:lnTo>
                <a:lnTo>
                  <a:pt x="14152" y="4521"/>
                </a:lnTo>
                <a:lnTo>
                  <a:pt x="15239" y="4536"/>
                </a:lnTo>
                <a:lnTo>
                  <a:pt x="16451" y="4551"/>
                </a:lnTo>
                <a:lnTo>
                  <a:pt x="17651" y="4566"/>
                </a:lnTo>
                <a:lnTo>
                  <a:pt x="18701" y="4577"/>
                </a:lnTo>
                <a:lnTo>
                  <a:pt x="19127" y="4580"/>
                </a:lnTo>
                <a:lnTo>
                  <a:pt x="19464" y="4583"/>
                </a:lnTo>
                <a:lnTo>
                  <a:pt x="19694" y="4583"/>
                </a:lnTo>
                <a:lnTo>
                  <a:pt x="19763" y="4583"/>
                </a:lnTo>
                <a:lnTo>
                  <a:pt x="19800" y="4581"/>
                </a:lnTo>
                <a:lnTo>
                  <a:pt x="19800" y="4581"/>
                </a:lnTo>
                <a:lnTo>
                  <a:pt x="19930" y="4575"/>
                </a:lnTo>
                <a:lnTo>
                  <a:pt x="19989" y="4572"/>
                </a:lnTo>
                <a:lnTo>
                  <a:pt x="20046" y="4567"/>
                </a:lnTo>
                <a:lnTo>
                  <a:pt x="20103" y="4562"/>
                </a:lnTo>
                <a:lnTo>
                  <a:pt x="20159" y="4555"/>
                </a:lnTo>
                <a:lnTo>
                  <a:pt x="20219" y="4547"/>
                </a:lnTo>
                <a:lnTo>
                  <a:pt x="20282" y="4537"/>
                </a:lnTo>
                <a:lnTo>
                  <a:pt x="19442" y="51"/>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 name="Rectangle 7"/>
          <p:cNvSpPr>
            <a:spLocks noGrp="1" noChangeArrowheads="1"/>
          </p:cNvSpPr>
          <p:nvPr>
            <p:ph type="sldNum" sz="quarter" idx="4"/>
          </p:nvPr>
        </p:nvSpPr>
        <p:spPr bwMode="auto">
          <a:xfrm>
            <a:off x="0" y="6309350"/>
            <a:ext cx="9143999" cy="2438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marL="0" algn="ctr" defTabSz="914400" rtl="0" eaLnBrk="1" fontAlgn="base" latinLnBrk="0" hangingPunct="1">
              <a:spcBef>
                <a:spcPct val="0"/>
              </a:spcBef>
              <a:spcAft>
                <a:spcPct val="0"/>
              </a:spcAft>
              <a:defRPr lang="en-US" sz="1000" kern="1200" smtClean="0">
                <a:solidFill>
                  <a:srgbClr val="6F6754"/>
                </a:solidFill>
                <a:latin typeface="Arial Narrow" pitchFamily="34" charset="0"/>
                <a:ea typeface="+mn-ea"/>
                <a:cs typeface="+mn-cs"/>
              </a:defRPr>
            </a:lvl1pPr>
          </a:lstStyle>
          <a:p>
            <a:r>
              <a:rPr lang="en-US" dirty="0" smtClean="0"/>
              <a:t>Page </a:t>
            </a:r>
            <a:fld id="{796A3E7B-4902-4996-B6E7-88CEE4C42672}" type="slidenum">
              <a:rPr lang="en-US" smtClean="0"/>
              <a:pPr/>
              <a:t>‹#›</a:t>
            </a:fld>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63927" y="6116634"/>
            <a:ext cx="1098626" cy="366209"/>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Yellow - Professionals">
    <p:spTree>
      <p:nvGrpSpPr>
        <p:cNvPr id="1" name=""/>
        <p:cNvGrpSpPr/>
        <p:nvPr/>
      </p:nvGrpSpPr>
      <p:grpSpPr>
        <a:xfrm>
          <a:off x="0" y="0"/>
          <a:ext cx="0" cy="0"/>
          <a:chOff x="0" y="0"/>
          <a:chExt cx="0" cy="0"/>
        </a:xfrm>
      </p:grpSpPr>
      <p:sp>
        <p:nvSpPr>
          <p:cNvPr id="5" name="Rectangle 4"/>
          <p:cNvSpPr/>
          <p:nvPr userDrawn="1"/>
        </p:nvSpPr>
        <p:spPr>
          <a:xfrm>
            <a:off x="228600" y="237066"/>
            <a:ext cx="8686800" cy="6392333"/>
          </a:xfrm>
          <a:prstGeom prst="rect">
            <a:avLst/>
          </a:prstGeom>
          <a:solidFill>
            <a:srgbClr val="FFFC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userDrawn="1"/>
        </p:nvSpPr>
        <p:spPr>
          <a:xfrm>
            <a:off x="228600" y="237067"/>
            <a:ext cx="8686800" cy="914400"/>
          </a:xfrm>
          <a:prstGeom prst="rect">
            <a:avLst/>
          </a:prstGeom>
          <a:solidFill>
            <a:srgbClr val="6F67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49" name="Rectangle 5"/>
          <p:cNvSpPr>
            <a:spLocks noGrp="1" noChangeArrowheads="1"/>
          </p:cNvSpPr>
          <p:nvPr>
            <p:ph type="subTitle" idx="1" hasCustomPrompt="1"/>
          </p:nvPr>
        </p:nvSpPr>
        <p:spPr>
          <a:xfrm>
            <a:off x="1922078" y="1470361"/>
            <a:ext cx="6740018" cy="4781382"/>
          </a:xfrm>
        </p:spPr>
        <p:txBody>
          <a:bodyPr/>
          <a:lstStyle>
            <a:lvl1pPr marL="0" indent="0" algn="l" rtl="0" fontAlgn="base">
              <a:spcBef>
                <a:spcPct val="40000"/>
              </a:spcBef>
              <a:spcAft>
                <a:spcPct val="0"/>
              </a:spcAft>
              <a:buSzPct val="125000"/>
              <a:buFont typeface="Palatino LT Std" pitchFamily="18" charset="0"/>
              <a:buNone/>
              <a:defRPr lang="en-US" sz="2400" dirty="0">
                <a:solidFill>
                  <a:srgbClr val="6F6754"/>
                </a:solidFill>
                <a:latin typeface="Arial Narrow" pitchFamily="34" charset="0"/>
                <a:ea typeface="+mn-ea"/>
                <a:cs typeface="+mn-cs"/>
              </a:defRPr>
            </a:lvl1pPr>
          </a:lstStyle>
          <a:p>
            <a:r>
              <a:rPr lang="en-US" dirty="0"/>
              <a:t>Click to edit </a:t>
            </a:r>
            <a:r>
              <a:rPr lang="en-US" dirty="0" smtClean="0"/>
              <a:t>paragraph</a:t>
            </a:r>
            <a:endParaRPr lang="en-US" dirty="0"/>
          </a:p>
        </p:txBody>
      </p:sp>
      <p:sp>
        <p:nvSpPr>
          <p:cNvPr id="6151" name="Rectangle 7"/>
          <p:cNvSpPr>
            <a:spLocks noGrp="1" noChangeArrowheads="1"/>
          </p:cNvSpPr>
          <p:nvPr>
            <p:ph type="ctrTitle" hasCustomPrompt="1"/>
          </p:nvPr>
        </p:nvSpPr>
        <p:spPr>
          <a:xfrm>
            <a:off x="481903" y="237067"/>
            <a:ext cx="8180194" cy="914400"/>
          </a:xfrm>
        </p:spPr>
        <p:txBody>
          <a:bodyPr anchor="ctr"/>
          <a:lstStyle>
            <a:lvl1pPr algn="l" rtl="0" fontAlgn="base">
              <a:spcBef>
                <a:spcPct val="0"/>
              </a:spcBef>
              <a:spcAft>
                <a:spcPct val="0"/>
              </a:spcAft>
              <a:defRPr lang="en-US" sz="2400" b="1" spc="150" baseline="0" dirty="0" smtClean="0">
                <a:solidFill>
                  <a:srgbClr val="FFFFFF"/>
                </a:solidFill>
                <a:latin typeface="Arial Narrow" pitchFamily="34" charset="0"/>
                <a:ea typeface="+mj-ea"/>
                <a:cs typeface="+mj-cs"/>
              </a:defRPr>
            </a:lvl1pPr>
          </a:lstStyle>
          <a:p>
            <a:r>
              <a:rPr lang="en-US" dirty="0" smtClean="0"/>
              <a:t>Click to edit title</a:t>
            </a:r>
            <a:endParaRPr lang="en-US" dirty="0"/>
          </a:p>
        </p:txBody>
      </p:sp>
      <p:sp>
        <p:nvSpPr>
          <p:cNvPr id="4105" name="Freeform 9"/>
          <p:cNvSpPr>
            <a:spLocks/>
          </p:cNvSpPr>
          <p:nvPr userDrawn="1"/>
        </p:nvSpPr>
        <p:spPr bwMode="auto">
          <a:xfrm>
            <a:off x="268289" y="4913770"/>
            <a:ext cx="5980112" cy="1819275"/>
          </a:xfrm>
          <a:custGeom>
            <a:avLst/>
            <a:gdLst/>
            <a:ahLst/>
            <a:cxnLst>
              <a:cxn ang="0">
                <a:pos x="19442" y="51"/>
              </a:cxn>
              <a:cxn ang="0">
                <a:pos x="19111" y="61"/>
              </a:cxn>
              <a:cxn ang="0">
                <a:pos x="18944" y="62"/>
              </a:cxn>
              <a:cxn ang="0">
                <a:pos x="16321" y="46"/>
              </a:cxn>
              <a:cxn ang="0">
                <a:pos x="14340" y="33"/>
              </a:cxn>
              <a:cxn ang="0">
                <a:pos x="12406" y="19"/>
              </a:cxn>
              <a:cxn ang="0">
                <a:pos x="12146" y="15"/>
              </a:cxn>
              <a:cxn ang="0">
                <a:pos x="12072" y="14"/>
              </a:cxn>
              <a:cxn ang="0">
                <a:pos x="11709" y="15"/>
              </a:cxn>
              <a:cxn ang="0">
                <a:pos x="11041" y="24"/>
              </a:cxn>
              <a:cxn ang="0">
                <a:pos x="10504" y="32"/>
              </a:cxn>
              <a:cxn ang="0">
                <a:pos x="10146" y="34"/>
              </a:cxn>
              <a:cxn ang="0">
                <a:pos x="9988" y="33"/>
              </a:cxn>
              <a:cxn ang="0">
                <a:pos x="9219" y="20"/>
              </a:cxn>
              <a:cxn ang="0">
                <a:pos x="8658" y="15"/>
              </a:cxn>
              <a:cxn ang="0">
                <a:pos x="8424" y="16"/>
              </a:cxn>
              <a:cxn ang="0">
                <a:pos x="8247" y="21"/>
              </a:cxn>
              <a:cxn ang="0">
                <a:pos x="8193" y="22"/>
              </a:cxn>
              <a:cxn ang="0">
                <a:pos x="7822" y="25"/>
              </a:cxn>
              <a:cxn ang="0">
                <a:pos x="6938" y="25"/>
              </a:cxn>
              <a:cxn ang="0">
                <a:pos x="4426" y="16"/>
              </a:cxn>
              <a:cxn ang="0">
                <a:pos x="888" y="0"/>
              </a:cxn>
              <a:cxn ang="0">
                <a:pos x="574" y="1705"/>
              </a:cxn>
              <a:cxn ang="0">
                <a:pos x="446" y="2311"/>
              </a:cxn>
              <a:cxn ang="0">
                <a:pos x="341" y="2812"/>
              </a:cxn>
              <a:cxn ang="0">
                <a:pos x="261" y="3221"/>
              </a:cxn>
              <a:cxn ang="0">
                <a:pos x="247" y="3297"/>
              </a:cxn>
              <a:cxn ang="0">
                <a:pos x="196" y="3540"/>
              </a:cxn>
              <a:cxn ang="0">
                <a:pos x="122" y="3864"/>
              </a:cxn>
              <a:cxn ang="0">
                <a:pos x="23" y="4294"/>
              </a:cxn>
              <a:cxn ang="0">
                <a:pos x="0" y="4404"/>
              </a:cxn>
              <a:cxn ang="0">
                <a:pos x="99" y="4409"/>
              </a:cxn>
              <a:cxn ang="0">
                <a:pos x="683" y="4419"/>
              </a:cxn>
              <a:cxn ang="0">
                <a:pos x="2226" y="4436"/>
              </a:cxn>
              <a:cxn ang="0">
                <a:pos x="4716" y="4457"/>
              </a:cxn>
              <a:cxn ang="0">
                <a:pos x="6847" y="4471"/>
              </a:cxn>
              <a:cxn ang="0">
                <a:pos x="7307" y="4479"/>
              </a:cxn>
              <a:cxn ang="0">
                <a:pos x="7820" y="4485"/>
              </a:cxn>
              <a:cxn ang="0">
                <a:pos x="7928" y="4485"/>
              </a:cxn>
              <a:cxn ang="0">
                <a:pos x="9905" y="4458"/>
              </a:cxn>
              <a:cxn ang="0">
                <a:pos x="10448" y="4452"/>
              </a:cxn>
              <a:cxn ang="0">
                <a:pos x="11118" y="4449"/>
              </a:cxn>
              <a:cxn ang="0">
                <a:pos x="11294" y="4451"/>
              </a:cxn>
              <a:cxn ang="0">
                <a:pos x="11649" y="4458"/>
              </a:cxn>
              <a:cxn ang="0">
                <a:pos x="12504" y="4487"/>
              </a:cxn>
              <a:cxn ang="0">
                <a:pos x="12907" y="4501"/>
              </a:cxn>
              <a:cxn ang="0">
                <a:pos x="13329" y="4509"/>
              </a:cxn>
              <a:cxn ang="0">
                <a:pos x="15239" y="4536"/>
              </a:cxn>
              <a:cxn ang="0">
                <a:pos x="17651" y="4566"/>
              </a:cxn>
              <a:cxn ang="0">
                <a:pos x="19127" y="4580"/>
              </a:cxn>
              <a:cxn ang="0">
                <a:pos x="19694" y="4583"/>
              </a:cxn>
              <a:cxn ang="0">
                <a:pos x="19800" y="4581"/>
              </a:cxn>
              <a:cxn ang="0">
                <a:pos x="19930" y="4575"/>
              </a:cxn>
              <a:cxn ang="0">
                <a:pos x="20046" y="4567"/>
              </a:cxn>
              <a:cxn ang="0">
                <a:pos x="20159" y="4555"/>
              </a:cxn>
              <a:cxn ang="0">
                <a:pos x="20282" y="4537"/>
              </a:cxn>
            </a:cxnLst>
            <a:rect l="0" t="0" r="r" b="b"/>
            <a:pathLst>
              <a:path w="20282" h="4583">
                <a:moveTo>
                  <a:pt x="19442" y="51"/>
                </a:moveTo>
                <a:lnTo>
                  <a:pt x="19442" y="51"/>
                </a:lnTo>
                <a:lnTo>
                  <a:pt x="19273" y="57"/>
                </a:lnTo>
                <a:lnTo>
                  <a:pt x="19111" y="61"/>
                </a:lnTo>
                <a:lnTo>
                  <a:pt x="19027" y="62"/>
                </a:lnTo>
                <a:lnTo>
                  <a:pt x="18944" y="62"/>
                </a:lnTo>
                <a:lnTo>
                  <a:pt x="18907" y="63"/>
                </a:lnTo>
                <a:lnTo>
                  <a:pt x="16321" y="46"/>
                </a:lnTo>
                <a:lnTo>
                  <a:pt x="16321" y="46"/>
                </a:lnTo>
                <a:lnTo>
                  <a:pt x="14340" y="33"/>
                </a:lnTo>
                <a:lnTo>
                  <a:pt x="12916" y="24"/>
                </a:lnTo>
                <a:lnTo>
                  <a:pt x="12406" y="19"/>
                </a:lnTo>
                <a:lnTo>
                  <a:pt x="12238" y="16"/>
                </a:lnTo>
                <a:lnTo>
                  <a:pt x="12146" y="15"/>
                </a:lnTo>
                <a:lnTo>
                  <a:pt x="12146" y="15"/>
                </a:lnTo>
                <a:lnTo>
                  <a:pt x="12072" y="14"/>
                </a:lnTo>
                <a:lnTo>
                  <a:pt x="11973" y="14"/>
                </a:lnTo>
                <a:lnTo>
                  <a:pt x="11709" y="15"/>
                </a:lnTo>
                <a:lnTo>
                  <a:pt x="11388" y="19"/>
                </a:lnTo>
                <a:lnTo>
                  <a:pt x="11041" y="24"/>
                </a:lnTo>
                <a:lnTo>
                  <a:pt x="11041" y="24"/>
                </a:lnTo>
                <a:lnTo>
                  <a:pt x="10504" y="32"/>
                </a:lnTo>
                <a:lnTo>
                  <a:pt x="10292" y="34"/>
                </a:lnTo>
                <a:lnTo>
                  <a:pt x="10146" y="34"/>
                </a:lnTo>
                <a:lnTo>
                  <a:pt x="10146" y="34"/>
                </a:lnTo>
                <a:lnTo>
                  <a:pt x="9988" y="33"/>
                </a:lnTo>
                <a:lnTo>
                  <a:pt x="9767" y="30"/>
                </a:lnTo>
                <a:lnTo>
                  <a:pt x="9219" y="20"/>
                </a:lnTo>
                <a:lnTo>
                  <a:pt x="8930" y="18"/>
                </a:lnTo>
                <a:lnTo>
                  <a:pt x="8658" y="15"/>
                </a:lnTo>
                <a:lnTo>
                  <a:pt x="8536" y="15"/>
                </a:lnTo>
                <a:lnTo>
                  <a:pt x="8424" y="16"/>
                </a:lnTo>
                <a:lnTo>
                  <a:pt x="8327" y="18"/>
                </a:lnTo>
                <a:lnTo>
                  <a:pt x="8247" y="21"/>
                </a:lnTo>
                <a:lnTo>
                  <a:pt x="8247" y="21"/>
                </a:lnTo>
                <a:lnTo>
                  <a:pt x="8193" y="22"/>
                </a:lnTo>
                <a:lnTo>
                  <a:pt x="8102" y="24"/>
                </a:lnTo>
                <a:lnTo>
                  <a:pt x="7822" y="25"/>
                </a:lnTo>
                <a:lnTo>
                  <a:pt x="7428" y="25"/>
                </a:lnTo>
                <a:lnTo>
                  <a:pt x="6938" y="25"/>
                </a:lnTo>
                <a:lnTo>
                  <a:pt x="5753" y="22"/>
                </a:lnTo>
                <a:lnTo>
                  <a:pt x="4426" y="16"/>
                </a:lnTo>
                <a:lnTo>
                  <a:pt x="1985" y="6"/>
                </a:lnTo>
                <a:lnTo>
                  <a:pt x="888" y="0"/>
                </a:lnTo>
                <a:lnTo>
                  <a:pt x="574" y="1705"/>
                </a:lnTo>
                <a:lnTo>
                  <a:pt x="574" y="1705"/>
                </a:lnTo>
                <a:lnTo>
                  <a:pt x="536" y="1885"/>
                </a:lnTo>
                <a:lnTo>
                  <a:pt x="446" y="2311"/>
                </a:lnTo>
                <a:lnTo>
                  <a:pt x="393" y="2563"/>
                </a:lnTo>
                <a:lnTo>
                  <a:pt x="341" y="2812"/>
                </a:lnTo>
                <a:lnTo>
                  <a:pt x="296" y="3039"/>
                </a:lnTo>
                <a:lnTo>
                  <a:pt x="261" y="3221"/>
                </a:lnTo>
                <a:lnTo>
                  <a:pt x="261" y="3221"/>
                </a:lnTo>
                <a:lnTo>
                  <a:pt x="247" y="3297"/>
                </a:lnTo>
                <a:lnTo>
                  <a:pt x="231" y="3377"/>
                </a:lnTo>
                <a:lnTo>
                  <a:pt x="196" y="3540"/>
                </a:lnTo>
                <a:lnTo>
                  <a:pt x="159" y="3703"/>
                </a:lnTo>
                <a:lnTo>
                  <a:pt x="122" y="3864"/>
                </a:lnTo>
                <a:lnTo>
                  <a:pt x="53" y="4163"/>
                </a:lnTo>
                <a:lnTo>
                  <a:pt x="23" y="4294"/>
                </a:lnTo>
                <a:lnTo>
                  <a:pt x="0" y="4404"/>
                </a:lnTo>
                <a:lnTo>
                  <a:pt x="0" y="4404"/>
                </a:lnTo>
                <a:lnTo>
                  <a:pt x="32" y="4406"/>
                </a:lnTo>
                <a:lnTo>
                  <a:pt x="99" y="4409"/>
                </a:lnTo>
                <a:lnTo>
                  <a:pt x="333" y="4415"/>
                </a:lnTo>
                <a:lnTo>
                  <a:pt x="683" y="4419"/>
                </a:lnTo>
                <a:lnTo>
                  <a:pt x="1128" y="4425"/>
                </a:lnTo>
                <a:lnTo>
                  <a:pt x="2226" y="4436"/>
                </a:lnTo>
                <a:lnTo>
                  <a:pt x="3474" y="4447"/>
                </a:lnTo>
                <a:lnTo>
                  <a:pt x="4716" y="4457"/>
                </a:lnTo>
                <a:lnTo>
                  <a:pt x="5796" y="4464"/>
                </a:lnTo>
                <a:lnTo>
                  <a:pt x="6847" y="4471"/>
                </a:lnTo>
                <a:lnTo>
                  <a:pt x="6847" y="4471"/>
                </a:lnTo>
                <a:lnTo>
                  <a:pt x="7307" y="4479"/>
                </a:lnTo>
                <a:lnTo>
                  <a:pt x="7669" y="4484"/>
                </a:lnTo>
                <a:lnTo>
                  <a:pt x="7820" y="4485"/>
                </a:lnTo>
                <a:lnTo>
                  <a:pt x="7928" y="4485"/>
                </a:lnTo>
                <a:lnTo>
                  <a:pt x="7928" y="4485"/>
                </a:lnTo>
                <a:lnTo>
                  <a:pt x="9905" y="4458"/>
                </a:lnTo>
                <a:lnTo>
                  <a:pt x="9905" y="4458"/>
                </a:lnTo>
                <a:lnTo>
                  <a:pt x="10066" y="4455"/>
                </a:lnTo>
                <a:lnTo>
                  <a:pt x="10448" y="4452"/>
                </a:lnTo>
                <a:lnTo>
                  <a:pt x="10906" y="4449"/>
                </a:lnTo>
                <a:lnTo>
                  <a:pt x="11118" y="4449"/>
                </a:lnTo>
                <a:lnTo>
                  <a:pt x="11294" y="4451"/>
                </a:lnTo>
                <a:lnTo>
                  <a:pt x="11294" y="4451"/>
                </a:lnTo>
                <a:lnTo>
                  <a:pt x="11461" y="4453"/>
                </a:lnTo>
                <a:lnTo>
                  <a:pt x="11649" y="4458"/>
                </a:lnTo>
                <a:lnTo>
                  <a:pt x="12069" y="4471"/>
                </a:lnTo>
                <a:lnTo>
                  <a:pt x="12504" y="4487"/>
                </a:lnTo>
                <a:lnTo>
                  <a:pt x="12907" y="4501"/>
                </a:lnTo>
                <a:lnTo>
                  <a:pt x="12907" y="4501"/>
                </a:lnTo>
                <a:lnTo>
                  <a:pt x="13059" y="4505"/>
                </a:lnTo>
                <a:lnTo>
                  <a:pt x="13329" y="4509"/>
                </a:lnTo>
                <a:lnTo>
                  <a:pt x="14152" y="4521"/>
                </a:lnTo>
                <a:lnTo>
                  <a:pt x="15239" y="4536"/>
                </a:lnTo>
                <a:lnTo>
                  <a:pt x="16451" y="4551"/>
                </a:lnTo>
                <a:lnTo>
                  <a:pt x="17651" y="4566"/>
                </a:lnTo>
                <a:lnTo>
                  <a:pt x="18701" y="4577"/>
                </a:lnTo>
                <a:lnTo>
                  <a:pt x="19127" y="4580"/>
                </a:lnTo>
                <a:lnTo>
                  <a:pt x="19464" y="4583"/>
                </a:lnTo>
                <a:lnTo>
                  <a:pt x="19694" y="4583"/>
                </a:lnTo>
                <a:lnTo>
                  <a:pt x="19763" y="4583"/>
                </a:lnTo>
                <a:lnTo>
                  <a:pt x="19800" y="4581"/>
                </a:lnTo>
                <a:lnTo>
                  <a:pt x="19800" y="4581"/>
                </a:lnTo>
                <a:lnTo>
                  <a:pt x="19930" y="4575"/>
                </a:lnTo>
                <a:lnTo>
                  <a:pt x="19989" y="4572"/>
                </a:lnTo>
                <a:lnTo>
                  <a:pt x="20046" y="4567"/>
                </a:lnTo>
                <a:lnTo>
                  <a:pt x="20103" y="4562"/>
                </a:lnTo>
                <a:lnTo>
                  <a:pt x="20159" y="4555"/>
                </a:lnTo>
                <a:lnTo>
                  <a:pt x="20219" y="4547"/>
                </a:lnTo>
                <a:lnTo>
                  <a:pt x="20282" y="4537"/>
                </a:lnTo>
                <a:lnTo>
                  <a:pt x="19442" y="51"/>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 name="Rectangle 7"/>
          <p:cNvSpPr>
            <a:spLocks noGrp="1" noChangeArrowheads="1"/>
          </p:cNvSpPr>
          <p:nvPr>
            <p:ph type="sldNum" sz="quarter" idx="4"/>
          </p:nvPr>
        </p:nvSpPr>
        <p:spPr bwMode="auto">
          <a:xfrm>
            <a:off x="0" y="6309350"/>
            <a:ext cx="9143999" cy="2438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marL="0" algn="ctr" defTabSz="914400" rtl="0" eaLnBrk="1" fontAlgn="base" latinLnBrk="0" hangingPunct="1">
              <a:spcBef>
                <a:spcPct val="0"/>
              </a:spcBef>
              <a:spcAft>
                <a:spcPct val="0"/>
              </a:spcAft>
              <a:defRPr lang="en-US" sz="1000" kern="1200" smtClean="0">
                <a:solidFill>
                  <a:srgbClr val="6F6754"/>
                </a:solidFill>
                <a:latin typeface="Arial Narrow" pitchFamily="34" charset="0"/>
                <a:ea typeface="+mn-ea"/>
                <a:cs typeface="+mn-cs"/>
              </a:defRPr>
            </a:lvl1pPr>
          </a:lstStyle>
          <a:p>
            <a:r>
              <a:rPr lang="en-US" dirty="0" smtClean="0"/>
              <a:t>Page </a:t>
            </a:r>
            <a:fld id="{796A3E7B-4902-4996-B6E7-88CEE4C42672}" type="slidenum">
              <a:rPr lang="en-US" smtClean="0"/>
              <a:pPr/>
              <a:t>‹#›</a:t>
            </a:fld>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63928" y="6120919"/>
            <a:ext cx="1098170" cy="366057"/>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Yellow White BG - Professionals">
    <p:spTree>
      <p:nvGrpSpPr>
        <p:cNvPr id="1" name=""/>
        <p:cNvGrpSpPr/>
        <p:nvPr/>
      </p:nvGrpSpPr>
      <p:grpSpPr>
        <a:xfrm>
          <a:off x="0" y="0"/>
          <a:ext cx="0" cy="0"/>
          <a:chOff x="0" y="0"/>
          <a:chExt cx="0" cy="0"/>
        </a:xfrm>
      </p:grpSpPr>
      <p:sp>
        <p:nvSpPr>
          <p:cNvPr id="8" name="Rectangle 7"/>
          <p:cNvSpPr/>
          <p:nvPr userDrawn="1"/>
        </p:nvSpPr>
        <p:spPr>
          <a:xfrm>
            <a:off x="-1" y="0"/>
            <a:ext cx="914400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228600" y="237067"/>
            <a:ext cx="8686800" cy="914400"/>
          </a:xfrm>
          <a:prstGeom prst="rect">
            <a:avLst/>
          </a:prstGeom>
          <a:solidFill>
            <a:srgbClr val="6F67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51" name="Rectangle 7"/>
          <p:cNvSpPr>
            <a:spLocks noGrp="1" noChangeArrowheads="1"/>
          </p:cNvSpPr>
          <p:nvPr>
            <p:ph type="ctrTitle" hasCustomPrompt="1"/>
          </p:nvPr>
        </p:nvSpPr>
        <p:spPr>
          <a:xfrm>
            <a:off x="481903" y="237067"/>
            <a:ext cx="8180194" cy="914400"/>
          </a:xfrm>
        </p:spPr>
        <p:txBody>
          <a:bodyPr anchor="ctr"/>
          <a:lstStyle>
            <a:lvl1pPr algn="l" rtl="0" fontAlgn="base">
              <a:spcBef>
                <a:spcPct val="0"/>
              </a:spcBef>
              <a:spcAft>
                <a:spcPct val="0"/>
              </a:spcAft>
              <a:defRPr lang="en-US" sz="2400" b="1" spc="150" baseline="0" dirty="0" smtClean="0">
                <a:solidFill>
                  <a:srgbClr val="FFFFFF"/>
                </a:solidFill>
                <a:latin typeface="Arial Narrow" pitchFamily="34" charset="0"/>
                <a:ea typeface="+mj-ea"/>
                <a:cs typeface="+mj-cs"/>
              </a:defRPr>
            </a:lvl1pPr>
          </a:lstStyle>
          <a:p>
            <a:r>
              <a:rPr lang="en-US" dirty="0" smtClean="0"/>
              <a:t>Click to edit title</a:t>
            </a:r>
            <a:endParaRPr lang="en-US" dirty="0"/>
          </a:p>
        </p:txBody>
      </p:sp>
      <p:sp>
        <p:nvSpPr>
          <p:cNvPr id="4105" name="Freeform 9"/>
          <p:cNvSpPr>
            <a:spLocks/>
          </p:cNvSpPr>
          <p:nvPr userDrawn="1"/>
        </p:nvSpPr>
        <p:spPr bwMode="auto">
          <a:xfrm>
            <a:off x="268289" y="4913770"/>
            <a:ext cx="5980112" cy="1819275"/>
          </a:xfrm>
          <a:custGeom>
            <a:avLst/>
            <a:gdLst/>
            <a:ahLst/>
            <a:cxnLst>
              <a:cxn ang="0">
                <a:pos x="19442" y="51"/>
              </a:cxn>
              <a:cxn ang="0">
                <a:pos x="19111" y="61"/>
              </a:cxn>
              <a:cxn ang="0">
                <a:pos x="18944" y="62"/>
              </a:cxn>
              <a:cxn ang="0">
                <a:pos x="16321" y="46"/>
              </a:cxn>
              <a:cxn ang="0">
                <a:pos x="14340" y="33"/>
              </a:cxn>
              <a:cxn ang="0">
                <a:pos x="12406" y="19"/>
              </a:cxn>
              <a:cxn ang="0">
                <a:pos x="12146" y="15"/>
              </a:cxn>
              <a:cxn ang="0">
                <a:pos x="12072" y="14"/>
              </a:cxn>
              <a:cxn ang="0">
                <a:pos x="11709" y="15"/>
              </a:cxn>
              <a:cxn ang="0">
                <a:pos x="11041" y="24"/>
              </a:cxn>
              <a:cxn ang="0">
                <a:pos x="10504" y="32"/>
              </a:cxn>
              <a:cxn ang="0">
                <a:pos x="10146" y="34"/>
              </a:cxn>
              <a:cxn ang="0">
                <a:pos x="9988" y="33"/>
              </a:cxn>
              <a:cxn ang="0">
                <a:pos x="9219" y="20"/>
              </a:cxn>
              <a:cxn ang="0">
                <a:pos x="8658" y="15"/>
              </a:cxn>
              <a:cxn ang="0">
                <a:pos x="8424" y="16"/>
              </a:cxn>
              <a:cxn ang="0">
                <a:pos x="8247" y="21"/>
              </a:cxn>
              <a:cxn ang="0">
                <a:pos x="8193" y="22"/>
              </a:cxn>
              <a:cxn ang="0">
                <a:pos x="7822" y="25"/>
              </a:cxn>
              <a:cxn ang="0">
                <a:pos x="6938" y="25"/>
              </a:cxn>
              <a:cxn ang="0">
                <a:pos x="4426" y="16"/>
              </a:cxn>
              <a:cxn ang="0">
                <a:pos x="888" y="0"/>
              </a:cxn>
              <a:cxn ang="0">
                <a:pos x="574" y="1705"/>
              </a:cxn>
              <a:cxn ang="0">
                <a:pos x="446" y="2311"/>
              </a:cxn>
              <a:cxn ang="0">
                <a:pos x="341" y="2812"/>
              </a:cxn>
              <a:cxn ang="0">
                <a:pos x="261" y="3221"/>
              </a:cxn>
              <a:cxn ang="0">
                <a:pos x="247" y="3297"/>
              </a:cxn>
              <a:cxn ang="0">
                <a:pos x="196" y="3540"/>
              </a:cxn>
              <a:cxn ang="0">
                <a:pos x="122" y="3864"/>
              </a:cxn>
              <a:cxn ang="0">
                <a:pos x="23" y="4294"/>
              </a:cxn>
              <a:cxn ang="0">
                <a:pos x="0" y="4404"/>
              </a:cxn>
              <a:cxn ang="0">
                <a:pos x="99" y="4409"/>
              </a:cxn>
              <a:cxn ang="0">
                <a:pos x="683" y="4419"/>
              </a:cxn>
              <a:cxn ang="0">
                <a:pos x="2226" y="4436"/>
              </a:cxn>
              <a:cxn ang="0">
                <a:pos x="4716" y="4457"/>
              </a:cxn>
              <a:cxn ang="0">
                <a:pos x="6847" y="4471"/>
              </a:cxn>
              <a:cxn ang="0">
                <a:pos x="7307" y="4479"/>
              </a:cxn>
              <a:cxn ang="0">
                <a:pos x="7820" y="4485"/>
              </a:cxn>
              <a:cxn ang="0">
                <a:pos x="7928" y="4485"/>
              </a:cxn>
              <a:cxn ang="0">
                <a:pos x="9905" y="4458"/>
              </a:cxn>
              <a:cxn ang="0">
                <a:pos x="10448" y="4452"/>
              </a:cxn>
              <a:cxn ang="0">
                <a:pos x="11118" y="4449"/>
              </a:cxn>
              <a:cxn ang="0">
                <a:pos x="11294" y="4451"/>
              </a:cxn>
              <a:cxn ang="0">
                <a:pos x="11649" y="4458"/>
              </a:cxn>
              <a:cxn ang="0">
                <a:pos x="12504" y="4487"/>
              </a:cxn>
              <a:cxn ang="0">
                <a:pos x="12907" y="4501"/>
              </a:cxn>
              <a:cxn ang="0">
                <a:pos x="13329" y="4509"/>
              </a:cxn>
              <a:cxn ang="0">
                <a:pos x="15239" y="4536"/>
              </a:cxn>
              <a:cxn ang="0">
                <a:pos x="17651" y="4566"/>
              </a:cxn>
              <a:cxn ang="0">
                <a:pos x="19127" y="4580"/>
              </a:cxn>
              <a:cxn ang="0">
                <a:pos x="19694" y="4583"/>
              </a:cxn>
              <a:cxn ang="0">
                <a:pos x="19800" y="4581"/>
              </a:cxn>
              <a:cxn ang="0">
                <a:pos x="19930" y="4575"/>
              </a:cxn>
              <a:cxn ang="0">
                <a:pos x="20046" y="4567"/>
              </a:cxn>
              <a:cxn ang="0">
                <a:pos x="20159" y="4555"/>
              </a:cxn>
              <a:cxn ang="0">
                <a:pos x="20282" y="4537"/>
              </a:cxn>
            </a:cxnLst>
            <a:rect l="0" t="0" r="r" b="b"/>
            <a:pathLst>
              <a:path w="20282" h="4583">
                <a:moveTo>
                  <a:pt x="19442" y="51"/>
                </a:moveTo>
                <a:lnTo>
                  <a:pt x="19442" y="51"/>
                </a:lnTo>
                <a:lnTo>
                  <a:pt x="19273" y="57"/>
                </a:lnTo>
                <a:lnTo>
                  <a:pt x="19111" y="61"/>
                </a:lnTo>
                <a:lnTo>
                  <a:pt x="19027" y="62"/>
                </a:lnTo>
                <a:lnTo>
                  <a:pt x="18944" y="62"/>
                </a:lnTo>
                <a:lnTo>
                  <a:pt x="18907" y="63"/>
                </a:lnTo>
                <a:lnTo>
                  <a:pt x="16321" y="46"/>
                </a:lnTo>
                <a:lnTo>
                  <a:pt x="16321" y="46"/>
                </a:lnTo>
                <a:lnTo>
                  <a:pt x="14340" y="33"/>
                </a:lnTo>
                <a:lnTo>
                  <a:pt x="12916" y="24"/>
                </a:lnTo>
                <a:lnTo>
                  <a:pt x="12406" y="19"/>
                </a:lnTo>
                <a:lnTo>
                  <a:pt x="12238" y="16"/>
                </a:lnTo>
                <a:lnTo>
                  <a:pt x="12146" y="15"/>
                </a:lnTo>
                <a:lnTo>
                  <a:pt x="12146" y="15"/>
                </a:lnTo>
                <a:lnTo>
                  <a:pt x="12072" y="14"/>
                </a:lnTo>
                <a:lnTo>
                  <a:pt x="11973" y="14"/>
                </a:lnTo>
                <a:lnTo>
                  <a:pt x="11709" y="15"/>
                </a:lnTo>
                <a:lnTo>
                  <a:pt x="11388" y="19"/>
                </a:lnTo>
                <a:lnTo>
                  <a:pt x="11041" y="24"/>
                </a:lnTo>
                <a:lnTo>
                  <a:pt x="11041" y="24"/>
                </a:lnTo>
                <a:lnTo>
                  <a:pt x="10504" y="32"/>
                </a:lnTo>
                <a:lnTo>
                  <a:pt x="10292" y="34"/>
                </a:lnTo>
                <a:lnTo>
                  <a:pt x="10146" y="34"/>
                </a:lnTo>
                <a:lnTo>
                  <a:pt x="10146" y="34"/>
                </a:lnTo>
                <a:lnTo>
                  <a:pt x="9988" y="33"/>
                </a:lnTo>
                <a:lnTo>
                  <a:pt x="9767" y="30"/>
                </a:lnTo>
                <a:lnTo>
                  <a:pt x="9219" y="20"/>
                </a:lnTo>
                <a:lnTo>
                  <a:pt x="8930" y="18"/>
                </a:lnTo>
                <a:lnTo>
                  <a:pt x="8658" y="15"/>
                </a:lnTo>
                <a:lnTo>
                  <a:pt x="8536" y="15"/>
                </a:lnTo>
                <a:lnTo>
                  <a:pt x="8424" y="16"/>
                </a:lnTo>
                <a:lnTo>
                  <a:pt x="8327" y="18"/>
                </a:lnTo>
                <a:lnTo>
                  <a:pt x="8247" y="21"/>
                </a:lnTo>
                <a:lnTo>
                  <a:pt x="8247" y="21"/>
                </a:lnTo>
                <a:lnTo>
                  <a:pt x="8193" y="22"/>
                </a:lnTo>
                <a:lnTo>
                  <a:pt x="8102" y="24"/>
                </a:lnTo>
                <a:lnTo>
                  <a:pt x="7822" y="25"/>
                </a:lnTo>
                <a:lnTo>
                  <a:pt x="7428" y="25"/>
                </a:lnTo>
                <a:lnTo>
                  <a:pt x="6938" y="25"/>
                </a:lnTo>
                <a:lnTo>
                  <a:pt x="5753" y="22"/>
                </a:lnTo>
                <a:lnTo>
                  <a:pt x="4426" y="16"/>
                </a:lnTo>
                <a:lnTo>
                  <a:pt x="1985" y="6"/>
                </a:lnTo>
                <a:lnTo>
                  <a:pt x="888" y="0"/>
                </a:lnTo>
                <a:lnTo>
                  <a:pt x="574" y="1705"/>
                </a:lnTo>
                <a:lnTo>
                  <a:pt x="574" y="1705"/>
                </a:lnTo>
                <a:lnTo>
                  <a:pt x="536" y="1885"/>
                </a:lnTo>
                <a:lnTo>
                  <a:pt x="446" y="2311"/>
                </a:lnTo>
                <a:lnTo>
                  <a:pt x="393" y="2563"/>
                </a:lnTo>
                <a:lnTo>
                  <a:pt x="341" y="2812"/>
                </a:lnTo>
                <a:lnTo>
                  <a:pt x="296" y="3039"/>
                </a:lnTo>
                <a:lnTo>
                  <a:pt x="261" y="3221"/>
                </a:lnTo>
                <a:lnTo>
                  <a:pt x="261" y="3221"/>
                </a:lnTo>
                <a:lnTo>
                  <a:pt x="247" y="3297"/>
                </a:lnTo>
                <a:lnTo>
                  <a:pt x="231" y="3377"/>
                </a:lnTo>
                <a:lnTo>
                  <a:pt x="196" y="3540"/>
                </a:lnTo>
                <a:lnTo>
                  <a:pt x="159" y="3703"/>
                </a:lnTo>
                <a:lnTo>
                  <a:pt x="122" y="3864"/>
                </a:lnTo>
                <a:lnTo>
                  <a:pt x="53" y="4163"/>
                </a:lnTo>
                <a:lnTo>
                  <a:pt x="23" y="4294"/>
                </a:lnTo>
                <a:lnTo>
                  <a:pt x="0" y="4404"/>
                </a:lnTo>
                <a:lnTo>
                  <a:pt x="0" y="4404"/>
                </a:lnTo>
                <a:lnTo>
                  <a:pt x="32" y="4406"/>
                </a:lnTo>
                <a:lnTo>
                  <a:pt x="99" y="4409"/>
                </a:lnTo>
                <a:lnTo>
                  <a:pt x="333" y="4415"/>
                </a:lnTo>
                <a:lnTo>
                  <a:pt x="683" y="4419"/>
                </a:lnTo>
                <a:lnTo>
                  <a:pt x="1128" y="4425"/>
                </a:lnTo>
                <a:lnTo>
                  <a:pt x="2226" y="4436"/>
                </a:lnTo>
                <a:lnTo>
                  <a:pt x="3474" y="4447"/>
                </a:lnTo>
                <a:lnTo>
                  <a:pt x="4716" y="4457"/>
                </a:lnTo>
                <a:lnTo>
                  <a:pt x="5796" y="4464"/>
                </a:lnTo>
                <a:lnTo>
                  <a:pt x="6847" y="4471"/>
                </a:lnTo>
                <a:lnTo>
                  <a:pt x="6847" y="4471"/>
                </a:lnTo>
                <a:lnTo>
                  <a:pt x="7307" y="4479"/>
                </a:lnTo>
                <a:lnTo>
                  <a:pt x="7669" y="4484"/>
                </a:lnTo>
                <a:lnTo>
                  <a:pt x="7820" y="4485"/>
                </a:lnTo>
                <a:lnTo>
                  <a:pt x="7928" y="4485"/>
                </a:lnTo>
                <a:lnTo>
                  <a:pt x="7928" y="4485"/>
                </a:lnTo>
                <a:lnTo>
                  <a:pt x="9905" y="4458"/>
                </a:lnTo>
                <a:lnTo>
                  <a:pt x="9905" y="4458"/>
                </a:lnTo>
                <a:lnTo>
                  <a:pt x="10066" y="4455"/>
                </a:lnTo>
                <a:lnTo>
                  <a:pt x="10448" y="4452"/>
                </a:lnTo>
                <a:lnTo>
                  <a:pt x="10906" y="4449"/>
                </a:lnTo>
                <a:lnTo>
                  <a:pt x="11118" y="4449"/>
                </a:lnTo>
                <a:lnTo>
                  <a:pt x="11294" y="4451"/>
                </a:lnTo>
                <a:lnTo>
                  <a:pt x="11294" y="4451"/>
                </a:lnTo>
                <a:lnTo>
                  <a:pt x="11461" y="4453"/>
                </a:lnTo>
                <a:lnTo>
                  <a:pt x="11649" y="4458"/>
                </a:lnTo>
                <a:lnTo>
                  <a:pt x="12069" y="4471"/>
                </a:lnTo>
                <a:lnTo>
                  <a:pt x="12504" y="4487"/>
                </a:lnTo>
                <a:lnTo>
                  <a:pt x="12907" y="4501"/>
                </a:lnTo>
                <a:lnTo>
                  <a:pt x="12907" y="4501"/>
                </a:lnTo>
                <a:lnTo>
                  <a:pt x="13059" y="4505"/>
                </a:lnTo>
                <a:lnTo>
                  <a:pt x="13329" y="4509"/>
                </a:lnTo>
                <a:lnTo>
                  <a:pt x="14152" y="4521"/>
                </a:lnTo>
                <a:lnTo>
                  <a:pt x="15239" y="4536"/>
                </a:lnTo>
                <a:lnTo>
                  <a:pt x="16451" y="4551"/>
                </a:lnTo>
                <a:lnTo>
                  <a:pt x="17651" y="4566"/>
                </a:lnTo>
                <a:lnTo>
                  <a:pt x="18701" y="4577"/>
                </a:lnTo>
                <a:lnTo>
                  <a:pt x="19127" y="4580"/>
                </a:lnTo>
                <a:lnTo>
                  <a:pt x="19464" y="4583"/>
                </a:lnTo>
                <a:lnTo>
                  <a:pt x="19694" y="4583"/>
                </a:lnTo>
                <a:lnTo>
                  <a:pt x="19763" y="4583"/>
                </a:lnTo>
                <a:lnTo>
                  <a:pt x="19800" y="4581"/>
                </a:lnTo>
                <a:lnTo>
                  <a:pt x="19800" y="4581"/>
                </a:lnTo>
                <a:lnTo>
                  <a:pt x="19930" y="4575"/>
                </a:lnTo>
                <a:lnTo>
                  <a:pt x="19989" y="4572"/>
                </a:lnTo>
                <a:lnTo>
                  <a:pt x="20046" y="4567"/>
                </a:lnTo>
                <a:lnTo>
                  <a:pt x="20103" y="4562"/>
                </a:lnTo>
                <a:lnTo>
                  <a:pt x="20159" y="4555"/>
                </a:lnTo>
                <a:lnTo>
                  <a:pt x="20219" y="4547"/>
                </a:lnTo>
                <a:lnTo>
                  <a:pt x="20282" y="4537"/>
                </a:lnTo>
                <a:lnTo>
                  <a:pt x="19442" y="51"/>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 name="Rectangle 7"/>
          <p:cNvSpPr>
            <a:spLocks noGrp="1" noChangeArrowheads="1"/>
          </p:cNvSpPr>
          <p:nvPr>
            <p:ph type="sldNum" sz="quarter" idx="4"/>
          </p:nvPr>
        </p:nvSpPr>
        <p:spPr bwMode="auto">
          <a:xfrm>
            <a:off x="0" y="6309350"/>
            <a:ext cx="9143999" cy="2438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marL="0" algn="ctr" defTabSz="914400" rtl="0" eaLnBrk="1" fontAlgn="base" latinLnBrk="0" hangingPunct="1">
              <a:spcBef>
                <a:spcPct val="0"/>
              </a:spcBef>
              <a:spcAft>
                <a:spcPct val="0"/>
              </a:spcAft>
              <a:defRPr lang="en-US" sz="1000" kern="1200" smtClean="0">
                <a:solidFill>
                  <a:srgbClr val="6F6754"/>
                </a:solidFill>
                <a:latin typeface="Arial Narrow" pitchFamily="34" charset="0"/>
                <a:ea typeface="+mn-ea"/>
                <a:cs typeface="+mn-cs"/>
              </a:defRPr>
            </a:lvl1pPr>
          </a:lstStyle>
          <a:p>
            <a:r>
              <a:rPr lang="en-US" dirty="0" smtClean="0"/>
              <a:t>Page </a:t>
            </a:r>
            <a:fld id="{796A3E7B-4902-4996-B6E7-88CEE4C42672}" type="slidenum">
              <a:rPr lang="en-US" smtClean="0"/>
              <a:pPr/>
              <a:t>‹#›</a:t>
            </a:fld>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63927" y="6116634"/>
            <a:ext cx="1098626" cy="366209"/>
          </a:xfrm>
          <a:prstGeom prst="rect">
            <a:avLst/>
          </a:prstGeom>
        </p:spPr>
      </p:pic>
      <p:sp>
        <p:nvSpPr>
          <p:cNvPr id="10" name="Content Placeholder 2"/>
          <p:cNvSpPr>
            <a:spLocks noGrp="1"/>
          </p:cNvSpPr>
          <p:nvPr>
            <p:ph idx="10"/>
          </p:nvPr>
        </p:nvSpPr>
        <p:spPr>
          <a:xfrm>
            <a:off x="4810125" y="1470362"/>
            <a:ext cx="3851972" cy="4781381"/>
          </a:xfrm>
        </p:spPr>
        <p:txBody>
          <a:bodyPr/>
          <a:lstStyle>
            <a:lvl1pPr>
              <a:buClr>
                <a:srgbClr val="6F6754"/>
              </a:buClr>
              <a:defRPr>
                <a:solidFill>
                  <a:srgbClr val="6F6754"/>
                </a:solidFill>
              </a:defRPr>
            </a:lvl1pPr>
            <a:lvl2pPr>
              <a:buClr>
                <a:srgbClr val="6F6754"/>
              </a:buClr>
              <a:defRPr>
                <a:solidFill>
                  <a:srgbClr val="6F6754"/>
                </a:solidFill>
              </a:defRPr>
            </a:lvl2pPr>
            <a:lvl3pPr>
              <a:buClr>
                <a:srgbClr val="6F6754"/>
              </a:buClr>
              <a:defRPr>
                <a:solidFill>
                  <a:srgbClr val="6F6754"/>
                </a:solidFill>
              </a:defRPr>
            </a:lvl3pPr>
            <a:lvl4pPr>
              <a:buClr>
                <a:srgbClr val="6F6754"/>
              </a:buClr>
              <a:defRPr>
                <a:solidFill>
                  <a:srgbClr val="6F6754"/>
                </a:solidFill>
              </a:defRPr>
            </a:lvl4pPr>
            <a:lvl5pPr>
              <a:buClr>
                <a:srgbClr val="6F6754"/>
              </a:buClr>
              <a:defRPr>
                <a:solidFill>
                  <a:srgbClr val="6F6754"/>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2"/>
          <p:cNvSpPr>
            <a:spLocks noGrp="1"/>
          </p:cNvSpPr>
          <p:nvPr>
            <p:ph idx="11"/>
          </p:nvPr>
        </p:nvSpPr>
        <p:spPr>
          <a:xfrm>
            <a:off x="481903" y="1470362"/>
            <a:ext cx="3851972" cy="4781381"/>
          </a:xfrm>
        </p:spPr>
        <p:txBody>
          <a:bodyPr/>
          <a:lstStyle>
            <a:lvl1pPr>
              <a:buClr>
                <a:srgbClr val="6F6754"/>
              </a:buClr>
              <a:defRPr>
                <a:solidFill>
                  <a:srgbClr val="6F6754"/>
                </a:solidFill>
              </a:defRPr>
            </a:lvl1pPr>
            <a:lvl2pPr>
              <a:buClr>
                <a:srgbClr val="6F6754"/>
              </a:buClr>
              <a:defRPr>
                <a:solidFill>
                  <a:srgbClr val="6F6754"/>
                </a:solidFill>
              </a:defRPr>
            </a:lvl2pPr>
            <a:lvl3pPr>
              <a:buClr>
                <a:srgbClr val="6F6754"/>
              </a:buClr>
              <a:defRPr>
                <a:solidFill>
                  <a:srgbClr val="6F6754"/>
                </a:solidFill>
              </a:defRPr>
            </a:lvl3pPr>
            <a:lvl4pPr>
              <a:buClr>
                <a:srgbClr val="6F6754"/>
              </a:buClr>
              <a:defRPr>
                <a:solidFill>
                  <a:srgbClr val="6F6754"/>
                </a:solidFill>
              </a:defRPr>
            </a:lvl4pPr>
            <a:lvl5pPr>
              <a:buClr>
                <a:srgbClr val="6F6754"/>
              </a:buClr>
              <a:defRPr>
                <a:solidFill>
                  <a:srgbClr val="6F6754"/>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6859455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Yellow - Professionals">
    <p:spTree>
      <p:nvGrpSpPr>
        <p:cNvPr id="1" name=""/>
        <p:cNvGrpSpPr/>
        <p:nvPr/>
      </p:nvGrpSpPr>
      <p:grpSpPr>
        <a:xfrm>
          <a:off x="0" y="0"/>
          <a:ext cx="0" cy="0"/>
          <a:chOff x="0" y="0"/>
          <a:chExt cx="0" cy="0"/>
        </a:xfrm>
      </p:grpSpPr>
      <p:sp>
        <p:nvSpPr>
          <p:cNvPr id="5" name="Rectangle 4"/>
          <p:cNvSpPr/>
          <p:nvPr userDrawn="1"/>
        </p:nvSpPr>
        <p:spPr>
          <a:xfrm>
            <a:off x="228600" y="237066"/>
            <a:ext cx="8686800" cy="6392333"/>
          </a:xfrm>
          <a:prstGeom prst="rect">
            <a:avLst/>
          </a:prstGeom>
          <a:solidFill>
            <a:srgbClr val="FFFC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userDrawn="1"/>
        </p:nvSpPr>
        <p:spPr>
          <a:xfrm>
            <a:off x="228600" y="237067"/>
            <a:ext cx="8686800" cy="914400"/>
          </a:xfrm>
          <a:prstGeom prst="rect">
            <a:avLst/>
          </a:prstGeom>
          <a:solidFill>
            <a:srgbClr val="6F67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51" name="Rectangle 7"/>
          <p:cNvSpPr>
            <a:spLocks noGrp="1" noChangeArrowheads="1"/>
          </p:cNvSpPr>
          <p:nvPr>
            <p:ph type="ctrTitle" hasCustomPrompt="1"/>
          </p:nvPr>
        </p:nvSpPr>
        <p:spPr>
          <a:xfrm>
            <a:off x="481903" y="237067"/>
            <a:ext cx="8180194" cy="914400"/>
          </a:xfrm>
        </p:spPr>
        <p:txBody>
          <a:bodyPr anchor="ctr"/>
          <a:lstStyle>
            <a:lvl1pPr algn="l" rtl="0" fontAlgn="base">
              <a:spcBef>
                <a:spcPct val="0"/>
              </a:spcBef>
              <a:spcAft>
                <a:spcPct val="0"/>
              </a:spcAft>
              <a:defRPr lang="en-US" sz="2400" b="1" spc="150" baseline="0" dirty="0" smtClean="0">
                <a:solidFill>
                  <a:srgbClr val="FFFFFF"/>
                </a:solidFill>
                <a:latin typeface="Arial Narrow" pitchFamily="34" charset="0"/>
                <a:ea typeface="+mj-ea"/>
                <a:cs typeface="+mj-cs"/>
              </a:defRPr>
            </a:lvl1pPr>
          </a:lstStyle>
          <a:p>
            <a:r>
              <a:rPr lang="en-US" dirty="0" smtClean="0"/>
              <a:t>Click to edit title</a:t>
            </a:r>
            <a:endParaRPr lang="en-US" dirty="0"/>
          </a:p>
        </p:txBody>
      </p:sp>
      <p:sp>
        <p:nvSpPr>
          <p:cNvPr id="4105" name="Freeform 9"/>
          <p:cNvSpPr>
            <a:spLocks/>
          </p:cNvSpPr>
          <p:nvPr userDrawn="1"/>
        </p:nvSpPr>
        <p:spPr bwMode="auto">
          <a:xfrm>
            <a:off x="268289" y="4913770"/>
            <a:ext cx="5980112" cy="1819275"/>
          </a:xfrm>
          <a:custGeom>
            <a:avLst/>
            <a:gdLst/>
            <a:ahLst/>
            <a:cxnLst>
              <a:cxn ang="0">
                <a:pos x="19442" y="51"/>
              </a:cxn>
              <a:cxn ang="0">
                <a:pos x="19111" y="61"/>
              </a:cxn>
              <a:cxn ang="0">
                <a:pos x="18944" y="62"/>
              </a:cxn>
              <a:cxn ang="0">
                <a:pos x="16321" y="46"/>
              </a:cxn>
              <a:cxn ang="0">
                <a:pos x="14340" y="33"/>
              </a:cxn>
              <a:cxn ang="0">
                <a:pos x="12406" y="19"/>
              </a:cxn>
              <a:cxn ang="0">
                <a:pos x="12146" y="15"/>
              </a:cxn>
              <a:cxn ang="0">
                <a:pos x="12072" y="14"/>
              </a:cxn>
              <a:cxn ang="0">
                <a:pos x="11709" y="15"/>
              </a:cxn>
              <a:cxn ang="0">
                <a:pos x="11041" y="24"/>
              </a:cxn>
              <a:cxn ang="0">
                <a:pos x="10504" y="32"/>
              </a:cxn>
              <a:cxn ang="0">
                <a:pos x="10146" y="34"/>
              </a:cxn>
              <a:cxn ang="0">
                <a:pos x="9988" y="33"/>
              </a:cxn>
              <a:cxn ang="0">
                <a:pos x="9219" y="20"/>
              </a:cxn>
              <a:cxn ang="0">
                <a:pos x="8658" y="15"/>
              </a:cxn>
              <a:cxn ang="0">
                <a:pos x="8424" y="16"/>
              </a:cxn>
              <a:cxn ang="0">
                <a:pos x="8247" y="21"/>
              </a:cxn>
              <a:cxn ang="0">
                <a:pos x="8193" y="22"/>
              </a:cxn>
              <a:cxn ang="0">
                <a:pos x="7822" y="25"/>
              </a:cxn>
              <a:cxn ang="0">
                <a:pos x="6938" y="25"/>
              </a:cxn>
              <a:cxn ang="0">
                <a:pos x="4426" y="16"/>
              </a:cxn>
              <a:cxn ang="0">
                <a:pos x="888" y="0"/>
              </a:cxn>
              <a:cxn ang="0">
                <a:pos x="574" y="1705"/>
              </a:cxn>
              <a:cxn ang="0">
                <a:pos x="446" y="2311"/>
              </a:cxn>
              <a:cxn ang="0">
                <a:pos x="341" y="2812"/>
              </a:cxn>
              <a:cxn ang="0">
                <a:pos x="261" y="3221"/>
              </a:cxn>
              <a:cxn ang="0">
                <a:pos x="247" y="3297"/>
              </a:cxn>
              <a:cxn ang="0">
                <a:pos x="196" y="3540"/>
              </a:cxn>
              <a:cxn ang="0">
                <a:pos x="122" y="3864"/>
              </a:cxn>
              <a:cxn ang="0">
                <a:pos x="23" y="4294"/>
              </a:cxn>
              <a:cxn ang="0">
                <a:pos x="0" y="4404"/>
              </a:cxn>
              <a:cxn ang="0">
                <a:pos x="99" y="4409"/>
              </a:cxn>
              <a:cxn ang="0">
                <a:pos x="683" y="4419"/>
              </a:cxn>
              <a:cxn ang="0">
                <a:pos x="2226" y="4436"/>
              </a:cxn>
              <a:cxn ang="0">
                <a:pos x="4716" y="4457"/>
              </a:cxn>
              <a:cxn ang="0">
                <a:pos x="6847" y="4471"/>
              </a:cxn>
              <a:cxn ang="0">
                <a:pos x="7307" y="4479"/>
              </a:cxn>
              <a:cxn ang="0">
                <a:pos x="7820" y="4485"/>
              </a:cxn>
              <a:cxn ang="0">
                <a:pos x="7928" y="4485"/>
              </a:cxn>
              <a:cxn ang="0">
                <a:pos x="9905" y="4458"/>
              </a:cxn>
              <a:cxn ang="0">
                <a:pos x="10448" y="4452"/>
              </a:cxn>
              <a:cxn ang="0">
                <a:pos x="11118" y="4449"/>
              </a:cxn>
              <a:cxn ang="0">
                <a:pos x="11294" y="4451"/>
              </a:cxn>
              <a:cxn ang="0">
                <a:pos x="11649" y="4458"/>
              </a:cxn>
              <a:cxn ang="0">
                <a:pos x="12504" y="4487"/>
              </a:cxn>
              <a:cxn ang="0">
                <a:pos x="12907" y="4501"/>
              </a:cxn>
              <a:cxn ang="0">
                <a:pos x="13329" y="4509"/>
              </a:cxn>
              <a:cxn ang="0">
                <a:pos x="15239" y="4536"/>
              </a:cxn>
              <a:cxn ang="0">
                <a:pos x="17651" y="4566"/>
              </a:cxn>
              <a:cxn ang="0">
                <a:pos x="19127" y="4580"/>
              </a:cxn>
              <a:cxn ang="0">
                <a:pos x="19694" y="4583"/>
              </a:cxn>
              <a:cxn ang="0">
                <a:pos x="19800" y="4581"/>
              </a:cxn>
              <a:cxn ang="0">
                <a:pos x="19930" y="4575"/>
              </a:cxn>
              <a:cxn ang="0">
                <a:pos x="20046" y="4567"/>
              </a:cxn>
              <a:cxn ang="0">
                <a:pos x="20159" y="4555"/>
              </a:cxn>
              <a:cxn ang="0">
                <a:pos x="20282" y="4537"/>
              </a:cxn>
            </a:cxnLst>
            <a:rect l="0" t="0" r="r" b="b"/>
            <a:pathLst>
              <a:path w="20282" h="4583">
                <a:moveTo>
                  <a:pt x="19442" y="51"/>
                </a:moveTo>
                <a:lnTo>
                  <a:pt x="19442" y="51"/>
                </a:lnTo>
                <a:lnTo>
                  <a:pt x="19273" y="57"/>
                </a:lnTo>
                <a:lnTo>
                  <a:pt x="19111" y="61"/>
                </a:lnTo>
                <a:lnTo>
                  <a:pt x="19027" y="62"/>
                </a:lnTo>
                <a:lnTo>
                  <a:pt x="18944" y="62"/>
                </a:lnTo>
                <a:lnTo>
                  <a:pt x="18907" y="63"/>
                </a:lnTo>
                <a:lnTo>
                  <a:pt x="16321" y="46"/>
                </a:lnTo>
                <a:lnTo>
                  <a:pt x="16321" y="46"/>
                </a:lnTo>
                <a:lnTo>
                  <a:pt x="14340" y="33"/>
                </a:lnTo>
                <a:lnTo>
                  <a:pt x="12916" y="24"/>
                </a:lnTo>
                <a:lnTo>
                  <a:pt x="12406" y="19"/>
                </a:lnTo>
                <a:lnTo>
                  <a:pt x="12238" y="16"/>
                </a:lnTo>
                <a:lnTo>
                  <a:pt x="12146" y="15"/>
                </a:lnTo>
                <a:lnTo>
                  <a:pt x="12146" y="15"/>
                </a:lnTo>
                <a:lnTo>
                  <a:pt x="12072" y="14"/>
                </a:lnTo>
                <a:lnTo>
                  <a:pt x="11973" y="14"/>
                </a:lnTo>
                <a:lnTo>
                  <a:pt x="11709" y="15"/>
                </a:lnTo>
                <a:lnTo>
                  <a:pt x="11388" y="19"/>
                </a:lnTo>
                <a:lnTo>
                  <a:pt x="11041" y="24"/>
                </a:lnTo>
                <a:lnTo>
                  <a:pt x="11041" y="24"/>
                </a:lnTo>
                <a:lnTo>
                  <a:pt x="10504" y="32"/>
                </a:lnTo>
                <a:lnTo>
                  <a:pt x="10292" y="34"/>
                </a:lnTo>
                <a:lnTo>
                  <a:pt x="10146" y="34"/>
                </a:lnTo>
                <a:lnTo>
                  <a:pt x="10146" y="34"/>
                </a:lnTo>
                <a:lnTo>
                  <a:pt x="9988" y="33"/>
                </a:lnTo>
                <a:lnTo>
                  <a:pt x="9767" y="30"/>
                </a:lnTo>
                <a:lnTo>
                  <a:pt x="9219" y="20"/>
                </a:lnTo>
                <a:lnTo>
                  <a:pt x="8930" y="18"/>
                </a:lnTo>
                <a:lnTo>
                  <a:pt x="8658" y="15"/>
                </a:lnTo>
                <a:lnTo>
                  <a:pt x="8536" y="15"/>
                </a:lnTo>
                <a:lnTo>
                  <a:pt x="8424" y="16"/>
                </a:lnTo>
                <a:lnTo>
                  <a:pt x="8327" y="18"/>
                </a:lnTo>
                <a:lnTo>
                  <a:pt x="8247" y="21"/>
                </a:lnTo>
                <a:lnTo>
                  <a:pt x="8247" y="21"/>
                </a:lnTo>
                <a:lnTo>
                  <a:pt x="8193" y="22"/>
                </a:lnTo>
                <a:lnTo>
                  <a:pt x="8102" y="24"/>
                </a:lnTo>
                <a:lnTo>
                  <a:pt x="7822" y="25"/>
                </a:lnTo>
                <a:lnTo>
                  <a:pt x="7428" y="25"/>
                </a:lnTo>
                <a:lnTo>
                  <a:pt x="6938" y="25"/>
                </a:lnTo>
                <a:lnTo>
                  <a:pt x="5753" y="22"/>
                </a:lnTo>
                <a:lnTo>
                  <a:pt x="4426" y="16"/>
                </a:lnTo>
                <a:lnTo>
                  <a:pt x="1985" y="6"/>
                </a:lnTo>
                <a:lnTo>
                  <a:pt x="888" y="0"/>
                </a:lnTo>
                <a:lnTo>
                  <a:pt x="574" y="1705"/>
                </a:lnTo>
                <a:lnTo>
                  <a:pt x="574" y="1705"/>
                </a:lnTo>
                <a:lnTo>
                  <a:pt x="536" y="1885"/>
                </a:lnTo>
                <a:lnTo>
                  <a:pt x="446" y="2311"/>
                </a:lnTo>
                <a:lnTo>
                  <a:pt x="393" y="2563"/>
                </a:lnTo>
                <a:lnTo>
                  <a:pt x="341" y="2812"/>
                </a:lnTo>
                <a:lnTo>
                  <a:pt x="296" y="3039"/>
                </a:lnTo>
                <a:lnTo>
                  <a:pt x="261" y="3221"/>
                </a:lnTo>
                <a:lnTo>
                  <a:pt x="261" y="3221"/>
                </a:lnTo>
                <a:lnTo>
                  <a:pt x="247" y="3297"/>
                </a:lnTo>
                <a:lnTo>
                  <a:pt x="231" y="3377"/>
                </a:lnTo>
                <a:lnTo>
                  <a:pt x="196" y="3540"/>
                </a:lnTo>
                <a:lnTo>
                  <a:pt x="159" y="3703"/>
                </a:lnTo>
                <a:lnTo>
                  <a:pt x="122" y="3864"/>
                </a:lnTo>
                <a:lnTo>
                  <a:pt x="53" y="4163"/>
                </a:lnTo>
                <a:lnTo>
                  <a:pt x="23" y="4294"/>
                </a:lnTo>
                <a:lnTo>
                  <a:pt x="0" y="4404"/>
                </a:lnTo>
                <a:lnTo>
                  <a:pt x="0" y="4404"/>
                </a:lnTo>
                <a:lnTo>
                  <a:pt x="32" y="4406"/>
                </a:lnTo>
                <a:lnTo>
                  <a:pt x="99" y="4409"/>
                </a:lnTo>
                <a:lnTo>
                  <a:pt x="333" y="4415"/>
                </a:lnTo>
                <a:lnTo>
                  <a:pt x="683" y="4419"/>
                </a:lnTo>
                <a:lnTo>
                  <a:pt x="1128" y="4425"/>
                </a:lnTo>
                <a:lnTo>
                  <a:pt x="2226" y="4436"/>
                </a:lnTo>
                <a:lnTo>
                  <a:pt x="3474" y="4447"/>
                </a:lnTo>
                <a:lnTo>
                  <a:pt x="4716" y="4457"/>
                </a:lnTo>
                <a:lnTo>
                  <a:pt x="5796" y="4464"/>
                </a:lnTo>
                <a:lnTo>
                  <a:pt x="6847" y="4471"/>
                </a:lnTo>
                <a:lnTo>
                  <a:pt x="6847" y="4471"/>
                </a:lnTo>
                <a:lnTo>
                  <a:pt x="7307" y="4479"/>
                </a:lnTo>
                <a:lnTo>
                  <a:pt x="7669" y="4484"/>
                </a:lnTo>
                <a:lnTo>
                  <a:pt x="7820" y="4485"/>
                </a:lnTo>
                <a:lnTo>
                  <a:pt x="7928" y="4485"/>
                </a:lnTo>
                <a:lnTo>
                  <a:pt x="7928" y="4485"/>
                </a:lnTo>
                <a:lnTo>
                  <a:pt x="9905" y="4458"/>
                </a:lnTo>
                <a:lnTo>
                  <a:pt x="9905" y="4458"/>
                </a:lnTo>
                <a:lnTo>
                  <a:pt x="10066" y="4455"/>
                </a:lnTo>
                <a:lnTo>
                  <a:pt x="10448" y="4452"/>
                </a:lnTo>
                <a:lnTo>
                  <a:pt x="10906" y="4449"/>
                </a:lnTo>
                <a:lnTo>
                  <a:pt x="11118" y="4449"/>
                </a:lnTo>
                <a:lnTo>
                  <a:pt x="11294" y="4451"/>
                </a:lnTo>
                <a:lnTo>
                  <a:pt x="11294" y="4451"/>
                </a:lnTo>
                <a:lnTo>
                  <a:pt x="11461" y="4453"/>
                </a:lnTo>
                <a:lnTo>
                  <a:pt x="11649" y="4458"/>
                </a:lnTo>
                <a:lnTo>
                  <a:pt x="12069" y="4471"/>
                </a:lnTo>
                <a:lnTo>
                  <a:pt x="12504" y="4487"/>
                </a:lnTo>
                <a:lnTo>
                  <a:pt x="12907" y="4501"/>
                </a:lnTo>
                <a:lnTo>
                  <a:pt x="12907" y="4501"/>
                </a:lnTo>
                <a:lnTo>
                  <a:pt x="13059" y="4505"/>
                </a:lnTo>
                <a:lnTo>
                  <a:pt x="13329" y="4509"/>
                </a:lnTo>
                <a:lnTo>
                  <a:pt x="14152" y="4521"/>
                </a:lnTo>
                <a:lnTo>
                  <a:pt x="15239" y="4536"/>
                </a:lnTo>
                <a:lnTo>
                  <a:pt x="16451" y="4551"/>
                </a:lnTo>
                <a:lnTo>
                  <a:pt x="17651" y="4566"/>
                </a:lnTo>
                <a:lnTo>
                  <a:pt x="18701" y="4577"/>
                </a:lnTo>
                <a:lnTo>
                  <a:pt x="19127" y="4580"/>
                </a:lnTo>
                <a:lnTo>
                  <a:pt x="19464" y="4583"/>
                </a:lnTo>
                <a:lnTo>
                  <a:pt x="19694" y="4583"/>
                </a:lnTo>
                <a:lnTo>
                  <a:pt x="19763" y="4583"/>
                </a:lnTo>
                <a:lnTo>
                  <a:pt x="19800" y="4581"/>
                </a:lnTo>
                <a:lnTo>
                  <a:pt x="19800" y="4581"/>
                </a:lnTo>
                <a:lnTo>
                  <a:pt x="19930" y="4575"/>
                </a:lnTo>
                <a:lnTo>
                  <a:pt x="19989" y="4572"/>
                </a:lnTo>
                <a:lnTo>
                  <a:pt x="20046" y="4567"/>
                </a:lnTo>
                <a:lnTo>
                  <a:pt x="20103" y="4562"/>
                </a:lnTo>
                <a:lnTo>
                  <a:pt x="20159" y="4555"/>
                </a:lnTo>
                <a:lnTo>
                  <a:pt x="20219" y="4547"/>
                </a:lnTo>
                <a:lnTo>
                  <a:pt x="20282" y="4537"/>
                </a:lnTo>
                <a:lnTo>
                  <a:pt x="19442" y="51"/>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 name="Rectangle 7"/>
          <p:cNvSpPr>
            <a:spLocks noGrp="1" noChangeArrowheads="1"/>
          </p:cNvSpPr>
          <p:nvPr>
            <p:ph type="sldNum" sz="quarter" idx="4"/>
          </p:nvPr>
        </p:nvSpPr>
        <p:spPr bwMode="auto">
          <a:xfrm>
            <a:off x="0" y="6309350"/>
            <a:ext cx="9143999" cy="2438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marL="0" algn="ctr" defTabSz="914400" rtl="0" eaLnBrk="1" fontAlgn="base" latinLnBrk="0" hangingPunct="1">
              <a:spcBef>
                <a:spcPct val="0"/>
              </a:spcBef>
              <a:spcAft>
                <a:spcPct val="0"/>
              </a:spcAft>
              <a:defRPr lang="en-US" sz="1000" kern="1200" smtClean="0">
                <a:solidFill>
                  <a:srgbClr val="6F6754"/>
                </a:solidFill>
                <a:latin typeface="Arial Narrow" pitchFamily="34" charset="0"/>
                <a:ea typeface="+mn-ea"/>
                <a:cs typeface="+mn-cs"/>
              </a:defRPr>
            </a:lvl1pPr>
          </a:lstStyle>
          <a:p>
            <a:r>
              <a:rPr lang="en-US" dirty="0" smtClean="0"/>
              <a:t>Page </a:t>
            </a:r>
            <a:fld id="{796A3E7B-4902-4996-B6E7-88CEE4C42672}" type="slidenum">
              <a:rPr lang="en-US" smtClean="0"/>
              <a:pPr/>
              <a:t>‹#›</a:t>
            </a:fld>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63928" y="6120919"/>
            <a:ext cx="1098170" cy="366057"/>
          </a:xfrm>
          <a:prstGeom prst="rect">
            <a:avLst/>
          </a:prstGeom>
        </p:spPr>
      </p:pic>
      <p:sp>
        <p:nvSpPr>
          <p:cNvPr id="9" name="Content Placeholder 2"/>
          <p:cNvSpPr>
            <a:spLocks noGrp="1"/>
          </p:cNvSpPr>
          <p:nvPr>
            <p:ph idx="10"/>
          </p:nvPr>
        </p:nvSpPr>
        <p:spPr>
          <a:xfrm>
            <a:off x="4810125" y="1470362"/>
            <a:ext cx="3851972" cy="4781381"/>
          </a:xfrm>
        </p:spPr>
        <p:txBody>
          <a:bodyPr/>
          <a:lstStyle>
            <a:lvl1pPr>
              <a:buClr>
                <a:srgbClr val="6F6754"/>
              </a:buClr>
              <a:defRPr>
                <a:solidFill>
                  <a:srgbClr val="6F6754"/>
                </a:solidFill>
              </a:defRPr>
            </a:lvl1pPr>
            <a:lvl2pPr>
              <a:buClr>
                <a:srgbClr val="6F6754"/>
              </a:buClr>
              <a:defRPr>
                <a:solidFill>
                  <a:srgbClr val="6F6754"/>
                </a:solidFill>
              </a:defRPr>
            </a:lvl2pPr>
            <a:lvl3pPr>
              <a:buClr>
                <a:srgbClr val="6F6754"/>
              </a:buClr>
              <a:defRPr>
                <a:solidFill>
                  <a:srgbClr val="6F6754"/>
                </a:solidFill>
              </a:defRPr>
            </a:lvl3pPr>
            <a:lvl4pPr>
              <a:buClr>
                <a:srgbClr val="6F6754"/>
              </a:buClr>
              <a:defRPr>
                <a:solidFill>
                  <a:srgbClr val="6F6754"/>
                </a:solidFill>
              </a:defRPr>
            </a:lvl4pPr>
            <a:lvl5pPr>
              <a:buClr>
                <a:srgbClr val="6F6754"/>
              </a:buClr>
              <a:defRPr>
                <a:solidFill>
                  <a:srgbClr val="6F6754"/>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2"/>
          <p:cNvSpPr>
            <a:spLocks noGrp="1"/>
          </p:cNvSpPr>
          <p:nvPr>
            <p:ph idx="11"/>
          </p:nvPr>
        </p:nvSpPr>
        <p:spPr>
          <a:xfrm>
            <a:off x="481903" y="1470362"/>
            <a:ext cx="3851972" cy="4781381"/>
          </a:xfrm>
        </p:spPr>
        <p:txBody>
          <a:bodyPr/>
          <a:lstStyle>
            <a:lvl1pPr>
              <a:buClr>
                <a:srgbClr val="6F6754"/>
              </a:buClr>
              <a:defRPr>
                <a:solidFill>
                  <a:srgbClr val="6F6754"/>
                </a:solidFill>
              </a:defRPr>
            </a:lvl1pPr>
            <a:lvl2pPr>
              <a:buClr>
                <a:srgbClr val="6F6754"/>
              </a:buClr>
              <a:defRPr>
                <a:solidFill>
                  <a:srgbClr val="6F6754"/>
                </a:solidFill>
              </a:defRPr>
            </a:lvl2pPr>
            <a:lvl3pPr>
              <a:buClr>
                <a:srgbClr val="6F6754"/>
              </a:buClr>
              <a:defRPr>
                <a:solidFill>
                  <a:srgbClr val="6F6754"/>
                </a:solidFill>
              </a:defRPr>
            </a:lvl3pPr>
            <a:lvl4pPr>
              <a:buClr>
                <a:srgbClr val="6F6754"/>
              </a:buClr>
              <a:defRPr>
                <a:solidFill>
                  <a:srgbClr val="6F6754"/>
                </a:solidFill>
              </a:defRPr>
            </a:lvl4pPr>
            <a:lvl5pPr>
              <a:buClr>
                <a:srgbClr val="6F6754"/>
              </a:buClr>
              <a:defRPr>
                <a:solidFill>
                  <a:srgbClr val="6F6754"/>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153332086"/>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4" name="Rectangle 3"/>
          <p:cNvSpPr/>
          <p:nvPr userDrawn="1"/>
        </p:nvSpPr>
        <p:spPr bwMode="auto">
          <a:xfrm>
            <a:off x="0" y="0"/>
            <a:ext cx="9144000" cy="6096000"/>
          </a:xfrm>
          <a:prstGeom prst="rect">
            <a:avLst/>
          </a:prstGeom>
          <a:solidFill>
            <a:schemeClr val="bg1"/>
          </a:solidFill>
          <a:ln w="12700" cap="flat" cmpd="sng" algn="ctr">
            <a:noFill/>
            <a:prstDash val="solid"/>
            <a:round/>
            <a:headEnd type="none" w="med" len="med"/>
            <a:tailEnd type="none" w="med" len="med"/>
          </a:ln>
          <a:effectLst/>
        </p:spPr>
        <p:txBody>
          <a:bodyPr/>
          <a:lstStyle/>
          <a:p>
            <a:pPr>
              <a:defRPr/>
            </a:pPr>
            <a:endParaRPr lang="en-US" dirty="0"/>
          </a:p>
        </p:txBody>
      </p:sp>
      <p:sp>
        <p:nvSpPr>
          <p:cNvPr id="5" name="Rectangle 4"/>
          <p:cNvSpPr/>
          <p:nvPr userDrawn="1"/>
        </p:nvSpPr>
        <p:spPr bwMode="auto">
          <a:xfrm>
            <a:off x="3886200" y="0"/>
            <a:ext cx="5257800" cy="4648200"/>
          </a:xfrm>
          <a:prstGeom prst="rect">
            <a:avLst/>
          </a:prstGeom>
          <a:solidFill>
            <a:schemeClr val="bg1"/>
          </a:solidFill>
          <a:ln w="12700" cap="flat" cmpd="sng" algn="ctr">
            <a:noFill/>
            <a:prstDash val="solid"/>
            <a:round/>
            <a:headEnd type="none" w="med" len="med"/>
            <a:tailEnd type="none" w="med" len="med"/>
          </a:ln>
          <a:effectLst/>
        </p:spPr>
        <p:txBody>
          <a:bodyPr/>
          <a:lstStyle/>
          <a:p>
            <a:pPr>
              <a:defRPr/>
            </a:pPr>
            <a:endParaRPr lang="en-US" dirty="0"/>
          </a:p>
        </p:txBody>
      </p:sp>
      <p:sp>
        <p:nvSpPr>
          <p:cNvPr id="6" name="Rectangle 5"/>
          <p:cNvSpPr/>
          <p:nvPr/>
        </p:nvSpPr>
        <p:spPr bwMode="auto">
          <a:xfrm>
            <a:off x="0" y="0"/>
            <a:ext cx="54864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7" name="Picture 22" descr="Portmen.silo_art.wmf"/>
          <p:cNvPicPr>
            <a:picLocks noChangeAspect="1"/>
          </p:cNvPicPr>
          <p:nvPr userDrawn="1"/>
        </p:nvPicPr>
        <p:blipFill>
          <a:blip r:embed="rId2" cstate="print"/>
          <a:srcRect/>
          <a:stretch>
            <a:fillRect/>
          </a:stretch>
        </p:blipFill>
        <p:spPr bwMode="auto">
          <a:xfrm>
            <a:off x="6172200" y="762000"/>
            <a:ext cx="2057400" cy="4402138"/>
          </a:xfrm>
          <a:prstGeom prst="rect">
            <a:avLst/>
          </a:prstGeom>
          <a:noFill/>
          <a:ln w="9525">
            <a:noFill/>
            <a:miter lim="800000"/>
            <a:headEnd/>
            <a:tailEnd/>
          </a:ln>
        </p:spPr>
      </p:pic>
      <p:sp>
        <p:nvSpPr>
          <p:cNvPr id="2" name="Title 1"/>
          <p:cNvSpPr>
            <a:spLocks noGrp="1"/>
          </p:cNvSpPr>
          <p:nvPr>
            <p:ph type="title"/>
          </p:nvPr>
        </p:nvSpPr>
        <p:spPr>
          <a:xfrm>
            <a:off x="381000" y="457200"/>
            <a:ext cx="5105400" cy="5029200"/>
          </a:xfrm>
        </p:spPr>
        <p:txBody>
          <a:bodyPr/>
          <a:lstStyle>
            <a:lvl1pPr>
              <a:defRPr>
                <a:solidFill>
                  <a:schemeClr val="bg1"/>
                </a:solidFill>
              </a:defRPr>
            </a:lvl1pPr>
          </a:lstStyle>
          <a:p>
            <a:r>
              <a:rPr lang="en-US" smtClean="0"/>
              <a:t>Click to edit Master title style</a:t>
            </a:r>
            <a:endParaRPr lang="en-US"/>
          </a:p>
        </p:txBody>
      </p:sp>
      <p:sp>
        <p:nvSpPr>
          <p:cNvPr id="8" name="Date Placeholder 2"/>
          <p:cNvSpPr>
            <a:spLocks noGrp="1"/>
          </p:cNvSpPr>
          <p:nvPr userDrawn="1">
            <p:ph type="dt" sz="half" idx="10"/>
          </p:nvPr>
        </p:nvSpPr>
        <p:spPr>
          <a:xfrm>
            <a:off x="457200" y="6096000"/>
            <a:ext cx="762000" cy="476250"/>
          </a:xfrm>
          <a:prstGeom prst="rect">
            <a:avLst/>
          </a:prstGeom>
        </p:spPr>
        <p:txBody>
          <a:bodyPr/>
          <a:lstStyle>
            <a:lvl1pPr>
              <a:defRPr>
                <a:solidFill>
                  <a:schemeClr val="bg1"/>
                </a:solidFill>
              </a:defRPr>
            </a:lvl1pPr>
          </a:lstStyle>
          <a:p>
            <a:pPr>
              <a:defRPr/>
            </a:pPr>
            <a:endParaRPr dirty="0"/>
          </a:p>
        </p:txBody>
      </p:sp>
      <p:sp>
        <p:nvSpPr>
          <p:cNvPr id="9" name="Footer Placeholder 3"/>
          <p:cNvSpPr>
            <a:spLocks noGrp="1"/>
          </p:cNvSpPr>
          <p:nvPr userDrawn="1">
            <p:ph type="ftr" sz="quarter" idx="11"/>
          </p:nvPr>
        </p:nvSpPr>
        <p:spPr>
          <a:xfrm>
            <a:off x="457200" y="6048375"/>
            <a:ext cx="5029200" cy="285750"/>
          </a:xfrm>
          <a:prstGeom prst="rect">
            <a:avLst/>
          </a:prstGeom>
        </p:spPr>
        <p:txBody>
          <a:bodyPr/>
          <a:lstStyle>
            <a:lvl1pPr>
              <a:defRPr>
                <a:solidFill>
                  <a:schemeClr val="bg1"/>
                </a:solidFill>
              </a:defRPr>
            </a:lvl1pPr>
          </a:lstStyle>
          <a:p>
            <a:pPr>
              <a:defRPr/>
            </a:pPr>
            <a:endParaRPr dirty="0"/>
          </a:p>
        </p:txBody>
      </p:sp>
      <p:sp>
        <p:nvSpPr>
          <p:cNvPr id="10" name="Slide Number Placeholder 4"/>
          <p:cNvSpPr>
            <a:spLocks noGrp="1"/>
          </p:cNvSpPr>
          <p:nvPr userDrawn="1">
            <p:ph type="sldNum" sz="quarter" idx="12"/>
          </p:nvPr>
        </p:nvSpPr>
        <p:spPr>
          <a:xfrm>
            <a:off x="1371600" y="6335713"/>
            <a:ext cx="457200" cy="236537"/>
          </a:xfrm>
        </p:spPr>
        <p:txBody>
          <a:bodyPr/>
          <a:lstStyle>
            <a:lvl1pPr>
              <a:defRPr>
                <a:solidFill>
                  <a:schemeClr val="bg1"/>
                </a:solidFill>
              </a:defRPr>
            </a:lvl1pPr>
          </a:lstStyle>
          <a:p>
            <a:pPr>
              <a:defRPr/>
            </a:pPr>
            <a:fld id="{3012476D-8827-4C60-A763-FBB18927B059}" type="slidenum">
              <a:rPr/>
              <a:pPr>
                <a:defRPr/>
              </a:pPr>
              <a:t>‹#›</a:t>
            </a:fld>
            <a:endParaRPr dirty="0"/>
          </a:p>
        </p:txBody>
      </p:sp>
    </p:spTree>
    <p:extLst>
      <p:ext uri="{BB962C8B-B14F-4D97-AF65-F5344CB8AC3E}">
        <p14:creationId xmlns:p14="http://schemas.microsoft.com/office/powerpoint/2010/main" val="1836488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Yellow - Section">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228600" y="237066"/>
            <a:ext cx="8686800" cy="6392333"/>
          </a:xfrm>
          <a:prstGeom prst="rect">
            <a:avLst/>
          </a:prstGeom>
          <a:solidFill>
            <a:srgbClr val="FFFC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228600" y="237066"/>
            <a:ext cx="8686800" cy="4246948"/>
          </a:xfrm>
          <a:prstGeom prst="rect">
            <a:avLst/>
          </a:prstGeom>
          <a:solidFill>
            <a:srgbClr val="93A4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descr="Stairstack.gif"/>
          <p:cNvPicPr>
            <a:picLocks noChangeAspect="1"/>
          </p:cNvPicPr>
          <p:nvPr userDrawn="1"/>
        </p:nvPicPr>
        <p:blipFill>
          <a:blip r:embed="rId2" cstate="print"/>
          <a:stretch>
            <a:fillRect/>
          </a:stretch>
        </p:blipFill>
        <p:spPr>
          <a:xfrm>
            <a:off x="5528936" y="437876"/>
            <a:ext cx="2902683" cy="5023063"/>
          </a:xfrm>
          <a:prstGeom prst="rect">
            <a:avLst/>
          </a:prstGeom>
        </p:spPr>
      </p:pic>
      <p:sp>
        <p:nvSpPr>
          <p:cNvPr id="12" name="Text Placeholder 11"/>
          <p:cNvSpPr>
            <a:spLocks noGrp="1"/>
          </p:cNvSpPr>
          <p:nvPr>
            <p:ph type="body" sz="quarter" idx="11" hasCustomPrompt="1"/>
          </p:nvPr>
        </p:nvSpPr>
        <p:spPr>
          <a:xfrm>
            <a:off x="713725" y="2334467"/>
            <a:ext cx="4974694" cy="1036638"/>
          </a:xfrm>
        </p:spPr>
        <p:txBody>
          <a:bodyPr/>
          <a:lstStyle>
            <a:lvl1pPr marL="0" indent="0">
              <a:buNone/>
              <a:defRPr sz="2800" b="1" cap="all" baseline="0">
                <a:solidFill>
                  <a:schemeClr val="bg1"/>
                </a:solidFill>
              </a:defRPr>
            </a:lvl1pPr>
          </a:lstStyle>
          <a:p>
            <a:pPr lvl="0"/>
            <a:r>
              <a:rPr lang="en-US" dirty="0" smtClean="0"/>
              <a:t>Click to edit section title</a:t>
            </a:r>
            <a:endParaRPr lang="en-US" dirty="0"/>
          </a:p>
        </p:txBody>
      </p:sp>
      <p:sp>
        <p:nvSpPr>
          <p:cNvPr id="14" name="Text Placeholder 13"/>
          <p:cNvSpPr>
            <a:spLocks noGrp="1"/>
          </p:cNvSpPr>
          <p:nvPr>
            <p:ph type="body" sz="quarter" idx="12" hasCustomPrompt="1"/>
          </p:nvPr>
        </p:nvSpPr>
        <p:spPr>
          <a:xfrm>
            <a:off x="690850" y="3504526"/>
            <a:ext cx="4997569" cy="979488"/>
          </a:xfrm>
        </p:spPr>
        <p:txBody>
          <a:bodyPr/>
          <a:lstStyle>
            <a:lvl1pPr>
              <a:buNone/>
              <a:defRPr sz="1800" baseline="0">
                <a:solidFill>
                  <a:schemeClr val="bg1"/>
                </a:solidFill>
              </a:defRPr>
            </a:lvl1pPr>
          </a:lstStyle>
          <a:p>
            <a:pPr lvl="0"/>
            <a:r>
              <a:rPr lang="en-US" dirty="0" smtClean="0"/>
              <a:t>Click to Edit Selection Subtitle</a:t>
            </a:r>
            <a:endParaRPr lang="en-US" dirty="0"/>
          </a:p>
        </p:txBody>
      </p:sp>
      <p:sp>
        <p:nvSpPr>
          <p:cNvPr id="11" name="Rectangle 10"/>
          <p:cNvSpPr/>
          <p:nvPr userDrawn="1"/>
        </p:nvSpPr>
        <p:spPr>
          <a:xfrm>
            <a:off x="228600" y="5972175"/>
            <a:ext cx="8686800" cy="657224"/>
          </a:xfrm>
          <a:prstGeom prst="rect">
            <a:avLst/>
          </a:prstGeom>
          <a:solidFill>
            <a:srgbClr val="6F67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63927" y="6115049"/>
            <a:ext cx="1098626" cy="366209"/>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Yellow - Section">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228600" y="237066"/>
            <a:ext cx="8686800" cy="6392333"/>
          </a:xfrm>
          <a:prstGeom prst="rect">
            <a:avLst/>
          </a:prstGeom>
          <a:solidFill>
            <a:srgbClr val="FFFC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descr="Laddertree.gif"/>
          <p:cNvPicPr>
            <a:picLocks noChangeAspect="1"/>
          </p:cNvPicPr>
          <p:nvPr userDrawn="1"/>
        </p:nvPicPr>
        <p:blipFill>
          <a:blip r:embed="rId2" cstate="print"/>
          <a:srcRect r="10039"/>
          <a:stretch>
            <a:fillRect/>
          </a:stretch>
        </p:blipFill>
        <p:spPr>
          <a:xfrm>
            <a:off x="4137072" y="435934"/>
            <a:ext cx="4582632" cy="5066837"/>
          </a:xfrm>
          <a:prstGeom prst="rect">
            <a:avLst/>
          </a:prstGeom>
        </p:spPr>
      </p:pic>
      <p:sp>
        <p:nvSpPr>
          <p:cNvPr id="12" name="Text Placeholder 11"/>
          <p:cNvSpPr>
            <a:spLocks noGrp="1"/>
          </p:cNvSpPr>
          <p:nvPr>
            <p:ph type="body" sz="quarter" idx="11" hasCustomPrompt="1"/>
          </p:nvPr>
        </p:nvSpPr>
        <p:spPr>
          <a:xfrm>
            <a:off x="713725" y="2334467"/>
            <a:ext cx="5251140" cy="1036638"/>
          </a:xfrm>
        </p:spPr>
        <p:txBody>
          <a:bodyPr/>
          <a:lstStyle>
            <a:lvl1pPr marL="0" indent="0">
              <a:buNone/>
              <a:defRPr sz="2800" b="1" cap="all" baseline="0">
                <a:solidFill>
                  <a:srgbClr val="6F6754"/>
                </a:solidFill>
              </a:defRPr>
            </a:lvl1pPr>
          </a:lstStyle>
          <a:p>
            <a:pPr lvl="0"/>
            <a:r>
              <a:rPr lang="en-US" dirty="0" smtClean="0"/>
              <a:t>Click to edit section title</a:t>
            </a:r>
            <a:endParaRPr lang="en-US" dirty="0"/>
          </a:p>
        </p:txBody>
      </p:sp>
      <p:sp>
        <p:nvSpPr>
          <p:cNvPr id="14" name="Text Placeholder 13"/>
          <p:cNvSpPr>
            <a:spLocks noGrp="1"/>
          </p:cNvSpPr>
          <p:nvPr>
            <p:ph type="body" sz="quarter" idx="12" hasCustomPrompt="1"/>
          </p:nvPr>
        </p:nvSpPr>
        <p:spPr>
          <a:xfrm>
            <a:off x="690850" y="3504526"/>
            <a:ext cx="5274015" cy="979488"/>
          </a:xfrm>
        </p:spPr>
        <p:txBody>
          <a:bodyPr/>
          <a:lstStyle>
            <a:lvl1pPr marL="0" indent="0">
              <a:buNone/>
              <a:tabLst/>
              <a:defRPr sz="1800" baseline="0">
                <a:solidFill>
                  <a:srgbClr val="6F6754"/>
                </a:solidFill>
              </a:defRPr>
            </a:lvl1pPr>
          </a:lstStyle>
          <a:p>
            <a:pPr lvl="0"/>
            <a:r>
              <a:rPr lang="en-US" dirty="0" smtClean="0"/>
              <a:t>Click to Edit Selection Subtitle</a:t>
            </a:r>
            <a:endParaRPr lang="en-US" dirty="0"/>
          </a:p>
        </p:txBody>
      </p:sp>
      <p:sp>
        <p:nvSpPr>
          <p:cNvPr id="10" name="Rectangle 9"/>
          <p:cNvSpPr/>
          <p:nvPr userDrawn="1"/>
        </p:nvSpPr>
        <p:spPr>
          <a:xfrm>
            <a:off x="228600" y="5972175"/>
            <a:ext cx="8686800" cy="657224"/>
          </a:xfrm>
          <a:prstGeom prst="rect">
            <a:avLst/>
          </a:prstGeom>
          <a:solidFill>
            <a:srgbClr val="6F67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63927" y="6115049"/>
            <a:ext cx="1098626" cy="366209"/>
          </a:xfrm>
          <a:prstGeom prst="rect">
            <a:avLst/>
          </a:prstGeom>
        </p:spPr>
      </p:pic>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Yellow - Section">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228600" y="237066"/>
            <a:ext cx="8686800" cy="6392333"/>
          </a:xfrm>
          <a:prstGeom prst="rect">
            <a:avLst/>
          </a:prstGeom>
          <a:solidFill>
            <a:srgbClr val="FFFC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 Placeholder 11"/>
          <p:cNvSpPr>
            <a:spLocks noGrp="1"/>
          </p:cNvSpPr>
          <p:nvPr>
            <p:ph type="body" sz="quarter" idx="11" hasCustomPrompt="1"/>
          </p:nvPr>
        </p:nvSpPr>
        <p:spPr>
          <a:xfrm>
            <a:off x="713725" y="2334467"/>
            <a:ext cx="5676442" cy="1036638"/>
          </a:xfrm>
        </p:spPr>
        <p:txBody>
          <a:bodyPr/>
          <a:lstStyle>
            <a:lvl1pPr marL="0" indent="0">
              <a:buNone/>
              <a:defRPr sz="2800" b="1" cap="all" baseline="0">
                <a:solidFill>
                  <a:srgbClr val="6F6754"/>
                </a:solidFill>
              </a:defRPr>
            </a:lvl1pPr>
          </a:lstStyle>
          <a:p>
            <a:pPr lvl="0"/>
            <a:r>
              <a:rPr lang="en-US" dirty="0" smtClean="0"/>
              <a:t>Click to edit section title</a:t>
            </a:r>
            <a:endParaRPr lang="en-US" dirty="0"/>
          </a:p>
        </p:txBody>
      </p:sp>
      <p:sp>
        <p:nvSpPr>
          <p:cNvPr id="14" name="Text Placeholder 13"/>
          <p:cNvSpPr>
            <a:spLocks noGrp="1"/>
          </p:cNvSpPr>
          <p:nvPr>
            <p:ph type="body" sz="quarter" idx="12" hasCustomPrompt="1"/>
          </p:nvPr>
        </p:nvSpPr>
        <p:spPr>
          <a:xfrm>
            <a:off x="690851" y="3504526"/>
            <a:ext cx="5699316" cy="979488"/>
          </a:xfrm>
        </p:spPr>
        <p:txBody>
          <a:bodyPr/>
          <a:lstStyle>
            <a:lvl1pPr marL="0" indent="0">
              <a:buNone/>
              <a:defRPr sz="1800" baseline="0">
                <a:solidFill>
                  <a:srgbClr val="6F6754"/>
                </a:solidFill>
              </a:defRPr>
            </a:lvl1pPr>
          </a:lstStyle>
          <a:p>
            <a:pPr lvl="0"/>
            <a:r>
              <a:rPr lang="en-US" dirty="0" smtClean="0"/>
              <a:t>Click to Edit Selection Subtitle</a:t>
            </a:r>
            <a:endParaRPr lang="en-US" dirty="0"/>
          </a:p>
        </p:txBody>
      </p:sp>
      <p:pic>
        <p:nvPicPr>
          <p:cNvPr id="9" name="Picture 8" descr="TwoWayWindow.gif"/>
          <p:cNvPicPr>
            <a:picLocks noChangeAspect="1"/>
          </p:cNvPicPr>
          <p:nvPr userDrawn="1"/>
        </p:nvPicPr>
        <p:blipFill>
          <a:blip r:embed="rId2" cstate="print"/>
          <a:stretch>
            <a:fillRect/>
          </a:stretch>
        </p:blipFill>
        <p:spPr>
          <a:xfrm>
            <a:off x="6230688" y="467830"/>
            <a:ext cx="1889091" cy="5007229"/>
          </a:xfrm>
          <a:prstGeom prst="rect">
            <a:avLst/>
          </a:prstGeom>
        </p:spPr>
      </p:pic>
      <p:sp>
        <p:nvSpPr>
          <p:cNvPr id="11" name="Rectangle 10"/>
          <p:cNvSpPr/>
          <p:nvPr userDrawn="1"/>
        </p:nvSpPr>
        <p:spPr>
          <a:xfrm>
            <a:off x="228600" y="5972175"/>
            <a:ext cx="8686800" cy="657224"/>
          </a:xfrm>
          <a:prstGeom prst="rect">
            <a:avLst/>
          </a:prstGeom>
          <a:solidFill>
            <a:srgbClr val="6F67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63927" y="6115049"/>
            <a:ext cx="1098626" cy="366209"/>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Yellow - Section">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228600" y="237066"/>
            <a:ext cx="8686800" cy="6392333"/>
          </a:xfrm>
          <a:prstGeom prst="rect">
            <a:avLst/>
          </a:prstGeom>
          <a:solidFill>
            <a:srgbClr val="FFFC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descr="WaterRoll.gif"/>
          <p:cNvPicPr>
            <a:picLocks noChangeAspect="1"/>
          </p:cNvPicPr>
          <p:nvPr userDrawn="1"/>
        </p:nvPicPr>
        <p:blipFill>
          <a:blip r:embed="rId2" cstate="print"/>
          <a:srcRect r="10171"/>
          <a:stretch>
            <a:fillRect/>
          </a:stretch>
        </p:blipFill>
        <p:spPr>
          <a:xfrm>
            <a:off x="4736805" y="1720177"/>
            <a:ext cx="4178595" cy="3441102"/>
          </a:xfrm>
          <a:prstGeom prst="rect">
            <a:avLst/>
          </a:prstGeom>
        </p:spPr>
      </p:pic>
      <p:sp>
        <p:nvSpPr>
          <p:cNvPr id="13" name="Rectangle 12"/>
          <p:cNvSpPr/>
          <p:nvPr userDrawn="1"/>
        </p:nvSpPr>
        <p:spPr>
          <a:xfrm>
            <a:off x="228600" y="237066"/>
            <a:ext cx="8686800" cy="1546909"/>
          </a:xfrm>
          <a:prstGeom prst="rect">
            <a:avLst/>
          </a:prstGeom>
          <a:solidFill>
            <a:srgbClr val="94BF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 Placeholder 11"/>
          <p:cNvSpPr>
            <a:spLocks noGrp="1"/>
          </p:cNvSpPr>
          <p:nvPr>
            <p:ph type="body" sz="quarter" idx="11" hasCustomPrompt="1"/>
          </p:nvPr>
        </p:nvSpPr>
        <p:spPr>
          <a:xfrm>
            <a:off x="713724" y="2334467"/>
            <a:ext cx="4538759" cy="1036638"/>
          </a:xfrm>
        </p:spPr>
        <p:txBody>
          <a:bodyPr/>
          <a:lstStyle>
            <a:lvl1pPr marL="0" indent="0">
              <a:buNone/>
              <a:defRPr sz="2800" b="1" cap="all" baseline="0">
                <a:solidFill>
                  <a:srgbClr val="6F6754"/>
                </a:solidFill>
              </a:defRPr>
            </a:lvl1pPr>
          </a:lstStyle>
          <a:p>
            <a:pPr lvl="0"/>
            <a:r>
              <a:rPr lang="en-US" dirty="0" smtClean="0"/>
              <a:t>Click to edit section title</a:t>
            </a:r>
            <a:endParaRPr lang="en-US" dirty="0"/>
          </a:p>
        </p:txBody>
      </p:sp>
      <p:sp>
        <p:nvSpPr>
          <p:cNvPr id="14" name="Text Placeholder 13"/>
          <p:cNvSpPr>
            <a:spLocks noGrp="1"/>
          </p:cNvSpPr>
          <p:nvPr>
            <p:ph type="body" sz="quarter" idx="12" hasCustomPrompt="1"/>
          </p:nvPr>
        </p:nvSpPr>
        <p:spPr>
          <a:xfrm>
            <a:off x="690851" y="3504526"/>
            <a:ext cx="3849251" cy="979488"/>
          </a:xfrm>
        </p:spPr>
        <p:txBody>
          <a:bodyPr/>
          <a:lstStyle>
            <a:lvl1pPr marL="0" indent="0">
              <a:buNone/>
              <a:defRPr sz="1800" baseline="0">
                <a:solidFill>
                  <a:srgbClr val="6F6754"/>
                </a:solidFill>
              </a:defRPr>
            </a:lvl1pPr>
          </a:lstStyle>
          <a:p>
            <a:pPr lvl="0"/>
            <a:r>
              <a:rPr lang="en-US" dirty="0" smtClean="0"/>
              <a:t>Click to Edit Selection Subtitle</a:t>
            </a:r>
            <a:endParaRPr lang="en-US" dirty="0"/>
          </a:p>
        </p:txBody>
      </p:sp>
      <p:sp>
        <p:nvSpPr>
          <p:cNvPr id="11" name="Rectangle 10"/>
          <p:cNvSpPr/>
          <p:nvPr userDrawn="1"/>
        </p:nvSpPr>
        <p:spPr>
          <a:xfrm>
            <a:off x="228600" y="5972175"/>
            <a:ext cx="8686800" cy="657224"/>
          </a:xfrm>
          <a:prstGeom prst="rect">
            <a:avLst/>
          </a:prstGeom>
          <a:solidFill>
            <a:srgbClr val="6F67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63927" y="6115049"/>
            <a:ext cx="1098626" cy="366209"/>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1_Yellow White BG - Title and Content">
    <p:spTree>
      <p:nvGrpSpPr>
        <p:cNvPr id="1" name=""/>
        <p:cNvGrpSpPr/>
        <p:nvPr/>
      </p:nvGrpSpPr>
      <p:grpSpPr>
        <a:xfrm>
          <a:off x="0" y="0"/>
          <a:ext cx="0" cy="0"/>
          <a:chOff x="0" y="0"/>
          <a:chExt cx="0" cy="0"/>
        </a:xfrm>
      </p:grpSpPr>
      <p:sp>
        <p:nvSpPr>
          <p:cNvPr id="5" name="Rectangle 4"/>
          <p:cNvSpPr/>
          <p:nvPr userDrawn="1"/>
        </p:nvSpPr>
        <p:spPr>
          <a:xfrm>
            <a:off x="-1" y="0"/>
            <a:ext cx="914400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228600" y="237067"/>
            <a:ext cx="8686800" cy="914400"/>
          </a:xfrm>
          <a:prstGeom prst="rect">
            <a:avLst/>
          </a:prstGeom>
          <a:solidFill>
            <a:srgbClr val="6F67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p:txBody>
          <a:bodyPr/>
          <a:lstStyle>
            <a:lvl1pPr>
              <a:defRPr sz="2400" b="1">
                <a:solidFill>
                  <a:srgbClr val="FFFFFF"/>
                </a:solidFill>
              </a:defRPr>
            </a:lvl1pPr>
          </a:lstStyle>
          <a:p>
            <a:r>
              <a:rPr lang="en-US" dirty="0" smtClean="0"/>
              <a:t>CLICK TO EDIT TITLE</a:t>
            </a:r>
            <a:endParaRPr lang="en-US" dirty="0"/>
          </a:p>
        </p:txBody>
      </p:sp>
      <p:sp>
        <p:nvSpPr>
          <p:cNvPr id="3" name="Content Placeholder 2"/>
          <p:cNvSpPr>
            <a:spLocks noGrp="1"/>
          </p:cNvSpPr>
          <p:nvPr>
            <p:ph idx="1"/>
          </p:nvPr>
        </p:nvSpPr>
        <p:spPr>
          <a:xfrm>
            <a:off x="481902" y="1470362"/>
            <a:ext cx="8180195" cy="4781381"/>
          </a:xfrm>
        </p:spPr>
        <p:txBody>
          <a:bodyPr/>
          <a:lstStyle>
            <a:lvl1pPr>
              <a:buClr>
                <a:srgbClr val="6F6754"/>
              </a:buClr>
              <a:defRPr>
                <a:solidFill>
                  <a:srgbClr val="6F6754"/>
                </a:solidFill>
              </a:defRPr>
            </a:lvl1pPr>
            <a:lvl2pPr>
              <a:buClr>
                <a:srgbClr val="6F6754"/>
              </a:buClr>
              <a:defRPr>
                <a:solidFill>
                  <a:srgbClr val="6F6754"/>
                </a:solidFill>
              </a:defRPr>
            </a:lvl2pPr>
            <a:lvl3pPr>
              <a:buClr>
                <a:srgbClr val="6F6754"/>
              </a:buClr>
              <a:defRPr>
                <a:solidFill>
                  <a:srgbClr val="6F6754"/>
                </a:solidFill>
              </a:defRPr>
            </a:lvl3pPr>
            <a:lvl4pPr>
              <a:buClr>
                <a:srgbClr val="6F6754"/>
              </a:buClr>
              <a:defRPr>
                <a:solidFill>
                  <a:srgbClr val="6F6754"/>
                </a:solidFill>
              </a:defRPr>
            </a:lvl4pPr>
            <a:lvl5pPr>
              <a:buClr>
                <a:srgbClr val="6F6754"/>
              </a:buClr>
              <a:defRPr>
                <a:solidFill>
                  <a:srgbClr val="6F6754"/>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lvl1pPr>
              <a:defRPr>
                <a:solidFill>
                  <a:srgbClr val="6F6754"/>
                </a:solidFill>
              </a:defRPr>
            </a:lvl1pPr>
          </a:lstStyle>
          <a:p>
            <a:r>
              <a:rPr lang="en-US" dirty="0" smtClean="0"/>
              <a:t>Page </a:t>
            </a:r>
            <a:fld id="{41AC91BC-8CD9-4936-90AF-51ED26E6B541}" type="slidenum">
              <a:rPr lang="en-US" smtClean="0"/>
              <a:pPr/>
              <a:t>‹#›</a:t>
            </a:fld>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63927" y="6116634"/>
            <a:ext cx="1098626" cy="366209"/>
          </a:xfrm>
          <a:prstGeom prst="rect">
            <a:avLst/>
          </a:prstGeom>
        </p:spPr>
      </p:pic>
    </p:spTree>
    <p:extLst>
      <p:ext uri="{BB962C8B-B14F-4D97-AF65-F5344CB8AC3E}">
        <p14:creationId xmlns:p14="http://schemas.microsoft.com/office/powerpoint/2010/main" val="1030915386"/>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Yellow - 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2400" b="1">
                <a:solidFill>
                  <a:srgbClr val="FFFFFF"/>
                </a:solidFill>
              </a:defRPr>
            </a:lvl1pPr>
          </a:lstStyle>
          <a:p>
            <a:r>
              <a:rPr lang="en-US" dirty="0" smtClean="0"/>
              <a:t>CLICK TO EDIT TITLE</a:t>
            </a:r>
            <a:endParaRPr lang="en-US" dirty="0"/>
          </a:p>
        </p:txBody>
      </p:sp>
      <p:sp>
        <p:nvSpPr>
          <p:cNvPr id="3" name="Content Placeholder 2"/>
          <p:cNvSpPr>
            <a:spLocks noGrp="1"/>
          </p:cNvSpPr>
          <p:nvPr>
            <p:ph idx="1"/>
          </p:nvPr>
        </p:nvSpPr>
        <p:spPr>
          <a:xfrm>
            <a:off x="481902" y="1470362"/>
            <a:ext cx="8180195" cy="4781381"/>
          </a:xfrm>
        </p:spPr>
        <p:txBody>
          <a:bodyPr/>
          <a:lstStyle>
            <a:lvl1pPr>
              <a:buClr>
                <a:srgbClr val="6F6754"/>
              </a:buClr>
              <a:defRPr/>
            </a:lvl1pPr>
            <a:lvl2pPr>
              <a:buClr>
                <a:srgbClr val="6F6754"/>
              </a:buClr>
              <a:defRPr/>
            </a:lvl2pPr>
            <a:lvl3pPr>
              <a:buClr>
                <a:srgbClr val="6F6754"/>
              </a:buClr>
              <a:defRPr/>
            </a:lvl3pPr>
            <a:lvl4pPr>
              <a:buClr>
                <a:srgbClr val="6F6754"/>
              </a:buClr>
              <a:defRPr/>
            </a:lvl4pPr>
            <a:lvl5pPr>
              <a:buClr>
                <a:srgbClr val="6F6754"/>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lvl1pPr>
              <a:defRPr>
                <a:solidFill>
                  <a:srgbClr val="6F6754"/>
                </a:solidFill>
              </a:defRPr>
            </a:lvl1pPr>
          </a:lstStyle>
          <a:p>
            <a:r>
              <a:rPr lang="en-US" dirty="0" smtClean="0"/>
              <a:t>Page </a:t>
            </a:r>
            <a:fld id="{41AC91BC-8CD9-4936-90AF-51ED26E6B54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Yellow - Unchanged Opening">
    <p:spTree>
      <p:nvGrpSpPr>
        <p:cNvPr id="1" name=""/>
        <p:cNvGrpSpPr/>
        <p:nvPr/>
      </p:nvGrpSpPr>
      <p:grpSpPr>
        <a:xfrm>
          <a:off x="0" y="0"/>
          <a:ext cx="0" cy="0"/>
          <a:chOff x="0" y="0"/>
          <a:chExt cx="0" cy="0"/>
        </a:xfrm>
      </p:grpSpPr>
      <p:sp>
        <p:nvSpPr>
          <p:cNvPr id="6149" name="Rectangle 5"/>
          <p:cNvSpPr>
            <a:spLocks noGrp="1" noChangeArrowheads="1"/>
          </p:cNvSpPr>
          <p:nvPr>
            <p:ph type="subTitle" idx="1" hasCustomPrompt="1"/>
          </p:nvPr>
        </p:nvSpPr>
        <p:spPr>
          <a:xfrm>
            <a:off x="481901" y="548651"/>
            <a:ext cx="8180195" cy="5069416"/>
          </a:xfrm>
        </p:spPr>
        <p:txBody>
          <a:bodyPr/>
          <a:lstStyle>
            <a:lvl1pPr marL="342900" indent="-342900" algn="l" rtl="0" fontAlgn="base">
              <a:spcBef>
                <a:spcPts val="1800"/>
              </a:spcBef>
              <a:spcAft>
                <a:spcPct val="0"/>
              </a:spcAft>
              <a:buSzPct val="125000"/>
              <a:buFont typeface="Arial Narrow" pitchFamily="34" charset="0"/>
              <a:buChar char="»"/>
              <a:defRPr lang="en-US" sz="2200" dirty="0">
                <a:solidFill>
                  <a:srgbClr val="6F6754"/>
                </a:solidFill>
                <a:latin typeface="Arial Narrow" pitchFamily="34" charset="0"/>
                <a:ea typeface="+mn-ea"/>
                <a:cs typeface="+mn-cs"/>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105" name="Freeform 9"/>
          <p:cNvSpPr>
            <a:spLocks/>
          </p:cNvSpPr>
          <p:nvPr userDrawn="1"/>
        </p:nvSpPr>
        <p:spPr bwMode="auto">
          <a:xfrm>
            <a:off x="268289" y="4913770"/>
            <a:ext cx="5980112" cy="1819275"/>
          </a:xfrm>
          <a:custGeom>
            <a:avLst/>
            <a:gdLst/>
            <a:ahLst/>
            <a:cxnLst>
              <a:cxn ang="0">
                <a:pos x="19442" y="51"/>
              </a:cxn>
              <a:cxn ang="0">
                <a:pos x="19111" y="61"/>
              </a:cxn>
              <a:cxn ang="0">
                <a:pos x="18944" y="62"/>
              </a:cxn>
              <a:cxn ang="0">
                <a:pos x="16321" y="46"/>
              </a:cxn>
              <a:cxn ang="0">
                <a:pos x="14340" y="33"/>
              </a:cxn>
              <a:cxn ang="0">
                <a:pos x="12406" y="19"/>
              </a:cxn>
              <a:cxn ang="0">
                <a:pos x="12146" y="15"/>
              </a:cxn>
              <a:cxn ang="0">
                <a:pos x="12072" y="14"/>
              </a:cxn>
              <a:cxn ang="0">
                <a:pos x="11709" y="15"/>
              </a:cxn>
              <a:cxn ang="0">
                <a:pos x="11041" y="24"/>
              </a:cxn>
              <a:cxn ang="0">
                <a:pos x="10504" y="32"/>
              </a:cxn>
              <a:cxn ang="0">
                <a:pos x="10146" y="34"/>
              </a:cxn>
              <a:cxn ang="0">
                <a:pos x="9988" y="33"/>
              </a:cxn>
              <a:cxn ang="0">
                <a:pos x="9219" y="20"/>
              </a:cxn>
              <a:cxn ang="0">
                <a:pos x="8658" y="15"/>
              </a:cxn>
              <a:cxn ang="0">
                <a:pos x="8424" y="16"/>
              </a:cxn>
              <a:cxn ang="0">
                <a:pos x="8247" y="21"/>
              </a:cxn>
              <a:cxn ang="0">
                <a:pos x="8193" y="22"/>
              </a:cxn>
              <a:cxn ang="0">
                <a:pos x="7822" y="25"/>
              </a:cxn>
              <a:cxn ang="0">
                <a:pos x="6938" y="25"/>
              </a:cxn>
              <a:cxn ang="0">
                <a:pos x="4426" y="16"/>
              </a:cxn>
              <a:cxn ang="0">
                <a:pos x="888" y="0"/>
              </a:cxn>
              <a:cxn ang="0">
                <a:pos x="574" y="1705"/>
              </a:cxn>
              <a:cxn ang="0">
                <a:pos x="446" y="2311"/>
              </a:cxn>
              <a:cxn ang="0">
                <a:pos x="341" y="2812"/>
              </a:cxn>
              <a:cxn ang="0">
                <a:pos x="261" y="3221"/>
              </a:cxn>
              <a:cxn ang="0">
                <a:pos x="247" y="3297"/>
              </a:cxn>
              <a:cxn ang="0">
                <a:pos x="196" y="3540"/>
              </a:cxn>
              <a:cxn ang="0">
                <a:pos x="122" y="3864"/>
              </a:cxn>
              <a:cxn ang="0">
                <a:pos x="23" y="4294"/>
              </a:cxn>
              <a:cxn ang="0">
                <a:pos x="0" y="4404"/>
              </a:cxn>
              <a:cxn ang="0">
                <a:pos x="99" y="4409"/>
              </a:cxn>
              <a:cxn ang="0">
                <a:pos x="683" y="4419"/>
              </a:cxn>
              <a:cxn ang="0">
                <a:pos x="2226" y="4436"/>
              </a:cxn>
              <a:cxn ang="0">
                <a:pos x="4716" y="4457"/>
              </a:cxn>
              <a:cxn ang="0">
                <a:pos x="6847" y="4471"/>
              </a:cxn>
              <a:cxn ang="0">
                <a:pos x="7307" y="4479"/>
              </a:cxn>
              <a:cxn ang="0">
                <a:pos x="7820" y="4485"/>
              </a:cxn>
              <a:cxn ang="0">
                <a:pos x="7928" y="4485"/>
              </a:cxn>
              <a:cxn ang="0">
                <a:pos x="9905" y="4458"/>
              </a:cxn>
              <a:cxn ang="0">
                <a:pos x="10448" y="4452"/>
              </a:cxn>
              <a:cxn ang="0">
                <a:pos x="11118" y="4449"/>
              </a:cxn>
              <a:cxn ang="0">
                <a:pos x="11294" y="4451"/>
              </a:cxn>
              <a:cxn ang="0">
                <a:pos x="11649" y="4458"/>
              </a:cxn>
              <a:cxn ang="0">
                <a:pos x="12504" y="4487"/>
              </a:cxn>
              <a:cxn ang="0">
                <a:pos x="12907" y="4501"/>
              </a:cxn>
              <a:cxn ang="0">
                <a:pos x="13329" y="4509"/>
              </a:cxn>
              <a:cxn ang="0">
                <a:pos x="15239" y="4536"/>
              </a:cxn>
              <a:cxn ang="0">
                <a:pos x="17651" y="4566"/>
              </a:cxn>
              <a:cxn ang="0">
                <a:pos x="19127" y="4580"/>
              </a:cxn>
              <a:cxn ang="0">
                <a:pos x="19694" y="4583"/>
              </a:cxn>
              <a:cxn ang="0">
                <a:pos x="19800" y="4581"/>
              </a:cxn>
              <a:cxn ang="0">
                <a:pos x="19930" y="4575"/>
              </a:cxn>
              <a:cxn ang="0">
                <a:pos x="20046" y="4567"/>
              </a:cxn>
              <a:cxn ang="0">
                <a:pos x="20159" y="4555"/>
              </a:cxn>
              <a:cxn ang="0">
                <a:pos x="20282" y="4537"/>
              </a:cxn>
            </a:cxnLst>
            <a:rect l="0" t="0" r="r" b="b"/>
            <a:pathLst>
              <a:path w="20282" h="4583">
                <a:moveTo>
                  <a:pt x="19442" y="51"/>
                </a:moveTo>
                <a:lnTo>
                  <a:pt x="19442" y="51"/>
                </a:lnTo>
                <a:lnTo>
                  <a:pt x="19273" y="57"/>
                </a:lnTo>
                <a:lnTo>
                  <a:pt x="19111" y="61"/>
                </a:lnTo>
                <a:lnTo>
                  <a:pt x="19027" y="62"/>
                </a:lnTo>
                <a:lnTo>
                  <a:pt x="18944" y="62"/>
                </a:lnTo>
                <a:lnTo>
                  <a:pt x="18907" y="63"/>
                </a:lnTo>
                <a:lnTo>
                  <a:pt x="16321" y="46"/>
                </a:lnTo>
                <a:lnTo>
                  <a:pt x="16321" y="46"/>
                </a:lnTo>
                <a:lnTo>
                  <a:pt x="14340" y="33"/>
                </a:lnTo>
                <a:lnTo>
                  <a:pt x="12916" y="24"/>
                </a:lnTo>
                <a:lnTo>
                  <a:pt x="12406" y="19"/>
                </a:lnTo>
                <a:lnTo>
                  <a:pt x="12238" y="16"/>
                </a:lnTo>
                <a:lnTo>
                  <a:pt x="12146" y="15"/>
                </a:lnTo>
                <a:lnTo>
                  <a:pt x="12146" y="15"/>
                </a:lnTo>
                <a:lnTo>
                  <a:pt x="12072" y="14"/>
                </a:lnTo>
                <a:lnTo>
                  <a:pt x="11973" y="14"/>
                </a:lnTo>
                <a:lnTo>
                  <a:pt x="11709" y="15"/>
                </a:lnTo>
                <a:lnTo>
                  <a:pt x="11388" y="19"/>
                </a:lnTo>
                <a:lnTo>
                  <a:pt x="11041" y="24"/>
                </a:lnTo>
                <a:lnTo>
                  <a:pt x="11041" y="24"/>
                </a:lnTo>
                <a:lnTo>
                  <a:pt x="10504" y="32"/>
                </a:lnTo>
                <a:lnTo>
                  <a:pt x="10292" y="34"/>
                </a:lnTo>
                <a:lnTo>
                  <a:pt x="10146" y="34"/>
                </a:lnTo>
                <a:lnTo>
                  <a:pt x="10146" y="34"/>
                </a:lnTo>
                <a:lnTo>
                  <a:pt x="9988" y="33"/>
                </a:lnTo>
                <a:lnTo>
                  <a:pt x="9767" y="30"/>
                </a:lnTo>
                <a:lnTo>
                  <a:pt x="9219" y="20"/>
                </a:lnTo>
                <a:lnTo>
                  <a:pt x="8930" y="18"/>
                </a:lnTo>
                <a:lnTo>
                  <a:pt x="8658" y="15"/>
                </a:lnTo>
                <a:lnTo>
                  <a:pt x="8536" y="15"/>
                </a:lnTo>
                <a:lnTo>
                  <a:pt x="8424" y="16"/>
                </a:lnTo>
                <a:lnTo>
                  <a:pt x="8327" y="18"/>
                </a:lnTo>
                <a:lnTo>
                  <a:pt x="8247" y="21"/>
                </a:lnTo>
                <a:lnTo>
                  <a:pt x="8247" y="21"/>
                </a:lnTo>
                <a:lnTo>
                  <a:pt x="8193" y="22"/>
                </a:lnTo>
                <a:lnTo>
                  <a:pt x="8102" y="24"/>
                </a:lnTo>
                <a:lnTo>
                  <a:pt x="7822" y="25"/>
                </a:lnTo>
                <a:lnTo>
                  <a:pt x="7428" y="25"/>
                </a:lnTo>
                <a:lnTo>
                  <a:pt x="6938" y="25"/>
                </a:lnTo>
                <a:lnTo>
                  <a:pt x="5753" y="22"/>
                </a:lnTo>
                <a:lnTo>
                  <a:pt x="4426" y="16"/>
                </a:lnTo>
                <a:lnTo>
                  <a:pt x="1985" y="6"/>
                </a:lnTo>
                <a:lnTo>
                  <a:pt x="888" y="0"/>
                </a:lnTo>
                <a:lnTo>
                  <a:pt x="574" y="1705"/>
                </a:lnTo>
                <a:lnTo>
                  <a:pt x="574" y="1705"/>
                </a:lnTo>
                <a:lnTo>
                  <a:pt x="536" y="1885"/>
                </a:lnTo>
                <a:lnTo>
                  <a:pt x="446" y="2311"/>
                </a:lnTo>
                <a:lnTo>
                  <a:pt x="393" y="2563"/>
                </a:lnTo>
                <a:lnTo>
                  <a:pt x="341" y="2812"/>
                </a:lnTo>
                <a:lnTo>
                  <a:pt x="296" y="3039"/>
                </a:lnTo>
                <a:lnTo>
                  <a:pt x="261" y="3221"/>
                </a:lnTo>
                <a:lnTo>
                  <a:pt x="261" y="3221"/>
                </a:lnTo>
                <a:lnTo>
                  <a:pt x="247" y="3297"/>
                </a:lnTo>
                <a:lnTo>
                  <a:pt x="231" y="3377"/>
                </a:lnTo>
                <a:lnTo>
                  <a:pt x="196" y="3540"/>
                </a:lnTo>
                <a:lnTo>
                  <a:pt x="159" y="3703"/>
                </a:lnTo>
                <a:lnTo>
                  <a:pt x="122" y="3864"/>
                </a:lnTo>
                <a:lnTo>
                  <a:pt x="53" y="4163"/>
                </a:lnTo>
                <a:lnTo>
                  <a:pt x="23" y="4294"/>
                </a:lnTo>
                <a:lnTo>
                  <a:pt x="0" y="4404"/>
                </a:lnTo>
                <a:lnTo>
                  <a:pt x="0" y="4404"/>
                </a:lnTo>
                <a:lnTo>
                  <a:pt x="32" y="4406"/>
                </a:lnTo>
                <a:lnTo>
                  <a:pt x="99" y="4409"/>
                </a:lnTo>
                <a:lnTo>
                  <a:pt x="333" y="4415"/>
                </a:lnTo>
                <a:lnTo>
                  <a:pt x="683" y="4419"/>
                </a:lnTo>
                <a:lnTo>
                  <a:pt x="1128" y="4425"/>
                </a:lnTo>
                <a:lnTo>
                  <a:pt x="2226" y="4436"/>
                </a:lnTo>
                <a:lnTo>
                  <a:pt x="3474" y="4447"/>
                </a:lnTo>
                <a:lnTo>
                  <a:pt x="4716" y="4457"/>
                </a:lnTo>
                <a:lnTo>
                  <a:pt x="5796" y="4464"/>
                </a:lnTo>
                <a:lnTo>
                  <a:pt x="6847" y="4471"/>
                </a:lnTo>
                <a:lnTo>
                  <a:pt x="6847" y="4471"/>
                </a:lnTo>
                <a:lnTo>
                  <a:pt x="7307" y="4479"/>
                </a:lnTo>
                <a:lnTo>
                  <a:pt x="7669" y="4484"/>
                </a:lnTo>
                <a:lnTo>
                  <a:pt x="7820" y="4485"/>
                </a:lnTo>
                <a:lnTo>
                  <a:pt x="7928" y="4485"/>
                </a:lnTo>
                <a:lnTo>
                  <a:pt x="7928" y="4485"/>
                </a:lnTo>
                <a:lnTo>
                  <a:pt x="9905" y="4458"/>
                </a:lnTo>
                <a:lnTo>
                  <a:pt x="9905" y="4458"/>
                </a:lnTo>
                <a:lnTo>
                  <a:pt x="10066" y="4455"/>
                </a:lnTo>
                <a:lnTo>
                  <a:pt x="10448" y="4452"/>
                </a:lnTo>
                <a:lnTo>
                  <a:pt x="10906" y="4449"/>
                </a:lnTo>
                <a:lnTo>
                  <a:pt x="11118" y="4449"/>
                </a:lnTo>
                <a:lnTo>
                  <a:pt x="11294" y="4451"/>
                </a:lnTo>
                <a:lnTo>
                  <a:pt x="11294" y="4451"/>
                </a:lnTo>
                <a:lnTo>
                  <a:pt x="11461" y="4453"/>
                </a:lnTo>
                <a:lnTo>
                  <a:pt x="11649" y="4458"/>
                </a:lnTo>
                <a:lnTo>
                  <a:pt x="12069" y="4471"/>
                </a:lnTo>
                <a:lnTo>
                  <a:pt x="12504" y="4487"/>
                </a:lnTo>
                <a:lnTo>
                  <a:pt x="12907" y="4501"/>
                </a:lnTo>
                <a:lnTo>
                  <a:pt x="12907" y="4501"/>
                </a:lnTo>
                <a:lnTo>
                  <a:pt x="13059" y="4505"/>
                </a:lnTo>
                <a:lnTo>
                  <a:pt x="13329" y="4509"/>
                </a:lnTo>
                <a:lnTo>
                  <a:pt x="14152" y="4521"/>
                </a:lnTo>
                <a:lnTo>
                  <a:pt x="15239" y="4536"/>
                </a:lnTo>
                <a:lnTo>
                  <a:pt x="16451" y="4551"/>
                </a:lnTo>
                <a:lnTo>
                  <a:pt x="17651" y="4566"/>
                </a:lnTo>
                <a:lnTo>
                  <a:pt x="18701" y="4577"/>
                </a:lnTo>
                <a:lnTo>
                  <a:pt x="19127" y="4580"/>
                </a:lnTo>
                <a:lnTo>
                  <a:pt x="19464" y="4583"/>
                </a:lnTo>
                <a:lnTo>
                  <a:pt x="19694" y="4583"/>
                </a:lnTo>
                <a:lnTo>
                  <a:pt x="19763" y="4583"/>
                </a:lnTo>
                <a:lnTo>
                  <a:pt x="19800" y="4581"/>
                </a:lnTo>
                <a:lnTo>
                  <a:pt x="19800" y="4581"/>
                </a:lnTo>
                <a:lnTo>
                  <a:pt x="19930" y="4575"/>
                </a:lnTo>
                <a:lnTo>
                  <a:pt x="19989" y="4572"/>
                </a:lnTo>
                <a:lnTo>
                  <a:pt x="20046" y="4567"/>
                </a:lnTo>
                <a:lnTo>
                  <a:pt x="20103" y="4562"/>
                </a:lnTo>
                <a:lnTo>
                  <a:pt x="20159" y="4555"/>
                </a:lnTo>
                <a:lnTo>
                  <a:pt x="20219" y="4547"/>
                </a:lnTo>
                <a:lnTo>
                  <a:pt x="20282" y="4537"/>
                </a:lnTo>
                <a:lnTo>
                  <a:pt x="19442" y="51"/>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 name="Rectangle 5"/>
          <p:cNvSpPr/>
          <p:nvPr userDrawn="1"/>
        </p:nvSpPr>
        <p:spPr>
          <a:xfrm>
            <a:off x="228600" y="5972175"/>
            <a:ext cx="8686800" cy="657224"/>
          </a:xfrm>
          <a:prstGeom prst="rect">
            <a:avLst/>
          </a:prstGeom>
          <a:solidFill>
            <a:srgbClr val="6F67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63927" y="6115049"/>
            <a:ext cx="1098626" cy="366209"/>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1_Yellow - Unchanged Opening">
    <p:spTree>
      <p:nvGrpSpPr>
        <p:cNvPr id="1" name=""/>
        <p:cNvGrpSpPr/>
        <p:nvPr/>
      </p:nvGrpSpPr>
      <p:grpSpPr>
        <a:xfrm>
          <a:off x="0" y="0"/>
          <a:ext cx="0" cy="0"/>
          <a:chOff x="0" y="0"/>
          <a:chExt cx="0" cy="0"/>
        </a:xfrm>
      </p:grpSpPr>
      <p:sp>
        <p:nvSpPr>
          <p:cNvPr id="6" name="Rectangle 5"/>
          <p:cNvSpPr/>
          <p:nvPr userDrawn="1"/>
        </p:nvSpPr>
        <p:spPr>
          <a:xfrm>
            <a:off x="228600" y="237066"/>
            <a:ext cx="8686800" cy="6392333"/>
          </a:xfrm>
          <a:prstGeom prst="rect">
            <a:avLst/>
          </a:prstGeom>
          <a:solidFill>
            <a:srgbClr val="FFFC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49" name="Rectangle 5"/>
          <p:cNvSpPr>
            <a:spLocks noGrp="1" noChangeArrowheads="1"/>
          </p:cNvSpPr>
          <p:nvPr>
            <p:ph type="subTitle" idx="1" hasCustomPrompt="1"/>
          </p:nvPr>
        </p:nvSpPr>
        <p:spPr>
          <a:xfrm>
            <a:off x="481901" y="548651"/>
            <a:ext cx="8180195" cy="5069416"/>
          </a:xfrm>
        </p:spPr>
        <p:txBody>
          <a:bodyPr/>
          <a:lstStyle>
            <a:lvl1pPr marL="342900" indent="-342900" algn="l" rtl="0" fontAlgn="base">
              <a:spcBef>
                <a:spcPts val="1800"/>
              </a:spcBef>
              <a:spcAft>
                <a:spcPct val="0"/>
              </a:spcAft>
              <a:buSzPct val="125000"/>
              <a:buFont typeface="Arial Narrow" pitchFamily="34" charset="0"/>
              <a:buChar char="»"/>
              <a:defRPr lang="en-US" sz="2200" dirty="0">
                <a:solidFill>
                  <a:srgbClr val="6F6754"/>
                </a:solidFill>
                <a:latin typeface="Arial Narrow" pitchFamily="34" charset="0"/>
                <a:ea typeface="+mn-ea"/>
                <a:cs typeface="+mn-cs"/>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105" name="Freeform 9"/>
          <p:cNvSpPr>
            <a:spLocks/>
          </p:cNvSpPr>
          <p:nvPr userDrawn="1"/>
        </p:nvSpPr>
        <p:spPr bwMode="auto">
          <a:xfrm>
            <a:off x="268289" y="4913770"/>
            <a:ext cx="5980112" cy="1819275"/>
          </a:xfrm>
          <a:custGeom>
            <a:avLst/>
            <a:gdLst/>
            <a:ahLst/>
            <a:cxnLst>
              <a:cxn ang="0">
                <a:pos x="19442" y="51"/>
              </a:cxn>
              <a:cxn ang="0">
                <a:pos x="19111" y="61"/>
              </a:cxn>
              <a:cxn ang="0">
                <a:pos x="18944" y="62"/>
              </a:cxn>
              <a:cxn ang="0">
                <a:pos x="16321" y="46"/>
              </a:cxn>
              <a:cxn ang="0">
                <a:pos x="14340" y="33"/>
              </a:cxn>
              <a:cxn ang="0">
                <a:pos x="12406" y="19"/>
              </a:cxn>
              <a:cxn ang="0">
                <a:pos x="12146" y="15"/>
              </a:cxn>
              <a:cxn ang="0">
                <a:pos x="12072" y="14"/>
              </a:cxn>
              <a:cxn ang="0">
                <a:pos x="11709" y="15"/>
              </a:cxn>
              <a:cxn ang="0">
                <a:pos x="11041" y="24"/>
              </a:cxn>
              <a:cxn ang="0">
                <a:pos x="10504" y="32"/>
              </a:cxn>
              <a:cxn ang="0">
                <a:pos x="10146" y="34"/>
              </a:cxn>
              <a:cxn ang="0">
                <a:pos x="9988" y="33"/>
              </a:cxn>
              <a:cxn ang="0">
                <a:pos x="9219" y="20"/>
              </a:cxn>
              <a:cxn ang="0">
                <a:pos x="8658" y="15"/>
              </a:cxn>
              <a:cxn ang="0">
                <a:pos x="8424" y="16"/>
              </a:cxn>
              <a:cxn ang="0">
                <a:pos x="8247" y="21"/>
              </a:cxn>
              <a:cxn ang="0">
                <a:pos x="8193" y="22"/>
              </a:cxn>
              <a:cxn ang="0">
                <a:pos x="7822" y="25"/>
              </a:cxn>
              <a:cxn ang="0">
                <a:pos x="6938" y="25"/>
              </a:cxn>
              <a:cxn ang="0">
                <a:pos x="4426" y="16"/>
              </a:cxn>
              <a:cxn ang="0">
                <a:pos x="888" y="0"/>
              </a:cxn>
              <a:cxn ang="0">
                <a:pos x="574" y="1705"/>
              </a:cxn>
              <a:cxn ang="0">
                <a:pos x="446" y="2311"/>
              </a:cxn>
              <a:cxn ang="0">
                <a:pos x="341" y="2812"/>
              </a:cxn>
              <a:cxn ang="0">
                <a:pos x="261" y="3221"/>
              </a:cxn>
              <a:cxn ang="0">
                <a:pos x="247" y="3297"/>
              </a:cxn>
              <a:cxn ang="0">
                <a:pos x="196" y="3540"/>
              </a:cxn>
              <a:cxn ang="0">
                <a:pos x="122" y="3864"/>
              </a:cxn>
              <a:cxn ang="0">
                <a:pos x="23" y="4294"/>
              </a:cxn>
              <a:cxn ang="0">
                <a:pos x="0" y="4404"/>
              </a:cxn>
              <a:cxn ang="0">
                <a:pos x="99" y="4409"/>
              </a:cxn>
              <a:cxn ang="0">
                <a:pos x="683" y="4419"/>
              </a:cxn>
              <a:cxn ang="0">
                <a:pos x="2226" y="4436"/>
              </a:cxn>
              <a:cxn ang="0">
                <a:pos x="4716" y="4457"/>
              </a:cxn>
              <a:cxn ang="0">
                <a:pos x="6847" y="4471"/>
              </a:cxn>
              <a:cxn ang="0">
                <a:pos x="7307" y="4479"/>
              </a:cxn>
              <a:cxn ang="0">
                <a:pos x="7820" y="4485"/>
              </a:cxn>
              <a:cxn ang="0">
                <a:pos x="7928" y="4485"/>
              </a:cxn>
              <a:cxn ang="0">
                <a:pos x="9905" y="4458"/>
              </a:cxn>
              <a:cxn ang="0">
                <a:pos x="10448" y="4452"/>
              </a:cxn>
              <a:cxn ang="0">
                <a:pos x="11118" y="4449"/>
              </a:cxn>
              <a:cxn ang="0">
                <a:pos x="11294" y="4451"/>
              </a:cxn>
              <a:cxn ang="0">
                <a:pos x="11649" y="4458"/>
              </a:cxn>
              <a:cxn ang="0">
                <a:pos x="12504" y="4487"/>
              </a:cxn>
              <a:cxn ang="0">
                <a:pos x="12907" y="4501"/>
              </a:cxn>
              <a:cxn ang="0">
                <a:pos x="13329" y="4509"/>
              </a:cxn>
              <a:cxn ang="0">
                <a:pos x="15239" y="4536"/>
              </a:cxn>
              <a:cxn ang="0">
                <a:pos x="17651" y="4566"/>
              </a:cxn>
              <a:cxn ang="0">
                <a:pos x="19127" y="4580"/>
              </a:cxn>
              <a:cxn ang="0">
                <a:pos x="19694" y="4583"/>
              </a:cxn>
              <a:cxn ang="0">
                <a:pos x="19800" y="4581"/>
              </a:cxn>
              <a:cxn ang="0">
                <a:pos x="19930" y="4575"/>
              </a:cxn>
              <a:cxn ang="0">
                <a:pos x="20046" y="4567"/>
              </a:cxn>
              <a:cxn ang="0">
                <a:pos x="20159" y="4555"/>
              </a:cxn>
              <a:cxn ang="0">
                <a:pos x="20282" y="4537"/>
              </a:cxn>
            </a:cxnLst>
            <a:rect l="0" t="0" r="r" b="b"/>
            <a:pathLst>
              <a:path w="20282" h="4583">
                <a:moveTo>
                  <a:pt x="19442" y="51"/>
                </a:moveTo>
                <a:lnTo>
                  <a:pt x="19442" y="51"/>
                </a:lnTo>
                <a:lnTo>
                  <a:pt x="19273" y="57"/>
                </a:lnTo>
                <a:lnTo>
                  <a:pt x="19111" y="61"/>
                </a:lnTo>
                <a:lnTo>
                  <a:pt x="19027" y="62"/>
                </a:lnTo>
                <a:lnTo>
                  <a:pt x="18944" y="62"/>
                </a:lnTo>
                <a:lnTo>
                  <a:pt x="18907" y="63"/>
                </a:lnTo>
                <a:lnTo>
                  <a:pt x="16321" y="46"/>
                </a:lnTo>
                <a:lnTo>
                  <a:pt x="16321" y="46"/>
                </a:lnTo>
                <a:lnTo>
                  <a:pt x="14340" y="33"/>
                </a:lnTo>
                <a:lnTo>
                  <a:pt x="12916" y="24"/>
                </a:lnTo>
                <a:lnTo>
                  <a:pt x="12406" y="19"/>
                </a:lnTo>
                <a:lnTo>
                  <a:pt x="12238" y="16"/>
                </a:lnTo>
                <a:lnTo>
                  <a:pt x="12146" y="15"/>
                </a:lnTo>
                <a:lnTo>
                  <a:pt x="12146" y="15"/>
                </a:lnTo>
                <a:lnTo>
                  <a:pt x="12072" y="14"/>
                </a:lnTo>
                <a:lnTo>
                  <a:pt x="11973" y="14"/>
                </a:lnTo>
                <a:lnTo>
                  <a:pt x="11709" y="15"/>
                </a:lnTo>
                <a:lnTo>
                  <a:pt x="11388" y="19"/>
                </a:lnTo>
                <a:lnTo>
                  <a:pt x="11041" y="24"/>
                </a:lnTo>
                <a:lnTo>
                  <a:pt x="11041" y="24"/>
                </a:lnTo>
                <a:lnTo>
                  <a:pt x="10504" y="32"/>
                </a:lnTo>
                <a:lnTo>
                  <a:pt x="10292" y="34"/>
                </a:lnTo>
                <a:lnTo>
                  <a:pt x="10146" y="34"/>
                </a:lnTo>
                <a:lnTo>
                  <a:pt x="10146" y="34"/>
                </a:lnTo>
                <a:lnTo>
                  <a:pt x="9988" y="33"/>
                </a:lnTo>
                <a:lnTo>
                  <a:pt x="9767" y="30"/>
                </a:lnTo>
                <a:lnTo>
                  <a:pt x="9219" y="20"/>
                </a:lnTo>
                <a:lnTo>
                  <a:pt x="8930" y="18"/>
                </a:lnTo>
                <a:lnTo>
                  <a:pt x="8658" y="15"/>
                </a:lnTo>
                <a:lnTo>
                  <a:pt x="8536" y="15"/>
                </a:lnTo>
                <a:lnTo>
                  <a:pt x="8424" y="16"/>
                </a:lnTo>
                <a:lnTo>
                  <a:pt x="8327" y="18"/>
                </a:lnTo>
                <a:lnTo>
                  <a:pt x="8247" y="21"/>
                </a:lnTo>
                <a:lnTo>
                  <a:pt x="8247" y="21"/>
                </a:lnTo>
                <a:lnTo>
                  <a:pt x="8193" y="22"/>
                </a:lnTo>
                <a:lnTo>
                  <a:pt x="8102" y="24"/>
                </a:lnTo>
                <a:lnTo>
                  <a:pt x="7822" y="25"/>
                </a:lnTo>
                <a:lnTo>
                  <a:pt x="7428" y="25"/>
                </a:lnTo>
                <a:lnTo>
                  <a:pt x="6938" y="25"/>
                </a:lnTo>
                <a:lnTo>
                  <a:pt x="5753" y="22"/>
                </a:lnTo>
                <a:lnTo>
                  <a:pt x="4426" y="16"/>
                </a:lnTo>
                <a:lnTo>
                  <a:pt x="1985" y="6"/>
                </a:lnTo>
                <a:lnTo>
                  <a:pt x="888" y="0"/>
                </a:lnTo>
                <a:lnTo>
                  <a:pt x="574" y="1705"/>
                </a:lnTo>
                <a:lnTo>
                  <a:pt x="574" y="1705"/>
                </a:lnTo>
                <a:lnTo>
                  <a:pt x="536" y="1885"/>
                </a:lnTo>
                <a:lnTo>
                  <a:pt x="446" y="2311"/>
                </a:lnTo>
                <a:lnTo>
                  <a:pt x="393" y="2563"/>
                </a:lnTo>
                <a:lnTo>
                  <a:pt x="341" y="2812"/>
                </a:lnTo>
                <a:lnTo>
                  <a:pt x="296" y="3039"/>
                </a:lnTo>
                <a:lnTo>
                  <a:pt x="261" y="3221"/>
                </a:lnTo>
                <a:lnTo>
                  <a:pt x="261" y="3221"/>
                </a:lnTo>
                <a:lnTo>
                  <a:pt x="247" y="3297"/>
                </a:lnTo>
                <a:lnTo>
                  <a:pt x="231" y="3377"/>
                </a:lnTo>
                <a:lnTo>
                  <a:pt x="196" y="3540"/>
                </a:lnTo>
                <a:lnTo>
                  <a:pt x="159" y="3703"/>
                </a:lnTo>
                <a:lnTo>
                  <a:pt x="122" y="3864"/>
                </a:lnTo>
                <a:lnTo>
                  <a:pt x="53" y="4163"/>
                </a:lnTo>
                <a:lnTo>
                  <a:pt x="23" y="4294"/>
                </a:lnTo>
                <a:lnTo>
                  <a:pt x="0" y="4404"/>
                </a:lnTo>
                <a:lnTo>
                  <a:pt x="0" y="4404"/>
                </a:lnTo>
                <a:lnTo>
                  <a:pt x="32" y="4406"/>
                </a:lnTo>
                <a:lnTo>
                  <a:pt x="99" y="4409"/>
                </a:lnTo>
                <a:lnTo>
                  <a:pt x="333" y="4415"/>
                </a:lnTo>
                <a:lnTo>
                  <a:pt x="683" y="4419"/>
                </a:lnTo>
                <a:lnTo>
                  <a:pt x="1128" y="4425"/>
                </a:lnTo>
                <a:lnTo>
                  <a:pt x="2226" y="4436"/>
                </a:lnTo>
                <a:lnTo>
                  <a:pt x="3474" y="4447"/>
                </a:lnTo>
                <a:lnTo>
                  <a:pt x="4716" y="4457"/>
                </a:lnTo>
                <a:lnTo>
                  <a:pt x="5796" y="4464"/>
                </a:lnTo>
                <a:lnTo>
                  <a:pt x="6847" y="4471"/>
                </a:lnTo>
                <a:lnTo>
                  <a:pt x="6847" y="4471"/>
                </a:lnTo>
                <a:lnTo>
                  <a:pt x="7307" y="4479"/>
                </a:lnTo>
                <a:lnTo>
                  <a:pt x="7669" y="4484"/>
                </a:lnTo>
                <a:lnTo>
                  <a:pt x="7820" y="4485"/>
                </a:lnTo>
                <a:lnTo>
                  <a:pt x="7928" y="4485"/>
                </a:lnTo>
                <a:lnTo>
                  <a:pt x="7928" y="4485"/>
                </a:lnTo>
                <a:lnTo>
                  <a:pt x="9905" y="4458"/>
                </a:lnTo>
                <a:lnTo>
                  <a:pt x="9905" y="4458"/>
                </a:lnTo>
                <a:lnTo>
                  <a:pt x="10066" y="4455"/>
                </a:lnTo>
                <a:lnTo>
                  <a:pt x="10448" y="4452"/>
                </a:lnTo>
                <a:lnTo>
                  <a:pt x="10906" y="4449"/>
                </a:lnTo>
                <a:lnTo>
                  <a:pt x="11118" y="4449"/>
                </a:lnTo>
                <a:lnTo>
                  <a:pt x="11294" y="4451"/>
                </a:lnTo>
                <a:lnTo>
                  <a:pt x="11294" y="4451"/>
                </a:lnTo>
                <a:lnTo>
                  <a:pt x="11461" y="4453"/>
                </a:lnTo>
                <a:lnTo>
                  <a:pt x="11649" y="4458"/>
                </a:lnTo>
                <a:lnTo>
                  <a:pt x="12069" y="4471"/>
                </a:lnTo>
                <a:lnTo>
                  <a:pt x="12504" y="4487"/>
                </a:lnTo>
                <a:lnTo>
                  <a:pt x="12907" y="4501"/>
                </a:lnTo>
                <a:lnTo>
                  <a:pt x="12907" y="4501"/>
                </a:lnTo>
                <a:lnTo>
                  <a:pt x="13059" y="4505"/>
                </a:lnTo>
                <a:lnTo>
                  <a:pt x="13329" y="4509"/>
                </a:lnTo>
                <a:lnTo>
                  <a:pt x="14152" y="4521"/>
                </a:lnTo>
                <a:lnTo>
                  <a:pt x="15239" y="4536"/>
                </a:lnTo>
                <a:lnTo>
                  <a:pt x="16451" y="4551"/>
                </a:lnTo>
                <a:lnTo>
                  <a:pt x="17651" y="4566"/>
                </a:lnTo>
                <a:lnTo>
                  <a:pt x="18701" y="4577"/>
                </a:lnTo>
                <a:lnTo>
                  <a:pt x="19127" y="4580"/>
                </a:lnTo>
                <a:lnTo>
                  <a:pt x="19464" y="4583"/>
                </a:lnTo>
                <a:lnTo>
                  <a:pt x="19694" y="4583"/>
                </a:lnTo>
                <a:lnTo>
                  <a:pt x="19763" y="4583"/>
                </a:lnTo>
                <a:lnTo>
                  <a:pt x="19800" y="4581"/>
                </a:lnTo>
                <a:lnTo>
                  <a:pt x="19800" y="4581"/>
                </a:lnTo>
                <a:lnTo>
                  <a:pt x="19930" y="4575"/>
                </a:lnTo>
                <a:lnTo>
                  <a:pt x="19989" y="4572"/>
                </a:lnTo>
                <a:lnTo>
                  <a:pt x="20046" y="4567"/>
                </a:lnTo>
                <a:lnTo>
                  <a:pt x="20103" y="4562"/>
                </a:lnTo>
                <a:lnTo>
                  <a:pt x="20159" y="4555"/>
                </a:lnTo>
                <a:lnTo>
                  <a:pt x="20219" y="4547"/>
                </a:lnTo>
                <a:lnTo>
                  <a:pt x="20282" y="4537"/>
                </a:lnTo>
                <a:lnTo>
                  <a:pt x="19442" y="51"/>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Rectangle 8"/>
          <p:cNvSpPr/>
          <p:nvPr userDrawn="1"/>
        </p:nvSpPr>
        <p:spPr>
          <a:xfrm>
            <a:off x="228600" y="5972175"/>
            <a:ext cx="8686800" cy="657224"/>
          </a:xfrm>
          <a:prstGeom prst="rect">
            <a:avLst/>
          </a:prstGeom>
          <a:solidFill>
            <a:srgbClr val="6F67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63927" y="6115049"/>
            <a:ext cx="1098626" cy="366209"/>
          </a:xfrm>
          <a:prstGeom prst="rect">
            <a:avLst/>
          </a:prstGeom>
        </p:spPr>
      </p:pic>
    </p:spTree>
    <p:extLst>
      <p:ext uri="{BB962C8B-B14F-4D97-AF65-F5344CB8AC3E}">
        <p14:creationId xmlns:p14="http://schemas.microsoft.com/office/powerpoint/2010/main" val="2717469922"/>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p:cNvSpPr/>
          <p:nvPr/>
        </p:nvSpPr>
        <p:spPr>
          <a:xfrm>
            <a:off x="228600" y="237066"/>
            <a:ext cx="8686800" cy="6392333"/>
          </a:xfrm>
          <a:prstGeom prst="rect">
            <a:avLst/>
          </a:prstGeom>
          <a:solidFill>
            <a:srgbClr val="FFFC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228600" y="237067"/>
            <a:ext cx="8686800" cy="914400"/>
          </a:xfrm>
          <a:prstGeom prst="rect">
            <a:avLst/>
          </a:prstGeom>
          <a:solidFill>
            <a:srgbClr val="6F67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24" name="Rectangle 4"/>
          <p:cNvSpPr>
            <a:spLocks noChangeArrowheads="1"/>
          </p:cNvSpPr>
          <p:nvPr/>
        </p:nvSpPr>
        <p:spPr bwMode="auto">
          <a:xfrm>
            <a:off x="3124200" y="6381750"/>
            <a:ext cx="2895600" cy="476250"/>
          </a:xfrm>
          <a:prstGeom prst="rect">
            <a:avLst/>
          </a:prstGeom>
          <a:noFill/>
          <a:ln w="9525">
            <a:noFill/>
            <a:miter lim="800000"/>
            <a:headEnd/>
            <a:tailEnd/>
          </a:ln>
          <a:effectLst/>
        </p:spPr>
        <p:txBody>
          <a:bodyPr/>
          <a:lstStyle/>
          <a:p>
            <a:pPr algn="ctr" fontAlgn="base">
              <a:spcBef>
                <a:spcPct val="0"/>
              </a:spcBef>
              <a:spcAft>
                <a:spcPct val="0"/>
              </a:spcAft>
            </a:pPr>
            <a:endParaRPr lang="en-US" sz="1400" dirty="0" smtClean="0">
              <a:solidFill>
                <a:srgbClr val="000000"/>
              </a:solidFill>
              <a:latin typeface="Arial Narrow" pitchFamily="34" charset="0"/>
            </a:endParaRPr>
          </a:p>
        </p:txBody>
      </p:sp>
      <p:sp>
        <p:nvSpPr>
          <p:cNvPr id="5127" name="Rectangle 7"/>
          <p:cNvSpPr>
            <a:spLocks noGrp="1" noChangeArrowheads="1"/>
          </p:cNvSpPr>
          <p:nvPr>
            <p:ph type="sldNum" sz="quarter" idx="4"/>
          </p:nvPr>
        </p:nvSpPr>
        <p:spPr bwMode="auto">
          <a:xfrm>
            <a:off x="0" y="6309350"/>
            <a:ext cx="9143999" cy="2438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marL="0" algn="ctr" defTabSz="914400" rtl="0" eaLnBrk="1" fontAlgn="base" latinLnBrk="0" hangingPunct="1">
              <a:spcBef>
                <a:spcPct val="0"/>
              </a:spcBef>
              <a:spcAft>
                <a:spcPct val="0"/>
              </a:spcAft>
              <a:defRPr lang="en-US" sz="1000" kern="1200" smtClean="0">
                <a:solidFill>
                  <a:srgbClr val="6F6754"/>
                </a:solidFill>
                <a:latin typeface="Arial Narrow" pitchFamily="34" charset="0"/>
                <a:ea typeface="+mn-ea"/>
                <a:cs typeface="+mn-cs"/>
              </a:defRPr>
            </a:lvl1pPr>
          </a:lstStyle>
          <a:p>
            <a:r>
              <a:rPr lang="en-US" dirty="0" smtClean="0"/>
              <a:t>Page </a:t>
            </a:r>
            <a:fld id="{796A3E7B-4902-4996-B6E7-88CEE4C42672}" type="slidenum">
              <a:rPr lang="en-US" smtClean="0"/>
              <a:pPr/>
              <a:t>‹#›</a:t>
            </a:fld>
            <a:endParaRPr lang="en-US" dirty="0"/>
          </a:p>
        </p:txBody>
      </p:sp>
      <p:sp>
        <p:nvSpPr>
          <p:cNvPr id="5128" name="Rectangle 8"/>
          <p:cNvSpPr>
            <a:spLocks noGrp="1" noChangeArrowheads="1"/>
          </p:cNvSpPr>
          <p:nvPr>
            <p:ph type="body" idx="1"/>
          </p:nvPr>
        </p:nvSpPr>
        <p:spPr bwMode="auto">
          <a:xfrm>
            <a:off x="481902" y="1470362"/>
            <a:ext cx="8180195" cy="4781381"/>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129" name="Rectangle 9"/>
          <p:cNvSpPr>
            <a:spLocks noGrp="1" noChangeArrowheads="1"/>
          </p:cNvSpPr>
          <p:nvPr>
            <p:ph type="title"/>
          </p:nvPr>
        </p:nvSpPr>
        <p:spPr bwMode="auto">
          <a:xfrm>
            <a:off x="481902" y="237067"/>
            <a:ext cx="8180195" cy="91440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p>
            <a:pPr lvl="0"/>
            <a:r>
              <a:rPr lang="en-US" dirty="0" smtClean="0"/>
              <a:t>Click to edit title</a:t>
            </a:r>
          </a:p>
        </p:txBody>
      </p:sp>
      <p:pic>
        <p:nvPicPr>
          <p:cNvPr id="2" name="Picture 1"/>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7563928" y="6120919"/>
            <a:ext cx="1098170" cy="366057"/>
          </a:xfrm>
          <a:prstGeom prst="rect">
            <a:avLst/>
          </a:prstGeom>
        </p:spPr>
      </p:pic>
    </p:spTree>
  </p:cSld>
  <p:clrMap bg1="lt1" tx1="dk1" bg2="lt2" tx2="dk2" accent1="accent1" accent2="accent2" accent3="accent3" accent4="accent4" accent5="accent5" accent6="accent6" hlink="hlink" folHlink="folHlink"/>
  <p:sldLayoutIdLst>
    <p:sldLayoutId id="2147483752" r:id="rId1"/>
    <p:sldLayoutId id="2147483715" r:id="rId2"/>
    <p:sldLayoutId id="2147483814" r:id="rId3"/>
    <p:sldLayoutId id="2147483815" r:id="rId4"/>
    <p:sldLayoutId id="2147483816" r:id="rId5"/>
    <p:sldLayoutId id="2147483824" r:id="rId6"/>
    <p:sldLayoutId id="2147483684" r:id="rId7"/>
    <p:sldLayoutId id="2147483673" r:id="rId8"/>
    <p:sldLayoutId id="2147483823" r:id="rId9"/>
    <p:sldLayoutId id="2147483801" r:id="rId10"/>
    <p:sldLayoutId id="2147483763" r:id="rId11"/>
    <p:sldLayoutId id="2147483827" r:id="rId12"/>
    <p:sldLayoutId id="2147483826" r:id="rId13"/>
    <p:sldLayoutId id="2147483828" r:id="rId14"/>
  </p:sldLayoutIdLst>
  <p:transition>
    <p:fade/>
  </p:transition>
  <p:timing>
    <p:tnLst>
      <p:par>
        <p:cTn id="1" dur="indefinite" restart="never" nodeType="tmRoot"/>
      </p:par>
    </p:tnLst>
  </p:timing>
  <p:hf hdr="0" ftr="0" dt="0"/>
  <p:txStyles>
    <p:titleStyle>
      <a:lvl1pPr algn="l" rtl="0" eaLnBrk="1" fontAlgn="base" hangingPunct="1">
        <a:spcBef>
          <a:spcPct val="0"/>
        </a:spcBef>
        <a:spcAft>
          <a:spcPct val="0"/>
        </a:spcAft>
        <a:defRPr lang="en-US" sz="2400" b="1" cap="all" spc="150" baseline="0" dirty="0" smtClean="0">
          <a:solidFill>
            <a:schemeClr val="bg1"/>
          </a:solidFill>
          <a:latin typeface="Arial Narrow" pitchFamily="34" charset="0"/>
          <a:ea typeface="+mj-ea"/>
          <a:cs typeface="+mj-cs"/>
        </a:defRPr>
      </a:lvl1pPr>
      <a:lvl2pPr algn="l" rtl="0" eaLnBrk="1" fontAlgn="base" hangingPunct="1">
        <a:spcBef>
          <a:spcPct val="0"/>
        </a:spcBef>
        <a:spcAft>
          <a:spcPct val="0"/>
        </a:spcAft>
        <a:defRPr sz="2800">
          <a:solidFill>
            <a:schemeClr val="bg1"/>
          </a:solidFill>
          <a:latin typeface="Palatino Linotype" pitchFamily="18" charset="0"/>
        </a:defRPr>
      </a:lvl2pPr>
      <a:lvl3pPr algn="l" rtl="0" eaLnBrk="1" fontAlgn="base" hangingPunct="1">
        <a:spcBef>
          <a:spcPct val="0"/>
        </a:spcBef>
        <a:spcAft>
          <a:spcPct val="0"/>
        </a:spcAft>
        <a:defRPr sz="2800">
          <a:solidFill>
            <a:schemeClr val="bg1"/>
          </a:solidFill>
          <a:latin typeface="Palatino Linotype" pitchFamily="18" charset="0"/>
        </a:defRPr>
      </a:lvl3pPr>
      <a:lvl4pPr algn="l" rtl="0" eaLnBrk="1" fontAlgn="base" hangingPunct="1">
        <a:spcBef>
          <a:spcPct val="0"/>
        </a:spcBef>
        <a:spcAft>
          <a:spcPct val="0"/>
        </a:spcAft>
        <a:defRPr sz="2800">
          <a:solidFill>
            <a:schemeClr val="bg1"/>
          </a:solidFill>
          <a:latin typeface="Palatino Linotype" pitchFamily="18" charset="0"/>
        </a:defRPr>
      </a:lvl4pPr>
      <a:lvl5pPr algn="l" rtl="0" eaLnBrk="1" fontAlgn="base" hangingPunct="1">
        <a:spcBef>
          <a:spcPct val="0"/>
        </a:spcBef>
        <a:spcAft>
          <a:spcPct val="0"/>
        </a:spcAft>
        <a:defRPr sz="2800">
          <a:solidFill>
            <a:schemeClr val="bg1"/>
          </a:solidFill>
          <a:latin typeface="Palatino Linotype" pitchFamily="18" charset="0"/>
        </a:defRPr>
      </a:lvl5pPr>
      <a:lvl6pPr marL="457200" algn="l" rtl="0" eaLnBrk="1" fontAlgn="base" hangingPunct="1">
        <a:spcBef>
          <a:spcPct val="0"/>
        </a:spcBef>
        <a:spcAft>
          <a:spcPct val="0"/>
        </a:spcAft>
        <a:defRPr sz="2800">
          <a:solidFill>
            <a:schemeClr val="bg1"/>
          </a:solidFill>
          <a:latin typeface="Palatino Linotype" pitchFamily="18" charset="0"/>
        </a:defRPr>
      </a:lvl6pPr>
      <a:lvl7pPr marL="914400" algn="l" rtl="0" eaLnBrk="1" fontAlgn="base" hangingPunct="1">
        <a:spcBef>
          <a:spcPct val="0"/>
        </a:spcBef>
        <a:spcAft>
          <a:spcPct val="0"/>
        </a:spcAft>
        <a:defRPr sz="2800">
          <a:solidFill>
            <a:schemeClr val="bg1"/>
          </a:solidFill>
          <a:latin typeface="Palatino Linotype" pitchFamily="18" charset="0"/>
        </a:defRPr>
      </a:lvl7pPr>
      <a:lvl8pPr marL="1371600" algn="l" rtl="0" eaLnBrk="1" fontAlgn="base" hangingPunct="1">
        <a:spcBef>
          <a:spcPct val="0"/>
        </a:spcBef>
        <a:spcAft>
          <a:spcPct val="0"/>
        </a:spcAft>
        <a:defRPr sz="2800">
          <a:solidFill>
            <a:schemeClr val="bg1"/>
          </a:solidFill>
          <a:latin typeface="Palatino Linotype" pitchFamily="18" charset="0"/>
        </a:defRPr>
      </a:lvl8pPr>
      <a:lvl9pPr marL="1828800" algn="l" rtl="0" eaLnBrk="1" fontAlgn="base" hangingPunct="1">
        <a:spcBef>
          <a:spcPct val="0"/>
        </a:spcBef>
        <a:spcAft>
          <a:spcPct val="0"/>
        </a:spcAft>
        <a:defRPr sz="2800">
          <a:solidFill>
            <a:schemeClr val="bg1"/>
          </a:solidFill>
          <a:latin typeface="Palatino Linotype" pitchFamily="18" charset="0"/>
        </a:defRPr>
      </a:lvl9pPr>
    </p:titleStyle>
    <p:bodyStyle>
      <a:lvl1pPr marL="342900" indent="-342900" algn="l" rtl="0" eaLnBrk="1" fontAlgn="base" hangingPunct="1">
        <a:spcBef>
          <a:spcPct val="40000"/>
        </a:spcBef>
        <a:spcAft>
          <a:spcPct val="0"/>
        </a:spcAft>
        <a:buClr>
          <a:srgbClr val="6F6754"/>
        </a:buClr>
        <a:buSzPct val="125000"/>
        <a:buFont typeface="Arial Narrow" pitchFamily="34" charset="0"/>
        <a:buChar char="»"/>
        <a:defRPr sz="2400">
          <a:solidFill>
            <a:srgbClr val="6F6754"/>
          </a:solidFill>
          <a:latin typeface="Arial Narrow" pitchFamily="34" charset="0"/>
          <a:ea typeface="+mn-ea"/>
          <a:cs typeface="+mn-cs"/>
        </a:defRPr>
      </a:lvl1pPr>
      <a:lvl2pPr marL="625475" indent="-280988" algn="l" rtl="0" eaLnBrk="1" fontAlgn="base" hangingPunct="1">
        <a:spcBef>
          <a:spcPct val="20000"/>
        </a:spcBef>
        <a:spcAft>
          <a:spcPct val="0"/>
        </a:spcAft>
        <a:buClr>
          <a:srgbClr val="6F6754"/>
        </a:buClr>
        <a:buFont typeface="Arial Narrow" pitchFamily="34" charset="0"/>
        <a:buChar char="›"/>
        <a:defRPr sz="2000">
          <a:solidFill>
            <a:srgbClr val="6F6754"/>
          </a:solidFill>
          <a:latin typeface="Arial Narrow" pitchFamily="34" charset="0"/>
        </a:defRPr>
      </a:lvl2pPr>
      <a:lvl3pPr marL="839788" indent="-212725" algn="l" rtl="0" eaLnBrk="1" fontAlgn="base" hangingPunct="1">
        <a:spcBef>
          <a:spcPct val="20000"/>
        </a:spcBef>
        <a:spcAft>
          <a:spcPct val="0"/>
        </a:spcAft>
        <a:buClr>
          <a:srgbClr val="6F6754"/>
        </a:buClr>
        <a:buSzPct val="125000"/>
        <a:buFont typeface="Arial" pitchFamily="34" charset="0"/>
        <a:buChar char="•"/>
        <a:defRPr sz="2000">
          <a:solidFill>
            <a:srgbClr val="6F6754"/>
          </a:solidFill>
          <a:latin typeface="Arial Narrow" pitchFamily="34" charset="0"/>
        </a:defRPr>
      </a:lvl3pPr>
      <a:lvl4pPr marL="1035050" indent="-193675" algn="l" rtl="0" eaLnBrk="1" fontAlgn="base" hangingPunct="1">
        <a:spcBef>
          <a:spcPct val="20000"/>
        </a:spcBef>
        <a:spcAft>
          <a:spcPct val="0"/>
        </a:spcAft>
        <a:buClr>
          <a:srgbClr val="6F6754"/>
        </a:buClr>
        <a:buChar char="–"/>
        <a:defRPr sz="2000">
          <a:solidFill>
            <a:srgbClr val="6F6754"/>
          </a:solidFill>
          <a:latin typeface="Arial Narrow" pitchFamily="34" charset="0"/>
        </a:defRPr>
      </a:lvl4pPr>
      <a:lvl5pPr marL="1244600" indent="-207963" algn="l" rtl="0" eaLnBrk="1" fontAlgn="base" hangingPunct="1">
        <a:spcBef>
          <a:spcPct val="20000"/>
        </a:spcBef>
        <a:spcAft>
          <a:spcPct val="0"/>
        </a:spcAft>
        <a:buClr>
          <a:srgbClr val="6F6754"/>
        </a:buClr>
        <a:buChar char="»"/>
        <a:defRPr sz="2000">
          <a:solidFill>
            <a:srgbClr val="6F6754"/>
          </a:solidFill>
          <a:latin typeface="Arial Narrow" pitchFamily="34" charset="0"/>
        </a:defRPr>
      </a:lvl5pPr>
      <a:lvl6pPr marL="1701800" indent="-207963" algn="l" rtl="0" eaLnBrk="1" fontAlgn="base" hangingPunct="1">
        <a:spcBef>
          <a:spcPct val="20000"/>
        </a:spcBef>
        <a:spcAft>
          <a:spcPct val="0"/>
        </a:spcAft>
        <a:buChar char="»"/>
        <a:defRPr>
          <a:solidFill>
            <a:schemeClr val="tx1"/>
          </a:solidFill>
          <a:latin typeface="+mn-lt"/>
        </a:defRPr>
      </a:lvl6pPr>
      <a:lvl7pPr marL="2159000" indent="-207963" algn="l" rtl="0" eaLnBrk="1" fontAlgn="base" hangingPunct="1">
        <a:spcBef>
          <a:spcPct val="20000"/>
        </a:spcBef>
        <a:spcAft>
          <a:spcPct val="0"/>
        </a:spcAft>
        <a:buChar char="»"/>
        <a:defRPr>
          <a:solidFill>
            <a:schemeClr val="tx1"/>
          </a:solidFill>
          <a:latin typeface="+mn-lt"/>
        </a:defRPr>
      </a:lvl7pPr>
      <a:lvl8pPr marL="2616200" indent="-207963" algn="l" rtl="0" eaLnBrk="1" fontAlgn="base" hangingPunct="1">
        <a:spcBef>
          <a:spcPct val="20000"/>
        </a:spcBef>
        <a:spcAft>
          <a:spcPct val="0"/>
        </a:spcAft>
        <a:buChar char="»"/>
        <a:defRPr>
          <a:solidFill>
            <a:schemeClr val="tx1"/>
          </a:solidFill>
          <a:latin typeface="+mn-lt"/>
        </a:defRPr>
      </a:lvl8pPr>
      <a:lvl9pPr marL="3073400" indent="-207963"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9.gif"/><Relationship Id="rId4" Type="http://schemas.openxmlformats.org/officeDocument/2006/relationships/image" Target="../media/image8.gif"/></Relationships>
</file>

<file path=ppt/slides/_rels/slide2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p:txBody>
          <a:bodyPr/>
          <a:lstStyle/>
          <a:p>
            <a:r>
              <a:rPr lang="en-US" dirty="0"/>
              <a:t>Arizona Health Care Cost Containment System</a:t>
            </a:r>
            <a:br>
              <a:rPr lang="en-US" dirty="0"/>
            </a:br>
            <a:endParaRPr lang="en-US" dirty="0"/>
          </a:p>
        </p:txBody>
      </p:sp>
      <p:sp>
        <p:nvSpPr>
          <p:cNvPr id="5" name="Text Placeholder 4"/>
          <p:cNvSpPr>
            <a:spLocks noGrp="1"/>
          </p:cNvSpPr>
          <p:nvPr>
            <p:ph type="body" sz="quarter" idx="12"/>
          </p:nvPr>
        </p:nvSpPr>
        <p:spPr/>
        <p:txBody>
          <a:bodyPr/>
          <a:lstStyle/>
          <a:p>
            <a:r>
              <a:rPr lang="en-US" sz="2400" dirty="0" smtClean="0"/>
              <a:t>APR-DRG Payment System Implementation</a:t>
            </a:r>
          </a:p>
          <a:p>
            <a:r>
              <a:rPr lang="en-US" sz="2400" dirty="0" smtClean="0"/>
              <a:t>February 6, 2014 - DRAFT</a:t>
            </a:r>
            <a:endParaRPr lang="en-US" sz="2400" dirty="0"/>
          </a:p>
        </p:txBody>
      </p:sp>
    </p:spTree>
    <p:extLst>
      <p:ext uri="{BB962C8B-B14F-4D97-AF65-F5344CB8AC3E}">
        <p14:creationId xmlns:p14="http://schemas.microsoft.com/office/powerpoint/2010/main" val="3117191731"/>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dirty="0"/>
              <a:t>Overview of DRG </a:t>
            </a:r>
            <a:r>
              <a:rPr lang="en-US" dirty="0" smtClean="0"/>
              <a:t>Groupers</a:t>
            </a:r>
            <a:endParaRPr lang="en-US" dirty="0"/>
          </a:p>
        </p:txBody>
      </p:sp>
      <p:sp>
        <p:nvSpPr>
          <p:cNvPr id="4" name="Slide Number Placeholder 3"/>
          <p:cNvSpPr>
            <a:spLocks noGrp="1"/>
          </p:cNvSpPr>
          <p:nvPr>
            <p:ph type="sldNum" sz="quarter" idx="12"/>
          </p:nvPr>
        </p:nvSpPr>
        <p:spPr/>
        <p:txBody>
          <a:bodyPr/>
          <a:lstStyle/>
          <a:p>
            <a:pPr>
              <a:defRPr/>
            </a:pPr>
            <a:r>
              <a:rPr lang="en-US" dirty="0" smtClean="0"/>
              <a:t>Page </a:t>
            </a:r>
            <a:fld id="{77A7459A-CA58-4740-B04C-F2F8EEDCF3E8}" type="slidenum">
              <a:rPr lang="en-US" smtClean="0"/>
              <a:pPr>
                <a:defRPr/>
              </a:pPr>
              <a:t>10</a:t>
            </a:fld>
            <a:endParaRPr lang="en-US" dirty="0"/>
          </a:p>
        </p:txBody>
      </p:sp>
      <p:sp>
        <p:nvSpPr>
          <p:cNvPr id="17" name="Oval 16"/>
          <p:cNvSpPr/>
          <p:nvPr/>
        </p:nvSpPr>
        <p:spPr bwMode="auto">
          <a:xfrm>
            <a:off x="1419225" y="1335087"/>
            <a:ext cx="6353175" cy="4974263"/>
          </a:xfrm>
          <a:prstGeom prst="ellipse">
            <a:avLst/>
          </a:prstGeom>
          <a:solidFill>
            <a:srgbClr val="000000">
              <a:lumMod val="20000"/>
              <a:lumOff val="80000"/>
            </a:srgbClr>
          </a:solidFill>
          <a:ln w="9525" cap="flat" cmpd="sng" algn="ctr">
            <a:solidFill>
              <a:srgbClr val="17524E">
                <a:shade val="95000"/>
                <a:satMod val="105000"/>
              </a:srgbClr>
            </a:solidFill>
            <a:prstDash val="soli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Benefits of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Migrating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Arial" panose="020B0604020202020204" pitchFamily="34" charset="0"/>
                <a:cs typeface="Arial" panose="020B0604020202020204" pitchFamily="34" charset="0"/>
              </a:rPr>
              <a:t>to APR-DRGs</a:t>
            </a:r>
          </a:p>
        </p:txBody>
      </p:sp>
      <p:grpSp>
        <p:nvGrpSpPr>
          <p:cNvPr id="18" name="Group 17"/>
          <p:cNvGrpSpPr/>
          <p:nvPr/>
        </p:nvGrpSpPr>
        <p:grpSpPr>
          <a:xfrm>
            <a:off x="473900" y="1692275"/>
            <a:ext cx="8165275" cy="4368800"/>
            <a:chOff x="473900" y="1692275"/>
            <a:chExt cx="8165275" cy="4368800"/>
          </a:xfrm>
        </p:grpSpPr>
        <p:sp>
          <p:nvSpPr>
            <p:cNvPr id="19" name="Rectangle 18"/>
            <p:cNvSpPr/>
            <p:nvPr/>
          </p:nvSpPr>
          <p:spPr bwMode="auto">
            <a:xfrm>
              <a:off x="1400175" y="4908550"/>
              <a:ext cx="2705100" cy="1152525"/>
            </a:xfrm>
            <a:prstGeom prst="rect">
              <a:avLst/>
            </a:prstGeom>
            <a:solidFill>
              <a:srgbClr val="305EBA"/>
            </a:soli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Facilitates Measurement of Potentially Preventable Readmissions and Complications</a:t>
              </a:r>
              <a:endParaRPr kumimoji="0" lang="en-US" sz="1600" b="0" i="0" u="none" strike="noStrike" kern="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20" name="Rectangle 19"/>
            <p:cNvSpPr/>
            <p:nvPr/>
          </p:nvSpPr>
          <p:spPr bwMode="auto">
            <a:xfrm>
              <a:off x="5934075" y="3267075"/>
              <a:ext cx="2705100" cy="1340551"/>
            </a:xfrm>
            <a:prstGeom prst="rect">
              <a:avLst/>
            </a:prstGeom>
            <a:solidFill>
              <a:srgbClr val="305EBA"/>
            </a:soli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Enhances Recognition of Acuity Related to Specialty Hospitals, Including Children’s and Teaching Hospitals</a:t>
              </a:r>
              <a:endParaRPr kumimoji="0" lang="en-US" sz="1600" b="0" i="0" u="none" strike="noStrike" kern="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21" name="Rectangle 20"/>
            <p:cNvSpPr/>
            <p:nvPr/>
          </p:nvSpPr>
          <p:spPr bwMode="auto">
            <a:xfrm>
              <a:off x="5067300" y="1692275"/>
              <a:ext cx="2705100" cy="1152525"/>
            </a:xfrm>
            <a:prstGeom prst="rect">
              <a:avLst/>
            </a:prstGeom>
            <a:solidFill>
              <a:srgbClr val="305EBA"/>
            </a:soli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Enhances Recognition of Resources Necessary for High Severity Patients</a:t>
              </a:r>
              <a:endParaRPr kumimoji="0" lang="en-US" sz="1600" b="0" i="0" u="none" strike="noStrike" kern="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22" name="Rectangle 21"/>
            <p:cNvSpPr/>
            <p:nvPr/>
          </p:nvSpPr>
          <p:spPr bwMode="auto">
            <a:xfrm>
              <a:off x="5086350" y="4908550"/>
              <a:ext cx="2705100" cy="1152525"/>
            </a:xfrm>
            <a:prstGeom prst="rect">
              <a:avLst/>
            </a:prstGeom>
            <a:solidFill>
              <a:srgbClr val="305EBA"/>
            </a:soli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Reduces Occurrences of Outlier Cases</a:t>
              </a:r>
              <a:endParaRPr kumimoji="0" lang="en-US" sz="1600" b="0" i="0" u="none" strike="noStrike" kern="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23" name="Rectangle 22"/>
            <p:cNvSpPr/>
            <p:nvPr/>
          </p:nvSpPr>
          <p:spPr bwMode="auto">
            <a:xfrm>
              <a:off x="473900" y="3278950"/>
              <a:ext cx="2705100" cy="1152525"/>
            </a:xfrm>
            <a:prstGeom prst="rect">
              <a:avLst/>
            </a:prstGeom>
            <a:solidFill>
              <a:srgbClr val="305EBA"/>
            </a:soli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Incorporates Age into Classification Process – Critical for Neonatal Cases</a:t>
              </a:r>
              <a:endParaRPr kumimoji="0" lang="en-US" sz="1600" b="0" i="0" u="none" strike="noStrike" kern="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24" name="Rectangle 23"/>
            <p:cNvSpPr/>
            <p:nvPr/>
          </p:nvSpPr>
          <p:spPr bwMode="auto">
            <a:xfrm>
              <a:off x="1400175" y="1692275"/>
              <a:ext cx="2705100" cy="1152525"/>
            </a:xfrm>
            <a:prstGeom prst="rect">
              <a:avLst/>
            </a:prstGeom>
            <a:solidFill>
              <a:srgbClr val="305EBA"/>
            </a:solidFill>
            <a:ln>
              <a:noFill/>
              <a:headEnd type="none" w="med" len="med"/>
              <a:tailEnd type="none" w="med" len="me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Enhances Homogeneity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of Classifications – Superior Measurement of Resources</a:t>
              </a:r>
              <a:endParaRPr kumimoji="0" lang="en-US" sz="1600" b="0" i="0" u="none" strike="noStrike" kern="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718295916"/>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1306194"/>
            <a:ext cx="8413845" cy="4471812"/>
          </a:xfrm>
        </p:spPr>
        <p:txBody>
          <a:bodyPr/>
          <a:lstStyle/>
          <a:p>
            <a:pPr marL="0" indent="0" algn="ctr">
              <a:buNone/>
            </a:pPr>
            <a:r>
              <a:rPr lang="en-US" b="1" dirty="0" smtClean="0">
                <a:latin typeface="Arial" panose="020B0604020202020204" pitchFamily="34" charset="0"/>
                <a:cs typeface="Arial" panose="020B0604020202020204" pitchFamily="34" charset="0"/>
              </a:rPr>
              <a:t>MS-DRGs designed </a:t>
            </a:r>
            <a:r>
              <a:rPr lang="en-US" b="1" dirty="0">
                <a:latin typeface="Arial" panose="020B0604020202020204" pitchFamily="34" charset="0"/>
                <a:cs typeface="Arial" panose="020B0604020202020204" pitchFamily="34" charset="0"/>
              </a:rPr>
              <a:t>for </a:t>
            </a:r>
            <a:r>
              <a:rPr lang="en-US" b="1" dirty="0" smtClean="0">
                <a:latin typeface="Arial" panose="020B0604020202020204" pitchFamily="34" charset="0"/>
                <a:cs typeface="Arial" panose="020B0604020202020204" pitchFamily="34" charset="0"/>
              </a:rPr>
              <a:t>classification </a:t>
            </a:r>
            <a:r>
              <a:rPr lang="en-US" b="1" dirty="0">
                <a:latin typeface="Arial" panose="020B0604020202020204" pitchFamily="34" charset="0"/>
                <a:cs typeface="Arial" panose="020B0604020202020204" pitchFamily="34" charset="0"/>
              </a:rPr>
              <a:t>of Medicare </a:t>
            </a:r>
            <a:r>
              <a:rPr lang="en-US" b="1" dirty="0" smtClean="0">
                <a:latin typeface="Arial" panose="020B0604020202020204" pitchFamily="34" charset="0"/>
                <a:cs typeface="Arial" panose="020B0604020202020204" pitchFamily="34" charset="0"/>
              </a:rPr>
              <a:t>patients …</a:t>
            </a:r>
          </a:p>
          <a:p>
            <a:pPr marL="682625" lvl="1" indent="0">
              <a:buNone/>
            </a:pPr>
            <a:endParaRPr lang="en-US" sz="1600" dirty="0" smtClean="0">
              <a:latin typeface="Arial" panose="020B0604020202020204" pitchFamily="34" charset="0"/>
              <a:cs typeface="Arial" panose="020B0604020202020204" pitchFamily="34" charset="0"/>
            </a:endParaRPr>
          </a:p>
          <a:p>
            <a:pPr marL="0" lvl="1" indent="0">
              <a:buNone/>
            </a:pPr>
            <a:endParaRPr lang="en-US" sz="1400" u="sng" dirty="0" smtClean="0">
              <a:latin typeface="Arial" panose="020B0604020202020204" pitchFamily="34" charset="0"/>
              <a:cs typeface="Arial" panose="020B0604020202020204" pitchFamily="34" charset="0"/>
            </a:endParaRPr>
          </a:p>
          <a:p>
            <a:pPr marL="0" lvl="1" indent="0">
              <a:buNone/>
            </a:pPr>
            <a:endParaRPr lang="en-US" sz="1400" u="sng" dirty="0">
              <a:latin typeface="Arial" panose="020B0604020202020204" pitchFamily="34" charset="0"/>
              <a:cs typeface="Arial" panose="020B0604020202020204" pitchFamily="34" charset="0"/>
            </a:endParaRPr>
          </a:p>
          <a:p>
            <a:pPr marL="0" lvl="1" indent="0">
              <a:buNone/>
            </a:pPr>
            <a:endParaRPr lang="en-US" sz="1400" u="sng" dirty="0" smtClean="0">
              <a:latin typeface="Arial" panose="020B0604020202020204" pitchFamily="34" charset="0"/>
              <a:cs typeface="Arial" panose="020B0604020202020204" pitchFamily="34" charset="0"/>
            </a:endParaRPr>
          </a:p>
          <a:p>
            <a:pPr marL="0" lvl="1" indent="0">
              <a:buNone/>
            </a:pPr>
            <a:endParaRPr lang="en-US" sz="1400" u="sng" dirty="0">
              <a:latin typeface="Arial" panose="020B0604020202020204" pitchFamily="34" charset="0"/>
              <a:cs typeface="Arial" panose="020B0604020202020204" pitchFamily="34" charset="0"/>
            </a:endParaRPr>
          </a:p>
          <a:p>
            <a:pPr marL="0" lvl="1" indent="0">
              <a:buNone/>
            </a:pPr>
            <a:endParaRPr lang="en-US" sz="1400" u="sng" dirty="0" smtClean="0">
              <a:latin typeface="Arial" panose="020B0604020202020204" pitchFamily="34" charset="0"/>
              <a:cs typeface="Arial" panose="020B0604020202020204" pitchFamily="34" charset="0"/>
            </a:endParaRPr>
          </a:p>
          <a:p>
            <a:pPr marL="0" lvl="1" indent="0">
              <a:buNone/>
            </a:pPr>
            <a:endParaRPr lang="en-US" sz="1400" u="sng" dirty="0">
              <a:latin typeface="Arial" panose="020B0604020202020204" pitchFamily="34" charset="0"/>
              <a:cs typeface="Arial" panose="020B0604020202020204" pitchFamily="34" charset="0"/>
            </a:endParaRPr>
          </a:p>
          <a:p>
            <a:pPr marL="0" lvl="1" indent="0">
              <a:buNone/>
            </a:pPr>
            <a:endParaRPr lang="en-US" sz="1400" u="sng" dirty="0" smtClean="0">
              <a:latin typeface="Arial" panose="020B0604020202020204" pitchFamily="34" charset="0"/>
              <a:cs typeface="Arial" panose="020B0604020202020204" pitchFamily="34" charset="0"/>
            </a:endParaRPr>
          </a:p>
          <a:p>
            <a:pPr marL="0" lvl="1" indent="0">
              <a:buNone/>
            </a:pPr>
            <a:endParaRPr lang="en-US" sz="1400" u="sng" dirty="0">
              <a:latin typeface="Arial" panose="020B0604020202020204" pitchFamily="34" charset="0"/>
              <a:cs typeface="Arial" panose="020B0604020202020204" pitchFamily="34" charset="0"/>
            </a:endParaRPr>
          </a:p>
          <a:p>
            <a:pPr marL="0" lvl="1" indent="0">
              <a:buNone/>
            </a:pPr>
            <a:endParaRPr lang="en-US" sz="1400" u="sng" dirty="0" smtClean="0">
              <a:latin typeface="Arial" panose="020B0604020202020204" pitchFamily="34" charset="0"/>
              <a:cs typeface="Arial" panose="020B0604020202020204" pitchFamily="34" charset="0"/>
            </a:endParaRPr>
          </a:p>
          <a:p>
            <a:pPr marL="0" lvl="1" indent="0">
              <a:buNone/>
            </a:pPr>
            <a:endParaRPr lang="en-US" sz="1400" u="sng" dirty="0" smtClean="0">
              <a:latin typeface="Arial" panose="020B0604020202020204" pitchFamily="34" charset="0"/>
              <a:cs typeface="Arial" panose="020B0604020202020204" pitchFamily="34" charset="0"/>
            </a:endParaRPr>
          </a:p>
          <a:p>
            <a:pPr marL="0" lvl="1" indent="0">
              <a:buNone/>
            </a:pPr>
            <a:endParaRPr lang="en-US" sz="1400" u="sng" dirty="0" smtClean="0">
              <a:latin typeface="Arial" panose="020B0604020202020204" pitchFamily="34" charset="0"/>
              <a:cs typeface="Arial" panose="020B0604020202020204" pitchFamily="34" charset="0"/>
            </a:endParaRPr>
          </a:p>
          <a:p>
            <a:pPr marL="0" lvl="1" indent="0">
              <a:buNone/>
            </a:pPr>
            <a:endParaRPr lang="en-US" sz="1400" u="sng" dirty="0" smtClean="0">
              <a:latin typeface="Arial" panose="020B0604020202020204" pitchFamily="34" charset="0"/>
              <a:cs typeface="Arial" panose="020B0604020202020204" pitchFamily="34" charset="0"/>
            </a:endParaRPr>
          </a:p>
          <a:p>
            <a:pPr marL="0" lvl="1" indent="0">
              <a:buNone/>
            </a:pPr>
            <a:endParaRPr lang="en-US" sz="1400" u="sng" dirty="0">
              <a:latin typeface="Arial" panose="020B0604020202020204" pitchFamily="34" charset="0"/>
              <a:cs typeface="Arial" panose="020B0604020202020204" pitchFamily="34" charset="0"/>
            </a:endParaRPr>
          </a:p>
          <a:p>
            <a:pPr marL="0" lvl="1" indent="0">
              <a:buNone/>
            </a:pPr>
            <a:endParaRPr lang="en-US" sz="1200" u="sng" dirty="0" smtClean="0">
              <a:latin typeface="Arial" panose="020B0604020202020204" pitchFamily="34" charset="0"/>
              <a:cs typeface="Arial" panose="020B0604020202020204" pitchFamily="34" charset="0"/>
            </a:endParaRPr>
          </a:p>
          <a:p>
            <a:pPr marL="0" lvl="1" indent="0">
              <a:buNone/>
            </a:pPr>
            <a:r>
              <a:rPr lang="en-US" sz="1200" u="sng" dirty="0" smtClean="0">
                <a:latin typeface="Arial" panose="020B0604020202020204" pitchFamily="34" charset="0"/>
                <a:cs typeface="Arial" panose="020B0604020202020204" pitchFamily="34" charset="0"/>
              </a:rPr>
              <a:t>Source</a:t>
            </a:r>
            <a:r>
              <a:rPr lang="en-US" sz="1200" dirty="0" smtClean="0">
                <a:latin typeface="Arial" panose="020B0604020202020204" pitchFamily="34" charset="0"/>
                <a:cs typeface="Arial" panose="020B0604020202020204" pitchFamily="34" charset="0"/>
              </a:rPr>
              <a:t>: CMS, “Medicare Program; Changes to the Hospital Inpatient Prospective Payment Systems and Fiscal Year 2008 Rates; Final Rule,” </a:t>
            </a:r>
            <a:r>
              <a:rPr lang="en-US" sz="1200" i="1" dirty="0" smtClean="0">
                <a:latin typeface="Arial" panose="020B0604020202020204" pitchFamily="34" charset="0"/>
                <a:cs typeface="Arial" panose="020B0604020202020204" pitchFamily="34" charset="0"/>
              </a:rPr>
              <a:t>Federal Register </a:t>
            </a:r>
            <a:r>
              <a:rPr lang="en-US" sz="1200" dirty="0" smtClean="0">
                <a:latin typeface="Arial" panose="020B0604020202020204" pitchFamily="34" charset="0"/>
                <a:cs typeface="Arial" panose="020B0604020202020204" pitchFamily="34" charset="0"/>
              </a:rPr>
              <a:t>72:162 (Aug. 22, 2007):  47158</a:t>
            </a:r>
            <a:endParaRPr 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a:defRPr/>
            </a:pPr>
            <a:r>
              <a:rPr lang="en-US" dirty="0" smtClean="0"/>
              <a:t>Page </a:t>
            </a:r>
            <a:fld id="{77A7459A-CA58-4740-B04C-F2F8EEDCF3E8}" type="slidenum">
              <a:rPr lang="en-US" smtClean="0"/>
              <a:pPr>
                <a:defRPr/>
              </a:pPr>
              <a:t>11</a:t>
            </a:fld>
            <a:endParaRPr lang="en-US" dirty="0"/>
          </a:p>
        </p:txBody>
      </p:sp>
      <p:sp>
        <p:nvSpPr>
          <p:cNvPr id="6" name="Rounded Rectangle 5"/>
          <p:cNvSpPr/>
          <p:nvPr/>
        </p:nvSpPr>
        <p:spPr bwMode="auto">
          <a:xfrm>
            <a:off x="421376" y="1757550"/>
            <a:ext cx="8258176" cy="4020456"/>
          </a:xfrm>
          <a:prstGeom prst="roundRect">
            <a:avLst/>
          </a:prstGeom>
          <a:solidFill>
            <a:srgbClr val="FFFF00"/>
          </a:solidFill>
          <a:ln w="12700" cap="flat" cmpd="sng" algn="ctr">
            <a:noFill/>
            <a:prstDash val="solid"/>
            <a:round/>
            <a:headEnd type="none" w="med" len="med"/>
            <a:tailEnd type="none" w="med" len="med"/>
          </a:ln>
          <a:effectLst/>
          <a:scene3d>
            <a:camera prst="orthographicFront">
              <a:rot lat="0" lon="0" rev="0"/>
            </a:camera>
            <a:lightRig rig="chilly" dir="t">
              <a:rot lat="0" lon="0" rev="18480000"/>
            </a:lightRig>
          </a:scene3d>
          <a:sp3d prstMaterial="clear">
            <a:bevelT h="63500"/>
          </a:sp3d>
        </p:spPr>
        <p:txBody>
          <a:bodyPr vert="horz" wrap="square" lIns="91440" tIns="45720" rIns="91440" bIns="45720" numCol="1" rtlCol="0" anchor="t" anchorCtr="0" compatLnSpc="1">
            <a:prstTxWarp prst="textNoShape">
              <a:avLst/>
            </a:prstTxWarp>
          </a:bodyPr>
          <a:lstStyle/>
          <a:p>
            <a:pPr marL="225425">
              <a:lnSpc>
                <a:spcPts val="2300"/>
              </a:lnSpc>
            </a:pPr>
            <a:r>
              <a:rPr lang="en-US" sz="1600" i="1" dirty="0" smtClean="0">
                <a:latin typeface="Arial" panose="020B0604020202020204" pitchFamily="34" charset="0"/>
                <a:cs typeface="Arial" panose="020B0604020202020204" pitchFamily="34" charset="0"/>
              </a:rPr>
              <a:t>“The MS-DRGs were specifically </a:t>
            </a:r>
            <a:r>
              <a:rPr lang="en-US" sz="1600" b="1" i="1" dirty="0" smtClean="0">
                <a:latin typeface="Arial" panose="020B0604020202020204" pitchFamily="34" charset="0"/>
                <a:cs typeface="Arial" panose="020B0604020202020204" pitchFamily="34" charset="0"/>
              </a:rPr>
              <a:t>designed for purposes of Medicare </a:t>
            </a:r>
            <a:r>
              <a:rPr lang="en-US" sz="1600" i="1" dirty="0" smtClean="0">
                <a:latin typeface="Arial" panose="020B0604020202020204" pitchFamily="34" charset="0"/>
                <a:cs typeface="Arial" panose="020B0604020202020204" pitchFamily="34" charset="0"/>
              </a:rPr>
              <a:t>hospital inpatient services payment…We do </a:t>
            </a:r>
            <a:r>
              <a:rPr lang="en-US" sz="1600" b="1" i="1" dirty="0" smtClean="0">
                <a:latin typeface="Arial" panose="020B0604020202020204" pitchFamily="34" charset="0"/>
                <a:cs typeface="Arial" panose="020B0604020202020204" pitchFamily="34" charset="0"/>
              </a:rPr>
              <a:t>not have comprehensive data from non-Medicare payers </a:t>
            </a:r>
            <a:r>
              <a:rPr lang="en-US" sz="1600" i="1" dirty="0" smtClean="0">
                <a:latin typeface="Arial" panose="020B0604020202020204" pitchFamily="34" charset="0"/>
                <a:cs typeface="Arial" panose="020B0604020202020204" pitchFamily="34" charset="0"/>
              </a:rPr>
              <a:t>to use for this purpose. The Medicare program only provides health insurance benefits for people over the age of 65 or who are disabled or suffering from end-stage renal disease.  Therefore, </a:t>
            </a:r>
            <a:r>
              <a:rPr lang="en-US" sz="1600" b="1" i="1" dirty="0" smtClean="0">
                <a:latin typeface="Arial" panose="020B0604020202020204" pitchFamily="34" charset="0"/>
                <a:cs typeface="Arial" panose="020B0604020202020204" pitchFamily="34" charset="0"/>
              </a:rPr>
              <a:t>newborns, maternity, and pediatric patients are not well represented </a:t>
            </a:r>
            <a:r>
              <a:rPr lang="en-US" sz="1600" i="1" dirty="0" smtClean="0">
                <a:latin typeface="Arial" panose="020B0604020202020204" pitchFamily="34" charset="0"/>
                <a:cs typeface="Arial" panose="020B0604020202020204" pitchFamily="34" charset="0"/>
              </a:rPr>
              <a:t>in the MedPAR data that we used in the design of the MS–DRGs.  We simply do not have enough data to establish stable and reliable DRGs and relative weights to address the needs of non-Medicare payers for pediatric, newborn, and maternity patients.  For this reason, </a:t>
            </a:r>
            <a:r>
              <a:rPr lang="en-US" sz="1600" b="1" i="1" dirty="0" smtClean="0">
                <a:latin typeface="Arial" panose="020B0604020202020204" pitchFamily="34" charset="0"/>
                <a:cs typeface="Arial" panose="020B0604020202020204" pitchFamily="34" charset="0"/>
              </a:rPr>
              <a:t>we encourage those who want to use MS-DRGs for patient populations other than Medicare [to] make the relevant refinements to our system </a:t>
            </a:r>
            <a:r>
              <a:rPr lang="en-US" sz="1600" i="1" dirty="0" smtClean="0">
                <a:latin typeface="Arial" panose="020B0604020202020204" pitchFamily="34" charset="0"/>
                <a:cs typeface="Arial" panose="020B0604020202020204" pitchFamily="34" charset="0"/>
              </a:rPr>
              <a:t>so it better serves the needs of those patients.”</a:t>
            </a:r>
          </a:p>
        </p:txBody>
      </p:sp>
      <p:sp>
        <p:nvSpPr>
          <p:cNvPr id="7" name="Title 1"/>
          <p:cNvSpPr>
            <a:spLocks noGrp="1"/>
          </p:cNvSpPr>
          <p:nvPr>
            <p:ph type="title"/>
          </p:nvPr>
        </p:nvSpPr>
        <p:spPr bwMode="gray"/>
        <p:txBody>
          <a:bodyPr/>
          <a:lstStyle/>
          <a:p>
            <a:r>
              <a:rPr lang="en-US" dirty="0"/>
              <a:t>Overview of DRG </a:t>
            </a:r>
            <a:r>
              <a:rPr lang="en-US" dirty="0" smtClean="0"/>
              <a:t>Groupers</a:t>
            </a:r>
            <a:endParaRPr lang="en-US" dirty="0"/>
          </a:p>
        </p:txBody>
      </p:sp>
    </p:spTree>
    <p:extLst>
      <p:ext uri="{BB962C8B-B14F-4D97-AF65-F5344CB8AC3E}">
        <p14:creationId xmlns:p14="http://schemas.microsoft.com/office/powerpoint/2010/main" val="1813861406"/>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713725" y="2334466"/>
            <a:ext cx="5251140" cy="1551733"/>
          </a:xfrm>
        </p:spPr>
        <p:txBody>
          <a:bodyPr/>
          <a:lstStyle/>
          <a:p>
            <a:r>
              <a:rPr lang="en-US" dirty="0" smtClean="0"/>
              <a:t>Guiding principles and considerations for Design and implementation by AHCCCS</a:t>
            </a:r>
            <a:endParaRPr lang="en-US" dirty="0"/>
          </a:p>
        </p:txBody>
      </p:sp>
    </p:spTree>
    <p:extLst>
      <p:ext uri="{BB962C8B-B14F-4D97-AF65-F5344CB8AC3E}">
        <p14:creationId xmlns:p14="http://schemas.microsoft.com/office/powerpoint/2010/main" val="17056372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57200" y="232011"/>
            <a:ext cx="8686800" cy="931751"/>
          </a:xfrm>
        </p:spPr>
        <p:txBody>
          <a:bodyPr/>
          <a:lstStyle/>
          <a:p>
            <a:r>
              <a:rPr lang="en-US" dirty="0" smtClean="0"/>
              <a:t>Guiding principles and considerations</a:t>
            </a:r>
            <a:endParaRPr lang="en-US" dirty="0"/>
          </a:p>
        </p:txBody>
      </p:sp>
      <p:sp>
        <p:nvSpPr>
          <p:cNvPr id="4" name="Slide Number Placeholder 3"/>
          <p:cNvSpPr>
            <a:spLocks noGrp="1"/>
          </p:cNvSpPr>
          <p:nvPr>
            <p:ph type="sldNum" sz="quarter" idx="12"/>
          </p:nvPr>
        </p:nvSpPr>
        <p:spPr/>
        <p:txBody>
          <a:bodyPr/>
          <a:lstStyle/>
          <a:p>
            <a:pPr>
              <a:defRPr/>
            </a:pPr>
            <a:r>
              <a:rPr lang="en-US" dirty="0" smtClean="0"/>
              <a:t>Page </a:t>
            </a:r>
            <a:fld id="{77A7459A-CA58-4740-B04C-F2F8EEDCF3E8}" type="slidenum">
              <a:rPr lang="en-US" smtClean="0"/>
              <a:pPr>
                <a:defRPr/>
              </a:pPr>
              <a:t>13</a:t>
            </a:fld>
            <a:endParaRPr lang="en-US" dirty="0"/>
          </a:p>
        </p:txBody>
      </p:sp>
      <p:graphicFrame>
        <p:nvGraphicFramePr>
          <p:cNvPr id="5" name="Content Placeholder 11"/>
          <p:cNvGraphicFramePr>
            <a:graphicFrameLocks noGrp="1"/>
          </p:cNvGraphicFramePr>
          <p:nvPr>
            <p:ph idx="1"/>
            <p:extLst>
              <p:ext uri="{D42A27DB-BD31-4B8C-83A1-F6EECF244321}">
                <p14:modId xmlns:p14="http://schemas.microsoft.com/office/powerpoint/2010/main" val="3134049461"/>
              </p:ext>
            </p:extLst>
          </p:nvPr>
        </p:nvGraphicFramePr>
        <p:xfrm>
          <a:off x="331631" y="1224924"/>
          <a:ext cx="8525766" cy="4839884"/>
        </p:xfrm>
        <a:graphic>
          <a:graphicData uri="http://schemas.openxmlformats.org/drawingml/2006/table">
            <a:tbl>
              <a:tblPr/>
              <a:tblGrid>
                <a:gridCol w="1815673"/>
                <a:gridCol w="6710093"/>
              </a:tblGrid>
              <a:tr h="706993">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FFFF"/>
                          </a:solidFill>
                          <a:effectLst/>
                          <a:latin typeface="Arial Narrow" panose="020B0606020202030204" pitchFamily="34" charset="0"/>
                          <a:ea typeface="ＭＳ Ｐゴシック" charset="-128"/>
                          <a:cs typeface="Arial" panose="020B0604020202020204" pitchFamily="34" charset="0"/>
                        </a:rPr>
                        <a:t>Guiding Principles for Evaluating Options</a:t>
                      </a:r>
                    </a:p>
                  </a:txBody>
                  <a:tcPr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0070C0"/>
                    </a:solidFill>
                  </a:tcPr>
                </a:tc>
                <a:tc hMerge="1">
                  <a:txBody>
                    <a:bodyPr/>
                    <a:lstStyle/>
                    <a:p>
                      <a:endParaRPr lang="en-US"/>
                    </a:p>
                  </a:txBody>
                  <a:tcPr/>
                </a:tc>
              </a:tr>
              <a:tr h="5875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Arial Narrow" panose="020B0606020202030204" pitchFamily="34" charset="0"/>
                          <a:ea typeface="ＭＳ Ｐゴシック" charset="-128"/>
                          <a:cs typeface="Arial" panose="020B0604020202020204" pitchFamily="34" charset="0"/>
                        </a:rPr>
                        <a:t>Cost Effectiveness</a:t>
                      </a:r>
                    </a:p>
                  </a:txBody>
                  <a:tcPr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Narrow" panose="020B0606020202030204" pitchFamily="34" charset="0"/>
                          <a:ea typeface="ＭＳ Ｐゴシック" charset="-128"/>
                          <a:cs typeface="Arial" panose="020B0604020202020204" pitchFamily="34" charset="0"/>
                        </a:rPr>
                        <a:t>Is the option aligned with incentives for providing cost effective care?</a:t>
                      </a:r>
                    </a:p>
                  </a:txBody>
                  <a:tcPr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chemeClr val="bg2"/>
                    </a:solidFill>
                  </a:tcPr>
                </a:tc>
              </a:tr>
              <a:tr h="5875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Arial Narrow" panose="020B0606020202030204" pitchFamily="34" charset="0"/>
                          <a:ea typeface="ＭＳ Ｐゴシック" charset="-128"/>
                          <a:cs typeface="Arial" panose="020B0604020202020204" pitchFamily="34" charset="0"/>
                        </a:rPr>
                        <a:t>Access</a:t>
                      </a:r>
                    </a:p>
                  </a:txBody>
                  <a:tcPr anchor="ct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Narrow" panose="020B0606020202030204" pitchFamily="34" charset="0"/>
                          <a:ea typeface="ＭＳ Ｐゴシック" charset="-128"/>
                          <a:cs typeface="Arial" panose="020B0604020202020204" pitchFamily="34" charset="0"/>
                        </a:rPr>
                        <a:t>Does the option promote access to quality care, consistent with federal requirements?</a:t>
                      </a:r>
                    </a:p>
                  </a:txBody>
                  <a:tcPr anchor="ctr" horzOverflow="overflow">
                    <a:lnL>
                      <a:noFill/>
                    </a:lnL>
                    <a:lnR>
                      <a:noFill/>
                    </a:lnR>
                    <a:lnT>
                      <a:noFill/>
                    </a:lnT>
                    <a:lnB>
                      <a:noFill/>
                    </a:lnB>
                    <a:lnTlToBr>
                      <a:noFill/>
                    </a:lnTlToBr>
                    <a:lnBlToTr>
                      <a:noFill/>
                    </a:lnBlToTr>
                    <a:solidFill>
                      <a:schemeClr val="bg1"/>
                    </a:solidFill>
                  </a:tcPr>
                </a:tc>
              </a:tr>
              <a:tr h="5875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Arial Narrow" panose="020B0606020202030204" pitchFamily="34" charset="0"/>
                          <a:ea typeface="ＭＳ Ｐゴシック" charset="-128"/>
                          <a:cs typeface="Arial" panose="020B0604020202020204" pitchFamily="34" charset="0"/>
                        </a:rPr>
                        <a:t>Equity</a:t>
                      </a:r>
                    </a:p>
                  </a:txBody>
                  <a:tcPr anchor="ct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Narrow" panose="020B0606020202030204" pitchFamily="34" charset="0"/>
                          <a:ea typeface="ＭＳ Ｐゴシック" charset="-128"/>
                          <a:cs typeface="Arial" panose="020B0604020202020204" pitchFamily="34" charset="0"/>
                        </a:rPr>
                        <a:t>Does the option promote equity of payment through appropriate recognition of resource intensity and other factors?</a:t>
                      </a:r>
                    </a:p>
                  </a:txBody>
                  <a:tcPr anchor="ctr" horzOverflow="overflow">
                    <a:lnL>
                      <a:noFill/>
                    </a:lnL>
                    <a:lnR>
                      <a:noFill/>
                    </a:lnR>
                    <a:lnT>
                      <a:noFill/>
                    </a:lnT>
                    <a:lnB>
                      <a:noFill/>
                    </a:lnB>
                    <a:lnTlToBr>
                      <a:noFill/>
                    </a:lnTlToBr>
                    <a:lnBlToTr>
                      <a:noFill/>
                    </a:lnBlToTr>
                    <a:solidFill>
                      <a:schemeClr val="bg2"/>
                    </a:solidFill>
                  </a:tcPr>
                </a:tc>
              </a:tr>
              <a:tr h="5875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Arial Narrow" panose="020B0606020202030204" pitchFamily="34" charset="0"/>
                          <a:ea typeface="ＭＳ Ｐゴシック" charset="-128"/>
                          <a:cs typeface="Arial" panose="020B0604020202020204" pitchFamily="34" charset="0"/>
                        </a:rPr>
                        <a:t>Resource Recognition</a:t>
                      </a:r>
                    </a:p>
                  </a:txBody>
                  <a:tcPr anchor="ctr" horzOverflow="overflow">
                    <a:lnL>
                      <a:noFill/>
                    </a:lnL>
                    <a:lnR>
                      <a:noFill/>
                    </a:lnR>
                    <a:lnT>
                      <a:noFill/>
                    </a:lnT>
                    <a:lnB>
                      <a:noFill/>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Narrow" panose="020B0606020202030204" pitchFamily="34" charset="0"/>
                          <a:ea typeface="ＭＳ Ｐゴシック" charset="-128"/>
                          <a:cs typeface="Arial" panose="020B0604020202020204" pitchFamily="34" charset="0"/>
                        </a:rPr>
                        <a:t>Does the option recognize measurable differences in resource requirements?</a:t>
                      </a:r>
                    </a:p>
                  </a:txBody>
                  <a:tcPr anchor="ctr" horzOverflow="overflow">
                    <a:lnL>
                      <a:noFill/>
                    </a:lnL>
                    <a:lnR>
                      <a:noFill/>
                    </a:lnR>
                    <a:lnT>
                      <a:noFill/>
                    </a:lnT>
                    <a:lnB>
                      <a:noFill/>
                    </a:lnB>
                    <a:lnTlToBr>
                      <a:noFill/>
                    </a:lnTlToBr>
                    <a:lnBlToTr>
                      <a:noFill/>
                    </a:lnBlToTr>
                    <a:solidFill>
                      <a:schemeClr val="bg1"/>
                    </a:solidFill>
                  </a:tcPr>
                </a:tc>
              </a:tr>
              <a:tr h="56692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Arial Narrow" panose="020B0606020202030204" pitchFamily="34" charset="0"/>
                          <a:ea typeface="ＭＳ Ｐゴシック" charset="-128"/>
                          <a:cs typeface="Arial" panose="020B0604020202020204" pitchFamily="34" charset="0"/>
                        </a:rPr>
                        <a:t>Predictability</a:t>
                      </a:r>
                    </a:p>
                  </a:txBody>
                  <a:tcPr anchor="ctr"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Narrow" panose="020B0606020202030204" pitchFamily="34" charset="0"/>
                          <a:ea typeface="ＭＳ Ｐゴシック" charset="-128"/>
                          <a:cs typeface="Arial" panose="020B0604020202020204" pitchFamily="34" charset="0"/>
                        </a:rPr>
                        <a:t>Does the option provide predictable and transparent payment for providers and the State?</a:t>
                      </a:r>
                    </a:p>
                  </a:txBody>
                  <a:tcPr anchor="ctr" horzOverflow="overflow">
                    <a:lnL>
                      <a:noFill/>
                    </a:lnL>
                    <a:lnR>
                      <a:noFill/>
                    </a:lnR>
                    <a:lnT>
                      <a:noFill/>
                    </a:lnT>
                    <a:lnB>
                      <a:noFill/>
                    </a:lnB>
                    <a:lnTlToBr>
                      <a:noFill/>
                    </a:lnTlToBr>
                    <a:lnBlToTr>
                      <a:noFill/>
                    </a:lnBlToTr>
                    <a:solidFill>
                      <a:schemeClr val="bg2"/>
                    </a:solidFill>
                  </a:tcPr>
                </a:tc>
              </a:tr>
              <a:tr h="6159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Arial Narrow" panose="020B0606020202030204" pitchFamily="34" charset="0"/>
                          <a:ea typeface="ＭＳ Ｐゴシック" charset="-128"/>
                          <a:cs typeface="Arial" panose="020B0604020202020204" pitchFamily="34" charset="0"/>
                        </a:rPr>
                        <a:t>Transparency and Simplicity</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Narrow" panose="020B0606020202030204" pitchFamily="34" charset="0"/>
                          <a:ea typeface="ＭＳ Ｐゴシック" charset="-128"/>
                          <a:cs typeface="Arial" panose="020B0604020202020204" pitchFamily="34" charset="0"/>
                        </a:rPr>
                        <a:t>Does the option enhance transparency, and contribute to an overall methodology that is easy to understand and replicate?</a:t>
                      </a:r>
                    </a:p>
                  </a:txBody>
                  <a:tcPr anchor="ctr" horzOverflow="overflow">
                    <a:lnL>
                      <a:noFill/>
                    </a:lnL>
                    <a:lnR>
                      <a:noFill/>
                    </a:lnR>
                    <a:lnT>
                      <a:noFill/>
                    </a:lnT>
                    <a:lnB>
                      <a:noFill/>
                    </a:lnB>
                    <a:lnTlToBr>
                      <a:noFill/>
                    </a:lnTlToBr>
                    <a:lnBlToTr>
                      <a:noFill/>
                    </a:lnBlToTr>
                    <a:noFill/>
                  </a:tcPr>
                </a:tc>
              </a:tr>
              <a:tr h="5875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Arial Narrow" panose="020B0606020202030204" pitchFamily="34" charset="0"/>
                          <a:ea typeface="ＭＳ Ｐゴシック" charset="-128"/>
                          <a:cs typeface="Arial" panose="020B0604020202020204" pitchFamily="34" charset="0"/>
                        </a:rPr>
                        <a:t>Quality</a:t>
                      </a:r>
                    </a:p>
                  </a:txBody>
                  <a:tcPr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Narrow" panose="020B0606020202030204" pitchFamily="34" charset="0"/>
                          <a:ea typeface="ＭＳ Ｐゴシック" charset="-128"/>
                          <a:cs typeface="Arial" panose="020B0604020202020204" pitchFamily="34" charset="0"/>
                        </a:rPr>
                        <a:t>Does the option promote and reward high value, quality-driven healthcare services?</a:t>
                      </a:r>
                    </a:p>
                  </a:txBody>
                  <a:tcPr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2"/>
                    </a:solidFill>
                  </a:tcPr>
                </a:tc>
              </a:tr>
            </a:tbl>
          </a:graphicData>
        </a:graphic>
      </p:graphicFrame>
    </p:spTree>
    <p:extLst>
      <p:ext uri="{BB962C8B-B14F-4D97-AF65-F5344CB8AC3E}">
        <p14:creationId xmlns:p14="http://schemas.microsoft.com/office/powerpoint/2010/main" val="3053293028"/>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57200" y="218364"/>
            <a:ext cx="8686800" cy="948414"/>
          </a:xfrm>
        </p:spPr>
        <p:txBody>
          <a:bodyPr/>
          <a:lstStyle/>
          <a:p>
            <a:r>
              <a:rPr lang="en-US" dirty="0" smtClean="0"/>
              <a:t>Guiding principles and considerations</a:t>
            </a:r>
            <a:endParaRPr lang="en-US" dirty="0"/>
          </a:p>
        </p:txBody>
      </p:sp>
      <p:sp>
        <p:nvSpPr>
          <p:cNvPr id="4" name="Slide Number Placeholder 3"/>
          <p:cNvSpPr>
            <a:spLocks noGrp="1"/>
          </p:cNvSpPr>
          <p:nvPr>
            <p:ph type="sldNum" sz="quarter" idx="12"/>
          </p:nvPr>
        </p:nvSpPr>
        <p:spPr/>
        <p:txBody>
          <a:bodyPr/>
          <a:lstStyle/>
          <a:p>
            <a:pPr>
              <a:defRPr/>
            </a:pPr>
            <a:r>
              <a:rPr lang="en-US" dirty="0" smtClean="0"/>
              <a:t>Page </a:t>
            </a:r>
            <a:fld id="{77A7459A-CA58-4740-B04C-F2F8EEDCF3E8}" type="slidenum">
              <a:rPr lang="en-US" smtClean="0"/>
              <a:pPr>
                <a:defRPr/>
              </a:pPr>
              <a:t>14</a:t>
            </a:fld>
            <a:endParaRPr lang="en-US" dirty="0"/>
          </a:p>
        </p:txBody>
      </p:sp>
      <p:graphicFrame>
        <p:nvGraphicFramePr>
          <p:cNvPr id="7" name="Content Placeholder 11"/>
          <p:cNvGraphicFramePr>
            <a:graphicFrameLocks/>
          </p:cNvGraphicFramePr>
          <p:nvPr>
            <p:extLst>
              <p:ext uri="{D42A27DB-BD31-4B8C-83A1-F6EECF244321}">
                <p14:modId xmlns:p14="http://schemas.microsoft.com/office/powerpoint/2010/main" val="3949884142"/>
              </p:ext>
            </p:extLst>
          </p:nvPr>
        </p:nvGraphicFramePr>
        <p:xfrm>
          <a:off x="457200" y="1538508"/>
          <a:ext cx="8294914" cy="3513438"/>
        </p:xfrm>
        <a:graphic>
          <a:graphicData uri="http://schemas.openxmlformats.org/drawingml/2006/table">
            <a:tbl>
              <a:tblPr firstRow="1" bandRow="1">
                <a:tableStyleId>{85BE263C-DBD7-4A20-BB59-AAB30ACAA65A}</a:tableStyleId>
              </a:tblPr>
              <a:tblGrid>
                <a:gridCol w="1752600"/>
                <a:gridCol w="6542314"/>
              </a:tblGrid>
              <a:tr h="617838">
                <a:tc gridSpan="2">
                  <a:txBody>
                    <a:bodyPr/>
                    <a:lstStyle/>
                    <a:p>
                      <a:pPr algn="ctr"/>
                      <a:r>
                        <a:rPr lang="en-US" sz="2800" b="0" dirty="0" smtClean="0">
                          <a:latin typeface="Arial Narrow" panose="020B0606020202030204" pitchFamily="34" charset="0"/>
                          <a:cs typeface="Arial" panose="020B0604020202020204" pitchFamily="34" charset="0"/>
                        </a:rPr>
                        <a:t>Other Design Considerations</a:t>
                      </a:r>
                      <a:endParaRPr lang="en-US" sz="2800" b="0" dirty="0">
                        <a:latin typeface="Arial Narrow" panose="020B0606020202030204" pitchFamily="34" charset="0"/>
                        <a:cs typeface="Arial" panose="020B0604020202020204" pitchFamily="34" charset="0"/>
                      </a:endParaRPr>
                    </a:p>
                  </a:txBody>
                  <a:tcPr anchor="ctr">
                    <a:solidFill>
                      <a:srgbClr val="0070C0"/>
                    </a:solidFill>
                  </a:tcPr>
                </a:tc>
                <a:tc hMerge="1">
                  <a:txBody>
                    <a:bodyPr/>
                    <a:lstStyle/>
                    <a:p>
                      <a:endParaRPr lang="en-US" sz="1200" b="0" dirty="0"/>
                    </a:p>
                  </a:txBody>
                  <a:tcPr/>
                </a:tc>
              </a:tr>
              <a:tr h="838200">
                <a:tc>
                  <a:txBody>
                    <a:bodyPr/>
                    <a:lstStyle/>
                    <a:p>
                      <a:pPr algn="ctr"/>
                      <a:r>
                        <a:rPr lang="en-US" sz="1800" b="1" dirty="0" smtClean="0">
                          <a:latin typeface="Arial Narrow" panose="020B0606020202030204" pitchFamily="34" charset="0"/>
                          <a:cs typeface="Arial" panose="020B0604020202020204" pitchFamily="34" charset="0"/>
                        </a:rPr>
                        <a:t>Budget Neutrality</a:t>
                      </a:r>
                      <a:endParaRPr lang="en-US" sz="1800" b="1" dirty="0">
                        <a:latin typeface="Arial Narrow" panose="020B0606020202030204" pitchFamily="34" charset="0"/>
                        <a:cs typeface="Arial" panose="020B0604020202020204" pitchFamily="34" charset="0"/>
                      </a:endParaRPr>
                    </a:p>
                  </a:txBody>
                  <a:tcPr anchor="ctr">
                    <a:solidFill>
                      <a:schemeClr val="bg2"/>
                    </a:solidFill>
                  </a:tcPr>
                </a:tc>
                <a:tc>
                  <a:txBody>
                    <a:bodyPr/>
                    <a:lstStyle/>
                    <a:p>
                      <a:r>
                        <a:rPr lang="en-US" sz="1800" dirty="0" smtClean="0">
                          <a:latin typeface="Arial Narrow" panose="020B0606020202030204" pitchFamily="34" charset="0"/>
                          <a:cs typeface="Arial" panose="020B0604020202020204" pitchFamily="34" charset="0"/>
                        </a:rPr>
                        <a:t>Funding is not unlimited – goal</a:t>
                      </a:r>
                      <a:r>
                        <a:rPr lang="en-US" sz="1800" baseline="0" dirty="0" smtClean="0">
                          <a:latin typeface="Arial Narrow" panose="020B0606020202030204" pitchFamily="34" charset="0"/>
                          <a:cs typeface="Arial" panose="020B0604020202020204" pitchFamily="34" charset="0"/>
                        </a:rPr>
                        <a:t> for design is to be budget neutral.</a:t>
                      </a:r>
                      <a:endParaRPr lang="en-US" sz="1800" b="0" dirty="0">
                        <a:latin typeface="Arial Narrow" panose="020B0606020202030204" pitchFamily="34" charset="0"/>
                        <a:cs typeface="Arial" panose="020B0604020202020204" pitchFamily="34" charset="0"/>
                      </a:endParaRPr>
                    </a:p>
                  </a:txBody>
                  <a:tcPr anchor="ctr">
                    <a:solidFill>
                      <a:schemeClr val="bg2"/>
                    </a:solidFill>
                  </a:tcPr>
                </a:tc>
              </a:tr>
              <a:tr h="762000">
                <a:tc>
                  <a:txBody>
                    <a:bodyPr/>
                    <a:lstStyle/>
                    <a:p>
                      <a:pPr algn="ctr"/>
                      <a:r>
                        <a:rPr lang="en-US" sz="1800" b="1" dirty="0" smtClean="0">
                          <a:latin typeface="Arial Narrow" panose="020B0606020202030204" pitchFamily="34" charset="0"/>
                          <a:cs typeface="Arial" panose="020B0604020202020204" pitchFamily="34" charset="0"/>
                        </a:rPr>
                        <a:t>Adaptability</a:t>
                      </a:r>
                      <a:endParaRPr lang="en-US" sz="1800" b="1" dirty="0">
                        <a:latin typeface="Arial Narrow" panose="020B0606020202030204" pitchFamily="34" charset="0"/>
                        <a:cs typeface="Arial" panose="020B0604020202020204" pitchFamily="34" charset="0"/>
                      </a:endParaRPr>
                    </a:p>
                  </a:txBody>
                  <a:tcPr anchor="ctr"/>
                </a:tc>
                <a:tc>
                  <a:txBody>
                    <a:bodyPr/>
                    <a:lstStyle/>
                    <a:p>
                      <a:r>
                        <a:rPr lang="en-US" sz="1800" dirty="0" smtClean="0">
                          <a:latin typeface="Arial Narrow" panose="020B0606020202030204" pitchFamily="34" charset="0"/>
                          <a:cs typeface="Arial" panose="020B0604020202020204" pitchFamily="34" charset="0"/>
                        </a:rPr>
                        <a:t>Does the option promote adaptability</a:t>
                      </a:r>
                      <a:r>
                        <a:rPr lang="en-US" sz="1800" baseline="0" dirty="0" smtClean="0">
                          <a:latin typeface="Arial Narrow" panose="020B0606020202030204" pitchFamily="34" charset="0"/>
                          <a:cs typeface="Arial" panose="020B0604020202020204" pitchFamily="34" charset="0"/>
                        </a:rPr>
                        <a:t> for future changes in utilization and the need for regular updates?</a:t>
                      </a:r>
                      <a:endParaRPr lang="en-US" sz="1800" b="0" dirty="0">
                        <a:latin typeface="Arial Narrow" panose="020B0606020202030204" pitchFamily="34" charset="0"/>
                        <a:cs typeface="Arial" panose="020B0604020202020204" pitchFamily="34" charset="0"/>
                      </a:endParaRPr>
                    </a:p>
                  </a:txBody>
                  <a:tcPr anchor="ctr"/>
                </a:tc>
              </a:tr>
              <a:tr h="762000">
                <a:tc>
                  <a:txBody>
                    <a:bodyPr/>
                    <a:lstStyle/>
                    <a:p>
                      <a:pPr algn="ctr"/>
                      <a:r>
                        <a:rPr lang="en-US" sz="1800" b="1" dirty="0" smtClean="0">
                          <a:latin typeface="Arial Narrow" panose="020B0606020202030204" pitchFamily="34" charset="0"/>
                          <a:cs typeface="Arial" panose="020B0604020202020204" pitchFamily="34" charset="0"/>
                        </a:rPr>
                        <a:t>Forward</a:t>
                      </a:r>
                      <a:r>
                        <a:rPr lang="en-US" sz="1800" b="1" baseline="0" dirty="0" smtClean="0">
                          <a:latin typeface="Arial Narrow" panose="020B0606020202030204" pitchFamily="34" charset="0"/>
                          <a:cs typeface="Arial" panose="020B0604020202020204" pitchFamily="34" charset="0"/>
                        </a:rPr>
                        <a:t> Compatibility</a:t>
                      </a:r>
                      <a:endParaRPr lang="en-US" sz="1800" b="1" dirty="0">
                        <a:latin typeface="Arial Narrow" panose="020B0606020202030204" pitchFamily="34" charset="0"/>
                        <a:cs typeface="Arial" panose="020B0604020202020204" pitchFamily="34" charset="0"/>
                      </a:endParaRPr>
                    </a:p>
                  </a:txBody>
                  <a:tcPr anchor="ctr">
                    <a:solidFill>
                      <a:schemeClr val="bg2"/>
                    </a:solidFill>
                  </a:tcPr>
                </a:tc>
                <a:tc>
                  <a:txBody>
                    <a:bodyPr/>
                    <a:lstStyle/>
                    <a:p>
                      <a:r>
                        <a:rPr lang="en-US" sz="1800" dirty="0" smtClean="0">
                          <a:latin typeface="Arial Narrow" panose="020B0606020202030204" pitchFamily="34" charset="0"/>
                          <a:cs typeface="Arial" panose="020B0604020202020204" pitchFamily="34" charset="0"/>
                        </a:rPr>
                        <a:t>Is the option flexible enough</a:t>
                      </a:r>
                      <a:r>
                        <a:rPr lang="en-US" sz="1800" baseline="0" dirty="0" smtClean="0">
                          <a:latin typeface="Arial Narrow" panose="020B0606020202030204" pitchFamily="34" charset="0"/>
                          <a:cs typeface="Arial" panose="020B0604020202020204" pitchFamily="34" charset="0"/>
                        </a:rPr>
                        <a:t> to support payment structures in anticipated future service models?</a:t>
                      </a:r>
                      <a:endParaRPr lang="en-US" sz="1800" b="0" dirty="0">
                        <a:latin typeface="Arial Narrow" panose="020B0606020202030204" pitchFamily="34" charset="0"/>
                        <a:cs typeface="Arial" panose="020B0604020202020204" pitchFamily="34" charset="0"/>
                      </a:endParaRPr>
                    </a:p>
                  </a:txBody>
                  <a:tcPr anchor="ctr">
                    <a:solidFill>
                      <a:schemeClr val="bg2"/>
                    </a:solidFill>
                  </a:tcPr>
                </a:tc>
              </a:tr>
              <a:tr h="533400">
                <a:tc>
                  <a:txBody>
                    <a:bodyPr/>
                    <a:lstStyle/>
                    <a:p>
                      <a:pPr algn="ctr"/>
                      <a:r>
                        <a:rPr lang="en-US" sz="1800" b="1" dirty="0" smtClean="0">
                          <a:latin typeface="Arial Narrow" panose="020B0606020202030204" pitchFamily="34" charset="0"/>
                          <a:cs typeface="Arial" panose="020B0604020202020204" pitchFamily="34" charset="0"/>
                        </a:rPr>
                        <a:t>Policy</a:t>
                      </a:r>
                      <a:endParaRPr lang="en-US" sz="1800" b="1" dirty="0">
                        <a:latin typeface="Arial Narrow" panose="020B0606020202030204" pitchFamily="34" charset="0"/>
                        <a:cs typeface="Arial" panose="020B0604020202020204" pitchFamily="34" charset="0"/>
                      </a:endParaRPr>
                    </a:p>
                  </a:txBody>
                  <a:tcPr anchor="ctr"/>
                </a:tc>
                <a:tc>
                  <a:txBody>
                    <a:bodyPr/>
                    <a:lstStyle/>
                    <a:p>
                      <a:r>
                        <a:rPr lang="en-US" sz="1800" dirty="0" smtClean="0">
                          <a:latin typeface="Arial Narrow" panose="020B0606020202030204" pitchFamily="34" charset="0"/>
                          <a:cs typeface="Arial" panose="020B0604020202020204" pitchFamily="34" charset="0"/>
                        </a:rPr>
                        <a:t>Is the option consistent with State and Federal policy</a:t>
                      </a:r>
                      <a:r>
                        <a:rPr lang="en-US" sz="1800" baseline="0" dirty="0" smtClean="0">
                          <a:latin typeface="Arial Narrow" panose="020B0606020202030204" pitchFamily="34" charset="0"/>
                          <a:cs typeface="Arial" panose="020B0604020202020204" pitchFamily="34" charset="0"/>
                        </a:rPr>
                        <a:t> priorities?</a:t>
                      </a:r>
                      <a:endParaRPr lang="en-US" sz="1800" b="0" dirty="0">
                        <a:latin typeface="Arial Narrow" panose="020B0606020202030204" pitchFamily="34" charset="0"/>
                        <a:cs typeface="Arial" panose="020B0604020202020204" pitchFamily="34" charset="0"/>
                      </a:endParaRPr>
                    </a:p>
                  </a:txBody>
                  <a:tcPr anchor="ctr"/>
                </a:tc>
              </a:tr>
            </a:tbl>
          </a:graphicData>
        </a:graphic>
      </p:graphicFrame>
    </p:spTree>
    <p:extLst>
      <p:ext uri="{BB962C8B-B14F-4D97-AF65-F5344CB8AC3E}">
        <p14:creationId xmlns:p14="http://schemas.microsoft.com/office/powerpoint/2010/main" val="3081611476"/>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p:txBody>
          <a:bodyPr/>
          <a:lstStyle/>
          <a:p>
            <a:r>
              <a:rPr lang="en-US" dirty="0" smtClean="0"/>
              <a:t>New DRG System </a:t>
            </a:r>
          </a:p>
          <a:p>
            <a:r>
              <a:rPr lang="en-US" dirty="0" smtClean="0"/>
              <a:t>Pricing formulas</a:t>
            </a:r>
            <a:endParaRPr lang="en-US" dirty="0"/>
          </a:p>
        </p:txBody>
      </p:sp>
    </p:spTree>
    <p:extLst>
      <p:ext uri="{BB962C8B-B14F-4D97-AF65-F5344CB8AC3E}">
        <p14:creationId xmlns:p14="http://schemas.microsoft.com/office/powerpoint/2010/main" val="613422359"/>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57200" y="286603"/>
            <a:ext cx="8686800" cy="869016"/>
          </a:xfrm>
        </p:spPr>
        <p:txBody>
          <a:bodyPr/>
          <a:lstStyle/>
          <a:p>
            <a:r>
              <a:rPr lang="en-US" dirty="0" smtClean="0"/>
              <a:t>New DRG system Pricing Formulas</a:t>
            </a:r>
            <a:endParaRPr lang="en-US" dirty="0"/>
          </a:p>
        </p:txBody>
      </p:sp>
      <p:sp>
        <p:nvSpPr>
          <p:cNvPr id="4" name="Slide Number Placeholder 3"/>
          <p:cNvSpPr>
            <a:spLocks noGrp="1"/>
          </p:cNvSpPr>
          <p:nvPr>
            <p:ph type="sldNum" sz="quarter" idx="12"/>
          </p:nvPr>
        </p:nvSpPr>
        <p:spPr>
          <a:xfrm>
            <a:off x="0" y="6360150"/>
            <a:ext cx="9143999" cy="243850"/>
          </a:xfrm>
        </p:spPr>
        <p:txBody>
          <a:bodyPr/>
          <a:lstStyle/>
          <a:p>
            <a:pPr>
              <a:defRPr/>
            </a:pPr>
            <a:r>
              <a:rPr lang="en-US" dirty="0" smtClean="0"/>
              <a:t>Page </a:t>
            </a:r>
            <a:fld id="{77A7459A-CA58-4740-B04C-F2F8EEDCF3E8}" type="slidenum">
              <a:rPr lang="en-US" smtClean="0"/>
              <a:pPr>
                <a:defRPr/>
              </a:pPr>
              <a:t>16</a:t>
            </a:fld>
            <a:endParaRPr lang="en-US" dirty="0"/>
          </a:p>
        </p:txBody>
      </p:sp>
      <p:sp>
        <p:nvSpPr>
          <p:cNvPr id="12" name="Rectangle 11"/>
          <p:cNvSpPr/>
          <p:nvPr/>
        </p:nvSpPr>
        <p:spPr>
          <a:xfrm>
            <a:off x="376239" y="2146300"/>
            <a:ext cx="8565742" cy="16637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latin typeface="Arial" panose="020B0604020202020204" pitchFamily="34" charset="0"/>
              <a:cs typeface="Arial" panose="020B0604020202020204" pitchFamily="34" charset="0"/>
            </a:endParaRPr>
          </a:p>
        </p:txBody>
      </p:sp>
      <p:sp>
        <p:nvSpPr>
          <p:cNvPr id="18" name="TextBox 17"/>
          <p:cNvSpPr txBox="1"/>
          <p:nvPr/>
        </p:nvSpPr>
        <p:spPr>
          <a:xfrm>
            <a:off x="3159124" y="2355896"/>
            <a:ext cx="1356258" cy="1223962"/>
          </a:xfrm>
          <a:prstGeom prst="rect">
            <a:avLst/>
          </a:prstGeom>
          <a:solidFill>
            <a:srgbClr val="00B050"/>
          </a:solidFill>
          <a:ln>
            <a:solidFill>
              <a:schemeClr val="tx1"/>
            </a:solidFill>
          </a:ln>
        </p:spPr>
        <p:txBody>
          <a:bodyPr lIns="0" rIns="0" anchor="ctr" anchorCtr="1"/>
          <a:lstStyle/>
          <a:p>
            <a:pPr algn="ctr" fontAlgn="auto">
              <a:spcBef>
                <a:spcPts val="0"/>
              </a:spcBef>
              <a:spcAft>
                <a:spcPts val="0"/>
              </a:spcAft>
              <a:defRPr/>
            </a:pPr>
            <a:r>
              <a:rPr lang="en-US" dirty="0">
                <a:solidFill>
                  <a:schemeClr val="bg1"/>
                </a:solidFill>
                <a:latin typeface="Arial" panose="020B0604020202020204" pitchFamily="34" charset="0"/>
                <a:cs typeface="Arial" panose="020B0604020202020204" pitchFamily="34" charset="0"/>
              </a:rPr>
              <a:t>DRG Base Payment</a:t>
            </a:r>
          </a:p>
        </p:txBody>
      </p:sp>
      <p:sp>
        <p:nvSpPr>
          <p:cNvPr id="25" name="TextBox 24"/>
          <p:cNvSpPr txBox="1"/>
          <p:nvPr/>
        </p:nvSpPr>
        <p:spPr>
          <a:xfrm>
            <a:off x="5052786" y="2358523"/>
            <a:ext cx="1450169" cy="1223962"/>
          </a:xfrm>
          <a:prstGeom prst="rect">
            <a:avLst/>
          </a:prstGeom>
          <a:solidFill>
            <a:schemeClr val="tx1">
              <a:lumMod val="65000"/>
              <a:lumOff val="35000"/>
            </a:schemeClr>
          </a:solidFill>
          <a:ln>
            <a:solidFill>
              <a:schemeClr val="tx1"/>
            </a:solidFill>
          </a:ln>
        </p:spPr>
        <p:txBody>
          <a:bodyPr lIns="0" rIns="0" anchor="ctr" anchorCtr="1"/>
          <a:lstStyle/>
          <a:p>
            <a:pPr algn="ctr" fontAlgn="auto">
              <a:spcBef>
                <a:spcPts val="0"/>
              </a:spcBef>
              <a:spcAft>
                <a:spcPts val="0"/>
              </a:spcAft>
              <a:defRPr/>
            </a:pPr>
            <a:r>
              <a:rPr lang="en-US" dirty="0">
                <a:solidFill>
                  <a:schemeClr val="bg1"/>
                </a:solidFill>
                <a:latin typeface="Arial" panose="020B0604020202020204" pitchFamily="34" charset="0"/>
                <a:cs typeface="Arial" panose="020B0604020202020204" pitchFamily="34" charset="0"/>
              </a:rPr>
              <a:t>Outlier </a:t>
            </a:r>
            <a:r>
              <a:rPr lang="en-US" dirty="0" smtClean="0">
                <a:solidFill>
                  <a:schemeClr val="bg1"/>
                </a:solidFill>
                <a:latin typeface="Arial" panose="020B0604020202020204" pitchFamily="34" charset="0"/>
                <a:cs typeface="Arial" panose="020B0604020202020204" pitchFamily="34" charset="0"/>
              </a:rPr>
              <a:t>Add-on Payment </a:t>
            </a:r>
          </a:p>
          <a:p>
            <a:pPr algn="ctr" fontAlgn="auto">
              <a:spcBef>
                <a:spcPts val="0"/>
              </a:spcBef>
              <a:spcAft>
                <a:spcPts val="0"/>
              </a:spcAft>
              <a:defRPr/>
            </a:pPr>
            <a:r>
              <a:rPr lang="en-US" dirty="0" smtClean="0">
                <a:solidFill>
                  <a:schemeClr val="bg1"/>
                </a:solidFill>
                <a:latin typeface="Arial" panose="020B0604020202020204" pitchFamily="34" charset="0"/>
                <a:cs typeface="Arial" panose="020B0604020202020204" pitchFamily="34" charset="0"/>
              </a:rPr>
              <a:t>(</a:t>
            </a:r>
            <a:r>
              <a:rPr lang="en-US" dirty="0">
                <a:solidFill>
                  <a:schemeClr val="bg1"/>
                </a:solidFill>
                <a:latin typeface="Arial" panose="020B0604020202020204" pitchFamily="34" charset="0"/>
                <a:cs typeface="Arial" panose="020B0604020202020204" pitchFamily="34" charset="0"/>
              </a:rPr>
              <a:t>If </a:t>
            </a:r>
            <a:r>
              <a:rPr lang="en-US" dirty="0" smtClean="0">
                <a:solidFill>
                  <a:schemeClr val="bg1"/>
                </a:solidFill>
                <a:latin typeface="Arial" panose="020B0604020202020204" pitchFamily="34" charset="0"/>
                <a:cs typeface="Arial" panose="020B0604020202020204" pitchFamily="34" charset="0"/>
              </a:rPr>
              <a:t>applicable)</a:t>
            </a:r>
            <a:endParaRPr lang="en-US" dirty="0">
              <a:solidFill>
                <a:schemeClr val="bg1"/>
              </a:solidFill>
              <a:latin typeface="Arial" panose="020B0604020202020204" pitchFamily="34" charset="0"/>
              <a:cs typeface="Arial" panose="020B0604020202020204" pitchFamily="34" charset="0"/>
            </a:endParaRPr>
          </a:p>
        </p:txBody>
      </p:sp>
      <p:sp>
        <p:nvSpPr>
          <p:cNvPr id="26" name="TextBox 25"/>
          <p:cNvSpPr txBox="1"/>
          <p:nvPr/>
        </p:nvSpPr>
        <p:spPr>
          <a:xfrm>
            <a:off x="657225" y="2355896"/>
            <a:ext cx="1357542" cy="1223962"/>
          </a:xfrm>
          <a:prstGeom prst="rect">
            <a:avLst/>
          </a:prstGeom>
          <a:solidFill>
            <a:srgbClr val="FFC000"/>
          </a:solidFill>
          <a:ln>
            <a:solidFill>
              <a:schemeClr val="tx1"/>
            </a:solidFill>
          </a:ln>
        </p:spPr>
        <p:txBody>
          <a:bodyPr lIns="0" rIns="0" anchor="ctr" anchorCtr="1"/>
          <a:lstStyle/>
          <a:p>
            <a:pPr algn="ctr" fontAlgn="auto">
              <a:spcBef>
                <a:spcPts val="0"/>
              </a:spcBef>
              <a:spcAft>
                <a:spcPts val="0"/>
              </a:spcAft>
              <a:defRPr/>
            </a:pPr>
            <a:r>
              <a:rPr lang="en-US" dirty="0">
                <a:latin typeface="Arial" panose="020B0604020202020204" pitchFamily="34" charset="0"/>
                <a:cs typeface="Arial" panose="020B0604020202020204" pitchFamily="34" charset="0"/>
              </a:rPr>
              <a:t>Claim Payment</a:t>
            </a:r>
          </a:p>
        </p:txBody>
      </p:sp>
      <p:sp>
        <p:nvSpPr>
          <p:cNvPr id="27" name="TextBox 26"/>
          <p:cNvSpPr txBox="1"/>
          <p:nvPr/>
        </p:nvSpPr>
        <p:spPr>
          <a:xfrm>
            <a:off x="4483008" y="2470196"/>
            <a:ext cx="588624" cy="923330"/>
          </a:xfrm>
          <a:prstGeom prst="rect">
            <a:avLst/>
          </a:prstGeom>
          <a:noFill/>
        </p:spPr>
        <p:txBody>
          <a:bodyPr wrap="none">
            <a:spAutoFit/>
          </a:bodyPr>
          <a:lstStyle/>
          <a:p>
            <a:pPr algn="ctr" fontAlgn="auto">
              <a:spcBef>
                <a:spcPts val="0"/>
              </a:spcBef>
              <a:spcAft>
                <a:spcPts val="0"/>
              </a:spcAft>
              <a:defRPr/>
            </a:pPr>
            <a:r>
              <a:rPr lang="en-US" sz="5400" dirty="0">
                <a:solidFill>
                  <a:schemeClr val="bg1">
                    <a:lumMod val="50000"/>
                  </a:schemeClr>
                </a:solidFill>
                <a:latin typeface="Arial" panose="020B0604020202020204" pitchFamily="34" charset="0"/>
                <a:cs typeface="Arial" panose="020B0604020202020204" pitchFamily="34" charset="0"/>
              </a:rPr>
              <a:t>+</a:t>
            </a:r>
          </a:p>
        </p:txBody>
      </p:sp>
      <p:sp>
        <p:nvSpPr>
          <p:cNvPr id="28" name="TextBox 27"/>
          <p:cNvSpPr txBox="1"/>
          <p:nvPr/>
        </p:nvSpPr>
        <p:spPr>
          <a:xfrm>
            <a:off x="2101226" y="2470196"/>
            <a:ext cx="588624" cy="923330"/>
          </a:xfrm>
          <a:prstGeom prst="rect">
            <a:avLst/>
          </a:prstGeom>
          <a:noFill/>
        </p:spPr>
        <p:txBody>
          <a:bodyPr wrap="none">
            <a:spAutoFit/>
          </a:bodyPr>
          <a:lstStyle/>
          <a:p>
            <a:pPr algn="ctr" fontAlgn="auto">
              <a:spcBef>
                <a:spcPts val="0"/>
              </a:spcBef>
              <a:spcAft>
                <a:spcPts val="0"/>
              </a:spcAft>
              <a:defRPr/>
            </a:pPr>
            <a:r>
              <a:rPr lang="en-US" sz="5400" dirty="0">
                <a:solidFill>
                  <a:schemeClr val="bg1">
                    <a:lumMod val="50000"/>
                  </a:schemeClr>
                </a:solidFill>
                <a:latin typeface="Arial" panose="020B0604020202020204" pitchFamily="34" charset="0"/>
                <a:cs typeface="Arial" panose="020B0604020202020204" pitchFamily="34" charset="0"/>
              </a:rPr>
              <a:t>=</a:t>
            </a:r>
          </a:p>
        </p:txBody>
      </p:sp>
      <p:sp>
        <p:nvSpPr>
          <p:cNvPr id="30" name="TextBox 29"/>
          <p:cNvSpPr txBox="1"/>
          <p:nvPr/>
        </p:nvSpPr>
        <p:spPr>
          <a:xfrm>
            <a:off x="376238" y="4250652"/>
            <a:ext cx="1825625" cy="1666574"/>
          </a:xfrm>
          <a:prstGeom prst="rect">
            <a:avLst/>
          </a:prstGeom>
          <a:solidFill>
            <a:srgbClr val="00B050"/>
          </a:solidFill>
          <a:ln>
            <a:solidFill>
              <a:schemeClr val="tx1"/>
            </a:solidFill>
          </a:ln>
        </p:spPr>
        <p:txBody>
          <a:bodyPr anchor="ctr" anchorCtr="1"/>
          <a:lstStyle/>
          <a:p>
            <a:pPr algn="ctr" fontAlgn="auto">
              <a:spcBef>
                <a:spcPts val="0"/>
              </a:spcBef>
              <a:spcAft>
                <a:spcPts val="0"/>
              </a:spcAft>
              <a:defRPr/>
            </a:pPr>
            <a:r>
              <a:rPr lang="en-US" sz="2800" b="1" dirty="0">
                <a:solidFill>
                  <a:schemeClr val="bg1"/>
                </a:solidFill>
                <a:latin typeface="Arial" panose="020B0604020202020204" pitchFamily="34" charset="0"/>
                <a:cs typeface="Arial" panose="020B0604020202020204" pitchFamily="34" charset="0"/>
              </a:rPr>
              <a:t>DRG </a:t>
            </a:r>
          </a:p>
          <a:p>
            <a:pPr algn="ctr" fontAlgn="auto">
              <a:spcBef>
                <a:spcPts val="0"/>
              </a:spcBef>
              <a:spcAft>
                <a:spcPts val="0"/>
              </a:spcAft>
              <a:defRPr/>
            </a:pPr>
            <a:r>
              <a:rPr lang="en-US" sz="2800" b="1" dirty="0">
                <a:solidFill>
                  <a:schemeClr val="bg1"/>
                </a:solidFill>
                <a:latin typeface="Arial" panose="020B0604020202020204" pitchFamily="34" charset="0"/>
                <a:cs typeface="Arial" panose="020B0604020202020204" pitchFamily="34" charset="0"/>
              </a:rPr>
              <a:t>Base </a:t>
            </a:r>
            <a:r>
              <a:rPr lang="en-US" sz="2400" b="1" dirty="0">
                <a:solidFill>
                  <a:schemeClr val="bg1"/>
                </a:solidFill>
                <a:latin typeface="Arial" panose="020B0604020202020204" pitchFamily="34" charset="0"/>
                <a:cs typeface="Arial" panose="020B0604020202020204" pitchFamily="34" charset="0"/>
              </a:rPr>
              <a:t>Payment</a:t>
            </a:r>
            <a:endParaRPr lang="en-US" sz="2800" b="1" dirty="0">
              <a:solidFill>
                <a:schemeClr val="bg1"/>
              </a:solidFill>
              <a:latin typeface="Arial" panose="020B0604020202020204" pitchFamily="34" charset="0"/>
              <a:cs typeface="Arial" panose="020B0604020202020204" pitchFamily="34" charset="0"/>
            </a:endParaRPr>
          </a:p>
        </p:txBody>
      </p:sp>
      <p:sp>
        <p:nvSpPr>
          <p:cNvPr id="31" name="TextBox 30"/>
          <p:cNvSpPr txBox="1"/>
          <p:nvPr/>
        </p:nvSpPr>
        <p:spPr>
          <a:xfrm>
            <a:off x="4837113" y="4406900"/>
            <a:ext cx="1463675" cy="1336157"/>
          </a:xfrm>
          <a:prstGeom prst="rect">
            <a:avLst/>
          </a:prstGeom>
          <a:solidFill>
            <a:srgbClr val="002060"/>
          </a:solidFill>
          <a:ln>
            <a:solidFill>
              <a:schemeClr val="tx1"/>
            </a:solidFill>
          </a:ln>
        </p:spPr>
        <p:txBody>
          <a:bodyPr anchor="ctr" anchorCtr="1"/>
          <a:lstStyle/>
          <a:p>
            <a:pPr algn="ctr" fontAlgn="auto">
              <a:spcBef>
                <a:spcPts val="0"/>
              </a:spcBef>
              <a:spcAft>
                <a:spcPts val="0"/>
              </a:spcAft>
              <a:defRPr/>
            </a:pPr>
            <a:r>
              <a:rPr lang="en-US" b="1" dirty="0">
                <a:solidFill>
                  <a:schemeClr val="bg1"/>
                </a:solidFill>
                <a:latin typeface="Arial" panose="020B0604020202020204" pitchFamily="34" charset="0"/>
                <a:cs typeface="Arial" panose="020B0604020202020204" pitchFamily="34" charset="0"/>
              </a:rPr>
              <a:t>DRG Relative Weight</a:t>
            </a:r>
          </a:p>
        </p:txBody>
      </p:sp>
      <p:sp>
        <p:nvSpPr>
          <p:cNvPr id="32" name="TextBox 31"/>
          <p:cNvSpPr txBox="1"/>
          <p:nvPr/>
        </p:nvSpPr>
        <p:spPr>
          <a:xfrm>
            <a:off x="2795588" y="4406900"/>
            <a:ext cx="1463675" cy="1336157"/>
          </a:xfrm>
          <a:prstGeom prst="rect">
            <a:avLst/>
          </a:prstGeom>
          <a:solidFill>
            <a:srgbClr val="002060"/>
          </a:solidFill>
          <a:ln>
            <a:solidFill>
              <a:schemeClr val="tx1"/>
            </a:solidFill>
          </a:ln>
        </p:spPr>
        <p:txBody>
          <a:bodyPr anchor="ctr" anchorCtr="1"/>
          <a:lstStyle/>
          <a:p>
            <a:pPr algn="ctr" fontAlgn="auto">
              <a:spcBef>
                <a:spcPts val="0"/>
              </a:spcBef>
              <a:spcAft>
                <a:spcPts val="0"/>
              </a:spcAft>
              <a:defRPr/>
            </a:pPr>
            <a:r>
              <a:rPr lang="en-US" b="1" dirty="0" smtClean="0">
                <a:solidFill>
                  <a:schemeClr val="bg1"/>
                </a:solidFill>
                <a:latin typeface="Arial" panose="020B0604020202020204" pitchFamily="34" charset="0"/>
                <a:cs typeface="Arial" panose="020B0604020202020204" pitchFamily="34" charset="0"/>
              </a:rPr>
              <a:t>DRG </a:t>
            </a:r>
            <a:endParaRPr lang="en-US" b="1" dirty="0">
              <a:solidFill>
                <a:schemeClr val="bg1"/>
              </a:solidFill>
              <a:latin typeface="Arial" panose="020B0604020202020204" pitchFamily="34" charset="0"/>
              <a:cs typeface="Arial" panose="020B0604020202020204" pitchFamily="34" charset="0"/>
            </a:endParaRPr>
          </a:p>
          <a:p>
            <a:pPr algn="ctr" fontAlgn="auto">
              <a:spcBef>
                <a:spcPts val="0"/>
              </a:spcBef>
              <a:spcAft>
                <a:spcPts val="0"/>
              </a:spcAft>
              <a:defRPr/>
            </a:pPr>
            <a:r>
              <a:rPr lang="en-US" b="1" dirty="0">
                <a:solidFill>
                  <a:schemeClr val="bg1"/>
                </a:solidFill>
                <a:latin typeface="Arial" panose="020B0604020202020204" pitchFamily="34" charset="0"/>
                <a:cs typeface="Arial" panose="020B0604020202020204" pitchFamily="34" charset="0"/>
              </a:rPr>
              <a:t>Base </a:t>
            </a:r>
          </a:p>
          <a:p>
            <a:pPr algn="ctr" fontAlgn="auto">
              <a:spcBef>
                <a:spcPts val="0"/>
              </a:spcBef>
              <a:spcAft>
                <a:spcPts val="0"/>
              </a:spcAft>
              <a:defRPr/>
            </a:pPr>
            <a:r>
              <a:rPr lang="en-US" b="1" dirty="0">
                <a:solidFill>
                  <a:schemeClr val="bg1"/>
                </a:solidFill>
                <a:latin typeface="Arial" panose="020B0604020202020204" pitchFamily="34" charset="0"/>
                <a:cs typeface="Arial" panose="020B0604020202020204" pitchFamily="34" charset="0"/>
              </a:rPr>
              <a:t>Rate</a:t>
            </a:r>
          </a:p>
        </p:txBody>
      </p:sp>
      <p:sp>
        <p:nvSpPr>
          <p:cNvPr id="33" name="TextBox 32"/>
          <p:cNvSpPr txBox="1"/>
          <p:nvPr/>
        </p:nvSpPr>
        <p:spPr>
          <a:xfrm>
            <a:off x="4284474" y="4581007"/>
            <a:ext cx="498855" cy="769441"/>
          </a:xfrm>
          <a:prstGeom prst="rect">
            <a:avLst/>
          </a:prstGeom>
          <a:noFill/>
        </p:spPr>
        <p:txBody>
          <a:bodyPr wrap="none">
            <a:spAutoFit/>
          </a:bodyPr>
          <a:lstStyle/>
          <a:p>
            <a:pPr algn="ctr" fontAlgn="auto">
              <a:spcBef>
                <a:spcPts val="0"/>
              </a:spcBef>
              <a:spcAft>
                <a:spcPts val="0"/>
              </a:spcAft>
              <a:defRPr/>
            </a:pPr>
            <a:r>
              <a:rPr lang="en-US" sz="4400" b="1" dirty="0">
                <a:solidFill>
                  <a:schemeClr val="bg1">
                    <a:lumMod val="50000"/>
                  </a:schemeClr>
                </a:solidFill>
                <a:latin typeface="Arial" panose="020B0604020202020204" pitchFamily="34" charset="0"/>
                <a:cs typeface="Arial" panose="020B0604020202020204" pitchFamily="34" charset="0"/>
              </a:rPr>
              <a:t>x</a:t>
            </a:r>
          </a:p>
        </p:txBody>
      </p:sp>
      <p:sp>
        <p:nvSpPr>
          <p:cNvPr id="34" name="TextBox 33"/>
          <p:cNvSpPr txBox="1"/>
          <p:nvPr/>
        </p:nvSpPr>
        <p:spPr>
          <a:xfrm>
            <a:off x="2237315" y="4569894"/>
            <a:ext cx="514885" cy="769441"/>
          </a:xfrm>
          <a:prstGeom prst="rect">
            <a:avLst/>
          </a:prstGeom>
          <a:noFill/>
        </p:spPr>
        <p:txBody>
          <a:bodyPr wrap="none">
            <a:spAutoFit/>
          </a:bodyPr>
          <a:lstStyle/>
          <a:p>
            <a:pPr algn="ctr" fontAlgn="auto">
              <a:spcBef>
                <a:spcPts val="0"/>
              </a:spcBef>
              <a:spcAft>
                <a:spcPts val="0"/>
              </a:spcAft>
              <a:defRPr/>
            </a:pPr>
            <a:r>
              <a:rPr lang="en-US" sz="4400" b="1" dirty="0">
                <a:solidFill>
                  <a:schemeClr val="bg1">
                    <a:lumMod val="50000"/>
                  </a:schemeClr>
                </a:solidFill>
                <a:latin typeface="Arial" panose="020B0604020202020204" pitchFamily="34" charset="0"/>
                <a:cs typeface="Arial" panose="020B0604020202020204" pitchFamily="34" charset="0"/>
              </a:rPr>
              <a:t>=</a:t>
            </a:r>
          </a:p>
        </p:txBody>
      </p:sp>
      <p:sp>
        <p:nvSpPr>
          <p:cNvPr id="35" name="TextBox 34"/>
          <p:cNvSpPr txBox="1"/>
          <p:nvPr/>
        </p:nvSpPr>
        <p:spPr>
          <a:xfrm>
            <a:off x="6352192" y="4575605"/>
            <a:ext cx="498855" cy="769441"/>
          </a:xfrm>
          <a:prstGeom prst="rect">
            <a:avLst/>
          </a:prstGeom>
          <a:noFill/>
        </p:spPr>
        <p:txBody>
          <a:bodyPr wrap="none">
            <a:spAutoFit/>
          </a:bodyPr>
          <a:lstStyle/>
          <a:p>
            <a:pPr algn="ctr" fontAlgn="auto">
              <a:spcBef>
                <a:spcPts val="0"/>
              </a:spcBef>
              <a:spcAft>
                <a:spcPts val="0"/>
              </a:spcAft>
              <a:defRPr/>
            </a:pPr>
            <a:r>
              <a:rPr lang="en-US" sz="4400" b="1" dirty="0">
                <a:solidFill>
                  <a:schemeClr val="bg1">
                    <a:lumMod val="50000"/>
                  </a:schemeClr>
                </a:solidFill>
                <a:latin typeface="Arial" panose="020B0604020202020204" pitchFamily="34" charset="0"/>
                <a:cs typeface="Arial" panose="020B0604020202020204" pitchFamily="34" charset="0"/>
              </a:rPr>
              <a:t>x</a:t>
            </a:r>
          </a:p>
        </p:txBody>
      </p:sp>
      <p:sp>
        <p:nvSpPr>
          <p:cNvPr id="36" name="TextBox 35"/>
          <p:cNvSpPr txBox="1"/>
          <p:nvPr/>
        </p:nvSpPr>
        <p:spPr bwMode="gray">
          <a:xfrm>
            <a:off x="6894513" y="4406900"/>
            <a:ext cx="1463675" cy="1336157"/>
          </a:xfrm>
          <a:prstGeom prst="rect">
            <a:avLst/>
          </a:prstGeom>
          <a:solidFill>
            <a:srgbClr val="002060"/>
          </a:solidFill>
          <a:ln>
            <a:solidFill>
              <a:schemeClr val="tx1"/>
            </a:solidFill>
          </a:ln>
        </p:spPr>
        <p:txBody>
          <a:bodyPr anchor="ctr" anchorCtr="1"/>
          <a:lstStyle/>
          <a:p>
            <a:pPr algn="ctr" fontAlgn="auto">
              <a:spcBef>
                <a:spcPts val="0"/>
              </a:spcBef>
              <a:spcAft>
                <a:spcPts val="0"/>
              </a:spcAft>
              <a:defRPr/>
            </a:pPr>
            <a:r>
              <a:rPr lang="en-US" b="1" dirty="0" smtClean="0">
                <a:solidFill>
                  <a:schemeClr val="bg1"/>
                </a:solidFill>
                <a:latin typeface="Arial" panose="020B0604020202020204" pitchFamily="34" charset="0"/>
                <a:cs typeface="Arial" panose="020B0604020202020204" pitchFamily="34" charset="0"/>
              </a:rPr>
              <a:t>Policy Adjustor</a:t>
            </a:r>
            <a:endParaRPr lang="en-US" b="1" dirty="0">
              <a:solidFill>
                <a:schemeClr val="bg1"/>
              </a:solidFill>
              <a:latin typeface="Arial" panose="020B0604020202020204" pitchFamily="34" charset="0"/>
              <a:cs typeface="Arial" panose="020B0604020202020204" pitchFamily="34" charset="0"/>
            </a:endParaRPr>
          </a:p>
        </p:txBody>
      </p:sp>
      <p:cxnSp>
        <p:nvCxnSpPr>
          <p:cNvPr id="38" name="Straight Arrow Connector 37"/>
          <p:cNvCxnSpPr/>
          <p:nvPr/>
        </p:nvCxnSpPr>
        <p:spPr bwMode="auto">
          <a:xfrm flipH="1">
            <a:off x="2201863" y="3579859"/>
            <a:ext cx="1542087" cy="703677"/>
          </a:xfrm>
          <a:prstGeom prst="straightConnector1">
            <a:avLst/>
          </a:prstGeom>
          <a:solidFill>
            <a:schemeClr val="accent1"/>
          </a:solidFill>
          <a:ln w="34925" cap="flat" cmpd="sng" algn="ctr">
            <a:solidFill>
              <a:srgbClr val="FF0000"/>
            </a:solidFill>
            <a:prstDash val="solid"/>
            <a:round/>
            <a:headEnd type="none" w="med" len="med"/>
            <a:tailEnd type="arrow"/>
          </a:ln>
          <a:effectLst/>
        </p:spPr>
      </p:cxnSp>
      <p:sp>
        <p:nvSpPr>
          <p:cNvPr id="19" name="TextBox 18"/>
          <p:cNvSpPr txBox="1"/>
          <p:nvPr/>
        </p:nvSpPr>
        <p:spPr>
          <a:xfrm>
            <a:off x="627328" y="5988675"/>
            <a:ext cx="8314653" cy="338138"/>
          </a:xfrm>
          <a:prstGeom prst="rect">
            <a:avLst/>
          </a:prstGeom>
          <a:noFill/>
        </p:spPr>
        <p:txBody>
          <a:bodyPr wrap="square">
            <a:spAutoFit/>
          </a:bodyPr>
          <a:lstStyle/>
          <a:p>
            <a:pPr>
              <a:defRPr/>
            </a:pPr>
            <a:r>
              <a:rPr lang="en-US" sz="1600" dirty="0" smtClean="0">
                <a:latin typeface="Arial Narrow" panose="020B0606020202030204" pitchFamily="34" charset="0"/>
                <a:cs typeface="Arial" panose="020B0604020202020204" pitchFamily="34" charset="0"/>
              </a:rPr>
              <a:t>Note: DRG base payment is sometimes reduced on transfer and partial eligibility claims.</a:t>
            </a:r>
            <a:endParaRPr lang="en-US" sz="1600" dirty="0">
              <a:latin typeface="Arial Narrow" panose="020B0606020202030204" pitchFamily="34" charset="0"/>
              <a:cs typeface="Arial" panose="020B0604020202020204" pitchFamily="34" charset="0"/>
            </a:endParaRPr>
          </a:p>
        </p:txBody>
      </p:sp>
      <p:sp>
        <p:nvSpPr>
          <p:cNvPr id="21" name="TextBox 6"/>
          <p:cNvSpPr txBox="1">
            <a:spLocks noChangeArrowheads="1"/>
          </p:cNvSpPr>
          <p:nvPr/>
        </p:nvSpPr>
        <p:spPr bwMode="auto">
          <a:xfrm>
            <a:off x="283031" y="1335315"/>
            <a:ext cx="9412511" cy="523220"/>
          </a:xfrm>
          <a:prstGeom prst="rect">
            <a:avLst/>
          </a:prstGeom>
          <a:noFill/>
          <a:ln w="9525">
            <a:noFill/>
            <a:miter lim="800000"/>
            <a:headEnd/>
            <a:tailEnd/>
          </a:ln>
        </p:spPr>
        <p:txBody>
          <a:bodyPr wrap="square">
            <a:spAutoFit/>
          </a:bodyPr>
          <a:lstStyle/>
          <a:p>
            <a:pPr marL="231775" indent="-231775"/>
            <a:r>
              <a:rPr lang="en-US" sz="2800" b="1" dirty="0" smtClean="0">
                <a:latin typeface="Arial Narrow" panose="020B0606020202030204" pitchFamily="34" charset="0"/>
                <a:cs typeface="Arial" panose="020B0604020202020204" pitchFamily="34" charset="0"/>
              </a:rPr>
              <a:t>DRG base payment formula</a:t>
            </a:r>
          </a:p>
        </p:txBody>
      </p:sp>
      <p:sp>
        <p:nvSpPr>
          <p:cNvPr id="22" name="TextBox 21"/>
          <p:cNvSpPr txBox="1"/>
          <p:nvPr/>
        </p:nvSpPr>
        <p:spPr>
          <a:xfrm>
            <a:off x="7499560" y="2311002"/>
            <a:ext cx="1314240" cy="1309584"/>
          </a:xfrm>
          <a:prstGeom prst="rect">
            <a:avLst/>
          </a:prstGeom>
          <a:solidFill>
            <a:schemeClr val="accent3">
              <a:lumMod val="60000"/>
              <a:lumOff val="40000"/>
            </a:schemeClr>
          </a:solidFill>
          <a:ln>
            <a:solidFill>
              <a:schemeClr val="tx1"/>
            </a:solidFill>
          </a:ln>
        </p:spPr>
        <p:txBody>
          <a:bodyPr lIns="0" rIns="0" anchor="ctr" anchorCtr="1"/>
          <a:lstStyle/>
          <a:p>
            <a:pPr algn="ctr" fontAlgn="auto">
              <a:spcBef>
                <a:spcPts val="0"/>
              </a:spcBef>
              <a:spcAft>
                <a:spcPts val="0"/>
              </a:spcAft>
              <a:defRPr/>
            </a:pPr>
            <a:r>
              <a:rPr lang="en-US" sz="1600" b="1" dirty="0">
                <a:latin typeface="Arial" panose="020B0604020202020204" pitchFamily="34" charset="0"/>
                <a:cs typeface="Arial" panose="020B0604020202020204" pitchFamily="34" charset="0"/>
              </a:rPr>
              <a:t>Provider DRG Transition Multiplier</a:t>
            </a:r>
          </a:p>
        </p:txBody>
      </p:sp>
      <p:sp>
        <p:nvSpPr>
          <p:cNvPr id="23" name="TextBox 22"/>
          <p:cNvSpPr txBox="1"/>
          <p:nvPr/>
        </p:nvSpPr>
        <p:spPr>
          <a:xfrm>
            <a:off x="6999497" y="2419396"/>
            <a:ext cx="530915" cy="923330"/>
          </a:xfrm>
          <a:prstGeom prst="rect">
            <a:avLst/>
          </a:prstGeom>
          <a:noFill/>
        </p:spPr>
        <p:txBody>
          <a:bodyPr wrap="none">
            <a:spAutoFit/>
          </a:bodyPr>
          <a:lstStyle/>
          <a:p>
            <a:pPr fontAlgn="auto">
              <a:spcBef>
                <a:spcPts val="0"/>
              </a:spcBef>
              <a:spcAft>
                <a:spcPts val="0"/>
              </a:spcAft>
              <a:defRPr/>
            </a:pPr>
            <a:r>
              <a:rPr lang="en-US" sz="5400" dirty="0">
                <a:solidFill>
                  <a:schemeClr val="bg1">
                    <a:lumMod val="50000"/>
                  </a:schemeClr>
                </a:solidFill>
                <a:latin typeface="Arial" panose="020B0604020202020204" pitchFamily="34" charset="0"/>
                <a:cs typeface="Arial" panose="020B0604020202020204" pitchFamily="34" charset="0"/>
              </a:rPr>
              <a:t>x</a:t>
            </a:r>
          </a:p>
        </p:txBody>
      </p:sp>
      <p:sp>
        <p:nvSpPr>
          <p:cNvPr id="24" name="TextBox 23"/>
          <p:cNvSpPr txBox="1"/>
          <p:nvPr/>
        </p:nvSpPr>
        <p:spPr>
          <a:xfrm>
            <a:off x="6452155" y="1952525"/>
            <a:ext cx="654346" cy="1785104"/>
          </a:xfrm>
          <a:prstGeom prst="rect">
            <a:avLst/>
          </a:prstGeom>
          <a:noFill/>
        </p:spPr>
        <p:txBody>
          <a:bodyPr wrap="none">
            <a:spAutoFit/>
          </a:bodyPr>
          <a:lstStyle/>
          <a:p>
            <a:pPr fontAlgn="auto">
              <a:spcBef>
                <a:spcPts val="0"/>
              </a:spcBef>
              <a:spcAft>
                <a:spcPts val="0"/>
              </a:spcAft>
              <a:defRPr/>
            </a:pPr>
            <a:r>
              <a:rPr lang="en-US" sz="11000" dirty="0">
                <a:solidFill>
                  <a:schemeClr val="bg1">
                    <a:lumMod val="50000"/>
                  </a:schemeClr>
                </a:solidFill>
                <a:latin typeface="Arial" panose="020B0604020202020204" pitchFamily="34" charset="0"/>
                <a:cs typeface="Arial" panose="020B0604020202020204" pitchFamily="34" charset="0"/>
              </a:rPr>
              <a:t>)</a:t>
            </a:r>
          </a:p>
        </p:txBody>
      </p:sp>
      <p:sp>
        <p:nvSpPr>
          <p:cNvPr id="29" name="TextBox 28"/>
          <p:cNvSpPr txBox="1"/>
          <p:nvPr/>
        </p:nvSpPr>
        <p:spPr>
          <a:xfrm>
            <a:off x="2535793" y="1952525"/>
            <a:ext cx="654346" cy="1785104"/>
          </a:xfrm>
          <a:prstGeom prst="rect">
            <a:avLst/>
          </a:prstGeom>
          <a:noFill/>
        </p:spPr>
        <p:txBody>
          <a:bodyPr wrap="none">
            <a:spAutoFit/>
          </a:bodyPr>
          <a:lstStyle/>
          <a:p>
            <a:pPr fontAlgn="auto">
              <a:spcBef>
                <a:spcPts val="0"/>
              </a:spcBef>
              <a:spcAft>
                <a:spcPts val="0"/>
              </a:spcAft>
              <a:defRPr/>
            </a:pPr>
            <a:r>
              <a:rPr lang="en-US" sz="11000" dirty="0" smtClean="0">
                <a:solidFill>
                  <a:schemeClr val="bg1">
                    <a:lumMod val="50000"/>
                  </a:schemeClr>
                </a:solidFill>
                <a:latin typeface="Arial" panose="020B0604020202020204" pitchFamily="34" charset="0"/>
                <a:cs typeface="Arial" panose="020B0604020202020204" pitchFamily="34" charset="0"/>
              </a:rPr>
              <a:t>(</a:t>
            </a:r>
            <a:endParaRPr lang="en-US" sz="11000" dirty="0">
              <a:solidFill>
                <a:schemeClr val="bg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2523787"/>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bwMode="gray">
          <a:xfrm>
            <a:off x="370115" y="1393371"/>
            <a:ext cx="8447314" cy="4539343"/>
          </a:xfrm>
        </p:spPr>
        <p:txBody>
          <a:bodyPr>
            <a:noAutofit/>
          </a:bodyPr>
          <a:lstStyle/>
          <a:p>
            <a:pPr marL="0" indent="0">
              <a:buNone/>
            </a:pPr>
            <a:r>
              <a:rPr lang="en-US" b="1" dirty="0" smtClean="0">
                <a:solidFill>
                  <a:schemeClr val="tx1"/>
                </a:solidFill>
                <a:cs typeface="Arial" panose="020B0604020202020204" pitchFamily="34" charset="0"/>
              </a:rPr>
              <a:t>DRG base rate</a:t>
            </a:r>
            <a:endParaRPr lang="en-US" b="1" dirty="0">
              <a:solidFill>
                <a:schemeClr val="tx1"/>
              </a:solidFill>
              <a:cs typeface="Arial" panose="020B0604020202020204" pitchFamily="34" charset="0"/>
            </a:endParaRPr>
          </a:p>
          <a:p>
            <a:pPr>
              <a:buClrTx/>
            </a:pPr>
            <a:r>
              <a:rPr lang="en-US" dirty="0" smtClean="0">
                <a:solidFill>
                  <a:schemeClr val="tx1"/>
                </a:solidFill>
                <a:cs typeface="Arial" panose="020B0604020202020204" pitchFamily="34" charset="0"/>
              </a:rPr>
              <a:t>DRG base rates are based on a statewide standardized amount </a:t>
            </a:r>
            <a:r>
              <a:rPr lang="en-US" dirty="0">
                <a:solidFill>
                  <a:schemeClr val="tx1"/>
                </a:solidFill>
                <a:cs typeface="Arial" panose="020B0604020202020204" pitchFamily="34" charset="0"/>
              </a:rPr>
              <a:t>of $5,295.40</a:t>
            </a:r>
            <a:endParaRPr lang="en-US" dirty="0" smtClean="0">
              <a:solidFill>
                <a:schemeClr val="tx1"/>
              </a:solidFill>
              <a:cs typeface="Arial" panose="020B0604020202020204" pitchFamily="34" charset="0"/>
            </a:endParaRPr>
          </a:p>
          <a:p>
            <a:pPr>
              <a:buClrTx/>
            </a:pPr>
            <a:r>
              <a:rPr lang="en-US" dirty="0" smtClean="0">
                <a:solidFill>
                  <a:schemeClr val="tx1"/>
                </a:solidFill>
                <a:cs typeface="Arial" panose="020B0604020202020204" pitchFamily="34" charset="0"/>
              </a:rPr>
              <a:t>The labor portion of the statewide standardized amount is adjusted by each hospital’s Medicare wage index </a:t>
            </a:r>
          </a:p>
          <a:p>
            <a:pPr lvl="1">
              <a:buClrTx/>
            </a:pPr>
            <a:r>
              <a:rPr lang="en-US" dirty="0" smtClean="0">
                <a:solidFill>
                  <a:schemeClr val="tx1"/>
                </a:solidFill>
                <a:cs typeface="Arial" panose="020B0604020202020204" pitchFamily="34" charset="0"/>
              </a:rPr>
              <a:t>Wage </a:t>
            </a:r>
            <a:r>
              <a:rPr lang="en-US" dirty="0">
                <a:solidFill>
                  <a:schemeClr val="tx1"/>
                </a:solidFill>
                <a:cs typeface="Arial" panose="020B0604020202020204" pitchFamily="34" charset="0"/>
              </a:rPr>
              <a:t>index </a:t>
            </a:r>
            <a:r>
              <a:rPr lang="en-US" dirty="0" smtClean="0">
                <a:solidFill>
                  <a:schemeClr val="tx1"/>
                </a:solidFill>
                <a:cs typeface="Arial" panose="020B0604020202020204" pitchFamily="34" charset="0"/>
              </a:rPr>
              <a:t>is a factor that represents differences the relative hospital </a:t>
            </a:r>
            <a:r>
              <a:rPr lang="en-US" dirty="0">
                <a:solidFill>
                  <a:schemeClr val="tx1"/>
                </a:solidFill>
                <a:cs typeface="Arial" panose="020B0604020202020204" pitchFamily="34" charset="0"/>
              </a:rPr>
              <a:t>wage level in the geographic area </a:t>
            </a:r>
            <a:r>
              <a:rPr lang="en-US" dirty="0" smtClean="0">
                <a:solidFill>
                  <a:schemeClr val="tx1"/>
                </a:solidFill>
                <a:cs typeface="Arial" panose="020B0604020202020204" pitchFamily="34" charset="0"/>
              </a:rPr>
              <a:t>compared </a:t>
            </a:r>
            <a:r>
              <a:rPr lang="en-US" dirty="0">
                <a:solidFill>
                  <a:schemeClr val="tx1"/>
                </a:solidFill>
                <a:cs typeface="Arial" panose="020B0604020202020204" pitchFamily="34" charset="0"/>
              </a:rPr>
              <a:t>to the national average hospital wage </a:t>
            </a:r>
            <a:r>
              <a:rPr lang="en-US" dirty="0" smtClean="0">
                <a:solidFill>
                  <a:schemeClr val="tx1"/>
                </a:solidFill>
                <a:cs typeface="Arial" panose="020B0604020202020204" pitchFamily="34" charset="0"/>
              </a:rPr>
              <a:t>level</a:t>
            </a:r>
          </a:p>
          <a:p>
            <a:pPr lvl="1">
              <a:buClrTx/>
            </a:pPr>
            <a:r>
              <a:rPr lang="en-US" dirty="0" smtClean="0">
                <a:solidFill>
                  <a:schemeClr val="tx1"/>
                </a:solidFill>
                <a:cs typeface="Arial" panose="020B0604020202020204" pitchFamily="34" charset="0"/>
              </a:rPr>
              <a:t>Example base rate calculation:	</a:t>
            </a:r>
          </a:p>
          <a:p>
            <a:pPr marL="627063" lvl="2" indent="0">
              <a:buClrTx/>
              <a:buNone/>
            </a:pPr>
            <a:r>
              <a:rPr lang="en-US" dirty="0" smtClean="0">
                <a:solidFill>
                  <a:schemeClr val="tx1"/>
                </a:solidFill>
                <a:cs typeface="Arial" panose="020B0604020202020204" pitchFamily="34" charset="0"/>
              </a:rPr>
              <a:t>($5,295.40 X 0.696 labor portion X 1.0366 wage index) +</a:t>
            </a:r>
          </a:p>
          <a:p>
            <a:pPr marL="627063" lvl="2" indent="0">
              <a:buClrTx/>
              <a:buNone/>
            </a:pPr>
            <a:r>
              <a:rPr lang="en-US" dirty="0">
                <a:solidFill>
                  <a:schemeClr val="tx1"/>
                </a:solidFill>
                <a:cs typeface="Arial" panose="020B0604020202020204" pitchFamily="34" charset="0"/>
              </a:rPr>
              <a:t>($5,295.40 X </a:t>
            </a:r>
            <a:r>
              <a:rPr lang="en-US" dirty="0" smtClean="0">
                <a:solidFill>
                  <a:schemeClr val="tx1"/>
                </a:solidFill>
                <a:cs typeface="Arial" panose="020B0604020202020204" pitchFamily="34" charset="0"/>
              </a:rPr>
              <a:t>0.304 non-labor portion) = 5,430.29 DRG base rate</a:t>
            </a:r>
            <a:endParaRPr lang="en-US" dirty="0">
              <a:solidFill>
                <a:schemeClr val="tx1"/>
              </a:solidFill>
              <a:cs typeface="Arial" panose="020B0604020202020204" pitchFamily="34" charset="0"/>
            </a:endParaRPr>
          </a:p>
          <a:p>
            <a:pPr>
              <a:buClrTx/>
            </a:pPr>
            <a:r>
              <a:rPr lang="en-US" dirty="0" smtClean="0">
                <a:solidFill>
                  <a:schemeClr val="tx1"/>
                </a:solidFill>
                <a:cs typeface="Arial" panose="020B0604020202020204" pitchFamily="34" charset="0"/>
              </a:rPr>
              <a:t>High </a:t>
            </a:r>
            <a:r>
              <a:rPr lang="en-US" dirty="0">
                <a:solidFill>
                  <a:schemeClr val="tx1"/>
                </a:solidFill>
                <a:cs typeface="Arial" panose="020B0604020202020204" pitchFamily="34" charset="0"/>
              </a:rPr>
              <a:t>volume “hold harmless” adjustment applied to </a:t>
            </a:r>
            <a:r>
              <a:rPr lang="en-US" dirty="0" smtClean="0">
                <a:solidFill>
                  <a:schemeClr val="tx1"/>
                </a:solidFill>
                <a:cs typeface="Arial" panose="020B0604020202020204" pitchFamily="34" charset="0"/>
              </a:rPr>
              <a:t>providers who meet specific Medicaid volume criteria and are projected to incur a loss </a:t>
            </a:r>
            <a:r>
              <a:rPr lang="en-US" dirty="0">
                <a:solidFill>
                  <a:schemeClr val="tx1"/>
                </a:solidFill>
                <a:cs typeface="Arial" panose="020B0604020202020204" pitchFamily="34" charset="0"/>
              </a:rPr>
              <a:t>under the new </a:t>
            </a:r>
            <a:r>
              <a:rPr lang="en-US" dirty="0" smtClean="0">
                <a:solidFill>
                  <a:schemeClr val="tx1"/>
                </a:solidFill>
                <a:cs typeface="Arial" panose="020B0604020202020204" pitchFamily="34" charset="0"/>
              </a:rPr>
              <a:t>system</a:t>
            </a:r>
          </a:p>
          <a:p>
            <a:pPr lvl="1">
              <a:buClrTx/>
            </a:pPr>
            <a:r>
              <a:rPr lang="en-US" dirty="0" smtClean="0">
                <a:solidFill>
                  <a:schemeClr val="tx1"/>
                </a:solidFill>
                <a:cs typeface="Arial" panose="020B0604020202020204" pitchFamily="34" charset="0"/>
              </a:rPr>
              <a:t>ADD SPECS</a:t>
            </a:r>
            <a:endParaRPr lang="en-US" dirty="0">
              <a:solidFill>
                <a:schemeClr val="tx1"/>
              </a:solidFill>
              <a:cs typeface="Arial" panose="020B0604020202020204" pitchFamily="34" charset="0"/>
            </a:endParaRPr>
          </a:p>
          <a:p>
            <a:pPr marL="0" indent="0">
              <a:buNone/>
            </a:pPr>
            <a:endParaRPr lang="en-US" dirty="0">
              <a:solidFill>
                <a:schemeClr val="tx1"/>
              </a:solidFill>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dirty="0" smtClean="0"/>
              <a:t>Page </a:t>
            </a:r>
            <a:fld id="{41AC91BC-8CD9-4936-90AF-51ED26E6B541}" type="slidenum">
              <a:rPr lang="en-US" smtClean="0"/>
              <a:pPr/>
              <a:t>17</a:t>
            </a:fld>
            <a:endParaRPr lang="en-US" dirty="0"/>
          </a:p>
        </p:txBody>
      </p:sp>
      <p:sp>
        <p:nvSpPr>
          <p:cNvPr id="7" name="Title 1"/>
          <p:cNvSpPr>
            <a:spLocks noGrp="1"/>
          </p:cNvSpPr>
          <p:nvPr>
            <p:ph type="title"/>
          </p:nvPr>
        </p:nvSpPr>
        <p:spPr bwMode="gray">
          <a:xfrm>
            <a:off x="457200" y="286603"/>
            <a:ext cx="8686800" cy="869016"/>
          </a:xfrm>
        </p:spPr>
        <p:txBody>
          <a:bodyPr/>
          <a:lstStyle/>
          <a:p>
            <a:r>
              <a:rPr lang="en-US" dirty="0"/>
              <a:t>New DRG system Pricing </a:t>
            </a:r>
            <a:r>
              <a:rPr lang="en-US" dirty="0" smtClean="0"/>
              <a:t>Formulas</a:t>
            </a:r>
            <a:endParaRPr lang="en-US" dirty="0"/>
          </a:p>
        </p:txBody>
      </p:sp>
    </p:spTree>
    <p:extLst>
      <p:ext uri="{BB962C8B-B14F-4D97-AF65-F5344CB8AC3E}">
        <p14:creationId xmlns:p14="http://schemas.microsoft.com/office/powerpoint/2010/main" val="4280006051"/>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bwMode="gray">
          <a:xfrm>
            <a:off x="370115" y="1393371"/>
            <a:ext cx="8447314" cy="5070929"/>
          </a:xfrm>
        </p:spPr>
        <p:txBody>
          <a:bodyPr>
            <a:noAutofit/>
          </a:bodyPr>
          <a:lstStyle/>
          <a:p>
            <a:pPr marL="0" indent="0">
              <a:buNone/>
            </a:pPr>
            <a:r>
              <a:rPr lang="en-US" b="1" dirty="0" smtClean="0">
                <a:solidFill>
                  <a:schemeClr val="tx1"/>
                </a:solidFill>
                <a:cs typeface="Arial" panose="020B0604020202020204" pitchFamily="34" charset="0"/>
              </a:rPr>
              <a:t>DRG relative weights</a:t>
            </a:r>
            <a:endParaRPr lang="en-US" b="1" dirty="0">
              <a:solidFill>
                <a:schemeClr val="tx1"/>
              </a:solidFill>
              <a:cs typeface="Arial" panose="020B0604020202020204" pitchFamily="34" charset="0"/>
            </a:endParaRPr>
          </a:p>
          <a:p>
            <a:pPr>
              <a:buClrTx/>
            </a:pPr>
            <a:r>
              <a:rPr lang="en-US" dirty="0" smtClean="0">
                <a:solidFill>
                  <a:schemeClr val="tx1"/>
                </a:solidFill>
                <a:cs typeface="Arial" panose="020B0604020202020204" pitchFamily="34" charset="0"/>
              </a:rPr>
              <a:t>DRG relative weight is a factor that represents the average resource requirements for each DRG</a:t>
            </a:r>
          </a:p>
          <a:p>
            <a:pPr lvl="1">
              <a:buClrTx/>
            </a:pPr>
            <a:r>
              <a:rPr lang="en-US" sz="2400" dirty="0">
                <a:solidFill>
                  <a:schemeClr val="tx1"/>
                </a:solidFill>
                <a:cs typeface="Arial" panose="020B0604020202020204" pitchFamily="34" charset="0"/>
              </a:rPr>
              <a:t>DRG relative weight of 1.0 indicates average resource requirements (relative to all other inpatient services)</a:t>
            </a:r>
          </a:p>
          <a:p>
            <a:pPr>
              <a:buClrTx/>
            </a:pPr>
            <a:r>
              <a:rPr lang="en-US" dirty="0" smtClean="0">
                <a:solidFill>
                  <a:schemeClr val="tx1"/>
                </a:solidFill>
                <a:cs typeface="Arial" panose="020B0604020202020204" pitchFamily="34" charset="0"/>
              </a:rPr>
              <a:t>The new system APR-DRG relative weights are based on the “National Weights” calculated annually by 3M using a national dataset 15 million inpatient claims</a:t>
            </a:r>
          </a:p>
        </p:txBody>
      </p:sp>
      <p:sp>
        <p:nvSpPr>
          <p:cNvPr id="4" name="Slide Number Placeholder 3"/>
          <p:cNvSpPr>
            <a:spLocks noGrp="1"/>
          </p:cNvSpPr>
          <p:nvPr>
            <p:ph type="sldNum" sz="quarter" idx="12"/>
          </p:nvPr>
        </p:nvSpPr>
        <p:spPr/>
        <p:txBody>
          <a:bodyPr/>
          <a:lstStyle/>
          <a:p>
            <a:r>
              <a:rPr lang="en-US" dirty="0" smtClean="0"/>
              <a:t>Page </a:t>
            </a:r>
            <a:fld id="{41AC91BC-8CD9-4936-90AF-51ED26E6B541}" type="slidenum">
              <a:rPr lang="en-US" smtClean="0"/>
              <a:pPr/>
              <a:t>18</a:t>
            </a:fld>
            <a:endParaRPr lang="en-US" dirty="0"/>
          </a:p>
        </p:txBody>
      </p:sp>
      <p:sp>
        <p:nvSpPr>
          <p:cNvPr id="7" name="Title 1"/>
          <p:cNvSpPr>
            <a:spLocks noGrp="1"/>
          </p:cNvSpPr>
          <p:nvPr>
            <p:ph type="title"/>
          </p:nvPr>
        </p:nvSpPr>
        <p:spPr bwMode="gray">
          <a:xfrm>
            <a:off x="457200" y="286603"/>
            <a:ext cx="8686800" cy="869016"/>
          </a:xfrm>
        </p:spPr>
        <p:txBody>
          <a:bodyPr/>
          <a:lstStyle/>
          <a:p>
            <a:r>
              <a:rPr lang="en-US" dirty="0"/>
              <a:t>New DRG system Pricing </a:t>
            </a:r>
            <a:r>
              <a:rPr lang="en-US" dirty="0" smtClean="0"/>
              <a:t>Formulas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117085144"/>
              </p:ext>
            </p:extLst>
          </p:nvPr>
        </p:nvGraphicFramePr>
        <p:xfrm>
          <a:off x="739775" y="4876541"/>
          <a:ext cx="6727825" cy="1341120"/>
        </p:xfrm>
        <a:graphic>
          <a:graphicData uri="http://schemas.openxmlformats.org/drawingml/2006/table">
            <a:tbl>
              <a:tblPr firstRow="1" bandRow="1">
                <a:tableStyleId>{5C22544A-7EE6-4342-B048-85BDC9FD1C3A}</a:tableStyleId>
              </a:tblPr>
              <a:tblGrid>
                <a:gridCol w="2182316"/>
                <a:gridCol w="3318693"/>
                <a:gridCol w="1226816"/>
              </a:tblGrid>
              <a:tr h="271186">
                <a:tc>
                  <a:txBody>
                    <a:bodyPr/>
                    <a:lstStyle/>
                    <a:p>
                      <a:pPr algn="ctr"/>
                      <a:r>
                        <a:rPr lang="en-US" sz="1600" b="1" dirty="0" smtClean="0">
                          <a:latin typeface="+mj-lt"/>
                        </a:rPr>
                        <a:t>Example</a:t>
                      </a:r>
                      <a:endParaRPr lang="en-US" sz="1600" b="1" dirty="0">
                        <a:latin typeface="+mj-lt"/>
                      </a:endParaRPr>
                    </a:p>
                  </a:txBody>
                  <a:tcPr anchor="ctr"/>
                </a:tc>
                <a:tc>
                  <a:txBody>
                    <a:bodyPr/>
                    <a:lstStyle/>
                    <a:p>
                      <a:pPr algn="ctr"/>
                      <a:r>
                        <a:rPr lang="en-US" sz="1600" b="1" dirty="0" smtClean="0">
                          <a:latin typeface="+mj-lt"/>
                        </a:rPr>
                        <a:t>APR-DRG</a:t>
                      </a:r>
                      <a:endParaRPr lang="en-US" sz="1600" b="1" dirty="0">
                        <a:latin typeface="+mj-lt"/>
                      </a:endParaRPr>
                    </a:p>
                  </a:txBody>
                  <a:tcPr anchor="ctr"/>
                </a:tc>
                <a:tc>
                  <a:txBody>
                    <a:bodyPr/>
                    <a:lstStyle/>
                    <a:p>
                      <a:pPr algn="ctr"/>
                      <a:r>
                        <a:rPr lang="en-US" sz="1600" b="1" dirty="0" smtClean="0">
                          <a:latin typeface="+mj-lt"/>
                        </a:rPr>
                        <a:t>Weight</a:t>
                      </a:r>
                      <a:endParaRPr lang="en-US" sz="1600" b="1" dirty="0">
                        <a:latin typeface="+mj-lt"/>
                      </a:endParaRPr>
                    </a:p>
                  </a:txBody>
                  <a:tcPr anchor="ctr"/>
                </a:tc>
              </a:tr>
              <a:tr h="290691">
                <a:tc>
                  <a:txBody>
                    <a:bodyPr/>
                    <a:lstStyle/>
                    <a:p>
                      <a:r>
                        <a:rPr lang="en-US" sz="1600" b="0" dirty="0" smtClean="0">
                          <a:solidFill>
                            <a:schemeClr val="tx1">
                              <a:lumMod val="85000"/>
                              <a:lumOff val="15000"/>
                            </a:schemeClr>
                          </a:solidFill>
                          <a:latin typeface="+mj-lt"/>
                        </a:rPr>
                        <a:t>Low weight</a:t>
                      </a:r>
                      <a:endParaRPr lang="en-US" sz="1600" b="0" dirty="0">
                        <a:solidFill>
                          <a:schemeClr val="tx1">
                            <a:lumMod val="85000"/>
                            <a:lumOff val="15000"/>
                          </a:schemeClr>
                        </a:solidFill>
                        <a:latin typeface="+mj-lt"/>
                      </a:endParaRPr>
                    </a:p>
                  </a:txBody>
                  <a:tcPr anchor="ctr"/>
                </a:tc>
                <a:tc>
                  <a:txBody>
                    <a:bodyPr/>
                    <a:lstStyle/>
                    <a:p>
                      <a:r>
                        <a:rPr lang="en-US" sz="1600" b="0" dirty="0" smtClean="0">
                          <a:solidFill>
                            <a:schemeClr val="tx1">
                              <a:lumMod val="85000"/>
                              <a:lumOff val="15000"/>
                            </a:schemeClr>
                          </a:solidFill>
                          <a:latin typeface="+mj-lt"/>
                        </a:rPr>
                        <a:t>DRG 640-1 – Normal newborn </a:t>
                      </a:r>
                      <a:endParaRPr lang="en-US" sz="1600" b="0" dirty="0">
                        <a:solidFill>
                          <a:schemeClr val="tx1">
                            <a:lumMod val="85000"/>
                            <a:lumOff val="15000"/>
                          </a:schemeClr>
                        </a:solidFill>
                        <a:latin typeface="+mj-lt"/>
                      </a:endParaRPr>
                    </a:p>
                  </a:txBody>
                  <a:tcPr anchor="ctr"/>
                </a:tc>
                <a:tc>
                  <a:txBody>
                    <a:bodyPr/>
                    <a:lstStyle/>
                    <a:p>
                      <a:pPr algn="ctr"/>
                      <a:r>
                        <a:rPr lang="en-US" sz="1600" b="0" dirty="0" smtClean="0">
                          <a:solidFill>
                            <a:schemeClr val="tx1">
                              <a:lumMod val="85000"/>
                              <a:lumOff val="15000"/>
                            </a:schemeClr>
                          </a:solidFill>
                          <a:latin typeface="+mj-lt"/>
                        </a:rPr>
                        <a:t>0.0969</a:t>
                      </a:r>
                      <a:endParaRPr lang="en-US" sz="1600" b="0" dirty="0">
                        <a:solidFill>
                          <a:schemeClr val="tx1">
                            <a:lumMod val="85000"/>
                            <a:lumOff val="15000"/>
                          </a:schemeClr>
                        </a:solidFill>
                        <a:latin typeface="+mj-lt"/>
                      </a:endParaRPr>
                    </a:p>
                  </a:txBody>
                  <a:tcPr anchor="ctr"/>
                </a:tc>
              </a:tr>
              <a:tr h="290691">
                <a:tc>
                  <a:txBody>
                    <a:bodyPr/>
                    <a:lstStyle/>
                    <a:p>
                      <a:r>
                        <a:rPr lang="en-US" sz="1600" b="0" dirty="0" smtClean="0">
                          <a:solidFill>
                            <a:schemeClr val="tx1">
                              <a:lumMod val="85000"/>
                              <a:lumOff val="15000"/>
                            </a:schemeClr>
                          </a:solidFill>
                          <a:latin typeface="+mj-lt"/>
                        </a:rPr>
                        <a:t>Average weight</a:t>
                      </a:r>
                      <a:endParaRPr lang="en-US" sz="1600" b="0" dirty="0">
                        <a:solidFill>
                          <a:schemeClr val="tx1">
                            <a:lumMod val="85000"/>
                            <a:lumOff val="15000"/>
                          </a:schemeClr>
                        </a:solidFill>
                        <a:latin typeface="+mj-lt"/>
                      </a:endParaRPr>
                    </a:p>
                  </a:txBody>
                  <a:tcPr anchor="ctr"/>
                </a:tc>
                <a:tc>
                  <a:txBody>
                    <a:bodyPr/>
                    <a:lstStyle/>
                    <a:p>
                      <a:r>
                        <a:rPr lang="en-US" sz="1600" b="0" dirty="0" smtClean="0">
                          <a:solidFill>
                            <a:schemeClr val="tx1">
                              <a:lumMod val="85000"/>
                              <a:lumOff val="15000"/>
                            </a:schemeClr>
                          </a:solidFill>
                          <a:latin typeface="+mj-lt"/>
                        </a:rPr>
                        <a:t>DRG 225-2 – Appendectomy </a:t>
                      </a:r>
                      <a:endParaRPr lang="en-US" sz="1600" b="0" dirty="0">
                        <a:solidFill>
                          <a:schemeClr val="tx1">
                            <a:lumMod val="85000"/>
                            <a:lumOff val="15000"/>
                          </a:schemeClr>
                        </a:solidFill>
                        <a:latin typeface="+mj-lt"/>
                      </a:endParaRPr>
                    </a:p>
                  </a:txBody>
                  <a:tcPr anchor="ctr"/>
                </a:tc>
                <a:tc>
                  <a:txBody>
                    <a:bodyPr/>
                    <a:lstStyle/>
                    <a:p>
                      <a:pPr algn="ctr"/>
                      <a:r>
                        <a:rPr lang="en-US" sz="1600" b="0" dirty="0" smtClean="0">
                          <a:solidFill>
                            <a:schemeClr val="tx1">
                              <a:lumMod val="85000"/>
                              <a:lumOff val="15000"/>
                            </a:schemeClr>
                          </a:solidFill>
                          <a:latin typeface="+mj-lt"/>
                        </a:rPr>
                        <a:t>1.0240</a:t>
                      </a:r>
                      <a:endParaRPr lang="en-US" sz="1600" b="0" dirty="0">
                        <a:solidFill>
                          <a:schemeClr val="tx1">
                            <a:lumMod val="85000"/>
                            <a:lumOff val="15000"/>
                          </a:schemeClr>
                        </a:solidFill>
                        <a:latin typeface="+mj-lt"/>
                      </a:endParaRPr>
                    </a:p>
                  </a:txBody>
                  <a:tcPr anchor="ctr"/>
                </a:tc>
              </a:tr>
              <a:tr h="290691">
                <a:tc>
                  <a:txBody>
                    <a:bodyPr/>
                    <a:lstStyle/>
                    <a:p>
                      <a:r>
                        <a:rPr lang="en-US" sz="1600" b="0" dirty="0" smtClean="0">
                          <a:solidFill>
                            <a:schemeClr val="tx1">
                              <a:lumMod val="85000"/>
                              <a:lumOff val="15000"/>
                            </a:schemeClr>
                          </a:solidFill>
                          <a:latin typeface="+mj-lt"/>
                        </a:rPr>
                        <a:t>High</a:t>
                      </a:r>
                      <a:r>
                        <a:rPr lang="en-US" sz="1600" b="0" baseline="0" dirty="0" smtClean="0">
                          <a:solidFill>
                            <a:schemeClr val="tx1">
                              <a:lumMod val="85000"/>
                              <a:lumOff val="15000"/>
                            </a:schemeClr>
                          </a:solidFill>
                          <a:latin typeface="+mj-lt"/>
                        </a:rPr>
                        <a:t> weight</a:t>
                      </a:r>
                      <a:endParaRPr lang="en-US" sz="1600" b="0" dirty="0">
                        <a:solidFill>
                          <a:schemeClr val="tx1">
                            <a:lumMod val="85000"/>
                            <a:lumOff val="15000"/>
                          </a:schemeClr>
                        </a:solidFill>
                        <a:latin typeface="+mj-lt"/>
                      </a:endParaRPr>
                    </a:p>
                  </a:txBody>
                  <a:tcPr anchor="ctr"/>
                </a:tc>
                <a:tc>
                  <a:txBody>
                    <a:bodyPr/>
                    <a:lstStyle/>
                    <a:p>
                      <a:r>
                        <a:rPr lang="en-US" sz="1600" b="0" dirty="0" smtClean="0">
                          <a:solidFill>
                            <a:schemeClr val="tx1">
                              <a:lumMod val="85000"/>
                              <a:lumOff val="15000"/>
                            </a:schemeClr>
                          </a:solidFill>
                          <a:latin typeface="+mj-lt"/>
                        </a:rPr>
                        <a:t>DRG 002-4 – Heart transplant </a:t>
                      </a:r>
                      <a:endParaRPr lang="en-US" sz="1600" b="0" dirty="0">
                        <a:solidFill>
                          <a:schemeClr val="tx1">
                            <a:lumMod val="85000"/>
                            <a:lumOff val="15000"/>
                          </a:schemeClr>
                        </a:solidFill>
                        <a:latin typeface="+mj-lt"/>
                      </a:endParaRPr>
                    </a:p>
                  </a:txBody>
                  <a:tcPr anchor="ctr"/>
                </a:tc>
                <a:tc>
                  <a:txBody>
                    <a:bodyPr/>
                    <a:lstStyle/>
                    <a:p>
                      <a:pPr algn="ctr"/>
                      <a:r>
                        <a:rPr lang="en-US" sz="1600" b="0" dirty="0" smtClean="0">
                          <a:solidFill>
                            <a:schemeClr val="tx1">
                              <a:lumMod val="85000"/>
                              <a:lumOff val="15000"/>
                            </a:schemeClr>
                          </a:solidFill>
                          <a:latin typeface="+mj-lt"/>
                        </a:rPr>
                        <a:t>21.2277</a:t>
                      </a:r>
                      <a:endParaRPr lang="en-US" sz="1600" b="0" dirty="0">
                        <a:solidFill>
                          <a:schemeClr val="tx1">
                            <a:lumMod val="85000"/>
                            <a:lumOff val="15000"/>
                          </a:schemeClr>
                        </a:solidFill>
                        <a:latin typeface="+mj-lt"/>
                      </a:endParaRPr>
                    </a:p>
                  </a:txBody>
                  <a:tcPr anchor="ctr"/>
                </a:tc>
              </a:tr>
            </a:tbl>
          </a:graphicData>
        </a:graphic>
      </p:graphicFrame>
    </p:spTree>
    <p:extLst>
      <p:ext uri="{BB962C8B-B14F-4D97-AF65-F5344CB8AC3E}">
        <p14:creationId xmlns:p14="http://schemas.microsoft.com/office/powerpoint/2010/main" val="3207931905"/>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dirty="0" smtClean="0"/>
              <a:t>Use of Policy Adjustors</a:t>
            </a:r>
            <a:endParaRPr lang="en-US" dirty="0"/>
          </a:p>
        </p:txBody>
      </p:sp>
      <p:sp>
        <p:nvSpPr>
          <p:cNvPr id="4" name="Slide Number Placeholder 3"/>
          <p:cNvSpPr>
            <a:spLocks noGrp="1"/>
          </p:cNvSpPr>
          <p:nvPr>
            <p:ph type="sldNum" sz="quarter" idx="12"/>
          </p:nvPr>
        </p:nvSpPr>
        <p:spPr/>
        <p:txBody>
          <a:bodyPr/>
          <a:lstStyle/>
          <a:p>
            <a:pPr>
              <a:defRPr/>
            </a:pPr>
            <a:r>
              <a:rPr lang="en-US" dirty="0" smtClean="0"/>
              <a:t>Page </a:t>
            </a:r>
            <a:fld id="{77A7459A-CA58-4740-B04C-F2F8EEDCF3E8}" type="slidenum">
              <a:rPr lang="en-US" smtClean="0"/>
              <a:pPr>
                <a:defRPr/>
              </a:pPr>
              <a:t>19</a:t>
            </a:fld>
            <a:endParaRPr lang="en-US" dirty="0"/>
          </a:p>
        </p:txBody>
      </p:sp>
      <p:sp>
        <p:nvSpPr>
          <p:cNvPr id="5" name="TextBox 6"/>
          <p:cNvSpPr txBox="1">
            <a:spLocks noChangeArrowheads="1"/>
          </p:cNvSpPr>
          <p:nvPr/>
        </p:nvSpPr>
        <p:spPr bwMode="auto">
          <a:xfrm>
            <a:off x="272146" y="1196120"/>
            <a:ext cx="8579754" cy="5155257"/>
          </a:xfrm>
          <a:prstGeom prst="rect">
            <a:avLst/>
          </a:prstGeom>
          <a:noFill/>
          <a:ln w="9525">
            <a:noFill/>
            <a:miter lim="800000"/>
            <a:headEnd/>
            <a:tailEnd/>
          </a:ln>
        </p:spPr>
        <p:txBody>
          <a:bodyPr wrap="square">
            <a:spAutoFit/>
          </a:bodyPr>
          <a:lstStyle/>
          <a:p>
            <a:r>
              <a:rPr lang="en-US" sz="2400" b="1" dirty="0" smtClean="0">
                <a:latin typeface="Arial Narrow" panose="020B0606020202030204" pitchFamily="34" charset="0"/>
                <a:cs typeface="Arial" panose="020B0604020202020204" pitchFamily="34" charset="0"/>
              </a:rPr>
              <a:t>Policy adjustor factors</a:t>
            </a:r>
          </a:p>
          <a:p>
            <a:pPr marL="228600" indent="-228600">
              <a:spcBef>
                <a:spcPts val="600"/>
              </a:spcBef>
              <a:buFont typeface="Arial Narrow" panose="020B0606020202030204" pitchFamily="34" charset="0"/>
              <a:buChar char="»"/>
            </a:pPr>
            <a:r>
              <a:rPr lang="en-US" sz="2400" dirty="0">
                <a:latin typeface="Arial Narrow" panose="020B0606020202030204" pitchFamily="34" charset="0"/>
                <a:ea typeface="ＭＳ Ｐゴシック" pitchFamily="34" charset="-128"/>
                <a:cs typeface="Arial" panose="020B0604020202020204" pitchFamily="34" charset="0"/>
              </a:rPr>
              <a:t>Key Medicaid services targeted for enhanced payment to ensure access to </a:t>
            </a:r>
            <a:r>
              <a:rPr lang="en-US" sz="2400" dirty="0" smtClean="0">
                <a:latin typeface="Arial Narrow" panose="020B0606020202030204" pitchFamily="34" charset="0"/>
                <a:ea typeface="ＭＳ Ｐゴシック" pitchFamily="34" charset="-128"/>
                <a:cs typeface="Arial" panose="020B0604020202020204" pitchFamily="34" charset="0"/>
              </a:rPr>
              <a:t>care</a:t>
            </a:r>
          </a:p>
          <a:p>
            <a:pPr marL="228600" indent="-228600">
              <a:spcBef>
                <a:spcPts val="600"/>
              </a:spcBef>
              <a:buFont typeface="Arial Narrow" panose="020B0606020202030204"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Policy adjustor factors applied to DRG base payments:</a:t>
            </a:r>
          </a:p>
          <a:p>
            <a:pPr marL="685800" lvl="2" indent="-228600">
              <a:spcBef>
                <a:spcPts val="600"/>
              </a:spcBef>
              <a:buFont typeface="Arial Narrow" panose="020B0606020202030204" pitchFamily="34" charset="0"/>
              <a:buChar char="›"/>
            </a:pPr>
            <a:r>
              <a:rPr lang="en-US" sz="2000" dirty="0" smtClean="0">
                <a:latin typeface="Arial Narrow" panose="020B0606020202030204" pitchFamily="34" charset="0"/>
                <a:ea typeface="ＭＳ Ｐゴシック" pitchFamily="34" charset="-128"/>
                <a:cs typeface="Arial" panose="020B0604020202020204" pitchFamily="34" charset="0"/>
              </a:rPr>
              <a:t>Normal newborn DRGs: 1.55 factor</a:t>
            </a:r>
          </a:p>
          <a:p>
            <a:pPr marL="685800" lvl="2" indent="-228600">
              <a:spcBef>
                <a:spcPts val="600"/>
              </a:spcBef>
              <a:buFont typeface="Arial Narrow" panose="020B0606020202030204" pitchFamily="34" charset="0"/>
              <a:buChar char="›"/>
            </a:pPr>
            <a:r>
              <a:rPr lang="en-US" sz="2000" dirty="0" smtClean="0">
                <a:latin typeface="Arial Narrow" panose="020B0606020202030204" pitchFamily="34" charset="0"/>
                <a:ea typeface="ＭＳ Ｐゴシック" pitchFamily="34" charset="-128"/>
                <a:cs typeface="Arial" panose="020B0604020202020204" pitchFamily="34" charset="0"/>
              </a:rPr>
              <a:t>Neonate DRGs: 1.10 factor</a:t>
            </a:r>
          </a:p>
          <a:p>
            <a:pPr marL="685800" lvl="2" indent="-228600">
              <a:spcBef>
                <a:spcPts val="600"/>
              </a:spcBef>
              <a:buFont typeface="Arial Narrow" panose="020B0606020202030204" pitchFamily="34" charset="0"/>
              <a:buChar char="›"/>
            </a:pPr>
            <a:r>
              <a:rPr lang="en-US" sz="2000" dirty="0" smtClean="0">
                <a:latin typeface="Arial Narrow" panose="020B0606020202030204" pitchFamily="34" charset="0"/>
                <a:ea typeface="ＭＳ Ｐゴシック" pitchFamily="34" charset="-128"/>
                <a:cs typeface="Arial" panose="020B0604020202020204" pitchFamily="34" charset="0"/>
              </a:rPr>
              <a:t>Obstetric DRGs: 1.55 factor</a:t>
            </a:r>
          </a:p>
          <a:p>
            <a:pPr marL="685800" lvl="2" indent="-228600">
              <a:spcBef>
                <a:spcPts val="600"/>
              </a:spcBef>
              <a:buFont typeface="Arial Narrow" panose="020B0606020202030204" pitchFamily="34" charset="0"/>
              <a:buChar char="›"/>
            </a:pPr>
            <a:r>
              <a:rPr lang="en-US" sz="2000" dirty="0" smtClean="0">
                <a:latin typeface="Arial Narrow" panose="020B0606020202030204" pitchFamily="34" charset="0"/>
                <a:ea typeface="ＭＳ Ｐゴシック" pitchFamily="34" charset="-128"/>
                <a:cs typeface="Arial" panose="020B0604020202020204" pitchFamily="34" charset="0"/>
              </a:rPr>
              <a:t>Psychiatric/Rehabilitation DRGs: 1.65 factor</a:t>
            </a:r>
          </a:p>
          <a:p>
            <a:pPr marL="685800" lvl="2" indent="-228600">
              <a:spcBef>
                <a:spcPts val="600"/>
              </a:spcBef>
              <a:buFont typeface="Arial Narrow" panose="020B0606020202030204" pitchFamily="34" charset="0"/>
              <a:buChar char="›"/>
            </a:pPr>
            <a:r>
              <a:rPr lang="en-US" sz="2000" dirty="0" smtClean="0">
                <a:latin typeface="Arial Narrow" panose="020B0606020202030204" pitchFamily="34" charset="0"/>
                <a:ea typeface="ＭＳ Ｐゴシック" pitchFamily="34" charset="-128"/>
                <a:cs typeface="Arial" panose="020B0604020202020204" pitchFamily="34" charset="0"/>
              </a:rPr>
              <a:t>Other pediatric cases (age 18 and under): 1.25 factor</a:t>
            </a:r>
          </a:p>
          <a:p>
            <a:pPr marL="228600" indent="-228600">
              <a:spcBef>
                <a:spcPts val="600"/>
              </a:spcBef>
              <a:buFont typeface="Arial Narrow" panose="020B0606020202030204"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Policy adjustor values set at levels for each service to achieve same pay-to-cost ratio as statewide average (including allocated static payments)</a:t>
            </a:r>
          </a:p>
          <a:p>
            <a:pPr marL="685800" lvl="2" indent="-228600">
              <a:spcBef>
                <a:spcPts val="600"/>
              </a:spcBef>
              <a:spcAft>
                <a:spcPts val="1200"/>
              </a:spcAft>
              <a:buFont typeface="Arial Narrow" panose="020B0606020202030204" pitchFamily="34" charset="0"/>
              <a:buChar char="›"/>
            </a:pPr>
            <a:r>
              <a:rPr lang="en-US" sz="2000" dirty="0" smtClean="0">
                <a:latin typeface="Arial Narrow" panose="020B0606020202030204" pitchFamily="34" charset="0"/>
                <a:ea typeface="ＭＳ Ｐゴシック" pitchFamily="34" charset="-128"/>
                <a:cs typeface="Arial" panose="020B0604020202020204" pitchFamily="34" charset="0"/>
              </a:rPr>
              <a:t>Exception: Psychiatric/Rehabilitation policy adjustor set to achieve current system spending</a:t>
            </a:r>
            <a:endParaRPr lang="en-US" sz="2000" dirty="0">
              <a:latin typeface="Arial Narrow" panose="020B0606020202030204" pitchFamily="34" charset="0"/>
              <a:ea typeface="ＭＳ Ｐゴシック" pitchFamily="34" charset="-128"/>
              <a:cs typeface="Arial" panose="020B0604020202020204" pitchFamily="34" charset="0"/>
            </a:endParaRPr>
          </a:p>
        </p:txBody>
      </p:sp>
    </p:spTree>
    <p:extLst>
      <p:ext uri="{BB962C8B-B14F-4D97-AF65-F5344CB8AC3E}">
        <p14:creationId xmlns:p14="http://schemas.microsoft.com/office/powerpoint/2010/main" val="3200757175"/>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Table of contents</a:t>
            </a:r>
            <a:endParaRPr lang="en-US" dirty="0"/>
          </a:p>
        </p:txBody>
      </p:sp>
      <p:sp>
        <p:nvSpPr>
          <p:cNvPr id="6" name="Text Placeholder 174"/>
          <p:cNvSpPr txBox="1">
            <a:spLocks/>
          </p:cNvSpPr>
          <p:nvPr/>
        </p:nvSpPr>
        <p:spPr>
          <a:xfrm>
            <a:off x="1637414" y="1118378"/>
            <a:ext cx="7239885" cy="5445918"/>
          </a:xfrm>
          <a:prstGeom prst="rect">
            <a:avLst/>
          </a:prstGeom>
        </p:spPr>
        <p:txBody>
          <a:bodyPr lIns="0" anchor="ctr" anchorCtr="0"/>
          <a:lstStyle>
            <a:lvl1pPr>
              <a:lnSpc>
                <a:spcPts val="2900"/>
              </a:lnSpc>
              <a:spcBef>
                <a:spcPts val="5400"/>
              </a:spcBef>
              <a:buNone/>
              <a:defRPr/>
            </a:lvl1pPr>
          </a:lstStyle>
          <a:p>
            <a:pPr marL="1541463" marR="0" lvl="0" indent="-1541463" algn="l" defTabSz="914400" rtl="0" eaLnBrk="1" fontAlgn="auto" latinLnBrk="0" hangingPunct="1">
              <a:lnSpc>
                <a:spcPts val="2800"/>
              </a:lnSpc>
              <a:spcBef>
                <a:spcPts val="0"/>
              </a:spcBef>
              <a:spcAft>
                <a:spcPts val="1800"/>
              </a:spcAft>
              <a:buClr>
                <a:schemeClr val="bg1"/>
              </a:buClr>
              <a:buSzPct val="125000"/>
              <a:buFont typeface="Arial Narrow" pitchFamily="34" charset="0"/>
              <a:buNone/>
              <a:tabLst>
                <a:tab pos="1082675" algn="l"/>
              </a:tabLst>
              <a:defRPr/>
            </a:pPr>
            <a:r>
              <a:rPr kumimoji="0" lang="en-US" sz="2200" b="0" i="0" u="none" strike="noStrike" kern="0" cap="none" spc="0" normalizeH="0" baseline="0" noProof="0" dirty="0" smtClean="0">
                <a:ln>
                  <a:noFill/>
                </a:ln>
                <a:solidFill>
                  <a:srgbClr val="6F6754"/>
                </a:solidFill>
                <a:effectLst/>
                <a:uLnTx/>
                <a:uFillTx/>
                <a:latin typeface="Arial Narrow" pitchFamily="34" charset="0"/>
              </a:rPr>
              <a:t>Section 1	»</a:t>
            </a:r>
            <a:r>
              <a:rPr lang="en-US" sz="2200" kern="0" dirty="0">
                <a:solidFill>
                  <a:srgbClr val="6F6754"/>
                </a:solidFill>
                <a:latin typeface="Arial Narrow" pitchFamily="34" charset="0"/>
              </a:rPr>
              <a:t>	</a:t>
            </a:r>
            <a:r>
              <a:rPr lang="en-US" sz="2200" kern="0" noProof="0" dirty="0" smtClean="0">
                <a:solidFill>
                  <a:srgbClr val="6F6754"/>
                </a:solidFill>
                <a:latin typeface="Arial Narrow" pitchFamily="34" charset="0"/>
              </a:rPr>
              <a:t>Overview of DRG Payment Model</a:t>
            </a:r>
          </a:p>
          <a:p>
            <a:pPr marL="1541463" indent="-1541463">
              <a:lnSpc>
                <a:spcPts val="2800"/>
              </a:lnSpc>
              <a:spcBef>
                <a:spcPts val="0"/>
              </a:spcBef>
              <a:spcAft>
                <a:spcPts val="1800"/>
              </a:spcAft>
              <a:buClr>
                <a:schemeClr val="bg1"/>
              </a:buClr>
              <a:buSzPct val="125000"/>
              <a:tabLst>
                <a:tab pos="1082675" algn="l"/>
              </a:tabLst>
              <a:defRPr/>
            </a:pPr>
            <a:r>
              <a:rPr lang="en-US" sz="2200" kern="0" dirty="0">
                <a:solidFill>
                  <a:srgbClr val="6F6754"/>
                </a:solidFill>
                <a:latin typeface="Arial Narrow" pitchFamily="34" charset="0"/>
              </a:rPr>
              <a:t>Section </a:t>
            </a:r>
            <a:r>
              <a:rPr lang="en-US" sz="2200" kern="0" dirty="0" smtClean="0">
                <a:solidFill>
                  <a:srgbClr val="6F6754"/>
                </a:solidFill>
                <a:latin typeface="Arial Narrow" pitchFamily="34" charset="0"/>
              </a:rPr>
              <a:t>2</a:t>
            </a:r>
            <a:r>
              <a:rPr lang="en-US" sz="2200" kern="0" dirty="0">
                <a:solidFill>
                  <a:srgbClr val="6F6754"/>
                </a:solidFill>
                <a:latin typeface="Arial Narrow" pitchFamily="34" charset="0"/>
              </a:rPr>
              <a:t>	»	</a:t>
            </a:r>
            <a:r>
              <a:rPr lang="en-US" sz="2200" kern="0" dirty="0" smtClean="0">
                <a:solidFill>
                  <a:srgbClr val="6F6754"/>
                </a:solidFill>
                <a:latin typeface="Arial Narrow" pitchFamily="34" charset="0"/>
              </a:rPr>
              <a:t>AHCCCS Guiding Principles and Considerations</a:t>
            </a:r>
            <a:endParaRPr kumimoji="0" lang="en-US" sz="2200" b="0" i="0" u="none" strike="noStrike" kern="0" cap="none" spc="0" normalizeH="0" noProof="0" dirty="0" smtClean="0">
              <a:ln>
                <a:noFill/>
              </a:ln>
              <a:solidFill>
                <a:srgbClr val="6F6754"/>
              </a:solidFill>
              <a:effectLst/>
              <a:uLnTx/>
              <a:uFillTx/>
              <a:latin typeface="Arial Narrow" pitchFamily="34" charset="0"/>
            </a:endParaRPr>
          </a:p>
          <a:p>
            <a:pPr marL="1541463" indent="-1541463">
              <a:lnSpc>
                <a:spcPts val="2800"/>
              </a:lnSpc>
              <a:spcBef>
                <a:spcPts val="0"/>
              </a:spcBef>
              <a:spcAft>
                <a:spcPts val="1800"/>
              </a:spcAft>
              <a:buClr>
                <a:schemeClr val="bg1"/>
              </a:buClr>
              <a:buSzPct val="125000"/>
              <a:tabLst>
                <a:tab pos="1082675" algn="l"/>
              </a:tabLst>
              <a:defRPr/>
            </a:pPr>
            <a:r>
              <a:rPr lang="en-US" sz="2200" kern="0" dirty="0" smtClean="0">
                <a:solidFill>
                  <a:srgbClr val="6F6754"/>
                </a:solidFill>
                <a:latin typeface="Arial Narrow" pitchFamily="34" charset="0"/>
              </a:rPr>
              <a:t>Section 3	» 	New DRG System Pricing Formulas</a:t>
            </a:r>
          </a:p>
          <a:p>
            <a:pPr marL="1541463" indent="-1541463">
              <a:lnSpc>
                <a:spcPts val="2800"/>
              </a:lnSpc>
              <a:spcBef>
                <a:spcPts val="0"/>
              </a:spcBef>
              <a:spcAft>
                <a:spcPts val="1800"/>
              </a:spcAft>
              <a:buClr>
                <a:schemeClr val="bg1"/>
              </a:buClr>
              <a:buSzPct val="125000"/>
              <a:tabLst>
                <a:tab pos="1082675" algn="l"/>
              </a:tabLst>
              <a:defRPr/>
            </a:pPr>
            <a:r>
              <a:rPr lang="en-US" sz="2200" kern="0" dirty="0" smtClean="0">
                <a:solidFill>
                  <a:srgbClr val="6F6754"/>
                </a:solidFill>
                <a:latin typeface="Arial Narrow" pitchFamily="34" charset="0"/>
              </a:rPr>
              <a:t>Section </a:t>
            </a:r>
            <a:r>
              <a:rPr lang="en-US" sz="2200" kern="0" dirty="0">
                <a:solidFill>
                  <a:srgbClr val="6F6754"/>
                </a:solidFill>
                <a:latin typeface="Arial Narrow" pitchFamily="34" charset="0"/>
              </a:rPr>
              <a:t>5</a:t>
            </a:r>
            <a:r>
              <a:rPr lang="en-US" sz="2200" kern="0" dirty="0" smtClean="0">
                <a:solidFill>
                  <a:srgbClr val="6F6754"/>
                </a:solidFill>
                <a:latin typeface="Arial Narrow" pitchFamily="34" charset="0"/>
              </a:rPr>
              <a:t>	» 	DRG Pricing Model</a:t>
            </a:r>
          </a:p>
          <a:p>
            <a:pPr marL="1541463" indent="-1541463">
              <a:lnSpc>
                <a:spcPts val="2800"/>
              </a:lnSpc>
              <a:spcBef>
                <a:spcPts val="0"/>
              </a:spcBef>
              <a:spcAft>
                <a:spcPts val="1800"/>
              </a:spcAft>
              <a:buClr>
                <a:schemeClr val="bg1"/>
              </a:buClr>
              <a:buSzPct val="125000"/>
              <a:tabLst>
                <a:tab pos="1082675" algn="l"/>
              </a:tabLst>
              <a:defRPr/>
            </a:pPr>
            <a:r>
              <a:rPr lang="en-US" sz="2200" kern="0" dirty="0">
                <a:solidFill>
                  <a:srgbClr val="6F6754"/>
                </a:solidFill>
                <a:latin typeface="Arial Narrow" pitchFamily="34" charset="0"/>
              </a:rPr>
              <a:t>Section 6	» 	</a:t>
            </a:r>
            <a:r>
              <a:rPr lang="en-US" sz="2200" kern="0" dirty="0" smtClean="0">
                <a:solidFill>
                  <a:srgbClr val="6F6754"/>
                </a:solidFill>
                <a:latin typeface="Arial Narrow" pitchFamily="34" charset="0"/>
              </a:rPr>
              <a:t>Policy Issues</a:t>
            </a:r>
          </a:p>
          <a:p>
            <a:pPr marL="1541463" indent="-1541463">
              <a:lnSpc>
                <a:spcPts val="2800"/>
              </a:lnSpc>
              <a:spcBef>
                <a:spcPts val="0"/>
              </a:spcBef>
              <a:spcAft>
                <a:spcPts val="1800"/>
              </a:spcAft>
              <a:buClr>
                <a:schemeClr val="bg1"/>
              </a:buClr>
              <a:buSzPct val="125000"/>
              <a:tabLst>
                <a:tab pos="1082675" algn="l"/>
              </a:tabLst>
              <a:defRPr/>
            </a:pPr>
            <a:r>
              <a:rPr lang="en-US" sz="2200" kern="0" dirty="0" smtClean="0">
                <a:solidFill>
                  <a:srgbClr val="6F6754"/>
                </a:solidFill>
                <a:latin typeface="Arial Narrow" pitchFamily="34" charset="0"/>
              </a:rPr>
              <a:t>Section </a:t>
            </a:r>
            <a:r>
              <a:rPr lang="en-US" sz="2200" kern="0" dirty="0">
                <a:solidFill>
                  <a:srgbClr val="6F6754"/>
                </a:solidFill>
                <a:latin typeface="Arial Narrow" pitchFamily="34" charset="0"/>
              </a:rPr>
              <a:t>7</a:t>
            </a:r>
            <a:r>
              <a:rPr lang="en-US" sz="2200" kern="0" dirty="0" smtClean="0">
                <a:solidFill>
                  <a:srgbClr val="6F6754"/>
                </a:solidFill>
                <a:latin typeface="Arial Narrow" pitchFamily="34" charset="0"/>
              </a:rPr>
              <a:t>	» 	Hemophilia and Blood Clotting Factors</a:t>
            </a:r>
          </a:p>
          <a:p>
            <a:pPr marL="1541463" indent="-1541463">
              <a:lnSpc>
                <a:spcPts val="2800"/>
              </a:lnSpc>
              <a:spcBef>
                <a:spcPts val="0"/>
              </a:spcBef>
              <a:spcAft>
                <a:spcPts val="1800"/>
              </a:spcAft>
              <a:buClr>
                <a:schemeClr val="bg1"/>
              </a:buClr>
              <a:buSzPct val="125000"/>
              <a:tabLst>
                <a:tab pos="1082675" algn="l"/>
              </a:tabLst>
              <a:defRPr/>
            </a:pPr>
            <a:r>
              <a:rPr lang="en-US" sz="2200" kern="0" dirty="0">
                <a:solidFill>
                  <a:srgbClr val="6F6754"/>
                </a:solidFill>
                <a:latin typeface="Arial Narrow" pitchFamily="34" charset="0"/>
              </a:rPr>
              <a:t>Section 8	» 	</a:t>
            </a:r>
            <a:r>
              <a:rPr lang="en-US" sz="2200" kern="0" dirty="0" smtClean="0">
                <a:solidFill>
                  <a:srgbClr val="6F6754"/>
                </a:solidFill>
                <a:latin typeface="Arial Narrow" pitchFamily="34" charset="0"/>
              </a:rPr>
              <a:t>Documentation and Coding Improvement</a:t>
            </a:r>
          </a:p>
        </p:txBody>
      </p:sp>
      <p:pic>
        <p:nvPicPr>
          <p:cNvPr id="7" name="Picture 6" descr="Laddertree.gif"/>
          <p:cNvPicPr>
            <a:picLocks noChangeAspect="1"/>
          </p:cNvPicPr>
          <p:nvPr/>
        </p:nvPicPr>
        <p:blipFill>
          <a:blip r:embed="rId3" cstate="print"/>
          <a:srcRect r="-3091"/>
          <a:stretch>
            <a:fillRect/>
          </a:stretch>
        </p:blipFill>
        <p:spPr>
          <a:xfrm>
            <a:off x="589046" y="1659820"/>
            <a:ext cx="867382" cy="836885"/>
          </a:xfrm>
          <a:prstGeom prst="rect">
            <a:avLst/>
          </a:prstGeom>
        </p:spPr>
      </p:pic>
      <p:pic>
        <p:nvPicPr>
          <p:cNvPr id="9" name="Picture 8" descr="TwoWayWindow.gif"/>
          <p:cNvPicPr>
            <a:picLocks noChangeAspect="1"/>
          </p:cNvPicPr>
          <p:nvPr/>
        </p:nvPicPr>
        <p:blipFill>
          <a:blip r:embed="rId4" cstate="print"/>
          <a:stretch>
            <a:fillRect/>
          </a:stretch>
        </p:blipFill>
        <p:spPr>
          <a:xfrm>
            <a:off x="803039" y="3054384"/>
            <a:ext cx="328932" cy="871868"/>
          </a:xfrm>
          <a:prstGeom prst="rect">
            <a:avLst/>
          </a:prstGeom>
        </p:spPr>
      </p:pic>
      <p:sp>
        <p:nvSpPr>
          <p:cNvPr id="13" name="Slide Number Placeholder 12"/>
          <p:cNvSpPr>
            <a:spLocks noGrp="1"/>
          </p:cNvSpPr>
          <p:nvPr>
            <p:ph type="sldNum" sz="quarter" idx="12"/>
          </p:nvPr>
        </p:nvSpPr>
        <p:spPr/>
        <p:txBody>
          <a:bodyPr/>
          <a:lstStyle/>
          <a:p>
            <a:r>
              <a:rPr lang="en-US" dirty="0" smtClean="0"/>
              <a:t>Page </a:t>
            </a:r>
            <a:fld id="{41AC91BC-8CD9-4936-90AF-51ED26E6B541}" type="slidenum">
              <a:rPr lang="en-US" smtClean="0"/>
              <a:pPr/>
              <a:t>2</a:t>
            </a:fld>
            <a:endParaRPr lang="en-US" dirty="0"/>
          </a:p>
        </p:txBody>
      </p:sp>
      <p:pic>
        <p:nvPicPr>
          <p:cNvPr id="8" name="Picture 7" descr="WaterRoll.gif"/>
          <p:cNvPicPr>
            <a:picLocks noChangeAspect="1"/>
          </p:cNvPicPr>
          <p:nvPr/>
        </p:nvPicPr>
        <p:blipFill>
          <a:blip r:embed="rId5" cstate="print"/>
          <a:srcRect r="-2743"/>
          <a:stretch>
            <a:fillRect/>
          </a:stretch>
        </p:blipFill>
        <p:spPr>
          <a:xfrm>
            <a:off x="676848" y="4765360"/>
            <a:ext cx="910245" cy="655373"/>
          </a:xfrm>
          <a:prstGeom prst="rect">
            <a:avLst/>
          </a:prstGeom>
        </p:spPr>
      </p:pic>
    </p:spTree>
    <p:extLst>
      <p:ext uri="{BB962C8B-B14F-4D97-AF65-F5344CB8AC3E}">
        <p14:creationId xmlns:p14="http://schemas.microsoft.com/office/powerpoint/2010/main" val="3790170326"/>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dirty="0" smtClean="0"/>
              <a:t>Policy Adjustors Impact</a:t>
            </a:r>
            <a:endParaRPr lang="en-US" dirty="0"/>
          </a:p>
        </p:txBody>
      </p:sp>
      <p:sp>
        <p:nvSpPr>
          <p:cNvPr id="4" name="Slide Number Placeholder 3"/>
          <p:cNvSpPr>
            <a:spLocks noGrp="1"/>
          </p:cNvSpPr>
          <p:nvPr>
            <p:ph type="sldNum" sz="quarter" idx="12"/>
          </p:nvPr>
        </p:nvSpPr>
        <p:spPr/>
        <p:txBody>
          <a:bodyPr/>
          <a:lstStyle/>
          <a:p>
            <a:pPr>
              <a:defRPr/>
            </a:pPr>
            <a:r>
              <a:rPr lang="en-US" dirty="0" smtClean="0"/>
              <a:t>Page </a:t>
            </a:r>
            <a:fld id="{77A7459A-CA58-4740-B04C-F2F8EEDCF3E8}" type="slidenum">
              <a:rPr lang="en-US" smtClean="0"/>
              <a:pPr>
                <a:defRPr/>
              </a:pPr>
              <a:t>20</a:t>
            </a:fld>
            <a:endParaRPr lang="en-US" dirty="0"/>
          </a:p>
        </p:txBody>
      </p:sp>
      <p:sp>
        <p:nvSpPr>
          <p:cNvPr id="5" name="TextBox 6"/>
          <p:cNvSpPr txBox="1">
            <a:spLocks noChangeArrowheads="1"/>
          </p:cNvSpPr>
          <p:nvPr/>
        </p:nvSpPr>
        <p:spPr bwMode="auto">
          <a:xfrm>
            <a:off x="283031" y="1335315"/>
            <a:ext cx="9412511" cy="3961084"/>
          </a:xfrm>
          <a:prstGeom prst="rect">
            <a:avLst/>
          </a:prstGeom>
          <a:noFill/>
          <a:ln w="9525">
            <a:noFill/>
            <a:miter lim="800000"/>
            <a:headEnd/>
            <a:tailEnd/>
          </a:ln>
        </p:spPr>
        <p:txBody>
          <a:bodyPr wrap="square">
            <a:spAutoFit/>
          </a:bodyPr>
          <a:lstStyle/>
          <a:p>
            <a:pPr marL="231775" indent="-231775"/>
            <a:r>
              <a:rPr lang="en-US" sz="2800" b="1" dirty="0" smtClean="0">
                <a:latin typeface="Arial Narrow" panose="020B0606020202030204" pitchFamily="34" charset="0"/>
                <a:cs typeface="Arial" panose="020B0604020202020204" pitchFamily="34" charset="0"/>
              </a:rPr>
              <a:t>Policy adjustor modeled results</a:t>
            </a:r>
          </a:p>
          <a:p>
            <a:endParaRPr lang="en-US" sz="2800" dirty="0" smtClean="0">
              <a:latin typeface="Arial Narrow" panose="020B0606020202030204" pitchFamily="34" charset="0"/>
              <a:ea typeface="ＭＳ Ｐゴシック" pitchFamily="34" charset="-128"/>
            </a:endParaRPr>
          </a:p>
          <a:p>
            <a:pPr marL="231775" indent="-231775">
              <a:buFont typeface="Arial" pitchFamily="34" charset="0"/>
              <a:buChar char="•"/>
            </a:pPr>
            <a:endParaRPr lang="en-US" sz="2800" dirty="0" smtClean="0">
              <a:latin typeface="Arial Narrow" panose="020B0606020202030204" pitchFamily="34" charset="0"/>
              <a:ea typeface="ＭＳ Ｐゴシック" pitchFamily="34" charset="-128"/>
            </a:endParaRPr>
          </a:p>
          <a:p>
            <a:pPr marL="231775" indent="-231775">
              <a:buFont typeface="Arial" pitchFamily="34" charset="0"/>
              <a:buChar char="•"/>
            </a:pPr>
            <a:endParaRPr lang="en-US" sz="2800" dirty="0" smtClean="0">
              <a:latin typeface="Arial Narrow" panose="020B0606020202030204" pitchFamily="34" charset="0"/>
              <a:ea typeface="ＭＳ Ｐゴシック" pitchFamily="34" charset="-128"/>
            </a:endParaRPr>
          </a:p>
          <a:p>
            <a:pPr marL="231775" indent="-231775">
              <a:buFont typeface="Arial" pitchFamily="34" charset="0"/>
              <a:buChar char="•"/>
            </a:pPr>
            <a:endParaRPr lang="en-US" sz="2800" dirty="0" smtClean="0">
              <a:latin typeface="Arial Narrow" panose="020B0606020202030204" pitchFamily="34" charset="0"/>
              <a:ea typeface="ＭＳ Ｐゴシック" pitchFamily="34" charset="-128"/>
            </a:endParaRPr>
          </a:p>
          <a:p>
            <a:pPr marL="231775" indent="-231775">
              <a:buFont typeface="Arial" pitchFamily="34" charset="0"/>
              <a:buChar char="•"/>
            </a:pPr>
            <a:endParaRPr lang="en-US" sz="2800" dirty="0" smtClean="0">
              <a:latin typeface="Arial Narrow" panose="020B0606020202030204" pitchFamily="34" charset="0"/>
              <a:ea typeface="ＭＳ Ｐゴシック" pitchFamily="34" charset="-128"/>
            </a:endParaRPr>
          </a:p>
          <a:p>
            <a:pPr marL="688975" lvl="1" indent="-231775">
              <a:buFont typeface="Arial" pitchFamily="34" charset="0"/>
              <a:buChar char="•"/>
            </a:pPr>
            <a:endParaRPr lang="en-US" sz="2800" dirty="0" smtClean="0">
              <a:latin typeface="Arial Narrow" panose="020B0606020202030204" pitchFamily="34" charset="0"/>
              <a:ea typeface="ＭＳ Ｐゴシック" pitchFamily="34" charset="-128"/>
            </a:endParaRPr>
          </a:p>
          <a:p>
            <a:pPr>
              <a:lnSpc>
                <a:spcPct val="90000"/>
              </a:lnSpc>
              <a:spcAft>
                <a:spcPts val="600"/>
              </a:spcAft>
            </a:pPr>
            <a:endParaRPr lang="en-US" sz="2800" dirty="0" smtClean="0">
              <a:latin typeface="Arial Narrow" panose="020B0606020202030204" pitchFamily="34" charset="0"/>
              <a:ea typeface="ＭＳ Ｐゴシック" pitchFamily="34" charset="-128"/>
            </a:endParaRPr>
          </a:p>
          <a:p>
            <a:pPr>
              <a:lnSpc>
                <a:spcPct val="90000"/>
              </a:lnSpc>
              <a:spcAft>
                <a:spcPts val="600"/>
              </a:spcAft>
            </a:pPr>
            <a:endParaRPr lang="en-US" sz="2800" dirty="0" smtClean="0">
              <a:latin typeface="Arial Narrow" panose="020B0606020202030204" pitchFamily="34" charset="0"/>
              <a:ea typeface="ＭＳ Ｐゴシック" pitchFamily="34" charset="-128"/>
            </a:endParaRPr>
          </a:p>
        </p:txBody>
      </p:sp>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1902" y="1917473"/>
            <a:ext cx="8123147" cy="40439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36360481"/>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4" name="Straight Arrow Connector 43"/>
          <p:cNvCxnSpPr/>
          <p:nvPr/>
        </p:nvCxnSpPr>
        <p:spPr>
          <a:xfrm flipH="1">
            <a:off x="2014767" y="3579858"/>
            <a:ext cx="3056865" cy="623841"/>
          </a:xfrm>
          <a:prstGeom prst="straightConnector1">
            <a:avLst/>
          </a:prstGeom>
          <a:ln w="381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151290" y="4203699"/>
            <a:ext cx="1933826" cy="1756229"/>
          </a:xfrm>
          <a:prstGeom prst="rect">
            <a:avLst/>
          </a:prstGeom>
          <a:solidFill>
            <a:schemeClr val="tx1">
              <a:lumMod val="65000"/>
              <a:lumOff val="35000"/>
            </a:schemeClr>
          </a:solidFill>
          <a:ln>
            <a:solidFill>
              <a:schemeClr val="tx1"/>
            </a:solidFill>
          </a:ln>
        </p:spPr>
        <p:txBody>
          <a:bodyPr anchor="ctr" anchorCtr="1"/>
          <a:lstStyle/>
          <a:p>
            <a:pPr algn="ctr" fontAlgn="auto">
              <a:spcBef>
                <a:spcPts val="0"/>
              </a:spcBef>
              <a:spcAft>
                <a:spcPts val="0"/>
              </a:spcAft>
              <a:defRPr/>
            </a:pPr>
            <a:r>
              <a:rPr lang="en-US" sz="2000" dirty="0">
                <a:solidFill>
                  <a:schemeClr val="bg1"/>
                </a:solidFill>
                <a:latin typeface="Arial" panose="020B0604020202020204" pitchFamily="34" charset="0"/>
                <a:cs typeface="Arial" panose="020B0604020202020204" pitchFamily="34" charset="0"/>
              </a:rPr>
              <a:t>Outlier </a:t>
            </a:r>
            <a:endParaRPr lang="en-US" sz="2000" dirty="0" smtClean="0">
              <a:solidFill>
                <a:schemeClr val="bg1"/>
              </a:solidFill>
              <a:latin typeface="Arial" panose="020B0604020202020204" pitchFamily="34" charset="0"/>
              <a:cs typeface="Arial" panose="020B0604020202020204" pitchFamily="34" charset="0"/>
            </a:endParaRPr>
          </a:p>
          <a:p>
            <a:pPr algn="ctr" fontAlgn="auto">
              <a:spcBef>
                <a:spcPts val="0"/>
              </a:spcBef>
              <a:spcAft>
                <a:spcPts val="0"/>
              </a:spcAft>
              <a:defRPr/>
            </a:pPr>
            <a:r>
              <a:rPr lang="en-US" sz="2000" dirty="0" smtClean="0">
                <a:solidFill>
                  <a:schemeClr val="bg1"/>
                </a:solidFill>
                <a:latin typeface="Arial" panose="020B0604020202020204" pitchFamily="34" charset="0"/>
                <a:cs typeface="Arial" panose="020B0604020202020204" pitchFamily="34" charset="0"/>
              </a:rPr>
              <a:t>Add-on Payment </a:t>
            </a:r>
          </a:p>
          <a:p>
            <a:pPr algn="ctr" fontAlgn="auto">
              <a:spcBef>
                <a:spcPts val="0"/>
              </a:spcBef>
              <a:spcAft>
                <a:spcPts val="0"/>
              </a:spcAft>
              <a:defRPr/>
            </a:pPr>
            <a:r>
              <a:rPr lang="en-US" sz="2000" dirty="0" smtClean="0">
                <a:solidFill>
                  <a:schemeClr val="bg1"/>
                </a:solidFill>
                <a:latin typeface="Arial" panose="020B0604020202020204" pitchFamily="34" charset="0"/>
                <a:cs typeface="Arial" panose="020B0604020202020204" pitchFamily="34" charset="0"/>
              </a:rPr>
              <a:t>(</a:t>
            </a:r>
            <a:r>
              <a:rPr lang="en-US" sz="2000" dirty="0">
                <a:solidFill>
                  <a:schemeClr val="bg1"/>
                </a:solidFill>
                <a:latin typeface="Arial" panose="020B0604020202020204" pitchFamily="34" charset="0"/>
                <a:cs typeface="Arial" panose="020B0604020202020204" pitchFamily="34" charset="0"/>
              </a:rPr>
              <a:t>if </a:t>
            </a:r>
            <a:r>
              <a:rPr lang="en-US" sz="2000" dirty="0" smtClean="0">
                <a:solidFill>
                  <a:schemeClr val="bg1"/>
                </a:solidFill>
                <a:latin typeface="Arial" panose="020B0604020202020204" pitchFamily="34" charset="0"/>
                <a:cs typeface="Arial" panose="020B0604020202020204" pitchFamily="34" charset="0"/>
              </a:rPr>
              <a:t>claim qualifies</a:t>
            </a:r>
            <a:r>
              <a:rPr lang="en-US" sz="2000" dirty="0">
                <a:solidFill>
                  <a:schemeClr val="bg1"/>
                </a:solidFill>
                <a:latin typeface="Arial" panose="020B0604020202020204" pitchFamily="34" charset="0"/>
                <a:cs typeface="Arial" panose="020B0604020202020204" pitchFamily="34" charset="0"/>
              </a:rPr>
              <a:t>)</a:t>
            </a:r>
          </a:p>
        </p:txBody>
      </p:sp>
      <p:sp>
        <p:nvSpPr>
          <p:cNvPr id="46" name="TextBox 45"/>
          <p:cNvSpPr txBox="1"/>
          <p:nvPr/>
        </p:nvSpPr>
        <p:spPr>
          <a:xfrm>
            <a:off x="2093001" y="4684538"/>
            <a:ext cx="588623" cy="923330"/>
          </a:xfrm>
          <a:prstGeom prst="rect">
            <a:avLst/>
          </a:prstGeom>
          <a:noFill/>
        </p:spPr>
        <p:txBody>
          <a:bodyPr wrap="none">
            <a:spAutoFit/>
          </a:bodyPr>
          <a:lstStyle/>
          <a:p>
            <a:pPr fontAlgn="auto">
              <a:spcBef>
                <a:spcPts val="0"/>
              </a:spcBef>
              <a:spcAft>
                <a:spcPts val="0"/>
              </a:spcAft>
              <a:defRPr/>
            </a:pPr>
            <a:r>
              <a:rPr lang="en-US" sz="5400" dirty="0">
                <a:solidFill>
                  <a:schemeClr val="bg1">
                    <a:lumMod val="50000"/>
                  </a:schemeClr>
                </a:solidFill>
                <a:latin typeface="Arial" panose="020B0604020202020204" pitchFamily="34" charset="0"/>
                <a:cs typeface="Arial" panose="020B0604020202020204" pitchFamily="34" charset="0"/>
              </a:rPr>
              <a:t>=</a:t>
            </a:r>
          </a:p>
        </p:txBody>
      </p:sp>
      <p:sp>
        <p:nvSpPr>
          <p:cNvPr id="47" name="TextBox 46"/>
          <p:cNvSpPr txBox="1"/>
          <p:nvPr/>
        </p:nvSpPr>
        <p:spPr>
          <a:xfrm>
            <a:off x="4987013" y="4422829"/>
            <a:ext cx="1400175" cy="1271587"/>
          </a:xfrm>
          <a:prstGeom prst="rect">
            <a:avLst/>
          </a:prstGeom>
          <a:solidFill>
            <a:srgbClr val="5771C3"/>
          </a:solidFill>
          <a:ln>
            <a:solidFill>
              <a:schemeClr val="tx1"/>
            </a:solidFill>
          </a:ln>
        </p:spPr>
        <p:txBody>
          <a:bodyPr anchor="ctr" anchorCtr="1"/>
          <a:lstStyle/>
          <a:p>
            <a:pPr algn="ctr" fontAlgn="auto">
              <a:spcBef>
                <a:spcPts val="0"/>
              </a:spcBef>
              <a:spcAft>
                <a:spcPts val="0"/>
              </a:spcAft>
              <a:defRPr/>
            </a:pPr>
            <a:r>
              <a:rPr lang="en-US" sz="2000" dirty="0">
                <a:solidFill>
                  <a:schemeClr val="bg1"/>
                </a:solidFill>
                <a:latin typeface="Arial" panose="020B0604020202020204" pitchFamily="34" charset="0"/>
                <a:cs typeface="Arial" panose="020B0604020202020204" pitchFamily="34" charset="0"/>
              </a:rPr>
              <a:t>Outlier Threshold</a:t>
            </a:r>
          </a:p>
        </p:txBody>
      </p:sp>
      <p:sp>
        <p:nvSpPr>
          <p:cNvPr id="48" name="TextBox 47"/>
          <p:cNvSpPr txBox="1"/>
          <p:nvPr/>
        </p:nvSpPr>
        <p:spPr>
          <a:xfrm>
            <a:off x="7425413" y="4372029"/>
            <a:ext cx="1489987" cy="1537099"/>
          </a:xfrm>
          <a:prstGeom prst="rect">
            <a:avLst/>
          </a:prstGeom>
          <a:solidFill>
            <a:schemeClr val="accent3">
              <a:lumMod val="60000"/>
              <a:lumOff val="40000"/>
            </a:schemeClr>
          </a:solidFill>
          <a:ln>
            <a:solidFill>
              <a:schemeClr val="tx1"/>
            </a:solidFill>
          </a:ln>
        </p:spPr>
        <p:txBody>
          <a:bodyPr anchor="ctr" anchorCtr="1"/>
          <a:lstStyle/>
          <a:p>
            <a:pPr algn="ctr" fontAlgn="auto">
              <a:spcBef>
                <a:spcPts val="0"/>
              </a:spcBef>
              <a:spcAft>
                <a:spcPts val="0"/>
              </a:spcAft>
              <a:defRPr/>
            </a:pPr>
            <a:r>
              <a:rPr lang="en-US" sz="2000" dirty="0" smtClean="0">
                <a:latin typeface="Arial" panose="020B0604020202020204" pitchFamily="34" charset="0"/>
                <a:cs typeface="Arial" panose="020B0604020202020204" pitchFamily="34" charset="0"/>
              </a:rPr>
              <a:t>DRG Marginal </a:t>
            </a:r>
            <a:r>
              <a:rPr lang="en-US" sz="2000" dirty="0">
                <a:latin typeface="Arial" panose="020B0604020202020204" pitchFamily="34" charset="0"/>
                <a:cs typeface="Arial" panose="020B0604020202020204" pitchFamily="34" charset="0"/>
              </a:rPr>
              <a:t>Cost </a:t>
            </a:r>
            <a:r>
              <a:rPr lang="en-US" sz="2000" dirty="0" smtClean="0">
                <a:latin typeface="Arial" panose="020B0604020202020204" pitchFamily="34" charset="0"/>
                <a:cs typeface="Arial" panose="020B0604020202020204" pitchFamily="34" charset="0"/>
              </a:rPr>
              <a:t>Percentage</a:t>
            </a:r>
            <a:endParaRPr lang="en-US" sz="2000" dirty="0">
              <a:latin typeface="Arial" panose="020B0604020202020204" pitchFamily="34" charset="0"/>
              <a:cs typeface="Arial" panose="020B0604020202020204" pitchFamily="34" charset="0"/>
            </a:endParaRPr>
          </a:p>
        </p:txBody>
      </p:sp>
      <p:sp>
        <p:nvSpPr>
          <p:cNvPr id="49" name="TextBox 48"/>
          <p:cNvSpPr txBox="1"/>
          <p:nvPr/>
        </p:nvSpPr>
        <p:spPr>
          <a:xfrm>
            <a:off x="3075663" y="4422829"/>
            <a:ext cx="1398588" cy="1271587"/>
          </a:xfrm>
          <a:prstGeom prst="rect">
            <a:avLst/>
          </a:prstGeom>
          <a:solidFill>
            <a:srgbClr val="FFCF37"/>
          </a:solidFill>
          <a:ln>
            <a:solidFill>
              <a:schemeClr val="tx1"/>
            </a:solidFill>
          </a:ln>
        </p:spPr>
        <p:txBody>
          <a:bodyPr anchor="ctr" anchorCtr="1"/>
          <a:lstStyle/>
          <a:p>
            <a:pPr algn="ctr" fontAlgn="auto">
              <a:spcBef>
                <a:spcPts val="0"/>
              </a:spcBef>
              <a:spcAft>
                <a:spcPts val="0"/>
              </a:spcAft>
              <a:defRPr/>
            </a:pPr>
            <a:r>
              <a:rPr lang="en-US" sz="2000" dirty="0" smtClean="0">
                <a:latin typeface="Arial" panose="020B0604020202020204" pitchFamily="34" charset="0"/>
                <a:cs typeface="Arial" panose="020B0604020202020204" pitchFamily="34" charset="0"/>
              </a:rPr>
              <a:t>Claim</a:t>
            </a:r>
          </a:p>
          <a:p>
            <a:pPr algn="ctr" fontAlgn="auto">
              <a:spcBef>
                <a:spcPts val="0"/>
              </a:spcBef>
              <a:spcAft>
                <a:spcPts val="0"/>
              </a:spcAft>
              <a:defRPr/>
            </a:pPr>
            <a:r>
              <a:rPr lang="en-US" sz="2000" dirty="0" smtClean="0">
                <a:latin typeface="Arial" panose="020B0604020202020204" pitchFamily="34" charset="0"/>
                <a:cs typeface="Arial" panose="020B0604020202020204" pitchFamily="34" charset="0"/>
              </a:rPr>
              <a:t>Cost</a:t>
            </a:r>
            <a:endParaRPr lang="en-US" sz="2000" dirty="0">
              <a:latin typeface="Arial" panose="020B0604020202020204" pitchFamily="34" charset="0"/>
              <a:cs typeface="Arial" panose="020B0604020202020204" pitchFamily="34" charset="0"/>
            </a:endParaRPr>
          </a:p>
        </p:txBody>
      </p:sp>
      <p:sp>
        <p:nvSpPr>
          <p:cNvPr id="50" name="TextBox 49"/>
          <p:cNvSpPr txBox="1"/>
          <p:nvPr/>
        </p:nvSpPr>
        <p:spPr>
          <a:xfrm>
            <a:off x="6914238" y="4597454"/>
            <a:ext cx="530915" cy="923330"/>
          </a:xfrm>
          <a:prstGeom prst="rect">
            <a:avLst/>
          </a:prstGeom>
          <a:noFill/>
        </p:spPr>
        <p:txBody>
          <a:bodyPr wrap="none">
            <a:spAutoFit/>
          </a:bodyPr>
          <a:lstStyle/>
          <a:p>
            <a:pPr fontAlgn="auto">
              <a:spcBef>
                <a:spcPts val="0"/>
              </a:spcBef>
              <a:spcAft>
                <a:spcPts val="0"/>
              </a:spcAft>
              <a:defRPr/>
            </a:pPr>
            <a:r>
              <a:rPr lang="en-US" sz="5400" dirty="0">
                <a:solidFill>
                  <a:schemeClr val="bg1">
                    <a:lumMod val="50000"/>
                  </a:schemeClr>
                </a:solidFill>
                <a:latin typeface="Arial" panose="020B0604020202020204" pitchFamily="34" charset="0"/>
                <a:cs typeface="Arial" panose="020B0604020202020204" pitchFamily="34" charset="0"/>
              </a:rPr>
              <a:t>x</a:t>
            </a:r>
          </a:p>
        </p:txBody>
      </p:sp>
      <p:sp>
        <p:nvSpPr>
          <p:cNvPr id="51" name="TextBox 50"/>
          <p:cNvSpPr txBox="1"/>
          <p:nvPr/>
        </p:nvSpPr>
        <p:spPr>
          <a:xfrm>
            <a:off x="4542513" y="4597454"/>
            <a:ext cx="415498" cy="923330"/>
          </a:xfrm>
          <a:prstGeom prst="rect">
            <a:avLst/>
          </a:prstGeom>
          <a:noFill/>
        </p:spPr>
        <p:txBody>
          <a:bodyPr wrap="none">
            <a:spAutoFit/>
          </a:bodyPr>
          <a:lstStyle/>
          <a:p>
            <a:pPr fontAlgn="auto">
              <a:spcBef>
                <a:spcPts val="0"/>
              </a:spcBef>
              <a:spcAft>
                <a:spcPts val="0"/>
              </a:spcAft>
              <a:defRPr/>
            </a:pPr>
            <a:r>
              <a:rPr lang="en-US" sz="5400" dirty="0">
                <a:solidFill>
                  <a:schemeClr val="bg1">
                    <a:lumMod val="50000"/>
                  </a:schemeClr>
                </a:solidFill>
                <a:latin typeface="Arial" panose="020B0604020202020204" pitchFamily="34" charset="0"/>
                <a:cs typeface="Arial" panose="020B0604020202020204" pitchFamily="34" charset="0"/>
              </a:rPr>
              <a:t>-</a:t>
            </a:r>
          </a:p>
        </p:txBody>
      </p:sp>
      <p:sp>
        <p:nvSpPr>
          <p:cNvPr id="52" name="TextBox 51"/>
          <p:cNvSpPr txBox="1"/>
          <p:nvPr/>
        </p:nvSpPr>
        <p:spPr>
          <a:xfrm>
            <a:off x="2458022" y="3696332"/>
            <a:ext cx="825867" cy="2400657"/>
          </a:xfrm>
          <a:prstGeom prst="rect">
            <a:avLst/>
          </a:prstGeom>
          <a:noFill/>
        </p:spPr>
        <p:txBody>
          <a:bodyPr wrap="none">
            <a:spAutoFit/>
          </a:bodyPr>
          <a:lstStyle/>
          <a:p>
            <a:pPr fontAlgn="auto">
              <a:spcBef>
                <a:spcPts val="0"/>
              </a:spcBef>
              <a:spcAft>
                <a:spcPts val="0"/>
              </a:spcAft>
              <a:defRPr/>
            </a:pPr>
            <a:r>
              <a:rPr lang="en-US" sz="15000" dirty="0">
                <a:solidFill>
                  <a:schemeClr val="bg1">
                    <a:lumMod val="50000"/>
                  </a:schemeClr>
                </a:solidFill>
                <a:latin typeface="Arial" panose="020B0604020202020204" pitchFamily="34" charset="0"/>
                <a:cs typeface="Arial" panose="020B0604020202020204" pitchFamily="34" charset="0"/>
              </a:rPr>
              <a:t>(</a:t>
            </a:r>
          </a:p>
        </p:txBody>
      </p:sp>
      <p:sp>
        <p:nvSpPr>
          <p:cNvPr id="53" name="TextBox 52"/>
          <p:cNvSpPr txBox="1"/>
          <p:nvPr/>
        </p:nvSpPr>
        <p:spPr>
          <a:xfrm>
            <a:off x="6299983" y="3688866"/>
            <a:ext cx="825500" cy="2401887"/>
          </a:xfrm>
          <a:prstGeom prst="rect">
            <a:avLst/>
          </a:prstGeom>
          <a:noFill/>
        </p:spPr>
        <p:txBody>
          <a:bodyPr wrap="none">
            <a:spAutoFit/>
          </a:bodyPr>
          <a:lstStyle/>
          <a:p>
            <a:pPr fontAlgn="auto">
              <a:spcBef>
                <a:spcPts val="0"/>
              </a:spcBef>
              <a:spcAft>
                <a:spcPts val="0"/>
              </a:spcAft>
              <a:defRPr/>
            </a:pPr>
            <a:r>
              <a:rPr lang="en-US" sz="15000" dirty="0">
                <a:solidFill>
                  <a:schemeClr val="bg1">
                    <a:lumMod val="50000"/>
                  </a:schemeClr>
                </a:solidFill>
                <a:latin typeface="Arial" panose="020B0604020202020204" pitchFamily="34" charset="0"/>
                <a:cs typeface="Arial" panose="020B0604020202020204" pitchFamily="34" charset="0"/>
              </a:rPr>
              <a:t>)</a:t>
            </a:r>
          </a:p>
        </p:txBody>
      </p:sp>
      <p:sp>
        <p:nvSpPr>
          <p:cNvPr id="22" name="TextBox 21"/>
          <p:cNvSpPr txBox="1"/>
          <p:nvPr/>
        </p:nvSpPr>
        <p:spPr>
          <a:xfrm>
            <a:off x="180753" y="6239620"/>
            <a:ext cx="8963247" cy="338554"/>
          </a:xfrm>
          <a:prstGeom prst="rect">
            <a:avLst/>
          </a:prstGeom>
          <a:noFill/>
        </p:spPr>
        <p:txBody>
          <a:bodyPr wrap="square">
            <a:spAutoFit/>
          </a:bodyPr>
          <a:lstStyle/>
          <a:p>
            <a:pPr>
              <a:defRPr/>
            </a:pPr>
            <a:r>
              <a:rPr lang="en-US" sz="1600" dirty="0" smtClean="0">
                <a:latin typeface="Arial Narrow" panose="020B0606020202030204" pitchFamily="34" charset="0"/>
                <a:cs typeface="Arial" panose="020B0604020202020204" pitchFamily="34" charset="0"/>
              </a:rPr>
              <a:t>Note: Outlier payments are only applied if claim cost is greater than the outlier threshold.</a:t>
            </a:r>
            <a:endParaRPr lang="en-US" sz="1600" dirty="0">
              <a:latin typeface="Arial Narrow" panose="020B0606020202030204" pitchFamily="34" charset="0"/>
              <a:cs typeface="Arial" panose="020B0604020202020204" pitchFamily="34" charset="0"/>
            </a:endParaRPr>
          </a:p>
        </p:txBody>
      </p:sp>
      <p:sp>
        <p:nvSpPr>
          <p:cNvPr id="23" name="Title 1"/>
          <p:cNvSpPr>
            <a:spLocks noGrp="1"/>
          </p:cNvSpPr>
          <p:nvPr>
            <p:ph type="title"/>
          </p:nvPr>
        </p:nvSpPr>
        <p:spPr bwMode="gray">
          <a:xfrm>
            <a:off x="457200" y="286603"/>
            <a:ext cx="8686800" cy="869016"/>
          </a:xfrm>
        </p:spPr>
        <p:txBody>
          <a:bodyPr/>
          <a:lstStyle/>
          <a:p>
            <a:r>
              <a:rPr lang="en-US" dirty="0"/>
              <a:t>New DRG system Pricing </a:t>
            </a:r>
            <a:r>
              <a:rPr lang="en-US" dirty="0" smtClean="0"/>
              <a:t>Formulas</a:t>
            </a:r>
            <a:endParaRPr lang="en-US" dirty="0"/>
          </a:p>
        </p:txBody>
      </p:sp>
      <p:sp>
        <p:nvSpPr>
          <p:cNvPr id="2" name="Slide Number Placeholder 1"/>
          <p:cNvSpPr>
            <a:spLocks noGrp="1"/>
          </p:cNvSpPr>
          <p:nvPr>
            <p:ph type="sldNum" sz="quarter" idx="12"/>
          </p:nvPr>
        </p:nvSpPr>
        <p:spPr/>
        <p:txBody>
          <a:bodyPr/>
          <a:lstStyle/>
          <a:p>
            <a:r>
              <a:rPr lang="en-US" dirty="0" smtClean="0"/>
              <a:t>Page </a:t>
            </a:r>
            <a:fld id="{41AC91BC-8CD9-4936-90AF-51ED26E6B541}" type="slidenum">
              <a:rPr lang="en-US" smtClean="0"/>
              <a:pPr/>
              <a:t>21</a:t>
            </a:fld>
            <a:endParaRPr lang="en-US" dirty="0"/>
          </a:p>
        </p:txBody>
      </p:sp>
      <p:sp>
        <p:nvSpPr>
          <p:cNvPr id="24" name="TextBox 6"/>
          <p:cNvSpPr txBox="1">
            <a:spLocks noChangeArrowheads="1"/>
          </p:cNvSpPr>
          <p:nvPr/>
        </p:nvSpPr>
        <p:spPr bwMode="auto">
          <a:xfrm>
            <a:off x="283031" y="1335315"/>
            <a:ext cx="9412511" cy="1806648"/>
          </a:xfrm>
          <a:prstGeom prst="rect">
            <a:avLst/>
          </a:prstGeom>
          <a:noFill/>
          <a:ln w="9525">
            <a:noFill/>
            <a:miter lim="800000"/>
            <a:headEnd/>
            <a:tailEnd/>
          </a:ln>
        </p:spPr>
        <p:txBody>
          <a:bodyPr wrap="square">
            <a:spAutoFit/>
          </a:bodyPr>
          <a:lstStyle/>
          <a:p>
            <a:pPr marL="231775" indent="-231775"/>
            <a:r>
              <a:rPr lang="en-US" sz="2800" b="1" dirty="0" smtClean="0">
                <a:latin typeface="Arial Narrow" panose="020B0606020202030204" pitchFamily="34" charset="0"/>
                <a:cs typeface="Arial" panose="020B0604020202020204" pitchFamily="34" charset="0"/>
              </a:rPr>
              <a:t>Outlier add-on payment formula</a:t>
            </a:r>
          </a:p>
          <a:p>
            <a:pPr lvl="1"/>
            <a:endParaRPr lang="en-US" sz="2800" dirty="0" smtClean="0">
              <a:latin typeface="Arial Narrow" panose="020B0606020202030204" pitchFamily="34" charset="0"/>
              <a:ea typeface="ＭＳ Ｐゴシック" pitchFamily="34" charset="-128"/>
            </a:endParaRPr>
          </a:p>
          <a:p>
            <a:pPr>
              <a:lnSpc>
                <a:spcPct val="90000"/>
              </a:lnSpc>
              <a:spcAft>
                <a:spcPts val="600"/>
              </a:spcAft>
            </a:pPr>
            <a:endParaRPr lang="en-US" sz="2800" dirty="0" smtClean="0">
              <a:latin typeface="Arial Narrow" panose="020B0606020202030204" pitchFamily="34" charset="0"/>
              <a:ea typeface="ＭＳ Ｐゴシック" pitchFamily="34" charset="-128"/>
            </a:endParaRPr>
          </a:p>
          <a:p>
            <a:pPr>
              <a:lnSpc>
                <a:spcPct val="90000"/>
              </a:lnSpc>
              <a:spcAft>
                <a:spcPts val="600"/>
              </a:spcAft>
            </a:pPr>
            <a:endParaRPr lang="en-US" sz="2800" dirty="0" smtClean="0">
              <a:latin typeface="Arial Narrow" panose="020B0606020202030204" pitchFamily="34" charset="0"/>
              <a:ea typeface="ＭＳ Ｐゴシック" pitchFamily="34" charset="-128"/>
            </a:endParaRPr>
          </a:p>
        </p:txBody>
      </p:sp>
      <p:sp>
        <p:nvSpPr>
          <p:cNvPr id="27" name="Rectangle 26"/>
          <p:cNvSpPr/>
          <p:nvPr/>
        </p:nvSpPr>
        <p:spPr>
          <a:xfrm>
            <a:off x="376239" y="2146300"/>
            <a:ext cx="8565742" cy="16637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latin typeface="Arial" panose="020B0604020202020204" pitchFamily="34" charset="0"/>
              <a:cs typeface="Arial" panose="020B0604020202020204" pitchFamily="34" charset="0"/>
            </a:endParaRPr>
          </a:p>
        </p:txBody>
      </p:sp>
      <p:sp>
        <p:nvSpPr>
          <p:cNvPr id="29" name="TextBox 28"/>
          <p:cNvSpPr txBox="1"/>
          <p:nvPr/>
        </p:nvSpPr>
        <p:spPr>
          <a:xfrm>
            <a:off x="3159124" y="2355896"/>
            <a:ext cx="1356258" cy="1223962"/>
          </a:xfrm>
          <a:prstGeom prst="rect">
            <a:avLst/>
          </a:prstGeom>
          <a:solidFill>
            <a:srgbClr val="00B050"/>
          </a:solidFill>
          <a:ln>
            <a:solidFill>
              <a:schemeClr val="tx1"/>
            </a:solidFill>
          </a:ln>
        </p:spPr>
        <p:txBody>
          <a:bodyPr lIns="0" rIns="0" anchor="ctr" anchorCtr="1"/>
          <a:lstStyle/>
          <a:p>
            <a:pPr algn="ctr" fontAlgn="auto">
              <a:spcBef>
                <a:spcPts val="0"/>
              </a:spcBef>
              <a:spcAft>
                <a:spcPts val="0"/>
              </a:spcAft>
              <a:defRPr/>
            </a:pPr>
            <a:r>
              <a:rPr lang="en-US" dirty="0">
                <a:solidFill>
                  <a:schemeClr val="bg1"/>
                </a:solidFill>
                <a:latin typeface="Arial" panose="020B0604020202020204" pitchFamily="34" charset="0"/>
                <a:cs typeface="Arial" panose="020B0604020202020204" pitchFamily="34" charset="0"/>
              </a:rPr>
              <a:t>DRG Base Payment</a:t>
            </a:r>
          </a:p>
        </p:txBody>
      </p:sp>
      <p:sp>
        <p:nvSpPr>
          <p:cNvPr id="35" name="TextBox 34"/>
          <p:cNvSpPr txBox="1"/>
          <p:nvPr/>
        </p:nvSpPr>
        <p:spPr>
          <a:xfrm>
            <a:off x="5052786" y="2358523"/>
            <a:ext cx="1450169" cy="1223962"/>
          </a:xfrm>
          <a:prstGeom prst="rect">
            <a:avLst/>
          </a:prstGeom>
          <a:solidFill>
            <a:schemeClr val="tx1">
              <a:lumMod val="65000"/>
              <a:lumOff val="35000"/>
            </a:schemeClr>
          </a:solidFill>
          <a:ln>
            <a:solidFill>
              <a:schemeClr val="tx1"/>
            </a:solidFill>
          </a:ln>
        </p:spPr>
        <p:txBody>
          <a:bodyPr lIns="0" rIns="0" anchor="ctr" anchorCtr="1"/>
          <a:lstStyle/>
          <a:p>
            <a:pPr algn="ctr" fontAlgn="auto">
              <a:spcBef>
                <a:spcPts val="0"/>
              </a:spcBef>
              <a:spcAft>
                <a:spcPts val="0"/>
              </a:spcAft>
              <a:defRPr/>
            </a:pPr>
            <a:r>
              <a:rPr lang="en-US" dirty="0">
                <a:solidFill>
                  <a:schemeClr val="bg1"/>
                </a:solidFill>
                <a:latin typeface="Arial" panose="020B0604020202020204" pitchFamily="34" charset="0"/>
                <a:cs typeface="Arial" panose="020B0604020202020204" pitchFamily="34" charset="0"/>
              </a:rPr>
              <a:t>Outlier </a:t>
            </a:r>
            <a:r>
              <a:rPr lang="en-US" dirty="0" smtClean="0">
                <a:solidFill>
                  <a:schemeClr val="bg1"/>
                </a:solidFill>
                <a:latin typeface="Arial" panose="020B0604020202020204" pitchFamily="34" charset="0"/>
                <a:cs typeface="Arial" panose="020B0604020202020204" pitchFamily="34" charset="0"/>
              </a:rPr>
              <a:t>Add-on Payment </a:t>
            </a:r>
          </a:p>
          <a:p>
            <a:pPr algn="ctr" fontAlgn="auto">
              <a:spcBef>
                <a:spcPts val="0"/>
              </a:spcBef>
              <a:spcAft>
                <a:spcPts val="0"/>
              </a:spcAft>
              <a:defRPr/>
            </a:pPr>
            <a:r>
              <a:rPr lang="en-US" dirty="0" smtClean="0">
                <a:solidFill>
                  <a:schemeClr val="bg1"/>
                </a:solidFill>
                <a:latin typeface="Arial" panose="020B0604020202020204" pitchFamily="34" charset="0"/>
                <a:cs typeface="Arial" panose="020B0604020202020204" pitchFamily="34" charset="0"/>
              </a:rPr>
              <a:t>(</a:t>
            </a:r>
            <a:r>
              <a:rPr lang="en-US" dirty="0">
                <a:solidFill>
                  <a:schemeClr val="bg1"/>
                </a:solidFill>
                <a:latin typeface="Arial" panose="020B0604020202020204" pitchFamily="34" charset="0"/>
                <a:cs typeface="Arial" panose="020B0604020202020204" pitchFamily="34" charset="0"/>
              </a:rPr>
              <a:t>If </a:t>
            </a:r>
            <a:r>
              <a:rPr lang="en-US" dirty="0" smtClean="0">
                <a:solidFill>
                  <a:schemeClr val="bg1"/>
                </a:solidFill>
                <a:latin typeface="Arial" panose="020B0604020202020204" pitchFamily="34" charset="0"/>
                <a:cs typeface="Arial" panose="020B0604020202020204" pitchFamily="34" charset="0"/>
              </a:rPr>
              <a:t>applicable)</a:t>
            </a:r>
            <a:endParaRPr lang="en-US" dirty="0">
              <a:solidFill>
                <a:schemeClr val="bg1"/>
              </a:solidFill>
              <a:latin typeface="Arial" panose="020B0604020202020204" pitchFamily="34" charset="0"/>
              <a:cs typeface="Arial" panose="020B0604020202020204" pitchFamily="34" charset="0"/>
            </a:endParaRPr>
          </a:p>
        </p:txBody>
      </p:sp>
      <p:sp>
        <p:nvSpPr>
          <p:cNvPr id="36" name="TextBox 35"/>
          <p:cNvSpPr txBox="1"/>
          <p:nvPr/>
        </p:nvSpPr>
        <p:spPr>
          <a:xfrm>
            <a:off x="657225" y="2355896"/>
            <a:ext cx="1357542" cy="1223962"/>
          </a:xfrm>
          <a:prstGeom prst="rect">
            <a:avLst/>
          </a:prstGeom>
          <a:solidFill>
            <a:srgbClr val="FFC000"/>
          </a:solidFill>
          <a:ln>
            <a:solidFill>
              <a:schemeClr val="tx1"/>
            </a:solidFill>
          </a:ln>
        </p:spPr>
        <p:txBody>
          <a:bodyPr lIns="0" rIns="0" anchor="ctr" anchorCtr="1"/>
          <a:lstStyle/>
          <a:p>
            <a:pPr algn="ctr" fontAlgn="auto">
              <a:spcBef>
                <a:spcPts val="0"/>
              </a:spcBef>
              <a:spcAft>
                <a:spcPts val="0"/>
              </a:spcAft>
              <a:defRPr/>
            </a:pPr>
            <a:r>
              <a:rPr lang="en-US" dirty="0">
                <a:latin typeface="Arial" panose="020B0604020202020204" pitchFamily="34" charset="0"/>
                <a:cs typeface="Arial" panose="020B0604020202020204" pitchFamily="34" charset="0"/>
              </a:rPr>
              <a:t>Claim Payment</a:t>
            </a:r>
          </a:p>
        </p:txBody>
      </p:sp>
      <p:sp>
        <p:nvSpPr>
          <p:cNvPr id="37" name="TextBox 36"/>
          <p:cNvSpPr txBox="1"/>
          <p:nvPr/>
        </p:nvSpPr>
        <p:spPr>
          <a:xfrm>
            <a:off x="4483008" y="2470196"/>
            <a:ext cx="588624" cy="923330"/>
          </a:xfrm>
          <a:prstGeom prst="rect">
            <a:avLst/>
          </a:prstGeom>
          <a:noFill/>
        </p:spPr>
        <p:txBody>
          <a:bodyPr wrap="none">
            <a:spAutoFit/>
          </a:bodyPr>
          <a:lstStyle/>
          <a:p>
            <a:pPr algn="ctr" fontAlgn="auto">
              <a:spcBef>
                <a:spcPts val="0"/>
              </a:spcBef>
              <a:spcAft>
                <a:spcPts val="0"/>
              </a:spcAft>
              <a:defRPr/>
            </a:pPr>
            <a:r>
              <a:rPr lang="en-US" sz="5400" dirty="0">
                <a:solidFill>
                  <a:schemeClr val="bg1">
                    <a:lumMod val="50000"/>
                  </a:schemeClr>
                </a:solidFill>
                <a:latin typeface="Arial" panose="020B0604020202020204" pitchFamily="34" charset="0"/>
                <a:cs typeface="Arial" panose="020B0604020202020204" pitchFamily="34" charset="0"/>
              </a:rPr>
              <a:t>+</a:t>
            </a:r>
          </a:p>
        </p:txBody>
      </p:sp>
      <p:sp>
        <p:nvSpPr>
          <p:cNvPr id="38" name="TextBox 37"/>
          <p:cNvSpPr txBox="1"/>
          <p:nvPr/>
        </p:nvSpPr>
        <p:spPr>
          <a:xfrm>
            <a:off x="2101226" y="2470196"/>
            <a:ext cx="588624" cy="923330"/>
          </a:xfrm>
          <a:prstGeom prst="rect">
            <a:avLst/>
          </a:prstGeom>
          <a:noFill/>
        </p:spPr>
        <p:txBody>
          <a:bodyPr wrap="none">
            <a:spAutoFit/>
          </a:bodyPr>
          <a:lstStyle/>
          <a:p>
            <a:pPr algn="ctr" fontAlgn="auto">
              <a:spcBef>
                <a:spcPts val="0"/>
              </a:spcBef>
              <a:spcAft>
                <a:spcPts val="0"/>
              </a:spcAft>
              <a:defRPr/>
            </a:pPr>
            <a:r>
              <a:rPr lang="en-US" sz="5400" dirty="0">
                <a:solidFill>
                  <a:schemeClr val="bg1">
                    <a:lumMod val="50000"/>
                  </a:schemeClr>
                </a:solidFill>
                <a:latin typeface="Arial" panose="020B0604020202020204" pitchFamily="34" charset="0"/>
                <a:cs typeface="Arial" panose="020B0604020202020204" pitchFamily="34" charset="0"/>
              </a:rPr>
              <a:t>=</a:t>
            </a:r>
          </a:p>
        </p:txBody>
      </p:sp>
      <p:sp>
        <p:nvSpPr>
          <p:cNvPr id="40" name="TextBox 39"/>
          <p:cNvSpPr txBox="1"/>
          <p:nvPr/>
        </p:nvSpPr>
        <p:spPr>
          <a:xfrm>
            <a:off x="7499560" y="2311002"/>
            <a:ext cx="1314240" cy="1309584"/>
          </a:xfrm>
          <a:prstGeom prst="rect">
            <a:avLst/>
          </a:prstGeom>
          <a:solidFill>
            <a:schemeClr val="accent3">
              <a:lumMod val="60000"/>
              <a:lumOff val="40000"/>
            </a:schemeClr>
          </a:solidFill>
          <a:ln>
            <a:solidFill>
              <a:schemeClr val="tx1"/>
            </a:solidFill>
          </a:ln>
        </p:spPr>
        <p:txBody>
          <a:bodyPr lIns="0" rIns="0" anchor="ctr" anchorCtr="1"/>
          <a:lstStyle/>
          <a:p>
            <a:pPr algn="ctr" fontAlgn="auto">
              <a:spcBef>
                <a:spcPts val="0"/>
              </a:spcBef>
              <a:spcAft>
                <a:spcPts val="0"/>
              </a:spcAft>
              <a:defRPr/>
            </a:pPr>
            <a:r>
              <a:rPr lang="en-US" sz="1600" b="1" dirty="0">
                <a:latin typeface="Arial" panose="020B0604020202020204" pitchFamily="34" charset="0"/>
                <a:cs typeface="Arial" panose="020B0604020202020204" pitchFamily="34" charset="0"/>
              </a:rPr>
              <a:t>Provider DRG Transition Multiplier</a:t>
            </a:r>
          </a:p>
        </p:txBody>
      </p:sp>
      <p:sp>
        <p:nvSpPr>
          <p:cNvPr id="41" name="TextBox 40"/>
          <p:cNvSpPr txBox="1"/>
          <p:nvPr/>
        </p:nvSpPr>
        <p:spPr>
          <a:xfrm>
            <a:off x="6999497" y="2419396"/>
            <a:ext cx="530915" cy="923330"/>
          </a:xfrm>
          <a:prstGeom prst="rect">
            <a:avLst/>
          </a:prstGeom>
          <a:noFill/>
        </p:spPr>
        <p:txBody>
          <a:bodyPr wrap="none">
            <a:spAutoFit/>
          </a:bodyPr>
          <a:lstStyle/>
          <a:p>
            <a:pPr fontAlgn="auto">
              <a:spcBef>
                <a:spcPts val="0"/>
              </a:spcBef>
              <a:spcAft>
                <a:spcPts val="0"/>
              </a:spcAft>
              <a:defRPr/>
            </a:pPr>
            <a:r>
              <a:rPr lang="en-US" sz="5400" dirty="0">
                <a:solidFill>
                  <a:schemeClr val="bg1">
                    <a:lumMod val="50000"/>
                  </a:schemeClr>
                </a:solidFill>
                <a:latin typeface="Arial" panose="020B0604020202020204" pitchFamily="34" charset="0"/>
                <a:cs typeface="Arial" panose="020B0604020202020204" pitchFamily="34" charset="0"/>
              </a:rPr>
              <a:t>x</a:t>
            </a:r>
          </a:p>
        </p:txBody>
      </p:sp>
      <p:sp>
        <p:nvSpPr>
          <p:cNvPr id="42" name="TextBox 41"/>
          <p:cNvSpPr txBox="1"/>
          <p:nvPr/>
        </p:nvSpPr>
        <p:spPr>
          <a:xfrm>
            <a:off x="6452155" y="1952525"/>
            <a:ext cx="654346" cy="1785104"/>
          </a:xfrm>
          <a:prstGeom prst="rect">
            <a:avLst/>
          </a:prstGeom>
          <a:noFill/>
        </p:spPr>
        <p:txBody>
          <a:bodyPr wrap="none">
            <a:spAutoFit/>
          </a:bodyPr>
          <a:lstStyle/>
          <a:p>
            <a:pPr fontAlgn="auto">
              <a:spcBef>
                <a:spcPts val="0"/>
              </a:spcBef>
              <a:spcAft>
                <a:spcPts val="0"/>
              </a:spcAft>
              <a:defRPr/>
            </a:pPr>
            <a:r>
              <a:rPr lang="en-US" sz="11000" dirty="0">
                <a:solidFill>
                  <a:schemeClr val="bg1">
                    <a:lumMod val="50000"/>
                  </a:schemeClr>
                </a:solidFill>
                <a:latin typeface="Arial" panose="020B0604020202020204" pitchFamily="34" charset="0"/>
                <a:cs typeface="Arial" panose="020B0604020202020204" pitchFamily="34" charset="0"/>
              </a:rPr>
              <a:t>)</a:t>
            </a:r>
          </a:p>
        </p:txBody>
      </p:sp>
      <p:sp>
        <p:nvSpPr>
          <p:cNvPr id="43" name="TextBox 42"/>
          <p:cNvSpPr txBox="1"/>
          <p:nvPr/>
        </p:nvSpPr>
        <p:spPr>
          <a:xfrm>
            <a:off x="2535793" y="1952525"/>
            <a:ext cx="654346" cy="1785104"/>
          </a:xfrm>
          <a:prstGeom prst="rect">
            <a:avLst/>
          </a:prstGeom>
          <a:noFill/>
        </p:spPr>
        <p:txBody>
          <a:bodyPr wrap="none">
            <a:spAutoFit/>
          </a:bodyPr>
          <a:lstStyle/>
          <a:p>
            <a:pPr fontAlgn="auto">
              <a:spcBef>
                <a:spcPts val="0"/>
              </a:spcBef>
              <a:spcAft>
                <a:spcPts val="0"/>
              </a:spcAft>
              <a:defRPr/>
            </a:pPr>
            <a:r>
              <a:rPr lang="en-US" sz="11000" dirty="0" smtClean="0">
                <a:solidFill>
                  <a:schemeClr val="bg1">
                    <a:lumMod val="50000"/>
                  </a:schemeClr>
                </a:solidFill>
                <a:latin typeface="Arial" panose="020B0604020202020204" pitchFamily="34" charset="0"/>
                <a:cs typeface="Arial" panose="020B0604020202020204" pitchFamily="34" charset="0"/>
              </a:rPr>
              <a:t>(</a:t>
            </a:r>
            <a:endParaRPr lang="en-US" sz="11000" dirty="0">
              <a:solidFill>
                <a:schemeClr val="bg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2711436"/>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bwMode="gray">
          <a:xfrm>
            <a:off x="370115" y="1393371"/>
            <a:ext cx="8447314" cy="4539343"/>
          </a:xfrm>
        </p:spPr>
        <p:txBody>
          <a:bodyPr>
            <a:noAutofit/>
          </a:bodyPr>
          <a:lstStyle/>
          <a:p>
            <a:pPr marL="0" indent="0">
              <a:buNone/>
            </a:pPr>
            <a:r>
              <a:rPr lang="en-US" b="1" dirty="0">
                <a:solidFill>
                  <a:schemeClr val="tx1"/>
                </a:solidFill>
                <a:cs typeface="Arial" panose="020B0604020202020204" pitchFamily="34" charset="0"/>
              </a:rPr>
              <a:t>Outlier add-on </a:t>
            </a:r>
            <a:r>
              <a:rPr lang="en-US" b="1" dirty="0" smtClean="0">
                <a:solidFill>
                  <a:schemeClr val="tx1"/>
                </a:solidFill>
                <a:cs typeface="Arial" panose="020B0604020202020204" pitchFamily="34" charset="0"/>
              </a:rPr>
              <a:t>payment components</a:t>
            </a:r>
            <a:endParaRPr lang="en-US" b="1" dirty="0">
              <a:solidFill>
                <a:schemeClr val="tx1"/>
              </a:solidFill>
              <a:cs typeface="Arial" panose="020B0604020202020204" pitchFamily="34" charset="0"/>
            </a:endParaRPr>
          </a:p>
          <a:p>
            <a:pPr>
              <a:buClrTx/>
            </a:pPr>
            <a:r>
              <a:rPr lang="en-US" dirty="0" smtClean="0">
                <a:solidFill>
                  <a:schemeClr val="tx1"/>
                </a:solidFill>
                <a:cs typeface="Arial" panose="020B0604020202020204" pitchFamily="34" charset="0"/>
              </a:rPr>
              <a:t>Outlier add-on payment made for extraordinary cost cases where the claim cost exceeds the outlier threshold for a DRG</a:t>
            </a:r>
          </a:p>
          <a:p>
            <a:pPr>
              <a:buClrTx/>
            </a:pPr>
            <a:r>
              <a:rPr lang="en-US" dirty="0" smtClean="0">
                <a:solidFill>
                  <a:schemeClr val="tx1"/>
                </a:solidFill>
                <a:cs typeface="Arial" panose="020B0604020202020204" pitchFamily="34" charset="0"/>
              </a:rPr>
              <a:t>Outlier threshold equal to the base DRG payment plus the fixed loss threshold</a:t>
            </a:r>
          </a:p>
          <a:p>
            <a:pPr lvl="1">
              <a:buClrTx/>
            </a:pPr>
            <a:r>
              <a:rPr lang="en-US" dirty="0" smtClean="0">
                <a:solidFill>
                  <a:schemeClr val="tx1"/>
                </a:solidFill>
                <a:cs typeface="Arial" panose="020B0604020202020204" pitchFamily="34" charset="0"/>
              </a:rPr>
              <a:t>Provider must incur a “fixed loss” on the claim for costs exceeding the base DRG payment</a:t>
            </a:r>
          </a:p>
          <a:p>
            <a:pPr lvl="1">
              <a:buClrTx/>
            </a:pPr>
            <a:r>
              <a:rPr lang="en-US" dirty="0" smtClean="0">
                <a:solidFill>
                  <a:schemeClr val="tx1"/>
                </a:solidFill>
                <a:cs typeface="Arial" panose="020B0604020202020204" pitchFamily="34" charset="0"/>
              </a:rPr>
              <a:t>Fixed </a:t>
            </a:r>
            <a:r>
              <a:rPr lang="en-US" dirty="0">
                <a:solidFill>
                  <a:schemeClr val="tx1"/>
                </a:solidFill>
                <a:cs typeface="Arial" panose="020B0604020202020204" pitchFamily="34" charset="0"/>
              </a:rPr>
              <a:t>Loss Amount is $5,000 for Critical Access Hospitals (CAH)/small rural providers and $65,000 for all other providers. </a:t>
            </a:r>
            <a:endParaRPr lang="en-US" dirty="0" smtClean="0">
              <a:solidFill>
                <a:schemeClr val="tx1"/>
              </a:solidFill>
              <a:cs typeface="Arial" panose="020B0604020202020204" pitchFamily="34" charset="0"/>
            </a:endParaRPr>
          </a:p>
          <a:p>
            <a:pPr>
              <a:buClrTx/>
            </a:pPr>
            <a:r>
              <a:rPr lang="en-US" dirty="0" smtClean="0">
                <a:solidFill>
                  <a:schemeClr val="tx1"/>
                </a:solidFill>
                <a:cs typeface="Arial" panose="020B0604020202020204" pitchFamily="34" charset="0"/>
              </a:rPr>
              <a:t>Outlier add-on payment calculated as the cost exceeding the outlier threshold, multiplied by the DRG marginal cost percentage</a:t>
            </a:r>
          </a:p>
          <a:p>
            <a:pPr lvl="1">
              <a:buClrTx/>
            </a:pPr>
            <a:r>
              <a:rPr lang="en-US" dirty="0" smtClean="0">
                <a:solidFill>
                  <a:schemeClr val="tx1"/>
                </a:solidFill>
                <a:cs typeface="Arial" panose="020B0604020202020204" pitchFamily="34" charset="0"/>
              </a:rPr>
              <a:t>DRG marginal cost percentage </a:t>
            </a:r>
            <a:r>
              <a:rPr lang="en-US" dirty="0">
                <a:solidFill>
                  <a:schemeClr val="tx1"/>
                </a:solidFill>
                <a:cs typeface="Arial" panose="020B0604020202020204" pitchFamily="34" charset="0"/>
              </a:rPr>
              <a:t>is 90% for burn DRGs and 80% for all other </a:t>
            </a:r>
            <a:r>
              <a:rPr lang="en-US" dirty="0" smtClean="0">
                <a:solidFill>
                  <a:schemeClr val="tx1"/>
                </a:solidFill>
                <a:cs typeface="Arial" panose="020B0604020202020204" pitchFamily="34" charset="0"/>
              </a:rPr>
              <a:t>DRGs</a:t>
            </a:r>
            <a:endParaRPr lang="en-US" dirty="0">
              <a:solidFill>
                <a:schemeClr val="tx1"/>
              </a:solidFill>
              <a:cs typeface="Arial" panose="020B0604020202020204" pitchFamily="34" charset="0"/>
            </a:endParaRPr>
          </a:p>
          <a:p>
            <a:pPr lvl="1">
              <a:buClrTx/>
            </a:pPr>
            <a:endParaRPr lang="en-US" dirty="0">
              <a:solidFill>
                <a:schemeClr val="tx1"/>
              </a:solidFill>
              <a:cs typeface="Arial" panose="020B0604020202020204" pitchFamily="34" charset="0"/>
            </a:endParaRPr>
          </a:p>
          <a:p>
            <a:pPr marL="0" indent="0">
              <a:buClrTx/>
              <a:buNone/>
            </a:pPr>
            <a:endParaRPr lang="en-US" dirty="0">
              <a:solidFill>
                <a:schemeClr val="tx1"/>
              </a:solidFill>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dirty="0" smtClean="0"/>
              <a:t>Page </a:t>
            </a:r>
            <a:fld id="{41AC91BC-8CD9-4936-90AF-51ED26E6B541}" type="slidenum">
              <a:rPr lang="en-US" smtClean="0"/>
              <a:pPr/>
              <a:t>22</a:t>
            </a:fld>
            <a:endParaRPr lang="en-US" dirty="0"/>
          </a:p>
        </p:txBody>
      </p:sp>
      <p:sp>
        <p:nvSpPr>
          <p:cNvPr id="7" name="Title 1"/>
          <p:cNvSpPr>
            <a:spLocks noGrp="1"/>
          </p:cNvSpPr>
          <p:nvPr>
            <p:ph type="title"/>
          </p:nvPr>
        </p:nvSpPr>
        <p:spPr bwMode="gray">
          <a:xfrm>
            <a:off x="457200" y="286603"/>
            <a:ext cx="8686800" cy="869016"/>
          </a:xfrm>
        </p:spPr>
        <p:txBody>
          <a:bodyPr/>
          <a:lstStyle/>
          <a:p>
            <a:r>
              <a:rPr lang="en-US" dirty="0"/>
              <a:t>New DRG system Pricing </a:t>
            </a:r>
            <a:r>
              <a:rPr lang="en-US" dirty="0" smtClean="0"/>
              <a:t>Formulas</a:t>
            </a:r>
            <a:endParaRPr lang="en-US" dirty="0"/>
          </a:p>
        </p:txBody>
      </p:sp>
    </p:spTree>
    <p:extLst>
      <p:ext uri="{BB962C8B-B14F-4D97-AF65-F5344CB8AC3E}">
        <p14:creationId xmlns:p14="http://schemas.microsoft.com/office/powerpoint/2010/main" val="899114900"/>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4" name="Straight Arrow Connector 43"/>
          <p:cNvCxnSpPr/>
          <p:nvPr/>
        </p:nvCxnSpPr>
        <p:spPr>
          <a:xfrm flipH="1">
            <a:off x="2504216" y="3620586"/>
            <a:ext cx="5026197" cy="583113"/>
          </a:xfrm>
          <a:prstGeom prst="straightConnector1">
            <a:avLst/>
          </a:prstGeom>
          <a:ln w="381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570390" y="4203699"/>
            <a:ext cx="1933826" cy="1756229"/>
          </a:xfrm>
          <a:prstGeom prst="rect">
            <a:avLst/>
          </a:prstGeom>
          <a:solidFill>
            <a:schemeClr val="bg1"/>
          </a:solidFill>
          <a:ln>
            <a:solidFill>
              <a:schemeClr val="tx1"/>
            </a:solidFill>
          </a:ln>
        </p:spPr>
        <p:txBody>
          <a:bodyPr anchor="ctr" anchorCtr="1"/>
          <a:lstStyle/>
          <a:p>
            <a:pPr algn="ctr" fontAlgn="auto">
              <a:spcBef>
                <a:spcPts val="0"/>
              </a:spcBef>
              <a:spcAft>
                <a:spcPts val="0"/>
              </a:spcAft>
              <a:defRPr/>
            </a:pPr>
            <a:r>
              <a:rPr lang="en-US" sz="2000" dirty="0">
                <a:latin typeface="Arial" panose="020B0604020202020204" pitchFamily="34" charset="0"/>
                <a:cs typeface="Arial" panose="020B0604020202020204" pitchFamily="34" charset="0"/>
              </a:rPr>
              <a:t>Provider DRG Transition Multiplier</a:t>
            </a:r>
          </a:p>
        </p:txBody>
      </p:sp>
      <p:sp>
        <p:nvSpPr>
          <p:cNvPr id="46" name="TextBox 45"/>
          <p:cNvSpPr txBox="1"/>
          <p:nvPr/>
        </p:nvSpPr>
        <p:spPr>
          <a:xfrm>
            <a:off x="2689901" y="4684538"/>
            <a:ext cx="588623" cy="923330"/>
          </a:xfrm>
          <a:prstGeom prst="rect">
            <a:avLst/>
          </a:prstGeom>
          <a:noFill/>
        </p:spPr>
        <p:txBody>
          <a:bodyPr wrap="none">
            <a:spAutoFit/>
          </a:bodyPr>
          <a:lstStyle/>
          <a:p>
            <a:pPr fontAlgn="auto">
              <a:spcBef>
                <a:spcPts val="0"/>
              </a:spcBef>
              <a:spcAft>
                <a:spcPts val="0"/>
              </a:spcAft>
              <a:defRPr/>
            </a:pPr>
            <a:r>
              <a:rPr lang="en-US" sz="5400" dirty="0">
                <a:solidFill>
                  <a:schemeClr val="bg1">
                    <a:lumMod val="50000"/>
                  </a:schemeClr>
                </a:solidFill>
                <a:latin typeface="Arial" panose="020B0604020202020204" pitchFamily="34" charset="0"/>
                <a:cs typeface="Arial" panose="020B0604020202020204" pitchFamily="34" charset="0"/>
              </a:rPr>
              <a:t>=</a:t>
            </a:r>
          </a:p>
        </p:txBody>
      </p:sp>
      <p:sp>
        <p:nvSpPr>
          <p:cNvPr id="48" name="TextBox 47"/>
          <p:cNvSpPr txBox="1"/>
          <p:nvPr/>
        </p:nvSpPr>
        <p:spPr>
          <a:xfrm>
            <a:off x="6189426" y="4377653"/>
            <a:ext cx="2052186" cy="1537099"/>
          </a:xfrm>
          <a:prstGeom prst="rect">
            <a:avLst/>
          </a:prstGeom>
          <a:solidFill>
            <a:srgbClr val="CCCCFF"/>
          </a:solidFill>
          <a:ln>
            <a:solidFill>
              <a:schemeClr val="tx1"/>
            </a:solidFill>
          </a:ln>
        </p:spPr>
        <p:txBody>
          <a:bodyPr anchor="ctr" anchorCtr="1"/>
          <a:lstStyle/>
          <a:p>
            <a:pPr algn="ctr" fontAlgn="auto">
              <a:spcBef>
                <a:spcPts val="0"/>
              </a:spcBef>
              <a:spcAft>
                <a:spcPts val="0"/>
              </a:spcAft>
              <a:defRPr/>
            </a:pPr>
            <a:r>
              <a:rPr lang="en-US" sz="2000" dirty="0" smtClean="0">
                <a:latin typeface="Arial" panose="020B0604020202020204" pitchFamily="34" charset="0"/>
                <a:cs typeface="Arial" panose="020B0604020202020204" pitchFamily="34" charset="0"/>
              </a:rPr>
              <a:t>Documentation and Coding Improvement Factor </a:t>
            </a:r>
            <a:endParaRPr lang="en-US" sz="2000" dirty="0">
              <a:latin typeface="Arial" panose="020B0604020202020204" pitchFamily="34" charset="0"/>
              <a:cs typeface="Arial" panose="020B0604020202020204" pitchFamily="34" charset="0"/>
            </a:endParaRPr>
          </a:p>
        </p:txBody>
      </p:sp>
      <p:sp>
        <p:nvSpPr>
          <p:cNvPr id="49" name="TextBox 48"/>
          <p:cNvSpPr txBox="1"/>
          <p:nvPr/>
        </p:nvSpPr>
        <p:spPr>
          <a:xfrm>
            <a:off x="3541486" y="4377653"/>
            <a:ext cx="1654934" cy="1537099"/>
          </a:xfrm>
          <a:prstGeom prst="rect">
            <a:avLst/>
          </a:prstGeom>
          <a:solidFill>
            <a:schemeClr val="accent2">
              <a:lumMod val="40000"/>
              <a:lumOff val="60000"/>
            </a:schemeClr>
          </a:solidFill>
          <a:ln>
            <a:solidFill>
              <a:schemeClr val="tx1"/>
            </a:solidFill>
          </a:ln>
        </p:spPr>
        <p:txBody>
          <a:bodyPr anchor="ctr" anchorCtr="1"/>
          <a:lstStyle/>
          <a:p>
            <a:pPr algn="ctr" fontAlgn="auto">
              <a:spcBef>
                <a:spcPts val="0"/>
              </a:spcBef>
              <a:spcAft>
                <a:spcPts val="0"/>
              </a:spcAft>
              <a:defRPr/>
            </a:pPr>
            <a:r>
              <a:rPr lang="en-US" sz="2000" dirty="0" smtClean="0">
                <a:latin typeface="Arial" panose="020B0604020202020204" pitchFamily="34" charset="0"/>
                <a:cs typeface="Arial" panose="020B0604020202020204" pitchFamily="34" charset="0"/>
              </a:rPr>
              <a:t>Transition Impact  Factor</a:t>
            </a:r>
            <a:endParaRPr lang="en-US" sz="2000" dirty="0">
              <a:latin typeface="Arial" panose="020B0604020202020204" pitchFamily="34" charset="0"/>
              <a:cs typeface="Arial" panose="020B0604020202020204" pitchFamily="34" charset="0"/>
            </a:endParaRPr>
          </a:p>
        </p:txBody>
      </p:sp>
      <p:sp>
        <p:nvSpPr>
          <p:cNvPr id="50" name="TextBox 49"/>
          <p:cNvSpPr txBox="1"/>
          <p:nvPr/>
        </p:nvSpPr>
        <p:spPr>
          <a:xfrm>
            <a:off x="5460774" y="4596957"/>
            <a:ext cx="530915" cy="923330"/>
          </a:xfrm>
          <a:prstGeom prst="rect">
            <a:avLst/>
          </a:prstGeom>
          <a:noFill/>
        </p:spPr>
        <p:txBody>
          <a:bodyPr wrap="none">
            <a:spAutoFit/>
          </a:bodyPr>
          <a:lstStyle/>
          <a:p>
            <a:pPr fontAlgn="auto">
              <a:spcBef>
                <a:spcPts val="0"/>
              </a:spcBef>
              <a:spcAft>
                <a:spcPts val="0"/>
              </a:spcAft>
              <a:defRPr/>
            </a:pPr>
            <a:r>
              <a:rPr lang="en-US" sz="5400" dirty="0">
                <a:solidFill>
                  <a:schemeClr val="bg1">
                    <a:lumMod val="50000"/>
                  </a:schemeClr>
                </a:solidFill>
                <a:latin typeface="Arial" panose="020B0604020202020204" pitchFamily="34" charset="0"/>
                <a:cs typeface="Arial" panose="020B0604020202020204" pitchFamily="34" charset="0"/>
              </a:rPr>
              <a:t>x</a:t>
            </a:r>
          </a:p>
        </p:txBody>
      </p:sp>
      <p:sp>
        <p:nvSpPr>
          <p:cNvPr id="22" name="TextBox 21"/>
          <p:cNvSpPr txBox="1"/>
          <p:nvPr/>
        </p:nvSpPr>
        <p:spPr>
          <a:xfrm>
            <a:off x="180753" y="6239620"/>
            <a:ext cx="8963247" cy="338554"/>
          </a:xfrm>
          <a:prstGeom prst="rect">
            <a:avLst/>
          </a:prstGeom>
          <a:noFill/>
        </p:spPr>
        <p:txBody>
          <a:bodyPr wrap="square">
            <a:spAutoFit/>
          </a:bodyPr>
          <a:lstStyle/>
          <a:p>
            <a:pPr>
              <a:defRPr/>
            </a:pPr>
            <a:r>
              <a:rPr lang="en-US" sz="1600" dirty="0" smtClean="0">
                <a:latin typeface="Arial Narrow" panose="020B0606020202030204" pitchFamily="34" charset="0"/>
                <a:cs typeface="Arial" panose="020B0604020202020204" pitchFamily="34" charset="0"/>
              </a:rPr>
              <a:t>Note: Outlier payments are only applied if claim cost is greater than the outlier threshold.</a:t>
            </a:r>
            <a:endParaRPr lang="en-US" sz="1600" dirty="0">
              <a:latin typeface="Arial Narrow" panose="020B0606020202030204" pitchFamily="34" charset="0"/>
              <a:cs typeface="Arial" panose="020B0604020202020204" pitchFamily="34" charset="0"/>
            </a:endParaRPr>
          </a:p>
        </p:txBody>
      </p:sp>
      <p:sp>
        <p:nvSpPr>
          <p:cNvPr id="23" name="Title 1"/>
          <p:cNvSpPr>
            <a:spLocks noGrp="1"/>
          </p:cNvSpPr>
          <p:nvPr>
            <p:ph type="title"/>
          </p:nvPr>
        </p:nvSpPr>
        <p:spPr bwMode="gray">
          <a:xfrm>
            <a:off x="457200" y="286603"/>
            <a:ext cx="8686800" cy="869016"/>
          </a:xfrm>
        </p:spPr>
        <p:txBody>
          <a:bodyPr/>
          <a:lstStyle/>
          <a:p>
            <a:r>
              <a:rPr lang="en-US" dirty="0"/>
              <a:t>New DRG system Pricing </a:t>
            </a:r>
            <a:r>
              <a:rPr lang="en-US" dirty="0" smtClean="0"/>
              <a:t>Formulas</a:t>
            </a:r>
            <a:endParaRPr lang="en-US" dirty="0"/>
          </a:p>
        </p:txBody>
      </p:sp>
      <p:sp>
        <p:nvSpPr>
          <p:cNvPr id="24" name="TextBox 6"/>
          <p:cNvSpPr txBox="1">
            <a:spLocks noChangeArrowheads="1"/>
          </p:cNvSpPr>
          <p:nvPr/>
        </p:nvSpPr>
        <p:spPr bwMode="auto">
          <a:xfrm>
            <a:off x="283031" y="1335315"/>
            <a:ext cx="9412511" cy="1806648"/>
          </a:xfrm>
          <a:prstGeom prst="rect">
            <a:avLst/>
          </a:prstGeom>
          <a:noFill/>
          <a:ln w="9525">
            <a:noFill/>
            <a:miter lim="800000"/>
            <a:headEnd/>
            <a:tailEnd/>
          </a:ln>
        </p:spPr>
        <p:txBody>
          <a:bodyPr wrap="square">
            <a:spAutoFit/>
          </a:bodyPr>
          <a:lstStyle/>
          <a:p>
            <a:pPr marL="231775" indent="-231775"/>
            <a:r>
              <a:rPr lang="en-US" sz="2800" b="1" dirty="0" smtClean="0">
                <a:latin typeface="Arial Narrow" panose="020B0606020202030204" pitchFamily="34" charset="0"/>
                <a:cs typeface="Arial" panose="020B0604020202020204" pitchFamily="34" charset="0"/>
              </a:rPr>
              <a:t>Transition adjustment factor formula</a:t>
            </a:r>
          </a:p>
          <a:p>
            <a:pPr lvl="1"/>
            <a:endParaRPr lang="en-US" sz="2800" dirty="0" smtClean="0">
              <a:latin typeface="Arial Narrow" panose="020B0606020202030204" pitchFamily="34" charset="0"/>
              <a:ea typeface="ＭＳ Ｐゴシック" pitchFamily="34" charset="-128"/>
            </a:endParaRPr>
          </a:p>
          <a:p>
            <a:pPr>
              <a:lnSpc>
                <a:spcPct val="90000"/>
              </a:lnSpc>
              <a:spcAft>
                <a:spcPts val="600"/>
              </a:spcAft>
            </a:pPr>
            <a:endParaRPr lang="en-US" sz="2800" dirty="0" smtClean="0">
              <a:latin typeface="Arial Narrow" panose="020B0606020202030204" pitchFamily="34" charset="0"/>
              <a:ea typeface="ＭＳ Ｐゴシック" pitchFamily="34" charset="-128"/>
            </a:endParaRPr>
          </a:p>
          <a:p>
            <a:pPr>
              <a:lnSpc>
                <a:spcPct val="90000"/>
              </a:lnSpc>
              <a:spcAft>
                <a:spcPts val="600"/>
              </a:spcAft>
            </a:pPr>
            <a:endParaRPr lang="en-US" sz="2800" dirty="0" smtClean="0">
              <a:latin typeface="Arial Narrow" panose="020B0606020202030204" pitchFamily="34" charset="0"/>
              <a:ea typeface="ＭＳ Ｐゴシック" pitchFamily="34" charset="-128"/>
            </a:endParaRPr>
          </a:p>
        </p:txBody>
      </p:sp>
      <p:sp>
        <p:nvSpPr>
          <p:cNvPr id="27" name="Rectangle 26"/>
          <p:cNvSpPr/>
          <p:nvPr/>
        </p:nvSpPr>
        <p:spPr>
          <a:xfrm>
            <a:off x="376239" y="2146300"/>
            <a:ext cx="8565742" cy="16637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latin typeface="Arial" panose="020B0604020202020204" pitchFamily="34" charset="0"/>
              <a:cs typeface="Arial" panose="020B0604020202020204" pitchFamily="34" charset="0"/>
            </a:endParaRPr>
          </a:p>
        </p:txBody>
      </p:sp>
      <p:sp>
        <p:nvSpPr>
          <p:cNvPr id="29" name="TextBox 28"/>
          <p:cNvSpPr txBox="1"/>
          <p:nvPr/>
        </p:nvSpPr>
        <p:spPr>
          <a:xfrm>
            <a:off x="3159124" y="2355896"/>
            <a:ext cx="1356258" cy="1223962"/>
          </a:xfrm>
          <a:prstGeom prst="rect">
            <a:avLst/>
          </a:prstGeom>
          <a:solidFill>
            <a:srgbClr val="00B050"/>
          </a:solidFill>
          <a:ln>
            <a:solidFill>
              <a:schemeClr val="tx1"/>
            </a:solidFill>
          </a:ln>
        </p:spPr>
        <p:txBody>
          <a:bodyPr lIns="0" rIns="0" anchor="ctr" anchorCtr="1"/>
          <a:lstStyle/>
          <a:p>
            <a:pPr algn="ctr" fontAlgn="auto">
              <a:spcBef>
                <a:spcPts val="0"/>
              </a:spcBef>
              <a:spcAft>
                <a:spcPts val="0"/>
              </a:spcAft>
              <a:defRPr/>
            </a:pPr>
            <a:r>
              <a:rPr lang="en-US" dirty="0">
                <a:solidFill>
                  <a:schemeClr val="bg1"/>
                </a:solidFill>
                <a:latin typeface="Arial" panose="020B0604020202020204" pitchFamily="34" charset="0"/>
                <a:cs typeface="Arial" panose="020B0604020202020204" pitchFamily="34" charset="0"/>
              </a:rPr>
              <a:t>DRG Base Payment</a:t>
            </a:r>
          </a:p>
        </p:txBody>
      </p:sp>
      <p:sp>
        <p:nvSpPr>
          <p:cNvPr id="35" name="TextBox 34"/>
          <p:cNvSpPr txBox="1"/>
          <p:nvPr/>
        </p:nvSpPr>
        <p:spPr>
          <a:xfrm>
            <a:off x="5052786" y="2358523"/>
            <a:ext cx="1450169" cy="1223962"/>
          </a:xfrm>
          <a:prstGeom prst="rect">
            <a:avLst/>
          </a:prstGeom>
          <a:solidFill>
            <a:schemeClr val="tx1">
              <a:lumMod val="65000"/>
              <a:lumOff val="35000"/>
            </a:schemeClr>
          </a:solidFill>
          <a:ln>
            <a:solidFill>
              <a:schemeClr val="tx1"/>
            </a:solidFill>
          </a:ln>
        </p:spPr>
        <p:txBody>
          <a:bodyPr lIns="0" rIns="0" anchor="ctr" anchorCtr="1"/>
          <a:lstStyle/>
          <a:p>
            <a:pPr algn="ctr" fontAlgn="auto">
              <a:spcBef>
                <a:spcPts val="0"/>
              </a:spcBef>
              <a:spcAft>
                <a:spcPts val="0"/>
              </a:spcAft>
              <a:defRPr/>
            </a:pPr>
            <a:r>
              <a:rPr lang="en-US" dirty="0">
                <a:solidFill>
                  <a:schemeClr val="bg1"/>
                </a:solidFill>
                <a:latin typeface="Arial" panose="020B0604020202020204" pitchFamily="34" charset="0"/>
                <a:cs typeface="Arial" panose="020B0604020202020204" pitchFamily="34" charset="0"/>
              </a:rPr>
              <a:t>Outlier </a:t>
            </a:r>
            <a:r>
              <a:rPr lang="en-US" dirty="0" smtClean="0">
                <a:solidFill>
                  <a:schemeClr val="bg1"/>
                </a:solidFill>
                <a:latin typeface="Arial" panose="020B0604020202020204" pitchFamily="34" charset="0"/>
                <a:cs typeface="Arial" panose="020B0604020202020204" pitchFamily="34" charset="0"/>
              </a:rPr>
              <a:t>Add-on Payment </a:t>
            </a:r>
          </a:p>
          <a:p>
            <a:pPr algn="ctr" fontAlgn="auto">
              <a:spcBef>
                <a:spcPts val="0"/>
              </a:spcBef>
              <a:spcAft>
                <a:spcPts val="0"/>
              </a:spcAft>
              <a:defRPr/>
            </a:pPr>
            <a:r>
              <a:rPr lang="en-US" dirty="0" smtClean="0">
                <a:solidFill>
                  <a:schemeClr val="bg1"/>
                </a:solidFill>
                <a:latin typeface="Arial" panose="020B0604020202020204" pitchFamily="34" charset="0"/>
                <a:cs typeface="Arial" panose="020B0604020202020204" pitchFamily="34" charset="0"/>
              </a:rPr>
              <a:t>(</a:t>
            </a:r>
            <a:r>
              <a:rPr lang="en-US" dirty="0">
                <a:solidFill>
                  <a:schemeClr val="bg1"/>
                </a:solidFill>
                <a:latin typeface="Arial" panose="020B0604020202020204" pitchFamily="34" charset="0"/>
                <a:cs typeface="Arial" panose="020B0604020202020204" pitchFamily="34" charset="0"/>
              </a:rPr>
              <a:t>If </a:t>
            </a:r>
            <a:r>
              <a:rPr lang="en-US" dirty="0" smtClean="0">
                <a:solidFill>
                  <a:schemeClr val="bg1"/>
                </a:solidFill>
                <a:latin typeface="Arial" panose="020B0604020202020204" pitchFamily="34" charset="0"/>
                <a:cs typeface="Arial" panose="020B0604020202020204" pitchFamily="34" charset="0"/>
              </a:rPr>
              <a:t>applicable)</a:t>
            </a:r>
            <a:endParaRPr lang="en-US" dirty="0">
              <a:solidFill>
                <a:schemeClr val="bg1"/>
              </a:solidFill>
              <a:latin typeface="Arial" panose="020B0604020202020204" pitchFamily="34" charset="0"/>
              <a:cs typeface="Arial" panose="020B0604020202020204" pitchFamily="34" charset="0"/>
            </a:endParaRPr>
          </a:p>
        </p:txBody>
      </p:sp>
      <p:sp>
        <p:nvSpPr>
          <p:cNvPr id="36" name="TextBox 35"/>
          <p:cNvSpPr txBox="1"/>
          <p:nvPr/>
        </p:nvSpPr>
        <p:spPr>
          <a:xfrm>
            <a:off x="657225" y="2355896"/>
            <a:ext cx="1357542" cy="1223962"/>
          </a:xfrm>
          <a:prstGeom prst="rect">
            <a:avLst/>
          </a:prstGeom>
          <a:solidFill>
            <a:srgbClr val="FFC000"/>
          </a:solidFill>
          <a:ln>
            <a:solidFill>
              <a:schemeClr val="tx1"/>
            </a:solidFill>
          </a:ln>
        </p:spPr>
        <p:txBody>
          <a:bodyPr lIns="0" rIns="0" anchor="ctr" anchorCtr="1"/>
          <a:lstStyle/>
          <a:p>
            <a:pPr algn="ctr" fontAlgn="auto">
              <a:spcBef>
                <a:spcPts val="0"/>
              </a:spcBef>
              <a:spcAft>
                <a:spcPts val="0"/>
              </a:spcAft>
              <a:defRPr/>
            </a:pPr>
            <a:r>
              <a:rPr lang="en-US" dirty="0">
                <a:latin typeface="Arial" panose="020B0604020202020204" pitchFamily="34" charset="0"/>
                <a:cs typeface="Arial" panose="020B0604020202020204" pitchFamily="34" charset="0"/>
              </a:rPr>
              <a:t>Claim Payment</a:t>
            </a:r>
          </a:p>
        </p:txBody>
      </p:sp>
      <p:sp>
        <p:nvSpPr>
          <p:cNvPr id="37" name="TextBox 36"/>
          <p:cNvSpPr txBox="1"/>
          <p:nvPr/>
        </p:nvSpPr>
        <p:spPr>
          <a:xfrm>
            <a:off x="4483008" y="2470196"/>
            <a:ext cx="588624" cy="923330"/>
          </a:xfrm>
          <a:prstGeom prst="rect">
            <a:avLst/>
          </a:prstGeom>
          <a:noFill/>
        </p:spPr>
        <p:txBody>
          <a:bodyPr wrap="none">
            <a:spAutoFit/>
          </a:bodyPr>
          <a:lstStyle/>
          <a:p>
            <a:pPr algn="ctr" fontAlgn="auto">
              <a:spcBef>
                <a:spcPts val="0"/>
              </a:spcBef>
              <a:spcAft>
                <a:spcPts val="0"/>
              </a:spcAft>
              <a:defRPr/>
            </a:pPr>
            <a:r>
              <a:rPr lang="en-US" sz="5400" dirty="0">
                <a:solidFill>
                  <a:schemeClr val="bg1">
                    <a:lumMod val="50000"/>
                  </a:schemeClr>
                </a:solidFill>
                <a:latin typeface="Arial" panose="020B0604020202020204" pitchFamily="34" charset="0"/>
                <a:cs typeface="Arial" panose="020B0604020202020204" pitchFamily="34" charset="0"/>
              </a:rPr>
              <a:t>+</a:t>
            </a:r>
          </a:p>
        </p:txBody>
      </p:sp>
      <p:sp>
        <p:nvSpPr>
          <p:cNvPr id="38" name="TextBox 37"/>
          <p:cNvSpPr txBox="1"/>
          <p:nvPr/>
        </p:nvSpPr>
        <p:spPr>
          <a:xfrm>
            <a:off x="2101226" y="2470196"/>
            <a:ext cx="588624" cy="923330"/>
          </a:xfrm>
          <a:prstGeom prst="rect">
            <a:avLst/>
          </a:prstGeom>
          <a:noFill/>
        </p:spPr>
        <p:txBody>
          <a:bodyPr wrap="none">
            <a:spAutoFit/>
          </a:bodyPr>
          <a:lstStyle/>
          <a:p>
            <a:pPr algn="ctr" fontAlgn="auto">
              <a:spcBef>
                <a:spcPts val="0"/>
              </a:spcBef>
              <a:spcAft>
                <a:spcPts val="0"/>
              </a:spcAft>
              <a:defRPr/>
            </a:pPr>
            <a:r>
              <a:rPr lang="en-US" sz="5400" dirty="0">
                <a:solidFill>
                  <a:schemeClr val="bg1">
                    <a:lumMod val="50000"/>
                  </a:schemeClr>
                </a:solidFill>
                <a:latin typeface="Arial" panose="020B0604020202020204" pitchFamily="34" charset="0"/>
                <a:cs typeface="Arial" panose="020B0604020202020204" pitchFamily="34" charset="0"/>
              </a:rPr>
              <a:t>=</a:t>
            </a:r>
          </a:p>
        </p:txBody>
      </p:sp>
      <p:sp>
        <p:nvSpPr>
          <p:cNvPr id="40" name="TextBox 39"/>
          <p:cNvSpPr txBox="1"/>
          <p:nvPr/>
        </p:nvSpPr>
        <p:spPr>
          <a:xfrm>
            <a:off x="7499560" y="2311002"/>
            <a:ext cx="1314240" cy="1309584"/>
          </a:xfrm>
          <a:prstGeom prst="rect">
            <a:avLst/>
          </a:prstGeom>
          <a:solidFill>
            <a:schemeClr val="accent3">
              <a:lumMod val="60000"/>
              <a:lumOff val="40000"/>
            </a:schemeClr>
          </a:solidFill>
          <a:ln>
            <a:solidFill>
              <a:schemeClr val="tx1"/>
            </a:solidFill>
          </a:ln>
        </p:spPr>
        <p:txBody>
          <a:bodyPr lIns="0" rIns="0" anchor="ctr" anchorCtr="1"/>
          <a:lstStyle/>
          <a:p>
            <a:pPr algn="ctr" fontAlgn="auto">
              <a:spcBef>
                <a:spcPts val="0"/>
              </a:spcBef>
              <a:spcAft>
                <a:spcPts val="0"/>
              </a:spcAft>
              <a:defRPr/>
            </a:pPr>
            <a:r>
              <a:rPr lang="en-US" sz="1600" b="1" dirty="0">
                <a:latin typeface="Arial" panose="020B0604020202020204" pitchFamily="34" charset="0"/>
                <a:cs typeface="Arial" panose="020B0604020202020204" pitchFamily="34" charset="0"/>
              </a:rPr>
              <a:t>Provider DRG Transition Multiplier</a:t>
            </a:r>
          </a:p>
        </p:txBody>
      </p:sp>
      <p:sp>
        <p:nvSpPr>
          <p:cNvPr id="41" name="TextBox 40"/>
          <p:cNvSpPr txBox="1"/>
          <p:nvPr/>
        </p:nvSpPr>
        <p:spPr>
          <a:xfrm>
            <a:off x="6999497" y="2419396"/>
            <a:ext cx="530915" cy="923330"/>
          </a:xfrm>
          <a:prstGeom prst="rect">
            <a:avLst/>
          </a:prstGeom>
          <a:noFill/>
        </p:spPr>
        <p:txBody>
          <a:bodyPr wrap="none">
            <a:spAutoFit/>
          </a:bodyPr>
          <a:lstStyle/>
          <a:p>
            <a:pPr fontAlgn="auto">
              <a:spcBef>
                <a:spcPts val="0"/>
              </a:spcBef>
              <a:spcAft>
                <a:spcPts val="0"/>
              </a:spcAft>
              <a:defRPr/>
            </a:pPr>
            <a:r>
              <a:rPr lang="en-US" sz="5400" dirty="0">
                <a:solidFill>
                  <a:schemeClr val="bg1">
                    <a:lumMod val="50000"/>
                  </a:schemeClr>
                </a:solidFill>
                <a:latin typeface="Arial" panose="020B0604020202020204" pitchFamily="34" charset="0"/>
                <a:cs typeface="Arial" panose="020B0604020202020204" pitchFamily="34" charset="0"/>
              </a:rPr>
              <a:t>x</a:t>
            </a:r>
          </a:p>
        </p:txBody>
      </p:sp>
      <p:sp>
        <p:nvSpPr>
          <p:cNvPr id="42" name="TextBox 41"/>
          <p:cNvSpPr txBox="1"/>
          <p:nvPr/>
        </p:nvSpPr>
        <p:spPr>
          <a:xfrm>
            <a:off x="6452155" y="1952525"/>
            <a:ext cx="654346" cy="1785104"/>
          </a:xfrm>
          <a:prstGeom prst="rect">
            <a:avLst/>
          </a:prstGeom>
          <a:noFill/>
        </p:spPr>
        <p:txBody>
          <a:bodyPr wrap="none">
            <a:spAutoFit/>
          </a:bodyPr>
          <a:lstStyle/>
          <a:p>
            <a:pPr fontAlgn="auto">
              <a:spcBef>
                <a:spcPts val="0"/>
              </a:spcBef>
              <a:spcAft>
                <a:spcPts val="0"/>
              </a:spcAft>
              <a:defRPr/>
            </a:pPr>
            <a:r>
              <a:rPr lang="en-US" sz="11000" dirty="0">
                <a:solidFill>
                  <a:schemeClr val="bg1">
                    <a:lumMod val="50000"/>
                  </a:schemeClr>
                </a:solidFill>
                <a:latin typeface="Arial" panose="020B0604020202020204" pitchFamily="34" charset="0"/>
                <a:cs typeface="Arial" panose="020B0604020202020204" pitchFamily="34" charset="0"/>
              </a:rPr>
              <a:t>)</a:t>
            </a:r>
          </a:p>
        </p:txBody>
      </p:sp>
      <p:sp>
        <p:nvSpPr>
          <p:cNvPr id="43" name="TextBox 42"/>
          <p:cNvSpPr txBox="1"/>
          <p:nvPr/>
        </p:nvSpPr>
        <p:spPr>
          <a:xfrm>
            <a:off x="2535793" y="1952525"/>
            <a:ext cx="654346" cy="1785104"/>
          </a:xfrm>
          <a:prstGeom prst="rect">
            <a:avLst/>
          </a:prstGeom>
          <a:noFill/>
        </p:spPr>
        <p:txBody>
          <a:bodyPr wrap="none">
            <a:spAutoFit/>
          </a:bodyPr>
          <a:lstStyle/>
          <a:p>
            <a:pPr fontAlgn="auto">
              <a:spcBef>
                <a:spcPts val="0"/>
              </a:spcBef>
              <a:spcAft>
                <a:spcPts val="0"/>
              </a:spcAft>
              <a:defRPr/>
            </a:pPr>
            <a:r>
              <a:rPr lang="en-US" sz="11000" dirty="0" smtClean="0">
                <a:solidFill>
                  <a:schemeClr val="bg1">
                    <a:lumMod val="50000"/>
                  </a:schemeClr>
                </a:solidFill>
                <a:latin typeface="Arial" panose="020B0604020202020204" pitchFamily="34" charset="0"/>
                <a:cs typeface="Arial" panose="020B0604020202020204" pitchFamily="34" charset="0"/>
              </a:rPr>
              <a:t>(</a:t>
            </a:r>
            <a:endParaRPr lang="en-US" sz="11000" dirty="0">
              <a:solidFill>
                <a:schemeClr val="bg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384695"/>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bwMode="gray">
          <a:xfrm>
            <a:off x="370115" y="1393371"/>
            <a:ext cx="8447314" cy="4539343"/>
          </a:xfrm>
        </p:spPr>
        <p:txBody>
          <a:bodyPr>
            <a:noAutofit/>
          </a:bodyPr>
          <a:lstStyle/>
          <a:p>
            <a:pPr marL="0" indent="0">
              <a:buNone/>
            </a:pPr>
            <a:r>
              <a:rPr lang="en-US" b="1" dirty="0">
                <a:solidFill>
                  <a:schemeClr val="tx1"/>
                </a:solidFill>
                <a:cs typeface="Arial" panose="020B0604020202020204" pitchFamily="34" charset="0"/>
              </a:rPr>
              <a:t>Provider DRG </a:t>
            </a:r>
            <a:r>
              <a:rPr lang="en-US" b="1" dirty="0" smtClean="0">
                <a:solidFill>
                  <a:schemeClr val="tx1"/>
                </a:solidFill>
                <a:cs typeface="Arial" panose="020B0604020202020204" pitchFamily="34" charset="0"/>
              </a:rPr>
              <a:t>transition multiplier components</a:t>
            </a:r>
          </a:p>
          <a:p>
            <a:pPr>
              <a:buClrTx/>
            </a:pPr>
            <a:r>
              <a:rPr lang="en-US" dirty="0" smtClean="0">
                <a:solidFill>
                  <a:schemeClr val="tx1"/>
                </a:solidFill>
                <a:cs typeface="Arial" panose="020B0604020202020204" pitchFamily="34" charset="0"/>
              </a:rPr>
              <a:t>Transition adjustment factor is a temporary (first two years only) provider-specific factor that limits the payment gain or loss under the new system based on the payment simulation model</a:t>
            </a:r>
          </a:p>
          <a:p>
            <a:pPr lvl="1">
              <a:buClrTx/>
            </a:pPr>
            <a:r>
              <a:rPr lang="en-US" dirty="0" smtClean="0">
                <a:solidFill>
                  <a:schemeClr val="tx1"/>
                </a:solidFill>
                <a:cs typeface="Arial" panose="020B0604020202020204" pitchFamily="34" charset="0"/>
              </a:rPr>
              <a:t>Year 1 factor limits the gain or loss to 33% of the full estimated gain/loss</a:t>
            </a:r>
          </a:p>
          <a:p>
            <a:pPr lvl="1">
              <a:buClrTx/>
            </a:pPr>
            <a:r>
              <a:rPr lang="en-US" dirty="0">
                <a:solidFill>
                  <a:schemeClr val="tx1"/>
                </a:solidFill>
                <a:cs typeface="Arial" panose="020B0604020202020204" pitchFamily="34" charset="0"/>
              </a:rPr>
              <a:t>Year </a:t>
            </a:r>
            <a:r>
              <a:rPr lang="en-US" dirty="0" smtClean="0">
                <a:solidFill>
                  <a:schemeClr val="tx1"/>
                </a:solidFill>
                <a:cs typeface="Arial" panose="020B0604020202020204" pitchFamily="34" charset="0"/>
              </a:rPr>
              <a:t>2 </a:t>
            </a:r>
            <a:r>
              <a:rPr lang="en-US" dirty="0">
                <a:solidFill>
                  <a:schemeClr val="tx1"/>
                </a:solidFill>
                <a:cs typeface="Arial" panose="020B0604020202020204" pitchFamily="34" charset="0"/>
              </a:rPr>
              <a:t>factor limits the gain or loss to </a:t>
            </a:r>
            <a:r>
              <a:rPr lang="en-US" dirty="0" smtClean="0">
                <a:solidFill>
                  <a:schemeClr val="tx1"/>
                </a:solidFill>
                <a:cs typeface="Arial" panose="020B0604020202020204" pitchFamily="34" charset="0"/>
              </a:rPr>
              <a:t>66% </a:t>
            </a:r>
            <a:r>
              <a:rPr lang="en-US" dirty="0">
                <a:solidFill>
                  <a:schemeClr val="tx1"/>
                </a:solidFill>
                <a:cs typeface="Arial" panose="020B0604020202020204" pitchFamily="34" charset="0"/>
              </a:rPr>
              <a:t>of the full estimated </a:t>
            </a:r>
            <a:r>
              <a:rPr lang="en-US" dirty="0" smtClean="0">
                <a:solidFill>
                  <a:schemeClr val="tx1"/>
                </a:solidFill>
                <a:cs typeface="Arial" panose="020B0604020202020204" pitchFamily="34" charset="0"/>
              </a:rPr>
              <a:t>gain/loss</a:t>
            </a:r>
          </a:p>
          <a:p>
            <a:pPr>
              <a:buClrTx/>
            </a:pPr>
            <a:r>
              <a:rPr lang="en-US" dirty="0" smtClean="0">
                <a:solidFill>
                  <a:schemeClr val="tx1"/>
                </a:solidFill>
                <a:cs typeface="Arial" panose="020B0604020202020204" pitchFamily="34" charset="0"/>
              </a:rPr>
              <a:t>Documentation and coding </a:t>
            </a:r>
            <a:r>
              <a:rPr lang="en-US" dirty="0">
                <a:solidFill>
                  <a:schemeClr val="tx1"/>
                </a:solidFill>
                <a:cs typeface="Arial" panose="020B0604020202020204" pitchFamily="34" charset="0"/>
              </a:rPr>
              <a:t>i</a:t>
            </a:r>
            <a:r>
              <a:rPr lang="en-US" dirty="0" smtClean="0">
                <a:solidFill>
                  <a:schemeClr val="tx1"/>
                </a:solidFill>
                <a:cs typeface="Arial" panose="020B0604020202020204" pitchFamily="34" charset="0"/>
              </a:rPr>
              <a:t>mprovement factor is a statewide factor that is a preemptive adjustment for an expected 3 percent increase in DRG case mix over “real” case mix increases as a result of improved documentation and coding under the new system</a:t>
            </a:r>
          </a:p>
          <a:p>
            <a:pPr lvl="1">
              <a:buClrTx/>
            </a:pPr>
            <a:r>
              <a:rPr lang="en-US" dirty="0" smtClean="0">
                <a:solidFill>
                  <a:schemeClr val="tx1"/>
                </a:solidFill>
                <a:cs typeface="Arial" panose="020B0604020202020204" pitchFamily="34" charset="0"/>
              </a:rPr>
              <a:t>0.9739 factor in Year 1</a:t>
            </a:r>
          </a:p>
          <a:p>
            <a:pPr lvl="1">
              <a:buClrTx/>
            </a:pPr>
            <a:r>
              <a:rPr lang="en-US" dirty="0" smtClean="0">
                <a:solidFill>
                  <a:schemeClr val="tx1"/>
                </a:solidFill>
                <a:cs typeface="Arial" panose="020B0604020202020204" pitchFamily="34" charset="0"/>
              </a:rPr>
              <a:t>Adjustments in future periods may depend on actual trends</a:t>
            </a:r>
            <a:endParaRPr lang="en-US" dirty="0">
              <a:solidFill>
                <a:schemeClr val="tx1"/>
              </a:solidFill>
              <a:cs typeface="Arial" panose="020B0604020202020204" pitchFamily="34" charset="0"/>
            </a:endParaRPr>
          </a:p>
          <a:p>
            <a:pPr marL="344487" lvl="1" indent="0">
              <a:buClrTx/>
              <a:buNone/>
            </a:pPr>
            <a:endParaRPr lang="en-US" dirty="0" smtClean="0">
              <a:solidFill>
                <a:schemeClr val="tx1"/>
              </a:solidFill>
              <a:cs typeface="Arial" panose="020B0604020202020204" pitchFamily="34" charset="0"/>
            </a:endParaRPr>
          </a:p>
          <a:p>
            <a:pPr lvl="1">
              <a:buClrTx/>
            </a:pPr>
            <a:endParaRPr lang="en-US" dirty="0" smtClean="0">
              <a:solidFill>
                <a:schemeClr val="tx1"/>
              </a:solidFill>
              <a:cs typeface="Arial" panose="020B0604020202020204" pitchFamily="34" charset="0"/>
            </a:endParaRPr>
          </a:p>
          <a:p>
            <a:pPr lvl="1"/>
            <a:endParaRPr lang="en-US" dirty="0">
              <a:solidFill>
                <a:schemeClr val="tx1"/>
              </a:solidFill>
              <a:cs typeface="Arial" panose="020B0604020202020204" pitchFamily="34" charset="0"/>
            </a:endParaRPr>
          </a:p>
          <a:p>
            <a:pPr marL="0" indent="0">
              <a:buNone/>
            </a:pPr>
            <a:endParaRPr lang="en-US" dirty="0">
              <a:solidFill>
                <a:schemeClr val="tx1"/>
              </a:solidFill>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dirty="0" smtClean="0"/>
              <a:t>Page </a:t>
            </a:r>
            <a:fld id="{41AC91BC-8CD9-4936-90AF-51ED26E6B541}" type="slidenum">
              <a:rPr lang="en-US" smtClean="0"/>
              <a:pPr/>
              <a:t>24</a:t>
            </a:fld>
            <a:endParaRPr lang="en-US" dirty="0"/>
          </a:p>
        </p:txBody>
      </p:sp>
      <p:sp>
        <p:nvSpPr>
          <p:cNvPr id="7" name="Title 1"/>
          <p:cNvSpPr>
            <a:spLocks noGrp="1"/>
          </p:cNvSpPr>
          <p:nvPr>
            <p:ph type="title"/>
          </p:nvPr>
        </p:nvSpPr>
        <p:spPr bwMode="gray">
          <a:xfrm>
            <a:off x="457200" y="286603"/>
            <a:ext cx="8686800" cy="869016"/>
          </a:xfrm>
        </p:spPr>
        <p:txBody>
          <a:bodyPr/>
          <a:lstStyle/>
          <a:p>
            <a:r>
              <a:rPr lang="en-US" dirty="0"/>
              <a:t>New DRG system Pricing </a:t>
            </a:r>
            <a:r>
              <a:rPr lang="en-US" dirty="0" smtClean="0"/>
              <a:t>Formulas</a:t>
            </a:r>
            <a:endParaRPr lang="en-US" dirty="0"/>
          </a:p>
        </p:txBody>
      </p:sp>
    </p:spTree>
    <p:extLst>
      <p:ext uri="{BB962C8B-B14F-4D97-AF65-F5344CB8AC3E}">
        <p14:creationId xmlns:p14="http://schemas.microsoft.com/office/powerpoint/2010/main" val="2505935299"/>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1"/>
          <p:cNvSpPr>
            <a:spLocks noGrp="1"/>
          </p:cNvSpPr>
          <p:nvPr>
            <p:ph type="title"/>
          </p:nvPr>
        </p:nvSpPr>
        <p:spPr bwMode="gray">
          <a:xfrm>
            <a:off x="457200" y="286603"/>
            <a:ext cx="8686800" cy="869016"/>
          </a:xfrm>
        </p:spPr>
        <p:txBody>
          <a:bodyPr/>
          <a:lstStyle/>
          <a:p>
            <a:r>
              <a:rPr lang="en-US" dirty="0"/>
              <a:t>New DRG system Pricing </a:t>
            </a:r>
            <a:r>
              <a:rPr lang="en-US" dirty="0" smtClean="0"/>
              <a:t>Formulas</a:t>
            </a:r>
            <a:endParaRPr lang="en-US" dirty="0"/>
          </a:p>
        </p:txBody>
      </p:sp>
      <p:sp>
        <p:nvSpPr>
          <p:cNvPr id="2" name="Slide Number Placeholder 1"/>
          <p:cNvSpPr>
            <a:spLocks noGrp="1"/>
          </p:cNvSpPr>
          <p:nvPr>
            <p:ph type="sldNum" sz="quarter" idx="12"/>
          </p:nvPr>
        </p:nvSpPr>
        <p:spPr>
          <a:xfrm>
            <a:off x="0" y="6309350"/>
            <a:ext cx="9143999" cy="243850"/>
          </a:xfrm>
        </p:spPr>
        <p:txBody>
          <a:bodyPr/>
          <a:lstStyle/>
          <a:p>
            <a:r>
              <a:rPr lang="en-US" dirty="0" smtClean="0"/>
              <a:t>Page </a:t>
            </a:r>
            <a:fld id="{41AC91BC-8CD9-4936-90AF-51ED26E6B541}" type="slidenum">
              <a:rPr lang="en-US" smtClean="0"/>
              <a:pPr/>
              <a:t>25</a:t>
            </a:fld>
            <a:endParaRPr lang="en-US" dirty="0"/>
          </a:p>
        </p:txBody>
      </p:sp>
      <p:sp>
        <p:nvSpPr>
          <p:cNvPr id="24" name="TextBox 23"/>
          <p:cNvSpPr txBox="1"/>
          <p:nvPr/>
        </p:nvSpPr>
        <p:spPr>
          <a:xfrm>
            <a:off x="549946" y="4282744"/>
            <a:ext cx="1446494" cy="1432256"/>
          </a:xfrm>
          <a:prstGeom prst="rect">
            <a:avLst/>
          </a:prstGeom>
          <a:solidFill>
            <a:schemeClr val="accent1"/>
          </a:solidFill>
          <a:ln>
            <a:solidFill>
              <a:schemeClr val="tx1"/>
            </a:solidFill>
          </a:ln>
        </p:spPr>
        <p:txBody>
          <a:bodyPr wrap="square" lIns="0" tIns="0" rIns="0" bIns="0" rtlCol="0" anchor="ctr" anchorCtr="1">
            <a:noAutofit/>
          </a:bodyPr>
          <a:lstStyle/>
          <a:p>
            <a:pPr algn="ctr">
              <a:spcBef>
                <a:spcPts val="0"/>
              </a:spcBef>
            </a:pPr>
            <a:r>
              <a:rPr lang="en-US" sz="2400" dirty="0" smtClean="0">
                <a:solidFill>
                  <a:schemeClr val="bg1"/>
                </a:solidFill>
                <a:latin typeface="Arial Narrow" panose="020B0606020202030204" pitchFamily="34" charset="0"/>
              </a:rPr>
              <a:t>Transfer</a:t>
            </a:r>
          </a:p>
          <a:p>
            <a:pPr algn="ctr">
              <a:spcBef>
                <a:spcPts val="0"/>
              </a:spcBef>
            </a:pPr>
            <a:r>
              <a:rPr lang="en-US" sz="2400" dirty="0" smtClean="0">
                <a:solidFill>
                  <a:schemeClr val="bg1"/>
                </a:solidFill>
                <a:latin typeface="Arial Narrow" panose="020B0606020202030204" pitchFamily="34" charset="0"/>
              </a:rPr>
              <a:t>DRG Base Payment</a:t>
            </a:r>
            <a:endParaRPr lang="en-US" sz="2400" dirty="0">
              <a:solidFill>
                <a:schemeClr val="bg1"/>
              </a:solidFill>
              <a:latin typeface="Arial Narrow" panose="020B0606020202030204" pitchFamily="34" charset="0"/>
            </a:endParaRPr>
          </a:p>
        </p:txBody>
      </p:sp>
      <p:sp>
        <p:nvSpPr>
          <p:cNvPr id="25" name="TextBox 24"/>
          <p:cNvSpPr txBox="1"/>
          <p:nvPr/>
        </p:nvSpPr>
        <p:spPr>
          <a:xfrm>
            <a:off x="1969399" y="4454308"/>
            <a:ext cx="530916" cy="923330"/>
          </a:xfrm>
          <a:prstGeom prst="rect">
            <a:avLst/>
          </a:prstGeom>
          <a:noFill/>
        </p:spPr>
        <p:txBody>
          <a:bodyPr wrap="none" rtlCol="0">
            <a:spAutoFit/>
          </a:bodyPr>
          <a:lstStyle/>
          <a:p>
            <a:pPr algn="ctr"/>
            <a:r>
              <a:rPr lang="en-US" sz="5400" dirty="0" smtClean="0">
                <a:solidFill>
                  <a:schemeClr val="bg1">
                    <a:lumMod val="50000"/>
                  </a:schemeClr>
                </a:solidFill>
                <a:latin typeface="Arial Narrow" panose="020B0606020202030204" pitchFamily="34" charset="0"/>
              </a:rPr>
              <a:t>=</a:t>
            </a:r>
            <a:endParaRPr lang="en-US" sz="5400" dirty="0">
              <a:solidFill>
                <a:schemeClr val="bg1">
                  <a:lumMod val="50000"/>
                </a:schemeClr>
              </a:solidFill>
              <a:latin typeface="Arial Narrow" panose="020B0606020202030204" pitchFamily="34" charset="0"/>
            </a:endParaRPr>
          </a:p>
        </p:txBody>
      </p:sp>
      <p:sp>
        <p:nvSpPr>
          <p:cNvPr id="26" name="TextBox 25"/>
          <p:cNvSpPr txBox="1"/>
          <p:nvPr/>
        </p:nvSpPr>
        <p:spPr>
          <a:xfrm>
            <a:off x="4832511" y="4270594"/>
            <a:ext cx="1446494" cy="1432256"/>
          </a:xfrm>
          <a:prstGeom prst="rect">
            <a:avLst/>
          </a:prstGeom>
          <a:solidFill>
            <a:schemeClr val="accent2">
              <a:lumMod val="50000"/>
              <a:lumOff val="50000"/>
            </a:schemeClr>
          </a:solidFill>
          <a:ln>
            <a:solidFill>
              <a:schemeClr val="tx1"/>
            </a:solidFill>
          </a:ln>
        </p:spPr>
        <p:txBody>
          <a:bodyPr wrap="square" lIns="0" tIns="0" rIns="0" bIns="0" rtlCol="0" anchor="ctr" anchorCtr="1">
            <a:noAutofit/>
          </a:bodyPr>
          <a:lstStyle/>
          <a:p>
            <a:pPr algn="ctr">
              <a:spcBef>
                <a:spcPts val="0"/>
              </a:spcBef>
            </a:pPr>
            <a:r>
              <a:rPr lang="en-US" sz="2000" dirty="0" smtClean="0">
                <a:solidFill>
                  <a:schemeClr val="tx1"/>
                </a:solidFill>
                <a:latin typeface="Arial Narrow" panose="020B0606020202030204" pitchFamily="34" charset="0"/>
              </a:rPr>
              <a:t>DRG </a:t>
            </a:r>
          </a:p>
          <a:p>
            <a:pPr algn="ctr">
              <a:spcBef>
                <a:spcPts val="0"/>
              </a:spcBef>
            </a:pPr>
            <a:r>
              <a:rPr lang="en-US" sz="2000" dirty="0" smtClean="0">
                <a:solidFill>
                  <a:schemeClr val="tx1"/>
                </a:solidFill>
                <a:latin typeface="Arial Narrow" panose="020B0606020202030204" pitchFamily="34" charset="0"/>
              </a:rPr>
              <a:t>National </a:t>
            </a:r>
          </a:p>
          <a:p>
            <a:pPr algn="ctr">
              <a:spcBef>
                <a:spcPts val="0"/>
              </a:spcBef>
            </a:pPr>
            <a:r>
              <a:rPr lang="en-US" sz="2000" dirty="0" smtClean="0">
                <a:solidFill>
                  <a:schemeClr val="tx1"/>
                </a:solidFill>
                <a:latin typeface="Arial Narrow" panose="020B0606020202030204" pitchFamily="34" charset="0"/>
              </a:rPr>
              <a:t>Average </a:t>
            </a:r>
          </a:p>
          <a:p>
            <a:pPr algn="ctr">
              <a:spcBef>
                <a:spcPts val="0"/>
              </a:spcBef>
            </a:pPr>
            <a:r>
              <a:rPr lang="en-US" sz="2000" dirty="0" smtClean="0">
                <a:solidFill>
                  <a:schemeClr val="tx1"/>
                </a:solidFill>
                <a:latin typeface="Arial Narrow" panose="020B0606020202030204" pitchFamily="34" charset="0"/>
              </a:rPr>
              <a:t>Length of Stay</a:t>
            </a:r>
            <a:endParaRPr lang="en-US" sz="2000" dirty="0">
              <a:solidFill>
                <a:schemeClr val="tx1"/>
              </a:solidFill>
              <a:latin typeface="Arial Narrow" panose="020B0606020202030204" pitchFamily="34" charset="0"/>
            </a:endParaRPr>
          </a:p>
        </p:txBody>
      </p:sp>
      <p:sp>
        <p:nvSpPr>
          <p:cNvPr id="27" name="TextBox 26"/>
          <p:cNvSpPr txBox="1"/>
          <p:nvPr/>
        </p:nvSpPr>
        <p:spPr>
          <a:xfrm>
            <a:off x="7284157" y="4261792"/>
            <a:ext cx="1446494" cy="1432256"/>
          </a:xfrm>
          <a:prstGeom prst="rect">
            <a:avLst/>
          </a:prstGeom>
          <a:solidFill>
            <a:schemeClr val="accent3">
              <a:lumMod val="95000"/>
            </a:schemeClr>
          </a:solidFill>
          <a:ln>
            <a:solidFill>
              <a:schemeClr val="tx1"/>
            </a:solidFill>
          </a:ln>
        </p:spPr>
        <p:txBody>
          <a:bodyPr wrap="square" lIns="0" tIns="0" rIns="0" bIns="0" rtlCol="0" anchor="ctr" anchorCtr="1">
            <a:noAutofit/>
          </a:bodyPr>
          <a:lstStyle/>
          <a:p>
            <a:pPr algn="ctr">
              <a:spcBef>
                <a:spcPts val="0"/>
              </a:spcBef>
            </a:pPr>
            <a:r>
              <a:rPr lang="en-US" sz="2400" dirty="0" smtClean="0">
                <a:solidFill>
                  <a:schemeClr val="tx1"/>
                </a:solidFill>
                <a:latin typeface="Arial Narrow" panose="020B0606020202030204" pitchFamily="34" charset="0"/>
              </a:rPr>
              <a:t>Claim </a:t>
            </a:r>
          </a:p>
          <a:p>
            <a:pPr algn="ctr">
              <a:spcBef>
                <a:spcPts val="0"/>
              </a:spcBef>
            </a:pPr>
            <a:r>
              <a:rPr lang="en-US" sz="2400" dirty="0" smtClean="0">
                <a:solidFill>
                  <a:schemeClr val="tx1"/>
                </a:solidFill>
                <a:latin typeface="Arial Narrow" panose="020B0606020202030204" pitchFamily="34" charset="0"/>
              </a:rPr>
              <a:t>Length of Stay +1</a:t>
            </a:r>
            <a:endParaRPr lang="en-US" sz="2400" dirty="0">
              <a:solidFill>
                <a:schemeClr val="tx1"/>
              </a:solidFill>
              <a:latin typeface="Arial Narrow" panose="020B0606020202030204" pitchFamily="34" charset="0"/>
            </a:endParaRPr>
          </a:p>
        </p:txBody>
      </p:sp>
      <p:sp>
        <p:nvSpPr>
          <p:cNvPr id="29" name="TextBox 28"/>
          <p:cNvSpPr txBox="1"/>
          <p:nvPr/>
        </p:nvSpPr>
        <p:spPr>
          <a:xfrm>
            <a:off x="2920949" y="4286560"/>
            <a:ext cx="1446494" cy="1432256"/>
          </a:xfrm>
          <a:prstGeom prst="rect">
            <a:avLst/>
          </a:prstGeom>
          <a:solidFill>
            <a:schemeClr val="accent5">
              <a:lumMod val="75000"/>
            </a:schemeClr>
          </a:solidFill>
          <a:ln>
            <a:solidFill>
              <a:schemeClr val="tx1"/>
            </a:solidFill>
          </a:ln>
        </p:spPr>
        <p:txBody>
          <a:bodyPr wrap="square" lIns="0" tIns="0" rIns="0" bIns="0" rtlCol="0" anchor="ctr" anchorCtr="1">
            <a:noAutofit/>
          </a:bodyPr>
          <a:lstStyle/>
          <a:p>
            <a:pPr algn="ctr">
              <a:spcBef>
                <a:spcPts val="0"/>
              </a:spcBef>
            </a:pPr>
            <a:r>
              <a:rPr lang="en-US" sz="2400" dirty="0" smtClean="0">
                <a:solidFill>
                  <a:schemeClr val="bg1"/>
                </a:solidFill>
                <a:latin typeface="Arial Narrow" panose="020B0606020202030204" pitchFamily="34" charset="0"/>
              </a:rPr>
              <a:t>DRG Base Payment</a:t>
            </a:r>
            <a:endParaRPr lang="en-US" sz="2400" dirty="0">
              <a:solidFill>
                <a:schemeClr val="bg1"/>
              </a:solidFill>
              <a:latin typeface="Arial Narrow" panose="020B0606020202030204" pitchFamily="34" charset="0"/>
            </a:endParaRPr>
          </a:p>
        </p:txBody>
      </p:sp>
      <p:sp>
        <p:nvSpPr>
          <p:cNvPr id="35" name="TextBox 34"/>
          <p:cNvSpPr txBox="1"/>
          <p:nvPr/>
        </p:nvSpPr>
        <p:spPr>
          <a:xfrm>
            <a:off x="6804362" y="4384373"/>
            <a:ext cx="468398" cy="923330"/>
          </a:xfrm>
          <a:prstGeom prst="rect">
            <a:avLst/>
          </a:prstGeom>
          <a:noFill/>
        </p:spPr>
        <p:txBody>
          <a:bodyPr wrap="none" rtlCol="0">
            <a:spAutoFit/>
          </a:bodyPr>
          <a:lstStyle/>
          <a:p>
            <a:pPr algn="ctr"/>
            <a:r>
              <a:rPr lang="en-US" sz="5400" dirty="0" smtClean="0">
                <a:solidFill>
                  <a:schemeClr val="bg1">
                    <a:lumMod val="50000"/>
                  </a:schemeClr>
                </a:solidFill>
                <a:latin typeface="Arial Narrow" panose="020B0606020202030204" pitchFamily="34" charset="0"/>
              </a:rPr>
              <a:t>x</a:t>
            </a:r>
            <a:endParaRPr lang="en-US" sz="5400" dirty="0">
              <a:solidFill>
                <a:schemeClr val="bg1">
                  <a:lumMod val="50000"/>
                </a:schemeClr>
              </a:solidFill>
              <a:latin typeface="Arial Narrow" panose="020B0606020202030204" pitchFamily="34" charset="0"/>
            </a:endParaRPr>
          </a:p>
        </p:txBody>
      </p:sp>
      <p:sp>
        <p:nvSpPr>
          <p:cNvPr id="36" name="TextBox 35"/>
          <p:cNvSpPr txBox="1"/>
          <p:nvPr/>
        </p:nvSpPr>
        <p:spPr>
          <a:xfrm>
            <a:off x="4424071" y="4463266"/>
            <a:ext cx="343364" cy="923330"/>
          </a:xfrm>
          <a:prstGeom prst="rect">
            <a:avLst/>
          </a:prstGeom>
          <a:noFill/>
        </p:spPr>
        <p:txBody>
          <a:bodyPr wrap="none" rtlCol="0">
            <a:spAutoFit/>
          </a:bodyPr>
          <a:lstStyle/>
          <a:p>
            <a:pPr algn="ctr"/>
            <a:r>
              <a:rPr lang="en-US" sz="5400" dirty="0" smtClean="0">
                <a:solidFill>
                  <a:schemeClr val="bg1">
                    <a:lumMod val="50000"/>
                  </a:schemeClr>
                </a:solidFill>
                <a:latin typeface="Arial Narrow" panose="020B0606020202030204" pitchFamily="34" charset="0"/>
              </a:rPr>
              <a:t>/</a:t>
            </a:r>
            <a:endParaRPr lang="en-US" sz="5400" dirty="0">
              <a:solidFill>
                <a:schemeClr val="bg1">
                  <a:lumMod val="50000"/>
                </a:schemeClr>
              </a:solidFill>
              <a:latin typeface="Arial Narrow" panose="020B0606020202030204" pitchFamily="34" charset="0"/>
            </a:endParaRPr>
          </a:p>
        </p:txBody>
      </p:sp>
      <p:sp>
        <p:nvSpPr>
          <p:cNvPr id="37" name="TextBox 36"/>
          <p:cNvSpPr txBox="1"/>
          <p:nvPr/>
        </p:nvSpPr>
        <p:spPr>
          <a:xfrm>
            <a:off x="2279118" y="3605242"/>
            <a:ext cx="825867" cy="2400657"/>
          </a:xfrm>
          <a:prstGeom prst="rect">
            <a:avLst/>
          </a:prstGeom>
          <a:noFill/>
        </p:spPr>
        <p:txBody>
          <a:bodyPr wrap="none" rtlCol="0">
            <a:spAutoFit/>
          </a:bodyPr>
          <a:lstStyle/>
          <a:p>
            <a:pPr algn="ctr"/>
            <a:r>
              <a:rPr lang="en-US" sz="15000" b="0" dirty="0" smtClean="0">
                <a:solidFill>
                  <a:schemeClr val="bg1">
                    <a:lumMod val="50000"/>
                  </a:schemeClr>
                </a:solidFill>
              </a:rPr>
              <a:t>(</a:t>
            </a:r>
            <a:endParaRPr lang="en-US" sz="15000" b="0" dirty="0">
              <a:solidFill>
                <a:schemeClr val="bg1">
                  <a:lumMod val="50000"/>
                </a:schemeClr>
              </a:solidFill>
            </a:endParaRPr>
          </a:p>
        </p:txBody>
      </p:sp>
      <p:sp>
        <p:nvSpPr>
          <p:cNvPr id="38" name="TextBox 37"/>
          <p:cNvSpPr txBox="1"/>
          <p:nvPr/>
        </p:nvSpPr>
        <p:spPr>
          <a:xfrm>
            <a:off x="6199427" y="3595050"/>
            <a:ext cx="825867" cy="2400657"/>
          </a:xfrm>
          <a:prstGeom prst="rect">
            <a:avLst/>
          </a:prstGeom>
          <a:noFill/>
        </p:spPr>
        <p:txBody>
          <a:bodyPr wrap="none" rtlCol="0">
            <a:spAutoFit/>
          </a:bodyPr>
          <a:lstStyle/>
          <a:p>
            <a:pPr algn="ctr"/>
            <a:r>
              <a:rPr lang="en-US" sz="15000" b="0" dirty="0" smtClean="0">
                <a:solidFill>
                  <a:schemeClr val="bg1">
                    <a:lumMod val="50000"/>
                  </a:schemeClr>
                </a:solidFill>
              </a:rPr>
              <a:t>)</a:t>
            </a:r>
            <a:endParaRPr lang="en-US" sz="15000" b="0" dirty="0">
              <a:solidFill>
                <a:schemeClr val="bg1">
                  <a:lumMod val="50000"/>
                </a:schemeClr>
              </a:solidFill>
            </a:endParaRPr>
          </a:p>
        </p:txBody>
      </p:sp>
      <p:sp>
        <p:nvSpPr>
          <p:cNvPr id="39" name="Rectangle 1027"/>
          <p:cNvSpPr txBox="1">
            <a:spLocks noChangeArrowheads="1"/>
          </p:cNvSpPr>
          <p:nvPr/>
        </p:nvSpPr>
        <p:spPr bwMode="auto">
          <a:xfrm>
            <a:off x="356237" y="1981200"/>
            <a:ext cx="8152764" cy="2336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lgn="l" eaLnBrk="1" hangingPunct="1">
              <a:lnSpc>
                <a:spcPts val="2800"/>
              </a:lnSpc>
              <a:spcBef>
                <a:spcPct val="20000"/>
              </a:spcBef>
              <a:spcAft>
                <a:spcPct val="40000"/>
              </a:spcAft>
              <a:buFont typeface="Arial Narrow" panose="020B0606020202030204" pitchFamily="34" charset="0"/>
              <a:buChar char="»"/>
              <a:defRPr/>
            </a:pPr>
            <a:r>
              <a:rPr lang="en-US" sz="2400" b="0" dirty="0" smtClean="0">
                <a:solidFill>
                  <a:schemeClr val="tx1"/>
                </a:solidFill>
                <a:latin typeface="Arial Narrow" panose="020B0606020202030204" pitchFamily="34" charset="0"/>
              </a:rPr>
              <a:t>Claim payment where an acute patient </a:t>
            </a:r>
            <a:r>
              <a:rPr lang="en-US" sz="2400" dirty="0" smtClean="0">
                <a:latin typeface="Arial Narrow" panose="020B0606020202030204" pitchFamily="34" charset="0"/>
              </a:rPr>
              <a:t>is </a:t>
            </a:r>
            <a:r>
              <a:rPr lang="en-US" sz="2400" b="0" dirty="0" smtClean="0">
                <a:solidFill>
                  <a:schemeClr val="tx1"/>
                </a:solidFill>
                <a:latin typeface="Arial Narrow" panose="020B0606020202030204" pitchFamily="34" charset="0"/>
              </a:rPr>
              <a:t>transferred to another hospital is pro-rated based on claim length of stay</a:t>
            </a:r>
            <a:endParaRPr lang="en-US" sz="2400" dirty="0">
              <a:latin typeface="Arial Narrow" panose="020B0606020202030204" pitchFamily="34" charset="0"/>
            </a:endParaRPr>
          </a:p>
          <a:p>
            <a:pPr marL="342900" indent="-342900" algn="l" eaLnBrk="1" hangingPunct="1">
              <a:lnSpc>
                <a:spcPts val="2800"/>
              </a:lnSpc>
              <a:spcBef>
                <a:spcPct val="20000"/>
              </a:spcBef>
              <a:spcAft>
                <a:spcPct val="40000"/>
              </a:spcAft>
              <a:buFont typeface="Arial Narrow" panose="020B0606020202030204" pitchFamily="34" charset="0"/>
              <a:buChar char="»"/>
              <a:defRPr/>
            </a:pPr>
            <a:r>
              <a:rPr lang="en-US" sz="2400" b="0" kern="0" dirty="0" smtClean="0">
                <a:solidFill>
                  <a:schemeClr val="tx1"/>
                </a:solidFill>
                <a:latin typeface="Arial Narrow" panose="020B0606020202030204" pitchFamily="34" charset="0"/>
              </a:rPr>
              <a:t>Transfer payment cannot exceed the full DRG base payment</a:t>
            </a:r>
          </a:p>
          <a:p>
            <a:pPr marL="371475" lvl="0" indent="-371475" algn="l" eaLnBrk="1" hangingPunct="1">
              <a:lnSpc>
                <a:spcPts val="2800"/>
              </a:lnSpc>
              <a:spcBef>
                <a:spcPct val="20000"/>
              </a:spcBef>
              <a:spcAft>
                <a:spcPct val="40000"/>
              </a:spcAft>
              <a:defRPr/>
            </a:pPr>
            <a:r>
              <a:rPr lang="en-US" sz="2400" b="0" kern="0" dirty="0" smtClean="0">
                <a:solidFill>
                  <a:schemeClr val="tx1"/>
                </a:solidFill>
                <a:latin typeface="Arial Narrow" panose="020B0606020202030204" pitchFamily="34" charset="0"/>
              </a:rPr>
              <a:t>			</a:t>
            </a:r>
          </a:p>
        </p:txBody>
      </p:sp>
      <p:sp>
        <p:nvSpPr>
          <p:cNvPr id="40" name="TextBox 6"/>
          <p:cNvSpPr txBox="1">
            <a:spLocks noChangeArrowheads="1"/>
          </p:cNvSpPr>
          <p:nvPr/>
        </p:nvSpPr>
        <p:spPr bwMode="auto">
          <a:xfrm>
            <a:off x="283031" y="1335315"/>
            <a:ext cx="9412511" cy="892552"/>
          </a:xfrm>
          <a:prstGeom prst="rect">
            <a:avLst/>
          </a:prstGeom>
          <a:noFill/>
          <a:ln w="9525">
            <a:noFill/>
            <a:miter lim="800000"/>
            <a:headEnd/>
            <a:tailEnd/>
          </a:ln>
        </p:spPr>
        <p:txBody>
          <a:bodyPr wrap="square">
            <a:spAutoFit/>
          </a:bodyPr>
          <a:lstStyle/>
          <a:p>
            <a:pPr marL="231775" indent="-231775"/>
            <a:r>
              <a:rPr lang="en-US" sz="2400" b="1" dirty="0" smtClean="0">
                <a:latin typeface="Arial Narrow" panose="020B0606020202030204" pitchFamily="34" charset="0"/>
                <a:cs typeface="Arial" panose="020B0604020202020204" pitchFamily="34" charset="0"/>
              </a:rPr>
              <a:t>Transfer payment formula</a:t>
            </a:r>
          </a:p>
          <a:p>
            <a:endParaRPr lang="en-US" sz="2800" dirty="0" smtClean="0">
              <a:latin typeface="Arial Narrow" panose="020B0606020202030204" pitchFamily="34" charset="0"/>
              <a:ea typeface="ＭＳ Ｐゴシック" pitchFamily="34" charset="-128"/>
            </a:endParaRPr>
          </a:p>
        </p:txBody>
      </p:sp>
    </p:spTree>
    <p:extLst>
      <p:ext uri="{BB962C8B-B14F-4D97-AF65-F5344CB8AC3E}">
        <p14:creationId xmlns:p14="http://schemas.microsoft.com/office/powerpoint/2010/main" val="2385161115"/>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smtClean="0"/>
              <a:t>AHCCCS DRG Pricing Model</a:t>
            </a:r>
            <a:endParaRPr lang="en-US" dirty="0"/>
          </a:p>
        </p:txBody>
      </p:sp>
    </p:spTree>
    <p:extLst>
      <p:ext uri="{BB962C8B-B14F-4D97-AF65-F5344CB8AC3E}">
        <p14:creationId xmlns:p14="http://schemas.microsoft.com/office/powerpoint/2010/main" val="811696702"/>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dirty="0" smtClean="0"/>
              <a:t>AHCCCS DRG Pricing model</a:t>
            </a:r>
            <a:endParaRPr lang="en-US" dirty="0"/>
          </a:p>
        </p:txBody>
      </p:sp>
      <p:sp>
        <p:nvSpPr>
          <p:cNvPr id="4" name="Slide Number Placeholder 3"/>
          <p:cNvSpPr>
            <a:spLocks noGrp="1"/>
          </p:cNvSpPr>
          <p:nvPr>
            <p:ph type="sldNum" sz="quarter" idx="12"/>
          </p:nvPr>
        </p:nvSpPr>
        <p:spPr/>
        <p:txBody>
          <a:bodyPr/>
          <a:lstStyle/>
          <a:p>
            <a:pPr>
              <a:defRPr/>
            </a:pPr>
            <a:r>
              <a:rPr lang="en-US" dirty="0" smtClean="0"/>
              <a:t>Page </a:t>
            </a:r>
            <a:fld id="{77A7459A-CA58-4740-B04C-F2F8EEDCF3E8}" type="slidenum">
              <a:rPr lang="en-US" smtClean="0"/>
              <a:pPr>
                <a:defRPr/>
              </a:pPr>
              <a:t>27</a:t>
            </a:fld>
            <a:endParaRPr lang="en-US" dirty="0"/>
          </a:p>
        </p:txBody>
      </p:sp>
      <p:sp>
        <p:nvSpPr>
          <p:cNvPr id="5" name="TextBox 6"/>
          <p:cNvSpPr txBox="1">
            <a:spLocks noChangeArrowheads="1"/>
          </p:cNvSpPr>
          <p:nvPr/>
        </p:nvSpPr>
        <p:spPr bwMode="auto">
          <a:xfrm>
            <a:off x="272144" y="1275946"/>
            <a:ext cx="8617856" cy="6432530"/>
          </a:xfrm>
          <a:prstGeom prst="rect">
            <a:avLst/>
          </a:prstGeom>
          <a:noFill/>
          <a:ln w="9525">
            <a:noFill/>
            <a:miter lim="800000"/>
            <a:headEnd/>
            <a:tailEnd/>
          </a:ln>
        </p:spPr>
        <p:txBody>
          <a:bodyPr wrap="square">
            <a:spAutoFit/>
          </a:bodyPr>
          <a:lstStyle/>
          <a:p>
            <a:pPr>
              <a:spcAft>
                <a:spcPts val="1200"/>
              </a:spcAft>
            </a:pPr>
            <a:r>
              <a:rPr lang="en-US" sz="2800" b="1" dirty="0" smtClean="0">
                <a:latin typeface="Arial Narrow" panose="020B0606020202030204" pitchFamily="34" charset="0"/>
                <a:cs typeface="Arial" panose="020B0604020202020204" pitchFamily="34" charset="0"/>
              </a:rPr>
              <a:t>New system DRG payment simulation</a:t>
            </a:r>
          </a:p>
          <a:p>
            <a:pPr marL="342900" indent="-342900">
              <a:spcAft>
                <a:spcPts val="1200"/>
              </a:spcAft>
              <a:buFont typeface="Arial Narrow" pitchFamily="34" charset="0"/>
              <a:buChar char="»"/>
            </a:pPr>
            <a:r>
              <a:rPr lang="en-US" sz="2400" dirty="0">
                <a:latin typeface="Arial Narrow" panose="020B0606020202030204" pitchFamily="34" charset="0"/>
                <a:ea typeface="ＭＳ Ｐゴシック" pitchFamily="34" charset="-128"/>
                <a:cs typeface="Arial" panose="020B0604020202020204" pitchFamily="34" charset="0"/>
              </a:rPr>
              <a:t>DRG pricing model simulates </a:t>
            </a:r>
            <a:r>
              <a:rPr lang="en-US" sz="2400" dirty="0" smtClean="0">
                <a:latin typeface="Arial Narrow" panose="020B0606020202030204" pitchFamily="34" charset="0"/>
                <a:ea typeface="ＭＳ Ｐゴシック" pitchFamily="34" charset="-128"/>
                <a:cs typeface="Arial" panose="020B0604020202020204" pitchFamily="34" charset="0"/>
              </a:rPr>
              <a:t>payments </a:t>
            </a:r>
            <a:r>
              <a:rPr lang="en-US" sz="2400" dirty="0">
                <a:latin typeface="Arial Narrow" panose="020B0606020202030204" pitchFamily="34" charset="0"/>
                <a:ea typeface="ＭＳ Ｐゴシック" pitchFamily="34" charset="-128"/>
                <a:cs typeface="Arial" panose="020B0604020202020204" pitchFamily="34" charset="0"/>
              </a:rPr>
              <a:t>under the new DRG system, including the DRG base payment, outlier payment and policy </a:t>
            </a:r>
            <a:r>
              <a:rPr lang="en-US" sz="2400" dirty="0" smtClean="0">
                <a:latin typeface="Arial Narrow" panose="020B0606020202030204" pitchFamily="34" charset="0"/>
                <a:ea typeface="ＭＳ Ｐゴシック" pitchFamily="34" charset="-128"/>
                <a:cs typeface="Arial" panose="020B0604020202020204" pitchFamily="34" charset="0"/>
              </a:rPr>
              <a:t>adjusters, using historical claims data</a:t>
            </a:r>
          </a:p>
          <a:p>
            <a:pPr marL="342900" indent="-342900">
              <a:spcAft>
                <a:spcPts val="12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Model used to establish what the DRG base rates can be given all other payment methodology parameters, while maintaining budget neutrality</a:t>
            </a:r>
          </a:p>
          <a:p>
            <a:pPr marL="342900" indent="-342900">
              <a:spcAft>
                <a:spcPts val="12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Model also compares </a:t>
            </a:r>
            <a:r>
              <a:rPr lang="en-US" sz="2400" dirty="0">
                <a:latin typeface="Arial Narrow" panose="020B0606020202030204" pitchFamily="34" charset="0"/>
                <a:ea typeface="ＭＳ Ｐゴシック" pitchFamily="34" charset="-128"/>
                <a:cs typeface="Arial" panose="020B0604020202020204" pitchFamily="34" charset="0"/>
              </a:rPr>
              <a:t>simulated payments under the new system to payments under the current system and estimated provider costs, at the following levels:</a:t>
            </a:r>
          </a:p>
          <a:p>
            <a:pPr marL="800100" lvl="1" indent="-342900">
              <a:buFont typeface="Arial Narrow" panose="020B0606020202030204" pitchFamily="34" charset="0"/>
              <a:buChar char="›"/>
            </a:pPr>
            <a:r>
              <a:rPr lang="en-US" sz="2000" dirty="0">
                <a:latin typeface="Arial Narrow" panose="020B0606020202030204" pitchFamily="34" charset="0"/>
                <a:ea typeface="ＭＳ Ｐゴシック" pitchFamily="34" charset="-128"/>
                <a:cs typeface="Arial" panose="020B0604020202020204" pitchFamily="34" charset="0"/>
              </a:rPr>
              <a:t>Provider level</a:t>
            </a:r>
          </a:p>
          <a:p>
            <a:pPr marL="800100" lvl="1" indent="-342900">
              <a:buFont typeface="Arial Narrow" panose="020B0606020202030204" pitchFamily="34" charset="0"/>
              <a:buChar char="›"/>
            </a:pPr>
            <a:r>
              <a:rPr lang="en-US" sz="2000" dirty="0">
                <a:latin typeface="Arial Narrow" panose="020B0606020202030204" pitchFamily="34" charset="0"/>
                <a:ea typeface="ＭＳ Ｐゴシック" pitchFamily="34" charset="-128"/>
                <a:cs typeface="Arial" panose="020B0604020202020204" pitchFamily="34" charset="0"/>
              </a:rPr>
              <a:t>Service line level</a:t>
            </a:r>
          </a:p>
          <a:p>
            <a:pPr marL="800100" lvl="1" indent="-342900">
              <a:buFont typeface="Arial Narrow" panose="020B0606020202030204" pitchFamily="34" charset="0"/>
              <a:buChar char="›"/>
            </a:pPr>
            <a:r>
              <a:rPr lang="en-US" sz="2000" dirty="0">
                <a:latin typeface="Arial Narrow" panose="020B0606020202030204" pitchFamily="34" charset="0"/>
                <a:ea typeface="ＭＳ Ｐゴシック" pitchFamily="34" charset="-128"/>
                <a:cs typeface="Arial" panose="020B0604020202020204" pitchFamily="34" charset="0"/>
              </a:rPr>
              <a:t>System aggregate</a:t>
            </a:r>
          </a:p>
          <a:p>
            <a:pPr marL="342900" indent="-342900">
              <a:spcAft>
                <a:spcPts val="1200"/>
              </a:spcAft>
              <a:buFont typeface="Arial Narrow" pitchFamily="34" charset="0"/>
              <a:buChar char="»"/>
            </a:pPr>
            <a:endParaRPr lang="en-US" sz="2400" dirty="0">
              <a:latin typeface="Arial Narrow" panose="020B0606020202030204" pitchFamily="34" charset="0"/>
              <a:ea typeface="ＭＳ Ｐゴシック" pitchFamily="34" charset="-128"/>
              <a:cs typeface="Arial" panose="020B0604020202020204" pitchFamily="34" charset="0"/>
            </a:endParaRPr>
          </a:p>
          <a:p>
            <a:pPr marL="342900" indent="-342900">
              <a:spcAft>
                <a:spcPts val="1200"/>
              </a:spcAft>
              <a:buFont typeface="Arial Narrow" pitchFamily="34" charset="0"/>
              <a:buChar char="»"/>
            </a:pPr>
            <a:endParaRPr lang="en-US" sz="2400" dirty="0" smtClean="0">
              <a:latin typeface="Arial Narrow" panose="020B0606020202030204" pitchFamily="34" charset="0"/>
              <a:ea typeface="ＭＳ Ｐゴシック" pitchFamily="34" charset="-128"/>
              <a:cs typeface="Arial" panose="020B0604020202020204" pitchFamily="34" charset="0"/>
            </a:endParaRPr>
          </a:p>
          <a:p>
            <a:pPr marL="800100" lvl="1" indent="-342900">
              <a:spcAft>
                <a:spcPts val="1200"/>
              </a:spcAft>
              <a:buFont typeface="Arial Narrow" pitchFamily="34" charset="0"/>
              <a:buChar char="»"/>
            </a:pPr>
            <a:endParaRPr lang="en-US" sz="2400" dirty="0">
              <a:latin typeface="Arial Narrow" panose="020B0606020202030204" pitchFamily="34" charset="0"/>
              <a:ea typeface="ＭＳ Ｐゴシック" pitchFamily="34" charset="-128"/>
              <a:cs typeface="Arial" panose="020B0604020202020204" pitchFamily="34" charset="0"/>
            </a:endParaRPr>
          </a:p>
        </p:txBody>
      </p:sp>
    </p:spTree>
    <p:extLst>
      <p:ext uri="{BB962C8B-B14F-4D97-AF65-F5344CB8AC3E}">
        <p14:creationId xmlns:p14="http://schemas.microsoft.com/office/powerpoint/2010/main" val="2763855544"/>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dirty="0" smtClean="0"/>
              <a:t>AHCCCS </a:t>
            </a:r>
            <a:r>
              <a:rPr lang="en-US" dirty="0" err="1" smtClean="0"/>
              <a:t>Drg</a:t>
            </a:r>
            <a:r>
              <a:rPr lang="en-US" dirty="0" smtClean="0"/>
              <a:t> Pricing model</a:t>
            </a:r>
            <a:endParaRPr lang="en-US" dirty="0"/>
          </a:p>
        </p:txBody>
      </p:sp>
      <p:sp>
        <p:nvSpPr>
          <p:cNvPr id="4" name="Slide Number Placeholder 3"/>
          <p:cNvSpPr>
            <a:spLocks noGrp="1"/>
          </p:cNvSpPr>
          <p:nvPr>
            <p:ph type="sldNum" sz="quarter" idx="12"/>
          </p:nvPr>
        </p:nvSpPr>
        <p:spPr/>
        <p:txBody>
          <a:bodyPr/>
          <a:lstStyle/>
          <a:p>
            <a:pPr>
              <a:defRPr/>
            </a:pPr>
            <a:r>
              <a:rPr lang="en-US" dirty="0" smtClean="0"/>
              <a:t>Page </a:t>
            </a:r>
            <a:fld id="{77A7459A-CA58-4740-B04C-F2F8EEDCF3E8}" type="slidenum">
              <a:rPr lang="en-US" smtClean="0"/>
              <a:pPr>
                <a:defRPr/>
              </a:pPr>
              <a:t>28</a:t>
            </a:fld>
            <a:endParaRPr lang="en-US" dirty="0"/>
          </a:p>
        </p:txBody>
      </p:sp>
      <p:sp>
        <p:nvSpPr>
          <p:cNvPr id="5" name="TextBox 6"/>
          <p:cNvSpPr txBox="1">
            <a:spLocks noChangeArrowheads="1"/>
          </p:cNvSpPr>
          <p:nvPr/>
        </p:nvSpPr>
        <p:spPr bwMode="auto">
          <a:xfrm>
            <a:off x="272144" y="1259454"/>
            <a:ext cx="8508999" cy="5201424"/>
          </a:xfrm>
          <a:prstGeom prst="rect">
            <a:avLst/>
          </a:prstGeom>
          <a:noFill/>
          <a:ln w="9525">
            <a:noFill/>
            <a:miter lim="800000"/>
            <a:headEnd/>
            <a:tailEnd/>
          </a:ln>
        </p:spPr>
        <p:txBody>
          <a:bodyPr wrap="square">
            <a:spAutoFit/>
          </a:bodyPr>
          <a:lstStyle/>
          <a:p>
            <a:pPr>
              <a:spcAft>
                <a:spcPts val="1200"/>
              </a:spcAft>
            </a:pPr>
            <a:r>
              <a:rPr lang="en-US" sz="2800" b="1" dirty="0" smtClean="0">
                <a:latin typeface="Arial Narrow" panose="020B0606020202030204" pitchFamily="34" charset="0"/>
                <a:cs typeface="Arial" panose="020B0604020202020204" pitchFamily="34" charset="0"/>
              </a:rPr>
              <a:t>Standardized amount determination</a:t>
            </a:r>
          </a:p>
          <a:p>
            <a:pPr marL="342900" indent="-342900">
              <a:spcAft>
                <a:spcPts val="1200"/>
              </a:spcAft>
              <a:buFont typeface="Arial Narrow" pitchFamily="34" charset="0"/>
              <a:buChar char="»"/>
            </a:pPr>
            <a:r>
              <a:rPr lang="en-US" sz="2400" dirty="0">
                <a:latin typeface="Arial Narrow" panose="020B0606020202030204" pitchFamily="34" charset="0"/>
                <a:ea typeface="ＭＳ Ｐゴシック" pitchFamily="34" charset="-128"/>
                <a:cs typeface="Arial" panose="020B0604020202020204" pitchFamily="34" charset="0"/>
              </a:rPr>
              <a:t>DRG pricing model is based on FFY 2011 Arizona Medicaid FFS claims and managed care encounter data and Medicare cost report data for in-state providers and critical out-of-state providers</a:t>
            </a:r>
          </a:p>
          <a:p>
            <a:pPr marL="342900" indent="-342900">
              <a:spcAft>
                <a:spcPts val="12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Funding pool for determination of budget neutrality is based on FFY </a:t>
            </a:r>
            <a:r>
              <a:rPr lang="en-US" sz="2400" dirty="0">
                <a:latin typeface="Arial Narrow" panose="020B0606020202030204" pitchFamily="34" charset="0"/>
                <a:ea typeface="ＭＳ Ｐゴシック" pitchFamily="34" charset="-128"/>
                <a:cs typeface="Arial" panose="020B0604020202020204" pitchFamily="34" charset="0"/>
              </a:rPr>
              <a:t>2011 model claim/encounter total reported </a:t>
            </a:r>
            <a:r>
              <a:rPr lang="en-US" sz="2400" dirty="0" smtClean="0">
                <a:latin typeface="Arial Narrow" panose="020B0606020202030204" pitchFamily="34" charset="0"/>
                <a:ea typeface="ＭＳ Ｐゴシック" pitchFamily="34" charset="-128"/>
                <a:cs typeface="Arial" panose="020B0604020202020204" pitchFamily="34" charset="0"/>
              </a:rPr>
              <a:t>payments, with reductions applied to reflect </a:t>
            </a:r>
            <a:r>
              <a:rPr lang="en-US" sz="2400" dirty="0">
                <a:latin typeface="Arial Narrow" panose="020B0606020202030204" pitchFamily="34" charset="0"/>
                <a:ea typeface="ＭＳ Ｐゴシック" pitchFamily="34" charset="-128"/>
                <a:cs typeface="Arial" panose="020B0604020202020204" pitchFamily="34" charset="0"/>
              </a:rPr>
              <a:t>payment rate/methodology changes since </a:t>
            </a:r>
            <a:r>
              <a:rPr lang="en-US" sz="2400" dirty="0" smtClean="0">
                <a:latin typeface="Arial Narrow" panose="020B0606020202030204" pitchFamily="34" charset="0"/>
                <a:ea typeface="ＭＳ Ｐゴシック" pitchFamily="34" charset="-128"/>
                <a:cs typeface="Arial" panose="020B0604020202020204" pitchFamily="34" charset="0"/>
              </a:rPr>
              <a:t>2011</a:t>
            </a:r>
          </a:p>
          <a:p>
            <a:pPr marL="342900" indent="-342900">
              <a:spcAft>
                <a:spcPts val="12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DRG base rates “solved for” to be budget neutral to current system payments</a:t>
            </a:r>
          </a:p>
          <a:p>
            <a:pPr marL="800100" lvl="1" indent="-342900">
              <a:spcAft>
                <a:spcPts val="1200"/>
              </a:spcAft>
              <a:buFont typeface="Arial Narrow" panose="020B0606020202030204"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DRG base rates result in </a:t>
            </a:r>
            <a:r>
              <a:rPr lang="en-US" sz="2400" dirty="0">
                <a:latin typeface="Arial Narrow" panose="020B0606020202030204" pitchFamily="34" charset="0"/>
                <a:ea typeface="ＭＳ Ｐゴシック" pitchFamily="34" charset="-128"/>
                <a:cs typeface="Arial" panose="020B0604020202020204" pitchFamily="34" charset="0"/>
              </a:rPr>
              <a:t>aggregate simulated </a:t>
            </a:r>
            <a:r>
              <a:rPr lang="en-US" sz="2400" dirty="0" smtClean="0">
                <a:latin typeface="Arial Narrow" panose="020B0606020202030204" pitchFamily="34" charset="0"/>
                <a:ea typeface="ＭＳ Ｐゴシック" pitchFamily="34" charset="-128"/>
                <a:cs typeface="Arial" panose="020B0604020202020204" pitchFamily="34" charset="0"/>
              </a:rPr>
              <a:t>DRG payments that are approximately equal to FFY 2011 </a:t>
            </a:r>
            <a:r>
              <a:rPr lang="en-US" sz="2400" dirty="0">
                <a:latin typeface="Arial Narrow" panose="020B0606020202030204" pitchFamily="34" charset="0"/>
                <a:ea typeface="ＭＳ Ｐゴシック" pitchFamily="34" charset="-128"/>
                <a:cs typeface="Arial" panose="020B0604020202020204" pitchFamily="34" charset="0"/>
              </a:rPr>
              <a:t>aggregate </a:t>
            </a:r>
            <a:r>
              <a:rPr lang="en-US" sz="2400" dirty="0" smtClean="0">
                <a:latin typeface="Arial Narrow" panose="020B0606020202030204" pitchFamily="34" charset="0"/>
                <a:ea typeface="ＭＳ Ｐゴシック" pitchFamily="34" charset="-128"/>
                <a:cs typeface="Arial" panose="020B0604020202020204" pitchFamily="34" charset="0"/>
              </a:rPr>
              <a:t>adjusted reported payments</a:t>
            </a:r>
          </a:p>
        </p:txBody>
      </p:sp>
    </p:spTree>
    <p:extLst>
      <p:ext uri="{BB962C8B-B14F-4D97-AF65-F5344CB8AC3E}">
        <p14:creationId xmlns:p14="http://schemas.microsoft.com/office/powerpoint/2010/main" val="1371917300"/>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p:txBody>
          <a:bodyPr/>
          <a:lstStyle/>
          <a:p>
            <a:r>
              <a:rPr lang="en-US" dirty="0" smtClean="0"/>
              <a:t>Policy issues</a:t>
            </a:r>
            <a:endParaRPr lang="en-US" dirty="0"/>
          </a:p>
        </p:txBody>
      </p:sp>
    </p:spTree>
    <p:extLst>
      <p:ext uri="{BB962C8B-B14F-4D97-AF65-F5344CB8AC3E}">
        <p14:creationId xmlns:p14="http://schemas.microsoft.com/office/powerpoint/2010/main" val="919422291"/>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smtClean="0"/>
              <a:t>Overview of </a:t>
            </a:r>
            <a:r>
              <a:rPr lang="en-US" dirty="0" err="1" smtClean="0"/>
              <a:t>drg</a:t>
            </a:r>
            <a:r>
              <a:rPr lang="en-US" dirty="0" smtClean="0"/>
              <a:t> Payment Models</a:t>
            </a:r>
            <a:endParaRPr lang="en-US" dirty="0"/>
          </a:p>
        </p:txBody>
      </p:sp>
    </p:spTree>
    <p:extLst>
      <p:ext uri="{BB962C8B-B14F-4D97-AF65-F5344CB8AC3E}">
        <p14:creationId xmlns:p14="http://schemas.microsoft.com/office/powerpoint/2010/main" val="657758289"/>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dirty="0" smtClean="0"/>
              <a:t>Policy issues – enrollment change during Hospital stay</a:t>
            </a:r>
            <a:endParaRPr lang="en-US" dirty="0"/>
          </a:p>
        </p:txBody>
      </p:sp>
      <p:sp>
        <p:nvSpPr>
          <p:cNvPr id="4" name="Slide Number Placeholder 3"/>
          <p:cNvSpPr>
            <a:spLocks noGrp="1"/>
          </p:cNvSpPr>
          <p:nvPr>
            <p:ph type="sldNum" sz="quarter" idx="12"/>
          </p:nvPr>
        </p:nvSpPr>
        <p:spPr/>
        <p:txBody>
          <a:bodyPr/>
          <a:lstStyle/>
          <a:p>
            <a:pPr>
              <a:defRPr/>
            </a:pPr>
            <a:r>
              <a:rPr lang="en-US" dirty="0" smtClean="0"/>
              <a:t>Page </a:t>
            </a:r>
            <a:fld id="{77A7459A-CA58-4740-B04C-F2F8EEDCF3E8}" type="slidenum">
              <a:rPr lang="en-US" smtClean="0"/>
              <a:pPr>
                <a:defRPr/>
              </a:pPr>
              <a:t>30</a:t>
            </a:fld>
            <a:endParaRPr lang="en-US" dirty="0"/>
          </a:p>
        </p:txBody>
      </p:sp>
      <p:sp>
        <p:nvSpPr>
          <p:cNvPr id="5" name="TextBox 6"/>
          <p:cNvSpPr txBox="1">
            <a:spLocks noChangeArrowheads="1"/>
          </p:cNvSpPr>
          <p:nvPr/>
        </p:nvSpPr>
        <p:spPr bwMode="auto">
          <a:xfrm>
            <a:off x="272144" y="1314046"/>
            <a:ext cx="8508999" cy="4555093"/>
          </a:xfrm>
          <a:prstGeom prst="rect">
            <a:avLst/>
          </a:prstGeom>
          <a:noFill/>
          <a:ln w="9525">
            <a:noFill/>
            <a:miter lim="800000"/>
            <a:headEnd/>
            <a:tailEnd/>
          </a:ln>
        </p:spPr>
        <p:txBody>
          <a:bodyPr wrap="square">
            <a:spAutoFit/>
          </a:bodyPr>
          <a:lstStyle/>
          <a:p>
            <a:pPr marL="342900" indent="-342900">
              <a:spcAft>
                <a:spcPts val="1200"/>
              </a:spcAft>
              <a:buFont typeface="Arial Narrow" pitchFamily="34" charset="0"/>
              <a:buChar char="»"/>
            </a:pPr>
            <a:r>
              <a:rPr lang="en-US" sz="2000" dirty="0" smtClean="0">
                <a:latin typeface="Arial Narrow" panose="020B0606020202030204" pitchFamily="34" charset="0"/>
                <a:ea typeface="ＭＳ Ｐゴシック" pitchFamily="34" charset="-128"/>
                <a:cs typeface="Arial" panose="020B0604020202020204" pitchFamily="34" charset="0"/>
              </a:rPr>
              <a:t>Recipient may change payers during a single hospital stay, while maintaining Medicaid eligibility throughout entire stay</a:t>
            </a:r>
          </a:p>
          <a:p>
            <a:pPr marL="342900" indent="-342900">
              <a:spcAft>
                <a:spcPts val="1200"/>
              </a:spcAft>
              <a:buFont typeface="Arial Narrow" pitchFamily="34" charset="0"/>
              <a:buChar char="»"/>
            </a:pPr>
            <a:r>
              <a:rPr lang="en-US" sz="2000" dirty="0" smtClean="0">
                <a:latin typeface="Arial Narrow" panose="020B0606020202030204" pitchFamily="34" charset="0"/>
                <a:ea typeface="ＭＳ Ｐゴシック" pitchFamily="34" charset="-128"/>
                <a:cs typeface="Arial" panose="020B0604020202020204" pitchFamily="34" charset="0"/>
              </a:rPr>
              <a:t>This may occur under a variety of scenarios including</a:t>
            </a:r>
          </a:p>
          <a:p>
            <a:pPr marL="800100" lvl="1" indent="-342900">
              <a:spcAft>
                <a:spcPts val="600"/>
              </a:spcAft>
              <a:buFont typeface="Arial Narrow" panose="020B0606020202030204" pitchFamily="34" charset="0"/>
              <a:buChar char="›"/>
            </a:pPr>
            <a:r>
              <a:rPr lang="en-US" sz="2000" dirty="0" smtClean="0">
                <a:latin typeface="Arial Narrow" panose="020B0606020202030204" pitchFamily="34" charset="0"/>
                <a:ea typeface="ＭＳ Ｐゴシック" pitchFamily="34" charset="-128"/>
                <a:cs typeface="Arial" panose="020B0604020202020204" pitchFamily="34" charset="0"/>
              </a:rPr>
              <a:t>Enrollment change from fee-for-service to managed care plan</a:t>
            </a:r>
          </a:p>
          <a:p>
            <a:pPr marL="800100" lvl="1" indent="-342900">
              <a:spcAft>
                <a:spcPts val="600"/>
              </a:spcAft>
              <a:buFont typeface="Arial Narrow" panose="020B0606020202030204" pitchFamily="34" charset="0"/>
              <a:buChar char="›"/>
            </a:pPr>
            <a:r>
              <a:rPr lang="en-US" sz="2000" dirty="0" smtClean="0">
                <a:latin typeface="Arial Narrow" panose="020B0606020202030204" pitchFamily="34" charset="0"/>
                <a:ea typeface="ＭＳ Ｐゴシック" pitchFamily="34" charset="-128"/>
                <a:cs typeface="Arial" panose="020B0604020202020204" pitchFamily="34" charset="0"/>
              </a:rPr>
              <a:t>Enrollment change from managed care plan to fee-for-service</a:t>
            </a:r>
          </a:p>
          <a:p>
            <a:pPr marL="800100" lvl="1" indent="-342900">
              <a:spcAft>
                <a:spcPts val="600"/>
              </a:spcAft>
              <a:buFont typeface="Arial Narrow" panose="020B0606020202030204" pitchFamily="34" charset="0"/>
              <a:buChar char="›"/>
            </a:pPr>
            <a:r>
              <a:rPr lang="en-US" sz="2000" dirty="0" smtClean="0">
                <a:latin typeface="Arial Narrow" panose="020B0606020202030204" pitchFamily="34" charset="0"/>
                <a:ea typeface="ＭＳ Ｐゴシック" pitchFamily="34" charset="-128"/>
                <a:cs typeface="Arial" panose="020B0604020202020204" pitchFamily="34" charset="0"/>
              </a:rPr>
              <a:t>Enrollment change between managed care plans within the same program</a:t>
            </a:r>
          </a:p>
          <a:p>
            <a:pPr marL="800100" lvl="1" indent="-342900">
              <a:spcAft>
                <a:spcPts val="600"/>
              </a:spcAft>
              <a:buFont typeface="Arial Narrow" panose="020B0606020202030204" pitchFamily="34" charset="0"/>
              <a:buChar char="›"/>
            </a:pPr>
            <a:r>
              <a:rPr lang="en-US" sz="2000" dirty="0" smtClean="0">
                <a:latin typeface="Arial Narrow" panose="020B0606020202030204" pitchFamily="34" charset="0"/>
                <a:ea typeface="ＭＳ Ｐゴシック" pitchFamily="34" charset="-128"/>
                <a:cs typeface="Arial" panose="020B0604020202020204" pitchFamily="34" charset="0"/>
              </a:rPr>
              <a:t>Enrollment change between managed care plans in different programs, for example moving from an Acute MCO to the Arizona Long Term Care System (ALTCS)</a:t>
            </a:r>
            <a:endParaRPr lang="en-US" sz="2000" dirty="0">
              <a:latin typeface="Arial Narrow" panose="020B0606020202030204" pitchFamily="34" charset="0"/>
              <a:ea typeface="ＭＳ Ｐゴシック" pitchFamily="34" charset="-128"/>
              <a:cs typeface="Arial" panose="020B0604020202020204" pitchFamily="34" charset="0"/>
            </a:endParaRPr>
          </a:p>
          <a:p>
            <a:pPr marL="342900" indent="-342900">
              <a:spcAft>
                <a:spcPts val="1200"/>
              </a:spcAft>
              <a:buFont typeface="Arial Narrow" pitchFamily="34" charset="0"/>
              <a:buChar char="»"/>
            </a:pPr>
            <a:r>
              <a:rPr lang="en-US" sz="2000" dirty="0" smtClean="0">
                <a:latin typeface="Arial Narrow" panose="020B0606020202030204" pitchFamily="34" charset="0"/>
                <a:ea typeface="ＭＳ Ｐゴシック" pitchFamily="34" charset="-128"/>
                <a:cs typeface="Arial" panose="020B0604020202020204" pitchFamily="34" charset="0"/>
              </a:rPr>
              <a:t>Services paid via DRG method will be paid by the payer to which the recipient is enrolled at the date of discharge</a:t>
            </a:r>
          </a:p>
          <a:p>
            <a:pPr marL="342900" indent="-342900">
              <a:spcAft>
                <a:spcPts val="1200"/>
              </a:spcAft>
              <a:buFont typeface="Arial Narrow" pitchFamily="34" charset="0"/>
              <a:buChar char="»"/>
            </a:pPr>
            <a:r>
              <a:rPr lang="en-US" sz="2000" dirty="0" smtClean="0">
                <a:latin typeface="Arial Narrow" panose="020B0606020202030204" pitchFamily="34" charset="0"/>
                <a:ea typeface="ＭＳ Ｐゴシック" pitchFamily="34" charset="-128"/>
                <a:cs typeface="Arial" panose="020B0604020202020204" pitchFamily="34" charset="0"/>
              </a:rPr>
              <a:t>Providers to submit a claim to the appropriate payer</a:t>
            </a:r>
          </a:p>
        </p:txBody>
      </p:sp>
    </p:spTree>
    <p:extLst>
      <p:ext uri="{BB962C8B-B14F-4D97-AF65-F5344CB8AC3E}">
        <p14:creationId xmlns:p14="http://schemas.microsoft.com/office/powerpoint/2010/main" val="822506406"/>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dirty="0" smtClean="0"/>
              <a:t>Policy issues – Medicare Part A benefits exhausted</a:t>
            </a:r>
            <a:endParaRPr lang="en-US" dirty="0"/>
          </a:p>
        </p:txBody>
      </p:sp>
      <p:sp>
        <p:nvSpPr>
          <p:cNvPr id="4" name="Slide Number Placeholder 3"/>
          <p:cNvSpPr>
            <a:spLocks noGrp="1"/>
          </p:cNvSpPr>
          <p:nvPr>
            <p:ph type="sldNum" sz="quarter" idx="12"/>
          </p:nvPr>
        </p:nvSpPr>
        <p:spPr/>
        <p:txBody>
          <a:bodyPr/>
          <a:lstStyle/>
          <a:p>
            <a:pPr>
              <a:defRPr/>
            </a:pPr>
            <a:r>
              <a:rPr lang="en-US" dirty="0" smtClean="0"/>
              <a:t>Page </a:t>
            </a:r>
            <a:fld id="{77A7459A-CA58-4740-B04C-F2F8EEDCF3E8}" type="slidenum">
              <a:rPr lang="en-US" smtClean="0"/>
              <a:pPr>
                <a:defRPr/>
              </a:pPr>
              <a:t>31</a:t>
            </a:fld>
            <a:endParaRPr lang="en-US" dirty="0"/>
          </a:p>
        </p:txBody>
      </p:sp>
      <p:sp>
        <p:nvSpPr>
          <p:cNvPr id="5" name="TextBox 6"/>
          <p:cNvSpPr txBox="1">
            <a:spLocks noChangeArrowheads="1"/>
          </p:cNvSpPr>
          <p:nvPr/>
        </p:nvSpPr>
        <p:spPr bwMode="auto">
          <a:xfrm>
            <a:off x="272144" y="1314046"/>
            <a:ext cx="8508999" cy="1723549"/>
          </a:xfrm>
          <a:prstGeom prst="rect">
            <a:avLst/>
          </a:prstGeom>
          <a:noFill/>
          <a:ln w="9525">
            <a:noFill/>
            <a:miter lim="800000"/>
            <a:headEnd/>
            <a:tailEnd/>
          </a:ln>
        </p:spPr>
        <p:txBody>
          <a:bodyPr wrap="square">
            <a:spAutoFit/>
          </a:bodyPr>
          <a:lstStyle/>
          <a:p>
            <a:pPr marL="342900" indent="-342900">
              <a:spcAft>
                <a:spcPts val="12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In the event recipient exhausts Medicare Part A benefits during a single hospital stay, providers must submit a second claim for the Medicaid covered portion of the stay</a:t>
            </a:r>
            <a:endParaRPr lang="en-US" sz="2400" dirty="0">
              <a:latin typeface="Arial Narrow" panose="020B0606020202030204" pitchFamily="34" charset="0"/>
              <a:ea typeface="ＭＳ Ｐゴシック" pitchFamily="34" charset="-128"/>
              <a:cs typeface="Arial" panose="020B0604020202020204" pitchFamily="34" charset="0"/>
            </a:endParaRPr>
          </a:p>
          <a:p>
            <a:pPr marL="342900" indent="-342900">
              <a:spcAft>
                <a:spcPts val="12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A full DRG payment will be paid for the Medicaid claim</a:t>
            </a:r>
          </a:p>
        </p:txBody>
      </p:sp>
    </p:spTree>
    <p:extLst>
      <p:ext uri="{BB962C8B-B14F-4D97-AF65-F5344CB8AC3E}">
        <p14:creationId xmlns:p14="http://schemas.microsoft.com/office/powerpoint/2010/main" val="3862296919"/>
      </p:ext>
    </p:extLst>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dirty="0" smtClean="0"/>
              <a:t>Policy issues – Administrative days</a:t>
            </a:r>
            <a:endParaRPr lang="en-US" dirty="0"/>
          </a:p>
        </p:txBody>
      </p:sp>
      <p:sp>
        <p:nvSpPr>
          <p:cNvPr id="4" name="Slide Number Placeholder 3"/>
          <p:cNvSpPr>
            <a:spLocks noGrp="1"/>
          </p:cNvSpPr>
          <p:nvPr>
            <p:ph type="sldNum" sz="quarter" idx="12"/>
          </p:nvPr>
        </p:nvSpPr>
        <p:spPr/>
        <p:txBody>
          <a:bodyPr/>
          <a:lstStyle/>
          <a:p>
            <a:pPr>
              <a:defRPr/>
            </a:pPr>
            <a:r>
              <a:rPr lang="en-US" dirty="0" smtClean="0"/>
              <a:t>Page </a:t>
            </a:r>
            <a:fld id="{77A7459A-CA58-4740-B04C-F2F8EEDCF3E8}" type="slidenum">
              <a:rPr lang="en-US" smtClean="0"/>
              <a:pPr>
                <a:defRPr/>
              </a:pPr>
              <a:t>32</a:t>
            </a:fld>
            <a:endParaRPr lang="en-US" dirty="0"/>
          </a:p>
        </p:txBody>
      </p:sp>
      <p:sp>
        <p:nvSpPr>
          <p:cNvPr id="5" name="TextBox 6"/>
          <p:cNvSpPr txBox="1">
            <a:spLocks noChangeArrowheads="1"/>
          </p:cNvSpPr>
          <p:nvPr/>
        </p:nvSpPr>
        <p:spPr bwMode="auto">
          <a:xfrm>
            <a:off x="272144" y="1314046"/>
            <a:ext cx="8508999" cy="3662541"/>
          </a:xfrm>
          <a:prstGeom prst="rect">
            <a:avLst/>
          </a:prstGeom>
          <a:noFill/>
          <a:ln w="9525">
            <a:noFill/>
            <a:miter lim="800000"/>
            <a:headEnd/>
            <a:tailEnd/>
          </a:ln>
        </p:spPr>
        <p:txBody>
          <a:bodyPr wrap="square">
            <a:spAutoFit/>
          </a:bodyPr>
          <a:lstStyle/>
          <a:p>
            <a:pPr marL="342900" indent="-342900">
              <a:spcAft>
                <a:spcPts val="12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AHCCCS may offer reimbursement for Medicaid recipients occupying a bed while not in need of care</a:t>
            </a:r>
          </a:p>
          <a:p>
            <a:pPr marL="800100" lvl="1" indent="-342900">
              <a:spcAft>
                <a:spcPts val="1200"/>
              </a:spcAft>
              <a:buFont typeface="Arial Narrow" panose="020B0606020202030204"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These days are referred to as administrative days</a:t>
            </a:r>
          </a:p>
          <a:p>
            <a:pPr marL="342900" indent="-342900">
              <a:spcAft>
                <a:spcPts val="12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Administrative days must be prior authorized by AHCCCS</a:t>
            </a:r>
          </a:p>
          <a:p>
            <a:pPr marL="342900" indent="-342900">
              <a:spcAft>
                <a:spcPts val="12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Administrative days will be reimbursed using a negotiated per diem rate</a:t>
            </a:r>
          </a:p>
          <a:p>
            <a:pPr marL="342900" indent="-342900">
              <a:spcAft>
                <a:spcPts val="12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Reimbursement for administrative days will be separate from DRG reimbursement for acute care services and provider must bill such days on a separate claim</a:t>
            </a:r>
          </a:p>
        </p:txBody>
      </p:sp>
    </p:spTree>
    <p:extLst>
      <p:ext uri="{BB962C8B-B14F-4D97-AF65-F5344CB8AC3E}">
        <p14:creationId xmlns:p14="http://schemas.microsoft.com/office/powerpoint/2010/main" val="2016671164"/>
      </p:ext>
    </p:extLst>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dirty="0" smtClean="0"/>
              <a:t>Policy issues – interim claims</a:t>
            </a:r>
            <a:endParaRPr lang="en-US" dirty="0"/>
          </a:p>
        </p:txBody>
      </p:sp>
      <p:sp>
        <p:nvSpPr>
          <p:cNvPr id="4" name="Slide Number Placeholder 3"/>
          <p:cNvSpPr>
            <a:spLocks noGrp="1"/>
          </p:cNvSpPr>
          <p:nvPr>
            <p:ph type="sldNum" sz="quarter" idx="12"/>
          </p:nvPr>
        </p:nvSpPr>
        <p:spPr/>
        <p:txBody>
          <a:bodyPr/>
          <a:lstStyle/>
          <a:p>
            <a:pPr>
              <a:defRPr/>
            </a:pPr>
            <a:r>
              <a:rPr lang="en-US" dirty="0" smtClean="0"/>
              <a:t>Page </a:t>
            </a:r>
            <a:fld id="{77A7459A-CA58-4740-B04C-F2F8EEDCF3E8}" type="slidenum">
              <a:rPr lang="en-US" smtClean="0"/>
              <a:pPr>
                <a:defRPr/>
              </a:pPr>
              <a:t>33</a:t>
            </a:fld>
            <a:endParaRPr lang="en-US" dirty="0"/>
          </a:p>
        </p:txBody>
      </p:sp>
      <p:sp>
        <p:nvSpPr>
          <p:cNvPr id="5" name="TextBox 6"/>
          <p:cNvSpPr txBox="1">
            <a:spLocks noChangeArrowheads="1"/>
          </p:cNvSpPr>
          <p:nvPr/>
        </p:nvSpPr>
        <p:spPr bwMode="auto">
          <a:xfrm>
            <a:off x="272144" y="1314046"/>
            <a:ext cx="8508999" cy="3600986"/>
          </a:xfrm>
          <a:prstGeom prst="rect">
            <a:avLst/>
          </a:prstGeom>
          <a:noFill/>
          <a:ln w="9525">
            <a:noFill/>
            <a:miter lim="800000"/>
            <a:headEnd/>
            <a:tailEnd/>
          </a:ln>
        </p:spPr>
        <p:txBody>
          <a:bodyPr wrap="square">
            <a:spAutoFit/>
          </a:bodyPr>
          <a:lstStyle/>
          <a:p>
            <a:pPr marL="342900" indent="-342900">
              <a:spcAft>
                <a:spcPts val="24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A recipient may be in the hospital for an extended period of time</a:t>
            </a:r>
          </a:p>
          <a:p>
            <a:pPr marL="342900" indent="-342900">
              <a:spcAft>
                <a:spcPts val="24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If patient stay exceeds a 29 day period, hospitals may submit interim claims related to the patient stay in increments of 30 days</a:t>
            </a:r>
          </a:p>
          <a:p>
            <a:pPr marL="342900" indent="-342900">
              <a:spcAft>
                <a:spcPts val="24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Interim claims will be reimbursed under a per diem rate of $500 per day</a:t>
            </a:r>
          </a:p>
          <a:p>
            <a:pPr marL="342900" indent="-342900">
              <a:spcAft>
                <a:spcPts val="24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Hospitals must submit a final claim associated with the patient stay upon the patient’s discharge – all previously submitted interim claims will be voided and final claim will be paid </a:t>
            </a:r>
          </a:p>
        </p:txBody>
      </p:sp>
    </p:spTree>
    <p:extLst>
      <p:ext uri="{BB962C8B-B14F-4D97-AF65-F5344CB8AC3E}">
        <p14:creationId xmlns:p14="http://schemas.microsoft.com/office/powerpoint/2010/main" val="1707461792"/>
      </p:ext>
    </p:extLst>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dirty="0" smtClean="0"/>
              <a:t>Policy issues – recipient gains eligibility after admission</a:t>
            </a:r>
            <a:endParaRPr lang="en-US" dirty="0"/>
          </a:p>
        </p:txBody>
      </p:sp>
      <p:sp>
        <p:nvSpPr>
          <p:cNvPr id="4" name="Slide Number Placeholder 3"/>
          <p:cNvSpPr>
            <a:spLocks noGrp="1"/>
          </p:cNvSpPr>
          <p:nvPr>
            <p:ph type="sldNum" sz="quarter" idx="12"/>
          </p:nvPr>
        </p:nvSpPr>
        <p:spPr/>
        <p:txBody>
          <a:bodyPr/>
          <a:lstStyle/>
          <a:p>
            <a:pPr>
              <a:defRPr/>
            </a:pPr>
            <a:r>
              <a:rPr lang="en-US" dirty="0" smtClean="0"/>
              <a:t>Page </a:t>
            </a:r>
            <a:fld id="{77A7459A-CA58-4740-B04C-F2F8EEDCF3E8}" type="slidenum">
              <a:rPr lang="en-US" smtClean="0"/>
              <a:pPr>
                <a:defRPr/>
              </a:pPr>
              <a:t>34</a:t>
            </a:fld>
            <a:endParaRPr lang="en-US" dirty="0"/>
          </a:p>
        </p:txBody>
      </p:sp>
      <p:sp>
        <p:nvSpPr>
          <p:cNvPr id="5" name="TextBox 6"/>
          <p:cNvSpPr txBox="1">
            <a:spLocks noChangeArrowheads="1"/>
          </p:cNvSpPr>
          <p:nvPr/>
        </p:nvSpPr>
        <p:spPr bwMode="auto">
          <a:xfrm>
            <a:off x="272144" y="1314046"/>
            <a:ext cx="8508999" cy="5016758"/>
          </a:xfrm>
          <a:prstGeom prst="rect">
            <a:avLst/>
          </a:prstGeom>
          <a:noFill/>
          <a:ln w="9525">
            <a:noFill/>
            <a:miter lim="800000"/>
            <a:headEnd/>
            <a:tailEnd/>
          </a:ln>
        </p:spPr>
        <p:txBody>
          <a:bodyPr wrap="square">
            <a:spAutoFit/>
          </a:bodyPr>
          <a:lstStyle/>
          <a:p>
            <a:pPr marL="342900" indent="-342900">
              <a:spcAft>
                <a:spcPts val="24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A recipient may be ineligible for Medicaid upon admission, however, may become eligible for Medicaid during the hospital stay</a:t>
            </a:r>
          </a:p>
          <a:p>
            <a:pPr marL="342900" indent="-342900">
              <a:spcAft>
                <a:spcPts val="24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Providers will be reimbursed for the Medicaid covered days of the hospital stay</a:t>
            </a:r>
          </a:p>
          <a:p>
            <a:pPr marL="800100" lvl="1" indent="-342900">
              <a:spcAft>
                <a:spcPts val="2400"/>
              </a:spcAft>
              <a:buFont typeface="Arial Narrow" panose="020B0606020202030204"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The DRG payment designed to cover the full hospital will be prorated based on the number of Medicaid covered days</a:t>
            </a:r>
          </a:p>
          <a:p>
            <a:pPr marL="800100" lvl="1" indent="-342900">
              <a:spcAft>
                <a:spcPts val="2400"/>
              </a:spcAft>
              <a:buFont typeface="Arial Narrow" panose="020B0606020202030204"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This prorated payment to providers will not exceed the full DRG payment</a:t>
            </a:r>
          </a:p>
          <a:p>
            <a:pPr marL="342900" indent="-342900">
              <a:spcAft>
                <a:spcPts val="24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Only claims with dates of service where the recipient is an eligible member will be accepted</a:t>
            </a:r>
          </a:p>
        </p:txBody>
      </p:sp>
    </p:spTree>
    <p:extLst>
      <p:ext uri="{BB962C8B-B14F-4D97-AF65-F5344CB8AC3E}">
        <p14:creationId xmlns:p14="http://schemas.microsoft.com/office/powerpoint/2010/main" val="3114132980"/>
      </p:ext>
    </p:extLst>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dirty="0" smtClean="0"/>
              <a:t>Policy issues – recipient loses eligibility prior to discharge</a:t>
            </a:r>
            <a:endParaRPr lang="en-US" dirty="0"/>
          </a:p>
        </p:txBody>
      </p:sp>
      <p:sp>
        <p:nvSpPr>
          <p:cNvPr id="4" name="Slide Number Placeholder 3"/>
          <p:cNvSpPr>
            <a:spLocks noGrp="1"/>
          </p:cNvSpPr>
          <p:nvPr>
            <p:ph type="sldNum" sz="quarter" idx="12"/>
          </p:nvPr>
        </p:nvSpPr>
        <p:spPr/>
        <p:txBody>
          <a:bodyPr/>
          <a:lstStyle/>
          <a:p>
            <a:pPr>
              <a:defRPr/>
            </a:pPr>
            <a:r>
              <a:rPr lang="en-US" dirty="0" smtClean="0"/>
              <a:t>Page </a:t>
            </a:r>
            <a:fld id="{77A7459A-CA58-4740-B04C-F2F8EEDCF3E8}" type="slidenum">
              <a:rPr lang="en-US" smtClean="0"/>
              <a:pPr>
                <a:defRPr/>
              </a:pPr>
              <a:t>35</a:t>
            </a:fld>
            <a:endParaRPr lang="en-US" dirty="0"/>
          </a:p>
        </p:txBody>
      </p:sp>
      <p:sp>
        <p:nvSpPr>
          <p:cNvPr id="5" name="TextBox 6"/>
          <p:cNvSpPr txBox="1">
            <a:spLocks noChangeArrowheads="1"/>
          </p:cNvSpPr>
          <p:nvPr/>
        </p:nvSpPr>
        <p:spPr bwMode="auto">
          <a:xfrm>
            <a:off x="272144" y="1314046"/>
            <a:ext cx="8508999" cy="5016758"/>
          </a:xfrm>
          <a:prstGeom prst="rect">
            <a:avLst/>
          </a:prstGeom>
          <a:noFill/>
          <a:ln w="9525">
            <a:noFill/>
            <a:miter lim="800000"/>
            <a:headEnd/>
            <a:tailEnd/>
          </a:ln>
        </p:spPr>
        <p:txBody>
          <a:bodyPr wrap="square">
            <a:spAutoFit/>
          </a:bodyPr>
          <a:lstStyle/>
          <a:p>
            <a:pPr marL="342900" indent="-342900">
              <a:spcAft>
                <a:spcPts val="24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A recipient may be eligible for Medicaid upon admission, however, may lose eligibility for Medicaid prior to being discharged</a:t>
            </a:r>
          </a:p>
          <a:p>
            <a:pPr marL="342900" indent="-342900">
              <a:spcAft>
                <a:spcPts val="24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Providers will be reimbursed for the Medicaid covered days of the hospital stay</a:t>
            </a:r>
          </a:p>
          <a:p>
            <a:pPr marL="800100" lvl="1" indent="-342900">
              <a:spcAft>
                <a:spcPts val="2400"/>
              </a:spcAft>
              <a:buFont typeface="Arial Narrow" panose="020B0606020202030204"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The DRG payment designed to cover the full hospital will be prorated based on the number of Medicaid covered days</a:t>
            </a:r>
          </a:p>
          <a:p>
            <a:pPr marL="800100" lvl="1" indent="-342900">
              <a:spcAft>
                <a:spcPts val="2400"/>
              </a:spcAft>
              <a:buFont typeface="Arial Narrow" panose="020B0606020202030204"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This prorated payment to providers will not exceed the full DRG payment</a:t>
            </a:r>
          </a:p>
          <a:p>
            <a:pPr marL="342900" indent="-342900">
              <a:spcAft>
                <a:spcPts val="24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Only claims with dates of service where the recipient is an eligible member will be accepted</a:t>
            </a:r>
          </a:p>
        </p:txBody>
      </p:sp>
    </p:spTree>
    <p:extLst>
      <p:ext uri="{BB962C8B-B14F-4D97-AF65-F5344CB8AC3E}">
        <p14:creationId xmlns:p14="http://schemas.microsoft.com/office/powerpoint/2010/main" val="1698202387"/>
      </p:ext>
    </p:extLst>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dirty="0" smtClean="0"/>
              <a:t>Policy issues – Same day admission and discharge </a:t>
            </a:r>
            <a:endParaRPr lang="en-US" dirty="0"/>
          </a:p>
        </p:txBody>
      </p:sp>
      <p:sp>
        <p:nvSpPr>
          <p:cNvPr id="4" name="Slide Number Placeholder 3"/>
          <p:cNvSpPr>
            <a:spLocks noGrp="1"/>
          </p:cNvSpPr>
          <p:nvPr>
            <p:ph type="sldNum" sz="quarter" idx="12"/>
          </p:nvPr>
        </p:nvSpPr>
        <p:spPr/>
        <p:txBody>
          <a:bodyPr/>
          <a:lstStyle/>
          <a:p>
            <a:pPr>
              <a:defRPr/>
            </a:pPr>
            <a:r>
              <a:rPr lang="en-US" dirty="0" smtClean="0"/>
              <a:t>Page </a:t>
            </a:r>
            <a:fld id="{77A7459A-CA58-4740-B04C-F2F8EEDCF3E8}" type="slidenum">
              <a:rPr lang="en-US" smtClean="0"/>
              <a:pPr>
                <a:defRPr/>
              </a:pPr>
              <a:t>36</a:t>
            </a:fld>
            <a:endParaRPr lang="en-US" dirty="0"/>
          </a:p>
        </p:txBody>
      </p:sp>
      <p:sp>
        <p:nvSpPr>
          <p:cNvPr id="5" name="TextBox 6"/>
          <p:cNvSpPr txBox="1">
            <a:spLocks noChangeArrowheads="1"/>
          </p:cNvSpPr>
          <p:nvPr/>
        </p:nvSpPr>
        <p:spPr bwMode="auto">
          <a:xfrm>
            <a:off x="272144" y="1314046"/>
            <a:ext cx="8508999" cy="2923877"/>
          </a:xfrm>
          <a:prstGeom prst="rect">
            <a:avLst/>
          </a:prstGeom>
          <a:noFill/>
          <a:ln w="9525">
            <a:noFill/>
            <a:miter lim="800000"/>
            <a:headEnd/>
            <a:tailEnd/>
          </a:ln>
        </p:spPr>
        <p:txBody>
          <a:bodyPr wrap="square">
            <a:spAutoFit/>
          </a:bodyPr>
          <a:lstStyle/>
          <a:p>
            <a:pPr marL="342900" indent="-342900">
              <a:spcAft>
                <a:spcPts val="24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A recipient may be admitted and discharged on the same day</a:t>
            </a:r>
          </a:p>
          <a:p>
            <a:pPr marL="342900" indent="-342900">
              <a:spcAft>
                <a:spcPts val="24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Inpatient claims with a date of admission matching the date of the discharge will be paid under the reimbursement policy that is currently in place for AHCCCS</a:t>
            </a:r>
            <a:r>
              <a:rPr lang="en-US" sz="2400" dirty="0" smtClean="0">
                <a:solidFill>
                  <a:srgbClr val="FF0000"/>
                </a:solidFill>
                <a:latin typeface="Arial Narrow" panose="020B0606020202030204" pitchFamily="34" charset="0"/>
                <a:ea typeface="ＭＳ Ｐゴシック" pitchFamily="34" charset="-128"/>
                <a:cs typeface="Arial" panose="020B0604020202020204" pitchFamily="34" charset="0"/>
              </a:rPr>
              <a:t>,</a:t>
            </a:r>
            <a:r>
              <a:rPr lang="en-US" sz="2400" dirty="0" smtClean="0">
                <a:latin typeface="Arial Narrow" panose="020B0606020202030204" pitchFamily="34" charset="0"/>
                <a:ea typeface="ＭＳ Ｐゴシック" pitchFamily="34" charset="-128"/>
                <a:cs typeface="Arial" panose="020B0604020202020204" pitchFamily="34" charset="0"/>
              </a:rPr>
              <a:t> with one exception. </a:t>
            </a:r>
          </a:p>
          <a:p>
            <a:pPr marL="342900" indent="-342900">
              <a:spcAft>
                <a:spcPts val="24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Maternity and nursery claims will be reimbursed under the AHCCCS Outpatient Hospital Fees Schedule Methodology (OPFS)</a:t>
            </a:r>
          </a:p>
        </p:txBody>
      </p:sp>
    </p:spTree>
    <p:extLst>
      <p:ext uri="{BB962C8B-B14F-4D97-AF65-F5344CB8AC3E}">
        <p14:creationId xmlns:p14="http://schemas.microsoft.com/office/powerpoint/2010/main" val="1072962358"/>
      </p:ext>
    </p:extLst>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dirty="0" smtClean="0"/>
              <a:t>Policy issues – Health care acquired conditions (HCAC’s) </a:t>
            </a:r>
            <a:endParaRPr lang="en-US" dirty="0"/>
          </a:p>
        </p:txBody>
      </p:sp>
      <p:sp>
        <p:nvSpPr>
          <p:cNvPr id="4" name="Slide Number Placeholder 3"/>
          <p:cNvSpPr>
            <a:spLocks noGrp="1"/>
          </p:cNvSpPr>
          <p:nvPr>
            <p:ph type="sldNum" sz="quarter" idx="12"/>
          </p:nvPr>
        </p:nvSpPr>
        <p:spPr/>
        <p:txBody>
          <a:bodyPr/>
          <a:lstStyle/>
          <a:p>
            <a:pPr>
              <a:defRPr/>
            </a:pPr>
            <a:r>
              <a:rPr lang="en-US" dirty="0" smtClean="0"/>
              <a:t>Page </a:t>
            </a:r>
            <a:fld id="{77A7459A-CA58-4740-B04C-F2F8EEDCF3E8}" type="slidenum">
              <a:rPr lang="en-US" smtClean="0"/>
              <a:pPr>
                <a:defRPr/>
              </a:pPr>
              <a:t>37</a:t>
            </a:fld>
            <a:endParaRPr lang="en-US" dirty="0"/>
          </a:p>
        </p:txBody>
      </p:sp>
      <p:sp>
        <p:nvSpPr>
          <p:cNvPr id="5" name="TextBox 6"/>
          <p:cNvSpPr txBox="1">
            <a:spLocks noChangeArrowheads="1"/>
          </p:cNvSpPr>
          <p:nvPr/>
        </p:nvSpPr>
        <p:spPr bwMode="auto">
          <a:xfrm>
            <a:off x="272144" y="1314046"/>
            <a:ext cx="8508999" cy="4708981"/>
          </a:xfrm>
          <a:prstGeom prst="rect">
            <a:avLst/>
          </a:prstGeom>
          <a:noFill/>
          <a:ln w="9525">
            <a:noFill/>
            <a:miter lim="800000"/>
            <a:headEnd/>
            <a:tailEnd/>
          </a:ln>
        </p:spPr>
        <p:txBody>
          <a:bodyPr wrap="square">
            <a:spAutoFit/>
          </a:bodyPr>
          <a:lstStyle/>
          <a:p>
            <a:pPr marL="342900" indent="-342900">
              <a:spcAft>
                <a:spcPts val="24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For claims paid via DRG methodology, AHCCCS will utilize DRG assignment to determine payment reductions in cases of health care acquired conditions</a:t>
            </a:r>
          </a:p>
          <a:p>
            <a:pPr marL="342900" indent="-342900">
              <a:spcAft>
                <a:spcPts val="24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A present on admission (POA) indicator will continue to be required on all inpatient claims as the HCAC payment reduction policy only applies if the HCAC condition(s) were acquired in the hospital after admission </a:t>
            </a:r>
          </a:p>
          <a:p>
            <a:pPr marL="342900" indent="-342900">
              <a:spcAft>
                <a:spcPts val="24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Under the DRG methodology, two DRGs will be assigned to every claim (“pre-HCAC” and “post-HCAC”). The DRG will the lower relative weight will be used to price the claim. </a:t>
            </a:r>
            <a:endParaRPr lang="en-US" sz="2400" dirty="0">
              <a:latin typeface="Arial Narrow" panose="020B0606020202030204" pitchFamily="34" charset="0"/>
              <a:ea typeface="ＭＳ Ｐゴシック" pitchFamily="34" charset="-128"/>
              <a:cs typeface="Arial" panose="020B0604020202020204" pitchFamily="34" charset="0"/>
            </a:endParaRPr>
          </a:p>
          <a:p>
            <a:pPr marL="342900" indent="-342900">
              <a:spcAft>
                <a:spcPts val="2400"/>
              </a:spcAft>
              <a:buFont typeface="Arial Narrow" pitchFamily="34" charset="0"/>
              <a:buChar char="»"/>
            </a:pPr>
            <a:endParaRPr lang="en-US" sz="2400" dirty="0" smtClean="0">
              <a:latin typeface="Arial Narrow" panose="020B0606020202030204" pitchFamily="34" charset="0"/>
              <a:ea typeface="ＭＳ Ｐゴシック" pitchFamily="34" charset="-128"/>
              <a:cs typeface="Arial" panose="020B0604020202020204" pitchFamily="34" charset="0"/>
            </a:endParaRPr>
          </a:p>
        </p:txBody>
      </p:sp>
    </p:spTree>
    <p:extLst>
      <p:ext uri="{BB962C8B-B14F-4D97-AF65-F5344CB8AC3E}">
        <p14:creationId xmlns:p14="http://schemas.microsoft.com/office/powerpoint/2010/main" val="2574452000"/>
      </p:ext>
    </p:extLst>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dirty="0" smtClean="0"/>
              <a:t>Policy issues – Readmission policy</a:t>
            </a:r>
            <a:endParaRPr lang="en-US" dirty="0"/>
          </a:p>
        </p:txBody>
      </p:sp>
      <p:sp>
        <p:nvSpPr>
          <p:cNvPr id="4" name="Slide Number Placeholder 3"/>
          <p:cNvSpPr>
            <a:spLocks noGrp="1"/>
          </p:cNvSpPr>
          <p:nvPr>
            <p:ph type="sldNum" sz="quarter" idx="12"/>
          </p:nvPr>
        </p:nvSpPr>
        <p:spPr/>
        <p:txBody>
          <a:bodyPr/>
          <a:lstStyle/>
          <a:p>
            <a:pPr>
              <a:defRPr/>
            </a:pPr>
            <a:r>
              <a:rPr lang="en-US" dirty="0" smtClean="0"/>
              <a:t>Page </a:t>
            </a:r>
            <a:fld id="{77A7459A-CA58-4740-B04C-F2F8EEDCF3E8}" type="slidenum">
              <a:rPr lang="en-US" smtClean="0"/>
              <a:pPr>
                <a:defRPr/>
              </a:pPr>
              <a:t>38</a:t>
            </a:fld>
            <a:endParaRPr lang="en-US" dirty="0"/>
          </a:p>
        </p:txBody>
      </p:sp>
      <p:sp>
        <p:nvSpPr>
          <p:cNvPr id="5" name="TextBox 6"/>
          <p:cNvSpPr txBox="1">
            <a:spLocks noChangeArrowheads="1"/>
          </p:cNvSpPr>
          <p:nvPr/>
        </p:nvSpPr>
        <p:spPr bwMode="auto">
          <a:xfrm>
            <a:off x="272144" y="1314046"/>
            <a:ext cx="8508999" cy="5309146"/>
          </a:xfrm>
          <a:prstGeom prst="rect">
            <a:avLst/>
          </a:prstGeom>
          <a:noFill/>
          <a:ln w="9525">
            <a:noFill/>
            <a:miter lim="800000"/>
            <a:headEnd/>
            <a:tailEnd/>
          </a:ln>
        </p:spPr>
        <p:txBody>
          <a:bodyPr wrap="square">
            <a:spAutoFit/>
          </a:bodyPr>
          <a:lstStyle/>
          <a:p>
            <a:pPr marL="342900" indent="-342900">
              <a:spcAft>
                <a:spcPts val="24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A recipient may be readmitted to a hospital after receiving a service or treatment</a:t>
            </a:r>
          </a:p>
          <a:p>
            <a:pPr marL="342900" indent="-342900">
              <a:spcAft>
                <a:spcPts val="24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For claims paid under DRG methodology, the Administration will identify certain readmission cases and conduct a medical review to determine if the readmission was preventable by the hospital</a:t>
            </a:r>
          </a:p>
          <a:p>
            <a:pPr marL="342900" indent="-342900">
              <a:spcAft>
                <a:spcPts val="24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The following criteria will prompt a medical review</a:t>
            </a:r>
          </a:p>
          <a:p>
            <a:pPr marL="800100" lvl="1" indent="-342900">
              <a:spcAft>
                <a:spcPts val="600"/>
              </a:spcAft>
              <a:buFont typeface="Arial Narrow" panose="020B0606020202030204"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Recipient is readmitted to the same hospital within 72 hours, and</a:t>
            </a:r>
          </a:p>
          <a:p>
            <a:pPr marL="800100" lvl="1" indent="-342900">
              <a:spcAft>
                <a:spcPts val="600"/>
              </a:spcAft>
              <a:buFont typeface="Arial Narrow" panose="020B0606020202030204"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The base DRG assignment on the readmission claim must match the base DRG assignment on the initial claim, and </a:t>
            </a:r>
          </a:p>
          <a:p>
            <a:pPr marL="800100" lvl="1" indent="-342900">
              <a:spcAft>
                <a:spcPts val="600"/>
              </a:spcAft>
              <a:buFont typeface="Arial Narrow" panose="020B0606020202030204"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The readmission claim has not been prior authorized</a:t>
            </a:r>
            <a:endParaRPr lang="en-US" sz="2400" dirty="0">
              <a:latin typeface="Arial Narrow" panose="020B0606020202030204" pitchFamily="34" charset="0"/>
              <a:ea typeface="ＭＳ Ｐゴシック" pitchFamily="34" charset="-128"/>
              <a:cs typeface="Arial" panose="020B0604020202020204" pitchFamily="34" charset="0"/>
            </a:endParaRPr>
          </a:p>
          <a:p>
            <a:pPr marL="342900" indent="-342900">
              <a:spcAft>
                <a:spcPts val="2400"/>
              </a:spcAft>
              <a:buFont typeface="Arial Narrow" pitchFamily="34" charset="0"/>
              <a:buChar char="»"/>
            </a:pPr>
            <a:endParaRPr lang="en-US" sz="2400" dirty="0" smtClean="0">
              <a:latin typeface="Arial Narrow" panose="020B0606020202030204" pitchFamily="34" charset="0"/>
              <a:ea typeface="ＭＳ Ｐゴシック" pitchFamily="34" charset="-128"/>
              <a:cs typeface="Arial" panose="020B0604020202020204" pitchFamily="34" charset="0"/>
            </a:endParaRPr>
          </a:p>
        </p:txBody>
      </p:sp>
    </p:spTree>
    <p:extLst>
      <p:ext uri="{BB962C8B-B14F-4D97-AF65-F5344CB8AC3E}">
        <p14:creationId xmlns:p14="http://schemas.microsoft.com/office/powerpoint/2010/main" val="2310335250"/>
      </p:ext>
    </p:extLst>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dirty="0" smtClean="0"/>
              <a:t>Policy issues – Readmission policy</a:t>
            </a:r>
            <a:endParaRPr lang="en-US" dirty="0"/>
          </a:p>
        </p:txBody>
      </p:sp>
      <p:sp>
        <p:nvSpPr>
          <p:cNvPr id="4" name="Slide Number Placeholder 3"/>
          <p:cNvSpPr>
            <a:spLocks noGrp="1"/>
          </p:cNvSpPr>
          <p:nvPr>
            <p:ph type="sldNum" sz="quarter" idx="12"/>
          </p:nvPr>
        </p:nvSpPr>
        <p:spPr/>
        <p:txBody>
          <a:bodyPr/>
          <a:lstStyle/>
          <a:p>
            <a:pPr>
              <a:defRPr/>
            </a:pPr>
            <a:r>
              <a:rPr lang="en-US" dirty="0" smtClean="0"/>
              <a:t>Page </a:t>
            </a:r>
            <a:fld id="{77A7459A-CA58-4740-B04C-F2F8EEDCF3E8}" type="slidenum">
              <a:rPr lang="en-US" smtClean="0"/>
              <a:pPr>
                <a:defRPr/>
              </a:pPr>
              <a:t>39</a:t>
            </a:fld>
            <a:endParaRPr lang="en-US" dirty="0"/>
          </a:p>
        </p:txBody>
      </p:sp>
      <p:sp>
        <p:nvSpPr>
          <p:cNvPr id="5" name="TextBox 6"/>
          <p:cNvSpPr txBox="1">
            <a:spLocks noChangeArrowheads="1"/>
          </p:cNvSpPr>
          <p:nvPr/>
        </p:nvSpPr>
        <p:spPr bwMode="auto">
          <a:xfrm>
            <a:off x="272144" y="1314046"/>
            <a:ext cx="8508999" cy="5016758"/>
          </a:xfrm>
          <a:prstGeom prst="rect">
            <a:avLst/>
          </a:prstGeom>
          <a:noFill/>
          <a:ln w="9525">
            <a:noFill/>
            <a:miter lim="800000"/>
            <a:headEnd/>
            <a:tailEnd/>
          </a:ln>
        </p:spPr>
        <p:txBody>
          <a:bodyPr wrap="square">
            <a:spAutoFit/>
          </a:bodyPr>
          <a:lstStyle/>
          <a:p>
            <a:pPr marL="342900" indent="-342900">
              <a:spcAft>
                <a:spcPts val="24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Claims which meet the criteria described, will be pended for medical review</a:t>
            </a:r>
          </a:p>
          <a:p>
            <a:pPr marL="342900" indent="-342900">
              <a:spcAft>
                <a:spcPts val="24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The payment associated with the readmission claim will be held until the completion of the medical review process</a:t>
            </a:r>
          </a:p>
          <a:p>
            <a:pPr marL="342900" indent="-342900">
              <a:spcAft>
                <a:spcPts val="24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If the claim is determined to have been preventable by the hospital, the payment associated with the readmission claim will be disallowed</a:t>
            </a:r>
          </a:p>
          <a:p>
            <a:pPr marL="342900" indent="-342900">
              <a:spcAft>
                <a:spcPts val="24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Alternatively, if upon the medical review it is determined the hospital would not have been able to prevent the readmission, the claim will be paid under DRG methodology</a:t>
            </a:r>
            <a:endParaRPr lang="en-US" sz="2400" dirty="0">
              <a:latin typeface="Arial Narrow" panose="020B0606020202030204" pitchFamily="34" charset="0"/>
              <a:ea typeface="ＭＳ Ｐゴシック" pitchFamily="34" charset="-128"/>
              <a:cs typeface="Arial" panose="020B0604020202020204" pitchFamily="34" charset="0"/>
            </a:endParaRPr>
          </a:p>
          <a:p>
            <a:pPr marL="342900" indent="-342900">
              <a:spcAft>
                <a:spcPts val="2400"/>
              </a:spcAft>
              <a:buFont typeface="Arial Narrow" pitchFamily="34" charset="0"/>
              <a:buChar char="»"/>
            </a:pPr>
            <a:endParaRPr lang="en-US" sz="2400" dirty="0" smtClean="0">
              <a:latin typeface="Arial Narrow" panose="020B0606020202030204" pitchFamily="34" charset="0"/>
              <a:ea typeface="ＭＳ Ｐゴシック" pitchFamily="34" charset="-128"/>
              <a:cs typeface="Arial" panose="020B0604020202020204" pitchFamily="34" charset="0"/>
            </a:endParaRPr>
          </a:p>
        </p:txBody>
      </p:sp>
    </p:spTree>
    <p:extLst>
      <p:ext uri="{BB962C8B-B14F-4D97-AF65-F5344CB8AC3E}">
        <p14:creationId xmlns:p14="http://schemas.microsoft.com/office/powerpoint/2010/main" val="426591104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dirty="0" smtClean="0"/>
              <a:t>Overview of DRG Models</a:t>
            </a:r>
            <a:endParaRPr lang="en-US" dirty="0"/>
          </a:p>
        </p:txBody>
      </p:sp>
      <p:sp>
        <p:nvSpPr>
          <p:cNvPr id="4" name="Slide Number Placeholder 3"/>
          <p:cNvSpPr>
            <a:spLocks noGrp="1"/>
          </p:cNvSpPr>
          <p:nvPr>
            <p:ph type="sldNum" sz="quarter" idx="12"/>
          </p:nvPr>
        </p:nvSpPr>
        <p:spPr/>
        <p:txBody>
          <a:bodyPr/>
          <a:lstStyle/>
          <a:p>
            <a:pPr>
              <a:defRPr/>
            </a:pPr>
            <a:r>
              <a:rPr lang="en-US" dirty="0" smtClean="0"/>
              <a:t>Page </a:t>
            </a:r>
            <a:fld id="{77A7459A-CA58-4740-B04C-F2F8EEDCF3E8}" type="slidenum">
              <a:rPr lang="en-US" smtClean="0"/>
              <a:pPr>
                <a:defRPr/>
              </a:pPr>
              <a:t>4</a:t>
            </a:fld>
            <a:endParaRPr lang="en-US" dirty="0"/>
          </a:p>
        </p:txBody>
      </p:sp>
      <p:sp>
        <p:nvSpPr>
          <p:cNvPr id="7" name="TextBox 6"/>
          <p:cNvSpPr txBox="1"/>
          <p:nvPr/>
        </p:nvSpPr>
        <p:spPr>
          <a:xfrm>
            <a:off x="457201" y="1465080"/>
            <a:ext cx="8164286" cy="4708981"/>
          </a:xfrm>
          <a:prstGeom prst="rect">
            <a:avLst/>
          </a:prstGeom>
          <a:noFill/>
        </p:spPr>
        <p:txBody>
          <a:bodyPr wrap="square" rtlCol="0">
            <a:spAutoFit/>
          </a:bodyPr>
          <a:lstStyle/>
          <a:p>
            <a:pPr marL="463550" indent="-463550">
              <a:spcAft>
                <a:spcPts val="1200"/>
              </a:spcAft>
              <a:buFont typeface="Arial Narrow" panose="020B0606020202030204" pitchFamily="34" charset="0"/>
              <a:buChar char="»"/>
            </a:pPr>
            <a:r>
              <a:rPr lang="en-US" sz="2800" dirty="0" smtClean="0">
                <a:latin typeface="Arial Narrow" panose="020B0606020202030204" pitchFamily="34" charset="0"/>
                <a:cs typeface="Arial" pitchFamily="34" charset="0"/>
              </a:rPr>
              <a:t>DRG models generally pay a fixed amount, which is known in advance, on a “per discharge” basis, and based on the patient’s DRG assignment</a:t>
            </a:r>
          </a:p>
          <a:p>
            <a:pPr marL="463550" indent="-463550">
              <a:spcAft>
                <a:spcPts val="1200"/>
              </a:spcAft>
              <a:buFont typeface="Arial Narrow" panose="020B0606020202030204" pitchFamily="34" charset="0"/>
              <a:buChar char="»"/>
            </a:pPr>
            <a:r>
              <a:rPr lang="en-US" sz="2800" dirty="0" smtClean="0">
                <a:latin typeface="Arial Narrow" panose="020B0606020202030204" pitchFamily="34" charset="0"/>
                <a:cs typeface="Arial" pitchFamily="34" charset="0"/>
              </a:rPr>
              <a:t>DRG Patient Classifications Systems, or “Groupers”, assign each patient discharge to a DRG, based on the patient’s diagnoses, surgical procedures performed, age, gender, birth weight and discharge status</a:t>
            </a:r>
          </a:p>
          <a:p>
            <a:pPr marL="463550" indent="-463550">
              <a:spcAft>
                <a:spcPts val="1200"/>
              </a:spcAft>
              <a:buFont typeface="Arial Narrow" panose="020B0606020202030204" pitchFamily="34" charset="0"/>
              <a:buChar char="»"/>
            </a:pPr>
            <a:r>
              <a:rPr lang="en-US" sz="2800" dirty="0" smtClean="0">
                <a:latin typeface="Arial Narrow" panose="020B0606020202030204" pitchFamily="34" charset="0"/>
                <a:cs typeface="Arial" pitchFamily="34" charset="0"/>
              </a:rPr>
              <a:t>Each DRG has a relative weight factor, which recognizes the differences in resource requirements based on patient’s assigned DRG</a:t>
            </a:r>
          </a:p>
        </p:txBody>
      </p:sp>
    </p:spTree>
    <p:extLst>
      <p:ext uri="{BB962C8B-B14F-4D97-AF65-F5344CB8AC3E}">
        <p14:creationId xmlns:p14="http://schemas.microsoft.com/office/powerpoint/2010/main" val="2450188854"/>
      </p:ext>
    </p:extLst>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p:txBody>
          <a:bodyPr/>
          <a:lstStyle/>
          <a:p>
            <a:r>
              <a:rPr lang="en-US" dirty="0" smtClean="0"/>
              <a:t>Pricing Examples</a:t>
            </a:r>
            <a:endParaRPr lang="en-US" dirty="0"/>
          </a:p>
        </p:txBody>
      </p:sp>
    </p:spTree>
    <p:extLst>
      <p:ext uri="{BB962C8B-B14F-4D97-AF65-F5344CB8AC3E}">
        <p14:creationId xmlns:p14="http://schemas.microsoft.com/office/powerpoint/2010/main" val="1150738022"/>
      </p:ext>
    </p:extLst>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p:cNvGraphicFramePr>
            <a:graphicFrameLocks/>
          </p:cNvGraphicFramePr>
          <p:nvPr>
            <p:extLst>
              <p:ext uri="{D42A27DB-BD31-4B8C-83A1-F6EECF244321}">
                <p14:modId xmlns:p14="http://schemas.microsoft.com/office/powerpoint/2010/main" val="106858058"/>
              </p:ext>
            </p:extLst>
          </p:nvPr>
        </p:nvGraphicFramePr>
        <p:xfrm>
          <a:off x="381000" y="1307026"/>
          <a:ext cx="3824107" cy="2217173"/>
        </p:xfrm>
        <a:graphic>
          <a:graphicData uri="http://schemas.openxmlformats.org/drawingml/2006/table">
            <a:tbl>
              <a:tblPr firstRow="1" firstCol="1" bandRow="1">
                <a:tableStyleId>{FABFCF23-3B69-468F-B69F-88F6DE6A72F2}</a:tableStyleId>
              </a:tblPr>
              <a:tblGrid>
                <a:gridCol w="2730335"/>
                <a:gridCol w="1093772"/>
              </a:tblGrid>
              <a:tr h="255779">
                <a:tc>
                  <a:txBody>
                    <a:bodyPr/>
                    <a:lstStyle/>
                    <a:p>
                      <a:pPr marL="0" marR="0">
                        <a:spcBef>
                          <a:spcPts val="0"/>
                        </a:spcBef>
                        <a:spcAft>
                          <a:spcPts val="0"/>
                        </a:spcAft>
                      </a:pPr>
                      <a:r>
                        <a:rPr lang="en-US" sz="1400" dirty="0" smtClean="0">
                          <a:effectLst/>
                          <a:latin typeface="Arial" panose="020B0604020202020204" pitchFamily="34" charset="0"/>
                          <a:ea typeface="+mn-ea"/>
                          <a:cs typeface="Arial" panose="020B0604020202020204" pitchFamily="34" charset="0"/>
                        </a:rPr>
                        <a:t>Claim</a:t>
                      </a:r>
                      <a:r>
                        <a:rPr lang="en-US" sz="1400" baseline="0" dirty="0" smtClean="0">
                          <a:effectLst/>
                          <a:latin typeface="Arial" panose="020B0604020202020204" pitchFamily="34" charset="0"/>
                          <a:ea typeface="+mn-ea"/>
                          <a:cs typeface="Arial" panose="020B0604020202020204" pitchFamily="34" charset="0"/>
                        </a:rPr>
                        <a:t> / Encounter Information</a:t>
                      </a:r>
                      <a:endParaRPr lang="en-US" sz="14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dirty="0" smtClean="0">
                          <a:effectLst/>
                          <a:latin typeface="Arial" panose="020B0604020202020204" pitchFamily="34" charset="0"/>
                          <a:cs typeface="Arial" panose="020B0604020202020204" pitchFamily="34" charset="0"/>
                        </a:rPr>
                        <a:t>Value</a:t>
                      </a:r>
                      <a:endParaRPr lang="en-US" sz="1400" dirty="0">
                        <a:effectLst/>
                        <a:latin typeface="Arial" panose="020B0604020202020204" pitchFamily="34" charset="0"/>
                        <a:ea typeface="Times New Roman"/>
                        <a:cs typeface="Arial" panose="020B0604020202020204" pitchFamily="34" charset="0"/>
                      </a:endParaRPr>
                    </a:p>
                  </a:txBody>
                  <a:tcPr marL="68580" marR="68580" marT="0" marB="0" anchor="ctr"/>
                </a:tc>
              </a:tr>
              <a:tr h="2557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cs typeface="Arial" panose="020B0604020202020204" pitchFamily="34" charset="0"/>
                        </a:rPr>
                        <a:t>Submitted Charges</a:t>
                      </a:r>
                      <a:endParaRPr lang="en-US" sz="1400" b="0" dirty="0" smtClean="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cs typeface="Arial" panose="020B0604020202020204" pitchFamily="34" charset="0"/>
                        </a:rPr>
                        <a:t>$84,000.00</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4056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ea typeface="Times New Roman"/>
                          <a:cs typeface="Arial" panose="020B0604020202020204" pitchFamily="34" charset="0"/>
                        </a:rPr>
                        <a:t>Length of Stay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ea typeface="Times New Roman"/>
                          <a:cs typeface="Arial" panose="020B0604020202020204" pitchFamily="34" charset="0"/>
                        </a:rPr>
                        <a:t>(Admit through Discharge)</a:t>
                      </a:r>
                    </a:p>
                  </a:txBody>
                  <a:tcPr marL="68580" marR="68580" marT="0" marB="0" anchor="ctr"/>
                </a:tc>
                <a:tc>
                  <a:txBody>
                    <a:bodyPr/>
                    <a:lstStyle/>
                    <a:p>
                      <a:pPr marL="0" marR="0" algn="r">
                        <a:spcBef>
                          <a:spcPts val="0"/>
                        </a:spcBef>
                        <a:spcAft>
                          <a:spcPts val="0"/>
                        </a:spcAft>
                      </a:pPr>
                      <a:r>
                        <a:rPr lang="en-US" sz="1400" b="0" baseline="0" dirty="0" smtClean="0">
                          <a:effectLst/>
                          <a:latin typeface="Arial" panose="020B0604020202020204" pitchFamily="34" charset="0"/>
                          <a:ea typeface="Times New Roman"/>
                          <a:cs typeface="Arial" panose="020B0604020202020204" pitchFamily="34" charset="0"/>
                        </a:rPr>
                        <a:t>3</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2557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ea typeface="Times New Roman"/>
                          <a:cs typeface="Arial" panose="020B0604020202020204" pitchFamily="34" charset="0"/>
                        </a:rPr>
                        <a:t>Medicaid Covered</a:t>
                      </a:r>
                      <a:r>
                        <a:rPr lang="en-US" sz="1400" b="0" baseline="0" dirty="0" smtClean="0">
                          <a:effectLst/>
                          <a:latin typeface="Arial" panose="020B0604020202020204" pitchFamily="34" charset="0"/>
                          <a:ea typeface="Times New Roman"/>
                          <a:cs typeface="Arial" panose="020B0604020202020204" pitchFamily="34" charset="0"/>
                        </a:rPr>
                        <a:t> Days</a:t>
                      </a:r>
                      <a:endParaRPr lang="en-US" sz="1400" b="0" dirty="0" smtClean="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3</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2557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ea typeface="Times New Roman"/>
                          <a:cs typeface="Arial" panose="020B0604020202020204" pitchFamily="34" charset="0"/>
                        </a:rPr>
                        <a:t>Transfer</a:t>
                      </a: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No</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2557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ea typeface="Times New Roman"/>
                          <a:cs typeface="Arial" panose="020B0604020202020204" pitchFamily="34" charset="0"/>
                        </a:rPr>
                        <a:t>Patient Age</a:t>
                      </a: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55</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2557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ea typeface="Times New Roman"/>
                          <a:cs typeface="Arial" panose="020B0604020202020204" pitchFamily="34" charset="0"/>
                        </a:rPr>
                        <a:t>Provider ID</a:t>
                      </a: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XXXX</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255779">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DRG (knee joint replace)</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3022</a:t>
                      </a:r>
                    </a:p>
                  </a:txBody>
                  <a:tcPr marL="68580" marR="68580" marT="0" marB="0" anchor="ctr"/>
                </a:tc>
              </a:tr>
            </a:tbl>
          </a:graphicData>
        </a:graphic>
      </p:graphicFrame>
      <p:graphicFrame>
        <p:nvGraphicFramePr>
          <p:cNvPr id="9" name="Content Placeholder 5"/>
          <p:cNvGraphicFramePr>
            <a:graphicFrameLocks/>
          </p:cNvGraphicFramePr>
          <p:nvPr>
            <p:extLst>
              <p:ext uri="{D42A27DB-BD31-4B8C-83A1-F6EECF244321}">
                <p14:modId xmlns:p14="http://schemas.microsoft.com/office/powerpoint/2010/main" val="746310969"/>
              </p:ext>
            </p:extLst>
          </p:nvPr>
        </p:nvGraphicFramePr>
        <p:xfrm>
          <a:off x="4574552" y="3807039"/>
          <a:ext cx="4191000" cy="1718360"/>
        </p:xfrm>
        <a:graphic>
          <a:graphicData uri="http://schemas.openxmlformats.org/drawingml/2006/table">
            <a:tbl>
              <a:tblPr firstRow="1" firstCol="1" bandRow="1">
                <a:tableStyleId>{FABFCF23-3B69-468F-B69F-88F6DE6A72F2}</a:tableStyleId>
              </a:tblPr>
              <a:tblGrid>
                <a:gridCol w="2992582"/>
                <a:gridCol w="1198418"/>
              </a:tblGrid>
              <a:tr h="164550">
                <a:tc>
                  <a:txBody>
                    <a:bodyPr/>
                    <a:lstStyle/>
                    <a:p>
                      <a:pPr marL="0" marR="0">
                        <a:spcBef>
                          <a:spcPts val="0"/>
                        </a:spcBef>
                        <a:spcAft>
                          <a:spcPts val="0"/>
                        </a:spcAft>
                      </a:pPr>
                      <a:r>
                        <a:rPr lang="en-US" sz="1400" dirty="0" smtClean="0">
                          <a:effectLst/>
                          <a:latin typeface="Arial" panose="020B0604020202020204" pitchFamily="34" charset="0"/>
                          <a:ea typeface="Times New Roman"/>
                          <a:cs typeface="Arial" panose="020B0604020202020204" pitchFamily="34" charset="0"/>
                        </a:rPr>
                        <a:t>Final</a:t>
                      </a:r>
                      <a:r>
                        <a:rPr lang="en-US" sz="1400" baseline="0" dirty="0" smtClean="0">
                          <a:effectLst/>
                          <a:latin typeface="Arial" panose="020B0604020202020204" pitchFamily="34" charset="0"/>
                          <a:ea typeface="Times New Roman"/>
                          <a:cs typeface="Arial" panose="020B0604020202020204" pitchFamily="34" charset="0"/>
                        </a:rPr>
                        <a:t> Allowed Amount</a:t>
                      </a:r>
                      <a:endParaRPr lang="en-US" sz="14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dirty="0" smtClean="0">
                          <a:effectLst/>
                          <a:latin typeface="Arial" panose="020B0604020202020204" pitchFamily="34" charset="0"/>
                          <a:cs typeface="Arial" panose="020B0604020202020204" pitchFamily="34" charset="0"/>
                        </a:rPr>
                        <a:t>Value</a:t>
                      </a:r>
                      <a:endParaRPr lang="en-US" sz="1400" dirty="0">
                        <a:effectLst/>
                        <a:latin typeface="Arial" panose="020B0604020202020204" pitchFamily="34" charset="0"/>
                        <a:ea typeface="Times New Roman"/>
                        <a:cs typeface="Arial" panose="020B0604020202020204" pitchFamily="34" charset="0"/>
                      </a:endParaRPr>
                    </a:p>
                  </a:txBody>
                  <a:tcPr marL="68580" marR="68580" marT="0" marB="0" anchor="ctr"/>
                </a:tc>
              </a:tr>
              <a:tr h="295374">
                <a:tc>
                  <a:txBody>
                    <a:bodyPr/>
                    <a:lstStyle/>
                    <a:p>
                      <a:pPr marL="0" marR="0">
                        <a:spcBef>
                          <a:spcPts val="0"/>
                        </a:spcBef>
                        <a:spcAft>
                          <a:spcPts val="0"/>
                        </a:spcAft>
                      </a:pPr>
                      <a:r>
                        <a:rPr lang="en-US" sz="1400" b="0" dirty="0" smtClean="0">
                          <a:effectLst/>
                          <a:latin typeface="Arial" panose="020B0604020202020204" pitchFamily="34" charset="0"/>
                          <a:cs typeface="Arial" panose="020B0604020202020204" pitchFamily="34" charset="0"/>
                        </a:rPr>
                        <a:t>Covered Day Reduction Factor</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cs typeface="Arial" panose="020B0604020202020204" pitchFamily="34" charset="0"/>
                        </a:rPr>
                        <a:t>1.00</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281309">
                <a:tc>
                  <a:txBody>
                    <a:bodyPr/>
                    <a:lstStyle/>
                    <a:p>
                      <a:pPr marL="0" marR="0">
                        <a:spcBef>
                          <a:spcPts val="0"/>
                        </a:spcBef>
                        <a:spcAft>
                          <a:spcPts val="0"/>
                        </a:spcAft>
                      </a:pPr>
                      <a:r>
                        <a:rPr lang="en-US" sz="1400" b="0" dirty="0" smtClean="0">
                          <a:effectLst/>
                          <a:latin typeface="Arial" panose="020B0604020202020204" pitchFamily="34" charset="0"/>
                          <a:ea typeface="+mn-ea"/>
                          <a:cs typeface="Arial" panose="020B0604020202020204" pitchFamily="34" charset="0"/>
                        </a:rPr>
                        <a:t>Provider</a:t>
                      </a:r>
                      <a:r>
                        <a:rPr lang="en-US" sz="1400" b="0" baseline="0" dirty="0" smtClean="0">
                          <a:effectLst/>
                          <a:latin typeface="Arial" panose="020B0604020202020204" pitchFamily="34" charset="0"/>
                          <a:ea typeface="+mn-ea"/>
                          <a:cs typeface="Arial" panose="020B0604020202020204" pitchFamily="34" charset="0"/>
                        </a:rPr>
                        <a:t> DRG Transition Multiplier</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0.9685</a:t>
                      </a:r>
                    </a:p>
                  </a:txBody>
                  <a:tcPr marL="68580" marR="68580" marT="0" marB="0" anchor="ctr"/>
                </a:tc>
              </a:tr>
              <a:tr h="309439">
                <a:tc>
                  <a:txBody>
                    <a:bodyPr/>
                    <a:lstStyle/>
                    <a:p>
                      <a:pPr marL="0" marR="0">
                        <a:spcBef>
                          <a:spcPts val="0"/>
                        </a:spcBef>
                        <a:spcAft>
                          <a:spcPts val="0"/>
                        </a:spcAft>
                      </a:pPr>
                      <a:r>
                        <a:rPr lang="en-US" sz="1400" b="0" dirty="0" smtClean="0">
                          <a:effectLst/>
                          <a:latin typeface="Arial" panose="020B0604020202020204" pitchFamily="34" charset="0"/>
                          <a:cs typeface="Arial" panose="020B0604020202020204" pitchFamily="34" charset="0"/>
                        </a:rPr>
                        <a:t>Final Base DRG Payment</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$8,586.23</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400" b="0" dirty="0" smtClean="0">
                          <a:effectLst/>
                          <a:latin typeface="Arial" panose="020B0604020202020204" pitchFamily="34" charset="0"/>
                          <a:cs typeface="Arial" panose="020B0604020202020204" pitchFamily="34" charset="0"/>
                        </a:rPr>
                        <a:t>Final Outlier Add-on Payment</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cs typeface="Arial" panose="020B0604020202020204" pitchFamily="34" charset="0"/>
                        </a:rPr>
                        <a:t>$0.00</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400" b="1" dirty="0" smtClean="0">
                          <a:solidFill>
                            <a:srgbClr val="C00000"/>
                          </a:solidFill>
                          <a:effectLst/>
                          <a:latin typeface="Arial" panose="020B0604020202020204" pitchFamily="34" charset="0"/>
                          <a:cs typeface="Arial" panose="020B0604020202020204" pitchFamily="34" charset="0"/>
                        </a:rPr>
                        <a:t>Final Allowed Amount</a:t>
                      </a:r>
                      <a:endParaRPr lang="en-US" sz="1400" b="1" dirty="0">
                        <a:solidFill>
                          <a:srgbClr val="C00000"/>
                        </a:solidFill>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1" dirty="0" smtClean="0">
                          <a:solidFill>
                            <a:srgbClr val="C00000"/>
                          </a:solidFill>
                          <a:effectLst/>
                          <a:latin typeface="Arial" panose="020B0604020202020204" pitchFamily="34" charset="0"/>
                          <a:cs typeface="Arial" panose="020B0604020202020204" pitchFamily="34" charset="0"/>
                        </a:rPr>
                        <a:t>$8,586.23</a:t>
                      </a:r>
                      <a:endParaRPr lang="en-US" sz="1400" b="1" dirty="0">
                        <a:solidFill>
                          <a:srgbClr val="C00000"/>
                        </a:solidFill>
                        <a:effectLst/>
                        <a:latin typeface="Arial" panose="020B0604020202020204" pitchFamily="34" charset="0"/>
                        <a:ea typeface="Times New Roman"/>
                        <a:cs typeface="Arial" panose="020B0604020202020204" pitchFamily="34" charset="0"/>
                      </a:endParaRPr>
                    </a:p>
                  </a:txBody>
                  <a:tcPr marL="68580" marR="68580" marT="0" marB="0" anchor="ctr"/>
                </a:tc>
              </a:tr>
            </a:tbl>
          </a:graphicData>
        </a:graphic>
      </p:graphicFrame>
      <p:graphicFrame>
        <p:nvGraphicFramePr>
          <p:cNvPr id="6" name="Content Placeholder 5"/>
          <p:cNvGraphicFramePr>
            <a:graphicFrameLocks/>
          </p:cNvGraphicFramePr>
          <p:nvPr>
            <p:extLst>
              <p:ext uri="{D42A27DB-BD31-4B8C-83A1-F6EECF244321}">
                <p14:modId xmlns:p14="http://schemas.microsoft.com/office/powerpoint/2010/main" val="3211442136"/>
              </p:ext>
            </p:extLst>
          </p:nvPr>
        </p:nvGraphicFramePr>
        <p:xfrm>
          <a:off x="397825" y="3662110"/>
          <a:ext cx="3824107" cy="2033028"/>
        </p:xfrm>
        <a:graphic>
          <a:graphicData uri="http://schemas.openxmlformats.org/drawingml/2006/table">
            <a:tbl>
              <a:tblPr firstRow="1" firstCol="1" bandRow="1">
                <a:tableStyleId>{FABFCF23-3B69-468F-B69F-88F6DE6A72F2}</a:tableStyleId>
              </a:tblPr>
              <a:tblGrid>
                <a:gridCol w="2808513"/>
                <a:gridCol w="1015594"/>
              </a:tblGrid>
              <a:tr h="2127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latin typeface="Arial" panose="020B0604020202020204" pitchFamily="34" charset="0"/>
                          <a:cs typeface="Arial" panose="020B0604020202020204" pitchFamily="34" charset="0"/>
                        </a:rPr>
                        <a:t>Base Payment Information</a:t>
                      </a:r>
                      <a:endParaRPr lang="en-US" sz="1400" dirty="0" smtClean="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dirty="0" smtClean="0">
                          <a:effectLst/>
                          <a:latin typeface="Arial" panose="020B0604020202020204" pitchFamily="34" charset="0"/>
                          <a:cs typeface="Arial" panose="020B0604020202020204" pitchFamily="34" charset="0"/>
                        </a:rPr>
                        <a:t>Value</a:t>
                      </a:r>
                      <a:endParaRPr lang="en-US" sz="1400" dirty="0">
                        <a:effectLst/>
                        <a:latin typeface="Arial" panose="020B0604020202020204" pitchFamily="34" charset="0"/>
                        <a:ea typeface="Times New Roman"/>
                        <a:cs typeface="Arial" panose="020B0604020202020204" pitchFamily="34" charset="0"/>
                      </a:endParaRPr>
                    </a:p>
                  </a:txBody>
                  <a:tcPr marL="68580" marR="68580" marT="0" marB="0" anchor="ctr"/>
                </a:tc>
              </a:tr>
              <a:tr h="2571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cs typeface="Arial" panose="020B0604020202020204" pitchFamily="34" charset="0"/>
                        </a:rPr>
                        <a:t>DRG Relative Weight</a:t>
                      </a:r>
                      <a:endParaRPr lang="en-US" sz="1400" b="0" dirty="0" smtClean="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ea typeface="Times New Roman"/>
                          <a:cs typeface="Arial" panose="020B0604020202020204" pitchFamily="34" charset="0"/>
                        </a:rPr>
                        <a:t>1.6326</a:t>
                      </a:r>
                    </a:p>
                  </a:txBody>
                  <a:tcPr marL="68580" marR="68580" marT="0" marB="0" anchor="ctr"/>
                </a:tc>
              </a:tr>
              <a:tr h="447541">
                <a:tc>
                  <a:txBody>
                    <a:bodyPr/>
                    <a:lstStyle/>
                    <a:p>
                      <a:pPr marL="0" marR="0">
                        <a:spcBef>
                          <a:spcPts val="0"/>
                        </a:spcBef>
                        <a:spcAft>
                          <a:spcPts val="0"/>
                        </a:spcAft>
                      </a:pPr>
                      <a:r>
                        <a:rPr lang="en-US" sz="1400" b="0" dirty="0" smtClean="0">
                          <a:effectLst/>
                          <a:latin typeface="Arial" panose="020B0604020202020204" pitchFamily="34" charset="0"/>
                          <a:cs typeface="Arial" panose="020B0604020202020204" pitchFamily="34" charset="0"/>
                        </a:rPr>
                        <a:t>DRG Base Rate</a:t>
                      </a:r>
                      <a:endParaRPr lang="en-US" sz="1400" b="0" dirty="0" smtClean="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cs typeface="Arial" panose="020B0604020202020204" pitchFamily="34" charset="0"/>
                        </a:rPr>
                        <a:t>$5,430.29</a:t>
                      </a:r>
                      <a:endParaRPr lang="en-US" sz="1400" b="0" dirty="0" smtClean="0">
                        <a:effectLst/>
                        <a:latin typeface="Arial" panose="020B0604020202020204" pitchFamily="34" charset="0"/>
                        <a:ea typeface="Times New Roman"/>
                        <a:cs typeface="Arial" panose="020B0604020202020204" pitchFamily="34" charset="0"/>
                      </a:endParaRPr>
                    </a:p>
                  </a:txBody>
                  <a:tcPr marL="68580" marR="68580" marT="0" marB="0" anchor="ctr"/>
                </a:tc>
              </a:tr>
              <a:tr h="425579">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High</a:t>
                      </a:r>
                      <a:r>
                        <a:rPr lang="en-US" sz="1400" b="0" baseline="0" dirty="0" smtClean="0">
                          <a:effectLst/>
                          <a:latin typeface="Arial" panose="020B0604020202020204" pitchFamily="34" charset="0"/>
                          <a:ea typeface="Times New Roman"/>
                          <a:cs typeface="Arial" panose="020B0604020202020204" pitchFamily="34" charset="0"/>
                        </a:rPr>
                        <a:t> Medicaid Volume </a:t>
                      </a:r>
                    </a:p>
                    <a:p>
                      <a:pPr marL="0" marR="0">
                        <a:spcBef>
                          <a:spcPts val="0"/>
                        </a:spcBef>
                        <a:spcAft>
                          <a:spcPts val="0"/>
                        </a:spcAft>
                      </a:pPr>
                      <a:r>
                        <a:rPr lang="en-US" sz="1400" b="0" baseline="0" dirty="0" smtClean="0">
                          <a:effectLst/>
                          <a:latin typeface="Arial" panose="020B0604020202020204" pitchFamily="34" charset="0"/>
                          <a:ea typeface="Times New Roman"/>
                          <a:cs typeface="Arial" panose="020B0604020202020204" pitchFamily="34" charset="0"/>
                        </a:rPr>
                        <a:t>Hold Harmless adjustor</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cs typeface="Arial" panose="020B0604020202020204" pitchFamily="34" charset="0"/>
                        </a:rPr>
                        <a:t>1.00</a:t>
                      </a:r>
                      <a:endParaRPr lang="en-US" sz="1400" b="0" dirty="0" smtClean="0">
                        <a:effectLst/>
                        <a:latin typeface="Arial" panose="020B0604020202020204" pitchFamily="34" charset="0"/>
                        <a:ea typeface="Times New Roman"/>
                        <a:cs typeface="Arial" panose="020B0604020202020204" pitchFamily="34" charset="0"/>
                      </a:endParaRPr>
                    </a:p>
                  </a:txBody>
                  <a:tcPr marL="68580" marR="68580" marT="0" marB="0" anchor="ctr"/>
                </a:tc>
              </a:tr>
              <a:tr h="425579">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Max of DRG Service Adjustor </a:t>
                      </a:r>
                    </a:p>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And DRG Age Adjustor</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1.00</a:t>
                      </a:r>
                    </a:p>
                  </a:txBody>
                  <a:tcPr marL="68580" marR="68580" marT="0" marB="0" anchor="ctr"/>
                </a:tc>
              </a:tr>
              <a:tr h="261547">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Unadjusted DRG Base</a:t>
                      </a:r>
                      <a:r>
                        <a:rPr lang="en-US" sz="1400" b="0" baseline="0" dirty="0" smtClean="0">
                          <a:effectLst/>
                          <a:latin typeface="Arial" panose="020B0604020202020204" pitchFamily="34" charset="0"/>
                          <a:ea typeface="Times New Roman"/>
                          <a:cs typeface="Arial" panose="020B0604020202020204" pitchFamily="34" charset="0"/>
                        </a:rPr>
                        <a:t> Payment</a:t>
                      </a:r>
                      <a:endParaRPr lang="en-US" sz="1400" b="0" dirty="0" smtClean="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r"/>
                      <a:r>
                        <a:rPr lang="en-US" sz="1400" dirty="0" smtClean="0">
                          <a:latin typeface="Arial" panose="020B0604020202020204" pitchFamily="34" charset="0"/>
                          <a:cs typeface="Arial" panose="020B0604020202020204" pitchFamily="34" charset="0"/>
                        </a:rPr>
                        <a:t>$8,865.49</a:t>
                      </a:r>
                      <a:endParaRPr lang="en-US" sz="1400" dirty="0">
                        <a:latin typeface="Arial" panose="020B0604020202020204" pitchFamily="34" charset="0"/>
                        <a:cs typeface="Arial" panose="020B0604020202020204" pitchFamily="34" charset="0"/>
                      </a:endParaRPr>
                    </a:p>
                  </a:txBody>
                  <a:tcPr marL="68580" marR="68580" marT="0" marB="0" anchor="ctr"/>
                </a:tc>
              </a:tr>
            </a:tbl>
          </a:graphicData>
        </a:graphic>
      </p:graphicFrame>
      <p:graphicFrame>
        <p:nvGraphicFramePr>
          <p:cNvPr id="10" name="Content Placeholder 5"/>
          <p:cNvGraphicFramePr>
            <a:graphicFrameLocks/>
          </p:cNvGraphicFramePr>
          <p:nvPr>
            <p:extLst>
              <p:ext uri="{D42A27DB-BD31-4B8C-83A1-F6EECF244321}">
                <p14:modId xmlns:p14="http://schemas.microsoft.com/office/powerpoint/2010/main" val="359741229"/>
              </p:ext>
            </p:extLst>
          </p:nvPr>
        </p:nvGraphicFramePr>
        <p:xfrm>
          <a:off x="4572000" y="1308511"/>
          <a:ext cx="4191000" cy="2125067"/>
        </p:xfrm>
        <a:graphic>
          <a:graphicData uri="http://schemas.openxmlformats.org/drawingml/2006/table">
            <a:tbl>
              <a:tblPr firstRow="1" firstCol="1" bandRow="1">
                <a:tableStyleId>{FABFCF23-3B69-468F-B69F-88F6DE6A72F2}</a:tableStyleId>
              </a:tblPr>
              <a:tblGrid>
                <a:gridCol w="3098800"/>
                <a:gridCol w="1092200"/>
              </a:tblGrid>
              <a:tr h="268433">
                <a:tc>
                  <a:txBody>
                    <a:bodyPr/>
                    <a:lstStyle/>
                    <a:p>
                      <a:pPr marL="0" marR="0">
                        <a:spcBef>
                          <a:spcPts val="0"/>
                        </a:spcBef>
                        <a:spcAft>
                          <a:spcPts val="0"/>
                        </a:spcAft>
                      </a:pPr>
                      <a:r>
                        <a:rPr lang="en-US" sz="1400" dirty="0" smtClean="0">
                          <a:effectLst/>
                          <a:latin typeface="Arial" panose="020B0604020202020204" pitchFamily="34" charset="0"/>
                          <a:cs typeface="Arial" panose="020B0604020202020204" pitchFamily="34" charset="0"/>
                        </a:rPr>
                        <a:t>Outlier</a:t>
                      </a:r>
                      <a:r>
                        <a:rPr lang="en-US" sz="1400" baseline="0" dirty="0" smtClean="0">
                          <a:effectLst/>
                          <a:latin typeface="Arial" panose="020B0604020202020204" pitchFamily="34" charset="0"/>
                          <a:cs typeface="Arial" panose="020B0604020202020204" pitchFamily="34" charset="0"/>
                        </a:rPr>
                        <a:t> Add-on Payment</a:t>
                      </a:r>
                      <a:endParaRPr lang="en-US" sz="14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dirty="0" smtClean="0">
                          <a:effectLst/>
                          <a:latin typeface="Arial" panose="020B0604020202020204" pitchFamily="34" charset="0"/>
                          <a:cs typeface="Arial" panose="020B0604020202020204" pitchFamily="34" charset="0"/>
                        </a:rPr>
                        <a:t>Value</a:t>
                      </a:r>
                      <a:endParaRPr lang="en-US" sz="140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400" b="0" dirty="0" smtClean="0">
                          <a:effectLst/>
                          <a:latin typeface="Arial" panose="020B0604020202020204" pitchFamily="34" charset="0"/>
                          <a:cs typeface="Arial" panose="020B0604020202020204" pitchFamily="34" charset="0"/>
                        </a:rPr>
                        <a:t>Hospital</a:t>
                      </a:r>
                      <a:r>
                        <a:rPr lang="en-US" sz="1400" b="0" baseline="0" dirty="0" smtClean="0">
                          <a:effectLst/>
                          <a:latin typeface="Arial" panose="020B0604020202020204" pitchFamily="34" charset="0"/>
                          <a:cs typeface="Arial" panose="020B0604020202020204" pitchFamily="34" charset="0"/>
                        </a:rPr>
                        <a:t> Specific CCR</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0.2370</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Claim</a:t>
                      </a:r>
                      <a:r>
                        <a:rPr lang="en-US" sz="1400" b="0" baseline="0" dirty="0" smtClean="0">
                          <a:effectLst/>
                          <a:latin typeface="Arial" panose="020B0604020202020204" pitchFamily="34" charset="0"/>
                          <a:ea typeface="Times New Roman"/>
                          <a:cs typeface="Arial" panose="020B0604020202020204" pitchFamily="34" charset="0"/>
                        </a:rPr>
                        <a:t> Cost</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$19,908.00</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Fixed</a:t>
                      </a:r>
                      <a:r>
                        <a:rPr lang="en-US" sz="1400" b="0" baseline="0" dirty="0" smtClean="0">
                          <a:effectLst/>
                          <a:latin typeface="Arial" panose="020B0604020202020204" pitchFamily="34" charset="0"/>
                          <a:ea typeface="Times New Roman"/>
                          <a:cs typeface="Arial" panose="020B0604020202020204" pitchFamily="34" charset="0"/>
                        </a:rPr>
                        <a:t> Loss Amount</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$65,000</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Outlier</a:t>
                      </a:r>
                      <a:r>
                        <a:rPr lang="en-US" sz="1400" b="0" baseline="0" dirty="0" smtClean="0">
                          <a:effectLst/>
                          <a:latin typeface="Arial" panose="020B0604020202020204" pitchFamily="34" charset="0"/>
                          <a:ea typeface="Times New Roman"/>
                          <a:cs typeface="Arial" panose="020B0604020202020204" pitchFamily="34" charset="0"/>
                        </a:rPr>
                        <a:t> Threshold </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$73,865.49</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Marginal</a:t>
                      </a:r>
                      <a:r>
                        <a:rPr lang="en-US" sz="1400" b="0" baseline="0" dirty="0" smtClean="0">
                          <a:effectLst/>
                          <a:latin typeface="Arial" panose="020B0604020202020204" pitchFamily="34" charset="0"/>
                          <a:ea typeface="Times New Roman"/>
                          <a:cs typeface="Arial" panose="020B0604020202020204" pitchFamily="34" charset="0"/>
                        </a:rPr>
                        <a:t> Cost Percentage</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80%</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Unadjusted Outlier</a:t>
                      </a:r>
                      <a:r>
                        <a:rPr lang="en-US" sz="1400" b="0" baseline="0" dirty="0" smtClean="0">
                          <a:effectLst/>
                          <a:latin typeface="Arial" panose="020B0604020202020204" pitchFamily="34" charset="0"/>
                          <a:ea typeface="Times New Roman"/>
                          <a:cs typeface="Arial" panose="020B0604020202020204" pitchFamily="34" charset="0"/>
                        </a:rPr>
                        <a:t> </a:t>
                      </a:r>
                      <a:r>
                        <a:rPr lang="en-US" sz="1400" b="0" dirty="0" smtClean="0">
                          <a:effectLst/>
                          <a:latin typeface="Arial" panose="020B0604020202020204" pitchFamily="34" charset="0"/>
                          <a:ea typeface="Times New Roman"/>
                          <a:cs typeface="Arial" panose="020B0604020202020204" pitchFamily="34" charset="0"/>
                        </a:rPr>
                        <a:t>Add-on Payment</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$0.00</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bl>
          </a:graphicData>
        </a:graphic>
      </p:graphicFrame>
      <p:sp>
        <p:nvSpPr>
          <p:cNvPr id="3" name="Slide Number Placeholder 2"/>
          <p:cNvSpPr>
            <a:spLocks noGrp="1"/>
          </p:cNvSpPr>
          <p:nvPr>
            <p:ph type="sldNum" sz="quarter" idx="12"/>
          </p:nvPr>
        </p:nvSpPr>
        <p:spPr/>
        <p:txBody>
          <a:bodyPr/>
          <a:lstStyle/>
          <a:p>
            <a:r>
              <a:rPr lang="en-US" smtClean="0"/>
              <a:t>Page </a:t>
            </a:r>
            <a:fld id="{41AC91BC-8CD9-4936-90AF-51ED26E6B541}" type="slidenum">
              <a:rPr lang="en-US" smtClean="0"/>
              <a:pPr/>
              <a:t>41</a:t>
            </a:fld>
            <a:endParaRPr lang="en-US" dirty="0"/>
          </a:p>
        </p:txBody>
      </p:sp>
      <p:sp>
        <p:nvSpPr>
          <p:cNvPr id="5" name="TextBox 4"/>
          <p:cNvSpPr txBox="1"/>
          <p:nvPr/>
        </p:nvSpPr>
        <p:spPr>
          <a:xfrm>
            <a:off x="326575" y="5802367"/>
            <a:ext cx="7461979" cy="523220"/>
          </a:xfrm>
          <a:prstGeom prst="rect">
            <a:avLst/>
          </a:prstGeom>
          <a:noFill/>
        </p:spPr>
        <p:txBody>
          <a:bodyPr wrap="none" rtlCol="0">
            <a:spAutoFit/>
          </a:bodyPr>
          <a:lstStyle/>
          <a:p>
            <a:pPr marL="633413" indent="-633413"/>
            <a:r>
              <a:rPr lang="en-US" sz="1400" dirty="0">
                <a:latin typeface="Arial" panose="020B0604020202020204" pitchFamily="34" charset="0"/>
                <a:cs typeface="Arial" panose="020B0604020202020204" pitchFamily="34" charset="0"/>
              </a:rPr>
              <a:t>Note: </a:t>
            </a:r>
            <a:r>
              <a:rPr lang="en-US" sz="1400" dirty="0" smtClean="0">
                <a:latin typeface="Arial" panose="020B0604020202020204" pitchFamily="34" charset="0"/>
                <a:cs typeface="Arial" panose="020B0604020202020204" pitchFamily="34" charset="0"/>
              </a:rPr>
              <a:t>The Final </a:t>
            </a:r>
            <a:r>
              <a:rPr lang="en-US" sz="1400" dirty="0">
                <a:latin typeface="Arial" panose="020B0604020202020204" pitchFamily="34" charset="0"/>
                <a:cs typeface="Arial" panose="020B0604020202020204" pitchFamily="34" charset="0"/>
              </a:rPr>
              <a:t>R</a:t>
            </a:r>
            <a:r>
              <a:rPr lang="en-US" sz="1400" dirty="0" smtClean="0">
                <a:latin typeface="Arial" panose="020B0604020202020204" pitchFamily="34" charset="0"/>
                <a:cs typeface="Arial" panose="020B0604020202020204" pitchFamily="34" charset="0"/>
              </a:rPr>
              <a:t>eimbursement </a:t>
            </a:r>
            <a:r>
              <a:rPr lang="en-US" sz="1400" dirty="0">
                <a:latin typeface="Arial" panose="020B0604020202020204" pitchFamily="34" charset="0"/>
                <a:cs typeface="Arial" panose="020B0604020202020204" pitchFamily="34" charset="0"/>
              </a:rPr>
              <a:t>A</a:t>
            </a:r>
            <a:r>
              <a:rPr lang="en-US" sz="1400" dirty="0" smtClean="0">
                <a:latin typeface="Arial" panose="020B0604020202020204" pitchFamily="34" charset="0"/>
                <a:cs typeface="Arial" panose="020B0604020202020204" pitchFamily="34" charset="0"/>
              </a:rPr>
              <a:t>mount to providers is subject to other insurance payments</a:t>
            </a:r>
          </a:p>
          <a:p>
            <a:pPr marL="633413" indent="-633413"/>
            <a:r>
              <a:rPr lang="en-US" sz="1400" dirty="0" smtClean="0">
                <a:latin typeface="Arial" panose="020B0604020202020204" pitchFamily="34" charset="0"/>
                <a:cs typeface="Arial" panose="020B0604020202020204" pitchFamily="34" charset="0"/>
              </a:rPr>
              <a:t>and prompt pay adjustments</a:t>
            </a:r>
            <a:endParaRPr lang="en-US" sz="1400" dirty="0">
              <a:latin typeface="Arial" panose="020B0604020202020204" pitchFamily="34" charset="0"/>
              <a:cs typeface="Arial" panose="020B0604020202020204" pitchFamily="34" charset="0"/>
            </a:endParaRPr>
          </a:p>
        </p:txBody>
      </p:sp>
      <p:sp>
        <p:nvSpPr>
          <p:cNvPr id="12" name="Title 1"/>
          <p:cNvSpPr txBox="1">
            <a:spLocks/>
          </p:cNvSpPr>
          <p:nvPr/>
        </p:nvSpPr>
        <p:spPr bwMode="gray">
          <a:xfrm>
            <a:off x="397825" y="286603"/>
            <a:ext cx="8686800" cy="869016"/>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l" rtl="0" eaLnBrk="1" fontAlgn="base" hangingPunct="1">
              <a:spcBef>
                <a:spcPct val="0"/>
              </a:spcBef>
              <a:spcAft>
                <a:spcPct val="0"/>
              </a:spcAft>
              <a:defRPr lang="en-US" sz="2400" b="1" cap="all" spc="150" baseline="0">
                <a:solidFill>
                  <a:srgbClr val="FFFFFF"/>
                </a:solidFill>
                <a:latin typeface="Arial Narrow" pitchFamily="34" charset="0"/>
                <a:ea typeface="+mj-ea"/>
                <a:cs typeface="+mj-cs"/>
              </a:defRPr>
            </a:lvl1pPr>
            <a:lvl2pPr algn="l" rtl="0" eaLnBrk="1" fontAlgn="base" hangingPunct="1">
              <a:spcBef>
                <a:spcPct val="0"/>
              </a:spcBef>
              <a:spcAft>
                <a:spcPct val="0"/>
              </a:spcAft>
              <a:defRPr sz="2800">
                <a:solidFill>
                  <a:schemeClr val="bg1"/>
                </a:solidFill>
                <a:latin typeface="Palatino Linotype" pitchFamily="18" charset="0"/>
              </a:defRPr>
            </a:lvl2pPr>
            <a:lvl3pPr algn="l" rtl="0" eaLnBrk="1" fontAlgn="base" hangingPunct="1">
              <a:spcBef>
                <a:spcPct val="0"/>
              </a:spcBef>
              <a:spcAft>
                <a:spcPct val="0"/>
              </a:spcAft>
              <a:defRPr sz="2800">
                <a:solidFill>
                  <a:schemeClr val="bg1"/>
                </a:solidFill>
                <a:latin typeface="Palatino Linotype" pitchFamily="18" charset="0"/>
              </a:defRPr>
            </a:lvl3pPr>
            <a:lvl4pPr algn="l" rtl="0" eaLnBrk="1" fontAlgn="base" hangingPunct="1">
              <a:spcBef>
                <a:spcPct val="0"/>
              </a:spcBef>
              <a:spcAft>
                <a:spcPct val="0"/>
              </a:spcAft>
              <a:defRPr sz="2800">
                <a:solidFill>
                  <a:schemeClr val="bg1"/>
                </a:solidFill>
                <a:latin typeface="Palatino Linotype" pitchFamily="18" charset="0"/>
              </a:defRPr>
            </a:lvl4pPr>
            <a:lvl5pPr algn="l" rtl="0" eaLnBrk="1" fontAlgn="base" hangingPunct="1">
              <a:spcBef>
                <a:spcPct val="0"/>
              </a:spcBef>
              <a:spcAft>
                <a:spcPct val="0"/>
              </a:spcAft>
              <a:defRPr sz="2800">
                <a:solidFill>
                  <a:schemeClr val="bg1"/>
                </a:solidFill>
                <a:latin typeface="Palatino Linotype" pitchFamily="18" charset="0"/>
              </a:defRPr>
            </a:lvl5pPr>
            <a:lvl6pPr marL="457200" algn="l" rtl="0" eaLnBrk="1" fontAlgn="base" hangingPunct="1">
              <a:spcBef>
                <a:spcPct val="0"/>
              </a:spcBef>
              <a:spcAft>
                <a:spcPct val="0"/>
              </a:spcAft>
              <a:defRPr sz="2800">
                <a:solidFill>
                  <a:schemeClr val="bg1"/>
                </a:solidFill>
                <a:latin typeface="Palatino Linotype" pitchFamily="18" charset="0"/>
              </a:defRPr>
            </a:lvl6pPr>
            <a:lvl7pPr marL="914400" algn="l" rtl="0" eaLnBrk="1" fontAlgn="base" hangingPunct="1">
              <a:spcBef>
                <a:spcPct val="0"/>
              </a:spcBef>
              <a:spcAft>
                <a:spcPct val="0"/>
              </a:spcAft>
              <a:defRPr sz="2800">
                <a:solidFill>
                  <a:schemeClr val="bg1"/>
                </a:solidFill>
                <a:latin typeface="Palatino Linotype" pitchFamily="18" charset="0"/>
              </a:defRPr>
            </a:lvl7pPr>
            <a:lvl8pPr marL="1371600" algn="l" rtl="0" eaLnBrk="1" fontAlgn="base" hangingPunct="1">
              <a:spcBef>
                <a:spcPct val="0"/>
              </a:spcBef>
              <a:spcAft>
                <a:spcPct val="0"/>
              </a:spcAft>
              <a:defRPr sz="2800">
                <a:solidFill>
                  <a:schemeClr val="bg1"/>
                </a:solidFill>
                <a:latin typeface="Palatino Linotype" pitchFamily="18" charset="0"/>
              </a:defRPr>
            </a:lvl8pPr>
            <a:lvl9pPr marL="1828800" algn="l" rtl="0" eaLnBrk="1" fontAlgn="base" hangingPunct="1">
              <a:spcBef>
                <a:spcPct val="0"/>
              </a:spcBef>
              <a:spcAft>
                <a:spcPct val="0"/>
              </a:spcAft>
              <a:defRPr sz="2800">
                <a:solidFill>
                  <a:schemeClr val="bg1"/>
                </a:solidFill>
                <a:latin typeface="Palatino Linotype" pitchFamily="18" charset="0"/>
              </a:defRPr>
            </a:lvl9pPr>
          </a:lstStyle>
          <a:p>
            <a:r>
              <a:rPr lang="en-US" kern="0" dirty="0" smtClean="0"/>
              <a:t>Pricing example – basic example</a:t>
            </a:r>
            <a:endParaRPr lang="en-US" kern="0" dirty="0"/>
          </a:p>
        </p:txBody>
      </p:sp>
    </p:spTree>
    <p:extLst>
      <p:ext uri="{BB962C8B-B14F-4D97-AF65-F5344CB8AC3E}">
        <p14:creationId xmlns:p14="http://schemas.microsoft.com/office/powerpoint/2010/main" val="2079825775"/>
      </p:ext>
    </p:extLst>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p:cNvGraphicFramePr>
            <a:graphicFrameLocks/>
          </p:cNvGraphicFramePr>
          <p:nvPr>
            <p:extLst>
              <p:ext uri="{D42A27DB-BD31-4B8C-83A1-F6EECF244321}">
                <p14:modId xmlns:p14="http://schemas.microsoft.com/office/powerpoint/2010/main" val="4175726828"/>
              </p:ext>
            </p:extLst>
          </p:nvPr>
        </p:nvGraphicFramePr>
        <p:xfrm>
          <a:off x="381000" y="1307026"/>
          <a:ext cx="3824107" cy="2217173"/>
        </p:xfrm>
        <a:graphic>
          <a:graphicData uri="http://schemas.openxmlformats.org/drawingml/2006/table">
            <a:tbl>
              <a:tblPr firstRow="1" firstCol="1" bandRow="1">
                <a:tableStyleId>{FABFCF23-3B69-468F-B69F-88F6DE6A72F2}</a:tableStyleId>
              </a:tblPr>
              <a:tblGrid>
                <a:gridCol w="2730335"/>
                <a:gridCol w="1093772"/>
              </a:tblGrid>
              <a:tr h="255779">
                <a:tc>
                  <a:txBody>
                    <a:bodyPr/>
                    <a:lstStyle/>
                    <a:p>
                      <a:pPr marL="0" marR="0">
                        <a:spcBef>
                          <a:spcPts val="0"/>
                        </a:spcBef>
                        <a:spcAft>
                          <a:spcPts val="0"/>
                        </a:spcAft>
                      </a:pPr>
                      <a:r>
                        <a:rPr lang="en-US" sz="1400" dirty="0" smtClean="0">
                          <a:effectLst/>
                          <a:latin typeface="Arial" panose="020B0604020202020204" pitchFamily="34" charset="0"/>
                          <a:ea typeface="+mn-ea"/>
                          <a:cs typeface="Arial" panose="020B0604020202020204" pitchFamily="34" charset="0"/>
                        </a:rPr>
                        <a:t>Claim</a:t>
                      </a:r>
                      <a:r>
                        <a:rPr lang="en-US" sz="1400" baseline="0" dirty="0" smtClean="0">
                          <a:effectLst/>
                          <a:latin typeface="Arial" panose="020B0604020202020204" pitchFamily="34" charset="0"/>
                          <a:ea typeface="+mn-ea"/>
                          <a:cs typeface="Arial" panose="020B0604020202020204" pitchFamily="34" charset="0"/>
                        </a:rPr>
                        <a:t> / Encounter Information</a:t>
                      </a:r>
                      <a:endParaRPr lang="en-US" sz="14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dirty="0" smtClean="0">
                          <a:effectLst/>
                          <a:latin typeface="Arial" panose="020B0604020202020204" pitchFamily="34" charset="0"/>
                          <a:cs typeface="Arial" panose="020B0604020202020204" pitchFamily="34" charset="0"/>
                        </a:rPr>
                        <a:t>Value</a:t>
                      </a:r>
                      <a:endParaRPr lang="en-US" sz="1400" dirty="0">
                        <a:effectLst/>
                        <a:latin typeface="Arial" panose="020B0604020202020204" pitchFamily="34" charset="0"/>
                        <a:ea typeface="Times New Roman"/>
                        <a:cs typeface="Arial" panose="020B0604020202020204" pitchFamily="34" charset="0"/>
                      </a:endParaRPr>
                    </a:p>
                  </a:txBody>
                  <a:tcPr marL="68580" marR="68580" marT="0" marB="0" anchor="ctr"/>
                </a:tc>
              </a:tr>
              <a:tr h="2557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cs typeface="Arial" panose="020B0604020202020204" pitchFamily="34" charset="0"/>
                        </a:rPr>
                        <a:t>Submitted Charges</a:t>
                      </a:r>
                      <a:endParaRPr lang="en-US" sz="1400" b="0" dirty="0" smtClean="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cs typeface="Arial" panose="020B0604020202020204" pitchFamily="34" charset="0"/>
                        </a:rPr>
                        <a:t>$350,000</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4056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ea typeface="Times New Roman"/>
                          <a:cs typeface="Arial" panose="020B0604020202020204" pitchFamily="34" charset="0"/>
                        </a:rPr>
                        <a:t>Length of Stay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ea typeface="Times New Roman"/>
                          <a:cs typeface="Arial" panose="020B0604020202020204" pitchFamily="34" charset="0"/>
                        </a:rPr>
                        <a:t>(Admit through Discharge)</a:t>
                      </a:r>
                    </a:p>
                  </a:txBody>
                  <a:tcPr marL="68580" marR="68580" marT="0" marB="0" anchor="ctr"/>
                </a:tc>
                <a:tc>
                  <a:txBody>
                    <a:bodyPr/>
                    <a:lstStyle/>
                    <a:p>
                      <a:pPr marL="0" marR="0" algn="r">
                        <a:spcBef>
                          <a:spcPts val="0"/>
                        </a:spcBef>
                        <a:spcAft>
                          <a:spcPts val="0"/>
                        </a:spcAft>
                      </a:pPr>
                      <a:r>
                        <a:rPr lang="en-US" sz="1400" b="0" baseline="0" dirty="0" smtClean="0">
                          <a:effectLst/>
                          <a:latin typeface="Arial" panose="020B0604020202020204" pitchFamily="34" charset="0"/>
                          <a:ea typeface="Times New Roman"/>
                          <a:cs typeface="Arial" panose="020B0604020202020204" pitchFamily="34" charset="0"/>
                        </a:rPr>
                        <a:t>10</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2557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ea typeface="Times New Roman"/>
                          <a:cs typeface="Arial" panose="020B0604020202020204" pitchFamily="34" charset="0"/>
                        </a:rPr>
                        <a:t>Medicaid Covered</a:t>
                      </a:r>
                      <a:r>
                        <a:rPr lang="en-US" sz="1400" b="0" baseline="0" dirty="0" smtClean="0">
                          <a:effectLst/>
                          <a:latin typeface="Arial" panose="020B0604020202020204" pitchFamily="34" charset="0"/>
                          <a:ea typeface="Times New Roman"/>
                          <a:cs typeface="Arial" panose="020B0604020202020204" pitchFamily="34" charset="0"/>
                        </a:rPr>
                        <a:t> Days</a:t>
                      </a:r>
                      <a:endParaRPr lang="en-US" sz="1400" b="0" dirty="0" smtClean="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10</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2557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ea typeface="Times New Roman"/>
                          <a:cs typeface="Arial" panose="020B0604020202020204" pitchFamily="34" charset="0"/>
                        </a:rPr>
                        <a:t>Transfer</a:t>
                      </a: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No</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2557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ea typeface="Times New Roman"/>
                          <a:cs typeface="Arial" panose="020B0604020202020204" pitchFamily="34" charset="0"/>
                        </a:rPr>
                        <a:t>Patient Age</a:t>
                      </a: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55</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2557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ea typeface="Times New Roman"/>
                          <a:cs typeface="Arial" panose="020B0604020202020204" pitchFamily="34" charset="0"/>
                        </a:rPr>
                        <a:t>Provider ID</a:t>
                      </a: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XXXX</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255779">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DRG (knee joint replace)</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3022</a:t>
                      </a:r>
                    </a:p>
                  </a:txBody>
                  <a:tcPr marL="68580" marR="68580" marT="0" marB="0" anchor="ctr"/>
                </a:tc>
              </a:tr>
            </a:tbl>
          </a:graphicData>
        </a:graphic>
      </p:graphicFrame>
      <p:graphicFrame>
        <p:nvGraphicFramePr>
          <p:cNvPr id="9" name="Content Placeholder 5"/>
          <p:cNvGraphicFramePr>
            <a:graphicFrameLocks/>
          </p:cNvGraphicFramePr>
          <p:nvPr>
            <p:extLst>
              <p:ext uri="{D42A27DB-BD31-4B8C-83A1-F6EECF244321}">
                <p14:modId xmlns:p14="http://schemas.microsoft.com/office/powerpoint/2010/main" val="2354348346"/>
              </p:ext>
            </p:extLst>
          </p:nvPr>
        </p:nvGraphicFramePr>
        <p:xfrm>
          <a:off x="4567053" y="3819739"/>
          <a:ext cx="4191000" cy="1718360"/>
        </p:xfrm>
        <a:graphic>
          <a:graphicData uri="http://schemas.openxmlformats.org/drawingml/2006/table">
            <a:tbl>
              <a:tblPr firstRow="1" firstCol="1" bandRow="1">
                <a:tableStyleId>{FABFCF23-3B69-468F-B69F-88F6DE6A72F2}</a:tableStyleId>
              </a:tblPr>
              <a:tblGrid>
                <a:gridCol w="2992582"/>
                <a:gridCol w="1198418"/>
              </a:tblGrid>
              <a:tr h="164550">
                <a:tc>
                  <a:txBody>
                    <a:bodyPr/>
                    <a:lstStyle/>
                    <a:p>
                      <a:pPr marL="0" marR="0">
                        <a:spcBef>
                          <a:spcPts val="0"/>
                        </a:spcBef>
                        <a:spcAft>
                          <a:spcPts val="0"/>
                        </a:spcAft>
                      </a:pPr>
                      <a:r>
                        <a:rPr lang="en-US" sz="1400" dirty="0" smtClean="0">
                          <a:effectLst/>
                          <a:latin typeface="Arial" panose="020B0604020202020204" pitchFamily="34" charset="0"/>
                          <a:ea typeface="Times New Roman"/>
                          <a:cs typeface="Arial" panose="020B0604020202020204" pitchFamily="34" charset="0"/>
                        </a:rPr>
                        <a:t>Final</a:t>
                      </a:r>
                      <a:r>
                        <a:rPr lang="en-US" sz="1400" baseline="0" dirty="0" smtClean="0">
                          <a:effectLst/>
                          <a:latin typeface="Arial" panose="020B0604020202020204" pitchFamily="34" charset="0"/>
                          <a:ea typeface="Times New Roman"/>
                          <a:cs typeface="Arial" panose="020B0604020202020204" pitchFamily="34" charset="0"/>
                        </a:rPr>
                        <a:t> Allowed Amount</a:t>
                      </a:r>
                      <a:endParaRPr lang="en-US" sz="14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dirty="0" smtClean="0">
                          <a:effectLst/>
                          <a:latin typeface="Arial" panose="020B0604020202020204" pitchFamily="34" charset="0"/>
                          <a:cs typeface="Arial" panose="020B0604020202020204" pitchFamily="34" charset="0"/>
                        </a:rPr>
                        <a:t>Value</a:t>
                      </a:r>
                      <a:endParaRPr lang="en-US" sz="1400" dirty="0">
                        <a:effectLst/>
                        <a:latin typeface="Arial" panose="020B0604020202020204" pitchFamily="34" charset="0"/>
                        <a:ea typeface="Times New Roman"/>
                        <a:cs typeface="Arial" panose="020B0604020202020204" pitchFamily="34" charset="0"/>
                      </a:endParaRPr>
                    </a:p>
                  </a:txBody>
                  <a:tcPr marL="68580" marR="68580" marT="0" marB="0" anchor="ctr"/>
                </a:tc>
              </a:tr>
              <a:tr h="295374">
                <a:tc>
                  <a:txBody>
                    <a:bodyPr/>
                    <a:lstStyle/>
                    <a:p>
                      <a:pPr marL="0" marR="0">
                        <a:spcBef>
                          <a:spcPts val="0"/>
                        </a:spcBef>
                        <a:spcAft>
                          <a:spcPts val="0"/>
                        </a:spcAft>
                      </a:pPr>
                      <a:r>
                        <a:rPr lang="en-US" sz="1400" b="0" dirty="0" smtClean="0">
                          <a:effectLst/>
                          <a:latin typeface="Arial" panose="020B0604020202020204" pitchFamily="34" charset="0"/>
                          <a:cs typeface="Arial" panose="020B0604020202020204" pitchFamily="34" charset="0"/>
                        </a:rPr>
                        <a:t>Covered Day Reduction Factor</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cs typeface="Arial" panose="020B0604020202020204" pitchFamily="34" charset="0"/>
                        </a:rPr>
                        <a:t>1.00</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281309">
                <a:tc>
                  <a:txBody>
                    <a:bodyPr/>
                    <a:lstStyle/>
                    <a:p>
                      <a:pPr marL="0" marR="0">
                        <a:spcBef>
                          <a:spcPts val="0"/>
                        </a:spcBef>
                        <a:spcAft>
                          <a:spcPts val="0"/>
                        </a:spcAft>
                      </a:pPr>
                      <a:r>
                        <a:rPr lang="en-US" sz="1400" b="0" dirty="0" smtClean="0">
                          <a:effectLst/>
                          <a:latin typeface="Arial" panose="020B0604020202020204" pitchFamily="34" charset="0"/>
                          <a:ea typeface="+mn-ea"/>
                          <a:cs typeface="Arial" panose="020B0604020202020204" pitchFamily="34" charset="0"/>
                        </a:rPr>
                        <a:t>Provider</a:t>
                      </a:r>
                      <a:r>
                        <a:rPr lang="en-US" sz="1400" b="0" baseline="0" dirty="0" smtClean="0">
                          <a:effectLst/>
                          <a:latin typeface="Arial" panose="020B0604020202020204" pitchFamily="34" charset="0"/>
                          <a:ea typeface="+mn-ea"/>
                          <a:cs typeface="Arial" panose="020B0604020202020204" pitchFamily="34" charset="0"/>
                        </a:rPr>
                        <a:t> DRG Transition Multiplier</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0.9685</a:t>
                      </a:r>
                    </a:p>
                  </a:txBody>
                  <a:tcPr marL="68580" marR="68580" marT="0" marB="0" anchor="ctr"/>
                </a:tc>
              </a:tr>
              <a:tr h="309439">
                <a:tc>
                  <a:txBody>
                    <a:bodyPr/>
                    <a:lstStyle/>
                    <a:p>
                      <a:pPr marL="0" marR="0">
                        <a:spcBef>
                          <a:spcPts val="0"/>
                        </a:spcBef>
                        <a:spcAft>
                          <a:spcPts val="0"/>
                        </a:spcAft>
                      </a:pPr>
                      <a:r>
                        <a:rPr lang="en-US" sz="1400" b="0" dirty="0" smtClean="0">
                          <a:effectLst/>
                          <a:latin typeface="Arial" panose="020B0604020202020204" pitchFamily="34" charset="0"/>
                          <a:cs typeface="Arial" panose="020B0604020202020204" pitchFamily="34" charset="0"/>
                        </a:rPr>
                        <a:t>Final Base DRG Payment</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$8,586.23</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400" b="0" dirty="0" smtClean="0">
                          <a:effectLst/>
                          <a:latin typeface="Arial" panose="020B0604020202020204" pitchFamily="34" charset="0"/>
                          <a:cs typeface="Arial" panose="020B0604020202020204" pitchFamily="34" charset="0"/>
                        </a:rPr>
                        <a:t>Final Outlier Add-on Payment</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cs typeface="Arial" panose="020B0604020202020204" pitchFamily="34" charset="0"/>
                        </a:rPr>
                        <a:t>$7,038.68</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400" b="1" dirty="0" smtClean="0">
                          <a:solidFill>
                            <a:srgbClr val="C00000"/>
                          </a:solidFill>
                          <a:effectLst/>
                          <a:latin typeface="Arial" panose="020B0604020202020204" pitchFamily="34" charset="0"/>
                          <a:cs typeface="Arial" panose="020B0604020202020204" pitchFamily="34" charset="0"/>
                        </a:rPr>
                        <a:t>Final Allowed Amount</a:t>
                      </a:r>
                      <a:endParaRPr lang="en-US" sz="1400" b="1" dirty="0">
                        <a:solidFill>
                          <a:srgbClr val="C00000"/>
                        </a:solidFill>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1" dirty="0" smtClean="0">
                          <a:solidFill>
                            <a:srgbClr val="C00000"/>
                          </a:solidFill>
                          <a:effectLst/>
                          <a:latin typeface="Arial" panose="020B0604020202020204" pitchFamily="34" charset="0"/>
                          <a:cs typeface="Arial" panose="020B0604020202020204" pitchFamily="34" charset="0"/>
                        </a:rPr>
                        <a:t>$15,624.91</a:t>
                      </a:r>
                      <a:endParaRPr lang="en-US" sz="1400" b="1" dirty="0">
                        <a:solidFill>
                          <a:srgbClr val="C00000"/>
                        </a:solidFill>
                        <a:effectLst/>
                        <a:latin typeface="Arial" panose="020B0604020202020204" pitchFamily="34" charset="0"/>
                        <a:ea typeface="Times New Roman"/>
                        <a:cs typeface="Arial" panose="020B0604020202020204" pitchFamily="34" charset="0"/>
                      </a:endParaRPr>
                    </a:p>
                  </a:txBody>
                  <a:tcPr marL="68580" marR="68580" marT="0" marB="0" anchor="ctr"/>
                </a:tc>
              </a:tr>
            </a:tbl>
          </a:graphicData>
        </a:graphic>
      </p:graphicFrame>
      <p:graphicFrame>
        <p:nvGraphicFramePr>
          <p:cNvPr id="6" name="Content Placeholder 5"/>
          <p:cNvGraphicFramePr>
            <a:graphicFrameLocks/>
          </p:cNvGraphicFramePr>
          <p:nvPr>
            <p:extLst>
              <p:ext uri="{D42A27DB-BD31-4B8C-83A1-F6EECF244321}">
                <p14:modId xmlns:p14="http://schemas.microsoft.com/office/powerpoint/2010/main" val="2327447109"/>
              </p:ext>
            </p:extLst>
          </p:nvPr>
        </p:nvGraphicFramePr>
        <p:xfrm>
          <a:off x="397825" y="3662110"/>
          <a:ext cx="3824107" cy="2033028"/>
        </p:xfrm>
        <a:graphic>
          <a:graphicData uri="http://schemas.openxmlformats.org/drawingml/2006/table">
            <a:tbl>
              <a:tblPr firstRow="1" firstCol="1" bandRow="1">
                <a:tableStyleId>{FABFCF23-3B69-468F-B69F-88F6DE6A72F2}</a:tableStyleId>
              </a:tblPr>
              <a:tblGrid>
                <a:gridCol w="2808513"/>
                <a:gridCol w="1015594"/>
              </a:tblGrid>
              <a:tr h="2127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latin typeface="Arial" panose="020B0604020202020204" pitchFamily="34" charset="0"/>
                          <a:cs typeface="Arial" panose="020B0604020202020204" pitchFamily="34" charset="0"/>
                        </a:rPr>
                        <a:t>Base Payment Information</a:t>
                      </a:r>
                      <a:endParaRPr lang="en-US" sz="1400" dirty="0" smtClean="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dirty="0" smtClean="0">
                          <a:effectLst/>
                          <a:latin typeface="Arial" panose="020B0604020202020204" pitchFamily="34" charset="0"/>
                          <a:cs typeface="Arial" panose="020B0604020202020204" pitchFamily="34" charset="0"/>
                        </a:rPr>
                        <a:t>Value</a:t>
                      </a:r>
                      <a:endParaRPr lang="en-US" sz="1400" dirty="0">
                        <a:effectLst/>
                        <a:latin typeface="Arial" panose="020B0604020202020204" pitchFamily="34" charset="0"/>
                        <a:ea typeface="Times New Roman"/>
                        <a:cs typeface="Arial" panose="020B0604020202020204" pitchFamily="34" charset="0"/>
                      </a:endParaRPr>
                    </a:p>
                  </a:txBody>
                  <a:tcPr marL="68580" marR="68580" marT="0" marB="0" anchor="ctr"/>
                </a:tc>
              </a:tr>
              <a:tr h="2571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cs typeface="Arial" panose="020B0604020202020204" pitchFamily="34" charset="0"/>
                        </a:rPr>
                        <a:t>DRG Relative Weight</a:t>
                      </a:r>
                      <a:endParaRPr lang="en-US" sz="1400" b="0" dirty="0" smtClean="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ea typeface="Times New Roman"/>
                          <a:cs typeface="Arial" panose="020B0604020202020204" pitchFamily="34" charset="0"/>
                        </a:rPr>
                        <a:t>1.6326</a:t>
                      </a:r>
                    </a:p>
                  </a:txBody>
                  <a:tcPr marL="68580" marR="68580" marT="0" marB="0" anchor="ctr"/>
                </a:tc>
              </a:tr>
              <a:tr h="447541">
                <a:tc>
                  <a:txBody>
                    <a:bodyPr/>
                    <a:lstStyle/>
                    <a:p>
                      <a:pPr marL="0" marR="0">
                        <a:spcBef>
                          <a:spcPts val="0"/>
                        </a:spcBef>
                        <a:spcAft>
                          <a:spcPts val="0"/>
                        </a:spcAft>
                      </a:pPr>
                      <a:r>
                        <a:rPr lang="en-US" sz="1400" b="0" dirty="0" smtClean="0">
                          <a:effectLst/>
                          <a:latin typeface="Arial" panose="020B0604020202020204" pitchFamily="34" charset="0"/>
                          <a:cs typeface="Arial" panose="020B0604020202020204" pitchFamily="34" charset="0"/>
                        </a:rPr>
                        <a:t>DRG Base Rate</a:t>
                      </a:r>
                      <a:endParaRPr lang="en-US" sz="1400" b="0" dirty="0" smtClean="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cs typeface="Arial" panose="020B0604020202020204" pitchFamily="34" charset="0"/>
                        </a:rPr>
                        <a:t>$5,430.29</a:t>
                      </a:r>
                      <a:endParaRPr lang="en-US" sz="1400" b="0" dirty="0" smtClean="0">
                        <a:effectLst/>
                        <a:latin typeface="Arial" panose="020B0604020202020204" pitchFamily="34" charset="0"/>
                        <a:ea typeface="Times New Roman"/>
                        <a:cs typeface="Arial" panose="020B0604020202020204" pitchFamily="34" charset="0"/>
                      </a:endParaRPr>
                    </a:p>
                  </a:txBody>
                  <a:tcPr marL="68580" marR="68580" marT="0" marB="0" anchor="ctr"/>
                </a:tc>
              </a:tr>
              <a:tr h="425579">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High</a:t>
                      </a:r>
                      <a:r>
                        <a:rPr lang="en-US" sz="1400" b="0" baseline="0" dirty="0" smtClean="0">
                          <a:effectLst/>
                          <a:latin typeface="Arial" panose="020B0604020202020204" pitchFamily="34" charset="0"/>
                          <a:ea typeface="Times New Roman"/>
                          <a:cs typeface="Arial" panose="020B0604020202020204" pitchFamily="34" charset="0"/>
                        </a:rPr>
                        <a:t> Medicaid Volume </a:t>
                      </a:r>
                    </a:p>
                    <a:p>
                      <a:pPr marL="0" marR="0">
                        <a:spcBef>
                          <a:spcPts val="0"/>
                        </a:spcBef>
                        <a:spcAft>
                          <a:spcPts val="0"/>
                        </a:spcAft>
                      </a:pPr>
                      <a:r>
                        <a:rPr lang="en-US" sz="1400" b="0" baseline="0" dirty="0" smtClean="0">
                          <a:effectLst/>
                          <a:latin typeface="Arial" panose="020B0604020202020204" pitchFamily="34" charset="0"/>
                          <a:ea typeface="Times New Roman"/>
                          <a:cs typeface="Arial" panose="020B0604020202020204" pitchFamily="34" charset="0"/>
                        </a:rPr>
                        <a:t>Hold Harmless adjustor</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cs typeface="Arial" panose="020B0604020202020204" pitchFamily="34" charset="0"/>
                        </a:rPr>
                        <a:t>1.00</a:t>
                      </a:r>
                      <a:endParaRPr lang="en-US" sz="1400" b="0" dirty="0" smtClean="0">
                        <a:effectLst/>
                        <a:latin typeface="Arial" panose="020B0604020202020204" pitchFamily="34" charset="0"/>
                        <a:ea typeface="Times New Roman"/>
                        <a:cs typeface="Arial" panose="020B0604020202020204" pitchFamily="34" charset="0"/>
                      </a:endParaRPr>
                    </a:p>
                  </a:txBody>
                  <a:tcPr marL="68580" marR="68580" marT="0" marB="0" anchor="ctr"/>
                </a:tc>
              </a:tr>
              <a:tr h="425579">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Max of DRG Service Adjustor </a:t>
                      </a:r>
                    </a:p>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And DRG Age Adjustor</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1.00</a:t>
                      </a:r>
                    </a:p>
                  </a:txBody>
                  <a:tcPr marL="68580" marR="68580" marT="0" marB="0" anchor="ctr"/>
                </a:tc>
              </a:tr>
              <a:tr h="261547">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Unadjusted DRG Base</a:t>
                      </a:r>
                      <a:r>
                        <a:rPr lang="en-US" sz="1400" b="0" baseline="0" dirty="0" smtClean="0">
                          <a:effectLst/>
                          <a:latin typeface="Arial" panose="020B0604020202020204" pitchFamily="34" charset="0"/>
                          <a:ea typeface="Times New Roman"/>
                          <a:cs typeface="Arial" panose="020B0604020202020204" pitchFamily="34" charset="0"/>
                        </a:rPr>
                        <a:t> Payment</a:t>
                      </a:r>
                      <a:endParaRPr lang="en-US" sz="1400" b="0" dirty="0" smtClean="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r"/>
                      <a:r>
                        <a:rPr lang="en-US" sz="1400" dirty="0" smtClean="0">
                          <a:latin typeface="Arial" panose="020B0604020202020204" pitchFamily="34" charset="0"/>
                          <a:cs typeface="Arial" panose="020B0604020202020204" pitchFamily="34" charset="0"/>
                        </a:rPr>
                        <a:t>$8,865.49</a:t>
                      </a:r>
                      <a:endParaRPr lang="en-US" sz="1400" dirty="0">
                        <a:latin typeface="Arial" panose="020B0604020202020204" pitchFamily="34" charset="0"/>
                        <a:cs typeface="Arial" panose="020B0604020202020204" pitchFamily="34" charset="0"/>
                      </a:endParaRPr>
                    </a:p>
                  </a:txBody>
                  <a:tcPr marL="68580" marR="68580" marT="0" marB="0" anchor="ctr"/>
                </a:tc>
              </a:tr>
            </a:tbl>
          </a:graphicData>
        </a:graphic>
      </p:graphicFrame>
      <p:graphicFrame>
        <p:nvGraphicFramePr>
          <p:cNvPr id="10" name="Content Placeholder 5"/>
          <p:cNvGraphicFramePr>
            <a:graphicFrameLocks/>
          </p:cNvGraphicFramePr>
          <p:nvPr>
            <p:extLst>
              <p:ext uri="{D42A27DB-BD31-4B8C-83A1-F6EECF244321}">
                <p14:modId xmlns:p14="http://schemas.microsoft.com/office/powerpoint/2010/main" val="4194473797"/>
              </p:ext>
            </p:extLst>
          </p:nvPr>
        </p:nvGraphicFramePr>
        <p:xfrm>
          <a:off x="4572000" y="1308511"/>
          <a:ext cx="4191000" cy="2125067"/>
        </p:xfrm>
        <a:graphic>
          <a:graphicData uri="http://schemas.openxmlformats.org/drawingml/2006/table">
            <a:tbl>
              <a:tblPr firstRow="1" firstCol="1" bandRow="1">
                <a:tableStyleId>{FABFCF23-3B69-468F-B69F-88F6DE6A72F2}</a:tableStyleId>
              </a:tblPr>
              <a:tblGrid>
                <a:gridCol w="3098800"/>
                <a:gridCol w="1092200"/>
              </a:tblGrid>
              <a:tr h="268433">
                <a:tc>
                  <a:txBody>
                    <a:bodyPr/>
                    <a:lstStyle/>
                    <a:p>
                      <a:pPr marL="0" marR="0">
                        <a:spcBef>
                          <a:spcPts val="0"/>
                        </a:spcBef>
                        <a:spcAft>
                          <a:spcPts val="0"/>
                        </a:spcAft>
                      </a:pPr>
                      <a:r>
                        <a:rPr lang="en-US" sz="1400" dirty="0" smtClean="0">
                          <a:effectLst/>
                          <a:latin typeface="Arial" panose="020B0604020202020204" pitchFamily="34" charset="0"/>
                          <a:cs typeface="Arial" panose="020B0604020202020204" pitchFamily="34" charset="0"/>
                        </a:rPr>
                        <a:t>Outlier</a:t>
                      </a:r>
                      <a:r>
                        <a:rPr lang="en-US" sz="1400" baseline="0" dirty="0" smtClean="0">
                          <a:effectLst/>
                          <a:latin typeface="Arial" panose="020B0604020202020204" pitchFamily="34" charset="0"/>
                          <a:cs typeface="Arial" panose="020B0604020202020204" pitchFamily="34" charset="0"/>
                        </a:rPr>
                        <a:t> Add-on Payment</a:t>
                      </a:r>
                      <a:endParaRPr lang="en-US" sz="14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dirty="0" smtClean="0">
                          <a:effectLst/>
                          <a:latin typeface="Arial" panose="020B0604020202020204" pitchFamily="34" charset="0"/>
                          <a:cs typeface="Arial" panose="020B0604020202020204" pitchFamily="34" charset="0"/>
                        </a:rPr>
                        <a:t>Value</a:t>
                      </a:r>
                      <a:endParaRPr lang="en-US" sz="140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400" b="0" dirty="0" smtClean="0">
                          <a:effectLst/>
                          <a:latin typeface="Arial" panose="020B0604020202020204" pitchFamily="34" charset="0"/>
                          <a:cs typeface="Arial" panose="020B0604020202020204" pitchFamily="34" charset="0"/>
                        </a:rPr>
                        <a:t>Hospital</a:t>
                      </a:r>
                      <a:r>
                        <a:rPr lang="en-US" sz="1400" b="0" baseline="0" dirty="0" smtClean="0">
                          <a:effectLst/>
                          <a:latin typeface="Arial" panose="020B0604020202020204" pitchFamily="34" charset="0"/>
                          <a:cs typeface="Arial" panose="020B0604020202020204" pitchFamily="34" charset="0"/>
                        </a:rPr>
                        <a:t> Specific CCR</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0.2370</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Claim</a:t>
                      </a:r>
                      <a:r>
                        <a:rPr lang="en-US" sz="1400" b="0" baseline="0" dirty="0" smtClean="0">
                          <a:effectLst/>
                          <a:latin typeface="Arial" panose="020B0604020202020204" pitchFamily="34" charset="0"/>
                          <a:ea typeface="Times New Roman"/>
                          <a:cs typeface="Arial" panose="020B0604020202020204" pitchFamily="34" charset="0"/>
                        </a:rPr>
                        <a:t> Cost</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$82,950.00</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Fixed</a:t>
                      </a:r>
                      <a:r>
                        <a:rPr lang="en-US" sz="1400" b="0" baseline="0" dirty="0" smtClean="0">
                          <a:effectLst/>
                          <a:latin typeface="Arial" panose="020B0604020202020204" pitchFamily="34" charset="0"/>
                          <a:ea typeface="Times New Roman"/>
                          <a:cs typeface="Arial" panose="020B0604020202020204" pitchFamily="34" charset="0"/>
                        </a:rPr>
                        <a:t> Loss Amount</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$65,000</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Outlier</a:t>
                      </a:r>
                      <a:r>
                        <a:rPr lang="en-US" sz="1400" b="0" baseline="0" dirty="0" smtClean="0">
                          <a:effectLst/>
                          <a:latin typeface="Arial" panose="020B0604020202020204" pitchFamily="34" charset="0"/>
                          <a:ea typeface="Times New Roman"/>
                          <a:cs typeface="Arial" panose="020B0604020202020204" pitchFamily="34" charset="0"/>
                        </a:rPr>
                        <a:t> Threshold </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$73,865.49</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Marginal</a:t>
                      </a:r>
                      <a:r>
                        <a:rPr lang="en-US" sz="1400" b="0" baseline="0" dirty="0" smtClean="0">
                          <a:effectLst/>
                          <a:latin typeface="Arial" panose="020B0604020202020204" pitchFamily="34" charset="0"/>
                          <a:ea typeface="Times New Roman"/>
                          <a:cs typeface="Arial" panose="020B0604020202020204" pitchFamily="34" charset="0"/>
                        </a:rPr>
                        <a:t> Cost Percentage</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80%</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Unadjusted Outlier</a:t>
                      </a:r>
                      <a:r>
                        <a:rPr lang="en-US" sz="1400" b="0" baseline="0" dirty="0" smtClean="0">
                          <a:effectLst/>
                          <a:latin typeface="Arial" panose="020B0604020202020204" pitchFamily="34" charset="0"/>
                          <a:ea typeface="Times New Roman"/>
                          <a:cs typeface="Arial" panose="020B0604020202020204" pitchFamily="34" charset="0"/>
                        </a:rPr>
                        <a:t> </a:t>
                      </a:r>
                      <a:r>
                        <a:rPr lang="en-US" sz="1400" b="0" dirty="0" smtClean="0">
                          <a:effectLst/>
                          <a:latin typeface="Arial" panose="020B0604020202020204" pitchFamily="34" charset="0"/>
                          <a:ea typeface="Times New Roman"/>
                          <a:cs typeface="Arial" panose="020B0604020202020204" pitchFamily="34" charset="0"/>
                        </a:rPr>
                        <a:t>Add-on Payment</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$7,267.61</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bl>
          </a:graphicData>
        </a:graphic>
      </p:graphicFrame>
      <p:sp>
        <p:nvSpPr>
          <p:cNvPr id="3" name="Slide Number Placeholder 2"/>
          <p:cNvSpPr>
            <a:spLocks noGrp="1"/>
          </p:cNvSpPr>
          <p:nvPr>
            <p:ph type="sldNum" sz="quarter" idx="12"/>
          </p:nvPr>
        </p:nvSpPr>
        <p:spPr/>
        <p:txBody>
          <a:bodyPr/>
          <a:lstStyle/>
          <a:p>
            <a:r>
              <a:rPr lang="en-US" smtClean="0"/>
              <a:t>Page </a:t>
            </a:r>
            <a:fld id="{41AC91BC-8CD9-4936-90AF-51ED26E6B541}" type="slidenum">
              <a:rPr lang="en-US" smtClean="0"/>
              <a:pPr/>
              <a:t>42</a:t>
            </a:fld>
            <a:endParaRPr lang="en-US" dirty="0"/>
          </a:p>
        </p:txBody>
      </p:sp>
      <p:sp>
        <p:nvSpPr>
          <p:cNvPr id="5" name="TextBox 4"/>
          <p:cNvSpPr txBox="1"/>
          <p:nvPr/>
        </p:nvSpPr>
        <p:spPr>
          <a:xfrm>
            <a:off x="326575" y="5802367"/>
            <a:ext cx="7461979" cy="523220"/>
          </a:xfrm>
          <a:prstGeom prst="rect">
            <a:avLst/>
          </a:prstGeom>
          <a:noFill/>
        </p:spPr>
        <p:txBody>
          <a:bodyPr wrap="none" rtlCol="0">
            <a:spAutoFit/>
          </a:bodyPr>
          <a:lstStyle/>
          <a:p>
            <a:pPr marL="633413" indent="-633413"/>
            <a:r>
              <a:rPr lang="en-US" sz="1400" dirty="0">
                <a:latin typeface="Arial" panose="020B0604020202020204" pitchFamily="34" charset="0"/>
                <a:cs typeface="Arial" panose="020B0604020202020204" pitchFamily="34" charset="0"/>
              </a:rPr>
              <a:t>Note: </a:t>
            </a:r>
            <a:r>
              <a:rPr lang="en-US" sz="1400" dirty="0" smtClean="0">
                <a:latin typeface="Arial" panose="020B0604020202020204" pitchFamily="34" charset="0"/>
                <a:cs typeface="Arial" panose="020B0604020202020204" pitchFamily="34" charset="0"/>
              </a:rPr>
              <a:t>The Final </a:t>
            </a:r>
            <a:r>
              <a:rPr lang="en-US" sz="1400" dirty="0">
                <a:latin typeface="Arial" panose="020B0604020202020204" pitchFamily="34" charset="0"/>
                <a:cs typeface="Arial" panose="020B0604020202020204" pitchFamily="34" charset="0"/>
              </a:rPr>
              <a:t>R</a:t>
            </a:r>
            <a:r>
              <a:rPr lang="en-US" sz="1400" dirty="0" smtClean="0">
                <a:latin typeface="Arial" panose="020B0604020202020204" pitchFamily="34" charset="0"/>
                <a:cs typeface="Arial" panose="020B0604020202020204" pitchFamily="34" charset="0"/>
              </a:rPr>
              <a:t>eimbursement </a:t>
            </a:r>
            <a:r>
              <a:rPr lang="en-US" sz="1400" dirty="0">
                <a:latin typeface="Arial" panose="020B0604020202020204" pitchFamily="34" charset="0"/>
                <a:cs typeface="Arial" panose="020B0604020202020204" pitchFamily="34" charset="0"/>
              </a:rPr>
              <a:t>A</a:t>
            </a:r>
            <a:r>
              <a:rPr lang="en-US" sz="1400" dirty="0" smtClean="0">
                <a:latin typeface="Arial" panose="020B0604020202020204" pitchFamily="34" charset="0"/>
                <a:cs typeface="Arial" panose="020B0604020202020204" pitchFamily="34" charset="0"/>
              </a:rPr>
              <a:t>mount to providers is subject to other insurance payments</a:t>
            </a:r>
          </a:p>
          <a:p>
            <a:pPr marL="633413" indent="-633413"/>
            <a:r>
              <a:rPr lang="en-US" sz="1400" dirty="0" smtClean="0">
                <a:latin typeface="Arial" panose="020B0604020202020204" pitchFamily="34" charset="0"/>
                <a:cs typeface="Arial" panose="020B0604020202020204" pitchFamily="34" charset="0"/>
              </a:rPr>
              <a:t>and prompt pay adjustments</a:t>
            </a:r>
            <a:endParaRPr lang="en-US" sz="1400" dirty="0">
              <a:latin typeface="Arial" panose="020B0604020202020204" pitchFamily="34" charset="0"/>
              <a:cs typeface="Arial" panose="020B0604020202020204" pitchFamily="34" charset="0"/>
            </a:endParaRPr>
          </a:p>
        </p:txBody>
      </p:sp>
      <p:sp>
        <p:nvSpPr>
          <p:cNvPr id="12" name="Title 1"/>
          <p:cNvSpPr txBox="1">
            <a:spLocks/>
          </p:cNvSpPr>
          <p:nvPr/>
        </p:nvSpPr>
        <p:spPr bwMode="gray">
          <a:xfrm>
            <a:off x="397825" y="286603"/>
            <a:ext cx="8686800" cy="869016"/>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l" rtl="0" eaLnBrk="1" fontAlgn="base" hangingPunct="1">
              <a:spcBef>
                <a:spcPct val="0"/>
              </a:spcBef>
              <a:spcAft>
                <a:spcPct val="0"/>
              </a:spcAft>
              <a:defRPr lang="en-US" sz="2400" b="1" cap="all" spc="150" baseline="0">
                <a:solidFill>
                  <a:srgbClr val="FFFFFF"/>
                </a:solidFill>
                <a:latin typeface="Arial Narrow" pitchFamily="34" charset="0"/>
                <a:ea typeface="+mj-ea"/>
                <a:cs typeface="+mj-cs"/>
              </a:defRPr>
            </a:lvl1pPr>
            <a:lvl2pPr algn="l" rtl="0" eaLnBrk="1" fontAlgn="base" hangingPunct="1">
              <a:spcBef>
                <a:spcPct val="0"/>
              </a:spcBef>
              <a:spcAft>
                <a:spcPct val="0"/>
              </a:spcAft>
              <a:defRPr sz="2800">
                <a:solidFill>
                  <a:schemeClr val="bg1"/>
                </a:solidFill>
                <a:latin typeface="Palatino Linotype" pitchFamily="18" charset="0"/>
              </a:defRPr>
            </a:lvl2pPr>
            <a:lvl3pPr algn="l" rtl="0" eaLnBrk="1" fontAlgn="base" hangingPunct="1">
              <a:spcBef>
                <a:spcPct val="0"/>
              </a:spcBef>
              <a:spcAft>
                <a:spcPct val="0"/>
              </a:spcAft>
              <a:defRPr sz="2800">
                <a:solidFill>
                  <a:schemeClr val="bg1"/>
                </a:solidFill>
                <a:latin typeface="Palatino Linotype" pitchFamily="18" charset="0"/>
              </a:defRPr>
            </a:lvl3pPr>
            <a:lvl4pPr algn="l" rtl="0" eaLnBrk="1" fontAlgn="base" hangingPunct="1">
              <a:spcBef>
                <a:spcPct val="0"/>
              </a:spcBef>
              <a:spcAft>
                <a:spcPct val="0"/>
              </a:spcAft>
              <a:defRPr sz="2800">
                <a:solidFill>
                  <a:schemeClr val="bg1"/>
                </a:solidFill>
                <a:latin typeface="Palatino Linotype" pitchFamily="18" charset="0"/>
              </a:defRPr>
            </a:lvl4pPr>
            <a:lvl5pPr algn="l" rtl="0" eaLnBrk="1" fontAlgn="base" hangingPunct="1">
              <a:spcBef>
                <a:spcPct val="0"/>
              </a:spcBef>
              <a:spcAft>
                <a:spcPct val="0"/>
              </a:spcAft>
              <a:defRPr sz="2800">
                <a:solidFill>
                  <a:schemeClr val="bg1"/>
                </a:solidFill>
                <a:latin typeface="Palatino Linotype" pitchFamily="18" charset="0"/>
              </a:defRPr>
            </a:lvl5pPr>
            <a:lvl6pPr marL="457200" algn="l" rtl="0" eaLnBrk="1" fontAlgn="base" hangingPunct="1">
              <a:spcBef>
                <a:spcPct val="0"/>
              </a:spcBef>
              <a:spcAft>
                <a:spcPct val="0"/>
              </a:spcAft>
              <a:defRPr sz="2800">
                <a:solidFill>
                  <a:schemeClr val="bg1"/>
                </a:solidFill>
                <a:latin typeface="Palatino Linotype" pitchFamily="18" charset="0"/>
              </a:defRPr>
            </a:lvl6pPr>
            <a:lvl7pPr marL="914400" algn="l" rtl="0" eaLnBrk="1" fontAlgn="base" hangingPunct="1">
              <a:spcBef>
                <a:spcPct val="0"/>
              </a:spcBef>
              <a:spcAft>
                <a:spcPct val="0"/>
              </a:spcAft>
              <a:defRPr sz="2800">
                <a:solidFill>
                  <a:schemeClr val="bg1"/>
                </a:solidFill>
                <a:latin typeface="Palatino Linotype" pitchFamily="18" charset="0"/>
              </a:defRPr>
            </a:lvl7pPr>
            <a:lvl8pPr marL="1371600" algn="l" rtl="0" eaLnBrk="1" fontAlgn="base" hangingPunct="1">
              <a:spcBef>
                <a:spcPct val="0"/>
              </a:spcBef>
              <a:spcAft>
                <a:spcPct val="0"/>
              </a:spcAft>
              <a:defRPr sz="2800">
                <a:solidFill>
                  <a:schemeClr val="bg1"/>
                </a:solidFill>
                <a:latin typeface="Palatino Linotype" pitchFamily="18" charset="0"/>
              </a:defRPr>
            </a:lvl8pPr>
            <a:lvl9pPr marL="1828800" algn="l" rtl="0" eaLnBrk="1" fontAlgn="base" hangingPunct="1">
              <a:spcBef>
                <a:spcPct val="0"/>
              </a:spcBef>
              <a:spcAft>
                <a:spcPct val="0"/>
              </a:spcAft>
              <a:defRPr sz="2800">
                <a:solidFill>
                  <a:schemeClr val="bg1"/>
                </a:solidFill>
                <a:latin typeface="Palatino Linotype" pitchFamily="18" charset="0"/>
              </a:defRPr>
            </a:lvl9pPr>
          </a:lstStyle>
          <a:p>
            <a:r>
              <a:rPr lang="en-US" kern="0" dirty="0" smtClean="0"/>
              <a:t>Pricing example – outlier example</a:t>
            </a:r>
            <a:endParaRPr lang="en-US" kern="0" dirty="0"/>
          </a:p>
        </p:txBody>
      </p:sp>
    </p:spTree>
    <p:extLst>
      <p:ext uri="{BB962C8B-B14F-4D97-AF65-F5344CB8AC3E}">
        <p14:creationId xmlns:p14="http://schemas.microsoft.com/office/powerpoint/2010/main" val="1151163930"/>
      </p:ext>
    </p:extLst>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p:cNvGraphicFramePr>
            <a:graphicFrameLocks/>
          </p:cNvGraphicFramePr>
          <p:nvPr>
            <p:extLst>
              <p:ext uri="{D42A27DB-BD31-4B8C-83A1-F6EECF244321}">
                <p14:modId xmlns:p14="http://schemas.microsoft.com/office/powerpoint/2010/main" val="2938079781"/>
              </p:ext>
            </p:extLst>
          </p:nvPr>
        </p:nvGraphicFramePr>
        <p:xfrm>
          <a:off x="381000" y="1307026"/>
          <a:ext cx="3824107" cy="2217173"/>
        </p:xfrm>
        <a:graphic>
          <a:graphicData uri="http://schemas.openxmlformats.org/drawingml/2006/table">
            <a:tbl>
              <a:tblPr firstRow="1" firstCol="1" bandRow="1">
                <a:tableStyleId>{FABFCF23-3B69-468F-B69F-88F6DE6A72F2}</a:tableStyleId>
              </a:tblPr>
              <a:tblGrid>
                <a:gridCol w="2730335"/>
                <a:gridCol w="1093772"/>
              </a:tblGrid>
              <a:tr h="255779">
                <a:tc>
                  <a:txBody>
                    <a:bodyPr/>
                    <a:lstStyle/>
                    <a:p>
                      <a:pPr marL="0" marR="0">
                        <a:spcBef>
                          <a:spcPts val="0"/>
                        </a:spcBef>
                        <a:spcAft>
                          <a:spcPts val="0"/>
                        </a:spcAft>
                      </a:pPr>
                      <a:r>
                        <a:rPr lang="en-US" sz="1400" dirty="0" smtClean="0">
                          <a:effectLst/>
                          <a:latin typeface="Arial" panose="020B0604020202020204" pitchFamily="34" charset="0"/>
                          <a:ea typeface="+mn-ea"/>
                          <a:cs typeface="Arial" panose="020B0604020202020204" pitchFamily="34" charset="0"/>
                        </a:rPr>
                        <a:t>Claim</a:t>
                      </a:r>
                      <a:r>
                        <a:rPr lang="en-US" sz="1400" baseline="0" dirty="0" smtClean="0">
                          <a:effectLst/>
                          <a:latin typeface="Arial" panose="020B0604020202020204" pitchFamily="34" charset="0"/>
                          <a:ea typeface="+mn-ea"/>
                          <a:cs typeface="Arial" panose="020B0604020202020204" pitchFamily="34" charset="0"/>
                        </a:rPr>
                        <a:t> / Encounter Information</a:t>
                      </a:r>
                      <a:endParaRPr lang="en-US" sz="14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dirty="0" smtClean="0">
                          <a:effectLst/>
                          <a:latin typeface="Arial" panose="020B0604020202020204" pitchFamily="34" charset="0"/>
                          <a:cs typeface="Arial" panose="020B0604020202020204" pitchFamily="34" charset="0"/>
                        </a:rPr>
                        <a:t>Value</a:t>
                      </a:r>
                      <a:endParaRPr lang="en-US" sz="1400" dirty="0">
                        <a:effectLst/>
                        <a:latin typeface="Arial" panose="020B0604020202020204" pitchFamily="34" charset="0"/>
                        <a:ea typeface="Times New Roman"/>
                        <a:cs typeface="Arial" panose="020B0604020202020204" pitchFamily="34" charset="0"/>
                      </a:endParaRPr>
                    </a:p>
                  </a:txBody>
                  <a:tcPr marL="68580" marR="68580" marT="0" marB="0" anchor="ctr"/>
                </a:tc>
              </a:tr>
              <a:tr h="2557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cs typeface="Arial" panose="020B0604020202020204" pitchFamily="34" charset="0"/>
                        </a:rPr>
                        <a:t>Submitted Charges</a:t>
                      </a:r>
                      <a:endParaRPr lang="en-US" sz="1400" b="0" dirty="0" smtClean="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cs typeface="Arial" panose="020B0604020202020204" pitchFamily="34" charset="0"/>
                        </a:rPr>
                        <a:t>$84,000.00</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4056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ea typeface="Times New Roman"/>
                          <a:cs typeface="Arial" panose="020B0604020202020204" pitchFamily="34" charset="0"/>
                        </a:rPr>
                        <a:t>Length of Stay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ea typeface="Times New Roman"/>
                          <a:cs typeface="Arial" panose="020B0604020202020204" pitchFamily="34" charset="0"/>
                        </a:rPr>
                        <a:t>(Admit through Discharge)</a:t>
                      </a:r>
                    </a:p>
                  </a:txBody>
                  <a:tcPr marL="68580" marR="68580" marT="0" marB="0" anchor="ctr"/>
                </a:tc>
                <a:tc>
                  <a:txBody>
                    <a:bodyPr/>
                    <a:lstStyle/>
                    <a:p>
                      <a:pPr marL="0" marR="0" algn="r">
                        <a:spcBef>
                          <a:spcPts val="0"/>
                        </a:spcBef>
                        <a:spcAft>
                          <a:spcPts val="0"/>
                        </a:spcAft>
                      </a:pPr>
                      <a:r>
                        <a:rPr lang="en-US" sz="1400" b="0" baseline="0" dirty="0" smtClean="0">
                          <a:effectLst/>
                          <a:latin typeface="Arial" panose="020B0604020202020204" pitchFamily="34" charset="0"/>
                          <a:ea typeface="Times New Roman"/>
                          <a:cs typeface="Arial" panose="020B0604020202020204" pitchFamily="34" charset="0"/>
                        </a:rPr>
                        <a:t>3</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2557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ea typeface="Times New Roman"/>
                          <a:cs typeface="Arial" panose="020B0604020202020204" pitchFamily="34" charset="0"/>
                        </a:rPr>
                        <a:t>Medicaid Covered</a:t>
                      </a:r>
                      <a:r>
                        <a:rPr lang="en-US" sz="1400" b="0" baseline="0" dirty="0" smtClean="0">
                          <a:effectLst/>
                          <a:latin typeface="Arial" panose="020B0604020202020204" pitchFamily="34" charset="0"/>
                          <a:ea typeface="Times New Roman"/>
                          <a:cs typeface="Arial" panose="020B0604020202020204" pitchFamily="34" charset="0"/>
                        </a:rPr>
                        <a:t> Days</a:t>
                      </a:r>
                      <a:endParaRPr lang="en-US" sz="1400" b="0" dirty="0" smtClean="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3</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2557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ea typeface="Times New Roman"/>
                          <a:cs typeface="Arial" panose="020B0604020202020204" pitchFamily="34" charset="0"/>
                        </a:rPr>
                        <a:t>Transfer</a:t>
                      </a: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No</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2557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ea typeface="Times New Roman"/>
                          <a:cs typeface="Arial" panose="020B0604020202020204" pitchFamily="34" charset="0"/>
                        </a:rPr>
                        <a:t>Patient Age</a:t>
                      </a: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8</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2557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ea typeface="Times New Roman"/>
                          <a:cs typeface="Arial" panose="020B0604020202020204" pitchFamily="34" charset="0"/>
                        </a:rPr>
                        <a:t>Provider ID</a:t>
                      </a: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XXXX</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255779">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DRG (knee joint replace)</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3022</a:t>
                      </a:r>
                    </a:p>
                  </a:txBody>
                  <a:tcPr marL="68580" marR="68580" marT="0" marB="0" anchor="ctr"/>
                </a:tc>
              </a:tr>
            </a:tbl>
          </a:graphicData>
        </a:graphic>
      </p:graphicFrame>
      <p:graphicFrame>
        <p:nvGraphicFramePr>
          <p:cNvPr id="9" name="Content Placeholder 5"/>
          <p:cNvGraphicFramePr>
            <a:graphicFrameLocks/>
          </p:cNvGraphicFramePr>
          <p:nvPr>
            <p:extLst>
              <p:ext uri="{D42A27DB-BD31-4B8C-83A1-F6EECF244321}">
                <p14:modId xmlns:p14="http://schemas.microsoft.com/office/powerpoint/2010/main" val="927346961"/>
              </p:ext>
            </p:extLst>
          </p:nvPr>
        </p:nvGraphicFramePr>
        <p:xfrm>
          <a:off x="4567053" y="3845139"/>
          <a:ext cx="4191000" cy="1718360"/>
        </p:xfrm>
        <a:graphic>
          <a:graphicData uri="http://schemas.openxmlformats.org/drawingml/2006/table">
            <a:tbl>
              <a:tblPr firstRow="1" firstCol="1" bandRow="1">
                <a:tableStyleId>{FABFCF23-3B69-468F-B69F-88F6DE6A72F2}</a:tableStyleId>
              </a:tblPr>
              <a:tblGrid>
                <a:gridCol w="2992582"/>
                <a:gridCol w="1198418"/>
              </a:tblGrid>
              <a:tr h="164550">
                <a:tc>
                  <a:txBody>
                    <a:bodyPr/>
                    <a:lstStyle/>
                    <a:p>
                      <a:pPr marL="0" marR="0">
                        <a:spcBef>
                          <a:spcPts val="0"/>
                        </a:spcBef>
                        <a:spcAft>
                          <a:spcPts val="0"/>
                        </a:spcAft>
                      </a:pPr>
                      <a:r>
                        <a:rPr lang="en-US" sz="1400" dirty="0" smtClean="0">
                          <a:effectLst/>
                          <a:latin typeface="Arial" panose="020B0604020202020204" pitchFamily="34" charset="0"/>
                          <a:ea typeface="Times New Roman"/>
                          <a:cs typeface="Arial" panose="020B0604020202020204" pitchFamily="34" charset="0"/>
                        </a:rPr>
                        <a:t>Final</a:t>
                      </a:r>
                      <a:r>
                        <a:rPr lang="en-US" sz="1400" baseline="0" dirty="0" smtClean="0">
                          <a:effectLst/>
                          <a:latin typeface="Arial" panose="020B0604020202020204" pitchFamily="34" charset="0"/>
                          <a:ea typeface="Times New Roman"/>
                          <a:cs typeface="Arial" panose="020B0604020202020204" pitchFamily="34" charset="0"/>
                        </a:rPr>
                        <a:t> Allowed Amount</a:t>
                      </a:r>
                      <a:endParaRPr lang="en-US" sz="14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dirty="0" smtClean="0">
                          <a:effectLst/>
                          <a:latin typeface="Arial" panose="020B0604020202020204" pitchFamily="34" charset="0"/>
                          <a:cs typeface="Arial" panose="020B0604020202020204" pitchFamily="34" charset="0"/>
                        </a:rPr>
                        <a:t>Value</a:t>
                      </a:r>
                      <a:endParaRPr lang="en-US" sz="1400" dirty="0">
                        <a:effectLst/>
                        <a:latin typeface="Arial" panose="020B0604020202020204" pitchFamily="34" charset="0"/>
                        <a:ea typeface="Times New Roman"/>
                        <a:cs typeface="Arial" panose="020B0604020202020204" pitchFamily="34" charset="0"/>
                      </a:endParaRPr>
                    </a:p>
                  </a:txBody>
                  <a:tcPr marL="68580" marR="68580" marT="0" marB="0" anchor="ctr"/>
                </a:tc>
              </a:tr>
              <a:tr h="295374">
                <a:tc>
                  <a:txBody>
                    <a:bodyPr/>
                    <a:lstStyle/>
                    <a:p>
                      <a:pPr marL="0" marR="0">
                        <a:spcBef>
                          <a:spcPts val="0"/>
                        </a:spcBef>
                        <a:spcAft>
                          <a:spcPts val="0"/>
                        </a:spcAft>
                      </a:pPr>
                      <a:r>
                        <a:rPr lang="en-US" sz="1400" b="0" dirty="0" smtClean="0">
                          <a:effectLst/>
                          <a:latin typeface="Arial" panose="020B0604020202020204" pitchFamily="34" charset="0"/>
                          <a:cs typeface="Arial" panose="020B0604020202020204" pitchFamily="34" charset="0"/>
                        </a:rPr>
                        <a:t>Covered Day Reduction Factor</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cs typeface="Arial" panose="020B0604020202020204" pitchFamily="34" charset="0"/>
                        </a:rPr>
                        <a:t>1.00</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281309">
                <a:tc>
                  <a:txBody>
                    <a:bodyPr/>
                    <a:lstStyle/>
                    <a:p>
                      <a:pPr marL="0" marR="0">
                        <a:spcBef>
                          <a:spcPts val="0"/>
                        </a:spcBef>
                        <a:spcAft>
                          <a:spcPts val="0"/>
                        </a:spcAft>
                      </a:pPr>
                      <a:r>
                        <a:rPr lang="en-US" sz="1400" b="0" dirty="0" smtClean="0">
                          <a:effectLst/>
                          <a:latin typeface="Arial" panose="020B0604020202020204" pitchFamily="34" charset="0"/>
                          <a:ea typeface="+mn-ea"/>
                          <a:cs typeface="Arial" panose="020B0604020202020204" pitchFamily="34" charset="0"/>
                        </a:rPr>
                        <a:t>Provider</a:t>
                      </a:r>
                      <a:r>
                        <a:rPr lang="en-US" sz="1400" b="0" baseline="0" dirty="0" smtClean="0">
                          <a:effectLst/>
                          <a:latin typeface="Arial" panose="020B0604020202020204" pitchFamily="34" charset="0"/>
                          <a:ea typeface="+mn-ea"/>
                          <a:cs typeface="Arial" panose="020B0604020202020204" pitchFamily="34" charset="0"/>
                        </a:rPr>
                        <a:t> DRG Transition Multiplier</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0.9685</a:t>
                      </a:r>
                    </a:p>
                  </a:txBody>
                  <a:tcPr marL="68580" marR="68580" marT="0" marB="0" anchor="ctr"/>
                </a:tc>
              </a:tr>
              <a:tr h="309439">
                <a:tc>
                  <a:txBody>
                    <a:bodyPr/>
                    <a:lstStyle/>
                    <a:p>
                      <a:pPr marL="0" marR="0">
                        <a:spcBef>
                          <a:spcPts val="0"/>
                        </a:spcBef>
                        <a:spcAft>
                          <a:spcPts val="0"/>
                        </a:spcAft>
                      </a:pPr>
                      <a:r>
                        <a:rPr lang="en-US" sz="1400" b="0" dirty="0" smtClean="0">
                          <a:effectLst/>
                          <a:latin typeface="Arial" panose="020B0604020202020204" pitchFamily="34" charset="0"/>
                          <a:cs typeface="Arial" panose="020B0604020202020204" pitchFamily="34" charset="0"/>
                        </a:rPr>
                        <a:t>Final Base DRG Payment</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$10,732.78</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400" b="0" dirty="0" smtClean="0">
                          <a:effectLst/>
                          <a:latin typeface="Arial" panose="020B0604020202020204" pitchFamily="34" charset="0"/>
                          <a:cs typeface="Arial" panose="020B0604020202020204" pitchFamily="34" charset="0"/>
                        </a:rPr>
                        <a:t>Final Outlier Add-on Payment</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cs typeface="Arial" panose="020B0604020202020204" pitchFamily="34" charset="0"/>
                        </a:rPr>
                        <a:t>$0.00</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400" b="1" dirty="0" smtClean="0">
                          <a:solidFill>
                            <a:srgbClr val="C00000"/>
                          </a:solidFill>
                          <a:effectLst/>
                          <a:latin typeface="Arial" panose="020B0604020202020204" pitchFamily="34" charset="0"/>
                          <a:cs typeface="Arial" panose="020B0604020202020204" pitchFamily="34" charset="0"/>
                        </a:rPr>
                        <a:t>Final Allowed Amount</a:t>
                      </a:r>
                      <a:endParaRPr lang="en-US" sz="1400" b="1" dirty="0">
                        <a:solidFill>
                          <a:srgbClr val="C00000"/>
                        </a:solidFill>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1" dirty="0" smtClean="0">
                          <a:solidFill>
                            <a:srgbClr val="C00000"/>
                          </a:solidFill>
                          <a:effectLst/>
                          <a:latin typeface="Arial" panose="020B0604020202020204" pitchFamily="34" charset="0"/>
                          <a:cs typeface="Arial" panose="020B0604020202020204" pitchFamily="34" charset="0"/>
                        </a:rPr>
                        <a:t>$10,732.78</a:t>
                      </a:r>
                      <a:endParaRPr lang="en-US" sz="1400" b="1" dirty="0">
                        <a:solidFill>
                          <a:srgbClr val="C00000"/>
                        </a:solidFill>
                        <a:effectLst/>
                        <a:latin typeface="Arial" panose="020B0604020202020204" pitchFamily="34" charset="0"/>
                        <a:ea typeface="Times New Roman"/>
                        <a:cs typeface="Arial" panose="020B0604020202020204" pitchFamily="34" charset="0"/>
                      </a:endParaRPr>
                    </a:p>
                  </a:txBody>
                  <a:tcPr marL="68580" marR="68580" marT="0" marB="0" anchor="ctr"/>
                </a:tc>
              </a:tr>
            </a:tbl>
          </a:graphicData>
        </a:graphic>
      </p:graphicFrame>
      <p:graphicFrame>
        <p:nvGraphicFramePr>
          <p:cNvPr id="6" name="Content Placeholder 5"/>
          <p:cNvGraphicFramePr>
            <a:graphicFrameLocks/>
          </p:cNvGraphicFramePr>
          <p:nvPr>
            <p:extLst>
              <p:ext uri="{D42A27DB-BD31-4B8C-83A1-F6EECF244321}">
                <p14:modId xmlns:p14="http://schemas.microsoft.com/office/powerpoint/2010/main" val="2861755709"/>
              </p:ext>
            </p:extLst>
          </p:nvPr>
        </p:nvGraphicFramePr>
        <p:xfrm>
          <a:off x="397825" y="3751010"/>
          <a:ext cx="3824107" cy="2033028"/>
        </p:xfrm>
        <a:graphic>
          <a:graphicData uri="http://schemas.openxmlformats.org/drawingml/2006/table">
            <a:tbl>
              <a:tblPr firstRow="1" firstCol="1" bandRow="1">
                <a:tableStyleId>{FABFCF23-3B69-468F-B69F-88F6DE6A72F2}</a:tableStyleId>
              </a:tblPr>
              <a:tblGrid>
                <a:gridCol w="2808513"/>
                <a:gridCol w="1015594"/>
              </a:tblGrid>
              <a:tr h="2127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latin typeface="Arial" panose="020B0604020202020204" pitchFamily="34" charset="0"/>
                          <a:cs typeface="Arial" panose="020B0604020202020204" pitchFamily="34" charset="0"/>
                        </a:rPr>
                        <a:t>Base Payment Information</a:t>
                      </a:r>
                      <a:endParaRPr lang="en-US" sz="1400" dirty="0" smtClean="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dirty="0" smtClean="0">
                          <a:effectLst/>
                          <a:latin typeface="Arial" panose="020B0604020202020204" pitchFamily="34" charset="0"/>
                          <a:cs typeface="Arial" panose="020B0604020202020204" pitchFamily="34" charset="0"/>
                        </a:rPr>
                        <a:t>Value</a:t>
                      </a:r>
                      <a:endParaRPr lang="en-US" sz="1400" dirty="0">
                        <a:effectLst/>
                        <a:latin typeface="Arial" panose="020B0604020202020204" pitchFamily="34" charset="0"/>
                        <a:ea typeface="Times New Roman"/>
                        <a:cs typeface="Arial" panose="020B0604020202020204" pitchFamily="34" charset="0"/>
                      </a:endParaRPr>
                    </a:p>
                  </a:txBody>
                  <a:tcPr marL="68580" marR="68580" marT="0" marB="0" anchor="ctr"/>
                </a:tc>
              </a:tr>
              <a:tr h="2571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cs typeface="Arial" panose="020B0604020202020204" pitchFamily="34" charset="0"/>
                        </a:rPr>
                        <a:t>DRG Relative Weight</a:t>
                      </a:r>
                      <a:endParaRPr lang="en-US" sz="1400" b="0" dirty="0" smtClean="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ea typeface="Times New Roman"/>
                          <a:cs typeface="Arial" panose="020B0604020202020204" pitchFamily="34" charset="0"/>
                        </a:rPr>
                        <a:t>1.6326</a:t>
                      </a:r>
                    </a:p>
                  </a:txBody>
                  <a:tcPr marL="68580" marR="68580" marT="0" marB="0" anchor="ctr"/>
                </a:tc>
              </a:tr>
              <a:tr h="447541">
                <a:tc>
                  <a:txBody>
                    <a:bodyPr/>
                    <a:lstStyle/>
                    <a:p>
                      <a:pPr marL="0" marR="0">
                        <a:spcBef>
                          <a:spcPts val="0"/>
                        </a:spcBef>
                        <a:spcAft>
                          <a:spcPts val="0"/>
                        </a:spcAft>
                      </a:pPr>
                      <a:r>
                        <a:rPr lang="en-US" sz="1400" b="0" dirty="0" smtClean="0">
                          <a:effectLst/>
                          <a:latin typeface="Arial" panose="020B0604020202020204" pitchFamily="34" charset="0"/>
                          <a:cs typeface="Arial" panose="020B0604020202020204" pitchFamily="34" charset="0"/>
                        </a:rPr>
                        <a:t>DRG Base Rate</a:t>
                      </a:r>
                      <a:endParaRPr lang="en-US" sz="1400" b="0" dirty="0" smtClean="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cs typeface="Arial" panose="020B0604020202020204" pitchFamily="34" charset="0"/>
                        </a:rPr>
                        <a:t>$5,430.29</a:t>
                      </a:r>
                      <a:endParaRPr lang="en-US" sz="1400" b="0" dirty="0" smtClean="0">
                        <a:effectLst/>
                        <a:latin typeface="Arial" panose="020B0604020202020204" pitchFamily="34" charset="0"/>
                        <a:ea typeface="Times New Roman"/>
                        <a:cs typeface="Arial" panose="020B0604020202020204" pitchFamily="34" charset="0"/>
                      </a:endParaRPr>
                    </a:p>
                  </a:txBody>
                  <a:tcPr marL="68580" marR="68580" marT="0" marB="0" anchor="ctr"/>
                </a:tc>
              </a:tr>
              <a:tr h="425579">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High</a:t>
                      </a:r>
                      <a:r>
                        <a:rPr lang="en-US" sz="1400" b="0" baseline="0" dirty="0" smtClean="0">
                          <a:effectLst/>
                          <a:latin typeface="Arial" panose="020B0604020202020204" pitchFamily="34" charset="0"/>
                          <a:ea typeface="Times New Roman"/>
                          <a:cs typeface="Arial" panose="020B0604020202020204" pitchFamily="34" charset="0"/>
                        </a:rPr>
                        <a:t> Medicaid Volume </a:t>
                      </a:r>
                    </a:p>
                    <a:p>
                      <a:pPr marL="0" marR="0">
                        <a:spcBef>
                          <a:spcPts val="0"/>
                        </a:spcBef>
                        <a:spcAft>
                          <a:spcPts val="0"/>
                        </a:spcAft>
                      </a:pPr>
                      <a:r>
                        <a:rPr lang="en-US" sz="1400" b="0" baseline="0" dirty="0" smtClean="0">
                          <a:effectLst/>
                          <a:latin typeface="Arial" panose="020B0604020202020204" pitchFamily="34" charset="0"/>
                          <a:ea typeface="Times New Roman"/>
                          <a:cs typeface="Arial" panose="020B0604020202020204" pitchFamily="34" charset="0"/>
                        </a:rPr>
                        <a:t>Hold Harmless adjustor</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cs typeface="Arial" panose="020B0604020202020204" pitchFamily="34" charset="0"/>
                        </a:rPr>
                        <a:t>1.00</a:t>
                      </a:r>
                      <a:endParaRPr lang="en-US" sz="1400" b="0" dirty="0" smtClean="0">
                        <a:effectLst/>
                        <a:latin typeface="Arial" panose="020B0604020202020204" pitchFamily="34" charset="0"/>
                        <a:ea typeface="Times New Roman"/>
                        <a:cs typeface="Arial" panose="020B0604020202020204" pitchFamily="34" charset="0"/>
                      </a:endParaRPr>
                    </a:p>
                  </a:txBody>
                  <a:tcPr marL="68580" marR="68580" marT="0" marB="0" anchor="ctr"/>
                </a:tc>
              </a:tr>
              <a:tr h="425579">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Max of DRG Service Adjustor </a:t>
                      </a:r>
                    </a:p>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And DRG Age Adjustor</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1.25</a:t>
                      </a:r>
                    </a:p>
                  </a:txBody>
                  <a:tcPr marL="68580" marR="68580" marT="0" marB="0" anchor="ctr"/>
                </a:tc>
              </a:tr>
              <a:tr h="261547">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Unadjusted DRG Base</a:t>
                      </a:r>
                      <a:r>
                        <a:rPr lang="en-US" sz="1400" b="0" baseline="0" dirty="0" smtClean="0">
                          <a:effectLst/>
                          <a:latin typeface="Arial" panose="020B0604020202020204" pitchFamily="34" charset="0"/>
                          <a:ea typeface="Times New Roman"/>
                          <a:cs typeface="Arial" panose="020B0604020202020204" pitchFamily="34" charset="0"/>
                        </a:rPr>
                        <a:t> Payment</a:t>
                      </a:r>
                      <a:endParaRPr lang="en-US" sz="1400" b="0" dirty="0" smtClean="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r"/>
                      <a:r>
                        <a:rPr lang="en-US" sz="1400" dirty="0" smtClean="0">
                          <a:latin typeface="Arial" panose="020B0604020202020204" pitchFamily="34" charset="0"/>
                          <a:cs typeface="Arial" panose="020B0604020202020204" pitchFamily="34" charset="0"/>
                        </a:rPr>
                        <a:t>$11,081.86</a:t>
                      </a:r>
                      <a:endParaRPr lang="en-US" sz="1400" dirty="0">
                        <a:latin typeface="Arial" panose="020B0604020202020204" pitchFamily="34" charset="0"/>
                        <a:cs typeface="Arial" panose="020B0604020202020204" pitchFamily="34" charset="0"/>
                      </a:endParaRPr>
                    </a:p>
                  </a:txBody>
                  <a:tcPr marL="68580" marR="68580" marT="0" marB="0" anchor="ctr"/>
                </a:tc>
              </a:tr>
            </a:tbl>
          </a:graphicData>
        </a:graphic>
      </p:graphicFrame>
      <p:graphicFrame>
        <p:nvGraphicFramePr>
          <p:cNvPr id="10" name="Content Placeholder 5"/>
          <p:cNvGraphicFramePr>
            <a:graphicFrameLocks/>
          </p:cNvGraphicFramePr>
          <p:nvPr>
            <p:extLst>
              <p:ext uri="{D42A27DB-BD31-4B8C-83A1-F6EECF244321}">
                <p14:modId xmlns:p14="http://schemas.microsoft.com/office/powerpoint/2010/main" val="1054181777"/>
              </p:ext>
            </p:extLst>
          </p:nvPr>
        </p:nvGraphicFramePr>
        <p:xfrm>
          <a:off x="4572000" y="1308511"/>
          <a:ext cx="4191000" cy="2125067"/>
        </p:xfrm>
        <a:graphic>
          <a:graphicData uri="http://schemas.openxmlformats.org/drawingml/2006/table">
            <a:tbl>
              <a:tblPr firstRow="1" firstCol="1" bandRow="1">
                <a:tableStyleId>{FABFCF23-3B69-468F-B69F-88F6DE6A72F2}</a:tableStyleId>
              </a:tblPr>
              <a:tblGrid>
                <a:gridCol w="3086100"/>
                <a:gridCol w="1104900"/>
              </a:tblGrid>
              <a:tr h="268433">
                <a:tc>
                  <a:txBody>
                    <a:bodyPr/>
                    <a:lstStyle/>
                    <a:p>
                      <a:pPr marL="0" marR="0">
                        <a:spcBef>
                          <a:spcPts val="0"/>
                        </a:spcBef>
                        <a:spcAft>
                          <a:spcPts val="0"/>
                        </a:spcAft>
                      </a:pPr>
                      <a:r>
                        <a:rPr lang="en-US" sz="1400" dirty="0" smtClean="0">
                          <a:effectLst/>
                          <a:latin typeface="Arial" panose="020B0604020202020204" pitchFamily="34" charset="0"/>
                          <a:cs typeface="Arial" panose="020B0604020202020204" pitchFamily="34" charset="0"/>
                        </a:rPr>
                        <a:t>Outlier</a:t>
                      </a:r>
                      <a:r>
                        <a:rPr lang="en-US" sz="1400" baseline="0" dirty="0" smtClean="0">
                          <a:effectLst/>
                          <a:latin typeface="Arial" panose="020B0604020202020204" pitchFamily="34" charset="0"/>
                          <a:cs typeface="Arial" panose="020B0604020202020204" pitchFamily="34" charset="0"/>
                        </a:rPr>
                        <a:t> Add-on Payment</a:t>
                      </a:r>
                      <a:endParaRPr lang="en-US" sz="14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dirty="0" smtClean="0">
                          <a:effectLst/>
                          <a:latin typeface="Arial" panose="020B0604020202020204" pitchFamily="34" charset="0"/>
                          <a:cs typeface="Arial" panose="020B0604020202020204" pitchFamily="34" charset="0"/>
                        </a:rPr>
                        <a:t>Value</a:t>
                      </a:r>
                      <a:endParaRPr lang="en-US" sz="140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400" b="0" dirty="0" smtClean="0">
                          <a:effectLst/>
                          <a:latin typeface="Arial" panose="020B0604020202020204" pitchFamily="34" charset="0"/>
                          <a:cs typeface="Arial" panose="020B0604020202020204" pitchFamily="34" charset="0"/>
                        </a:rPr>
                        <a:t>Hospital</a:t>
                      </a:r>
                      <a:r>
                        <a:rPr lang="en-US" sz="1400" b="0" baseline="0" dirty="0" smtClean="0">
                          <a:effectLst/>
                          <a:latin typeface="Arial" panose="020B0604020202020204" pitchFamily="34" charset="0"/>
                          <a:cs typeface="Arial" panose="020B0604020202020204" pitchFamily="34" charset="0"/>
                        </a:rPr>
                        <a:t> Specific CCR</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0.2370</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Claim</a:t>
                      </a:r>
                      <a:r>
                        <a:rPr lang="en-US" sz="1400" b="0" baseline="0" dirty="0" smtClean="0">
                          <a:effectLst/>
                          <a:latin typeface="Arial" panose="020B0604020202020204" pitchFamily="34" charset="0"/>
                          <a:ea typeface="Times New Roman"/>
                          <a:cs typeface="Arial" panose="020B0604020202020204" pitchFamily="34" charset="0"/>
                        </a:rPr>
                        <a:t> Cost</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$19,908.00</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Fixed</a:t>
                      </a:r>
                      <a:r>
                        <a:rPr lang="en-US" sz="1400" b="0" baseline="0" dirty="0" smtClean="0">
                          <a:effectLst/>
                          <a:latin typeface="Arial" panose="020B0604020202020204" pitchFamily="34" charset="0"/>
                          <a:ea typeface="Times New Roman"/>
                          <a:cs typeface="Arial" panose="020B0604020202020204" pitchFamily="34" charset="0"/>
                        </a:rPr>
                        <a:t> Loss Amount</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$65,000</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Outlier</a:t>
                      </a:r>
                      <a:r>
                        <a:rPr lang="en-US" sz="1400" b="0" baseline="0" dirty="0" smtClean="0">
                          <a:effectLst/>
                          <a:latin typeface="Arial" panose="020B0604020202020204" pitchFamily="34" charset="0"/>
                          <a:ea typeface="Times New Roman"/>
                          <a:cs typeface="Arial" panose="020B0604020202020204" pitchFamily="34" charset="0"/>
                        </a:rPr>
                        <a:t> Threshold </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$76,081.86</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Marginal</a:t>
                      </a:r>
                      <a:r>
                        <a:rPr lang="en-US" sz="1400" b="0" baseline="0" dirty="0" smtClean="0">
                          <a:effectLst/>
                          <a:latin typeface="Arial" panose="020B0604020202020204" pitchFamily="34" charset="0"/>
                          <a:ea typeface="Times New Roman"/>
                          <a:cs typeface="Arial" panose="020B0604020202020204" pitchFamily="34" charset="0"/>
                        </a:rPr>
                        <a:t> Cost Percentage</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80%</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Unadjusted Outlier</a:t>
                      </a:r>
                      <a:r>
                        <a:rPr lang="en-US" sz="1400" b="0" baseline="0" dirty="0" smtClean="0">
                          <a:effectLst/>
                          <a:latin typeface="Arial" panose="020B0604020202020204" pitchFamily="34" charset="0"/>
                          <a:ea typeface="Times New Roman"/>
                          <a:cs typeface="Arial" panose="020B0604020202020204" pitchFamily="34" charset="0"/>
                        </a:rPr>
                        <a:t> </a:t>
                      </a:r>
                      <a:r>
                        <a:rPr lang="en-US" sz="1400" b="0" dirty="0" smtClean="0">
                          <a:effectLst/>
                          <a:latin typeface="Arial" panose="020B0604020202020204" pitchFamily="34" charset="0"/>
                          <a:ea typeface="Times New Roman"/>
                          <a:cs typeface="Arial" panose="020B0604020202020204" pitchFamily="34" charset="0"/>
                        </a:rPr>
                        <a:t>Add-on Payment</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$0.00</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bl>
          </a:graphicData>
        </a:graphic>
      </p:graphicFrame>
      <p:sp>
        <p:nvSpPr>
          <p:cNvPr id="3" name="Slide Number Placeholder 2"/>
          <p:cNvSpPr>
            <a:spLocks noGrp="1"/>
          </p:cNvSpPr>
          <p:nvPr>
            <p:ph type="sldNum" sz="quarter" idx="12"/>
          </p:nvPr>
        </p:nvSpPr>
        <p:spPr/>
        <p:txBody>
          <a:bodyPr/>
          <a:lstStyle/>
          <a:p>
            <a:r>
              <a:rPr lang="en-US" smtClean="0"/>
              <a:t>Page </a:t>
            </a:r>
            <a:fld id="{41AC91BC-8CD9-4936-90AF-51ED26E6B541}" type="slidenum">
              <a:rPr lang="en-US" smtClean="0"/>
              <a:pPr/>
              <a:t>43</a:t>
            </a:fld>
            <a:endParaRPr lang="en-US" dirty="0"/>
          </a:p>
        </p:txBody>
      </p:sp>
      <p:sp>
        <p:nvSpPr>
          <p:cNvPr id="5" name="TextBox 4"/>
          <p:cNvSpPr txBox="1"/>
          <p:nvPr/>
        </p:nvSpPr>
        <p:spPr>
          <a:xfrm>
            <a:off x="326575" y="5802367"/>
            <a:ext cx="7461979" cy="523220"/>
          </a:xfrm>
          <a:prstGeom prst="rect">
            <a:avLst/>
          </a:prstGeom>
          <a:noFill/>
        </p:spPr>
        <p:txBody>
          <a:bodyPr wrap="none" rtlCol="0">
            <a:spAutoFit/>
          </a:bodyPr>
          <a:lstStyle/>
          <a:p>
            <a:pPr marL="633413" indent="-633413"/>
            <a:r>
              <a:rPr lang="en-US" sz="1400" dirty="0">
                <a:latin typeface="Arial" panose="020B0604020202020204" pitchFamily="34" charset="0"/>
                <a:cs typeface="Arial" panose="020B0604020202020204" pitchFamily="34" charset="0"/>
              </a:rPr>
              <a:t>Note: </a:t>
            </a:r>
            <a:r>
              <a:rPr lang="en-US" sz="1400" dirty="0" smtClean="0">
                <a:latin typeface="Arial" panose="020B0604020202020204" pitchFamily="34" charset="0"/>
                <a:cs typeface="Arial" panose="020B0604020202020204" pitchFamily="34" charset="0"/>
              </a:rPr>
              <a:t>The Final </a:t>
            </a:r>
            <a:r>
              <a:rPr lang="en-US" sz="1400" dirty="0">
                <a:latin typeface="Arial" panose="020B0604020202020204" pitchFamily="34" charset="0"/>
                <a:cs typeface="Arial" panose="020B0604020202020204" pitchFamily="34" charset="0"/>
              </a:rPr>
              <a:t>R</a:t>
            </a:r>
            <a:r>
              <a:rPr lang="en-US" sz="1400" dirty="0" smtClean="0">
                <a:latin typeface="Arial" panose="020B0604020202020204" pitchFamily="34" charset="0"/>
                <a:cs typeface="Arial" panose="020B0604020202020204" pitchFamily="34" charset="0"/>
              </a:rPr>
              <a:t>eimbursement </a:t>
            </a:r>
            <a:r>
              <a:rPr lang="en-US" sz="1400" dirty="0">
                <a:latin typeface="Arial" panose="020B0604020202020204" pitchFamily="34" charset="0"/>
                <a:cs typeface="Arial" panose="020B0604020202020204" pitchFamily="34" charset="0"/>
              </a:rPr>
              <a:t>A</a:t>
            </a:r>
            <a:r>
              <a:rPr lang="en-US" sz="1400" dirty="0" smtClean="0">
                <a:latin typeface="Arial" panose="020B0604020202020204" pitchFamily="34" charset="0"/>
                <a:cs typeface="Arial" panose="020B0604020202020204" pitchFamily="34" charset="0"/>
              </a:rPr>
              <a:t>mount to providers is subject to other insurance payments</a:t>
            </a:r>
          </a:p>
          <a:p>
            <a:pPr marL="633413" indent="-633413"/>
            <a:r>
              <a:rPr lang="en-US" sz="1400" dirty="0" smtClean="0">
                <a:latin typeface="Arial" panose="020B0604020202020204" pitchFamily="34" charset="0"/>
                <a:cs typeface="Arial" panose="020B0604020202020204" pitchFamily="34" charset="0"/>
              </a:rPr>
              <a:t>and prompt pay adjustments</a:t>
            </a:r>
            <a:endParaRPr lang="en-US" sz="1400" dirty="0">
              <a:latin typeface="Arial" panose="020B0604020202020204" pitchFamily="34" charset="0"/>
              <a:cs typeface="Arial" panose="020B0604020202020204" pitchFamily="34" charset="0"/>
            </a:endParaRPr>
          </a:p>
        </p:txBody>
      </p:sp>
      <p:sp>
        <p:nvSpPr>
          <p:cNvPr id="12" name="Title 1"/>
          <p:cNvSpPr txBox="1">
            <a:spLocks/>
          </p:cNvSpPr>
          <p:nvPr/>
        </p:nvSpPr>
        <p:spPr bwMode="gray">
          <a:xfrm>
            <a:off x="397825" y="286603"/>
            <a:ext cx="8686800" cy="869016"/>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l" rtl="0" eaLnBrk="1" fontAlgn="base" hangingPunct="1">
              <a:spcBef>
                <a:spcPct val="0"/>
              </a:spcBef>
              <a:spcAft>
                <a:spcPct val="0"/>
              </a:spcAft>
              <a:defRPr lang="en-US" sz="2400" b="1" cap="all" spc="150" baseline="0">
                <a:solidFill>
                  <a:srgbClr val="FFFFFF"/>
                </a:solidFill>
                <a:latin typeface="Arial Narrow" pitchFamily="34" charset="0"/>
                <a:ea typeface="+mj-ea"/>
                <a:cs typeface="+mj-cs"/>
              </a:defRPr>
            </a:lvl1pPr>
            <a:lvl2pPr algn="l" rtl="0" eaLnBrk="1" fontAlgn="base" hangingPunct="1">
              <a:spcBef>
                <a:spcPct val="0"/>
              </a:spcBef>
              <a:spcAft>
                <a:spcPct val="0"/>
              </a:spcAft>
              <a:defRPr sz="2800">
                <a:solidFill>
                  <a:schemeClr val="bg1"/>
                </a:solidFill>
                <a:latin typeface="Palatino Linotype" pitchFamily="18" charset="0"/>
              </a:defRPr>
            </a:lvl2pPr>
            <a:lvl3pPr algn="l" rtl="0" eaLnBrk="1" fontAlgn="base" hangingPunct="1">
              <a:spcBef>
                <a:spcPct val="0"/>
              </a:spcBef>
              <a:spcAft>
                <a:spcPct val="0"/>
              </a:spcAft>
              <a:defRPr sz="2800">
                <a:solidFill>
                  <a:schemeClr val="bg1"/>
                </a:solidFill>
                <a:latin typeface="Palatino Linotype" pitchFamily="18" charset="0"/>
              </a:defRPr>
            </a:lvl3pPr>
            <a:lvl4pPr algn="l" rtl="0" eaLnBrk="1" fontAlgn="base" hangingPunct="1">
              <a:spcBef>
                <a:spcPct val="0"/>
              </a:spcBef>
              <a:spcAft>
                <a:spcPct val="0"/>
              </a:spcAft>
              <a:defRPr sz="2800">
                <a:solidFill>
                  <a:schemeClr val="bg1"/>
                </a:solidFill>
                <a:latin typeface="Palatino Linotype" pitchFamily="18" charset="0"/>
              </a:defRPr>
            </a:lvl4pPr>
            <a:lvl5pPr algn="l" rtl="0" eaLnBrk="1" fontAlgn="base" hangingPunct="1">
              <a:spcBef>
                <a:spcPct val="0"/>
              </a:spcBef>
              <a:spcAft>
                <a:spcPct val="0"/>
              </a:spcAft>
              <a:defRPr sz="2800">
                <a:solidFill>
                  <a:schemeClr val="bg1"/>
                </a:solidFill>
                <a:latin typeface="Palatino Linotype" pitchFamily="18" charset="0"/>
              </a:defRPr>
            </a:lvl5pPr>
            <a:lvl6pPr marL="457200" algn="l" rtl="0" eaLnBrk="1" fontAlgn="base" hangingPunct="1">
              <a:spcBef>
                <a:spcPct val="0"/>
              </a:spcBef>
              <a:spcAft>
                <a:spcPct val="0"/>
              </a:spcAft>
              <a:defRPr sz="2800">
                <a:solidFill>
                  <a:schemeClr val="bg1"/>
                </a:solidFill>
                <a:latin typeface="Palatino Linotype" pitchFamily="18" charset="0"/>
              </a:defRPr>
            </a:lvl6pPr>
            <a:lvl7pPr marL="914400" algn="l" rtl="0" eaLnBrk="1" fontAlgn="base" hangingPunct="1">
              <a:spcBef>
                <a:spcPct val="0"/>
              </a:spcBef>
              <a:spcAft>
                <a:spcPct val="0"/>
              </a:spcAft>
              <a:defRPr sz="2800">
                <a:solidFill>
                  <a:schemeClr val="bg1"/>
                </a:solidFill>
                <a:latin typeface="Palatino Linotype" pitchFamily="18" charset="0"/>
              </a:defRPr>
            </a:lvl7pPr>
            <a:lvl8pPr marL="1371600" algn="l" rtl="0" eaLnBrk="1" fontAlgn="base" hangingPunct="1">
              <a:spcBef>
                <a:spcPct val="0"/>
              </a:spcBef>
              <a:spcAft>
                <a:spcPct val="0"/>
              </a:spcAft>
              <a:defRPr sz="2800">
                <a:solidFill>
                  <a:schemeClr val="bg1"/>
                </a:solidFill>
                <a:latin typeface="Palatino Linotype" pitchFamily="18" charset="0"/>
              </a:defRPr>
            </a:lvl8pPr>
            <a:lvl9pPr marL="1828800" algn="l" rtl="0" eaLnBrk="1" fontAlgn="base" hangingPunct="1">
              <a:spcBef>
                <a:spcPct val="0"/>
              </a:spcBef>
              <a:spcAft>
                <a:spcPct val="0"/>
              </a:spcAft>
              <a:defRPr sz="2800">
                <a:solidFill>
                  <a:schemeClr val="bg1"/>
                </a:solidFill>
                <a:latin typeface="Palatino Linotype" pitchFamily="18" charset="0"/>
              </a:defRPr>
            </a:lvl9pPr>
          </a:lstStyle>
          <a:p>
            <a:r>
              <a:rPr lang="en-US" kern="0" dirty="0" smtClean="0"/>
              <a:t>Pricing example – maximum policy adjustor example</a:t>
            </a:r>
            <a:endParaRPr lang="en-US" kern="0" dirty="0"/>
          </a:p>
        </p:txBody>
      </p:sp>
    </p:spTree>
    <p:extLst>
      <p:ext uri="{BB962C8B-B14F-4D97-AF65-F5344CB8AC3E}">
        <p14:creationId xmlns:p14="http://schemas.microsoft.com/office/powerpoint/2010/main" val="4267445967"/>
      </p:ext>
    </p:extLst>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p:cNvGraphicFramePr>
            <a:graphicFrameLocks/>
          </p:cNvGraphicFramePr>
          <p:nvPr>
            <p:extLst>
              <p:ext uri="{D42A27DB-BD31-4B8C-83A1-F6EECF244321}">
                <p14:modId xmlns:p14="http://schemas.microsoft.com/office/powerpoint/2010/main" val="1462711148"/>
              </p:ext>
            </p:extLst>
          </p:nvPr>
        </p:nvGraphicFramePr>
        <p:xfrm>
          <a:off x="381000" y="1232595"/>
          <a:ext cx="3824107" cy="2196149"/>
        </p:xfrm>
        <a:graphic>
          <a:graphicData uri="http://schemas.openxmlformats.org/drawingml/2006/table">
            <a:tbl>
              <a:tblPr firstRow="1" firstCol="1" bandRow="1">
                <a:tableStyleId>{FABFCF23-3B69-468F-B69F-88F6DE6A72F2}</a:tableStyleId>
              </a:tblPr>
              <a:tblGrid>
                <a:gridCol w="2730335"/>
                <a:gridCol w="1093772"/>
              </a:tblGrid>
              <a:tr h="255779">
                <a:tc>
                  <a:txBody>
                    <a:bodyPr/>
                    <a:lstStyle/>
                    <a:p>
                      <a:pPr marL="0" marR="0">
                        <a:spcBef>
                          <a:spcPts val="0"/>
                        </a:spcBef>
                        <a:spcAft>
                          <a:spcPts val="0"/>
                        </a:spcAft>
                      </a:pPr>
                      <a:r>
                        <a:rPr lang="en-US" sz="1200" dirty="0" smtClean="0">
                          <a:effectLst/>
                          <a:latin typeface="Arial" panose="020B0604020202020204" pitchFamily="34" charset="0"/>
                          <a:ea typeface="+mn-ea"/>
                          <a:cs typeface="Arial" panose="020B0604020202020204" pitchFamily="34" charset="0"/>
                        </a:rPr>
                        <a:t>Claim</a:t>
                      </a:r>
                      <a:r>
                        <a:rPr lang="en-US" sz="1200" baseline="0" dirty="0" smtClean="0">
                          <a:effectLst/>
                          <a:latin typeface="Arial" panose="020B0604020202020204" pitchFamily="34" charset="0"/>
                          <a:ea typeface="+mn-ea"/>
                          <a:cs typeface="Arial" panose="020B0604020202020204" pitchFamily="34" charset="0"/>
                        </a:rPr>
                        <a:t> / Encounter Information</a:t>
                      </a:r>
                      <a:endParaRPr lang="en-US" sz="12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200" dirty="0" smtClean="0">
                          <a:effectLst/>
                          <a:latin typeface="Arial" panose="020B0604020202020204" pitchFamily="34" charset="0"/>
                          <a:cs typeface="Arial" panose="020B0604020202020204" pitchFamily="34" charset="0"/>
                        </a:rPr>
                        <a:t>Value</a:t>
                      </a:r>
                      <a:endParaRPr lang="en-US" sz="1200" dirty="0">
                        <a:effectLst/>
                        <a:latin typeface="Arial" panose="020B0604020202020204" pitchFamily="34" charset="0"/>
                        <a:ea typeface="Times New Roman"/>
                        <a:cs typeface="Arial" panose="020B0604020202020204" pitchFamily="34" charset="0"/>
                      </a:endParaRPr>
                    </a:p>
                  </a:txBody>
                  <a:tcPr marL="68580" marR="68580" marT="0" marB="0" anchor="ctr"/>
                </a:tc>
              </a:tr>
              <a:tr h="2557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effectLst/>
                          <a:latin typeface="Arial" panose="020B0604020202020204" pitchFamily="34" charset="0"/>
                          <a:cs typeface="Arial" panose="020B0604020202020204" pitchFamily="34" charset="0"/>
                        </a:rPr>
                        <a:t>Submitted Charges</a:t>
                      </a:r>
                      <a:endParaRPr lang="en-US" sz="1200" b="0" dirty="0" smtClean="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200" b="0" dirty="0" smtClean="0">
                          <a:effectLst/>
                          <a:latin typeface="Arial" panose="020B0604020202020204" pitchFamily="34" charset="0"/>
                          <a:cs typeface="Arial" panose="020B0604020202020204" pitchFamily="34" charset="0"/>
                        </a:rPr>
                        <a:t>$84,000.00</a:t>
                      </a:r>
                      <a:endParaRPr lang="en-US" sz="1200" b="0" dirty="0">
                        <a:effectLst/>
                        <a:latin typeface="Arial" panose="020B0604020202020204" pitchFamily="34" charset="0"/>
                        <a:ea typeface="Times New Roman"/>
                        <a:cs typeface="Arial" panose="020B0604020202020204" pitchFamily="34" charset="0"/>
                      </a:endParaRPr>
                    </a:p>
                  </a:txBody>
                  <a:tcPr marL="68580" marR="68580" marT="0" marB="0" anchor="ctr"/>
                </a:tc>
              </a:tr>
              <a:tr h="4056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effectLst/>
                          <a:latin typeface="Arial" panose="020B0604020202020204" pitchFamily="34" charset="0"/>
                          <a:ea typeface="Times New Roman"/>
                          <a:cs typeface="Arial" panose="020B0604020202020204" pitchFamily="34" charset="0"/>
                        </a:rPr>
                        <a:t>Length of Stay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effectLst/>
                          <a:latin typeface="Arial" panose="020B0604020202020204" pitchFamily="34" charset="0"/>
                          <a:ea typeface="Times New Roman"/>
                          <a:cs typeface="Arial" panose="020B0604020202020204" pitchFamily="34" charset="0"/>
                        </a:rPr>
                        <a:t>(Admit through Discharge)</a:t>
                      </a:r>
                    </a:p>
                  </a:txBody>
                  <a:tcPr marL="68580" marR="68580" marT="0" marB="0" anchor="ctr"/>
                </a:tc>
                <a:tc>
                  <a:txBody>
                    <a:bodyPr/>
                    <a:lstStyle/>
                    <a:p>
                      <a:pPr marL="0" marR="0" algn="r">
                        <a:spcBef>
                          <a:spcPts val="0"/>
                        </a:spcBef>
                        <a:spcAft>
                          <a:spcPts val="0"/>
                        </a:spcAft>
                      </a:pPr>
                      <a:r>
                        <a:rPr lang="en-US" sz="1200" b="0" baseline="0" dirty="0" smtClean="0">
                          <a:effectLst/>
                          <a:latin typeface="Arial" panose="020B0604020202020204" pitchFamily="34" charset="0"/>
                          <a:ea typeface="Times New Roman"/>
                          <a:cs typeface="Arial" panose="020B0604020202020204" pitchFamily="34" charset="0"/>
                        </a:rPr>
                        <a:t>1</a:t>
                      </a:r>
                      <a:endParaRPr lang="en-US" sz="1200" b="0" dirty="0">
                        <a:effectLst/>
                        <a:latin typeface="Arial" panose="020B0604020202020204" pitchFamily="34" charset="0"/>
                        <a:ea typeface="Times New Roman"/>
                        <a:cs typeface="Arial" panose="020B0604020202020204" pitchFamily="34" charset="0"/>
                      </a:endParaRPr>
                    </a:p>
                  </a:txBody>
                  <a:tcPr marL="68580" marR="68580" marT="0" marB="0" anchor="ctr"/>
                </a:tc>
              </a:tr>
              <a:tr h="2557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effectLst/>
                          <a:latin typeface="Arial" panose="020B0604020202020204" pitchFamily="34" charset="0"/>
                          <a:ea typeface="Times New Roman"/>
                          <a:cs typeface="Arial" panose="020B0604020202020204" pitchFamily="34" charset="0"/>
                        </a:rPr>
                        <a:t>Medicaid Covered</a:t>
                      </a:r>
                      <a:r>
                        <a:rPr lang="en-US" sz="1200" b="0" baseline="0" dirty="0" smtClean="0">
                          <a:effectLst/>
                          <a:latin typeface="Arial" panose="020B0604020202020204" pitchFamily="34" charset="0"/>
                          <a:ea typeface="Times New Roman"/>
                          <a:cs typeface="Arial" panose="020B0604020202020204" pitchFamily="34" charset="0"/>
                        </a:rPr>
                        <a:t> Days</a:t>
                      </a:r>
                      <a:endParaRPr lang="en-US" sz="1200" b="0" dirty="0" smtClean="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200" b="0" dirty="0" smtClean="0">
                          <a:effectLst/>
                          <a:latin typeface="Arial" panose="020B0604020202020204" pitchFamily="34" charset="0"/>
                          <a:ea typeface="Times New Roman"/>
                          <a:cs typeface="Arial" panose="020B0604020202020204" pitchFamily="34" charset="0"/>
                        </a:rPr>
                        <a:t>1</a:t>
                      </a:r>
                      <a:endParaRPr lang="en-US" sz="1200" b="0" dirty="0">
                        <a:effectLst/>
                        <a:latin typeface="Arial" panose="020B0604020202020204" pitchFamily="34" charset="0"/>
                        <a:ea typeface="Times New Roman"/>
                        <a:cs typeface="Arial" panose="020B0604020202020204" pitchFamily="34" charset="0"/>
                      </a:endParaRPr>
                    </a:p>
                  </a:txBody>
                  <a:tcPr marL="68580" marR="68580" marT="0" marB="0" anchor="ctr"/>
                </a:tc>
              </a:tr>
              <a:tr h="2557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effectLst/>
                          <a:latin typeface="Arial" panose="020B0604020202020204" pitchFamily="34" charset="0"/>
                          <a:ea typeface="Times New Roman"/>
                          <a:cs typeface="Arial" panose="020B0604020202020204" pitchFamily="34" charset="0"/>
                        </a:rPr>
                        <a:t>Transfer</a:t>
                      </a:r>
                    </a:p>
                  </a:txBody>
                  <a:tcPr marL="68580" marR="68580" marT="0" marB="0" anchor="ctr"/>
                </a:tc>
                <a:tc>
                  <a:txBody>
                    <a:bodyPr/>
                    <a:lstStyle/>
                    <a:p>
                      <a:pPr marL="0" marR="0" algn="r">
                        <a:spcBef>
                          <a:spcPts val="0"/>
                        </a:spcBef>
                        <a:spcAft>
                          <a:spcPts val="0"/>
                        </a:spcAft>
                      </a:pPr>
                      <a:r>
                        <a:rPr lang="en-US" sz="1200" b="0" dirty="0" smtClean="0">
                          <a:effectLst/>
                          <a:latin typeface="Arial" panose="020B0604020202020204" pitchFamily="34" charset="0"/>
                          <a:ea typeface="Times New Roman"/>
                          <a:cs typeface="Arial" panose="020B0604020202020204" pitchFamily="34" charset="0"/>
                        </a:rPr>
                        <a:t>Yes</a:t>
                      </a:r>
                      <a:endParaRPr lang="en-US" sz="1200" b="0" dirty="0">
                        <a:effectLst/>
                        <a:latin typeface="Arial" panose="020B0604020202020204" pitchFamily="34" charset="0"/>
                        <a:ea typeface="Times New Roman"/>
                        <a:cs typeface="Arial" panose="020B0604020202020204" pitchFamily="34" charset="0"/>
                      </a:endParaRPr>
                    </a:p>
                  </a:txBody>
                  <a:tcPr marL="68580" marR="68580" marT="0" marB="0" anchor="ctr"/>
                </a:tc>
              </a:tr>
              <a:tr h="2557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effectLst/>
                          <a:latin typeface="Arial" panose="020B0604020202020204" pitchFamily="34" charset="0"/>
                          <a:ea typeface="Times New Roman"/>
                          <a:cs typeface="Arial" panose="020B0604020202020204" pitchFamily="34" charset="0"/>
                        </a:rPr>
                        <a:t>Patient Age</a:t>
                      </a:r>
                    </a:p>
                  </a:txBody>
                  <a:tcPr marL="68580" marR="68580" marT="0" marB="0" anchor="ctr"/>
                </a:tc>
                <a:tc>
                  <a:txBody>
                    <a:bodyPr/>
                    <a:lstStyle/>
                    <a:p>
                      <a:pPr marL="0" marR="0" algn="r">
                        <a:spcBef>
                          <a:spcPts val="0"/>
                        </a:spcBef>
                        <a:spcAft>
                          <a:spcPts val="0"/>
                        </a:spcAft>
                      </a:pPr>
                      <a:r>
                        <a:rPr lang="en-US" sz="1200" b="0" dirty="0" smtClean="0">
                          <a:effectLst/>
                          <a:latin typeface="Arial" panose="020B0604020202020204" pitchFamily="34" charset="0"/>
                          <a:ea typeface="Times New Roman"/>
                          <a:cs typeface="Arial" panose="020B0604020202020204" pitchFamily="34" charset="0"/>
                        </a:rPr>
                        <a:t>55</a:t>
                      </a:r>
                      <a:endParaRPr lang="en-US" sz="1200" b="0" dirty="0">
                        <a:effectLst/>
                        <a:latin typeface="Arial" panose="020B0604020202020204" pitchFamily="34" charset="0"/>
                        <a:ea typeface="Times New Roman"/>
                        <a:cs typeface="Arial" panose="020B0604020202020204" pitchFamily="34" charset="0"/>
                      </a:endParaRPr>
                    </a:p>
                  </a:txBody>
                  <a:tcPr marL="68580" marR="68580" marT="0" marB="0" anchor="ctr"/>
                </a:tc>
              </a:tr>
              <a:tr h="2557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effectLst/>
                          <a:latin typeface="Arial" panose="020B0604020202020204" pitchFamily="34" charset="0"/>
                          <a:ea typeface="Times New Roman"/>
                          <a:cs typeface="Arial" panose="020B0604020202020204" pitchFamily="34" charset="0"/>
                        </a:rPr>
                        <a:t>Provider ID</a:t>
                      </a:r>
                    </a:p>
                  </a:txBody>
                  <a:tcPr marL="68580" marR="68580" marT="0" marB="0" anchor="ctr"/>
                </a:tc>
                <a:tc>
                  <a:txBody>
                    <a:bodyPr/>
                    <a:lstStyle/>
                    <a:p>
                      <a:pPr marL="0" marR="0" algn="r">
                        <a:spcBef>
                          <a:spcPts val="0"/>
                        </a:spcBef>
                        <a:spcAft>
                          <a:spcPts val="0"/>
                        </a:spcAft>
                      </a:pPr>
                      <a:r>
                        <a:rPr lang="en-US" sz="1200" b="0" dirty="0" smtClean="0">
                          <a:effectLst/>
                          <a:latin typeface="Arial" panose="020B0604020202020204" pitchFamily="34" charset="0"/>
                          <a:ea typeface="Times New Roman"/>
                          <a:cs typeface="Arial" panose="020B0604020202020204" pitchFamily="34" charset="0"/>
                        </a:rPr>
                        <a:t>XXXX</a:t>
                      </a:r>
                      <a:endParaRPr lang="en-US" sz="1200" b="0" dirty="0">
                        <a:effectLst/>
                        <a:latin typeface="Arial" panose="020B0604020202020204" pitchFamily="34" charset="0"/>
                        <a:ea typeface="Times New Roman"/>
                        <a:cs typeface="Arial" panose="020B0604020202020204" pitchFamily="34" charset="0"/>
                      </a:endParaRPr>
                    </a:p>
                  </a:txBody>
                  <a:tcPr marL="68580" marR="68580" marT="0" marB="0" anchor="ctr"/>
                </a:tc>
              </a:tr>
              <a:tr h="255779">
                <a:tc>
                  <a:txBody>
                    <a:bodyPr/>
                    <a:lstStyle/>
                    <a:p>
                      <a:pPr marL="0" marR="0">
                        <a:spcBef>
                          <a:spcPts val="0"/>
                        </a:spcBef>
                        <a:spcAft>
                          <a:spcPts val="0"/>
                        </a:spcAft>
                      </a:pPr>
                      <a:r>
                        <a:rPr lang="en-US" sz="1200" b="0" dirty="0" smtClean="0">
                          <a:effectLst/>
                          <a:latin typeface="Arial" panose="020B0604020202020204" pitchFamily="34" charset="0"/>
                          <a:ea typeface="Times New Roman"/>
                          <a:cs typeface="Arial" panose="020B0604020202020204" pitchFamily="34" charset="0"/>
                        </a:rPr>
                        <a:t>DRG (knee joint replace)</a:t>
                      </a:r>
                      <a:endParaRPr lang="en-US" sz="12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3022</a:t>
                      </a:r>
                    </a:p>
                  </a:txBody>
                  <a:tcPr marL="68580" marR="68580" marT="0" marB="0" anchor="ctr"/>
                </a:tc>
              </a:tr>
            </a:tbl>
          </a:graphicData>
        </a:graphic>
      </p:graphicFrame>
      <p:graphicFrame>
        <p:nvGraphicFramePr>
          <p:cNvPr id="9" name="Content Placeholder 5"/>
          <p:cNvGraphicFramePr>
            <a:graphicFrameLocks/>
          </p:cNvGraphicFramePr>
          <p:nvPr>
            <p:extLst>
              <p:ext uri="{D42A27DB-BD31-4B8C-83A1-F6EECF244321}">
                <p14:modId xmlns:p14="http://schemas.microsoft.com/office/powerpoint/2010/main" val="1195620868"/>
              </p:ext>
            </p:extLst>
          </p:nvPr>
        </p:nvGraphicFramePr>
        <p:xfrm>
          <a:off x="4567053" y="3821508"/>
          <a:ext cx="4191000" cy="1687880"/>
        </p:xfrm>
        <a:graphic>
          <a:graphicData uri="http://schemas.openxmlformats.org/drawingml/2006/table">
            <a:tbl>
              <a:tblPr firstRow="1" firstCol="1" bandRow="1">
                <a:tableStyleId>{FABFCF23-3B69-468F-B69F-88F6DE6A72F2}</a:tableStyleId>
              </a:tblPr>
              <a:tblGrid>
                <a:gridCol w="3211285"/>
                <a:gridCol w="979715"/>
              </a:tblGrid>
              <a:tr h="164550">
                <a:tc>
                  <a:txBody>
                    <a:bodyPr/>
                    <a:lstStyle/>
                    <a:p>
                      <a:pPr marL="0" marR="0">
                        <a:spcBef>
                          <a:spcPts val="0"/>
                        </a:spcBef>
                        <a:spcAft>
                          <a:spcPts val="0"/>
                        </a:spcAft>
                      </a:pPr>
                      <a:r>
                        <a:rPr lang="en-US" sz="1200" dirty="0" smtClean="0">
                          <a:effectLst/>
                          <a:latin typeface="Arial" panose="020B0604020202020204" pitchFamily="34" charset="0"/>
                          <a:ea typeface="Times New Roman"/>
                          <a:cs typeface="Arial" panose="020B0604020202020204" pitchFamily="34" charset="0"/>
                        </a:rPr>
                        <a:t>Final</a:t>
                      </a:r>
                      <a:r>
                        <a:rPr lang="en-US" sz="1200" baseline="0" dirty="0" smtClean="0">
                          <a:effectLst/>
                          <a:latin typeface="Arial" panose="020B0604020202020204" pitchFamily="34" charset="0"/>
                          <a:ea typeface="Times New Roman"/>
                          <a:cs typeface="Arial" panose="020B0604020202020204" pitchFamily="34" charset="0"/>
                        </a:rPr>
                        <a:t> Allowed Amount0</a:t>
                      </a:r>
                      <a:endParaRPr lang="en-US" sz="12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200" dirty="0" smtClean="0">
                          <a:effectLst/>
                          <a:latin typeface="Arial" panose="020B0604020202020204" pitchFamily="34" charset="0"/>
                          <a:cs typeface="Arial" panose="020B0604020202020204" pitchFamily="34" charset="0"/>
                        </a:rPr>
                        <a:t>Value</a:t>
                      </a:r>
                      <a:endParaRPr lang="en-US" sz="1200" dirty="0">
                        <a:effectLst/>
                        <a:latin typeface="Arial" panose="020B0604020202020204" pitchFamily="34" charset="0"/>
                        <a:ea typeface="Times New Roman"/>
                        <a:cs typeface="Arial" panose="020B0604020202020204" pitchFamily="34" charset="0"/>
                      </a:endParaRPr>
                    </a:p>
                  </a:txBody>
                  <a:tcPr marL="68580" marR="68580" marT="0" marB="0" anchor="ctr"/>
                </a:tc>
              </a:tr>
              <a:tr h="295374">
                <a:tc>
                  <a:txBody>
                    <a:bodyPr/>
                    <a:lstStyle/>
                    <a:p>
                      <a:pPr marL="0" marR="0">
                        <a:spcBef>
                          <a:spcPts val="0"/>
                        </a:spcBef>
                        <a:spcAft>
                          <a:spcPts val="0"/>
                        </a:spcAft>
                      </a:pPr>
                      <a:r>
                        <a:rPr lang="en-US" sz="1200" b="0" dirty="0" smtClean="0">
                          <a:effectLst/>
                          <a:latin typeface="Arial" panose="020B0604020202020204" pitchFamily="34" charset="0"/>
                          <a:cs typeface="Arial" panose="020B0604020202020204" pitchFamily="34" charset="0"/>
                        </a:rPr>
                        <a:t>Covered Day Reduction Factor</a:t>
                      </a:r>
                      <a:endParaRPr lang="en-US" sz="12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200" b="0" dirty="0" smtClean="0">
                          <a:effectLst/>
                          <a:latin typeface="Arial" panose="020B0604020202020204" pitchFamily="34" charset="0"/>
                          <a:cs typeface="Arial" panose="020B0604020202020204" pitchFamily="34" charset="0"/>
                        </a:rPr>
                        <a:t>1.00</a:t>
                      </a:r>
                      <a:endParaRPr lang="en-US" sz="1200" b="0" dirty="0">
                        <a:effectLst/>
                        <a:latin typeface="Arial" panose="020B0604020202020204" pitchFamily="34" charset="0"/>
                        <a:ea typeface="Times New Roman"/>
                        <a:cs typeface="Arial" panose="020B0604020202020204" pitchFamily="34" charset="0"/>
                      </a:endParaRPr>
                    </a:p>
                  </a:txBody>
                  <a:tcPr marL="68580" marR="68580" marT="0" marB="0" anchor="ctr"/>
                </a:tc>
              </a:tr>
              <a:tr h="281309">
                <a:tc>
                  <a:txBody>
                    <a:bodyPr/>
                    <a:lstStyle/>
                    <a:p>
                      <a:pPr marL="0" marR="0">
                        <a:spcBef>
                          <a:spcPts val="0"/>
                        </a:spcBef>
                        <a:spcAft>
                          <a:spcPts val="0"/>
                        </a:spcAft>
                      </a:pPr>
                      <a:r>
                        <a:rPr lang="en-US" sz="1200" b="0" dirty="0" smtClean="0">
                          <a:effectLst/>
                          <a:latin typeface="Arial" panose="020B0604020202020204" pitchFamily="34" charset="0"/>
                          <a:ea typeface="+mn-ea"/>
                          <a:cs typeface="Arial" panose="020B0604020202020204" pitchFamily="34" charset="0"/>
                        </a:rPr>
                        <a:t>Provider</a:t>
                      </a:r>
                      <a:r>
                        <a:rPr lang="en-US" sz="1200" b="0" baseline="0" dirty="0" smtClean="0">
                          <a:effectLst/>
                          <a:latin typeface="Arial" panose="020B0604020202020204" pitchFamily="34" charset="0"/>
                          <a:ea typeface="+mn-ea"/>
                          <a:cs typeface="Arial" panose="020B0604020202020204" pitchFamily="34" charset="0"/>
                        </a:rPr>
                        <a:t> DRG Transition Multiplier</a:t>
                      </a:r>
                      <a:endParaRPr lang="en-US" sz="12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0.9685</a:t>
                      </a:r>
                    </a:p>
                  </a:txBody>
                  <a:tcPr marL="68580" marR="68580" marT="0" marB="0" anchor="ctr"/>
                </a:tc>
              </a:tr>
              <a:tr h="309439">
                <a:tc>
                  <a:txBody>
                    <a:bodyPr/>
                    <a:lstStyle/>
                    <a:p>
                      <a:pPr marL="0" marR="0">
                        <a:spcBef>
                          <a:spcPts val="0"/>
                        </a:spcBef>
                        <a:spcAft>
                          <a:spcPts val="0"/>
                        </a:spcAft>
                      </a:pPr>
                      <a:r>
                        <a:rPr lang="en-US" sz="1200" b="0" dirty="0" smtClean="0">
                          <a:effectLst/>
                          <a:latin typeface="Arial" panose="020B0604020202020204" pitchFamily="34" charset="0"/>
                          <a:cs typeface="Arial" panose="020B0604020202020204" pitchFamily="34" charset="0"/>
                        </a:rPr>
                        <a:t>Final Base DRG Payment</a:t>
                      </a:r>
                      <a:endParaRPr lang="en-US" sz="12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200" b="0" dirty="0" smtClean="0">
                          <a:effectLst/>
                          <a:latin typeface="Arial" panose="020B0604020202020204" pitchFamily="34" charset="0"/>
                          <a:ea typeface="Times New Roman"/>
                          <a:cs typeface="Arial" panose="020B0604020202020204" pitchFamily="34" charset="0"/>
                        </a:rPr>
                        <a:t>$5,373.03</a:t>
                      </a:r>
                      <a:endParaRPr lang="en-US" sz="12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200" b="0" dirty="0" smtClean="0">
                          <a:effectLst/>
                          <a:latin typeface="Arial" panose="020B0604020202020204" pitchFamily="34" charset="0"/>
                          <a:cs typeface="Arial" panose="020B0604020202020204" pitchFamily="34" charset="0"/>
                        </a:rPr>
                        <a:t>Final Outlier Add-on Payment</a:t>
                      </a:r>
                      <a:endParaRPr lang="en-US" sz="12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200" b="0" dirty="0" smtClean="0">
                          <a:effectLst/>
                          <a:latin typeface="Arial" panose="020B0604020202020204" pitchFamily="34" charset="0"/>
                          <a:cs typeface="Arial" panose="020B0604020202020204" pitchFamily="34" charset="0"/>
                        </a:rPr>
                        <a:t>$0.00</a:t>
                      </a:r>
                      <a:endParaRPr lang="en-US" sz="12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200" b="1" dirty="0" smtClean="0">
                          <a:solidFill>
                            <a:srgbClr val="C00000"/>
                          </a:solidFill>
                          <a:effectLst/>
                          <a:latin typeface="Arial" panose="020B0604020202020204" pitchFamily="34" charset="0"/>
                          <a:cs typeface="Arial" panose="020B0604020202020204" pitchFamily="34" charset="0"/>
                        </a:rPr>
                        <a:t>Final Allowed Amount</a:t>
                      </a:r>
                      <a:endParaRPr lang="en-US" sz="1200" b="1" dirty="0">
                        <a:solidFill>
                          <a:srgbClr val="C00000"/>
                        </a:solidFill>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200" b="1" dirty="0" smtClean="0">
                          <a:solidFill>
                            <a:srgbClr val="C00000"/>
                          </a:solidFill>
                          <a:effectLst/>
                          <a:latin typeface="Arial" panose="020B0604020202020204" pitchFamily="34" charset="0"/>
                          <a:cs typeface="Arial" panose="020B0604020202020204" pitchFamily="34" charset="0"/>
                        </a:rPr>
                        <a:t>$5,203.78</a:t>
                      </a:r>
                      <a:endParaRPr lang="en-US" sz="1200" b="1" dirty="0">
                        <a:solidFill>
                          <a:srgbClr val="C00000"/>
                        </a:solidFill>
                        <a:effectLst/>
                        <a:latin typeface="Arial" panose="020B0604020202020204" pitchFamily="34" charset="0"/>
                        <a:ea typeface="Times New Roman"/>
                        <a:cs typeface="Arial" panose="020B0604020202020204" pitchFamily="34" charset="0"/>
                      </a:endParaRPr>
                    </a:p>
                  </a:txBody>
                  <a:tcPr marL="68580" marR="68580" marT="0" marB="0" anchor="ctr"/>
                </a:tc>
              </a:tr>
            </a:tbl>
          </a:graphicData>
        </a:graphic>
      </p:graphicFrame>
      <p:graphicFrame>
        <p:nvGraphicFramePr>
          <p:cNvPr id="6" name="Content Placeholder 5"/>
          <p:cNvGraphicFramePr>
            <a:graphicFrameLocks/>
          </p:cNvGraphicFramePr>
          <p:nvPr>
            <p:extLst>
              <p:ext uri="{D42A27DB-BD31-4B8C-83A1-F6EECF244321}">
                <p14:modId xmlns:p14="http://schemas.microsoft.com/office/powerpoint/2010/main" val="1288602393"/>
              </p:ext>
            </p:extLst>
          </p:nvPr>
        </p:nvGraphicFramePr>
        <p:xfrm>
          <a:off x="397825" y="3542782"/>
          <a:ext cx="3824107" cy="2291723"/>
        </p:xfrm>
        <a:graphic>
          <a:graphicData uri="http://schemas.openxmlformats.org/drawingml/2006/table">
            <a:tbl>
              <a:tblPr firstRow="1" firstCol="1" bandRow="1">
                <a:tableStyleId>{FABFCF23-3B69-468F-B69F-88F6DE6A72F2}</a:tableStyleId>
              </a:tblPr>
              <a:tblGrid>
                <a:gridCol w="2951431"/>
                <a:gridCol w="872676"/>
              </a:tblGrid>
              <a:tr h="2127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Arial" panose="020B0604020202020204" pitchFamily="34" charset="0"/>
                          <a:cs typeface="Arial" panose="020B0604020202020204" pitchFamily="34" charset="0"/>
                        </a:rPr>
                        <a:t>Base Payment Information</a:t>
                      </a:r>
                      <a:endParaRPr lang="en-US" sz="1200" dirty="0" smtClean="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200" dirty="0" smtClean="0">
                          <a:effectLst/>
                          <a:latin typeface="Arial" panose="020B0604020202020204" pitchFamily="34" charset="0"/>
                          <a:cs typeface="Arial" panose="020B0604020202020204" pitchFamily="34" charset="0"/>
                        </a:rPr>
                        <a:t>Value</a:t>
                      </a:r>
                      <a:endParaRPr lang="en-US" sz="1200" dirty="0">
                        <a:effectLst/>
                        <a:latin typeface="Arial" panose="020B0604020202020204" pitchFamily="34" charset="0"/>
                        <a:ea typeface="Times New Roman"/>
                        <a:cs typeface="Arial" panose="020B0604020202020204" pitchFamily="34" charset="0"/>
                      </a:endParaRPr>
                    </a:p>
                  </a:txBody>
                  <a:tcPr marL="68580" marR="68580" marT="0" marB="0" anchor="ctr"/>
                </a:tc>
              </a:tr>
              <a:tr h="2571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effectLst/>
                          <a:latin typeface="Arial" panose="020B0604020202020204" pitchFamily="34" charset="0"/>
                          <a:cs typeface="Arial" panose="020B0604020202020204" pitchFamily="34" charset="0"/>
                        </a:rPr>
                        <a:t>DRG Relative Weight</a:t>
                      </a:r>
                      <a:endParaRPr lang="en-US" sz="1200" b="0" dirty="0" smtClean="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200" b="0" dirty="0" smtClean="0">
                          <a:effectLst/>
                          <a:latin typeface="Arial" panose="020B0604020202020204" pitchFamily="34" charset="0"/>
                          <a:ea typeface="Times New Roman"/>
                          <a:cs typeface="Arial" panose="020B0604020202020204" pitchFamily="34" charset="0"/>
                        </a:rPr>
                        <a:t>1.6326</a:t>
                      </a:r>
                    </a:p>
                  </a:txBody>
                  <a:tcPr marL="68580" marR="68580" marT="0" marB="0" anchor="ctr"/>
                </a:tc>
              </a:tr>
              <a:tr h="447541">
                <a:tc>
                  <a:txBody>
                    <a:bodyPr/>
                    <a:lstStyle/>
                    <a:p>
                      <a:pPr marL="0" marR="0">
                        <a:spcBef>
                          <a:spcPts val="0"/>
                        </a:spcBef>
                        <a:spcAft>
                          <a:spcPts val="0"/>
                        </a:spcAft>
                      </a:pPr>
                      <a:r>
                        <a:rPr lang="en-US" sz="1200" b="0" dirty="0" smtClean="0">
                          <a:effectLst/>
                          <a:latin typeface="Arial" panose="020B0604020202020204" pitchFamily="34" charset="0"/>
                          <a:cs typeface="Arial" panose="020B0604020202020204" pitchFamily="34" charset="0"/>
                        </a:rPr>
                        <a:t>DRG Base Rate</a:t>
                      </a:r>
                      <a:endParaRPr lang="en-US" sz="1200" b="0" dirty="0" smtClean="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200" b="0" dirty="0" smtClean="0">
                          <a:effectLst/>
                          <a:latin typeface="Arial" panose="020B0604020202020204" pitchFamily="34" charset="0"/>
                          <a:cs typeface="Arial" panose="020B0604020202020204" pitchFamily="34" charset="0"/>
                        </a:rPr>
                        <a:t>$5,430.29</a:t>
                      </a:r>
                      <a:endParaRPr lang="en-US" sz="1200" b="0" dirty="0" smtClean="0">
                        <a:effectLst/>
                        <a:latin typeface="Arial" panose="020B0604020202020204" pitchFamily="34" charset="0"/>
                        <a:ea typeface="Times New Roman"/>
                        <a:cs typeface="Arial" panose="020B0604020202020204" pitchFamily="34" charset="0"/>
                      </a:endParaRPr>
                    </a:p>
                  </a:txBody>
                  <a:tcPr marL="68580" marR="68580" marT="0" marB="0" anchor="ctr"/>
                </a:tc>
              </a:tr>
              <a:tr h="425579">
                <a:tc>
                  <a:txBody>
                    <a:bodyPr/>
                    <a:lstStyle/>
                    <a:p>
                      <a:pPr marL="0" marR="0">
                        <a:spcBef>
                          <a:spcPts val="0"/>
                        </a:spcBef>
                        <a:spcAft>
                          <a:spcPts val="0"/>
                        </a:spcAft>
                      </a:pPr>
                      <a:r>
                        <a:rPr lang="en-US" sz="1200" b="0" dirty="0" smtClean="0">
                          <a:effectLst/>
                          <a:latin typeface="Arial" panose="020B0604020202020204" pitchFamily="34" charset="0"/>
                          <a:ea typeface="Times New Roman"/>
                          <a:cs typeface="Arial" panose="020B0604020202020204" pitchFamily="34" charset="0"/>
                        </a:rPr>
                        <a:t>High</a:t>
                      </a:r>
                      <a:r>
                        <a:rPr lang="en-US" sz="1200" b="0" baseline="0" dirty="0" smtClean="0">
                          <a:effectLst/>
                          <a:latin typeface="Arial" panose="020B0604020202020204" pitchFamily="34" charset="0"/>
                          <a:ea typeface="Times New Roman"/>
                          <a:cs typeface="Arial" panose="020B0604020202020204" pitchFamily="34" charset="0"/>
                        </a:rPr>
                        <a:t> Medicaid Volume </a:t>
                      </a:r>
                    </a:p>
                    <a:p>
                      <a:pPr marL="0" marR="0">
                        <a:spcBef>
                          <a:spcPts val="0"/>
                        </a:spcBef>
                        <a:spcAft>
                          <a:spcPts val="0"/>
                        </a:spcAft>
                      </a:pPr>
                      <a:r>
                        <a:rPr lang="en-US" sz="1200" b="0" baseline="0" dirty="0" smtClean="0">
                          <a:effectLst/>
                          <a:latin typeface="Arial" panose="020B0604020202020204" pitchFamily="34" charset="0"/>
                          <a:ea typeface="Times New Roman"/>
                          <a:cs typeface="Arial" panose="020B0604020202020204" pitchFamily="34" charset="0"/>
                        </a:rPr>
                        <a:t>Hold Harmless adjustor</a:t>
                      </a:r>
                      <a:endParaRPr lang="en-US" sz="12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200" b="0" dirty="0" smtClean="0">
                          <a:effectLst/>
                          <a:latin typeface="Arial" panose="020B0604020202020204" pitchFamily="34" charset="0"/>
                          <a:cs typeface="Arial" panose="020B0604020202020204" pitchFamily="34" charset="0"/>
                        </a:rPr>
                        <a:t>1.00</a:t>
                      </a:r>
                      <a:endParaRPr lang="en-US" sz="1200" b="0" dirty="0" smtClean="0">
                        <a:effectLst/>
                        <a:latin typeface="Arial" panose="020B0604020202020204" pitchFamily="34" charset="0"/>
                        <a:ea typeface="Times New Roman"/>
                        <a:cs typeface="Arial" panose="020B0604020202020204" pitchFamily="34" charset="0"/>
                      </a:endParaRPr>
                    </a:p>
                  </a:txBody>
                  <a:tcPr marL="68580" marR="68580" marT="0" marB="0" anchor="ctr"/>
                </a:tc>
              </a:tr>
              <a:tr h="425579">
                <a:tc>
                  <a:txBody>
                    <a:bodyPr/>
                    <a:lstStyle/>
                    <a:p>
                      <a:pPr marL="0" marR="0">
                        <a:spcBef>
                          <a:spcPts val="0"/>
                        </a:spcBef>
                        <a:spcAft>
                          <a:spcPts val="0"/>
                        </a:spcAft>
                      </a:pPr>
                      <a:r>
                        <a:rPr lang="en-US" sz="1200" b="0" dirty="0" smtClean="0">
                          <a:effectLst/>
                          <a:latin typeface="Arial" panose="020B0604020202020204" pitchFamily="34" charset="0"/>
                          <a:ea typeface="Times New Roman"/>
                          <a:cs typeface="Arial" panose="020B0604020202020204" pitchFamily="34" charset="0"/>
                        </a:rPr>
                        <a:t>Max of DRG Service Adjustor </a:t>
                      </a:r>
                    </a:p>
                    <a:p>
                      <a:pPr marL="0" marR="0">
                        <a:spcBef>
                          <a:spcPts val="0"/>
                        </a:spcBef>
                        <a:spcAft>
                          <a:spcPts val="0"/>
                        </a:spcAft>
                      </a:pPr>
                      <a:r>
                        <a:rPr lang="en-US" sz="1200" b="0" dirty="0" smtClean="0">
                          <a:effectLst/>
                          <a:latin typeface="Arial" panose="020B0604020202020204" pitchFamily="34" charset="0"/>
                          <a:ea typeface="Times New Roman"/>
                          <a:cs typeface="Arial" panose="020B0604020202020204" pitchFamily="34" charset="0"/>
                        </a:rPr>
                        <a:t>And DRG Age Adjustor</a:t>
                      </a:r>
                      <a:endParaRPr lang="en-US" sz="12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1.00</a:t>
                      </a:r>
                    </a:p>
                  </a:txBody>
                  <a:tcPr marL="68580" marR="68580" marT="0" marB="0" anchor="ctr"/>
                </a:tc>
              </a:tr>
              <a:tr h="261547">
                <a:tc>
                  <a:txBody>
                    <a:bodyPr/>
                    <a:lstStyle/>
                    <a:p>
                      <a:pPr marL="0" marR="0">
                        <a:spcBef>
                          <a:spcPts val="0"/>
                        </a:spcBef>
                        <a:spcAft>
                          <a:spcPts val="0"/>
                        </a:spcAft>
                      </a:pPr>
                      <a:r>
                        <a:rPr lang="en-US" sz="1200" b="0" dirty="0" smtClean="0">
                          <a:effectLst/>
                          <a:latin typeface="Arial" panose="020B0604020202020204" pitchFamily="34" charset="0"/>
                          <a:ea typeface="Times New Roman"/>
                          <a:cs typeface="Arial" panose="020B0604020202020204" pitchFamily="34" charset="0"/>
                        </a:rPr>
                        <a:t>DRG National Average</a:t>
                      </a:r>
                      <a:r>
                        <a:rPr lang="en-US" sz="1200" b="0" baseline="0" dirty="0" smtClean="0">
                          <a:effectLst/>
                          <a:latin typeface="Arial" panose="020B0604020202020204" pitchFamily="34" charset="0"/>
                          <a:ea typeface="Times New Roman"/>
                          <a:cs typeface="Arial" panose="020B0604020202020204" pitchFamily="34" charset="0"/>
                        </a:rPr>
                        <a:t> LOS</a:t>
                      </a:r>
                      <a:endParaRPr lang="en-US" sz="1200" b="0" dirty="0" smtClean="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r"/>
                      <a:r>
                        <a:rPr lang="en-US" sz="1200" dirty="0" smtClean="0">
                          <a:latin typeface="Arial" panose="020B0604020202020204" pitchFamily="34" charset="0"/>
                          <a:cs typeface="Arial" panose="020B0604020202020204" pitchFamily="34" charset="0"/>
                        </a:rPr>
                        <a:t>3.30</a:t>
                      </a:r>
                      <a:endParaRPr lang="en-US" sz="1200" dirty="0">
                        <a:latin typeface="Arial" panose="020B0604020202020204" pitchFamily="34" charset="0"/>
                        <a:cs typeface="Arial" panose="020B0604020202020204" pitchFamily="34" charset="0"/>
                      </a:endParaRPr>
                    </a:p>
                  </a:txBody>
                  <a:tcPr marL="68580" marR="68580" marT="0" marB="0" anchor="ctr"/>
                </a:tc>
              </a:tr>
              <a:tr h="261547">
                <a:tc>
                  <a:txBody>
                    <a:bodyPr/>
                    <a:lstStyle/>
                    <a:p>
                      <a:pPr marL="0" marR="0">
                        <a:spcBef>
                          <a:spcPts val="0"/>
                        </a:spcBef>
                        <a:spcAft>
                          <a:spcPts val="0"/>
                        </a:spcAft>
                      </a:pPr>
                      <a:r>
                        <a:rPr lang="en-US" sz="1200" b="0" dirty="0" smtClean="0">
                          <a:effectLst/>
                          <a:latin typeface="Arial" panose="020B0604020202020204" pitchFamily="34" charset="0"/>
                          <a:ea typeface="Times New Roman"/>
                          <a:cs typeface="Arial" panose="020B0604020202020204" pitchFamily="34" charset="0"/>
                        </a:rPr>
                        <a:t>Unadjusted</a:t>
                      </a:r>
                      <a:r>
                        <a:rPr lang="en-US" sz="1200" b="0" baseline="0" dirty="0" smtClean="0">
                          <a:effectLst/>
                          <a:latin typeface="Arial" panose="020B0604020202020204" pitchFamily="34" charset="0"/>
                          <a:ea typeface="Times New Roman"/>
                          <a:cs typeface="Arial" panose="020B0604020202020204" pitchFamily="34" charset="0"/>
                        </a:rPr>
                        <a:t> </a:t>
                      </a:r>
                      <a:r>
                        <a:rPr lang="en-US" sz="1200" b="0" dirty="0" smtClean="0">
                          <a:effectLst/>
                          <a:latin typeface="Arial" panose="020B0604020202020204" pitchFamily="34" charset="0"/>
                          <a:ea typeface="Times New Roman"/>
                          <a:cs typeface="Arial" panose="020B0604020202020204" pitchFamily="34" charset="0"/>
                        </a:rPr>
                        <a:t>DRG Base</a:t>
                      </a:r>
                      <a:r>
                        <a:rPr lang="en-US" sz="1200" b="0" baseline="0" dirty="0" smtClean="0">
                          <a:effectLst/>
                          <a:latin typeface="Arial" panose="020B0604020202020204" pitchFamily="34" charset="0"/>
                          <a:ea typeface="Times New Roman"/>
                          <a:cs typeface="Arial" panose="020B0604020202020204" pitchFamily="34" charset="0"/>
                        </a:rPr>
                        <a:t> Payment</a:t>
                      </a:r>
                      <a:endParaRPr lang="en-US" sz="1200" b="0" dirty="0" smtClean="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r"/>
                      <a:r>
                        <a:rPr lang="en-US" sz="1200" dirty="0" smtClean="0">
                          <a:latin typeface="Arial" panose="020B0604020202020204" pitchFamily="34" charset="0"/>
                          <a:cs typeface="Arial" panose="020B0604020202020204" pitchFamily="34" charset="0"/>
                        </a:rPr>
                        <a:t>$5,373.03</a:t>
                      </a:r>
                      <a:endParaRPr lang="en-US" sz="1200" dirty="0">
                        <a:latin typeface="Arial" panose="020B0604020202020204" pitchFamily="34" charset="0"/>
                        <a:cs typeface="Arial" panose="020B0604020202020204" pitchFamily="34" charset="0"/>
                      </a:endParaRPr>
                    </a:p>
                  </a:txBody>
                  <a:tcPr marL="68580" marR="68580" marT="0" marB="0" anchor="ctr"/>
                </a:tc>
              </a:tr>
            </a:tbl>
          </a:graphicData>
        </a:graphic>
      </p:graphicFrame>
      <p:graphicFrame>
        <p:nvGraphicFramePr>
          <p:cNvPr id="10" name="Content Placeholder 5"/>
          <p:cNvGraphicFramePr>
            <a:graphicFrameLocks/>
          </p:cNvGraphicFramePr>
          <p:nvPr>
            <p:extLst>
              <p:ext uri="{D42A27DB-BD31-4B8C-83A1-F6EECF244321}">
                <p14:modId xmlns:p14="http://schemas.microsoft.com/office/powerpoint/2010/main" val="3321438131"/>
              </p:ext>
            </p:extLst>
          </p:nvPr>
        </p:nvGraphicFramePr>
        <p:xfrm>
          <a:off x="4572000" y="1250914"/>
          <a:ext cx="4191000" cy="2125067"/>
        </p:xfrm>
        <a:graphic>
          <a:graphicData uri="http://schemas.openxmlformats.org/drawingml/2006/table">
            <a:tbl>
              <a:tblPr firstRow="1" firstCol="1" bandRow="1">
                <a:tableStyleId>{FABFCF23-3B69-468F-B69F-88F6DE6A72F2}</a:tableStyleId>
              </a:tblPr>
              <a:tblGrid>
                <a:gridCol w="3206338"/>
                <a:gridCol w="984662"/>
              </a:tblGrid>
              <a:tr h="268433">
                <a:tc>
                  <a:txBody>
                    <a:bodyPr/>
                    <a:lstStyle/>
                    <a:p>
                      <a:pPr marL="0" marR="0">
                        <a:spcBef>
                          <a:spcPts val="0"/>
                        </a:spcBef>
                        <a:spcAft>
                          <a:spcPts val="0"/>
                        </a:spcAft>
                      </a:pPr>
                      <a:r>
                        <a:rPr lang="en-US" sz="1200" dirty="0" smtClean="0">
                          <a:effectLst/>
                          <a:latin typeface="Arial" panose="020B0604020202020204" pitchFamily="34" charset="0"/>
                          <a:cs typeface="Arial" panose="020B0604020202020204" pitchFamily="34" charset="0"/>
                        </a:rPr>
                        <a:t>Outlier</a:t>
                      </a:r>
                      <a:r>
                        <a:rPr lang="en-US" sz="1200" baseline="0" dirty="0" smtClean="0">
                          <a:effectLst/>
                          <a:latin typeface="Arial" panose="020B0604020202020204" pitchFamily="34" charset="0"/>
                          <a:cs typeface="Arial" panose="020B0604020202020204" pitchFamily="34" charset="0"/>
                        </a:rPr>
                        <a:t> Add-on Payment</a:t>
                      </a:r>
                      <a:endParaRPr lang="en-US" sz="12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200" dirty="0" smtClean="0">
                          <a:effectLst/>
                          <a:latin typeface="Arial" panose="020B0604020202020204" pitchFamily="34" charset="0"/>
                          <a:cs typeface="Arial" panose="020B0604020202020204" pitchFamily="34" charset="0"/>
                        </a:rPr>
                        <a:t>Value</a:t>
                      </a:r>
                      <a:endParaRPr lang="en-US" sz="120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200" b="0" dirty="0" smtClean="0">
                          <a:effectLst/>
                          <a:latin typeface="Arial" panose="020B0604020202020204" pitchFamily="34" charset="0"/>
                          <a:cs typeface="Arial" panose="020B0604020202020204" pitchFamily="34" charset="0"/>
                        </a:rPr>
                        <a:t>Hospital</a:t>
                      </a:r>
                      <a:r>
                        <a:rPr lang="en-US" sz="1200" b="0" baseline="0" dirty="0" smtClean="0">
                          <a:effectLst/>
                          <a:latin typeface="Arial" panose="020B0604020202020204" pitchFamily="34" charset="0"/>
                          <a:cs typeface="Arial" panose="020B0604020202020204" pitchFamily="34" charset="0"/>
                        </a:rPr>
                        <a:t> Specific CCR</a:t>
                      </a:r>
                      <a:endParaRPr lang="en-US" sz="12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200" b="0" dirty="0" smtClean="0">
                          <a:effectLst/>
                          <a:latin typeface="Arial" panose="020B0604020202020204" pitchFamily="34" charset="0"/>
                          <a:ea typeface="Times New Roman"/>
                          <a:cs typeface="Arial" panose="020B0604020202020204" pitchFamily="34" charset="0"/>
                        </a:rPr>
                        <a:t>0.2370</a:t>
                      </a:r>
                      <a:endParaRPr lang="en-US" sz="12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200" b="0" dirty="0" smtClean="0">
                          <a:effectLst/>
                          <a:latin typeface="Arial" panose="020B0604020202020204" pitchFamily="34" charset="0"/>
                          <a:ea typeface="Times New Roman"/>
                          <a:cs typeface="Arial" panose="020B0604020202020204" pitchFamily="34" charset="0"/>
                        </a:rPr>
                        <a:t>Claim</a:t>
                      </a:r>
                      <a:r>
                        <a:rPr lang="en-US" sz="1200" b="0" baseline="0" dirty="0" smtClean="0">
                          <a:effectLst/>
                          <a:latin typeface="Arial" panose="020B0604020202020204" pitchFamily="34" charset="0"/>
                          <a:ea typeface="Times New Roman"/>
                          <a:cs typeface="Arial" panose="020B0604020202020204" pitchFamily="34" charset="0"/>
                        </a:rPr>
                        <a:t> Cost</a:t>
                      </a:r>
                      <a:endParaRPr lang="en-US" sz="12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200" b="0" dirty="0" smtClean="0">
                          <a:effectLst/>
                          <a:latin typeface="Arial" panose="020B0604020202020204" pitchFamily="34" charset="0"/>
                          <a:ea typeface="Times New Roman"/>
                          <a:cs typeface="Arial" panose="020B0604020202020204" pitchFamily="34" charset="0"/>
                        </a:rPr>
                        <a:t>$19,908.00</a:t>
                      </a:r>
                      <a:endParaRPr lang="en-US" sz="12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200" b="0" dirty="0" smtClean="0">
                          <a:effectLst/>
                          <a:latin typeface="Arial" panose="020B0604020202020204" pitchFamily="34" charset="0"/>
                          <a:ea typeface="Times New Roman"/>
                          <a:cs typeface="Arial" panose="020B0604020202020204" pitchFamily="34" charset="0"/>
                        </a:rPr>
                        <a:t>Fixed</a:t>
                      </a:r>
                      <a:r>
                        <a:rPr lang="en-US" sz="1200" b="0" baseline="0" dirty="0" smtClean="0">
                          <a:effectLst/>
                          <a:latin typeface="Arial" panose="020B0604020202020204" pitchFamily="34" charset="0"/>
                          <a:ea typeface="Times New Roman"/>
                          <a:cs typeface="Arial" panose="020B0604020202020204" pitchFamily="34" charset="0"/>
                        </a:rPr>
                        <a:t> Loss Amount</a:t>
                      </a:r>
                      <a:endParaRPr lang="en-US" sz="12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200" b="0" dirty="0" smtClean="0">
                          <a:effectLst/>
                          <a:latin typeface="Arial" panose="020B0604020202020204" pitchFamily="34" charset="0"/>
                          <a:ea typeface="Times New Roman"/>
                          <a:cs typeface="Arial" panose="020B0604020202020204" pitchFamily="34" charset="0"/>
                        </a:rPr>
                        <a:t>$65,000</a:t>
                      </a:r>
                      <a:endParaRPr lang="en-US" sz="12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200" b="0" dirty="0" smtClean="0">
                          <a:effectLst/>
                          <a:latin typeface="Arial" panose="020B0604020202020204" pitchFamily="34" charset="0"/>
                          <a:ea typeface="Times New Roman"/>
                          <a:cs typeface="Arial" panose="020B0604020202020204" pitchFamily="34" charset="0"/>
                        </a:rPr>
                        <a:t>Outlier</a:t>
                      </a:r>
                      <a:r>
                        <a:rPr lang="en-US" sz="1200" b="0" baseline="0" dirty="0" smtClean="0">
                          <a:effectLst/>
                          <a:latin typeface="Arial" panose="020B0604020202020204" pitchFamily="34" charset="0"/>
                          <a:ea typeface="Times New Roman"/>
                          <a:cs typeface="Arial" panose="020B0604020202020204" pitchFamily="34" charset="0"/>
                        </a:rPr>
                        <a:t> Threshold </a:t>
                      </a:r>
                      <a:endParaRPr lang="en-US" sz="12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200" b="0" dirty="0" smtClean="0">
                          <a:effectLst/>
                          <a:latin typeface="Arial" panose="020B0604020202020204" pitchFamily="34" charset="0"/>
                          <a:ea typeface="Times New Roman"/>
                          <a:cs typeface="Arial" panose="020B0604020202020204" pitchFamily="34" charset="0"/>
                        </a:rPr>
                        <a:t>$70,373.03</a:t>
                      </a:r>
                      <a:endParaRPr lang="en-US" sz="12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200" b="0" dirty="0" smtClean="0">
                          <a:effectLst/>
                          <a:latin typeface="Arial" panose="020B0604020202020204" pitchFamily="34" charset="0"/>
                          <a:ea typeface="Times New Roman"/>
                          <a:cs typeface="Arial" panose="020B0604020202020204" pitchFamily="34" charset="0"/>
                        </a:rPr>
                        <a:t>Marginal</a:t>
                      </a:r>
                      <a:r>
                        <a:rPr lang="en-US" sz="1200" b="0" baseline="0" dirty="0" smtClean="0">
                          <a:effectLst/>
                          <a:latin typeface="Arial" panose="020B0604020202020204" pitchFamily="34" charset="0"/>
                          <a:ea typeface="Times New Roman"/>
                          <a:cs typeface="Arial" panose="020B0604020202020204" pitchFamily="34" charset="0"/>
                        </a:rPr>
                        <a:t> Cost Percentage</a:t>
                      </a:r>
                      <a:endParaRPr lang="en-US" sz="12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200" b="0" dirty="0" smtClean="0">
                          <a:effectLst/>
                          <a:latin typeface="Arial" panose="020B0604020202020204" pitchFamily="34" charset="0"/>
                          <a:ea typeface="Times New Roman"/>
                          <a:cs typeface="Arial" panose="020B0604020202020204" pitchFamily="34" charset="0"/>
                        </a:rPr>
                        <a:t>80%</a:t>
                      </a:r>
                      <a:endParaRPr lang="en-US" sz="12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200" b="0" dirty="0" smtClean="0">
                          <a:effectLst/>
                          <a:latin typeface="Arial" panose="020B0604020202020204" pitchFamily="34" charset="0"/>
                          <a:ea typeface="Times New Roman"/>
                          <a:cs typeface="Arial" panose="020B0604020202020204" pitchFamily="34" charset="0"/>
                        </a:rPr>
                        <a:t>Unadjusted Outlier</a:t>
                      </a:r>
                      <a:r>
                        <a:rPr lang="en-US" sz="1200" b="0" baseline="0" dirty="0" smtClean="0">
                          <a:effectLst/>
                          <a:latin typeface="Arial" panose="020B0604020202020204" pitchFamily="34" charset="0"/>
                          <a:ea typeface="Times New Roman"/>
                          <a:cs typeface="Arial" panose="020B0604020202020204" pitchFamily="34" charset="0"/>
                        </a:rPr>
                        <a:t> </a:t>
                      </a:r>
                      <a:r>
                        <a:rPr lang="en-US" sz="1200" b="0" dirty="0" smtClean="0">
                          <a:effectLst/>
                          <a:latin typeface="Arial" panose="020B0604020202020204" pitchFamily="34" charset="0"/>
                          <a:ea typeface="Times New Roman"/>
                          <a:cs typeface="Arial" panose="020B0604020202020204" pitchFamily="34" charset="0"/>
                        </a:rPr>
                        <a:t>Add-on Payment</a:t>
                      </a:r>
                      <a:endParaRPr lang="en-US" sz="12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200" b="0" dirty="0" smtClean="0">
                          <a:effectLst/>
                          <a:latin typeface="Arial" panose="020B0604020202020204" pitchFamily="34" charset="0"/>
                          <a:ea typeface="Times New Roman"/>
                          <a:cs typeface="Arial" panose="020B0604020202020204" pitchFamily="34" charset="0"/>
                        </a:rPr>
                        <a:t>$0.00</a:t>
                      </a:r>
                      <a:endParaRPr lang="en-US" sz="1200" b="0" dirty="0">
                        <a:effectLst/>
                        <a:latin typeface="Arial" panose="020B0604020202020204" pitchFamily="34" charset="0"/>
                        <a:ea typeface="Times New Roman"/>
                        <a:cs typeface="Arial" panose="020B0604020202020204" pitchFamily="34" charset="0"/>
                      </a:endParaRPr>
                    </a:p>
                  </a:txBody>
                  <a:tcPr marL="68580" marR="68580" marT="0" marB="0" anchor="ctr"/>
                </a:tc>
              </a:tr>
            </a:tbl>
          </a:graphicData>
        </a:graphic>
      </p:graphicFrame>
      <p:sp>
        <p:nvSpPr>
          <p:cNvPr id="3" name="Slide Number Placeholder 2"/>
          <p:cNvSpPr>
            <a:spLocks noGrp="1"/>
          </p:cNvSpPr>
          <p:nvPr>
            <p:ph type="sldNum" sz="quarter" idx="12"/>
          </p:nvPr>
        </p:nvSpPr>
        <p:spPr/>
        <p:txBody>
          <a:bodyPr/>
          <a:lstStyle/>
          <a:p>
            <a:r>
              <a:rPr lang="en-US" smtClean="0"/>
              <a:t>Page </a:t>
            </a:r>
            <a:fld id="{41AC91BC-8CD9-4936-90AF-51ED26E6B541}" type="slidenum">
              <a:rPr lang="en-US" smtClean="0"/>
              <a:pPr/>
              <a:t>44</a:t>
            </a:fld>
            <a:endParaRPr lang="en-US" dirty="0"/>
          </a:p>
        </p:txBody>
      </p:sp>
      <p:sp>
        <p:nvSpPr>
          <p:cNvPr id="5" name="TextBox 4"/>
          <p:cNvSpPr txBox="1"/>
          <p:nvPr/>
        </p:nvSpPr>
        <p:spPr>
          <a:xfrm>
            <a:off x="326575" y="5844899"/>
            <a:ext cx="6428363" cy="461665"/>
          </a:xfrm>
          <a:prstGeom prst="rect">
            <a:avLst/>
          </a:prstGeom>
          <a:noFill/>
        </p:spPr>
        <p:txBody>
          <a:bodyPr wrap="none" rtlCol="0">
            <a:spAutoFit/>
          </a:bodyPr>
          <a:lstStyle/>
          <a:p>
            <a:pPr marL="633413" indent="-633413"/>
            <a:r>
              <a:rPr lang="en-US" sz="1200" dirty="0">
                <a:latin typeface="Arial" panose="020B0604020202020204" pitchFamily="34" charset="0"/>
                <a:cs typeface="Arial" panose="020B0604020202020204" pitchFamily="34" charset="0"/>
              </a:rPr>
              <a:t>Note: </a:t>
            </a:r>
            <a:r>
              <a:rPr lang="en-US" sz="1200" dirty="0" smtClean="0">
                <a:latin typeface="Arial" panose="020B0604020202020204" pitchFamily="34" charset="0"/>
                <a:cs typeface="Arial" panose="020B0604020202020204" pitchFamily="34" charset="0"/>
              </a:rPr>
              <a:t>The Final </a:t>
            </a:r>
            <a:r>
              <a:rPr lang="en-US" sz="1200" dirty="0">
                <a:latin typeface="Arial" panose="020B0604020202020204" pitchFamily="34" charset="0"/>
                <a:cs typeface="Arial" panose="020B0604020202020204" pitchFamily="34" charset="0"/>
              </a:rPr>
              <a:t>R</a:t>
            </a:r>
            <a:r>
              <a:rPr lang="en-US" sz="1200" dirty="0" smtClean="0">
                <a:latin typeface="Arial" panose="020B0604020202020204" pitchFamily="34" charset="0"/>
                <a:cs typeface="Arial" panose="020B0604020202020204" pitchFamily="34" charset="0"/>
              </a:rPr>
              <a:t>eimbursement </a:t>
            </a:r>
            <a:r>
              <a:rPr lang="en-US" sz="1200" dirty="0">
                <a:latin typeface="Arial" panose="020B0604020202020204" pitchFamily="34" charset="0"/>
                <a:cs typeface="Arial" panose="020B0604020202020204" pitchFamily="34" charset="0"/>
              </a:rPr>
              <a:t>A</a:t>
            </a:r>
            <a:r>
              <a:rPr lang="en-US" sz="1200" dirty="0" smtClean="0">
                <a:latin typeface="Arial" panose="020B0604020202020204" pitchFamily="34" charset="0"/>
                <a:cs typeface="Arial" panose="020B0604020202020204" pitchFamily="34" charset="0"/>
              </a:rPr>
              <a:t>mount to providers is subject to other insurance payments</a:t>
            </a:r>
          </a:p>
          <a:p>
            <a:pPr marL="633413" indent="-633413"/>
            <a:r>
              <a:rPr lang="en-US" sz="1200" dirty="0" smtClean="0">
                <a:latin typeface="Arial" panose="020B0604020202020204" pitchFamily="34" charset="0"/>
                <a:cs typeface="Arial" panose="020B0604020202020204" pitchFamily="34" charset="0"/>
              </a:rPr>
              <a:t>and prompt pay adjustments</a:t>
            </a:r>
            <a:endParaRPr lang="en-US" sz="1200" dirty="0">
              <a:latin typeface="Arial" panose="020B0604020202020204" pitchFamily="34" charset="0"/>
              <a:cs typeface="Arial" panose="020B0604020202020204" pitchFamily="34" charset="0"/>
            </a:endParaRPr>
          </a:p>
        </p:txBody>
      </p:sp>
      <p:sp>
        <p:nvSpPr>
          <p:cNvPr id="12" name="Title 1"/>
          <p:cNvSpPr txBox="1">
            <a:spLocks/>
          </p:cNvSpPr>
          <p:nvPr/>
        </p:nvSpPr>
        <p:spPr bwMode="gray">
          <a:xfrm>
            <a:off x="397825" y="286603"/>
            <a:ext cx="8686800" cy="869016"/>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l" rtl="0" eaLnBrk="1" fontAlgn="base" hangingPunct="1">
              <a:spcBef>
                <a:spcPct val="0"/>
              </a:spcBef>
              <a:spcAft>
                <a:spcPct val="0"/>
              </a:spcAft>
              <a:defRPr lang="en-US" sz="2400" b="1" cap="all" spc="150" baseline="0">
                <a:solidFill>
                  <a:srgbClr val="FFFFFF"/>
                </a:solidFill>
                <a:latin typeface="Arial Narrow" pitchFamily="34" charset="0"/>
                <a:ea typeface="+mj-ea"/>
                <a:cs typeface="+mj-cs"/>
              </a:defRPr>
            </a:lvl1pPr>
            <a:lvl2pPr algn="l" rtl="0" eaLnBrk="1" fontAlgn="base" hangingPunct="1">
              <a:spcBef>
                <a:spcPct val="0"/>
              </a:spcBef>
              <a:spcAft>
                <a:spcPct val="0"/>
              </a:spcAft>
              <a:defRPr sz="2800">
                <a:solidFill>
                  <a:schemeClr val="bg1"/>
                </a:solidFill>
                <a:latin typeface="Palatino Linotype" pitchFamily="18" charset="0"/>
              </a:defRPr>
            </a:lvl2pPr>
            <a:lvl3pPr algn="l" rtl="0" eaLnBrk="1" fontAlgn="base" hangingPunct="1">
              <a:spcBef>
                <a:spcPct val="0"/>
              </a:spcBef>
              <a:spcAft>
                <a:spcPct val="0"/>
              </a:spcAft>
              <a:defRPr sz="2800">
                <a:solidFill>
                  <a:schemeClr val="bg1"/>
                </a:solidFill>
                <a:latin typeface="Palatino Linotype" pitchFamily="18" charset="0"/>
              </a:defRPr>
            </a:lvl3pPr>
            <a:lvl4pPr algn="l" rtl="0" eaLnBrk="1" fontAlgn="base" hangingPunct="1">
              <a:spcBef>
                <a:spcPct val="0"/>
              </a:spcBef>
              <a:spcAft>
                <a:spcPct val="0"/>
              </a:spcAft>
              <a:defRPr sz="2800">
                <a:solidFill>
                  <a:schemeClr val="bg1"/>
                </a:solidFill>
                <a:latin typeface="Palatino Linotype" pitchFamily="18" charset="0"/>
              </a:defRPr>
            </a:lvl4pPr>
            <a:lvl5pPr algn="l" rtl="0" eaLnBrk="1" fontAlgn="base" hangingPunct="1">
              <a:spcBef>
                <a:spcPct val="0"/>
              </a:spcBef>
              <a:spcAft>
                <a:spcPct val="0"/>
              </a:spcAft>
              <a:defRPr sz="2800">
                <a:solidFill>
                  <a:schemeClr val="bg1"/>
                </a:solidFill>
                <a:latin typeface="Palatino Linotype" pitchFamily="18" charset="0"/>
              </a:defRPr>
            </a:lvl5pPr>
            <a:lvl6pPr marL="457200" algn="l" rtl="0" eaLnBrk="1" fontAlgn="base" hangingPunct="1">
              <a:spcBef>
                <a:spcPct val="0"/>
              </a:spcBef>
              <a:spcAft>
                <a:spcPct val="0"/>
              </a:spcAft>
              <a:defRPr sz="2800">
                <a:solidFill>
                  <a:schemeClr val="bg1"/>
                </a:solidFill>
                <a:latin typeface="Palatino Linotype" pitchFamily="18" charset="0"/>
              </a:defRPr>
            </a:lvl6pPr>
            <a:lvl7pPr marL="914400" algn="l" rtl="0" eaLnBrk="1" fontAlgn="base" hangingPunct="1">
              <a:spcBef>
                <a:spcPct val="0"/>
              </a:spcBef>
              <a:spcAft>
                <a:spcPct val="0"/>
              </a:spcAft>
              <a:defRPr sz="2800">
                <a:solidFill>
                  <a:schemeClr val="bg1"/>
                </a:solidFill>
                <a:latin typeface="Palatino Linotype" pitchFamily="18" charset="0"/>
              </a:defRPr>
            </a:lvl7pPr>
            <a:lvl8pPr marL="1371600" algn="l" rtl="0" eaLnBrk="1" fontAlgn="base" hangingPunct="1">
              <a:spcBef>
                <a:spcPct val="0"/>
              </a:spcBef>
              <a:spcAft>
                <a:spcPct val="0"/>
              </a:spcAft>
              <a:defRPr sz="2800">
                <a:solidFill>
                  <a:schemeClr val="bg1"/>
                </a:solidFill>
                <a:latin typeface="Palatino Linotype" pitchFamily="18" charset="0"/>
              </a:defRPr>
            </a:lvl8pPr>
            <a:lvl9pPr marL="1828800" algn="l" rtl="0" eaLnBrk="1" fontAlgn="base" hangingPunct="1">
              <a:spcBef>
                <a:spcPct val="0"/>
              </a:spcBef>
              <a:spcAft>
                <a:spcPct val="0"/>
              </a:spcAft>
              <a:defRPr sz="2800">
                <a:solidFill>
                  <a:schemeClr val="bg1"/>
                </a:solidFill>
                <a:latin typeface="Palatino Linotype" pitchFamily="18" charset="0"/>
              </a:defRPr>
            </a:lvl9pPr>
          </a:lstStyle>
          <a:p>
            <a:r>
              <a:rPr lang="en-US" kern="0" dirty="0" smtClean="0"/>
              <a:t>Pricing example – transfer example</a:t>
            </a:r>
            <a:endParaRPr lang="en-US" kern="0" dirty="0"/>
          </a:p>
        </p:txBody>
      </p:sp>
    </p:spTree>
    <p:extLst>
      <p:ext uri="{BB962C8B-B14F-4D97-AF65-F5344CB8AC3E}">
        <p14:creationId xmlns:p14="http://schemas.microsoft.com/office/powerpoint/2010/main" val="1297418380"/>
      </p:ext>
    </p:extLst>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p:cNvGraphicFramePr>
            <a:graphicFrameLocks/>
          </p:cNvGraphicFramePr>
          <p:nvPr>
            <p:extLst>
              <p:ext uri="{D42A27DB-BD31-4B8C-83A1-F6EECF244321}">
                <p14:modId xmlns:p14="http://schemas.microsoft.com/office/powerpoint/2010/main" val="1190426652"/>
              </p:ext>
            </p:extLst>
          </p:nvPr>
        </p:nvGraphicFramePr>
        <p:xfrm>
          <a:off x="381000" y="1307026"/>
          <a:ext cx="3824107" cy="2217173"/>
        </p:xfrm>
        <a:graphic>
          <a:graphicData uri="http://schemas.openxmlformats.org/drawingml/2006/table">
            <a:tbl>
              <a:tblPr firstRow="1" firstCol="1" bandRow="1">
                <a:tableStyleId>{FABFCF23-3B69-468F-B69F-88F6DE6A72F2}</a:tableStyleId>
              </a:tblPr>
              <a:tblGrid>
                <a:gridCol w="2730335"/>
                <a:gridCol w="1093772"/>
              </a:tblGrid>
              <a:tr h="255779">
                <a:tc>
                  <a:txBody>
                    <a:bodyPr/>
                    <a:lstStyle/>
                    <a:p>
                      <a:pPr marL="0" marR="0">
                        <a:spcBef>
                          <a:spcPts val="0"/>
                        </a:spcBef>
                        <a:spcAft>
                          <a:spcPts val="0"/>
                        </a:spcAft>
                      </a:pPr>
                      <a:r>
                        <a:rPr lang="en-US" sz="1400" dirty="0" smtClean="0">
                          <a:effectLst/>
                          <a:latin typeface="Arial" panose="020B0604020202020204" pitchFamily="34" charset="0"/>
                          <a:ea typeface="+mn-ea"/>
                          <a:cs typeface="Arial" panose="020B0604020202020204" pitchFamily="34" charset="0"/>
                        </a:rPr>
                        <a:t>Claim</a:t>
                      </a:r>
                      <a:r>
                        <a:rPr lang="en-US" sz="1400" baseline="0" dirty="0" smtClean="0">
                          <a:effectLst/>
                          <a:latin typeface="Arial" panose="020B0604020202020204" pitchFamily="34" charset="0"/>
                          <a:ea typeface="+mn-ea"/>
                          <a:cs typeface="Arial" panose="020B0604020202020204" pitchFamily="34" charset="0"/>
                        </a:rPr>
                        <a:t> / Encounter Information</a:t>
                      </a:r>
                      <a:endParaRPr lang="en-US" sz="14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dirty="0" smtClean="0">
                          <a:effectLst/>
                          <a:latin typeface="Arial" panose="020B0604020202020204" pitchFamily="34" charset="0"/>
                          <a:cs typeface="Arial" panose="020B0604020202020204" pitchFamily="34" charset="0"/>
                        </a:rPr>
                        <a:t>Value</a:t>
                      </a:r>
                      <a:endParaRPr lang="en-US" sz="1400" dirty="0">
                        <a:effectLst/>
                        <a:latin typeface="Arial" panose="020B0604020202020204" pitchFamily="34" charset="0"/>
                        <a:ea typeface="Times New Roman"/>
                        <a:cs typeface="Arial" panose="020B0604020202020204" pitchFamily="34" charset="0"/>
                      </a:endParaRPr>
                    </a:p>
                  </a:txBody>
                  <a:tcPr marL="68580" marR="68580" marT="0" marB="0" anchor="ctr"/>
                </a:tc>
              </a:tr>
              <a:tr h="2557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cs typeface="Arial" panose="020B0604020202020204" pitchFamily="34" charset="0"/>
                        </a:rPr>
                        <a:t>Submitted Charges</a:t>
                      </a:r>
                      <a:endParaRPr lang="en-US" sz="1400" b="0" dirty="0" smtClean="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cs typeface="Arial" panose="020B0604020202020204" pitchFamily="34" charset="0"/>
                        </a:rPr>
                        <a:t>$95,000.00</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4056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ea typeface="Times New Roman"/>
                          <a:cs typeface="Arial" panose="020B0604020202020204" pitchFamily="34" charset="0"/>
                        </a:rPr>
                        <a:t>Length of Stay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ea typeface="Times New Roman"/>
                          <a:cs typeface="Arial" panose="020B0604020202020204" pitchFamily="34" charset="0"/>
                        </a:rPr>
                        <a:t>(Admit through Discharge)</a:t>
                      </a:r>
                    </a:p>
                  </a:txBody>
                  <a:tcPr marL="68580" marR="68580" marT="0" marB="0" anchor="ctr"/>
                </a:tc>
                <a:tc>
                  <a:txBody>
                    <a:bodyPr/>
                    <a:lstStyle/>
                    <a:p>
                      <a:pPr marL="0" marR="0" algn="r">
                        <a:spcBef>
                          <a:spcPts val="0"/>
                        </a:spcBef>
                        <a:spcAft>
                          <a:spcPts val="0"/>
                        </a:spcAft>
                      </a:pPr>
                      <a:r>
                        <a:rPr lang="en-US" sz="1400" b="0" baseline="0" dirty="0" smtClean="0">
                          <a:effectLst/>
                          <a:latin typeface="Arial" panose="020B0604020202020204" pitchFamily="34" charset="0"/>
                          <a:ea typeface="Times New Roman"/>
                          <a:cs typeface="Arial" panose="020B0604020202020204" pitchFamily="34" charset="0"/>
                        </a:rPr>
                        <a:t>5</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2557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ea typeface="Times New Roman"/>
                          <a:cs typeface="Arial" panose="020B0604020202020204" pitchFamily="34" charset="0"/>
                        </a:rPr>
                        <a:t>Medicaid Covered</a:t>
                      </a:r>
                      <a:r>
                        <a:rPr lang="en-US" sz="1400" b="0" baseline="0" dirty="0" smtClean="0">
                          <a:effectLst/>
                          <a:latin typeface="Arial" panose="020B0604020202020204" pitchFamily="34" charset="0"/>
                          <a:ea typeface="Times New Roman"/>
                          <a:cs typeface="Arial" panose="020B0604020202020204" pitchFamily="34" charset="0"/>
                        </a:rPr>
                        <a:t> Days</a:t>
                      </a:r>
                      <a:endParaRPr lang="en-US" sz="1400" b="0" dirty="0" smtClean="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2</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2557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ea typeface="Times New Roman"/>
                          <a:cs typeface="Arial" panose="020B0604020202020204" pitchFamily="34" charset="0"/>
                        </a:rPr>
                        <a:t>Transfer</a:t>
                      </a: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No</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2557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ea typeface="Times New Roman"/>
                          <a:cs typeface="Arial" panose="020B0604020202020204" pitchFamily="34" charset="0"/>
                        </a:rPr>
                        <a:t>Patient Age</a:t>
                      </a: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55</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2557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ea typeface="Times New Roman"/>
                          <a:cs typeface="Arial" panose="020B0604020202020204" pitchFamily="34" charset="0"/>
                        </a:rPr>
                        <a:t>Provider ID</a:t>
                      </a: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XXXX</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255779">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DRG (knee joint replace)</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3022</a:t>
                      </a:r>
                    </a:p>
                  </a:txBody>
                  <a:tcPr marL="68580" marR="68580" marT="0" marB="0" anchor="ctr"/>
                </a:tc>
              </a:tr>
            </a:tbl>
          </a:graphicData>
        </a:graphic>
      </p:graphicFrame>
      <p:graphicFrame>
        <p:nvGraphicFramePr>
          <p:cNvPr id="9" name="Content Placeholder 5"/>
          <p:cNvGraphicFramePr>
            <a:graphicFrameLocks/>
          </p:cNvGraphicFramePr>
          <p:nvPr>
            <p:extLst>
              <p:ext uri="{D42A27DB-BD31-4B8C-83A1-F6EECF244321}">
                <p14:modId xmlns:p14="http://schemas.microsoft.com/office/powerpoint/2010/main" val="3807973224"/>
              </p:ext>
            </p:extLst>
          </p:nvPr>
        </p:nvGraphicFramePr>
        <p:xfrm>
          <a:off x="4567053" y="3921339"/>
          <a:ext cx="4191000" cy="1718360"/>
        </p:xfrm>
        <a:graphic>
          <a:graphicData uri="http://schemas.openxmlformats.org/drawingml/2006/table">
            <a:tbl>
              <a:tblPr firstRow="1" firstCol="1" bandRow="1">
                <a:tableStyleId>{FABFCF23-3B69-468F-B69F-88F6DE6A72F2}</a:tableStyleId>
              </a:tblPr>
              <a:tblGrid>
                <a:gridCol w="2992582"/>
                <a:gridCol w="1198418"/>
              </a:tblGrid>
              <a:tr h="164550">
                <a:tc>
                  <a:txBody>
                    <a:bodyPr/>
                    <a:lstStyle/>
                    <a:p>
                      <a:pPr marL="0" marR="0">
                        <a:spcBef>
                          <a:spcPts val="0"/>
                        </a:spcBef>
                        <a:spcAft>
                          <a:spcPts val="0"/>
                        </a:spcAft>
                      </a:pPr>
                      <a:r>
                        <a:rPr lang="en-US" sz="1400" dirty="0" smtClean="0">
                          <a:effectLst/>
                          <a:latin typeface="Arial" panose="020B0604020202020204" pitchFamily="34" charset="0"/>
                          <a:ea typeface="Times New Roman"/>
                          <a:cs typeface="Arial" panose="020B0604020202020204" pitchFamily="34" charset="0"/>
                        </a:rPr>
                        <a:t>Final</a:t>
                      </a:r>
                      <a:r>
                        <a:rPr lang="en-US" sz="1400" baseline="0" dirty="0" smtClean="0">
                          <a:effectLst/>
                          <a:latin typeface="Arial" panose="020B0604020202020204" pitchFamily="34" charset="0"/>
                          <a:ea typeface="Times New Roman"/>
                          <a:cs typeface="Arial" panose="020B0604020202020204" pitchFamily="34" charset="0"/>
                        </a:rPr>
                        <a:t> Allowed Amount</a:t>
                      </a:r>
                      <a:endParaRPr lang="en-US" sz="14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dirty="0" smtClean="0">
                          <a:effectLst/>
                          <a:latin typeface="Arial" panose="020B0604020202020204" pitchFamily="34" charset="0"/>
                          <a:cs typeface="Arial" panose="020B0604020202020204" pitchFamily="34" charset="0"/>
                        </a:rPr>
                        <a:t>Value</a:t>
                      </a:r>
                      <a:endParaRPr lang="en-US" sz="1400" dirty="0">
                        <a:effectLst/>
                        <a:latin typeface="Arial" panose="020B0604020202020204" pitchFamily="34" charset="0"/>
                        <a:ea typeface="Times New Roman"/>
                        <a:cs typeface="Arial" panose="020B0604020202020204" pitchFamily="34" charset="0"/>
                      </a:endParaRPr>
                    </a:p>
                  </a:txBody>
                  <a:tcPr marL="68580" marR="68580" marT="0" marB="0" anchor="ctr"/>
                </a:tc>
              </a:tr>
              <a:tr h="295374">
                <a:tc>
                  <a:txBody>
                    <a:bodyPr/>
                    <a:lstStyle/>
                    <a:p>
                      <a:pPr marL="0" marR="0">
                        <a:spcBef>
                          <a:spcPts val="0"/>
                        </a:spcBef>
                        <a:spcAft>
                          <a:spcPts val="0"/>
                        </a:spcAft>
                      </a:pPr>
                      <a:r>
                        <a:rPr lang="en-US" sz="1400" b="0" dirty="0" smtClean="0">
                          <a:effectLst/>
                          <a:latin typeface="Arial" panose="020B0604020202020204" pitchFamily="34" charset="0"/>
                          <a:cs typeface="Arial" panose="020B0604020202020204" pitchFamily="34" charset="0"/>
                        </a:rPr>
                        <a:t>Covered Day Reduction Factor</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mn-ea"/>
                          <a:cs typeface="Arial" panose="020B0604020202020204" pitchFamily="34" charset="0"/>
                        </a:rPr>
                        <a:t>0.60</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281309">
                <a:tc>
                  <a:txBody>
                    <a:bodyPr/>
                    <a:lstStyle/>
                    <a:p>
                      <a:pPr marL="0" marR="0">
                        <a:spcBef>
                          <a:spcPts val="0"/>
                        </a:spcBef>
                        <a:spcAft>
                          <a:spcPts val="0"/>
                        </a:spcAft>
                      </a:pPr>
                      <a:r>
                        <a:rPr lang="en-US" sz="1400" b="0" dirty="0" smtClean="0">
                          <a:effectLst/>
                          <a:latin typeface="Arial" panose="020B0604020202020204" pitchFamily="34" charset="0"/>
                          <a:ea typeface="+mn-ea"/>
                          <a:cs typeface="Arial" panose="020B0604020202020204" pitchFamily="34" charset="0"/>
                        </a:rPr>
                        <a:t>Provider</a:t>
                      </a:r>
                      <a:r>
                        <a:rPr lang="en-US" sz="1400" b="0" baseline="0" dirty="0" smtClean="0">
                          <a:effectLst/>
                          <a:latin typeface="Arial" panose="020B0604020202020204" pitchFamily="34" charset="0"/>
                          <a:ea typeface="+mn-ea"/>
                          <a:cs typeface="Arial" panose="020B0604020202020204" pitchFamily="34" charset="0"/>
                        </a:rPr>
                        <a:t> DRG Transition Multiplier</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0.9685</a:t>
                      </a:r>
                    </a:p>
                  </a:txBody>
                  <a:tcPr marL="68580" marR="68580" marT="0" marB="0" anchor="ctr"/>
                </a:tc>
              </a:tr>
              <a:tr h="309439">
                <a:tc>
                  <a:txBody>
                    <a:bodyPr/>
                    <a:lstStyle/>
                    <a:p>
                      <a:pPr marL="0" marR="0">
                        <a:spcBef>
                          <a:spcPts val="0"/>
                        </a:spcBef>
                        <a:spcAft>
                          <a:spcPts val="0"/>
                        </a:spcAft>
                      </a:pPr>
                      <a:r>
                        <a:rPr lang="en-US" sz="1400" b="0" dirty="0" smtClean="0">
                          <a:effectLst/>
                          <a:latin typeface="Arial" panose="020B0604020202020204" pitchFamily="34" charset="0"/>
                          <a:cs typeface="Arial" panose="020B0604020202020204" pitchFamily="34" charset="0"/>
                        </a:rPr>
                        <a:t>Final Base DRG Payment</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$5,151.74</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400" b="0" dirty="0" smtClean="0">
                          <a:effectLst/>
                          <a:latin typeface="Arial" panose="020B0604020202020204" pitchFamily="34" charset="0"/>
                          <a:cs typeface="Arial" panose="020B0604020202020204" pitchFamily="34" charset="0"/>
                        </a:rPr>
                        <a:t>Final Outlier Add-on Payment</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cs typeface="Arial" panose="020B0604020202020204" pitchFamily="34" charset="0"/>
                        </a:rPr>
                        <a:t>$0.00</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400" b="1" dirty="0" smtClean="0">
                          <a:solidFill>
                            <a:srgbClr val="C00000"/>
                          </a:solidFill>
                          <a:effectLst/>
                          <a:latin typeface="Arial" panose="020B0604020202020204" pitchFamily="34" charset="0"/>
                          <a:cs typeface="Arial" panose="020B0604020202020204" pitchFamily="34" charset="0"/>
                        </a:rPr>
                        <a:t>Final Allowed Amount</a:t>
                      </a:r>
                      <a:endParaRPr lang="en-US" sz="1400" b="1" dirty="0">
                        <a:solidFill>
                          <a:srgbClr val="C00000"/>
                        </a:solidFill>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1" dirty="0" smtClean="0">
                          <a:solidFill>
                            <a:srgbClr val="C00000"/>
                          </a:solidFill>
                          <a:effectLst/>
                          <a:latin typeface="Arial" panose="020B0604020202020204" pitchFamily="34" charset="0"/>
                          <a:cs typeface="Arial" panose="020B0604020202020204" pitchFamily="34" charset="0"/>
                        </a:rPr>
                        <a:t>$5,151.74</a:t>
                      </a:r>
                      <a:endParaRPr lang="en-US" sz="1400" b="1" dirty="0">
                        <a:solidFill>
                          <a:srgbClr val="C00000"/>
                        </a:solidFill>
                        <a:effectLst/>
                        <a:latin typeface="Arial" panose="020B0604020202020204" pitchFamily="34" charset="0"/>
                        <a:ea typeface="Times New Roman"/>
                        <a:cs typeface="Arial" panose="020B0604020202020204" pitchFamily="34" charset="0"/>
                      </a:endParaRPr>
                    </a:p>
                  </a:txBody>
                  <a:tcPr marL="68580" marR="68580" marT="0" marB="0" anchor="ctr"/>
                </a:tc>
              </a:tr>
            </a:tbl>
          </a:graphicData>
        </a:graphic>
      </p:graphicFrame>
      <p:graphicFrame>
        <p:nvGraphicFramePr>
          <p:cNvPr id="6" name="Content Placeholder 5"/>
          <p:cNvGraphicFramePr>
            <a:graphicFrameLocks/>
          </p:cNvGraphicFramePr>
          <p:nvPr>
            <p:extLst>
              <p:ext uri="{D42A27DB-BD31-4B8C-83A1-F6EECF244321}">
                <p14:modId xmlns:p14="http://schemas.microsoft.com/office/powerpoint/2010/main" val="1933797779"/>
              </p:ext>
            </p:extLst>
          </p:nvPr>
        </p:nvGraphicFramePr>
        <p:xfrm>
          <a:off x="397825" y="3662110"/>
          <a:ext cx="3824107" cy="2033028"/>
        </p:xfrm>
        <a:graphic>
          <a:graphicData uri="http://schemas.openxmlformats.org/drawingml/2006/table">
            <a:tbl>
              <a:tblPr firstRow="1" firstCol="1" bandRow="1">
                <a:tableStyleId>{FABFCF23-3B69-468F-B69F-88F6DE6A72F2}</a:tableStyleId>
              </a:tblPr>
              <a:tblGrid>
                <a:gridCol w="2808513"/>
                <a:gridCol w="1015594"/>
              </a:tblGrid>
              <a:tr h="2127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latin typeface="Arial" panose="020B0604020202020204" pitchFamily="34" charset="0"/>
                          <a:cs typeface="Arial" panose="020B0604020202020204" pitchFamily="34" charset="0"/>
                        </a:rPr>
                        <a:t>Base Payment Information</a:t>
                      </a:r>
                      <a:endParaRPr lang="en-US" sz="1400" dirty="0" smtClean="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dirty="0" smtClean="0">
                          <a:effectLst/>
                          <a:latin typeface="Arial" panose="020B0604020202020204" pitchFamily="34" charset="0"/>
                          <a:cs typeface="Arial" panose="020B0604020202020204" pitchFamily="34" charset="0"/>
                        </a:rPr>
                        <a:t>Value</a:t>
                      </a:r>
                      <a:endParaRPr lang="en-US" sz="1400" dirty="0">
                        <a:effectLst/>
                        <a:latin typeface="Arial" panose="020B0604020202020204" pitchFamily="34" charset="0"/>
                        <a:ea typeface="Times New Roman"/>
                        <a:cs typeface="Arial" panose="020B0604020202020204" pitchFamily="34" charset="0"/>
                      </a:endParaRPr>
                    </a:p>
                  </a:txBody>
                  <a:tcPr marL="68580" marR="68580" marT="0" marB="0" anchor="ctr"/>
                </a:tc>
              </a:tr>
              <a:tr h="2571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cs typeface="Arial" panose="020B0604020202020204" pitchFamily="34" charset="0"/>
                        </a:rPr>
                        <a:t>DRG Relative Weight</a:t>
                      </a:r>
                      <a:endParaRPr lang="en-US" sz="1400" b="0" dirty="0" smtClean="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ea typeface="Times New Roman"/>
                          <a:cs typeface="Arial" panose="020B0604020202020204" pitchFamily="34" charset="0"/>
                        </a:rPr>
                        <a:t>1.6326</a:t>
                      </a:r>
                    </a:p>
                  </a:txBody>
                  <a:tcPr marL="68580" marR="68580" marT="0" marB="0" anchor="ctr"/>
                </a:tc>
              </a:tr>
              <a:tr h="447541">
                <a:tc>
                  <a:txBody>
                    <a:bodyPr/>
                    <a:lstStyle/>
                    <a:p>
                      <a:pPr marL="0" marR="0">
                        <a:spcBef>
                          <a:spcPts val="0"/>
                        </a:spcBef>
                        <a:spcAft>
                          <a:spcPts val="0"/>
                        </a:spcAft>
                      </a:pPr>
                      <a:r>
                        <a:rPr lang="en-US" sz="1400" b="0" dirty="0" smtClean="0">
                          <a:effectLst/>
                          <a:latin typeface="Arial" panose="020B0604020202020204" pitchFamily="34" charset="0"/>
                          <a:cs typeface="Arial" panose="020B0604020202020204" pitchFamily="34" charset="0"/>
                        </a:rPr>
                        <a:t>DRG Base Rate</a:t>
                      </a:r>
                      <a:endParaRPr lang="en-US" sz="1400" b="0" dirty="0" smtClean="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cs typeface="Arial" panose="020B0604020202020204" pitchFamily="34" charset="0"/>
                        </a:rPr>
                        <a:t>$5,430.29</a:t>
                      </a:r>
                      <a:endParaRPr lang="en-US" sz="1400" b="0" dirty="0" smtClean="0">
                        <a:effectLst/>
                        <a:latin typeface="Arial" panose="020B0604020202020204" pitchFamily="34" charset="0"/>
                        <a:ea typeface="Times New Roman"/>
                        <a:cs typeface="Arial" panose="020B0604020202020204" pitchFamily="34" charset="0"/>
                      </a:endParaRPr>
                    </a:p>
                  </a:txBody>
                  <a:tcPr marL="68580" marR="68580" marT="0" marB="0" anchor="ctr"/>
                </a:tc>
              </a:tr>
              <a:tr h="425579">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High</a:t>
                      </a:r>
                      <a:r>
                        <a:rPr lang="en-US" sz="1400" b="0" baseline="0" dirty="0" smtClean="0">
                          <a:effectLst/>
                          <a:latin typeface="Arial" panose="020B0604020202020204" pitchFamily="34" charset="0"/>
                          <a:ea typeface="Times New Roman"/>
                          <a:cs typeface="Arial" panose="020B0604020202020204" pitchFamily="34" charset="0"/>
                        </a:rPr>
                        <a:t> Medicaid Volume </a:t>
                      </a:r>
                    </a:p>
                    <a:p>
                      <a:pPr marL="0" marR="0">
                        <a:spcBef>
                          <a:spcPts val="0"/>
                        </a:spcBef>
                        <a:spcAft>
                          <a:spcPts val="0"/>
                        </a:spcAft>
                      </a:pPr>
                      <a:r>
                        <a:rPr lang="en-US" sz="1400" b="0" baseline="0" dirty="0" smtClean="0">
                          <a:effectLst/>
                          <a:latin typeface="Arial" panose="020B0604020202020204" pitchFamily="34" charset="0"/>
                          <a:ea typeface="Times New Roman"/>
                          <a:cs typeface="Arial" panose="020B0604020202020204" pitchFamily="34" charset="0"/>
                        </a:rPr>
                        <a:t>Hold Harmless adjustor</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b="0" dirty="0" smtClean="0">
                          <a:effectLst/>
                          <a:latin typeface="Arial" panose="020B0604020202020204" pitchFamily="34" charset="0"/>
                          <a:cs typeface="Arial" panose="020B0604020202020204" pitchFamily="34" charset="0"/>
                        </a:rPr>
                        <a:t>1.00</a:t>
                      </a:r>
                      <a:endParaRPr lang="en-US" sz="1400" b="0" dirty="0" smtClean="0">
                        <a:effectLst/>
                        <a:latin typeface="Arial" panose="020B0604020202020204" pitchFamily="34" charset="0"/>
                        <a:ea typeface="Times New Roman"/>
                        <a:cs typeface="Arial" panose="020B0604020202020204" pitchFamily="34" charset="0"/>
                      </a:endParaRPr>
                    </a:p>
                  </a:txBody>
                  <a:tcPr marL="68580" marR="68580" marT="0" marB="0" anchor="ctr"/>
                </a:tc>
              </a:tr>
              <a:tr h="425579">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Max of DRG Service Adjustor </a:t>
                      </a:r>
                    </a:p>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And DRG Age Adjustor</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1.00</a:t>
                      </a:r>
                    </a:p>
                  </a:txBody>
                  <a:tcPr marL="68580" marR="68580" marT="0" marB="0" anchor="ctr"/>
                </a:tc>
              </a:tr>
              <a:tr h="261547">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Unadjusted DRG</a:t>
                      </a:r>
                      <a:r>
                        <a:rPr lang="en-US" sz="1400" b="0" baseline="0" dirty="0" smtClean="0">
                          <a:effectLst/>
                          <a:latin typeface="Arial" panose="020B0604020202020204" pitchFamily="34" charset="0"/>
                          <a:ea typeface="Times New Roman"/>
                          <a:cs typeface="Arial" panose="020B0604020202020204" pitchFamily="34" charset="0"/>
                        </a:rPr>
                        <a:t> </a:t>
                      </a:r>
                      <a:r>
                        <a:rPr lang="en-US" sz="1400" b="0" dirty="0" smtClean="0">
                          <a:effectLst/>
                          <a:latin typeface="Arial" panose="020B0604020202020204" pitchFamily="34" charset="0"/>
                          <a:ea typeface="Times New Roman"/>
                          <a:cs typeface="Arial" panose="020B0604020202020204" pitchFamily="34" charset="0"/>
                        </a:rPr>
                        <a:t>Base</a:t>
                      </a:r>
                      <a:r>
                        <a:rPr lang="en-US" sz="1400" b="0" baseline="0" dirty="0" smtClean="0">
                          <a:effectLst/>
                          <a:latin typeface="Arial" panose="020B0604020202020204" pitchFamily="34" charset="0"/>
                          <a:ea typeface="Times New Roman"/>
                          <a:cs typeface="Arial" panose="020B0604020202020204" pitchFamily="34" charset="0"/>
                        </a:rPr>
                        <a:t> Payment</a:t>
                      </a:r>
                      <a:endParaRPr lang="en-US" sz="1400" b="0" dirty="0" smtClean="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algn="r"/>
                      <a:r>
                        <a:rPr lang="en-US" sz="1400" dirty="0" smtClean="0">
                          <a:latin typeface="Arial" panose="020B0604020202020204" pitchFamily="34" charset="0"/>
                          <a:cs typeface="Arial" panose="020B0604020202020204" pitchFamily="34" charset="0"/>
                        </a:rPr>
                        <a:t>$8,865.49</a:t>
                      </a:r>
                      <a:endParaRPr lang="en-US" sz="1400" dirty="0">
                        <a:latin typeface="Arial" panose="020B0604020202020204" pitchFamily="34" charset="0"/>
                        <a:cs typeface="Arial" panose="020B0604020202020204" pitchFamily="34" charset="0"/>
                      </a:endParaRPr>
                    </a:p>
                  </a:txBody>
                  <a:tcPr marL="68580" marR="68580" marT="0" marB="0" anchor="ctr"/>
                </a:tc>
              </a:tr>
            </a:tbl>
          </a:graphicData>
        </a:graphic>
      </p:graphicFrame>
      <p:graphicFrame>
        <p:nvGraphicFramePr>
          <p:cNvPr id="10" name="Content Placeholder 5"/>
          <p:cNvGraphicFramePr>
            <a:graphicFrameLocks/>
          </p:cNvGraphicFramePr>
          <p:nvPr>
            <p:extLst>
              <p:ext uri="{D42A27DB-BD31-4B8C-83A1-F6EECF244321}">
                <p14:modId xmlns:p14="http://schemas.microsoft.com/office/powerpoint/2010/main" val="743120482"/>
              </p:ext>
            </p:extLst>
          </p:nvPr>
        </p:nvGraphicFramePr>
        <p:xfrm>
          <a:off x="4572000" y="1321211"/>
          <a:ext cx="4191000" cy="2088245"/>
        </p:xfrm>
        <a:graphic>
          <a:graphicData uri="http://schemas.openxmlformats.org/drawingml/2006/table">
            <a:tbl>
              <a:tblPr firstRow="1" firstCol="1" bandRow="1">
                <a:tableStyleId>{FABFCF23-3B69-468F-B69F-88F6DE6A72F2}</a:tableStyleId>
              </a:tblPr>
              <a:tblGrid>
                <a:gridCol w="3060700"/>
                <a:gridCol w="1130300"/>
              </a:tblGrid>
              <a:tr h="268433">
                <a:tc>
                  <a:txBody>
                    <a:bodyPr/>
                    <a:lstStyle/>
                    <a:p>
                      <a:pPr marL="0" marR="0">
                        <a:spcBef>
                          <a:spcPts val="0"/>
                        </a:spcBef>
                        <a:spcAft>
                          <a:spcPts val="0"/>
                        </a:spcAft>
                      </a:pPr>
                      <a:r>
                        <a:rPr lang="en-US" sz="1400" dirty="0" smtClean="0">
                          <a:effectLst/>
                          <a:latin typeface="Arial" panose="020B0604020202020204" pitchFamily="34" charset="0"/>
                          <a:cs typeface="Arial" panose="020B0604020202020204" pitchFamily="34" charset="0"/>
                        </a:rPr>
                        <a:t>Outlier</a:t>
                      </a:r>
                      <a:r>
                        <a:rPr lang="en-US" sz="1400" baseline="0" dirty="0" smtClean="0">
                          <a:effectLst/>
                          <a:latin typeface="Arial" panose="020B0604020202020204" pitchFamily="34" charset="0"/>
                          <a:cs typeface="Arial" panose="020B0604020202020204" pitchFamily="34" charset="0"/>
                        </a:rPr>
                        <a:t> Add-on Payment</a:t>
                      </a:r>
                      <a:endParaRPr lang="en-US" sz="140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dirty="0" smtClean="0">
                          <a:effectLst/>
                          <a:latin typeface="Arial" panose="020B0604020202020204" pitchFamily="34" charset="0"/>
                          <a:cs typeface="Arial" panose="020B0604020202020204" pitchFamily="34" charset="0"/>
                        </a:rPr>
                        <a:t>Value</a:t>
                      </a:r>
                      <a:endParaRPr lang="en-US" sz="140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400" b="0" dirty="0" smtClean="0">
                          <a:effectLst/>
                          <a:latin typeface="Arial" panose="020B0604020202020204" pitchFamily="34" charset="0"/>
                          <a:cs typeface="Arial" panose="020B0604020202020204" pitchFamily="34" charset="0"/>
                        </a:rPr>
                        <a:t>Hospital</a:t>
                      </a:r>
                      <a:r>
                        <a:rPr lang="en-US" sz="1400" b="0" baseline="0" dirty="0" smtClean="0">
                          <a:effectLst/>
                          <a:latin typeface="Arial" panose="020B0604020202020204" pitchFamily="34" charset="0"/>
                          <a:cs typeface="Arial" panose="020B0604020202020204" pitchFamily="34" charset="0"/>
                        </a:rPr>
                        <a:t> Specific CCR</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0.2370</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272617">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Claim</a:t>
                      </a:r>
                      <a:r>
                        <a:rPr lang="en-US" sz="1400" b="0" baseline="0" dirty="0" smtClean="0">
                          <a:effectLst/>
                          <a:latin typeface="Arial" panose="020B0604020202020204" pitchFamily="34" charset="0"/>
                          <a:ea typeface="Times New Roman"/>
                          <a:cs typeface="Arial" panose="020B0604020202020204" pitchFamily="34" charset="0"/>
                        </a:rPr>
                        <a:t> Cost</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$22,515.00</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Fixed</a:t>
                      </a:r>
                      <a:r>
                        <a:rPr lang="en-US" sz="1400" b="0" baseline="0" dirty="0" smtClean="0">
                          <a:effectLst/>
                          <a:latin typeface="Arial" panose="020B0604020202020204" pitchFamily="34" charset="0"/>
                          <a:ea typeface="Times New Roman"/>
                          <a:cs typeface="Arial" panose="020B0604020202020204" pitchFamily="34" charset="0"/>
                        </a:rPr>
                        <a:t> Loss Amount</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$65,000</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Outlier</a:t>
                      </a:r>
                      <a:r>
                        <a:rPr lang="en-US" sz="1400" b="0" baseline="0" dirty="0" smtClean="0">
                          <a:effectLst/>
                          <a:latin typeface="Arial" panose="020B0604020202020204" pitchFamily="34" charset="0"/>
                          <a:ea typeface="Times New Roman"/>
                          <a:cs typeface="Arial" panose="020B0604020202020204" pitchFamily="34" charset="0"/>
                        </a:rPr>
                        <a:t> Threshold </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$73,865.49</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Marginal</a:t>
                      </a:r>
                      <a:r>
                        <a:rPr lang="en-US" sz="1400" b="0" baseline="0" dirty="0" smtClean="0">
                          <a:effectLst/>
                          <a:latin typeface="Arial" panose="020B0604020202020204" pitchFamily="34" charset="0"/>
                          <a:ea typeface="Times New Roman"/>
                          <a:cs typeface="Arial" panose="020B0604020202020204" pitchFamily="34" charset="0"/>
                        </a:rPr>
                        <a:t> Cost Percentage</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80%</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r h="309439">
                <a:tc>
                  <a:txBody>
                    <a:bodyPr/>
                    <a:lstStyle/>
                    <a:p>
                      <a:pPr marL="0" marR="0">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Unadjusted Outlier</a:t>
                      </a:r>
                      <a:r>
                        <a:rPr lang="en-US" sz="1400" b="0" baseline="0" dirty="0" smtClean="0">
                          <a:effectLst/>
                          <a:latin typeface="Arial" panose="020B0604020202020204" pitchFamily="34" charset="0"/>
                          <a:ea typeface="Times New Roman"/>
                          <a:cs typeface="Arial" panose="020B0604020202020204" pitchFamily="34" charset="0"/>
                        </a:rPr>
                        <a:t> </a:t>
                      </a:r>
                      <a:r>
                        <a:rPr lang="en-US" sz="1400" b="0" dirty="0" smtClean="0">
                          <a:effectLst/>
                          <a:latin typeface="Arial" panose="020B0604020202020204" pitchFamily="34" charset="0"/>
                          <a:ea typeface="Times New Roman"/>
                          <a:cs typeface="Arial" panose="020B0604020202020204" pitchFamily="34" charset="0"/>
                        </a:rPr>
                        <a:t>Add-on Payment</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c>
                  <a:txBody>
                    <a:bodyPr/>
                    <a:lstStyle/>
                    <a:p>
                      <a:pPr marL="0" marR="0" algn="r">
                        <a:spcBef>
                          <a:spcPts val="0"/>
                        </a:spcBef>
                        <a:spcAft>
                          <a:spcPts val="0"/>
                        </a:spcAft>
                      </a:pPr>
                      <a:r>
                        <a:rPr lang="en-US" sz="1400" b="0" dirty="0" smtClean="0">
                          <a:effectLst/>
                          <a:latin typeface="Arial" panose="020B0604020202020204" pitchFamily="34" charset="0"/>
                          <a:ea typeface="Times New Roman"/>
                          <a:cs typeface="Arial" panose="020B0604020202020204" pitchFamily="34" charset="0"/>
                        </a:rPr>
                        <a:t>$0.00</a:t>
                      </a:r>
                      <a:endParaRPr lang="en-US" sz="1400" b="0" dirty="0">
                        <a:effectLst/>
                        <a:latin typeface="Arial" panose="020B0604020202020204" pitchFamily="34" charset="0"/>
                        <a:ea typeface="Times New Roman"/>
                        <a:cs typeface="Arial" panose="020B0604020202020204" pitchFamily="34" charset="0"/>
                      </a:endParaRPr>
                    </a:p>
                  </a:txBody>
                  <a:tcPr marL="68580" marR="68580" marT="0" marB="0" anchor="ctr"/>
                </a:tc>
              </a:tr>
            </a:tbl>
          </a:graphicData>
        </a:graphic>
      </p:graphicFrame>
      <p:sp>
        <p:nvSpPr>
          <p:cNvPr id="3" name="Slide Number Placeholder 2"/>
          <p:cNvSpPr>
            <a:spLocks noGrp="1"/>
          </p:cNvSpPr>
          <p:nvPr>
            <p:ph type="sldNum" sz="quarter" idx="12"/>
          </p:nvPr>
        </p:nvSpPr>
        <p:spPr/>
        <p:txBody>
          <a:bodyPr/>
          <a:lstStyle/>
          <a:p>
            <a:r>
              <a:rPr lang="en-US" smtClean="0"/>
              <a:t>Page </a:t>
            </a:r>
            <a:fld id="{41AC91BC-8CD9-4936-90AF-51ED26E6B541}" type="slidenum">
              <a:rPr lang="en-US" smtClean="0"/>
              <a:pPr/>
              <a:t>45</a:t>
            </a:fld>
            <a:endParaRPr lang="en-US" dirty="0"/>
          </a:p>
        </p:txBody>
      </p:sp>
      <p:sp>
        <p:nvSpPr>
          <p:cNvPr id="5" name="TextBox 4"/>
          <p:cNvSpPr txBox="1"/>
          <p:nvPr/>
        </p:nvSpPr>
        <p:spPr>
          <a:xfrm>
            <a:off x="326575" y="5802367"/>
            <a:ext cx="7461979" cy="523220"/>
          </a:xfrm>
          <a:prstGeom prst="rect">
            <a:avLst/>
          </a:prstGeom>
          <a:noFill/>
        </p:spPr>
        <p:txBody>
          <a:bodyPr wrap="none" rtlCol="0">
            <a:spAutoFit/>
          </a:bodyPr>
          <a:lstStyle/>
          <a:p>
            <a:pPr marL="633413" indent="-633413"/>
            <a:r>
              <a:rPr lang="en-US" sz="1400" dirty="0">
                <a:latin typeface="Arial" panose="020B0604020202020204" pitchFamily="34" charset="0"/>
                <a:cs typeface="Arial" panose="020B0604020202020204" pitchFamily="34" charset="0"/>
              </a:rPr>
              <a:t>Note: </a:t>
            </a:r>
            <a:r>
              <a:rPr lang="en-US" sz="1400" dirty="0" smtClean="0">
                <a:latin typeface="Arial" panose="020B0604020202020204" pitchFamily="34" charset="0"/>
                <a:cs typeface="Arial" panose="020B0604020202020204" pitchFamily="34" charset="0"/>
              </a:rPr>
              <a:t>The Final </a:t>
            </a:r>
            <a:r>
              <a:rPr lang="en-US" sz="1400" dirty="0">
                <a:latin typeface="Arial" panose="020B0604020202020204" pitchFamily="34" charset="0"/>
                <a:cs typeface="Arial" panose="020B0604020202020204" pitchFamily="34" charset="0"/>
              </a:rPr>
              <a:t>R</a:t>
            </a:r>
            <a:r>
              <a:rPr lang="en-US" sz="1400" dirty="0" smtClean="0">
                <a:latin typeface="Arial" panose="020B0604020202020204" pitchFamily="34" charset="0"/>
                <a:cs typeface="Arial" panose="020B0604020202020204" pitchFamily="34" charset="0"/>
              </a:rPr>
              <a:t>eimbursement </a:t>
            </a:r>
            <a:r>
              <a:rPr lang="en-US" sz="1400" dirty="0">
                <a:latin typeface="Arial" panose="020B0604020202020204" pitchFamily="34" charset="0"/>
                <a:cs typeface="Arial" panose="020B0604020202020204" pitchFamily="34" charset="0"/>
              </a:rPr>
              <a:t>A</a:t>
            </a:r>
            <a:r>
              <a:rPr lang="en-US" sz="1400" dirty="0" smtClean="0">
                <a:latin typeface="Arial" panose="020B0604020202020204" pitchFamily="34" charset="0"/>
                <a:cs typeface="Arial" panose="020B0604020202020204" pitchFamily="34" charset="0"/>
              </a:rPr>
              <a:t>mount to providers is subject to other insurance payments</a:t>
            </a:r>
          </a:p>
          <a:p>
            <a:pPr marL="633413" indent="-633413"/>
            <a:r>
              <a:rPr lang="en-US" sz="1400" dirty="0" smtClean="0">
                <a:latin typeface="Arial" panose="020B0604020202020204" pitchFamily="34" charset="0"/>
                <a:cs typeface="Arial" panose="020B0604020202020204" pitchFamily="34" charset="0"/>
              </a:rPr>
              <a:t>and prompt pay adjustments</a:t>
            </a:r>
            <a:endParaRPr lang="en-US" sz="1400" dirty="0">
              <a:latin typeface="Arial" panose="020B0604020202020204" pitchFamily="34" charset="0"/>
              <a:cs typeface="Arial" panose="020B0604020202020204" pitchFamily="34" charset="0"/>
            </a:endParaRPr>
          </a:p>
        </p:txBody>
      </p:sp>
      <p:sp>
        <p:nvSpPr>
          <p:cNvPr id="12" name="Title 1"/>
          <p:cNvSpPr txBox="1">
            <a:spLocks/>
          </p:cNvSpPr>
          <p:nvPr/>
        </p:nvSpPr>
        <p:spPr bwMode="gray">
          <a:xfrm>
            <a:off x="397825" y="286603"/>
            <a:ext cx="8686800" cy="869016"/>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l" rtl="0" eaLnBrk="1" fontAlgn="base" hangingPunct="1">
              <a:spcBef>
                <a:spcPct val="0"/>
              </a:spcBef>
              <a:spcAft>
                <a:spcPct val="0"/>
              </a:spcAft>
              <a:defRPr lang="en-US" sz="2400" b="1" cap="all" spc="150" baseline="0">
                <a:solidFill>
                  <a:srgbClr val="FFFFFF"/>
                </a:solidFill>
                <a:latin typeface="Arial Narrow" pitchFamily="34" charset="0"/>
                <a:ea typeface="+mj-ea"/>
                <a:cs typeface="+mj-cs"/>
              </a:defRPr>
            </a:lvl1pPr>
            <a:lvl2pPr algn="l" rtl="0" eaLnBrk="1" fontAlgn="base" hangingPunct="1">
              <a:spcBef>
                <a:spcPct val="0"/>
              </a:spcBef>
              <a:spcAft>
                <a:spcPct val="0"/>
              </a:spcAft>
              <a:defRPr sz="2800">
                <a:solidFill>
                  <a:schemeClr val="bg1"/>
                </a:solidFill>
                <a:latin typeface="Palatino Linotype" pitchFamily="18" charset="0"/>
              </a:defRPr>
            </a:lvl2pPr>
            <a:lvl3pPr algn="l" rtl="0" eaLnBrk="1" fontAlgn="base" hangingPunct="1">
              <a:spcBef>
                <a:spcPct val="0"/>
              </a:spcBef>
              <a:spcAft>
                <a:spcPct val="0"/>
              </a:spcAft>
              <a:defRPr sz="2800">
                <a:solidFill>
                  <a:schemeClr val="bg1"/>
                </a:solidFill>
                <a:latin typeface="Palatino Linotype" pitchFamily="18" charset="0"/>
              </a:defRPr>
            </a:lvl3pPr>
            <a:lvl4pPr algn="l" rtl="0" eaLnBrk="1" fontAlgn="base" hangingPunct="1">
              <a:spcBef>
                <a:spcPct val="0"/>
              </a:spcBef>
              <a:spcAft>
                <a:spcPct val="0"/>
              </a:spcAft>
              <a:defRPr sz="2800">
                <a:solidFill>
                  <a:schemeClr val="bg1"/>
                </a:solidFill>
                <a:latin typeface="Palatino Linotype" pitchFamily="18" charset="0"/>
              </a:defRPr>
            </a:lvl4pPr>
            <a:lvl5pPr algn="l" rtl="0" eaLnBrk="1" fontAlgn="base" hangingPunct="1">
              <a:spcBef>
                <a:spcPct val="0"/>
              </a:spcBef>
              <a:spcAft>
                <a:spcPct val="0"/>
              </a:spcAft>
              <a:defRPr sz="2800">
                <a:solidFill>
                  <a:schemeClr val="bg1"/>
                </a:solidFill>
                <a:latin typeface="Palatino Linotype" pitchFamily="18" charset="0"/>
              </a:defRPr>
            </a:lvl5pPr>
            <a:lvl6pPr marL="457200" algn="l" rtl="0" eaLnBrk="1" fontAlgn="base" hangingPunct="1">
              <a:spcBef>
                <a:spcPct val="0"/>
              </a:spcBef>
              <a:spcAft>
                <a:spcPct val="0"/>
              </a:spcAft>
              <a:defRPr sz="2800">
                <a:solidFill>
                  <a:schemeClr val="bg1"/>
                </a:solidFill>
                <a:latin typeface="Palatino Linotype" pitchFamily="18" charset="0"/>
              </a:defRPr>
            </a:lvl6pPr>
            <a:lvl7pPr marL="914400" algn="l" rtl="0" eaLnBrk="1" fontAlgn="base" hangingPunct="1">
              <a:spcBef>
                <a:spcPct val="0"/>
              </a:spcBef>
              <a:spcAft>
                <a:spcPct val="0"/>
              </a:spcAft>
              <a:defRPr sz="2800">
                <a:solidFill>
                  <a:schemeClr val="bg1"/>
                </a:solidFill>
                <a:latin typeface="Palatino Linotype" pitchFamily="18" charset="0"/>
              </a:defRPr>
            </a:lvl7pPr>
            <a:lvl8pPr marL="1371600" algn="l" rtl="0" eaLnBrk="1" fontAlgn="base" hangingPunct="1">
              <a:spcBef>
                <a:spcPct val="0"/>
              </a:spcBef>
              <a:spcAft>
                <a:spcPct val="0"/>
              </a:spcAft>
              <a:defRPr sz="2800">
                <a:solidFill>
                  <a:schemeClr val="bg1"/>
                </a:solidFill>
                <a:latin typeface="Palatino Linotype" pitchFamily="18" charset="0"/>
              </a:defRPr>
            </a:lvl8pPr>
            <a:lvl9pPr marL="1828800" algn="l" rtl="0" eaLnBrk="1" fontAlgn="base" hangingPunct="1">
              <a:spcBef>
                <a:spcPct val="0"/>
              </a:spcBef>
              <a:spcAft>
                <a:spcPct val="0"/>
              </a:spcAft>
              <a:defRPr sz="2800">
                <a:solidFill>
                  <a:schemeClr val="bg1"/>
                </a:solidFill>
                <a:latin typeface="Palatino Linotype" pitchFamily="18" charset="0"/>
              </a:defRPr>
            </a:lvl9pPr>
          </a:lstStyle>
          <a:p>
            <a:r>
              <a:rPr lang="en-US" kern="0" dirty="0" smtClean="0"/>
              <a:t>Pricing example – covered day example</a:t>
            </a:r>
            <a:endParaRPr lang="en-US" kern="0" dirty="0"/>
          </a:p>
        </p:txBody>
      </p:sp>
    </p:spTree>
    <p:extLst>
      <p:ext uri="{BB962C8B-B14F-4D97-AF65-F5344CB8AC3E}">
        <p14:creationId xmlns:p14="http://schemas.microsoft.com/office/powerpoint/2010/main" val="2778974786"/>
      </p:ext>
    </p:extLst>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432950"/>
            <a:ext cx="8382000" cy="4256650"/>
          </a:xfrm>
        </p:spPr>
        <p:txBody>
          <a:bodyPr>
            <a:normAutofit/>
          </a:bodyPr>
          <a:lstStyle/>
          <a:p>
            <a:pPr>
              <a:lnSpc>
                <a:spcPct val="120000"/>
              </a:lnSpc>
              <a:spcBef>
                <a:spcPts val="0"/>
              </a:spcBef>
              <a:spcAft>
                <a:spcPts val="400"/>
              </a:spcAft>
            </a:pPr>
            <a:r>
              <a:rPr lang="en-US" dirty="0" smtClean="0">
                <a:solidFill>
                  <a:schemeClr val="tx1"/>
                </a:solidFill>
                <a:cs typeface="Arial" panose="020B0604020202020204" pitchFamily="34" charset="0"/>
              </a:rPr>
              <a:t>Recipient is enrolled in the Federal Emergency Services Program (FES)</a:t>
            </a:r>
          </a:p>
          <a:p>
            <a:pPr marL="0" indent="0">
              <a:lnSpc>
                <a:spcPct val="120000"/>
              </a:lnSpc>
              <a:spcBef>
                <a:spcPts val="0"/>
              </a:spcBef>
              <a:spcAft>
                <a:spcPts val="400"/>
              </a:spcAft>
              <a:buNone/>
            </a:pPr>
            <a:endParaRPr lang="en-US" sz="1600" dirty="0">
              <a:solidFill>
                <a:schemeClr val="tx1"/>
              </a:solidFill>
              <a:cs typeface="Arial" panose="020B0604020202020204" pitchFamily="34" charset="0"/>
            </a:endParaRPr>
          </a:p>
          <a:p>
            <a:pPr>
              <a:lnSpc>
                <a:spcPct val="120000"/>
              </a:lnSpc>
              <a:spcBef>
                <a:spcPts val="0"/>
              </a:spcBef>
              <a:spcAft>
                <a:spcPts val="400"/>
              </a:spcAft>
            </a:pPr>
            <a:r>
              <a:rPr lang="en-US" dirty="0" smtClean="0">
                <a:solidFill>
                  <a:schemeClr val="tx1"/>
                </a:solidFill>
                <a:cs typeface="Arial" panose="020B0604020202020204" pitchFamily="34" charset="0"/>
              </a:rPr>
              <a:t>Recipient gains Medicaid eligibility after admission into the hospital</a:t>
            </a:r>
          </a:p>
          <a:p>
            <a:pPr>
              <a:lnSpc>
                <a:spcPct val="120000"/>
              </a:lnSpc>
              <a:spcBef>
                <a:spcPts val="0"/>
              </a:spcBef>
              <a:spcAft>
                <a:spcPts val="400"/>
              </a:spcAft>
            </a:pPr>
            <a:endParaRPr lang="en-US" sz="1600" dirty="0">
              <a:solidFill>
                <a:schemeClr val="tx1"/>
              </a:solidFill>
              <a:cs typeface="Arial" panose="020B0604020202020204" pitchFamily="34" charset="0"/>
            </a:endParaRPr>
          </a:p>
          <a:p>
            <a:pPr>
              <a:lnSpc>
                <a:spcPct val="120000"/>
              </a:lnSpc>
              <a:spcBef>
                <a:spcPts val="0"/>
              </a:spcBef>
              <a:spcAft>
                <a:spcPts val="400"/>
              </a:spcAft>
            </a:pPr>
            <a:r>
              <a:rPr lang="en-US" dirty="0" smtClean="0">
                <a:solidFill>
                  <a:schemeClr val="tx1"/>
                </a:solidFill>
                <a:cs typeface="Arial" panose="020B0604020202020204" pitchFamily="34" charset="0"/>
              </a:rPr>
              <a:t>Recipient loses Medicaid eligibility after admission and before discharge</a:t>
            </a:r>
          </a:p>
        </p:txBody>
      </p:sp>
      <p:sp>
        <p:nvSpPr>
          <p:cNvPr id="8" name="Title 1"/>
          <p:cNvSpPr txBox="1">
            <a:spLocks/>
          </p:cNvSpPr>
          <p:nvPr/>
        </p:nvSpPr>
        <p:spPr bwMode="gray">
          <a:xfrm>
            <a:off x="397825" y="286603"/>
            <a:ext cx="8686800" cy="869016"/>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l" rtl="0" eaLnBrk="1" fontAlgn="base" hangingPunct="1">
              <a:spcBef>
                <a:spcPct val="0"/>
              </a:spcBef>
              <a:spcAft>
                <a:spcPct val="0"/>
              </a:spcAft>
              <a:defRPr lang="en-US" sz="2400" b="1" cap="all" spc="150" baseline="0">
                <a:solidFill>
                  <a:srgbClr val="FFFFFF"/>
                </a:solidFill>
                <a:latin typeface="Arial Narrow" pitchFamily="34" charset="0"/>
                <a:ea typeface="+mj-ea"/>
                <a:cs typeface="+mj-cs"/>
              </a:defRPr>
            </a:lvl1pPr>
            <a:lvl2pPr algn="l" rtl="0" eaLnBrk="1" fontAlgn="base" hangingPunct="1">
              <a:spcBef>
                <a:spcPct val="0"/>
              </a:spcBef>
              <a:spcAft>
                <a:spcPct val="0"/>
              </a:spcAft>
              <a:defRPr sz="2800">
                <a:solidFill>
                  <a:schemeClr val="bg1"/>
                </a:solidFill>
                <a:latin typeface="Palatino Linotype" pitchFamily="18" charset="0"/>
              </a:defRPr>
            </a:lvl2pPr>
            <a:lvl3pPr algn="l" rtl="0" eaLnBrk="1" fontAlgn="base" hangingPunct="1">
              <a:spcBef>
                <a:spcPct val="0"/>
              </a:spcBef>
              <a:spcAft>
                <a:spcPct val="0"/>
              </a:spcAft>
              <a:defRPr sz="2800">
                <a:solidFill>
                  <a:schemeClr val="bg1"/>
                </a:solidFill>
                <a:latin typeface="Palatino Linotype" pitchFamily="18" charset="0"/>
              </a:defRPr>
            </a:lvl3pPr>
            <a:lvl4pPr algn="l" rtl="0" eaLnBrk="1" fontAlgn="base" hangingPunct="1">
              <a:spcBef>
                <a:spcPct val="0"/>
              </a:spcBef>
              <a:spcAft>
                <a:spcPct val="0"/>
              </a:spcAft>
              <a:defRPr sz="2800">
                <a:solidFill>
                  <a:schemeClr val="bg1"/>
                </a:solidFill>
                <a:latin typeface="Palatino Linotype" pitchFamily="18" charset="0"/>
              </a:defRPr>
            </a:lvl4pPr>
            <a:lvl5pPr algn="l" rtl="0" eaLnBrk="1" fontAlgn="base" hangingPunct="1">
              <a:spcBef>
                <a:spcPct val="0"/>
              </a:spcBef>
              <a:spcAft>
                <a:spcPct val="0"/>
              </a:spcAft>
              <a:defRPr sz="2800">
                <a:solidFill>
                  <a:schemeClr val="bg1"/>
                </a:solidFill>
                <a:latin typeface="Palatino Linotype" pitchFamily="18" charset="0"/>
              </a:defRPr>
            </a:lvl5pPr>
            <a:lvl6pPr marL="457200" algn="l" rtl="0" eaLnBrk="1" fontAlgn="base" hangingPunct="1">
              <a:spcBef>
                <a:spcPct val="0"/>
              </a:spcBef>
              <a:spcAft>
                <a:spcPct val="0"/>
              </a:spcAft>
              <a:defRPr sz="2800">
                <a:solidFill>
                  <a:schemeClr val="bg1"/>
                </a:solidFill>
                <a:latin typeface="Palatino Linotype" pitchFamily="18" charset="0"/>
              </a:defRPr>
            </a:lvl6pPr>
            <a:lvl7pPr marL="914400" algn="l" rtl="0" eaLnBrk="1" fontAlgn="base" hangingPunct="1">
              <a:spcBef>
                <a:spcPct val="0"/>
              </a:spcBef>
              <a:spcAft>
                <a:spcPct val="0"/>
              </a:spcAft>
              <a:defRPr sz="2800">
                <a:solidFill>
                  <a:schemeClr val="bg1"/>
                </a:solidFill>
                <a:latin typeface="Palatino Linotype" pitchFamily="18" charset="0"/>
              </a:defRPr>
            </a:lvl7pPr>
            <a:lvl8pPr marL="1371600" algn="l" rtl="0" eaLnBrk="1" fontAlgn="base" hangingPunct="1">
              <a:spcBef>
                <a:spcPct val="0"/>
              </a:spcBef>
              <a:spcAft>
                <a:spcPct val="0"/>
              </a:spcAft>
              <a:defRPr sz="2800">
                <a:solidFill>
                  <a:schemeClr val="bg1"/>
                </a:solidFill>
                <a:latin typeface="Palatino Linotype" pitchFamily="18" charset="0"/>
              </a:defRPr>
            </a:lvl8pPr>
            <a:lvl9pPr marL="1828800" algn="l" rtl="0" eaLnBrk="1" fontAlgn="base" hangingPunct="1">
              <a:spcBef>
                <a:spcPct val="0"/>
              </a:spcBef>
              <a:spcAft>
                <a:spcPct val="0"/>
              </a:spcAft>
              <a:defRPr sz="2800">
                <a:solidFill>
                  <a:schemeClr val="bg1"/>
                </a:solidFill>
                <a:latin typeface="Palatino Linotype" pitchFamily="18" charset="0"/>
              </a:defRPr>
            </a:lvl9pPr>
          </a:lstStyle>
          <a:p>
            <a:r>
              <a:rPr lang="en-US" kern="0" dirty="0" smtClean="0"/>
              <a:t>Pricing example – Reasons for covered days Adjustment</a:t>
            </a:r>
            <a:endParaRPr lang="en-US" kern="0" dirty="0"/>
          </a:p>
        </p:txBody>
      </p:sp>
    </p:spTree>
    <p:extLst>
      <p:ext uri="{BB962C8B-B14F-4D97-AF65-F5344CB8AC3E}">
        <p14:creationId xmlns:p14="http://schemas.microsoft.com/office/powerpoint/2010/main" val="3957150986"/>
      </p:ext>
    </p:extLst>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280550"/>
            <a:ext cx="8382000" cy="5029200"/>
          </a:xfrm>
        </p:spPr>
        <p:txBody>
          <a:bodyPr>
            <a:normAutofit/>
          </a:bodyPr>
          <a:lstStyle/>
          <a:p>
            <a:pPr>
              <a:lnSpc>
                <a:spcPct val="120000"/>
              </a:lnSpc>
              <a:spcBef>
                <a:spcPts val="0"/>
              </a:spcBef>
              <a:spcAft>
                <a:spcPts val="400"/>
              </a:spcAft>
            </a:pPr>
            <a:r>
              <a:rPr lang="en-US" dirty="0" smtClean="0">
                <a:solidFill>
                  <a:schemeClr val="tx1"/>
                </a:solidFill>
                <a:cs typeface="Arial" panose="020B0604020202020204" pitchFamily="34" charset="0"/>
              </a:rPr>
              <a:t>The Final Reimbursement Amount will be calculated as:</a:t>
            </a:r>
          </a:p>
          <a:p>
            <a:pPr>
              <a:lnSpc>
                <a:spcPct val="120000"/>
              </a:lnSpc>
              <a:spcBef>
                <a:spcPts val="0"/>
              </a:spcBef>
              <a:spcAft>
                <a:spcPts val="400"/>
              </a:spcAft>
            </a:pPr>
            <a:endParaRPr lang="en-US" dirty="0">
              <a:solidFill>
                <a:schemeClr val="tx1"/>
              </a:solidFill>
              <a:cs typeface="Arial" panose="020B0604020202020204" pitchFamily="34" charset="0"/>
            </a:endParaRPr>
          </a:p>
          <a:p>
            <a:pPr>
              <a:lnSpc>
                <a:spcPct val="120000"/>
              </a:lnSpc>
              <a:spcBef>
                <a:spcPts val="0"/>
              </a:spcBef>
              <a:spcAft>
                <a:spcPts val="400"/>
              </a:spcAft>
            </a:pPr>
            <a:r>
              <a:rPr lang="en-US" dirty="0" smtClean="0">
                <a:solidFill>
                  <a:schemeClr val="tx1"/>
                </a:solidFill>
                <a:cs typeface="Arial" panose="020B0604020202020204" pitchFamily="34" charset="0"/>
              </a:rPr>
              <a:t>Final Reimbursement Amount = Final Allowed Amount</a:t>
            </a:r>
          </a:p>
          <a:p>
            <a:pPr marL="0" indent="0">
              <a:lnSpc>
                <a:spcPct val="120000"/>
              </a:lnSpc>
              <a:spcBef>
                <a:spcPts val="0"/>
              </a:spcBef>
              <a:spcAft>
                <a:spcPts val="400"/>
              </a:spcAft>
              <a:buNone/>
            </a:pPr>
            <a:r>
              <a:rPr lang="en-US" dirty="0" smtClean="0">
                <a:solidFill>
                  <a:schemeClr val="tx1"/>
                </a:solidFill>
                <a:cs typeface="Arial" panose="020B0604020202020204" pitchFamily="34" charset="0"/>
              </a:rPr>
              <a:t>				   -  Other Insurance Payment</a:t>
            </a:r>
          </a:p>
          <a:p>
            <a:pPr marL="0" indent="0">
              <a:lnSpc>
                <a:spcPct val="120000"/>
              </a:lnSpc>
              <a:spcBef>
                <a:spcPts val="0"/>
              </a:spcBef>
              <a:spcAft>
                <a:spcPts val="400"/>
              </a:spcAft>
              <a:buNone/>
            </a:pPr>
            <a:r>
              <a:rPr lang="en-US" dirty="0" smtClean="0">
                <a:solidFill>
                  <a:schemeClr val="tx1"/>
                </a:solidFill>
                <a:cs typeface="Arial" panose="020B0604020202020204" pitchFamily="34" charset="0"/>
              </a:rPr>
              <a:t>			</a:t>
            </a:r>
            <a:r>
              <a:rPr lang="en-US" dirty="0">
                <a:solidFill>
                  <a:schemeClr val="tx1"/>
                </a:solidFill>
                <a:cs typeface="Arial" panose="020B0604020202020204" pitchFamily="34" charset="0"/>
              </a:rPr>
              <a:t> </a:t>
            </a:r>
            <a:r>
              <a:rPr lang="en-US" dirty="0" smtClean="0">
                <a:solidFill>
                  <a:schemeClr val="tx1"/>
                </a:solidFill>
                <a:cs typeface="Arial" panose="020B0604020202020204" pitchFamily="34" charset="0"/>
              </a:rPr>
              <a:t>           + / -   Prompt Pay Adjustment</a:t>
            </a:r>
          </a:p>
          <a:p>
            <a:pPr marL="0" indent="0">
              <a:lnSpc>
                <a:spcPct val="120000"/>
              </a:lnSpc>
              <a:spcBef>
                <a:spcPts val="0"/>
              </a:spcBef>
              <a:spcAft>
                <a:spcPts val="400"/>
              </a:spcAft>
              <a:buNone/>
            </a:pPr>
            <a:endParaRPr lang="en-US" dirty="0">
              <a:solidFill>
                <a:schemeClr val="tx1"/>
              </a:solidFill>
              <a:cs typeface="Arial" panose="020B0604020202020204" pitchFamily="34" charset="0"/>
            </a:endParaRPr>
          </a:p>
          <a:p>
            <a:pPr marL="0" indent="0">
              <a:lnSpc>
                <a:spcPct val="120000"/>
              </a:lnSpc>
              <a:spcBef>
                <a:spcPts val="0"/>
              </a:spcBef>
              <a:spcAft>
                <a:spcPts val="400"/>
              </a:spcAft>
              <a:buNone/>
            </a:pPr>
            <a:r>
              <a:rPr lang="en-US" dirty="0" smtClean="0">
                <a:solidFill>
                  <a:schemeClr val="tx1"/>
                </a:solidFill>
                <a:cs typeface="Arial" panose="020B0604020202020204" pitchFamily="34" charset="0"/>
              </a:rPr>
              <a:t>Note: The current prompt pay policy (slow pay penalties and quick pay discounts) will continue to apply. </a:t>
            </a:r>
          </a:p>
        </p:txBody>
      </p:sp>
      <p:sp>
        <p:nvSpPr>
          <p:cNvPr id="8" name="Title 1"/>
          <p:cNvSpPr txBox="1">
            <a:spLocks/>
          </p:cNvSpPr>
          <p:nvPr/>
        </p:nvSpPr>
        <p:spPr bwMode="gray">
          <a:xfrm>
            <a:off x="397825" y="286603"/>
            <a:ext cx="8686800" cy="869016"/>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l" rtl="0" eaLnBrk="1" fontAlgn="base" hangingPunct="1">
              <a:spcBef>
                <a:spcPct val="0"/>
              </a:spcBef>
              <a:spcAft>
                <a:spcPct val="0"/>
              </a:spcAft>
              <a:defRPr lang="en-US" sz="2400" b="1" cap="all" spc="150" baseline="0">
                <a:solidFill>
                  <a:srgbClr val="FFFFFF"/>
                </a:solidFill>
                <a:latin typeface="Arial Narrow" pitchFamily="34" charset="0"/>
                <a:ea typeface="+mj-ea"/>
                <a:cs typeface="+mj-cs"/>
              </a:defRPr>
            </a:lvl1pPr>
            <a:lvl2pPr algn="l" rtl="0" eaLnBrk="1" fontAlgn="base" hangingPunct="1">
              <a:spcBef>
                <a:spcPct val="0"/>
              </a:spcBef>
              <a:spcAft>
                <a:spcPct val="0"/>
              </a:spcAft>
              <a:defRPr sz="2800">
                <a:solidFill>
                  <a:schemeClr val="bg1"/>
                </a:solidFill>
                <a:latin typeface="Palatino Linotype" pitchFamily="18" charset="0"/>
              </a:defRPr>
            </a:lvl2pPr>
            <a:lvl3pPr algn="l" rtl="0" eaLnBrk="1" fontAlgn="base" hangingPunct="1">
              <a:spcBef>
                <a:spcPct val="0"/>
              </a:spcBef>
              <a:spcAft>
                <a:spcPct val="0"/>
              </a:spcAft>
              <a:defRPr sz="2800">
                <a:solidFill>
                  <a:schemeClr val="bg1"/>
                </a:solidFill>
                <a:latin typeface="Palatino Linotype" pitchFamily="18" charset="0"/>
              </a:defRPr>
            </a:lvl3pPr>
            <a:lvl4pPr algn="l" rtl="0" eaLnBrk="1" fontAlgn="base" hangingPunct="1">
              <a:spcBef>
                <a:spcPct val="0"/>
              </a:spcBef>
              <a:spcAft>
                <a:spcPct val="0"/>
              </a:spcAft>
              <a:defRPr sz="2800">
                <a:solidFill>
                  <a:schemeClr val="bg1"/>
                </a:solidFill>
                <a:latin typeface="Palatino Linotype" pitchFamily="18" charset="0"/>
              </a:defRPr>
            </a:lvl4pPr>
            <a:lvl5pPr algn="l" rtl="0" eaLnBrk="1" fontAlgn="base" hangingPunct="1">
              <a:spcBef>
                <a:spcPct val="0"/>
              </a:spcBef>
              <a:spcAft>
                <a:spcPct val="0"/>
              </a:spcAft>
              <a:defRPr sz="2800">
                <a:solidFill>
                  <a:schemeClr val="bg1"/>
                </a:solidFill>
                <a:latin typeface="Palatino Linotype" pitchFamily="18" charset="0"/>
              </a:defRPr>
            </a:lvl5pPr>
            <a:lvl6pPr marL="457200" algn="l" rtl="0" eaLnBrk="1" fontAlgn="base" hangingPunct="1">
              <a:spcBef>
                <a:spcPct val="0"/>
              </a:spcBef>
              <a:spcAft>
                <a:spcPct val="0"/>
              </a:spcAft>
              <a:defRPr sz="2800">
                <a:solidFill>
                  <a:schemeClr val="bg1"/>
                </a:solidFill>
                <a:latin typeface="Palatino Linotype" pitchFamily="18" charset="0"/>
              </a:defRPr>
            </a:lvl6pPr>
            <a:lvl7pPr marL="914400" algn="l" rtl="0" eaLnBrk="1" fontAlgn="base" hangingPunct="1">
              <a:spcBef>
                <a:spcPct val="0"/>
              </a:spcBef>
              <a:spcAft>
                <a:spcPct val="0"/>
              </a:spcAft>
              <a:defRPr sz="2800">
                <a:solidFill>
                  <a:schemeClr val="bg1"/>
                </a:solidFill>
                <a:latin typeface="Palatino Linotype" pitchFamily="18" charset="0"/>
              </a:defRPr>
            </a:lvl7pPr>
            <a:lvl8pPr marL="1371600" algn="l" rtl="0" eaLnBrk="1" fontAlgn="base" hangingPunct="1">
              <a:spcBef>
                <a:spcPct val="0"/>
              </a:spcBef>
              <a:spcAft>
                <a:spcPct val="0"/>
              </a:spcAft>
              <a:defRPr sz="2800">
                <a:solidFill>
                  <a:schemeClr val="bg1"/>
                </a:solidFill>
                <a:latin typeface="Palatino Linotype" pitchFamily="18" charset="0"/>
              </a:defRPr>
            </a:lvl8pPr>
            <a:lvl9pPr marL="1828800" algn="l" rtl="0" eaLnBrk="1" fontAlgn="base" hangingPunct="1">
              <a:spcBef>
                <a:spcPct val="0"/>
              </a:spcBef>
              <a:spcAft>
                <a:spcPct val="0"/>
              </a:spcAft>
              <a:defRPr sz="2800">
                <a:solidFill>
                  <a:schemeClr val="bg1"/>
                </a:solidFill>
                <a:latin typeface="Palatino Linotype" pitchFamily="18" charset="0"/>
              </a:defRPr>
            </a:lvl9pPr>
          </a:lstStyle>
          <a:p>
            <a:r>
              <a:rPr lang="en-US" kern="0" dirty="0" smtClean="0"/>
              <a:t>Pricing example – Final Reimbursement amount</a:t>
            </a:r>
            <a:endParaRPr lang="en-US" kern="0" dirty="0"/>
          </a:p>
        </p:txBody>
      </p:sp>
    </p:spTree>
    <p:extLst>
      <p:ext uri="{BB962C8B-B14F-4D97-AF65-F5344CB8AC3E}">
        <p14:creationId xmlns:p14="http://schemas.microsoft.com/office/powerpoint/2010/main" val="2424987127"/>
      </p:ext>
    </p:extLst>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p:txBody>
          <a:bodyPr/>
          <a:lstStyle/>
          <a:p>
            <a:r>
              <a:rPr lang="en-US" dirty="0" smtClean="0"/>
              <a:t>Documentation and coding improvement</a:t>
            </a:r>
            <a:endParaRPr lang="en-US" dirty="0"/>
          </a:p>
        </p:txBody>
      </p:sp>
    </p:spTree>
    <p:extLst>
      <p:ext uri="{BB962C8B-B14F-4D97-AF65-F5344CB8AC3E}">
        <p14:creationId xmlns:p14="http://schemas.microsoft.com/office/powerpoint/2010/main" val="355405972"/>
      </p:ext>
    </p:extLst>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dirty="0" smtClean="0"/>
              <a:t>Page </a:t>
            </a:r>
            <a:fld id="{77A7459A-CA58-4740-B04C-F2F8EEDCF3E8}" type="slidenum">
              <a:rPr lang="en-US" smtClean="0"/>
              <a:pPr>
                <a:defRPr/>
              </a:pPr>
              <a:t>49</a:t>
            </a:fld>
            <a:endParaRPr lang="en-US" dirty="0"/>
          </a:p>
        </p:txBody>
      </p:sp>
      <p:sp>
        <p:nvSpPr>
          <p:cNvPr id="6" name="Content Placeholder 2"/>
          <p:cNvSpPr txBox="1">
            <a:spLocks/>
          </p:cNvSpPr>
          <p:nvPr/>
        </p:nvSpPr>
        <p:spPr bwMode="auto">
          <a:xfrm>
            <a:off x="319657" y="1300712"/>
            <a:ext cx="8338458"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spcBef>
                <a:spcPts val="0"/>
              </a:spcBef>
              <a:spcAft>
                <a:spcPts val="1200"/>
              </a:spcAft>
              <a:buSzPct val="125000"/>
              <a:buFont typeface="Palatino Linotype" pitchFamily="18" charset="0"/>
              <a:buNone/>
            </a:pPr>
            <a:r>
              <a:rPr lang="en-US" sz="2400" b="1" dirty="0" smtClean="0">
                <a:latin typeface="Arial Narrow" pitchFamily="34" charset="0"/>
              </a:rPr>
              <a:t>The Need for a Documentation and Coding Adjustment:</a:t>
            </a:r>
          </a:p>
          <a:p>
            <a:pPr marL="342900" indent="-342900" eaLnBrk="1" hangingPunct="1">
              <a:spcBef>
                <a:spcPts val="0"/>
              </a:spcBef>
              <a:spcAft>
                <a:spcPts val="600"/>
              </a:spcAft>
              <a:buSzPct val="125000"/>
              <a:buFont typeface="Arial Narrow" pitchFamily="34" charset="0"/>
              <a:buChar char="»"/>
            </a:pPr>
            <a:r>
              <a:rPr lang="en-US" sz="2200" dirty="0" smtClean="0">
                <a:latin typeface="Arial Narrow" pitchFamily="34" charset="0"/>
              </a:rPr>
              <a:t>Documentation and Coding Improvement (DCI) is necessary</a:t>
            </a:r>
            <a:r>
              <a:rPr lang="en-US" sz="2200" dirty="0">
                <a:latin typeface="Arial Narrow" pitchFamily="34" charset="0"/>
              </a:rPr>
              <a:t>, and as such are expected to be made by providers as an appropriate response to the coding requirements under the APR-DRG </a:t>
            </a:r>
            <a:r>
              <a:rPr lang="en-US" sz="2200" dirty="0" smtClean="0">
                <a:latin typeface="Arial Narrow" pitchFamily="34" charset="0"/>
              </a:rPr>
              <a:t>model</a:t>
            </a:r>
            <a:endParaRPr lang="en-US" sz="2200" dirty="0">
              <a:latin typeface="Arial Narrow" pitchFamily="34" charset="0"/>
            </a:endParaRPr>
          </a:p>
          <a:p>
            <a:pPr marL="342900" indent="-342900" eaLnBrk="1" hangingPunct="1">
              <a:spcBef>
                <a:spcPts val="0"/>
              </a:spcBef>
              <a:spcAft>
                <a:spcPts val="600"/>
              </a:spcAft>
              <a:buSzPct val="125000"/>
              <a:buFont typeface="Arial Narrow" pitchFamily="34" charset="0"/>
              <a:buChar char="»"/>
            </a:pPr>
            <a:r>
              <a:rPr lang="en-US" sz="2200" dirty="0">
                <a:latin typeface="Arial Narrow" pitchFamily="34" charset="0"/>
              </a:rPr>
              <a:t>Because the same level of coding rigor was not required for payment purposes under the legacy </a:t>
            </a:r>
            <a:r>
              <a:rPr lang="en-US" sz="2200" dirty="0" smtClean="0">
                <a:latin typeface="Arial Narrow" pitchFamily="34" charset="0"/>
              </a:rPr>
              <a:t>per diem </a:t>
            </a:r>
            <a:r>
              <a:rPr lang="en-US" sz="2200" dirty="0">
                <a:latin typeface="Arial Narrow" pitchFamily="34" charset="0"/>
              </a:rPr>
              <a:t>model, </a:t>
            </a:r>
            <a:r>
              <a:rPr lang="en-US" sz="2200" dirty="0" smtClean="0">
                <a:latin typeface="Arial Narrow" pitchFamily="34" charset="0"/>
              </a:rPr>
              <a:t>AHCCCS expects </a:t>
            </a:r>
            <a:r>
              <a:rPr lang="en-US" sz="2200" dirty="0">
                <a:latin typeface="Arial Narrow" pitchFamily="34" charset="0"/>
              </a:rPr>
              <a:t>that case mix will increase as a result of </a:t>
            </a:r>
            <a:r>
              <a:rPr lang="en-US" sz="2200" dirty="0" smtClean="0">
                <a:latin typeface="Arial Narrow" pitchFamily="34" charset="0"/>
              </a:rPr>
              <a:t>DCI coding </a:t>
            </a:r>
            <a:r>
              <a:rPr lang="en-US" sz="2200" dirty="0">
                <a:latin typeface="Arial Narrow" pitchFamily="34" charset="0"/>
              </a:rPr>
              <a:t>once the system is implemented – beyond actual increases in </a:t>
            </a:r>
            <a:r>
              <a:rPr lang="en-US" sz="2200" dirty="0" smtClean="0">
                <a:latin typeface="Arial Narrow" pitchFamily="34" charset="0"/>
              </a:rPr>
              <a:t>acuity</a:t>
            </a:r>
            <a:endParaRPr lang="en-US" sz="2200" dirty="0">
              <a:latin typeface="Arial Narrow" pitchFamily="34" charset="0"/>
            </a:endParaRPr>
          </a:p>
          <a:p>
            <a:pPr marL="342900" indent="-342900">
              <a:spcBef>
                <a:spcPts val="0"/>
              </a:spcBef>
              <a:spcAft>
                <a:spcPts val="600"/>
              </a:spcAft>
              <a:buSzPct val="125000"/>
              <a:buFont typeface="Arial Narrow" pitchFamily="34" charset="0"/>
              <a:buChar char="»"/>
            </a:pPr>
            <a:r>
              <a:rPr lang="en-US" sz="2200" dirty="0">
                <a:latin typeface="Arial Narrow" pitchFamily="34" charset="0"/>
              </a:rPr>
              <a:t>To maintain budget neutrality, it will be necessary to incorporate </a:t>
            </a:r>
            <a:r>
              <a:rPr lang="en-US" sz="2200" dirty="0" smtClean="0">
                <a:latin typeface="Arial Narrow" pitchFamily="34" charset="0"/>
              </a:rPr>
              <a:t>an adjustment to offset increases in case mix after implementation</a:t>
            </a:r>
            <a:endParaRPr lang="en-US" sz="2200" dirty="0">
              <a:latin typeface="Arial Narrow" pitchFamily="34" charset="0"/>
            </a:endParaRPr>
          </a:p>
          <a:p>
            <a:pPr marL="342900" indent="-342900" eaLnBrk="1" hangingPunct="1">
              <a:spcBef>
                <a:spcPts val="0"/>
              </a:spcBef>
              <a:spcAft>
                <a:spcPts val="600"/>
              </a:spcAft>
              <a:buSzPct val="125000"/>
              <a:buFont typeface="Arial Narrow" pitchFamily="34" charset="0"/>
              <a:buChar char="»"/>
            </a:pPr>
            <a:r>
              <a:rPr lang="en-US" sz="2200" dirty="0" smtClean="0">
                <a:latin typeface="Arial Narrow" pitchFamily="34" charset="0"/>
              </a:rPr>
              <a:t>AHCCCS expects </a:t>
            </a:r>
            <a:r>
              <a:rPr lang="en-US" sz="2200" dirty="0">
                <a:latin typeface="Arial Narrow" pitchFamily="34" charset="0"/>
              </a:rPr>
              <a:t>that actual payments, in the aggregate, </a:t>
            </a:r>
            <a:r>
              <a:rPr lang="en-US" sz="2200" dirty="0" smtClean="0">
                <a:latin typeface="Arial Narrow" pitchFamily="34" charset="0"/>
              </a:rPr>
              <a:t>will be greater than simulated amounts, and as such, resulting actual payments will remain budget neutral</a:t>
            </a:r>
            <a:endParaRPr lang="en-US" sz="2200" dirty="0">
              <a:latin typeface="Arial Narrow" pitchFamily="34" charset="0"/>
            </a:endParaRPr>
          </a:p>
        </p:txBody>
      </p:sp>
      <p:sp>
        <p:nvSpPr>
          <p:cNvPr id="7" name="Title 1"/>
          <p:cNvSpPr>
            <a:spLocks noGrp="1"/>
          </p:cNvSpPr>
          <p:nvPr>
            <p:ph type="title"/>
          </p:nvPr>
        </p:nvSpPr>
        <p:spPr bwMode="gray">
          <a:xfrm>
            <a:off x="481902" y="237067"/>
            <a:ext cx="8180195" cy="914400"/>
          </a:xfrm>
        </p:spPr>
        <p:txBody>
          <a:bodyPr/>
          <a:lstStyle/>
          <a:p>
            <a:r>
              <a:rPr lang="en-US" dirty="0"/>
              <a:t>Documentation and coding </a:t>
            </a:r>
            <a:r>
              <a:rPr lang="en-US" dirty="0" smtClean="0"/>
              <a:t>improvement</a:t>
            </a:r>
            <a:endParaRPr lang="en-US" dirty="0"/>
          </a:p>
        </p:txBody>
      </p:sp>
    </p:spTree>
    <p:extLst>
      <p:ext uri="{BB962C8B-B14F-4D97-AF65-F5344CB8AC3E}">
        <p14:creationId xmlns:p14="http://schemas.microsoft.com/office/powerpoint/2010/main" val="1659477042"/>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dirty="0" smtClean="0"/>
              <a:t>Overview of DRG Models</a:t>
            </a:r>
            <a:endParaRPr lang="en-US" dirty="0"/>
          </a:p>
        </p:txBody>
      </p:sp>
      <p:sp>
        <p:nvSpPr>
          <p:cNvPr id="4" name="Slide Number Placeholder 3"/>
          <p:cNvSpPr>
            <a:spLocks noGrp="1"/>
          </p:cNvSpPr>
          <p:nvPr>
            <p:ph type="sldNum" sz="quarter" idx="12"/>
          </p:nvPr>
        </p:nvSpPr>
        <p:spPr/>
        <p:txBody>
          <a:bodyPr/>
          <a:lstStyle/>
          <a:p>
            <a:pPr>
              <a:defRPr/>
            </a:pPr>
            <a:r>
              <a:rPr lang="en-US" dirty="0" smtClean="0"/>
              <a:t>Page </a:t>
            </a:r>
            <a:fld id="{77A7459A-CA58-4740-B04C-F2F8EEDCF3E8}" type="slidenum">
              <a:rPr lang="en-US" smtClean="0"/>
              <a:pPr>
                <a:defRPr/>
              </a:pPr>
              <a:t>5</a:t>
            </a:fld>
            <a:endParaRPr lang="en-US" dirty="0"/>
          </a:p>
        </p:txBody>
      </p:sp>
      <p:sp>
        <p:nvSpPr>
          <p:cNvPr id="7" name="TextBox 6"/>
          <p:cNvSpPr txBox="1"/>
          <p:nvPr/>
        </p:nvSpPr>
        <p:spPr>
          <a:xfrm>
            <a:off x="457201" y="1369383"/>
            <a:ext cx="8164286" cy="5139869"/>
          </a:xfrm>
          <a:prstGeom prst="rect">
            <a:avLst/>
          </a:prstGeom>
          <a:noFill/>
        </p:spPr>
        <p:txBody>
          <a:bodyPr wrap="square" rtlCol="0">
            <a:spAutoFit/>
          </a:bodyPr>
          <a:lstStyle/>
          <a:p>
            <a:pPr marL="463550" indent="-463550">
              <a:spcAft>
                <a:spcPts val="1200"/>
              </a:spcAft>
              <a:buFont typeface="Arial" panose="020B0604020202020204" pitchFamily="34" charset="0"/>
              <a:buChar char="»"/>
            </a:pPr>
            <a:r>
              <a:rPr lang="en-US" sz="2800" dirty="0" smtClean="0">
                <a:latin typeface="Arial Narrow" panose="020B0606020202030204" pitchFamily="34" charset="0"/>
                <a:cs typeface="Arial" pitchFamily="34" charset="0"/>
              </a:rPr>
              <a:t>Payment is generally determined by multiplying a hospital’s “base rate” by the assigned DRG’s relative weight factor</a:t>
            </a:r>
          </a:p>
          <a:p>
            <a:pPr marL="463550" indent="-463550">
              <a:spcAft>
                <a:spcPts val="1200"/>
              </a:spcAft>
              <a:buFont typeface="Arial" panose="020B0604020202020204" pitchFamily="34" charset="0"/>
              <a:buChar char="»"/>
            </a:pPr>
            <a:r>
              <a:rPr lang="en-US" sz="2800" dirty="0" smtClean="0">
                <a:latin typeface="Arial Narrow" panose="020B0606020202030204" pitchFamily="34" charset="0"/>
                <a:cs typeface="Arial" pitchFamily="34" charset="0"/>
              </a:rPr>
              <a:t>An “outlier” payment provision is typically incorporated to provide additional payments where the base DRG amount is not appropriate – generally cases with extraordinarily high costs</a:t>
            </a:r>
          </a:p>
          <a:p>
            <a:pPr marL="463550" indent="-463550">
              <a:spcAft>
                <a:spcPts val="1200"/>
              </a:spcAft>
              <a:buFont typeface="Arial" panose="020B0604020202020204" pitchFamily="34" charset="0"/>
              <a:buChar char="»"/>
            </a:pPr>
            <a:r>
              <a:rPr lang="en-US" sz="2800" dirty="0" smtClean="0">
                <a:latin typeface="Arial Narrow" panose="020B0606020202030204" pitchFamily="34" charset="0"/>
                <a:cs typeface="Arial" pitchFamily="34" charset="0"/>
              </a:rPr>
              <a:t>Payment models are also commonly modified to affect payment for specialty services or providers, including behavioral health, rehabilitation, neonatal, pediatric and others </a:t>
            </a:r>
          </a:p>
        </p:txBody>
      </p:sp>
    </p:spTree>
    <p:extLst>
      <p:ext uri="{BB962C8B-B14F-4D97-AF65-F5344CB8AC3E}">
        <p14:creationId xmlns:p14="http://schemas.microsoft.com/office/powerpoint/2010/main" val="256010809"/>
      </p:ext>
    </p:extLst>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dirty="0" smtClean="0"/>
              <a:t>Page </a:t>
            </a:r>
            <a:fld id="{77A7459A-CA58-4740-B04C-F2F8EEDCF3E8}" type="slidenum">
              <a:rPr lang="en-US" smtClean="0"/>
              <a:pPr>
                <a:defRPr/>
              </a:pPr>
              <a:t>50</a:t>
            </a:fld>
            <a:endParaRPr lang="en-US" dirty="0"/>
          </a:p>
        </p:txBody>
      </p:sp>
      <p:sp>
        <p:nvSpPr>
          <p:cNvPr id="6" name="Content Placeholder 2"/>
          <p:cNvSpPr txBox="1">
            <a:spLocks/>
          </p:cNvSpPr>
          <p:nvPr/>
        </p:nvSpPr>
        <p:spPr bwMode="auto">
          <a:xfrm>
            <a:off x="283026" y="1367287"/>
            <a:ext cx="8599714"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spcBef>
                <a:spcPts val="0"/>
              </a:spcBef>
              <a:spcAft>
                <a:spcPts val="1200"/>
              </a:spcAft>
              <a:buSzPct val="125000"/>
              <a:buFont typeface="Palatino Linotype" pitchFamily="18" charset="0"/>
              <a:buNone/>
            </a:pPr>
            <a:r>
              <a:rPr lang="en-US" sz="2800" b="1" dirty="0" smtClean="0">
                <a:latin typeface="Arial Narrow" panose="020B0606020202030204" pitchFamily="34" charset="0"/>
                <a:cs typeface="Arial" panose="020B0604020202020204" pitchFamily="34" charset="0"/>
              </a:rPr>
              <a:t>Preemptive adjustment</a:t>
            </a:r>
            <a:endParaRPr lang="en-US" sz="2800" b="1" dirty="0">
              <a:latin typeface="Arial Narrow" panose="020B0606020202030204" pitchFamily="34" charset="0"/>
              <a:cs typeface="Arial" panose="020B0604020202020204" pitchFamily="34" charset="0"/>
            </a:endParaRPr>
          </a:p>
          <a:p>
            <a:pPr marL="342900" indent="-342900">
              <a:spcAft>
                <a:spcPts val="600"/>
              </a:spcAft>
              <a:buFont typeface="Arial Narrow"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Up-front 3 percent adjustment for expected Documentation and Coding Improvement (DCI)</a:t>
            </a:r>
          </a:p>
          <a:p>
            <a:pPr marL="800100" lvl="1" indent="-342900">
              <a:spcAft>
                <a:spcPts val="600"/>
              </a:spcAft>
              <a:buFont typeface="Arial Narrow" panose="020B0606020202030204" pitchFamily="34" charset="0"/>
              <a:buChar char="›"/>
            </a:pPr>
            <a:r>
              <a:rPr lang="en-US" sz="2400" dirty="0">
                <a:latin typeface="Arial Narrow" panose="020B0606020202030204" pitchFamily="34" charset="0"/>
                <a:ea typeface="ＭＳ Ｐゴシック" pitchFamily="34" charset="-128"/>
                <a:cs typeface="Arial" panose="020B0604020202020204" pitchFamily="34" charset="0"/>
              </a:rPr>
              <a:t>S</a:t>
            </a:r>
            <a:r>
              <a:rPr lang="en-US" sz="2400" dirty="0" smtClean="0">
                <a:latin typeface="Arial Narrow" panose="020B0606020202030204" pitchFamily="34" charset="0"/>
                <a:ea typeface="ＭＳ Ｐゴシック" pitchFamily="34" charset="-128"/>
                <a:cs typeface="Arial" panose="020B0604020202020204" pitchFamily="34" charset="0"/>
              </a:rPr>
              <a:t>imulate a 3% casemix increase and determine an adjustment factor (“DCI Factor”) that would be necessary to maintain budget neutrality</a:t>
            </a:r>
          </a:p>
          <a:p>
            <a:pPr marL="800100" lvl="1" indent="-342900">
              <a:spcAft>
                <a:spcPts val="600"/>
              </a:spcAft>
              <a:buFont typeface="Arial Narrow" panose="020B0606020202030204"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Claim allowed amounts (including the base DRG payment, outlier payment or transfer payment) will be reduced by the DCI factor</a:t>
            </a:r>
          </a:p>
          <a:p>
            <a:pPr marL="800100" lvl="1" indent="-342900">
              <a:spcAft>
                <a:spcPts val="600"/>
              </a:spcAft>
              <a:buFont typeface="Arial Narrow" panose="020B0606020202030204"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With a 3% casemix increase, the DCI factor is 0.974</a:t>
            </a:r>
          </a:p>
          <a:p>
            <a:pPr marL="800100" lvl="1" indent="-342900">
              <a:spcAft>
                <a:spcPts val="600"/>
              </a:spcAft>
              <a:buFont typeface="Arial Narrow" pitchFamily="34" charset="0"/>
              <a:buChar char="»"/>
            </a:pPr>
            <a:endParaRPr lang="en-US" sz="2400" b="1" dirty="0">
              <a:latin typeface="Arial Narrow" panose="020B0606020202030204" pitchFamily="34" charset="0"/>
              <a:cs typeface="Arial" panose="020B0604020202020204" pitchFamily="34" charset="0"/>
            </a:endParaRPr>
          </a:p>
        </p:txBody>
      </p:sp>
      <p:sp>
        <p:nvSpPr>
          <p:cNvPr id="7" name="Title 1"/>
          <p:cNvSpPr>
            <a:spLocks noGrp="1"/>
          </p:cNvSpPr>
          <p:nvPr>
            <p:ph type="title"/>
          </p:nvPr>
        </p:nvSpPr>
        <p:spPr bwMode="gray">
          <a:xfrm>
            <a:off x="481902" y="237067"/>
            <a:ext cx="8180195" cy="914400"/>
          </a:xfrm>
        </p:spPr>
        <p:txBody>
          <a:bodyPr/>
          <a:lstStyle/>
          <a:p>
            <a:r>
              <a:rPr lang="en-US" dirty="0"/>
              <a:t>Documentation and coding improvement</a:t>
            </a:r>
          </a:p>
        </p:txBody>
      </p:sp>
    </p:spTree>
    <p:extLst>
      <p:ext uri="{BB962C8B-B14F-4D97-AF65-F5344CB8AC3E}">
        <p14:creationId xmlns:p14="http://schemas.microsoft.com/office/powerpoint/2010/main" val="1504269358"/>
      </p:ext>
    </p:extLst>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dirty="0" smtClean="0"/>
              <a:t>Page </a:t>
            </a:r>
            <a:fld id="{77A7459A-CA58-4740-B04C-F2F8EEDCF3E8}" type="slidenum">
              <a:rPr lang="en-US" smtClean="0"/>
              <a:pPr>
                <a:defRPr/>
              </a:pPr>
              <a:t>51</a:t>
            </a:fld>
            <a:endParaRPr lang="en-US" dirty="0"/>
          </a:p>
        </p:txBody>
      </p:sp>
      <p:sp>
        <p:nvSpPr>
          <p:cNvPr id="6" name="Content Placeholder 2"/>
          <p:cNvSpPr txBox="1">
            <a:spLocks/>
          </p:cNvSpPr>
          <p:nvPr/>
        </p:nvSpPr>
        <p:spPr bwMode="auto">
          <a:xfrm>
            <a:off x="283026" y="1367287"/>
            <a:ext cx="8599714"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spcBef>
                <a:spcPts val="0"/>
              </a:spcBef>
              <a:spcAft>
                <a:spcPts val="1200"/>
              </a:spcAft>
              <a:buSzPct val="125000"/>
              <a:buFont typeface="Palatino Linotype" pitchFamily="18" charset="0"/>
              <a:buNone/>
            </a:pPr>
            <a:r>
              <a:rPr lang="en-US" sz="2400" b="1" dirty="0" smtClean="0">
                <a:latin typeface="Arial Narrow" panose="020B0606020202030204" pitchFamily="34" charset="0"/>
                <a:cs typeface="Arial" panose="020B0604020202020204" pitchFamily="34" charset="0"/>
              </a:rPr>
              <a:t>DCI measurement</a:t>
            </a:r>
            <a:endParaRPr lang="en-US" sz="2400" b="1" dirty="0">
              <a:latin typeface="Arial Narrow" panose="020B0606020202030204" pitchFamily="34" charset="0"/>
              <a:cs typeface="Arial" panose="020B0604020202020204" pitchFamily="34" charset="0"/>
            </a:endParaRPr>
          </a:p>
          <a:p>
            <a:pPr marL="342900" indent="-342900">
              <a:spcAft>
                <a:spcPts val="600"/>
              </a:spcAft>
              <a:buFont typeface="Arial Narrow" pitchFamily="34" charset="0"/>
              <a:buChar char="»"/>
            </a:pPr>
            <a:r>
              <a:rPr lang="en-US" sz="2200" dirty="0" smtClean="0">
                <a:latin typeface="Arial Narrow" panose="020B0606020202030204" pitchFamily="34" charset="0"/>
                <a:ea typeface="ＭＳ Ｐゴシック" pitchFamily="34" charset="-128"/>
                <a:cs typeface="Arial" panose="020B0604020202020204" pitchFamily="34" charset="0"/>
              </a:rPr>
              <a:t>Periodically (and based on the availability and completeness of data) AHCCCS will measure actual increases or decreases in case mix attributable to DCI – or “Casemix Differential”</a:t>
            </a:r>
          </a:p>
          <a:p>
            <a:pPr marL="342900" indent="-342900">
              <a:spcAft>
                <a:spcPts val="600"/>
              </a:spcAft>
              <a:buFont typeface="Arial Narrow" pitchFamily="34" charset="0"/>
              <a:buChar char="»"/>
            </a:pPr>
            <a:r>
              <a:rPr lang="en-US" sz="2200" dirty="0" smtClean="0">
                <a:latin typeface="Arial Narrow" panose="020B0606020202030204" pitchFamily="34" charset="0"/>
                <a:ea typeface="ＭＳ Ｐゴシック" pitchFamily="34" charset="-128"/>
                <a:cs typeface="Arial" panose="020B0604020202020204" pitchFamily="34" charset="0"/>
              </a:rPr>
              <a:t>Based on measurement -</a:t>
            </a:r>
          </a:p>
          <a:p>
            <a:pPr marL="800100" lvl="1" indent="-342900">
              <a:spcAft>
                <a:spcPts val="600"/>
              </a:spcAft>
              <a:buFont typeface="Arial Narrow" panose="020B0606020202030204" pitchFamily="34" charset="0"/>
              <a:buChar char="›"/>
            </a:pPr>
            <a:r>
              <a:rPr lang="en-US" sz="2200" dirty="0" smtClean="0">
                <a:latin typeface="Arial Narrow" panose="020B0606020202030204" pitchFamily="34" charset="0"/>
                <a:ea typeface="ＭＳ Ｐゴシック" pitchFamily="34" charset="-128"/>
                <a:cs typeface="Arial" panose="020B0604020202020204" pitchFamily="34" charset="0"/>
              </a:rPr>
              <a:t>AHCCCS intends to set the DCI Factor for the next year based on actual measured Casemix Differential</a:t>
            </a:r>
          </a:p>
          <a:p>
            <a:pPr marL="800100" lvl="1" indent="-342900">
              <a:spcAft>
                <a:spcPts val="600"/>
              </a:spcAft>
              <a:buFont typeface="Arial Narrow" panose="020B0606020202030204" pitchFamily="34" charset="0"/>
              <a:buChar char="›"/>
            </a:pPr>
            <a:r>
              <a:rPr lang="en-US" sz="2200" dirty="0" smtClean="0">
                <a:latin typeface="Arial Narrow" panose="020B0606020202030204" pitchFamily="34" charset="0"/>
                <a:ea typeface="ＭＳ Ｐゴシック" pitchFamily="34" charset="-128"/>
                <a:cs typeface="Arial" panose="020B0604020202020204" pitchFamily="34" charset="0"/>
              </a:rPr>
              <a:t>If measured Casemix Differential is significantly different (more than 1 percentage point higher or lower) from the initial 3% assumption, further adjust the DCI Factor for the next year to prospectively correct for the previous year(s)</a:t>
            </a:r>
          </a:p>
          <a:p>
            <a:pPr marL="800100" lvl="1" indent="-342900">
              <a:spcAft>
                <a:spcPts val="600"/>
              </a:spcAft>
              <a:buFont typeface="Arial Narrow" pitchFamily="34" charset="0"/>
              <a:buChar char="»"/>
            </a:pPr>
            <a:endParaRPr lang="en-US" sz="2200" b="1" dirty="0">
              <a:latin typeface="Arial Narrow" panose="020B0606020202030204" pitchFamily="34" charset="0"/>
              <a:cs typeface="Arial" panose="020B0604020202020204" pitchFamily="34" charset="0"/>
            </a:endParaRPr>
          </a:p>
        </p:txBody>
      </p:sp>
      <p:sp>
        <p:nvSpPr>
          <p:cNvPr id="7" name="Title 1"/>
          <p:cNvSpPr>
            <a:spLocks noGrp="1"/>
          </p:cNvSpPr>
          <p:nvPr>
            <p:ph type="title"/>
          </p:nvPr>
        </p:nvSpPr>
        <p:spPr bwMode="gray">
          <a:xfrm>
            <a:off x="481902" y="237067"/>
            <a:ext cx="8180195" cy="914400"/>
          </a:xfrm>
        </p:spPr>
        <p:txBody>
          <a:bodyPr/>
          <a:lstStyle/>
          <a:p>
            <a:r>
              <a:rPr lang="en-US" dirty="0"/>
              <a:t>Documentation and coding improvement</a:t>
            </a:r>
          </a:p>
        </p:txBody>
      </p:sp>
    </p:spTree>
    <p:extLst>
      <p:ext uri="{BB962C8B-B14F-4D97-AF65-F5344CB8AC3E}">
        <p14:creationId xmlns:p14="http://schemas.microsoft.com/office/powerpoint/2010/main" val="486831187"/>
      </p:ext>
    </p:extLst>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dirty="0" smtClean="0"/>
              <a:t>Page </a:t>
            </a:r>
            <a:fld id="{77A7459A-CA58-4740-B04C-F2F8EEDCF3E8}" type="slidenum">
              <a:rPr lang="en-US" smtClean="0"/>
              <a:pPr>
                <a:defRPr/>
              </a:pPr>
              <a:t>52</a:t>
            </a:fld>
            <a:endParaRPr lang="en-US" dirty="0"/>
          </a:p>
        </p:txBody>
      </p:sp>
      <p:sp>
        <p:nvSpPr>
          <p:cNvPr id="6" name="Content Placeholder 2"/>
          <p:cNvSpPr txBox="1">
            <a:spLocks/>
          </p:cNvSpPr>
          <p:nvPr/>
        </p:nvSpPr>
        <p:spPr bwMode="auto">
          <a:xfrm>
            <a:off x="283026" y="1129787"/>
            <a:ext cx="8543474"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ts val="0"/>
              </a:spcBef>
              <a:spcAft>
                <a:spcPts val="1200"/>
              </a:spcAft>
              <a:buSzPct val="125000"/>
            </a:pPr>
            <a:r>
              <a:rPr lang="en-US" sz="2400" b="1" dirty="0">
                <a:latin typeface="Arial Narrow" panose="020B0606020202030204" pitchFamily="34" charset="0"/>
                <a:cs typeface="Arial" panose="020B0604020202020204" pitchFamily="34" charset="0"/>
              </a:rPr>
              <a:t>DCI </a:t>
            </a:r>
            <a:r>
              <a:rPr lang="en-US" sz="2400" b="1" dirty="0" smtClean="0">
                <a:latin typeface="Arial Narrow" panose="020B0606020202030204" pitchFamily="34" charset="0"/>
                <a:cs typeface="Arial" panose="020B0604020202020204" pitchFamily="34" charset="0"/>
              </a:rPr>
              <a:t>measurement (continued)</a:t>
            </a:r>
            <a:endParaRPr lang="en-US" sz="2400" b="1" dirty="0">
              <a:latin typeface="Arial Narrow" panose="020B0606020202030204" pitchFamily="34" charset="0"/>
              <a:cs typeface="Arial" panose="020B0604020202020204" pitchFamily="34" charset="0"/>
            </a:endParaRPr>
          </a:p>
          <a:p>
            <a:pPr marL="342900" lvl="0" indent="-342900">
              <a:spcAft>
                <a:spcPts val="600"/>
              </a:spcAft>
              <a:buFont typeface="Arial Narrow" pitchFamily="34" charset="0"/>
              <a:buChar char="»"/>
            </a:pPr>
            <a:r>
              <a:rPr lang="en-US" sz="2400" dirty="0" smtClean="0">
                <a:latin typeface="Arial Narrow" panose="020B0606020202030204" pitchFamily="34" charset="0"/>
                <a:cs typeface="Arial" panose="020B0604020202020204" pitchFamily="34" charset="0"/>
              </a:rPr>
              <a:t>Measure actual increases in acuity using Medicare’s MS-DRG grouper and Medicare relative weights – </a:t>
            </a:r>
          </a:p>
          <a:p>
            <a:pPr marL="800100" lvl="1" indent="-342900" fontAlgn="auto">
              <a:spcBef>
                <a:spcPts val="0"/>
              </a:spcBef>
              <a:spcAft>
                <a:spcPts val="600"/>
              </a:spcAft>
              <a:buFont typeface="Arial Narrow" panose="020B0606020202030204" pitchFamily="34" charset="0"/>
              <a:buChar char="›"/>
            </a:pPr>
            <a:r>
              <a:rPr lang="en-US" sz="2000" dirty="0" smtClean="0">
                <a:latin typeface="Arial Narrow" panose="020B0606020202030204" pitchFamily="34" charset="0"/>
                <a:ea typeface="ＭＳ Ｐゴシック" pitchFamily="34" charset="-128"/>
                <a:cs typeface="Arial" panose="020B0604020202020204" pitchFamily="34" charset="0"/>
              </a:rPr>
              <a:t>Assumes that measuring actual changes in casemix using MS-DRGs is a reasonable proxy for measuring actual change in acuity</a:t>
            </a:r>
          </a:p>
          <a:p>
            <a:pPr marL="800100" lvl="1" indent="-342900" fontAlgn="auto">
              <a:spcBef>
                <a:spcPts val="0"/>
              </a:spcBef>
              <a:spcAft>
                <a:spcPts val="600"/>
              </a:spcAft>
              <a:buFont typeface="Arial Narrow" panose="020B0606020202030204" pitchFamily="34" charset="0"/>
              <a:buChar char="›"/>
            </a:pPr>
            <a:r>
              <a:rPr lang="en-US" sz="2000" dirty="0" smtClean="0">
                <a:latin typeface="Arial Narrow" panose="020B0606020202030204" pitchFamily="34" charset="0"/>
                <a:ea typeface="ＭＳ Ｐゴシック" pitchFamily="34" charset="-128"/>
                <a:cs typeface="Arial" panose="020B0604020202020204" pitchFamily="34" charset="0"/>
              </a:rPr>
              <a:t>Assumes </a:t>
            </a:r>
            <a:r>
              <a:rPr lang="en-US" sz="2000" dirty="0" smtClean="0">
                <a:latin typeface="Arial Narrow" panose="020B0606020202030204" pitchFamily="34" charset="0"/>
                <a:cs typeface="Arial" panose="020B0604020202020204" pitchFamily="34" charset="0"/>
              </a:rPr>
              <a:t>that </a:t>
            </a:r>
            <a:r>
              <a:rPr lang="en-US" sz="2000" dirty="0">
                <a:latin typeface="Arial Narrow" panose="020B0606020202030204" pitchFamily="34" charset="0"/>
                <a:cs typeface="Arial" panose="020B0604020202020204" pitchFamily="34" charset="0"/>
              </a:rPr>
              <a:t>hospitals have already responded to documentation and coding standards needed for payment under </a:t>
            </a:r>
            <a:r>
              <a:rPr lang="en-US" sz="2000" dirty="0" smtClean="0">
                <a:latin typeface="Arial Narrow" panose="020B0606020202030204" pitchFamily="34" charset="0"/>
                <a:cs typeface="Arial" panose="020B0604020202020204" pitchFamily="34" charset="0"/>
              </a:rPr>
              <a:t>MS-DRGs</a:t>
            </a:r>
            <a:endParaRPr lang="en-US" sz="2000" dirty="0">
              <a:latin typeface="Arial Narrow" panose="020B0606020202030204" pitchFamily="34" charset="0"/>
              <a:cs typeface="Arial" panose="020B0604020202020204" pitchFamily="34" charset="0"/>
            </a:endParaRPr>
          </a:p>
          <a:p>
            <a:pPr marL="342900" lvl="0" indent="-342900">
              <a:spcAft>
                <a:spcPts val="600"/>
              </a:spcAft>
              <a:buFont typeface="Arial Narrow" pitchFamily="34" charset="0"/>
              <a:buChar char="»"/>
            </a:pPr>
            <a:r>
              <a:rPr lang="en-US" sz="2400" dirty="0" smtClean="0">
                <a:latin typeface="Arial Narrow" panose="020B0606020202030204" pitchFamily="34" charset="0"/>
                <a:cs typeface="Arial" panose="020B0604020202020204" pitchFamily="34" charset="0"/>
              </a:rPr>
              <a:t>Measure increases in acuity using APR-DRG grouper and relative weights using the same encounters</a:t>
            </a:r>
          </a:p>
          <a:p>
            <a:pPr marL="342900" lvl="0" indent="-342900">
              <a:spcAft>
                <a:spcPts val="600"/>
              </a:spcAft>
              <a:buFont typeface="Arial Narrow" pitchFamily="34" charset="0"/>
              <a:buChar char="»"/>
            </a:pPr>
            <a:r>
              <a:rPr lang="en-US" sz="2400" dirty="0" smtClean="0">
                <a:latin typeface="Arial Narrow" panose="020B0606020202030204" pitchFamily="34" charset="0"/>
                <a:cs typeface="Arial" panose="020B0604020202020204" pitchFamily="34" charset="0"/>
              </a:rPr>
              <a:t>The Casemix Differential is the difference between MS-DRG and APR-DRG casemix increases – </a:t>
            </a:r>
          </a:p>
          <a:p>
            <a:pPr marL="800100" lvl="1" indent="-342900" fontAlgn="auto">
              <a:spcBef>
                <a:spcPts val="0"/>
              </a:spcBef>
              <a:spcAft>
                <a:spcPts val="600"/>
              </a:spcAft>
              <a:buFont typeface="Arial Narrow" panose="020B0606020202030204" pitchFamily="34" charset="0"/>
              <a:buChar char="›"/>
            </a:pPr>
            <a:r>
              <a:rPr lang="en-US" sz="2000" dirty="0" smtClean="0">
                <a:latin typeface="Arial Narrow" panose="020B0606020202030204" pitchFamily="34" charset="0"/>
                <a:cs typeface="Arial" panose="020B0604020202020204" pitchFamily="34" charset="0"/>
              </a:rPr>
              <a:t>For example, for the same 12 month period, if MS-DRG casemix increases 1%, and APR-DRG casemix increases 4%, the Casemix Differential – the amount attributable to DCI – is 3 percentage points </a:t>
            </a:r>
            <a:endParaRPr lang="en-US" sz="2000" dirty="0">
              <a:latin typeface="Arial Narrow" panose="020B0606020202030204" pitchFamily="34" charset="0"/>
              <a:ea typeface="ＭＳ Ｐゴシック" pitchFamily="34" charset="-128"/>
              <a:cs typeface="Arial" panose="020B0604020202020204" pitchFamily="34" charset="0"/>
            </a:endParaRPr>
          </a:p>
          <a:p>
            <a:pPr marL="800100" lvl="1" indent="-342900">
              <a:spcAft>
                <a:spcPts val="600"/>
              </a:spcAft>
              <a:buFont typeface="Arial Narrow" pitchFamily="34" charset="0"/>
              <a:buChar char="»"/>
            </a:pPr>
            <a:endParaRPr lang="en-US" sz="2400" b="1" dirty="0">
              <a:latin typeface="Arial Narrow" panose="020B0606020202030204" pitchFamily="34" charset="0"/>
              <a:cs typeface="Arial" panose="020B0604020202020204" pitchFamily="34" charset="0"/>
            </a:endParaRPr>
          </a:p>
        </p:txBody>
      </p:sp>
      <p:sp>
        <p:nvSpPr>
          <p:cNvPr id="7" name="Title 1"/>
          <p:cNvSpPr>
            <a:spLocks noGrp="1"/>
          </p:cNvSpPr>
          <p:nvPr>
            <p:ph type="title"/>
          </p:nvPr>
        </p:nvSpPr>
        <p:spPr bwMode="gray">
          <a:xfrm>
            <a:off x="481902" y="237067"/>
            <a:ext cx="8180195" cy="914400"/>
          </a:xfrm>
        </p:spPr>
        <p:txBody>
          <a:bodyPr/>
          <a:lstStyle/>
          <a:p>
            <a:r>
              <a:rPr lang="en-US" dirty="0"/>
              <a:t>Documentation and coding improvement</a:t>
            </a:r>
          </a:p>
        </p:txBody>
      </p:sp>
    </p:spTree>
    <p:extLst>
      <p:ext uri="{BB962C8B-B14F-4D97-AF65-F5344CB8AC3E}">
        <p14:creationId xmlns:p14="http://schemas.microsoft.com/office/powerpoint/2010/main" val="725946267"/>
      </p:ext>
    </p:extLst>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457200" y="4628421"/>
            <a:ext cx="1981200" cy="152400"/>
            <a:chOff x="1371600" y="2895600"/>
            <a:chExt cx="1905000" cy="457200"/>
          </a:xfrm>
        </p:grpSpPr>
        <p:cxnSp>
          <p:nvCxnSpPr>
            <p:cNvPr id="5" name="Straight Connector 4"/>
            <p:cNvCxnSpPr/>
            <p:nvPr/>
          </p:nvCxnSpPr>
          <p:spPr>
            <a:xfrm>
              <a:off x="1371600" y="3124200"/>
              <a:ext cx="1905000" cy="0"/>
            </a:xfrm>
            <a:prstGeom prst="line">
              <a:avLst/>
            </a:prstGeom>
            <a:ln w="15875"/>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a:off x="1371600" y="2895600"/>
              <a:ext cx="0" cy="457200"/>
            </a:xfrm>
            <a:prstGeom prst="line">
              <a:avLst/>
            </a:prstGeom>
            <a:ln w="15875"/>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3276600" y="2895600"/>
              <a:ext cx="0" cy="457200"/>
            </a:xfrm>
            <a:prstGeom prst="line">
              <a:avLst/>
            </a:prstGeom>
            <a:ln w="15875"/>
          </p:spPr>
          <p:style>
            <a:lnRef idx="1">
              <a:schemeClr val="dk1"/>
            </a:lnRef>
            <a:fillRef idx="0">
              <a:schemeClr val="dk1"/>
            </a:fillRef>
            <a:effectRef idx="0">
              <a:schemeClr val="dk1"/>
            </a:effectRef>
            <a:fontRef idx="minor">
              <a:schemeClr val="tx1"/>
            </a:fontRef>
          </p:style>
        </p:cxnSp>
      </p:grpSp>
      <p:sp>
        <p:nvSpPr>
          <p:cNvPr id="31" name="Rectangle 30"/>
          <p:cNvSpPr/>
          <p:nvPr/>
        </p:nvSpPr>
        <p:spPr>
          <a:xfrm>
            <a:off x="457200" y="3701321"/>
            <a:ext cx="3962400" cy="304800"/>
          </a:xfrm>
          <a:prstGeom prst="rect">
            <a:avLst/>
          </a:prstGeom>
          <a:gradFill flip="none" rotWithShape="1">
            <a:gsLst>
              <a:gs pos="10000">
                <a:srgbClr val="FF0000"/>
              </a:gs>
              <a:gs pos="80000">
                <a:schemeClr val="accent1">
                  <a:tint val="44500"/>
                  <a:satMod val="160000"/>
                </a:schemeClr>
              </a:gs>
              <a:gs pos="100000">
                <a:schemeClr val="accent1">
                  <a:tint val="23500"/>
                  <a:satMod val="160000"/>
                </a:schemeClr>
              </a:gs>
            </a:gsLst>
            <a:path path="circle">
              <a:fillToRect l="50000" t="50000" r="50000" b="50000"/>
            </a:path>
            <a:tileRect/>
          </a:gra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smtClean="0">
                <a:solidFill>
                  <a:schemeClr val="tx1"/>
                </a:solidFill>
              </a:rPr>
              <a:t>Year 1 Claims (DOS 10/1/14 – 9/30/15)</a:t>
            </a:r>
            <a:endParaRPr lang="en-US" sz="1400" b="1" dirty="0">
              <a:solidFill>
                <a:schemeClr val="tx1"/>
              </a:solidFill>
            </a:endParaRPr>
          </a:p>
        </p:txBody>
      </p:sp>
      <p:sp>
        <p:nvSpPr>
          <p:cNvPr id="32" name="Rectangle 31"/>
          <p:cNvSpPr/>
          <p:nvPr/>
        </p:nvSpPr>
        <p:spPr>
          <a:xfrm>
            <a:off x="2441740" y="2890150"/>
            <a:ext cx="3962400" cy="304800"/>
          </a:xfrm>
          <a:prstGeom prst="rect">
            <a:avLst/>
          </a:prstGeom>
          <a:gradFill flip="none" rotWithShape="1">
            <a:gsLst>
              <a:gs pos="10000">
                <a:srgbClr val="FF0000"/>
              </a:gs>
              <a:gs pos="80000">
                <a:schemeClr val="accent1">
                  <a:tint val="44500"/>
                  <a:satMod val="160000"/>
                </a:schemeClr>
              </a:gs>
              <a:gs pos="100000">
                <a:schemeClr val="accent1">
                  <a:tint val="23500"/>
                  <a:satMod val="160000"/>
                </a:schemeClr>
              </a:gs>
            </a:gsLst>
            <a:path path="circle">
              <a:fillToRect l="50000" t="50000" r="50000" b="50000"/>
            </a:path>
            <a:tileRect/>
          </a:gra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smtClean="0">
                <a:solidFill>
                  <a:schemeClr val="tx1"/>
                </a:solidFill>
              </a:rPr>
              <a:t>Year 2 Claims (DOS 10/1/15 – 9/30/16)</a:t>
            </a:r>
            <a:endParaRPr lang="en-US" sz="1400" b="1" dirty="0">
              <a:solidFill>
                <a:schemeClr val="tx1"/>
              </a:solidFill>
            </a:endParaRPr>
          </a:p>
        </p:txBody>
      </p:sp>
      <p:sp>
        <p:nvSpPr>
          <p:cNvPr id="33" name="TextBox 32"/>
          <p:cNvSpPr txBox="1"/>
          <p:nvPr/>
        </p:nvSpPr>
        <p:spPr>
          <a:xfrm>
            <a:off x="381000" y="4092044"/>
            <a:ext cx="2848857" cy="415498"/>
          </a:xfrm>
          <a:prstGeom prst="rect">
            <a:avLst/>
          </a:prstGeom>
          <a:noFill/>
          <a:ln w="15875">
            <a:noFill/>
          </a:ln>
        </p:spPr>
        <p:txBody>
          <a:bodyPr wrap="none" rtlCol="0">
            <a:spAutoFit/>
          </a:bodyPr>
          <a:lstStyle/>
          <a:p>
            <a:r>
              <a:rPr lang="en-US" sz="1050" b="1" i="1" dirty="0" smtClean="0"/>
              <a:t>Apply DCI Factor to Reflect 3% Reduction in CMI</a:t>
            </a:r>
          </a:p>
          <a:p>
            <a:r>
              <a:rPr lang="en-US" sz="1050" b="1" i="1" dirty="0" smtClean="0"/>
              <a:t>Allowable Corridor is from 2% to 4%</a:t>
            </a:r>
            <a:endParaRPr lang="en-US" sz="1050" b="1" i="1" dirty="0"/>
          </a:p>
        </p:txBody>
      </p:sp>
      <p:sp>
        <p:nvSpPr>
          <p:cNvPr id="34" name="TextBox 33"/>
          <p:cNvSpPr txBox="1"/>
          <p:nvPr/>
        </p:nvSpPr>
        <p:spPr>
          <a:xfrm>
            <a:off x="2365540" y="3201556"/>
            <a:ext cx="4198585" cy="415498"/>
          </a:xfrm>
          <a:prstGeom prst="rect">
            <a:avLst/>
          </a:prstGeom>
          <a:noFill/>
          <a:ln w="15875">
            <a:noFill/>
          </a:ln>
        </p:spPr>
        <p:txBody>
          <a:bodyPr wrap="none" rtlCol="0">
            <a:spAutoFit/>
          </a:bodyPr>
          <a:lstStyle/>
          <a:p>
            <a:r>
              <a:rPr lang="en-US" sz="1050" b="1" i="1" dirty="0" smtClean="0"/>
              <a:t>Apply DCI Factor –Modify Based on Year 1 Measurement</a:t>
            </a:r>
          </a:p>
          <a:p>
            <a:r>
              <a:rPr lang="en-US" sz="1050" b="1" i="1" dirty="0" smtClean="0"/>
              <a:t>Increase or Decrease Factor to Correct for Year 1 Over or Underpayment</a:t>
            </a:r>
            <a:endParaRPr lang="en-US" sz="1050" b="1" i="1" dirty="0"/>
          </a:p>
        </p:txBody>
      </p:sp>
      <p:sp>
        <p:nvSpPr>
          <p:cNvPr id="35" name="TextBox 34"/>
          <p:cNvSpPr txBox="1"/>
          <p:nvPr/>
        </p:nvSpPr>
        <p:spPr>
          <a:xfrm>
            <a:off x="76200" y="4800630"/>
            <a:ext cx="899605" cy="369332"/>
          </a:xfrm>
          <a:prstGeom prst="rect">
            <a:avLst/>
          </a:prstGeom>
          <a:noFill/>
          <a:ln w="15875">
            <a:noFill/>
          </a:ln>
        </p:spPr>
        <p:txBody>
          <a:bodyPr wrap="none" rtlCol="0">
            <a:spAutoFit/>
          </a:bodyPr>
          <a:lstStyle/>
          <a:p>
            <a:r>
              <a:rPr lang="en-US" b="1" dirty="0" smtClean="0"/>
              <a:t>10/1/14</a:t>
            </a:r>
            <a:endParaRPr lang="en-US" b="1" dirty="0"/>
          </a:p>
        </p:txBody>
      </p:sp>
      <p:sp>
        <p:nvSpPr>
          <p:cNvPr id="36" name="TextBox 35"/>
          <p:cNvSpPr txBox="1"/>
          <p:nvPr/>
        </p:nvSpPr>
        <p:spPr>
          <a:xfrm>
            <a:off x="2057400" y="4780821"/>
            <a:ext cx="899605" cy="369332"/>
          </a:xfrm>
          <a:prstGeom prst="rect">
            <a:avLst/>
          </a:prstGeom>
          <a:noFill/>
          <a:ln w="15875">
            <a:noFill/>
          </a:ln>
        </p:spPr>
        <p:txBody>
          <a:bodyPr wrap="none" rtlCol="0">
            <a:spAutoFit/>
          </a:bodyPr>
          <a:lstStyle/>
          <a:p>
            <a:r>
              <a:rPr lang="en-US" b="1" dirty="0" smtClean="0"/>
              <a:t>10/1/15</a:t>
            </a:r>
            <a:endParaRPr lang="en-US" b="1" dirty="0"/>
          </a:p>
        </p:txBody>
      </p:sp>
      <p:sp>
        <p:nvSpPr>
          <p:cNvPr id="37" name="TextBox 36"/>
          <p:cNvSpPr txBox="1"/>
          <p:nvPr/>
        </p:nvSpPr>
        <p:spPr>
          <a:xfrm>
            <a:off x="6019800" y="4794684"/>
            <a:ext cx="899605" cy="369332"/>
          </a:xfrm>
          <a:prstGeom prst="rect">
            <a:avLst/>
          </a:prstGeom>
          <a:noFill/>
          <a:ln w="15875">
            <a:noFill/>
          </a:ln>
        </p:spPr>
        <p:txBody>
          <a:bodyPr wrap="none" rtlCol="0">
            <a:spAutoFit/>
          </a:bodyPr>
          <a:lstStyle/>
          <a:p>
            <a:r>
              <a:rPr lang="en-US" b="1" dirty="0" smtClean="0"/>
              <a:t>10/1/17</a:t>
            </a:r>
            <a:endParaRPr lang="en-US" b="1" dirty="0"/>
          </a:p>
        </p:txBody>
      </p:sp>
      <p:sp>
        <p:nvSpPr>
          <p:cNvPr id="38" name="TextBox 37"/>
          <p:cNvSpPr txBox="1"/>
          <p:nvPr/>
        </p:nvSpPr>
        <p:spPr>
          <a:xfrm>
            <a:off x="4038600" y="4794684"/>
            <a:ext cx="899605" cy="369332"/>
          </a:xfrm>
          <a:prstGeom prst="rect">
            <a:avLst/>
          </a:prstGeom>
          <a:noFill/>
          <a:ln w="15875">
            <a:noFill/>
          </a:ln>
        </p:spPr>
        <p:txBody>
          <a:bodyPr wrap="none" rtlCol="0">
            <a:spAutoFit/>
          </a:bodyPr>
          <a:lstStyle/>
          <a:p>
            <a:r>
              <a:rPr lang="en-US" b="1" dirty="0" smtClean="0"/>
              <a:t>10/1/16</a:t>
            </a:r>
            <a:endParaRPr lang="en-US" b="1" dirty="0"/>
          </a:p>
        </p:txBody>
      </p:sp>
      <p:sp>
        <p:nvSpPr>
          <p:cNvPr id="39" name="TextBox 38"/>
          <p:cNvSpPr txBox="1"/>
          <p:nvPr/>
        </p:nvSpPr>
        <p:spPr>
          <a:xfrm>
            <a:off x="1805428" y="5605366"/>
            <a:ext cx="5866031" cy="400110"/>
          </a:xfrm>
          <a:prstGeom prst="rect">
            <a:avLst/>
          </a:prstGeom>
          <a:solidFill>
            <a:schemeClr val="accent1">
              <a:lumMod val="40000"/>
              <a:lumOff val="60000"/>
            </a:schemeClr>
          </a:solidFill>
          <a:ln w="15875">
            <a:solidFill>
              <a:schemeClr val="tx1"/>
            </a:solidFill>
          </a:ln>
        </p:spPr>
        <p:txBody>
          <a:bodyPr wrap="square" rtlCol="0">
            <a:spAutoFit/>
          </a:bodyPr>
          <a:lstStyle/>
          <a:p>
            <a:pPr algn="ctr"/>
            <a:r>
              <a:rPr lang="en-US" sz="2000" b="1" dirty="0" smtClean="0"/>
              <a:t>Measure CMI Differential</a:t>
            </a:r>
            <a:endParaRPr lang="en-US" sz="2000" b="1" dirty="0"/>
          </a:p>
        </p:txBody>
      </p:sp>
      <p:sp>
        <p:nvSpPr>
          <p:cNvPr id="49" name="Rectangle 48"/>
          <p:cNvSpPr/>
          <p:nvPr/>
        </p:nvSpPr>
        <p:spPr>
          <a:xfrm>
            <a:off x="4495800" y="2032857"/>
            <a:ext cx="3962400" cy="304800"/>
          </a:xfrm>
          <a:prstGeom prst="rect">
            <a:avLst/>
          </a:prstGeom>
          <a:gradFill flip="none" rotWithShape="1">
            <a:gsLst>
              <a:gs pos="10000">
                <a:srgbClr val="FF0000"/>
              </a:gs>
              <a:gs pos="80000">
                <a:schemeClr val="accent1">
                  <a:tint val="44500"/>
                  <a:satMod val="160000"/>
                </a:schemeClr>
              </a:gs>
              <a:gs pos="100000">
                <a:schemeClr val="accent1">
                  <a:tint val="23500"/>
                  <a:satMod val="160000"/>
                </a:schemeClr>
              </a:gs>
            </a:gsLst>
            <a:path path="circle">
              <a:fillToRect l="50000" t="50000" r="50000" b="50000"/>
            </a:path>
            <a:tileRect/>
          </a:gra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smtClean="0">
                <a:solidFill>
                  <a:schemeClr val="tx1"/>
                </a:solidFill>
              </a:rPr>
              <a:t>Year 3 Claims (DOS 10/1/16 – 9/30/17)</a:t>
            </a:r>
            <a:endParaRPr lang="en-US" sz="1400" b="1" dirty="0">
              <a:solidFill>
                <a:schemeClr val="tx1"/>
              </a:solidFill>
            </a:endParaRPr>
          </a:p>
        </p:txBody>
      </p:sp>
      <p:grpSp>
        <p:nvGrpSpPr>
          <p:cNvPr id="55" name="Group 54"/>
          <p:cNvGrpSpPr/>
          <p:nvPr/>
        </p:nvGrpSpPr>
        <p:grpSpPr>
          <a:xfrm>
            <a:off x="6400800" y="4628421"/>
            <a:ext cx="1981200" cy="152400"/>
            <a:chOff x="1371600" y="2895600"/>
            <a:chExt cx="1905000" cy="457200"/>
          </a:xfrm>
        </p:grpSpPr>
        <p:cxnSp>
          <p:nvCxnSpPr>
            <p:cNvPr id="56" name="Straight Connector 55"/>
            <p:cNvCxnSpPr/>
            <p:nvPr/>
          </p:nvCxnSpPr>
          <p:spPr>
            <a:xfrm>
              <a:off x="1371600" y="3124200"/>
              <a:ext cx="1905000" cy="0"/>
            </a:xfrm>
            <a:prstGeom prst="line">
              <a:avLst/>
            </a:prstGeom>
            <a:ln w="15875"/>
          </p:spPr>
          <p:style>
            <a:lnRef idx="1">
              <a:schemeClr val="dk1"/>
            </a:lnRef>
            <a:fillRef idx="0">
              <a:schemeClr val="dk1"/>
            </a:fillRef>
            <a:effectRef idx="0">
              <a:schemeClr val="dk1"/>
            </a:effectRef>
            <a:fontRef idx="minor">
              <a:schemeClr val="tx1"/>
            </a:fontRef>
          </p:style>
        </p:cxnSp>
        <p:cxnSp>
          <p:nvCxnSpPr>
            <p:cNvPr id="57" name="Straight Connector 56"/>
            <p:cNvCxnSpPr/>
            <p:nvPr/>
          </p:nvCxnSpPr>
          <p:spPr>
            <a:xfrm>
              <a:off x="1371600" y="2895600"/>
              <a:ext cx="0" cy="457200"/>
            </a:xfrm>
            <a:prstGeom prst="line">
              <a:avLst/>
            </a:prstGeom>
            <a:ln w="15875"/>
          </p:spPr>
          <p:style>
            <a:lnRef idx="1">
              <a:schemeClr val="dk1"/>
            </a:lnRef>
            <a:fillRef idx="0">
              <a:schemeClr val="dk1"/>
            </a:fillRef>
            <a:effectRef idx="0">
              <a:schemeClr val="dk1"/>
            </a:effectRef>
            <a:fontRef idx="minor">
              <a:schemeClr val="tx1"/>
            </a:fontRef>
          </p:style>
        </p:cxnSp>
        <p:cxnSp>
          <p:nvCxnSpPr>
            <p:cNvPr id="58" name="Straight Connector 57"/>
            <p:cNvCxnSpPr/>
            <p:nvPr/>
          </p:nvCxnSpPr>
          <p:spPr>
            <a:xfrm>
              <a:off x="3276600" y="2895600"/>
              <a:ext cx="0" cy="457200"/>
            </a:xfrm>
            <a:prstGeom prst="line">
              <a:avLst/>
            </a:prstGeom>
            <a:ln w="15875"/>
          </p:spPr>
          <p:style>
            <a:lnRef idx="1">
              <a:schemeClr val="dk1"/>
            </a:lnRef>
            <a:fillRef idx="0">
              <a:schemeClr val="dk1"/>
            </a:fillRef>
            <a:effectRef idx="0">
              <a:schemeClr val="dk1"/>
            </a:effectRef>
            <a:fontRef idx="minor">
              <a:schemeClr val="tx1"/>
            </a:fontRef>
          </p:style>
        </p:cxnSp>
      </p:grpSp>
      <p:grpSp>
        <p:nvGrpSpPr>
          <p:cNvPr id="59" name="Group 58"/>
          <p:cNvGrpSpPr/>
          <p:nvPr/>
        </p:nvGrpSpPr>
        <p:grpSpPr>
          <a:xfrm>
            <a:off x="4419600" y="4628421"/>
            <a:ext cx="1981200" cy="152400"/>
            <a:chOff x="1371600" y="2895600"/>
            <a:chExt cx="1905000" cy="457200"/>
          </a:xfrm>
        </p:grpSpPr>
        <p:cxnSp>
          <p:nvCxnSpPr>
            <p:cNvPr id="60" name="Straight Connector 59"/>
            <p:cNvCxnSpPr/>
            <p:nvPr/>
          </p:nvCxnSpPr>
          <p:spPr>
            <a:xfrm>
              <a:off x="1371600" y="3124200"/>
              <a:ext cx="1905000" cy="0"/>
            </a:xfrm>
            <a:prstGeom prst="line">
              <a:avLst/>
            </a:prstGeom>
            <a:ln w="15875"/>
          </p:spPr>
          <p:style>
            <a:lnRef idx="1">
              <a:schemeClr val="dk1"/>
            </a:lnRef>
            <a:fillRef idx="0">
              <a:schemeClr val="dk1"/>
            </a:fillRef>
            <a:effectRef idx="0">
              <a:schemeClr val="dk1"/>
            </a:effectRef>
            <a:fontRef idx="minor">
              <a:schemeClr val="tx1"/>
            </a:fontRef>
          </p:style>
        </p:cxnSp>
        <p:cxnSp>
          <p:nvCxnSpPr>
            <p:cNvPr id="61" name="Straight Connector 60"/>
            <p:cNvCxnSpPr/>
            <p:nvPr/>
          </p:nvCxnSpPr>
          <p:spPr>
            <a:xfrm>
              <a:off x="1371600" y="2895600"/>
              <a:ext cx="0" cy="457200"/>
            </a:xfrm>
            <a:prstGeom prst="line">
              <a:avLst/>
            </a:prstGeom>
            <a:ln w="15875"/>
          </p:spPr>
          <p:style>
            <a:lnRef idx="1">
              <a:schemeClr val="dk1"/>
            </a:lnRef>
            <a:fillRef idx="0">
              <a:schemeClr val="dk1"/>
            </a:fillRef>
            <a:effectRef idx="0">
              <a:schemeClr val="dk1"/>
            </a:effectRef>
            <a:fontRef idx="minor">
              <a:schemeClr val="tx1"/>
            </a:fontRef>
          </p:style>
        </p:cxnSp>
        <p:cxnSp>
          <p:nvCxnSpPr>
            <p:cNvPr id="62" name="Straight Connector 61"/>
            <p:cNvCxnSpPr/>
            <p:nvPr/>
          </p:nvCxnSpPr>
          <p:spPr>
            <a:xfrm>
              <a:off x="3276600" y="2895600"/>
              <a:ext cx="0" cy="457200"/>
            </a:xfrm>
            <a:prstGeom prst="line">
              <a:avLst/>
            </a:prstGeom>
            <a:ln w="15875"/>
          </p:spPr>
          <p:style>
            <a:lnRef idx="1">
              <a:schemeClr val="dk1"/>
            </a:lnRef>
            <a:fillRef idx="0">
              <a:schemeClr val="dk1"/>
            </a:fillRef>
            <a:effectRef idx="0">
              <a:schemeClr val="dk1"/>
            </a:effectRef>
            <a:fontRef idx="minor">
              <a:schemeClr val="tx1"/>
            </a:fontRef>
          </p:style>
        </p:cxnSp>
      </p:grpSp>
      <p:grpSp>
        <p:nvGrpSpPr>
          <p:cNvPr id="63" name="Group 62"/>
          <p:cNvGrpSpPr/>
          <p:nvPr/>
        </p:nvGrpSpPr>
        <p:grpSpPr>
          <a:xfrm>
            <a:off x="2438400" y="4629909"/>
            <a:ext cx="1981200" cy="152400"/>
            <a:chOff x="1371600" y="2895600"/>
            <a:chExt cx="1905000" cy="457200"/>
          </a:xfrm>
        </p:grpSpPr>
        <p:cxnSp>
          <p:nvCxnSpPr>
            <p:cNvPr id="64" name="Straight Connector 63"/>
            <p:cNvCxnSpPr/>
            <p:nvPr/>
          </p:nvCxnSpPr>
          <p:spPr>
            <a:xfrm>
              <a:off x="1371600" y="3124200"/>
              <a:ext cx="1905000" cy="0"/>
            </a:xfrm>
            <a:prstGeom prst="line">
              <a:avLst/>
            </a:prstGeom>
            <a:ln w="15875"/>
          </p:spPr>
          <p:style>
            <a:lnRef idx="1">
              <a:schemeClr val="dk1"/>
            </a:lnRef>
            <a:fillRef idx="0">
              <a:schemeClr val="dk1"/>
            </a:fillRef>
            <a:effectRef idx="0">
              <a:schemeClr val="dk1"/>
            </a:effectRef>
            <a:fontRef idx="minor">
              <a:schemeClr val="tx1"/>
            </a:fontRef>
          </p:style>
        </p:cxnSp>
        <p:cxnSp>
          <p:nvCxnSpPr>
            <p:cNvPr id="65" name="Straight Connector 64"/>
            <p:cNvCxnSpPr/>
            <p:nvPr/>
          </p:nvCxnSpPr>
          <p:spPr>
            <a:xfrm>
              <a:off x="1371600" y="2895600"/>
              <a:ext cx="0" cy="457200"/>
            </a:xfrm>
            <a:prstGeom prst="line">
              <a:avLst/>
            </a:prstGeom>
            <a:ln w="15875"/>
          </p:spPr>
          <p:style>
            <a:lnRef idx="1">
              <a:schemeClr val="dk1"/>
            </a:lnRef>
            <a:fillRef idx="0">
              <a:schemeClr val="dk1"/>
            </a:fillRef>
            <a:effectRef idx="0">
              <a:schemeClr val="dk1"/>
            </a:effectRef>
            <a:fontRef idx="minor">
              <a:schemeClr val="tx1"/>
            </a:fontRef>
          </p:style>
        </p:cxnSp>
        <p:cxnSp>
          <p:nvCxnSpPr>
            <p:cNvPr id="66" name="Straight Connector 65"/>
            <p:cNvCxnSpPr/>
            <p:nvPr/>
          </p:nvCxnSpPr>
          <p:spPr>
            <a:xfrm>
              <a:off x="3276600" y="2895600"/>
              <a:ext cx="0" cy="457200"/>
            </a:xfrm>
            <a:prstGeom prst="line">
              <a:avLst/>
            </a:prstGeom>
            <a:ln w="15875"/>
          </p:spPr>
          <p:style>
            <a:lnRef idx="1">
              <a:schemeClr val="dk1"/>
            </a:lnRef>
            <a:fillRef idx="0">
              <a:schemeClr val="dk1"/>
            </a:fillRef>
            <a:effectRef idx="0">
              <a:schemeClr val="dk1"/>
            </a:effectRef>
            <a:fontRef idx="minor">
              <a:schemeClr val="tx1"/>
            </a:fontRef>
          </p:style>
        </p:cxnSp>
      </p:grpSp>
      <p:sp>
        <p:nvSpPr>
          <p:cNvPr id="67" name="TextBox 66"/>
          <p:cNvSpPr txBox="1"/>
          <p:nvPr/>
        </p:nvSpPr>
        <p:spPr>
          <a:xfrm>
            <a:off x="8001000" y="4777844"/>
            <a:ext cx="899605" cy="369332"/>
          </a:xfrm>
          <a:prstGeom prst="rect">
            <a:avLst/>
          </a:prstGeom>
          <a:noFill/>
          <a:ln w="15875">
            <a:noFill/>
          </a:ln>
        </p:spPr>
        <p:txBody>
          <a:bodyPr wrap="none" rtlCol="0">
            <a:spAutoFit/>
          </a:bodyPr>
          <a:lstStyle/>
          <a:p>
            <a:r>
              <a:rPr lang="en-US" b="1" dirty="0" smtClean="0"/>
              <a:t>10/1/18</a:t>
            </a:r>
            <a:endParaRPr lang="en-US" b="1" dirty="0"/>
          </a:p>
        </p:txBody>
      </p:sp>
      <p:sp>
        <p:nvSpPr>
          <p:cNvPr id="40" name="TextBox 39"/>
          <p:cNvSpPr txBox="1"/>
          <p:nvPr/>
        </p:nvSpPr>
        <p:spPr>
          <a:xfrm>
            <a:off x="4419600" y="2344050"/>
            <a:ext cx="4198585" cy="415498"/>
          </a:xfrm>
          <a:prstGeom prst="rect">
            <a:avLst/>
          </a:prstGeom>
          <a:noFill/>
          <a:ln w="15875">
            <a:noFill/>
          </a:ln>
        </p:spPr>
        <p:txBody>
          <a:bodyPr wrap="none" rtlCol="0">
            <a:spAutoFit/>
          </a:bodyPr>
          <a:lstStyle/>
          <a:p>
            <a:r>
              <a:rPr lang="en-US" sz="1050" b="1" i="1" dirty="0" smtClean="0"/>
              <a:t>Apply DCI Factor –Modify Based on Year 2 Measurement</a:t>
            </a:r>
          </a:p>
          <a:p>
            <a:r>
              <a:rPr lang="en-US" sz="1050" b="1" i="1" dirty="0" smtClean="0"/>
              <a:t>Increase or Decrease Factor to Correct for Year 2 Over or Underpayment</a:t>
            </a:r>
            <a:endParaRPr lang="en-US" sz="1050" b="1" i="1" dirty="0"/>
          </a:p>
        </p:txBody>
      </p:sp>
      <p:sp>
        <p:nvSpPr>
          <p:cNvPr id="44" name="Title 1"/>
          <p:cNvSpPr txBox="1">
            <a:spLocks/>
          </p:cNvSpPr>
          <p:nvPr/>
        </p:nvSpPr>
        <p:spPr bwMode="gray">
          <a:xfrm>
            <a:off x="481902" y="237067"/>
            <a:ext cx="8180195" cy="91440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l" rtl="0" eaLnBrk="1" fontAlgn="base" hangingPunct="1">
              <a:spcBef>
                <a:spcPct val="0"/>
              </a:spcBef>
              <a:spcAft>
                <a:spcPct val="0"/>
              </a:spcAft>
              <a:defRPr lang="en-US" sz="2400" b="1" cap="all" spc="150" baseline="0" dirty="0" smtClean="0">
                <a:solidFill>
                  <a:srgbClr val="FFFFFF"/>
                </a:solidFill>
                <a:latin typeface="Arial Narrow" pitchFamily="34" charset="0"/>
                <a:ea typeface="+mj-ea"/>
                <a:cs typeface="+mj-cs"/>
              </a:defRPr>
            </a:lvl1pPr>
            <a:lvl2pPr algn="l" rtl="0" eaLnBrk="1" fontAlgn="base" hangingPunct="1">
              <a:spcBef>
                <a:spcPct val="0"/>
              </a:spcBef>
              <a:spcAft>
                <a:spcPct val="0"/>
              </a:spcAft>
              <a:defRPr sz="2800">
                <a:solidFill>
                  <a:schemeClr val="bg1"/>
                </a:solidFill>
                <a:latin typeface="Palatino Linotype" pitchFamily="18" charset="0"/>
              </a:defRPr>
            </a:lvl2pPr>
            <a:lvl3pPr algn="l" rtl="0" eaLnBrk="1" fontAlgn="base" hangingPunct="1">
              <a:spcBef>
                <a:spcPct val="0"/>
              </a:spcBef>
              <a:spcAft>
                <a:spcPct val="0"/>
              </a:spcAft>
              <a:defRPr sz="2800">
                <a:solidFill>
                  <a:schemeClr val="bg1"/>
                </a:solidFill>
                <a:latin typeface="Palatino Linotype" pitchFamily="18" charset="0"/>
              </a:defRPr>
            </a:lvl3pPr>
            <a:lvl4pPr algn="l" rtl="0" eaLnBrk="1" fontAlgn="base" hangingPunct="1">
              <a:spcBef>
                <a:spcPct val="0"/>
              </a:spcBef>
              <a:spcAft>
                <a:spcPct val="0"/>
              </a:spcAft>
              <a:defRPr sz="2800">
                <a:solidFill>
                  <a:schemeClr val="bg1"/>
                </a:solidFill>
                <a:latin typeface="Palatino Linotype" pitchFamily="18" charset="0"/>
              </a:defRPr>
            </a:lvl4pPr>
            <a:lvl5pPr algn="l" rtl="0" eaLnBrk="1" fontAlgn="base" hangingPunct="1">
              <a:spcBef>
                <a:spcPct val="0"/>
              </a:spcBef>
              <a:spcAft>
                <a:spcPct val="0"/>
              </a:spcAft>
              <a:defRPr sz="2800">
                <a:solidFill>
                  <a:schemeClr val="bg1"/>
                </a:solidFill>
                <a:latin typeface="Palatino Linotype" pitchFamily="18" charset="0"/>
              </a:defRPr>
            </a:lvl5pPr>
            <a:lvl6pPr marL="457200" algn="l" rtl="0" eaLnBrk="1" fontAlgn="base" hangingPunct="1">
              <a:spcBef>
                <a:spcPct val="0"/>
              </a:spcBef>
              <a:spcAft>
                <a:spcPct val="0"/>
              </a:spcAft>
              <a:defRPr sz="2800">
                <a:solidFill>
                  <a:schemeClr val="bg1"/>
                </a:solidFill>
                <a:latin typeface="Palatino Linotype" pitchFamily="18" charset="0"/>
              </a:defRPr>
            </a:lvl6pPr>
            <a:lvl7pPr marL="914400" algn="l" rtl="0" eaLnBrk="1" fontAlgn="base" hangingPunct="1">
              <a:spcBef>
                <a:spcPct val="0"/>
              </a:spcBef>
              <a:spcAft>
                <a:spcPct val="0"/>
              </a:spcAft>
              <a:defRPr sz="2800">
                <a:solidFill>
                  <a:schemeClr val="bg1"/>
                </a:solidFill>
                <a:latin typeface="Palatino Linotype" pitchFamily="18" charset="0"/>
              </a:defRPr>
            </a:lvl7pPr>
            <a:lvl8pPr marL="1371600" algn="l" rtl="0" eaLnBrk="1" fontAlgn="base" hangingPunct="1">
              <a:spcBef>
                <a:spcPct val="0"/>
              </a:spcBef>
              <a:spcAft>
                <a:spcPct val="0"/>
              </a:spcAft>
              <a:defRPr sz="2800">
                <a:solidFill>
                  <a:schemeClr val="bg1"/>
                </a:solidFill>
                <a:latin typeface="Palatino Linotype" pitchFamily="18" charset="0"/>
              </a:defRPr>
            </a:lvl8pPr>
            <a:lvl9pPr marL="1828800" algn="l" rtl="0" eaLnBrk="1" fontAlgn="base" hangingPunct="1">
              <a:spcBef>
                <a:spcPct val="0"/>
              </a:spcBef>
              <a:spcAft>
                <a:spcPct val="0"/>
              </a:spcAft>
              <a:defRPr sz="2800">
                <a:solidFill>
                  <a:schemeClr val="bg1"/>
                </a:solidFill>
                <a:latin typeface="Palatino Linotype" pitchFamily="18" charset="0"/>
              </a:defRPr>
            </a:lvl9pPr>
          </a:lstStyle>
          <a:p>
            <a:r>
              <a:rPr lang="en-US" kern="0" dirty="0" smtClean="0"/>
              <a:t>Documentation and coding improvement</a:t>
            </a:r>
            <a:endParaRPr lang="en-US" kern="0" dirty="0"/>
          </a:p>
        </p:txBody>
      </p:sp>
      <p:sp>
        <p:nvSpPr>
          <p:cNvPr id="42" name="Content Placeholder 2"/>
          <p:cNvSpPr txBox="1">
            <a:spLocks/>
          </p:cNvSpPr>
          <p:nvPr/>
        </p:nvSpPr>
        <p:spPr bwMode="auto">
          <a:xfrm>
            <a:off x="283026" y="1284162"/>
            <a:ext cx="3755574" cy="92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1" hangingPunct="1">
              <a:spcBef>
                <a:spcPts val="0"/>
              </a:spcBef>
              <a:spcAft>
                <a:spcPts val="1200"/>
              </a:spcAft>
              <a:buSzPct val="125000"/>
              <a:buFont typeface="Palatino Linotype" pitchFamily="18" charset="0"/>
              <a:buNone/>
            </a:pPr>
            <a:r>
              <a:rPr lang="en-US" sz="2800" b="1" dirty="0" smtClean="0">
                <a:solidFill>
                  <a:schemeClr val="tx2"/>
                </a:solidFill>
                <a:latin typeface="Arial Narrow" panose="020B0606020202030204" pitchFamily="34" charset="0"/>
              </a:rPr>
              <a:t>Example Scenario</a:t>
            </a:r>
            <a:endParaRPr lang="en-US" sz="2800" b="1" dirty="0">
              <a:solidFill>
                <a:schemeClr val="tx2"/>
              </a:solidFill>
              <a:latin typeface="Arial Narrow" panose="020B0606020202030204" pitchFamily="34" charset="0"/>
            </a:endParaRPr>
          </a:p>
          <a:p>
            <a:pPr lvl="1">
              <a:spcAft>
                <a:spcPts val="600"/>
              </a:spcAft>
            </a:pPr>
            <a:endParaRPr lang="en-US" sz="2400" b="1" dirty="0">
              <a:solidFill>
                <a:schemeClr val="tx2"/>
              </a:solidFill>
              <a:latin typeface="Arial Narrow" panose="020B0606020202030204" pitchFamily="34" charset="0"/>
            </a:endParaRPr>
          </a:p>
        </p:txBody>
      </p:sp>
      <p:sp>
        <p:nvSpPr>
          <p:cNvPr id="46" name="Slide Number Placeholder 3"/>
          <p:cNvSpPr>
            <a:spLocks noGrp="1"/>
          </p:cNvSpPr>
          <p:nvPr>
            <p:ph type="sldNum" sz="quarter" idx="4294967295"/>
          </p:nvPr>
        </p:nvSpPr>
        <p:spPr>
          <a:xfrm>
            <a:off x="0" y="6309350"/>
            <a:ext cx="9143999" cy="243850"/>
          </a:xfrm>
          <a:prstGeom prst="rect">
            <a:avLst/>
          </a:prstGeom>
        </p:spPr>
        <p:txBody>
          <a:bodyPr/>
          <a:lstStyle/>
          <a:p>
            <a:pPr algn="ctr">
              <a:defRPr/>
            </a:pPr>
            <a:r>
              <a:rPr lang="en-US" sz="1000" dirty="0" smtClean="0">
                <a:latin typeface="Arial Narrow" panose="020B0606020202030204" pitchFamily="34" charset="0"/>
              </a:rPr>
              <a:t>Page </a:t>
            </a:r>
            <a:fld id="{77A7459A-CA58-4740-B04C-F2F8EEDCF3E8}" type="slidenum">
              <a:rPr lang="en-US" sz="1000" smtClean="0">
                <a:latin typeface="Arial Narrow" panose="020B0606020202030204" pitchFamily="34" charset="0"/>
              </a:rPr>
              <a:pPr algn="ctr">
                <a:defRPr/>
              </a:pPr>
              <a:t>53</a:t>
            </a:fld>
            <a:endParaRPr lang="en-US" sz="1000" dirty="0">
              <a:latin typeface="Arial Narrow" panose="020B0606020202030204" pitchFamily="34" charset="0"/>
            </a:endParaRPr>
          </a:p>
        </p:txBody>
      </p:sp>
    </p:spTree>
    <p:extLst>
      <p:ext uri="{BB962C8B-B14F-4D97-AF65-F5344CB8AC3E}">
        <p14:creationId xmlns:p14="http://schemas.microsoft.com/office/powerpoint/2010/main" val="3291728775"/>
      </p:ext>
    </p:extLst>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dirty="0" smtClean="0"/>
              <a:t>Page </a:t>
            </a:r>
            <a:fld id="{77A7459A-CA58-4740-B04C-F2F8EEDCF3E8}" type="slidenum">
              <a:rPr lang="en-US" smtClean="0"/>
              <a:pPr>
                <a:defRPr/>
              </a:pPr>
              <a:t>54</a:t>
            </a:fld>
            <a:endParaRPr lang="en-US" dirty="0"/>
          </a:p>
        </p:txBody>
      </p:sp>
      <p:sp>
        <p:nvSpPr>
          <p:cNvPr id="6" name="Content Placeholder 2"/>
          <p:cNvSpPr txBox="1">
            <a:spLocks/>
          </p:cNvSpPr>
          <p:nvPr/>
        </p:nvSpPr>
        <p:spPr bwMode="auto">
          <a:xfrm>
            <a:off x="283026" y="1367287"/>
            <a:ext cx="8599714" cy="4510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ts val="0"/>
              </a:spcBef>
              <a:spcAft>
                <a:spcPts val="1200"/>
              </a:spcAft>
              <a:buSzPct val="125000"/>
            </a:pPr>
            <a:r>
              <a:rPr lang="en-US" sz="2400" b="1" dirty="0" smtClean="0">
                <a:latin typeface="Arial Narrow" panose="020B0606020202030204" pitchFamily="34" charset="0"/>
                <a:cs typeface="Arial" panose="020B0604020202020204" pitchFamily="34" charset="0"/>
              </a:rPr>
              <a:t>Example 10/1/15 CMI differential measurement</a:t>
            </a:r>
          </a:p>
          <a:p>
            <a:pPr marL="342900" indent="-342900">
              <a:spcBef>
                <a:spcPts val="0"/>
              </a:spcBef>
              <a:spcAft>
                <a:spcPts val="1200"/>
              </a:spcAft>
              <a:buSzPct val="125000"/>
              <a:buFont typeface="Arial Narrow" panose="020B0606020202030204"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AHCCCS intends to measure </a:t>
            </a:r>
            <a:r>
              <a:rPr lang="en-US" sz="2400" dirty="0">
                <a:latin typeface="Arial Narrow" panose="020B0606020202030204" pitchFamily="34" charset="0"/>
                <a:ea typeface="ＭＳ Ｐゴシック" pitchFamily="34" charset="-128"/>
                <a:cs typeface="Arial" panose="020B0604020202020204" pitchFamily="34" charset="0"/>
              </a:rPr>
              <a:t>CMI Differential using available Year 1 encounters.  </a:t>
            </a:r>
          </a:p>
          <a:p>
            <a:pPr marL="342900" indent="-342900">
              <a:spcBef>
                <a:spcPts val="0"/>
              </a:spcBef>
              <a:spcAft>
                <a:spcPts val="1200"/>
              </a:spcAft>
              <a:buSzPct val="125000"/>
              <a:buFont typeface="Arial Narrow" panose="020B0606020202030204"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Set </a:t>
            </a:r>
            <a:r>
              <a:rPr lang="en-US" sz="2400" dirty="0">
                <a:latin typeface="Arial Narrow" panose="020B0606020202030204" pitchFamily="34" charset="0"/>
                <a:ea typeface="ＭＳ Ｐゴシック" pitchFamily="34" charset="-128"/>
                <a:cs typeface="Arial" panose="020B0604020202020204" pitchFamily="34" charset="0"/>
              </a:rPr>
              <a:t>Year 2 DCI Factor to be equal to measured Year 1 CMI </a:t>
            </a:r>
            <a:r>
              <a:rPr lang="en-US" sz="2400" dirty="0" smtClean="0">
                <a:latin typeface="Arial Narrow" panose="020B0606020202030204" pitchFamily="34" charset="0"/>
                <a:ea typeface="ＭＳ Ｐゴシック" pitchFamily="34" charset="-128"/>
                <a:cs typeface="Arial" panose="020B0604020202020204" pitchFamily="34" charset="0"/>
              </a:rPr>
              <a:t>Differential</a:t>
            </a:r>
          </a:p>
          <a:p>
            <a:pPr marL="342900" indent="-342900">
              <a:spcBef>
                <a:spcPts val="0"/>
              </a:spcBef>
              <a:spcAft>
                <a:spcPts val="1200"/>
              </a:spcAft>
              <a:buSzPct val="125000"/>
              <a:buFont typeface="Arial Narrow" panose="020B0606020202030204"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Adjust </a:t>
            </a:r>
            <a:r>
              <a:rPr lang="en-US" sz="2400" dirty="0">
                <a:latin typeface="Arial Narrow" panose="020B0606020202030204" pitchFamily="34" charset="0"/>
                <a:ea typeface="ＭＳ Ｐゴシック" pitchFamily="34" charset="-128"/>
                <a:cs typeface="Arial" panose="020B0604020202020204" pitchFamily="34" charset="0"/>
              </a:rPr>
              <a:t>Year 2 DCI Factor to correct for Year 1 overpayment or underpayment:</a:t>
            </a:r>
          </a:p>
          <a:p>
            <a:pPr marL="571500" lvl="1" indent="-228600">
              <a:spcAft>
                <a:spcPts val="600"/>
              </a:spcAft>
              <a:buFont typeface="Arial Narrow" panose="020B0606020202030204" pitchFamily="34" charset="0"/>
              <a:buChar char="›"/>
            </a:pPr>
            <a:r>
              <a:rPr lang="en-US" sz="2000" dirty="0">
                <a:latin typeface="Arial Narrow" panose="020B0606020202030204" pitchFamily="34" charset="0"/>
                <a:ea typeface="ＭＳ Ｐゴシック" pitchFamily="34" charset="-128"/>
                <a:cs typeface="Arial" panose="020B0604020202020204" pitchFamily="34" charset="0"/>
              </a:rPr>
              <a:t>If measured Year 1 CMI Differential is within allowable corridor, make no adjustment</a:t>
            </a:r>
          </a:p>
          <a:p>
            <a:pPr marL="571500" lvl="1" indent="-228600">
              <a:spcAft>
                <a:spcPts val="600"/>
              </a:spcAft>
              <a:buFont typeface="Arial Narrow" panose="020B0606020202030204" pitchFamily="34" charset="0"/>
              <a:buChar char="›"/>
            </a:pPr>
            <a:r>
              <a:rPr lang="en-US" sz="2000" dirty="0">
                <a:latin typeface="Arial Narrow" panose="020B0606020202030204" pitchFamily="34" charset="0"/>
                <a:ea typeface="ＭＳ Ｐゴシック" pitchFamily="34" charset="-128"/>
                <a:cs typeface="Arial" panose="020B0604020202020204" pitchFamily="34" charset="0"/>
              </a:rPr>
              <a:t>If measured Year 1 CMI Differential exceeds 4%, increase Year 2 DCI Factor by the difference between actual measured and 4%</a:t>
            </a:r>
          </a:p>
          <a:p>
            <a:pPr marL="571500" lvl="1" indent="-228600">
              <a:spcAft>
                <a:spcPts val="600"/>
              </a:spcAft>
              <a:buFont typeface="Arial Narrow" panose="020B0606020202030204" pitchFamily="34" charset="0"/>
              <a:buChar char="›"/>
            </a:pPr>
            <a:r>
              <a:rPr lang="en-US" sz="2000" dirty="0">
                <a:latin typeface="Arial Narrow" panose="020B0606020202030204" pitchFamily="34" charset="0"/>
                <a:ea typeface="ＭＳ Ｐゴシック" pitchFamily="34" charset="-128"/>
                <a:cs typeface="Arial" panose="020B0604020202020204" pitchFamily="34" charset="0"/>
              </a:rPr>
              <a:t>If measured Year 1 CMI Differential is less than 2%, decrease Year 2 DCI Factor by the difference between actual measured and 2%</a:t>
            </a:r>
          </a:p>
          <a:p>
            <a:pPr marL="800100" lvl="1" indent="-342900">
              <a:spcAft>
                <a:spcPts val="600"/>
              </a:spcAft>
              <a:buFont typeface="Arial Narrow" pitchFamily="34" charset="0"/>
              <a:buChar char="»"/>
            </a:pPr>
            <a:endParaRPr lang="en-US" sz="2400" b="1" dirty="0">
              <a:latin typeface="Arial Narrow" panose="020B0606020202030204" pitchFamily="34" charset="0"/>
              <a:cs typeface="Arial" panose="020B0604020202020204" pitchFamily="34" charset="0"/>
            </a:endParaRPr>
          </a:p>
        </p:txBody>
      </p:sp>
      <p:sp>
        <p:nvSpPr>
          <p:cNvPr id="7" name="Title 1"/>
          <p:cNvSpPr>
            <a:spLocks noGrp="1"/>
          </p:cNvSpPr>
          <p:nvPr>
            <p:ph type="title"/>
          </p:nvPr>
        </p:nvSpPr>
        <p:spPr bwMode="gray">
          <a:xfrm>
            <a:off x="481902" y="237067"/>
            <a:ext cx="8180195" cy="914400"/>
          </a:xfrm>
        </p:spPr>
        <p:txBody>
          <a:bodyPr/>
          <a:lstStyle/>
          <a:p>
            <a:r>
              <a:rPr lang="en-US" dirty="0"/>
              <a:t>Documentation and coding improvement</a:t>
            </a:r>
          </a:p>
        </p:txBody>
      </p:sp>
    </p:spTree>
    <p:extLst>
      <p:ext uri="{BB962C8B-B14F-4D97-AF65-F5344CB8AC3E}">
        <p14:creationId xmlns:p14="http://schemas.microsoft.com/office/powerpoint/2010/main" val="4271272715"/>
      </p:ext>
    </p:extLst>
  </p:cSld>
  <p:clrMapOvr>
    <a:masterClrMapping/>
  </p:clrMapOvr>
  <p:transition>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dirty="0" smtClean="0"/>
              <a:t>Page </a:t>
            </a:r>
            <a:fld id="{77A7459A-CA58-4740-B04C-F2F8EEDCF3E8}" type="slidenum">
              <a:rPr lang="en-US" smtClean="0"/>
              <a:pPr>
                <a:defRPr/>
              </a:pPr>
              <a:t>55</a:t>
            </a:fld>
            <a:endParaRPr lang="en-US" dirty="0"/>
          </a:p>
        </p:txBody>
      </p:sp>
      <p:sp>
        <p:nvSpPr>
          <p:cNvPr id="6" name="Content Placeholder 2"/>
          <p:cNvSpPr txBox="1">
            <a:spLocks/>
          </p:cNvSpPr>
          <p:nvPr/>
        </p:nvSpPr>
        <p:spPr bwMode="auto">
          <a:xfrm>
            <a:off x="283026" y="1201037"/>
            <a:ext cx="8469088"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ts val="0"/>
              </a:spcBef>
              <a:spcAft>
                <a:spcPts val="1200"/>
              </a:spcAft>
              <a:buSzPct val="125000"/>
            </a:pPr>
            <a:r>
              <a:rPr lang="en-US" sz="2400" b="1" dirty="0">
                <a:latin typeface="Arial Narrow" panose="020B0606020202030204" pitchFamily="34" charset="0"/>
                <a:cs typeface="Arial" panose="020B0604020202020204" pitchFamily="34" charset="0"/>
              </a:rPr>
              <a:t>Example 10/1/16 CMI differential measurement</a:t>
            </a:r>
          </a:p>
          <a:p>
            <a:pPr marL="342900" indent="-342900">
              <a:spcBef>
                <a:spcPts val="0"/>
              </a:spcBef>
              <a:spcAft>
                <a:spcPts val="1200"/>
              </a:spcAft>
              <a:buSzPct val="125000"/>
              <a:buFont typeface="Arial Narrow" panose="020B0606020202030204" pitchFamily="34" charset="0"/>
              <a:buChar char="»"/>
            </a:pPr>
            <a:r>
              <a:rPr lang="en-US" sz="2400" dirty="0">
                <a:latin typeface="Arial Narrow" panose="020B0606020202030204" pitchFamily="34" charset="0"/>
                <a:ea typeface="ＭＳ Ｐゴシック" pitchFamily="34" charset="-128"/>
                <a:cs typeface="Arial" panose="020B0604020202020204" pitchFamily="34" charset="0"/>
              </a:rPr>
              <a:t>AHCCCS intends to measure CMI Differential using available Year 2 </a:t>
            </a:r>
            <a:r>
              <a:rPr lang="en-US" sz="2400" dirty="0" smtClean="0">
                <a:latin typeface="Arial Narrow" panose="020B0606020202030204" pitchFamily="34" charset="0"/>
                <a:ea typeface="ＭＳ Ｐゴシック" pitchFamily="34" charset="-128"/>
                <a:cs typeface="Arial" panose="020B0604020202020204" pitchFamily="34" charset="0"/>
              </a:rPr>
              <a:t>encounters</a:t>
            </a:r>
          </a:p>
          <a:p>
            <a:pPr marL="800100" lvl="1" indent="-342900">
              <a:spcBef>
                <a:spcPts val="0"/>
              </a:spcBef>
              <a:spcAft>
                <a:spcPts val="1200"/>
              </a:spcAft>
              <a:buSzPct val="125000"/>
              <a:buFont typeface="Arial Narrow" panose="020B0606020202030204" pitchFamily="34" charset="0"/>
              <a:buChar char="›"/>
            </a:pPr>
            <a:r>
              <a:rPr lang="en-US" sz="2000" dirty="0" smtClean="0">
                <a:latin typeface="Arial Narrow" panose="020B0606020202030204" pitchFamily="34" charset="0"/>
                <a:ea typeface="ＭＳ Ｐゴシック" pitchFamily="34" charset="-128"/>
                <a:cs typeface="Arial" panose="020B0604020202020204" pitchFamily="34" charset="0"/>
              </a:rPr>
              <a:t>Alternatively use available </a:t>
            </a:r>
            <a:r>
              <a:rPr lang="en-US" sz="2000" dirty="0">
                <a:latin typeface="Arial Narrow" panose="020B0606020202030204" pitchFamily="34" charset="0"/>
                <a:ea typeface="ＭＳ Ｐゴシック" pitchFamily="34" charset="-128"/>
                <a:cs typeface="Arial" panose="020B0604020202020204" pitchFamily="34" charset="0"/>
              </a:rPr>
              <a:t>encounters with DOS between 10/1/14 and date of </a:t>
            </a:r>
            <a:r>
              <a:rPr lang="en-US" sz="2000" dirty="0" smtClean="0">
                <a:latin typeface="Arial Narrow" panose="020B0606020202030204" pitchFamily="34" charset="0"/>
                <a:ea typeface="ＭＳ Ｐゴシック" pitchFamily="34" charset="-128"/>
                <a:cs typeface="Arial" panose="020B0604020202020204" pitchFamily="34" charset="0"/>
              </a:rPr>
              <a:t>measurement</a:t>
            </a:r>
          </a:p>
          <a:p>
            <a:pPr marL="342900" indent="-342900">
              <a:spcBef>
                <a:spcPts val="0"/>
              </a:spcBef>
              <a:spcAft>
                <a:spcPts val="1200"/>
              </a:spcAft>
              <a:buSzPct val="125000"/>
              <a:buFont typeface="Arial Narrow" panose="020B0606020202030204"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Set </a:t>
            </a:r>
            <a:r>
              <a:rPr lang="en-US" sz="2400" dirty="0">
                <a:latin typeface="Arial Narrow" panose="020B0606020202030204" pitchFamily="34" charset="0"/>
                <a:ea typeface="ＭＳ Ｐゴシック" pitchFamily="34" charset="-128"/>
                <a:cs typeface="Arial" panose="020B0604020202020204" pitchFamily="34" charset="0"/>
              </a:rPr>
              <a:t>Year 3 DCI Factor to be equal to measured Year 2 CMI </a:t>
            </a:r>
            <a:r>
              <a:rPr lang="en-US" sz="2400" dirty="0" smtClean="0">
                <a:latin typeface="Arial Narrow" panose="020B0606020202030204" pitchFamily="34" charset="0"/>
                <a:ea typeface="ＭＳ Ｐゴシック" pitchFamily="34" charset="-128"/>
                <a:cs typeface="Arial" panose="020B0604020202020204" pitchFamily="34" charset="0"/>
              </a:rPr>
              <a:t>Differential</a:t>
            </a:r>
          </a:p>
          <a:p>
            <a:pPr marL="342900" indent="-342900">
              <a:spcBef>
                <a:spcPts val="0"/>
              </a:spcBef>
              <a:spcAft>
                <a:spcPts val="1200"/>
              </a:spcAft>
              <a:buSzPct val="125000"/>
              <a:buFont typeface="Arial Narrow" panose="020B0606020202030204"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Adjust </a:t>
            </a:r>
            <a:r>
              <a:rPr lang="en-US" sz="2400" dirty="0">
                <a:latin typeface="Arial Narrow" panose="020B0606020202030204" pitchFamily="34" charset="0"/>
                <a:ea typeface="ＭＳ Ｐゴシック" pitchFamily="34" charset="-128"/>
                <a:cs typeface="Arial" panose="020B0604020202020204" pitchFamily="34" charset="0"/>
              </a:rPr>
              <a:t>Year 3 DCI Factor to correct for Year 2 overpayment or underpayment:</a:t>
            </a:r>
          </a:p>
          <a:p>
            <a:pPr marL="800100" lvl="1" indent="-342900">
              <a:spcBef>
                <a:spcPts val="0"/>
              </a:spcBef>
              <a:spcAft>
                <a:spcPts val="0"/>
              </a:spcAft>
              <a:buSzPct val="125000"/>
              <a:buFont typeface="Arial Narrow" panose="020B0606020202030204" pitchFamily="34" charset="0"/>
              <a:buChar char="›"/>
            </a:pPr>
            <a:r>
              <a:rPr lang="en-US" sz="2000" dirty="0">
                <a:latin typeface="Arial Narrow" panose="020B0606020202030204" pitchFamily="34" charset="0"/>
                <a:ea typeface="ＭＳ Ｐゴシック" pitchFamily="34" charset="-128"/>
                <a:cs typeface="Arial" panose="020B0604020202020204" pitchFamily="34" charset="0"/>
              </a:rPr>
              <a:t>If measured Year 2 CMI Differential is within allowable corridor, make no adjustment</a:t>
            </a:r>
          </a:p>
          <a:p>
            <a:pPr marL="800100" lvl="1" indent="-342900">
              <a:spcBef>
                <a:spcPts val="0"/>
              </a:spcBef>
              <a:spcAft>
                <a:spcPts val="0"/>
              </a:spcAft>
              <a:buSzPct val="125000"/>
              <a:buFont typeface="Arial Narrow" panose="020B0606020202030204" pitchFamily="34" charset="0"/>
              <a:buChar char="›"/>
            </a:pPr>
            <a:r>
              <a:rPr lang="en-US" sz="2000" dirty="0">
                <a:latin typeface="Arial Narrow" panose="020B0606020202030204" pitchFamily="34" charset="0"/>
                <a:ea typeface="ＭＳ Ｐゴシック" pitchFamily="34" charset="-128"/>
                <a:cs typeface="Arial" panose="020B0604020202020204" pitchFamily="34" charset="0"/>
              </a:rPr>
              <a:t>If measured Year 2 CMI Differential exceeds Year 2 DCI factor by more than </a:t>
            </a:r>
            <a:r>
              <a:rPr lang="en-US" sz="2000" dirty="0" smtClean="0">
                <a:latin typeface="Arial Narrow" panose="020B0606020202030204" pitchFamily="34" charset="0"/>
                <a:ea typeface="ＭＳ Ｐゴシック" pitchFamily="34" charset="-128"/>
                <a:cs typeface="Arial" panose="020B0604020202020204" pitchFamily="34" charset="0"/>
              </a:rPr>
              <a:t>1 percentage point, </a:t>
            </a:r>
            <a:r>
              <a:rPr lang="en-US" sz="2000" dirty="0">
                <a:latin typeface="Arial Narrow" panose="020B0606020202030204" pitchFamily="34" charset="0"/>
                <a:ea typeface="ＭＳ Ｐゴシック" pitchFamily="34" charset="-128"/>
                <a:cs typeface="Arial" panose="020B0604020202020204" pitchFamily="34" charset="0"/>
              </a:rPr>
              <a:t>increase Year 3 DCI Factor by the difference</a:t>
            </a:r>
          </a:p>
          <a:p>
            <a:pPr marL="800100" lvl="1" indent="-342900">
              <a:spcBef>
                <a:spcPts val="0"/>
              </a:spcBef>
              <a:spcAft>
                <a:spcPts val="0"/>
              </a:spcAft>
              <a:buSzPct val="125000"/>
              <a:buFont typeface="Arial Narrow" panose="020B0606020202030204" pitchFamily="34" charset="0"/>
              <a:buChar char="›"/>
            </a:pPr>
            <a:r>
              <a:rPr lang="en-US" sz="2000" dirty="0">
                <a:latin typeface="Arial Narrow" panose="020B0606020202030204" pitchFamily="34" charset="0"/>
                <a:ea typeface="ＭＳ Ｐゴシック" pitchFamily="34" charset="-128"/>
                <a:cs typeface="Arial" panose="020B0604020202020204" pitchFamily="34" charset="0"/>
              </a:rPr>
              <a:t>If measured Year 2 CMI Differential is more than 1 percentage point below the Year 2 DCI factor, decrease Year 2 DCI Factor by the difference</a:t>
            </a:r>
          </a:p>
          <a:p>
            <a:pPr marL="800100" lvl="1" indent="-342900">
              <a:spcAft>
                <a:spcPts val="600"/>
              </a:spcAft>
              <a:buFont typeface="Arial Narrow" pitchFamily="34" charset="0"/>
              <a:buChar char="»"/>
            </a:pPr>
            <a:endParaRPr lang="en-US" sz="2400" b="1" dirty="0">
              <a:latin typeface="Arial Narrow" panose="020B0606020202030204" pitchFamily="34" charset="0"/>
              <a:cs typeface="Arial" panose="020B0604020202020204" pitchFamily="34" charset="0"/>
            </a:endParaRPr>
          </a:p>
        </p:txBody>
      </p:sp>
      <p:sp>
        <p:nvSpPr>
          <p:cNvPr id="7" name="Title 1"/>
          <p:cNvSpPr>
            <a:spLocks noGrp="1"/>
          </p:cNvSpPr>
          <p:nvPr>
            <p:ph type="title"/>
          </p:nvPr>
        </p:nvSpPr>
        <p:spPr bwMode="gray">
          <a:xfrm>
            <a:off x="481902" y="237067"/>
            <a:ext cx="8180195" cy="914400"/>
          </a:xfrm>
        </p:spPr>
        <p:txBody>
          <a:bodyPr/>
          <a:lstStyle/>
          <a:p>
            <a:r>
              <a:rPr lang="en-US" dirty="0"/>
              <a:t>Documentation and coding improvement</a:t>
            </a:r>
          </a:p>
        </p:txBody>
      </p:sp>
    </p:spTree>
    <p:extLst>
      <p:ext uri="{BB962C8B-B14F-4D97-AF65-F5344CB8AC3E}">
        <p14:creationId xmlns:p14="http://schemas.microsoft.com/office/powerpoint/2010/main" val="2842059296"/>
      </p:ext>
    </p:extLst>
  </p:cSld>
  <p:clrMapOvr>
    <a:masterClrMapping/>
  </p:clrMapOvr>
  <p:transition>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dirty="0" smtClean="0"/>
              <a:t>Page </a:t>
            </a:r>
            <a:fld id="{77A7459A-CA58-4740-B04C-F2F8EEDCF3E8}" type="slidenum">
              <a:rPr lang="en-US" smtClean="0"/>
              <a:pPr>
                <a:defRPr/>
              </a:pPr>
              <a:t>56</a:t>
            </a:fld>
            <a:endParaRPr lang="en-US" dirty="0"/>
          </a:p>
        </p:txBody>
      </p:sp>
      <p:sp>
        <p:nvSpPr>
          <p:cNvPr id="6" name="Content Placeholder 2"/>
          <p:cNvSpPr txBox="1">
            <a:spLocks/>
          </p:cNvSpPr>
          <p:nvPr/>
        </p:nvSpPr>
        <p:spPr bwMode="auto">
          <a:xfrm>
            <a:off x="283026" y="1367287"/>
            <a:ext cx="8599714"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spcBef>
                <a:spcPts val="0"/>
              </a:spcBef>
              <a:spcAft>
                <a:spcPts val="1200"/>
              </a:spcAft>
              <a:buSzPct val="125000"/>
            </a:pPr>
            <a:r>
              <a:rPr lang="en-US" sz="2800" b="1" dirty="0">
                <a:latin typeface="Arial Narrow" panose="020B0606020202030204" pitchFamily="34" charset="0"/>
                <a:cs typeface="Arial" panose="020B0604020202020204" pitchFamily="34" charset="0"/>
              </a:rPr>
              <a:t>Example 10/1/17 CMI differential measurement</a:t>
            </a:r>
          </a:p>
          <a:p>
            <a:pPr marL="342900" indent="-342900">
              <a:spcBef>
                <a:spcPts val="0"/>
              </a:spcBef>
              <a:spcAft>
                <a:spcPts val="1200"/>
              </a:spcAft>
              <a:buSzPct val="125000"/>
              <a:buFont typeface="Arial Narrow" panose="020B0606020202030204" pitchFamily="34" charset="0"/>
              <a:buChar char="»"/>
            </a:pPr>
            <a:r>
              <a:rPr lang="en-US" sz="2400" dirty="0" smtClean="0">
                <a:latin typeface="Arial Narrow" panose="020B0606020202030204" pitchFamily="34" charset="0"/>
                <a:ea typeface="ＭＳ Ｐゴシック" pitchFamily="34" charset="-128"/>
                <a:cs typeface="Arial" panose="020B0604020202020204" pitchFamily="34" charset="0"/>
              </a:rPr>
              <a:t>Rebase </a:t>
            </a:r>
            <a:r>
              <a:rPr lang="en-US" sz="2400" dirty="0">
                <a:latin typeface="Arial Narrow" panose="020B0606020202030204" pitchFamily="34" charset="0"/>
                <a:ea typeface="ＭＳ Ｐゴシック" pitchFamily="34" charset="-128"/>
                <a:cs typeface="Arial" panose="020B0604020202020204" pitchFamily="34" charset="0"/>
              </a:rPr>
              <a:t>System Go Live  – new rates become effective</a:t>
            </a:r>
          </a:p>
          <a:p>
            <a:pPr marL="342900" indent="-342900">
              <a:spcBef>
                <a:spcPts val="0"/>
              </a:spcBef>
              <a:spcAft>
                <a:spcPts val="1200"/>
              </a:spcAft>
              <a:buSzPct val="125000"/>
              <a:buFont typeface="Arial Narrow" panose="020B0606020202030204" pitchFamily="34" charset="0"/>
              <a:buChar char="»"/>
            </a:pPr>
            <a:r>
              <a:rPr lang="en-US" sz="2400" dirty="0">
                <a:latin typeface="Arial Narrow" panose="020B0606020202030204" pitchFamily="34" charset="0"/>
                <a:ea typeface="ＭＳ Ｐゴシック" pitchFamily="34" charset="-128"/>
                <a:cs typeface="Arial" panose="020B0604020202020204" pitchFamily="34" charset="0"/>
              </a:rPr>
              <a:t>Begin rebasing process 9-12 months prior to go live date</a:t>
            </a:r>
          </a:p>
          <a:p>
            <a:pPr marL="342900" indent="-342900">
              <a:spcBef>
                <a:spcPts val="0"/>
              </a:spcBef>
              <a:spcAft>
                <a:spcPts val="1200"/>
              </a:spcAft>
              <a:buSzPct val="125000"/>
              <a:buFont typeface="Arial Narrow" panose="020B0606020202030204" pitchFamily="34" charset="0"/>
              <a:buChar char="»"/>
            </a:pPr>
            <a:r>
              <a:rPr lang="en-US" sz="2400" dirty="0">
                <a:latin typeface="Arial Narrow" panose="020B0606020202030204" pitchFamily="34" charset="0"/>
                <a:ea typeface="ＭＳ Ｐゴシック" pitchFamily="34" charset="-128"/>
                <a:cs typeface="Arial" panose="020B0604020202020204" pitchFamily="34" charset="0"/>
              </a:rPr>
              <a:t>Use most current 12 months of complete encounter data</a:t>
            </a:r>
          </a:p>
          <a:p>
            <a:pPr marL="342900" indent="-342900">
              <a:spcBef>
                <a:spcPts val="0"/>
              </a:spcBef>
              <a:spcAft>
                <a:spcPts val="1200"/>
              </a:spcAft>
              <a:buSzPct val="125000"/>
              <a:buFont typeface="Arial Narrow" panose="020B0606020202030204" pitchFamily="34" charset="0"/>
              <a:buChar char="»"/>
            </a:pPr>
            <a:r>
              <a:rPr lang="en-US" sz="2400" dirty="0">
                <a:latin typeface="Arial Narrow" panose="020B0606020202030204" pitchFamily="34" charset="0"/>
                <a:ea typeface="ＭＳ Ｐゴシック" pitchFamily="34" charset="-128"/>
                <a:cs typeface="Arial" panose="020B0604020202020204" pitchFamily="34" charset="0"/>
              </a:rPr>
              <a:t>Based on results of previous analyses, determine need for additional DCI adjustments for 10/1/17, and going forward.</a:t>
            </a:r>
          </a:p>
          <a:p>
            <a:pPr marL="800100" lvl="1" indent="-342900">
              <a:spcAft>
                <a:spcPts val="600"/>
              </a:spcAft>
              <a:buFont typeface="Arial Narrow" pitchFamily="34" charset="0"/>
              <a:buChar char="»"/>
            </a:pPr>
            <a:endParaRPr lang="en-US" sz="2400" b="1" dirty="0">
              <a:latin typeface="Arial Narrow" panose="020B0606020202030204" pitchFamily="34" charset="0"/>
              <a:cs typeface="Arial" panose="020B0604020202020204" pitchFamily="34" charset="0"/>
            </a:endParaRPr>
          </a:p>
        </p:txBody>
      </p:sp>
      <p:sp>
        <p:nvSpPr>
          <p:cNvPr id="7" name="Title 1"/>
          <p:cNvSpPr>
            <a:spLocks noGrp="1"/>
          </p:cNvSpPr>
          <p:nvPr>
            <p:ph type="title"/>
          </p:nvPr>
        </p:nvSpPr>
        <p:spPr bwMode="gray">
          <a:xfrm>
            <a:off x="481902" y="237067"/>
            <a:ext cx="8180195" cy="914400"/>
          </a:xfrm>
        </p:spPr>
        <p:txBody>
          <a:bodyPr/>
          <a:lstStyle/>
          <a:p>
            <a:r>
              <a:rPr lang="en-US" dirty="0"/>
              <a:t>Documentation and coding improvement</a:t>
            </a:r>
          </a:p>
        </p:txBody>
      </p:sp>
    </p:spTree>
    <p:extLst>
      <p:ext uri="{BB962C8B-B14F-4D97-AF65-F5344CB8AC3E}">
        <p14:creationId xmlns:p14="http://schemas.microsoft.com/office/powerpoint/2010/main" val="274382148"/>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gray"/>
        <p:txBody>
          <a:bodyPr/>
          <a:lstStyle/>
          <a:p>
            <a:r>
              <a:rPr lang="en-US" dirty="0" smtClean="0"/>
              <a:t>Overview of DRG Models</a:t>
            </a:r>
            <a:endParaRPr lang="en-US" dirty="0"/>
          </a:p>
        </p:txBody>
      </p:sp>
      <p:sp>
        <p:nvSpPr>
          <p:cNvPr id="4" name="Slide Number Placeholder 3"/>
          <p:cNvSpPr>
            <a:spLocks noGrp="1"/>
          </p:cNvSpPr>
          <p:nvPr>
            <p:ph type="sldNum" sz="quarter" idx="12"/>
          </p:nvPr>
        </p:nvSpPr>
        <p:spPr/>
        <p:txBody>
          <a:bodyPr/>
          <a:lstStyle/>
          <a:p>
            <a:pPr>
              <a:defRPr/>
            </a:pPr>
            <a:r>
              <a:rPr lang="en-US" dirty="0" smtClean="0"/>
              <a:t>Page </a:t>
            </a:r>
            <a:fld id="{77A7459A-CA58-4740-B04C-F2F8EEDCF3E8}" type="slidenum">
              <a:rPr lang="en-US" smtClean="0"/>
              <a:pPr>
                <a:defRPr/>
              </a:pPr>
              <a:t>6</a:t>
            </a:fld>
            <a:endParaRPr lang="en-US" dirty="0"/>
          </a:p>
        </p:txBody>
      </p:sp>
      <p:sp>
        <p:nvSpPr>
          <p:cNvPr id="7" name="TextBox 6"/>
          <p:cNvSpPr txBox="1"/>
          <p:nvPr/>
        </p:nvSpPr>
        <p:spPr>
          <a:xfrm>
            <a:off x="457201" y="1369383"/>
            <a:ext cx="8164286" cy="4431983"/>
          </a:xfrm>
          <a:prstGeom prst="rect">
            <a:avLst/>
          </a:prstGeom>
          <a:noFill/>
        </p:spPr>
        <p:txBody>
          <a:bodyPr wrap="square" rtlCol="0">
            <a:spAutoFit/>
          </a:bodyPr>
          <a:lstStyle/>
          <a:p>
            <a:pPr marL="463550" indent="-463550">
              <a:spcAft>
                <a:spcPts val="1200"/>
              </a:spcAft>
              <a:buFont typeface="Arial" panose="020B0604020202020204" pitchFamily="34" charset="0"/>
              <a:buChar char="»"/>
            </a:pPr>
            <a:r>
              <a:rPr lang="en-US" sz="2800" dirty="0" smtClean="0">
                <a:latin typeface="Arial Narrow" panose="020B0606020202030204" pitchFamily="34" charset="0"/>
                <a:cs typeface="Arial" pitchFamily="34" charset="0"/>
              </a:rPr>
              <a:t>There are two DRG grouper models that are broadly used by public and commercial payers for classifying patients into DRGs</a:t>
            </a:r>
          </a:p>
          <a:p>
            <a:pPr marL="920750" lvl="1" indent="-463550">
              <a:spcAft>
                <a:spcPts val="1200"/>
              </a:spcAft>
              <a:buFont typeface="Arial Narrow" panose="020B0606020202030204" pitchFamily="34" charset="0"/>
              <a:buChar char="›"/>
            </a:pPr>
            <a:r>
              <a:rPr lang="en-US" sz="2800" dirty="0" smtClean="0">
                <a:latin typeface="Arial Narrow" panose="020B0606020202030204" pitchFamily="34" charset="0"/>
                <a:cs typeface="Arial" pitchFamily="34" charset="0"/>
              </a:rPr>
              <a:t>All Patient Refined DRGs (APR-DRGs)</a:t>
            </a:r>
          </a:p>
          <a:p>
            <a:pPr marL="920750" lvl="1" indent="-463550">
              <a:spcAft>
                <a:spcPts val="1200"/>
              </a:spcAft>
              <a:buFont typeface="Arial Narrow" panose="020B0606020202030204" pitchFamily="34" charset="0"/>
              <a:buChar char="›"/>
            </a:pPr>
            <a:r>
              <a:rPr lang="en-US" sz="2800" dirty="0" smtClean="0">
                <a:latin typeface="Arial Narrow" panose="020B0606020202030204" pitchFamily="34" charset="0"/>
                <a:cs typeface="Arial" pitchFamily="34" charset="0"/>
              </a:rPr>
              <a:t>Medicare Severity DRGs (MS-DRGs)</a:t>
            </a:r>
          </a:p>
          <a:p>
            <a:pPr marL="463550" indent="-463550">
              <a:spcAft>
                <a:spcPts val="1200"/>
              </a:spcAft>
              <a:buFont typeface="Arial" panose="020B0604020202020204" pitchFamily="34" charset="0"/>
              <a:buChar char="»"/>
            </a:pPr>
            <a:r>
              <a:rPr lang="en-US" sz="2800" dirty="0" smtClean="0">
                <a:latin typeface="Arial Narrow" panose="020B0606020202030204" pitchFamily="34" charset="0"/>
                <a:cs typeface="Arial" pitchFamily="34" charset="0"/>
              </a:rPr>
              <a:t>While a number of state Medicaid programs rely on MS-DRGs for DRG payment models, the APR-DRG groper is considered to be a superior model for payments targeted to the Medicaid (i.e., non-aged) population</a:t>
            </a:r>
          </a:p>
        </p:txBody>
      </p:sp>
    </p:spTree>
    <p:extLst>
      <p:ext uri="{BB962C8B-B14F-4D97-AF65-F5344CB8AC3E}">
        <p14:creationId xmlns:p14="http://schemas.microsoft.com/office/powerpoint/2010/main" val="2832284114"/>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dirty="0" smtClean="0"/>
              <a:t>Page </a:t>
            </a:r>
            <a:fld id="{77A7459A-CA58-4740-B04C-F2F8EEDCF3E8}" type="slidenum">
              <a:rPr lang="en-US" smtClean="0"/>
              <a:pPr>
                <a:defRPr/>
              </a:pPr>
              <a:t>7</a:t>
            </a:fld>
            <a:endParaRPr lang="en-US" dirty="0"/>
          </a:p>
        </p:txBody>
      </p:sp>
      <p:sp>
        <p:nvSpPr>
          <p:cNvPr id="5" name="TextBox 4"/>
          <p:cNvSpPr txBox="1"/>
          <p:nvPr/>
        </p:nvSpPr>
        <p:spPr>
          <a:xfrm>
            <a:off x="436732" y="5839538"/>
            <a:ext cx="7626613" cy="461665"/>
          </a:xfrm>
          <a:prstGeom prst="rect">
            <a:avLst/>
          </a:prstGeom>
          <a:noFill/>
        </p:spPr>
        <p:txBody>
          <a:bodyPr wrap="square" rtlCol="0">
            <a:spAutoFit/>
          </a:bodyPr>
          <a:lstStyle/>
          <a:p>
            <a:r>
              <a:rPr lang="en-US" sz="1200" u="sng" dirty="0" smtClean="0">
                <a:latin typeface="Arial" panose="020B0604020202020204" pitchFamily="34" charset="0"/>
                <a:cs typeface="Arial" panose="020B0604020202020204" pitchFamily="34" charset="0"/>
              </a:rPr>
              <a:t>Source</a:t>
            </a:r>
            <a:r>
              <a:rPr lang="en-US" sz="1200" dirty="0" smtClean="0">
                <a:latin typeface="Arial" panose="020B0604020202020204" pitchFamily="34" charset="0"/>
                <a:cs typeface="Arial" panose="020B0604020202020204" pitchFamily="34" charset="0"/>
              </a:rPr>
              <a:t>: Quinn, K, Courts, C.  </a:t>
            </a:r>
            <a:r>
              <a:rPr lang="en-US" sz="1200" i="1" dirty="0" smtClean="0">
                <a:latin typeface="Arial" panose="020B0604020202020204" pitchFamily="34" charset="0"/>
                <a:cs typeface="Arial" panose="020B0604020202020204" pitchFamily="34" charset="0"/>
              </a:rPr>
              <a:t>Sound Practices in Medicaid Payment for Hospital Care</a:t>
            </a:r>
            <a:r>
              <a:rPr lang="en-US" sz="1200" dirty="0" smtClean="0">
                <a:latin typeface="Arial" panose="020B0604020202020204" pitchFamily="34" charset="0"/>
                <a:cs typeface="Arial" panose="020B0604020202020204" pitchFamily="34" charset="0"/>
              </a:rPr>
              <a:t>.  CHCS: November 2010, updated with current information by Navigant.</a:t>
            </a:r>
            <a:endParaRPr lang="en-US" sz="1200" dirty="0">
              <a:latin typeface="Arial" panose="020B0604020202020204" pitchFamily="34" charset="0"/>
              <a:cs typeface="Arial" panose="020B0604020202020204"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1008339483"/>
              </p:ext>
            </p:extLst>
          </p:nvPr>
        </p:nvGraphicFramePr>
        <p:xfrm>
          <a:off x="457200" y="1282893"/>
          <a:ext cx="8204897" cy="4485911"/>
        </p:xfrm>
        <a:graphic>
          <a:graphicData uri="http://schemas.openxmlformats.org/drawingml/2006/table">
            <a:tbl>
              <a:tblPr firstRow="1" bandRow="1">
                <a:effectLst>
                  <a:innerShdw blurRad="114300">
                    <a:prstClr val="black"/>
                  </a:innerShdw>
                </a:effectLst>
              </a:tblPr>
              <a:tblGrid>
                <a:gridCol w="2188492"/>
                <a:gridCol w="3092402"/>
                <a:gridCol w="2924003"/>
              </a:tblGrid>
              <a:tr h="725883">
                <a:tc>
                  <a:txBody>
                    <a:bodyPr/>
                    <a:lstStyle>
                      <a:lvl1pPr marL="0" algn="l" defTabSz="914400" rtl="0" eaLnBrk="1" latinLnBrk="0" hangingPunct="1">
                        <a:defRPr sz="1800" b="1" kern="1200">
                          <a:solidFill>
                            <a:schemeClr val="lt1"/>
                          </a:solidFill>
                          <a:latin typeface="Palatino Linotype"/>
                        </a:defRPr>
                      </a:lvl1pPr>
                      <a:lvl2pPr marL="457200" algn="l" defTabSz="914400" rtl="0" eaLnBrk="1" latinLnBrk="0" hangingPunct="1">
                        <a:defRPr sz="1800" b="1" kern="1200">
                          <a:solidFill>
                            <a:schemeClr val="lt1"/>
                          </a:solidFill>
                          <a:latin typeface="Palatino Linotype"/>
                        </a:defRPr>
                      </a:lvl2pPr>
                      <a:lvl3pPr marL="914400" algn="l" defTabSz="914400" rtl="0" eaLnBrk="1" latinLnBrk="0" hangingPunct="1">
                        <a:defRPr sz="1800" b="1" kern="1200">
                          <a:solidFill>
                            <a:schemeClr val="lt1"/>
                          </a:solidFill>
                          <a:latin typeface="Palatino Linotype"/>
                        </a:defRPr>
                      </a:lvl3pPr>
                      <a:lvl4pPr marL="1371600" algn="l" defTabSz="914400" rtl="0" eaLnBrk="1" latinLnBrk="0" hangingPunct="1">
                        <a:defRPr sz="1800" b="1" kern="1200">
                          <a:solidFill>
                            <a:schemeClr val="lt1"/>
                          </a:solidFill>
                          <a:latin typeface="Palatino Linotype"/>
                        </a:defRPr>
                      </a:lvl4pPr>
                      <a:lvl5pPr marL="1828800" algn="l" defTabSz="914400" rtl="0" eaLnBrk="1" latinLnBrk="0" hangingPunct="1">
                        <a:defRPr sz="1800" b="1" kern="1200">
                          <a:solidFill>
                            <a:schemeClr val="lt1"/>
                          </a:solidFill>
                          <a:latin typeface="Palatino Linotype"/>
                        </a:defRPr>
                      </a:lvl5pPr>
                      <a:lvl6pPr marL="2286000" algn="l" defTabSz="914400" rtl="0" eaLnBrk="1" latinLnBrk="0" hangingPunct="1">
                        <a:defRPr sz="1800" b="1" kern="1200">
                          <a:solidFill>
                            <a:schemeClr val="lt1"/>
                          </a:solidFill>
                          <a:latin typeface="Palatino Linotype"/>
                        </a:defRPr>
                      </a:lvl6pPr>
                      <a:lvl7pPr marL="2743200" algn="l" defTabSz="914400" rtl="0" eaLnBrk="1" latinLnBrk="0" hangingPunct="1">
                        <a:defRPr sz="1800" b="1" kern="1200">
                          <a:solidFill>
                            <a:schemeClr val="lt1"/>
                          </a:solidFill>
                          <a:latin typeface="Palatino Linotype"/>
                        </a:defRPr>
                      </a:lvl7pPr>
                      <a:lvl8pPr marL="3200400" algn="l" defTabSz="914400" rtl="0" eaLnBrk="1" latinLnBrk="0" hangingPunct="1">
                        <a:defRPr sz="1800" b="1" kern="1200">
                          <a:solidFill>
                            <a:schemeClr val="lt1"/>
                          </a:solidFill>
                          <a:latin typeface="Palatino Linotype"/>
                        </a:defRPr>
                      </a:lvl8pPr>
                      <a:lvl9pPr marL="3657600" algn="l" defTabSz="914400" rtl="0" eaLnBrk="1" latinLnBrk="0" hangingPunct="1">
                        <a:defRPr sz="1800" b="1" kern="1200">
                          <a:solidFill>
                            <a:schemeClr val="lt1"/>
                          </a:solidFill>
                          <a:latin typeface="Palatino Linotype"/>
                        </a:defRPr>
                      </a:lvl9pPr>
                    </a:lstStyle>
                    <a:p>
                      <a:pPr algn="ctr"/>
                      <a:r>
                        <a:rPr lang="en-US" sz="1400" dirty="0" smtClean="0">
                          <a:solidFill>
                            <a:schemeClr val="bg1"/>
                          </a:solidFill>
                          <a:latin typeface="Arial" panose="020B0604020202020204" pitchFamily="34" charset="0"/>
                          <a:cs typeface="Arial" panose="020B0604020202020204" pitchFamily="34" charset="0"/>
                        </a:rPr>
                        <a:t>Description</a:t>
                      </a:r>
                      <a:endParaRPr lang="en-US" sz="1400" dirty="0">
                        <a:solidFill>
                          <a:schemeClr val="bg1"/>
                        </a:solidFill>
                        <a:latin typeface="Arial" panose="020B0604020202020204" pitchFamily="34" charset="0"/>
                        <a:cs typeface="Arial" panose="020B0604020202020204" pitchFamily="34" charset="0"/>
                      </a:endParaRPr>
                    </a:p>
                  </a:txBody>
                  <a:tcPr marL="88139" marR="88139" marT="44069" marB="44069"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855E40"/>
                    </a:solidFill>
                  </a:tcPr>
                </a:tc>
                <a:tc>
                  <a:txBody>
                    <a:bodyPr/>
                    <a:lstStyle>
                      <a:lvl1pPr marL="0" algn="l" defTabSz="914400" rtl="0" eaLnBrk="1" latinLnBrk="0" hangingPunct="1">
                        <a:defRPr sz="1800" b="1" kern="1200">
                          <a:solidFill>
                            <a:schemeClr val="lt1"/>
                          </a:solidFill>
                          <a:latin typeface="Palatino Linotype"/>
                        </a:defRPr>
                      </a:lvl1pPr>
                      <a:lvl2pPr marL="457200" algn="l" defTabSz="914400" rtl="0" eaLnBrk="1" latinLnBrk="0" hangingPunct="1">
                        <a:defRPr sz="1800" b="1" kern="1200">
                          <a:solidFill>
                            <a:schemeClr val="lt1"/>
                          </a:solidFill>
                          <a:latin typeface="Palatino Linotype"/>
                        </a:defRPr>
                      </a:lvl2pPr>
                      <a:lvl3pPr marL="914400" algn="l" defTabSz="914400" rtl="0" eaLnBrk="1" latinLnBrk="0" hangingPunct="1">
                        <a:defRPr sz="1800" b="1" kern="1200">
                          <a:solidFill>
                            <a:schemeClr val="lt1"/>
                          </a:solidFill>
                          <a:latin typeface="Palatino Linotype"/>
                        </a:defRPr>
                      </a:lvl3pPr>
                      <a:lvl4pPr marL="1371600" algn="l" defTabSz="914400" rtl="0" eaLnBrk="1" latinLnBrk="0" hangingPunct="1">
                        <a:defRPr sz="1800" b="1" kern="1200">
                          <a:solidFill>
                            <a:schemeClr val="lt1"/>
                          </a:solidFill>
                          <a:latin typeface="Palatino Linotype"/>
                        </a:defRPr>
                      </a:lvl4pPr>
                      <a:lvl5pPr marL="1828800" algn="l" defTabSz="914400" rtl="0" eaLnBrk="1" latinLnBrk="0" hangingPunct="1">
                        <a:defRPr sz="1800" b="1" kern="1200">
                          <a:solidFill>
                            <a:schemeClr val="lt1"/>
                          </a:solidFill>
                          <a:latin typeface="Palatino Linotype"/>
                        </a:defRPr>
                      </a:lvl5pPr>
                      <a:lvl6pPr marL="2286000" algn="l" defTabSz="914400" rtl="0" eaLnBrk="1" latinLnBrk="0" hangingPunct="1">
                        <a:defRPr sz="1800" b="1" kern="1200">
                          <a:solidFill>
                            <a:schemeClr val="lt1"/>
                          </a:solidFill>
                          <a:latin typeface="Palatino Linotype"/>
                        </a:defRPr>
                      </a:lvl6pPr>
                      <a:lvl7pPr marL="2743200" algn="l" defTabSz="914400" rtl="0" eaLnBrk="1" latinLnBrk="0" hangingPunct="1">
                        <a:defRPr sz="1800" b="1" kern="1200">
                          <a:solidFill>
                            <a:schemeClr val="lt1"/>
                          </a:solidFill>
                          <a:latin typeface="Palatino Linotype"/>
                        </a:defRPr>
                      </a:lvl7pPr>
                      <a:lvl8pPr marL="3200400" algn="l" defTabSz="914400" rtl="0" eaLnBrk="1" latinLnBrk="0" hangingPunct="1">
                        <a:defRPr sz="1800" b="1" kern="1200">
                          <a:solidFill>
                            <a:schemeClr val="lt1"/>
                          </a:solidFill>
                          <a:latin typeface="Palatino Linotype"/>
                        </a:defRPr>
                      </a:lvl8pPr>
                      <a:lvl9pPr marL="3657600" algn="l" defTabSz="914400" rtl="0" eaLnBrk="1" latinLnBrk="0" hangingPunct="1">
                        <a:defRPr sz="1800" b="1" kern="1200">
                          <a:solidFill>
                            <a:schemeClr val="lt1"/>
                          </a:solidFill>
                          <a:latin typeface="Palatino Linotype"/>
                        </a:defRPr>
                      </a:lvl9pPr>
                    </a:lstStyle>
                    <a:p>
                      <a:pPr algn="ctr"/>
                      <a:r>
                        <a:rPr lang="en-US" sz="1400" dirty="0" smtClean="0">
                          <a:solidFill>
                            <a:schemeClr val="bg1"/>
                          </a:solidFill>
                          <a:latin typeface="Arial" panose="020B0604020202020204" pitchFamily="34" charset="0"/>
                          <a:cs typeface="Arial" panose="020B0604020202020204" pitchFamily="34" charset="0"/>
                        </a:rPr>
                        <a:t>MS-DRGs</a:t>
                      </a:r>
                    </a:p>
                    <a:p>
                      <a:pPr algn="ctr"/>
                      <a:r>
                        <a:rPr lang="en-US" sz="1400" baseline="0" dirty="0" smtClean="0">
                          <a:solidFill>
                            <a:schemeClr val="bg1"/>
                          </a:solidFill>
                          <a:latin typeface="Arial" panose="020B0604020202020204" pitchFamily="34" charset="0"/>
                          <a:cs typeface="Arial" panose="020B0604020202020204" pitchFamily="34" charset="0"/>
                        </a:rPr>
                        <a:t>(CMS - Maintained by 3M)</a:t>
                      </a:r>
                      <a:endParaRPr lang="en-US" sz="1400" dirty="0">
                        <a:solidFill>
                          <a:schemeClr val="bg1"/>
                        </a:solidFill>
                        <a:latin typeface="Arial" panose="020B0604020202020204" pitchFamily="34" charset="0"/>
                        <a:cs typeface="Arial" panose="020B0604020202020204" pitchFamily="34" charset="0"/>
                      </a:endParaRPr>
                    </a:p>
                  </a:txBody>
                  <a:tcPr marL="88139" marR="88139" marT="44069" marB="44069"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855E40"/>
                    </a:solidFill>
                  </a:tcPr>
                </a:tc>
                <a:tc>
                  <a:txBody>
                    <a:bodyPr/>
                    <a:lstStyle>
                      <a:lvl1pPr marL="0" algn="l" defTabSz="914400" rtl="0" eaLnBrk="1" latinLnBrk="0" hangingPunct="1">
                        <a:defRPr sz="1800" b="1" kern="1200">
                          <a:solidFill>
                            <a:schemeClr val="lt1"/>
                          </a:solidFill>
                          <a:latin typeface="Palatino Linotype"/>
                        </a:defRPr>
                      </a:lvl1pPr>
                      <a:lvl2pPr marL="457200" algn="l" defTabSz="914400" rtl="0" eaLnBrk="1" latinLnBrk="0" hangingPunct="1">
                        <a:defRPr sz="1800" b="1" kern="1200">
                          <a:solidFill>
                            <a:schemeClr val="lt1"/>
                          </a:solidFill>
                          <a:latin typeface="Palatino Linotype"/>
                        </a:defRPr>
                      </a:lvl2pPr>
                      <a:lvl3pPr marL="914400" algn="l" defTabSz="914400" rtl="0" eaLnBrk="1" latinLnBrk="0" hangingPunct="1">
                        <a:defRPr sz="1800" b="1" kern="1200">
                          <a:solidFill>
                            <a:schemeClr val="lt1"/>
                          </a:solidFill>
                          <a:latin typeface="Palatino Linotype"/>
                        </a:defRPr>
                      </a:lvl3pPr>
                      <a:lvl4pPr marL="1371600" algn="l" defTabSz="914400" rtl="0" eaLnBrk="1" latinLnBrk="0" hangingPunct="1">
                        <a:defRPr sz="1800" b="1" kern="1200">
                          <a:solidFill>
                            <a:schemeClr val="lt1"/>
                          </a:solidFill>
                          <a:latin typeface="Palatino Linotype"/>
                        </a:defRPr>
                      </a:lvl4pPr>
                      <a:lvl5pPr marL="1828800" algn="l" defTabSz="914400" rtl="0" eaLnBrk="1" latinLnBrk="0" hangingPunct="1">
                        <a:defRPr sz="1800" b="1" kern="1200">
                          <a:solidFill>
                            <a:schemeClr val="lt1"/>
                          </a:solidFill>
                          <a:latin typeface="Palatino Linotype"/>
                        </a:defRPr>
                      </a:lvl5pPr>
                      <a:lvl6pPr marL="2286000" algn="l" defTabSz="914400" rtl="0" eaLnBrk="1" latinLnBrk="0" hangingPunct="1">
                        <a:defRPr sz="1800" b="1" kern="1200">
                          <a:solidFill>
                            <a:schemeClr val="lt1"/>
                          </a:solidFill>
                          <a:latin typeface="Palatino Linotype"/>
                        </a:defRPr>
                      </a:lvl6pPr>
                      <a:lvl7pPr marL="2743200" algn="l" defTabSz="914400" rtl="0" eaLnBrk="1" latinLnBrk="0" hangingPunct="1">
                        <a:defRPr sz="1800" b="1" kern="1200">
                          <a:solidFill>
                            <a:schemeClr val="lt1"/>
                          </a:solidFill>
                          <a:latin typeface="Palatino Linotype"/>
                        </a:defRPr>
                      </a:lvl7pPr>
                      <a:lvl8pPr marL="3200400" algn="l" defTabSz="914400" rtl="0" eaLnBrk="1" latinLnBrk="0" hangingPunct="1">
                        <a:defRPr sz="1800" b="1" kern="1200">
                          <a:solidFill>
                            <a:schemeClr val="lt1"/>
                          </a:solidFill>
                          <a:latin typeface="Palatino Linotype"/>
                        </a:defRPr>
                      </a:lvl8pPr>
                      <a:lvl9pPr marL="3657600" algn="l" defTabSz="914400" rtl="0" eaLnBrk="1" latinLnBrk="0" hangingPunct="1">
                        <a:defRPr sz="1800" b="1" kern="1200">
                          <a:solidFill>
                            <a:schemeClr val="lt1"/>
                          </a:solidFill>
                          <a:latin typeface="Palatino Linotype"/>
                        </a:defRPr>
                      </a:lvl9pPr>
                    </a:lstStyle>
                    <a:p>
                      <a:pPr algn="ctr"/>
                      <a:r>
                        <a:rPr lang="en-US" sz="1400" dirty="0" smtClean="0">
                          <a:solidFill>
                            <a:schemeClr val="bg1"/>
                          </a:solidFill>
                          <a:latin typeface="Arial" panose="020B0604020202020204" pitchFamily="34" charset="0"/>
                          <a:cs typeface="Arial" panose="020B0604020202020204" pitchFamily="34" charset="0"/>
                        </a:rPr>
                        <a:t>APR-DRGs </a:t>
                      </a:r>
                    </a:p>
                    <a:p>
                      <a:pPr algn="ctr"/>
                      <a:r>
                        <a:rPr lang="en-US" sz="1400" dirty="0" smtClean="0">
                          <a:solidFill>
                            <a:schemeClr val="bg1"/>
                          </a:solidFill>
                          <a:latin typeface="Arial" panose="020B0604020202020204" pitchFamily="34" charset="0"/>
                          <a:cs typeface="Arial" panose="020B0604020202020204" pitchFamily="34" charset="0"/>
                        </a:rPr>
                        <a:t>(3M and NACHRI)</a:t>
                      </a:r>
                      <a:endParaRPr lang="en-US" sz="1400" dirty="0">
                        <a:solidFill>
                          <a:schemeClr val="bg1"/>
                        </a:solidFill>
                        <a:latin typeface="Arial" panose="020B0604020202020204" pitchFamily="34" charset="0"/>
                        <a:cs typeface="Arial" panose="020B0604020202020204" pitchFamily="34" charset="0"/>
                      </a:endParaRPr>
                    </a:p>
                  </a:txBody>
                  <a:tcPr marL="88139" marR="88139" marT="44069" marB="44069"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855D3F"/>
                    </a:solidFill>
                  </a:tcPr>
                </a:tc>
              </a:tr>
              <a:tr h="770050">
                <a:tc>
                  <a:txBody>
                    <a:bodyPr/>
                    <a:lstStyle>
                      <a:lvl1pPr marL="0" algn="l" defTabSz="914400" rtl="0" eaLnBrk="1" latinLnBrk="0" hangingPunct="1">
                        <a:defRPr sz="1800" kern="1200">
                          <a:solidFill>
                            <a:schemeClr val="dk1"/>
                          </a:solidFill>
                          <a:latin typeface="Palatino Linotype"/>
                        </a:defRPr>
                      </a:lvl1pPr>
                      <a:lvl2pPr marL="457200" algn="l" defTabSz="914400" rtl="0" eaLnBrk="1" latinLnBrk="0" hangingPunct="1">
                        <a:defRPr sz="1800" kern="1200">
                          <a:solidFill>
                            <a:schemeClr val="dk1"/>
                          </a:solidFill>
                          <a:latin typeface="Palatino Linotype"/>
                        </a:defRPr>
                      </a:lvl2pPr>
                      <a:lvl3pPr marL="914400" algn="l" defTabSz="914400" rtl="0" eaLnBrk="1" latinLnBrk="0" hangingPunct="1">
                        <a:defRPr sz="1800" kern="1200">
                          <a:solidFill>
                            <a:schemeClr val="dk1"/>
                          </a:solidFill>
                          <a:latin typeface="Palatino Linotype"/>
                        </a:defRPr>
                      </a:lvl3pPr>
                      <a:lvl4pPr marL="1371600" algn="l" defTabSz="914400" rtl="0" eaLnBrk="1" latinLnBrk="0" hangingPunct="1">
                        <a:defRPr sz="1800" kern="1200">
                          <a:solidFill>
                            <a:schemeClr val="dk1"/>
                          </a:solidFill>
                          <a:latin typeface="Palatino Linotype"/>
                        </a:defRPr>
                      </a:lvl4pPr>
                      <a:lvl5pPr marL="1828800" algn="l" defTabSz="914400" rtl="0" eaLnBrk="1" latinLnBrk="0" hangingPunct="1">
                        <a:defRPr sz="1800" kern="1200">
                          <a:solidFill>
                            <a:schemeClr val="dk1"/>
                          </a:solidFill>
                          <a:latin typeface="Palatino Linotype"/>
                        </a:defRPr>
                      </a:lvl5pPr>
                      <a:lvl6pPr marL="2286000" algn="l" defTabSz="914400" rtl="0" eaLnBrk="1" latinLnBrk="0" hangingPunct="1">
                        <a:defRPr sz="1800" kern="1200">
                          <a:solidFill>
                            <a:schemeClr val="dk1"/>
                          </a:solidFill>
                          <a:latin typeface="Palatino Linotype"/>
                        </a:defRPr>
                      </a:lvl6pPr>
                      <a:lvl7pPr marL="2743200" algn="l" defTabSz="914400" rtl="0" eaLnBrk="1" latinLnBrk="0" hangingPunct="1">
                        <a:defRPr sz="1800" kern="1200">
                          <a:solidFill>
                            <a:schemeClr val="dk1"/>
                          </a:solidFill>
                          <a:latin typeface="Palatino Linotype"/>
                        </a:defRPr>
                      </a:lvl7pPr>
                      <a:lvl8pPr marL="3200400" algn="l" defTabSz="914400" rtl="0" eaLnBrk="1" latinLnBrk="0" hangingPunct="1">
                        <a:defRPr sz="1800" kern="1200">
                          <a:solidFill>
                            <a:schemeClr val="dk1"/>
                          </a:solidFill>
                          <a:latin typeface="Palatino Linotype"/>
                        </a:defRPr>
                      </a:lvl8pPr>
                      <a:lvl9pPr marL="3657600" algn="l" defTabSz="914400" rtl="0" eaLnBrk="1" latinLnBrk="0" hangingPunct="1">
                        <a:defRPr sz="1800" kern="1200">
                          <a:solidFill>
                            <a:schemeClr val="dk1"/>
                          </a:solidFill>
                          <a:latin typeface="Palatino Linotype"/>
                        </a:defRPr>
                      </a:lvl9pPr>
                    </a:lstStyle>
                    <a:p>
                      <a:r>
                        <a:rPr lang="en-US" sz="1400" dirty="0" smtClean="0">
                          <a:latin typeface="Arial" panose="020B0604020202020204" pitchFamily="34" charset="0"/>
                          <a:cs typeface="Arial" panose="020B0604020202020204" pitchFamily="34" charset="0"/>
                        </a:rPr>
                        <a:t>Intended Population</a:t>
                      </a:r>
                      <a:endParaRPr lang="en-US" sz="1400" dirty="0">
                        <a:latin typeface="Arial" panose="020B0604020202020204" pitchFamily="34" charset="0"/>
                        <a:cs typeface="Arial" panose="020B0604020202020204" pitchFamily="34" charset="0"/>
                      </a:endParaRPr>
                    </a:p>
                  </a:txBody>
                  <a:tcPr marL="88139" marR="88139" marT="44069" marB="44069"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855E40">
                        <a:tint val="40000"/>
                      </a:srgbClr>
                    </a:solidFill>
                  </a:tcPr>
                </a:tc>
                <a:tc>
                  <a:txBody>
                    <a:bodyPr/>
                    <a:lstStyle>
                      <a:lvl1pPr marL="0" algn="l" defTabSz="914400" rtl="0" eaLnBrk="1" latinLnBrk="0" hangingPunct="1">
                        <a:defRPr sz="1800" kern="1200">
                          <a:solidFill>
                            <a:schemeClr val="dk1"/>
                          </a:solidFill>
                          <a:latin typeface="Palatino Linotype"/>
                        </a:defRPr>
                      </a:lvl1pPr>
                      <a:lvl2pPr marL="457200" algn="l" defTabSz="914400" rtl="0" eaLnBrk="1" latinLnBrk="0" hangingPunct="1">
                        <a:defRPr sz="1800" kern="1200">
                          <a:solidFill>
                            <a:schemeClr val="dk1"/>
                          </a:solidFill>
                          <a:latin typeface="Palatino Linotype"/>
                        </a:defRPr>
                      </a:lvl2pPr>
                      <a:lvl3pPr marL="914400" algn="l" defTabSz="914400" rtl="0" eaLnBrk="1" latinLnBrk="0" hangingPunct="1">
                        <a:defRPr sz="1800" kern="1200">
                          <a:solidFill>
                            <a:schemeClr val="dk1"/>
                          </a:solidFill>
                          <a:latin typeface="Palatino Linotype"/>
                        </a:defRPr>
                      </a:lvl3pPr>
                      <a:lvl4pPr marL="1371600" algn="l" defTabSz="914400" rtl="0" eaLnBrk="1" latinLnBrk="0" hangingPunct="1">
                        <a:defRPr sz="1800" kern="1200">
                          <a:solidFill>
                            <a:schemeClr val="dk1"/>
                          </a:solidFill>
                          <a:latin typeface="Palatino Linotype"/>
                        </a:defRPr>
                      </a:lvl4pPr>
                      <a:lvl5pPr marL="1828800" algn="l" defTabSz="914400" rtl="0" eaLnBrk="1" latinLnBrk="0" hangingPunct="1">
                        <a:defRPr sz="1800" kern="1200">
                          <a:solidFill>
                            <a:schemeClr val="dk1"/>
                          </a:solidFill>
                          <a:latin typeface="Palatino Linotype"/>
                        </a:defRPr>
                      </a:lvl5pPr>
                      <a:lvl6pPr marL="2286000" algn="l" defTabSz="914400" rtl="0" eaLnBrk="1" latinLnBrk="0" hangingPunct="1">
                        <a:defRPr sz="1800" kern="1200">
                          <a:solidFill>
                            <a:schemeClr val="dk1"/>
                          </a:solidFill>
                          <a:latin typeface="Palatino Linotype"/>
                        </a:defRPr>
                      </a:lvl6pPr>
                      <a:lvl7pPr marL="2743200" algn="l" defTabSz="914400" rtl="0" eaLnBrk="1" latinLnBrk="0" hangingPunct="1">
                        <a:defRPr sz="1800" kern="1200">
                          <a:solidFill>
                            <a:schemeClr val="dk1"/>
                          </a:solidFill>
                          <a:latin typeface="Palatino Linotype"/>
                        </a:defRPr>
                      </a:lvl7pPr>
                      <a:lvl8pPr marL="3200400" algn="l" defTabSz="914400" rtl="0" eaLnBrk="1" latinLnBrk="0" hangingPunct="1">
                        <a:defRPr sz="1800" kern="1200">
                          <a:solidFill>
                            <a:schemeClr val="dk1"/>
                          </a:solidFill>
                          <a:latin typeface="Palatino Linotype"/>
                        </a:defRPr>
                      </a:lvl8pPr>
                      <a:lvl9pPr marL="3657600" algn="l" defTabSz="914400" rtl="0" eaLnBrk="1" latinLnBrk="0" hangingPunct="1">
                        <a:defRPr sz="1800" kern="1200">
                          <a:solidFill>
                            <a:schemeClr val="dk1"/>
                          </a:solidFill>
                          <a:latin typeface="Palatino Linotype"/>
                        </a:defRPr>
                      </a:lvl9pPr>
                    </a:lstStyle>
                    <a:p>
                      <a:r>
                        <a:rPr lang="en-US" sz="1400" dirty="0" smtClean="0">
                          <a:latin typeface="Arial" panose="020B0604020202020204" pitchFamily="34" charset="0"/>
                          <a:cs typeface="Arial" panose="020B0604020202020204" pitchFamily="34" charset="0"/>
                        </a:rPr>
                        <a:t>Medicare (age 65+ or under age 65 with disability)</a:t>
                      </a:r>
                      <a:endParaRPr lang="en-US" sz="1400" dirty="0">
                        <a:latin typeface="Arial" panose="020B0604020202020204" pitchFamily="34" charset="0"/>
                        <a:cs typeface="Arial" panose="020B0604020202020204" pitchFamily="34" charset="0"/>
                      </a:endParaRPr>
                    </a:p>
                  </a:txBody>
                  <a:tcPr marL="88139" marR="88139" marT="44069" marB="44069"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855E40">
                        <a:tint val="40000"/>
                      </a:srgbClr>
                    </a:solidFill>
                  </a:tcPr>
                </a:tc>
                <a:tc>
                  <a:txBody>
                    <a:bodyPr/>
                    <a:lstStyle>
                      <a:lvl1pPr marL="0" algn="l" defTabSz="914400" rtl="0" eaLnBrk="1" latinLnBrk="0" hangingPunct="1">
                        <a:defRPr sz="1800" kern="1200">
                          <a:solidFill>
                            <a:schemeClr val="dk1"/>
                          </a:solidFill>
                          <a:latin typeface="Palatino Linotype"/>
                        </a:defRPr>
                      </a:lvl1pPr>
                      <a:lvl2pPr marL="457200" algn="l" defTabSz="914400" rtl="0" eaLnBrk="1" latinLnBrk="0" hangingPunct="1">
                        <a:defRPr sz="1800" kern="1200">
                          <a:solidFill>
                            <a:schemeClr val="dk1"/>
                          </a:solidFill>
                          <a:latin typeface="Palatino Linotype"/>
                        </a:defRPr>
                      </a:lvl2pPr>
                      <a:lvl3pPr marL="914400" algn="l" defTabSz="914400" rtl="0" eaLnBrk="1" latinLnBrk="0" hangingPunct="1">
                        <a:defRPr sz="1800" kern="1200">
                          <a:solidFill>
                            <a:schemeClr val="dk1"/>
                          </a:solidFill>
                          <a:latin typeface="Palatino Linotype"/>
                        </a:defRPr>
                      </a:lvl3pPr>
                      <a:lvl4pPr marL="1371600" algn="l" defTabSz="914400" rtl="0" eaLnBrk="1" latinLnBrk="0" hangingPunct="1">
                        <a:defRPr sz="1800" kern="1200">
                          <a:solidFill>
                            <a:schemeClr val="dk1"/>
                          </a:solidFill>
                          <a:latin typeface="Palatino Linotype"/>
                        </a:defRPr>
                      </a:lvl4pPr>
                      <a:lvl5pPr marL="1828800" algn="l" defTabSz="914400" rtl="0" eaLnBrk="1" latinLnBrk="0" hangingPunct="1">
                        <a:defRPr sz="1800" kern="1200">
                          <a:solidFill>
                            <a:schemeClr val="dk1"/>
                          </a:solidFill>
                          <a:latin typeface="Palatino Linotype"/>
                        </a:defRPr>
                      </a:lvl5pPr>
                      <a:lvl6pPr marL="2286000" algn="l" defTabSz="914400" rtl="0" eaLnBrk="1" latinLnBrk="0" hangingPunct="1">
                        <a:defRPr sz="1800" kern="1200">
                          <a:solidFill>
                            <a:schemeClr val="dk1"/>
                          </a:solidFill>
                          <a:latin typeface="Palatino Linotype"/>
                        </a:defRPr>
                      </a:lvl6pPr>
                      <a:lvl7pPr marL="2743200" algn="l" defTabSz="914400" rtl="0" eaLnBrk="1" latinLnBrk="0" hangingPunct="1">
                        <a:defRPr sz="1800" kern="1200">
                          <a:solidFill>
                            <a:schemeClr val="dk1"/>
                          </a:solidFill>
                          <a:latin typeface="Palatino Linotype"/>
                        </a:defRPr>
                      </a:lvl7pPr>
                      <a:lvl8pPr marL="3200400" algn="l" defTabSz="914400" rtl="0" eaLnBrk="1" latinLnBrk="0" hangingPunct="1">
                        <a:defRPr sz="1800" kern="1200">
                          <a:solidFill>
                            <a:schemeClr val="dk1"/>
                          </a:solidFill>
                          <a:latin typeface="Palatino Linotype"/>
                        </a:defRPr>
                      </a:lvl8pPr>
                      <a:lvl9pPr marL="3657600" algn="l" defTabSz="914400" rtl="0" eaLnBrk="1" latinLnBrk="0" hangingPunct="1">
                        <a:defRPr sz="1800" kern="1200">
                          <a:solidFill>
                            <a:schemeClr val="dk1"/>
                          </a:solidFill>
                          <a:latin typeface="Palatino Linotype"/>
                        </a:defRPr>
                      </a:lvl9pPr>
                    </a:lstStyle>
                    <a:p>
                      <a:r>
                        <a:rPr lang="en-US" sz="1400" dirty="0" smtClean="0">
                          <a:latin typeface="Arial" panose="020B0604020202020204" pitchFamily="34" charset="0"/>
                          <a:cs typeface="Arial" panose="020B0604020202020204" pitchFamily="34" charset="0"/>
                        </a:rPr>
                        <a:t>All patient</a:t>
                      </a:r>
                      <a:r>
                        <a:rPr lang="en-US" sz="1400" baseline="0" dirty="0" smtClean="0">
                          <a:latin typeface="Arial" panose="020B0604020202020204" pitchFamily="34" charset="0"/>
                          <a:cs typeface="Arial" panose="020B0604020202020204" pitchFamily="34" charset="0"/>
                        </a:rPr>
                        <a:t> (based on the Nationwide Inpatient Sample)</a:t>
                      </a:r>
                      <a:endParaRPr lang="en-US" sz="1400" dirty="0">
                        <a:latin typeface="Arial" panose="020B0604020202020204" pitchFamily="34" charset="0"/>
                        <a:cs typeface="Arial" panose="020B0604020202020204" pitchFamily="34" charset="0"/>
                      </a:endParaRPr>
                    </a:p>
                  </a:txBody>
                  <a:tcPr marL="88139" marR="88139" marT="44069" marB="44069"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D9D2CE"/>
                    </a:solidFill>
                  </a:tcPr>
                </a:tc>
              </a:tr>
              <a:tr h="1553472">
                <a:tc>
                  <a:txBody>
                    <a:bodyPr/>
                    <a:lstStyle>
                      <a:lvl1pPr marL="0" algn="l" defTabSz="914400" rtl="0" eaLnBrk="1" latinLnBrk="0" hangingPunct="1">
                        <a:defRPr sz="1800" kern="1200">
                          <a:solidFill>
                            <a:schemeClr val="dk1"/>
                          </a:solidFill>
                          <a:latin typeface="Palatino Linotype"/>
                        </a:defRPr>
                      </a:lvl1pPr>
                      <a:lvl2pPr marL="457200" algn="l" defTabSz="914400" rtl="0" eaLnBrk="1" latinLnBrk="0" hangingPunct="1">
                        <a:defRPr sz="1800" kern="1200">
                          <a:solidFill>
                            <a:schemeClr val="dk1"/>
                          </a:solidFill>
                          <a:latin typeface="Palatino Linotype"/>
                        </a:defRPr>
                      </a:lvl2pPr>
                      <a:lvl3pPr marL="914400" algn="l" defTabSz="914400" rtl="0" eaLnBrk="1" latinLnBrk="0" hangingPunct="1">
                        <a:defRPr sz="1800" kern="1200">
                          <a:solidFill>
                            <a:schemeClr val="dk1"/>
                          </a:solidFill>
                          <a:latin typeface="Palatino Linotype"/>
                        </a:defRPr>
                      </a:lvl3pPr>
                      <a:lvl4pPr marL="1371600" algn="l" defTabSz="914400" rtl="0" eaLnBrk="1" latinLnBrk="0" hangingPunct="1">
                        <a:defRPr sz="1800" kern="1200">
                          <a:solidFill>
                            <a:schemeClr val="dk1"/>
                          </a:solidFill>
                          <a:latin typeface="Palatino Linotype"/>
                        </a:defRPr>
                      </a:lvl4pPr>
                      <a:lvl5pPr marL="1828800" algn="l" defTabSz="914400" rtl="0" eaLnBrk="1" latinLnBrk="0" hangingPunct="1">
                        <a:defRPr sz="1800" kern="1200">
                          <a:solidFill>
                            <a:schemeClr val="dk1"/>
                          </a:solidFill>
                          <a:latin typeface="Palatino Linotype"/>
                        </a:defRPr>
                      </a:lvl5pPr>
                      <a:lvl6pPr marL="2286000" algn="l" defTabSz="914400" rtl="0" eaLnBrk="1" latinLnBrk="0" hangingPunct="1">
                        <a:defRPr sz="1800" kern="1200">
                          <a:solidFill>
                            <a:schemeClr val="dk1"/>
                          </a:solidFill>
                          <a:latin typeface="Palatino Linotype"/>
                        </a:defRPr>
                      </a:lvl6pPr>
                      <a:lvl7pPr marL="2743200" algn="l" defTabSz="914400" rtl="0" eaLnBrk="1" latinLnBrk="0" hangingPunct="1">
                        <a:defRPr sz="1800" kern="1200">
                          <a:solidFill>
                            <a:schemeClr val="dk1"/>
                          </a:solidFill>
                          <a:latin typeface="Palatino Linotype"/>
                        </a:defRPr>
                      </a:lvl7pPr>
                      <a:lvl8pPr marL="3200400" algn="l" defTabSz="914400" rtl="0" eaLnBrk="1" latinLnBrk="0" hangingPunct="1">
                        <a:defRPr sz="1800" kern="1200">
                          <a:solidFill>
                            <a:schemeClr val="dk1"/>
                          </a:solidFill>
                          <a:latin typeface="Palatino Linotype"/>
                        </a:defRPr>
                      </a:lvl8pPr>
                      <a:lvl9pPr marL="3657600" algn="l" defTabSz="914400" rtl="0" eaLnBrk="1" latinLnBrk="0" hangingPunct="1">
                        <a:defRPr sz="1800" kern="1200">
                          <a:solidFill>
                            <a:schemeClr val="dk1"/>
                          </a:solidFill>
                          <a:latin typeface="Palatino Linotype"/>
                        </a:defRPr>
                      </a:lvl9pPr>
                    </a:lstStyle>
                    <a:p>
                      <a:r>
                        <a:rPr lang="en-US" sz="1400" dirty="0" smtClean="0">
                          <a:latin typeface="Arial" panose="020B0604020202020204" pitchFamily="34" charset="0"/>
                          <a:cs typeface="Arial" panose="020B0604020202020204" pitchFamily="34" charset="0"/>
                        </a:rPr>
                        <a:t>Overall</a:t>
                      </a:r>
                      <a:r>
                        <a:rPr lang="en-US" sz="1400" baseline="0" dirty="0" smtClean="0">
                          <a:latin typeface="Arial" panose="020B0604020202020204" pitchFamily="34" charset="0"/>
                          <a:cs typeface="Arial" panose="020B0604020202020204" pitchFamily="34" charset="0"/>
                        </a:rPr>
                        <a:t> approach and treatment of complications and comorbidities (CCs)</a:t>
                      </a:r>
                      <a:endParaRPr lang="en-US" sz="1400" dirty="0">
                        <a:latin typeface="Arial" panose="020B0604020202020204" pitchFamily="34" charset="0"/>
                        <a:cs typeface="Arial" panose="020B0604020202020204" pitchFamily="34" charset="0"/>
                      </a:endParaRPr>
                    </a:p>
                  </a:txBody>
                  <a:tcPr marL="88139" marR="88139" marT="44069" marB="44069"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855E40">
                        <a:tint val="20000"/>
                      </a:srgbClr>
                    </a:solidFill>
                  </a:tcPr>
                </a:tc>
                <a:tc>
                  <a:txBody>
                    <a:bodyPr/>
                    <a:lstStyle>
                      <a:lvl1pPr marL="0" algn="l" defTabSz="914400" rtl="0" eaLnBrk="1" latinLnBrk="0" hangingPunct="1">
                        <a:defRPr sz="1800" kern="1200">
                          <a:solidFill>
                            <a:schemeClr val="dk1"/>
                          </a:solidFill>
                          <a:latin typeface="Palatino Linotype"/>
                        </a:defRPr>
                      </a:lvl1pPr>
                      <a:lvl2pPr marL="457200" algn="l" defTabSz="914400" rtl="0" eaLnBrk="1" latinLnBrk="0" hangingPunct="1">
                        <a:defRPr sz="1800" kern="1200">
                          <a:solidFill>
                            <a:schemeClr val="dk1"/>
                          </a:solidFill>
                          <a:latin typeface="Palatino Linotype"/>
                        </a:defRPr>
                      </a:lvl2pPr>
                      <a:lvl3pPr marL="914400" algn="l" defTabSz="914400" rtl="0" eaLnBrk="1" latinLnBrk="0" hangingPunct="1">
                        <a:defRPr sz="1800" kern="1200">
                          <a:solidFill>
                            <a:schemeClr val="dk1"/>
                          </a:solidFill>
                          <a:latin typeface="Palatino Linotype"/>
                        </a:defRPr>
                      </a:lvl3pPr>
                      <a:lvl4pPr marL="1371600" algn="l" defTabSz="914400" rtl="0" eaLnBrk="1" latinLnBrk="0" hangingPunct="1">
                        <a:defRPr sz="1800" kern="1200">
                          <a:solidFill>
                            <a:schemeClr val="dk1"/>
                          </a:solidFill>
                          <a:latin typeface="Palatino Linotype"/>
                        </a:defRPr>
                      </a:lvl4pPr>
                      <a:lvl5pPr marL="1828800" algn="l" defTabSz="914400" rtl="0" eaLnBrk="1" latinLnBrk="0" hangingPunct="1">
                        <a:defRPr sz="1800" kern="1200">
                          <a:solidFill>
                            <a:schemeClr val="dk1"/>
                          </a:solidFill>
                          <a:latin typeface="Palatino Linotype"/>
                        </a:defRPr>
                      </a:lvl5pPr>
                      <a:lvl6pPr marL="2286000" algn="l" defTabSz="914400" rtl="0" eaLnBrk="1" latinLnBrk="0" hangingPunct="1">
                        <a:defRPr sz="1800" kern="1200">
                          <a:solidFill>
                            <a:schemeClr val="dk1"/>
                          </a:solidFill>
                          <a:latin typeface="Palatino Linotype"/>
                        </a:defRPr>
                      </a:lvl6pPr>
                      <a:lvl7pPr marL="2743200" algn="l" defTabSz="914400" rtl="0" eaLnBrk="1" latinLnBrk="0" hangingPunct="1">
                        <a:defRPr sz="1800" kern="1200">
                          <a:solidFill>
                            <a:schemeClr val="dk1"/>
                          </a:solidFill>
                          <a:latin typeface="Palatino Linotype"/>
                        </a:defRPr>
                      </a:lvl7pPr>
                      <a:lvl8pPr marL="3200400" algn="l" defTabSz="914400" rtl="0" eaLnBrk="1" latinLnBrk="0" hangingPunct="1">
                        <a:defRPr sz="1800" kern="1200">
                          <a:solidFill>
                            <a:schemeClr val="dk1"/>
                          </a:solidFill>
                          <a:latin typeface="Palatino Linotype"/>
                        </a:defRPr>
                      </a:lvl8pPr>
                      <a:lvl9pPr marL="3657600" algn="l" defTabSz="914400" rtl="0" eaLnBrk="1" latinLnBrk="0" hangingPunct="1">
                        <a:defRPr sz="1800" kern="1200">
                          <a:solidFill>
                            <a:schemeClr val="dk1"/>
                          </a:solidFill>
                          <a:latin typeface="Palatino Linotype"/>
                        </a:defRPr>
                      </a:lvl9pPr>
                    </a:lstStyle>
                    <a:p>
                      <a:r>
                        <a:rPr lang="en-US" sz="1400" dirty="0" smtClean="0">
                          <a:latin typeface="Arial" panose="020B0604020202020204" pitchFamily="34" charset="0"/>
                          <a:cs typeface="Arial" panose="020B0604020202020204" pitchFamily="34" charset="0"/>
                        </a:rPr>
                        <a:t>Intended for use in Medicare Population.</a:t>
                      </a:r>
                      <a:r>
                        <a:rPr lang="en-US" sz="1400" baseline="0" dirty="0" smtClean="0">
                          <a:latin typeface="Arial" panose="020B0604020202020204" pitchFamily="34" charset="0"/>
                          <a:cs typeface="Arial" panose="020B0604020202020204" pitchFamily="34" charset="0"/>
                        </a:rPr>
                        <a:t>  Includes 335 base DRGs, initially separated by severity into “no CC”, “with CC” or “with major CC”.  Low volume DRGs were then combined.</a:t>
                      </a:r>
                      <a:endParaRPr lang="en-US" sz="1400" dirty="0">
                        <a:latin typeface="Arial" panose="020B0604020202020204" pitchFamily="34" charset="0"/>
                        <a:cs typeface="Arial" panose="020B0604020202020204" pitchFamily="34" charset="0"/>
                      </a:endParaRPr>
                    </a:p>
                  </a:txBody>
                  <a:tcPr marL="88139" marR="88139" marT="44069" marB="44069"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855E40">
                        <a:tint val="20000"/>
                      </a:srgbClr>
                    </a:solidFill>
                  </a:tcPr>
                </a:tc>
                <a:tc>
                  <a:txBody>
                    <a:bodyPr/>
                    <a:lstStyle>
                      <a:lvl1pPr marL="0" algn="l" defTabSz="914400" rtl="0" eaLnBrk="1" latinLnBrk="0" hangingPunct="1">
                        <a:defRPr sz="1800" kern="1200">
                          <a:solidFill>
                            <a:schemeClr val="dk1"/>
                          </a:solidFill>
                          <a:latin typeface="Palatino Linotype"/>
                        </a:defRPr>
                      </a:lvl1pPr>
                      <a:lvl2pPr marL="457200" algn="l" defTabSz="914400" rtl="0" eaLnBrk="1" latinLnBrk="0" hangingPunct="1">
                        <a:defRPr sz="1800" kern="1200">
                          <a:solidFill>
                            <a:schemeClr val="dk1"/>
                          </a:solidFill>
                          <a:latin typeface="Palatino Linotype"/>
                        </a:defRPr>
                      </a:lvl2pPr>
                      <a:lvl3pPr marL="914400" algn="l" defTabSz="914400" rtl="0" eaLnBrk="1" latinLnBrk="0" hangingPunct="1">
                        <a:defRPr sz="1800" kern="1200">
                          <a:solidFill>
                            <a:schemeClr val="dk1"/>
                          </a:solidFill>
                          <a:latin typeface="Palatino Linotype"/>
                        </a:defRPr>
                      </a:lvl3pPr>
                      <a:lvl4pPr marL="1371600" algn="l" defTabSz="914400" rtl="0" eaLnBrk="1" latinLnBrk="0" hangingPunct="1">
                        <a:defRPr sz="1800" kern="1200">
                          <a:solidFill>
                            <a:schemeClr val="dk1"/>
                          </a:solidFill>
                          <a:latin typeface="Palatino Linotype"/>
                        </a:defRPr>
                      </a:lvl4pPr>
                      <a:lvl5pPr marL="1828800" algn="l" defTabSz="914400" rtl="0" eaLnBrk="1" latinLnBrk="0" hangingPunct="1">
                        <a:defRPr sz="1800" kern="1200">
                          <a:solidFill>
                            <a:schemeClr val="dk1"/>
                          </a:solidFill>
                          <a:latin typeface="Palatino Linotype"/>
                        </a:defRPr>
                      </a:lvl5pPr>
                      <a:lvl6pPr marL="2286000" algn="l" defTabSz="914400" rtl="0" eaLnBrk="1" latinLnBrk="0" hangingPunct="1">
                        <a:defRPr sz="1800" kern="1200">
                          <a:solidFill>
                            <a:schemeClr val="dk1"/>
                          </a:solidFill>
                          <a:latin typeface="Palatino Linotype"/>
                        </a:defRPr>
                      </a:lvl6pPr>
                      <a:lvl7pPr marL="2743200" algn="l" defTabSz="914400" rtl="0" eaLnBrk="1" latinLnBrk="0" hangingPunct="1">
                        <a:defRPr sz="1800" kern="1200">
                          <a:solidFill>
                            <a:schemeClr val="dk1"/>
                          </a:solidFill>
                          <a:latin typeface="Palatino Linotype"/>
                        </a:defRPr>
                      </a:lvl7pPr>
                      <a:lvl8pPr marL="3200400" algn="l" defTabSz="914400" rtl="0" eaLnBrk="1" latinLnBrk="0" hangingPunct="1">
                        <a:defRPr sz="1800" kern="1200">
                          <a:solidFill>
                            <a:schemeClr val="dk1"/>
                          </a:solidFill>
                          <a:latin typeface="Palatino Linotype"/>
                        </a:defRPr>
                      </a:lvl8pPr>
                      <a:lvl9pPr marL="3657600" algn="l" defTabSz="914400" rtl="0" eaLnBrk="1" latinLnBrk="0" hangingPunct="1">
                        <a:defRPr sz="1800" kern="1200">
                          <a:solidFill>
                            <a:schemeClr val="dk1"/>
                          </a:solidFill>
                          <a:latin typeface="Palatino Linotype"/>
                        </a:defRPr>
                      </a:lvl9pPr>
                    </a:lstStyle>
                    <a:p>
                      <a:r>
                        <a:rPr lang="en-US" sz="1400" dirty="0" smtClean="0">
                          <a:latin typeface="Arial" panose="020B0604020202020204" pitchFamily="34" charset="0"/>
                          <a:cs typeface="Arial" panose="020B0604020202020204" pitchFamily="34" charset="0"/>
                        </a:rPr>
                        <a:t>Structure unrelated to Medicare.  Includes 314 base DRGs, each with four severity levels.  The</a:t>
                      </a:r>
                      <a:r>
                        <a:rPr lang="en-US" sz="1400" baseline="0" dirty="0" smtClean="0">
                          <a:latin typeface="Arial" panose="020B0604020202020204" pitchFamily="34" charset="0"/>
                          <a:cs typeface="Arial" panose="020B0604020202020204" pitchFamily="34" charset="0"/>
                        </a:rPr>
                        <a:t> is no CC or major CC list; instead, severity depends on the number and interaction of CCs.</a:t>
                      </a:r>
                      <a:endParaRPr lang="en-US" sz="1400" dirty="0">
                        <a:latin typeface="Arial" panose="020B0604020202020204" pitchFamily="34" charset="0"/>
                        <a:cs typeface="Arial" panose="020B0604020202020204" pitchFamily="34" charset="0"/>
                      </a:endParaRPr>
                    </a:p>
                  </a:txBody>
                  <a:tcPr marL="88139" marR="88139" marT="44069" marB="44069"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DEAE8"/>
                    </a:solidFill>
                  </a:tcPr>
                </a:tc>
              </a:tr>
              <a:tr h="595962">
                <a:tc>
                  <a:txBody>
                    <a:bodyPr/>
                    <a:lstStyle>
                      <a:lvl1pPr marL="0" algn="l" defTabSz="914400" rtl="0" eaLnBrk="1" latinLnBrk="0" hangingPunct="1">
                        <a:defRPr sz="1800" kern="1200">
                          <a:solidFill>
                            <a:schemeClr val="dk1"/>
                          </a:solidFill>
                          <a:latin typeface="Palatino Linotype"/>
                        </a:defRPr>
                      </a:lvl1pPr>
                      <a:lvl2pPr marL="457200" algn="l" defTabSz="914400" rtl="0" eaLnBrk="1" latinLnBrk="0" hangingPunct="1">
                        <a:defRPr sz="1800" kern="1200">
                          <a:solidFill>
                            <a:schemeClr val="dk1"/>
                          </a:solidFill>
                          <a:latin typeface="Palatino Linotype"/>
                        </a:defRPr>
                      </a:lvl2pPr>
                      <a:lvl3pPr marL="914400" algn="l" defTabSz="914400" rtl="0" eaLnBrk="1" latinLnBrk="0" hangingPunct="1">
                        <a:defRPr sz="1800" kern="1200">
                          <a:solidFill>
                            <a:schemeClr val="dk1"/>
                          </a:solidFill>
                          <a:latin typeface="Palatino Linotype"/>
                        </a:defRPr>
                      </a:lvl3pPr>
                      <a:lvl4pPr marL="1371600" algn="l" defTabSz="914400" rtl="0" eaLnBrk="1" latinLnBrk="0" hangingPunct="1">
                        <a:defRPr sz="1800" kern="1200">
                          <a:solidFill>
                            <a:schemeClr val="dk1"/>
                          </a:solidFill>
                          <a:latin typeface="Palatino Linotype"/>
                        </a:defRPr>
                      </a:lvl4pPr>
                      <a:lvl5pPr marL="1828800" algn="l" defTabSz="914400" rtl="0" eaLnBrk="1" latinLnBrk="0" hangingPunct="1">
                        <a:defRPr sz="1800" kern="1200">
                          <a:solidFill>
                            <a:schemeClr val="dk1"/>
                          </a:solidFill>
                          <a:latin typeface="Palatino Linotype"/>
                        </a:defRPr>
                      </a:lvl5pPr>
                      <a:lvl6pPr marL="2286000" algn="l" defTabSz="914400" rtl="0" eaLnBrk="1" latinLnBrk="0" hangingPunct="1">
                        <a:defRPr sz="1800" kern="1200">
                          <a:solidFill>
                            <a:schemeClr val="dk1"/>
                          </a:solidFill>
                          <a:latin typeface="Palatino Linotype"/>
                        </a:defRPr>
                      </a:lvl6pPr>
                      <a:lvl7pPr marL="2743200" algn="l" defTabSz="914400" rtl="0" eaLnBrk="1" latinLnBrk="0" hangingPunct="1">
                        <a:defRPr sz="1800" kern="1200">
                          <a:solidFill>
                            <a:schemeClr val="dk1"/>
                          </a:solidFill>
                          <a:latin typeface="Palatino Linotype"/>
                        </a:defRPr>
                      </a:lvl7pPr>
                      <a:lvl8pPr marL="3200400" algn="l" defTabSz="914400" rtl="0" eaLnBrk="1" latinLnBrk="0" hangingPunct="1">
                        <a:defRPr sz="1800" kern="1200">
                          <a:solidFill>
                            <a:schemeClr val="dk1"/>
                          </a:solidFill>
                          <a:latin typeface="Palatino Linotype"/>
                        </a:defRPr>
                      </a:lvl8pPr>
                      <a:lvl9pPr marL="3657600" algn="l" defTabSz="914400" rtl="0" eaLnBrk="1" latinLnBrk="0" hangingPunct="1">
                        <a:defRPr sz="1800" kern="1200">
                          <a:solidFill>
                            <a:schemeClr val="dk1"/>
                          </a:solidFill>
                          <a:latin typeface="Palatino Linotype"/>
                        </a:defRPr>
                      </a:lvl9pPr>
                    </a:lstStyle>
                    <a:p>
                      <a:r>
                        <a:rPr lang="en-US" sz="1400" dirty="0" smtClean="0">
                          <a:latin typeface="Arial" panose="020B0604020202020204" pitchFamily="34" charset="0"/>
                          <a:cs typeface="Arial" panose="020B0604020202020204" pitchFamily="34" charset="0"/>
                        </a:rPr>
                        <a:t>Number of DRGs</a:t>
                      </a:r>
                      <a:endParaRPr lang="en-US" sz="1400" dirty="0">
                        <a:latin typeface="Arial" panose="020B0604020202020204" pitchFamily="34" charset="0"/>
                        <a:cs typeface="Arial" panose="020B0604020202020204" pitchFamily="34" charset="0"/>
                      </a:endParaRPr>
                    </a:p>
                  </a:txBody>
                  <a:tcPr marL="88139" marR="88139" marT="44069" marB="44069"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855E40">
                        <a:tint val="40000"/>
                      </a:srgbClr>
                    </a:solidFill>
                  </a:tcPr>
                </a:tc>
                <a:tc>
                  <a:txBody>
                    <a:bodyPr/>
                    <a:lstStyle>
                      <a:lvl1pPr marL="0" algn="l" defTabSz="914400" rtl="0" eaLnBrk="1" latinLnBrk="0" hangingPunct="1">
                        <a:defRPr sz="1800" kern="1200">
                          <a:solidFill>
                            <a:schemeClr val="dk1"/>
                          </a:solidFill>
                          <a:latin typeface="Palatino Linotype"/>
                        </a:defRPr>
                      </a:lvl1pPr>
                      <a:lvl2pPr marL="457200" algn="l" defTabSz="914400" rtl="0" eaLnBrk="1" latinLnBrk="0" hangingPunct="1">
                        <a:defRPr sz="1800" kern="1200">
                          <a:solidFill>
                            <a:schemeClr val="dk1"/>
                          </a:solidFill>
                          <a:latin typeface="Palatino Linotype"/>
                        </a:defRPr>
                      </a:lvl2pPr>
                      <a:lvl3pPr marL="914400" algn="l" defTabSz="914400" rtl="0" eaLnBrk="1" latinLnBrk="0" hangingPunct="1">
                        <a:defRPr sz="1800" kern="1200">
                          <a:solidFill>
                            <a:schemeClr val="dk1"/>
                          </a:solidFill>
                          <a:latin typeface="Palatino Linotype"/>
                        </a:defRPr>
                      </a:lvl3pPr>
                      <a:lvl4pPr marL="1371600" algn="l" defTabSz="914400" rtl="0" eaLnBrk="1" latinLnBrk="0" hangingPunct="1">
                        <a:defRPr sz="1800" kern="1200">
                          <a:solidFill>
                            <a:schemeClr val="dk1"/>
                          </a:solidFill>
                          <a:latin typeface="Palatino Linotype"/>
                        </a:defRPr>
                      </a:lvl4pPr>
                      <a:lvl5pPr marL="1828800" algn="l" defTabSz="914400" rtl="0" eaLnBrk="1" latinLnBrk="0" hangingPunct="1">
                        <a:defRPr sz="1800" kern="1200">
                          <a:solidFill>
                            <a:schemeClr val="dk1"/>
                          </a:solidFill>
                          <a:latin typeface="Palatino Linotype"/>
                        </a:defRPr>
                      </a:lvl5pPr>
                      <a:lvl6pPr marL="2286000" algn="l" defTabSz="914400" rtl="0" eaLnBrk="1" latinLnBrk="0" hangingPunct="1">
                        <a:defRPr sz="1800" kern="1200">
                          <a:solidFill>
                            <a:schemeClr val="dk1"/>
                          </a:solidFill>
                          <a:latin typeface="Palatino Linotype"/>
                        </a:defRPr>
                      </a:lvl6pPr>
                      <a:lvl7pPr marL="2743200" algn="l" defTabSz="914400" rtl="0" eaLnBrk="1" latinLnBrk="0" hangingPunct="1">
                        <a:defRPr sz="1800" kern="1200">
                          <a:solidFill>
                            <a:schemeClr val="dk1"/>
                          </a:solidFill>
                          <a:latin typeface="Palatino Linotype"/>
                        </a:defRPr>
                      </a:lvl7pPr>
                      <a:lvl8pPr marL="3200400" algn="l" defTabSz="914400" rtl="0" eaLnBrk="1" latinLnBrk="0" hangingPunct="1">
                        <a:defRPr sz="1800" kern="1200">
                          <a:solidFill>
                            <a:schemeClr val="dk1"/>
                          </a:solidFill>
                          <a:latin typeface="Palatino Linotype"/>
                        </a:defRPr>
                      </a:lvl8pPr>
                      <a:lvl9pPr marL="3657600" algn="l" defTabSz="914400" rtl="0" eaLnBrk="1" latinLnBrk="0" hangingPunct="1">
                        <a:defRPr sz="1800" kern="1200">
                          <a:solidFill>
                            <a:schemeClr val="dk1"/>
                          </a:solidFill>
                          <a:latin typeface="Palatino Linotype"/>
                        </a:defRPr>
                      </a:lvl9pPr>
                    </a:lstStyle>
                    <a:p>
                      <a:r>
                        <a:rPr lang="en-US" sz="1400" dirty="0" smtClean="0">
                          <a:latin typeface="Arial" panose="020B0604020202020204" pitchFamily="34" charset="0"/>
                          <a:cs typeface="Arial" panose="020B0604020202020204" pitchFamily="34" charset="0"/>
                        </a:rPr>
                        <a:t>746</a:t>
                      </a:r>
                      <a:endParaRPr lang="en-US" sz="1400" dirty="0">
                        <a:latin typeface="Arial" panose="020B0604020202020204" pitchFamily="34" charset="0"/>
                        <a:cs typeface="Arial" panose="020B0604020202020204" pitchFamily="34" charset="0"/>
                      </a:endParaRPr>
                    </a:p>
                  </a:txBody>
                  <a:tcPr marL="88139" marR="88139" marT="44069" marB="44069"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855E40">
                        <a:tint val="40000"/>
                      </a:srgbClr>
                    </a:solidFill>
                  </a:tcPr>
                </a:tc>
                <a:tc>
                  <a:txBody>
                    <a:bodyPr/>
                    <a:lstStyle>
                      <a:lvl1pPr marL="0" algn="l" defTabSz="914400" rtl="0" eaLnBrk="1" latinLnBrk="0" hangingPunct="1">
                        <a:defRPr sz="1800" kern="1200">
                          <a:solidFill>
                            <a:schemeClr val="dk1"/>
                          </a:solidFill>
                          <a:latin typeface="Palatino Linotype"/>
                        </a:defRPr>
                      </a:lvl1pPr>
                      <a:lvl2pPr marL="457200" algn="l" defTabSz="914400" rtl="0" eaLnBrk="1" latinLnBrk="0" hangingPunct="1">
                        <a:defRPr sz="1800" kern="1200">
                          <a:solidFill>
                            <a:schemeClr val="dk1"/>
                          </a:solidFill>
                          <a:latin typeface="Palatino Linotype"/>
                        </a:defRPr>
                      </a:lvl2pPr>
                      <a:lvl3pPr marL="914400" algn="l" defTabSz="914400" rtl="0" eaLnBrk="1" latinLnBrk="0" hangingPunct="1">
                        <a:defRPr sz="1800" kern="1200">
                          <a:solidFill>
                            <a:schemeClr val="dk1"/>
                          </a:solidFill>
                          <a:latin typeface="Palatino Linotype"/>
                        </a:defRPr>
                      </a:lvl3pPr>
                      <a:lvl4pPr marL="1371600" algn="l" defTabSz="914400" rtl="0" eaLnBrk="1" latinLnBrk="0" hangingPunct="1">
                        <a:defRPr sz="1800" kern="1200">
                          <a:solidFill>
                            <a:schemeClr val="dk1"/>
                          </a:solidFill>
                          <a:latin typeface="Palatino Linotype"/>
                        </a:defRPr>
                      </a:lvl4pPr>
                      <a:lvl5pPr marL="1828800" algn="l" defTabSz="914400" rtl="0" eaLnBrk="1" latinLnBrk="0" hangingPunct="1">
                        <a:defRPr sz="1800" kern="1200">
                          <a:solidFill>
                            <a:schemeClr val="dk1"/>
                          </a:solidFill>
                          <a:latin typeface="Palatino Linotype"/>
                        </a:defRPr>
                      </a:lvl5pPr>
                      <a:lvl6pPr marL="2286000" algn="l" defTabSz="914400" rtl="0" eaLnBrk="1" latinLnBrk="0" hangingPunct="1">
                        <a:defRPr sz="1800" kern="1200">
                          <a:solidFill>
                            <a:schemeClr val="dk1"/>
                          </a:solidFill>
                          <a:latin typeface="Palatino Linotype"/>
                        </a:defRPr>
                      </a:lvl6pPr>
                      <a:lvl7pPr marL="2743200" algn="l" defTabSz="914400" rtl="0" eaLnBrk="1" latinLnBrk="0" hangingPunct="1">
                        <a:defRPr sz="1800" kern="1200">
                          <a:solidFill>
                            <a:schemeClr val="dk1"/>
                          </a:solidFill>
                          <a:latin typeface="Palatino Linotype"/>
                        </a:defRPr>
                      </a:lvl7pPr>
                      <a:lvl8pPr marL="3200400" algn="l" defTabSz="914400" rtl="0" eaLnBrk="1" latinLnBrk="0" hangingPunct="1">
                        <a:defRPr sz="1800" kern="1200">
                          <a:solidFill>
                            <a:schemeClr val="dk1"/>
                          </a:solidFill>
                          <a:latin typeface="Palatino Linotype"/>
                        </a:defRPr>
                      </a:lvl8pPr>
                      <a:lvl9pPr marL="3657600" algn="l" defTabSz="914400" rtl="0" eaLnBrk="1" latinLnBrk="0" hangingPunct="1">
                        <a:defRPr sz="1800" kern="1200">
                          <a:solidFill>
                            <a:schemeClr val="dk1"/>
                          </a:solidFill>
                          <a:latin typeface="Palatino Linotype"/>
                        </a:defRPr>
                      </a:lvl9pPr>
                    </a:lstStyle>
                    <a:p>
                      <a:r>
                        <a:rPr lang="en-US" sz="1400" dirty="0" smtClean="0">
                          <a:latin typeface="Arial" panose="020B0604020202020204" pitchFamily="34" charset="0"/>
                          <a:cs typeface="Arial" panose="020B0604020202020204" pitchFamily="34" charset="0"/>
                        </a:rPr>
                        <a:t>1,256</a:t>
                      </a:r>
                      <a:endParaRPr lang="en-US" sz="1400" dirty="0">
                        <a:latin typeface="Arial" panose="020B0604020202020204" pitchFamily="34" charset="0"/>
                        <a:cs typeface="Arial" panose="020B0604020202020204" pitchFamily="34" charset="0"/>
                      </a:endParaRPr>
                    </a:p>
                  </a:txBody>
                  <a:tcPr marL="88139" marR="88139" marT="44069" marB="44069"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9D2CE"/>
                    </a:solidFill>
                  </a:tcPr>
                </a:tc>
              </a:tr>
              <a:tr h="840544">
                <a:tc>
                  <a:txBody>
                    <a:bodyPr/>
                    <a:lstStyle>
                      <a:lvl1pPr marL="0" algn="l" defTabSz="914400" rtl="0" eaLnBrk="1" latinLnBrk="0" hangingPunct="1">
                        <a:defRPr sz="1800" kern="1200">
                          <a:solidFill>
                            <a:schemeClr val="dk1"/>
                          </a:solidFill>
                          <a:latin typeface="Palatino Linotype"/>
                        </a:defRPr>
                      </a:lvl1pPr>
                      <a:lvl2pPr marL="457200" algn="l" defTabSz="914400" rtl="0" eaLnBrk="1" latinLnBrk="0" hangingPunct="1">
                        <a:defRPr sz="1800" kern="1200">
                          <a:solidFill>
                            <a:schemeClr val="dk1"/>
                          </a:solidFill>
                          <a:latin typeface="Palatino Linotype"/>
                        </a:defRPr>
                      </a:lvl2pPr>
                      <a:lvl3pPr marL="914400" algn="l" defTabSz="914400" rtl="0" eaLnBrk="1" latinLnBrk="0" hangingPunct="1">
                        <a:defRPr sz="1800" kern="1200">
                          <a:solidFill>
                            <a:schemeClr val="dk1"/>
                          </a:solidFill>
                          <a:latin typeface="Palatino Linotype"/>
                        </a:defRPr>
                      </a:lvl3pPr>
                      <a:lvl4pPr marL="1371600" algn="l" defTabSz="914400" rtl="0" eaLnBrk="1" latinLnBrk="0" hangingPunct="1">
                        <a:defRPr sz="1800" kern="1200">
                          <a:solidFill>
                            <a:schemeClr val="dk1"/>
                          </a:solidFill>
                          <a:latin typeface="Palatino Linotype"/>
                        </a:defRPr>
                      </a:lvl4pPr>
                      <a:lvl5pPr marL="1828800" algn="l" defTabSz="914400" rtl="0" eaLnBrk="1" latinLnBrk="0" hangingPunct="1">
                        <a:defRPr sz="1800" kern="1200">
                          <a:solidFill>
                            <a:schemeClr val="dk1"/>
                          </a:solidFill>
                          <a:latin typeface="Palatino Linotype"/>
                        </a:defRPr>
                      </a:lvl5pPr>
                      <a:lvl6pPr marL="2286000" algn="l" defTabSz="914400" rtl="0" eaLnBrk="1" latinLnBrk="0" hangingPunct="1">
                        <a:defRPr sz="1800" kern="1200">
                          <a:solidFill>
                            <a:schemeClr val="dk1"/>
                          </a:solidFill>
                          <a:latin typeface="Palatino Linotype"/>
                        </a:defRPr>
                      </a:lvl6pPr>
                      <a:lvl7pPr marL="2743200" algn="l" defTabSz="914400" rtl="0" eaLnBrk="1" latinLnBrk="0" hangingPunct="1">
                        <a:defRPr sz="1800" kern="1200">
                          <a:solidFill>
                            <a:schemeClr val="dk1"/>
                          </a:solidFill>
                          <a:latin typeface="Palatino Linotype"/>
                        </a:defRPr>
                      </a:lvl7pPr>
                      <a:lvl8pPr marL="3200400" algn="l" defTabSz="914400" rtl="0" eaLnBrk="1" latinLnBrk="0" hangingPunct="1">
                        <a:defRPr sz="1800" kern="1200">
                          <a:solidFill>
                            <a:schemeClr val="dk1"/>
                          </a:solidFill>
                          <a:latin typeface="Palatino Linotype"/>
                        </a:defRPr>
                      </a:lvl8pPr>
                      <a:lvl9pPr marL="3657600" algn="l" defTabSz="914400" rtl="0" eaLnBrk="1" latinLnBrk="0" hangingPunct="1">
                        <a:defRPr sz="1800" kern="1200">
                          <a:solidFill>
                            <a:schemeClr val="dk1"/>
                          </a:solidFill>
                          <a:latin typeface="Palatino Linotype"/>
                        </a:defRPr>
                      </a:lvl9pPr>
                    </a:lstStyle>
                    <a:p>
                      <a:r>
                        <a:rPr lang="en-US" sz="1400" dirty="0" smtClean="0">
                          <a:latin typeface="Arial" panose="020B0604020202020204" pitchFamily="34" charset="0"/>
                          <a:cs typeface="Arial" panose="020B0604020202020204" pitchFamily="34" charset="0"/>
                        </a:rPr>
                        <a:t>Newborn</a:t>
                      </a:r>
                      <a:r>
                        <a:rPr lang="en-US" sz="1400" baseline="0" dirty="0" smtClean="0">
                          <a:latin typeface="Arial" panose="020B0604020202020204" pitchFamily="34" charset="0"/>
                          <a:cs typeface="Arial" panose="020B0604020202020204" pitchFamily="34" charset="0"/>
                        </a:rPr>
                        <a:t> DRGs</a:t>
                      </a:r>
                      <a:endParaRPr lang="en-US" sz="1400" dirty="0">
                        <a:latin typeface="Arial" panose="020B0604020202020204" pitchFamily="34" charset="0"/>
                        <a:cs typeface="Arial" panose="020B0604020202020204" pitchFamily="34" charset="0"/>
                      </a:endParaRPr>
                    </a:p>
                  </a:txBody>
                  <a:tcPr marL="88139" marR="88139" marT="44069" marB="44069"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855E40">
                        <a:tint val="20000"/>
                      </a:srgbClr>
                    </a:solidFill>
                  </a:tcPr>
                </a:tc>
                <a:tc>
                  <a:txBody>
                    <a:bodyPr/>
                    <a:lstStyle>
                      <a:lvl1pPr marL="0" algn="l" defTabSz="914400" rtl="0" eaLnBrk="1" latinLnBrk="0" hangingPunct="1">
                        <a:defRPr sz="1800" kern="1200">
                          <a:solidFill>
                            <a:schemeClr val="dk1"/>
                          </a:solidFill>
                          <a:latin typeface="Palatino Linotype"/>
                        </a:defRPr>
                      </a:lvl1pPr>
                      <a:lvl2pPr marL="457200" algn="l" defTabSz="914400" rtl="0" eaLnBrk="1" latinLnBrk="0" hangingPunct="1">
                        <a:defRPr sz="1800" kern="1200">
                          <a:solidFill>
                            <a:schemeClr val="dk1"/>
                          </a:solidFill>
                          <a:latin typeface="Palatino Linotype"/>
                        </a:defRPr>
                      </a:lvl2pPr>
                      <a:lvl3pPr marL="914400" algn="l" defTabSz="914400" rtl="0" eaLnBrk="1" latinLnBrk="0" hangingPunct="1">
                        <a:defRPr sz="1800" kern="1200">
                          <a:solidFill>
                            <a:schemeClr val="dk1"/>
                          </a:solidFill>
                          <a:latin typeface="Palatino Linotype"/>
                        </a:defRPr>
                      </a:lvl3pPr>
                      <a:lvl4pPr marL="1371600" algn="l" defTabSz="914400" rtl="0" eaLnBrk="1" latinLnBrk="0" hangingPunct="1">
                        <a:defRPr sz="1800" kern="1200">
                          <a:solidFill>
                            <a:schemeClr val="dk1"/>
                          </a:solidFill>
                          <a:latin typeface="Palatino Linotype"/>
                        </a:defRPr>
                      </a:lvl4pPr>
                      <a:lvl5pPr marL="1828800" algn="l" defTabSz="914400" rtl="0" eaLnBrk="1" latinLnBrk="0" hangingPunct="1">
                        <a:defRPr sz="1800" kern="1200">
                          <a:solidFill>
                            <a:schemeClr val="dk1"/>
                          </a:solidFill>
                          <a:latin typeface="Palatino Linotype"/>
                        </a:defRPr>
                      </a:lvl5pPr>
                      <a:lvl6pPr marL="2286000" algn="l" defTabSz="914400" rtl="0" eaLnBrk="1" latinLnBrk="0" hangingPunct="1">
                        <a:defRPr sz="1800" kern="1200">
                          <a:solidFill>
                            <a:schemeClr val="dk1"/>
                          </a:solidFill>
                          <a:latin typeface="Palatino Linotype"/>
                        </a:defRPr>
                      </a:lvl6pPr>
                      <a:lvl7pPr marL="2743200" algn="l" defTabSz="914400" rtl="0" eaLnBrk="1" latinLnBrk="0" hangingPunct="1">
                        <a:defRPr sz="1800" kern="1200">
                          <a:solidFill>
                            <a:schemeClr val="dk1"/>
                          </a:solidFill>
                          <a:latin typeface="Palatino Linotype"/>
                        </a:defRPr>
                      </a:lvl7pPr>
                      <a:lvl8pPr marL="3200400" algn="l" defTabSz="914400" rtl="0" eaLnBrk="1" latinLnBrk="0" hangingPunct="1">
                        <a:defRPr sz="1800" kern="1200">
                          <a:solidFill>
                            <a:schemeClr val="dk1"/>
                          </a:solidFill>
                          <a:latin typeface="Palatino Linotype"/>
                        </a:defRPr>
                      </a:lvl8pPr>
                      <a:lvl9pPr marL="3657600" algn="l" defTabSz="914400" rtl="0" eaLnBrk="1" latinLnBrk="0" hangingPunct="1">
                        <a:defRPr sz="1800" kern="1200">
                          <a:solidFill>
                            <a:schemeClr val="dk1"/>
                          </a:solidFill>
                          <a:latin typeface="Palatino Linotype"/>
                        </a:defRPr>
                      </a:lvl9pPr>
                    </a:lstStyle>
                    <a:p>
                      <a:r>
                        <a:rPr lang="en-US" sz="1400" dirty="0" smtClean="0">
                          <a:latin typeface="Arial" panose="020B0604020202020204" pitchFamily="34" charset="0"/>
                          <a:cs typeface="Arial" panose="020B0604020202020204" pitchFamily="34" charset="0"/>
                        </a:rPr>
                        <a:t>7 DRGs, no use of birth weight</a:t>
                      </a:r>
                      <a:endParaRPr lang="en-US" sz="1400" dirty="0">
                        <a:latin typeface="Arial" panose="020B0604020202020204" pitchFamily="34" charset="0"/>
                        <a:cs typeface="Arial" panose="020B0604020202020204" pitchFamily="34" charset="0"/>
                      </a:endParaRPr>
                    </a:p>
                  </a:txBody>
                  <a:tcPr marL="88139" marR="88139" marT="44069" marB="44069"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855E40">
                        <a:tint val="20000"/>
                      </a:srgbClr>
                    </a:solidFill>
                  </a:tcPr>
                </a:tc>
                <a:tc>
                  <a:txBody>
                    <a:bodyPr/>
                    <a:lstStyle>
                      <a:lvl1pPr marL="0" algn="l" defTabSz="914400" rtl="0" eaLnBrk="1" latinLnBrk="0" hangingPunct="1">
                        <a:defRPr sz="1800" kern="1200">
                          <a:solidFill>
                            <a:schemeClr val="dk1"/>
                          </a:solidFill>
                          <a:latin typeface="Palatino Linotype"/>
                        </a:defRPr>
                      </a:lvl1pPr>
                      <a:lvl2pPr marL="457200" algn="l" defTabSz="914400" rtl="0" eaLnBrk="1" latinLnBrk="0" hangingPunct="1">
                        <a:defRPr sz="1800" kern="1200">
                          <a:solidFill>
                            <a:schemeClr val="dk1"/>
                          </a:solidFill>
                          <a:latin typeface="Palatino Linotype"/>
                        </a:defRPr>
                      </a:lvl2pPr>
                      <a:lvl3pPr marL="914400" algn="l" defTabSz="914400" rtl="0" eaLnBrk="1" latinLnBrk="0" hangingPunct="1">
                        <a:defRPr sz="1800" kern="1200">
                          <a:solidFill>
                            <a:schemeClr val="dk1"/>
                          </a:solidFill>
                          <a:latin typeface="Palatino Linotype"/>
                        </a:defRPr>
                      </a:lvl3pPr>
                      <a:lvl4pPr marL="1371600" algn="l" defTabSz="914400" rtl="0" eaLnBrk="1" latinLnBrk="0" hangingPunct="1">
                        <a:defRPr sz="1800" kern="1200">
                          <a:solidFill>
                            <a:schemeClr val="dk1"/>
                          </a:solidFill>
                          <a:latin typeface="Palatino Linotype"/>
                        </a:defRPr>
                      </a:lvl4pPr>
                      <a:lvl5pPr marL="1828800" algn="l" defTabSz="914400" rtl="0" eaLnBrk="1" latinLnBrk="0" hangingPunct="1">
                        <a:defRPr sz="1800" kern="1200">
                          <a:solidFill>
                            <a:schemeClr val="dk1"/>
                          </a:solidFill>
                          <a:latin typeface="Palatino Linotype"/>
                        </a:defRPr>
                      </a:lvl5pPr>
                      <a:lvl6pPr marL="2286000" algn="l" defTabSz="914400" rtl="0" eaLnBrk="1" latinLnBrk="0" hangingPunct="1">
                        <a:defRPr sz="1800" kern="1200">
                          <a:solidFill>
                            <a:schemeClr val="dk1"/>
                          </a:solidFill>
                          <a:latin typeface="Palatino Linotype"/>
                        </a:defRPr>
                      </a:lvl6pPr>
                      <a:lvl7pPr marL="2743200" algn="l" defTabSz="914400" rtl="0" eaLnBrk="1" latinLnBrk="0" hangingPunct="1">
                        <a:defRPr sz="1800" kern="1200">
                          <a:solidFill>
                            <a:schemeClr val="dk1"/>
                          </a:solidFill>
                          <a:latin typeface="Palatino Linotype"/>
                        </a:defRPr>
                      </a:lvl7pPr>
                      <a:lvl8pPr marL="3200400" algn="l" defTabSz="914400" rtl="0" eaLnBrk="1" latinLnBrk="0" hangingPunct="1">
                        <a:defRPr sz="1800" kern="1200">
                          <a:solidFill>
                            <a:schemeClr val="dk1"/>
                          </a:solidFill>
                          <a:latin typeface="Palatino Linotype"/>
                        </a:defRPr>
                      </a:lvl8pPr>
                      <a:lvl9pPr marL="3657600" algn="l" defTabSz="914400" rtl="0" eaLnBrk="1" latinLnBrk="0" hangingPunct="1">
                        <a:defRPr sz="1800" kern="1200">
                          <a:solidFill>
                            <a:schemeClr val="dk1"/>
                          </a:solidFill>
                          <a:latin typeface="Palatino Linotype"/>
                        </a:defRPr>
                      </a:lvl9pPr>
                    </a:lstStyle>
                    <a:p>
                      <a:r>
                        <a:rPr lang="en-US" sz="1400" dirty="0" smtClean="0">
                          <a:latin typeface="Arial" panose="020B0604020202020204" pitchFamily="34" charset="0"/>
                          <a:cs typeface="Arial" panose="020B0604020202020204" pitchFamily="34" charset="0"/>
                        </a:rPr>
                        <a:t>28 base DRGs, each with four levels of severity</a:t>
                      </a:r>
                      <a:r>
                        <a:rPr lang="en-US" sz="1400" baseline="0" dirty="0" smtClean="0">
                          <a:latin typeface="Arial" panose="020B0604020202020204" pitchFamily="34" charset="0"/>
                          <a:cs typeface="Arial" panose="020B0604020202020204" pitchFamily="34" charset="0"/>
                        </a:rPr>
                        <a:t> (total 112)</a:t>
                      </a:r>
                      <a:endParaRPr lang="en-US" sz="1400" dirty="0">
                        <a:latin typeface="Arial" panose="020B0604020202020204" pitchFamily="34" charset="0"/>
                        <a:cs typeface="Arial" panose="020B0604020202020204" pitchFamily="34" charset="0"/>
                      </a:endParaRPr>
                    </a:p>
                  </a:txBody>
                  <a:tcPr marL="88139" marR="88139" marT="44069" marB="44069"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DEAE8"/>
                    </a:solidFill>
                  </a:tcPr>
                </a:tc>
              </a:tr>
            </a:tbl>
          </a:graphicData>
        </a:graphic>
      </p:graphicFrame>
      <p:sp>
        <p:nvSpPr>
          <p:cNvPr id="7" name="Title 1"/>
          <p:cNvSpPr>
            <a:spLocks noGrp="1"/>
          </p:cNvSpPr>
          <p:nvPr>
            <p:ph type="title"/>
          </p:nvPr>
        </p:nvSpPr>
        <p:spPr bwMode="gray"/>
        <p:txBody>
          <a:bodyPr/>
          <a:lstStyle/>
          <a:p>
            <a:r>
              <a:rPr lang="en-US" dirty="0"/>
              <a:t>Overview of DRG </a:t>
            </a:r>
            <a:r>
              <a:rPr lang="en-US" dirty="0" smtClean="0"/>
              <a:t>Groupers</a:t>
            </a:r>
            <a:endParaRPr lang="en-US" dirty="0"/>
          </a:p>
        </p:txBody>
      </p:sp>
    </p:spTree>
    <p:extLst>
      <p:ext uri="{BB962C8B-B14F-4D97-AF65-F5344CB8AC3E}">
        <p14:creationId xmlns:p14="http://schemas.microsoft.com/office/powerpoint/2010/main" val="3064383841"/>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dirty="0" smtClean="0"/>
              <a:t>Page </a:t>
            </a:r>
            <a:fld id="{77A7459A-CA58-4740-B04C-F2F8EEDCF3E8}" type="slidenum">
              <a:rPr lang="en-US" smtClean="0"/>
              <a:pPr>
                <a:defRPr/>
              </a:pPr>
              <a:t>8</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134357886"/>
              </p:ext>
            </p:extLst>
          </p:nvPr>
        </p:nvGraphicFramePr>
        <p:xfrm>
          <a:off x="457200" y="1249613"/>
          <a:ext cx="8204897" cy="4561786"/>
        </p:xfrm>
        <a:graphic>
          <a:graphicData uri="http://schemas.openxmlformats.org/drawingml/2006/table">
            <a:tbl>
              <a:tblPr firstRow="1" bandRow="1">
                <a:effectLst>
                  <a:innerShdw blurRad="114300">
                    <a:prstClr val="black"/>
                  </a:innerShdw>
                </a:effectLst>
              </a:tblPr>
              <a:tblGrid>
                <a:gridCol w="2234549"/>
                <a:gridCol w="2838121"/>
                <a:gridCol w="3132227"/>
              </a:tblGrid>
              <a:tr h="640790">
                <a:tc>
                  <a:txBody>
                    <a:bodyPr/>
                    <a:lstStyle>
                      <a:lvl1pPr marL="0" algn="l" defTabSz="914400" rtl="0" eaLnBrk="1" latinLnBrk="0" hangingPunct="1">
                        <a:defRPr sz="1800" b="1" kern="1200">
                          <a:solidFill>
                            <a:schemeClr val="lt1"/>
                          </a:solidFill>
                          <a:latin typeface="Palatino Linotype"/>
                        </a:defRPr>
                      </a:lvl1pPr>
                      <a:lvl2pPr marL="457200" algn="l" defTabSz="914400" rtl="0" eaLnBrk="1" latinLnBrk="0" hangingPunct="1">
                        <a:defRPr sz="1800" b="1" kern="1200">
                          <a:solidFill>
                            <a:schemeClr val="lt1"/>
                          </a:solidFill>
                          <a:latin typeface="Palatino Linotype"/>
                        </a:defRPr>
                      </a:lvl2pPr>
                      <a:lvl3pPr marL="914400" algn="l" defTabSz="914400" rtl="0" eaLnBrk="1" latinLnBrk="0" hangingPunct="1">
                        <a:defRPr sz="1800" b="1" kern="1200">
                          <a:solidFill>
                            <a:schemeClr val="lt1"/>
                          </a:solidFill>
                          <a:latin typeface="Palatino Linotype"/>
                        </a:defRPr>
                      </a:lvl3pPr>
                      <a:lvl4pPr marL="1371600" algn="l" defTabSz="914400" rtl="0" eaLnBrk="1" latinLnBrk="0" hangingPunct="1">
                        <a:defRPr sz="1800" b="1" kern="1200">
                          <a:solidFill>
                            <a:schemeClr val="lt1"/>
                          </a:solidFill>
                          <a:latin typeface="Palatino Linotype"/>
                        </a:defRPr>
                      </a:lvl4pPr>
                      <a:lvl5pPr marL="1828800" algn="l" defTabSz="914400" rtl="0" eaLnBrk="1" latinLnBrk="0" hangingPunct="1">
                        <a:defRPr sz="1800" b="1" kern="1200">
                          <a:solidFill>
                            <a:schemeClr val="lt1"/>
                          </a:solidFill>
                          <a:latin typeface="Palatino Linotype"/>
                        </a:defRPr>
                      </a:lvl5pPr>
                      <a:lvl6pPr marL="2286000" algn="l" defTabSz="914400" rtl="0" eaLnBrk="1" latinLnBrk="0" hangingPunct="1">
                        <a:defRPr sz="1800" b="1" kern="1200">
                          <a:solidFill>
                            <a:schemeClr val="lt1"/>
                          </a:solidFill>
                          <a:latin typeface="Palatino Linotype"/>
                        </a:defRPr>
                      </a:lvl6pPr>
                      <a:lvl7pPr marL="2743200" algn="l" defTabSz="914400" rtl="0" eaLnBrk="1" latinLnBrk="0" hangingPunct="1">
                        <a:defRPr sz="1800" b="1" kern="1200">
                          <a:solidFill>
                            <a:schemeClr val="lt1"/>
                          </a:solidFill>
                          <a:latin typeface="Palatino Linotype"/>
                        </a:defRPr>
                      </a:lvl7pPr>
                      <a:lvl8pPr marL="3200400" algn="l" defTabSz="914400" rtl="0" eaLnBrk="1" latinLnBrk="0" hangingPunct="1">
                        <a:defRPr sz="1800" b="1" kern="1200">
                          <a:solidFill>
                            <a:schemeClr val="lt1"/>
                          </a:solidFill>
                          <a:latin typeface="Palatino Linotype"/>
                        </a:defRPr>
                      </a:lvl8pPr>
                      <a:lvl9pPr marL="3657600" algn="l" defTabSz="914400" rtl="0" eaLnBrk="1" latinLnBrk="0" hangingPunct="1">
                        <a:defRPr sz="1800" b="1" kern="1200">
                          <a:solidFill>
                            <a:schemeClr val="lt1"/>
                          </a:solidFill>
                          <a:latin typeface="Palatino Linotype"/>
                        </a:defRPr>
                      </a:lvl9pPr>
                    </a:lstStyle>
                    <a:p>
                      <a:pPr algn="ctr"/>
                      <a:r>
                        <a:rPr lang="en-US" sz="1400" dirty="0" smtClean="0">
                          <a:solidFill>
                            <a:schemeClr val="bg1"/>
                          </a:solidFill>
                          <a:latin typeface="Arial" panose="020B0604020202020204" pitchFamily="34" charset="0"/>
                          <a:cs typeface="Arial" panose="020B0604020202020204" pitchFamily="34" charset="0"/>
                        </a:rPr>
                        <a:t>Description</a:t>
                      </a:r>
                      <a:endParaRPr lang="en-US" sz="1400" dirty="0">
                        <a:solidFill>
                          <a:schemeClr val="bg1"/>
                        </a:solidFill>
                        <a:latin typeface="Arial" panose="020B0604020202020204" pitchFamily="34" charset="0"/>
                        <a:cs typeface="Arial" panose="020B0604020202020204" pitchFamily="34" charset="0"/>
                      </a:endParaRPr>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855E40"/>
                    </a:solidFill>
                  </a:tcPr>
                </a:tc>
                <a:tc>
                  <a:txBody>
                    <a:bodyPr/>
                    <a:lstStyle>
                      <a:lvl1pPr marL="0" algn="l" defTabSz="914400" rtl="0" eaLnBrk="1" latinLnBrk="0" hangingPunct="1">
                        <a:defRPr sz="1800" b="1" kern="1200">
                          <a:solidFill>
                            <a:schemeClr val="lt1"/>
                          </a:solidFill>
                          <a:latin typeface="Palatino Linotype"/>
                        </a:defRPr>
                      </a:lvl1pPr>
                      <a:lvl2pPr marL="457200" algn="l" defTabSz="914400" rtl="0" eaLnBrk="1" latinLnBrk="0" hangingPunct="1">
                        <a:defRPr sz="1800" b="1" kern="1200">
                          <a:solidFill>
                            <a:schemeClr val="lt1"/>
                          </a:solidFill>
                          <a:latin typeface="Palatino Linotype"/>
                        </a:defRPr>
                      </a:lvl2pPr>
                      <a:lvl3pPr marL="914400" algn="l" defTabSz="914400" rtl="0" eaLnBrk="1" latinLnBrk="0" hangingPunct="1">
                        <a:defRPr sz="1800" b="1" kern="1200">
                          <a:solidFill>
                            <a:schemeClr val="lt1"/>
                          </a:solidFill>
                          <a:latin typeface="Palatino Linotype"/>
                        </a:defRPr>
                      </a:lvl3pPr>
                      <a:lvl4pPr marL="1371600" algn="l" defTabSz="914400" rtl="0" eaLnBrk="1" latinLnBrk="0" hangingPunct="1">
                        <a:defRPr sz="1800" b="1" kern="1200">
                          <a:solidFill>
                            <a:schemeClr val="lt1"/>
                          </a:solidFill>
                          <a:latin typeface="Palatino Linotype"/>
                        </a:defRPr>
                      </a:lvl4pPr>
                      <a:lvl5pPr marL="1828800" algn="l" defTabSz="914400" rtl="0" eaLnBrk="1" latinLnBrk="0" hangingPunct="1">
                        <a:defRPr sz="1800" b="1" kern="1200">
                          <a:solidFill>
                            <a:schemeClr val="lt1"/>
                          </a:solidFill>
                          <a:latin typeface="Palatino Linotype"/>
                        </a:defRPr>
                      </a:lvl5pPr>
                      <a:lvl6pPr marL="2286000" algn="l" defTabSz="914400" rtl="0" eaLnBrk="1" latinLnBrk="0" hangingPunct="1">
                        <a:defRPr sz="1800" b="1" kern="1200">
                          <a:solidFill>
                            <a:schemeClr val="lt1"/>
                          </a:solidFill>
                          <a:latin typeface="Palatino Linotype"/>
                        </a:defRPr>
                      </a:lvl6pPr>
                      <a:lvl7pPr marL="2743200" algn="l" defTabSz="914400" rtl="0" eaLnBrk="1" latinLnBrk="0" hangingPunct="1">
                        <a:defRPr sz="1800" b="1" kern="1200">
                          <a:solidFill>
                            <a:schemeClr val="lt1"/>
                          </a:solidFill>
                          <a:latin typeface="Palatino Linotype"/>
                        </a:defRPr>
                      </a:lvl7pPr>
                      <a:lvl8pPr marL="3200400" algn="l" defTabSz="914400" rtl="0" eaLnBrk="1" latinLnBrk="0" hangingPunct="1">
                        <a:defRPr sz="1800" b="1" kern="1200">
                          <a:solidFill>
                            <a:schemeClr val="lt1"/>
                          </a:solidFill>
                          <a:latin typeface="Palatino Linotype"/>
                        </a:defRPr>
                      </a:lvl8pPr>
                      <a:lvl9pPr marL="3657600" algn="l" defTabSz="914400" rtl="0" eaLnBrk="1" latinLnBrk="0" hangingPunct="1">
                        <a:defRPr sz="1800" b="1" kern="1200">
                          <a:solidFill>
                            <a:schemeClr val="lt1"/>
                          </a:solidFill>
                          <a:latin typeface="Palatino Linotype"/>
                        </a:defRPr>
                      </a:lvl9pPr>
                    </a:lstStyle>
                    <a:p>
                      <a:pPr algn="ctr"/>
                      <a:r>
                        <a:rPr lang="en-US" sz="1400" dirty="0" smtClean="0">
                          <a:solidFill>
                            <a:schemeClr val="bg1"/>
                          </a:solidFill>
                          <a:latin typeface="Arial" panose="020B0604020202020204" pitchFamily="34" charset="0"/>
                          <a:cs typeface="Arial" panose="020B0604020202020204" pitchFamily="34" charset="0"/>
                        </a:rPr>
                        <a:t>MS-DRGs</a:t>
                      </a:r>
                    </a:p>
                    <a:p>
                      <a:pPr algn="ctr"/>
                      <a:r>
                        <a:rPr lang="en-US" sz="1400" baseline="0" dirty="0" smtClean="0">
                          <a:solidFill>
                            <a:schemeClr val="bg1"/>
                          </a:solidFill>
                          <a:latin typeface="Arial" panose="020B0604020202020204" pitchFamily="34" charset="0"/>
                          <a:cs typeface="Arial" panose="020B0604020202020204" pitchFamily="34" charset="0"/>
                        </a:rPr>
                        <a:t>(CMS - Maintained by 3M)</a:t>
                      </a:r>
                      <a:endParaRPr lang="en-US" sz="1400" dirty="0">
                        <a:solidFill>
                          <a:schemeClr val="bg1"/>
                        </a:solidFill>
                        <a:latin typeface="Arial" panose="020B0604020202020204" pitchFamily="34" charset="0"/>
                        <a:cs typeface="Arial" panose="020B0604020202020204" pitchFamily="34" charset="0"/>
                      </a:endParaRPr>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855E40"/>
                    </a:solidFill>
                  </a:tcPr>
                </a:tc>
                <a:tc>
                  <a:txBody>
                    <a:bodyPr/>
                    <a:lstStyle>
                      <a:lvl1pPr marL="0" algn="l" defTabSz="914400" rtl="0" eaLnBrk="1" latinLnBrk="0" hangingPunct="1">
                        <a:defRPr sz="1800" b="1" kern="1200">
                          <a:solidFill>
                            <a:schemeClr val="lt1"/>
                          </a:solidFill>
                          <a:latin typeface="Palatino Linotype"/>
                        </a:defRPr>
                      </a:lvl1pPr>
                      <a:lvl2pPr marL="457200" algn="l" defTabSz="914400" rtl="0" eaLnBrk="1" latinLnBrk="0" hangingPunct="1">
                        <a:defRPr sz="1800" b="1" kern="1200">
                          <a:solidFill>
                            <a:schemeClr val="lt1"/>
                          </a:solidFill>
                          <a:latin typeface="Palatino Linotype"/>
                        </a:defRPr>
                      </a:lvl2pPr>
                      <a:lvl3pPr marL="914400" algn="l" defTabSz="914400" rtl="0" eaLnBrk="1" latinLnBrk="0" hangingPunct="1">
                        <a:defRPr sz="1800" b="1" kern="1200">
                          <a:solidFill>
                            <a:schemeClr val="lt1"/>
                          </a:solidFill>
                          <a:latin typeface="Palatino Linotype"/>
                        </a:defRPr>
                      </a:lvl3pPr>
                      <a:lvl4pPr marL="1371600" algn="l" defTabSz="914400" rtl="0" eaLnBrk="1" latinLnBrk="0" hangingPunct="1">
                        <a:defRPr sz="1800" b="1" kern="1200">
                          <a:solidFill>
                            <a:schemeClr val="lt1"/>
                          </a:solidFill>
                          <a:latin typeface="Palatino Linotype"/>
                        </a:defRPr>
                      </a:lvl4pPr>
                      <a:lvl5pPr marL="1828800" algn="l" defTabSz="914400" rtl="0" eaLnBrk="1" latinLnBrk="0" hangingPunct="1">
                        <a:defRPr sz="1800" b="1" kern="1200">
                          <a:solidFill>
                            <a:schemeClr val="lt1"/>
                          </a:solidFill>
                          <a:latin typeface="Palatino Linotype"/>
                        </a:defRPr>
                      </a:lvl5pPr>
                      <a:lvl6pPr marL="2286000" algn="l" defTabSz="914400" rtl="0" eaLnBrk="1" latinLnBrk="0" hangingPunct="1">
                        <a:defRPr sz="1800" b="1" kern="1200">
                          <a:solidFill>
                            <a:schemeClr val="lt1"/>
                          </a:solidFill>
                          <a:latin typeface="Palatino Linotype"/>
                        </a:defRPr>
                      </a:lvl6pPr>
                      <a:lvl7pPr marL="2743200" algn="l" defTabSz="914400" rtl="0" eaLnBrk="1" latinLnBrk="0" hangingPunct="1">
                        <a:defRPr sz="1800" b="1" kern="1200">
                          <a:solidFill>
                            <a:schemeClr val="lt1"/>
                          </a:solidFill>
                          <a:latin typeface="Palatino Linotype"/>
                        </a:defRPr>
                      </a:lvl7pPr>
                      <a:lvl8pPr marL="3200400" algn="l" defTabSz="914400" rtl="0" eaLnBrk="1" latinLnBrk="0" hangingPunct="1">
                        <a:defRPr sz="1800" b="1" kern="1200">
                          <a:solidFill>
                            <a:schemeClr val="lt1"/>
                          </a:solidFill>
                          <a:latin typeface="Palatino Linotype"/>
                        </a:defRPr>
                      </a:lvl8pPr>
                      <a:lvl9pPr marL="3657600" algn="l" defTabSz="914400" rtl="0" eaLnBrk="1" latinLnBrk="0" hangingPunct="1">
                        <a:defRPr sz="1800" b="1" kern="1200">
                          <a:solidFill>
                            <a:schemeClr val="lt1"/>
                          </a:solidFill>
                          <a:latin typeface="Palatino Linotype"/>
                        </a:defRPr>
                      </a:lvl9pPr>
                    </a:lstStyle>
                    <a:p>
                      <a:pPr algn="ctr"/>
                      <a:r>
                        <a:rPr lang="en-US" sz="1400" dirty="0" smtClean="0">
                          <a:solidFill>
                            <a:schemeClr val="bg1"/>
                          </a:solidFill>
                          <a:latin typeface="Arial" panose="020B0604020202020204" pitchFamily="34" charset="0"/>
                          <a:cs typeface="Arial" panose="020B0604020202020204" pitchFamily="34" charset="0"/>
                        </a:rPr>
                        <a:t>APR-DRGs </a:t>
                      </a:r>
                    </a:p>
                    <a:p>
                      <a:pPr algn="ctr"/>
                      <a:r>
                        <a:rPr lang="en-US" sz="1400" dirty="0" smtClean="0">
                          <a:solidFill>
                            <a:schemeClr val="bg1"/>
                          </a:solidFill>
                          <a:latin typeface="Arial" panose="020B0604020202020204" pitchFamily="34" charset="0"/>
                          <a:cs typeface="Arial" panose="020B0604020202020204" pitchFamily="34" charset="0"/>
                        </a:rPr>
                        <a:t>(3M and NACHRI)</a:t>
                      </a:r>
                      <a:endParaRPr lang="en-US" sz="1400" dirty="0">
                        <a:solidFill>
                          <a:schemeClr val="bg1"/>
                        </a:solidFill>
                        <a:latin typeface="Arial" panose="020B0604020202020204" pitchFamily="34" charset="0"/>
                        <a:cs typeface="Arial" panose="020B0604020202020204" pitchFamily="34" charset="0"/>
                      </a:endParaRPr>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855D3F"/>
                    </a:solidFill>
                  </a:tcPr>
                </a:tc>
              </a:tr>
              <a:tr h="662792">
                <a:tc>
                  <a:txBody>
                    <a:bodyPr/>
                    <a:lstStyle>
                      <a:lvl1pPr marL="0" algn="l" defTabSz="914400" rtl="0" eaLnBrk="1" latinLnBrk="0" hangingPunct="1">
                        <a:defRPr sz="1800" kern="1200">
                          <a:solidFill>
                            <a:schemeClr val="dk1"/>
                          </a:solidFill>
                          <a:latin typeface="Palatino Linotype"/>
                        </a:defRPr>
                      </a:lvl1pPr>
                      <a:lvl2pPr marL="457200" algn="l" defTabSz="914400" rtl="0" eaLnBrk="1" latinLnBrk="0" hangingPunct="1">
                        <a:defRPr sz="1800" kern="1200">
                          <a:solidFill>
                            <a:schemeClr val="dk1"/>
                          </a:solidFill>
                          <a:latin typeface="Palatino Linotype"/>
                        </a:defRPr>
                      </a:lvl2pPr>
                      <a:lvl3pPr marL="914400" algn="l" defTabSz="914400" rtl="0" eaLnBrk="1" latinLnBrk="0" hangingPunct="1">
                        <a:defRPr sz="1800" kern="1200">
                          <a:solidFill>
                            <a:schemeClr val="dk1"/>
                          </a:solidFill>
                          <a:latin typeface="Palatino Linotype"/>
                        </a:defRPr>
                      </a:lvl3pPr>
                      <a:lvl4pPr marL="1371600" algn="l" defTabSz="914400" rtl="0" eaLnBrk="1" latinLnBrk="0" hangingPunct="1">
                        <a:defRPr sz="1800" kern="1200">
                          <a:solidFill>
                            <a:schemeClr val="dk1"/>
                          </a:solidFill>
                          <a:latin typeface="Palatino Linotype"/>
                        </a:defRPr>
                      </a:lvl4pPr>
                      <a:lvl5pPr marL="1828800" algn="l" defTabSz="914400" rtl="0" eaLnBrk="1" latinLnBrk="0" hangingPunct="1">
                        <a:defRPr sz="1800" kern="1200">
                          <a:solidFill>
                            <a:schemeClr val="dk1"/>
                          </a:solidFill>
                          <a:latin typeface="Palatino Linotype"/>
                        </a:defRPr>
                      </a:lvl5pPr>
                      <a:lvl6pPr marL="2286000" algn="l" defTabSz="914400" rtl="0" eaLnBrk="1" latinLnBrk="0" hangingPunct="1">
                        <a:defRPr sz="1800" kern="1200">
                          <a:solidFill>
                            <a:schemeClr val="dk1"/>
                          </a:solidFill>
                          <a:latin typeface="Palatino Linotype"/>
                        </a:defRPr>
                      </a:lvl6pPr>
                      <a:lvl7pPr marL="2743200" algn="l" defTabSz="914400" rtl="0" eaLnBrk="1" latinLnBrk="0" hangingPunct="1">
                        <a:defRPr sz="1800" kern="1200">
                          <a:solidFill>
                            <a:schemeClr val="dk1"/>
                          </a:solidFill>
                          <a:latin typeface="Palatino Linotype"/>
                        </a:defRPr>
                      </a:lvl7pPr>
                      <a:lvl8pPr marL="3200400" algn="l" defTabSz="914400" rtl="0" eaLnBrk="1" latinLnBrk="0" hangingPunct="1">
                        <a:defRPr sz="1800" kern="1200">
                          <a:solidFill>
                            <a:schemeClr val="dk1"/>
                          </a:solidFill>
                          <a:latin typeface="Palatino Linotype"/>
                        </a:defRPr>
                      </a:lvl8pPr>
                      <a:lvl9pPr marL="3657600" algn="l" defTabSz="914400" rtl="0" eaLnBrk="1" latinLnBrk="0" hangingPunct="1">
                        <a:defRPr sz="1800" kern="1200">
                          <a:solidFill>
                            <a:schemeClr val="dk1"/>
                          </a:solidFill>
                          <a:latin typeface="Palatino Linotype"/>
                        </a:defRPr>
                      </a:lvl9pPr>
                    </a:lstStyle>
                    <a:p>
                      <a:r>
                        <a:rPr lang="en-US" sz="1400" dirty="0" smtClean="0">
                          <a:latin typeface="Arial" panose="020B0604020202020204" pitchFamily="34" charset="0"/>
                          <a:cs typeface="Arial" panose="020B0604020202020204" pitchFamily="34" charset="0"/>
                        </a:rPr>
                        <a:t>Psychiatric DRGs</a:t>
                      </a:r>
                      <a:endParaRPr lang="en-US" sz="1400" dirty="0">
                        <a:latin typeface="Arial" panose="020B0604020202020204" pitchFamily="34" charset="0"/>
                        <a:cs typeface="Arial" panose="020B0604020202020204" pitchFamily="34" charset="0"/>
                      </a:endParaRPr>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855E40">
                        <a:tint val="40000"/>
                      </a:srgbClr>
                    </a:solidFill>
                  </a:tcPr>
                </a:tc>
                <a:tc>
                  <a:txBody>
                    <a:bodyPr/>
                    <a:lstStyle>
                      <a:lvl1pPr marL="0" algn="l" defTabSz="914400" rtl="0" eaLnBrk="1" latinLnBrk="0" hangingPunct="1">
                        <a:defRPr sz="1800" kern="1200">
                          <a:solidFill>
                            <a:schemeClr val="dk1"/>
                          </a:solidFill>
                          <a:latin typeface="Palatino Linotype"/>
                        </a:defRPr>
                      </a:lvl1pPr>
                      <a:lvl2pPr marL="457200" algn="l" defTabSz="914400" rtl="0" eaLnBrk="1" latinLnBrk="0" hangingPunct="1">
                        <a:defRPr sz="1800" kern="1200">
                          <a:solidFill>
                            <a:schemeClr val="dk1"/>
                          </a:solidFill>
                          <a:latin typeface="Palatino Linotype"/>
                        </a:defRPr>
                      </a:lvl2pPr>
                      <a:lvl3pPr marL="914400" algn="l" defTabSz="914400" rtl="0" eaLnBrk="1" latinLnBrk="0" hangingPunct="1">
                        <a:defRPr sz="1800" kern="1200">
                          <a:solidFill>
                            <a:schemeClr val="dk1"/>
                          </a:solidFill>
                          <a:latin typeface="Palatino Linotype"/>
                        </a:defRPr>
                      </a:lvl3pPr>
                      <a:lvl4pPr marL="1371600" algn="l" defTabSz="914400" rtl="0" eaLnBrk="1" latinLnBrk="0" hangingPunct="1">
                        <a:defRPr sz="1800" kern="1200">
                          <a:solidFill>
                            <a:schemeClr val="dk1"/>
                          </a:solidFill>
                          <a:latin typeface="Palatino Linotype"/>
                        </a:defRPr>
                      </a:lvl4pPr>
                      <a:lvl5pPr marL="1828800" algn="l" defTabSz="914400" rtl="0" eaLnBrk="1" latinLnBrk="0" hangingPunct="1">
                        <a:defRPr sz="1800" kern="1200">
                          <a:solidFill>
                            <a:schemeClr val="dk1"/>
                          </a:solidFill>
                          <a:latin typeface="Palatino Linotype"/>
                        </a:defRPr>
                      </a:lvl5pPr>
                      <a:lvl6pPr marL="2286000" algn="l" defTabSz="914400" rtl="0" eaLnBrk="1" latinLnBrk="0" hangingPunct="1">
                        <a:defRPr sz="1800" kern="1200">
                          <a:solidFill>
                            <a:schemeClr val="dk1"/>
                          </a:solidFill>
                          <a:latin typeface="Palatino Linotype"/>
                        </a:defRPr>
                      </a:lvl6pPr>
                      <a:lvl7pPr marL="2743200" algn="l" defTabSz="914400" rtl="0" eaLnBrk="1" latinLnBrk="0" hangingPunct="1">
                        <a:defRPr sz="1800" kern="1200">
                          <a:solidFill>
                            <a:schemeClr val="dk1"/>
                          </a:solidFill>
                          <a:latin typeface="Palatino Linotype"/>
                        </a:defRPr>
                      </a:lvl7pPr>
                      <a:lvl8pPr marL="3200400" algn="l" defTabSz="914400" rtl="0" eaLnBrk="1" latinLnBrk="0" hangingPunct="1">
                        <a:defRPr sz="1800" kern="1200">
                          <a:solidFill>
                            <a:schemeClr val="dk1"/>
                          </a:solidFill>
                          <a:latin typeface="Palatino Linotype"/>
                        </a:defRPr>
                      </a:lvl8pPr>
                      <a:lvl9pPr marL="3657600" algn="l" defTabSz="914400" rtl="0" eaLnBrk="1" latinLnBrk="0" hangingPunct="1">
                        <a:defRPr sz="1800" kern="1200">
                          <a:solidFill>
                            <a:schemeClr val="dk1"/>
                          </a:solidFill>
                          <a:latin typeface="Palatino Linotype"/>
                        </a:defRPr>
                      </a:lvl9pPr>
                    </a:lstStyle>
                    <a:p>
                      <a:r>
                        <a:rPr lang="en-US" sz="1400" dirty="0" smtClean="0">
                          <a:latin typeface="Arial" panose="020B0604020202020204" pitchFamily="34" charset="0"/>
                          <a:cs typeface="Arial" panose="020B0604020202020204" pitchFamily="34" charset="0"/>
                        </a:rPr>
                        <a:t>9 DRGs; most stays group to “psychoses”</a:t>
                      </a:r>
                      <a:endParaRPr lang="en-US" sz="1400" dirty="0">
                        <a:latin typeface="Arial" panose="020B0604020202020204" pitchFamily="34" charset="0"/>
                        <a:cs typeface="Arial" panose="020B0604020202020204" pitchFamily="34" charset="0"/>
                      </a:endParaRPr>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855E40">
                        <a:tint val="40000"/>
                      </a:srgbClr>
                    </a:solidFill>
                  </a:tcPr>
                </a:tc>
                <a:tc>
                  <a:txBody>
                    <a:bodyPr/>
                    <a:lstStyle>
                      <a:lvl1pPr marL="0" algn="l" defTabSz="914400" rtl="0" eaLnBrk="1" latinLnBrk="0" hangingPunct="1">
                        <a:defRPr sz="1800" kern="1200">
                          <a:solidFill>
                            <a:schemeClr val="dk1"/>
                          </a:solidFill>
                          <a:latin typeface="Palatino Linotype"/>
                        </a:defRPr>
                      </a:lvl1pPr>
                      <a:lvl2pPr marL="457200" algn="l" defTabSz="914400" rtl="0" eaLnBrk="1" latinLnBrk="0" hangingPunct="1">
                        <a:defRPr sz="1800" kern="1200">
                          <a:solidFill>
                            <a:schemeClr val="dk1"/>
                          </a:solidFill>
                          <a:latin typeface="Palatino Linotype"/>
                        </a:defRPr>
                      </a:lvl2pPr>
                      <a:lvl3pPr marL="914400" algn="l" defTabSz="914400" rtl="0" eaLnBrk="1" latinLnBrk="0" hangingPunct="1">
                        <a:defRPr sz="1800" kern="1200">
                          <a:solidFill>
                            <a:schemeClr val="dk1"/>
                          </a:solidFill>
                          <a:latin typeface="Palatino Linotype"/>
                        </a:defRPr>
                      </a:lvl3pPr>
                      <a:lvl4pPr marL="1371600" algn="l" defTabSz="914400" rtl="0" eaLnBrk="1" latinLnBrk="0" hangingPunct="1">
                        <a:defRPr sz="1800" kern="1200">
                          <a:solidFill>
                            <a:schemeClr val="dk1"/>
                          </a:solidFill>
                          <a:latin typeface="Palatino Linotype"/>
                        </a:defRPr>
                      </a:lvl4pPr>
                      <a:lvl5pPr marL="1828800" algn="l" defTabSz="914400" rtl="0" eaLnBrk="1" latinLnBrk="0" hangingPunct="1">
                        <a:defRPr sz="1800" kern="1200">
                          <a:solidFill>
                            <a:schemeClr val="dk1"/>
                          </a:solidFill>
                          <a:latin typeface="Palatino Linotype"/>
                        </a:defRPr>
                      </a:lvl5pPr>
                      <a:lvl6pPr marL="2286000" algn="l" defTabSz="914400" rtl="0" eaLnBrk="1" latinLnBrk="0" hangingPunct="1">
                        <a:defRPr sz="1800" kern="1200">
                          <a:solidFill>
                            <a:schemeClr val="dk1"/>
                          </a:solidFill>
                          <a:latin typeface="Palatino Linotype"/>
                        </a:defRPr>
                      </a:lvl6pPr>
                      <a:lvl7pPr marL="2743200" algn="l" defTabSz="914400" rtl="0" eaLnBrk="1" latinLnBrk="0" hangingPunct="1">
                        <a:defRPr sz="1800" kern="1200">
                          <a:solidFill>
                            <a:schemeClr val="dk1"/>
                          </a:solidFill>
                          <a:latin typeface="Palatino Linotype"/>
                        </a:defRPr>
                      </a:lvl7pPr>
                      <a:lvl8pPr marL="3200400" algn="l" defTabSz="914400" rtl="0" eaLnBrk="1" latinLnBrk="0" hangingPunct="1">
                        <a:defRPr sz="1800" kern="1200">
                          <a:solidFill>
                            <a:schemeClr val="dk1"/>
                          </a:solidFill>
                          <a:latin typeface="Palatino Linotype"/>
                        </a:defRPr>
                      </a:lvl8pPr>
                      <a:lvl9pPr marL="3657600" algn="l" defTabSz="914400" rtl="0" eaLnBrk="1" latinLnBrk="0" hangingPunct="1">
                        <a:defRPr sz="1800" kern="1200">
                          <a:solidFill>
                            <a:schemeClr val="dk1"/>
                          </a:solidFill>
                          <a:latin typeface="Palatino Linotype"/>
                        </a:defRPr>
                      </a:lvl9pPr>
                    </a:lstStyle>
                    <a:p>
                      <a:r>
                        <a:rPr lang="en-US" sz="1400" dirty="0" smtClean="0">
                          <a:latin typeface="Arial" panose="020B0604020202020204" pitchFamily="34" charset="0"/>
                          <a:cs typeface="Arial" panose="020B0604020202020204" pitchFamily="34" charset="0"/>
                        </a:rPr>
                        <a:t>24 DRGs, each with four levels of</a:t>
                      </a:r>
                      <a:r>
                        <a:rPr lang="en-US" sz="1400" baseline="0" dirty="0" smtClean="0">
                          <a:latin typeface="Arial" panose="020B0604020202020204" pitchFamily="34" charset="0"/>
                          <a:cs typeface="Arial" panose="020B0604020202020204" pitchFamily="34" charset="0"/>
                        </a:rPr>
                        <a:t> severity (total 96)</a:t>
                      </a:r>
                      <a:endParaRPr lang="en-US" sz="1400" dirty="0">
                        <a:latin typeface="Arial" panose="020B0604020202020204" pitchFamily="34" charset="0"/>
                        <a:cs typeface="Arial" panose="020B0604020202020204" pitchFamily="34" charset="0"/>
                      </a:endParaRPr>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D9D2CE"/>
                    </a:solidFill>
                  </a:tcPr>
                </a:tc>
              </a:tr>
              <a:tr h="748805">
                <a:tc>
                  <a:txBody>
                    <a:bodyPr/>
                    <a:lstStyle>
                      <a:lvl1pPr marL="0" algn="l" defTabSz="914400" rtl="0" eaLnBrk="1" latinLnBrk="0" hangingPunct="1">
                        <a:defRPr sz="1800" kern="1200">
                          <a:solidFill>
                            <a:schemeClr val="dk1"/>
                          </a:solidFill>
                          <a:latin typeface="Palatino Linotype"/>
                        </a:defRPr>
                      </a:lvl1pPr>
                      <a:lvl2pPr marL="457200" algn="l" defTabSz="914400" rtl="0" eaLnBrk="1" latinLnBrk="0" hangingPunct="1">
                        <a:defRPr sz="1800" kern="1200">
                          <a:solidFill>
                            <a:schemeClr val="dk1"/>
                          </a:solidFill>
                          <a:latin typeface="Palatino Linotype"/>
                        </a:defRPr>
                      </a:lvl2pPr>
                      <a:lvl3pPr marL="914400" algn="l" defTabSz="914400" rtl="0" eaLnBrk="1" latinLnBrk="0" hangingPunct="1">
                        <a:defRPr sz="1800" kern="1200">
                          <a:solidFill>
                            <a:schemeClr val="dk1"/>
                          </a:solidFill>
                          <a:latin typeface="Palatino Linotype"/>
                        </a:defRPr>
                      </a:lvl3pPr>
                      <a:lvl4pPr marL="1371600" algn="l" defTabSz="914400" rtl="0" eaLnBrk="1" latinLnBrk="0" hangingPunct="1">
                        <a:defRPr sz="1800" kern="1200">
                          <a:solidFill>
                            <a:schemeClr val="dk1"/>
                          </a:solidFill>
                          <a:latin typeface="Palatino Linotype"/>
                        </a:defRPr>
                      </a:lvl4pPr>
                      <a:lvl5pPr marL="1828800" algn="l" defTabSz="914400" rtl="0" eaLnBrk="1" latinLnBrk="0" hangingPunct="1">
                        <a:defRPr sz="1800" kern="1200">
                          <a:solidFill>
                            <a:schemeClr val="dk1"/>
                          </a:solidFill>
                          <a:latin typeface="Palatino Linotype"/>
                        </a:defRPr>
                      </a:lvl5pPr>
                      <a:lvl6pPr marL="2286000" algn="l" defTabSz="914400" rtl="0" eaLnBrk="1" latinLnBrk="0" hangingPunct="1">
                        <a:defRPr sz="1800" kern="1200">
                          <a:solidFill>
                            <a:schemeClr val="dk1"/>
                          </a:solidFill>
                          <a:latin typeface="Palatino Linotype"/>
                        </a:defRPr>
                      </a:lvl6pPr>
                      <a:lvl7pPr marL="2743200" algn="l" defTabSz="914400" rtl="0" eaLnBrk="1" latinLnBrk="0" hangingPunct="1">
                        <a:defRPr sz="1800" kern="1200">
                          <a:solidFill>
                            <a:schemeClr val="dk1"/>
                          </a:solidFill>
                          <a:latin typeface="Palatino Linotype"/>
                        </a:defRPr>
                      </a:lvl7pPr>
                      <a:lvl8pPr marL="3200400" algn="l" defTabSz="914400" rtl="0" eaLnBrk="1" latinLnBrk="0" hangingPunct="1">
                        <a:defRPr sz="1800" kern="1200">
                          <a:solidFill>
                            <a:schemeClr val="dk1"/>
                          </a:solidFill>
                          <a:latin typeface="Palatino Linotype"/>
                        </a:defRPr>
                      </a:lvl8pPr>
                      <a:lvl9pPr marL="3657600" algn="l" defTabSz="914400" rtl="0" eaLnBrk="1" latinLnBrk="0" hangingPunct="1">
                        <a:defRPr sz="1800" kern="1200">
                          <a:solidFill>
                            <a:schemeClr val="dk1"/>
                          </a:solidFill>
                          <a:latin typeface="Palatino Linotype"/>
                        </a:defRPr>
                      </a:lvl9pPr>
                    </a:lstStyle>
                    <a:p>
                      <a:r>
                        <a:rPr lang="en-US" sz="1400" dirty="0" smtClean="0">
                          <a:latin typeface="Arial" panose="020B0604020202020204" pitchFamily="34" charset="0"/>
                          <a:cs typeface="Arial" panose="020B0604020202020204" pitchFamily="34" charset="0"/>
                        </a:rPr>
                        <a:t>Payment  Use by Medicaid (or</a:t>
                      </a:r>
                      <a:r>
                        <a:rPr lang="en-US" sz="1400" baseline="0" dirty="0" smtClean="0">
                          <a:latin typeface="Arial" panose="020B0604020202020204" pitchFamily="34" charset="0"/>
                          <a:cs typeface="Arial" panose="020B0604020202020204" pitchFamily="34" charset="0"/>
                        </a:rPr>
                        <a:t> Moving Toward Use)</a:t>
                      </a:r>
                      <a:endParaRPr lang="en-US" sz="1400" dirty="0">
                        <a:latin typeface="Arial" panose="020B0604020202020204" pitchFamily="34" charset="0"/>
                        <a:cs typeface="Arial" panose="020B0604020202020204" pitchFamily="34" charset="0"/>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855E40">
                        <a:tint val="20000"/>
                      </a:srgbClr>
                    </a:solidFill>
                  </a:tcPr>
                </a:tc>
                <a:tc>
                  <a:txBody>
                    <a:bodyPr/>
                    <a:lstStyle>
                      <a:lvl1pPr marL="0" algn="l" defTabSz="914400" rtl="0" eaLnBrk="1" latinLnBrk="0" hangingPunct="1">
                        <a:defRPr sz="1800" kern="1200">
                          <a:solidFill>
                            <a:schemeClr val="dk1"/>
                          </a:solidFill>
                          <a:latin typeface="Palatino Linotype"/>
                        </a:defRPr>
                      </a:lvl1pPr>
                      <a:lvl2pPr marL="457200" algn="l" defTabSz="914400" rtl="0" eaLnBrk="1" latinLnBrk="0" hangingPunct="1">
                        <a:defRPr sz="1800" kern="1200">
                          <a:solidFill>
                            <a:schemeClr val="dk1"/>
                          </a:solidFill>
                          <a:latin typeface="Palatino Linotype"/>
                        </a:defRPr>
                      </a:lvl2pPr>
                      <a:lvl3pPr marL="914400" algn="l" defTabSz="914400" rtl="0" eaLnBrk="1" latinLnBrk="0" hangingPunct="1">
                        <a:defRPr sz="1800" kern="1200">
                          <a:solidFill>
                            <a:schemeClr val="dk1"/>
                          </a:solidFill>
                          <a:latin typeface="Palatino Linotype"/>
                        </a:defRPr>
                      </a:lvl3pPr>
                      <a:lvl4pPr marL="1371600" algn="l" defTabSz="914400" rtl="0" eaLnBrk="1" latinLnBrk="0" hangingPunct="1">
                        <a:defRPr sz="1800" kern="1200">
                          <a:solidFill>
                            <a:schemeClr val="dk1"/>
                          </a:solidFill>
                          <a:latin typeface="Palatino Linotype"/>
                        </a:defRPr>
                      </a:lvl4pPr>
                      <a:lvl5pPr marL="1828800" algn="l" defTabSz="914400" rtl="0" eaLnBrk="1" latinLnBrk="0" hangingPunct="1">
                        <a:defRPr sz="1800" kern="1200">
                          <a:solidFill>
                            <a:schemeClr val="dk1"/>
                          </a:solidFill>
                          <a:latin typeface="Palatino Linotype"/>
                        </a:defRPr>
                      </a:lvl5pPr>
                      <a:lvl6pPr marL="2286000" algn="l" defTabSz="914400" rtl="0" eaLnBrk="1" latinLnBrk="0" hangingPunct="1">
                        <a:defRPr sz="1800" kern="1200">
                          <a:solidFill>
                            <a:schemeClr val="dk1"/>
                          </a:solidFill>
                          <a:latin typeface="Palatino Linotype"/>
                        </a:defRPr>
                      </a:lvl6pPr>
                      <a:lvl7pPr marL="2743200" algn="l" defTabSz="914400" rtl="0" eaLnBrk="1" latinLnBrk="0" hangingPunct="1">
                        <a:defRPr sz="1800" kern="1200">
                          <a:solidFill>
                            <a:schemeClr val="dk1"/>
                          </a:solidFill>
                          <a:latin typeface="Palatino Linotype"/>
                        </a:defRPr>
                      </a:lvl7pPr>
                      <a:lvl8pPr marL="3200400" algn="l" defTabSz="914400" rtl="0" eaLnBrk="1" latinLnBrk="0" hangingPunct="1">
                        <a:defRPr sz="1800" kern="1200">
                          <a:solidFill>
                            <a:schemeClr val="dk1"/>
                          </a:solidFill>
                          <a:latin typeface="Palatino Linotype"/>
                        </a:defRPr>
                      </a:lvl8pPr>
                      <a:lvl9pPr marL="3657600" algn="l" defTabSz="914400" rtl="0" eaLnBrk="1" latinLnBrk="0" hangingPunct="1">
                        <a:defRPr sz="1800" kern="1200">
                          <a:solidFill>
                            <a:schemeClr val="dk1"/>
                          </a:solidFill>
                          <a:latin typeface="Palatino Linotype"/>
                        </a:defRPr>
                      </a:lvl9pPr>
                    </a:lstStyle>
                    <a:p>
                      <a:r>
                        <a:rPr lang="en-US" sz="1400" dirty="0" smtClean="0">
                          <a:latin typeface="Arial" panose="020B0604020202020204" pitchFamily="34" charset="0"/>
                          <a:cs typeface="Arial" panose="020B0604020202020204" pitchFamily="34" charset="0"/>
                        </a:rPr>
                        <a:t>KS, MI, NC, NH, NM, OK, OR, SD, WI, WV</a:t>
                      </a:r>
                      <a:endParaRPr lang="en-US" sz="1400" dirty="0">
                        <a:latin typeface="Arial" panose="020B0604020202020204" pitchFamily="34" charset="0"/>
                        <a:cs typeface="Arial" panose="020B0604020202020204" pitchFamily="34" charset="0"/>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855E40">
                        <a:tint val="20000"/>
                      </a:srgbClr>
                    </a:solidFill>
                  </a:tcPr>
                </a:tc>
                <a:tc>
                  <a:txBody>
                    <a:bodyPr/>
                    <a:lstStyle>
                      <a:lvl1pPr marL="0" algn="l" defTabSz="914400" rtl="0" eaLnBrk="1" latinLnBrk="0" hangingPunct="1">
                        <a:defRPr sz="1800" kern="1200">
                          <a:solidFill>
                            <a:schemeClr val="dk1"/>
                          </a:solidFill>
                          <a:latin typeface="Palatino Linotype"/>
                        </a:defRPr>
                      </a:lvl1pPr>
                      <a:lvl2pPr marL="457200" algn="l" defTabSz="914400" rtl="0" eaLnBrk="1" latinLnBrk="0" hangingPunct="1">
                        <a:defRPr sz="1800" kern="1200">
                          <a:solidFill>
                            <a:schemeClr val="dk1"/>
                          </a:solidFill>
                          <a:latin typeface="Palatino Linotype"/>
                        </a:defRPr>
                      </a:lvl2pPr>
                      <a:lvl3pPr marL="914400" algn="l" defTabSz="914400" rtl="0" eaLnBrk="1" latinLnBrk="0" hangingPunct="1">
                        <a:defRPr sz="1800" kern="1200">
                          <a:solidFill>
                            <a:schemeClr val="dk1"/>
                          </a:solidFill>
                          <a:latin typeface="Palatino Linotype"/>
                        </a:defRPr>
                      </a:lvl3pPr>
                      <a:lvl4pPr marL="1371600" algn="l" defTabSz="914400" rtl="0" eaLnBrk="1" latinLnBrk="0" hangingPunct="1">
                        <a:defRPr sz="1800" kern="1200">
                          <a:solidFill>
                            <a:schemeClr val="dk1"/>
                          </a:solidFill>
                          <a:latin typeface="Palatino Linotype"/>
                        </a:defRPr>
                      </a:lvl4pPr>
                      <a:lvl5pPr marL="1828800" algn="l" defTabSz="914400" rtl="0" eaLnBrk="1" latinLnBrk="0" hangingPunct="1">
                        <a:defRPr sz="1800" kern="1200">
                          <a:solidFill>
                            <a:schemeClr val="dk1"/>
                          </a:solidFill>
                          <a:latin typeface="Palatino Linotype"/>
                        </a:defRPr>
                      </a:lvl5pPr>
                      <a:lvl6pPr marL="2286000" algn="l" defTabSz="914400" rtl="0" eaLnBrk="1" latinLnBrk="0" hangingPunct="1">
                        <a:defRPr sz="1800" kern="1200">
                          <a:solidFill>
                            <a:schemeClr val="dk1"/>
                          </a:solidFill>
                          <a:latin typeface="Palatino Linotype"/>
                        </a:defRPr>
                      </a:lvl6pPr>
                      <a:lvl7pPr marL="2743200" algn="l" defTabSz="914400" rtl="0" eaLnBrk="1" latinLnBrk="0" hangingPunct="1">
                        <a:defRPr sz="1800" kern="1200">
                          <a:solidFill>
                            <a:schemeClr val="dk1"/>
                          </a:solidFill>
                          <a:latin typeface="Palatino Linotype"/>
                        </a:defRPr>
                      </a:lvl7pPr>
                      <a:lvl8pPr marL="3200400" algn="l" defTabSz="914400" rtl="0" eaLnBrk="1" latinLnBrk="0" hangingPunct="1">
                        <a:defRPr sz="1800" kern="1200">
                          <a:solidFill>
                            <a:schemeClr val="dk1"/>
                          </a:solidFill>
                          <a:latin typeface="Palatino Linotype"/>
                        </a:defRPr>
                      </a:lvl8pPr>
                      <a:lvl9pPr marL="3657600" algn="l" defTabSz="914400" rtl="0" eaLnBrk="1" latinLnBrk="0" hangingPunct="1">
                        <a:defRPr sz="1800" kern="1200">
                          <a:solidFill>
                            <a:schemeClr val="dk1"/>
                          </a:solidFill>
                          <a:latin typeface="Palatino Linotype"/>
                        </a:defRPr>
                      </a:lvl9pPr>
                    </a:lstStyle>
                    <a:p>
                      <a:pPr algn="l"/>
                      <a:r>
                        <a:rPr lang="en-US" sz="1400" b="0" dirty="0" smtClean="0">
                          <a:solidFill>
                            <a:schemeClr val="tx1"/>
                          </a:solidFill>
                          <a:latin typeface="Arial" panose="020B0604020202020204" pitchFamily="34" charset="0"/>
                          <a:cs typeface="Arial" panose="020B0604020202020204" pitchFamily="34" charset="0"/>
                        </a:rPr>
                        <a:t>AZ, CA, CO, FL, IL, KY, MA, MD, MN, MS, MT, ND, NE, NY, OH, PA, RI, SC, TX, WA</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DEAE8"/>
                    </a:solidFill>
                  </a:tcPr>
                </a:tc>
              </a:tr>
              <a:tr h="459578">
                <a:tc>
                  <a:txBody>
                    <a:bodyPr/>
                    <a:lstStyle>
                      <a:lvl1pPr marL="0" algn="l" defTabSz="914400" rtl="0" eaLnBrk="1" latinLnBrk="0" hangingPunct="1">
                        <a:defRPr sz="1800" kern="1200">
                          <a:solidFill>
                            <a:schemeClr val="dk1"/>
                          </a:solidFill>
                          <a:latin typeface="Palatino Linotype"/>
                        </a:defRPr>
                      </a:lvl1pPr>
                      <a:lvl2pPr marL="457200" algn="l" defTabSz="914400" rtl="0" eaLnBrk="1" latinLnBrk="0" hangingPunct="1">
                        <a:defRPr sz="1800" kern="1200">
                          <a:solidFill>
                            <a:schemeClr val="dk1"/>
                          </a:solidFill>
                          <a:latin typeface="Palatino Linotype"/>
                        </a:defRPr>
                      </a:lvl2pPr>
                      <a:lvl3pPr marL="914400" algn="l" defTabSz="914400" rtl="0" eaLnBrk="1" latinLnBrk="0" hangingPunct="1">
                        <a:defRPr sz="1800" kern="1200">
                          <a:solidFill>
                            <a:schemeClr val="dk1"/>
                          </a:solidFill>
                          <a:latin typeface="Palatino Linotype"/>
                        </a:defRPr>
                      </a:lvl3pPr>
                      <a:lvl4pPr marL="1371600" algn="l" defTabSz="914400" rtl="0" eaLnBrk="1" latinLnBrk="0" hangingPunct="1">
                        <a:defRPr sz="1800" kern="1200">
                          <a:solidFill>
                            <a:schemeClr val="dk1"/>
                          </a:solidFill>
                          <a:latin typeface="Palatino Linotype"/>
                        </a:defRPr>
                      </a:lvl4pPr>
                      <a:lvl5pPr marL="1828800" algn="l" defTabSz="914400" rtl="0" eaLnBrk="1" latinLnBrk="0" hangingPunct="1">
                        <a:defRPr sz="1800" kern="1200">
                          <a:solidFill>
                            <a:schemeClr val="dk1"/>
                          </a:solidFill>
                          <a:latin typeface="Palatino Linotype"/>
                        </a:defRPr>
                      </a:lvl5pPr>
                      <a:lvl6pPr marL="2286000" algn="l" defTabSz="914400" rtl="0" eaLnBrk="1" latinLnBrk="0" hangingPunct="1">
                        <a:defRPr sz="1800" kern="1200">
                          <a:solidFill>
                            <a:schemeClr val="dk1"/>
                          </a:solidFill>
                          <a:latin typeface="Palatino Linotype"/>
                        </a:defRPr>
                      </a:lvl6pPr>
                      <a:lvl7pPr marL="2743200" algn="l" defTabSz="914400" rtl="0" eaLnBrk="1" latinLnBrk="0" hangingPunct="1">
                        <a:defRPr sz="1800" kern="1200">
                          <a:solidFill>
                            <a:schemeClr val="dk1"/>
                          </a:solidFill>
                          <a:latin typeface="Palatino Linotype"/>
                        </a:defRPr>
                      </a:lvl7pPr>
                      <a:lvl8pPr marL="3200400" algn="l" defTabSz="914400" rtl="0" eaLnBrk="1" latinLnBrk="0" hangingPunct="1">
                        <a:defRPr sz="1800" kern="1200">
                          <a:solidFill>
                            <a:schemeClr val="dk1"/>
                          </a:solidFill>
                          <a:latin typeface="Palatino Linotype"/>
                        </a:defRPr>
                      </a:lvl8pPr>
                      <a:lvl9pPr marL="3657600" algn="l" defTabSz="914400" rtl="0" eaLnBrk="1" latinLnBrk="0" hangingPunct="1">
                        <a:defRPr sz="1800" kern="1200">
                          <a:solidFill>
                            <a:schemeClr val="dk1"/>
                          </a:solidFill>
                          <a:latin typeface="Palatino Linotype"/>
                        </a:defRPr>
                      </a:lvl9pPr>
                    </a:lstStyle>
                    <a:p>
                      <a:r>
                        <a:rPr lang="en-US" sz="1400" dirty="0" smtClean="0">
                          <a:latin typeface="Arial" panose="020B0604020202020204" pitchFamily="34" charset="0"/>
                          <a:cs typeface="Arial" panose="020B0604020202020204" pitchFamily="34" charset="0"/>
                        </a:rPr>
                        <a:t>Payment use by other payers</a:t>
                      </a:r>
                      <a:endParaRPr lang="en-US" sz="1400" dirty="0">
                        <a:latin typeface="Arial" panose="020B0604020202020204" pitchFamily="34" charset="0"/>
                        <a:cs typeface="Arial" panose="020B0604020202020204" pitchFamily="34" charset="0"/>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855E40">
                        <a:tint val="40000"/>
                      </a:srgbClr>
                    </a:solidFill>
                  </a:tcPr>
                </a:tc>
                <a:tc>
                  <a:txBody>
                    <a:bodyPr/>
                    <a:lstStyle>
                      <a:lvl1pPr marL="0" algn="l" defTabSz="914400" rtl="0" eaLnBrk="1" latinLnBrk="0" hangingPunct="1">
                        <a:defRPr sz="1800" kern="1200">
                          <a:solidFill>
                            <a:schemeClr val="dk1"/>
                          </a:solidFill>
                          <a:latin typeface="Palatino Linotype"/>
                        </a:defRPr>
                      </a:lvl1pPr>
                      <a:lvl2pPr marL="457200" algn="l" defTabSz="914400" rtl="0" eaLnBrk="1" latinLnBrk="0" hangingPunct="1">
                        <a:defRPr sz="1800" kern="1200">
                          <a:solidFill>
                            <a:schemeClr val="dk1"/>
                          </a:solidFill>
                          <a:latin typeface="Palatino Linotype"/>
                        </a:defRPr>
                      </a:lvl2pPr>
                      <a:lvl3pPr marL="914400" algn="l" defTabSz="914400" rtl="0" eaLnBrk="1" latinLnBrk="0" hangingPunct="1">
                        <a:defRPr sz="1800" kern="1200">
                          <a:solidFill>
                            <a:schemeClr val="dk1"/>
                          </a:solidFill>
                          <a:latin typeface="Palatino Linotype"/>
                        </a:defRPr>
                      </a:lvl3pPr>
                      <a:lvl4pPr marL="1371600" algn="l" defTabSz="914400" rtl="0" eaLnBrk="1" latinLnBrk="0" hangingPunct="1">
                        <a:defRPr sz="1800" kern="1200">
                          <a:solidFill>
                            <a:schemeClr val="dk1"/>
                          </a:solidFill>
                          <a:latin typeface="Palatino Linotype"/>
                        </a:defRPr>
                      </a:lvl4pPr>
                      <a:lvl5pPr marL="1828800" algn="l" defTabSz="914400" rtl="0" eaLnBrk="1" latinLnBrk="0" hangingPunct="1">
                        <a:defRPr sz="1800" kern="1200">
                          <a:solidFill>
                            <a:schemeClr val="dk1"/>
                          </a:solidFill>
                          <a:latin typeface="Palatino Linotype"/>
                        </a:defRPr>
                      </a:lvl5pPr>
                      <a:lvl6pPr marL="2286000" algn="l" defTabSz="914400" rtl="0" eaLnBrk="1" latinLnBrk="0" hangingPunct="1">
                        <a:defRPr sz="1800" kern="1200">
                          <a:solidFill>
                            <a:schemeClr val="dk1"/>
                          </a:solidFill>
                          <a:latin typeface="Palatino Linotype"/>
                        </a:defRPr>
                      </a:lvl6pPr>
                      <a:lvl7pPr marL="2743200" algn="l" defTabSz="914400" rtl="0" eaLnBrk="1" latinLnBrk="0" hangingPunct="1">
                        <a:defRPr sz="1800" kern="1200">
                          <a:solidFill>
                            <a:schemeClr val="dk1"/>
                          </a:solidFill>
                          <a:latin typeface="Palatino Linotype"/>
                        </a:defRPr>
                      </a:lvl7pPr>
                      <a:lvl8pPr marL="3200400" algn="l" defTabSz="914400" rtl="0" eaLnBrk="1" latinLnBrk="0" hangingPunct="1">
                        <a:defRPr sz="1800" kern="1200">
                          <a:solidFill>
                            <a:schemeClr val="dk1"/>
                          </a:solidFill>
                          <a:latin typeface="Palatino Linotype"/>
                        </a:defRPr>
                      </a:lvl8pPr>
                      <a:lvl9pPr marL="3657600" algn="l" defTabSz="914400" rtl="0" eaLnBrk="1" latinLnBrk="0" hangingPunct="1">
                        <a:defRPr sz="1800" kern="1200">
                          <a:solidFill>
                            <a:schemeClr val="dk1"/>
                          </a:solidFill>
                          <a:latin typeface="Palatino Linotype"/>
                        </a:defRPr>
                      </a:lvl9pPr>
                    </a:lstStyle>
                    <a:p>
                      <a:r>
                        <a:rPr lang="en-US" sz="1400" dirty="0" smtClean="0">
                          <a:latin typeface="Arial" panose="020B0604020202020204" pitchFamily="34" charset="0"/>
                          <a:cs typeface="Arial" panose="020B0604020202020204" pitchFamily="34" charset="0"/>
                        </a:rPr>
                        <a:t>Commercial</a:t>
                      </a:r>
                      <a:r>
                        <a:rPr lang="en-US" sz="1400" baseline="0" dirty="0" smtClean="0">
                          <a:latin typeface="Arial" panose="020B0604020202020204" pitchFamily="34" charset="0"/>
                          <a:cs typeface="Arial" panose="020B0604020202020204" pitchFamily="34" charset="0"/>
                        </a:rPr>
                        <a:t> plan use</a:t>
                      </a:r>
                      <a:endParaRPr lang="en-US" sz="1400" dirty="0">
                        <a:latin typeface="Arial" panose="020B0604020202020204" pitchFamily="34" charset="0"/>
                        <a:cs typeface="Arial" panose="020B0604020202020204" pitchFamily="34" charset="0"/>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855E40">
                        <a:tint val="40000"/>
                      </a:srgbClr>
                    </a:solidFill>
                  </a:tcPr>
                </a:tc>
                <a:tc>
                  <a:txBody>
                    <a:bodyPr/>
                    <a:lstStyle>
                      <a:lvl1pPr marL="0" algn="l" defTabSz="914400" rtl="0" eaLnBrk="1" latinLnBrk="0" hangingPunct="1">
                        <a:defRPr sz="1800" kern="1200">
                          <a:solidFill>
                            <a:schemeClr val="dk1"/>
                          </a:solidFill>
                          <a:latin typeface="Palatino Linotype"/>
                        </a:defRPr>
                      </a:lvl1pPr>
                      <a:lvl2pPr marL="457200" algn="l" defTabSz="914400" rtl="0" eaLnBrk="1" latinLnBrk="0" hangingPunct="1">
                        <a:defRPr sz="1800" kern="1200">
                          <a:solidFill>
                            <a:schemeClr val="dk1"/>
                          </a:solidFill>
                          <a:latin typeface="Palatino Linotype"/>
                        </a:defRPr>
                      </a:lvl2pPr>
                      <a:lvl3pPr marL="914400" algn="l" defTabSz="914400" rtl="0" eaLnBrk="1" latinLnBrk="0" hangingPunct="1">
                        <a:defRPr sz="1800" kern="1200">
                          <a:solidFill>
                            <a:schemeClr val="dk1"/>
                          </a:solidFill>
                          <a:latin typeface="Palatino Linotype"/>
                        </a:defRPr>
                      </a:lvl3pPr>
                      <a:lvl4pPr marL="1371600" algn="l" defTabSz="914400" rtl="0" eaLnBrk="1" latinLnBrk="0" hangingPunct="1">
                        <a:defRPr sz="1800" kern="1200">
                          <a:solidFill>
                            <a:schemeClr val="dk1"/>
                          </a:solidFill>
                          <a:latin typeface="Palatino Linotype"/>
                        </a:defRPr>
                      </a:lvl4pPr>
                      <a:lvl5pPr marL="1828800" algn="l" defTabSz="914400" rtl="0" eaLnBrk="1" latinLnBrk="0" hangingPunct="1">
                        <a:defRPr sz="1800" kern="1200">
                          <a:solidFill>
                            <a:schemeClr val="dk1"/>
                          </a:solidFill>
                          <a:latin typeface="Palatino Linotype"/>
                        </a:defRPr>
                      </a:lvl5pPr>
                      <a:lvl6pPr marL="2286000" algn="l" defTabSz="914400" rtl="0" eaLnBrk="1" latinLnBrk="0" hangingPunct="1">
                        <a:defRPr sz="1800" kern="1200">
                          <a:solidFill>
                            <a:schemeClr val="dk1"/>
                          </a:solidFill>
                          <a:latin typeface="Palatino Linotype"/>
                        </a:defRPr>
                      </a:lvl6pPr>
                      <a:lvl7pPr marL="2743200" algn="l" defTabSz="914400" rtl="0" eaLnBrk="1" latinLnBrk="0" hangingPunct="1">
                        <a:defRPr sz="1800" kern="1200">
                          <a:solidFill>
                            <a:schemeClr val="dk1"/>
                          </a:solidFill>
                          <a:latin typeface="Palatino Linotype"/>
                        </a:defRPr>
                      </a:lvl7pPr>
                      <a:lvl8pPr marL="3200400" algn="l" defTabSz="914400" rtl="0" eaLnBrk="1" latinLnBrk="0" hangingPunct="1">
                        <a:defRPr sz="1800" kern="1200">
                          <a:solidFill>
                            <a:schemeClr val="dk1"/>
                          </a:solidFill>
                          <a:latin typeface="Palatino Linotype"/>
                        </a:defRPr>
                      </a:lvl8pPr>
                      <a:lvl9pPr marL="3657600" algn="l" defTabSz="914400" rtl="0" eaLnBrk="1" latinLnBrk="0" hangingPunct="1">
                        <a:defRPr sz="1800" kern="1200">
                          <a:solidFill>
                            <a:schemeClr val="dk1"/>
                          </a:solidFill>
                          <a:latin typeface="Palatino Linotype"/>
                        </a:defRPr>
                      </a:lvl9pPr>
                    </a:lstStyle>
                    <a:p>
                      <a:r>
                        <a:rPr lang="en-US" sz="1400" dirty="0" smtClean="0">
                          <a:latin typeface="Arial" panose="020B0604020202020204" pitchFamily="34" charset="0"/>
                          <a:cs typeface="Arial" panose="020B0604020202020204" pitchFamily="34" charset="0"/>
                        </a:rPr>
                        <a:t>Commercial plan</a:t>
                      </a:r>
                      <a:r>
                        <a:rPr lang="en-US" sz="1400" baseline="0" dirty="0" smtClean="0">
                          <a:latin typeface="Arial" panose="020B0604020202020204" pitchFamily="34" charset="0"/>
                          <a:cs typeface="Arial" panose="020B0604020202020204" pitchFamily="34" charset="0"/>
                        </a:rPr>
                        <a:t> use</a:t>
                      </a:r>
                      <a:endParaRPr lang="en-US" sz="1400" dirty="0">
                        <a:latin typeface="Arial" panose="020B0604020202020204" pitchFamily="34" charset="0"/>
                        <a:cs typeface="Arial" panose="020B0604020202020204" pitchFamily="34" charset="0"/>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9D2CE"/>
                    </a:solidFill>
                  </a:tcPr>
                </a:tc>
              </a:tr>
              <a:tr h="712522">
                <a:tc>
                  <a:txBody>
                    <a:bodyPr/>
                    <a:lstStyle>
                      <a:lvl1pPr marL="0" algn="l" defTabSz="914400" rtl="0" eaLnBrk="1" latinLnBrk="0" hangingPunct="1">
                        <a:defRPr sz="1800" kern="1200">
                          <a:solidFill>
                            <a:schemeClr val="dk1"/>
                          </a:solidFill>
                          <a:latin typeface="Palatino Linotype"/>
                        </a:defRPr>
                      </a:lvl1pPr>
                      <a:lvl2pPr marL="457200" algn="l" defTabSz="914400" rtl="0" eaLnBrk="1" latinLnBrk="0" hangingPunct="1">
                        <a:defRPr sz="1800" kern="1200">
                          <a:solidFill>
                            <a:schemeClr val="dk1"/>
                          </a:solidFill>
                          <a:latin typeface="Palatino Linotype"/>
                        </a:defRPr>
                      </a:lvl2pPr>
                      <a:lvl3pPr marL="914400" algn="l" defTabSz="914400" rtl="0" eaLnBrk="1" latinLnBrk="0" hangingPunct="1">
                        <a:defRPr sz="1800" kern="1200">
                          <a:solidFill>
                            <a:schemeClr val="dk1"/>
                          </a:solidFill>
                          <a:latin typeface="Palatino Linotype"/>
                        </a:defRPr>
                      </a:lvl3pPr>
                      <a:lvl4pPr marL="1371600" algn="l" defTabSz="914400" rtl="0" eaLnBrk="1" latinLnBrk="0" hangingPunct="1">
                        <a:defRPr sz="1800" kern="1200">
                          <a:solidFill>
                            <a:schemeClr val="dk1"/>
                          </a:solidFill>
                          <a:latin typeface="Palatino Linotype"/>
                        </a:defRPr>
                      </a:lvl4pPr>
                      <a:lvl5pPr marL="1828800" algn="l" defTabSz="914400" rtl="0" eaLnBrk="1" latinLnBrk="0" hangingPunct="1">
                        <a:defRPr sz="1800" kern="1200">
                          <a:solidFill>
                            <a:schemeClr val="dk1"/>
                          </a:solidFill>
                          <a:latin typeface="Palatino Linotype"/>
                        </a:defRPr>
                      </a:lvl5pPr>
                      <a:lvl6pPr marL="2286000" algn="l" defTabSz="914400" rtl="0" eaLnBrk="1" latinLnBrk="0" hangingPunct="1">
                        <a:defRPr sz="1800" kern="1200">
                          <a:solidFill>
                            <a:schemeClr val="dk1"/>
                          </a:solidFill>
                          <a:latin typeface="Palatino Linotype"/>
                        </a:defRPr>
                      </a:lvl6pPr>
                      <a:lvl7pPr marL="2743200" algn="l" defTabSz="914400" rtl="0" eaLnBrk="1" latinLnBrk="0" hangingPunct="1">
                        <a:defRPr sz="1800" kern="1200">
                          <a:solidFill>
                            <a:schemeClr val="dk1"/>
                          </a:solidFill>
                          <a:latin typeface="Palatino Linotype"/>
                        </a:defRPr>
                      </a:lvl7pPr>
                      <a:lvl8pPr marL="3200400" algn="l" defTabSz="914400" rtl="0" eaLnBrk="1" latinLnBrk="0" hangingPunct="1">
                        <a:defRPr sz="1800" kern="1200">
                          <a:solidFill>
                            <a:schemeClr val="dk1"/>
                          </a:solidFill>
                          <a:latin typeface="Palatino Linotype"/>
                        </a:defRPr>
                      </a:lvl8pPr>
                      <a:lvl9pPr marL="3657600" algn="l" defTabSz="914400" rtl="0" eaLnBrk="1" latinLnBrk="0" hangingPunct="1">
                        <a:defRPr sz="1800" kern="1200">
                          <a:solidFill>
                            <a:schemeClr val="dk1"/>
                          </a:solidFill>
                          <a:latin typeface="Palatino Linotype"/>
                        </a:defRPr>
                      </a:lvl9pPr>
                    </a:lstStyle>
                    <a:p>
                      <a:r>
                        <a:rPr lang="en-US" sz="1400" dirty="0" smtClean="0">
                          <a:latin typeface="Arial" panose="020B0604020202020204" pitchFamily="34" charset="0"/>
                          <a:cs typeface="Arial" panose="020B0604020202020204" pitchFamily="34" charset="0"/>
                        </a:rPr>
                        <a:t>Other users</a:t>
                      </a:r>
                      <a:endParaRPr lang="en-US" sz="1400" dirty="0">
                        <a:latin typeface="Arial" panose="020B0604020202020204" pitchFamily="34" charset="0"/>
                        <a:cs typeface="Arial" panose="020B0604020202020204" pitchFamily="34" charset="0"/>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855E40">
                        <a:tint val="20000"/>
                      </a:srgbClr>
                    </a:solidFill>
                  </a:tcPr>
                </a:tc>
                <a:tc>
                  <a:txBody>
                    <a:bodyPr/>
                    <a:lstStyle>
                      <a:lvl1pPr marL="0" algn="l" defTabSz="914400" rtl="0" eaLnBrk="1" latinLnBrk="0" hangingPunct="1">
                        <a:defRPr sz="1800" kern="1200">
                          <a:solidFill>
                            <a:schemeClr val="dk1"/>
                          </a:solidFill>
                          <a:latin typeface="Palatino Linotype"/>
                        </a:defRPr>
                      </a:lvl1pPr>
                      <a:lvl2pPr marL="457200" algn="l" defTabSz="914400" rtl="0" eaLnBrk="1" latinLnBrk="0" hangingPunct="1">
                        <a:defRPr sz="1800" kern="1200">
                          <a:solidFill>
                            <a:schemeClr val="dk1"/>
                          </a:solidFill>
                          <a:latin typeface="Palatino Linotype"/>
                        </a:defRPr>
                      </a:lvl2pPr>
                      <a:lvl3pPr marL="914400" algn="l" defTabSz="914400" rtl="0" eaLnBrk="1" latinLnBrk="0" hangingPunct="1">
                        <a:defRPr sz="1800" kern="1200">
                          <a:solidFill>
                            <a:schemeClr val="dk1"/>
                          </a:solidFill>
                          <a:latin typeface="Palatino Linotype"/>
                        </a:defRPr>
                      </a:lvl3pPr>
                      <a:lvl4pPr marL="1371600" algn="l" defTabSz="914400" rtl="0" eaLnBrk="1" latinLnBrk="0" hangingPunct="1">
                        <a:defRPr sz="1800" kern="1200">
                          <a:solidFill>
                            <a:schemeClr val="dk1"/>
                          </a:solidFill>
                          <a:latin typeface="Palatino Linotype"/>
                        </a:defRPr>
                      </a:lvl4pPr>
                      <a:lvl5pPr marL="1828800" algn="l" defTabSz="914400" rtl="0" eaLnBrk="1" latinLnBrk="0" hangingPunct="1">
                        <a:defRPr sz="1800" kern="1200">
                          <a:solidFill>
                            <a:schemeClr val="dk1"/>
                          </a:solidFill>
                          <a:latin typeface="Palatino Linotype"/>
                        </a:defRPr>
                      </a:lvl5pPr>
                      <a:lvl6pPr marL="2286000" algn="l" defTabSz="914400" rtl="0" eaLnBrk="1" latinLnBrk="0" hangingPunct="1">
                        <a:defRPr sz="1800" kern="1200">
                          <a:solidFill>
                            <a:schemeClr val="dk1"/>
                          </a:solidFill>
                          <a:latin typeface="Palatino Linotype"/>
                        </a:defRPr>
                      </a:lvl6pPr>
                      <a:lvl7pPr marL="2743200" algn="l" defTabSz="914400" rtl="0" eaLnBrk="1" latinLnBrk="0" hangingPunct="1">
                        <a:defRPr sz="1800" kern="1200">
                          <a:solidFill>
                            <a:schemeClr val="dk1"/>
                          </a:solidFill>
                          <a:latin typeface="Palatino Linotype"/>
                        </a:defRPr>
                      </a:lvl7pPr>
                      <a:lvl8pPr marL="3200400" algn="l" defTabSz="914400" rtl="0" eaLnBrk="1" latinLnBrk="0" hangingPunct="1">
                        <a:defRPr sz="1800" kern="1200">
                          <a:solidFill>
                            <a:schemeClr val="dk1"/>
                          </a:solidFill>
                          <a:latin typeface="Palatino Linotype"/>
                        </a:defRPr>
                      </a:lvl8pPr>
                      <a:lvl9pPr marL="3657600" algn="l" defTabSz="914400" rtl="0" eaLnBrk="1" latinLnBrk="0" hangingPunct="1">
                        <a:defRPr sz="1800" kern="1200">
                          <a:solidFill>
                            <a:schemeClr val="dk1"/>
                          </a:solidFill>
                          <a:latin typeface="Palatino Linotype"/>
                        </a:defRPr>
                      </a:lvl9pPr>
                    </a:lstStyle>
                    <a:p>
                      <a:r>
                        <a:rPr lang="en-US" sz="1400" dirty="0" smtClean="0">
                          <a:latin typeface="Arial" panose="020B0604020202020204" pitchFamily="34" charset="0"/>
                          <a:cs typeface="Arial" panose="020B0604020202020204" pitchFamily="34" charset="0"/>
                        </a:rPr>
                        <a:t>Medicare,</a:t>
                      </a:r>
                      <a:r>
                        <a:rPr lang="en-US" sz="1400" baseline="0" dirty="0" smtClean="0">
                          <a:latin typeface="Arial" panose="020B0604020202020204" pitchFamily="34" charset="0"/>
                          <a:cs typeface="Arial" panose="020B0604020202020204" pitchFamily="34" charset="0"/>
                        </a:rPr>
                        <a:t> hospitals</a:t>
                      </a:r>
                      <a:endParaRPr lang="en-US" sz="1400" dirty="0">
                        <a:latin typeface="Arial" panose="020B0604020202020204" pitchFamily="34" charset="0"/>
                        <a:cs typeface="Arial" panose="020B0604020202020204" pitchFamily="34" charset="0"/>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855E40">
                        <a:tint val="20000"/>
                      </a:srgbClr>
                    </a:solidFill>
                  </a:tcPr>
                </a:tc>
                <a:tc>
                  <a:txBody>
                    <a:bodyPr/>
                    <a:lstStyle>
                      <a:lvl1pPr marL="0" algn="l" defTabSz="914400" rtl="0" eaLnBrk="1" latinLnBrk="0" hangingPunct="1">
                        <a:defRPr sz="1800" kern="1200">
                          <a:solidFill>
                            <a:schemeClr val="dk1"/>
                          </a:solidFill>
                          <a:latin typeface="Palatino Linotype"/>
                        </a:defRPr>
                      </a:lvl1pPr>
                      <a:lvl2pPr marL="457200" algn="l" defTabSz="914400" rtl="0" eaLnBrk="1" latinLnBrk="0" hangingPunct="1">
                        <a:defRPr sz="1800" kern="1200">
                          <a:solidFill>
                            <a:schemeClr val="dk1"/>
                          </a:solidFill>
                          <a:latin typeface="Palatino Linotype"/>
                        </a:defRPr>
                      </a:lvl2pPr>
                      <a:lvl3pPr marL="914400" algn="l" defTabSz="914400" rtl="0" eaLnBrk="1" latinLnBrk="0" hangingPunct="1">
                        <a:defRPr sz="1800" kern="1200">
                          <a:solidFill>
                            <a:schemeClr val="dk1"/>
                          </a:solidFill>
                          <a:latin typeface="Palatino Linotype"/>
                        </a:defRPr>
                      </a:lvl3pPr>
                      <a:lvl4pPr marL="1371600" algn="l" defTabSz="914400" rtl="0" eaLnBrk="1" latinLnBrk="0" hangingPunct="1">
                        <a:defRPr sz="1800" kern="1200">
                          <a:solidFill>
                            <a:schemeClr val="dk1"/>
                          </a:solidFill>
                          <a:latin typeface="Palatino Linotype"/>
                        </a:defRPr>
                      </a:lvl4pPr>
                      <a:lvl5pPr marL="1828800" algn="l" defTabSz="914400" rtl="0" eaLnBrk="1" latinLnBrk="0" hangingPunct="1">
                        <a:defRPr sz="1800" kern="1200">
                          <a:solidFill>
                            <a:schemeClr val="dk1"/>
                          </a:solidFill>
                          <a:latin typeface="Palatino Linotype"/>
                        </a:defRPr>
                      </a:lvl5pPr>
                      <a:lvl6pPr marL="2286000" algn="l" defTabSz="914400" rtl="0" eaLnBrk="1" latinLnBrk="0" hangingPunct="1">
                        <a:defRPr sz="1800" kern="1200">
                          <a:solidFill>
                            <a:schemeClr val="dk1"/>
                          </a:solidFill>
                          <a:latin typeface="Palatino Linotype"/>
                        </a:defRPr>
                      </a:lvl6pPr>
                      <a:lvl7pPr marL="2743200" algn="l" defTabSz="914400" rtl="0" eaLnBrk="1" latinLnBrk="0" hangingPunct="1">
                        <a:defRPr sz="1800" kern="1200">
                          <a:solidFill>
                            <a:schemeClr val="dk1"/>
                          </a:solidFill>
                          <a:latin typeface="Palatino Linotype"/>
                        </a:defRPr>
                      </a:lvl7pPr>
                      <a:lvl8pPr marL="3200400" algn="l" defTabSz="914400" rtl="0" eaLnBrk="1" latinLnBrk="0" hangingPunct="1">
                        <a:defRPr sz="1800" kern="1200">
                          <a:solidFill>
                            <a:schemeClr val="dk1"/>
                          </a:solidFill>
                          <a:latin typeface="Palatino Linotype"/>
                        </a:defRPr>
                      </a:lvl8pPr>
                      <a:lvl9pPr marL="3657600" algn="l" defTabSz="914400" rtl="0" eaLnBrk="1" latinLnBrk="0" hangingPunct="1">
                        <a:defRPr sz="1800" kern="1200">
                          <a:solidFill>
                            <a:schemeClr val="dk1"/>
                          </a:solidFill>
                          <a:latin typeface="Palatino Linotype"/>
                        </a:defRPr>
                      </a:lvl9pPr>
                    </a:lstStyle>
                    <a:p>
                      <a:r>
                        <a:rPr lang="en-US" sz="1400" dirty="0" smtClean="0">
                          <a:latin typeface="Arial" panose="020B0604020202020204" pitchFamily="34" charset="0"/>
                          <a:cs typeface="Arial" panose="020B0604020202020204" pitchFamily="34" charset="0"/>
                        </a:rPr>
                        <a:t>Hospitals, AHRQ, MedPAC, JCAHO,</a:t>
                      </a:r>
                      <a:r>
                        <a:rPr lang="en-US" sz="1400" baseline="0" dirty="0" smtClean="0">
                          <a:latin typeface="Arial" panose="020B0604020202020204" pitchFamily="34" charset="0"/>
                          <a:cs typeface="Arial" panose="020B0604020202020204" pitchFamily="34" charset="0"/>
                        </a:rPr>
                        <a:t> various state “report cards”</a:t>
                      </a:r>
                      <a:endParaRPr lang="en-US" sz="1400" dirty="0">
                        <a:latin typeface="Arial" panose="020B0604020202020204" pitchFamily="34" charset="0"/>
                        <a:cs typeface="Arial" panose="020B0604020202020204" pitchFamily="34" charset="0"/>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EDEAE8"/>
                    </a:solidFill>
                  </a:tcPr>
                </a:tc>
              </a:tr>
              <a:tr h="1278717">
                <a:tc>
                  <a:txBody>
                    <a:bodyPr/>
                    <a:lstStyle>
                      <a:lvl1pPr marL="0" algn="l" defTabSz="914400" rtl="0" eaLnBrk="1" latinLnBrk="0" hangingPunct="1">
                        <a:defRPr sz="1800" kern="1200">
                          <a:solidFill>
                            <a:schemeClr val="dk1"/>
                          </a:solidFill>
                          <a:latin typeface="Palatino Linotype"/>
                        </a:defRPr>
                      </a:lvl1pPr>
                      <a:lvl2pPr marL="457200" algn="l" defTabSz="914400" rtl="0" eaLnBrk="1" latinLnBrk="0" hangingPunct="1">
                        <a:defRPr sz="1800" kern="1200">
                          <a:solidFill>
                            <a:schemeClr val="dk1"/>
                          </a:solidFill>
                          <a:latin typeface="Palatino Linotype"/>
                        </a:defRPr>
                      </a:lvl2pPr>
                      <a:lvl3pPr marL="914400" algn="l" defTabSz="914400" rtl="0" eaLnBrk="1" latinLnBrk="0" hangingPunct="1">
                        <a:defRPr sz="1800" kern="1200">
                          <a:solidFill>
                            <a:schemeClr val="dk1"/>
                          </a:solidFill>
                          <a:latin typeface="Palatino Linotype"/>
                        </a:defRPr>
                      </a:lvl3pPr>
                      <a:lvl4pPr marL="1371600" algn="l" defTabSz="914400" rtl="0" eaLnBrk="1" latinLnBrk="0" hangingPunct="1">
                        <a:defRPr sz="1800" kern="1200">
                          <a:solidFill>
                            <a:schemeClr val="dk1"/>
                          </a:solidFill>
                          <a:latin typeface="Palatino Linotype"/>
                        </a:defRPr>
                      </a:lvl4pPr>
                      <a:lvl5pPr marL="1828800" algn="l" defTabSz="914400" rtl="0" eaLnBrk="1" latinLnBrk="0" hangingPunct="1">
                        <a:defRPr sz="1800" kern="1200">
                          <a:solidFill>
                            <a:schemeClr val="dk1"/>
                          </a:solidFill>
                          <a:latin typeface="Palatino Linotype"/>
                        </a:defRPr>
                      </a:lvl5pPr>
                      <a:lvl6pPr marL="2286000" algn="l" defTabSz="914400" rtl="0" eaLnBrk="1" latinLnBrk="0" hangingPunct="1">
                        <a:defRPr sz="1800" kern="1200">
                          <a:solidFill>
                            <a:schemeClr val="dk1"/>
                          </a:solidFill>
                          <a:latin typeface="Palatino Linotype"/>
                        </a:defRPr>
                      </a:lvl6pPr>
                      <a:lvl7pPr marL="2743200" algn="l" defTabSz="914400" rtl="0" eaLnBrk="1" latinLnBrk="0" hangingPunct="1">
                        <a:defRPr sz="1800" kern="1200">
                          <a:solidFill>
                            <a:schemeClr val="dk1"/>
                          </a:solidFill>
                          <a:latin typeface="Palatino Linotype"/>
                        </a:defRPr>
                      </a:lvl7pPr>
                      <a:lvl8pPr marL="3200400" algn="l" defTabSz="914400" rtl="0" eaLnBrk="1" latinLnBrk="0" hangingPunct="1">
                        <a:defRPr sz="1800" kern="1200">
                          <a:solidFill>
                            <a:schemeClr val="dk1"/>
                          </a:solidFill>
                          <a:latin typeface="Palatino Linotype"/>
                        </a:defRPr>
                      </a:lvl8pPr>
                      <a:lvl9pPr marL="3657600" algn="l" defTabSz="914400" rtl="0" eaLnBrk="1" latinLnBrk="0" hangingPunct="1">
                        <a:defRPr sz="1800" kern="1200">
                          <a:solidFill>
                            <a:schemeClr val="dk1"/>
                          </a:solidFill>
                          <a:latin typeface="Palatino Linotype"/>
                        </a:defRPr>
                      </a:lvl9pPr>
                    </a:lstStyle>
                    <a:p>
                      <a:r>
                        <a:rPr lang="en-US" sz="1400" dirty="0" smtClean="0">
                          <a:latin typeface="Arial" panose="020B0604020202020204" pitchFamily="34" charset="0"/>
                          <a:cs typeface="Arial" panose="020B0604020202020204" pitchFamily="34" charset="0"/>
                        </a:rPr>
                        <a:t>Uses in measuring</a:t>
                      </a:r>
                      <a:r>
                        <a:rPr lang="en-US" sz="1400" baseline="0" dirty="0" smtClean="0">
                          <a:latin typeface="Arial" panose="020B0604020202020204" pitchFamily="34" charset="0"/>
                          <a:cs typeface="Arial" panose="020B0604020202020204" pitchFamily="34" charset="0"/>
                        </a:rPr>
                        <a:t> hospital quality</a:t>
                      </a:r>
                      <a:endParaRPr lang="en-US" sz="1400" dirty="0">
                        <a:latin typeface="Arial" panose="020B0604020202020204" pitchFamily="34" charset="0"/>
                        <a:cs typeface="Arial" panose="020B0604020202020204" pitchFamily="34" charset="0"/>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855E40">
                        <a:tint val="40000"/>
                      </a:srgbClr>
                    </a:solidFill>
                  </a:tcPr>
                </a:tc>
                <a:tc>
                  <a:txBody>
                    <a:bodyPr/>
                    <a:lstStyle>
                      <a:lvl1pPr marL="0" algn="l" defTabSz="914400" rtl="0" eaLnBrk="1" latinLnBrk="0" hangingPunct="1">
                        <a:defRPr sz="1800" kern="1200">
                          <a:solidFill>
                            <a:schemeClr val="dk1"/>
                          </a:solidFill>
                          <a:latin typeface="Palatino Linotype"/>
                        </a:defRPr>
                      </a:lvl1pPr>
                      <a:lvl2pPr marL="457200" algn="l" defTabSz="914400" rtl="0" eaLnBrk="1" latinLnBrk="0" hangingPunct="1">
                        <a:defRPr sz="1800" kern="1200">
                          <a:solidFill>
                            <a:schemeClr val="dk1"/>
                          </a:solidFill>
                          <a:latin typeface="Palatino Linotype"/>
                        </a:defRPr>
                      </a:lvl2pPr>
                      <a:lvl3pPr marL="914400" algn="l" defTabSz="914400" rtl="0" eaLnBrk="1" latinLnBrk="0" hangingPunct="1">
                        <a:defRPr sz="1800" kern="1200">
                          <a:solidFill>
                            <a:schemeClr val="dk1"/>
                          </a:solidFill>
                          <a:latin typeface="Palatino Linotype"/>
                        </a:defRPr>
                      </a:lvl3pPr>
                      <a:lvl4pPr marL="1371600" algn="l" defTabSz="914400" rtl="0" eaLnBrk="1" latinLnBrk="0" hangingPunct="1">
                        <a:defRPr sz="1800" kern="1200">
                          <a:solidFill>
                            <a:schemeClr val="dk1"/>
                          </a:solidFill>
                          <a:latin typeface="Palatino Linotype"/>
                        </a:defRPr>
                      </a:lvl4pPr>
                      <a:lvl5pPr marL="1828800" algn="l" defTabSz="914400" rtl="0" eaLnBrk="1" latinLnBrk="0" hangingPunct="1">
                        <a:defRPr sz="1800" kern="1200">
                          <a:solidFill>
                            <a:schemeClr val="dk1"/>
                          </a:solidFill>
                          <a:latin typeface="Palatino Linotype"/>
                        </a:defRPr>
                      </a:lvl5pPr>
                      <a:lvl6pPr marL="2286000" algn="l" defTabSz="914400" rtl="0" eaLnBrk="1" latinLnBrk="0" hangingPunct="1">
                        <a:defRPr sz="1800" kern="1200">
                          <a:solidFill>
                            <a:schemeClr val="dk1"/>
                          </a:solidFill>
                          <a:latin typeface="Palatino Linotype"/>
                        </a:defRPr>
                      </a:lvl6pPr>
                      <a:lvl7pPr marL="2743200" algn="l" defTabSz="914400" rtl="0" eaLnBrk="1" latinLnBrk="0" hangingPunct="1">
                        <a:defRPr sz="1800" kern="1200">
                          <a:solidFill>
                            <a:schemeClr val="dk1"/>
                          </a:solidFill>
                          <a:latin typeface="Palatino Linotype"/>
                        </a:defRPr>
                      </a:lvl7pPr>
                      <a:lvl8pPr marL="3200400" algn="l" defTabSz="914400" rtl="0" eaLnBrk="1" latinLnBrk="0" hangingPunct="1">
                        <a:defRPr sz="1800" kern="1200">
                          <a:solidFill>
                            <a:schemeClr val="dk1"/>
                          </a:solidFill>
                          <a:latin typeface="Palatino Linotype"/>
                        </a:defRPr>
                      </a:lvl8pPr>
                      <a:lvl9pPr marL="3657600" algn="l" defTabSz="914400" rtl="0" eaLnBrk="1" latinLnBrk="0" hangingPunct="1">
                        <a:defRPr sz="1800" kern="1200">
                          <a:solidFill>
                            <a:schemeClr val="dk1"/>
                          </a:solidFill>
                          <a:latin typeface="Palatino Linotype"/>
                        </a:defRPr>
                      </a:lvl9pPr>
                    </a:lstStyle>
                    <a:p>
                      <a:r>
                        <a:rPr lang="en-US" sz="1400" dirty="0" smtClean="0">
                          <a:latin typeface="Arial" panose="020B0604020202020204" pitchFamily="34" charset="0"/>
                          <a:cs typeface="Arial" panose="020B0604020202020204" pitchFamily="34" charset="0"/>
                        </a:rPr>
                        <a:t>Used as a risk adjustor</a:t>
                      </a:r>
                      <a:r>
                        <a:rPr lang="en-US" sz="1400" baseline="0" dirty="0" smtClean="0">
                          <a:latin typeface="Arial" panose="020B0604020202020204" pitchFamily="34" charset="0"/>
                          <a:cs typeface="Arial" panose="020B0604020202020204" pitchFamily="34" charset="0"/>
                        </a:rPr>
                        <a:t> in measuring readmissions.  Used to reduce payment for hospital-acquired conditions.</a:t>
                      </a:r>
                      <a:endParaRPr lang="en-US" sz="1400" dirty="0">
                        <a:latin typeface="Arial" panose="020B0604020202020204" pitchFamily="34" charset="0"/>
                        <a:cs typeface="Arial" panose="020B0604020202020204" pitchFamily="34" charset="0"/>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855E40">
                        <a:tint val="40000"/>
                      </a:srgbClr>
                    </a:solidFill>
                  </a:tcPr>
                </a:tc>
                <a:tc>
                  <a:txBody>
                    <a:bodyPr/>
                    <a:lstStyle>
                      <a:lvl1pPr marL="0" algn="l" defTabSz="914400" rtl="0" eaLnBrk="1" latinLnBrk="0" hangingPunct="1">
                        <a:defRPr sz="1800" kern="1200">
                          <a:solidFill>
                            <a:schemeClr val="dk1"/>
                          </a:solidFill>
                          <a:latin typeface="Palatino Linotype"/>
                        </a:defRPr>
                      </a:lvl1pPr>
                      <a:lvl2pPr marL="457200" algn="l" defTabSz="914400" rtl="0" eaLnBrk="1" latinLnBrk="0" hangingPunct="1">
                        <a:defRPr sz="1800" kern="1200">
                          <a:solidFill>
                            <a:schemeClr val="dk1"/>
                          </a:solidFill>
                          <a:latin typeface="Palatino Linotype"/>
                        </a:defRPr>
                      </a:lvl2pPr>
                      <a:lvl3pPr marL="914400" algn="l" defTabSz="914400" rtl="0" eaLnBrk="1" latinLnBrk="0" hangingPunct="1">
                        <a:defRPr sz="1800" kern="1200">
                          <a:solidFill>
                            <a:schemeClr val="dk1"/>
                          </a:solidFill>
                          <a:latin typeface="Palatino Linotype"/>
                        </a:defRPr>
                      </a:lvl3pPr>
                      <a:lvl4pPr marL="1371600" algn="l" defTabSz="914400" rtl="0" eaLnBrk="1" latinLnBrk="0" hangingPunct="1">
                        <a:defRPr sz="1800" kern="1200">
                          <a:solidFill>
                            <a:schemeClr val="dk1"/>
                          </a:solidFill>
                          <a:latin typeface="Palatino Linotype"/>
                        </a:defRPr>
                      </a:lvl4pPr>
                      <a:lvl5pPr marL="1828800" algn="l" defTabSz="914400" rtl="0" eaLnBrk="1" latinLnBrk="0" hangingPunct="1">
                        <a:defRPr sz="1800" kern="1200">
                          <a:solidFill>
                            <a:schemeClr val="dk1"/>
                          </a:solidFill>
                          <a:latin typeface="Palatino Linotype"/>
                        </a:defRPr>
                      </a:lvl5pPr>
                      <a:lvl6pPr marL="2286000" algn="l" defTabSz="914400" rtl="0" eaLnBrk="1" latinLnBrk="0" hangingPunct="1">
                        <a:defRPr sz="1800" kern="1200">
                          <a:solidFill>
                            <a:schemeClr val="dk1"/>
                          </a:solidFill>
                          <a:latin typeface="Palatino Linotype"/>
                        </a:defRPr>
                      </a:lvl6pPr>
                      <a:lvl7pPr marL="2743200" algn="l" defTabSz="914400" rtl="0" eaLnBrk="1" latinLnBrk="0" hangingPunct="1">
                        <a:defRPr sz="1800" kern="1200">
                          <a:solidFill>
                            <a:schemeClr val="dk1"/>
                          </a:solidFill>
                          <a:latin typeface="Palatino Linotype"/>
                        </a:defRPr>
                      </a:lvl7pPr>
                      <a:lvl8pPr marL="3200400" algn="l" defTabSz="914400" rtl="0" eaLnBrk="1" latinLnBrk="0" hangingPunct="1">
                        <a:defRPr sz="1800" kern="1200">
                          <a:solidFill>
                            <a:schemeClr val="dk1"/>
                          </a:solidFill>
                          <a:latin typeface="Palatino Linotype"/>
                        </a:defRPr>
                      </a:lvl8pPr>
                      <a:lvl9pPr marL="3657600" algn="l" defTabSz="914400" rtl="0" eaLnBrk="1" latinLnBrk="0" hangingPunct="1">
                        <a:defRPr sz="1800" kern="1200">
                          <a:solidFill>
                            <a:schemeClr val="dk1"/>
                          </a:solidFill>
                          <a:latin typeface="Palatino Linotype"/>
                        </a:defRPr>
                      </a:lvl9pPr>
                    </a:lstStyle>
                    <a:p>
                      <a:r>
                        <a:rPr lang="en-US" sz="1400" dirty="0" smtClean="0">
                          <a:latin typeface="Arial" panose="020B0604020202020204" pitchFamily="34" charset="0"/>
                          <a:cs typeface="Arial" panose="020B0604020202020204" pitchFamily="34" charset="0"/>
                        </a:rPr>
                        <a:t>Used as risk adjustor in measuring mortality, readmissions</a:t>
                      </a:r>
                      <a:r>
                        <a:rPr lang="en-US" sz="1400" baseline="0" dirty="0" smtClean="0">
                          <a:latin typeface="Arial" panose="020B0604020202020204" pitchFamily="34" charset="0"/>
                          <a:cs typeface="Arial" panose="020B0604020202020204" pitchFamily="34" charset="0"/>
                        </a:rPr>
                        <a:t>, complications.  Can also be used to reduce payment for hospital-acquired conditions.</a:t>
                      </a:r>
                      <a:endParaRPr lang="en-US" sz="1400" dirty="0">
                        <a:latin typeface="Arial" panose="020B0604020202020204" pitchFamily="34" charset="0"/>
                        <a:cs typeface="Arial" panose="020B0604020202020204" pitchFamily="34" charset="0"/>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D9D2CE"/>
                    </a:solidFill>
                  </a:tcPr>
                </a:tc>
              </a:tr>
            </a:tbl>
          </a:graphicData>
        </a:graphic>
      </p:graphicFrame>
      <p:sp>
        <p:nvSpPr>
          <p:cNvPr id="6" name="TextBox 5"/>
          <p:cNvSpPr txBox="1"/>
          <p:nvPr/>
        </p:nvSpPr>
        <p:spPr>
          <a:xfrm>
            <a:off x="436732" y="5875163"/>
            <a:ext cx="7626613" cy="461665"/>
          </a:xfrm>
          <a:prstGeom prst="rect">
            <a:avLst/>
          </a:prstGeom>
          <a:noFill/>
        </p:spPr>
        <p:txBody>
          <a:bodyPr wrap="square" rtlCol="0">
            <a:spAutoFit/>
          </a:bodyPr>
          <a:lstStyle/>
          <a:p>
            <a:r>
              <a:rPr lang="en-US" sz="1200" u="sng" dirty="0" smtClean="0">
                <a:latin typeface="Arial" panose="020B0604020202020204" pitchFamily="34" charset="0"/>
                <a:cs typeface="Arial" panose="020B0604020202020204" pitchFamily="34" charset="0"/>
              </a:rPr>
              <a:t>Source</a:t>
            </a:r>
            <a:r>
              <a:rPr lang="en-US" sz="1200" dirty="0" smtClean="0">
                <a:latin typeface="Arial" panose="020B0604020202020204" pitchFamily="34" charset="0"/>
                <a:cs typeface="Arial" panose="020B0604020202020204" pitchFamily="34" charset="0"/>
              </a:rPr>
              <a:t>: Quinn, K, Courts, C.  </a:t>
            </a:r>
            <a:r>
              <a:rPr lang="en-US" sz="1200" i="1" dirty="0" smtClean="0">
                <a:latin typeface="Arial" panose="020B0604020202020204" pitchFamily="34" charset="0"/>
                <a:cs typeface="Arial" panose="020B0604020202020204" pitchFamily="34" charset="0"/>
              </a:rPr>
              <a:t>Sound Practices in Medicaid Payment for Hospital Care</a:t>
            </a:r>
            <a:r>
              <a:rPr lang="en-US" sz="1200" dirty="0" smtClean="0">
                <a:latin typeface="Arial" panose="020B0604020202020204" pitchFamily="34" charset="0"/>
                <a:cs typeface="Arial" panose="020B0604020202020204" pitchFamily="34" charset="0"/>
              </a:rPr>
              <a:t>.  CHCS: November 2010, updated with current information by Navigant.</a:t>
            </a:r>
            <a:endParaRPr lang="en-US" sz="1200" dirty="0">
              <a:latin typeface="Arial" panose="020B0604020202020204" pitchFamily="34" charset="0"/>
              <a:cs typeface="Arial" panose="020B0604020202020204" pitchFamily="34" charset="0"/>
            </a:endParaRPr>
          </a:p>
        </p:txBody>
      </p:sp>
      <p:sp>
        <p:nvSpPr>
          <p:cNvPr id="8" name="Title 1"/>
          <p:cNvSpPr>
            <a:spLocks noGrp="1"/>
          </p:cNvSpPr>
          <p:nvPr>
            <p:ph type="title"/>
          </p:nvPr>
        </p:nvSpPr>
        <p:spPr bwMode="gray"/>
        <p:txBody>
          <a:bodyPr/>
          <a:lstStyle/>
          <a:p>
            <a:r>
              <a:rPr lang="en-US" dirty="0"/>
              <a:t>Overview of DRG </a:t>
            </a:r>
            <a:r>
              <a:rPr lang="en-US" dirty="0" smtClean="0"/>
              <a:t>Groupers</a:t>
            </a:r>
            <a:endParaRPr lang="en-US" dirty="0"/>
          </a:p>
        </p:txBody>
      </p:sp>
    </p:spTree>
    <p:extLst>
      <p:ext uri="{BB962C8B-B14F-4D97-AF65-F5344CB8AC3E}">
        <p14:creationId xmlns:p14="http://schemas.microsoft.com/office/powerpoint/2010/main" val="1632654317"/>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 name="Text Box 72"/>
          <p:cNvSpPr txBox="1">
            <a:spLocks noChangeArrowheads="1"/>
          </p:cNvSpPr>
          <p:nvPr/>
        </p:nvSpPr>
        <p:spPr bwMode="auto">
          <a:xfrm>
            <a:off x="4300537" y="1597663"/>
            <a:ext cx="1774825" cy="530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Narrow" pitchFamily="34" charset="0"/>
                <a:ea typeface="Times New Roman" pitchFamily="18" charset="0"/>
                <a:cs typeface="Times New Roman" pitchFamily="18" charset="0"/>
              </a:rPr>
              <a:t>CMS-DRGs</a:t>
            </a:r>
            <a:endParaRPr kumimoji="0" lang="en-US" sz="1200" b="0"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Narrow" pitchFamily="34" charset="0"/>
                <a:ea typeface="Times New Roman" pitchFamily="18" charset="0"/>
                <a:cs typeface="Times New Roman" pitchFamily="18" charset="0"/>
              </a:rPr>
              <a:t>AP or Tricare DRGs</a:t>
            </a:r>
            <a:endParaRPr kumimoji="0" lang="en-US" sz="1800" b="0" i="0" u="none" strike="noStrike" cap="none" normalizeH="0" baseline="0" dirty="0" smtClean="0">
              <a:ln>
                <a:noFill/>
              </a:ln>
              <a:solidFill>
                <a:schemeClr val="tx1"/>
              </a:solidFill>
              <a:effectLst/>
              <a:latin typeface="Arial" pitchFamily="34" charset="0"/>
            </a:endParaRPr>
          </a:p>
        </p:txBody>
      </p:sp>
      <p:sp>
        <p:nvSpPr>
          <p:cNvPr id="84" name="Freeform 3232"/>
          <p:cNvSpPr>
            <a:spLocks/>
          </p:cNvSpPr>
          <p:nvPr/>
        </p:nvSpPr>
        <p:spPr bwMode="gray">
          <a:xfrm>
            <a:off x="7111999" y="2384426"/>
            <a:ext cx="400050" cy="668337"/>
          </a:xfrm>
          <a:custGeom>
            <a:avLst/>
            <a:gdLst>
              <a:gd name="T0" fmla="*/ 4660 w 20000"/>
              <a:gd name="T1" fmla="*/ 617 h 20000"/>
              <a:gd name="T2" fmla="*/ 1715 w 20000"/>
              <a:gd name="T3" fmla="*/ 4297 h 20000"/>
              <a:gd name="T4" fmla="*/ 3139 w 20000"/>
              <a:gd name="T5" fmla="*/ 5665 h 20000"/>
              <a:gd name="T6" fmla="*/ 1715 w 20000"/>
              <a:gd name="T7" fmla="*/ 7341 h 20000"/>
              <a:gd name="T8" fmla="*/ 2589 w 20000"/>
              <a:gd name="T9" fmla="*/ 7919 h 20000"/>
              <a:gd name="T10" fmla="*/ 2006 w 20000"/>
              <a:gd name="T11" fmla="*/ 9017 h 20000"/>
              <a:gd name="T12" fmla="*/ 2006 w 20000"/>
              <a:gd name="T13" fmla="*/ 10867 h 20000"/>
              <a:gd name="T14" fmla="*/ 0 w 20000"/>
              <a:gd name="T15" fmla="*/ 11580 h 20000"/>
              <a:gd name="T16" fmla="*/ 744 w 20000"/>
              <a:gd name="T17" fmla="*/ 12158 h 20000"/>
              <a:gd name="T18" fmla="*/ 4919 w 20000"/>
              <a:gd name="T19" fmla="*/ 19114 h 20000"/>
              <a:gd name="T20" fmla="*/ 8285 w 20000"/>
              <a:gd name="T21" fmla="*/ 19981 h 20000"/>
              <a:gd name="T22" fmla="*/ 8058 w 20000"/>
              <a:gd name="T23" fmla="*/ 18555 h 20000"/>
              <a:gd name="T24" fmla="*/ 9676 w 20000"/>
              <a:gd name="T25" fmla="*/ 17399 h 20000"/>
              <a:gd name="T26" fmla="*/ 9094 w 20000"/>
              <a:gd name="T27" fmla="*/ 16262 h 20000"/>
              <a:gd name="T28" fmla="*/ 13204 w 20000"/>
              <a:gd name="T29" fmla="*/ 14836 h 20000"/>
              <a:gd name="T30" fmla="*/ 13430 w 20000"/>
              <a:gd name="T31" fmla="*/ 12871 h 20000"/>
              <a:gd name="T32" fmla="*/ 15761 w 20000"/>
              <a:gd name="T33" fmla="*/ 12775 h 20000"/>
              <a:gd name="T34" fmla="*/ 17702 w 20000"/>
              <a:gd name="T35" fmla="*/ 11252 h 20000"/>
              <a:gd name="T36" fmla="*/ 19968 w 20000"/>
              <a:gd name="T37" fmla="*/ 10250 h 20000"/>
              <a:gd name="T38" fmla="*/ 19968 w 20000"/>
              <a:gd name="T39" fmla="*/ 9017 h 20000"/>
              <a:gd name="T40" fmla="*/ 16828 w 20000"/>
              <a:gd name="T41" fmla="*/ 8632 h 20000"/>
              <a:gd name="T42" fmla="*/ 16246 w 20000"/>
              <a:gd name="T43" fmla="*/ 7303 h 20000"/>
              <a:gd name="T44" fmla="*/ 13107 w 20000"/>
              <a:gd name="T45" fmla="*/ 7110 h 20000"/>
              <a:gd name="T46" fmla="*/ 10550 w 20000"/>
              <a:gd name="T47" fmla="*/ 1195 h 20000"/>
              <a:gd name="T48" fmla="*/ 9417 w 20000"/>
              <a:gd name="T49" fmla="*/ 0 h 20000"/>
              <a:gd name="T50" fmla="*/ 6278 w 20000"/>
              <a:gd name="T51" fmla="*/ 482 h 20000"/>
              <a:gd name="T52" fmla="*/ 5728 w 20000"/>
              <a:gd name="T53" fmla="*/ 1040 h 20000"/>
              <a:gd name="T54" fmla="*/ 4660 w 20000"/>
              <a:gd name="T55" fmla="*/ 617 h 2000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0000" h="20000">
                <a:moveTo>
                  <a:pt x="4660" y="617"/>
                </a:moveTo>
                <a:lnTo>
                  <a:pt x="1715" y="4297"/>
                </a:lnTo>
                <a:lnTo>
                  <a:pt x="3139" y="5665"/>
                </a:lnTo>
                <a:lnTo>
                  <a:pt x="1715" y="7341"/>
                </a:lnTo>
                <a:lnTo>
                  <a:pt x="2589" y="7919"/>
                </a:lnTo>
                <a:lnTo>
                  <a:pt x="2006" y="9017"/>
                </a:lnTo>
                <a:lnTo>
                  <a:pt x="2006" y="10867"/>
                </a:lnTo>
                <a:lnTo>
                  <a:pt x="0" y="11580"/>
                </a:lnTo>
                <a:lnTo>
                  <a:pt x="744" y="12158"/>
                </a:lnTo>
                <a:lnTo>
                  <a:pt x="4919" y="19114"/>
                </a:lnTo>
                <a:lnTo>
                  <a:pt x="8285" y="19981"/>
                </a:lnTo>
                <a:lnTo>
                  <a:pt x="8058" y="18555"/>
                </a:lnTo>
                <a:lnTo>
                  <a:pt x="9676" y="17399"/>
                </a:lnTo>
                <a:lnTo>
                  <a:pt x="9094" y="16262"/>
                </a:lnTo>
                <a:lnTo>
                  <a:pt x="13204" y="14836"/>
                </a:lnTo>
                <a:lnTo>
                  <a:pt x="13430" y="12871"/>
                </a:lnTo>
                <a:lnTo>
                  <a:pt x="15761" y="12775"/>
                </a:lnTo>
                <a:lnTo>
                  <a:pt x="17702" y="11252"/>
                </a:lnTo>
                <a:lnTo>
                  <a:pt x="19968" y="10250"/>
                </a:lnTo>
                <a:lnTo>
                  <a:pt x="19968" y="9017"/>
                </a:lnTo>
                <a:lnTo>
                  <a:pt x="16828" y="8632"/>
                </a:lnTo>
                <a:lnTo>
                  <a:pt x="16246" y="7303"/>
                </a:lnTo>
                <a:lnTo>
                  <a:pt x="13107" y="7110"/>
                </a:lnTo>
                <a:lnTo>
                  <a:pt x="10550" y="1195"/>
                </a:lnTo>
                <a:lnTo>
                  <a:pt x="9417" y="0"/>
                </a:lnTo>
                <a:lnTo>
                  <a:pt x="6278" y="482"/>
                </a:lnTo>
                <a:lnTo>
                  <a:pt x="5728" y="1040"/>
                </a:lnTo>
                <a:lnTo>
                  <a:pt x="4660" y="617"/>
                </a:lnTo>
                <a:close/>
              </a:path>
            </a:pathLst>
          </a:custGeom>
          <a:solidFill>
            <a:srgbClr val="C4BC96"/>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5" name="Freeform 3233"/>
          <p:cNvSpPr>
            <a:spLocks/>
          </p:cNvSpPr>
          <p:nvPr/>
        </p:nvSpPr>
        <p:spPr bwMode="gray">
          <a:xfrm>
            <a:off x="6524624" y="3695701"/>
            <a:ext cx="508000" cy="225425"/>
          </a:xfrm>
          <a:custGeom>
            <a:avLst/>
            <a:gdLst>
              <a:gd name="T0" fmla="*/ 0 w 20000"/>
              <a:gd name="T1" fmla="*/ 6875 h 20000"/>
              <a:gd name="T2" fmla="*/ 14874 w 20000"/>
              <a:gd name="T3" fmla="*/ 0 h 20000"/>
              <a:gd name="T4" fmla="*/ 17323 w 20000"/>
              <a:gd name="T5" fmla="*/ 13636 h 20000"/>
              <a:gd name="T6" fmla="*/ 19899 w 20000"/>
              <a:gd name="T7" fmla="*/ 12216 h 20000"/>
              <a:gd name="T8" fmla="*/ 19975 w 20000"/>
              <a:gd name="T9" fmla="*/ 19148 h 20000"/>
              <a:gd name="T10" fmla="*/ 17904 w 20000"/>
              <a:gd name="T11" fmla="*/ 19943 h 20000"/>
              <a:gd name="T12" fmla="*/ 16061 w 20000"/>
              <a:gd name="T13" fmla="*/ 15455 h 20000"/>
              <a:gd name="T14" fmla="*/ 14874 w 20000"/>
              <a:gd name="T15" fmla="*/ 10114 h 20000"/>
              <a:gd name="T16" fmla="*/ 14621 w 20000"/>
              <a:gd name="T17" fmla="*/ 2500 h 20000"/>
              <a:gd name="T18" fmla="*/ 13763 w 20000"/>
              <a:gd name="T19" fmla="*/ 6307 h 20000"/>
              <a:gd name="T20" fmla="*/ 14823 w 20000"/>
              <a:gd name="T21" fmla="*/ 17557 h 20000"/>
              <a:gd name="T22" fmla="*/ 10429 w 20000"/>
              <a:gd name="T23" fmla="*/ 19261 h 20000"/>
              <a:gd name="T24" fmla="*/ 10303 w 20000"/>
              <a:gd name="T25" fmla="*/ 10966 h 20000"/>
              <a:gd name="T26" fmla="*/ 7601 w 20000"/>
              <a:gd name="T27" fmla="*/ 7330 h 20000"/>
              <a:gd name="T28" fmla="*/ 5328 w 20000"/>
              <a:gd name="T29" fmla="*/ 6477 h 20000"/>
              <a:gd name="T30" fmla="*/ 581 w 20000"/>
              <a:gd name="T31" fmla="*/ 12216 h 20000"/>
              <a:gd name="T32" fmla="*/ 0 w 20000"/>
              <a:gd name="T33" fmla="*/ 6875 h 200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0000" h="20000">
                <a:moveTo>
                  <a:pt x="0" y="6875"/>
                </a:moveTo>
                <a:lnTo>
                  <a:pt x="14874" y="0"/>
                </a:lnTo>
                <a:lnTo>
                  <a:pt x="17323" y="13636"/>
                </a:lnTo>
                <a:lnTo>
                  <a:pt x="19899" y="12216"/>
                </a:lnTo>
                <a:lnTo>
                  <a:pt x="19975" y="19148"/>
                </a:lnTo>
                <a:lnTo>
                  <a:pt x="17904" y="19943"/>
                </a:lnTo>
                <a:lnTo>
                  <a:pt x="16061" y="15455"/>
                </a:lnTo>
                <a:lnTo>
                  <a:pt x="14874" y="10114"/>
                </a:lnTo>
                <a:lnTo>
                  <a:pt x="14621" y="2500"/>
                </a:lnTo>
                <a:lnTo>
                  <a:pt x="13763" y="6307"/>
                </a:lnTo>
                <a:lnTo>
                  <a:pt x="14823" y="17557"/>
                </a:lnTo>
                <a:lnTo>
                  <a:pt x="10429" y="19261"/>
                </a:lnTo>
                <a:lnTo>
                  <a:pt x="10303" y="10966"/>
                </a:lnTo>
                <a:lnTo>
                  <a:pt x="7601" y="7330"/>
                </a:lnTo>
                <a:lnTo>
                  <a:pt x="5328" y="6477"/>
                </a:lnTo>
                <a:lnTo>
                  <a:pt x="581" y="12216"/>
                </a:lnTo>
                <a:lnTo>
                  <a:pt x="0" y="6875"/>
                </a:lnTo>
                <a:close/>
              </a:path>
            </a:pathLst>
          </a:custGeom>
          <a:solidFill>
            <a:srgbClr val="CC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6" name="Freeform 3234"/>
          <p:cNvSpPr>
            <a:spLocks/>
          </p:cNvSpPr>
          <p:nvPr/>
        </p:nvSpPr>
        <p:spPr bwMode="gray">
          <a:xfrm>
            <a:off x="2349499" y="2432051"/>
            <a:ext cx="673100" cy="544512"/>
          </a:xfrm>
          <a:custGeom>
            <a:avLst/>
            <a:gdLst>
              <a:gd name="T0" fmla="*/ 5053 w 20000"/>
              <a:gd name="T1" fmla="*/ 0 h 20000"/>
              <a:gd name="T2" fmla="*/ 9148 w 20000"/>
              <a:gd name="T3" fmla="*/ 1515 h 20000"/>
              <a:gd name="T4" fmla="*/ 12287 w 20000"/>
              <a:gd name="T5" fmla="*/ 2509 h 20000"/>
              <a:gd name="T6" fmla="*/ 13799 w 20000"/>
              <a:gd name="T7" fmla="*/ 2982 h 20000"/>
              <a:gd name="T8" fmla="*/ 15368 w 20000"/>
              <a:gd name="T9" fmla="*/ 3266 h 20000"/>
              <a:gd name="T10" fmla="*/ 17474 w 20000"/>
              <a:gd name="T11" fmla="*/ 3787 h 20000"/>
              <a:gd name="T12" fmla="*/ 19981 w 20000"/>
              <a:gd name="T13" fmla="*/ 4450 h 20000"/>
              <a:gd name="T14" fmla="*/ 18373 w 20000"/>
              <a:gd name="T15" fmla="*/ 19976 h 20000"/>
              <a:gd name="T16" fmla="*/ 10622 w 20000"/>
              <a:gd name="T17" fmla="*/ 17751 h 20000"/>
              <a:gd name="T18" fmla="*/ 9569 w 20000"/>
              <a:gd name="T19" fmla="*/ 18746 h 20000"/>
              <a:gd name="T20" fmla="*/ 8134 w 20000"/>
              <a:gd name="T21" fmla="*/ 17207 h 20000"/>
              <a:gd name="T22" fmla="*/ 6909 w 20000"/>
              <a:gd name="T23" fmla="*/ 18746 h 20000"/>
              <a:gd name="T24" fmla="*/ 5818 w 20000"/>
              <a:gd name="T25" fmla="*/ 17444 h 20000"/>
              <a:gd name="T26" fmla="*/ 2584 w 20000"/>
              <a:gd name="T27" fmla="*/ 17207 h 20000"/>
              <a:gd name="T28" fmla="*/ 3043 w 20000"/>
              <a:gd name="T29" fmla="*/ 14698 h 20000"/>
              <a:gd name="T30" fmla="*/ 727 w 20000"/>
              <a:gd name="T31" fmla="*/ 14462 h 20000"/>
              <a:gd name="T32" fmla="*/ 536 w 20000"/>
              <a:gd name="T33" fmla="*/ 12994 h 20000"/>
              <a:gd name="T34" fmla="*/ 957 w 20000"/>
              <a:gd name="T35" fmla="*/ 11479 h 20000"/>
              <a:gd name="T36" fmla="*/ 383 w 20000"/>
              <a:gd name="T37" fmla="*/ 10059 h 20000"/>
              <a:gd name="T38" fmla="*/ 440 w 20000"/>
              <a:gd name="T39" fmla="*/ 6201 h 20000"/>
              <a:gd name="T40" fmla="*/ 0 w 20000"/>
              <a:gd name="T41" fmla="*/ 3219 h 20000"/>
              <a:gd name="T42" fmla="*/ 287 w 20000"/>
              <a:gd name="T43" fmla="*/ 2036 h 20000"/>
              <a:gd name="T44" fmla="*/ 1282 w 20000"/>
              <a:gd name="T45" fmla="*/ 2509 h 20000"/>
              <a:gd name="T46" fmla="*/ 2392 w 20000"/>
              <a:gd name="T47" fmla="*/ 4260 h 20000"/>
              <a:gd name="T48" fmla="*/ 4344 w 20000"/>
              <a:gd name="T49" fmla="*/ 4686 h 20000"/>
              <a:gd name="T50" fmla="*/ 4804 w 20000"/>
              <a:gd name="T51" fmla="*/ 6130 h 20000"/>
              <a:gd name="T52" fmla="*/ 3866 w 20000"/>
              <a:gd name="T53" fmla="*/ 6130 h 20000"/>
              <a:gd name="T54" fmla="*/ 3770 w 20000"/>
              <a:gd name="T55" fmla="*/ 7314 h 20000"/>
              <a:gd name="T56" fmla="*/ 4344 w 20000"/>
              <a:gd name="T57" fmla="*/ 7479 h 20000"/>
              <a:gd name="T58" fmla="*/ 4574 w 20000"/>
              <a:gd name="T59" fmla="*/ 8710 h 20000"/>
              <a:gd name="T60" fmla="*/ 3388 w 20000"/>
              <a:gd name="T61" fmla="*/ 9657 h 20000"/>
              <a:gd name="T62" fmla="*/ 3388 w 20000"/>
              <a:gd name="T63" fmla="*/ 10485 h 20000"/>
              <a:gd name="T64" fmla="*/ 4708 w 20000"/>
              <a:gd name="T65" fmla="*/ 10485 h 20000"/>
              <a:gd name="T66" fmla="*/ 5053 w 20000"/>
              <a:gd name="T67" fmla="*/ 8308 h 20000"/>
              <a:gd name="T68" fmla="*/ 6048 w 20000"/>
              <a:gd name="T69" fmla="*/ 7030 h 20000"/>
              <a:gd name="T70" fmla="*/ 4804 w 20000"/>
              <a:gd name="T71" fmla="*/ 3669 h 20000"/>
              <a:gd name="T72" fmla="*/ 5627 w 20000"/>
              <a:gd name="T73" fmla="*/ 2556 h 20000"/>
              <a:gd name="T74" fmla="*/ 5053 w 20000"/>
              <a:gd name="T75" fmla="*/ 0 h 2000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0000" h="20000">
                <a:moveTo>
                  <a:pt x="5053" y="0"/>
                </a:moveTo>
                <a:lnTo>
                  <a:pt x="9148" y="1515"/>
                </a:lnTo>
                <a:lnTo>
                  <a:pt x="12287" y="2509"/>
                </a:lnTo>
                <a:lnTo>
                  <a:pt x="13799" y="2982"/>
                </a:lnTo>
                <a:lnTo>
                  <a:pt x="15368" y="3266"/>
                </a:lnTo>
                <a:lnTo>
                  <a:pt x="17474" y="3787"/>
                </a:lnTo>
                <a:lnTo>
                  <a:pt x="19981" y="4450"/>
                </a:lnTo>
                <a:lnTo>
                  <a:pt x="18373" y="19976"/>
                </a:lnTo>
                <a:lnTo>
                  <a:pt x="10622" y="17751"/>
                </a:lnTo>
                <a:lnTo>
                  <a:pt x="9569" y="18746"/>
                </a:lnTo>
                <a:lnTo>
                  <a:pt x="8134" y="17207"/>
                </a:lnTo>
                <a:lnTo>
                  <a:pt x="6909" y="18746"/>
                </a:lnTo>
                <a:lnTo>
                  <a:pt x="5818" y="17444"/>
                </a:lnTo>
                <a:lnTo>
                  <a:pt x="2584" y="17207"/>
                </a:lnTo>
                <a:lnTo>
                  <a:pt x="3043" y="14698"/>
                </a:lnTo>
                <a:lnTo>
                  <a:pt x="727" y="14462"/>
                </a:lnTo>
                <a:lnTo>
                  <a:pt x="536" y="12994"/>
                </a:lnTo>
                <a:lnTo>
                  <a:pt x="957" y="11479"/>
                </a:lnTo>
                <a:lnTo>
                  <a:pt x="383" y="10059"/>
                </a:lnTo>
                <a:lnTo>
                  <a:pt x="440" y="6201"/>
                </a:lnTo>
                <a:lnTo>
                  <a:pt x="0" y="3219"/>
                </a:lnTo>
                <a:lnTo>
                  <a:pt x="287" y="2036"/>
                </a:lnTo>
                <a:lnTo>
                  <a:pt x="1282" y="2509"/>
                </a:lnTo>
                <a:lnTo>
                  <a:pt x="2392" y="4260"/>
                </a:lnTo>
                <a:lnTo>
                  <a:pt x="4344" y="4686"/>
                </a:lnTo>
                <a:lnTo>
                  <a:pt x="4804" y="6130"/>
                </a:lnTo>
                <a:lnTo>
                  <a:pt x="3866" y="6130"/>
                </a:lnTo>
                <a:lnTo>
                  <a:pt x="3770" y="7314"/>
                </a:lnTo>
                <a:lnTo>
                  <a:pt x="4344" y="7479"/>
                </a:lnTo>
                <a:lnTo>
                  <a:pt x="4574" y="8710"/>
                </a:lnTo>
                <a:lnTo>
                  <a:pt x="3388" y="9657"/>
                </a:lnTo>
                <a:lnTo>
                  <a:pt x="3388" y="10485"/>
                </a:lnTo>
                <a:lnTo>
                  <a:pt x="4708" y="10485"/>
                </a:lnTo>
                <a:lnTo>
                  <a:pt x="5053" y="8308"/>
                </a:lnTo>
                <a:lnTo>
                  <a:pt x="6048" y="7030"/>
                </a:lnTo>
                <a:lnTo>
                  <a:pt x="4804" y="3669"/>
                </a:lnTo>
                <a:lnTo>
                  <a:pt x="5627" y="2556"/>
                </a:lnTo>
                <a:lnTo>
                  <a:pt x="5053" y="0"/>
                </a:lnTo>
                <a:close/>
              </a:path>
            </a:pathLst>
          </a:custGeom>
          <a:solidFill>
            <a:srgbClr val="CC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7" name="Freeform 3235"/>
          <p:cNvSpPr>
            <a:spLocks/>
          </p:cNvSpPr>
          <p:nvPr/>
        </p:nvSpPr>
        <p:spPr bwMode="gray">
          <a:xfrm>
            <a:off x="2201862" y="2813051"/>
            <a:ext cx="839787" cy="700087"/>
          </a:xfrm>
          <a:custGeom>
            <a:avLst/>
            <a:gdLst>
              <a:gd name="T0" fmla="*/ 4366 w 20000"/>
              <a:gd name="T1" fmla="*/ 0 h 20000"/>
              <a:gd name="T2" fmla="*/ 3782 w 20000"/>
              <a:gd name="T3" fmla="*/ 404 h 20000"/>
              <a:gd name="T4" fmla="*/ 3444 w 20000"/>
              <a:gd name="T5" fmla="*/ 2183 h 20000"/>
              <a:gd name="T6" fmla="*/ 3059 w 20000"/>
              <a:gd name="T7" fmla="*/ 3633 h 20000"/>
              <a:gd name="T8" fmla="*/ 2798 w 20000"/>
              <a:gd name="T9" fmla="*/ 4807 h 20000"/>
              <a:gd name="T10" fmla="*/ 2444 w 20000"/>
              <a:gd name="T11" fmla="*/ 6128 h 20000"/>
              <a:gd name="T12" fmla="*/ 2029 w 20000"/>
              <a:gd name="T13" fmla="*/ 7450 h 20000"/>
              <a:gd name="T14" fmla="*/ 1491 w 20000"/>
              <a:gd name="T15" fmla="*/ 8862 h 20000"/>
              <a:gd name="T16" fmla="*/ 769 w 20000"/>
              <a:gd name="T17" fmla="*/ 10495 h 20000"/>
              <a:gd name="T18" fmla="*/ 0 w 20000"/>
              <a:gd name="T19" fmla="*/ 12073 h 20000"/>
              <a:gd name="T20" fmla="*/ 0 w 20000"/>
              <a:gd name="T21" fmla="*/ 15578 h 20000"/>
              <a:gd name="T22" fmla="*/ 11207 w 20000"/>
              <a:gd name="T23" fmla="*/ 18569 h 20000"/>
              <a:gd name="T24" fmla="*/ 16403 w 20000"/>
              <a:gd name="T25" fmla="*/ 19982 h 20000"/>
              <a:gd name="T26" fmla="*/ 17463 w 20000"/>
              <a:gd name="T27" fmla="*/ 13028 h 20000"/>
              <a:gd name="T28" fmla="*/ 18155 w 20000"/>
              <a:gd name="T29" fmla="*/ 12440 h 20000"/>
              <a:gd name="T30" fmla="*/ 17510 w 20000"/>
              <a:gd name="T31" fmla="*/ 10899 h 20000"/>
              <a:gd name="T32" fmla="*/ 17817 w 20000"/>
              <a:gd name="T33" fmla="*/ 9303 h 20000"/>
              <a:gd name="T34" fmla="*/ 19985 w 20000"/>
              <a:gd name="T35" fmla="*/ 6679 h 20000"/>
              <a:gd name="T36" fmla="*/ 18493 w 20000"/>
              <a:gd name="T37" fmla="*/ 4220 h 20000"/>
              <a:gd name="T38" fmla="*/ 12314 w 20000"/>
              <a:gd name="T39" fmla="*/ 2550 h 20000"/>
              <a:gd name="T40" fmla="*/ 11422 w 20000"/>
              <a:gd name="T41" fmla="*/ 3229 h 20000"/>
              <a:gd name="T42" fmla="*/ 10315 w 20000"/>
              <a:gd name="T43" fmla="*/ 2037 h 20000"/>
              <a:gd name="T44" fmla="*/ 9331 w 20000"/>
              <a:gd name="T45" fmla="*/ 3321 h 20000"/>
              <a:gd name="T46" fmla="*/ 8378 w 20000"/>
              <a:gd name="T47" fmla="*/ 2037 h 20000"/>
              <a:gd name="T48" fmla="*/ 5888 w 20000"/>
              <a:gd name="T49" fmla="*/ 2128 h 20000"/>
              <a:gd name="T50" fmla="*/ 6226 w 20000"/>
              <a:gd name="T51" fmla="*/ 183 h 20000"/>
              <a:gd name="T52" fmla="*/ 4366 w 20000"/>
              <a:gd name="T53" fmla="*/ 0 h 2000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0000" h="20000">
                <a:moveTo>
                  <a:pt x="4366" y="0"/>
                </a:moveTo>
                <a:lnTo>
                  <a:pt x="3782" y="404"/>
                </a:lnTo>
                <a:lnTo>
                  <a:pt x="3444" y="2183"/>
                </a:lnTo>
                <a:lnTo>
                  <a:pt x="3059" y="3633"/>
                </a:lnTo>
                <a:lnTo>
                  <a:pt x="2798" y="4807"/>
                </a:lnTo>
                <a:lnTo>
                  <a:pt x="2444" y="6128"/>
                </a:lnTo>
                <a:lnTo>
                  <a:pt x="2029" y="7450"/>
                </a:lnTo>
                <a:lnTo>
                  <a:pt x="1491" y="8862"/>
                </a:lnTo>
                <a:lnTo>
                  <a:pt x="769" y="10495"/>
                </a:lnTo>
                <a:lnTo>
                  <a:pt x="0" y="12073"/>
                </a:lnTo>
                <a:lnTo>
                  <a:pt x="0" y="15578"/>
                </a:lnTo>
                <a:lnTo>
                  <a:pt x="11207" y="18569"/>
                </a:lnTo>
                <a:lnTo>
                  <a:pt x="16403" y="19982"/>
                </a:lnTo>
                <a:lnTo>
                  <a:pt x="17463" y="13028"/>
                </a:lnTo>
                <a:lnTo>
                  <a:pt x="18155" y="12440"/>
                </a:lnTo>
                <a:lnTo>
                  <a:pt x="17510" y="10899"/>
                </a:lnTo>
                <a:lnTo>
                  <a:pt x="17817" y="9303"/>
                </a:lnTo>
                <a:lnTo>
                  <a:pt x="19985" y="6679"/>
                </a:lnTo>
                <a:lnTo>
                  <a:pt x="18493" y="4220"/>
                </a:lnTo>
                <a:lnTo>
                  <a:pt x="12314" y="2550"/>
                </a:lnTo>
                <a:lnTo>
                  <a:pt x="11422" y="3229"/>
                </a:lnTo>
                <a:lnTo>
                  <a:pt x="10315" y="2037"/>
                </a:lnTo>
                <a:lnTo>
                  <a:pt x="9331" y="3321"/>
                </a:lnTo>
                <a:lnTo>
                  <a:pt x="8378" y="2037"/>
                </a:lnTo>
                <a:lnTo>
                  <a:pt x="5888" y="2128"/>
                </a:lnTo>
                <a:lnTo>
                  <a:pt x="6226" y="183"/>
                </a:lnTo>
                <a:lnTo>
                  <a:pt x="4366" y="0"/>
                </a:lnTo>
                <a:close/>
              </a:path>
            </a:pathLst>
          </a:custGeom>
          <a:solidFill>
            <a:srgbClr val="95B3D7"/>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8" name="Freeform 3236"/>
          <p:cNvSpPr>
            <a:spLocks/>
          </p:cNvSpPr>
          <p:nvPr/>
        </p:nvSpPr>
        <p:spPr bwMode="gray">
          <a:xfrm>
            <a:off x="2120899" y="3367088"/>
            <a:ext cx="887413" cy="1492250"/>
          </a:xfrm>
          <a:custGeom>
            <a:avLst/>
            <a:gdLst>
              <a:gd name="T0" fmla="*/ 1555 w 20000"/>
              <a:gd name="T1" fmla="*/ 0 h 20000"/>
              <a:gd name="T2" fmla="*/ 10741 w 20000"/>
              <a:gd name="T3" fmla="*/ 1189 h 20000"/>
              <a:gd name="T4" fmla="*/ 8706 w 20000"/>
              <a:gd name="T5" fmla="*/ 7097 h 20000"/>
              <a:gd name="T6" fmla="*/ 19041 w 20000"/>
              <a:gd name="T7" fmla="*/ 16072 h 20000"/>
              <a:gd name="T8" fmla="*/ 19985 w 20000"/>
              <a:gd name="T9" fmla="*/ 17201 h 20000"/>
              <a:gd name="T10" fmla="*/ 19012 w 20000"/>
              <a:gd name="T11" fmla="*/ 17752 h 20000"/>
              <a:gd name="T12" fmla="*/ 18358 w 20000"/>
              <a:gd name="T13" fmla="*/ 18717 h 20000"/>
              <a:gd name="T14" fmla="*/ 17776 w 20000"/>
              <a:gd name="T15" fmla="*/ 19311 h 20000"/>
              <a:gd name="T16" fmla="*/ 18401 w 20000"/>
              <a:gd name="T17" fmla="*/ 19828 h 20000"/>
              <a:gd name="T18" fmla="*/ 17340 w 20000"/>
              <a:gd name="T19" fmla="*/ 19991 h 20000"/>
              <a:gd name="T20" fmla="*/ 11279 w 20000"/>
              <a:gd name="T21" fmla="*/ 19862 h 20000"/>
              <a:gd name="T22" fmla="*/ 10887 w 20000"/>
              <a:gd name="T23" fmla="*/ 18691 h 20000"/>
              <a:gd name="T24" fmla="*/ 9826 w 20000"/>
              <a:gd name="T25" fmla="*/ 17864 h 20000"/>
              <a:gd name="T26" fmla="*/ 9070 w 20000"/>
              <a:gd name="T27" fmla="*/ 17562 h 20000"/>
              <a:gd name="T28" fmla="*/ 8852 w 20000"/>
              <a:gd name="T29" fmla="*/ 16942 h 20000"/>
              <a:gd name="T30" fmla="*/ 8212 w 20000"/>
              <a:gd name="T31" fmla="*/ 16624 h 20000"/>
              <a:gd name="T32" fmla="*/ 7558 w 20000"/>
              <a:gd name="T33" fmla="*/ 16202 h 20000"/>
              <a:gd name="T34" fmla="*/ 7340 w 20000"/>
              <a:gd name="T35" fmla="*/ 15728 h 20000"/>
              <a:gd name="T36" fmla="*/ 6759 w 20000"/>
              <a:gd name="T37" fmla="*/ 15435 h 20000"/>
              <a:gd name="T38" fmla="*/ 5828 w 20000"/>
              <a:gd name="T39" fmla="*/ 15581 h 20000"/>
              <a:gd name="T40" fmla="*/ 4738 w 20000"/>
              <a:gd name="T41" fmla="*/ 15349 h 20000"/>
              <a:gd name="T42" fmla="*/ 4738 w 20000"/>
              <a:gd name="T43" fmla="*/ 15090 h 20000"/>
              <a:gd name="T44" fmla="*/ 4709 w 20000"/>
              <a:gd name="T45" fmla="*/ 14539 h 20000"/>
              <a:gd name="T46" fmla="*/ 4273 w 20000"/>
              <a:gd name="T47" fmla="*/ 13919 h 20000"/>
              <a:gd name="T48" fmla="*/ 4230 w 20000"/>
              <a:gd name="T49" fmla="*/ 13428 h 20000"/>
              <a:gd name="T50" fmla="*/ 3765 w 20000"/>
              <a:gd name="T51" fmla="*/ 12980 h 20000"/>
              <a:gd name="T52" fmla="*/ 3910 w 20000"/>
              <a:gd name="T53" fmla="*/ 12575 h 20000"/>
              <a:gd name="T54" fmla="*/ 2573 w 20000"/>
              <a:gd name="T55" fmla="*/ 11550 h 20000"/>
              <a:gd name="T56" fmla="*/ 2573 w 20000"/>
              <a:gd name="T57" fmla="*/ 10956 h 20000"/>
              <a:gd name="T58" fmla="*/ 3256 w 20000"/>
              <a:gd name="T59" fmla="*/ 10741 h 20000"/>
              <a:gd name="T60" fmla="*/ 3256 w 20000"/>
              <a:gd name="T61" fmla="*/ 10379 h 20000"/>
              <a:gd name="T62" fmla="*/ 2573 w 20000"/>
              <a:gd name="T63" fmla="*/ 10276 h 20000"/>
              <a:gd name="T64" fmla="*/ 2282 w 20000"/>
              <a:gd name="T65" fmla="*/ 9716 h 20000"/>
              <a:gd name="T66" fmla="*/ 1919 w 20000"/>
              <a:gd name="T67" fmla="*/ 8760 h 20000"/>
              <a:gd name="T68" fmla="*/ 2892 w 20000"/>
              <a:gd name="T69" fmla="*/ 9268 h 20000"/>
              <a:gd name="T70" fmla="*/ 2529 w 20000"/>
              <a:gd name="T71" fmla="*/ 8587 h 20000"/>
              <a:gd name="T72" fmla="*/ 3256 w 20000"/>
              <a:gd name="T73" fmla="*/ 8587 h 20000"/>
              <a:gd name="T74" fmla="*/ 3256 w 20000"/>
              <a:gd name="T75" fmla="*/ 8079 h 20000"/>
              <a:gd name="T76" fmla="*/ 2529 w 20000"/>
              <a:gd name="T77" fmla="*/ 7761 h 20000"/>
              <a:gd name="T78" fmla="*/ 2180 w 20000"/>
              <a:gd name="T79" fmla="*/ 8226 h 20000"/>
              <a:gd name="T80" fmla="*/ 1555 w 20000"/>
              <a:gd name="T81" fmla="*/ 8053 h 20000"/>
              <a:gd name="T82" fmla="*/ 262 w 20000"/>
              <a:gd name="T83" fmla="*/ 5814 h 20000"/>
              <a:gd name="T84" fmla="*/ 625 w 20000"/>
              <a:gd name="T85" fmla="*/ 4195 h 20000"/>
              <a:gd name="T86" fmla="*/ 0 w 20000"/>
              <a:gd name="T87" fmla="*/ 3299 h 20000"/>
              <a:gd name="T88" fmla="*/ 291 w 20000"/>
              <a:gd name="T89" fmla="*/ 2601 h 20000"/>
              <a:gd name="T90" fmla="*/ 945 w 20000"/>
              <a:gd name="T91" fmla="*/ 2472 h 20000"/>
              <a:gd name="T92" fmla="*/ 1555 w 20000"/>
              <a:gd name="T93" fmla="*/ 1361 h 20000"/>
              <a:gd name="T94" fmla="*/ 1555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0000" h="20000">
                <a:moveTo>
                  <a:pt x="1555" y="0"/>
                </a:moveTo>
                <a:lnTo>
                  <a:pt x="10741" y="1189"/>
                </a:lnTo>
                <a:lnTo>
                  <a:pt x="8706" y="7097"/>
                </a:lnTo>
                <a:lnTo>
                  <a:pt x="19041" y="16072"/>
                </a:lnTo>
                <a:lnTo>
                  <a:pt x="19985" y="17201"/>
                </a:lnTo>
                <a:lnTo>
                  <a:pt x="19012" y="17752"/>
                </a:lnTo>
                <a:lnTo>
                  <a:pt x="18358" y="18717"/>
                </a:lnTo>
                <a:lnTo>
                  <a:pt x="17776" y="19311"/>
                </a:lnTo>
                <a:lnTo>
                  <a:pt x="18401" y="19828"/>
                </a:lnTo>
                <a:lnTo>
                  <a:pt x="17340" y="19991"/>
                </a:lnTo>
                <a:lnTo>
                  <a:pt x="11279" y="19862"/>
                </a:lnTo>
                <a:lnTo>
                  <a:pt x="10887" y="18691"/>
                </a:lnTo>
                <a:lnTo>
                  <a:pt x="9826" y="17864"/>
                </a:lnTo>
                <a:lnTo>
                  <a:pt x="9070" y="17562"/>
                </a:lnTo>
                <a:lnTo>
                  <a:pt x="8852" y="16942"/>
                </a:lnTo>
                <a:lnTo>
                  <a:pt x="8212" y="16624"/>
                </a:lnTo>
                <a:lnTo>
                  <a:pt x="7558" y="16202"/>
                </a:lnTo>
                <a:lnTo>
                  <a:pt x="7340" y="15728"/>
                </a:lnTo>
                <a:lnTo>
                  <a:pt x="6759" y="15435"/>
                </a:lnTo>
                <a:lnTo>
                  <a:pt x="5828" y="15581"/>
                </a:lnTo>
                <a:lnTo>
                  <a:pt x="4738" y="15349"/>
                </a:lnTo>
                <a:lnTo>
                  <a:pt x="4738" y="15090"/>
                </a:lnTo>
                <a:lnTo>
                  <a:pt x="4709" y="14539"/>
                </a:lnTo>
                <a:lnTo>
                  <a:pt x="4273" y="13919"/>
                </a:lnTo>
                <a:lnTo>
                  <a:pt x="4230" y="13428"/>
                </a:lnTo>
                <a:lnTo>
                  <a:pt x="3765" y="12980"/>
                </a:lnTo>
                <a:lnTo>
                  <a:pt x="3910" y="12575"/>
                </a:lnTo>
                <a:lnTo>
                  <a:pt x="2573" y="11550"/>
                </a:lnTo>
                <a:lnTo>
                  <a:pt x="2573" y="10956"/>
                </a:lnTo>
                <a:lnTo>
                  <a:pt x="3256" y="10741"/>
                </a:lnTo>
                <a:lnTo>
                  <a:pt x="3256" y="10379"/>
                </a:lnTo>
                <a:lnTo>
                  <a:pt x="2573" y="10276"/>
                </a:lnTo>
                <a:lnTo>
                  <a:pt x="2282" y="9716"/>
                </a:lnTo>
                <a:lnTo>
                  <a:pt x="1919" y="8760"/>
                </a:lnTo>
                <a:lnTo>
                  <a:pt x="2892" y="9268"/>
                </a:lnTo>
                <a:lnTo>
                  <a:pt x="2529" y="8587"/>
                </a:lnTo>
                <a:lnTo>
                  <a:pt x="3256" y="8587"/>
                </a:lnTo>
                <a:lnTo>
                  <a:pt x="3256" y="8079"/>
                </a:lnTo>
                <a:lnTo>
                  <a:pt x="2529" y="7761"/>
                </a:lnTo>
                <a:lnTo>
                  <a:pt x="2180" y="8226"/>
                </a:lnTo>
                <a:lnTo>
                  <a:pt x="1555" y="8053"/>
                </a:lnTo>
                <a:lnTo>
                  <a:pt x="262" y="5814"/>
                </a:lnTo>
                <a:lnTo>
                  <a:pt x="625" y="4195"/>
                </a:lnTo>
                <a:lnTo>
                  <a:pt x="0" y="3299"/>
                </a:lnTo>
                <a:lnTo>
                  <a:pt x="291" y="2601"/>
                </a:lnTo>
                <a:lnTo>
                  <a:pt x="945" y="2472"/>
                </a:lnTo>
                <a:lnTo>
                  <a:pt x="1555" y="1361"/>
                </a:lnTo>
                <a:lnTo>
                  <a:pt x="1555" y="0"/>
                </a:lnTo>
                <a:close/>
              </a:path>
            </a:pathLst>
          </a:custGeom>
          <a:solidFill>
            <a:srgbClr val="CC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9" name="Freeform 3237"/>
          <p:cNvSpPr>
            <a:spLocks/>
          </p:cNvSpPr>
          <p:nvPr/>
        </p:nvSpPr>
        <p:spPr bwMode="gray">
          <a:xfrm>
            <a:off x="2506662" y="3457576"/>
            <a:ext cx="671512" cy="1108075"/>
          </a:xfrm>
          <a:custGeom>
            <a:avLst/>
            <a:gdLst>
              <a:gd name="T0" fmla="*/ 2538 w 20000"/>
              <a:gd name="T1" fmla="*/ 0 h 20000"/>
              <a:gd name="T2" fmla="*/ 0 w 20000"/>
              <a:gd name="T3" fmla="*/ 7914 h 20000"/>
              <a:gd name="T4" fmla="*/ 13615 w 20000"/>
              <a:gd name="T5" fmla="*/ 19988 h 20000"/>
              <a:gd name="T6" fmla="*/ 14442 w 20000"/>
              <a:gd name="T7" fmla="*/ 19477 h 20000"/>
              <a:gd name="T8" fmla="*/ 14385 w 20000"/>
              <a:gd name="T9" fmla="*/ 17083 h 20000"/>
              <a:gd name="T10" fmla="*/ 16115 w 20000"/>
              <a:gd name="T11" fmla="*/ 17257 h 20000"/>
              <a:gd name="T12" fmla="*/ 17827 w 20000"/>
              <a:gd name="T13" fmla="*/ 9959 h 20000"/>
              <a:gd name="T14" fmla="*/ 19019 w 20000"/>
              <a:gd name="T15" fmla="*/ 4974 h 20000"/>
              <a:gd name="T16" fmla="*/ 19365 w 20000"/>
              <a:gd name="T17" fmla="*/ 3486 h 20000"/>
              <a:gd name="T18" fmla="*/ 19981 w 20000"/>
              <a:gd name="T19" fmla="*/ 2127 h 20000"/>
              <a:gd name="T20" fmla="*/ 11000 w 20000"/>
              <a:gd name="T21" fmla="*/ 1209 h 20000"/>
              <a:gd name="T22" fmla="*/ 2538 w 20000"/>
              <a:gd name="T23" fmla="*/ 0 h 200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0000" h="20000">
                <a:moveTo>
                  <a:pt x="2538" y="0"/>
                </a:moveTo>
                <a:lnTo>
                  <a:pt x="0" y="7914"/>
                </a:lnTo>
                <a:lnTo>
                  <a:pt x="13615" y="19988"/>
                </a:lnTo>
                <a:lnTo>
                  <a:pt x="14442" y="19477"/>
                </a:lnTo>
                <a:lnTo>
                  <a:pt x="14385" y="17083"/>
                </a:lnTo>
                <a:lnTo>
                  <a:pt x="16115" y="17257"/>
                </a:lnTo>
                <a:lnTo>
                  <a:pt x="17827" y="9959"/>
                </a:lnTo>
                <a:lnTo>
                  <a:pt x="19019" y="4974"/>
                </a:lnTo>
                <a:lnTo>
                  <a:pt x="19365" y="3486"/>
                </a:lnTo>
                <a:lnTo>
                  <a:pt x="19981" y="2127"/>
                </a:lnTo>
                <a:lnTo>
                  <a:pt x="11000" y="1209"/>
                </a:lnTo>
                <a:lnTo>
                  <a:pt x="2538" y="0"/>
                </a:lnTo>
                <a:close/>
              </a:path>
            </a:pathLst>
          </a:custGeom>
          <a:solidFill>
            <a:srgbClr val="C4BC96"/>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0" name="Freeform 3238"/>
          <p:cNvSpPr>
            <a:spLocks/>
          </p:cNvSpPr>
          <p:nvPr/>
        </p:nvSpPr>
        <p:spPr bwMode="gray">
          <a:xfrm>
            <a:off x="2881311" y="2549527"/>
            <a:ext cx="601662" cy="1071562"/>
          </a:xfrm>
          <a:custGeom>
            <a:avLst/>
            <a:gdLst>
              <a:gd name="T0" fmla="*/ 4829 w 20000"/>
              <a:gd name="T1" fmla="*/ 0 h 20000"/>
              <a:gd name="T2" fmla="*/ 3034 w 20000"/>
              <a:gd name="T3" fmla="*/ 7820 h 20000"/>
              <a:gd name="T4" fmla="*/ 4893 w 20000"/>
              <a:gd name="T5" fmla="*/ 9453 h 20000"/>
              <a:gd name="T6" fmla="*/ 1966 w 20000"/>
              <a:gd name="T7" fmla="*/ 11207 h 20000"/>
              <a:gd name="T8" fmla="*/ 1538 w 20000"/>
              <a:gd name="T9" fmla="*/ 12396 h 20000"/>
              <a:gd name="T10" fmla="*/ 2393 w 20000"/>
              <a:gd name="T11" fmla="*/ 13261 h 20000"/>
              <a:gd name="T12" fmla="*/ 1538 w 20000"/>
              <a:gd name="T13" fmla="*/ 13682 h 20000"/>
              <a:gd name="T14" fmla="*/ 0 w 20000"/>
              <a:gd name="T15" fmla="*/ 18198 h 20000"/>
              <a:gd name="T16" fmla="*/ 9509 w 20000"/>
              <a:gd name="T17" fmla="*/ 19243 h 20000"/>
              <a:gd name="T18" fmla="*/ 18547 w 20000"/>
              <a:gd name="T19" fmla="*/ 19988 h 20000"/>
              <a:gd name="T20" fmla="*/ 19487 w 20000"/>
              <a:gd name="T21" fmla="*/ 15856 h 20000"/>
              <a:gd name="T22" fmla="*/ 19979 w 20000"/>
              <a:gd name="T23" fmla="*/ 13562 h 20000"/>
              <a:gd name="T24" fmla="*/ 19060 w 20000"/>
              <a:gd name="T25" fmla="*/ 12757 h 20000"/>
              <a:gd name="T26" fmla="*/ 17051 w 20000"/>
              <a:gd name="T27" fmla="*/ 12997 h 20000"/>
              <a:gd name="T28" fmla="*/ 14338 w 20000"/>
              <a:gd name="T29" fmla="*/ 13177 h 20000"/>
              <a:gd name="T30" fmla="*/ 13803 w 20000"/>
              <a:gd name="T31" fmla="*/ 11327 h 20000"/>
              <a:gd name="T32" fmla="*/ 10577 w 20000"/>
              <a:gd name="T33" fmla="*/ 9814 h 20000"/>
              <a:gd name="T34" fmla="*/ 11004 w 20000"/>
              <a:gd name="T35" fmla="*/ 8865 h 20000"/>
              <a:gd name="T36" fmla="*/ 11303 w 20000"/>
              <a:gd name="T37" fmla="*/ 7135 h 20000"/>
              <a:gd name="T38" fmla="*/ 7115 w 20000"/>
              <a:gd name="T39" fmla="*/ 3483 h 20000"/>
              <a:gd name="T40" fmla="*/ 7692 w 20000"/>
              <a:gd name="T41" fmla="*/ 240 h 20000"/>
              <a:gd name="T42" fmla="*/ 4829 w 20000"/>
              <a:gd name="T43" fmla="*/ 0 h 2000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000" h="20000">
                <a:moveTo>
                  <a:pt x="4829" y="0"/>
                </a:moveTo>
                <a:lnTo>
                  <a:pt x="3034" y="7820"/>
                </a:lnTo>
                <a:lnTo>
                  <a:pt x="4893" y="9453"/>
                </a:lnTo>
                <a:lnTo>
                  <a:pt x="1966" y="11207"/>
                </a:lnTo>
                <a:lnTo>
                  <a:pt x="1538" y="12396"/>
                </a:lnTo>
                <a:lnTo>
                  <a:pt x="2393" y="13261"/>
                </a:lnTo>
                <a:lnTo>
                  <a:pt x="1538" y="13682"/>
                </a:lnTo>
                <a:lnTo>
                  <a:pt x="0" y="18198"/>
                </a:lnTo>
                <a:lnTo>
                  <a:pt x="9509" y="19243"/>
                </a:lnTo>
                <a:lnTo>
                  <a:pt x="18547" y="19988"/>
                </a:lnTo>
                <a:lnTo>
                  <a:pt x="19487" y="15856"/>
                </a:lnTo>
                <a:lnTo>
                  <a:pt x="19979" y="13562"/>
                </a:lnTo>
                <a:lnTo>
                  <a:pt x="19060" y="12757"/>
                </a:lnTo>
                <a:lnTo>
                  <a:pt x="17051" y="12997"/>
                </a:lnTo>
                <a:lnTo>
                  <a:pt x="14338" y="13177"/>
                </a:lnTo>
                <a:lnTo>
                  <a:pt x="13803" y="11327"/>
                </a:lnTo>
                <a:lnTo>
                  <a:pt x="10577" y="9814"/>
                </a:lnTo>
                <a:lnTo>
                  <a:pt x="11004" y="8865"/>
                </a:lnTo>
                <a:lnTo>
                  <a:pt x="11303" y="7135"/>
                </a:lnTo>
                <a:lnTo>
                  <a:pt x="7115" y="3483"/>
                </a:lnTo>
                <a:lnTo>
                  <a:pt x="7692" y="240"/>
                </a:lnTo>
                <a:lnTo>
                  <a:pt x="4829" y="0"/>
                </a:lnTo>
                <a:close/>
              </a:path>
            </a:pathLst>
          </a:custGeom>
          <a:solidFill>
            <a:srgbClr val="C4BC96"/>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1" name="Freeform 3239"/>
          <p:cNvSpPr>
            <a:spLocks/>
          </p:cNvSpPr>
          <p:nvPr/>
        </p:nvSpPr>
        <p:spPr bwMode="gray">
          <a:xfrm>
            <a:off x="3060699" y="3578226"/>
            <a:ext cx="561975" cy="788987"/>
          </a:xfrm>
          <a:custGeom>
            <a:avLst/>
            <a:gdLst>
              <a:gd name="T0" fmla="*/ 3697 w 20000"/>
              <a:gd name="T1" fmla="*/ 0 h 20000"/>
              <a:gd name="T2" fmla="*/ 13456 w 20000"/>
              <a:gd name="T3" fmla="*/ 1042 h 20000"/>
              <a:gd name="T4" fmla="*/ 12836 w 20000"/>
              <a:gd name="T5" fmla="*/ 4870 h 20000"/>
              <a:gd name="T6" fmla="*/ 19977 w 20000"/>
              <a:gd name="T7" fmla="*/ 5391 h 20000"/>
              <a:gd name="T8" fmla="*/ 18025 w 20000"/>
              <a:gd name="T9" fmla="*/ 19984 h 20000"/>
              <a:gd name="T10" fmla="*/ 0 w 20000"/>
              <a:gd name="T11" fmla="*/ 18453 h 20000"/>
              <a:gd name="T12" fmla="*/ 1814 w 20000"/>
              <a:gd name="T13" fmla="*/ 9153 h 20000"/>
              <a:gd name="T14" fmla="*/ 3697 w 20000"/>
              <a:gd name="T15" fmla="*/ 0 h 2000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0000" h="20000">
                <a:moveTo>
                  <a:pt x="3697" y="0"/>
                </a:moveTo>
                <a:lnTo>
                  <a:pt x="13456" y="1042"/>
                </a:lnTo>
                <a:lnTo>
                  <a:pt x="12836" y="4870"/>
                </a:lnTo>
                <a:lnTo>
                  <a:pt x="19977" y="5391"/>
                </a:lnTo>
                <a:lnTo>
                  <a:pt x="18025" y="19984"/>
                </a:lnTo>
                <a:lnTo>
                  <a:pt x="0" y="18453"/>
                </a:lnTo>
                <a:lnTo>
                  <a:pt x="1814" y="9153"/>
                </a:lnTo>
                <a:lnTo>
                  <a:pt x="3697" y="0"/>
                </a:lnTo>
                <a:close/>
              </a:path>
            </a:pathLst>
          </a:custGeom>
          <a:solidFill>
            <a:srgbClr val="DBE5F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2" name="Freeform 3240"/>
          <p:cNvSpPr>
            <a:spLocks/>
          </p:cNvSpPr>
          <p:nvPr/>
        </p:nvSpPr>
        <p:spPr bwMode="gray">
          <a:xfrm>
            <a:off x="3087687" y="2559051"/>
            <a:ext cx="1052512" cy="717550"/>
          </a:xfrm>
          <a:custGeom>
            <a:avLst/>
            <a:gdLst>
              <a:gd name="T0" fmla="*/ 344 w 20000"/>
              <a:gd name="T1" fmla="*/ 0 h 20000"/>
              <a:gd name="T2" fmla="*/ 4253 w 20000"/>
              <a:gd name="T3" fmla="*/ 809 h 20000"/>
              <a:gd name="T4" fmla="*/ 6638 w 20000"/>
              <a:gd name="T5" fmla="*/ 1331 h 20000"/>
              <a:gd name="T6" fmla="*/ 9785 w 20000"/>
              <a:gd name="T7" fmla="*/ 1871 h 20000"/>
              <a:gd name="T8" fmla="*/ 12649 w 20000"/>
              <a:gd name="T9" fmla="*/ 2320 h 20000"/>
              <a:gd name="T10" fmla="*/ 17628 w 20000"/>
              <a:gd name="T11" fmla="*/ 2896 h 20000"/>
              <a:gd name="T12" fmla="*/ 19988 w 20000"/>
              <a:gd name="T13" fmla="*/ 3165 h 20000"/>
              <a:gd name="T14" fmla="*/ 19926 w 20000"/>
              <a:gd name="T15" fmla="*/ 19460 h 20000"/>
              <a:gd name="T16" fmla="*/ 7671 w 20000"/>
              <a:gd name="T17" fmla="*/ 17806 h 20000"/>
              <a:gd name="T18" fmla="*/ 7425 w 20000"/>
              <a:gd name="T19" fmla="*/ 19982 h 20000"/>
              <a:gd name="T20" fmla="*/ 6970 w 20000"/>
              <a:gd name="T21" fmla="*/ 18975 h 20000"/>
              <a:gd name="T22" fmla="*/ 5839 w 20000"/>
              <a:gd name="T23" fmla="*/ 19137 h 20000"/>
              <a:gd name="T24" fmla="*/ 4216 w 20000"/>
              <a:gd name="T25" fmla="*/ 19550 h 20000"/>
              <a:gd name="T26" fmla="*/ 3946 w 20000"/>
              <a:gd name="T27" fmla="*/ 16691 h 20000"/>
              <a:gd name="T28" fmla="*/ 2016 w 20000"/>
              <a:gd name="T29" fmla="*/ 14424 h 20000"/>
              <a:gd name="T30" fmla="*/ 2323 w 20000"/>
              <a:gd name="T31" fmla="*/ 12284 h 20000"/>
              <a:gd name="T32" fmla="*/ 2471 w 20000"/>
              <a:gd name="T33" fmla="*/ 10558 h 20000"/>
              <a:gd name="T34" fmla="*/ 0 w 20000"/>
              <a:gd name="T35" fmla="*/ 4982 h 20000"/>
              <a:gd name="T36" fmla="*/ 344 w 20000"/>
              <a:gd name="T37" fmla="*/ 0 h 200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0000" h="20000">
                <a:moveTo>
                  <a:pt x="344" y="0"/>
                </a:moveTo>
                <a:lnTo>
                  <a:pt x="4253" y="809"/>
                </a:lnTo>
                <a:lnTo>
                  <a:pt x="6638" y="1331"/>
                </a:lnTo>
                <a:lnTo>
                  <a:pt x="9785" y="1871"/>
                </a:lnTo>
                <a:lnTo>
                  <a:pt x="12649" y="2320"/>
                </a:lnTo>
                <a:lnTo>
                  <a:pt x="17628" y="2896"/>
                </a:lnTo>
                <a:lnTo>
                  <a:pt x="19988" y="3165"/>
                </a:lnTo>
                <a:lnTo>
                  <a:pt x="19926" y="19460"/>
                </a:lnTo>
                <a:lnTo>
                  <a:pt x="7671" y="17806"/>
                </a:lnTo>
                <a:lnTo>
                  <a:pt x="7425" y="19982"/>
                </a:lnTo>
                <a:lnTo>
                  <a:pt x="6970" y="18975"/>
                </a:lnTo>
                <a:lnTo>
                  <a:pt x="5839" y="19137"/>
                </a:lnTo>
                <a:lnTo>
                  <a:pt x="4216" y="19550"/>
                </a:lnTo>
                <a:lnTo>
                  <a:pt x="3946" y="16691"/>
                </a:lnTo>
                <a:lnTo>
                  <a:pt x="2016" y="14424"/>
                </a:lnTo>
                <a:lnTo>
                  <a:pt x="2323" y="12284"/>
                </a:lnTo>
                <a:lnTo>
                  <a:pt x="2471" y="10558"/>
                </a:lnTo>
                <a:lnTo>
                  <a:pt x="0" y="4982"/>
                </a:lnTo>
                <a:lnTo>
                  <a:pt x="344" y="0"/>
                </a:lnTo>
                <a:close/>
              </a:path>
            </a:pathLst>
          </a:custGeom>
          <a:solidFill>
            <a:srgbClr val="CC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3" name="Freeform 3241"/>
          <p:cNvSpPr>
            <a:spLocks/>
          </p:cNvSpPr>
          <p:nvPr/>
        </p:nvSpPr>
        <p:spPr bwMode="gray">
          <a:xfrm>
            <a:off x="3419474" y="3190876"/>
            <a:ext cx="715963" cy="641350"/>
          </a:xfrm>
          <a:custGeom>
            <a:avLst/>
            <a:gdLst>
              <a:gd name="T0" fmla="*/ 1960 w 20000"/>
              <a:gd name="T1" fmla="*/ 0 h 20000"/>
              <a:gd name="T2" fmla="*/ 1205 w 20000"/>
              <a:gd name="T3" fmla="*/ 7447 h 20000"/>
              <a:gd name="T4" fmla="*/ 0 w 20000"/>
              <a:gd name="T5" fmla="*/ 18098 h 20000"/>
              <a:gd name="T6" fmla="*/ 5809 w 20000"/>
              <a:gd name="T7" fmla="*/ 18679 h 20000"/>
              <a:gd name="T8" fmla="*/ 19299 w 20000"/>
              <a:gd name="T9" fmla="*/ 19980 h 20000"/>
              <a:gd name="T10" fmla="*/ 19982 w 20000"/>
              <a:gd name="T11" fmla="*/ 2042 h 20000"/>
              <a:gd name="T12" fmla="*/ 1960 w 20000"/>
              <a:gd name="T13" fmla="*/ 0 h 200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000" h="20000">
                <a:moveTo>
                  <a:pt x="1960" y="0"/>
                </a:moveTo>
                <a:lnTo>
                  <a:pt x="1205" y="7447"/>
                </a:lnTo>
                <a:lnTo>
                  <a:pt x="0" y="18098"/>
                </a:lnTo>
                <a:lnTo>
                  <a:pt x="5809" y="18679"/>
                </a:lnTo>
                <a:lnTo>
                  <a:pt x="19299" y="19980"/>
                </a:lnTo>
                <a:lnTo>
                  <a:pt x="19982" y="2042"/>
                </a:lnTo>
                <a:lnTo>
                  <a:pt x="1960" y="0"/>
                </a:lnTo>
                <a:close/>
              </a:path>
            </a:pathLst>
          </a:custGeom>
          <a:solidFill>
            <a:srgbClr val="C4BC96"/>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 name="Freeform 3242"/>
          <p:cNvSpPr>
            <a:spLocks/>
          </p:cNvSpPr>
          <p:nvPr/>
        </p:nvSpPr>
        <p:spPr bwMode="gray">
          <a:xfrm>
            <a:off x="3560762" y="3792538"/>
            <a:ext cx="749300" cy="611188"/>
          </a:xfrm>
          <a:custGeom>
            <a:avLst/>
            <a:gdLst>
              <a:gd name="T0" fmla="*/ 1672 w 20000"/>
              <a:gd name="T1" fmla="*/ 0 h 20000"/>
              <a:gd name="T2" fmla="*/ 655 w 20000"/>
              <a:gd name="T3" fmla="*/ 11992 h 20000"/>
              <a:gd name="T4" fmla="*/ 0 w 20000"/>
              <a:gd name="T5" fmla="*/ 18883 h 20000"/>
              <a:gd name="T6" fmla="*/ 9948 w 20000"/>
              <a:gd name="T7" fmla="*/ 19557 h 20000"/>
              <a:gd name="T8" fmla="*/ 19500 w 20000"/>
              <a:gd name="T9" fmla="*/ 19979 h 20000"/>
              <a:gd name="T10" fmla="*/ 19810 w 20000"/>
              <a:gd name="T11" fmla="*/ 10643 h 20000"/>
              <a:gd name="T12" fmla="*/ 19983 w 20000"/>
              <a:gd name="T13" fmla="*/ 1517 h 20000"/>
              <a:gd name="T14" fmla="*/ 14534 w 20000"/>
              <a:gd name="T15" fmla="*/ 1349 h 20000"/>
              <a:gd name="T16" fmla="*/ 1672 w 20000"/>
              <a:gd name="T17" fmla="*/ 0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0000" h="20000">
                <a:moveTo>
                  <a:pt x="1672" y="0"/>
                </a:moveTo>
                <a:lnTo>
                  <a:pt x="655" y="11992"/>
                </a:lnTo>
                <a:lnTo>
                  <a:pt x="0" y="18883"/>
                </a:lnTo>
                <a:lnTo>
                  <a:pt x="9948" y="19557"/>
                </a:lnTo>
                <a:lnTo>
                  <a:pt x="19500" y="19979"/>
                </a:lnTo>
                <a:lnTo>
                  <a:pt x="19810" y="10643"/>
                </a:lnTo>
                <a:lnTo>
                  <a:pt x="19983" y="1517"/>
                </a:lnTo>
                <a:lnTo>
                  <a:pt x="14534" y="1349"/>
                </a:lnTo>
                <a:lnTo>
                  <a:pt x="1672" y="0"/>
                </a:lnTo>
                <a:close/>
              </a:path>
            </a:pathLst>
          </a:custGeom>
          <a:solidFill>
            <a:srgbClr val="CC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5" name="Freeform 3243"/>
          <p:cNvSpPr>
            <a:spLocks/>
          </p:cNvSpPr>
          <p:nvPr/>
        </p:nvSpPr>
        <p:spPr bwMode="gray">
          <a:xfrm>
            <a:off x="2886074" y="4302126"/>
            <a:ext cx="681038" cy="823912"/>
          </a:xfrm>
          <a:custGeom>
            <a:avLst/>
            <a:gdLst>
              <a:gd name="T0" fmla="*/ 5071 w 20000"/>
              <a:gd name="T1" fmla="*/ 0 h 20000"/>
              <a:gd name="T2" fmla="*/ 4655 w 20000"/>
              <a:gd name="T3" fmla="*/ 2639 h 20000"/>
              <a:gd name="T4" fmla="*/ 2971 w 20000"/>
              <a:gd name="T5" fmla="*/ 2326 h 20000"/>
              <a:gd name="T6" fmla="*/ 3065 w 20000"/>
              <a:gd name="T7" fmla="*/ 5683 h 20000"/>
              <a:gd name="T8" fmla="*/ 2214 w 20000"/>
              <a:gd name="T9" fmla="*/ 6339 h 20000"/>
              <a:gd name="T10" fmla="*/ 3425 w 20000"/>
              <a:gd name="T11" fmla="*/ 8400 h 20000"/>
              <a:gd name="T12" fmla="*/ 2214 w 20000"/>
              <a:gd name="T13" fmla="*/ 9290 h 20000"/>
              <a:gd name="T14" fmla="*/ 1552 w 20000"/>
              <a:gd name="T15" fmla="*/ 10757 h 20000"/>
              <a:gd name="T16" fmla="*/ 605 w 20000"/>
              <a:gd name="T17" fmla="*/ 12225 h 20000"/>
              <a:gd name="T18" fmla="*/ 1268 w 20000"/>
              <a:gd name="T19" fmla="*/ 13068 h 20000"/>
              <a:gd name="T20" fmla="*/ 95 w 20000"/>
              <a:gd name="T21" fmla="*/ 13411 h 20000"/>
              <a:gd name="T22" fmla="*/ 0 w 20000"/>
              <a:gd name="T23" fmla="*/ 14770 h 20000"/>
              <a:gd name="T24" fmla="*/ 11239 w 20000"/>
              <a:gd name="T25" fmla="*/ 19875 h 20000"/>
              <a:gd name="T26" fmla="*/ 17597 w 20000"/>
              <a:gd name="T27" fmla="*/ 19984 h 20000"/>
              <a:gd name="T28" fmla="*/ 19981 w 20000"/>
              <a:gd name="T29" fmla="*/ 1546 h 20000"/>
              <a:gd name="T30" fmla="*/ 5071 w 20000"/>
              <a:gd name="T31" fmla="*/ 0 h 2000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0000" h="20000">
                <a:moveTo>
                  <a:pt x="5071" y="0"/>
                </a:moveTo>
                <a:lnTo>
                  <a:pt x="4655" y="2639"/>
                </a:lnTo>
                <a:lnTo>
                  <a:pt x="2971" y="2326"/>
                </a:lnTo>
                <a:lnTo>
                  <a:pt x="3065" y="5683"/>
                </a:lnTo>
                <a:lnTo>
                  <a:pt x="2214" y="6339"/>
                </a:lnTo>
                <a:lnTo>
                  <a:pt x="3425" y="8400"/>
                </a:lnTo>
                <a:lnTo>
                  <a:pt x="2214" y="9290"/>
                </a:lnTo>
                <a:lnTo>
                  <a:pt x="1552" y="10757"/>
                </a:lnTo>
                <a:lnTo>
                  <a:pt x="605" y="12225"/>
                </a:lnTo>
                <a:lnTo>
                  <a:pt x="1268" y="13068"/>
                </a:lnTo>
                <a:lnTo>
                  <a:pt x="95" y="13411"/>
                </a:lnTo>
                <a:lnTo>
                  <a:pt x="0" y="14770"/>
                </a:lnTo>
                <a:lnTo>
                  <a:pt x="11239" y="19875"/>
                </a:lnTo>
                <a:lnTo>
                  <a:pt x="17597" y="19984"/>
                </a:lnTo>
                <a:lnTo>
                  <a:pt x="19981" y="1546"/>
                </a:lnTo>
                <a:lnTo>
                  <a:pt x="5071" y="0"/>
                </a:lnTo>
                <a:close/>
              </a:path>
            </a:pathLst>
          </a:custGeom>
          <a:solidFill>
            <a:srgbClr val="CC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solidFill>
                <a:srgbClr val="CC0000"/>
              </a:solidFill>
            </a:endParaRPr>
          </a:p>
        </p:txBody>
      </p:sp>
      <p:sp>
        <p:nvSpPr>
          <p:cNvPr id="96" name="Freeform 3244"/>
          <p:cNvSpPr>
            <a:spLocks/>
          </p:cNvSpPr>
          <p:nvPr/>
        </p:nvSpPr>
        <p:spPr bwMode="gray">
          <a:xfrm>
            <a:off x="3479799" y="4359276"/>
            <a:ext cx="722313" cy="781050"/>
          </a:xfrm>
          <a:custGeom>
            <a:avLst/>
            <a:gdLst>
              <a:gd name="T0" fmla="*/ 2399 w 20000"/>
              <a:gd name="T1" fmla="*/ 0 h 20000"/>
              <a:gd name="T2" fmla="*/ 19982 w 20000"/>
              <a:gd name="T3" fmla="*/ 775 h 20000"/>
              <a:gd name="T4" fmla="*/ 19123 w 20000"/>
              <a:gd name="T5" fmla="*/ 18434 h 20000"/>
              <a:gd name="T6" fmla="*/ 13393 w 20000"/>
              <a:gd name="T7" fmla="*/ 18153 h 20000"/>
              <a:gd name="T8" fmla="*/ 8093 w 20000"/>
              <a:gd name="T9" fmla="*/ 17988 h 20000"/>
              <a:gd name="T10" fmla="*/ 8093 w 20000"/>
              <a:gd name="T11" fmla="*/ 18681 h 20000"/>
              <a:gd name="T12" fmla="*/ 3635 w 20000"/>
              <a:gd name="T13" fmla="*/ 18681 h 20000"/>
              <a:gd name="T14" fmla="*/ 3384 w 20000"/>
              <a:gd name="T15" fmla="*/ 19984 h 20000"/>
              <a:gd name="T16" fmla="*/ 0 w 20000"/>
              <a:gd name="T17" fmla="*/ 19588 h 20000"/>
              <a:gd name="T18" fmla="*/ 1916 w 20000"/>
              <a:gd name="T19" fmla="*/ 4600 h 20000"/>
              <a:gd name="T20" fmla="*/ 2399 w 20000"/>
              <a:gd name="T21" fmla="*/ 0 h 200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0000" h="20000">
                <a:moveTo>
                  <a:pt x="2399" y="0"/>
                </a:moveTo>
                <a:lnTo>
                  <a:pt x="19982" y="775"/>
                </a:lnTo>
                <a:lnTo>
                  <a:pt x="19123" y="18434"/>
                </a:lnTo>
                <a:lnTo>
                  <a:pt x="13393" y="18153"/>
                </a:lnTo>
                <a:lnTo>
                  <a:pt x="8093" y="17988"/>
                </a:lnTo>
                <a:lnTo>
                  <a:pt x="8093" y="18681"/>
                </a:lnTo>
                <a:lnTo>
                  <a:pt x="3635" y="18681"/>
                </a:lnTo>
                <a:lnTo>
                  <a:pt x="3384" y="19984"/>
                </a:lnTo>
                <a:lnTo>
                  <a:pt x="0" y="19588"/>
                </a:lnTo>
                <a:lnTo>
                  <a:pt x="1916" y="4600"/>
                </a:lnTo>
                <a:lnTo>
                  <a:pt x="2399" y="0"/>
                </a:lnTo>
                <a:close/>
              </a:path>
            </a:pathLst>
          </a:custGeom>
          <a:solidFill>
            <a:srgbClr val="95B3D7"/>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7" name="Freeform 3245"/>
          <p:cNvSpPr>
            <a:spLocks/>
          </p:cNvSpPr>
          <p:nvPr/>
        </p:nvSpPr>
        <p:spPr bwMode="gray">
          <a:xfrm>
            <a:off x="3767137" y="4465638"/>
            <a:ext cx="1462087" cy="1477963"/>
          </a:xfrm>
          <a:custGeom>
            <a:avLst/>
            <a:gdLst>
              <a:gd name="T0" fmla="*/ 5766 w 20000"/>
              <a:gd name="T1" fmla="*/ 0 h 20000"/>
              <a:gd name="T2" fmla="*/ 10199 w 20000"/>
              <a:gd name="T3" fmla="*/ 174 h 20000"/>
              <a:gd name="T4" fmla="*/ 10199 w 20000"/>
              <a:gd name="T5" fmla="*/ 3764 h 20000"/>
              <a:gd name="T6" fmla="*/ 12459 w 20000"/>
              <a:gd name="T7" fmla="*/ 4781 h 20000"/>
              <a:gd name="T8" fmla="*/ 13077 w 20000"/>
              <a:gd name="T9" fmla="*/ 4459 h 20000"/>
              <a:gd name="T10" fmla="*/ 14543 w 20000"/>
              <a:gd name="T11" fmla="*/ 5233 h 20000"/>
              <a:gd name="T12" fmla="*/ 15426 w 20000"/>
              <a:gd name="T13" fmla="*/ 5163 h 20000"/>
              <a:gd name="T14" fmla="*/ 17139 w 20000"/>
              <a:gd name="T15" fmla="*/ 4389 h 20000"/>
              <a:gd name="T16" fmla="*/ 18128 w 20000"/>
              <a:gd name="T17" fmla="*/ 5146 h 20000"/>
              <a:gd name="T18" fmla="*/ 18985 w 20000"/>
              <a:gd name="T19" fmla="*/ 5337 h 20000"/>
              <a:gd name="T20" fmla="*/ 18985 w 20000"/>
              <a:gd name="T21" fmla="*/ 8309 h 20000"/>
              <a:gd name="T22" fmla="*/ 19991 w 20000"/>
              <a:gd name="T23" fmla="*/ 10161 h 20000"/>
              <a:gd name="T24" fmla="*/ 19753 w 20000"/>
              <a:gd name="T25" fmla="*/ 12673 h 20000"/>
              <a:gd name="T26" fmla="*/ 18675 w 20000"/>
              <a:gd name="T27" fmla="*/ 13664 h 20000"/>
              <a:gd name="T28" fmla="*/ 18428 w 20000"/>
              <a:gd name="T29" fmla="*/ 12742 h 20000"/>
              <a:gd name="T30" fmla="*/ 18128 w 20000"/>
              <a:gd name="T31" fmla="*/ 13168 h 20000"/>
              <a:gd name="T32" fmla="*/ 18366 w 20000"/>
              <a:gd name="T33" fmla="*/ 13751 h 20000"/>
              <a:gd name="T34" fmla="*/ 16415 w 20000"/>
              <a:gd name="T35" fmla="*/ 15254 h 20000"/>
              <a:gd name="T36" fmla="*/ 15956 w 20000"/>
              <a:gd name="T37" fmla="*/ 15341 h 20000"/>
              <a:gd name="T38" fmla="*/ 14940 w 20000"/>
              <a:gd name="T39" fmla="*/ 16097 h 20000"/>
              <a:gd name="T40" fmla="*/ 14940 w 20000"/>
              <a:gd name="T41" fmla="*/ 16523 h 20000"/>
              <a:gd name="T42" fmla="*/ 14631 w 20000"/>
              <a:gd name="T43" fmla="*/ 16610 h 20000"/>
              <a:gd name="T44" fmla="*/ 14852 w 20000"/>
              <a:gd name="T45" fmla="*/ 17106 h 20000"/>
              <a:gd name="T46" fmla="*/ 14331 w 20000"/>
              <a:gd name="T47" fmla="*/ 17862 h 20000"/>
              <a:gd name="T48" fmla="*/ 14631 w 20000"/>
              <a:gd name="T49" fmla="*/ 18957 h 20000"/>
              <a:gd name="T50" fmla="*/ 14940 w 20000"/>
              <a:gd name="T51" fmla="*/ 19322 h 20000"/>
              <a:gd name="T52" fmla="*/ 14852 w 20000"/>
              <a:gd name="T53" fmla="*/ 19991 h 20000"/>
              <a:gd name="T54" fmla="*/ 14084 w 20000"/>
              <a:gd name="T55" fmla="*/ 19991 h 20000"/>
              <a:gd name="T56" fmla="*/ 13386 w 20000"/>
              <a:gd name="T57" fmla="*/ 19644 h 20000"/>
              <a:gd name="T58" fmla="*/ 12927 w 20000"/>
              <a:gd name="T59" fmla="*/ 19731 h 20000"/>
              <a:gd name="T60" fmla="*/ 11364 w 20000"/>
              <a:gd name="T61" fmla="*/ 19148 h 20000"/>
              <a:gd name="T62" fmla="*/ 10667 w 20000"/>
              <a:gd name="T63" fmla="*/ 16845 h 20000"/>
              <a:gd name="T64" fmla="*/ 9589 w 20000"/>
              <a:gd name="T65" fmla="*/ 15776 h 20000"/>
              <a:gd name="T66" fmla="*/ 8618 w 20000"/>
              <a:gd name="T67" fmla="*/ 13751 h 20000"/>
              <a:gd name="T68" fmla="*/ 8185 w 20000"/>
              <a:gd name="T69" fmla="*/ 13559 h 20000"/>
              <a:gd name="T70" fmla="*/ 7656 w 20000"/>
              <a:gd name="T71" fmla="*/ 13064 h 20000"/>
              <a:gd name="T72" fmla="*/ 7170 w 20000"/>
              <a:gd name="T73" fmla="*/ 13064 h 20000"/>
              <a:gd name="T74" fmla="*/ 6428 w 20000"/>
              <a:gd name="T75" fmla="*/ 12890 h 20000"/>
              <a:gd name="T76" fmla="*/ 5854 w 20000"/>
              <a:gd name="T77" fmla="*/ 13064 h 20000"/>
              <a:gd name="T78" fmla="*/ 5457 w 20000"/>
              <a:gd name="T79" fmla="*/ 14072 h 20000"/>
              <a:gd name="T80" fmla="*/ 4865 w 20000"/>
              <a:gd name="T81" fmla="*/ 14220 h 20000"/>
              <a:gd name="T82" fmla="*/ 3594 w 20000"/>
              <a:gd name="T83" fmla="*/ 13446 h 20000"/>
              <a:gd name="T84" fmla="*/ 2852 w 20000"/>
              <a:gd name="T85" fmla="*/ 12499 h 20000"/>
              <a:gd name="T86" fmla="*/ 2720 w 20000"/>
              <a:gd name="T87" fmla="*/ 11360 h 20000"/>
              <a:gd name="T88" fmla="*/ 2172 w 20000"/>
              <a:gd name="T89" fmla="*/ 10569 h 20000"/>
              <a:gd name="T90" fmla="*/ 918 w 20000"/>
              <a:gd name="T91" fmla="*/ 9465 h 20000"/>
              <a:gd name="T92" fmla="*/ 0 w 20000"/>
              <a:gd name="T93" fmla="*/ 8327 h 20000"/>
              <a:gd name="T94" fmla="*/ 0 w 20000"/>
              <a:gd name="T95" fmla="*/ 7857 h 20000"/>
              <a:gd name="T96" fmla="*/ 3002 w 20000"/>
              <a:gd name="T97" fmla="*/ 7875 h 20000"/>
              <a:gd name="T98" fmla="*/ 5457 w 20000"/>
              <a:gd name="T99" fmla="*/ 8110 h 20000"/>
              <a:gd name="T100" fmla="*/ 5766 w 20000"/>
              <a:gd name="T101" fmla="*/ 0 h 200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0000" h="20000">
                <a:moveTo>
                  <a:pt x="5766" y="0"/>
                </a:moveTo>
                <a:lnTo>
                  <a:pt x="10199" y="174"/>
                </a:lnTo>
                <a:lnTo>
                  <a:pt x="10199" y="3764"/>
                </a:lnTo>
                <a:lnTo>
                  <a:pt x="12459" y="4781"/>
                </a:lnTo>
                <a:lnTo>
                  <a:pt x="13077" y="4459"/>
                </a:lnTo>
                <a:lnTo>
                  <a:pt x="14543" y="5233"/>
                </a:lnTo>
                <a:lnTo>
                  <a:pt x="15426" y="5163"/>
                </a:lnTo>
                <a:lnTo>
                  <a:pt x="17139" y="4389"/>
                </a:lnTo>
                <a:lnTo>
                  <a:pt x="18128" y="5146"/>
                </a:lnTo>
                <a:lnTo>
                  <a:pt x="18985" y="5337"/>
                </a:lnTo>
                <a:lnTo>
                  <a:pt x="18985" y="8309"/>
                </a:lnTo>
                <a:lnTo>
                  <a:pt x="19991" y="10161"/>
                </a:lnTo>
                <a:lnTo>
                  <a:pt x="19753" y="12673"/>
                </a:lnTo>
                <a:lnTo>
                  <a:pt x="18675" y="13664"/>
                </a:lnTo>
                <a:lnTo>
                  <a:pt x="18428" y="12742"/>
                </a:lnTo>
                <a:lnTo>
                  <a:pt x="18128" y="13168"/>
                </a:lnTo>
                <a:lnTo>
                  <a:pt x="18366" y="13751"/>
                </a:lnTo>
                <a:lnTo>
                  <a:pt x="16415" y="15254"/>
                </a:lnTo>
                <a:lnTo>
                  <a:pt x="15956" y="15341"/>
                </a:lnTo>
                <a:lnTo>
                  <a:pt x="14940" y="16097"/>
                </a:lnTo>
                <a:lnTo>
                  <a:pt x="14940" y="16523"/>
                </a:lnTo>
                <a:lnTo>
                  <a:pt x="14631" y="16610"/>
                </a:lnTo>
                <a:lnTo>
                  <a:pt x="14852" y="17106"/>
                </a:lnTo>
                <a:lnTo>
                  <a:pt x="14331" y="17862"/>
                </a:lnTo>
                <a:lnTo>
                  <a:pt x="14631" y="18957"/>
                </a:lnTo>
                <a:lnTo>
                  <a:pt x="14940" y="19322"/>
                </a:lnTo>
                <a:lnTo>
                  <a:pt x="14852" y="19991"/>
                </a:lnTo>
                <a:lnTo>
                  <a:pt x="14084" y="19991"/>
                </a:lnTo>
                <a:lnTo>
                  <a:pt x="13386" y="19644"/>
                </a:lnTo>
                <a:lnTo>
                  <a:pt x="12927" y="19731"/>
                </a:lnTo>
                <a:lnTo>
                  <a:pt x="11364" y="19148"/>
                </a:lnTo>
                <a:lnTo>
                  <a:pt x="10667" y="16845"/>
                </a:lnTo>
                <a:lnTo>
                  <a:pt x="9589" y="15776"/>
                </a:lnTo>
                <a:lnTo>
                  <a:pt x="8618" y="13751"/>
                </a:lnTo>
                <a:lnTo>
                  <a:pt x="8185" y="13559"/>
                </a:lnTo>
                <a:lnTo>
                  <a:pt x="7656" y="13064"/>
                </a:lnTo>
                <a:lnTo>
                  <a:pt x="7170" y="13064"/>
                </a:lnTo>
                <a:lnTo>
                  <a:pt x="6428" y="12890"/>
                </a:lnTo>
                <a:lnTo>
                  <a:pt x="5854" y="13064"/>
                </a:lnTo>
                <a:lnTo>
                  <a:pt x="5457" y="14072"/>
                </a:lnTo>
                <a:lnTo>
                  <a:pt x="4865" y="14220"/>
                </a:lnTo>
                <a:lnTo>
                  <a:pt x="3594" y="13446"/>
                </a:lnTo>
                <a:lnTo>
                  <a:pt x="2852" y="12499"/>
                </a:lnTo>
                <a:lnTo>
                  <a:pt x="2720" y="11360"/>
                </a:lnTo>
                <a:lnTo>
                  <a:pt x="2172" y="10569"/>
                </a:lnTo>
                <a:lnTo>
                  <a:pt x="918" y="9465"/>
                </a:lnTo>
                <a:lnTo>
                  <a:pt x="0" y="8327"/>
                </a:lnTo>
                <a:lnTo>
                  <a:pt x="0" y="7857"/>
                </a:lnTo>
                <a:lnTo>
                  <a:pt x="3002" y="7875"/>
                </a:lnTo>
                <a:lnTo>
                  <a:pt x="5457" y="8110"/>
                </a:lnTo>
                <a:lnTo>
                  <a:pt x="5766" y="0"/>
                </a:lnTo>
                <a:close/>
              </a:path>
            </a:pathLst>
          </a:custGeom>
          <a:solidFill>
            <a:srgbClr val="CC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3" name="Freeform 3246"/>
          <p:cNvSpPr>
            <a:spLocks/>
          </p:cNvSpPr>
          <p:nvPr/>
        </p:nvSpPr>
        <p:spPr bwMode="gray">
          <a:xfrm>
            <a:off x="4135437" y="2671763"/>
            <a:ext cx="706437" cy="452438"/>
          </a:xfrm>
          <a:custGeom>
            <a:avLst/>
            <a:gdLst>
              <a:gd name="T0" fmla="*/ 55 w 20000"/>
              <a:gd name="T1" fmla="*/ 0 h 20000"/>
              <a:gd name="T2" fmla="*/ 16758 w 20000"/>
              <a:gd name="T3" fmla="*/ 628 h 20000"/>
              <a:gd name="T4" fmla="*/ 17985 w 20000"/>
              <a:gd name="T5" fmla="*/ 6505 h 20000"/>
              <a:gd name="T6" fmla="*/ 19176 w 20000"/>
              <a:gd name="T7" fmla="*/ 11013 h 20000"/>
              <a:gd name="T8" fmla="*/ 19982 w 20000"/>
              <a:gd name="T9" fmla="*/ 18345 h 20000"/>
              <a:gd name="T10" fmla="*/ 19487 w 20000"/>
              <a:gd name="T11" fmla="*/ 19971 h 20000"/>
              <a:gd name="T12" fmla="*/ 13333 w 20000"/>
              <a:gd name="T13" fmla="*/ 19686 h 20000"/>
              <a:gd name="T14" fmla="*/ 0 w 20000"/>
              <a:gd name="T15" fmla="*/ 19344 h 20000"/>
              <a:gd name="T16" fmla="*/ 55 w 20000"/>
              <a:gd name="T17" fmla="*/ 0 h 2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0000" h="20000">
                <a:moveTo>
                  <a:pt x="55" y="0"/>
                </a:moveTo>
                <a:lnTo>
                  <a:pt x="16758" y="628"/>
                </a:lnTo>
                <a:lnTo>
                  <a:pt x="17985" y="6505"/>
                </a:lnTo>
                <a:lnTo>
                  <a:pt x="19176" y="11013"/>
                </a:lnTo>
                <a:lnTo>
                  <a:pt x="19982" y="18345"/>
                </a:lnTo>
                <a:lnTo>
                  <a:pt x="19487" y="19971"/>
                </a:lnTo>
                <a:lnTo>
                  <a:pt x="13333" y="19686"/>
                </a:lnTo>
                <a:lnTo>
                  <a:pt x="0" y="19344"/>
                </a:lnTo>
                <a:lnTo>
                  <a:pt x="55" y="0"/>
                </a:lnTo>
                <a:close/>
              </a:path>
            </a:pathLst>
          </a:custGeom>
          <a:solidFill>
            <a:srgbClr val="CC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3247"/>
          <p:cNvSpPr>
            <a:spLocks/>
          </p:cNvSpPr>
          <p:nvPr/>
        </p:nvSpPr>
        <p:spPr bwMode="gray">
          <a:xfrm>
            <a:off x="4116387" y="3108326"/>
            <a:ext cx="739775" cy="527050"/>
          </a:xfrm>
          <a:custGeom>
            <a:avLst/>
            <a:gdLst>
              <a:gd name="T0" fmla="*/ 349 w 20000"/>
              <a:gd name="T1" fmla="*/ 0 h 20000"/>
              <a:gd name="T2" fmla="*/ 314 w 20000"/>
              <a:gd name="T3" fmla="*/ 7780 h 20000"/>
              <a:gd name="T4" fmla="*/ 0 w 20000"/>
              <a:gd name="T5" fmla="*/ 16829 h 20000"/>
              <a:gd name="T6" fmla="*/ 14525 w 20000"/>
              <a:gd name="T7" fmla="*/ 17146 h 20000"/>
              <a:gd name="T8" fmla="*/ 16042 w 20000"/>
              <a:gd name="T9" fmla="*/ 18390 h 20000"/>
              <a:gd name="T10" fmla="*/ 17123 w 20000"/>
              <a:gd name="T11" fmla="*/ 16659 h 20000"/>
              <a:gd name="T12" fmla="*/ 19983 w 20000"/>
              <a:gd name="T13" fmla="*/ 19976 h 20000"/>
              <a:gd name="T14" fmla="*/ 19599 w 20000"/>
              <a:gd name="T15" fmla="*/ 16537 h 20000"/>
              <a:gd name="T16" fmla="*/ 19808 w 20000"/>
              <a:gd name="T17" fmla="*/ 13878 h 20000"/>
              <a:gd name="T18" fmla="*/ 19983 w 20000"/>
              <a:gd name="T19" fmla="*/ 4756 h 20000"/>
              <a:gd name="T20" fmla="*/ 18727 w 20000"/>
              <a:gd name="T21" fmla="*/ 2829 h 20000"/>
              <a:gd name="T22" fmla="*/ 19198 w 20000"/>
              <a:gd name="T23" fmla="*/ 293 h 20000"/>
              <a:gd name="T24" fmla="*/ 9712 w 20000"/>
              <a:gd name="T25" fmla="*/ 220 h 20000"/>
              <a:gd name="T26" fmla="*/ 349 w 20000"/>
              <a:gd name="T27" fmla="*/ 0 h 2000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0000" h="20000">
                <a:moveTo>
                  <a:pt x="349" y="0"/>
                </a:moveTo>
                <a:lnTo>
                  <a:pt x="314" y="7780"/>
                </a:lnTo>
                <a:lnTo>
                  <a:pt x="0" y="16829"/>
                </a:lnTo>
                <a:lnTo>
                  <a:pt x="14525" y="17146"/>
                </a:lnTo>
                <a:lnTo>
                  <a:pt x="16042" y="18390"/>
                </a:lnTo>
                <a:lnTo>
                  <a:pt x="17123" y="16659"/>
                </a:lnTo>
                <a:lnTo>
                  <a:pt x="19983" y="19976"/>
                </a:lnTo>
                <a:lnTo>
                  <a:pt x="19599" y="16537"/>
                </a:lnTo>
                <a:lnTo>
                  <a:pt x="19808" y="13878"/>
                </a:lnTo>
                <a:lnTo>
                  <a:pt x="19983" y="4756"/>
                </a:lnTo>
                <a:lnTo>
                  <a:pt x="18727" y="2829"/>
                </a:lnTo>
                <a:lnTo>
                  <a:pt x="19198" y="293"/>
                </a:lnTo>
                <a:lnTo>
                  <a:pt x="9712" y="220"/>
                </a:lnTo>
                <a:lnTo>
                  <a:pt x="349" y="0"/>
                </a:lnTo>
                <a:close/>
              </a:path>
            </a:pathLst>
          </a:custGeom>
          <a:solidFill>
            <a:srgbClr val="95B3D7"/>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3248"/>
          <p:cNvSpPr>
            <a:spLocks/>
          </p:cNvSpPr>
          <p:nvPr/>
        </p:nvSpPr>
        <p:spPr bwMode="gray">
          <a:xfrm>
            <a:off x="4106862" y="3544888"/>
            <a:ext cx="882650" cy="436563"/>
          </a:xfrm>
          <a:custGeom>
            <a:avLst/>
            <a:gdLst>
              <a:gd name="T0" fmla="*/ 219 w 20000"/>
              <a:gd name="T1" fmla="*/ 0 h 20000"/>
              <a:gd name="T2" fmla="*/ 0 w 20000"/>
              <a:gd name="T3" fmla="*/ 13235 h 20000"/>
              <a:gd name="T4" fmla="*/ 4503 w 20000"/>
              <a:gd name="T5" fmla="*/ 13530 h 20000"/>
              <a:gd name="T6" fmla="*/ 4474 w 20000"/>
              <a:gd name="T7" fmla="*/ 19970 h 20000"/>
              <a:gd name="T8" fmla="*/ 10541 w 20000"/>
              <a:gd name="T9" fmla="*/ 19764 h 20000"/>
              <a:gd name="T10" fmla="*/ 15994 w 20000"/>
              <a:gd name="T11" fmla="*/ 19616 h 20000"/>
              <a:gd name="T12" fmla="*/ 19985 w 20000"/>
              <a:gd name="T13" fmla="*/ 19764 h 20000"/>
              <a:gd name="T14" fmla="*/ 18757 w 20000"/>
              <a:gd name="T15" fmla="*/ 14180 h 20000"/>
              <a:gd name="T16" fmla="*/ 17880 w 20000"/>
              <a:gd name="T17" fmla="*/ 8922 h 20000"/>
              <a:gd name="T18" fmla="*/ 16930 w 20000"/>
              <a:gd name="T19" fmla="*/ 3516 h 20000"/>
              <a:gd name="T20" fmla="*/ 14678 w 20000"/>
              <a:gd name="T21" fmla="*/ 89 h 20000"/>
              <a:gd name="T22" fmla="*/ 13626 w 20000"/>
              <a:gd name="T23" fmla="*/ 2127 h 20000"/>
              <a:gd name="T24" fmla="*/ 12398 w 20000"/>
              <a:gd name="T25" fmla="*/ 679 h 20000"/>
              <a:gd name="T26" fmla="*/ 6944 w 20000"/>
              <a:gd name="T27" fmla="*/ 295 h 20000"/>
              <a:gd name="T28" fmla="*/ 219 w 20000"/>
              <a:gd name="T29" fmla="*/ 0 h 200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0000" h="20000">
                <a:moveTo>
                  <a:pt x="219" y="0"/>
                </a:moveTo>
                <a:lnTo>
                  <a:pt x="0" y="13235"/>
                </a:lnTo>
                <a:lnTo>
                  <a:pt x="4503" y="13530"/>
                </a:lnTo>
                <a:lnTo>
                  <a:pt x="4474" y="19970"/>
                </a:lnTo>
                <a:lnTo>
                  <a:pt x="10541" y="19764"/>
                </a:lnTo>
                <a:lnTo>
                  <a:pt x="15994" y="19616"/>
                </a:lnTo>
                <a:lnTo>
                  <a:pt x="19985" y="19764"/>
                </a:lnTo>
                <a:lnTo>
                  <a:pt x="18757" y="14180"/>
                </a:lnTo>
                <a:lnTo>
                  <a:pt x="17880" y="8922"/>
                </a:lnTo>
                <a:lnTo>
                  <a:pt x="16930" y="3516"/>
                </a:lnTo>
                <a:lnTo>
                  <a:pt x="14678" y="89"/>
                </a:lnTo>
                <a:lnTo>
                  <a:pt x="13626" y="2127"/>
                </a:lnTo>
                <a:lnTo>
                  <a:pt x="12398" y="679"/>
                </a:lnTo>
                <a:lnTo>
                  <a:pt x="6944" y="295"/>
                </a:lnTo>
                <a:lnTo>
                  <a:pt x="219" y="0"/>
                </a:lnTo>
                <a:close/>
              </a:path>
            </a:pathLst>
          </a:custGeom>
          <a:solidFill>
            <a:srgbClr val="CC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3249"/>
          <p:cNvSpPr>
            <a:spLocks/>
          </p:cNvSpPr>
          <p:nvPr/>
        </p:nvSpPr>
        <p:spPr bwMode="gray">
          <a:xfrm>
            <a:off x="4292599" y="3968751"/>
            <a:ext cx="776288" cy="434975"/>
          </a:xfrm>
          <a:custGeom>
            <a:avLst/>
            <a:gdLst>
              <a:gd name="T0" fmla="*/ 199 w 20000"/>
              <a:gd name="T1" fmla="*/ 238 h 20000"/>
              <a:gd name="T2" fmla="*/ 166 w 20000"/>
              <a:gd name="T3" fmla="*/ 11637 h 20000"/>
              <a:gd name="T4" fmla="*/ 0 w 20000"/>
              <a:gd name="T5" fmla="*/ 19732 h 20000"/>
              <a:gd name="T6" fmla="*/ 19983 w 20000"/>
              <a:gd name="T7" fmla="*/ 19970 h 20000"/>
              <a:gd name="T8" fmla="*/ 19601 w 20000"/>
              <a:gd name="T9" fmla="*/ 9583 h 20000"/>
              <a:gd name="T10" fmla="*/ 19601 w 20000"/>
              <a:gd name="T11" fmla="*/ 5685 h 20000"/>
              <a:gd name="T12" fmla="*/ 17990 w 20000"/>
              <a:gd name="T13" fmla="*/ 3244 h 20000"/>
              <a:gd name="T14" fmla="*/ 18455 w 20000"/>
              <a:gd name="T15" fmla="*/ 1190 h 20000"/>
              <a:gd name="T16" fmla="*/ 17791 w 20000"/>
              <a:gd name="T17" fmla="*/ 0 h 20000"/>
              <a:gd name="T18" fmla="*/ 8704 w 20000"/>
              <a:gd name="T19" fmla="*/ 238 h 20000"/>
              <a:gd name="T20" fmla="*/ 199 w 20000"/>
              <a:gd name="T21" fmla="*/ 238 h 200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0000" h="20000">
                <a:moveTo>
                  <a:pt x="199" y="238"/>
                </a:moveTo>
                <a:lnTo>
                  <a:pt x="166" y="11637"/>
                </a:lnTo>
                <a:lnTo>
                  <a:pt x="0" y="19732"/>
                </a:lnTo>
                <a:lnTo>
                  <a:pt x="19983" y="19970"/>
                </a:lnTo>
                <a:lnTo>
                  <a:pt x="19601" y="9583"/>
                </a:lnTo>
                <a:lnTo>
                  <a:pt x="19601" y="5685"/>
                </a:lnTo>
                <a:lnTo>
                  <a:pt x="17990" y="3244"/>
                </a:lnTo>
                <a:lnTo>
                  <a:pt x="18455" y="1190"/>
                </a:lnTo>
                <a:lnTo>
                  <a:pt x="17791" y="0"/>
                </a:lnTo>
                <a:lnTo>
                  <a:pt x="8704" y="238"/>
                </a:lnTo>
                <a:lnTo>
                  <a:pt x="199" y="238"/>
                </a:lnTo>
                <a:close/>
              </a:path>
            </a:pathLst>
          </a:custGeom>
          <a:solidFill>
            <a:srgbClr val="95B3D7"/>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3250"/>
          <p:cNvSpPr>
            <a:spLocks/>
          </p:cNvSpPr>
          <p:nvPr/>
        </p:nvSpPr>
        <p:spPr bwMode="gray">
          <a:xfrm>
            <a:off x="4187824" y="4380754"/>
            <a:ext cx="906463" cy="474662"/>
          </a:xfrm>
          <a:custGeom>
            <a:avLst/>
            <a:gdLst>
              <a:gd name="T0" fmla="*/ 143 w 20000"/>
              <a:gd name="T1" fmla="*/ 0 h 20000"/>
              <a:gd name="T2" fmla="*/ 0 w 20000"/>
              <a:gd name="T3" fmla="*/ 3545 h 20000"/>
              <a:gd name="T4" fmla="*/ 7095 w 20000"/>
              <a:gd name="T5" fmla="*/ 4087 h 20000"/>
              <a:gd name="T6" fmla="*/ 7138 w 20000"/>
              <a:gd name="T7" fmla="*/ 15399 h 20000"/>
              <a:gd name="T8" fmla="*/ 10792 w 20000"/>
              <a:gd name="T9" fmla="*/ 18566 h 20000"/>
              <a:gd name="T10" fmla="*/ 11777 w 20000"/>
              <a:gd name="T11" fmla="*/ 17429 h 20000"/>
              <a:gd name="T12" fmla="*/ 14090 w 20000"/>
              <a:gd name="T13" fmla="*/ 19973 h 20000"/>
              <a:gd name="T14" fmla="*/ 15575 w 20000"/>
              <a:gd name="T15" fmla="*/ 19892 h 20000"/>
              <a:gd name="T16" fmla="*/ 18344 w 20000"/>
              <a:gd name="T17" fmla="*/ 17429 h 20000"/>
              <a:gd name="T18" fmla="*/ 19986 w 20000"/>
              <a:gd name="T19" fmla="*/ 19756 h 20000"/>
              <a:gd name="T20" fmla="*/ 19986 w 20000"/>
              <a:gd name="T21" fmla="*/ 7497 h 20000"/>
              <a:gd name="T22" fmla="*/ 19486 w 20000"/>
              <a:gd name="T23" fmla="*/ 271 h 20000"/>
              <a:gd name="T24" fmla="*/ 143 w 20000"/>
              <a:gd name="T25" fmla="*/ 0 h 2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000" h="20000">
                <a:moveTo>
                  <a:pt x="143" y="0"/>
                </a:moveTo>
                <a:lnTo>
                  <a:pt x="0" y="3545"/>
                </a:lnTo>
                <a:lnTo>
                  <a:pt x="7095" y="4087"/>
                </a:lnTo>
                <a:lnTo>
                  <a:pt x="7138" y="15399"/>
                </a:lnTo>
                <a:lnTo>
                  <a:pt x="10792" y="18566"/>
                </a:lnTo>
                <a:lnTo>
                  <a:pt x="11777" y="17429"/>
                </a:lnTo>
                <a:lnTo>
                  <a:pt x="14090" y="19973"/>
                </a:lnTo>
                <a:lnTo>
                  <a:pt x="15575" y="19892"/>
                </a:lnTo>
                <a:lnTo>
                  <a:pt x="18344" y="17429"/>
                </a:lnTo>
                <a:lnTo>
                  <a:pt x="19986" y="19756"/>
                </a:lnTo>
                <a:lnTo>
                  <a:pt x="19986" y="7497"/>
                </a:lnTo>
                <a:lnTo>
                  <a:pt x="19486" y="271"/>
                </a:lnTo>
                <a:lnTo>
                  <a:pt x="143" y="0"/>
                </a:lnTo>
                <a:close/>
              </a:path>
            </a:pathLst>
          </a:custGeom>
          <a:solidFill>
            <a:srgbClr val="95B3D7"/>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9" name="Freeform 3251"/>
          <p:cNvSpPr>
            <a:spLocks/>
          </p:cNvSpPr>
          <p:nvPr/>
        </p:nvSpPr>
        <p:spPr bwMode="gray">
          <a:xfrm>
            <a:off x="5075237" y="4416426"/>
            <a:ext cx="509587" cy="519112"/>
          </a:xfrm>
          <a:custGeom>
            <a:avLst/>
            <a:gdLst>
              <a:gd name="T0" fmla="*/ 0 w 20000"/>
              <a:gd name="T1" fmla="*/ 1836 h 20000"/>
              <a:gd name="T2" fmla="*/ 7838 w 20000"/>
              <a:gd name="T3" fmla="*/ 794 h 20000"/>
              <a:gd name="T4" fmla="*/ 17598 w 20000"/>
              <a:gd name="T5" fmla="*/ 0 h 20000"/>
              <a:gd name="T6" fmla="*/ 17092 w 20000"/>
              <a:gd name="T7" fmla="*/ 2655 h 20000"/>
              <a:gd name="T8" fmla="*/ 19216 w 20000"/>
              <a:gd name="T9" fmla="*/ 2084 h 20000"/>
              <a:gd name="T10" fmla="*/ 19975 w 20000"/>
              <a:gd name="T11" fmla="*/ 3821 h 20000"/>
              <a:gd name="T12" fmla="*/ 17775 w 20000"/>
              <a:gd name="T13" fmla="*/ 5409 h 20000"/>
              <a:gd name="T14" fmla="*/ 18281 w 20000"/>
              <a:gd name="T15" fmla="*/ 8238 h 20000"/>
              <a:gd name="T16" fmla="*/ 15954 w 20000"/>
              <a:gd name="T17" fmla="*/ 12779 h 20000"/>
              <a:gd name="T18" fmla="*/ 14260 w 20000"/>
              <a:gd name="T19" fmla="*/ 15658 h 20000"/>
              <a:gd name="T20" fmla="*/ 15196 w 20000"/>
              <a:gd name="T21" fmla="*/ 19355 h 20000"/>
              <a:gd name="T22" fmla="*/ 2882 w 20000"/>
              <a:gd name="T23" fmla="*/ 19975 h 20000"/>
              <a:gd name="T24" fmla="*/ 2832 w 20000"/>
              <a:gd name="T25" fmla="*/ 17767 h 20000"/>
              <a:gd name="T26" fmla="*/ 379 w 20000"/>
              <a:gd name="T27" fmla="*/ 17270 h 20000"/>
              <a:gd name="T28" fmla="*/ 379 w 20000"/>
              <a:gd name="T29" fmla="*/ 5409 h 20000"/>
              <a:gd name="T30" fmla="*/ 0 w 20000"/>
              <a:gd name="T31" fmla="*/ 1836 h 2000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0000" h="20000">
                <a:moveTo>
                  <a:pt x="0" y="1836"/>
                </a:moveTo>
                <a:lnTo>
                  <a:pt x="7838" y="794"/>
                </a:lnTo>
                <a:lnTo>
                  <a:pt x="17598" y="0"/>
                </a:lnTo>
                <a:lnTo>
                  <a:pt x="17092" y="2655"/>
                </a:lnTo>
                <a:lnTo>
                  <a:pt x="19216" y="2084"/>
                </a:lnTo>
                <a:lnTo>
                  <a:pt x="19975" y="3821"/>
                </a:lnTo>
                <a:lnTo>
                  <a:pt x="17775" y="5409"/>
                </a:lnTo>
                <a:lnTo>
                  <a:pt x="18281" y="8238"/>
                </a:lnTo>
                <a:lnTo>
                  <a:pt x="15954" y="12779"/>
                </a:lnTo>
                <a:lnTo>
                  <a:pt x="14260" y="15658"/>
                </a:lnTo>
                <a:lnTo>
                  <a:pt x="15196" y="19355"/>
                </a:lnTo>
                <a:lnTo>
                  <a:pt x="2882" y="19975"/>
                </a:lnTo>
                <a:lnTo>
                  <a:pt x="2832" y="17767"/>
                </a:lnTo>
                <a:lnTo>
                  <a:pt x="379" y="17270"/>
                </a:lnTo>
                <a:lnTo>
                  <a:pt x="379" y="5409"/>
                </a:lnTo>
                <a:lnTo>
                  <a:pt x="0" y="1836"/>
                </a:lnTo>
                <a:close/>
              </a:path>
            </a:pathLst>
          </a:custGeom>
          <a:solidFill>
            <a:srgbClr val="C4BC96"/>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0" name="Freeform 3252"/>
          <p:cNvSpPr>
            <a:spLocks/>
          </p:cNvSpPr>
          <p:nvPr/>
        </p:nvSpPr>
        <p:spPr bwMode="gray">
          <a:xfrm>
            <a:off x="5149849" y="4911726"/>
            <a:ext cx="623888" cy="549275"/>
          </a:xfrm>
          <a:custGeom>
            <a:avLst/>
            <a:gdLst>
              <a:gd name="T0" fmla="*/ 0 w 20000"/>
              <a:gd name="T1" fmla="*/ 471 h 20000"/>
              <a:gd name="T2" fmla="*/ 9990 w 20000"/>
              <a:gd name="T3" fmla="*/ 0 h 20000"/>
              <a:gd name="T4" fmla="*/ 11751 w 20000"/>
              <a:gd name="T5" fmla="*/ 4094 h 20000"/>
              <a:gd name="T6" fmla="*/ 10259 w 20000"/>
              <a:gd name="T7" fmla="*/ 8988 h 20000"/>
              <a:gd name="T8" fmla="*/ 9741 w 20000"/>
              <a:gd name="T9" fmla="*/ 11200 h 20000"/>
              <a:gd name="T10" fmla="*/ 16435 w 20000"/>
              <a:gd name="T11" fmla="*/ 10259 h 20000"/>
              <a:gd name="T12" fmla="*/ 16891 w 20000"/>
              <a:gd name="T13" fmla="*/ 13459 h 20000"/>
              <a:gd name="T14" fmla="*/ 14881 w 20000"/>
              <a:gd name="T15" fmla="*/ 13176 h 20000"/>
              <a:gd name="T16" fmla="*/ 13969 w 20000"/>
              <a:gd name="T17" fmla="*/ 14518 h 20000"/>
              <a:gd name="T18" fmla="*/ 14984 w 20000"/>
              <a:gd name="T19" fmla="*/ 15435 h 20000"/>
              <a:gd name="T20" fmla="*/ 16788 w 20000"/>
              <a:gd name="T21" fmla="*/ 14329 h 20000"/>
              <a:gd name="T22" fmla="*/ 16891 w 20000"/>
              <a:gd name="T23" fmla="*/ 15906 h 20000"/>
              <a:gd name="T24" fmla="*/ 17990 w 20000"/>
              <a:gd name="T25" fmla="*/ 14565 h 20000"/>
              <a:gd name="T26" fmla="*/ 18694 w 20000"/>
              <a:gd name="T27" fmla="*/ 14565 h 20000"/>
              <a:gd name="T28" fmla="*/ 17886 w 20000"/>
              <a:gd name="T29" fmla="*/ 17247 h 20000"/>
              <a:gd name="T30" fmla="*/ 19523 w 20000"/>
              <a:gd name="T31" fmla="*/ 17718 h 20000"/>
              <a:gd name="T32" fmla="*/ 19979 w 20000"/>
              <a:gd name="T33" fmla="*/ 19176 h 20000"/>
              <a:gd name="T34" fmla="*/ 19275 w 20000"/>
              <a:gd name="T35" fmla="*/ 19576 h 20000"/>
              <a:gd name="T36" fmla="*/ 18238 w 20000"/>
              <a:gd name="T37" fmla="*/ 18706 h 20000"/>
              <a:gd name="T38" fmla="*/ 16269 w 20000"/>
              <a:gd name="T39" fmla="*/ 18000 h 20000"/>
              <a:gd name="T40" fmla="*/ 16684 w 20000"/>
              <a:gd name="T41" fmla="*/ 19765 h 20000"/>
              <a:gd name="T42" fmla="*/ 15710 w 20000"/>
              <a:gd name="T43" fmla="*/ 19976 h 20000"/>
              <a:gd name="T44" fmla="*/ 14943 w 20000"/>
              <a:gd name="T45" fmla="*/ 18424 h 20000"/>
              <a:gd name="T46" fmla="*/ 14425 w 20000"/>
              <a:gd name="T47" fmla="*/ 19412 h 20000"/>
              <a:gd name="T48" fmla="*/ 11544 w 20000"/>
              <a:gd name="T49" fmla="*/ 19412 h 20000"/>
              <a:gd name="T50" fmla="*/ 11544 w 20000"/>
              <a:gd name="T51" fmla="*/ 18424 h 20000"/>
              <a:gd name="T52" fmla="*/ 10404 w 20000"/>
              <a:gd name="T53" fmla="*/ 17247 h 20000"/>
              <a:gd name="T54" fmla="*/ 8249 w 20000"/>
              <a:gd name="T55" fmla="*/ 17082 h 20000"/>
              <a:gd name="T56" fmla="*/ 10052 w 20000"/>
              <a:gd name="T57" fmla="*/ 18424 h 20000"/>
              <a:gd name="T58" fmla="*/ 7523 w 20000"/>
              <a:gd name="T59" fmla="*/ 19059 h 20000"/>
              <a:gd name="T60" fmla="*/ 3461 w 20000"/>
              <a:gd name="T61" fmla="*/ 18188 h 20000"/>
              <a:gd name="T62" fmla="*/ 1969 w 20000"/>
              <a:gd name="T63" fmla="*/ 18424 h 20000"/>
              <a:gd name="T64" fmla="*/ 2528 w 20000"/>
              <a:gd name="T65" fmla="*/ 11718 h 20000"/>
              <a:gd name="T66" fmla="*/ 62 w 20000"/>
              <a:gd name="T67" fmla="*/ 6424 h 20000"/>
              <a:gd name="T68" fmla="*/ 0 w 20000"/>
              <a:gd name="T69" fmla="*/ 471 h 2000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0000" h="20000">
                <a:moveTo>
                  <a:pt x="0" y="471"/>
                </a:moveTo>
                <a:lnTo>
                  <a:pt x="9990" y="0"/>
                </a:lnTo>
                <a:lnTo>
                  <a:pt x="11751" y="4094"/>
                </a:lnTo>
                <a:lnTo>
                  <a:pt x="10259" y="8988"/>
                </a:lnTo>
                <a:lnTo>
                  <a:pt x="9741" y="11200"/>
                </a:lnTo>
                <a:lnTo>
                  <a:pt x="16435" y="10259"/>
                </a:lnTo>
                <a:lnTo>
                  <a:pt x="16891" y="13459"/>
                </a:lnTo>
                <a:lnTo>
                  <a:pt x="14881" y="13176"/>
                </a:lnTo>
                <a:lnTo>
                  <a:pt x="13969" y="14518"/>
                </a:lnTo>
                <a:lnTo>
                  <a:pt x="14984" y="15435"/>
                </a:lnTo>
                <a:lnTo>
                  <a:pt x="16788" y="14329"/>
                </a:lnTo>
                <a:lnTo>
                  <a:pt x="16891" y="15906"/>
                </a:lnTo>
                <a:lnTo>
                  <a:pt x="17990" y="14565"/>
                </a:lnTo>
                <a:lnTo>
                  <a:pt x="18694" y="14565"/>
                </a:lnTo>
                <a:lnTo>
                  <a:pt x="17886" y="17247"/>
                </a:lnTo>
                <a:lnTo>
                  <a:pt x="19523" y="17718"/>
                </a:lnTo>
                <a:lnTo>
                  <a:pt x="19979" y="19176"/>
                </a:lnTo>
                <a:lnTo>
                  <a:pt x="19275" y="19576"/>
                </a:lnTo>
                <a:lnTo>
                  <a:pt x="18238" y="18706"/>
                </a:lnTo>
                <a:lnTo>
                  <a:pt x="16269" y="18000"/>
                </a:lnTo>
                <a:lnTo>
                  <a:pt x="16684" y="19765"/>
                </a:lnTo>
                <a:lnTo>
                  <a:pt x="15710" y="19976"/>
                </a:lnTo>
                <a:lnTo>
                  <a:pt x="14943" y="18424"/>
                </a:lnTo>
                <a:lnTo>
                  <a:pt x="14425" y="19412"/>
                </a:lnTo>
                <a:lnTo>
                  <a:pt x="11544" y="19412"/>
                </a:lnTo>
                <a:lnTo>
                  <a:pt x="11544" y="18424"/>
                </a:lnTo>
                <a:lnTo>
                  <a:pt x="10404" y="17247"/>
                </a:lnTo>
                <a:lnTo>
                  <a:pt x="8249" y="17082"/>
                </a:lnTo>
                <a:lnTo>
                  <a:pt x="10052" y="18424"/>
                </a:lnTo>
                <a:lnTo>
                  <a:pt x="7523" y="19059"/>
                </a:lnTo>
                <a:lnTo>
                  <a:pt x="3461" y="18188"/>
                </a:lnTo>
                <a:lnTo>
                  <a:pt x="1969" y="18424"/>
                </a:lnTo>
                <a:lnTo>
                  <a:pt x="2528" y="11718"/>
                </a:lnTo>
                <a:lnTo>
                  <a:pt x="62" y="6424"/>
                </a:lnTo>
                <a:lnTo>
                  <a:pt x="0" y="471"/>
                </a:lnTo>
                <a:close/>
              </a:path>
            </a:pathLst>
          </a:custGeom>
          <a:solidFill>
            <a:srgbClr val="C4BC96"/>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1" name="Freeform 3253"/>
          <p:cNvSpPr>
            <a:spLocks/>
          </p:cNvSpPr>
          <p:nvPr/>
        </p:nvSpPr>
        <p:spPr bwMode="gray">
          <a:xfrm>
            <a:off x="4724399" y="2620963"/>
            <a:ext cx="695325" cy="850900"/>
          </a:xfrm>
          <a:custGeom>
            <a:avLst/>
            <a:gdLst>
              <a:gd name="T0" fmla="*/ 0 w 20000"/>
              <a:gd name="T1" fmla="*/ 1570 h 20000"/>
              <a:gd name="T2" fmla="*/ 5228 w 20000"/>
              <a:gd name="T3" fmla="*/ 1570 h 20000"/>
              <a:gd name="T4" fmla="*/ 5191 w 20000"/>
              <a:gd name="T5" fmla="*/ 0 h 20000"/>
              <a:gd name="T6" fmla="*/ 6344 w 20000"/>
              <a:gd name="T7" fmla="*/ 453 h 20000"/>
              <a:gd name="T8" fmla="*/ 6567 w 20000"/>
              <a:gd name="T9" fmla="*/ 1645 h 20000"/>
              <a:gd name="T10" fmla="*/ 9079 w 20000"/>
              <a:gd name="T11" fmla="*/ 2958 h 20000"/>
              <a:gd name="T12" fmla="*/ 9805 w 20000"/>
              <a:gd name="T13" fmla="*/ 2400 h 20000"/>
              <a:gd name="T14" fmla="*/ 11293 w 20000"/>
              <a:gd name="T15" fmla="*/ 2400 h 20000"/>
              <a:gd name="T16" fmla="*/ 12447 w 20000"/>
              <a:gd name="T17" fmla="*/ 3547 h 20000"/>
              <a:gd name="T18" fmla="*/ 13228 w 20000"/>
              <a:gd name="T19" fmla="*/ 3109 h 20000"/>
              <a:gd name="T20" fmla="*/ 15405 w 20000"/>
              <a:gd name="T21" fmla="*/ 3592 h 20000"/>
              <a:gd name="T22" fmla="*/ 16149 w 20000"/>
              <a:gd name="T23" fmla="*/ 2732 h 20000"/>
              <a:gd name="T24" fmla="*/ 17526 w 20000"/>
              <a:gd name="T25" fmla="*/ 3396 h 20000"/>
              <a:gd name="T26" fmla="*/ 19981 w 20000"/>
              <a:gd name="T27" fmla="*/ 3291 h 20000"/>
              <a:gd name="T28" fmla="*/ 16000 w 20000"/>
              <a:gd name="T29" fmla="*/ 5796 h 20000"/>
              <a:gd name="T30" fmla="*/ 14028 w 20000"/>
              <a:gd name="T31" fmla="*/ 7955 h 20000"/>
              <a:gd name="T32" fmla="*/ 14437 w 20000"/>
              <a:gd name="T33" fmla="*/ 11094 h 20000"/>
              <a:gd name="T34" fmla="*/ 13042 w 20000"/>
              <a:gd name="T35" fmla="*/ 12408 h 20000"/>
              <a:gd name="T36" fmla="*/ 13600 w 20000"/>
              <a:gd name="T37" fmla="*/ 13343 h 20000"/>
              <a:gd name="T38" fmla="*/ 13600 w 20000"/>
              <a:gd name="T39" fmla="*/ 15653 h 20000"/>
              <a:gd name="T40" fmla="*/ 14940 w 20000"/>
              <a:gd name="T41" fmla="*/ 15653 h 20000"/>
              <a:gd name="T42" fmla="*/ 16986 w 20000"/>
              <a:gd name="T43" fmla="*/ 17374 h 20000"/>
              <a:gd name="T44" fmla="*/ 17805 w 20000"/>
              <a:gd name="T45" fmla="*/ 19396 h 20000"/>
              <a:gd name="T46" fmla="*/ 3665 w 20000"/>
              <a:gd name="T47" fmla="*/ 19985 h 20000"/>
              <a:gd name="T48" fmla="*/ 3702 w 20000"/>
              <a:gd name="T49" fmla="*/ 14460 h 20000"/>
              <a:gd name="T50" fmla="*/ 2456 w 20000"/>
              <a:gd name="T51" fmla="*/ 13268 h 20000"/>
              <a:gd name="T52" fmla="*/ 2921 w 20000"/>
              <a:gd name="T53" fmla="*/ 11804 h 20000"/>
              <a:gd name="T54" fmla="*/ 3330 w 20000"/>
              <a:gd name="T55" fmla="*/ 10943 h 20000"/>
              <a:gd name="T56" fmla="*/ 2456 w 20000"/>
              <a:gd name="T57" fmla="*/ 7140 h 20000"/>
              <a:gd name="T58" fmla="*/ 1265 w 20000"/>
              <a:gd name="T59" fmla="*/ 4604 h 20000"/>
              <a:gd name="T60" fmla="*/ 0 w 20000"/>
              <a:gd name="T61" fmla="*/ 1570 h 2000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000" h="20000">
                <a:moveTo>
                  <a:pt x="0" y="1570"/>
                </a:moveTo>
                <a:lnTo>
                  <a:pt x="5228" y="1570"/>
                </a:lnTo>
                <a:lnTo>
                  <a:pt x="5191" y="0"/>
                </a:lnTo>
                <a:lnTo>
                  <a:pt x="6344" y="453"/>
                </a:lnTo>
                <a:lnTo>
                  <a:pt x="6567" y="1645"/>
                </a:lnTo>
                <a:lnTo>
                  <a:pt x="9079" y="2958"/>
                </a:lnTo>
                <a:lnTo>
                  <a:pt x="9805" y="2400"/>
                </a:lnTo>
                <a:lnTo>
                  <a:pt x="11293" y="2400"/>
                </a:lnTo>
                <a:lnTo>
                  <a:pt x="12447" y="3547"/>
                </a:lnTo>
                <a:lnTo>
                  <a:pt x="13228" y="3109"/>
                </a:lnTo>
                <a:lnTo>
                  <a:pt x="15405" y="3592"/>
                </a:lnTo>
                <a:lnTo>
                  <a:pt x="16149" y="2732"/>
                </a:lnTo>
                <a:lnTo>
                  <a:pt x="17526" y="3396"/>
                </a:lnTo>
                <a:lnTo>
                  <a:pt x="19981" y="3291"/>
                </a:lnTo>
                <a:lnTo>
                  <a:pt x="16000" y="5796"/>
                </a:lnTo>
                <a:lnTo>
                  <a:pt x="14028" y="7955"/>
                </a:lnTo>
                <a:lnTo>
                  <a:pt x="14437" y="11094"/>
                </a:lnTo>
                <a:lnTo>
                  <a:pt x="13042" y="12408"/>
                </a:lnTo>
                <a:lnTo>
                  <a:pt x="13600" y="13343"/>
                </a:lnTo>
                <a:lnTo>
                  <a:pt x="13600" y="15653"/>
                </a:lnTo>
                <a:lnTo>
                  <a:pt x="14940" y="15653"/>
                </a:lnTo>
                <a:lnTo>
                  <a:pt x="16986" y="17374"/>
                </a:lnTo>
                <a:lnTo>
                  <a:pt x="17805" y="19396"/>
                </a:lnTo>
                <a:lnTo>
                  <a:pt x="3665" y="19985"/>
                </a:lnTo>
                <a:lnTo>
                  <a:pt x="3702" y="14460"/>
                </a:lnTo>
                <a:lnTo>
                  <a:pt x="2456" y="13268"/>
                </a:lnTo>
                <a:lnTo>
                  <a:pt x="2921" y="11804"/>
                </a:lnTo>
                <a:lnTo>
                  <a:pt x="3330" y="10943"/>
                </a:lnTo>
                <a:lnTo>
                  <a:pt x="2456" y="7140"/>
                </a:lnTo>
                <a:lnTo>
                  <a:pt x="1265" y="4604"/>
                </a:lnTo>
                <a:lnTo>
                  <a:pt x="0" y="1570"/>
                </a:lnTo>
                <a:close/>
              </a:path>
            </a:pathLst>
          </a:custGeom>
          <a:solidFill>
            <a:srgbClr val="94BFE2"/>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2" name="Freeform 3254"/>
          <p:cNvSpPr>
            <a:spLocks/>
          </p:cNvSpPr>
          <p:nvPr/>
        </p:nvSpPr>
        <p:spPr bwMode="gray">
          <a:xfrm>
            <a:off x="5173662" y="2916238"/>
            <a:ext cx="528637" cy="674688"/>
          </a:xfrm>
          <a:custGeom>
            <a:avLst/>
            <a:gdLst>
              <a:gd name="T0" fmla="*/ 1469 w 20000"/>
              <a:gd name="T1" fmla="*/ 1352 h 20000"/>
              <a:gd name="T2" fmla="*/ 2938 w 20000"/>
              <a:gd name="T3" fmla="*/ 1162 h 20000"/>
              <a:gd name="T4" fmla="*/ 4333 w 20000"/>
              <a:gd name="T5" fmla="*/ 1162 h 20000"/>
              <a:gd name="T6" fmla="*/ 5190 w 20000"/>
              <a:gd name="T7" fmla="*/ 0 h 20000"/>
              <a:gd name="T8" fmla="*/ 5851 w 20000"/>
              <a:gd name="T9" fmla="*/ 1448 h 20000"/>
              <a:gd name="T10" fmla="*/ 7980 w 20000"/>
              <a:gd name="T11" fmla="*/ 1448 h 20000"/>
              <a:gd name="T12" fmla="*/ 9131 w 20000"/>
              <a:gd name="T13" fmla="*/ 2819 h 20000"/>
              <a:gd name="T14" fmla="*/ 11334 w 20000"/>
              <a:gd name="T15" fmla="*/ 2438 h 20000"/>
              <a:gd name="T16" fmla="*/ 12852 w 20000"/>
              <a:gd name="T17" fmla="*/ 3295 h 20000"/>
              <a:gd name="T18" fmla="*/ 15643 w 20000"/>
              <a:gd name="T19" fmla="*/ 3905 h 20000"/>
              <a:gd name="T20" fmla="*/ 16132 w 20000"/>
              <a:gd name="T21" fmla="*/ 4990 h 20000"/>
              <a:gd name="T22" fmla="*/ 17601 w 20000"/>
              <a:gd name="T23" fmla="*/ 5029 h 20000"/>
              <a:gd name="T24" fmla="*/ 17160 w 20000"/>
              <a:gd name="T25" fmla="*/ 6076 h 20000"/>
              <a:gd name="T26" fmla="*/ 17650 w 20000"/>
              <a:gd name="T27" fmla="*/ 7257 h 20000"/>
              <a:gd name="T28" fmla="*/ 16744 w 20000"/>
              <a:gd name="T29" fmla="*/ 8705 h 20000"/>
              <a:gd name="T30" fmla="*/ 17405 w 20000"/>
              <a:gd name="T31" fmla="*/ 9048 h 20000"/>
              <a:gd name="T32" fmla="*/ 18923 w 20000"/>
              <a:gd name="T33" fmla="*/ 7448 h 20000"/>
              <a:gd name="T34" fmla="*/ 18874 w 20000"/>
              <a:gd name="T35" fmla="*/ 6876 h 20000"/>
              <a:gd name="T36" fmla="*/ 19535 w 20000"/>
              <a:gd name="T37" fmla="*/ 6648 h 20000"/>
              <a:gd name="T38" fmla="*/ 19976 w 20000"/>
              <a:gd name="T39" fmla="*/ 7448 h 20000"/>
              <a:gd name="T40" fmla="*/ 18752 w 20000"/>
              <a:gd name="T41" fmla="*/ 8533 h 20000"/>
              <a:gd name="T42" fmla="*/ 18262 w 20000"/>
              <a:gd name="T43" fmla="*/ 11067 h 20000"/>
              <a:gd name="T44" fmla="*/ 18262 w 20000"/>
              <a:gd name="T45" fmla="*/ 15314 h 20000"/>
              <a:gd name="T46" fmla="*/ 18923 w 20000"/>
              <a:gd name="T47" fmla="*/ 16076 h 20000"/>
              <a:gd name="T48" fmla="*/ 18678 w 20000"/>
              <a:gd name="T49" fmla="*/ 18705 h 20000"/>
              <a:gd name="T50" fmla="*/ 9204 w 20000"/>
              <a:gd name="T51" fmla="*/ 19981 h 20000"/>
              <a:gd name="T52" fmla="*/ 6830 w 20000"/>
              <a:gd name="T53" fmla="*/ 18762 h 20000"/>
              <a:gd name="T54" fmla="*/ 7319 w 20000"/>
              <a:gd name="T55" fmla="*/ 17162 h 20000"/>
              <a:gd name="T56" fmla="*/ 6144 w 20000"/>
              <a:gd name="T57" fmla="*/ 15410 h 20000"/>
              <a:gd name="T58" fmla="*/ 5190 w 20000"/>
              <a:gd name="T59" fmla="*/ 13295 h 20000"/>
              <a:gd name="T60" fmla="*/ 2497 w 20000"/>
              <a:gd name="T61" fmla="*/ 11124 h 20000"/>
              <a:gd name="T62" fmla="*/ 857 w 20000"/>
              <a:gd name="T63" fmla="*/ 11124 h 20000"/>
              <a:gd name="T64" fmla="*/ 857 w 20000"/>
              <a:gd name="T65" fmla="*/ 8190 h 20000"/>
              <a:gd name="T66" fmla="*/ 0 w 20000"/>
              <a:gd name="T67" fmla="*/ 7067 h 20000"/>
              <a:gd name="T68" fmla="*/ 1885 w 20000"/>
              <a:gd name="T69" fmla="*/ 5371 h 20000"/>
              <a:gd name="T70" fmla="*/ 1469 w 20000"/>
              <a:gd name="T71" fmla="*/ 1352 h 2000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0000" h="20000">
                <a:moveTo>
                  <a:pt x="1469" y="1352"/>
                </a:moveTo>
                <a:lnTo>
                  <a:pt x="2938" y="1162"/>
                </a:lnTo>
                <a:lnTo>
                  <a:pt x="4333" y="1162"/>
                </a:lnTo>
                <a:lnTo>
                  <a:pt x="5190" y="0"/>
                </a:lnTo>
                <a:lnTo>
                  <a:pt x="5851" y="1448"/>
                </a:lnTo>
                <a:lnTo>
                  <a:pt x="7980" y="1448"/>
                </a:lnTo>
                <a:lnTo>
                  <a:pt x="9131" y="2819"/>
                </a:lnTo>
                <a:lnTo>
                  <a:pt x="11334" y="2438"/>
                </a:lnTo>
                <a:lnTo>
                  <a:pt x="12852" y="3295"/>
                </a:lnTo>
                <a:lnTo>
                  <a:pt x="15643" y="3905"/>
                </a:lnTo>
                <a:lnTo>
                  <a:pt x="16132" y="4990"/>
                </a:lnTo>
                <a:lnTo>
                  <a:pt x="17601" y="5029"/>
                </a:lnTo>
                <a:lnTo>
                  <a:pt x="17160" y="6076"/>
                </a:lnTo>
                <a:lnTo>
                  <a:pt x="17650" y="7257"/>
                </a:lnTo>
                <a:lnTo>
                  <a:pt x="16744" y="8705"/>
                </a:lnTo>
                <a:lnTo>
                  <a:pt x="17405" y="9048"/>
                </a:lnTo>
                <a:lnTo>
                  <a:pt x="18923" y="7448"/>
                </a:lnTo>
                <a:lnTo>
                  <a:pt x="18874" y="6876"/>
                </a:lnTo>
                <a:lnTo>
                  <a:pt x="19535" y="6648"/>
                </a:lnTo>
                <a:lnTo>
                  <a:pt x="19976" y="7448"/>
                </a:lnTo>
                <a:lnTo>
                  <a:pt x="18752" y="8533"/>
                </a:lnTo>
                <a:lnTo>
                  <a:pt x="18262" y="11067"/>
                </a:lnTo>
                <a:lnTo>
                  <a:pt x="18262" y="15314"/>
                </a:lnTo>
                <a:lnTo>
                  <a:pt x="18923" y="16076"/>
                </a:lnTo>
                <a:lnTo>
                  <a:pt x="18678" y="18705"/>
                </a:lnTo>
                <a:lnTo>
                  <a:pt x="9204" y="19981"/>
                </a:lnTo>
                <a:lnTo>
                  <a:pt x="6830" y="18762"/>
                </a:lnTo>
                <a:lnTo>
                  <a:pt x="7319" y="17162"/>
                </a:lnTo>
                <a:lnTo>
                  <a:pt x="6144" y="15410"/>
                </a:lnTo>
                <a:lnTo>
                  <a:pt x="5190" y="13295"/>
                </a:lnTo>
                <a:lnTo>
                  <a:pt x="2497" y="11124"/>
                </a:lnTo>
                <a:lnTo>
                  <a:pt x="857" y="11124"/>
                </a:lnTo>
                <a:lnTo>
                  <a:pt x="857" y="8190"/>
                </a:lnTo>
                <a:lnTo>
                  <a:pt x="0" y="7067"/>
                </a:lnTo>
                <a:lnTo>
                  <a:pt x="1885" y="5371"/>
                </a:lnTo>
                <a:lnTo>
                  <a:pt x="1469" y="1352"/>
                </a:lnTo>
                <a:close/>
              </a:path>
            </a:pathLst>
          </a:custGeom>
          <a:solidFill>
            <a:srgbClr val="C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3" name="Freeform 3255" descr="Description: Dark upward diagonal"/>
          <p:cNvSpPr>
            <a:spLocks/>
          </p:cNvSpPr>
          <p:nvPr/>
        </p:nvSpPr>
        <p:spPr bwMode="gray">
          <a:xfrm>
            <a:off x="4841874" y="3443288"/>
            <a:ext cx="611188" cy="438150"/>
          </a:xfrm>
          <a:custGeom>
            <a:avLst/>
            <a:gdLst>
              <a:gd name="T0" fmla="*/ 316 w 20000"/>
              <a:gd name="T1" fmla="*/ 1001 h 20000"/>
              <a:gd name="T2" fmla="*/ 0 w 20000"/>
              <a:gd name="T3" fmla="*/ 4595 h 20000"/>
              <a:gd name="T4" fmla="*/ 422 w 20000"/>
              <a:gd name="T5" fmla="*/ 8306 h 20000"/>
              <a:gd name="T6" fmla="*/ 2321 w 20000"/>
              <a:gd name="T7" fmla="*/ 15876 h 20000"/>
              <a:gd name="T8" fmla="*/ 3354 w 20000"/>
              <a:gd name="T9" fmla="*/ 19971 h 20000"/>
              <a:gd name="T10" fmla="*/ 15105 w 20000"/>
              <a:gd name="T11" fmla="*/ 19028 h 20000"/>
              <a:gd name="T12" fmla="*/ 17004 w 20000"/>
              <a:gd name="T13" fmla="*/ 19971 h 20000"/>
              <a:gd name="T14" fmla="*/ 18207 w 20000"/>
              <a:gd name="T15" fmla="*/ 16112 h 20000"/>
              <a:gd name="T16" fmla="*/ 17785 w 20000"/>
              <a:gd name="T17" fmla="*/ 13343 h 20000"/>
              <a:gd name="T18" fmla="*/ 19726 w 20000"/>
              <a:gd name="T19" fmla="*/ 12754 h 20000"/>
              <a:gd name="T20" fmla="*/ 19979 w 20000"/>
              <a:gd name="T21" fmla="*/ 8365 h 20000"/>
              <a:gd name="T22" fmla="*/ 18840 w 20000"/>
              <a:gd name="T23" fmla="*/ 6480 h 20000"/>
              <a:gd name="T24" fmla="*/ 16793 w 20000"/>
              <a:gd name="T25" fmla="*/ 4595 h 20000"/>
              <a:gd name="T26" fmla="*/ 17215 w 20000"/>
              <a:gd name="T27" fmla="*/ 1885 h 20000"/>
              <a:gd name="T28" fmla="*/ 16308 w 20000"/>
              <a:gd name="T29" fmla="*/ 0 h 20000"/>
              <a:gd name="T30" fmla="*/ 11962 w 20000"/>
              <a:gd name="T31" fmla="*/ 295 h 20000"/>
              <a:gd name="T32" fmla="*/ 7511 w 20000"/>
              <a:gd name="T33" fmla="*/ 589 h 20000"/>
              <a:gd name="T34" fmla="*/ 316 w 20000"/>
              <a:gd name="T35" fmla="*/ 1001 h 200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0000" h="20000">
                <a:moveTo>
                  <a:pt x="316" y="1001"/>
                </a:moveTo>
                <a:lnTo>
                  <a:pt x="0" y="4595"/>
                </a:lnTo>
                <a:lnTo>
                  <a:pt x="422" y="8306"/>
                </a:lnTo>
                <a:lnTo>
                  <a:pt x="2321" y="15876"/>
                </a:lnTo>
                <a:lnTo>
                  <a:pt x="3354" y="19971"/>
                </a:lnTo>
                <a:lnTo>
                  <a:pt x="15105" y="19028"/>
                </a:lnTo>
                <a:lnTo>
                  <a:pt x="17004" y="19971"/>
                </a:lnTo>
                <a:lnTo>
                  <a:pt x="18207" y="16112"/>
                </a:lnTo>
                <a:lnTo>
                  <a:pt x="17785" y="13343"/>
                </a:lnTo>
                <a:lnTo>
                  <a:pt x="19726" y="12754"/>
                </a:lnTo>
                <a:lnTo>
                  <a:pt x="19979" y="8365"/>
                </a:lnTo>
                <a:lnTo>
                  <a:pt x="18840" y="6480"/>
                </a:lnTo>
                <a:lnTo>
                  <a:pt x="16793" y="4595"/>
                </a:lnTo>
                <a:lnTo>
                  <a:pt x="17215" y="1885"/>
                </a:lnTo>
                <a:lnTo>
                  <a:pt x="16308" y="0"/>
                </a:lnTo>
                <a:lnTo>
                  <a:pt x="11962" y="295"/>
                </a:lnTo>
                <a:lnTo>
                  <a:pt x="7511" y="589"/>
                </a:lnTo>
                <a:lnTo>
                  <a:pt x="316" y="1001"/>
                </a:lnTo>
                <a:close/>
              </a:path>
            </a:pathLst>
          </a:custGeom>
          <a:solidFill>
            <a:srgbClr val="DBE5F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4" name="Freeform 3256"/>
          <p:cNvSpPr>
            <a:spLocks/>
          </p:cNvSpPr>
          <p:nvPr/>
        </p:nvSpPr>
        <p:spPr bwMode="gray">
          <a:xfrm>
            <a:off x="5380037" y="2820988"/>
            <a:ext cx="566737" cy="266700"/>
          </a:xfrm>
          <a:custGeom>
            <a:avLst/>
            <a:gdLst>
              <a:gd name="T0" fmla="*/ 0 w 20000"/>
              <a:gd name="T1" fmla="*/ 10966 h 20000"/>
              <a:gd name="T2" fmla="*/ 4482 w 20000"/>
              <a:gd name="T3" fmla="*/ 0 h 20000"/>
              <a:gd name="T4" fmla="*/ 3686 w 20000"/>
              <a:gd name="T5" fmla="*/ 4541 h 20000"/>
              <a:gd name="T6" fmla="*/ 4300 w 20000"/>
              <a:gd name="T7" fmla="*/ 5845 h 20000"/>
              <a:gd name="T8" fmla="*/ 5666 w 20000"/>
              <a:gd name="T9" fmla="*/ 4058 h 20000"/>
              <a:gd name="T10" fmla="*/ 8783 w 20000"/>
              <a:gd name="T11" fmla="*/ 6812 h 20000"/>
              <a:gd name="T12" fmla="*/ 10080 w 20000"/>
              <a:gd name="T13" fmla="*/ 4541 h 20000"/>
              <a:gd name="T14" fmla="*/ 14198 w 20000"/>
              <a:gd name="T15" fmla="*/ 3188 h 20000"/>
              <a:gd name="T16" fmla="*/ 15063 w 20000"/>
              <a:gd name="T17" fmla="*/ 5942 h 20000"/>
              <a:gd name="T18" fmla="*/ 16633 w 20000"/>
              <a:gd name="T19" fmla="*/ 5362 h 20000"/>
              <a:gd name="T20" fmla="*/ 19750 w 20000"/>
              <a:gd name="T21" fmla="*/ 8357 h 20000"/>
              <a:gd name="T22" fmla="*/ 19977 w 20000"/>
              <a:gd name="T23" fmla="*/ 10483 h 20000"/>
              <a:gd name="T24" fmla="*/ 16587 w 20000"/>
              <a:gd name="T25" fmla="*/ 12415 h 20000"/>
              <a:gd name="T26" fmla="*/ 15563 w 20000"/>
              <a:gd name="T27" fmla="*/ 10966 h 20000"/>
              <a:gd name="T28" fmla="*/ 13811 w 20000"/>
              <a:gd name="T29" fmla="*/ 11449 h 20000"/>
              <a:gd name="T30" fmla="*/ 11832 w 20000"/>
              <a:gd name="T31" fmla="*/ 14203 h 20000"/>
              <a:gd name="T32" fmla="*/ 10876 w 20000"/>
              <a:gd name="T33" fmla="*/ 14348 h 20000"/>
              <a:gd name="T34" fmla="*/ 10125 w 20000"/>
              <a:gd name="T35" fmla="*/ 12415 h 20000"/>
              <a:gd name="T36" fmla="*/ 9010 w 20000"/>
              <a:gd name="T37" fmla="*/ 19807 h 20000"/>
              <a:gd name="T38" fmla="*/ 7759 w 20000"/>
              <a:gd name="T39" fmla="*/ 19952 h 20000"/>
              <a:gd name="T40" fmla="*/ 7258 w 20000"/>
              <a:gd name="T41" fmla="*/ 16957 h 20000"/>
              <a:gd name="T42" fmla="*/ 4528 w 20000"/>
              <a:gd name="T43" fmla="*/ 15652 h 20000"/>
              <a:gd name="T44" fmla="*/ 3299 w 20000"/>
              <a:gd name="T45" fmla="*/ 13478 h 20000"/>
              <a:gd name="T46" fmla="*/ 1092 w 20000"/>
              <a:gd name="T47" fmla="*/ 14203 h 20000"/>
              <a:gd name="T48" fmla="*/ 0 w 20000"/>
              <a:gd name="T49" fmla="*/ 10966 h 200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0000" h="20000">
                <a:moveTo>
                  <a:pt x="0" y="10966"/>
                </a:moveTo>
                <a:lnTo>
                  <a:pt x="4482" y="0"/>
                </a:lnTo>
                <a:lnTo>
                  <a:pt x="3686" y="4541"/>
                </a:lnTo>
                <a:lnTo>
                  <a:pt x="4300" y="5845"/>
                </a:lnTo>
                <a:lnTo>
                  <a:pt x="5666" y="4058"/>
                </a:lnTo>
                <a:lnTo>
                  <a:pt x="8783" y="6812"/>
                </a:lnTo>
                <a:lnTo>
                  <a:pt x="10080" y="4541"/>
                </a:lnTo>
                <a:lnTo>
                  <a:pt x="14198" y="3188"/>
                </a:lnTo>
                <a:lnTo>
                  <a:pt x="15063" y="5942"/>
                </a:lnTo>
                <a:lnTo>
                  <a:pt x="16633" y="5362"/>
                </a:lnTo>
                <a:lnTo>
                  <a:pt x="19750" y="8357"/>
                </a:lnTo>
                <a:lnTo>
                  <a:pt x="19977" y="10483"/>
                </a:lnTo>
                <a:lnTo>
                  <a:pt x="16587" y="12415"/>
                </a:lnTo>
                <a:lnTo>
                  <a:pt x="15563" y="10966"/>
                </a:lnTo>
                <a:lnTo>
                  <a:pt x="13811" y="11449"/>
                </a:lnTo>
                <a:lnTo>
                  <a:pt x="11832" y="14203"/>
                </a:lnTo>
                <a:lnTo>
                  <a:pt x="10876" y="14348"/>
                </a:lnTo>
                <a:lnTo>
                  <a:pt x="10125" y="12415"/>
                </a:lnTo>
                <a:lnTo>
                  <a:pt x="9010" y="19807"/>
                </a:lnTo>
                <a:lnTo>
                  <a:pt x="7759" y="19952"/>
                </a:lnTo>
                <a:lnTo>
                  <a:pt x="7258" y="16957"/>
                </a:lnTo>
                <a:lnTo>
                  <a:pt x="4528" y="15652"/>
                </a:lnTo>
                <a:lnTo>
                  <a:pt x="3299" y="13478"/>
                </a:lnTo>
                <a:lnTo>
                  <a:pt x="1092" y="14203"/>
                </a:lnTo>
                <a:lnTo>
                  <a:pt x="0" y="10966"/>
                </a:lnTo>
                <a:close/>
              </a:path>
            </a:pathLst>
          </a:custGeom>
          <a:solidFill>
            <a:srgbClr val="95B3D7"/>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5" name="Freeform 3257"/>
          <p:cNvSpPr>
            <a:spLocks/>
          </p:cNvSpPr>
          <p:nvPr/>
        </p:nvSpPr>
        <p:spPr bwMode="gray">
          <a:xfrm>
            <a:off x="5772149" y="3006726"/>
            <a:ext cx="404813" cy="596900"/>
          </a:xfrm>
          <a:custGeom>
            <a:avLst/>
            <a:gdLst>
              <a:gd name="T0" fmla="*/ 5096 w 20000"/>
              <a:gd name="T1" fmla="*/ 840 h 20000"/>
              <a:gd name="T2" fmla="*/ 5796 w 20000"/>
              <a:gd name="T3" fmla="*/ 2067 h 20000"/>
              <a:gd name="T4" fmla="*/ 4363 w 20000"/>
              <a:gd name="T5" fmla="*/ 2820 h 20000"/>
              <a:gd name="T6" fmla="*/ 4299 w 20000"/>
              <a:gd name="T7" fmla="*/ 6006 h 20000"/>
              <a:gd name="T8" fmla="*/ 3567 w 20000"/>
              <a:gd name="T9" fmla="*/ 3940 h 20000"/>
              <a:gd name="T10" fmla="*/ 637 w 20000"/>
              <a:gd name="T11" fmla="*/ 5899 h 20000"/>
              <a:gd name="T12" fmla="*/ 0 w 20000"/>
              <a:gd name="T13" fmla="*/ 11668 h 20000"/>
              <a:gd name="T14" fmla="*/ 1911 w 20000"/>
              <a:gd name="T15" fmla="*/ 14489 h 20000"/>
              <a:gd name="T16" fmla="*/ 2070 w 20000"/>
              <a:gd name="T17" fmla="*/ 15931 h 20000"/>
              <a:gd name="T18" fmla="*/ 2166 w 20000"/>
              <a:gd name="T19" fmla="*/ 17094 h 20000"/>
              <a:gd name="T20" fmla="*/ 2070 w 20000"/>
              <a:gd name="T21" fmla="*/ 18105 h 20000"/>
              <a:gd name="T22" fmla="*/ 1688 w 20000"/>
              <a:gd name="T23" fmla="*/ 19978 h 20000"/>
              <a:gd name="T24" fmla="*/ 9522 w 20000"/>
              <a:gd name="T25" fmla="*/ 19656 h 20000"/>
              <a:gd name="T26" fmla="*/ 19873 w 20000"/>
              <a:gd name="T27" fmla="*/ 18967 h 20000"/>
              <a:gd name="T28" fmla="*/ 17994 w 20000"/>
              <a:gd name="T29" fmla="*/ 18536 h 20000"/>
              <a:gd name="T30" fmla="*/ 16943 w 20000"/>
              <a:gd name="T31" fmla="*/ 17460 h 20000"/>
              <a:gd name="T32" fmla="*/ 18535 w 20000"/>
              <a:gd name="T33" fmla="*/ 16620 h 20000"/>
              <a:gd name="T34" fmla="*/ 18535 w 20000"/>
              <a:gd name="T35" fmla="*/ 15501 h 20000"/>
              <a:gd name="T36" fmla="*/ 17834 w 20000"/>
              <a:gd name="T37" fmla="*/ 14532 h 20000"/>
              <a:gd name="T38" fmla="*/ 18535 w 20000"/>
              <a:gd name="T39" fmla="*/ 13843 h 20000"/>
              <a:gd name="T40" fmla="*/ 19968 w 20000"/>
              <a:gd name="T41" fmla="*/ 13907 h 20000"/>
              <a:gd name="T42" fmla="*/ 19650 w 20000"/>
              <a:gd name="T43" fmla="*/ 11130 h 20000"/>
              <a:gd name="T44" fmla="*/ 19331 w 20000"/>
              <a:gd name="T45" fmla="*/ 9473 h 20000"/>
              <a:gd name="T46" fmla="*/ 18471 w 20000"/>
              <a:gd name="T47" fmla="*/ 8461 h 20000"/>
              <a:gd name="T48" fmla="*/ 17675 w 20000"/>
              <a:gd name="T49" fmla="*/ 7815 h 20000"/>
              <a:gd name="T50" fmla="*/ 16306 w 20000"/>
              <a:gd name="T51" fmla="*/ 7664 h 20000"/>
              <a:gd name="T52" fmla="*/ 15127 w 20000"/>
              <a:gd name="T53" fmla="*/ 7664 h 20000"/>
              <a:gd name="T54" fmla="*/ 13790 w 20000"/>
              <a:gd name="T55" fmla="*/ 8934 h 20000"/>
              <a:gd name="T56" fmla="*/ 12994 w 20000"/>
              <a:gd name="T57" fmla="*/ 9365 h 20000"/>
              <a:gd name="T58" fmla="*/ 12452 w 20000"/>
              <a:gd name="T59" fmla="*/ 9473 h 20000"/>
              <a:gd name="T60" fmla="*/ 11720 w 20000"/>
              <a:gd name="T61" fmla="*/ 9322 h 20000"/>
              <a:gd name="T62" fmla="*/ 11561 w 20000"/>
              <a:gd name="T63" fmla="*/ 8676 h 20000"/>
              <a:gd name="T64" fmla="*/ 11720 w 20000"/>
              <a:gd name="T65" fmla="*/ 8245 h 20000"/>
              <a:gd name="T66" fmla="*/ 12293 w 20000"/>
              <a:gd name="T67" fmla="*/ 7815 h 20000"/>
              <a:gd name="T68" fmla="*/ 12930 w 20000"/>
              <a:gd name="T69" fmla="*/ 7664 h 20000"/>
              <a:gd name="T70" fmla="*/ 13471 w 20000"/>
              <a:gd name="T71" fmla="*/ 7557 h 20000"/>
              <a:gd name="T72" fmla="*/ 13471 w 20000"/>
              <a:gd name="T73" fmla="*/ 6803 h 20000"/>
              <a:gd name="T74" fmla="*/ 14904 w 20000"/>
              <a:gd name="T75" fmla="*/ 6006 h 20000"/>
              <a:gd name="T76" fmla="*/ 13471 w 20000"/>
              <a:gd name="T77" fmla="*/ 3358 h 20000"/>
              <a:gd name="T78" fmla="*/ 13471 w 20000"/>
              <a:gd name="T79" fmla="*/ 2131 h 20000"/>
              <a:gd name="T80" fmla="*/ 10924 w 20000"/>
              <a:gd name="T81" fmla="*/ 1636 h 20000"/>
              <a:gd name="T82" fmla="*/ 7293 w 20000"/>
              <a:gd name="T83" fmla="*/ 0 h 20000"/>
              <a:gd name="T84" fmla="*/ 5096 w 20000"/>
              <a:gd name="T85" fmla="*/ 840 h 2000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0000" h="20000">
                <a:moveTo>
                  <a:pt x="5096" y="840"/>
                </a:moveTo>
                <a:lnTo>
                  <a:pt x="5796" y="2067"/>
                </a:lnTo>
                <a:lnTo>
                  <a:pt x="4363" y="2820"/>
                </a:lnTo>
                <a:lnTo>
                  <a:pt x="4299" y="6006"/>
                </a:lnTo>
                <a:lnTo>
                  <a:pt x="3567" y="3940"/>
                </a:lnTo>
                <a:lnTo>
                  <a:pt x="637" y="5899"/>
                </a:lnTo>
                <a:lnTo>
                  <a:pt x="0" y="11668"/>
                </a:lnTo>
                <a:lnTo>
                  <a:pt x="1911" y="14489"/>
                </a:lnTo>
                <a:lnTo>
                  <a:pt x="2070" y="15931"/>
                </a:lnTo>
                <a:lnTo>
                  <a:pt x="2166" y="17094"/>
                </a:lnTo>
                <a:lnTo>
                  <a:pt x="2070" y="18105"/>
                </a:lnTo>
                <a:lnTo>
                  <a:pt x="1688" y="19978"/>
                </a:lnTo>
                <a:lnTo>
                  <a:pt x="9522" y="19656"/>
                </a:lnTo>
                <a:lnTo>
                  <a:pt x="19873" y="18967"/>
                </a:lnTo>
                <a:lnTo>
                  <a:pt x="17994" y="18536"/>
                </a:lnTo>
                <a:lnTo>
                  <a:pt x="16943" y="17460"/>
                </a:lnTo>
                <a:lnTo>
                  <a:pt x="18535" y="16620"/>
                </a:lnTo>
                <a:lnTo>
                  <a:pt x="18535" y="15501"/>
                </a:lnTo>
                <a:lnTo>
                  <a:pt x="17834" y="14532"/>
                </a:lnTo>
                <a:lnTo>
                  <a:pt x="18535" y="13843"/>
                </a:lnTo>
                <a:lnTo>
                  <a:pt x="19968" y="13907"/>
                </a:lnTo>
                <a:lnTo>
                  <a:pt x="19650" y="11130"/>
                </a:lnTo>
                <a:lnTo>
                  <a:pt x="19331" y="9473"/>
                </a:lnTo>
                <a:lnTo>
                  <a:pt x="18471" y="8461"/>
                </a:lnTo>
                <a:lnTo>
                  <a:pt x="17675" y="7815"/>
                </a:lnTo>
                <a:lnTo>
                  <a:pt x="16306" y="7664"/>
                </a:lnTo>
                <a:lnTo>
                  <a:pt x="15127" y="7664"/>
                </a:lnTo>
                <a:lnTo>
                  <a:pt x="13790" y="8934"/>
                </a:lnTo>
                <a:lnTo>
                  <a:pt x="12994" y="9365"/>
                </a:lnTo>
                <a:lnTo>
                  <a:pt x="12452" y="9473"/>
                </a:lnTo>
                <a:lnTo>
                  <a:pt x="11720" y="9322"/>
                </a:lnTo>
                <a:lnTo>
                  <a:pt x="11561" y="8676"/>
                </a:lnTo>
                <a:lnTo>
                  <a:pt x="11720" y="8245"/>
                </a:lnTo>
                <a:lnTo>
                  <a:pt x="12293" y="7815"/>
                </a:lnTo>
                <a:lnTo>
                  <a:pt x="12930" y="7664"/>
                </a:lnTo>
                <a:lnTo>
                  <a:pt x="13471" y="7557"/>
                </a:lnTo>
                <a:lnTo>
                  <a:pt x="13471" y="6803"/>
                </a:lnTo>
                <a:lnTo>
                  <a:pt x="14904" y="6006"/>
                </a:lnTo>
                <a:lnTo>
                  <a:pt x="13471" y="3358"/>
                </a:lnTo>
                <a:lnTo>
                  <a:pt x="13471" y="2131"/>
                </a:lnTo>
                <a:lnTo>
                  <a:pt x="10924" y="1636"/>
                </a:lnTo>
                <a:lnTo>
                  <a:pt x="7293" y="0"/>
                </a:lnTo>
                <a:lnTo>
                  <a:pt x="5096" y="840"/>
                </a:lnTo>
                <a:close/>
              </a:path>
            </a:pathLst>
          </a:custGeom>
          <a:solidFill>
            <a:srgbClr val="95B3D7"/>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6" name="Freeform 3258" descr="Description: Dark upward diagonal"/>
          <p:cNvSpPr>
            <a:spLocks/>
          </p:cNvSpPr>
          <p:nvPr/>
        </p:nvSpPr>
        <p:spPr bwMode="gray">
          <a:xfrm>
            <a:off x="5332412" y="3538538"/>
            <a:ext cx="438150" cy="795338"/>
          </a:xfrm>
          <a:custGeom>
            <a:avLst/>
            <a:gdLst>
              <a:gd name="T0" fmla="*/ 3741 w 20000"/>
              <a:gd name="T1" fmla="*/ 1167 h 20000"/>
              <a:gd name="T2" fmla="*/ 15140 w 20000"/>
              <a:gd name="T3" fmla="*/ 0 h 20000"/>
              <a:gd name="T4" fmla="*/ 16996 w 20000"/>
              <a:gd name="T5" fmla="*/ 2447 h 20000"/>
              <a:gd name="T6" fmla="*/ 19323 w 20000"/>
              <a:gd name="T7" fmla="*/ 12690 h 20000"/>
              <a:gd name="T8" fmla="*/ 19971 w 20000"/>
              <a:gd name="T9" fmla="*/ 14052 h 20000"/>
              <a:gd name="T10" fmla="*/ 18144 w 20000"/>
              <a:gd name="T11" fmla="*/ 16742 h 20000"/>
              <a:gd name="T12" fmla="*/ 18144 w 20000"/>
              <a:gd name="T13" fmla="*/ 18622 h 20000"/>
              <a:gd name="T14" fmla="*/ 16112 w 20000"/>
              <a:gd name="T15" fmla="*/ 18412 h 20000"/>
              <a:gd name="T16" fmla="*/ 16171 w 20000"/>
              <a:gd name="T17" fmla="*/ 19984 h 20000"/>
              <a:gd name="T18" fmla="*/ 14050 w 20000"/>
              <a:gd name="T19" fmla="*/ 19335 h 20000"/>
              <a:gd name="T20" fmla="*/ 12960 w 20000"/>
              <a:gd name="T21" fmla="*/ 19579 h 20000"/>
              <a:gd name="T22" fmla="*/ 11281 w 20000"/>
              <a:gd name="T23" fmla="*/ 19417 h 20000"/>
              <a:gd name="T24" fmla="*/ 10103 w 20000"/>
              <a:gd name="T25" fmla="*/ 17018 h 20000"/>
              <a:gd name="T26" fmla="*/ 7747 w 20000"/>
              <a:gd name="T27" fmla="*/ 16288 h 20000"/>
              <a:gd name="T28" fmla="*/ 7747 w 20000"/>
              <a:gd name="T29" fmla="*/ 13728 h 20000"/>
              <a:gd name="T30" fmla="*/ 5420 w 20000"/>
              <a:gd name="T31" fmla="*/ 14052 h 20000"/>
              <a:gd name="T32" fmla="*/ 4094 w 20000"/>
              <a:gd name="T33" fmla="*/ 12156 h 20000"/>
              <a:gd name="T34" fmla="*/ 0 w 20000"/>
              <a:gd name="T35" fmla="*/ 9951 h 20000"/>
              <a:gd name="T36" fmla="*/ 3004 w 20000"/>
              <a:gd name="T37" fmla="*/ 6548 h 20000"/>
              <a:gd name="T38" fmla="*/ 2121 w 20000"/>
              <a:gd name="T39" fmla="*/ 4895 h 20000"/>
              <a:gd name="T40" fmla="*/ 5184 w 20000"/>
              <a:gd name="T41" fmla="*/ 4587 h 20000"/>
              <a:gd name="T42" fmla="*/ 5420 w 20000"/>
              <a:gd name="T43" fmla="*/ 2366 h 20000"/>
              <a:gd name="T44" fmla="*/ 3741 w 20000"/>
              <a:gd name="T45" fmla="*/ 1167 h 2000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0000" h="20000">
                <a:moveTo>
                  <a:pt x="3741" y="1167"/>
                </a:moveTo>
                <a:lnTo>
                  <a:pt x="15140" y="0"/>
                </a:lnTo>
                <a:lnTo>
                  <a:pt x="16996" y="2447"/>
                </a:lnTo>
                <a:lnTo>
                  <a:pt x="19323" y="12690"/>
                </a:lnTo>
                <a:lnTo>
                  <a:pt x="19971" y="14052"/>
                </a:lnTo>
                <a:lnTo>
                  <a:pt x="18144" y="16742"/>
                </a:lnTo>
                <a:lnTo>
                  <a:pt x="18144" y="18622"/>
                </a:lnTo>
                <a:lnTo>
                  <a:pt x="16112" y="18412"/>
                </a:lnTo>
                <a:lnTo>
                  <a:pt x="16171" y="19984"/>
                </a:lnTo>
                <a:lnTo>
                  <a:pt x="14050" y="19335"/>
                </a:lnTo>
                <a:lnTo>
                  <a:pt x="12960" y="19579"/>
                </a:lnTo>
                <a:lnTo>
                  <a:pt x="11281" y="19417"/>
                </a:lnTo>
                <a:lnTo>
                  <a:pt x="10103" y="17018"/>
                </a:lnTo>
                <a:lnTo>
                  <a:pt x="7747" y="16288"/>
                </a:lnTo>
                <a:lnTo>
                  <a:pt x="7747" y="13728"/>
                </a:lnTo>
                <a:lnTo>
                  <a:pt x="5420" y="14052"/>
                </a:lnTo>
                <a:lnTo>
                  <a:pt x="4094" y="12156"/>
                </a:lnTo>
                <a:lnTo>
                  <a:pt x="0" y="9951"/>
                </a:lnTo>
                <a:lnTo>
                  <a:pt x="3004" y="6548"/>
                </a:lnTo>
                <a:lnTo>
                  <a:pt x="2121" y="4895"/>
                </a:lnTo>
                <a:lnTo>
                  <a:pt x="5184" y="4587"/>
                </a:lnTo>
                <a:lnTo>
                  <a:pt x="5420" y="2366"/>
                </a:lnTo>
                <a:lnTo>
                  <a:pt x="3741" y="1167"/>
                </a:lnTo>
                <a:close/>
              </a:path>
            </a:pathLst>
          </a:custGeom>
          <a:solidFill>
            <a:srgbClr val="CC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7" name="Freeform 3259"/>
          <p:cNvSpPr>
            <a:spLocks/>
          </p:cNvSpPr>
          <p:nvPr/>
        </p:nvSpPr>
        <p:spPr bwMode="gray">
          <a:xfrm>
            <a:off x="4940299" y="3860801"/>
            <a:ext cx="696913" cy="625475"/>
          </a:xfrm>
          <a:custGeom>
            <a:avLst/>
            <a:gdLst>
              <a:gd name="T0" fmla="*/ 0 w 20000"/>
              <a:gd name="T1" fmla="*/ 679 h 20000"/>
              <a:gd name="T2" fmla="*/ 8735 w 20000"/>
              <a:gd name="T3" fmla="*/ 0 h 20000"/>
              <a:gd name="T4" fmla="*/ 10619 w 20000"/>
              <a:gd name="T5" fmla="*/ 0 h 20000"/>
              <a:gd name="T6" fmla="*/ 11985 w 20000"/>
              <a:gd name="T7" fmla="*/ 617 h 20000"/>
              <a:gd name="T8" fmla="*/ 11247 w 20000"/>
              <a:gd name="T9" fmla="*/ 2305 h 20000"/>
              <a:gd name="T10" fmla="*/ 13777 w 20000"/>
              <a:gd name="T11" fmla="*/ 5144 h 20000"/>
              <a:gd name="T12" fmla="*/ 14608 w 20000"/>
              <a:gd name="T13" fmla="*/ 7490 h 20000"/>
              <a:gd name="T14" fmla="*/ 16122 w 20000"/>
              <a:gd name="T15" fmla="*/ 6934 h 20000"/>
              <a:gd name="T16" fmla="*/ 16066 w 20000"/>
              <a:gd name="T17" fmla="*/ 10288 h 20000"/>
              <a:gd name="T18" fmla="*/ 17581 w 20000"/>
              <a:gd name="T19" fmla="*/ 11255 h 20000"/>
              <a:gd name="T20" fmla="*/ 18283 w 20000"/>
              <a:gd name="T21" fmla="*/ 14218 h 20000"/>
              <a:gd name="T22" fmla="*/ 19372 w 20000"/>
              <a:gd name="T23" fmla="*/ 14527 h 20000"/>
              <a:gd name="T24" fmla="*/ 19982 w 20000"/>
              <a:gd name="T25" fmla="*/ 15741 h 20000"/>
              <a:gd name="T26" fmla="*/ 18596 w 20000"/>
              <a:gd name="T27" fmla="*/ 17469 h 20000"/>
              <a:gd name="T28" fmla="*/ 18190 w 20000"/>
              <a:gd name="T29" fmla="*/ 19465 h 20000"/>
              <a:gd name="T30" fmla="*/ 16307 w 20000"/>
              <a:gd name="T31" fmla="*/ 19979 h 20000"/>
              <a:gd name="T32" fmla="*/ 16768 w 20000"/>
              <a:gd name="T33" fmla="*/ 17778 h 20000"/>
              <a:gd name="T34" fmla="*/ 9289 w 20000"/>
              <a:gd name="T35" fmla="*/ 18601 h 20000"/>
              <a:gd name="T36" fmla="*/ 3915 w 20000"/>
              <a:gd name="T37" fmla="*/ 19362 h 20000"/>
              <a:gd name="T38" fmla="*/ 3583 w 20000"/>
              <a:gd name="T39" fmla="*/ 17263 h 20000"/>
              <a:gd name="T40" fmla="*/ 3213 w 20000"/>
              <a:gd name="T41" fmla="*/ 10864 h 20000"/>
              <a:gd name="T42" fmla="*/ 3176 w 20000"/>
              <a:gd name="T43" fmla="*/ 7387 h 20000"/>
              <a:gd name="T44" fmla="*/ 1385 w 20000"/>
              <a:gd name="T45" fmla="*/ 5823 h 20000"/>
              <a:gd name="T46" fmla="*/ 2031 w 20000"/>
              <a:gd name="T47" fmla="*/ 4342 h 20000"/>
              <a:gd name="T48" fmla="*/ 1163 w 20000"/>
              <a:gd name="T49" fmla="*/ 3580 h 20000"/>
              <a:gd name="T50" fmla="*/ 0 w 20000"/>
              <a:gd name="T51" fmla="*/ 679 h 2000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0000" h="20000">
                <a:moveTo>
                  <a:pt x="0" y="679"/>
                </a:moveTo>
                <a:lnTo>
                  <a:pt x="8735" y="0"/>
                </a:lnTo>
                <a:lnTo>
                  <a:pt x="10619" y="0"/>
                </a:lnTo>
                <a:lnTo>
                  <a:pt x="11985" y="617"/>
                </a:lnTo>
                <a:lnTo>
                  <a:pt x="11247" y="2305"/>
                </a:lnTo>
                <a:lnTo>
                  <a:pt x="13777" y="5144"/>
                </a:lnTo>
                <a:lnTo>
                  <a:pt x="14608" y="7490"/>
                </a:lnTo>
                <a:lnTo>
                  <a:pt x="16122" y="6934"/>
                </a:lnTo>
                <a:lnTo>
                  <a:pt x="16066" y="10288"/>
                </a:lnTo>
                <a:lnTo>
                  <a:pt x="17581" y="11255"/>
                </a:lnTo>
                <a:lnTo>
                  <a:pt x="18283" y="14218"/>
                </a:lnTo>
                <a:lnTo>
                  <a:pt x="19372" y="14527"/>
                </a:lnTo>
                <a:lnTo>
                  <a:pt x="19982" y="15741"/>
                </a:lnTo>
                <a:lnTo>
                  <a:pt x="18596" y="17469"/>
                </a:lnTo>
                <a:lnTo>
                  <a:pt x="18190" y="19465"/>
                </a:lnTo>
                <a:lnTo>
                  <a:pt x="16307" y="19979"/>
                </a:lnTo>
                <a:lnTo>
                  <a:pt x="16768" y="17778"/>
                </a:lnTo>
                <a:lnTo>
                  <a:pt x="9289" y="18601"/>
                </a:lnTo>
                <a:lnTo>
                  <a:pt x="3915" y="19362"/>
                </a:lnTo>
                <a:lnTo>
                  <a:pt x="3583" y="17263"/>
                </a:lnTo>
                <a:lnTo>
                  <a:pt x="3213" y="10864"/>
                </a:lnTo>
                <a:lnTo>
                  <a:pt x="3176" y="7387"/>
                </a:lnTo>
                <a:lnTo>
                  <a:pt x="1385" y="5823"/>
                </a:lnTo>
                <a:lnTo>
                  <a:pt x="2031" y="4342"/>
                </a:lnTo>
                <a:lnTo>
                  <a:pt x="1163" y="3580"/>
                </a:lnTo>
                <a:lnTo>
                  <a:pt x="0" y="679"/>
                </a:lnTo>
                <a:close/>
              </a:path>
            </a:pathLst>
          </a:custGeom>
          <a:solidFill>
            <a:srgbClr val="C4BC96"/>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8" name="Freeform 3260"/>
          <p:cNvSpPr>
            <a:spLocks/>
          </p:cNvSpPr>
          <p:nvPr/>
        </p:nvSpPr>
        <p:spPr bwMode="gray">
          <a:xfrm>
            <a:off x="5703887" y="3592513"/>
            <a:ext cx="339725" cy="612775"/>
          </a:xfrm>
          <a:custGeom>
            <a:avLst/>
            <a:gdLst>
              <a:gd name="T0" fmla="*/ 0 w 20000"/>
              <a:gd name="T1" fmla="*/ 1408 h 20000"/>
              <a:gd name="T2" fmla="*/ 2340 w 20000"/>
              <a:gd name="T3" fmla="*/ 2185 h 20000"/>
              <a:gd name="T4" fmla="*/ 4566 w 20000"/>
              <a:gd name="T5" fmla="*/ 2038 h 20000"/>
              <a:gd name="T6" fmla="*/ 5321 w 20000"/>
              <a:gd name="T7" fmla="*/ 1618 h 20000"/>
              <a:gd name="T8" fmla="*/ 5887 w 20000"/>
              <a:gd name="T9" fmla="*/ 420 h 20000"/>
              <a:gd name="T10" fmla="*/ 15547 w 20000"/>
              <a:gd name="T11" fmla="*/ 0 h 20000"/>
              <a:gd name="T12" fmla="*/ 19962 w 20000"/>
              <a:gd name="T13" fmla="*/ 14097 h 20000"/>
              <a:gd name="T14" fmla="*/ 19585 w 20000"/>
              <a:gd name="T15" fmla="*/ 13992 h 20000"/>
              <a:gd name="T16" fmla="*/ 16302 w 20000"/>
              <a:gd name="T17" fmla="*/ 14769 h 20000"/>
              <a:gd name="T18" fmla="*/ 13962 w 20000"/>
              <a:gd name="T19" fmla="*/ 18571 h 20000"/>
              <a:gd name="T20" fmla="*/ 10491 w 20000"/>
              <a:gd name="T21" fmla="*/ 18004 h 20000"/>
              <a:gd name="T22" fmla="*/ 6566 w 20000"/>
              <a:gd name="T23" fmla="*/ 19454 h 20000"/>
              <a:gd name="T24" fmla="*/ 1283 w 20000"/>
              <a:gd name="T25" fmla="*/ 19979 h 20000"/>
              <a:gd name="T26" fmla="*/ 3660 w 20000"/>
              <a:gd name="T27" fmla="*/ 16282 h 20000"/>
              <a:gd name="T28" fmla="*/ 2604 w 20000"/>
              <a:gd name="T29" fmla="*/ 14160 h 20000"/>
              <a:gd name="T30" fmla="*/ 0 w 20000"/>
              <a:gd name="T31" fmla="*/ 1408 h 2000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0000" h="20000">
                <a:moveTo>
                  <a:pt x="0" y="1408"/>
                </a:moveTo>
                <a:lnTo>
                  <a:pt x="2340" y="2185"/>
                </a:lnTo>
                <a:lnTo>
                  <a:pt x="4566" y="2038"/>
                </a:lnTo>
                <a:lnTo>
                  <a:pt x="5321" y="1618"/>
                </a:lnTo>
                <a:lnTo>
                  <a:pt x="5887" y="420"/>
                </a:lnTo>
                <a:lnTo>
                  <a:pt x="15547" y="0"/>
                </a:lnTo>
                <a:lnTo>
                  <a:pt x="19962" y="14097"/>
                </a:lnTo>
                <a:lnTo>
                  <a:pt x="19585" y="13992"/>
                </a:lnTo>
                <a:lnTo>
                  <a:pt x="16302" y="14769"/>
                </a:lnTo>
                <a:lnTo>
                  <a:pt x="13962" y="18571"/>
                </a:lnTo>
                <a:lnTo>
                  <a:pt x="10491" y="18004"/>
                </a:lnTo>
                <a:lnTo>
                  <a:pt x="6566" y="19454"/>
                </a:lnTo>
                <a:lnTo>
                  <a:pt x="1283" y="19979"/>
                </a:lnTo>
                <a:lnTo>
                  <a:pt x="3660" y="16282"/>
                </a:lnTo>
                <a:lnTo>
                  <a:pt x="2604" y="14160"/>
                </a:lnTo>
                <a:lnTo>
                  <a:pt x="0" y="1408"/>
                </a:lnTo>
                <a:close/>
              </a:path>
            </a:pathLst>
          </a:custGeom>
          <a:solidFill>
            <a:srgbClr val="C2D69B"/>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9" name="Freeform 3261"/>
          <p:cNvSpPr>
            <a:spLocks/>
          </p:cNvSpPr>
          <p:nvPr/>
        </p:nvSpPr>
        <p:spPr bwMode="gray">
          <a:xfrm>
            <a:off x="5967412" y="3470276"/>
            <a:ext cx="519112" cy="554037"/>
          </a:xfrm>
          <a:custGeom>
            <a:avLst/>
            <a:gdLst>
              <a:gd name="T0" fmla="*/ 0 w 20000"/>
              <a:gd name="T1" fmla="*/ 4488 h 20000"/>
              <a:gd name="T2" fmla="*/ 8951 w 20000"/>
              <a:gd name="T3" fmla="*/ 3744 h 20000"/>
              <a:gd name="T4" fmla="*/ 10871 w 20000"/>
              <a:gd name="T5" fmla="*/ 4023 h 20000"/>
              <a:gd name="T6" fmla="*/ 15126 w 20000"/>
              <a:gd name="T7" fmla="*/ 2302 h 20000"/>
              <a:gd name="T8" fmla="*/ 16071 w 20000"/>
              <a:gd name="T9" fmla="*/ 744 h 20000"/>
              <a:gd name="T10" fmla="*/ 18582 w 20000"/>
              <a:gd name="T11" fmla="*/ 0 h 20000"/>
              <a:gd name="T12" fmla="*/ 19970 w 20000"/>
              <a:gd name="T13" fmla="*/ 7535 h 20000"/>
              <a:gd name="T14" fmla="*/ 18936 w 20000"/>
              <a:gd name="T15" fmla="*/ 8395 h 20000"/>
              <a:gd name="T16" fmla="*/ 19143 w 20000"/>
              <a:gd name="T17" fmla="*/ 13651 h 20000"/>
              <a:gd name="T18" fmla="*/ 17164 w 20000"/>
              <a:gd name="T19" fmla="*/ 14047 h 20000"/>
              <a:gd name="T20" fmla="*/ 16071 w 20000"/>
              <a:gd name="T21" fmla="*/ 16977 h 20000"/>
              <a:gd name="T22" fmla="*/ 14535 w 20000"/>
              <a:gd name="T23" fmla="*/ 16628 h 20000"/>
              <a:gd name="T24" fmla="*/ 14003 w 20000"/>
              <a:gd name="T25" fmla="*/ 19977 h 20000"/>
              <a:gd name="T26" fmla="*/ 11728 w 20000"/>
              <a:gd name="T27" fmla="*/ 18535 h 20000"/>
              <a:gd name="T28" fmla="*/ 7326 w 20000"/>
              <a:gd name="T29" fmla="*/ 19465 h 20000"/>
              <a:gd name="T30" fmla="*/ 5436 w 20000"/>
              <a:gd name="T31" fmla="*/ 18186 h 20000"/>
              <a:gd name="T32" fmla="*/ 2925 w 20000"/>
              <a:gd name="T33" fmla="*/ 18140 h 20000"/>
              <a:gd name="T34" fmla="*/ 1595 w 20000"/>
              <a:gd name="T35" fmla="*/ 12488 h 20000"/>
              <a:gd name="T36" fmla="*/ 0 w 20000"/>
              <a:gd name="T37" fmla="*/ 4488 h 200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0000" h="20000">
                <a:moveTo>
                  <a:pt x="0" y="4488"/>
                </a:moveTo>
                <a:lnTo>
                  <a:pt x="8951" y="3744"/>
                </a:lnTo>
                <a:lnTo>
                  <a:pt x="10871" y="4023"/>
                </a:lnTo>
                <a:lnTo>
                  <a:pt x="15126" y="2302"/>
                </a:lnTo>
                <a:lnTo>
                  <a:pt x="16071" y="744"/>
                </a:lnTo>
                <a:lnTo>
                  <a:pt x="18582" y="0"/>
                </a:lnTo>
                <a:lnTo>
                  <a:pt x="19970" y="7535"/>
                </a:lnTo>
                <a:lnTo>
                  <a:pt x="18936" y="8395"/>
                </a:lnTo>
                <a:lnTo>
                  <a:pt x="19143" y="13651"/>
                </a:lnTo>
                <a:lnTo>
                  <a:pt x="17164" y="14047"/>
                </a:lnTo>
                <a:lnTo>
                  <a:pt x="16071" y="16977"/>
                </a:lnTo>
                <a:lnTo>
                  <a:pt x="14535" y="16628"/>
                </a:lnTo>
                <a:lnTo>
                  <a:pt x="14003" y="19977"/>
                </a:lnTo>
                <a:lnTo>
                  <a:pt x="11728" y="18535"/>
                </a:lnTo>
                <a:lnTo>
                  <a:pt x="7326" y="19465"/>
                </a:lnTo>
                <a:lnTo>
                  <a:pt x="5436" y="18186"/>
                </a:lnTo>
                <a:lnTo>
                  <a:pt x="2925" y="18140"/>
                </a:lnTo>
                <a:lnTo>
                  <a:pt x="1595" y="12488"/>
                </a:lnTo>
                <a:lnTo>
                  <a:pt x="0" y="4488"/>
                </a:lnTo>
                <a:close/>
              </a:path>
            </a:pathLst>
          </a:custGeom>
          <a:solidFill>
            <a:srgbClr val="C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0" name="Freeform 3262"/>
          <p:cNvSpPr>
            <a:spLocks/>
          </p:cNvSpPr>
          <p:nvPr/>
        </p:nvSpPr>
        <p:spPr bwMode="gray">
          <a:xfrm>
            <a:off x="5584824" y="3968751"/>
            <a:ext cx="773113" cy="466725"/>
          </a:xfrm>
          <a:custGeom>
            <a:avLst/>
            <a:gdLst>
              <a:gd name="T0" fmla="*/ 0 w 20000"/>
              <a:gd name="T1" fmla="*/ 19973 h 20000"/>
              <a:gd name="T2" fmla="*/ 4874 w 20000"/>
              <a:gd name="T3" fmla="*/ 18764 h 20000"/>
              <a:gd name="T4" fmla="*/ 4874 w 20000"/>
              <a:gd name="T5" fmla="*/ 17885 h 20000"/>
              <a:gd name="T6" fmla="*/ 16600 w 20000"/>
              <a:gd name="T7" fmla="*/ 14945 h 20000"/>
              <a:gd name="T8" fmla="*/ 16767 w 20000"/>
              <a:gd name="T9" fmla="*/ 13462 h 20000"/>
              <a:gd name="T10" fmla="*/ 18526 w 20000"/>
              <a:gd name="T11" fmla="*/ 12308 h 20000"/>
              <a:gd name="T12" fmla="*/ 18693 w 20000"/>
              <a:gd name="T13" fmla="*/ 10659 h 20000"/>
              <a:gd name="T14" fmla="*/ 19430 w 20000"/>
              <a:gd name="T15" fmla="*/ 10192 h 20000"/>
              <a:gd name="T16" fmla="*/ 19983 w 20000"/>
              <a:gd name="T17" fmla="*/ 7747 h 20000"/>
              <a:gd name="T18" fmla="*/ 18358 w 20000"/>
              <a:gd name="T19" fmla="*/ 5357 h 20000"/>
              <a:gd name="T20" fmla="*/ 18057 w 20000"/>
              <a:gd name="T21" fmla="*/ 2225 h 20000"/>
              <a:gd name="T22" fmla="*/ 16767 w 20000"/>
              <a:gd name="T23" fmla="*/ 604 h 20000"/>
              <a:gd name="T24" fmla="*/ 14188 w 20000"/>
              <a:gd name="T25" fmla="*/ 1484 h 20000"/>
              <a:gd name="T26" fmla="*/ 12948 w 20000"/>
              <a:gd name="T27" fmla="*/ 55 h 20000"/>
              <a:gd name="T28" fmla="*/ 11776 w 20000"/>
              <a:gd name="T29" fmla="*/ 0 h 20000"/>
              <a:gd name="T30" fmla="*/ 12027 w 20000"/>
              <a:gd name="T31" fmla="*/ 2225 h 20000"/>
              <a:gd name="T32" fmla="*/ 10402 w 20000"/>
              <a:gd name="T33" fmla="*/ 3324 h 20000"/>
              <a:gd name="T34" fmla="*/ 9313 w 20000"/>
              <a:gd name="T35" fmla="*/ 8297 h 20000"/>
              <a:gd name="T36" fmla="*/ 7856 w 20000"/>
              <a:gd name="T37" fmla="*/ 7527 h 20000"/>
              <a:gd name="T38" fmla="*/ 6080 w 20000"/>
              <a:gd name="T39" fmla="*/ 9368 h 20000"/>
              <a:gd name="T40" fmla="*/ 3819 w 20000"/>
              <a:gd name="T41" fmla="*/ 10055 h 20000"/>
              <a:gd name="T42" fmla="*/ 3819 w 20000"/>
              <a:gd name="T43" fmla="*/ 12912 h 20000"/>
              <a:gd name="T44" fmla="*/ 2697 w 20000"/>
              <a:gd name="T45" fmla="*/ 12830 h 20000"/>
              <a:gd name="T46" fmla="*/ 2747 w 20000"/>
              <a:gd name="T47" fmla="*/ 15302 h 20000"/>
              <a:gd name="T48" fmla="*/ 1575 w 20000"/>
              <a:gd name="T49" fmla="*/ 14341 h 20000"/>
              <a:gd name="T50" fmla="*/ 871 w 20000"/>
              <a:gd name="T51" fmla="*/ 14753 h 20000"/>
              <a:gd name="T52" fmla="*/ 1457 w 20000"/>
              <a:gd name="T53" fmla="*/ 16456 h 20000"/>
              <a:gd name="T54" fmla="*/ 251 w 20000"/>
              <a:gd name="T55" fmla="*/ 18626 h 20000"/>
              <a:gd name="T56" fmla="*/ 0 w 20000"/>
              <a:gd name="T57" fmla="*/ 19973 h 2000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0000" h="20000">
                <a:moveTo>
                  <a:pt x="0" y="19973"/>
                </a:moveTo>
                <a:lnTo>
                  <a:pt x="4874" y="18764"/>
                </a:lnTo>
                <a:lnTo>
                  <a:pt x="4874" y="17885"/>
                </a:lnTo>
                <a:lnTo>
                  <a:pt x="16600" y="14945"/>
                </a:lnTo>
                <a:lnTo>
                  <a:pt x="16767" y="13462"/>
                </a:lnTo>
                <a:lnTo>
                  <a:pt x="18526" y="12308"/>
                </a:lnTo>
                <a:lnTo>
                  <a:pt x="18693" y="10659"/>
                </a:lnTo>
                <a:lnTo>
                  <a:pt x="19430" y="10192"/>
                </a:lnTo>
                <a:lnTo>
                  <a:pt x="19983" y="7747"/>
                </a:lnTo>
                <a:lnTo>
                  <a:pt x="18358" y="5357"/>
                </a:lnTo>
                <a:lnTo>
                  <a:pt x="18057" y="2225"/>
                </a:lnTo>
                <a:lnTo>
                  <a:pt x="16767" y="604"/>
                </a:lnTo>
                <a:lnTo>
                  <a:pt x="14188" y="1484"/>
                </a:lnTo>
                <a:lnTo>
                  <a:pt x="12948" y="55"/>
                </a:lnTo>
                <a:lnTo>
                  <a:pt x="11776" y="0"/>
                </a:lnTo>
                <a:lnTo>
                  <a:pt x="12027" y="2225"/>
                </a:lnTo>
                <a:lnTo>
                  <a:pt x="10402" y="3324"/>
                </a:lnTo>
                <a:lnTo>
                  <a:pt x="9313" y="8297"/>
                </a:lnTo>
                <a:lnTo>
                  <a:pt x="7856" y="7527"/>
                </a:lnTo>
                <a:lnTo>
                  <a:pt x="6080" y="9368"/>
                </a:lnTo>
                <a:lnTo>
                  <a:pt x="3819" y="10055"/>
                </a:lnTo>
                <a:lnTo>
                  <a:pt x="3819" y="12912"/>
                </a:lnTo>
                <a:lnTo>
                  <a:pt x="2697" y="12830"/>
                </a:lnTo>
                <a:lnTo>
                  <a:pt x="2747" y="15302"/>
                </a:lnTo>
                <a:lnTo>
                  <a:pt x="1575" y="14341"/>
                </a:lnTo>
                <a:lnTo>
                  <a:pt x="871" y="14753"/>
                </a:lnTo>
                <a:lnTo>
                  <a:pt x="1457" y="16456"/>
                </a:lnTo>
                <a:lnTo>
                  <a:pt x="251" y="18626"/>
                </a:lnTo>
                <a:lnTo>
                  <a:pt x="0" y="19973"/>
                </a:lnTo>
                <a:close/>
              </a:path>
            </a:pathLst>
          </a:custGeom>
          <a:solidFill>
            <a:srgbClr val="CC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1" name="Freeform 3263" descr="Description: Dark upward diagonal"/>
          <p:cNvSpPr>
            <a:spLocks/>
          </p:cNvSpPr>
          <p:nvPr/>
        </p:nvSpPr>
        <p:spPr bwMode="gray">
          <a:xfrm>
            <a:off x="5527674" y="4268788"/>
            <a:ext cx="889000" cy="354013"/>
          </a:xfrm>
          <a:custGeom>
            <a:avLst/>
            <a:gdLst>
              <a:gd name="T0" fmla="*/ 1190 w 20000"/>
              <a:gd name="T1" fmla="*/ 9124 h 20000"/>
              <a:gd name="T2" fmla="*/ 1190 w 20000"/>
              <a:gd name="T3" fmla="*/ 9489 h 20000"/>
              <a:gd name="T4" fmla="*/ 871 w 20000"/>
              <a:gd name="T5" fmla="*/ 11277 h 20000"/>
              <a:gd name="T6" fmla="*/ 1234 w 20000"/>
              <a:gd name="T7" fmla="*/ 13905 h 20000"/>
              <a:gd name="T8" fmla="*/ 0 w 20000"/>
              <a:gd name="T9" fmla="*/ 16095 h 20000"/>
              <a:gd name="T10" fmla="*/ 261 w 20000"/>
              <a:gd name="T11" fmla="*/ 19964 h 20000"/>
              <a:gd name="T12" fmla="*/ 5486 w 20000"/>
              <a:gd name="T13" fmla="*/ 18796 h 20000"/>
              <a:gd name="T14" fmla="*/ 11727 w 20000"/>
              <a:gd name="T15" fmla="*/ 16788 h 20000"/>
              <a:gd name="T16" fmla="*/ 14833 w 20000"/>
              <a:gd name="T17" fmla="*/ 15255 h 20000"/>
              <a:gd name="T18" fmla="*/ 15472 w 20000"/>
              <a:gd name="T19" fmla="*/ 10109 h 20000"/>
              <a:gd name="T20" fmla="*/ 16589 w 20000"/>
              <a:gd name="T21" fmla="*/ 9927 h 20000"/>
              <a:gd name="T22" fmla="*/ 19985 w 20000"/>
              <a:gd name="T23" fmla="*/ 0 h 20000"/>
              <a:gd name="T24" fmla="*/ 15544 w 20000"/>
              <a:gd name="T25" fmla="*/ 2445 h 20000"/>
              <a:gd name="T26" fmla="*/ 5239 w 20000"/>
              <a:gd name="T27" fmla="*/ 6496 h 20000"/>
              <a:gd name="T28" fmla="*/ 5341 w 20000"/>
              <a:gd name="T29" fmla="*/ 7664 h 20000"/>
              <a:gd name="T30" fmla="*/ 1190 w 20000"/>
              <a:gd name="T31" fmla="*/ 9124 h 2000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0000" h="20000">
                <a:moveTo>
                  <a:pt x="1190" y="9124"/>
                </a:moveTo>
                <a:lnTo>
                  <a:pt x="1190" y="9489"/>
                </a:lnTo>
                <a:lnTo>
                  <a:pt x="871" y="11277"/>
                </a:lnTo>
                <a:lnTo>
                  <a:pt x="1234" y="13905"/>
                </a:lnTo>
                <a:lnTo>
                  <a:pt x="0" y="16095"/>
                </a:lnTo>
                <a:lnTo>
                  <a:pt x="261" y="19964"/>
                </a:lnTo>
                <a:lnTo>
                  <a:pt x="5486" y="18796"/>
                </a:lnTo>
                <a:lnTo>
                  <a:pt x="11727" y="16788"/>
                </a:lnTo>
                <a:lnTo>
                  <a:pt x="14833" y="15255"/>
                </a:lnTo>
                <a:lnTo>
                  <a:pt x="15472" y="10109"/>
                </a:lnTo>
                <a:lnTo>
                  <a:pt x="16589" y="9927"/>
                </a:lnTo>
                <a:lnTo>
                  <a:pt x="19985" y="0"/>
                </a:lnTo>
                <a:lnTo>
                  <a:pt x="15544" y="2445"/>
                </a:lnTo>
                <a:lnTo>
                  <a:pt x="5239" y="6496"/>
                </a:lnTo>
                <a:lnTo>
                  <a:pt x="5341" y="7664"/>
                </a:lnTo>
                <a:lnTo>
                  <a:pt x="1190" y="9124"/>
                </a:lnTo>
                <a:close/>
              </a:path>
            </a:pathLst>
          </a:custGeom>
          <a:solidFill>
            <a:srgbClr val="C4BC96"/>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2" name="Freeform 3264"/>
          <p:cNvSpPr>
            <a:spLocks/>
          </p:cNvSpPr>
          <p:nvPr/>
        </p:nvSpPr>
        <p:spPr bwMode="gray">
          <a:xfrm>
            <a:off x="5440362" y="4595813"/>
            <a:ext cx="361950" cy="692150"/>
          </a:xfrm>
          <a:custGeom>
            <a:avLst/>
            <a:gdLst>
              <a:gd name="T0" fmla="*/ 5648 w 20000"/>
              <a:gd name="T1" fmla="*/ 652 h 20000"/>
              <a:gd name="T2" fmla="*/ 2558 w 20000"/>
              <a:gd name="T3" fmla="*/ 4026 h 20000"/>
              <a:gd name="T4" fmla="*/ 0 w 20000"/>
              <a:gd name="T5" fmla="*/ 6244 h 20000"/>
              <a:gd name="T6" fmla="*/ 782 w 20000"/>
              <a:gd name="T7" fmla="*/ 8872 h 20000"/>
              <a:gd name="T8" fmla="*/ 3979 w 20000"/>
              <a:gd name="T9" fmla="*/ 12470 h 20000"/>
              <a:gd name="T10" fmla="*/ 1599 w 20000"/>
              <a:gd name="T11" fmla="*/ 16104 h 20000"/>
              <a:gd name="T12" fmla="*/ 533 w 20000"/>
              <a:gd name="T13" fmla="*/ 18006 h 20000"/>
              <a:gd name="T14" fmla="*/ 12185 w 20000"/>
              <a:gd name="T15" fmla="*/ 17223 h 20000"/>
              <a:gd name="T16" fmla="*/ 12718 w 20000"/>
              <a:gd name="T17" fmla="*/ 19702 h 20000"/>
              <a:gd name="T18" fmla="*/ 15098 w 20000"/>
              <a:gd name="T19" fmla="*/ 19981 h 20000"/>
              <a:gd name="T20" fmla="*/ 15702 w 20000"/>
              <a:gd name="T21" fmla="*/ 18733 h 20000"/>
              <a:gd name="T22" fmla="*/ 19964 w 20000"/>
              <a:gd name="T23" fmla="*/ 18378 h 20000"/>
              <a:gd name="T24" fmla="*/ 18970 w 20000"/>
              <a:gd name="T25" fmla="*/ 14315 h 20000"/>
              <a:gd name="T26" fmla="*/ 18792 w 20000"/>
              <a:gd name="T27" fmla="*/ 0 h 20000"/>
              <a:gd name="T28" fmla="*/ 5648 w 20000"/>
              <a:gd name="T29" fmla="*/ 652 h 200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0000" h="20000">
                <a:moveTo>
                  <a:pt x="5648" y="652"/>
                </a:moveTo>
                <a:lnTo>
                  <a:pt x="2558" y="4026"/>
                </a:lnTo>
                <a:lnTo>
                  <a:pt x="0" y="6244"/>
                </a:lnTo>
                <a:lnTo>
                  <a:pt x="782" y="8872"/>
                </a:lnTo>
                <a:lnTo>
                  <a:pt x="3979" y="12470"/>
                </a:lnTo>
                <a:lnTo>
                  <a:pt x="1599" y="16104"/>
                </a:lnTo>
                <a:lnTo>
                  <a:pt x="533" y="18006"/>
                </a:lnTo>
                <a:lnTo>
                  <a:pt x="12185" y="17223"/>
                </a:lnTo>
                <a:lnTo>
                  <a:pt x="12718" y="19702"/>
                </a:lnTo>
                <a:lnTo>
                  <a:pt x="15098" y="19981"/>
                </a:lnTo>
                <a:lnTo>
                  <a:pt x="15702" y="18733"/>
                </a:lnTo>
                <a:lnTo>
                  <a:pt x="19964" y="18378"/>
                </a:lnTo>
                <a:lnTo>
                  <a:pt x="18970" y="14315"/>
                </a:lnTo>
                <a:lnTo>
                  <a:pt x="18792" y="0"/>
                </a:lnTo>
                <a:lnTo>
                  <a:pt x="5648" y="652"/>
                </a:lnTo>
                <a:close/>
              </a:path>
            </a:pathLst>
          </a:custGeom>
          <a:solidFill>
            <a:srgbClr val="CC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3" name="Freeform 3265"/>
          <p:cNvSpPr>
            <a:spLocks/>
          </p:cNvSpPr>
          <p:nvPr/>
        </p:nvSpPr>
        <p:spPr bwMode="gray">
          <a:xfrm>
            <a:off x="5783262" y="4565651"/>
            <a:ext cx="411162" cy="695325"/>
          </a:xfrm>
          <a:custGeom>
            <a:avLst/>
            <a:gdLst>
              <a:gd name="T0" fmla="*/ 0 w 20000"/>
              <a:gd name="T1" fmla="*/ 1013 h 20000"/>
              <a:gd name="T2" fmla="*/ 12947 w 20000"/>
              <a:gd name="T3" fmla="*/ 0 h 20000"/>
              <a:gd name="T4" fmla="*/ 17085 w 20000"/>
              <a:gd name="T5" fmla="*/ 9171 h 20000"/>
              <a:gd name="T6" fmla="*/ 19969 w 20000"/>
              <a:gd name="T7" fmla="*/ 10681 h 20000"/>
              <a:gd name="T8" fmla="*/ 17712 w 20000"/>
              <a:gd name="T9" fmla="*/ 13407 h 20000"/>
              <a:gd name="T10" fmla="*/ 19875 w 20000"/>
              <a:gd name="T11" fmla="*/ 16004 h 20000"/>
              <a:gd name="T12" fmla="*/ 6646 w 20000"/>
              <a:gd name="T13" fmla="*/ 16961 h 20000"/>
              <a:gd name="T14" fmla="*/ 7179 w 20000"/>
              <a:gd name="T15" fmla="*/ 19190 h 20000"/>
              <a:gd name="T16" fmla="*/ 5235 w 20000"/>
              <a:gd name="T17" fmla="*/ 19982 h 20000"/>
              <a:gd name="T18" fmla="*/ 3668 w 20000"/>
              <a:gd name="T19" fmla="*/ 17145 h 20000"/>
              <a:gd name="T20" fmla="*/ 2727 w 20000"/>
              <a:gd name="T21" fmla="*/ 19429 h 20000"/>
              <a:gd name="T22" fmla="*/ 1097 w 20000"/>
              <a:gd name="T23" fmla="*/ 19190 h 20000"/>
              <a:gd name="T24" fmla="*/ 564 w 20000"/>
              <a:gd name="T25" fmla="*/ 16869 h 20000"/>
              <a:gd name="T26" fmla="*/ 94 w 20000"/>
              <a:gd name="T27" fmla="*/ 14862 h 20000"/>
              <a:gd name="T28" fmla="*/ 0 w 20000"/>
              <a:gd name="T29" fmla="*/ 1013 h 200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0000" h="20000">
                <a:moveTo>
                  <a:pt x="0" y="1013"/>
                </a:moveTo>
                <a:lnTo>
                  <a:pt x="12947" y="0"/>
                </a:lnTo>
                <a:lnTo>
                  <a:pt x="17085" y="9171"/>
                </a:lnTo>
                <a:lnTo>
                  <a:pt x="19969" y="10681"/>
                </a:lnTo>
                <a:lnTo>
                  <a:pt x="17712" y="13407"/>
                </a:lnTo>
                <a:lnTo>
                  <a:pt x="19875" y="16004"/>
                </a:lnTo>
                <a:lnTo>
                  <a:pt x="6646" y="16961"/>
                </a:lnTo>
                <a:lnTo>
                  <a:pt x="7179" y="19190"/>
                </a:lnTo>
                <a:lnTo>
                  <a:pt x="5235" y="19982"/>
                </a:lnTo>
                <a:lnTo>
                  <a:pt x="3668" y="17145"/>
                </a:lnTo>
                <a:lnTo>
                  <a:pt x="2727" y="19429"/>
                </a:lnTo>
                <a:lnTo>
                  <a:pt x="1097" y="19190"/>
                </a:lnTo>
                <a:lnTo>
                  <a:pt x="564" y="16869"/>
                </a:lnTo>
                <a:lnTo>
                  <a:pt x="94" y="14862"/>
                </a:lnTo>
                <a:lnTo>
                  <a:pt x="0" y="1013"/>
                </a:lnTo>
                <a:close/>
              </a:path>
            </a:pathLst>
          </a:custGeom>
          <a:solidFill>
            <a:srgbClr val="C4BC96"/>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4" name="Freeform 3266"/>
          <p:cNvSpPr>
            <a:spLocks/>
          </p:cNvSpPr>
          <p:nvPr/>
        </p:nvSpPr>
        <p:spPr bwMode="gray">
          <a:xfrm>
            <a:off x="6049962" y="4525963"/>
            <a:ext cx="566737" cy="642938"/>
          </a:xfrm>
          <a:custGeom>
            <a:avLst/>
            <a:gdLst>
              <a:gd name="T0" fmla="*/ 0 w 20000"/>
              <a:gd name="T1" fmla="*/ 1241 h 20000"/>
              <a:gd name="T2" fmla="*/ 227 w 20000"/>
              <a:gd name="T3" fmla="*/ 1241 h 20000"/>
              <a:gd name="T4" fmla="*/ 4858 w 20000"/>
              <a:gd name="T5" fmla="*/ 400 h 20000"/>
              <a:gd name="T6" fmla="*/ 8967 w 20000"/>
              <a:gd name="T7" fmla="*/ 0 h 20000"/>
              <a:gd name="T8" fmla="*/ 8400 w 20000"/>
              <a:gd name="T9" fmla="*/ 1041 h 20000"/>
              <a:gd name="T10" fmla="*/ 9648 w 20000"/>
              <a:gd name="T11" fmla="*/ 1041 h 20000"/>
              <a:gd name="T12" fmla="*/ 16754 w 20000"/>
              <a:gd name="T13" fmla="*/ 7127 h 20000"/>
              <a:gd name="T14" fmla="*/ 19569 w 20000"/>
              <a:gd name="T15" fmla="*/ 11151 h 20000"/>
              <a:gd name="T16" fmla="*/ 19977 w 20000"/>
              <a:gd name="T17" fmla="*/ 13874 h 20000"/>
              <a:gd name="T18" fmla="*/ 19024 w 20000"/>
              <a:gd name="T19" fmla="*/ 14515 h 20000"/>
              <a:gd name="T20" fmla="*/ 19569 w 20000"/>
              <a:gd name="T21" fmla="*/ 17197 h 20000"/>
              <a:gd name="T22" fmla="*/ 17594 w 20000"/>
              <a:gd name="T23" fmla="*/ 17337 h 20000"/>
              <a:gd name="T24" fmla="*/ 17594 w 20000"/>
              <a:gd name="T25" fmla="*/ 19680 h 20000"/>
              <a:gd name="T26" fmla="*/ 15959 w 20000"/>
              <a:gd name="T27" fmla="*/ 18478 h 20000"/>
              <a:gd name="T28" fmla="*/ 5698 w 20000"/>
              <a:gd name="T29" fmla="*/ 19980 h 20000"/>
              <a:gd name="T30" fmla="*/ 3383 w 20000"/>
              <a:gd name="T31" fmla="*/ 15656 h 20000"/>
              <a:gd name="T32" fmla="*/ 5085 w 20000"/>
              <a:gd name="T33" fmla="*/ 12693 h 20000"/>
              <a:gd name="T34" fmla="*/ 2883 w 20000"/>
              <a:gd name="T35" fmla="*/ 11191 h 20000"/>
              <a:gd name="T36" fmla="*/ 0 w 20000"/>
              <a:gd name="T37" fmla="*/ 1241 h 200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0000" h="20000">
                <a:moveTo>
                  <a:pt x="0" y="1241"/>
                </a:moveTo>
                <a:lnTo>
                  <a:pt x="227" y="1241"/>
                </a:lnTo>
                <a:lnTo>
                  <a:pt x="4858" y="400"/>
                </a:lnTo>
                <a:lnTo>
                  <a:pt x="8967" y="0"/>
                </a:lnTo>
                <a:lnTo>
                  <a:pt x="8400" y="1041"/>
                </a:lnTo>
                <a:lnTo>
                  <a:pt x="9648" y="1041"/>
                </a:lnTo>
                <a:lnTo>
                  <a:pt x="16754" y="7127"/>
                </a:lnTo>
                <a:lnTo>
                  <a:pt x="19569" y="11151"/>
                </a:lnTo>
                <a:lnTo>
                  <a:pt x="19977" y="13874"/>
                </a:lnTo>
                <a:lnTo>
                  <a:pt x="19024" y="14515"/>
                </a:lnTo>
                <a:lnTo>
                  <a:pt x="19569" y="17197"/>
                </a:lnTo>
                <a:lnTo>
                  <a:pt x="17594" y="17337"/>
                </a:lnTo>
                <a:lnTo>
                  <a:pt x="17594" y="19680"/>
                </a:lnTo>
                <a:lnTo>
                  <a:pt x="15959" y="18478"/>
                </a:lnTo>
                <a:lnTo>
                  <a:pt x="5698" y="19980"/>
                </a:lnTo>
                <a:lnTo>
                  <a:pt x="3383" y="15656"/>
                </a:lnTo>
                <a:lnTo>
                  <a:pt x="5085" y="12693"/>
                </a:lnTo>
                <a:lnTo>
                  <a:pt x="2883" y="11191"/>
                </a:lnTo>
                <a:lnTo>
                  <a:pt x="0" y="1241"/>
                </a:lnTo>
                <a:close/>
              </a:path>
            </a:pathLst>
          </a:custGeom>
          <a:solidFill>
            <a:srgbClr val="C2D69B"/>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5" name="Freeform 3267"/>
          <p:cNvSpPr>
            <a:spLocks/>
          </p:cNvSpPr>
          <p:nvPr/>
        </p:nvSpPr>
        <p:spPr bwMode="gray">
          <a:xfrm>
            <a:off x="6288087" y="4441826"/>
            <a:ext cx="519112" cy="446087"/>
          </a:xfrm>
          <a:custGeom>
            <a:avLst/>
            <a:gdLst>
              <a:gd name="T0" fmla="*/ 744 w 20000"/>
              <a:gd name="T1" fmla="*/ 3631 h 20000"/>
              <a:gd name="T2" fmla="*/ 2333 w 20000"/>
              <a:gd name="T3" fmla="*/ 1643 h 20000"/>
              <a:gd name="T4" fmla="*/ 8313 w 20000"/>
              <a:gd name="T5" fmla="*/ 0 h 20000"/>
              <a:gd name="T6" fmla="*/ 10099 w 20000"/>
              <a:gd name="T7" fmla="*/ 1124 h 20000"/>
              <a:gd name="T8" fmla="*/ 13995 w 20000"/>
              <a:gd name="T9" fmla="*/ 288 h 20000"/>
              <a:gd name="T10" fmla="*/ 17146 w 20000"/>
              <a:gd name="T11" fmla="*/ 3141 h 20000"/>
              <a:gd name="T12" fmla="*/ 19975 w 20000"/>
              <a:gd name="T13" fmla="*/ 5331 h 20000"/>
              <a:gd name="T14" fmla="*/ 18362 w 20000"/>
              <a:gd name="T15" fmla="*/ 11326 h 20000"/>
              <a:gd name="T16" fmla="*/ 15980 w 20000"/>
              <a:gd name="T17" fmla="*/ 14323 h 20000"/>
              <a:gd name="T18" fmla="*/ 13325 w 20000"/>
              <a:gd name="T19" fmla="*/ 15274 h 20000"/>
              <a:gd name="T20" fmla="*/ 13871 w 20000"/>
              <a:gd name="T21" fmla="*/ 17695 h 20000"/>
              <a:gd name="T22" fmla="*/ 12258 w 20000"/>
              <a:gd name="T23" fmla="*/ 19971 h 20000"/>
              <a:gd name="T24" fmla="*/ 9181 w 20000"/>
              <a:gd name="T25" fmla="*/ 14323 h 20000"/>
              <a:gd name="T26" fmla="*/ 1290 w 20000"/>
              <a:gd name="T27" fmla="*/ 5331 h 20000"/>
              <a:gd name="T28" fmla="*/ 0 w 20000"/>
              <a:gd name="T29" fmla="*/ 5331 h 20000"/>
              <a:gd name="T30" fmla="*/ 744 w 20000"/>
              <a:gd name="T31" fmla="*/ 3631 h 2000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0000" h="20000">
                <a:moveTo>
                  <a:pt x="744" y="3631"/>
                </a:moveTo>
                <a:lnTo>
                  <a:pt x="2333" y="1643"/>
                </a:lnTo>
                <a:lnTo>
                  <a:pt x="8313" y="0"/>
                </a:lnTo>
                <a:lnTo>
                  <a:pt x="10099" y="1124"/>
                </a:lnTo>
                <a:lnTo>
                  <a:pt x="13995" y="288"/>
                </a:lnTo>
                <a:lnTo>
                  <a:pt x="17146" y="3141"/>
                </a:lnTo>
                <a:lnTo>
                  <a:pt x="19975" y="5331"/>
                </a:lnTo>
                <a:lnTo>
                  <a:pt x="18362" y="11326"/>
                </a:lnTo>
                <a:lnTo>
                  <a:pt x="15980" y="14323"/>
                </a:lnTo>
                <a:lnTo>
                  <a:pt x="13325" y="15274"/>
                </a:lnTo>
                <a:lnTo>
                  <a:pt x="13871" y="17695"/>
                </a:lnTo>
                <a:lnTo>
                  <a:pt x="12258" y="19971"/>
                </a:lnTo>
                <a:lnTo>
                  <a:pt x="9181" y="14323"/>
                </a:lnTo>
                <a:lnTo>
                  <a:pt x="1290" y="5331"/>
                </a:lnTo>
                <a:lnTo>
                  <a:pt x="0" y="5331"/>
                </a:lnTo>
                <a:lnTo>
                  <a:pt x="744" y="3631"/>
                </a:lnTo>
                <a:close/>
              </a:path>
            </a:pathLst>
          </a:custGeom>
          <a:solidFill>
            <a:srgbClr val="CC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6" name="Freeform 3268"/>
          <p:cNvSpPr>
            <a:spLocks/>
          </p:cNvSpPr>
          <p:nvPr/>
        </p:nvSpPr>
        <p:spPr bwMode="gray">
          <a:xfrm>
            <a:off x="5916612" y="5081588"/>
            <a:ext cx="973137" cy="720725"/>
          </a:xfrm>
          <a:custGeom>
            <a:avLst/>
            <a:gdLst>
              <a:gd name="T0" fmla="*/ 0 w 20000"/>
              <a:gd name="T1" fmla="*/ 1943 h 20000"/>
              <a:gd name="T2" fmla="*/ 5488 w 20000"/>
              <a:gd name="T3" fmla="*/ 1141 h 20000"/>
              <a:gd name="T4" fmla="*/ 6073 w 20000"/>
              <a:gd name="T5" fmla="*/ 2460 h 20000"/>
              <a:gd name="T6" fmla="*/ 11960 w 20000"/>
              <a:gd name="T7" fmla="*/ 1141 h 20000"/>
              <a:gd name="T8" fmla="*/ 12983 w 20000"/>
              <a:gd name="T9" fmla="*/ 2246 h 20000"/>
              <a:gd name="T10" fmla="*/ 12983 w 20000"/>
              <a:gd name="T11" fmla="*/ 178 h 20000"/>
              <a:gd name="T12" fmla="*/ 12877 w 20000"/>
              <a:gd name="T13" fmla="*/ 0 h 20000"/>
              <a:gd name="T14" fmla="*/ 14073 w 20000"/>
              <a:gd name="T15" fmla="*/ 125 h 20000"/>
              <a:gd name="T16" fmla="*/ 15296 w 20000"/>
              <a:gd name="T17" fmla="*/ 3226 h 20000"/>
              <a:gd name="T18" fmla="*/ 17316 w 20000"/>
              <a:gd name="T19" fmla="*/ 7415 h 20000"/>
              <a:gd name="T20" fmla="*/ 18272 w 20000"/>
              <a:gd name="T21" fmla="*/ 11034 h 20000"/>
              <a:gd name="T22" fmla="*/ 19748 w 20000"/>
              <a:gd name="T23" fmla="*/ 13547 h 20000"/>
              <a:gd name="T24" fmla="*/ 19987 w 20000"/>
              <a:gd name="T25" fmla="*/ 17255 h 20000"/>
              <a:gd name="T26" fmla="*/ 19522 w 20000"/>
              <a:gd name="T27" fmla="*/ 19412 h 20000"/>
              <a:gd name="T28" fmla="*/ 17409 w 20000"/>
              <a:gd name="T29" fmla="*/ 19982 h 20000"/>
              <a:gd name="T30" fmla="*/ 17076 w 20000"/>
              <a:gd name="T31" fmla="*/ 19055 h 20000"/>
              <a:gd name="T32" fmla="*/ 15588 w 20000"/>
              <a:gd name="T33" fmla="*/ 17736 h 20000"/>
              <a:gd name="T34" fmla="*/ 15136 w 20000"/>
              <a:gd name="T35" fmla="*/ 16364 h 20000"/>
              <a:gd name="T36" fmla="*/ 14738 w 20000"/>
              <a:gd name="T37" fmla="*/ 15829 h 20000"/>
              <a:gd name="T38" fmla="*/ 14498 w 20000"/>
              <a:gd name="T39" fmla="*/ 14599 h 20000"/>
              <a:gd name="T40" fmla="*/ 14140 w 20000"/>
              <a:gd name="T41" fmla="*/ 14902 h 20000"/>
              <a:gd name="T42" fmla="*/ 12983 w 20000"/>
              <a:gd name="T43" fmla="*/ 13280 h 20000"/>
              <a:gd name="T44" fmla="*/ 13249 w 20000"/>
              <a:gd name="T45" fmla="*/ 11729 h 20000"/>
              <a:gd name="T46" fmla="*/ 12983 w 20000"/>
              <a:gd name="T47" fmla="*/ 10856 h 20000"/>
              <a:gd name="T48" fmla="*/ 12625 w 20000"/>
              <a:gd name="T49" fmla="*/ 11159 h 20000"/>
              <a:gd name="T50" fmla="*/ 12651 w 20000"/>
              <a:gd name="T51" fmla="*/ 12050 h 20000"/>
              <a:gd name="T52" fmla="*/ 12252 w 20000"/>
              <a:gd name="T53" fmla="*/ 10856 h 20000"/>
              <a:gd name="T54" fmla="*/ 12319 w 20000"/>
              <a:gd name="T55" fmla="*/ 8021 h 20000"/>
              <a:gd name="T56" fmla="*/ 11561 w 20000"/>
              <a:gd name="T57" fmla="*/ 6346 h 20000"/>
              <a:gd name="T58" fmla="*/ 9714 w 20000"/>
              <a:gd name="T59" fmla="*/ 4991 h 20000"/>
              <a:gd name="T60" fmla="*/ 8757 w 20000"/>
              <a:gd name="T61" fmla="*/ 3440 h 20000"/>
              <a:gd name="T62" fmla="*/ 7734 w 20000"/>
              <a:gd name="T63" fmla="*/ 3262 h 20000"/>
              <a:gd name="T64" fmla="*/ 7296 w 20000"/>
              <a:gd name="T65" fmla="*/ 4225 h 20000"/>
              <a:gd name="T66" fmla="*/ 5714 w 20000"/>
              <a:gd name="T67" fmla="*/ 4938 h 20000"/>
              <a:gd name="T68" fmla="*/ 4824 w 20000"/>
              <a:gd name="T69" fmla="*/ 4225 h 20000"/>
              <a:gd name="T70" fmla="*/ 4359 w 20000"/>
              <a:gd name="T71" fmla="*/ 3226 h 20000"/>
              <a:gd name="T72" fmla="*/ 1462 w 20000"/>
              <a:gd name="T73" fmla="*/ 4153 h 20000"/>
              <a:gd name="T74" fmla="*/ 824 w 20000"/>
              <a:gd name="T75" fmla="*/ 3387 h 20000"/>
              <a:gd name="T76" fmla="*/ 173 w 20000"/>
              <a:gd name="T77" fmla="*/ 4189 h 20000"/>
              <a:gd name="T78" fmla="*/ 0 w 20000"/>
              <a:gd name="T79" fmla="*/ 1943 h 2000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0000" h="20000">
                <a:moveTo>
                  <a:pt x="0" y="1943"/>
                </a:moveTo>
                <a:lnTo>
                  <a:pt x="5488" y="1141"/>
                </a:lnTo>
                <a:lnTo>
                  <a:pt x="6073" y="2460"/>
                </a:lnTo>
                <a:lnTo>
                  <a:pt x="11960" y="1141"/>
                </a:lnTo>
                <a:lnTo>
                  <a:pt x="12983" y="2246"/>
                </a:lnTo>
                <a:lnTo>
                  <a:pt x="12983" y="178"/>
                </a:lnTo>
                <a:lnTo>
                  <a:pt x="12877" y="0"/>
                </a:lnTo>
                <a:lnTo>
                  <a:pt x="14073" y="125"/>
                </a:lnTo>
                <a:lnTo>
                  <a:pt x="15296" y="3226"/>
                </a:lnTo>
                <a:lnTo>
                  <a:pt x="17316" y="7415"/>
                </a:lnTo>
                <a:lnTo>
                  <a:pt x="18272" y="11034"/>
                </a:lnTo>
                <a:lnTo>
                  <a:pt x="19748" y="13547"/>
                </a:lnTo>
                <a:lnTo>
                  <a:pt x="19987" y="17255"/>
                </a:lnTo>
                <a:lnTo>
                  <a:pt x="19522" y="19412"/>
                </a:lnTo>
                <a:lnTo>
                  <a:pt x="17409" y="19982"/>
                </a:lnTo>
                <a:lnTo>
                  <a:pt x="17076" y="19055"/>
                </a:lnTo>
                <a:lnTo>
                  <a:pt x="15588" y="17736"/>
                </a:lnTo>
                <a:lnTo>
                  <a:pt x="15136" y="16364"/>
                </a:lnTo>
                <a:lnTo>
                  <a:pt x="14738" y="15829"/>
                </a:lnTo>
                <a:lnTo>
                  <a:pt x="14498" y="14599"/>
                </a:lnTo>
                <a:lnTo>
                  <a:pt x="14140" y="14902"/>
                </a:lnTo>
                <a:lnTo>
                  <a:pt x="12983" y="13280"/>
                </a:lnTo>
                <a:lnTo>
                  <a:pt x="13249" y="11729"/>
                </a:lnTo>
                <a:lnTo>
                  <a:pt x="12983" y="10856"/>
                </a:lnTo>
                <a:lnTo>
                  <a:pt x="12625" y="11159"/>
                </a:lnTo>
                <a:lnTo>
                  <a:pt x="12651" y="12050"/>
                </a:lnTo>
                <a:lnTo>
                  <a:pt x="12252" y="10856"/>
                </a:lnTo>
                <a:lnTo>
                  <a:pt x="12319" y="8021"/>
                </a:lnTo>
                <a:lnTo>
                  <a:pt x="11561" y="6346"/>
                </a:lnTo>
                <a:lnTo>
                  <a:pt x="9714" y="4991"/>
                </a:lnTo>
                <a:lnTo>
                  <a:pt x="8757" y="3440"/>
                </a:lnTo>
                <a:lnTo>
                  <a:pt x="7734" y="3262"/>
                </a:lnTo>
                <a:lnTo>
                  <a:pt x="7296" y="4225"/>
                </a:lnTo>
                <a:lnTo>
                  <a:pt x="5714" y="4938"/>
                </a:lnTo>
                <a:lnTo>
                  <a:pt x="4824" y="4225"/>
                </a:lnTo>
                <a:lnTo>
                  <a:pt x="4359" y="3226"/>
                </a:lnTo>
                <a:lnTo>
                  <a:pt x="1462" y="4153"/>
                </a:lnTo>
                <a:lnTo>
                  <a:pt x="824" y="3387"/>
                </a:lnTo>
                <a:lnTo>
                  <a:pt x="173" y="4189"/>
                </a:lnTo>
                <a:lnTo>
                  <a:pt x="0" y="1943"/>
                </a:lnTo>
                <a:close/>
              </a:path>
            </a:pathLst>
          </a:custGeom>
          <a:solidFill>
            <a:srgbClr val="CC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7" name="Freeform 3269"/>
          <p:cNvSpPr>
            <a:spLocks/>
          </p:cNvSpPr>
          <p:nvPr/>
        </p:nvSpPr>
        <p:spPr bwMode="gray">
          <a:xfrm>
            <a:off x="6186487" y="4133851"/>
            <a:ext cx="892175" cy="430212"/>
          </a:xfrm>
          <a:custGeom>
            <a:avLst/>
            <a:gdLst>
              <a:gd name="T0" fmla="*/ 680 w 20000"/>
              <a:gd name="T1" fmla="*/ 14783 h 20000"/>
              <a:gd name="T2" fmla="*/ 0 w 20000"/>
              <a:gd name="T3" fmla="*/ 19010 h 20000"/>
              <a:gd name="T4" fmla="*/ 2589 w 20000"/>
              <a:gd name="T5" fmla="*/ 18411 h 20000"/>
              <a:gd name="T6" fmla="*/ 3601 w 20000"/>
              <a:gd name="T7" fmla="*/ 16492 h 20000"/>
              <a:gd name="T8" fmla="*/ 7115 w 20000"/>
              <a:gd name="T9" fmla="*/ 14393 h 20000"/>
              <a:gd name="T10" fmla="*/ 8084 w 20000"/>
              <a:gd name="T11" fmla="*/ 15502 h 20000"/>
              <a:gd name="T12" fmla="*/ 10427 w 20000"/>
              <a:gd name="T13" fmla="*/ 14783 h 20000"/>
              <a:gd name="T14" fmla="*/ 10427 w 20000"/>
              <a:gd name="T15" fmla="*/ 15082 h 20000"/>
              <a:gd name="T16" fmla="*/ 13883 w 20000"/>
              <a:gd name="T17" fmla="*/ 19970 h 20000"/>
              <a:gd name="T18" fmla="*/ 15922 w 20000"/>
              <a:gd name="T19" fmla="*/ 18561 h 20000"/>
              <a:gd name="T20" fmla="*/ 17079 w 20000"/>
              <a:gd name="T21" fmla="*/ 12984 h 20000"/>
              <a:gd name="T22" fmla="*/ 19060 w 20000"/>
              <a:gd name="T23" fmla="*/ 11514 h 20000"/>
              <a:gd name="T24" fmla="*/ 19986 w 20000"/>
              <a:gd name="T25" fmla="*/ 7436 h 20000"/>
              <a:gd name="T26" fmla="*/ 19957 w 20000"/>
              <a:gd name="T27" fmla="*/ 2519 h 20000"/>
              <a:gd name="T28" fmla="*/ 19696 w 20000"/>
              <a:gd name="T29" fmla="*/ 6537 h 20000"/>
              <a:gd name="T30" fmla="*/ 18583 w 20000"/>
              <a:gd name="T31" fmla="*/ 10015 h 20000"/>
              <a:gd name="T32" fmla="*/ 18149 w 20000"/>
              <a:gd name="T33" fmla="*/ 9715 h 20000"/>
              <a:gd name="T34" fmla="*/ 16688 w 20000"/>
              <a:gd name="T35" fmla="*/ 10705 h 20000"/>
              <a:gd name="T36" fmla="*/ 16688 w 20000"/>
              <a:gd name="T37" fmla="*/ 9565 h 20000"/>
              <a:gd name="T38" fmla="*/ 18149 w 20000"/>
              <a:gd name="T39" fmla="*/ 8396 h 20000"/>
              <a:gd name="T40" fmla="*/ 16819 w 20000"/>
              <a:gd name="T41" fmla="*/ 8006 h 20000"/>
              <a:gd name="T42" fmla="*/ 18337 w 20000"/>
              <a:gd name="T43" fmla="*/ 6987 h 20000"/>
              <a:gd name="T44" fmla="*/ 18944 w 20000"/>
              <a:gd name="T45" fmla="*/ 7496 h 20000"/>
              <a:gd name="T46" fmla="*/ 19234 w 20000"/>
              <a:gd name="T47" fmla="*/ 3628 h 20000"/>
              <a:gd name="T48" fmla="*/ 18843 w 20000"/>
              <a:gd name="T49" fmla="*/ 2819 h 20000"/>
              <a:gd name="T50" fmla="*/ 17035 w 20000"/>
              <a:gd name="T51" fmla="*/ 4318 h 20000"/>
              <a:gd name="T52" fmla="*/ 17079 w 20000"/>
              <a:gd name="T53" fmla="*/ 2009 h 20000"/>
              <a:gd name="T54" fmla="*/ 17831 w 20000"/>
              <a:gd name="T55" fmla="*/ 2609 h 20000"/>
              <a:gd name="T56" fmla="*/ 18843 w 20000"/>
              <a:gd name="T57" fmla="*/ 900 h 20000"/>
              <a:gd name="T58" fmla="*/ 18294 w 20000"/>
              <a:gd name="T59" fmla="*/ 0 h 20000"/>
              <a:gd name="T60" fmla="*/ 12336 w 20000"/>
              <a:gd name="T61" fmla="*/ 3118 h 20000"/>
              <a:gd name="T62" fmla="*/ 5004 w 20000"/>
              <a:gd name="T63" fmla="*/ 6447 h 20000"/>
              <a:gd name="T64" fmla="*/ 1663 w 20000"/>
              <a:gd name="T65" fmla="*/ 14693 h 20000"/>
              <a:gd name="T66" fmla="*/ 680 w 20000"/>
              <a:gd name="T67" fmla="*/ 14783 h 2000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0000" h="20000">
                <a:moveTo>
                  <a:pt x="680" y="14783"/>
                </a:moveTo>
                <a:lnTo>
                  <a:pt x="0" y="19010"/>
                </a:lnTo>
                <a:lnTo>
                  <a:pt x="2589" y="18411"/>
                </a:lnTo>
                <a:lnTo>
                  <a:pt x="3601" y="16492"/>
                </a:lnTo>
                <a:lnTo>
                  <a:pt x="7115" y="14393"/>
                </a:lnTo>
                <a:lnTo>
                  <a:pt x="8084" y="15502"/>
                </a:lnTo>
                <a:lnTo>
                  <a:pt x="10427" y="14783"/>
                </a:lnTo>
                <a:lnTo>
                  <a:pt x="10427" y="15082"/>
                </a:lnTo>
                <a:lnTo>
                  <a:pt x="13883" y="19970"/>
                </a:lnTo>
                <a:lnTo>
                  <a:pt x="15922" y="18561"/>
                </a:lnTo>
                <a:lnTo>
                  <a:pt x="17079" y="12984"/>
                </a:lnTo>
                <a:lnTo>
                  <a:pt x="19060" y="11514"/>
                </a:lnTo>
                <a:lnTo>
                  <a:pt x="19986" y="7436"/>
                </a:lnTo>
                <a:lnTo>
                  <a:pt x="19957" y="2519"/>
                </a:lnTo>
                <a:lnTo>
                  <a:pt x="19696" y="6537"/>
                </a:lnTo>
                <a:lnTo>
                  <a:pt x="18583" y="10015"/>
                </a:lnTo>
                <a:lnTo>
                  <a:pt x="18149" y="9715"/>
                </a:lnTo>
                <a:lnTo>
                  <a:pt x="16688" y="10705"/>
                </a:lnTo>
                <a:lnTo>
                  <a:pt x="16688" y="9565"/>
                </a:lnTo>
                <a:lnTo>
                  <a:pt x="18149" y="8396"/>
                </a:lnTo>
                <a:lnTo>
                  <a:pt x="16819" y="8006"/>
                </a:lnTo>
                <a:lnTo>
                  <a:pt x="18337" y="6987"/>
                </a:lnTo>
                <a:lnTo>
                  <a:pt x="18944" y="7496"/>
                </a:lnTo>
                <a:lnTo>
                  <a:pt x="19234" y="3628"/>
                </a:lnTo>
                <a:lnTo>
                  <a:pt x="18843" y="2819"/>
                </a:lnTo>
                <a:lnTo>
                  <a:pt x="17035" y="4318"/>
                </a:lnTo>
                <a:lnTo>
                  <a:pt x="17079" y="2009"/>
                </a:lnTo>
                <a:lnTo>
                  <a:pt x="17831" y="2609"/>
                </a:lnTo>
                <a:lnTo>
                  <a:pt x="18843" y="900"/>
                </a:lnTo>
                <a:lnTo>
                  <a:pt x="18294" y="0"/>
                </a:lnTo>
                <a:lnTo>
                  <a:pt x="12336" y="3118"/>
                </a:lnTo>
                <a:lnTo>
                  <a:pt x="5004" y="6447"/>
                </a:lnTo>
                <a:lnTo>
                  <a:pt x="1663" y="14693"/>
                </a:lnTo>
                <a:lnTo>
                  <a:pt x="680" y="14783"/>
                </a:lnTo>
                <a:close/>
              </a:path>
            </a:pathLst>
          </a:custGeom>
          <a:solidFill>
            <a:srgbClr val="95B3D7"/>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8" name="Freeform 3270" descr="Description: Dark upward diagonal"/>
          <p:cNvSpPr>
            <a:spLocks/>
          </p:cNvSpPr>
          <p:nvPr/>
        </p:nvSpPr>
        <p:spPr bwMode="gray">
          <a:xfrm>
            <a:off x="6221412" y="3781426"/>
            <a:ext cx="781050" cy="533400"/>
          </a:xfrm>
          <a:custGeom>
            <a:avLst/>
            <a:gdLst>
              <a:gd name="T0" fmla="*/ 3292 w 20000"/>
              <a:gd name="T1" fmla="*/ 14024 h 20000"/>
              <a:gd name="T2" fmla="*/ 2713 w 20000"/>
              <a:gd name="T3" fmla="*/ 16048 h 20000"/>
              <a:gd name="T4" fmla="*/ 1902 w 20000"/>
              <a:gd name="T5" fmla="*/ 16578 h 20000"/>
              <a:gd name="T6" fmla="*/ 1853 w 20000"/>
              <a:gd name="T7" fmla="*/ 17904 h 20000"/>
              <a:gd name="T8" fmla="*/ 83 w 20000"/>
              <a:gd name="T9" fmla="*/ 18916 h 20000"/>
              <a:gd name="T10" fmla="*/ 0 w 20000"/>
              <a:gd name="T11" fmla="*/ 19976 h 20000"/>
              <a:gd name="T12" fmla="*/ 4731 w 20000"/>
              <a:gd name="T13" fmla="*/ 18675 h 20000"/>
              <a:gd name="T14" fmla="*/ 13366 w 20000"/>
              <a:gd name="T15" fmla="*/ 15807 h 20000"/>
              <a:gd name="T16" fmla="*/ 19983 w 20000"/>
              <a:gd name="T17" fmla="*/ 13253 h 20000"/>
              <a:gd name="T18" fmla="*/ 19983 w 20000"/>
              <a:gd name="T19" fmla="*/ 11205 h 20000"/>
              <a:gd name="T20" fmla="*/ 19256 w 20000"/>
              <a:gd name="T21" fmla="*/ 10554 h 20000"/>
              <a:gd name="T22" fmla="*/ 18677 w 20000"/>
              <a:gd name="T23" fmla="*/ 11566 h 20000"/>
              <a:gd name="T24" fmla="*/ 18346 w 20000"/>
              <a:gd name="T25" fmla="*/ 8892 h 20000"/>
              <a:gd name="T26" fmla="*/ 18677 w 20000"/>
              <a:gd name="T27" fmla="*/ 6434 h 20000"/>
              <a:gd name="T28" fmla="*/ 16212 w 20000"/>
              <a:gd name="T29" fmla="*/ 4651 h 20000"/>
              <a:gd name="T30" fmla="*/ 14524 w 20000"/>
              <a:gd name="T31" fmla="*/ 5133 h 20000"/>
              <a:gd name="T32" fmla="*/ 14475 w 20000"/>
              <a:gd name="T33" fmla="*/ 1373 h 20000"/>
              <a:gd name="T34" fmla="*/ 12705 w 20000"/>
              <a:gd name="T35" fmla="*/ 0 h 20000"/>
              <a:gd name="T36" fmla="*/ 11431 w 20000"/>
              <a:gd name="T37" fmla="*/ 843 h 20000"/>
              <a:gd name="T38" fmla="*/ 10571 w 20000"/>
              <a:gd name="T39" fmla="*/ 4361 h 20000"/>
              <a:gd name="T40" fmla="*/ 9016 w 20000"/>
              <a:gd name="T41" fmla="*/ 5735 h 20000"/>
              <a:gd name="T42" fmla="*/ 8387 w 20000"/>
              <a:gd name="T43" fmla="*/ 11277 h 20000"/>
              <a:gd name="T44" fmla="*/ 5840 w 20000"/>
              <a:gd name="T45" fmla="*/ 14024 h 20000"/>
              <a:gd name="T46" fmla="*/ 3838 w 20000"/>
              <a:gd name="T47" fmla="*/ 15084 h 20000"/>
              <a:gd name="T48" fmla="*/ 3292 w 20000"/>
              <a:gd name="T49" fmla="*/ 14024 h 200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0000" h="20000">
                <a:moveTo>
                  <a:pt x="3292" y="14024"/>
                </a:moveTo>
                <a:lnTo>
                  <a:pt x="2713" y="16048"/>
                </a:lnTo>
                <a:lnTo>
                  <a:pt x="1902" y="16578"/>
                </a:lnTo>
                <a:lnTo>
                  <a:pt x="1853" y="17904"/>
                </a:lnTo>
                <a:lnTo>
                  <a:pt x="83" y="18916"/>
                </a:lnTo>
                <a:lnTo>
                  <a:pt x="0" y="19976"/>
                </a:lnTo>
                <a:lnTo>
                  <a:pt x="4731" y="18675"/>
                </a:lnTo>
                <a:lnTo>
                  <a:pt x="13366" y="15807"/>
                </a:lnTo>
                <a:lnTo>
                  <a:pt x="19983" y="13253"/>
                </a:lnTo>
                <a:lnTo>
                  <a:pt x="19983" y="11205"/>
                </a:lnTo>
                <a:lnTo>
                  <a:pt x="19256" y="10554"/>
                </a:lnTo>
                <a:lnTo>
                  <a:pt x="18677" y="11566"/>
                </a:lnTo>
                <a:lnTo>
                  <a:pt x="18346" y="8892"/>
                </a:lnTo>
                <a:lnTo>
                  <a:pt x="18677" y="6434"/>
                </a:lnTo>
                <a:lnTo>
                  <a:pt x="16212" y="4651"/>
                </a:lnTo>
                <a:lnTo>
                  <a:pt x="14524" y="5133"/>
                </a:lnTo>
                <a:lnTo>
                  <a:pt x="14475" y="1373"/>
                </a:lnTo>
                <a:lnTo>
                  <a:pt x="12705" y="0"/>
                </a:lnTo>
                <a:lnTo>
                  <a:pt x="11431" y="843"/>
                </a:lnTo>
                <a:lnTo>
                  <a:pt x="10571" y="4361"/>
                </a:lnTo>
                <a:lnTo>
                  <a:pt x="9016" y="5735"/>
                </a:lnTo>
                <a:lnTo>
                  <a:pt x="8387" y="11277"/>
                </a:lnTo>
                <a:lnTo>
                  <a:pt x="5840" y="14024"/>
                </a:lnTo>
                <a:lnTo>
                  <a:pt x="3838" y="15084"/>
                </a:lnTo>
                <a:lnTo>
                  <a:pt x="3292" y="14024"/>
                </a:lnTo>
                <a:close/>
              </a:path>
            </a:pathLst>
          </a:custGeom>
          <a:solidFill>
            <a:srgbClr val="C2D69B"/>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9" name="Freeform 3271"/>
          <p:cNvSpPr>
            <a:spLocks/>
          </p:cNvSpPr>
          <p:nvPr/>
        </p:nvSpPr>
        <p:spPr bwMode="gray">
          <a:xfrm>
            <a:off x="6275387" y="3673476"/>
            <a:ext cx="444500" cy="511175"/>
          </a:xfrm>
          <a:custGeom>
            <a:avLst/>
            <a:gdLst>
              <a:gd name="T0" fmla="*/ 2029 w 20000"/>
              <a:gd name="T1" fmla="*/ 10416 h 20000"/>
              <a:gd name="T2" fmla="*/ 522 w 20000"/>
              <a:gd name="T3" fmla="*/ 10038 h 20000"/>
              <a:gd name="T4" fmla="*/ 0 w 20000"/>
              <a:gd name="T5" fmla="*/ 13216 h 20000"/>
              <a:gd name="T6" fmla="*/ 522 w 20000"/>
              <a:gd name="T7" fmla="*/ 16545 h 20000"/>
              <a:gd name="T8" fmla="*/ 3391 w 20000"/>
              <a:gd name="T9" fmla="*/ 18840 h 20000"/>
              <a:gd name="T10" fmla="*/ 4116 w 20000"/>
              <a:gd name="T11" fmla="*/ 19975 h 20000"/>
              <a:gd name="T12" fmla="*/ 7797 w 20000"/>
              <a:gd name="T13" fmla="*/ 18840 h 20000"/>
              <a:gd name="T14" fmla="*/ 12116 w 20000"/>
              <a:gd name="T15" fmla="*/ 16166 h 20000"/>
              <a:gd name="T16" fmla="*/ 13420 w 20000"/>
              <a:gd name="T17" fmla="*/ 10290 h 20000"/>
              <a:gd name="T18" fmla="*/ 16232 w 20000"/>
              <a:gd name="T19" fmla="*/ 8726 h 20000"/>
              <a:gd name="T20" fmla="*/ 17739 w 20000"/>
              <a:gd name="T21" fmla="*/ 5120 h 20000"/>
              <a:gd name="T22" fmla="*/ 19971 w 20000"/>
              <a:gd name="T23" fmla="*/ 4187 h 20000"/>
              <a:gd name="T24" fmla="*/ 17072 w 20000"/>
              <a:gd name="T25" fmla="*/ 3682 h 20000"/>
              <a:gd name="T26" fmla="*/ 12029 w 20000"/>
              <a:gd name="T27" fmla="*/ 6305 h 20000"/>
              <a:gd name="T28" fmla="*/ 11246 w 20000"/>
              <a:gd name="T29" fmla="*/ 3733 h 20000"/>
              <a:gd name="T30" fmla="*/ 6928 w 20000"/>
              <a:gd name="T31" fmla="*/ 3985 h 20000"/>
              <a:gd name="T32" fmla="*/ 5913 w 20000"/>
              <a:gd name="T33" fmla="*/ 0 h 20000"/>
              <a:gd name="T34" fmla="*/ 4754 w 20000"/>
              <a:gd name="T35" fmla="*/ 1059 h 20000"/>
              <a:gd name="T36" fmla="*/ 5130 w 20000"/>
              <a:gd name="T37" fmla="*/ 6734 h 20000"/>
              <a:gd name="T38" fmla="*/ 3188 w 20000"/>
              <a:gd name="T39" fmla="*/ 7238 h 20000"/>
              <a:gd name="T40" fmla="*/ 2029 w 20000"/>
              <a:gd name="T41" fmla="*/ 10416 h 2000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0000" h="20000">
                <a:moveTo>
                  <a:pt x="2029" y="10416"/>
                </a:moveTo>
                <a:lnTo>
                  <a:pt x="522" y="10038"/>
                </a:lnTo>
                <a:lnTo>
                  <a:pt x="0" y="13216"/>
                </a:lnTo>
                <a:lnTo>
                  <a:pt x="522" y="16545"/>
                </a:lnTo>
                <a:lnTo>
                  <a:pt x="3391" y="18840"/>
                </a:lnTo>
                <a:lnTo>
                  <a:pt x="4116" y="19975"/>
                </a:lnTo>
                <a:lnTo>
                  <a:pt x="7797" y="18840"/>
                </a:lnTo>
                <a:lnTo>
                  <a:pt x="12116" y="16166"/>
                </a:lnTo>
                <a:lnTo>
                  <a:pt x="13420" y="10290"/>
                </a:lnTo>
                <a:lnTo>
                  <a:pt x="16232" y="8726"/>
                </a:lnTo>
                <a:lnTo>
                  <a:pt x="17739" y="5120"/>
                </a:lnTo>
                <a:lnTo>
                  <a:pt x="19971" y="4187"/>
                </a:lnTo>
                <a:lnTo>
                  <a:pt x="17072" y="3682"/>
                </a:lnTo>
                <a:lnTo>
                  <a:pt x="12029" y="6305"/>
                </a:lnTo>
                <a:lnTo>
                  <a:pt x="11246" y="3733"/>
                </a:lnTo>
                <a:lnTo>
                  <a:pt x="6928" y="3985"/>
                </a:lnTo>
                <a:lnTo>
                  <a:pt x="5913" y="0"/>
                </a:lnTo>
                <a:lnTo>
                  <a:pt x="4754" y="1059"/>
                </a:lnTo>
                <a:lnTo>
                  <a:pt x="5130" y="6734"/>
                </a:lnTo>
                <a:lnTo>
                  <a:pt x="3188" y="7238"/>
                </a:lnTo>
                <a:lnTo>
                  <a:pt x="2029" y="10416"/>
                </a:lnTo>
                <a:close/>
              </a:path>
            </a:pathLst>
          </a:custGeom>
          <a:solidFill>
            <a:srgbClr val="95B3D7"/>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0" name="Freeform 3272"/>
          <p:cNvSpPr>
            <a:spLocks/>
          </p:cNvSpPr>
          <p:nvPr/>
        </p:nvSpPr>
        <p:spPr bwMode="gray">
          <a:xfrm>
            <a:off x="6908799" y="3681413"/>
            <a:ext cx="123825" cy="173038"/>
          </a:xfrm>
          <a:custGeom>
            <a:avLst/>
            <a:gdLst>
              <a:gd name="T0" fmla="*/ 0 w 20000"/>
              <a:gd name="T1" fmla="*/ 1259 h 20000"/>
              <a:gd name="T2" fmla="*/ 4063 w 20000"/>
              <a:gd name="T3" fmla="*/ 0 h 20000"/>
              <a:gd name="T4" fmla="*/ 13125 w 20000"/>
              <a:gd name="T5" fmla="*/ 4370 h 20000"/>
              <a:gd name="T6" fmla="*/ 13125 w 20000"/>
              <a:gd name="T7" fmla="*/ 8741 h 20000"/>
              <a:gd name="T8" fmla="*/ 19688 w 20000"/>
              <a:gd name="T9" fmla="*/ 11926 h 20000"/>
              <a:gd name="T10" fmla="*/ 19896 w 20000"/>
              <a:gd name="T11" fmla="*/ 17778 h 20000"/>
              <a:gd name="T12" fmla="*/ 9583 w 20000"/>
              <a:gd name="T13" fmla="*/ 19926 h 20000"/>
              <a:gd name="T14" fmla="*/ 0 w 20000"/>
              <a:gd name="T15" fmla="*/ 1259 h 2000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0000" h="20000">
                <a:moveTo>
                  <a:pt x="0" y="1259"/>
                </a:moveTo>
                <a:lnTo>
                  <a:pt x="4063" y="0"/>
                </a:lnTo>
                <a:lnTo>
                  <a:pt x="13125" y="4370"/>
                </a:lnTo>
                <a:lnTo>
                  <a:pt x="13125" y="8741"/>
                </a:lnTo>
                <a:lnTo>
                  <a:pt x="19688" y="11926"/>
                </a:lnTo>
                <a:lnTo>
                  <a:pt x="19896" y="17778"/>
                </a:lnTo>
                <a:lnTo>
                  <a:pt x="9583" y="19926"/>
                </a:lnTo>
                <a:lnTo>
                  <a:pt x="0" y="1259"/>
                </a:lnTo>
                <a:close/>
              </a:path>
            </a:pathLst>
          </a:custGeom>
          <a:solidFill>
            <a:srgbClr val="C4BC96"/>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1" name="Freeform 3273" descr="Description: Dark upward diagonal"/>
          <p:cNvSpPr>
            <a:spLocks/>
          </p:cNvSpPr>
          <p:nvPr/>
        </p:nvSpPr>
        <p:spPr bwMode="gray">
          <a:xfrm>
            <a:off x="6388099" y="3349626"/>
            <a:ext cx="601663" cy="431800"/>
          </a:xfrm>
          <a:custGeom>
            <a:avLst/>
            <a:gdLst>
              <a:gd name="T0" fmla="*/ 1806 w 20000"/>
              <a:gd name="T1" fmla="*/ 2870 h 20000"/>
              <a:gd name="T2" fmla="*/ 0 w 20000"/>
              <a:gd name="T3" fmla="*/ 5531 h 20000"/>
              <a:gd name="T4" fmla="*/ 1011 w 20000"/>
              <a:gd name="T5" fmla="*/ 15247 h 20000"/>
              <a:gd name="T6" fmla="*/ 1806 w 20000"/>
              <a:gd name="T7" fmla="*/ 19970 h 20000"/>
              <a:gd name="T8" fmla="*/ 5226 w 20000"/>
              <a:gd name="T9" fmla="*/ 19611 h 20000"/>
              <a:gd name="T10" fmla="*/ 17849 w 20000"/>
              <a:gd name="T11" fmla="*/ 15904 h 20000"/>
              <a:gd name="T12" fmla="*/ 18688 w 20000"/>
              <a:gd name="T13" fmla="*/ 15396 h 20000"/>
              <a:gd name="T14" fmla="*/ 19978 w 20000"/>
              <a:gd name="T15" fmla="*/ 10882 h 20000"/>
              <a:gd name="T16" fmla="*/ 18108 w 20000"/>
              <a:gd name="T17" fmla="*/ 8341 h 20000"/>
              <a:gd name="T18" fmla="*/ 19075 w 20000"/>
              <a:gd name="T19" fmla="*/ 2571 h 20000"/>
              <a:gd name="T20" fmla="*/ 17634 w 20000"/>
              <a:gd name="T21" fmla="*/ 2003 h 20000"/>
              <a:gd name="T22" fmla="*/ 17634 w 20000"/>
              <a:gd name="T23" fmla="*/ 598 h 20000"/>
              <a:gd name="T24" fmla="*/ 17032 w 20000"/>
              <a:gd name="T25" fmla="*/ 0 h 20000"/>
              <a:gd name="T26" fmla="*/ 2387 w 20000"/>
              <a:gd name="T27" fmla="*/ 4126 h 20000"/>
              <a:gd name="T28" fmla="*/ 1806 w 20000"/>
              <a:gd name="T29" fmla="*/ 2870 h 200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0000" h="20000">
                <a:moveTo>
                  <a:pt x="1806" y="2870"/>
                </a:moveTo>
                <a:lnTo>
                  <a:pt x="0" y="5531"/>
                </a:lnTo>
                <a:lnTo>
                  <a:pt x="1011" y="15247"/>
                </a:lnTo>
                <a:lnTo>
                  <a:pt x="1806" y="19970"/>
                </a:lnTo>
                <a:lnTo>
                  <a:pt x="5226" y="19611"/>
                </a:lnTo>
                <a:lnTo>
                  <a:pt x="17849" y="15904"/>
                </a:lnTo>
                <a:lnTo>
                  <a:pt x="18688" y="15396"/>
                </a:lnTo>
                <a:lnTo>
                  <a:pt x="19978" y="10882"/>
                </a:lnTo>
                <a:lnTo>
                  <a:pt x="18108" y="8341"/>
                </a:lnTo>
                <a:lnTo>
                  <a:pt x="19075" y="2571"/>
                </a:lnTo>
                <a:lnTo>
                  <a:pt x="17634" y="2003"/>
                </a:lnTo>
                <a:lnTo>
                  <a:pt x="17634" y="598"/>
                </a:lnTo>
                <a:lnTo>
                  <a:pt x="17032" y="0"/>
                </a:lnTo>
                <a:lnTo>
                  <a:pt x="2387" y="4126"/>
                </a:lnTo>
                <a:lnTo>
                  <a:pt x="1806" y="2870"/>
                </a:lnTo>
                <a:close/>
              </a:path>
            </a:pathLst>
          </a:custGeom>
          <a:solidFill>
            <a:srgbClr val="CC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2" name="Freeform 3274" descr="Description: Dark upward diagonal"/>
          <p:cNvSpPr>
            <a:spLocks/>
          </p:cNvSpPr>
          <p:nvPr/>
        </p:nvSpPr>
        <p:spPr bwMode="gray">
          <a:xfrm>
            <a:off x="6916737" y="3402013"/>
            <a:ext cx="187325" cy="342900"/>
          </a:xfrm>
          <a:custGeom>
            <a:avLst/>
            <a:gdLst>
              <a:gd name="T0" fmla="*/ 3563 w 20000"/>
              <a:gd name="T1" fmla="*/ 75 h 20000"/>
              <a:gd name="T2" fmla="*/ 8259 w 20000"/>
              <a:gd name="T3" fmla="*/ 0 h 20000"/>
              <a:gd name="T4" fmla="*/ 17652 w 20000"/>
              <a:gd name="T5" fmla="*/ 3028 h 20000"/>
              <a:gd name="T6" fmla="*/ 16275 w 20000"/>
              <a:gd name="T7" fmla="*/ 5458 h 20000"/>
              <a:gd name="T8" fmla="*/ 19676 w 20000"/>
              <a:gd name="T9" fmla="*/ 6916 h 20000"/>
              <a:gd name="T10" fmla="*/ 19919 w 20000"/>
              <a:gd name="T11" fmla="*/ 16374 h 20000"/>
              <a:gd name="T12" fmla="*/ 16680 w 20000"/>
              <a:gd name="T13" fmla="*/ 19963 h 20000"/>
              <a:gd name="T14" fmla="*/ 12874 w 20000"/>
              <a:gd name="T15" fmla="*/ 18692 h 20000"/>
              <a:gd name="T16" fmla="*/ 8826 w 20000"/>
              <a:gd name="T17" fmla="*/ 18505 h 20000"/>
              <a:gd name="T18" fmla="*/ 1781 w 20000"/>
              <a:gd name="T19" fmla="*/ 16636 h 20000"/>
              <a:gd name="T20" fmla="*/ 7045 w 20000"/>
              <a:gd name="T21" fmla="*/ 10729 h 20000"/>
              <a:gd name="T22" fmla="*/ 0 w 20000"/>
              <a:gd name="T23" fmla="*/ 7551 h 20000"/>
              <a:gd name="T24" fmla="*/ 3563 w 20000"/>
              <a:gd name="T25" fmla="*/ 75 h 2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000" h="20000">
                <a:moveTo>
                  <a:pt x="3563" y="75"/>
                </a:moveTo>
                <a:lnTo>
                  <a:pt x="8259" y="0"/>
                </a:lnTo>
                <a:lnTo>
                  <a:pt x="17652" y="3028"/>
                </a:lnTo>
                <a:lnTo>
                  <a:pt x="16275" y="5458"/>
                </a:lnTo>
                <a:lnTo>
                  <a:pt x="19676" y="6916"/>
                </a:lnTo>
                <a:lnTo>
                  <a:pt x="19919" y="16374"/>
                </a:lnTo>
                <a:lnTo>
                  <a:pt x="16680" y="19963"/>
                </a:lnTo>
                <a:lnTo>
                  <a:pt x="12874" y="18692"/>
                </a:lnTo>
                <a:lnTo>
                  <a:pt x="8826" y="18505"/>
                </a:lnTo>
                <a:lnTo>
                  <a:pt x="1781" y="16636"/>
                </a:lnTo>
                <a:lnTo>
                  <a:pt x="7045" y="10729"/>
                </a:lnTo>
                <a:lnTo>
                  <a:pt x="0" y="7551"/>
                </a:lnTo>
                <a:lnTo>
                  <a:pt x="3563" y="75"/>
                </a:lnTo>
                <a:close/>
              </a:path>
            </a:pathLst>
          </a:custGeom>
          <a:solidFill>
            <a:srgbClr val="C2D69B"/>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3" name="Freeform 3275" descr="Description: Dark upward diagonal"/>
          <p:cNvSpPr>
            <a:spLocks/>
          </p:cNvSpPr>
          <p:nvPr/>
        </p:nvSpPr>
        <p:spPr bwMode="gray">
          <a:xfrm>
            <a:off x="6426199" y="2862263"/>
            <a:ext cx="665163" cy="592138"/>
          </a:xfrm>
          <a:custGeom>
            <a:avLst/>
            <a:gdLst>
              <a:gd name="T0" fmla="*/ 1553 w 20000"/>
              <a:gd name="T1" fmla="*/ 13427 h 20000"/>
              <a:gd name="T2" fmla="*/ 3437 w 20000"/>
              <a:gd name="T3" fmla="*/ 12256 h 20000"/>
              <a:gd name="T4" fmla="*/ 5981 w 20000"/>
              <a:gd name="T5" fmla="*/ 11931 h 20000"/>
              <a:gd name="T6" fmla="*/ 6621 w 20000"/>
              <a:gd name="T7" fmla="*/ 10911 h 20000"/>
              <a:gd name="T8" fmla="*/ 7534 w 20000"/>
              <a:gd name="T9" fmla="*/ 10738 h 20000"/>
              <a:gd name="T10" fmla="*/ 8019 w 20000"/>
              <a:gd name="T11" fmla="*/ 9610 h 20000"/>
              <a:gd name="T12" fmla="*/ 8874 w 20000"/>
              <a:gd name="T13" fmla="*/ 9241 h 20000"/>
              <a:gd name="T14" fmla="*/ 8505 w 20000"/>
              <a:gd name="T15" fmla="*/ 7158 h 20000"/>
              <a:gd name="T16" fmla="*/ 7961 w 20000"/>
              <a:gd name="T17" fmla="*/ 6551 h 20000"/>
              <a:gd name="T18" fmla="*/ 9068 w 20000"/>
              <a:gd name="T19" fmla="*/ 4902 h 20000"/>
              <a:gd name="T20" fmla="*/ 9748 w 20000"/>
              <a:gd name="T21" fmla="*/ 4902 h 20000"/>
              <a:gd name="T22" fmla="*/ 12058 w 20000"/>
              <a:gd name="T23" fmla="*/ 1345 h 20000"/>
              <a:gd name="T24" fmla="*/ 15631 w 20000"/>
              <a:gd name="T25" fmla="*/ 0 h 20000"/>
              <a:gd name="T26" fmla="*/ 16078 w 20000"/>
              <a:gd name="T27" fmla="*/ 3341 h 20000"/>
              <a:gd name="T28" fmla="*/ 16214 w 20000"/>
              <a:gd name="T29" fmla="*/ 3232 h 20000"/>
              <a:gd name="T30" fmla="*/ 17087 w 20000"/>
              <a:gd name="T31" fmla="*/ 4403 h 20000"/>
              <a:gd name="T32" fmla="*/ 17126 w 20000"/>
              <a:gd name="T33" fmla="*/ 7852 h 20000"/>
              <a:gd name="T34" fmla="*/ 18194 w 20000"/>
              <a:gd name="T35" fmla="*/ 10629 h 20000"/>
              <a:gd name="T36" fmla="*/ 18621 w 20000"/>
              <a:gd name="T37" fmla="*/ 14230 h 20000"/>
              <a:gd name="T38" fmla="*/ 18718 w 20000"/>
              <a:gd name="T39" fmla="*/ 17397 h 20000"/>
              <a:gd name="T40" fmla="*/ 19981 w 20000"/>
              <a:gd name="T41" fmla="*/ 18416 h 20000"/>
              <a:gd name="T42" fmla="*/ 19068 w 20000"/>
              <a:gd name="T43" fmla="*/ 19978 h 20000"/>
              <a:gd name="T44" fmla="*/ 16757 w 20000"/>
              <a:gd name="T45" fmla="*/ 18156 h 20000"/>
              <a:gd name="T46" fmla="*/ 15534 w 20000"/>
              <a:gd name="T47" fmla="*/ 18308 h 20000"/>
              <a:gd name="T48" fmla="*/ 14330 w 20000"/>
              <a:gd name="T49" fmla="*/ 17896 h 20000"/>
              <a:gd name="T50" fmla="*/ 14388 w 20000"/>
              <a:gd name="T51" fmla="*/ 16811 h 20000"/>
              <a:gd name="T52" fmla="*/ 13650 w 20000"/>
              <a:gd name="T53" fmla="*/ 16486 h 20000"/>
              <a:gd name="T54" fmla="*/ 583 w 20000"/>
              <a:gd name="T55" fmla="*/ 19544 h 20000"/>
              <a:gd name="T56" fmla="*/ 0 w 20000"/>
              <a:gd name="T57" fmla="*/ 18633 h 20000"/>
              <a:gd name="T58" fmla="*/ 1981 w 20000"/>
              <a:gd name="T59" fmla="*/ 15098 h 20000"/>
              <a:gd name="T60" fmla="*/ 1553 w 20000"/>
              <a:gd name="T61" fmla="*/ 13427 h 2000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0000" h="20000">
                <a:moveTo>
                  <a:pt x="1553" y="13427"/>
                </a:moveTo>
                <a:lnTo>
                  <a:pt x="3437" y="12256"/>
                </a:lnTo>
                <a:lnTo>
                  <a:pt x="5981" y="11931"/>
                </a:lnTo>
                <a:lnTo>
                  <a:pt x="6621" y="10911"/>
                </a:lnTo>
                <a:lnTo>
                  <a:pt x="7534" y="10738"/>
                </a:lnTo>
                <a:lnTo>
                  <a:pt x="8019" y="9610"/>
                </a:lnTo>
                <a:lnTo>
                  <a:pt x="8874" y="9241"/>
                </a:lnTo>
                <a:lnTo>
                  <a:pt x="8505" y="7158"/>
                </a:lnTo>
                <a:lnTo>
                  <a:pt x="7961" y="6551"/>
                </a:lnTo>
                <a:lnTo>
                  <a:pt x="9068" y="4902"/>
                </a:lnTo>
                <a:lnTo>
                  <a:pt x="9748" y="4902"/>
                </a:lnTo>
                <a:lnTo>
                  <a:pt x="12058" y="1345"/>
                </a:lnTo>
                <a:lnTo>
                  <a:pt x="15631" y="0"/>
                </a:lnTo>
                <a:lnTo>
                  <a:pt x="16078" y="3341"/>
                </a:lnTo>
                <a:lnTo>
                  <a:pt x="16214" y="3232"/>
                </a:lnTo>
                <a:lnTo>
                  <a:pt x="17087" y="4403"/>
                </a:lnTo>
                <a:lnTo>
                  <a:pt x="17126" y="7852"/>
                </a:lnTo>
                <a:lnTo>
                  <a:pt x="18194" y="10629"/>
                </a:lnTo>
                <a:lnTo>
                  <a:pt x="18621" y="14230"/>
                </a:lnTo>
                <a:lnTo>
                  <a:pt x="18718" y="17397"/>
                </a:lnTo>
                <a:lnTo>
                  <a:pt x="19981" y="18416"/>
                </a:lnTo>
                <a:lnTo>
                  <a:pt x="19068" y="19978"/>
                </a:lnTo>
                <a:lnTo>
                  <a:pt x="16757" y="18156"/>
                </a:lnTo>
                <a:lnTo>
                  <a:pt x="15534" y="18308"/>
                </a:lnTo>
                <a:lnTo>
                  <a:pt x="14330" y="17896"/>
                </a:lnTo>
                <a:lnTo>
                  <a:pt x="14388" y="16811"/>
                </a:lnTo>
                <a:lnTo>
                  <a:pt x="13650" y="16486"/>
                </a:lnTo>
                <a:lnTo>
                  <a:pt x="583" y="19544"/>
                </a:lnTo>
                <a:lnTo>
                  <a:pt x="0" y="18633"/>
                </a:lnTo>
                <a:lnTo>
                  <a:pt x="1981" y="15098"/>
                </a:lnTo>
                <a:lnTo>
                  <a:pt x="1553" y="13427"/>
                </a:lnTo>
                <a:close/>
              </a:path>
            </a:pathLst>
          </a:custGeom>
          <a:solidFill>
            <a:srgbClr val="CC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4" name="Freeform 3276"/>
          <p:cNvSpPr>
            <a:spLocks/>
          </p:cNvSpPr>
          <p:nvPr/>
        </p:nvSpPr>
        <p:spPr bwMode="gray">
          <a:xfrm>
            <a:off x="6940549" y="2832101"/>
            <a:ext cx="177800" cy="355600"/>
          </a:xfrm>
          <a:custGeom>
            <a:avLst/>
            <a:gdLst>
              <a:gd name="T0" fmla="*/ 0 w 20000"/>
              <a:gd name="T1" fmla="*/ 2061 h 20000"/>
              <a:gd name="T2" fmla="*/ 14632 w 20000"/>
              <a:gd name="T3" fmla="*/ 0 h 20000"/>
              <a:gd name="T4" fmla="*/ 19926 w 20000"/>
              <a:gd name="T5" fmla="*/ 5461 h 20000"/>
              <a:gd name="T6" fmla="*/ 17206 w 20000"/>
              <a:gd name="T7" fmla="*/ 6799 h 20000"/>
              <a:gd name="T8" fmla="*/ 18309 w 20000"/>
              <a:gd name="T9" fmla="*/ 18879 h 20000"/>
              <a:gd name="T10" fmla="*/ 9926 w 20000"/>
              <a:gd name="T11" fmla="*/ 19964 h 20000"/>
              <a:gd name="T12" fmla="*/ 5882 w 20000"/>
              <a:gd name="T13" fmla="*/ 14937 h 20000"/>
              <a:gd name="T14" fmla="*/ 5515 w 20000"/>
              <a:gd name="T15" fmla="*/ 9042 h 20000"/>
              <a:gd name="T16" fmla="*/ 2059 w 20000"/>
              <a:gd name="T17" fmla="*/ 7342 h 20000"/>
              <a:gd name="T18" fmla="*/ 0 w 20000"/>
              <a:gd name="T19" fmla="*/ 2061 h 200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0000" h="20000">
                <a:moveTo>
                  <a:pt x="0" y="2061"/>
                </a:moveTo>
                <a:lnTo>
                  <a:pt x="14632" y="0"/>
                </a:lnTo>
                <a:lnTo>
                  <a:pt x="19926" y="5461"/>
                </a:lnTo>
                <a:lnTo>
                  <a:pt x="17206" y="6799"/>
                </a:lnTo>
                <a:lnTo>
                  <a:pt x="18309" y="18879"/>
                </a:lnTo>
                <a:lnTo>
                  <a:pt x="9926" y="19964"/>
                </a:lnTo>
                <a:lnTo>
                  <a:pt x="5882" y="14937"/>
                </a:lnTo>
                <a:lnTo>
                  <a:pt x="5515" y="9042"/>
                </a:lnTo>
                <a:lnTo>
                  <a:pt x="2059" y="7342"/>
                </a:lnTo>
                <a:lnTo>
                  <a:pt x="0" y="2061"/>
                </a:lnTo>
                <a:close/>
              </a:path>
            </a:pathLst>
          </a:custGeom>
          <a:solidFill>
            <a:srgbClr val="DBE5F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 name="Freeform 3277"/>
          <p:cNvSpPr>
            <a:spLocks/>
          </p:cNvSpPr>
          <p:nvPr/>
        </p:nvSpPr>
        <p:spPr bwMode="gray">
          <a:xfrm>
            <a:off x="7027862" y="3108326"/>
            <a:ext cx="373062" cy="187325"/>
          </a:xfrm>
          <a:custGeom>
            <a:avLst/>
            <a:gdLst>
              <a:gd name="T0" fmla="*/ 0 w 20000"/>
              <a:gd name="T1" fmla="*/ 7918 h 20000"/>
              <a:gd name="T2" fmla="*/ 10207 w 20000"/>
              <a:gd name="T3" fmla="*/ 2321 h 20000"/>
              <a:gd name="T4" fmla="*/ 11414 w 20000"/>
              <a:gd name="T5" fmla="*/ 2662 h 20000"/>
              <a:gd name="T6" fmla="*/ 12586 w 20000"/>
              <a:gd name="T7" fmla="*/ 0 h 20000"/>
              <a:gd name="T8" fmla="*/ 13621 w 20000"/>
              <a:gd name="T9" fmla="*/ 1297 h 20000"/>
              <a:gd name="T10" fmla="*/ 12448 w 20000"/>
              <a:gd name="T11" fmla="*/ 7031 h 20000"/>
              <a:gd name="T12" fmla="*/ 14483 w 20000"/>
              <a:gd name="T13" fmla="*/ 6553 h 20000"/>
              <a:gd name="T14" fmla="*/ 15759 w 20000"/>
              <a:gd name="T15" fmla="*/ 11126 h 20000"/>
              <a:gd name="T16" fmla="*/ 17138 w 20000"/>
              <a:gd name="T17" fmla="*/ 11468 h 20000"/>
              <a:gd name="T18" fmla="*/ 18172 w 20000"/>
              <a:gd name="T19" fmla="*/ 10785 h 20000"/>
              <a:gd name="T20" fmla="*/ 18172 w 20000"/>
              <a:gd name="T21" fmla="*/ 8396 h 20000"/>
              <a:gd name="T22" fmla="*/ 16448 w 20000"/>
              <a:gd name="T23" fmla="*/ 5188 h 20000"/>
              <a:gd name="T24" fmla="*/ 17759 w 20000"/>
              <a:gd name="T25" fmla="*/ 5051 h 20000"/>
              <a:gd name="T26" fmla="*/ 19966 w 20000"/>
              <a:gd name="T27" fmla="*/ 11604 h 20000"/>
              <a:gd name="T28" fmla="*/ 17828 w 20000"/>
              <a:gd name="T29" fmla="*/ 15700 h 20000"/>
              <a:gd name="T30" fmla="*/ 15448 w 20000"/>
              <a:gd name="T31" fmla="*/ 13652 h 20000"/>
              <a:gd name="T32" fmla="*/ 13897 w 20000"/>
              <a:gd name="T33" fmla="*/ 18567 h 20000"/>
              <a:gd name="T34" fmla="*/ 10897 w 20000"/>
              <a:gd name="T35" fmla="*/ 13652 h 20000"/>
              <a:gd name="T36" fmla="*/ 759 w 20000"/>
              <a:gd name="T37" fmla="*/ 19932 h 20000"/>
              <a:gd name="T38" fmla="*/ 0 w 20000"/>
              <a:gd name="T39" fmla="*/ 7918 h 2000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0000" h="20000">
                <a:moveTo>
                  <a:pt x="0" y="7918"/>
                </a:moveTo>
                <a:lnTo>
                  <a:pt x="10207" y="2321"/>
                </a:lnTo>
                <a:lnTo>
                  <a:pt x="11414" y="2662"/>
                </a:lnTo>
                <a:lnTo>
                  <a:pt x="12586" y="0"/>
                </a:lnTo>
                <a:lnTo>
                  <a:pt x="13621" y="1297"/>
                </a:lnTo>
                <a:lnTo>
                  <a:pt x="12448" y="7031"/>
                </a:lnTo>
                <a:lnTo>
                  <a:pt x="14483" y="6553"/>
                </a:lnTo>
                <a:lnTo>
                  <a:pt x="15759" y="11126"/>
                </a:lnTo>
                <a:lnTo>
                  <a:pt x="17138" y="11468"/>
                </a:lnTo>
                <a:lnTo>
                  <a:pt x="18172" y="10785"/>
                </a:lnTo>
                <a:lnTo>
                  <a:pt x="18172" y="8396"/>
                </a:lnTo>
                <a:lnTo>
                  <a:pt x="16448" y="5188"/>
                </a:lnTo>
                <a:lnTo>
                  <a:pt x="17759" y="5051"/>
                </a:lnTo>
                <a:lnTo>
                  <a:pt x="19966" y="11604"/>
                </a:lnTo>
                <a:lnTo>
                  <a:pt x="17828" y="15700"/>
                </a:lnTo>
                <a:lnTo>
                  <a:pt x="15448" y="13652"/>
                </a:lnTo>
                <a:lnTo>
                  <a:pt x="13897" y="18567"/>
                </a:lnTo>
                <a:lnTo>
                  <a:pt x="10897" y="13652"/>
                </a:lnTo>
                <a:lnTo>
                  <a:pt x="759" y="19932"/>
                </a:lnTo>
                <a:lnTo>
                  <a:pt x="0" y="7918"/>
                </a:lnTo>
                <a:close/>
              </a:path>
            </a:pathLst>
          </a:custGeom>
          <a:solidFill>
            <a:srgbClr val="CC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 name="Freeform 3278"/>
          <p:cNvSpPr>
            <a:spLocks/>
          </p:cNvSpPr>
          <p:nvPr/>
        </p:nvSpPr>
        <p:spPr bwMode="gray">
          <a:xfrm>
            <a:off x="7040562" y="3249613"/>
            <a:ext cx="195262" cy="166688"/>
          </a:xfrm>
          <a:custGeom>
            <a:avLst/>
            <a:gdLst>
              <a:gd name="T0" fmla="*/ 0 w 20000"/>
              <a:gd name="T1" fmla="*/ 5000 h 20000"/>
              <a:gd name="T2" fmla="*/ 15395 w 20000"/>
              <a:gd name="T3" fmla="*/ 0 h 20000"/>
              <a:gd name="T4" fmla="*/ 19934 w 20000"/>
              <a:gd name="T5" fmla="*/ 9063 h 20000"/>
              <a:gd name="T6" fmla="*/ 17171 w 20000"/>
              <a:gd name="T7" fmla="*/ 13125 h 20000"/>
              <a:gd name="T8" fmla="*/ 12434 w 20000"/>
              <a:gd name="T9" fmla="*/ 11563 h 20000"/>
              <a:gd name="T10" fmla="*/ 4934 w 20000"/>
              <a:gd name="T11" fmla="*/ 19922 h 20000"/>
              <a:gd name="T12" fmla="*/ 789 w 20000"/>
              <a:gd name="T13" fmla="*/ 15625 h 20000"/>
              <a:gd name="T14" fmla="*/ 0 w 20000"/>
              <a:gd name="T15" fmla="*/ 5000 h 2000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0000" h="20000">
                <a:moveTo>
                  <a:pt x="0" y="5000"/>
                </a:moveTo>
                <a:lnTo>
                  <a:pt x="15395" y="0"/>
                </a:lnTo>
                <a:lnTo>
                  <a:pt x="19934" y="9063"/>
                </a:lnTo>
                <a:lnTo>
                  <a:pt x="17171" y="13125"/>
                </a:lnTo>
                <a:lnTo>
                  <a:pt x="12434" y="11563"/>
                </a:lnTo>
                <a:lnTo>
                  <a:pt x="4934" y="19922"/>
                </a:lnTo>
                <a:lnTo>
                  <a:pt x="789" y="15625"/>
                </a:lnTo>
                <a:lnTo>
                  <a:pt x="0" y="5000"/>
                </a:lnTo>
                <a:close/>
              </a:path>
            </a:pathLst>
          </a:custGeom>
          <a:solidFill>
            <a:srgbClr val="78C0D4"/>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 name="Freeform 3279" descr="Description: Dark upward diagonal"/>
          <p:cNvSpPr>
            <a:spLocks/>
          </p:cNvSpPr>
          <p:nvPr/>
        </p:nvSpPr>
        <p:spPr bwMode="gray">
          <a:xfrm>
            <a:off x="7073899" y="3362326"/>
            <a:ext cx="190500" cy="127000"/>
          </a:xfrm>
          <a:custGeom>
            <a:avLst/>
            <a:gdLst>
              <a:gd name="T0" fmla="*/ 0 w 20000"/>
              <a:gd name="T1" fmla="*/ 14619 h 20000"/>
              <a:gd name="T2" fmla="*/ 8161 w 20000"/>
              <a:gd name="T3" fmla="*/ 8020 h 20000"/>
              <a:gd name="T4" fmla="*/ 16254 w 20000"/>
              <a:gd name="T5" fmla="*/ 0 h 20000"/>
              <a:gd name="T6" fmla="*/ 17592 w 20000"/>
              <a:gd name="T7" fmla="*/ 305 h 20000"/>
              <a:gd name="T8" fmla="*/ 19933 w 20000"/>
              <a:gd name="T9" fmla="*/ 812 h 20000"/>
              <a:gd name="T10" fmla="*/ 12107 w 20000"/>
              <a:gd name="T11" fmla="*/ 11066 h 20000"/>
              <a:gd name="T12" fmla="*/ 2341 w 20000"/>
              <a:gd name="T13" fmla="*/ 19898 h 20000"/>
              <a:gd name="T14" fmla="*/ 0 w 20000"/>
              <a:gd name="T15" fmla="*/ 14619 h 2000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0000" h="20000">
                <a:moveTo>
                  <a:pt x="0" y="14619"/>
                </a:moveTo>
                <a:lnTo>
                  <a:pt x="8161" y="8020"/>
                </a:lnTo>
                <a:lnTo>
                  <a:pt x="16254" y="0"/>
                </a:lnTo>
                <a:lnTo>
                  <a:pt x="17592" y="305"/>
                </a:lnTo>
                <a:lnTo>
                  <a:pt x="19933" y="812"/>
                </a:lnTo>
                <a:lnTo>
                  <a:pt x="12107" y="11066"/>
                </a:lnTo>
                <a:lnTo>
                  <a:pt x="2341" y="19898"/>
                </a:lnTo>
                <a:lnTo>
                  <a:pt x="0" y="14619"/>
                </a:lnTo>
                <a:close/>
              </a:path>
            </a:pathLst>
          </a:custGeom>
          <a:solidFill>
            <a:srgbClr val="C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8" name="Freeform 3280"/>
          <p:cNvSpPr>
            <a:spLocks/>
          </p:cNvSpPr>
          <p:nvPr/>
        </p:nvSpPr>
        <p:spPr bwMode="gray">
          <a:xfrm>
            <a:off x="7070724" y="2763838"/>
            <a:ext cx="207963" cy="398463"/>
          </a:xfrm>
          <a:custGeom>
            <a:avLst/>
            <a:gdLst>
              <a:gd name="T0" fmla="*/ 4161 w 20000"/>
              <a:gd name="T1" fmla="*/ 0 h 20000"/>
              <a:gd name="T2" fmla="*/ 0 w 20000"/>
              <a:gd name="T3" fmla="*/ 3505 h 20000"/>
              <a:gd name="T4" fmla="*/ 4658 w 20000"/>
              <a:gd name="T5" fmla="*/ 8103 h 20000"/>
              <a:gd name="T6" fmla="*/ 1863 w 20000"/>
              <a:gd name="T7" fmla="*/ 9389 h 20000"/>
              <a:gd name="T8" fmla="*/ 2919 w 20000"/>
              <a:gd name="T9" fmla="*/ 19968 h 20000"/>
              <a:gd name="T10" fmla="*/ 14037 w 20000"/>
              <a:gd name="T11" fmla="*/ 18457 h 20000"/>
              <a:gd name="T12" fmla="*/ 17019 w 20000"/>
              <a:gd name="T13" fmla="*/ 18457 h 20000"/>
              <a:gd name="T14" fmla="*/ 18696 w 20000"/>
              <a:gd name="T15" fmla="*/ 17267 h 20000"/>
              <a:gd name="T16" fmla="*/ 18696 w 20000"/>
              <a:gd name="T17" fmla="*/ 15370 h 20000"/>
              <a:gd name="T18" fmla="*/ 19938 w 20000"/>
              <a:gd name="T19" fmla="*/ 14084 h 20000"/>
              <a:gd name="T20" fmla="*/ 13727 w 20000"/>
              <a:gd name="T21" fmla="*/ 12572 h 20000"/>
              <a:gd name="T22" fmla="*/ 5714 w 20000"/>
              <a:gd name="T23" fmla="*/ 965 h 20000"/>
              <a:gd name="T24" fmla="*/ 4161 w 20000"/>
              <a:gd name="T25" fmla="*/ 0 h 2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000" h="20000">
                <a:moveTo>
                  <a:pt x="4161" y="0"/>
                </a:moveTo>
                <a:lnTo>
                  <a:pt x="0" y="3505"/>
                </a:lnTo>
                <a:lnTo>
                  <a:pt x="4658" y="8103"/>
                </a:lnTo>
                <a:lnTo>
                  <a:pt x="1863" y="9389"/>
                </a:lnTo>
                <a:lnTo>
                  <a:pt x="2919" y="19968"/>
                </a:lnTo>
                <a:lnTo>
                  <a:pt x="14037" y="18457"/>
                </a:lnTo>
                <a:lnTo>
                  <a:pt x="17019" y="18457"/>
                </a:lnTo>
                <a:lnTo>
                  <a:pt x="18696" y="17267"/>
                </a:lnTo>
                <a:lnTo>
                  <a:pt x="18696" y="15370"/>
                </a:lnTo>
                <a:lnTo>
                  <a:pt x="19938" y="14084"/>
                </a:lnTo>
                <a:lnTo>
                  <a:pt x="13727" y="12572"/>
                </a:lnTo>
                <a:lnTo>
                  <a:pt x="5714" y="965"/>
                </a:lnTo>
                <a:lnTo>
                  <a:pt x="4161" y="0"/>
                </a:lnTo>
                <a:close/>
              </a:path>
            </a:pathLst>
          </a:custGeom>
          <a:solidFill>
            <a:srgbClr val="95B3D7"/>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3281"/>
          <p:cNvSpPr>
            <a:spLocks/>
          </p:cNvSpPr>
          <p:nvPr/>
        </p:nvSpPr>
        <p:spPr bwMode="gray">
          <a:xfrm>
            <a:off x="7189787" y="3233738"/>
            <a:ext cx="100012" cy="87313"/>
          </a:xfrm>
          <a:custGeom>
            <a:avLst/>
            <a:gdLst>
              <a:gd name="T0" fmla="*/ 0 w 20000"/>
              <a:gd name="T1" fmla="*/ 3212 h 20000"/>
              <a:gd name="T2" fmla="*/ 8387 w 20000"/>
              <a:gd name="T3" fmla="*/ 0 h 20000"/>
              <a:gd name="T4" fmla="*/ 19871 w 20000"/>
              <a:gd name="T5" fmla="*/ 10073 h 20000"/>
              <a:gd name="T6" fmla="*/ 17677 w 20000"/>
              <a:gd name="T7" fmla="*/ 12993 h 20000"/>
              <a:gd name="T8" fmla="*/ 11871 w 20000"/>
              <a:gd name="T9" fmla="*/ 12993 h 20000"/>
              <a:gd name="T10" fmla="*/ 9290 w 20000"/>
              <a:gd name="T11" fmla="*/ 19854 h 20000"/>
              <a:gd name="T12" fmla="*/ 0 w 20000"/>
              <a:gd name="T13" fmla="*/ 3212 h 200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000" h="20000">
                <a:moveTo>
                  <a:pt x="0" y="3212"/>
                </a:moveTo>
                <a:lnTo>
                  <a:pt x="8387" y="0"/>
                </a:lnTo>
                <a:lnTo>
                  <a:pt x="19871" y="10073"/>
                </a:lnTo>
                <a:lnTo>
                  <a:pt x="17677" y="12993"/>
                </a:lnTo>
                <a:lnTo>
                  <a:pt x="11871" y="12993"/>
                </a:lnTo>
                <a:lnTo>
                  <a:pt x="9290" y="19854"/>
                </a:lnTo>
                <a:lnTo>
                  <a:pt x="0" y="3212"/>
                </a:lnTo>
                <a:close/>
              </a:path>
            </a:pathLst>
          </a:custGeom>
          <a:solidFill>
            <a:srgbClr val="C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3282"/>
          <p:cNvSpPr>
            <a:spLocks/>
          </p:cNvSpPr>
          <p:nvPr/>
        </p:nvSpPr>
        <p:spPr bwMode="gray">
          <a:xfrm>
            <a:off x="6980237" y="3914776"/>
            <a:ext cx="52387" cy="100012"/>
          </a:xfrm>
          <a:custGeom>
            <a:avLst/>
            <a:gdLst>
              <a:gd name="T0" fmla="*/ 0 w 20000"/>
              <a:gd name="T1" fmla="*/ 1677 h 20000"/>
              <a:gd name="T2" fmla="*/ 19753 w 20000"/>
              <a:gd name="T3" fmla="*/ 0 h 20000"/>
              <a:gd name="T4" fmla="*/ 8642 w 20000"/>
              <a:gd name="T5" fmla="*/ 19871 h 20000"/>
              <a:gd name="T6" fmla="*/ 741 w 20000"/>
              <a:gd name="T7" fmla="*/ 19484 h 20000"/>
              <a:gd name="T8" fmla="*/ 0 w 20000"/>
              <a:gd name="T9" fmla="*/ 1677 h 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000" h="20000">
                <a:moveTo>
                  <a:pt x="0" y="1677"/>
                </a:moveTo>
                <a:lnTo>
                  <a:pt x="19753" y="0"/>
                </a:lnTo>
                <a:lnTo>
                  <a:pt x="8642" y="19871"/>
                </a:lnTo>
                <a:lnTo>
                  <a:pt x="741" y="19484"/>
                </a:lnTo>
                <a:lnTo>
                  <a:pt x="0" y="1677"/>
                </a:lnTo>
                <a:close/>
              </a:path>
            </a:pathLst>
          </a:custGeom>
          <a:solidFill>
            <a:srgbClr val="C2D69B"/>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Text Box 3297"/>
          <p:cNvSpPr txBox="1">
            <a:spLocks noChangeArrowheads="1"/>
          </p:cNvSpPr>
          <p:nvPr/>
        </p:nvSpPr>
        <p:spPr bwMode="auto">
          <a:xfrm>
            <a:off x="919162" y="1597663"/>
            <a:ext cx="3016250" cy="530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Narrow" pitchFamily="34" charset="0"/>
                <a:ea typeface="Times New Roman" pitchFamily="18" charset="0"/>
                <a:cs typeface="Times New Roman" pitchFamily="18" charset="0"/>
              </a:rPr>
              <a:t>APR-DRGs (Using or Moving Toward Use) </a:t>
            </a:r>
            <a:endParaRPr kumimoji="0" lang="en-US" sz="1200" b="0"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Narrow" pitchFamily="34" charset="0"/>
                <a:ea typeface="Times New Roman" pitchFamily="18" charset="0"/>
                <a:cs typeface="Times New Roman" pitchFamily="18" charset="0"/>
              </a:rPr>
              <a:t>MS-DRGs  (Using or Moving Toward Use)</a:t>
            </a:r>
            <a:endParaRPr kumimoji="0" lang="en-US" sz="1800" b="0" i="0" u="none" strike="noStrike" cap="none" normalizeH="0" baseline="0" dirty="0" smtClean="0">
              <a:ln>
                <a:noFill/>
              </a:ln>
              <a:solidFill>
                <a:schemeClr val="tx1"/>
              </a:solidFill>
              <a:effectLst/>
              <a:latin typeface="Arial" pitchFamily="34" charset="0"/>
            </a:endParaRPr>
          </a:p>
        </p:txBody>
      </p:sp>
      <p:sp>
        <p:nvSpPr>
          <p:cNvPr id="212" name="Rectangle 3300"/>
          <p:cNvSpPr>
            <a:spLocks noChangeArrowheads="1"/>
          </p:cNvSpPr>
          <p:nvPr/>
        </p:nvSpPr>
        <p:spPr bwMode="auto">
          <a:xfrm>
            <a:off x="4130674" y="1680213"/>
            <a:ext cx="158750" cy="158750"/>
          </a:xfrm>
          <a:prstGeom prst="rect">
            <a:avLst/>
          </a:prstGeom>
          <a:solidFill>
            <a:srgbClr val="DBE5F1"/>
          </a:solidFill>
          <a:ln w="12700">
            <a:solidFill>
              <a:srgbClr val="000000"/>
            </a:solidFill>
            <a:miter lim="800000"/>
            <a:headEnd/>
            <a:tailEnd/>
          </a:ln>
        </p:spPr>
        <p:txBody>
          <a:bodyPr vert="horz" wrap="none" lIns="91440" tIns="45720" rIns="91440" bIns="45720" numCol="1" anchor="ctr" anchorCtr="0" compatLnSpc="1">
            <a:prstTxWarp prst="textNoShape">
              <a:avLst/>
            </a:prstTxWarp>
          </a:bodyPr>
          <a:lstStyle/>
          <a:p>
            <a:endParaRPr lang="en-US"/>
          </a:p>
        </p:txBody>
      </p:sp>
      <p:sp>
        <p:nvSpPr>
          <p:cNvPr id="213" name="Rectangle 3302"/>
          <p:cNvSpPr>
            <a:spLocks noChangeArrowheads="1"/>
          </p:cNvSpPr>
          <p:nvPr/>
        </p:nvSpPr>
        <p:spPr bwMode="auto">
          <a:xfrm>
            <a:off x="736599" y="1907226"/>
            <a:ext cx="158750" cy="158750"/>
          </a:xfrm>
          <a:prstGeom prst="rect">
            <a:avLst/>
          </a:prstGeom>
          <a:solidFill>
            <a:srgbClr val="95B3D7"/>
          </a:solidFill>
          <a:ln w="12700">
            <a:solidFill>
              <a:srgbClr val="000000"/>
            </a:solidFill>
            <a:miter lim="800000"/>
            <a:headEnd/>
            <a:tailEnd/>
          </a:ln>
        </p:spPr>
        <p:txBody>
          <a:bodyPr vert="horz" wrap="none" lIns="91440" tIns="45720" rIns="91440" bIns="45720" numCol="1" anchor="ctr" anchorCtr="0" compatLnSpc="1">
            <a:prstTxWarp prst="textNoShape">
              <a:avLst/>
            </a:prstTxWarp>
          </a:bodyPr>
          <a:lstStyle/>
          <a:p>
            <a:endParaRPr lang="en-US"/>
          </a:p>
        </p:txBody>
      </p:sp>
      <p:sp>
        <p:nvSpPr>
          <p:cNvPr id="214" name="Rectangle 3304" descr="Description: Dark upward diagonal"/>
          <p:cNvSpPr>
            <a:spLocks noChangeArrowheads="1"/>
          </p:cNvSpPr>
          <p:nvPr/>
        </p:nvSpPr>
        <p:spPr bwMode="auto">
          <a:xfrm>
            <a:off x="4130674" y="1908813"/>
            <a:ext cx="158750" cy="158750"/>
          </a:xfrm>
          <a:prstGeom prst="rect">
            <a:avLst/>
          </a:prstGeom>
          <a:solidFill>
            <a:srgbClr val="C2D69B"/>
          </a:solidFill>
          <a:ln w="12700">
            <a:solidFill>
              <a:srgbClr val="000000"/>
            </a:solidFill>
            <a:miter lim="800000"/>
            <a:headEnd/>
            <a:tailEnd/>
          </a:ln>
        </p:spPr>
        <p:txBody>
          <a:bodyPr vert="horz" wrap="none" lIns="91440" tIns="45720" rIns="91440" bIns="45720" numCol="1" anchor="ctr" anchorCtr="0" compatLnSpc="1">
            <a:prstTxWarp prst="textNoShape">
              <a:avLst/>
            </a:prstTxWarp>
          </a:bodyPr>
          <a:lstStyle/>
          <a:p>
            <a:endParaRPr lang="en-US"/>
          </a:p>
        </p:txBody>
      </p:sp>
      <p:sp>
        <p:nvSpPr>
          <p:cNvPr id="215" name="Rectangle 74" descr="Description: Dark upward diagonal"/>
          <p:cNvSpPr>
            <a:spLocks noChangeArrowheads="1"/>
          </p:cNvSpPr>
          <p:nvPr/>
        </p:nvSpPr>
        <p:spPr bwMode="auto">
          <a:xfrm>
            <a:off x="5940424" y="1684976"/>
            <a:ext cx="158750" cy="158750"/>
          </a:xfrm>
          <a:prstGeom prst="rect">
            <a:avLst/>
          </a:prstGeom>
          <a:solidFill>
            <a:srgbClr val="C4BC96"/>
          </a:solidFill>
          <a:ln w="12700">
            <a:solidFill>
              <a:srgbClr val="000000"/>
            </a:solidFill>
            <a:miter lim="800000"/>
            <a:headEnd/>
            <a:tailEnd/>
          </a:ln>
        </p:spPr>
        <p:txBody>
          <a:bodyPr vert="horz" wrap="none" lIns="91440" tIns="45720" rIns="91440" bIns="45720" numCol="1" anchor="ctr" anchorCtr="0" compatLnSpc="1">
            <a:prstTxWarp prst="textNoShape">
              <a:avLst/>
            </a:prstTxWarp>
          </a:bodyPr>
          <a:lstStyle/>
          <a:p>
            <a:endParaRPr lang="en-US"/>
          </a:p>
        </p:txBody>
      </p:sp>
      <p:sp>
        <p:nvSpPr>
          <p:cNvPr id="216" name="Rectangle 73"/>
          <p:cNvSpPr>
            <a:spLocks noChangeArrowheads="1"/>
          </p:cNvSpPr>
          <p:nvPr/>
        </p:nvSpPr>
        <p:spPr bwMode="auto">
          <a:xfrm>
            <a:off x="736599" y="1678626"/>
            <a:ext cx="158750" cy="158750"/>
          </a:xfrm>
          <a:prstGeom prst="rect">
            <a:avLst/>
          </a:prstGeom>
          <a:solidFill>
            <a:srgbClr val="CC0000"/>
          </a:solidFill>
          <a:ln w="12700">
            <a:solidFill>
              <a:srgbClr val="000000"/>
            </a:solidFill>
            <a:miter lim="800000"/>
            <a:headEnd/>
            <a:tailEnd/>
          </a:ln>
        </p:spPr>
        <p:txBody>
          <a:bodyPr vert="horz" wrap="none" lIns="91440" tIns="45720" rIns="91440" bIns="45720" numCol="1" anchor="ctr" anchorCtr="0" compatLnSpc="1">
            <a:prstTxWarp prst="textNoShape">
              <a:avLst/>
            </a:prstTxWarp>
          </a:bodyPr>
          <a:lstStyle/>
          <a:p>
            <a:endParaRPr lang="en-US"/>
          </a:p>
        </p:txBody>
      </p:sp>
      <p:sp>
        <p:nvSpPr>
          <p:cNvPr id="217" name="Freeform 2852"/>
          <p:cNvSpPr>
            <a:spLocks/>
          </p:cNvSpPr>
          <p:nvPr/>
        </p:nvSpPr>
        <p:spPr bwMode="gray">
          <a:xfrm>
            <a:off x="423862" y="3471863"/>
            <a:ext cx="1420812" cy="1168400"/>
          </a:xfrm>
          <a:custGeom>
            <a:avLst/>
            <a:gdLst>
              <a:gd name="T0" fmla="*/ 378 w 1154"/>
              <a:gd name="T1" fmla="*/ 680 h 988"/>
              <a:gd name="T2" fmla="*/ 388 w 1154"/>
              <a:gd name="T3" fmla="*/ 714 h 988"/>
              <a:gd name="T4" fmla="*/ 378 w 1154"/>
              <a:gd name="T5" fmla="*/ 746 h 988"/>
              <a:gd name="T6" fmla="*/ 298 w 1154"/>
              <a:gd name="T7" fmla="*/ 842 h 988"/>
              <a:gd name="T8" fmla="*/ 206 w 1154"/>
              <a:gd name="T9" fmla="*/ 908 h 988"/>
              <a:gd name="T10" fmla="*/ 120 w 1154"/>
              <a:gd name="T11" fmla="*/ 948 h 988"/>
              <a:gd name="T12" fmla="*/ 88 w 1154"/>
              <a:gd name="T13" fmla="*/ 964 h 988"/>
              <a:gd name="T14" fmla="*/ 62 w 1154"/>
              <a:gd name="T15" fmla="*/ 976 h 988"/>
              <a:gd name="T16" fmla="*/ 52 w 1154"/>
              <a:gd name="T17" fmla="*/ 986 h 988"/>
              <a:gd name="T18" fmla="*/ 32 w 1154"/>
              <a:gd name="T19" fmla="*/ 984 h 988"/>
              <a:gd name="T20" fmla="*/ 0 w 1154"/>
              <a:gd name="T21" fmla="*/ 958 h 988"/>
              <a:gd name="T22" fmla="*/ 120 w 1154"/>
              <a:gd name="T23" fmla="*/ 888 h 988"/>
              <a:gd name="T24" fmla="*/ 162 w 1154"/>
              <a:gd name="T25" fmla="*/ 868 h 988"/>
              <a:gd name="T26" fmla="*/ 206 w 1154"/>
              <a:gd name="T27" fmla="*/ 842 h 988"/>
              <a:gd name="T28" fmla="*/ 206 w 1154"/>
              <a:gd name="T29" fmla="*/ 842 h 988"/>
              <a:gd name="T30" fmla="*/ 206 w 1154"/>
              <a:gd name="T31" fmla="*/ 866 h 988"/>
              <a:gd name="T32" fmla="*/ 210 w 1154"/>
              <a:gd name="T33" fmla="*/ 878 h 988"/>
              <a:gd name="T34" fmla="*/ 222 w 1154"/>
              <a:gd name="T35" fmla="*/ 858 h 988"/>
              <a:gd name="T36" fmla="*/ 242 w 1154"/>
              <a:gd name="T37" fmla="*/ 798 h 988"/>
              <a:gd name="T38" fmla="*/ 250 w 1154"/>
              <a:gd name="T39" fmla="*/ 788 h 988"/>
              <a:gd name="T40" fmla="*/ 256 w 1154"/>
              <a:gd name="T41" fmla="*/ 810 h 988"/>
              <a:gd name="T42" fmla="*/ 252 w 1154"/>
              <a:gd name="T43" fmla="*/ 792 h 988"/>
              <a:gd name="T44" fmla="*/ 252 w 1154"/>
              <a:gd name="T45" fmla="*/ 750 h 988"/>
              <a:gd name="T46" fmla="*/ 258 w 1154"/>
              <a:gd name="T47" fmla="*/ 740 h 988"/>
              <a:gd name="T48" fmla="*/ 246 w 1154"/>
              <a:gd name="T49" fmla="*/ 710 h 988"/>
              <a:gd name="T50" fmla="*/ 152 w 1154"/>
              <a:gd name="T51" fmla="*/ 722 h 988"/>
              <a:gd name="T52" fmla="*/ 86 w 1154"/>
              <a:gd name="T53" fmla="*/ 646 h 988"/>
              <a:gd name="T54" fmla="*/ 76 w 1154"/>
              <a:gd name="T55" fmla="*/ 654 h 988"/>
              <a:gd name="T56" fmla="*/ 56 w 1154"/>
              <a:gd name="T57" fmla="*/ 654 h 988"/>
              <a:gd name="T58" fmla="*/ 20 w 1154"/>
              <a:gd name="T59" fmla="*/ 580 h 988"/>
              <a:gd name="T60" fmla="*/ 106 w 1154"/>
              <a:gd name="T61" fmla="*/ 474 h 988"/>
              <a:gd name="T62" fmla="*/ 176 w 1154"/>
              <a:gd name="T63" fmla="*/ 408 h 988"/>
              <a:gd name="T64" fmla="*/ 116 w 1154"/>
              <a:gd name="T65" fmla="*/ 414 h 988"/>
              <a:gd name="T66" fmla="*/ 36 w 1154"/>
              <a:gd name="T67" fmla="*/ 368 h 988"/>
              <a:gd name="T68" fmla="*/ 28 w 1154"/>
              <a:gd name="T69" fmla="*/ 324 h 988"/>
              <a:gd name="T70" fmla="*/ 22 w 1154"/>
              <a:gd name="T71" fmla="*/ 310 h 988"/>
              <a:gd name="T72" fmla="*/ 36 w 1154"/>
              <a:gd name="T73" fmla="*/ 288 h 988"/>
              <a:gd name="T74" fmla="*/ 166 w 1154"/>
              <a:gd name="T75" fmla="*/ 302 h 988"/>
              <a:gd name="T76" fmla="*/ 166 w 1154"/>
              <a:gd name="T77" fmla="*/ 238 h 988"/>
              <a:gd name="T78" fmla="*/ 154 w 1154"/>
              <a:gd name="T79" fmla="*/ 250 h 988"/>
              <a:gd name="T80" fmla="*/ 132 w 1154"/>
              <a:gd name="T81" fmla="*/ 236 h 988"/>
              <a:gd name="T82" fmla="*/ 90 w 1154"/>
              <a:gd name="T83" fmla="*/ 156 h 988"/>
              <a:gd name="T84" fmla="*/ 92 w 1154"/>
              <a:gd name="T85" fmla="*/ 168 h 988"/>
              <a:gd name="T86" fmla="*/ 108 w 1154"/>
              <a:gd name="T87" fmla="*/ 162 h 988"/>
              <a:gd name="T88" fmla="*/ 136 w 1154"/>
              <a:gd name="T89" fmla="*/ 122 h 988"/>
              <a:gd name="T90" fmla="*/ 166 w 1154"/>
              <a:gd name="T91" fmla="*/ 66 h 988"/>
              <a:gd name="T92" fmla="*/ 186 w 1154"/>
              <a:gd name="T93" fmla="*/ 42 h 988"/>
              <a:gd name="T94" fmla="*/ 368 w 1154"/>
              <a:gd name="T95" fmla="*/ 20 h 988"/>
              <a:gd name="T96" fmla="*/ 690 w 1154"/>
              <a:gd name="T97" fmla="*/ 358 h 988"/>
              <a:gd name="T98" fmla="*/ 836 w 1154"/>
              <a:gd name="T99" fmla="*/ 610 h 988"/>
              <a:gd name="T100" fmla="*/ 988 w 1154"/>
              <a:gd name="T101" fmla="*/ 690 h 988"/>
              <a:gd name="T102" fmla="*/ 1028 w 1154"/>
              <a:gd name="T103" fmla="*/ 714 h 988"/>
              <a:gd name="T104" fmla="*/ 1054 w 1154"/>
              <a:gd name="T105" fmla="*/ 728 h 988"/>
              <a:gd name="T106" fmla="*/ 1154 w 1154"/>
              <a:gd name="T107" fmla="*/ 786 h 988"/>
              <a:gd name="T108" fmla="*/ 978 w 1154"/>
              <a:gd name="T109" fmla="*/ 756 h 988"/>
              <a:gd name="T110" fmla="*/ 796 w 1154"/>
              <a:gd name="T111" fmla="*/ 646 h 988"/>
              <a:gd name="T112" fmla="*/ 590 w 1154"/>
              <a:gd name="T113" fmla="*/ 610 h 988"/>
              <a:gd name="T114" fmla="*/ 478 w 1154"/>
              <a:gd name="T115" fmla="*/ 696 h 988"/>
              <a:gd name="T116" fmla="*/ 474 w 1154"/>
              <a:gd name="T117" fmla="*/ 596 h 98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154" h="988">
                <a:moveTo>
                  <a:pt x="474" y="596"/>
                </a:moveTo>
                <a:lnTo>
                  <a:pt x="378" y="680"/>
                </a:lnTo>
                <a:lnTo>
                  <a:pt x="382" y="688"/>
                </a:lnTo>
                <a:lnTo>
                  <a:pt x="388" y="704"/>
                </a:lnTo>
                <a:lnTo>
                  <a:pt x="388" y="714"/>
                </a:lnTo>
                <a:lnTo>
                  <a:pt x="388" y="726"/>
                </a:lnTo>
                <a:lnTo>
                  <a:pt x="384" y="736"/>
                </a:lnTo>
                <a:lnTo>
                  <a:pt x="378" y="746"/>
                </a:lnTo>
                <a:lnTo>
                  <a:pt x="328" y="796"/>
                </a:lnTo>
                <a:lnTo>
                  <a:pt x="298" y="842"/>
                </a:lnTo>
                <a:lnTo>
                  <a:pt x="246" y="878"/>
                </a:lnTo>
                <a:lnTo>
                  <a:pt x="206" y="908"/>
                </a:lnTo>
                <a:lnTo>
                  <a:pt x="176" y="922"/>
                </a:lnTo>
                <a:lnTo>
                  <a:pt x="120" y="948"/>
                </a:lnTo>
                <a:lnTo>
                  <a:pt x="90" y="962"/>
                </a:lnTo>
                <a:lnTo>
                  <a:pt x="88" y="964"/>
                </a:lnTo>
                <a:lnTo>
                  <a:pt x="78" y="966"/>
                </a:lnTo>
                <a:lnTo>
                  <a:pt x="68" y="972"/>
                </a:lnTo>
                <a:lnTo>
                  <a:pt x="62" y="976"/>
                </a:lnTo>
                <a:lnTo>
                  <a:pt x="56" y="982"/>
                </a:lnTo>
                <a:lnTo>
                  <a:pt x="52" y="986"/>
                </a:lnTo>
                <a:lnTo>
                  <a:pt x="48" y="988"/>
                </a:lnTo>
                <a:lnTo>
                  <a:pt x="40" y="988"/>
                </a:lnTo>
                <a:lnTo>
                  <a:pt x="32" y="984"/>
                </a:lnTo>
                <a:lnTo>
                  <a:pt x="22" y="978"/>
                </a:lnTo>
                <a:lnTo>
                  <a:pt x="6" y="964"/>
                </a:lnTo>
                <a:lnTo>
                  <a:pt x="0" y="958"/>
                </a:lnTo>
                <a:lnTo>
                  <a:pt x="90" y="902"/>
                </a:lnTo>
                <a:lnTo>
                  <a:pt x="120" y="888"/>
                </a:lnTo>
                <a:lnTo>
                  <a:pt x="138" y="880"/>
                </a:lnTo>
                <a:lnTo>
                  <a:pt x="140" y="880"/>
                </a:lnTo>
                <a:lnTo>
                  <a:pt x="162" y="868"/>
                </a:lnTo>
                <a:lnTo>
                  <a:pt x="192" y="850"/>
                </a:lnTo>
                <a:lnTo>
                  <a:pt x="206" y="842"/>
                </a:lnTo>
                <a:lnTo>
                  <a:pt x="216" y="836"/>
                </a:lnTo>
                <a:lnTo>
                  <a:pt x="206" y="842"/>
                </a:lnTo>
                <a:lnTo>
                  <a:pt x="206" y="854"/>
                </a:lnTo>
                <a:lnTo>
                  <a:pt x="206" y="866"/>
                </a:lnTo>
                <a:lnTo>
                  <a:pt x="208" y="874"/>
                </a:lnTo>
                <a:lnTo>
                  <a:pt x="208" y="876"/>
                </a:lnTo>
                <a:lnTo>
                  <a:pt x="210" y="878"/>
                </a:lnTo>
                <a:lnTo>
                  <a:pt x="212" y="878"/>
                </a:lnTo>
                <a:lnTo>
                  <a:pt x="214" y="874"/>
                </a:lnTo>
                <a:lnTo>
                  <a:pt x="222" y="858"/>
                </a:lnTo>
                <a:lnTo>
                  <a:pt x="232" y="826"/>
                </a:lnTo>
                <a:lnTo>
                  <a:pt x="242" y="798"/>
                </a:lnTo>
                <a:lnTo>
                  <a:pt x="246" y="792"/>
                </a:lnTo>
                <a:lnTo>
                  <a:pt x="248" y="788"/>
                </a:lnTo>
                <a:lnTo>
                  <a:pt x="250" y="788"/>
                </a:lnTo>
                <a:lnTo>
                  <a:pt x="252" y="790"/>
                </a:lnTo>
                <a:lnTo>
                  <a:pt x="254" y="800"/>
                </a:lnTo>
                <a:lnTo>
                  <a:pt x="256" y="810"/>
                </a:lnTo>
                <a:lnTo>
                  <a:pt x="256" y="816"/>
                </a:lnTo>
                <a:lnTo>
                  <a:pt x="254" y="812"/>
                </a:lnTo>
                <a:lnTo>
                  <a:pt x="252" y="792"/>
                </a:lnTo>
                <a:lnTo>
                  <a:pt x="250" y="766"/>
                </a:lnTo>
                <a:lnTo>
                  <a:pt x="252" y="750"/>
                </a:lnTo>
                <a:lnTo>
                  <a:pt x="252" y="742"/>
                </a:lnTo>
                <a:lnTo>
                  <a:pt x="254" y="738"/>
                </a:lnTo>
                <a:lnTo>
                  <a:pt x="258" y="740"/>
                </a:lnTo>
                <a:lnTo>
                  <a:pt x="260" y="742"/>
                </a:lnTo>
                <a:lnTo>
                  <a:pt x="262" y="746"/>
                </a:lnTo>
                <a:lnTo>
                  <a:pt x="246" y="710"/>
                </a:lnTo>
                <a:lnTo>
                  <a:pt x="212" y="722"/>
                </a:lnTo>
                <a:lnTo>
                  <a:pt x="176" y="732"/>
                </a:lnTo>
                <a:lnTo>
                  <a:pt x="152" y="722"/>
                </a:lnTo>
                <a:lnTo>
                  <a:pt x="126" y="716"/>
                </a:lnTo>
                <a:lnTo>
                  <a:pt x="120" y="670"/>
                </a:lnTo>
                <a:lnTo>
                  <a:pt x="86" y="646"/>
                </a:lnTo>
                <a:lnTo>
                  <a:pt x="82" y="650"/>
                </a:lnTo>
                <a:lnTo>
                  <a:pt x="76" y="654"/>
                </a:lnTo>
                <a:lnTo>
                  <a:pt x="70" y="656"/>
                </a:lnTo>
                <a:lnTo>
                  <a:pt x="64" y="658"/>
                </a:lnTo>
                <a:lnTo>
                  <a:pt x="56" y="654"/>
                </a:lnTo>
                <a:lnTo>
                  <a:pt x="48" y="646"/>
                </a:lnTo>
                <a:lnTo>
                  <a:pt x="40" y="630"/>
                </a:lnTo>
                <a:lnTo>
                  <a:pt x="20" y="580"/>
                </a:lnTo>
                <a:lnTo>
                  <a:pt x="20" y="524"/>
                </a:lnTo>
                <a:lnTo>
                  <a:pt x="46" y="490"/>
                </a:lnTo>
                <a:lnTo>
                  <a:pt x="106" y="474"/>
                </a:lnTo>
                <a:lnTo>
                  <a:pt x="146" y="470"/>
                </a:lnTo>
                <a:lnTo>
                  <a:pt x="172" y="434"/>
                </a:lnTo>
                <a:lnTo>
                  <a:pt x="176" y="408"/>
                </a:lnTo>
                <a:lnTo>
                  <a:pt x="166" y="388"/>
                </a:lnTo>
                <a:lnTo>
                  <a:pt x="142" y="414"/>
                </a:lnTo>
                <a:lnTo>
                  <a:pt x="116" y="414"/>
                </a:lnTo>
                <a:lnTo>
                  <a:pt x="60" y="398"/>
                </a:lnTo>
                <a:lnTo>
                  <a:pt x="36" y="368"/>
                </a:lnTo>
                <a:lnTo>
                  <a:pt x="30" y="334"/>
                </a:lnTo>
                <a:lnTo>
                  <a:pt x="28" y="324"/>
                </a:lnTo>
                <a:lnTo>
                  <a:pt x="26" y="318"/>
                </a:lnTo>
                <a:lnTo>
                  <a:pt x="22" y="312"/>
                </a:lnTo>
                <a:lnTo>
                  <a:pt x="22" y="310"/>
                </a:lnTo>
                <a:lnTo>
                  <a:pt x="26" y="302"/>
                </a:lnTo>
                <a:lnTo>
                  <a:pt x="36" y="288"/>
                </a:lnTo>
                <a:lnTo>
                  <a:pt x="136" y="282"/>
                </a:lnTo>
                <a:lnTo>
                  <a:pt x="166" y="302"/>
                </a:lnTo>
                <a:lnTo>
                  <a:pt x="182" y="258"/>
                </a:lnTo>
                <a:lnTo>
                  <a:pt x="166" y="238"/>
                </a:lnTo>
                <a:lnTo>
                  <a:pt x="164" y="242"/>
                </a:lnTo>
                <a:lnTo>
                  <a:pt x="160" y="248"/>
                </a:lnTo>
                <a:lnTo>
                  <a:pt x="154" y="250"/>
                </a:lnTo>
                <a:lnTo>
                  <a:pt x="148" y="250"/>
                </a:lnTo>
                <a:lnTo>
                  <a:pt x="140" y="246"/>
                </a:lnTo>
                <a:lnTo>
                  <a:pt x="132" y="236"/>
                </a:lnTo>
                <a:lnTo>
                  <a:pt x="120" y="218"/>
                </a:lnTo>
                <a:lnTo>
                  <a:pt x="96" y="188"/>
                </a:lnTo>
                <a:lnTo>
                  <a:pt x="90" y="156"/>
                </a:lnTo>
                <a:lnTo>
                  <a:pt x="90" y="162"/>
                </a:lnTo>
                <a:lnTo>
                  <a:pt x="92" y="168"/>
                </a:lnTo>
                <a:lnTo>
                  <a:pt x="94" y="170"/>
                </a:lnTo>
                <a:lnTo>
                  <a:pt x="100" y="168"/>
                </a:lnTo>
                <a:lnTo>
                  <a:pt x="108" y="162"/>
                </a:lnTo>
                <a:lnTo>
                  <a:pt x="120" y="146"/>
                </a:lnTo>
                <a:lnTo>
                  <a:pt x="136" y="122"/>
                </a:lnTo>
                <a:lnTo>
                  <a:pt x="162" y="80"/>
                </a:lnTo>
                <a:lnTo>
                  <a:pt x="168" y="66"/>
                </a:lnTo>
                <a:lnTo>
                  <a:pt x="166" y="66"/>
                </a:lnTo>
                <a:lnTo>
                  <a:pt x="164" y="68"/>
                </a:lnTo>
                <a:lnTo>
                  <a:pt x="162" y="72"/>
                </a:lnTo>
                <a:lnTo>
                  <a:pt x="186" y="42"/>
                </a:lnTo>
                <a:lnTo>
                  <a:pt x="262" y="0"/>
                </a:lnTo>
                <a:lnTo>
                  <a:pt x="312" y="16"/>
                </a:lnTo>
                <a:lnTo>
                  <a:pt x="368" y="20"/>
                </a:lnTo>
                <a:lnTo>
                  <a:pt x="478" y="20"/>
                </a:lnTo>
                <a:lnTo>
                  <a:pt x="570" y="20"/>
                </a:lnTo>
                <a:lnTo>
                  <a:pt x="690" y="358"/>
                </a:lnTo>
                <a:lnTo>
                  <a:pt x="750" y="564"/>
                </a:lnTo>
                <a:lnTo>
                  <a:pt x="780" y="590"/>
                </a:lnTo>
                <a:lnTo>
                  <a:pt x="836" y="610"/>
                </a:lnTo>
                <a:lnTo>
                  <a:pt x="902" y="630"/>
                </a:lnTo>
                <a:lnTo>
                  <a:pt x="942" y="666"/>
                </a:lnTo>
                <a:lnTo>
                  <a:pt x="988" y="690"/>
                </a:lnTo>
                <a:lnTo>
                  <a:pt x="1010" y="704"/>
                </a:lnTo>
                <a:lnTo>
                  <a:pt x="1028" y="714"/>
                </a:lnTo>
                <a:lnTo>
                  <a:pt x="1042" y="722"/>
                </a:lnTo>
                <a:lnTo>
                  <a:pt x="1054" y="728"/>
                </a:lnTo>
                <a:lnTo>
                  <a:pt x="1066" y="736"/>
                </a:lnTo>
                <a:lnTo>
                  <a:pt x="1078" y="746"/>
                </a:lnTo>
                <a:lnTo>
                  <a:pt x="1154" y="786"/>
                </a:lnTo>
                <a:lnTo>
                  <a:pt x="1124" y="832"/>
                </a:lnTo>
                <a:lnTo>
                  <a:pt x="1072" y="826"/>
                </a:lnTo>
                <a:lnTo>
                  <a:pt x="978" y="756"/>
                </a:lnTo>
                <a:lnTo>
                  <a:pt x="916" y="710"/>
                </a:lnTo>
                <a:lnTo>
                  <a:pt x="866" y="670"/>
                </a:lnTo>
                <a:lnTo>
                  <a:pt x="796" y="646"/>
                </a:lnTo>
                <a:lnTo>
                  <a:pt x="726" y="620"/>
                </a:lnTo>
                <a:lnTo>
                  <a:pt x="664" y="620"/>
                </a:lnTo>
                <a:lnTo>
                  <a:pt x="590" y="610"/>
                </a:lnTo>
                <a:lnTo>
                  <a:pt x="524" y="620"/>
                </a:lnTo>
                <a:lnTo>
                  <a:pt x="504" y="670"/>
                </a:lnTo>
                <a:lnTo>
                  <a:pt x="478" y="696"/>
                </a:lnTo>
                <a:lnTo>
                  <a:pt x="448" y="686"/>
                </a:lnTo>
                <a:lnTo>
                  <a:pt x="454" y="640"/>
                </a:lnTo>
                <a:lnTo>
                  <a:pt x="474" y="596"/>
                </a:lnTo>
                <a:close/>
              </a:path>
            </a:pathLst>
          </a:custGeom>
          <a:solidFill>
            <a:srgbClr val="C4BC96"/>
          </a:solidFill>
          <a:ln w="19050">
            <a:solidFill>
              <a:srgbClr val="000000">
                <a:alpha val="52156"/>
              </a:srgbClr>
            </a:solid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218" name="Gruppe 546"/>
          <p:cNvGrpSpPr>
            <a:grpSpLocks/>
          </p:cNvGrpSpPr>
          <p:nvPr/>
        </p:nvGrpSpPr>
        <p:grpSpPr bwMode="gray">
          <a:xfrm>
            <a:off x="977899" y="4941888"/>
            <a:ext cx="1503363" cy="822325"/>
            <a:chOff x="5541" y="34029"/>
            <a:chExt cx="16986" cy="9277"/>
          </a:xfrm>
        </p:grpSpPr>
        <p:sp>
          <p:nvSpPr>
            <p:cNvPr id="219" name="Freeform 60"/>
            <p:cNvSpPr>
              <a:spLocks/>
            </p:cNvSpPr>
            <p:nvPr/>
          </p:nvSpPr>
          <p:spPr bwMode="gray">
            <a:xfrm>
              <a:off x="5541" y="34029"/>
              <a:ext cx="1291" cy="1111"/>
            </a:xfrm>
            <a:custGeom>
              <a:avLst/>
              <a:gdLst>
                <a:gd name="T0" fmla="*/ 1291 w 86"/>
                <a:gd name="T1" fmla="*/ 450 h 74"/>
                <a:gd name="T2" fmla="*/ 751 w 86"/>
                <a:gd name="T3" fmla="*/ 1111 h 74"/>
                <a:gd name="T4" fmla="*/ 0 w 86"/>
                <a:gd name="T5" fmla="*/ 601 h 74"/>
                <a:gd name="T6" fmla="*/ 450 w 86"/>
                <a:gd name="T7" fmla="*/ 0 h 74"/>
                <a:gd name="T8" fmla="*/ 1291 w 86"/>
                <a:gd name="T9" fmla="*/ 450 h 74"/>
                <a:gd name="T10" fmla="*/ 0 60000 65536"/>
                <a:gd name="T11" fmla="*/ 0 60000 65536"/>
                <a:gd name="T12" fmla="*/ 0 60000 65536"/>
                <a:gd name="T13" fmla="*/ 0 60000 65536"/>
                <a:gd name="T14" fmla="*/ 0 60000 65536"/>
                <a:gd name="T15" fmla="*/ 0 w 86"/>
                <a:gd name="T16" fmla="*/ 0 h 74"/>
                <a:gd name="T17" fmla="*/ 86 w 86"/>
                <a:gd name="T18" fmla="*/ 74 h 74"/>
              </a:gdLst>
              <a:ahLst/>
              <a:cxnLst>
                <a:cxn ang="T10">
                  <a:pos x="T0" y="T1"/>
                </a:cxn>
                <a:cxn ang="T11">
                  <a:pos x="T2" y="T3"/>
                </a:cxn>
                <a:cxn ang="T12">
                  <a:pos x="T4" y="T5"/>
                </a:cxn>
                <a:cxn ang="T13">
                  <a:pos x="T6" y="T7"/>
                </a:cxn>
                <a:cxn ang="T14">
                  <a:pos x="T8" y="T9"/>
                </a:cxn>
              </a:cxnLst>
              <a:rect l="T15" t="T16" r="T17" b="T18"/>
              <a:pathLst>
                <a:path w="86" h="74">
                  <a:moveTo>
                    <a:pt x="86" y="30"/>
                  </a:moveTo>
                  <a:lnTo>
                    <a:pt x="50" y="74"/>
                  </a:lnTo>
                  <a:lnTo>
                    <a:pt x="0" y="40"/>
                  </a:lnTo>
                  <a:lnTo>
                    <a:pt x="30" y="0"/>
                  </a:lnTo>
                  <a:lnTo>
                    <a:pt x="86" y="30"/>
                  </a:lnTo>
                  <a:close/>
                </a:path>
              </a:pathLst>
            </a:custGeom>
            <a:solidFill>
              <a:srgbClr val="C4BC96"/>
            </a:solidFill>
            <a:ln w="19050">
              <a:solidFill>
                <a:srgbClr val="000000">
                  <a:alpha val="52156"/>
                </a:srgbClr>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220" name="Freeform 61"/>
            <p:cNvSpPr>
              <a:spLocks/>
            </p:cNvSpPr>
            <p:nvPr/>
          </p:nvSpPr>
          <p:spPr bwMode="gray">
            <a:xfrm>
              <a:off x="7872" y="34173"/>
              <a:ext cx="1633" cy="1701"/>
            </a:xfrm>
            <a:custGeom>
              <a:avLst/>
              <a:gdLst>
                <a:gd name="T0" fmla="*/ 1217 w 110"/>
                <a:gd name="T1" fmla="*/ 1403 h 114"/>
                <a:gd name="T2" fmla="*/ 980 w 110"/>
                <a:gd name="T3" fmla="*/ 1701 h 114"/>
                <a:gd name="T4" fmla="*/ 297 w 110"/>
                <a:gd name="T5" fmla="*/ 1253 h 114"/>
                <a:gd name="T6" fmla="*/ 0 w 110"/>
                <a:gd name="T7" fmla="*/ 895 h 114"/>
                <a:gd name="T8" fmla="*/ 0 w 110"/>
                <a:gd name="T9" fmla="*/ 119 h 114"/>
                <a:gd name="T10" fmla="*/ 594 w 110"/>
                <a:gd name="T11" fmla="*/ 119 h 114"/>
                <a:gd name="T12" fmla="*/ 594 w 110"/>
                <a:gd name="T13" fmla="*/ 119 h 114"/>
                <a:gd name="T14" fmla="*/ 534 w 110"/>
                <a:gd name="T15" fmla="*/ 90 h 114"/>
                <a:gd name="T16" fmla="*/ 475 w 110"/>
                <a:gd name="T17" fmla="*/ 0 h 114"/>
                <a:gd name="T18" fmla="*/ 475 w 110"/>
                <a:gd name="T19" fmla="*/ 0 h 114"/>
                <a:gd name="T20" fmla="*/ 534 w 110"/>
                <a:gd name="T21" fmla="*/ 0 h 114"/>
                <a:gd name="T22" fmla="*/ 891 w 110"/>
                <a:gd name="T23" fmla="*/ 209 h 114"/>
                <a:gd name="T24" fmla="*/ 891 w 110"/>
                <a:gd name="T25" fmla="*/ 209 h 114"/>
                <a:gd name="T26" fmla="*/ 1158 w 110"/>
                <a:gd name="T27" fmla="*/ 358 h 114"/>
                <a:gd name="T28" fmla="*/ 1336 w 110"/>
                <a:gd name="T29" fmla="*/ 418 h 114"/>
                <a:gd name="T30" fmla="*/ 1544 w 110"/>
                <a:gd name="T31" fmla="*/ 477 h 114"/>
                <a:gd name="T32" fmla="*/ 1603 w 110"/>
                <a:gd name="T33" fmla="*/ 507 h 114"/>
                <a:gd name="T34" fmla="*/ 1633 w 110"/>
                <a:gd name="T35" fmla="*/ 537 h 114"/>
                <a:gd name="T36" fmla="*/ 1633 w 110"/>
                <a:gd name="T37" fmla="*/ 657 h 114"/>
                <a:gd name="T38" fmla="*/ 1633 w 110"/>
                <a:gd name="T39" fmla="*/ 657 h 114"/>
                <a:gd name="T40" fmla="*/ 1633 w 110"/>
                <a:gd name="T41" fmla="*/ 955 h 114"/>
                <a:gd name="T42" fmla="*/ 1633 w 110"/>
                <a:gd name="T43" fmla="*/ 1403 h 114"/>
                <a:gd name="T44" fmla="*/ 1217 w 110"/>
                <a:gd name="T45" fmla="*/ 1403 h 11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10"/>
                <a:gd name="T70" fmla="*/ 0 h 114"/>
                <a:gd name="T71" fmla="*/ 110 w 110"/>
                <a:gd name="T72" fmla="*/ 114 h 11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10" h="114">
                  <a:moveTo>
                    <a:pt x="82" y="94"/>
                  </a:moveTo>
                  <a:lnTo>
                    <a:pt x="66" y="114"/>
                  </a:lnTo>
                  <a:lnTo>
                    <a:pt x="20" y="84"/>
                  </a:lnTo>
                  <a:lnTo>
                    <a:pt x="0" y="60"/>
                  </a:lnTo>
                  <a:lnTo>
                    <a:pt x="0" y="8"/>
                  </a:lnTo>
                  <a:lnTo>
                    <a:pt x="40" y="8"/>
                  </a:lnTo>
                  <a:lnTo>
                    <a:pt x="36" y="6"/>
                  </a:lnTo>
                  <a:lnTo>
                    <a:pt x="32" y="0"/>
                  </a:lnTo>
                  <a:lnTo>
                    <a:pt x="36" y="0"/>
                  </a:lnTo>
                  <a:lnTo>
                    <a:pt x="60" y="14"/>
                  </a:lnTo>
                  <a:lnTo>
                    <a:pt x="78" y="24"/>
                  </a:lnTo>
                  <a:lnTo>
                    <a:pt x="90" y="28"/>
                  </a:lnTo>
                  <a:lnTo>
                    <a:pt x="104" y="32"/>
                  </a:lnTo>
                  <a:lnTo>
                    <a:pt x="108" y="34"/>
                  </a:lnTo>
                  <a:lnTo>
                    <a:pt x="110" y="36"/>
                  </a:lnTo>
                  <a:lnTo>
                    <a:pt x="110" y="44"/>
                  </a:lnTo>
                  <a:lnTo>
                    <a:pt x="110" y="64"/>
                  </a:lnTo>
                  <a:lnTo>
                    <a:pt x="110" y="94"/>
                  </a:lnTo>
                  <a:lnTo>
                    <a:pt x="82" y="94"/>
                  </a:lnTo>
                  <a:close/>
                </a:path>
              </a:pathLst>
            </a:custGeom>
            <a:solidFill>
              <a:srgbClr val="C4BC96"/>
            </a:solidFill>
            <a:ln w="19050">
              <a:solidFill>
                <a:srgbClr val="000000">
                  <a:alpha val="52156"/>
                </a:srgbClr>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221" name="Freeform 62"/>
            <p:cNvSpPr>
              <a:spLocks/>
            </p:cNvSpPr>
            <p:nvPr/>
          </p:nvSpPr>
          <p:spPr bwMode="gray">
            <a:xfrm>
              <a:off x="10940" y="35337"/>
              <a:ext cx="1829" cy="1235"/>
            </a:xfrm>
            <a:custGeom>
              <a:avLst/>
              <a:gdLst>
                <a:gd name="T0" fmla="*/ 1829 w 122"/>
                <a:gd name="T1" fmla="*/ 1235 h 82"/>
                <a:gd name="T2" fmla="*/ 1199 w 122"/>
                <a:gd name="T3" fmla="*/ 1084 h 82"/>
                <a:gd name="T4" fmla="*/ 1199 w 122"/>
                <a:gd name="T5" fmla="*/ 1084 h 82"/>
                <a:gd name="T6" fmla="*/ 1229 w 122"/>
                <a:gd name="T7" fmla="*/ 1115 h 82"/>
                <a:gd name="T8" fmla="*/ 989 w 122"/>
                <a:gd name="T9" fmla="*/ 1175 h 82"/>
                <a:gd name="T10" fmla="*/ 989 w 122"/>
                <a:gd name="T11" fmla="*/ 1175 h 82"/>
                <a:gd name="T12" fmla="*/ 600 w 122"/>
                <a:gd name="T13" fmla="*/ 1235 h 82"/>
                <a:gd name="T14" fmla="*/ 0 w 122"/>
                <a:gd name="T15" fmla="*/ 783 h 82"/>
                <a:gd name="T16" fmla="*/ 0 w 122"/>
                <a:gd name="T17" fmla="*/ 331 h 82"/>
                <a:gd name="T18" fmla="*/ 0 w 122"/>
                <a:gd name="T19" fmla="*/ 331 h 82"/>
                <a:gd name="T20" fmla="*/ 0 w 122"/>
                <a:gd name="T21" fmla="*/ 241 h 82"/>
                <a:gd name="T22" fmla="*/ 30 w 122"/>
                <a:gd name="T23" fmla="*/ 181 h 82"/>
                <a:gd name="T24" fmla="*/ 60 w 122"/>
                <a:gd name="T25" fmla="*/ 90 h 82"/>
                <a:gd name="T26" fmla="*/ 150 w 122"/>
                <a:gd name="T27" fmla="*/ 30 h 82"/>
                <a:gd name="T28" fmla="*/ 270 w 122"/>
                <a:gd name="T29" fmla="*/ 0 h 82"/>
                <a:gd name="T30" fmla="*/ 450 w 122"/>
                <a:gd name="T31" fmla="*/ 30 h 82"/>
                <a:gd name="T32" fmla="*/ 690 w 122"/>
                <a:gd name="T33" fmla="*/ 90 h 82"/>
                <a:gd name="T34" fmla="*/ 690 w 122"/>
                <a:gd name="T35" fmla="*/ 90 h 82"/>
                <a:gd name="T36" fmla="*/ 1049 w 122"/>
                <a:gd name="T37" fmla="*/ 241 h 82"/>
                <a:gd name="T38" fmla="*/ 1109 w 122"/>
                <a:gd name="T39" fmla="*/ 241 h 82"/>
                <a:gd name="T40" fmla="*/ 1109 w 122"/>
                <a:gd name="T41" fmla="*/ 211 h 82"/>
                <a:gd name="T42" fmla="*/ 1049 w 122"/>
                <a:gd name="T43" fmla="*/ 151 h 82"/>
                <a:gd name="T44" fmla="*/ 989 w 122"/>
                <a:gd name="T45" fmla="*/ 90 h 82"/>
                <a:gd name="T46" fmla="*/ 1439 w 122"/>
                <a:gd name="T47" fmla="*/ 422 h 82"/>
                <a:gd name="T48" fmla="*/ 1589 w 122"/>
                <a:gd name="T49" fmla="*/ 783 h 82"/>
                <a:gd name="T50" fmla="*/ 1829 w 122"/>
                <a:gd name="T51" fmla="*/ 1235 h 8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2"/>
                <a:gd name="T79" fmla="*/ 0 h 82"/>
                <a:gd name="T80" fmla="*/ 122 w 122"/>
                <a:gd name="T81" fmla="*/ 82 h 8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2" h="82">
                  <a:moveTo>
                    <a:pt x="122" y="82"/>
                  </a:moveTo>
                  <a:lnTo>
                    <a:pt x="80" y="72"/>
                  </a:lnTo>
                  <a:lnTo>
                    <a:pt x="82" y="74"/>
                  </a:lnTo>
                  <a:lnTo>
                    <a:pt x="66" y="78"/>
                  </a:lnTo>
                  <a:lnTo>
                    <a:pt x="40" y="82"/>
                  </a:lnTo>
                  <a:lnTo>
                    <a:pt x="0" y="52"/>
                  </a:lnTo>
                  <a:lnTo>
                    <a:pt x="0" y="22"/>
                  </a:lnTo>
                  <a:lnTo>
                    <a:pt x="0" y="16"/>
                  </a:lnTo>
                  <a:lnTo>
                    <a:pt x="2" y="12"/>
                  </a:lnTo>
                  <a:lnTo>
                    <a:pt x="4" y="6"/>
                  </a:lnTo>
                  <a:lnTo>
                    <a:pt x="10" y="2"/>
                  </a:lnTo>
                  <a:lnTo>
                    <a:pt x="18" y="0"/>
                  </a:lnTo>
                  <a:lnTo>
                    <a:pt x="30" y="2"/>
                  </a:lnTo>
                  <a:lnTo>
                    <a:pt x="46" y="6"/>
                  </a:lnTo>
                  <a:lnTo>
                    <a:pt x="70" y="16"/>
                  </a:lnTo>
                  <a:lnTo>
                    <a:pt x="74" y="16"/>
                  </a:lnTo>
                  <a:lnTo>
                    <a:pt x="74" y="14"/>
                  </a:lnTo>
                  <a:lnTo>
                    <a:pt x="70" y="10"/>
                  </a:lnTo>
                  <a:lnTo>
                    <a:pt x="66" y="6"/>
                  </a:lnTo>
                  <a:lnTo>
                    <a:pt x="96" y="28"/>
                  </a:lnTo>
                  <a:lnTo>
                    <a:pt x="106" y="52"/>
                  </a:lnTo>
                  <a:lnTo>
                    <a:pt x="122" y="82"/>
                  </a:lnTo>
                  <a:close/>
                </a:path>
              </a:pathLst>
            </a:custGeom>
            <a:solidFill>
              <a:srgbClr val="C4BC96"/>
            </a:solidFill>
            <a:ln w="19050">
              <a:solidFill>
                <a:srgbClr val="000000">
                  <a:alpha val="52156"/>
                </a:srgbClr>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222" name="Freeform 63"/>
            <p:cNvSpPr>
              <a:spLocks/>
            </p:cNvSpPr>
            <p:nvPr/>
          </p:nvSpPr>
          <p:spPr bwMode="gray">
            <a:xfrm>
              <a:off x="16195" y="37468"/>
              <a:ext cx="2422" cy="1665"/>
            </a:xfrm>
            <a:custGeom>
              <a:avLst/>
              <a:gdLst>
                <a:gd name="T0" fmla="*/ 2422 w 162"/>
                <a:gd name="T1" fmla="*/ 981 h 112"/>
                <a:gd name="T2" fmla="*/ 1585 w 162"/>
                <a:gd name="T3" fmla="*/ 1368 h 112"/>
                <a:gd name="T4" fmla="*/ 1286 w 162"/>
                <a:gd name="T5" fmla="*/ 1665 h 112"/>
                <a:gd name="T6" fmla="*/ 777 w 162"/>
                <a:gd name="T7" fmla="*/ 1665 h 112"/>
                <a:gd name="T8" fmla="*/ 538 w 162"/>
                <a:gd name="T9" fmla="*/ 922 h 112"/>
                <a:gd name="T10" fmla="*/ 0 w 162"/>
                <a:gd name="T11" fmla="*/ 387 h 112"/>
                <a:gd name="T12" fmla="*/ 0 w 162"/>
                <a:gd name="T13" fmla="*/ 0 h 112"/>
                <a:gd name="T14" fmla="*/ 538 w 162"/>
                <a:gd name="T15" fmla="*/ 89 h 112"/>
                <a:gd name="T16" fmla="*/ 1136 w 162"/>
                <a:gd name="T17" fmla="*/ 624 h 112"/>
                <a:gd name="T18" fmla="*/ 2183 w 162"/>
                <a:gd name="T19" fmla="*/ 684 h 112"/>
                <a:gd name="T20" fmla="*/ 2422 w 162"/>
                <a:gd name="T21" fmla="*/ 981 h 1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2"/>
                <a:gd name="T34" fmla="*/ 0 h 112"/>
                <a:gd name="T35" fmla="*/ 162 w 162"/>
                <a:gd name="T36" fmla="*/ 112 h 1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2" h="112">
                  <a:moveTo>
                    <a:pt x="162" y="66"/>
                  </a:moveTo>
                  <a:lnTo>
                    <a:pt x="106" y="92"/>
                  </a:lnTo>
                  <a:lnTo>
                    <a:pt x="86" y="112"/>
                  </a:lnTo>
                  <a:lnTo>
                    <a:pt x="52" y="112"/>
                  </a:lnTo>
                  <a:lnTo>
                    <a:pt x="36" y="62"/>
                  </a:lnTo>
                  <a:lnTo>
                    <a:pt x="0" y="26"/>
                  </a:lnTo>
                  <a:lnTo>
                    <a:pt x="0" y="0"/>
                  </a:lnTo>
                  <a:lnTo>
                    <a:pt x="36" y="6"/>
                  </a:lnTo>
                  <a:lnTo>
                    <a:pt x="76" y="42"/>
                  </a:lnTo>
                  <a:lnTo>
                    <a:pt x="146" y="46"/>
                  </a:lnTo>
                  <a:lnTo>
                    <a:pt x="162" y="66"/>
                  </a:lnTo>
                  <a:close/>
                </a:path>
              </a:pathLst>
            </a:custGeom>
            <a:solidFill>
              <a:srgbClr val="C4BC96"/>
            </a:solidFill>
            <a:ln w="19050">
              <a:solidFill>
                <a:srgbClr val="000000">
                  <a:alpha val="52156"/>
                </a:srgbClr>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223" name="Freeform 64"/>
            <p:cNvSpPr>
              <a:spLocks/>
            </p:cNvSpPr>
            <p:nvPr/>
          </p:nvSpPr>
          <p:spPr bwMode="gray">
            <a:xfrm>
              <a:off x="14940" y="37701"/>
              <a:ext cx="807" cy="895"/>
            </a:xfrm>
            <a:custGeom>
              <a:avLst/>
              <a:gdLst>
                <a:gd name="T0" fmla="*/ 448 w 54"/>
                <a:gd name="T1" fmla="*/ 895 h 60"/>
                <a:gd name="T2" fmla="*/ 0 w 54"/>
                <a:gd name="T3" fmla="*/ 448 h 60"/>
                <a:gd name="T4" fmla="*/ 0 w 54"/>
                <a:gd name="T5" fmla="*/ 0 h 60"/>
                <a:gd name="T6" fmla="*/ 448 w 54"/>
                <a:gd name="T7" fmla="*/ 90 h 60"/>
                <a:gd name="T8" fmla="*/ 747 w 54"/>
                <a:gd name="T9" fmla="*/ 388 h 60"/>
                <a:gd name="T10" fmla="*/ 807 w 54"/>
                <a:gd name="T11" fmla="*/ 686 h 60"/>
                <a:gd name="T12" fmla="*/ 448 w 54"/>
                <a:gd name="T13" fmla="*/ 895 h 60"/>
                <a:gd name="T14" fmla="*/ 0 60000 65536"/>
                <a:gd name="T15" fmla="*/ 0 60000 65536"/>
                <a:gd name="T16" fmla="*/ 0 60000 65536"/>
                <a:gd name="T17" fmla="*/ 0 60000 65536"/>
                <a:gd name="T18" fmla="*/ 0 60000 65536"/>
                <a:gd name="T19" fmla="*/ 0 60000 65536"/>
                <a:gd name="T20" fmla="*/ 0 60000 65536"/>
                <a:gd name="T21" fmla="*/ 0 w 54"/>
                <a:gd name="T22" fmla="*/ 0 h 60"/>
                <a:gd name="T23" fmla="*/ 54 w 54"/>
                <a:gd name="T24" fmla="*/ 60 h 6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 h="60">
                  <a:moveTo>
                    <a:pt x="30" y="60"/>
                  </a:moveTo>
                  <a:lnTo>
                    <a:pt x="0" y="30"/>
                  </a:lnTo>
                  <a:lnTo>
                    <a:pt x="0" y="0"/>
                  </a:lnTo>
                  <a:lnTo>
                    <a:pt x="30" y="6"/>
                  </a:lnTo>
                  <a:lnTo>
                    <a:pt x="50" y="26"/>
                  </a:lnTo>
                  <a:lnTo>
                    <a:pt x="54" y="46"/>
                  </a:lnTo>
                  <a:lnTo>
                    <a:pt x="30" y="60"/>
                  </a:lnTo>
                  <a:close/>
                </a:path>
              </a:pathLst>
            </a:custGeom>
            <a:solidFill>
              <a:srgbClr val="C4BC96"/>
            </a:solidFill>
            <a:ln w="19050">
              <a:solidFill>
                <a:srgbClr val="000000">
                  <a:alpha val="52156"/>
                </a:srgbClr>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224" name="Freeform 65"/>
            <p:cNvSpPr>
              <a:spLocks/>
            </p:cNvSpPr>
            <p:nvPr/>
          </p:nvSpPr>
          <p:spPr bwMode="gray">
            <a:xfrm>
              <a:off x="13666" y="36662"/>
              <a:ext cx="2314" cy="645"/>
            </a:xfrm>
            <a:custGeom>
              <a:avLst/>
              <a:gdLst>
                <a:gd name="T0" fmla="*/ 2314 w 156"/>
                <a:gd name="T1" fmla="*/ 293 h 44"/>
                <a:gd name="T2" fmla="*/ 1928 w 156"/>
                <a:gd name="T3" fmla="*/ 645 h 44"/>
                <a:gd name="T4" fmla="*/ 1572 w 156"/>
                <a:gd name="T5" fmla="*/ 645 h 44"/>
                <a:gd name="T6" fmla="*/ 1187 w 156"/>
                <a:gd name="T7" fmla="*/ 498 h 44"/>
                <a:gd name="T8" fmla="*/ 1187 w 156"/>
                <a:gd name="T9" fmla="*/ 498 h 44"/>
                <a:gd name="T10" fmla="*/ 1187 w 156"/>
                <a:gd name="T11" fmla="*/ 528 h 44"/>
                <a:gd name="T12" fmla="*/ 1157 w 156"/>
                <a:gd name="T13" fmla="*/ 528 h 44"/>
                <a:gd name="T14" fmla="*/ 1068 w 156"/>
                <a:gd name="T15" fmla="*/ 528 h 44"/>
                <a:gd name="T16" fmla="*/ 801 w 156"/>
                <a:gd name="T17" fmla="*/ 498 h 44"/>
                <a:gd name="T18" fmla="*/ 801 w 156"/>
                <a:gd name="T19" fmla="*/ 498 h 44"/>
                <a:gd name="T20" fmla="*/ 356 w 156"/>
                <a:gd name="T21" fmla="*/ 440 h 44"/>
                <a:gd name="T22" fmla="*/ 356 w 156"/>
                <a:gd name="T23" fmla="*/ 440 h 44"/>
                <a:gd name="T24" fmla="*/ 237 w 156"/>
                <a:gd name="T25" fmla="*/ 352 h 44"/>
                <a:gd name="T26" fmla="*/ 148 w 156"/>
                <a:gd name="T27" fmla="*/ 264 h 44"/>
                <a:gd name="T28" fmla="*/ 59 w 156"/>
                <a:gd name="T29" fmla="*/ 176 h 44"/>
                <a:gd name="T30" fmla="*/ 0 w 156"/>
                <a:gd name="T31" fmla="*/ 88 h 44"/>
                <a:gd name="T32" fmla="*/ 30 w 156"/>
                <a:gd name="T33" fmla="*/ 59 h 44"/>
                <a:gd name="T34" fmla="*/ 59 w 156"/>
                <a:gd name="T35" fmla="*/ 29 h 44"/>
                <a:gd name="T36" fmla="*/ 119 w 156"/>
                <a:gd name="T37" fmla="*/ 0 h 44"/>
                <a:gd name="T38" fmla="*/ 208 w 156"/>
                <a:gd name="T39" fmla="*/ 0 h 44"/>
                <a:gd name="T40" fmla="*/ 504 w 156"/>
                <a:gd name="T41" fmla="*/ 0 h 44"/>
                <a:gd name="T42" fmla="*/ 504 w 156"/>
                <a:gd name="T43" fmla="*/ 0 h 44"/>
                <a:gd name="T44" fmla="*/ 1038 w 156"/>
                <a:gd name="T45" fmla="*/ 29 h 44"/>
                <a:gd name="T46" fmla="*/ 1157 w 156"/>
                <a:gd name="T47" fmla="*/ 29 h 44"/>
                <a:gd name="T48" fmla="*/ 1038 w 156"/>
                <a:gd name="T49" fmla="*/ 0 h 44"/>
                <a:gd name="T50" fmla="*/ 1572 w 156"/>
                <a:gd name="T51" fmla="*/ 59 h 44"/>
                <a:gd name="T52" fmla="*/ 2314 w 156"/>
                <a:gd name="T53" fmla="*/ 293 h 4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56"/>
                <a:gd name="T82" fmla="*/ 0 h 44"/>
                <a:gd name="T83" fmla="*/ 156 w 156"/>
                <a:gd name="T84" fmla="*/ 44 h 4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56" h="44">
                  <a:moveTo>
                    <a:pt x="156" y="20"/>
                  </a:moveTo>
                  <a:lnTo>
                    <a:pt x="130" y="44"/>
                  </a:lnTo>
                  <a:lnTo>
                    <a:pt x="106" y="44"/>
                  </a:lnTo>
                  <a:lnTo>
                    <a:pt x="80" y="34"/>
                  </a:lnTo>
                  <a:lnTo>
                    <a:pt x="80" y="36"/>
                  </a:lnTo>
                  <a:lnTo>
                    <a:pt x="78" y="36"/>
                  </a:lnTo>
                  <a:lnTo>
                    <a:pt x="72" y="36"/>
                  </a:lnTo>
                  <a:lnTo>
                    <a:pt x="54" y="34"/>
                  </a:lnTo>
                  <a:lnTo>
                    <a:pt x="24" y="30"/>
                  </a:lnTo>
                  <a:lnTo>
                    <a:pt x="16" y="24"/>
                  </a:lnTo>
                  <a:lnTo>
                    <a:pt x="10" y="18"/>
                  </a:lnTo>
                  <a:lnTo>
                    <a:pt x="4" y="12"/>
                  </a:lnTo>
                  <a:lnTo>
                    <a:pt x="0" y="6"/>
                  </a:lnTo>
                  <a:lnTo>
                    <a:pt x="2" y="4"/>
                  </a:lnTo>
                  <a:lnTo>
                    <a:pt x="4" y="2"/>
                  </a:lnTo>
                  <a:lnTo>
                    <a:pt x="8" y="0"/>
                  </a:lnTo>
                  <a:lnTo>
                    <a:pt x="14" y="0"/>
                  </a:lnTo>
                  <a:lnTo>
                    <a:pt x="34" y="0"/>
                  </a:lnTo>
                  <a:lnTo>
                    <a:pt x="70" y="2"/>
                  </a:lnTo>
                  <a:lnTo>
                    <a:pt x="78" y="2"/>
                  </a:lnTo>
                  <a:lnTo>
                    <a:pt x="70" y="0"/>
                  </a:lnTo>
                  <a:lnTo>
                    <a:pt x="106" y="4"/>
                  </a:lnTo>
                  <a:lnTo>
                    <a:pt x="156" y="20"/>
                  </a:lnTo>
                  <a:close/>
                </a:path>
              </a:pathLst>
            </a:custGeom>
            <a:solidFill>
              <a:srgbClr val="C4BC96"/>
            </a:solidFill>
            <a:ln w="19050">
              <a:solidFill>
                <a:srgbClr val="000000">
                  <a:alpha val="52156"/>
                </a:srgbClr>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225" name="Freeform 66"/>
            <p:cNvSpPr>
              <a:spLocks/>
            </p:cNvSpPr>
            <p:nvPr/>
          </p:nvSpPr>
          <p:spPr bwMode="gray">
            <a:xfrm>
              <a:off x="18832" y="38506"/>
              <a:ext cx="3695" cy="4800"/>
            </a:xfrm>
            <a:custGeom>
              <a:avLst/>
              <a:gdLst>
                <a:gd name="T0" fmla="*/ 3606 w 248"/>
                <a:gd name="T1" fmla="*/ 3220 h 322"/>
                <a:gd name="T2" fmla="*/ 3099 w 248"/>
                <a:gd name="T3" fmla="*/ 3518 h 322"/>
                <a:gd name="T4" fmla="*/ 2801 w 248"/>
                <a:gd name="T5" fmla="*/ 3667 h 322"/>
                <a:gd name="T6" fmla="*/ 2503 w 248"/>
                <a:gd name="T7" fmla="*/ 3995 h 322"/>
                <a:gd name="T8" fmla="*/ 1371 w 248"/>
                <a:gd name="T9" fmla="*/ 4055 h 322"/>
                <a:gd name="T10" fmla="*/ 1132 w 248"/>
                <a:gd name="T11" fmla="*/ 4353 h 322"/>
                <a:gd name="T12" fmla="*/ 1073 w 248"/>
                <a:gd name="T13" fmla="*/ 4651 h 322"/>
                <a:gd name="T14" fmla="*/ 626 w 248"/>
                <a:gd name="T15" fmla="*/ 4800 h 322"/>
                <a:gd name="T16" fmla="*/ 238 w 248"/>
                <a:gd name="T17" fmla="*/ 4353 h 322"/>
                <a:gd name="T18" fmla="*/ 387 w 248"/>
                <a:gd name="T19" fmla="*/ 3816 h 322"/>
                <a:gd name="T20" fmla="*/ 536 w 248"/>
                <a:gd name="T21" fmla="*/ 3369 h 322"/>
                <a:gd name="T22" fmla="*/ 536 w 248"/>
                <a:gd name="T23" fmla="*/ 3011 h 322"/>
                <a:gd name="T24" fmla="*/ 238 w 248"/>
                <a:gd name="T25" fmla="*/ 2266 h 322"/>
                <a:gd name="T26" fmla="*/ 0 w 248"/>
                <a:gd name="T27" fmla="*/ 1640 h 322"/>
                <a:gd name="T28" fmla="*/ 149 w 248"/>
                <a:gd name="T29" fmla="*/ 1133 h 322"/>
                <a:gd name="T30" fmla="*/ 536 w 248"/>
                <a:gd name="T31" fmla="*/ 835 h 322"/>
                <a:gd name="T32" fmla="*/ 536 w 248"/>
                <a:gd name="T33" fmla="*/ 447 h 322"/>
                <a:gd name="T34" fmla="*/ 626 w 248"/>
                <a:gd name="T35" fmla="*/ 89 h 322"/>
                <a:gd name="T36" fmla="*/ 1371 w 248"/>
                <a:gd name="T37" fmla="*/ 0 h 322"/>
                <a:gd name="T38" fmla="*/ 2354 w 248"/>
                <a:gd name="T39" fmla="*/ 894 h 322"/>
                <a:gd name="T40" fmla="*/ 3457 w 248"/>
                <a:gd name="T41" fmla="*/ 1133 h 322"/>
                <a:gd name="T42" fmla="*/ 3457 w 248"/>
                <a:gd name="T43" fmla="*/ 1133 h 322"/>
                <a:gd name="T44" fmla="*/ 3457 w 248"/>
                <a:gd name="T45" fmla="*/ 1640 h 322"/>
                <a:gd name="T46" fmla="*/ 3457 w 248"/>
                <a:gd name="T47" fmla="*/ 1640 h 322"/>
                <a:gd name="T48" fmla="*/ 3427 w 248"/>
                <a:gd name="T49" fmla="*/ 1819 h 322"/>
                <a:gd name="T50" fmla="*/ 3397 w 248"/>
                <a:gd name="T51" fmla="*/ 1968 h 322"/>
                <a:gd name="T52" fmla="*/ 3397 w 248"/>
                <a:gd name="T53" fmla="*/ 2057 h 322"/>
                <a:gd name="T54" fmla="*/ 3397 w 248"/>
                <a:gd name="T55" fmla="*/ 2147 h 322"/>
                <a:gd name="T56" fmla="*/ 3457 w 248"/>
                <a:gd name="T57" fmla="*/ 2266 h 322"/>
                <a:gd name="T58" fmla="*/ 3546 w 248"/>
                <a:gd name="T59" fmla="*/ 2415 h 322"/>
                <a:gd name="T60" fmla="*/ 3546 w 248"/>
                <a:gd name="T61" fmla="*/ 2415 h 322"/>
                <a:gd name="T62" fmla="*/ 3635 w 248"/>
                <a:gd name="T63" fmla="*/ 2534 h 322"/>
                <a:gd name="T64" fmla="*/ 3665 w 248"/>
                <a:gd name="T65" fmla="*/ 2683 h 322"/>
                <a:gd name="T66" fmla="*/ 3695 w 248"/>
                <a:gd name="T67" fmla="*/ 2832 h 322"/>
                <a:gd name="T68" fmla="*/ 3695 w 248"/>
                <a:gd name="T69" fmla="*/ 2952 h 322"/>
                <a:gd name="T70" fmla="*/ 3635 w 248"/>
                <a:gd name="T71" fmla="*/ 3160 h 322"/>
                <a:gd name="T72" fmla="*/ 3606 w 248"/>
                <a:gd name="T73" fmla="*/ 3220 h 322"/>
                <a:gd name="T74" fmla="*/ 3606 w 248"/>
                <a:gd name="T75" fmla="*/ 3220 h 32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48"/>
                <a:gd name="T115" fmla="*/ 0 h 322"/>
                <a:gd name="T116" fmla="*/ 248 w 248"/>
                <a:gd name="T117" fmla="*/ 322 h 32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48" h="322">
                  <a:moveTo>
                    <a:pt x="242" y="216"/>
                  </a:moveTo>
                  <a:lnTo>
                    <a:pt x="208" y="236"/>
                  </a:lnTo>
                  <a:lnTo>
                    <a:pt x="188" y="246"/>
                  </a:lnTo>
                  <a:lnTo>
                    <a:pt x="168" y="268"/>
                  </a:lnTo>
                  <a:lnTo>
                    <a:pt x="92" y="272"/>
                  </a:lnTo>
                  <a:lnTo>
                    <a:pt x="76" y="292"/>
                  </a:lnTo>
                  <a:lnTo>
                    <a:pt x="72" y="312"/>
                  </a:lnTo>
                  <a:lnTo>
                    <a:pt x="42" y="322"/>
                  </a:lnTo>
                  <a:lnTo>
                    <a:pt x="16" y="292"/>
                  </a:lnTo>
                  <a:lnTo>
                    <a:pt x="26" y="256"/>
                  </a:lnTo>
                  <a:lnTo>
                    <a:pt x="36" y="226"/>
                  </a:lnTo>
                  <a:lnTo>
                    <a:pt x="36" y="202"/>
                  </a:lnTo>
                  <a:lnTo>
                    <a:pt x="16" y="152"/>
                  </a:lnTo>
                  <a:lnTo>
                    <a:pt x="0" y="110"/>
                  </a:lnTo>
                  <a:lnTo>
                    <a:pt x="10" y="76"/>
                  </a:lnTo>
                  <a:lnTo>
                    <a:pt x="36" y="56"/>
                  </a:lnTo>
                  <a:lnTo>
                    <a:pt x="36" y="30"/>
                  </a:lnTo>
                  <a:lnTo>
                    <a:pt x="42" y="6"/>
                  </a:lnTo>
                  <a:lnTo>
                    <a:pt x="92" y="0"/>
                  </a:lnTo>
                  <a:lnTo>
                    <a:pt x="158" y="60"/>
                  </a:lnTo>
                  <a:lnTo>
                    <a:pt x="232" y="76"/>
                  </a:lnTo>
                  <a:lnTo>
                    <a:pt x="232" y="110"/>
                  </a:lnTo>
                  <a:lnTo>
                    <a:pt x="230" y="122"/>
                  </a:lnTo>
                  <a:lnTo>
                    <a:pt x="228" y="132"/>
                  </a:lnTo>
                  <a:lnTo>
                    <a:pt x="228" y="138"/>
                  </a:lnTo>
                  <a:lnTo>
                    <a:pt x="228" y="144"/>
                  </a:lnTo>
                  <a:lnTo>
                    <a:pt x="232" y="152"/>
                  </a:lnTo>
                  <a:lnTo>
                    <a:pt x="238" y="162"/>
                  </a:lnTo>
                  <a:lnTo>
                    <a:pt x="244" y="170"/>
                  </a:lnTo>
                  <a:lnTo>
                    <a:pt x="246" y="180"/>
                  </a:lnTo>
                  <a:lnTo>
                    <a:pt x="248" y="190"/>
                  </a:lnTo>
                  <a:lnTo>
                    <a:pt x="248" y="198"/>
                  </a:lnTo>
                  <a:lnTo>
                    <a:pt x="244" y="212"/>
                  </a:lnTo>
                  <a:lnTo>
                    <a:pt x="242" y="216"/>
                  </a:lnTo>
                  <a:close/>
                </a:path>
              </a:pathLst>
            </a:custGeom>
            <a:solidFill>
              <a:srgbClr val="C4BC96"/>
            </a:solidFill>
            <a:ln w="19050">
              <a:solidFill>
                <a:srgbClr val="000000">
                  <a:alpha val="52156"/>
                </a:srgbClr>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sp>
        <p:nvSpPr>
          <p:cNvPr id="230" name="TextBox 168"/>
          <p:cNvSpPr txBox="1">
            <a:spLocks/>
          </p:cNvSpPr>
          <p:nvPr/>
        </p:nvSpPr>
        <p:spPr bwMode="auto">
          <a:xfrm>
            <a:off x="6092824" y="1597663"/>
            <a:ext cx="2444750" cy="530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Narrow" pitchFamily="34" charset="0"/>
                <a:ea typeface="Times New Roman" pitchFamily="18" charset="0"/>
                <a:cs typeface="Times New Roman" pitchFamily="18" charset="0"/>
              </a:rPr>
              <a:t>Per Stay/Per Diem/Cost Reimbursement/Other  </a:t>
            </a:r>
            <a:endParaRPr kumimoji="0" lang="en-US" sz="1800" b="0" i="0" u="none" strike="noStrike" cap="none" normalizeH="0" baseline="0" dirty="0" smtClean="0">
              <a:ln>
                <a:noFill/>
              </a:ln>
              <a:solidFill>
                <a:schemeClr val="tx1"/>
              </a:solidFill>
              <a:effectLst/>
              <a:latin typeface="Arial" pitchFamily="34" charset="0"/>
            </a:endParaRPr>
          </a:p>
        </p:txBody>
      </p:sp>
      <p:sp>
        <p:nvSpPr>
          <p:cNvPr id="3" name="Slide Number Placeholder 2"/>
          <p:cNvSpPr>
            <a:spLocks noGrp="1"/>
          </p:cNvSpPr>
          <p:nvPr>
            <p:ph type="sldNum" sz="quarter" idx="12"/>
          </p:nvPr>
        </p:nvSpPr>
        <p:spPr/>
        <p:txBody>
          <a:bodyPr/>
          <a:lstStyle/>
          <a:p>
            <a:r>
              <a:rPr lang="en-US" smtClean="0"/>
              <a:t>Page </a:t>
            </a:r>
            <a:fld id="{41AC91BC-8CD9-4936-90AF-51ED26E6B541}" type="slidenum">
              <a:rPr lang="en-US" smtClean="0"/>
              <a:pPr/>
              <a:t>9</a:t>
            </a:fld>
            <a:endParaRPr lang="en-US" dirty="0"/>
          </a:p>
        </p:txBody>
      </p:sp>
      <p:sp>
        <p:nvSpPr>
          <p:cNvPr id="98" name="Title 1"/>
          <p:cNvSpPr txBox="1">
            <a:spLocks/>
          </p:cNvSpPr>
          <p:nvPr/>
        </p:nvSpPr>
        <p:spPr bwMode="gray">
          <a:xfrm>
            <a:off x="481902" y="237067"/>
            <a:ext cx="8180195" cy="91440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l" rtl="0" eaLnBrk="1" fontAlgn="base" hangingPunct="1">
              <a:spcBef>
                <a:spcPct val="0"/>
              </a:spcBef>
              <a:spcAft>
                <a:spcPct val="0"/>
              </a:spcAft>
              <a:defRPr lang="en-US" sz="2400" b="1" cap="all" spc="150" baseline="0">
                <a:solidFill>
                  <a:srgbClr val="FFFFFF"/>
                </a:solidFill>
                <a:latin typeface="Arial Narrow" pitchFamily="34" charset="0"/>
                <a:ea typeface="+mj-ea"/>
                <a:cs typeface="+mj-cs"/>
              </a:defRPr>
            </a:lvl1pPr>
            <a:lvl2pPr algn="l" rtl="0" eaLnBrk="1" fontAlgn="base" hangingPunct="1">
              <a:spcBef>
                <a:spcPct val="0"/>
              </a:spcBef>
              <a:spcAft>
                <a:spcPct val="0"/>
              </a:spcAft>
              <a:defRPr sz="2800">
                <a:solidFill>
                  <a:schemeClr val="bg1"/>
                </a:solidFill>
                <a:latin typeface="Palatino Linotype" pitchFamily="18" charset="0"/>
              </a:defRPr>
            </a:lvl2pPr>
            <a:lvl3pPr algn="l" rtl="0" eaLnBrk="1" fontAlgn="base" hangingPunct="1">
              <a:spcBef>
                <a:spcPct val="0"/>
              </a:spcBef>
              <a:spcAft>
                <a:spcPct val="0"/>
              </a:spcAft>
              <a:defRPr sz="2800">
                <a:solidFill>
                  <a:schemeClr val="bg1"/>
                </a:solidFill>
                <a:latin typeface="Palatino Linotype" pitchFamily="18" charset="0"/>
              </a:defRPr>
            </a:lvl3pPr>
            <a:lvl4pPr algn="l" rtl="0" eaLnBrk="1" fontAlgn="base" hangingPunct="1">
              <a:spcBef>
                <a:spcPct val="0"/>
              </a:spcBef>
              <a:spcAft>
                <a:spcPct val="0"/>
              </a:spcAft>
              <a:defRPr sz="2800">
                <a:solidFill>
                  <a:schemeClr val="bg1"/>
                </a:solidFill>
                <a:latin typeface="Palatino Linotype" pitchFamily="18" charset="0"/>
              </a:defRPr>
            </a:lvl4pPr>
            <a:lvl5pPr algn="l" rtl="0" eaLnBrk="1" fontAlgn="base" hangingPunct="1">
              <a:spcBef>
                <a:spcPct val="0"/>
              </a:spcBef>
              <a:spcAft>
                <a:spcPct val="0"/>
              </a:spcAft>
              <a:defRPr sz="2800">
                <a:solidFill>
                  <a:schemeClr val="bg1"/>
                </a:solidFill>
                <a:latin typeface="Palatino Linotype" pitchFamily="18" charset="0"/>
              </a:defRPr>
            </a:lvl5pPr>
            <a:lvl6pPr marL="457200" algn="l" rtl="0" eaLnBrk="1" fontAlgn="base" hangingPunct="1">
              <a:spcBef>
                <a:spcPct val="0"/>
              </a:spcBef>
              <a:spcAft>
                <a:spcPct val="0"/>
              </a:spcAft>
              <a:defRPr sz="2800">
                <a:solidFill>
                  <a:schemeClr val="bg1"/>
                </a:solidFill>
                <a:latin typeface="Palatino Linotype" pitchFamily="18" charset="0"/>
              </a:defRPr>
            </a:lvl6pPr>
            <a:lvl7pPr marL="914400" algn="l" rtl="0" eaLnBrk="1" fontAlgn="base" hangingPunct="1">
              <a:spcBef>
                <a:spcPct val="0"/>
              </a:spcBef>
              <a:spcAft>
                <a:spcPct val="0"/>
              </a:spcAft>
              <a:defRPr sz="2800">
                <a:solidFill>
                  <a:schemeClr val="bg1"/>
                </a:solidFill>
                <a:latin typeface="Palatino Linotype" pitchFamily="18" charset="0"/>
              </a:defRPr>
            </a:lvl7pPr>
            <a:lvl8pPr marL="1371600" algn="l" rtl="0" eaLnBrk="1" fontAlgn="base" hangingPunct="1">
              <a:spcBef>
                <a:spcPct val="0"/>
              </a:spcBef>
              <a:spcAft>
                <a:spcPct val="0"/>
              </a:spcAft>
              <a:defRPr sz="2800">
                <a:solidFill>
                  <a:schemeClr val="bg1"/>
                </a:solidFill>
                <a:latin typeface="Palatino Linotype" pitchFamily="18" charset="0"/>
              </a:defRPr>
            </a:lvl8pPr>
            <a:lvl9pPr marL="1828800" algn="l" rtl="0" eaLnBrk="1" fontAlgn="base" hangingPunct="1">
              <a:spcBef>
                <a:spcPct val="0"/>
              </a:spcBef>
              <a:spcAft>
                <a:spcPct val="0"/>
              </a:spcAft>
              <a:defRPr sz="2800">
                <a:solidFill>
                  <a:schemeClr val="bg1"/>
                </a:solidFill>
                <a:latin typeface="Palatino Linotype" pitchFamily="18" charset="0"/>
              </a:defRPr>
            </a:lvl9pPr>
          </a:lstStyle>
          <a:p>
            <a:r>
              <a:rPr lang="en-US" kern="0" dirty="0" smtClean="0"/>
              <a:t>Overview of DRG Groupers</a:t>
            </a:r>
            <a:endParaRPr lang="en-US" kern="0" dirty="0"/>
          </a:p>
        </p:txBody>
      </p:sp>
      <p:graphicFrame>
        <p:nvGraphicFramePr>
          <p:cNvPr id="99" name="Table 98"/>
          <p:cNvGraphicFramePr>
            <a:graphicFrameLocks noGrp="1"/>
          </p:cNvGraphicFramePr>
          <p:nvPr>
            <p:extLst>
              <p:ext uri="{D42A27DB-BD31-4B8C-83A1-F6EECF244321}">
                <p14:modId xmlns:p14="http://schemas.microsoft.com/office/powerpoint/2010/main" val="3239876452"/>
              </p:ext>
            </p:extLst>
          </p:nvPr>
        </p:nvGraphicFramePr>
        <p:xfrm>
          <a:off x="230117" y="1094096"/>
          <a:ext cx="8679975" cy="457200"/>
        </p:xfrm>
        <a:graphic>
          <a:graphicData uri="http://schemas.openxmlformats.org/drawingml/2006/table">
            <a:tbl>
              <a:tblPr firstRow="1" bandRow="1">
                <a:tableStyleId>{5C22544A-7EE6-4342-B048-85BDC9FD1C3A}</a:tableStyleId>
              </a:tblPr>
              <a:tblGrid>
                <a:gridCol w="8679975"/>
              </a:tblGrid>
              <a:tr h="416896">
                <a:tc>
                  <a:txBody>
                    <a:bodyPr/>
                    <a:lstStyle/>
                    <a:p>
                      <a:pPr algn="ctr"/>
                      <a:r>
                        <a:rPr lang="en-US" sz="2400" dirty="0" smtClean="0">
                          <a:solidFill>
                            <a:schemeClr val="tx1"/>
                          </a:solidFill>
                        </a:rPr>
                        <a:t>What Are Other State</a:t>
                      </a:r>
                      <a:r>
                        <a:rPr lang="en-US" sz="2400" baseline="0" dirty="0" smtClean="0">
                          <a:solidFill>
                            <a:schemeClr val="tx1"/>
                          </a:solidFill>
                        </a:rPr>
                        <a:t> Medicaid Programs Doing?</a:t>
                      </a:r>
                      <a:endParaRPr lang="en-US" sz="2400" dirty="0">
                        <a:solidFill>
                          <a:schemeClr val="tx1"/>
                        </a:solidFill>
                      </a:endParaRPr>
                    </a:p>
                  </a:txBody>
                  <a:tcPr anchor="ctr">
                    <a:cell3D prstMaterial="dkEdge">
                      <a:bevel prst="cross"/>
                      <a:lightRig rig="flood" dir="t"/>
                    </a:cell3D>
                    <a:solidFill>
                      <a:schemeClr val="accent4">
                        <a:lumMod val="20000"/>
                        <a:lumOff val="80000"/>
                      </a:schemeClr>
                    </a:solidFill>
                  </a:tcPr>
                </a:tc>
              </a:tr>
            </a:tbl>
          </a:graphicData>
        </a:graphic>
      </p:graphicFrame>
    </p:spTree>
    <p:extLst>
      <p:ext uri="{BB962C8B-B14F-4D97-AF65-F5344CB8AC3E}">
        <p14:creationId xmlns:p14="http://schemas.microsoft.com/office/powerpoint/2010/main" val="83209586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Core_Slides_Template_Illustration">
  <a:themeElements>
    <a:clrScheme name="2_NCI Powerpoint 7">
      <a:dk1>
        <a:srgbClr val="000000"/>
      </a:dk1>
      <a:lt1>
        <a:srgbClr val="FFFFFF"/>
      </a:lt1>
      <a:dk2>
        <a:srgbClr val="6F6754"/>
      </a:dk2>
      <a:lt2>
        <a:srgbClr val="EAEAEA"/>
      </a:lt2>
      <a:accent1>
        <a:srgbClr val="855E40"/>
      </a:accent1>
      <a:accent2>
        <a:srgbClr val="17524E"/>
      </a:accent2>
      <a:accent3>
        <a:srgbClr val="FFFFFF"/>
      </a:accent3>
      <a:accent4>
        <a:srgbClr val="000000"/>
      </a:accent4>
      <a:accent5>
        <a:srgbClr val="C2B6AF"/>
      </a:accent5>
      <a:accent6>
        <a:srgbClr val="144946"/>
      </a:accent6>
      <a:hlink>
        <a:srgbClr val="8F2E00"/>
      </a:hlink>
      <a:folHlink>
        <a:srgbClr val="5C2801"/>
      </a:folHlink>
    </a:clrScheme>
    <a:fontScheme name="2_NCI Powerpoint">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NCI Powerpoint 1">
        <a:dk1>
          <a:srgbClr val="000000"/>
        </a:dk1>
        <a:lt1>
          <a:srgbClr val="FFFFFF"/>
        </a:lt1>
        <a:dk2>
          <a:srgbClr val="6F6754"/>
        </a:dk2>
        <a:lt2>
          <a:srgbClr val="EAEAEA"/>
        </a:lt2>
        <a:accent1>
          <a:srgbClr val="B88740"/>
        </a:accent1>
        <a:accent2>
          <a:srgbClr val="3F4A13"/>
        </a:accent2>
        <a:accent3>
          <a:srgbClr val="FFFFFF"/>
        </a:accent3>
        <a:accent4>
          <a:srgbClr val="000000"/>
        </a:accent4>
        <a:accent5>
          <a:srgbClr val="D8C3AF"/>
        </a:accent5>
        <a:accent6>
          <a:srgbClr val="384210"/>
        </a:accent6>
        <a:hlink>
          <a:srgbClr val="093678"/>
        </a:hlink>
        <a:folHlink>
          <a:srgbClr val="A15F00"/>
        </a:folHlink>
      </a:clrScheme>
      <a:clrMap bg1="lt1" tx1="dk1" bg2="lt2" tx2="dk2" accent1="accent1" accent2="accent2" accent3="accent3" accent4="accent4" accent5="accent5" accent6="accent6" hlink="hlink" folHlink="folHlink"/>
    </a:extraClrScheme>
    <a:extraClrScheme>
      <a:clrScheme name="2_NCI Powerpoint 2">
        <a:dk1>
          <a:srgbClr val="000000"/>
        </a:dk1>
        <a:lt1>
          <a:srgbClr val="FFFFFF"/>
        </a:lt1>
        <a:dk2>
          <a:srgbClr val="6F6754"/>
        </a:dk2>
        <a:lt2>
          <a:srgbClr val="EAEAEA"/>
        </a:lt2>
        <a:accent1>
          <a:srgbClr val="AB6240"/>
        </a:accent1>
        <a:accent2>
          <a:srgbClr val="3F4A13"/>
        </a:accent2>
        <a:accent3>
          <a:srgbClr val="FFFFFF"/>
        </a:accent3>
        <a:accent4>
          <a:srgbClr val="000000"/>
        </a:accent4>
        <a:accent5>
          <a:srgbClr val="D2B7AF"/>
        </a:accent5>
        <a:accent6>
          <a:srgbClr val="384210"/>
        </a:accent6>
        <a:hlink>
          <a:srgbClr val="093678"/>
        </a:hlink>
        <a:folHlink>
          <a:srgbClr val="8F2E00"/>
        </a:folHlink>
      </a:clrScheme>
      <a:clrMap bg1="lt1" tx1="dk1" bg2="lt2" tx2="dk2" accent1="accent1" accent2="accent2" accent3="accent3" accent4="accent4" accent5="accent5" accent6="accent6" hlink="hlink" folHlink="folHlink"/>
    </a:extraClrScheme>
    <a:extraClrScheme>
      <a:clrScheme name="2_NCI Powerpoint 3">
        <a:dk1>
          <a:srgbClr val="000000"/>
        </a:dk1>
        <a:lt1>
          <a:srgbClr val="FFFFFF"/>
        </a:lt1>
        <a:dk2>
          <a:srgbClr val="6F6754"/>
        </a:dk2>
        <a:lt2>
          <a:srgbClr val="EAEAEA"/>
        </a:lt2>
        <a:accent1>
          <a:srgbClr val="855576"/>
        </a:accent1>
        <a:accent2>
          <a:srgbClr val="3F4A13"/>
        </a:accent2>
        <a:accent3>
          <a:srgbClr val="FFFFFF"/>
        </a:accent3>
        <a:accent4>
          <a:srgbClr val="000000"/>
        </a:accent4>
        <a:accent5>
          <a:srgbClr val="C2B4BD"/>
        </a:accent5>
        <a:accent6>
          <a:srgbClr val="384210"/>
        </a:accent6>
        <a:hlink>
          <a:srgbClr val="A15F00"/>
        </a:hlink>
        <a:folHlink>
          <a:srgbClr val="5C1C49"/>
        </a:folHlink>
      </a:clrScheme>
      <a:clrMap bg1="lt1" tx1="dk1" bg2="lt2" tx2="dk2" accent1="accent1" accent2="accent2" accent3="accent3" accent4="accent4" accent5="accent5" accent6="accent6" hlink="hlink" folHlink="folHlink"/>
    </a:extraClrScheme>
    <a:extraClrScheme>
      <a:clrScheme name="2_NCI Powerpoint 4">
        <a:dk1>
          <a:srgbClr val="000000"/>
        </a:dk1>
        <a:lt1>
          <a:srgbClr val="FFFFFF"/>
        </a:lt1>
        <a:dk2>
          <a:srgbClr val="6F6754"/>
        </a:dk2>
        <a:lt2>
          <a:srgbClr val="EAEAEA"/>
        </a:lt2>
        <a:accent1>
          <a:srgbClr val="46689A"/>
        </a:accent1>
        <a:accent2>
          <a:srgbClr val="5C2801"/>
        </a:accent2>
        <a:accent3>
          <a:srgbClr val="FFFFFF"/>
        </a:accent3>
        <a:accent4>
          <a:srgbClr val="000000"/>
        </a:accent4>
        <a:accent5>
          <a:srgbClr val="B0B9CA"/>
        </a:accent5>
        <a:accent6>
          <a:srgbClr val="532301"/>
        </a:accent6>
        <a:hlink>
          <a:srgbClr val="17524E"/>
        </a:hlink>
        <a:folHlink>
          <a:srgbClr val="093678"/>
        </a:folHlink>
      </a:clrScheme>
      <a:clrMap bg1="lt1" tx1="dk1" bg2="lt2" tx2="dk2" accent1="accent1" accent2="accent2" accent3="accent3" accent4="accent4" accent5="accent5" accent6="accent6" hlink="hlink" folHlink="folHlink"/>
    </a:extraClrScheme>
    <a:extraClrScheme>
      <a:clrScheme name="2_NCI Powerpoint 5">
        <a:dk1>
          <a:srgbClr val="000000"/>
        </a:dk1>
        <a:lt1>
          <a:srgbClr val="FFFFFF"/>
        </a:lt1>
        <a:dk2>
          <a:srgbClr val="6F6754"/>
        </a:dk2>
        <a:lt2>
          <a:srgbClr val="EAEAEA"/>
        </a:lt2>
        <a:accent1>
          <a:srgbClr val="517D7A"/>
        </a:accent1>
        <a:accent2>
          <a:srgbClr val="A15F00"/>
        </a:accent2>
        <a:accent3>
          <a:srgbClr val="FFFFFF"/>
        </a:accent3>
        <a:accent4>
          <a:srgbClr val="000000"/>
        </a:accent4>
        <a:accent5>
          <a:srgbClr val="B3BFBE"/>
        </a:accent5>
        <a:accent6>
          <a:srgbClr val="915500"/>
        </a:accent6>
        <a:hlink>
          <a:srgbClr val="5C1C49"/>
        </a:hlink>
        <a:folHlink>
          <a:srgbClr val="17524E"/>
        </a:folHlink>
      </a:clrScheme>
      <a:clrMap bg1="lt1" tx1="dk1" bg2="lt2" tx2="dk2" accent1="accent1" accent2="accent2" accent3="accent3" accent4="accent4" accent5="accent5" accent6="accent6" hlink="hlink" folHlink="folHlink"/>
    </a:extraClrScheme>
    <a:extraClrScheme>
      <a:clrScheme name="2_NCI Powerpoint 6">
        <a:dk1>
          <a:srgbClr val="000000"/>
        </a:dk1>
        <a:lt1>
          <a:srgbClr val="FFFFFF"/>
        </a:lt1>
        <a:dk2>
          <a:srgbClr val="6F6754"/>
        </a:dk2>
        <a:lt2>
          <a:srgbClr val="EAEAEA"/>
        </a:lt2>
        <a:accent1>
          <a:srgbClr val="6F774E"/>
        </a:accent1>
        <a:accent2>
          <a:srgbClr val="093678"/>
        </a:accent2>
        <a:accent3>
          <a:srgbClr val="FFFFFF"/>
        </a:accent3>
        <a:accent4>
          <a:srgbClr val="000000"/>
        </a:accent4>
        <a:accent5>
          <a:srgbClr val="BBBDB2"/>
        </a:accent5>
        <a:accent6>
          <a:srgbClr val="07306C"/>
        </a:accent6>
        <a:hlink>
          <a:srgbClr val="8F2E00"/>
        </a:hlink>
        <a:folHlink>
          <a:srgbClr val="3F4A13"/>
        </a:folHlink>
      </a:clrScheme>
      <a:clrMap bg1="lt1" tx1="dk1" bg2="lt2" tx2="dk2" accent1="accent1" accent2="accent2" accent3="accent3" accent4="accent4" accent5="accent5" accent6="accent6" hlink="hlink" folHlink="folHlink"/>
    </a:extraClrScheme>
    <a:extraClrScheme>
      <a:clrScheme name="2_NCI Powerpoint 7">
        <a:dk1>
          <a:srgbClr val="000000"/>
        </a:dk1>
        <a:lt1>
          <a:srgbClr val="FFFFFF"/>
        </a:lt1>
        <a:dk2>
          <a:srgbClr val="6F6754"/>
        </a:dk2>
        <a:lt2>
          <a:srgbClr val="EAEAEA"/>
        </a:lt2>
        <a:accent1>
          <a:srgbClr val="855E40"/>
        </a:accent1>
        <a:accent2>
          <a:srgbClr val="17524E"/>
        </a:accent2>
        <a:accent3>
          <a:srgbClr val="FFFFFF"/>
        </a:accent3>
        <a:accent4>
          <a:srgbClr val="000000"/>
        </a:accent4>
        <a:accent5>
          <a:srgbClr val="C2B6AF"/>
        </a:accent5>
        <a:accent6>
          <a:srgbClr val="144946"/>
        </a:accent6>
        <a:hlink>
          <a:srgbClr val="8F2E00"/>
        </a:hlink>
        <a:folHlink>
          <a:srgbClr val="5C2801"/>
        </a:folHlink>
      </a:clrScheme>
      <a:clrMap bg1="lt1" tx1="dk1" bg2="lt2" tx2="dk2" accent1="accent1" accent2="accent2" accent3="accent3" accent4="accent4" accent5="accent5" accent6="accent6" hlink="hlink" folHlink="folHlink"/>
    </a:extraClrScheme>
    <a:extraClrScheme>
      <a:clrScheme name="2_NCI Powerpoint 8">
        <a:dk1>
          <a:srgbClr val="000000"/>
        </a:dk1>
        <a:lt1>
          <a:srgbClr val="FFFFFF"/>
        </a:lt1>
        <a:dk2>
          <a:srgbClr val="17524E"/>
        </a:dk2>
        <a:lt2>
          <a:srgbClr val="EAEAEA"/>
        </a:lt2>
        <a:accent1>
          <a:srgbClr val="5C1C49"/>
        </a:accent1>
        <a:accent2>
          <a:srgbClr val="3F4A13"/>
        </a:accent2>
        <a:accent3>
          <a:srgbClr val="FFFFFF"/>
        </a:accent3>
        <a:accent4>
          <a:srgbClr val="000000"/>
        </a:accent4>
        <a:accent5>
          <a:srgbClr val="B5ABB1"/>
        </a:accent5>
        <a:accent6>
          <a:srgbClr val="384210"/>
        </a:accent6>
        <a:hlink>
          <a:srgbClr val="093678"/>
        </a:hlink>
        <a:folHlink>
          <a:srgbClr val="A15F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FA6073F6DC254A9065418EA703E40D" ma:contentTypeVersion="0" ma:contentTypeDescription="Create a new document." ma:contentTypeScope="" ma:versionID="4bfe88655213e563418e5fe1370f8673">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7C9E2ECE-6822-4483-BA21-8FF7C5C84DEB}">
  <ds:schemaRefs>
    <ds:schemaRef ds:uri="http://schemas.microsoft.com/sharepoint/v3/contenttype/forms"/>
  </ds:schemaRefs>
</ds:datastoreItem>
</file>

<file path=customXml/itemProps2.xml><?xml version="1.0" encoding="utf-8"?>
<ds:datastoreItem xmlns:ds="http://schemas.openxmlformats.org/officeDocument/2006/customXml" ds:itemID="{B8A589AB-157F-4E64-9EA8-864912FE2055}">
  <ds:schemaRefs>
    <ds:schemaRef ds:uri="http://www.w3.org/XML/1998/namespace"/>
    <ds:schemaRef ds:uri="http://schemas.microsoft.com/office/2006/metadata/properties"/>
    <ds:schemaRef ds:uri="http://schemas.microsoft.com/office/2006/documentManagement/types"/>
    <ds:schemaRef ds:uri="http://purl.org/dc/elements/1.1/"/>
    <ds:schemaRef ds:uri="http://purl.org/dc/dcmitype/"/>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2D93DAA4-6753-4D00-8C6F-6B3D9DE088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Core_Slides_Template_Illustration</Template>
  <TotalTime>6111</TotalTime>
  <Words>5102</Words>
  <Application>Microsoft Office PowerPoint</Application>
  <PresentationFormat>On-screen Show (4:3)</PresentationFormat>
  <Paragraphs>856</Paragraphs>
  <Slides>56</Slides>
  <Notes>39</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Core_Slides_Template_Illustration</vt:lpstr>
      <vt:lpstr>PowerPoint Presentation</vt:lpstr>
      <vt:lpstr>Table of contents</vt:lpstr>
      <vt:lpstr>PowerPoint Presentation</vt:lpstr>
      <vt:lpstr>Overview of DRG Models</vt:lpstr>
      <vt:lpstr>Overview of DRG Models</vt:lpstr>
      <vt:lpstr>Overview of DRG Models</vt:lpstr>
      <vt:lpstr>Overview of DRG Groupers</vt:lpstr>
      <vt:lpstr>Overview of DRG Groupers</vt:lpstr>
      <vt:lpstr>PowerPoint Presentation</vt:lpstr>
      <vt:lpstr>Overview of DRG Groupers</vt:lpstr>
      <vt:lpstr>Overview of DRG Groupers</vt:lpstr>
      <vt:lpstr>PowerPoint Presentation</vt:lpstr>
      <vt:lpstr>Guiding principles and considerations</vt:lpstr>
      <vt:lpstr>Guiding principles and considerations</vt:lpstr>
      <vt:lpstr>PowerPoint Presentation</vt:lpstr>
      <vt:lpstr>New DRG system Pricing Formulas</vt:lpstr>
      <vt:lpstr>New DRG system Pricing Formulas</vt:lpstr>
      <vt:lpstr>New DRG system Pricing Formulas</vt:lpstr>
      <vt:lpstr>Use of Policy Adjustors</vt:lpstr>
      <vt:lpstr>Policy Adjustors Impact</vt:lpstr>
      <vt:lpstr>New DRG system Pricing Formulas</vt:lpstr>
      <vt:lpstr>New DRG system Pricing Formulas</vt:lpstr>
      <vt:lpstr>New DRG system Pricing Formulas</vt:lpstr>
      <vt:lpstr>New DRG system Pricing Formulas</vt:lpstr>
      <vt:lpstr>New DRG system Pricing Formulas</vt:lpstr>
      <vt:lpstr>PowerPoint Presentation</vt:lpstr>
      <vt:lpstr>AHCCCS DRG Pricing model</vt:lpstr>
      <vt:lpstr>AHCCCS Drg Pricing model</vt:lpstr>
      <vt:lpstr>PowerPoint Presentation</vt:lpstr>
      <vt:lpstr>Policy issues – enrollment change during Hospital stay</vt:lpstr>
      <vt:lpstr>Policy issues – Medicare Part A benefits exhausted</vt:lpstr>
      <vt:lpstr>Policy issues – Administrative days</vt:lpstr>
      <vt:lpstr>Policy issues – interim claims</vt:lpstr>
      <vt:lpstr>Policy issues – recipient gains eligibility after admission</vt:lpstr>
      <vt:lpstr>Policy issues – recipient loses eligibility prior to discharge</vt:lpstr>
      <vt:lpstr>Policy issues – Same day admission and discharge </vt:lpstr>
      <vt:lpstr>Policy issues – Health care acquired conditions (HCAC’s) </vt:lpstr>
      <vt:lpstr>Policy issues – Readmission policy</vt:lpstr>
      <vt:lpstr>Policy issues – Readmission policy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Documentation and coding improvement</vt:lpstr>
      <vt:lpstr>Documentation and coding improvement</vt:lpstr>
      <vt:lpstr>Documentation and coding improvement</vt:lpstr>
      <vt:lpstr>Documentation and coding improvement</vt:lpstr>
      <vt:lpstr>PowerPoint Presentation</vt:lpstr>
      <vt:lpstr>Documentation and coding improvement</vt:lpstr>
      <vt:lpstr>Documentation and coding improvement</vt:lpstr>
      <vt:lpstr>Documentation and coding improvement</vt:lpstr>
    </vt:vector>
  </TitlesOfParts>
  <Company>Navigant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Washington State Health Care Authority</dc:title>
  <dc:creator>Ben Mori</dc:creator>
  <cp:lastModifiedBy>Petre, Lori</cp:lastModifiedBy>
  <cp:revision>1207</cp:revision>
  <cp:lastPrinted>2014-02-06T01:15:44Z</cp:lastPrinted>
  <dcterms:created xsi:type="dcterms:W3CDTF">2013-04-08T16:32:29Z</dcterms:created>
  <dcterms:modified xsi:type="dcterms:W3CDTF">2014-02-12T21:34:39Z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0x010100FCFA6073F6DC254A9065418EA703E40D</vt:lpwstr>
  </property>
</Properties>
</file>