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65"/>
  </p:notesMasterIdLst>
  <p:sldIdLst>
    <p:sldId id="256" r:id="rId2"/>
    <p:sldId id="279" r:id="rId3"/>
    <p:sldId id="301" r:id="rId4"/>
    <p:sldId id="263" r:id="rId5"/>
    <p:sldId id="262" r:id="rId6"/>
    <p:sldId id="264" r:id="rId7"/>
    <p:sldId id="319" r:id="rId8"/>
    <p:sldId id="265" r:id="rId9"/>
    <p:sldId id="266" r:id="rId10"/>
    <p:sldId id="267" r:id="rId11"/>
    <p:sldId id="268" r:id="rId12"/>
    <p:sldId id="269" r:id="rId13"/>
    <p:sldId id="270" r:id="rId14"/>
    <p:sldId id="271" r:id="rId15"/>
    <p:sldId id="272" r:id="rId16"/>
    <p:sldId id="273" r:id="rId17"/>
    <p:sldId id="274" r:id="rId18"/>
    <p:sldId id="275" r:id="rId19"/>
    <p:sldId id="322" r:id="rId20"/>
    <p:sldId id="323" r:id="rId21"/>
    <p:sldId id="258" r:id="rId22"/>
    <p:sldId id="283" r:id="rId23"/>
    <p:sldId id="324" r:id="rId24"/>
    <p:sldId id="320" r:id="rId25"/>
    <p:sldId id="321" r:id="rId26"/>
    <p:sldId id="298" r:id="rId27"/>
    <p:sldId id="289" r:id="rId28"/>
    <p:sldId id="285" r:id="rId29"/>
    <p:sldId id="303" r:id="rId30"/>
    <p:sldId id="304" r:id="rId31"/>
    <p:sldId id="305" r:id="rId32"/>
    <p:sldId id="281" r:id="rId33"/>
    <p:sldId id="280" r:id="rId34"/>
    <p:sldId id="299" r:id="rId35"/>
    <p:sldId id="287" r:id="rId36"/>
    <p:sldId id="286" r:id="rId37"/>
    <p:sldId id="309" r:id="rId38"/>
    <p:sldId id="308" r:id="rId39"/>
    <p:sldId id="306" r:id="rId40"/>
    <p:sldId id="307" r:id="rId41"/>
    <p:sldId id="310" r:id="rId42"/>
    <p:sldId id="284" r:id="rId43"/>
    <p:sldId id="288" r:id="rId44"/>
    <p:sldId id="300" r:id="rId45"/>
    <p:sldId id="312" r:id="rId46"/>
    <p:sldId id="290" r:id="rId47"/>
    <p:sldId id="293" r:id="rId48"/>
    <p:sldId id="292" r:id="rId49"/>
    <p:sldId id="291" r:id="rId50"/>
    <p:sldId id="294" r:id="rId51"/>
    <p:sldId id="295" r:id="rId52"/>
    <p:sldId id="297" r:id="rId53"/>
    <p:sldId id="314" r:id="rId54"/>
    <p:sldId id="315" r:id="rId55"/>
    <p:sldId id="316" r:id="rId56"/>
    <p:sldId id="317" r:id="rId57"/>
    <p:sldId id="313" r:id="rId58"/>
    <p:sldId id="276" r:id="rId59"/>
    <p:sldId id="277" r:id="rId60"/>
    <p:sldId id="278" r:id="rId61"/>
    <p:sldId id="318" r:id="rId62"/>
    <p:sldId id="259" r:id="rId63"/>
    <p:sldId id="26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3" d="100"/>
          <a:sy n="73" d="100"/>
        </p:scale>
        <p:origin x="-1434"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DAAAD-9A8A-4037-9921-B72F2182C2F4}" type="datetimeFigureOut">
              <a:rPr lang="en-US" smtClean="0"/>
              <a:t>2/25/2019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C71B4-0BE4-46D8-9A18-4A1D7B2ED132}" type="slidenum">
              <a:rPr lang="en-US" smtClean="0"/>
              <a:t>‹#›</a:t>
            </a:fld>
            <a:endParaRPr lang="en-US" dirty="0"/>
          </a:p>
        </p:txBody>
      </p:sp>
    </p:spTree>
    <p:extLst>
      <p:ext uri="{BB962C8B-B14F-4D97-AF65-F5344CB8AC3E}">
        <p14:creationId xmlns:p14="http://schemas.microsoft.com/office/powerpoint/2010/main" val="57321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a:t>
            </a:fld>
            <a:endParaRPr lang="en-US" dirty="0"/>
          </a:p>
        </p:txBody>
      </p:sp>
    </p:spTree>
    <p:extLst>
      <p:ext uri="{BB962C8B-B14F-4D97-AF65-F5344CB8AC3E}">
        <p14:creationId xmlns:p14="http://schemas.microsoft.com/office/powerpoint/2010/main" val="401619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10</a:t>
            </a:fld>
            <a:endParaRPr lang="en-US" dirty="0"/>
          </a:p>
        </p:txBody>
      </p:sp>
    </p:spTree>
    <p:extLst>
      <p:ext uri="{BB962C8B-B14F-4D97-AF65-F5344CB8AC3E}">
        <p14:creationId xmlns:p14="http://schemas.microsoft.com/office/powerpoint/2010/main" val="408341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11</a:t>
            </a:fld>
            <a:endParaRPr lang="en-US" dirty="0"/>
          </a:p>
        </p:txBody>
      </p:sp>
    </p:spTree>
    <p:extLst>
      <p:ext uri="{BB962C8B-B14F-4D97-AF65-F5344CB8AC3E}">
        <p14:creationId xmlns:p14="http://schemas.microsoft.com/office/powerpoint/2010/main" val="168104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12</a:t>
            </a:fld>
            <a:endParaRPr lang="en-US" dirty="0"/>
          </a:p>
        </p:txBody>
      </p:sp>
    </p:spTree>
    <p:extLst>
      <p:ext uri="{BB962C8B-B14F-4D97-AF65-F5344CB8AC3E}">
        <p14:creationId xmlns:p14="http://schemas.microsoft.com/office/powerpoint/2010/main" val="367706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13</a:t>
            </a:fld>
            <a:endParaRPr lang="en-US" dirty="0"/>
          </a:p>
        </p:txBody>
      </p:sp>
    </p:spTree>
    <p:extLst>
      <p:ext uri="{BB962C8B-B14F-4D97-AF65-F5344CB8AC3E}">
        <p14:creationId xmlns:p14="http://schemas.microsoft.com/office/powerpoint/2010/main" val="4130263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14</a:t>
            </a:fld>
            <a:endParaRPr lang="en-US" dirty="0"/>
          </a:p>
        </p:txBody>
      </p:sp>
    </p:spTree>
    <p:extLst>
      <p:ext uri="{BB962C8B-B14F-4D97-AF65-F5344CB8AC3E}">
        <p14:creationId xmlns:p14="http://schemas.microsoft.com/office/powerpoint/2010/main" val="239227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15</a:t>
            </a:fld>
            <a:endParaRPr lang="en-US" dirty="0"/>
          </a:p>
        </p:txBody>
      </p:sp>
    </p:spTree>
    <p:extLst>
      <p:ext uri="{BB962C8B-B14F-4D97-AF65-F5344CB8AC3E}">
        <p14:creationId xmlns:p14="http://schemas.microsoft.com/office/powerpoint/2010/main" val="3618871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16</a:t>
            </a:fld>
            <a:endParaRPr lang="en-US" dirty="0"/>
          </a:p>
        </p:txBody>
      </p:sp>
    </p:spTree>
    <p:extLst>
      <p:ext uri="{BB962C8B-B14F-4D97-AF65-F5344CB8AC3E}">
        <p14:creationId xmlns:p14="http://schemas.microsoft.com/office/powerpoint/2010/main" val="218276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17</a:t>
            </a:fld>
            <a:endParaRPr lang="en-US" dirty="0"/>
          </a:p>
        </p:txBody>
      </p:sp>
    </p:spTree>
    <p:extLst>
      <p:ext uri="{BB962C8B-B14F-4D97-AF65-F5344CB8AC3E}">
        <p14:creationId xmlns:p14="http://schemas.microsoft.com/office/powerpoint/2010/main" val="2352402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18</a:t>
            </a:fld>
            <a:endParaRPr lang="en-US" dirty="0"/>
          </a:p>
        </p:txBody>
      </p:sp>
    </p:spTree>
    <p:extLst>
      <p:ext uri="{BB962C8B-B14F-4D97-AF65-F5344CB8AC3E}">
        <p14:creationId xmlns:p14="http://schemas.microsoft.com/office/powerpoint/2010/main" val="3979660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19</a:t>
            </a:fld>
            <a:endParaRPr lang="en-US" dirty="0"/>
          </a:p>
        </p:txBody>
      </p:sp>
    </p:spTree>
    <p:extLst>
      <p:ext uri="{BB962C8B-B14F-4D97-AF65-F5344CB8AC3E}">
        <p14:creationId xmlns:p14="http://schemas.microsoft.com/office/powerpoint/2010/main" val="376839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a:t>
            </a:fld>
            <a:endParaRPr lang="en-US" dirty="0"/>
          </a:p>
        </p:txBody>
      </p:sp>
    </p:spTree>
    <p:extLst>
      <p:ext uri="{BB962C8B-B14F-4D97-AF65-F5344CB8AC3E}">
        <p14:creationId xmlns:p14="http://schemas.microsoft.com/office/powerpoint/2010/main" val="2368669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20</a:t>
            </a:fld>
            <a:endParaRPr lang="en-US" dirty="0"/>
          </a:p>
        </p:txBody>
      </p:sp>
    </p:spTree>
    <p:extLst>
      <p:ext uri="{BB962C8B-B14F-4D97-AF65-F5344CB8AC3E}">
        <p14:creationId xmlns:p14="http://schemas.microsoft.com/office/powerpoint/2010/main" val="3933416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21</a:t>
            </a:fld>
            <a:endParaRPr lang="en-US" dirty="0"/>
          </a:p>
        </p:txBody>
      </p:sp>
    </p:spTree>
    <p:extLst>
      <p:ext uri="{BB962C8B-B14F-4D97-AF65-F5344CB8AC3E}">
        <p14:creationId xmlns:p14="http://schemas.microsoft.com/office/powerpoint/2010/main" val="4195116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22</a:t>
            </a:fld>
            <a:endParaRPr lang="en-US" dirty="0"/>
          </a:p>
        </p:txBody>
      </p:sp>
    </p:spTree>
    <p:extLst>
      <p:ext uri="{BB962C8B-B14F-4D97-AF65-F5344CB8AC3E}">
        <p14:creationId xmlns:p14="http://schemas.microsoft.com/office/powerpoint/2010/main" val="2811707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23</a:t>
            </a:fld>
            <a:endParaRPr lang="en-US" dirty="0"/>
          </a:p>
        </p:txBody>
      </p:sp>
    </p:spTree>
    <p:extLst>
      <p:ext uri="{BB962C8B-B14F-4D97-AF65-F5344CB8AC3E}">
        <p14:creationId xmlns:p14="http://schemas.microsoft.com/office/powerpoint/2010/main" val="3520017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24</a:t>
            </a:fld>
            <a:endParaRPr lang="en-US" dirty="0"/>
          </a:p>
        </p:txBody>
      </p:sp>
    </p:spTree>
    <p:extLst>
      <p:ext uri="{BB962C8B-B14F-4D97-AF65-F5344CB8AC3E}">
        <p14:creationId xmlns:p14="http://schemas.microsoft.com/office/powerpoint/2010/main" val="1640551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25</a:t>
            </a:fld>
            <a:endParaRPr lang="en-US" dirty="0"/>
          </a:p>
        </p:txBody>
      </p:sp>
    </p:spTree>
    <p:extLst>
      <p:ext uri="{BB962C8B-B14F-4D97-AF65-F5344CB8AC3E}">
        <p14:creationId xmlns:p14="http://schemas.microsoft.com/office/powerpoint/2010/main" val="3506658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26</a:t>
            </a:fld>
            <a:endParaRPr lang="en-US" dirty="0"/>
          </a:p>
        </p:txBody>
      </p:sp>
    </p:spTree>
    <p:extLst>
      <p:ext uri="{BB962C8B-B14F-4D97-AF65-F5344CB8AC3E}">
        <p14:creationId xmlns:p14="http://schemas.microsoft.com/office/powerpoint/2010/main" val="452934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27</a:t>
            </a:fld>
            <a:endParaRPr lang="en-US" dirty="0"/>
          </a:p>
        </p:txBody>
      </p:sp>
    </p:spTree>
    <p:extLst>
      <p:ext uri="{BB962C8B-B14F-4D97-AF65-F5344CB8AC3E}">
        <p14:creationId xmlns:p14="http://schemas.microsoft.com/office/powerpoint/2010/main" val="1108357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28</a:t>
            </a:fld>
            <a:endParaRPr lang="en-US" dirty="0"/>
          </a:p>
        </p:txBody>
      </p:sp>
    </p:spTree>
    <p:extLst>
      <p:ext uri="{BB962C8B-B14F-4D97-AF65-F5344CB8AC3E}">
        <p14:creationId xmlns:p14="http://schemas.microsoft.com/office/powerpoint/2010/main" val="2018912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29</a:t>
            </a:fld>
            <a:endParaRPr lang="en-US" dirty="0"/>
          </a:p>
        </p:txBody>
      </p:sp>
    </p:spTree>
    <p:extLst>
      <p:ext uri="{BB962C8B-B14F-4D97-AF65-F5344CB8AC3E}">
        <p14:creationId xmlns:p14="http://schemas.microsoft.com/office/powerpoint/2010/main" val="855136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a:t>
            </a:fld>
            <a:endParaRPr lang="en-US" dirty="0"/>
          </a:p>
        </p:txBody>
      </p:sp>
    </p:spTree>
    <p:extLst>
      <p:ext uri="{BB962C8B-B14F-4D97-AF65-F5344CB8AC3E}">
        <p14:creationId xmlns:p14="http://schemas.microsoft.com/office/powerpoint/2010/main" val="954758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30</a:t>
            </a:fld>
            <a:endParaRPr lang="en-US" dirty="0"/>
          </a:p>
        </p:txBody>
      </p:sp>
    </p:spTree>
    <p:extLst>
      <p:ext uri="{BB962C8B-B14F-4D97-AF65-F5344CB8AC3E}">
        <p14:creationId xmlns:p14="http://schemas.microsoft.com/office/powerpoint/2010/main" val="3988629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31</a:t>
            </a:fld>
            <a:endParaRPr lang="en-US" dirty="0"/>
          </a:p>
        </p:txBody>
      </p:sp>
    </p:spTree>
    <p:extLst>
      <p:ext uri="{BB962C8B-B14F-4D97-AF65-F5344CB8AC3E}">
        <p14:creationId xmlns:p14="http://schemas.microsoft.com/office/powerpoint/2010/main" val="2090732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32</a:t>
            </a:fld>
            <a:endParaRPr lang="en-US" dirty="0"/>
          </a:p>
        </p:txBody>
      </p:sp>
    </p:spTree>
    <p:extLst>
      <p:ext uri="{BB962C8B-B14F-4D97-AF65-F5344CB8AC3E}">
        <p14:creationId xmlns:p14="http://schemas.microsoft.com/office/powerpoint/2010/main" val="1371956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33</a:t>
            </a:fld>
            <a:endParaRPr lang="en-US" dirty="0"/>
          </a:p>
        </p:txBody>
      </p:sp>
    </p:spTree>
    <p:extLst>
      <p:ext uri="{BB962C8B-B14F-4D97-AF65-F5344CB8AC3E}">
        <p14:creationId xmlns:p14="http://schemas.microsoft.com/office/powerpoint/2010/main" val="4214998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34</a:t>
            </a:fld>
            <a:endParaRPr lang="en-US" dirty="0"/>
          </a:p>
        </p:txBody>
      </p:sp>
    </p:spTree>
    <p:extLst>
      <p:ext uri="{BB962C8B-B14F-4D97-AF65-F5344CB8AC3E}">
        <p14:creationId xmlns:p14="http://schemas.microsoft.com/office/powerpoint/2010/main" val="2653733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35</a:t>
            </a:fld>
            <a:endParaRPr lang="en-US" dirty="0"/>
          </a:p>
        </p:txBody>
      </p:sp>
    </p:spTree>
    <p:extLst>
      <p:ext uri="{BB962C8B-B14F-4D97-AF65-F5344CB8AC3E}">
        <p14:creationId xmlns:p14="http://schemas.microsoft.com/office/powerpoint/2010/main" val="770757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36</a:t>
            </a:fld>
            <a:endParaRPr lang="en-US" dirty="0"/>
          </a:p>
        </p:txBody>
      </p:sp>
    </p:spTree>
    <p:extLst>
      <p:ext uri="{BB962C8B-B14F-4D97-AF65-F5344CB8AC3E}">
        <p14:creationId xmlns:p14="http://schemas.microsoft.com/office/powerpoint/2010/main" val="4245240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37</a:t>
            </a:fld>
            <a:endParaRPr lang="en-US" dirty="0"/>
          </a:p>
        </p:txBody>
      </p:sp>
    </p:spTree>
    <p:extLst>
      <p:ext uri="{BB962C8B-B14F-4D97-AF65-F5344CB8AC3E}">
        <p14:creationId xmlns:p14="http://schemas.microsoft.com/office/powerpoint/2010/main" val="855136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38</a:t>
            </a:fld>
            <a:endParaRPr lang="en-US" dirty="0"/>
          </a:p>
        </p:txBody>
      </p:sp>
    </p:spTree>
    <p:extLst>
      <p:ext uri="{BB962C8B-B14F-4D97-AF65-F5344CB8AC3E}">
        <p14:creationId xmlns:p14="http://schemas.microsoft.com/office/powerpoint/2010/main" val="1598439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39</a:t>
            </a:fld>
            <a:endParaRPr lang="en-US" dirty="0"/>
          </a:p>
        </p:txBody>
      </p:sp>
    </p:spTree>
    <p:extLst>
      <p:ext uri="{BB962C8B-B14F-4D97-AF65-F5344CB8AC3E}">
        <p14:creationId xmlns:p14="http://schemas.microsoft.com/office/powerpoint/2010/main" val="172023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a:t>
            </a:fld>
            <a:endParaRPr lang="en-US" dirty="0"/>
          </a:p>
        </p:txBody>
      </p:sp>
    </p:spTree>
    <p:extLst>
      <p:ext uri="{BB962C8B-B14F-4D97-AF65-F5344CB8AC3E}">
        <p14:creationId xmlns:p14="http://schemas.microsoft.com/office/powerpoint/2010/main" val="2444076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40</a:t>
            </a:fld>
            <a:endParaRPr lang="en-US" dirty="0"/>
          </a:p>
        </p:txBody>
      </p:sp>
    </p:spTree>
    <p:extLst>
      <p:ext uri="{BB962C8B-B14F-4D97-AF65-F5344CB8AC3E}">
        <p14:creationId xmlns:p14="http://schemas.microsoft.com/office/powerpoint/2010/main" val="499000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41</a:t>
            </a:fld>
            <a:endParaRPr lang="en-US" dirty="0"/>
          </a:p>
        </p:txBody>
      </p:sp>
    </p:spTree>
    <p:extLst>
      <p:ext uri="{BB962C8B-B14F-4D97-AF65-F5344CB8AC3E}">
        <p14:creationId xmlns:p14="http://schemas.microsoft.com/office/powerpoint/2010/main" val="2195636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42</a:t>
            </a:fld>
            <a:endParaRPr lang="en-US" dirty="0"/>
          </a:p>
        </p:txBody>
      </p:sp>
    </p:spTree>
    <p:extLst>
      <p:ext uri="{BB962C8B-B14F-4D97-AF65-F5344CB8AC3E}">
        <p14:creationId xmlns:p14="http://schemas.microsoft.com/office/powerpoint/2010/main" val="3949906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43</a:t>
            </a:fld>
            <a:endParaRPr lang="en-US" dirty="0"/>
          </a:p>
        </p:txBody>
      </p:sp>
    </p:spTree>
    <p:extLst>
      <p:ext uri="{BB962C8B-B14F-4D97-AF65-F5344CB8AC3E}">
        <p14:creationId xmlns:p14="http://schemas.microsoft.com/office/powerpoint/2010/main" val="1380742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44</a:t>
            </a:fld>
            <a:endParaRPr lang="en-US" dirty="0"/>
          </a:p>
        </p:txBody>
      </p:sp>
    </p:spTree>
    <p:extLst>
      <p:ext uri="{BB962C8B-B14F-4D97-AF65-F5344CB8AC3E}">
        <p14:creationId xmlns:p14="http://schemas.microsoft.com/office/powerpoint/2010/main" val="2954929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45</a:t>
            </a:fld>
            <a:endParaRPr lang="en-US" dirty="0"/>
          </a:p>
        </p:txBody>
      </p:sp>
    </p:spTree>
    <p:extLst>
      <p:ext uri="{BB962C8B-B14F-4D97-AF65-F5344CB8AC3E}">
        <p14:creationId xmlns:p14="http://schemas.microsoft.com/office/powerpoint/2010/main" val="855136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46</a:t>
            </a:fld>
            <a:endParaRPr lang="en-US" dirty="0"/>
          </a:p>
        </p:txBody>
      </p:sp>
    </p:spTree>
    <p:extLst>
      <p:ext uri="{BB962C8B-B14F-4D97-AF65-F5344CB8AC3E}">
        <p14:creationId xmlns:p14="http://schemas.microsoft.com/office/powerpoint/2010/main" val="952104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47</a:t>
            </a:fld>
            <a:endParaRPr lang="en-US" dirty="0"/>
          </a:p>
        </p:txBody>
      </p:sp>
    </p:spTree>
    <p:extLst>
      <p:ext uri="{BB962C8B-B14F-4D97-AF65-F5344CB8AC3E}">
        <p14:creationId xmlns:p14="http://schemas.microsoft.com/office/powerpoint/2010/main" val="20061156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48</a:t>
            </a:fld>
            <a:endParaRPr lang="en-US" dirty="0"/>
          </a:p>
        </p:txBody>
      </p:sp>
    </p:spTree>
    <p:extLst>
      <p:ext uri="{BB962C8B-B14F-4D97-AF65-F5344CB8AC3E}">
        <p14:creationId xmlns:p14="http://schemas.microsoft.com/office/powerpoint/2010/main" val="441364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49</a:t>
            </a:fld>
            <a:endParaRPr lang="en-US" dirty="0"/>
          </a:p>
        </p:txBody>
      </p:sp>
    </p:spTree>
    <p:extLst>
      <p:ext uri="{BB962C8B-B14F-4D97-AF65-F5344CB8AC3E}">
        <p14:creationId xmlns:p14="http://schemas.microsoft.com/office/powerpoint/2010/main" val="117723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a:t>
            </a:fld>
            <a:endParaRPr lang="en-US" dirty="0"/>
          </a:p>
        </p:txBody>
      </p:sp>
    </p:spTree>
    <p:extLst>
      <p:ext uri="{BB962C8B-B14F-4D97-AF65-F5344CB8AC3E}">
        <p14:creationId xmlns:p14="http://schemas.microsoft.com/office/powerpoint/2010/main" val="31903594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50</a:t>
            </a:fld>
            <a:endParaRPr lang="en-US" dirty="0"/>
          </a:p>
        </p:txBody>
      </p:sp>
    </p:spTree>
    <p:extLst>
      <p:ext uri="{BB962C8B-B14F-4D97-AF65-F5344CB8AC3E}">
        <p14:creationId xmlns:p14="http://schemas.microsoft.com/office/powerpoint/2010/main" val="2820047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51</a:t>
            </a:fld>
            <a:endParaRPr lang="en-US" dirty="0"/>
          </a:p>
        </p:txBody>
      </p:sp>
    </p:spTree>
    <p:extLst>
      <p:ext uri="{BB962C8B-B14F-4D97-AF65-F5344CB8AC3E}">
        <p14:creationId xmlns:p14="http://schemas.microsoft.com/office/powerpoint/2010/main" val="1565357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52</a:t>
            </a:fld>
            <a:endParaRPr lang="en-US" dirty="0"/>
          </a:p>
        </p:txBody>
      </p:sp>
    </p:spTree>
    <p:extLst>
      <p:ext uri="{BB962C8B-B14F-4D97-AF65-F5344CB8AC3E}">
        <p14:creationId xmlns:p14="http://schemas.microsoft.com/office/powerpoint/2010/main" val="13464652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53</a:t>
            </a:fld>
            <a:endParaRPr lang="en-US" dirty="0"/>
          </a:p>
        </p:txBody>
      </p:sp>
    </p:spTree>
    <p:extLst>
      <p:ext uri="{BB962C8B-B14F-4D97-AF65-F5344CB8AC3E}">
        <p14:creationId xmlns:p14="http://schemas.microsoft.com/office/powerpoint/2010/main" val="665596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54</a:t>
            </a:fld>
            <a:endParaRPr lang="en-US" dirty="0"/>
          </a:p>
        </p:txBody>
      </p:sp>
    </p:spTree>
    <p:extLst>
      <p:ext uri="{BB962C8B-B14F-4D97-AF65-F5344CB8AC3E}">
        <p14:creationId xmlns:p14="http://schemas.microsoft.com/office/powerpoint/2010/main" val="801791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55</a:t>
            </a:fld>
            <a:endParaRPr lang="en-US" dirty="0"/>
          </a:p>
        </p:txBody>
      </p:sp>
    </p:spTree>
    <p:extLst>
      <p:ext uri="{BB962C8B-B14F-4D97-AF65-F5344CB8AC3E}">
        <p14:creationId xmlns:p14="http://schemas.microsoft.com/office/powerpoint/2010/main" val="3453553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56</a:t>
            </a:fld>
            <a:endParaRPr lang="en-US" dirty="0"/>
          </a:p>
        </p:txBody>
      </p:sp>
    </p:spTree>
    <p:extLst>
      <p:ext uri="{BB962C8B-B14F-4D97-AF65-F5344CB8AC3E}">
        <p14:creationId xmlns:p14="http://schemas.microsoft.com/office/powerpoint/2010/main" val="31478664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57</a:t>
            </a:fld>
            <a:endParaRPr lang="en-US" dirty="0"/>
          </a:p>
        </p:txBody>
      </p:sp>
    </p:spTree>
    <p:extLst>
      <p:ext uri="{BB962C8B-B14F-4D97-AF65-F5344CB8AC3E}">
        <p14:creationId xmlns:p14="http://schemas.microsoft.com/office/powerpoint/2010/main" val="34026521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58</a:t>
            </a:fld>
            <a:endParaRPr lang="en-US" dirty="0"/>
          </a:p>
        </p:txBody>
      </p:sp>
    </p:spTree>
    <p:extLst>
      <p:ext uri="{BB962C8B-B14F-4D97-AF65-F5344CB8AC3E}">
        <p14:creationId xmlns:p14="http://schemas.microsoft.com/office/powerpoint/2010/main" val="9058673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59</a:t>
            </a:fld>
            <a:endParaRPr lang="en-US" dirty="0"/>
          </a:p>
        </p:txBody>
      </p:sp>
    </p:spTree>
    <p:extLst>
      <p:ext uri="{BB962C8B-B14F-4D97-AF65-F5344CB8AC3E}">
        <p14:creationId xmlns:p14="http://schemas.microsoft.com/office/powerpoint/2010/main" val="20839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6</a:t>
            </a:fld>
            <a:endParaRPr lang="en-US" dirty="0"/>
          </a:p>
        </p:txBody>
      </p:sp>
    </p:spTree>
    <p:extLst>
      <p:ext uri="{BB962C8B-B14F-4D97-AF65-F5344CB8AC3E}">
        <p14:creationId xmlns:p14="http://schemas.microsoft.com/office/powerpoint/2010/main" val="12573391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60</a:t>
            </a:fld>
            <a:endParaRPr lang="en-US" dirty="0"/>
          </a:p>
        </p:txBody>
      </p:sp>
    </p:spTree>
    <p:extLst>
      <p:ext uri="{BB962C8B-B14F-4D97-AF65-F5344CB8AC3E}">
        <p14:creationId xmlns:p14="http://schemas.microsoft.com/office/powerpoint/2010/main" val="33897828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61</a:t>
            </a:fld>
            <a:endParaRPr lang="en-US" dirty="0"/>
          </a:p>
        </p:txBody>
      </p:sp>
    </p:spTree>
    <p:extLst>
      <p:ext uri="{BB962C8B-B14F-4D97-AF65-F5344CB8AC3E}">
        <p14:creationId xmlns:p14="http://schemas.microsoft.com/office/powerpoint/2010/main" val="8610772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62</a:t>
            </a:fld>
            <a:endParaRPr lang="en-US" dirty="0"/>
          </a:p>
        </p:txBody>
      </p:sp>
    </p:spTree>
    <p:extLst>
      <p:ext uri="{BB962C8B-B14F-4D97-AF65-F5344CB8AC3E}">
        <p14:creationId xmlns:p14="http://schemas.microsoft.com/office/powerpoint/2010/main" val="42742527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63</a:t>
            </a:fld>
            <a:endParaRPr lang="en-US" dirty="0"/>
          </a:p>
        </p:txBody>
      </p:sp>
    </p:spTree>
    <p:extLst>
      <p:ext uri="{BB962C8B-B14F-4D97-AF65-F5344CB8AC3E}">
        <p14:creationId xmlns:p14="http://schemas.microsoft.com/office/powerpoint/2010/main" val="11180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7</a:t>
            </a:fld>
            <a:endParaRPr lang="en-US" dirty="0"/>
          </a:p>
        </p:txBody>
      </p:sp>
    </p:spTree>
    <p:extLst>
      <p:ext uri="{BB962C8B-B14F-4D97-AF65-F5344CB8AC3E}">
        <p14:creationId xmlns:p14="http://schemas.microsoft.com/office/powerpoint/2010/main" val="285240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8</a:t>
            </a:fld>
            <a:endParaRPr lang="en-US" dirty="0"/>
          </a:p>
        </p:txBody>
      </p:sp>
    </p:spTree>
    <p:extLst>
      <p:ext uri="{BB962C8B-B14F-4D97-AF65-F5344CB8AC3E}">
        <p14:creationId xmlns:p14="http://schemas.microsoft.com/office/powerpoint/2010/main" val="403503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9</a:t>
            </a:fld>
            <a:endParaRPr lang="en-US" dirty="0"/>
          </a:p>
        </p:txBody>
      </p:sp>
    </p:spTree>
    <p:extLst>
      <p:ext uri="{BB962C8B-B14F-4D97-AF65-F5344CB8AC3E}">
        <p14:creationId xmlns:p14="http://schemas.microsoft.com/office/powerpoint/2010/main" val="2264439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2015653"/>
            <a:ext cx="6705600" cy="190500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a:t>
            </a:r>
            <a:br>
              <a:rPr lang="en-US" dirty="0" smtClean="0"/>
            </a:br>
            <a:r>
              <a:rPr lang="en-US" dirty="0" smtClean="0"/>
              <a:t>title</a:t>
            </a:r>
            <a:endParaRPr lang="en-US" dirty="0"/>
          </a:p>
        </p:txBody>
      </p:sp>
      <p:sp>
        <p:nvSpPr>
          <p:cNvPr id="6" name="Subtitle 2"/>
          <p:cNvSpPr>
            <a:spLocks noGrp="1"/>
          </p:cNvSpPr>
          <p:nvPr>
            <p:ph type="subTitle" idx="1"/>
          </p:nvPr>
        </p:nvSpPr>
        <p:spPr>
          <a:xfrm>
            <a:off x="457200" y="4114800"/>
            <a:ext cx="4724400" cy="21336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38616"/>
            <a:ext cx="4648200" cy="1260179"/>
          </a:xfrm>
          <a:prstGeom prst="rect">
            <a:avLst/>
          </a:prstGeom>
        </p:spPr>
      </p:pic>
    </p:spTree>
    <p:extLst>
      <p:ext uri="{BB962C8B-B14F-4D97-AF65-F5344CB8AC3E}">
        <p14:creationId xmlns:p14="http://schemas.microsoft.com/office/powerpoint/2010/main" val="179924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Thank You.</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79374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42875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edit Master </a:t>
            </a:r>
            <a:br>
              <a:rPr lang="en-US" dirty="0" smtClean="0"/>
            </a:br>
            <a:r>
              <a:rPr lang="en-US" dirty="0" smtClean="0"/>
              <a:t>Transition</a:t>
            </a:r>
            <a:endParaRPr lang="en-US" dirty="0"/>
          </a:p>
        </p:txBody>
      </p:sp>
      <p:sp>
        <p:nvSpPr>
          <p:cNvPr id="7" name="Subtitle 2"/>
          <p:cNvSpPr>
            <a:spLocks noGrp="1"/>
          </p:cNvSpPr>
          <p:nvPr>
            <p:ph type="subTitle" idx="1"/>
          </p:nvPr>
        </p:nvSpPr>
        <p:spPr>
          <a:xfrm>
            <a:off x="449072" y="4114800"/>
            <a:ext cx="5723128" cy="16764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2"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90426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600200"/>
            <a:ext cx="83820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64438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6707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304800"/>
            <a:ext cx="8306474"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3"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249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381000"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046514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4610101"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5"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1389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ext Placeholder 2"/>
          <p:cNvSpPr>
            <a:spLocks noGrp="1"/>
          </p:cNvSpPr>
          <p:nvPr>
            <p:ph type="body" idx="1"/>
          </p:nvPr>
        </p:nvSpPr>
        <p:spPr>
          <a:xfrm>
            <a:off x="457200" y="1676400"/>
            <a:ext cx="3962400"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idx="12"/>
          </p:nvPr>
        </p:nvSpPr>
        <p:spPr>
          <a:xfrm>
            <a:off x="457200"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3"/>
          </p:nvPr>
        </p:nvSpPr>
        <p:spPr>
          <a:xfrm>
            <a:off x="4572000" y="1676400"/>
            <a:ext cx="4040188"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2"/>
          <p:cNvSpPr>
            <a:spLocks noGrp="1"/>
          </p:cNvSpPr>
          <p:nvPr>
            <p:ph idx="14"/>
          </p:nvPr>
        </p:nvSpPr>
        <p:spPr>
          <a:xfrm>
            <a:off x="4587531"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7200" y="304800"/>
            <a:ext cx="8314566"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99063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Question?</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3342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705600" y="6199632"/>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4" name="Footer Placeholder 4"/>
          <p:cNvSpPr>
            <a:spLocks noGrp="1"/>
          </p:cNvSpPr>
          <p:nvPr>
            <p:ph type="ftr" sz="quarter" idx="3"/>
          </p:nvPr>
        </p:nvSpPr>
        <p:spPr>
          <a:xfrm>
            <a:off x="0" y="6199632"/>
            <a:ext cx="9144000" cy="381000"/>
          </a:xfrm>
          <a:prstGeom prst="rect">
            <a:avLst/>
          </a:prstGeom>
        </p:spPr>
        <p:txBody>
          <a:bodyPr anchor="b" anchorCtr="0"/>
          <a:lstStyle>
            <a:lvl1pPr algn="ctr">
              <a:lnSpc>
                <a:spcPts val="1200"/>
              </a:lnSpc>
              <a:defRPr sz="1100">
                <a:solidFill>
                  <a:schemeClr val="tx1">
                    <a:lumMod val="65000"/>
                    <a:lumOff val="35000"/>
                  </a:schemeClr>
                </a:solidFill>
              </a:defRPr>
            </a:lvl1p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42515573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89" r:id="rId5"/>
    <p:sldLayoutId id="2147483690" r:id="rId6"/>
    <p:sldLayoutId id="2147483691" r:id="rId7"/>
    <p:sldLayoutId id="2147483692" r:id="rId8"/>
    <p:sldLayoutId id="2147483693" r:id="rId9"/>
    <p:sldLayoutId id="2147483694"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clas.uiowa.edu/nrcfcp/sites/clas.uiowa.edu.nrcfcp/files/Ages%20and%20Stages%20Questionnaires%20ASQSE.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readability-score.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azpedialearning.org/pdf/PEDS%20Certification%20for%20AZPediaLearning.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mchatscreen.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2.gsu.edu/~wwwpsy/faculty/robins.htm"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www.firstsigns.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Back To Basics Developmental Screening</a:t>
            </a:r>
            <a:endParaRPr lang="en-US" dirty="0"/>
          </a:p>
        </p:txBody>
      </p:sp>
      <p:sp>
        <p:nvSpPr>
          <p:cNvPr id="3" name="Subtitle 2"/>
          <p:cNvSpPr>
            <a:spLocks noGrp="1"/>
          </p:cNvSpPr>
          <p:nvPr>
            <p:ph type="subTitle" idx="1"/>
          </p:nvPr>
        </p:nvSpPr>
        <p:spPr>
          <a:xfrm>
            <a:off x="457200" y="4114800"/>
            <a:ext cx="6400800" cy="2133600"/>
          </a:xfrm>
        </p:spPr>
        <p:txBody>
          <a:bodyPr/>
          <a:lstStyle/>
          <a:p>
            <a:pPr algn="ctr"/>
            <a:r>
              <a:rPr lang="en-US" dirty="0" smtClean="0"/>
              <a:t>10/3/18</a:t>
            </a:r>
            <a:endParaRPr lang="en-US" dirty="0"/>
          </a:p>
        </p:txBody>
      </p:sp>
    </p:spTree>
    <p:extLst>
      <p:ext uri="{BB962C8B-B14F-4D97-AF65-F5344CB8AC3E}">
        <p14:creationId xmlns:p14="http://schemas.microsoft.com/office/powerpoint/2010/main" val="1947969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Comparison of </a:t>
            </a:r>
            <a:r>
              <a:rPr lang="en-US" sz="3600" dirty="0"/>
              <a:t>Screening </a:t>
            </a:r>
            <a:r>
              <a:rPr lang="en-US" sz="3600" dirty="0" smtClean="0"/>
              <a:t>Instruments</a:t>
            </a:r>
            <a:r>
              <a:rPr lang="en-US" dirty="0"/>
              <a:t/>
            </a:r>
            <a:br>
              <a:rPr lang="en-US" dirty="0"/>
            </a:br>
            <a:r>
              <a:rPr lang="en-US" sz="1600" dirty="0"/>
              <a:t>http://www.nectac.org/~pdfs/pubs/screening.pdf</a:t>
            </a:r>
          </a:p>
        </p:txBody>
      </p:sp>
      <p:sp>
        <p:nvSpPr>
          <p:cNvPr id="4" name="Slide Number Placeholder 3"/>
          <p:cNvSpPr>
            <a:spLocks noGrp="1"/>
          </p:cNvSpPr>
          <p:nvPr>
            <p:ph type="sldNum" sz="quarter" idx="4"/>
          </p:nvPr>
        </p:nvSpPr>
        <p:spPr/>
        <p:txBody>
          <a:bodyPr/>
          <a:lstStyle/>
          <a:p>
            <a:fld id="{FF445594-FFE8-4E90-934C-EFF530110A38}" type="slidenum">
              <a:rPr lang="en-US" smtClean="0"/>
              <a:t>10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7452" y="1600200"/>
            <a:ext cx="7521496"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47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Comparison of </a:t>
            </a:r>
            <a:r>
              <a:rPr lang="en-US" sz="3600" dirty="0"/>
              <a:t>Screening Instruments</a:t>
            </a:r>
            <a:r>
              <a:rPr lang="en-US" dirty="0"/>
              <a:t/>
            </a:r>
            <a:br>
              <a:rPr lang="en-US" dirty="0"/>
            </a:br>
            <a:r>
              <a:rPr lang="en-US" sz="1600" dirty="0"/>
              <a:t>http://www.nectac.org/~pdfs/pubs/screening.pdf</a:t>
            </a:r>
          </a:p>
        </p:txBody>
      </p:sp>
      <p:sp>
        <p:nvSpPr>
          <p:cNvPr id="4" name="Slide Number Placeholder 3"/>
          <p:cNvSpPr>
            <a:spLocks noGrp="1"/>
          </p:cNvSpPr>
          <p:nvPr>
            <p:ph type="sldNum" sz="quarter" idx="4"/>
          </p:nvPr>
        </p:nvSpPr>
        <p:spPr/>
        <p:txBody>
          <a:bodyPr/>
          <a:lstStyle/>
          <a:p>
            <a:fld id="{FF445594-FFE8-4E90-934C-EFF530110A38}" type="slidenum">
              <a:rPr lang="en-US" smtClean="0"/>
              <a:t>11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56966"/>
            <a:ext cx="8382000" cy="40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230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AAP Statement</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8237" y="1877219"/>
            <a:ext cx="701992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267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AzAAP Developmental Screen Sub- Committee Position</a:t>
            </a:r>
            <a:endParaRPr lang="en-US" dirty="0"/>
          </a:p>
        </p:txBody>
      </p:sp>
      <p:sp>
        <p:nvSpPr>
          <p:cNvPr id="5" name="Content Placeholder 4"/>
          <p:cNvSpPr>
            <a:spLocks noGrp="1"/>
          </p:cNvSpPr>
          <p:nvPr>
            <p:ph idx="1"/>
          </p:nvPr>
        </p:nvSpPr>
        <p:spPr/>
        <p:txBody>
          <a:bodyPr/>
          <a:lstStyle/>
          <a:p>
            <a:pPr lvl="0"/>
            <a:r>
              <a:rPr lang="en-US" sz="2000" dirty="0"/>
              <a:t>The </a:t>
            </a:r>
            <a:r>
              <a:rPr lang="en-US" sz="2000" dirty="0" smtClean="0"/>
              <a:t>consensus of the group was  </a:t>
            </a:r>
            <a:r>
              <a:rPr lang="en-US" sz="2000" dirty="0"/>
              <a:t>that some of the tools on </a:t>
            </a:r>
            <a:r>
              <a:rPr lang="en-US" sz="2000" dirty="0" smtClean="0"/>
              <a:t>the Bright Futures list were </a:t>
            </a:r>
            <a:r>
              <a:rPr lang="en-US" sz="2000" dirty="0"/>
              <a:t>impractical to </a:t>
            </a:r>
            <a:r>
              <a:rPr lang="en-US" sz="2000" dirty="0" smtClean="0"/>
              <a:t>operationalize at the PCP level.</a:t>
            </a:r>
            <a:r>
              <a:rPr lang="en-US" sz="2000" dirty="0"/>
              <a:t>  Dr. Blitz felt that due to the time of training and the expertise required to perform either the Bayley or the Battelle that it was inappropriate to expect a PCP to feel comfortable in performing that screen</a:t>
            </a:r>
            <a:r>
              <a:rPr lang="en-US" sz="2000" dirty="0" smtClean="0"/>
              <a:t>.</a:t>
            </a:r>
          </a:p>
          <a:p>
            <a:r>
              <a:rPr lang="en-US" sz="2000" dirty="0"/>
              <a:t>T</a:t>
            </a:r>
            <a:r>
              <a:rPr lang="en-US" sz="2000" dirty="0" smtClean="0"/>
              <a:t>wo of the screens </a:t>
            </a:r>
            <a:r>
              <a:rPr lang="en-US" sz="2000" dirty="0"/>
              <a:t>mentioned above are most often performed by either an OT or </a:t>
            </a:r>
            <a:r>
              <a:rPr lang="en-US" sz="2000" dirty="0" smtClean="0"/>
              <a:t>PT – or a provider </a:t>
            </a:r>
            <a:r>
              <a:rPr lang="en-US" sz="2000" dirty="0"/>
              <a:t>who has the time and experience to utilize and analyze the results of the </a:t>
            </a:r>
            <a:r>
              <a:rPr lang="en-US" sz="2000" dirty="0" smtClean="0"/>
              <a:t>tool.</a:t>
            </a:r>
          </a:p>
          <a:p>
            <a:pPr lvl="0"/>
            <a:r>
              <a:rPr lang="en-US" sz="2000" dirty="0"/>
              <a:t>The AzAAP has training to certify PCPs for both the PEDS and M-CHAT-r.  This is done not only to maintain a standard of training but also to allow AHCCCS providers the opportunity to bill for the service once they are credentialed.  Expanding that service to include other screening tools was beyond the current capacity of the </a:t>
            </a:r>
            <a:r>
              <a:rPr lang="en-US" sz="2000" dirty="0" smtClean="0"/>
              <a:t>Chapter.</a:t>
            </a:r>
            <a:endParaRPr lang="en-US" sz="2000" dirty="0"/>
          </a:p>
          <a:p>
            <a:endParaRPr lang="en-US" sz="2000" dirty="0"/>
          </a:p>
          <a:p>
            <a:pPr lvl="0"/>
            <a:endParaRPr lang="en-US" sz="2000" dirty="0"/>
          </a:p>
          <a:p>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t>13</a:t>
            </a:fld>
            <a:endParaRPr lang="en-US" dirty="0"/>
          </a:p>
        </p:txBody>
      </p:sp>
      <p:sp>
        <p:nvSpPr>
          <p:cNvPr id="3" name="Footer Placeholder 2"/>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782121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AzAAP Sub-Committee Position</a:t>
            </a:r>
            <a:endParaRPr lang="en-US" dirty="0"/>
          </a:p>
        </p:txBody>
      </p:sp>
      <p:sp>
        <p:nvSpPr>
          <p:cNvPr id="3" name="Content Placeholder 2"/>
          <p:cNvSpPr>
            <a:spLocks noGrp="1"/>
          </p:cNvSpPr>
          <p:nvPr>
            <p:ph idx="1"/>
          </p:nvPr>
        </p:nvSpPr>
        <p:spPr/>
        <p:txBody>
          <a:bodyPr/>
          <a:lstStyle/>
          <a:p>
            <a:pPr lvl="0"/>
            <a:r>
              <a:rPr lang="en-US" sz="2000" dirty="0"/>
              <a:t>Dr. Blitz mentioned several other potential screening tools not on the list but which were also proprietary in nature and expensive to implement in a general PCP office.</a:t>
            </a:r>
          </a:p>
          <a:p>
            <a:r>
              <a:rPr lang="en-US" sz="2000" dirty="0" smtClean="0"/>
              <a:t>Screening for those children less than 9 months is problematic.  It is not listed as an EPSDT activity in Bright Futures.  There are few if any norm referenced tools for that group, particularly  for infants (INFANIB?).</a:t>
            </a:r>
          </a:p>
          <a:p>
            <a:pPr lvl="0"/>
            <a:r>
              <a:rPr lang="en-US" sz="2000" dirty="0"/>
              <a:t>Given the constraints and requirements of an EPSDT visit, it was felt by  the group that we should continue with the current tools but explore some other options which might better serve to increase screening rates.</a:t>
            </a:r>
          </a:p>
          <a:p>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t>14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026245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AHCCCS Rationale</a:t>
            </a:r>
            <a:endParaRPr lang="en-US" dirty="0"/>
          </a:p>
        </p:txBody>
      </p:sp>
      <p:sp>
        <p:nvSpPr>
          <p:cNvPr id="3" name="Content Placeholder 2"/>
          <p:cNvSpPr>
            <a:spLocks noGrp="1"/>
          </p:cNvSpPr>
          <p:nvPr>
            <p:ph idx="1"/>
          </p:nvPr>
        </p:nvSpPr>
        <p:spPr/>
        <p:txBody>
          <a:bodyPr/>
          <a:lstStyle/>
          <a:p>
            <a:pPr lvl="0"/>
            <a:r>
              <a:rPr lang="en-US" sz="1600" dirty="0"/>
              <a:t>The three tools that AHCCCS currently reimburses for are the ASQ (all variations ASQ-3, ASQ-SE), PEDS, and the modified </a:t>
            </a:r>
            <a:r>
              <a:rPr lang="en-US" sz="1600" dirty="0" smtClean="0"/>
              <a:t>M-CHATr</a:t>
            </a:r>
            <a:endParaRPr lang="en-US" sz="1600" dirty="0"/>
          </a:p>
          <a:p>
            <a:pPr lvl="0"/>
            <a:r>
              <a:rPr lang="en-US" sz="1600" dirty="0"/>
              <a:t>These were chosen since they </a:t>
            </a:r>
            <a:r>
              <a:rPr lang="en-US" sz="1600" dirty="0" smtClean="0"/>
              <a:t>multi-domain in nature, are </a:t>
            </a:r>
            <a:r>
              <a:rPr lang="en-US" sz="1600" dirty="0"/>
              <a:t>norm </a:t>
            </a:r>
            <a:r>
              <a:rPr lang="en-US" sz="1600" dirty="0" smtClean="0"/>
              <a:t>referenced and have sensitivity and specificity greater than 80%</a:t>
            </a:r>
            <a:endParaRPr lang="en-US" sz="1600" dirty="0"/>
          </a:p>
          <a:p>
            <a:pPr lvl="0"/>
            <a:r>
              <a:rPr lang="en-US" sz="1600" dirty="0"/>
              <a:t>These were also chosen since there is significant evidence based research supporting their </a:t>
            </a:r>
            <a:r>
              <a:rPr lang="en-US" sz="1600" dirty="0" smtClean="0"/>
              <a:t>validity and reliability</a:t>
            </a:r>
            <a:endParaRPr lang="en-US" sz="1600" dirty="0"/>
          </a:p>
          <a:p>
            <a:pPr lvl="0"/>
            <a:r>
              <a:rPr lang="en-US" sz="1600" dirty="0"/>
              <a:t>They are relatively inexpensive</a:t>
            </a:r>
          </a:p>
          <a:p>
            <a:pPr lvl="0"/>
            <a:r>
              <a:rPr lang="en-US" sz="1600" dirty="0"/>
              <a:t>Trainings are locally available through FTF, AzAAP and SWHD (some free of charge)</a:t>
            </a:r>
          </a:p>
          <a:p>
            <a:pPr lvl="0"/>
            <a:r>
              <a:rPr lang="en-US" sz="1600" dirty="0"/>
              <a:t>They are </a:t>
            </a:r>
            <a:r>
              <a:rPr lang="en-US" sz="1600" dirty="0" smtClean="0"/>
              <a:t>multi-domain screening instruments that may be completed by families or other caregivers</a:t>
            </a:r>
          </a:p>
          <a:p>
            <a:pPr lvl="0"/>
            <a:r>
              <a:rPr lang="en-US" sz="1600" dirty="0" smtClean="0"/>
              <a:t>The Bayley, Battelle, Brigance and others are multi-domain screening instruments to be completed by trained professionals</a:t>
            </a:r>
            <a:endParaRPr lang="en-US" sz="1600" dirty="0"/>
          </a:p>
          <a:p>
            <a:pPr lvl="0"/>
            <a:r>
              <a:rPr lang="en-US" sz="1600" dirty="0" smtClean="0"/>
              <a:t>These screenings  </a:t>
            </a:r>
            <a:r>
              <a:rPr lang="en-US" sz="1600" dirty="0"/>
              <a:t>align with other national and CMS recommendations</a:t>
            </a:r>
          </a:p>
          <a:p>
            <a:pPr lvl="0"/>
            <a:r>
              <a:rPr lang="en-US" sz="1600" dirty="0"/>
              <a:t>They also align with what is supported by </a:t>
            </a:r>
            <a:r>
              <a:rPr lang="en-US" sz="1600" dirty="0" smtClean="0"/>
              <a:t>sister </a:t>
            </a:r>
            <a:r>
              <a:rPr lang="en-US" sz="1600" dirty="0"/>
              <a:t>agencies (AzEIP, DDD, and FTF)</a:t>
            </a:r>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t>15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78300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Billing Manual</a:t>
            </a:r>
            <a:endParaRPr lang="en-US" dirty="0"/>
          </a:p>
        </p:txBody>
      </p:sp>
      <p:sp>
        <p:nvSpPr>
          <p:cNvPr id="3" name="Content Placeholder 2"/>
          <p:cNvSpPr>
            <a:spLocks noGrp="1"/>
          </p:cNvSpPr>
          <p:nvPr>
            <p:ph idx="1"/>
          </p:nvPr>
        </p:nvSpPr>
        <p:spPr>
          <a:xfrm>
            <a:off x="381000" y="1600200"/>
            <a:ext cx="8382000" cy="4373563"/>
          </a:xfrm>
        </p:spPr>
        <p:txBody>
          <a:bodyPr/>
          <a:lstStyle/>
          <a:p>
            <a:r>
              <a:rPr lang="en-US" sz="2400" dirty="0" smtClean="0"/>
              <a:t>Billing codes:</a:t>
            </a:r>
          </a:p>
          <a:p>
            <a:r>
              <a:rPr lang="en-US" sz="2400" dirty="0" smtClean="0">
                <a:solidFill>
                  <a:schemeClr val="accent5">
                    <a:lumMod val="75000"/>
                  </a:schemeClr>
                </a:solidFill>
              </a:rPr>
              <a:t>96110 - developmental screening with interpretation and reporting</a:t>
            </a:r>
          </a:p>
          <a:p>
            <a:r>
              <a:rPr lang="en-US" sz="2400" dirty="0" smtClean="0"/>
              <a:t>96111 - developmental testing (includes assessment of motor, language. </a:t>
            </a:r>
            <a:r>
              <a:rPr lang="en-US" sz="2400" dirty="0"/>
              <a:t>e</a:t>
            </a:r>
            <a:r>
              <a:rPr lang="en-US" sz="2400" dirty="0" smtClean="0"/>
              <a:t>tc.)</a:t>
            </a:r>
          </a:p>
          <a:p>
            <a:r>
              <a:rPr lang="en-US" sz="2400" dirty="0" smtClean="0"/>
              <a:t>Multiple other modifiers:  </a:t>
            </a:r>
            <a:r>
              <a:rPr lang="en-US" sz="1800" dirty="0" smtClean="0"/>
              <a:t>CR</a:t>
            </a:r>
            <a:r>
              <a:rPr lang="en-US" sz="1800" dirty="0"/>
              <a:t>, </a:t>
            </a:r>
            <a:r>
              <a:rPr lang="en-US" sz="1800" dirty="0">
                <a:solidFill>
                  <a:schemeClr val="accent5">
                    <a:lumMod val="75000"/>
                  </a:schemeClr>
                </a:solidFill>
              </a:rPr>
              <a:t>EP</a:t>
            </a:r>
            <a:r>
              <a:rPr lang="en-US" sz="1800" dirty="0"/>
              <a:t>, ET, GA, GC, GJ, GN, GO, GP, GR, GY, GZ, KX, PO, Q5, Q6, XE, XP, XS, XU, 22, 23, 33, 51, 52, 53, 59, 73, 74, 76, 77, 78, 79,99.</a:t>
            </a:r>
          </a:p>
        </p:txBody>
      </p:sp>
      <p:sp>
        <p:nvSpPr>
          <p:cNvPr id="4" name="Slide Number Placeholder 3"/>
          <p:cNvSpPr>
            <a:spLocks noGrp="1"/>
          </p:cNvSpPr>
          <p:nvPr>
            <p:ph type="sldNum" sz="quarter" idx="4"/>
          </p:nvPr>
        </p:nvSpPr>
        <p:spPr/>
        <p:txBody>
          <a:bodyPr/>
          <a:lstStyle/>
          <a:p>
            <a:fld id="{FF445594-FFE8-4E90-934C-EFF530110A38}" type="slidenum">
              <a:rPr lang="en-US" smtClean="0"/>
              <a:t>16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752357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EP Modifier for 96110</a:t>
            </a:r>
            <a:endParaRPr lang="en-US" dirty="0"/>
          </a:p>
        </p:txBody>
      </p:sp>
      <p:sp>
        <p:nvSpPr>
          <p:cNvPr id="3" name="Content Placeholder 2"/>
          <p:cNvSpPr>
            <a:spLocks noGrp="1"/>
          </p:cNvSpPr>
          <p:nvPr>
            <p:ph idx="1"/>
          </p:nvPr>
        </p:nvSpPr>
        <p:spPr/>
        <p:txBody>
          <a:bodyPr/>
          <a:lstStyle/>
          <a:p>
            <a:r>
              <a:rPr lang="en-US" sz="1600" dirty="0"/>
              <a:t>EP EPSDT SVS/AMB TRIP EC      </a:t>
            </a:r>
            <a:r>
              <a:rPr lang="en-US" sz="1600" dirty="0" smtClean="0"/>
              <a:t> A      </a:t>
            </a:r>
            <a:r>
              <a:rPr lang="en-US" sz="1600" dirty="0"/>
              <a:t>29.6000  12/01/1990 01/01/2006 01/31/2009</a:t>
            </a:r>
          </a:p>
          <a:p>
            <a:r>
              <a:rPr lang="en-US" sz="1600" dirty="0"/>
              <a:t>EP EPSDT SVS/AMB TRIP EC      </a:t>
            </a:r>
            <a:r>
              <a:rPr lang="en-US" sz="1600" dirty="0" smtClean="0"/>
              <a:t> A      </a:t>
            </a:r>
            <a:r>
              <a:rPr lang="en-US" sz="1600" dirty="0"/>
              <a:t>28.1200  12/01/1990 02/01/2009 03/31/2011</a:t>
            </a:r>
          </a:p>
          <a:p>
            <a:r>
              <a:rPr lang="en-US" sz="1600" dirty="0">
                <a:solidFill>
                  <a:schemeClr val="accent5">
                    <a:lumMod val="75000"/>
                  </a:schemeClr>
                </a:solidFill>
              </a:rPr>
              <a:t>EP EPSDT SVS/AMB TRIP EC      </a:t>
            </a:r>
            <a:r>
              <a:rPr lang="en-US" sz="1600" dirty="0" smtClean="0">
                <a:solidFill>
                  <a:schemeClr val="accent5">
                    <a:lumMod val="75000"/>
                  </a:schemeClr>
                </a:solidFill>
              </a:rPr>
              <a:t> A      26.7100  </a:t>
            </a:r>
            <a:r>
              <a:rPr lang="en-US" sz="1600" dirty="0">
                <a:solidFill>
                  <a:schemeClr val="accent5">
                    <a:lumMod val="75000"/>
                  </a:schemeClr>
                </a:solidFill>
              </a:rPr>
              <a:t>12/01/1990 04/01/2011 99/99/9999</a:t>
            </a:r>
          </a:p>
          <a:p>
            <a:r>
              <a:rPr lang="en-US" sz="1600" dirty="0"/>
              <a:t>EP EPSDT SVS/AMB TRIP EC  03  A     </a:t>
            </a:r>
            <a:r>
              <a:rPr lang="en-US" sz="1600" dirty="0" smtClean="0"/>
              <a:t>28.1200  </a:t>
            </a:r>
            <a:r>
              <a:rPr lang="en-US" sz="1600" dirty="0"/>
              <a:t>12/01/1990 04/01/2011 99/99/9999</a:t>
            </a:r>
          </a:p>
          <a:p>
            <a:r>
              <a:rPr lang="en-US" sz="1600" dirty="0"/>
              <a:t>EP EPSDT SVS/AMB TRIP EC  06  A     </a:t>
            </a:r>
            <a:r>
              <a:rPr lang="en-US" sz="1600" dirty="0" smtClean="0"/>
              <a:t>28.1200  </a:t>
            </a:r>
            <a:r>
              <a:rPr lang="en-US" sz="1600" dirty="0"/>
              <a:t>12/01/1990 04/01/2011 99/99/9999</a:t>
            </a:r>
          </a:p>
          <a:p>
            <a:r>
              <a:rPr lang="en-US" sz="1600" dirty="0"/>
              <a:t>EP EPSDT SVS/AMB TRIP EC  08  A     </a:t>
            </a:r>
            <a:r>
              <a:rPr lang="en-US" sz="1600" dirty="0" smtClean="0"/>
              <a:t>28.1200  </a:t>
            </a:r>
            <a:r>
              <a:rPr lang="en-US" sz="1600" dirty="0"/>
              <a:t>12/01/1990 04/01/2011 </a:t>
            </a:r>
            <a:r>
              <a:rPr lang="en-US" sz="1600" dirty="0" smtClean="0"/>
              <a:t>99/99/9999</a:t>
            </a:r>
          </a:p>
          <a:p>
            <a:endParaRPr lang="en-US" sz="1600" dirty="0"/>
          </a:p>
          <a:p>
            <a:r>
              <a:rPr lang="en-US" sz="1600" dirty="0"/>
              <a:t>EP Modifier: depends upon the Point of Service (i.e., school, 638 facility)</a:t>
            </a:r>
          </a:p>
          <a:p>
            <a:pPr marL="0" indent="0">
              <a:buNone/>
            </a:pPr>
            <a:endParaRPr lang="en-US" sz="1600" dirty="0"/>
          </a:p>
        </p:txBody>
      </p:sp>
      <p:sp>
        <p:nvSpPr>
          <p:cNvPr id="4" name="Slide Number Placeholder 3"/>
          <p:cNvSpPr>
            <a:spLocks noGrp="1"/>
          </p:cNvSpPr>
          <p:nvPr>
            <p:ph type="sldNum" sz="quarter" idx="4"/>
          </p:nvPr>
        </p:nvSpPr>
        <p:spPr/>
        <p:txBody>
          <a:bodyPr/>
          <a:lstStyle/>
          <a:p>
            <a:fld id="{FF445594-FFE8-4E90-934C-EFF530110A38}" type="slidenum">
              <a:rPr lang="en-US" smtClean="0"/>
              <a:t>17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957733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Use of EP modifier</a:t>
            </a:r>
            <a:endParaRPr lang="en-US" dirty="0"/>
          </a:p>
        </p:txBody>
      </p:sp>
      <p:sp>
        <p:nvSpPr>
          <p:cNvPr id="3" name="Content Placeholder 2"/>
          <p:cNvSpPr>
            <a:spLocks noGrp="1"/>
          </p:cNvSpPr>
          <p:nvPr>
            <p:ph idx="1"/>
          </p:nvPr>
        </p:nvSpPr>
        <p:spPr/>
        <p:txBody>
          <a:bodyPr/>
          <a:lstStyle/>
          <a:p>
            <a:r>
              <a:rPr lang="en-US" sz="1400" b="1" dirty="0"/>
              <a:t>Guidance for the Use of the Developmental Screening CPT Code and Modifier</a:t>
            </a:r>
            <a:endParaRPr lang="en-US" sz="1400" dirty="0"/>
          </a:p>
          <a:p>
            <a:r>
              <a:rPr lang="en-US" sz="1400" dirty="0"/>
              <a:t>In an effort to clarify any confusion on the part of providers in determining their reimbursement for performing a developmental screen at the 9, 18 or 24 month EPSDT visit, the following criteria must be met in order to use the EP modifier for enhanced reimbursement for the service.</a:t>
            </a:r>
          </a:p>
          <a:p>
            <a:pPr lvl="0"/>
            <a:r>
              <a:rPr lang="en-US" sz="1400" dirty="0"/>
              <a:t>The CPT reimbursement code for Developmental Screening  is </a:t>
            </a:r>
            <a:r>
              <a:rPr lang="en-US" sz="1400" dirty="0" smtClean="0"/>
              <a:t>96110</a:t>
            </a:r>
            <a:r>
              <a:rPr lang="en-US" sz="1400" dirty="0"/>
              <a:t> </a:t>
            </a:r>
          </a:p>
          <a:p>
            <a:pPr lvl="0"/>
            <a:r>
              <a:rPr lang="en-US" sz="1400" dirty="0"/>
              <a:t>To be eligible to use the EP modifier there must be documentation that:</a:t>
            </a:r>
          </a:p>
          <a:p>
            <a:pPr lvl="0"/>
            <a:r>
              <a:rPr lang="en-US" sz="1400" dirty="0"/>
              <a:t>The provider has completed training qualifications for the tool used; and</a:t>
            </a:r>
          </a:p>
          <a:p>
            <a:pPr lvl="0"/>
            <a:r>
              <a:rPr lang="en-US" sz="1400" dirty="0"/>
              <a:t>The certification or documentation of the training is placed in the CAQH (www.caqh.org); and</a:t>
            </a:r>
          </a:p>
          <a:p>
            <a:pPr lvl="0"/>
            <a:r>
              <a:rPr lang="en-US" sz="1400" dirty="0"/>
              <a:t>One of the AHCCCS approved tools was used (ASQ, PEDS, or M-CHAT r) as outlined in AMPM 430; and</a:t>
            </a:r>
          </a:p>
          <a:p>
            <a:pPr lvl="0"/>
            <a:r>
              <a:rPr lang="en-US" sz="1400" dirty="0"/>
              <a:t>There is a copy of the screening tool used on file in the member’s chart; and</a:t>
            </a:r>
          </a:p>
          <a:p>
            <a:pPr lvl="0"/>
            <a:r>
              <a:rPr lang="en-US" sz="1400" dirty="0"/>
              <a:t>The Developmental Screening was part of the 9, 18, or 24 month well EPSDT visit; and</a:t>
            </a:r>
          </a:p>
          <a:p>
            <a:pPr lvl="0"/>
            <a:r>
              <a:rPr lang="en-US" sz="1400" dirty="0"/>
              <a:t>The specific health plan claims resolution/adjudication process allows for the EP modifier to be used for this service</a:t>
            </a:r>
          </a:p>
          <a:p>
            <a:pPr lvl="0"/>
            <a:r>
              <a:rPr lang="en-US" sz="1400" dirty="0"/>
              <a:t>Refer to AMPM 430 B 4; AMPM 430 E 3 for further clarification.</a:t>
            </a:r>
          </a:p>
          <a:p>
            <a:endParaRPr lang="en-US" sz="1200" dirty="0"/>
          </a:p>
        </p:txBody>
      </p:sp>
      <p:sp>
        <p:nvSpPr>
          <p:cNvPr id="4" name="Slide Number Placeholder 3"/>
          <p:cNvSpPr>
            <a:spLocks noGrp="1"/>
          </p:cNvSpPr>
          <p:nvPr>
            <p:ph type="sldNum" sz="quarter" idx="4"/>
          </p:nvPr>
        </p:nvSpPr>
        <p:spPr/>
        <p:txBody>
          <a:bodyPr/>
          <a:lstStyle/>
          <a:p>
            <a:fld id="{FF445594-FFE8-4E90-934C-EFF530110A38}" type="slidenum">
              <a:rPr lang="en-US" smtClean="0"/>
              <a:t>18</a:t>
            </a:fld>
            <a:endParaRPr lang="en-US" dirty="0"/>
          </a:p>
        </p:txBody>
      </p:sp>
      <p:sp>
        <p:nvSpPr>
          <p:cNvPr id="5" name="Footer Placeholder 4"/>
          <p:cNvSpPr>
            <a:spLocks noGrp="1"/>
          </p:cNvSpPr>
          <p:nvPr>
            <p:ph type="ftr" sz="quarter" idx="3"/>
          </p:nvPr>
        </p:nvSpPr>
        <p:spPr>
          <a:xfrm>
            <a:off x="0" y="6248399"/>
            <a:ext cx="9144000" cy="329569"/>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62597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Developmental Surveillance</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6404" y="1600200"/>
            <a:ext cx="3583592"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40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Developmental Screening 2015-2016</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8492" y="1600200"/>
            <a:ext cx="8239415"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443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Acute Performance Measures Template Page 1</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595588"/>
            <a:ext cx="8382000" cy="238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17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9 Month EPSDT Tracking Form</a:t>
            </a:r>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t>21</a:t>
            </a:fld>
            <a:endParaRPr lang="en-US" dirty="0"/>
          </a:p>
        </p:txBody>
      </p:sp>
      <p:sp>
        <p:nvSpPr>
          <p:cNvPr id="3" name="Footer Placeholder 2"/>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74164"/>
            <a:ext cx="8382000" cy="362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4" y="1643063"/>
            <a:ext cx="8429625" cy="391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489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18 Month EPSDT Tracking Form</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67205"/>
            <a:ext cx="8382000" cy="363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8305800"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823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24 Month EPSDT Tracking Form</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6" name="Content Placeholder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001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42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Acute Performance Measures Template Page 5</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3856" y="1600200"/>
            <a:ext cx="736868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09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Acute Performance Measures Template Page 5</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7144" y="1600200"/>
            <a:ext cx="6482112"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927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ASQ - 3 and ASQ - SE</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clas.uiowa.edu/nrcfcp/sites/clas.uiowa.edu.nrcfcp/files/Ages%20and%20Stages%20Questionnaires%20ASQSE.PDF</a:t>
            </a:r>
            <a:endParaRPr lang="en-US" dirty="0" smtClean="0"/>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656621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ASQ Tools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182019"/>
            <a:ext cx="579120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514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ASQ Tools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1027" y="1600200"/>
            <a:ext cx="5354345"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069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838200"/>
          </a:xfrm>
        </p:spPr>
        <p:txBody>
          <a:bodyPr/>
          <a:lstStyle/>
          <a:p>
            <a:pPr algn="ctr"/>
            <a:r>
              <a:rPr lang="en-US" dirty="0" smtClean="0"/>
              <a:t>ASQ</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1468716"/>
              </p:ext>
            </p:extLst>
          </p:nvPr>
        </p:nvGraphicFramePr>
        <p:xfrm>
          <a:off x="457200" y="1295402"/>
          <a:ext cx="8382000" cy="4897118"/>
        </p:xfrm>
        <a:graphic>
          <a:graphicData uri="http://schemas.openxmlformats.org/drawingml/2006/table">
            <a:tbl>
              <a:tblPr firstRow="1" bandRow="1">
                <a:tableStyleId>{5C22544A-7EE6-4342-B048-85BDC9FD1C3A}</a:tableStyleId>
              </a:tblPr>
              <a:tblGrid>
                <a:gridCol w="4191000"/>
                <a:gridCol w="4191000"/>
              </a:tblGrid>
              <a:tr h="1267617">
                <a:tc>
                  <a:txBody>
                    <a:bodyPr/>
                    <a:lstStyle/>
                    <a:p>
                      <a:r>
                        <a:rPr lang="en-US" dirty="0" smtClean="0"/>
                        <a:t>Age Range</a:t>
                      </a:r>
                      <a:endParaRPr lang="en-US" dirty="0"/>
                    </a:p>
                  </a:txBody>
                  <a:tcPr/>
                </a:tc>
                <a:tc>
                  <a:txBody>
                    <a:bodyPr/>
                    <a:lstStyle/>
                    <a:p>
                      <a:r>
                        <a:rPr lang="en-US" dirty="0" smtClean="0"/>
                        <a:t>1-66 months for ASQ-3</a:t>
                      </a:r>
                    </a:p>
                    <a:p>
                      <a:r>
                        <a:rPr lang="en-US" dirty="0" smtClean="0"/>
                        <a:t>3-66 months for ASQ-SE</a:t>
                      </a:r>
                    </a:p>
                    <a:p>
                      <a:r>
                        <a:rPr lang="en-US" dirty="0" smtClean="0"/>
                        <a:t>Includes an age calculator which will correct for prematurity</a:t>
                      </a:r>
                      <a:endParaRPr lang="en-US" dirty="0"/>
                    </a:p>
                  </a:txBody>
                  <a:tcPr/>
                </a:tc>
              </a:tr>
              <a:tr h="682563">
                <a:tc>
                  <a:txBody>
                    <a:bodyPr/>
                    <a:lstStyle/>
                    <a:p>
                      <a:r>
                        <a:rPr lang="en-US" dirty="0" smtClean="0"/>
                        <a:t>Number of items</a:t>
                      </a:r>
                      <a:endParaRPr lang="en-US" dirty="0"/>
                    </a:p>
                  </a:txBody>
                  <a:tcPr/>
                </a:tc>
                <a:tc>
                  <a:txBody>
                    <a:bodyPr/>
                    <a:lstStyle/>
                    <a:p>
                      <a:r>
                        <a:rPr lang="en-US" dirty="0" smtClean="0"/>
                        <a:t>About 30 with responses limited to : “Yes”, “Sometimes”, and “Not Yet”</a:t>
                      </a:r>
                      <a:endParaRPr lang="en-US" dirty="0"/>
                    </a:p>
                  </a:txBody>
                  <a:tcPr/>
                </a:tc>
              </a:tr>
              <a:tr h="395453">
                <a:tc>
                  <a:txBody>
                    <a:bodyPr/>
                    <a:lstStyle/>
                    <a:p>
                      <a:r>
                        <a:rPr lang="en-US" dirty="0" smtClean="0"/>
                        <a:t>Reading</a:t>
                      </a:r>
                      <a:r>
                        <a:rPr lang="en-US" baseline="0" dirty="0" smtClean="0"/>
                        <a:t> Level</a:t>
                      </a:r>
                      <a:endParaRPr lang="en-US" dirty="0"/>
                    </a:p>
                  </a:txBody>
                  <a:tcPr/>
                </a:tc>
                <a:tc>
                  <a:txBody>
                    <a:bodyPr/>
                    <a:lstStyle/>
                    <a:p>
                      <a:r>
                        <a:rPr lang="en-US" dirty="0" smtClean="0"/>
                        <a:t>Grades 4 - 6</a:t>
                      </a:r>
                      <a:endParaRPr lang="en-US" dirty="0"/>
                    </a:p>
                  </a:txBody>
                  <a:tcPr/>
                </a:tc>
              </a:tr>
              <a:tr h="395453">
                <a:tc>
                  <a:txBody>
                    <a:bodyPr/>
                    <a:lstStyle/>
                    <a:p>
                      <a:r>
                        <a:rPr lang="en-US" dirty="0" smtClean="0"/>
                        <a:t>Completed by</a:t>
                      </a:r>
                      <a:endParaRPr lang="en-US" dirty="0"/>
                    </a:p>
                  </a:txBody>
                  <a:tcPr/>
                </a:tc>
                <a:tc>
                  <a:txBody>
                    <a:bodyPr/>
                    <a:lstStyle/>
                    <a:p>
                      <a:r>
                        <a:rPr lang="en-US" dirty="0" smtClean="0"/>
                        <a:t>Parents</a:t>
                      </a:r>
                      <a:endParaRPr lang="en-US" dirty="0"/>
                    </a:p>
                  </a:txBody>
                  <a:tcPr/>
                </a:tc>
              </a:tr>
              <a:tr h="395453">
                <a:tc>
                  <a:txBody>
                    <a:bodyPr/>
                    <a:lstStyle/>
                    <a:p>
                      <a:r>
                        <a:rPr lang="en-US" dirty="0" smtClean="0"/>
                        <a:t>Time to complete</a:t>
                      </a:r>
                      <a:endParaRPr lang="en-US" dirty="0"/>
                    </a:p>
                  </a:txBody>
                  <a:tcPr/>
                </a:tc>
                <a:tc>
                  <a:txBody>
                    <a:bodyPr/>
                    <a:lstStyle/>
                    <a:p>
                      <a:r>
                        <a:rPr lang="en-US" dirty="0" smtClean="0"/>
                        <a:t>10 – 15 minutes</a:t>
                      </a:r>
                      <a:endParaRPr lang="en-US" dirty="0"/>
                    </a:p>
                  </a:txBody>
                  <a:tcPr/>
                </a:tc>
              </a:tr>
              <a:tr h="682563">
                <a:tc>
                  <a:txBody>
                    <a:bodyPr/>
                    <a:lstStyle/>
                    <a:p>
                      <a:r>
                        <a:rPr lang="en-US" dirty="0" smtClean="0"/>
                        <a:t>Time to score</a:t>
                      </a:r>
                      <a:endParaRPr lang="en-US" dirty="0"/>
                    </a:p>
                  </a:txBody>
                  <a:tcPr/>
                </a:tc>
                <a:tc>
                  <a:txBody>
                    <a:bodyPr/>
                    <a:lstStyle/>
                    <a:p>
                      <a:r>
                        <a:rPr lang="en-US" dirty="0" smtClean="0"/>
                        <a:t>2-3 minutes with scores weighted</a:t>
                      </a:r>
                      <a:r>
                        <a:rPr lang="en-US" baseline="0" dirty="0" smtClean="0"/>
                        <a:t> between 0 and 10</a:t>
                      </a:r>
                      <a:endParaRPr lang="en-US" dirty="0"/>
                    </a:p>
                  </a:txBody>
                  <a:tcPr/>
                </a:tc>
              </a:tr>
              <a:tr h="395453">
                <a:tc>
                  <a:txBody>
                    <a:bodyPr/>
                    <a:lstStyle/>
                    <a:p>
                      <a:r>
                        <a:rPr lang="en-US" dirty="0" smtClean="0"/>
                        <a:t>Languages</a:t>
                      </a:r>
                      <a:endParaRPr lang="en-US" dirty="0"/>
                    </a:p>
                  </a:txBody>
                  <a:tcPr/>
                </a:tc>
                <a:tc>
                  <a:txBody>
                    <a:bodyPr/>
                    <a:lstStyle/>
                    <a:p>
                      <a:r>
                        <a:rPr lang="en-US" dirty="0" smtClean="0"/>
                        <a:t>English,</a:t>
                      </a:r>
                      <a:r>
                        <a:rPr lang="en-US" baseline="0" dirty="0" smtClean="0"/>
                        <a:t> </a:t>
                      </a:r>
                      <a:r>
                        <a:rPr lang="en-US" dirty="0" smtClean="0"/>
                        <a:t>Spanish and French</a:t>
                      </a:r>
                      <a:endParaRPr lang="en-US" dirty="0"/>
                    </a:p>
                  </a:txBody>
                  <a:tcPr/>
                </a:tc>
              </a:tr>
              <a:tr h="682563">
                <a:tc>
                  <a:txBody>
                    <a:bodyPr/>
                    <a:lstStyle/>
                    <a:p>
                      <a:r>
                        <a:rPr lang="en-US" dirty="0" smtClean="0"/>
                        <a:t>Developmental areas screened</a:t>
                      </a:r>
                      <a:endParaRPr lang="en-US" dirty="0"/>
                    </a:p>
                  </a:txBody>
                  <a:tcPr/>
                </a:tc>
                <a:tc>
                  <a:txBody>
                    <a:bodyPr/>
                    <a:lstStyle/>
                    <a:p>
                      <a:r>
                        <a:rPr lang="en-US" dirty="0" smtClean="0"/>
                        <a:t>Communication,</a:t>
                      </a:r>
                      <a:r>
                        <a:rPr lang="en-US" baseline="0" dirty="0" smtClean="0"/>
                        <a:t> gross motor, fine motor, personal-social, problem solving</a:t>
                      </a:r>
                      <a:endParaRPr lang="en-US" dirty="0"/>
                    </a:p>
                  </a:txBody>
                  <a:tcPr/>
                </a:tc>
              </a:tr>
            </a:tbl>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29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83733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Choosing An Effective Screening Tool</a:t>
            </a:r>
            <a:endParaRPr lang="en-US" dirty="0"/>
          </a:p>
        </p:txBody>
      </p:sp>
      <p:sp>
        <p:nvSpPr>
          <p:cNvPr id="3" name="Content Placeholder 2"/>
          <p:cNvSpPr>
            <a:spLocks noGrp="1"/>
          </p:cNvSpPr>
          <p:nvPr>
            <p:ph idx="1"/>
          </p:nvPr>
        </p:nvSpPr>
        <p:spPr/>
        <p:txBody>
          <a:bodyPr/>
          <a:lstStyle/>
          <a:p>
            <a:r>
              <a:rPr lang="en-US" dirty="0" smtClean="0"/>
              <a:t>Valid and accurate</a:t>
            </a:r>
          </a:p>
          <a:p>
            <a:r>
              <a:rPr lang="en-US" dirty="0" smtClean="0"/>
              <a:t>Norm referenced</a:t>
            </a:r>
          </a:p>
          <a:p>
            <a:r>
              <a:rPr lang="en-US" dirty="0" smtClean="0"/>
              <a:t>Consistent and reliable</a:t>
            </a:r>
          </a:p>
          <a:p>
            <a:r>
              <a:rPr lang="en-US" dirty="0" smtClean="0"/>
              <a:t>Culturally sensitive</a:t>
            </a:r>
          </a:p>
          <a:p>
            <a:r>
              <a:rPr lang="en-US" dirty="0" smtClean="0"/>
              <a:t>Adequate for a normative population</a:t>
            </a:r>
          </a:p>
          <a:p>
            <a:r>
              <a:rPr lang="en-US" dirty="0" smtClean="0"/>
              <a:t>Easy to administer</a:t>
            </a:r>
          </a:p>
          <a:p>
            <a:r>
              <a:rPr lang="en-US" dirty="0" smtClean="0"/>
              <a:t>Cost effective</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8018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the ASQ Works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5598" y="1600200"/>
            <a:ext cx="6525204"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250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the ASQ Works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9266" y="1600200"/>
            <a:ext cx="639786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339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ASQ Benefits</a:t>
            </a:r>
            <a:endParaRPr lang="en-US" dirty="0"/>
          </a:p>
        </p:txBody>
      </p:sp>
      <p:sp>
        <p:nvSpPr>
          <p:cNvPr id="3" name="Content Placeholder 2"/>
          <p:cNvSpPr>
            <a:spLocks noGrp="1"/>
          </p:cNvSpPr>
          <p:nvPr>
            <p:ph idx="1"/>
          </p:nvPr>
        </p:nvSpPr>
        <p:spPr/>
        <p:txBody>
          <a:bodyPr/>
          <a:lstStyle/>
          <a:p>
            <a:r>
              <a:rPr lang="en-US" sz="1400" dirty="0" smtClean="0"/>
              <a:t>Offer </a:t>
            </a:r>
            <a:r>
              <a:rPr lang="en-US" sz="1400" dirty="0"/>
              <a:t>a range of cutoffs tied to 2.0, 1.5, and 1.0 standard deviations below the mean for which children performing at the latter two cutoffs are identified as in need of monitoring and provided with follow-up activities; </a:t>
            </a:r>
          </a:p>
          <a:p>
            <a:r>
              <a:rPr lang="en-US" sz="1400" dirty="0" smtClean="0"/>
              <a:t>Have </a:t>
            </a:r>
            <a:r>
              <a:rPr lang="en-US" sz="1400" dirty="0"/>
              <a:t>an optional ASQ activities kit to designed to help parents promote development (and help educators with initial intervention planning);</a:t>
            </a:r>
          </a:p>
          <a:p>
            <a:r>
              <a:rPr lang="en-US" sz="1400" dirty="0" smtClean="0"/>
              <a:t>Because </a:t>
            </a:r>
            <a:r>
              <a:rPr lang="en-US" sz="1400" dirty="0"/>
              <a:t>there are multiple items per domain, experienced professionals can potentially discern strengths and weaknesses within skill areas;</a:t>
            </a:r>
          </a:p>
          <a:p>
            <a:r>
              <a:rPr lang="en-US" sz="1400" dirty="0" smtClean="0"/>
              <a:t>Help </a:t>
            </a:r>
            <a:r>
              <a:rPr lang="en-US" sz="1400" dirty="0"/>
              <a:t>with immediate instructional planning;</a:t>
            </a:r>
          </a:p>
          <a:p>
            <a:r>
              <a:rPr lang="en-US" sz="1400" dirty="0" smtClean="0"/>
              <a:t>As </a:t>
            </a:r>
            <a:r>
              <a:rPr lang="en-US" sz="1400" dirty="0"/>
              <a:t>with PEDS Tools, ASQ Tools are known to improve parents’ understanding of child development;</a:t>
            </a:r>
          </a:p>
          <a:p>
            <a:r>
              <a:rPr lang="en-US" sz="1400" dirty="0" smtClean="0"/>
              <a:t>Offer</a:t>
            </a:r>
            <a:r>
              <a:rPr lang="en-US" sz="1400" dirty="0"/>
              <a:t>, when the M-CHAT is added, basic compliance with AAP policies; </a:t>
            </a:r>
          </a:p>
          <a:p>
            <a:r>
              <a:rPr lang="en-US" sz="1400" dirty="0" smtClean="0"/>
              <a:t>Elicit </a:t>
            </a:r>
            <a:r>
              <a:rPr lang="en-US" sz="1400" dirty="0"/>
              <a:t>parents’ concerns about vision, hearing and health and overall appraisals of developmental-behavioral status;</a:t>
            </a:r>
          </a:p>
          <a:p>
            <a:r>
              <a:rPr lang="en-US" sz="1400" dirty="0" smtClean="0"/>
              <a:t>The </a:t>
            </a:r>
            <a:r>
              <a:rPr lang="en-US" sz="1400" dirty="0"/>
              <a:t>Spanish language translation is much improved as compared to the ASQ-2</a:t>
            </a:r>
          </a:p>
          <a:p>
            <a:r>
              <a:rPr lang="en-US" sz="1400" dirty="0" smtClean="0"/>
              <a:t>As </a:t>
            </a:r>
            <a:r>
              <a:rPr lang="en-US" sz="1400" dirty="0"/>
              <a:t>with PEDS Tools, the ASQ Tools provide templates for referral letters, consent forms, and take-home parent summary reports (in English and Spanish);</a:t>
            </a:r>
          </a:p>
          <a:p>
            <a:endParaRPr lang="en-US" sz="1400" dirty="0"/>
          </a:p>
        </p:txBody>
      </p:sp>
      <p:sp>
        <p:nvSpPr>
          <p:cNvPr id="4" name="Slide Number Placeholder 3"/>
          <p:cNvSpPr>
            <a:spLocks noGrp="1"/>
          </p:cNvSpPr>
          <p:nvPr>
            <p:ph type="sldNum" sz="quarter" idx="4"/>
          </p:nvPr>
        </p:nvSpPr>
        <p:spPr/>
        <p:txBody>
          <a:bodyPr/>
          <a:lstStyle/>
          <a:p>
            <a:fld id="{FF445594-FFE8-4E90-934C-EFF530110A38}" type="slidenum">
              <a:rPr lang="en-US" smtClean="0"/>
              <a:t>32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99350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ASQ Challenges</a:t>
            </a:r>
            <a:endParaRPr lang="en-US" dirty="0"/>
          </a:p>
        </p:txBody>
      </p:sp>
      <p:sp>
        <p:nvSpPr>
          <p:cNvPr id="3" name="Content Placeholder 2"/>
          <p:cNvSpPr>
            <a:spLocks noGrp="1"/>
          </p:cNvSpPr>
          <p:nvPr>
            <p:ph idx="1"/>
          </p:nvPr>
        </p:nvSpPr>
        <p:spPr/>
        <p:txBody>
          <a:bodyPr/>
          <a:lstStyle/>
          <a:p>
            <a:r>
              <a:rPr lang="en-US" sz="1100" dirty="0" smtClean="0"/>
              <a:t>Because </a:t>
            </a:r>
            <a:r>
              <a:rPr lang="en-US" sz="1100" dirty="0"/>
              <a:t>the ASQ-3 does not measure behavioral/social-emotional/mental health skills, the ASQ:SE must be administered to capture these domains or whenever ASQ-3 results are problematic;</a:t>
            </a:r>
          </a:p>
          <a:p>
            <a:r>
              <a:rPr lang="en-US" sz="1100" dirty="0" smtClean="0"/>
              <a:t>The </a:t>
            </a:r>
            <a:r>
              <a:rPr lang="en-US" sz="1100" dirty="0"/>
              <a:t>length of each measure, 30 – 35 per screen, and the absence of a complete interview administration option, make ASQ Tools less than suitable for interview administration (often needed in health care and telephone services), in survey studies, etc. Many health care providers find ASQ Tools too lengthy for routine use in primary care;</a:t>
            </a:r>
          </a:p>
          <a:p>
            <a:r>
              <a:rPr lang="en-US" sz="1100" dirty="0" smtClean="0"/>
              <a:t>As </a:t>
            </a:r>
            <a:r>
              <a:rPr lang="en-US" sz="1100" dirty="0"/>
              <a:t>with some PEDS Tools studies, some research on ASQ suffered from problematic administration. In the case of the ASQ, the common error is the failure to have parents self-administer items to children (but instead to rely on professional judgment about skills);</a:t>
            </a:r>
          </a:p>
          <a:p>
            <a:r>
              <a:rPr lang="en-US" sz="1100" dirty="0" smtClean="0"/>
              <a:t>Does </a:t>
            </a:r>
            <a:r>
              <a:rPr lang="en-US" sz="1100" dirty="0"/>
              <a:t>not identify what other services could be helpful to those who score in the monitoring zone; </a:t>
            </a:r>
          </a:p>
          <a:p>
            <a:r>
              <a:rPr lang="en-US" sz="1100" dirty="0" smtClean="0"/>
              <a:t>Does </a:t>
            </a:r>
            <a:r>
              <a:rPr lang="en-US" sz="1100" dirty="0"/>
              <a:t>not include measures of psychosocial risk and resilience; </a:t>
            </a:r>
          </a:p>
          <a:p>
            <a:r>
              <a:rPr lang="en-US" sz="1100" dirty="0" smtClean="0"/>
              <a:t>Although </a:t>
            </a:r>
            <a:r>
              <a:rPr lang="en-US" sz="1100" dirty="0"/>
              <a:t>overall readability (when response options are included) is low, many individual items require reading skills at the 10</a:t>
            </a:r>
            <a:r>
              <a:rPr lang="en-US" sz="1100" baseline="30000" dirty="0"/>
              <a:t>th</a:t>
            </a:r>
            <a:r>
              <a:rPr lang="en-US" sz="1100" dirty="0"/>
              <a:t> grade level and higher) as evaluated by </a:t>
            </a:r>
            <a:r>
              <a:rPr lang="en-US" sz="1100" dirty="0">
                <a:hlinkClick r:id="rId3"/>
              </a:rPr>
              <a:t>http://www.readability-score.com</a:t>
            </a:r>
            <a:r>
              <a:rPr lang="en-US" sz="1100" dirty="0" smtClean="0"/>
              <a:t>.;</a:t>
            </a:r>
            <a:endParaRPr lang="en-US" sz="1100" dirty="0"/>
          </a:p>
          <a:p>
            <a:r>
              <a:rPr lang="en-US" sz="1100" dirty="0" smtClean="0"/>
              <a:t>Does </a:t>
            </a:r>
            <a:r>
              <a:rPr lang="en-US" sz="1100" dirty="0"/>
              <a:t>not provide psychosocial risk and resilience measures for full compliance with AAP screening and surveillance policies;</a:t>
            </a:r>
          </a:p>
          <a:p>
            <a:r>
              <a:rPr lang="en-US" sz="1100" dirty="0" smtClean="0"/>
              <a:t>When </a:t>
            </a:r>
            <a:r>
              <a:rPr lang="en-US" sz="1100" dirty="0"/>
              <a:t>used in a mail-out program, return rates are less than 35% for high risk families;</a:t>
            </a:r>
          </a:p>
          <a:p>
            <a:r>
              <a:rPr lang="en-US" sz="1100" dirty="0" smtClean="0"/>
              <a:t>Requires </a:t>
            </a:r>
            <a:r>
              <a:rPr lang="en-US" sz="1100" dirty="0"/>
              <a:t>a materials kit (unless, in an at-home self-administration, parents can be counted on to have needed stimuli);</a:t>
            </a:r>
          </a:p>
          <a:p>
            <a:r>
              <a:rPr lang="en-US" sz="1100" dirty="0" smtClean="0"/>
              <a:t>Does </a:t>
            </a:r>
            <a:r>
              <a:rPr lang="en-US" sz="1100" dirty="0"/>
              <a:t>not offer an evidence-based interpretation of parents’ concerns;</a:t>
            </a:r>
          </a:p>
          <a:p>
            <a:r>
              <a:rPr lang="en-US" sz="1100" dirty="0" smtClean="0"/>
              <a:t>Problems </a:t>
            </a:r>
            <a:r>
              <a:rPr lang="en-US" sz="1100" dirty="0"/>
              <a:t>found on the ASQ:SE were more associated with parental distress than with children’s performance via clinical observation.</a:t>
            </a:r>
          </a:p>
          <a:p>
            <a:endParaRPr lang="en-US" sz="1100" dirty="0"/>
          </a:p>
        </p:txBody>
      </p:sp>
      <p:sp>
        <p:nvSpPr>
          <p:cNvPr id="4" name="Slide Number Placeholder 3"/>
          <p:cNvSpPr>
            <a:spLocks noGrp="1"/>
          </p:cNvSpPr>
          <p:nvPr>
            <p:ph type="sldNum" sz="quarter" idx="4"/>
          </p:nvPr>
        </p:nvSpPr>
        <p:spPr/>
        <p:txBody>
          <a:bodyPr/>
          <a:lstStyle/>
          <a:p>
            <a:fld id="{FF445594-FFE8-4E90-934C-EFF530110A38}" type="slidenum">
              <a:rPr lang="en-US" smtClean="0"/>
              <a:t>33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632950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Parents’ Evaluation of Developmental Status (PEDS)</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www.azpedialearning.org/pdf/PEDS%20Certification%20for%20AZPediaLearning.pdf</a:t>
            </a:r>
            <a:endParaRPr lang="en-US" dirty="0" smtClean="0"/>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148610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PEDS Tools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13701" y="1600200"/>
            <a:ext cx="546899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328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PEDS Tools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2799" y="1600200"/>
            <a:ext cx="4290802"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882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838200"/>
          </a:xfrm>
        </p:spPr>
        <p:txBody>
          <a:bodyPr/>
          <a:lstStyle/>
          <a:p>
            <a:pPr algn="ctr"/>
            <a:r>
              <a:rPr lang="en-US" dirty="0" smtClean="0"/>
              <a:t>PEDS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6713331"/>
              </p:ext>
            </p:extLst>
          </p:nvPr>
        </p:nvGraphicFramePr>
        <p:xfrm>
          <a:off x="457200" y="1560271"/>
          <a:ext cx="8382000" cy="4695488"/>
        </p:xfrm>
        <a:graphic>
          <a:graphicData uri="http://schemas.openxmlformats.org/drawingml/2006/table">
            <a:tbl>
              <a:tblPr firstRow="1" bandRow="1">
                <a:tableStyleId>{5C22544A-7EE6-4342-B048-85BDC9FD1C3A}</a:tableStyleId>
              </a:tblPr>
              <a:tblGrid>
                <a:gridCol w="4191000"/>
                <a:gridCol w="4191000"/>
              </a:tblGrid>
              <a:tr h="908602">
                <a:tc>
                  <a:txBody>
                    <a:bodyPr/>
                    <a:lstStyle/>
                    <a:p>
                      <a:r>
                        <a:rPr lang="en-US" dirty="0" smtClean="0"/>
                        <a:t>Age Range</a:t>
                      </a:r>
                      <a:endParaRPr lang="en-US" dirty="0"/>
                    </a:p>
                  </a:txBody>
                  <a:tcPr/>
                </a:tc>
                <a:tc>
                  <a:txBody>
                    <a:bodyPr/>
                    <a:lstStyle/>
                    <a:p>
                      <a:r>
                        <a:rPr lang="en-US" dirty="0" smtClean="0"/>
                        <a:t>Birth to 7 years 11 months</a:t>
                      </a:r>
                    </a:p>
                    <a:p>
                      <a:r>
                        <a:rPr lang="en-US" dirty="0" smtClean="0"/>
                        <a:t>Includes an age calculator which will correct for prematurity</a:t>
                      </a:r>
                      <a:endParaRPr lang="en-US" dirty="0"/>
                    </a:p>
                  </a:txBody>
                  <a:tcPr/>
                </a:tc>
              </a:tr>
              <a:tr h="565693">
                <a:tc>
                  <a:txBody>
                    <a:bodyPr/>
                    <a:lstStyle/>
                    <a:p>
                      <a:r>
                        <a:rPr lang="en-US" dirty="0" smtClean="0"/>
                        <a:t>Number of items</a:t>
                      </a:r>
                      <a:endParaRPr lang="en-US" dirty="0"/>
                    </a:p>
                  </a:txBody>
                  <a:tcPr/>
                </a:tc>
                <a:tc>
                  <a:txBody>
                    <a:bodyPr/>
                    <a:lstStyle/>
                    <a:p>
                      <a:r>
                        <a:rPr lang="en-US" dirty="0" smtClean="0"/>
                        <a:t>About 6</a:t>
                      </a:r>
                      <a:r>
                        <a:rPr lang="en-US" baseline="0" dirty="0" smtClean="0"/>
                        <a:t> - 10</a:t>
                      </a:r>
                      <a:r>
                        <a:rPr lang="en-US" dirty="0" smtClean="0"/>
                        <a:t> with responses</a:t>
                      </a:r>
                      <a:r>
                        <a:rPr lang="en-US" baseline="0" dirty="0" smtClean="0"/>
                        <a:t> “No”, “Yes”, “A </a:t>
                      </a:r>
                      <a:r>
                        <a:rPr lang="en-US" baseline="0" smtClean="0"/>
                        <a:t>little” including </a:t>
                      </a:r>
                      <a:r>
                        <a:rPr lang="en-US" baseline="0" dirty="0" smtClean="0"/>
                        <a:t>free text for comments</a:t>
                      </a:r>
                      <a:endParaRPr lang="en-US" dirty="0"/>
                    </a:p>
                  </a:txBody>
                  <a:tcPr/>
                </a:tc>
              </a:tr>
              <a:tr h="323253">
                <a:tc>
                  <a:txBody>
                    <a:bodyPr/>
                    <a:lstStyle/>
                    <a:p>
                      <a:r>
                        <a:rPr lang="en-US" dirty="0" smtClean="0"/>
                        <a:t>Reading</a:t>
                      </a:r>
                      <a:r>
                        <a:rPr lang="en-US" baseline="0" dirty="0" smtClean="0"/>
                        <a:t> Level</a:t>
                      </a:r>
                      <a:endParaRPr lang="en-US" dirty="0"/>
                    </a:p>
                  </a:txBody>
                  <a:tcPr/>
                </a:tc>
                <a:tc>
                  <a:txBody>
                    <a:bodyPr/>
                    <a:lstStyle/>
                    <a:p>
                      <a:r>
                        <a:rPr lang="en-US" dirty="0" smtClean="0"/>
                        <a:t>Grades 4 - 5</a:t>
                      </a:r>
                      <a:endParaRPr lang="en-US" dirty="0"/>
                    </a:p>
                  </a:txBody>
                  <a:tcPr/>
                </a:tc>
              </a:tr>
              <a:tr h="323253">
                <a:tc>
                  <a:txBody>
                    <a:bodyPr/>
                    <a:lstStyle/>
                    <a:p>
                      <a:r>
                        <a:rPr lang="en-US" dirty="0" smtClean="0"/>
                        <a:t>Completed by</a:t>
                      </a:r>
                      <a:endParaRPr lang="en-US" dirty="0"/>
                    </a:p>
                  </a:txBody>
                  <a:tcPr/>
                </a:tc>
                <a:tc>
                  <a:txBody>
                    <a:bodyPr/>
                    <a:lstStyle/>
                    <a:p>
                      <a:r>
                        <a:rPr lang="en-US" dirty="0" smtClean="0"/>
                        <a:t>Parents or with PCP</a:t>
                      </a:r>
                      <a:endParaRPr lang="en-US" dirty="0"/>
                    </a:p>
                  </a:txBody>
                  <a:tcPr/>
                </a:tc>
              </a:tr>
              <a:tr h="565693">
                <a:tc>
                  <a:txBody>
                    <a:bodyPr/>
                    <a:lstStyle/>
                    <a:p>
                      <a:r>
                        <a:rPr lang="en-US" dirty="0" smtClean="0"/>
                        <a:t>Time to complete</a:t>
                      </a:r>
                      <a:endParaRPr lang="en-US" dirty="0"/>
                    </a:p>
                  </a:txBody>
                  <a:tcPr/>
                </a:tc>
                <a:tc>
                  <a:txBody>
                    <a:bodyPr/>
                    <a:lstStyle/>
                    <a:p>
                      <a:r>
                        <a:rPr lang="en-US" dirty="0" smtClean="0"/>
                        <a:t>10 – 15 minutes.  If performed as an interview, less time involved</a:t>
                      </a:r>
                      <a:endParaRPr lang="en-US" dirty="0"/>
                    </a:p>
                  </a:txBody>
                  <a:tcPr/>
                </a:tc>
              </a:tr>
              <a:tr h="489248">
                <a:tc>
                  <a:txBody>
                    <a:bodyPr/>
                    <a:lstStyle/>
                    <a:p>
                      <a:r>
                        <a:rPr lang="en-US" dirty="0" smtClean="0"/>
                        <a:t>Time to score</a:t>
                      </a:r>
                      <a:endParaRPr lang="en-US" dirty="0"/>
                    </a:p>
                  </a:txBody>
                  <a:tcPr/>
                </a:tc>
                <a:tc>
                  <a:txBody>
                    <a:bodyPr/>
                    <a:lstStyle/>
                    <a:p>
                      <a:r>
                        <a:rPr lang="en-US" dirty="0" smtClean="0"/>
                        <a:t>2-3 minutes </a:t>
                      </a:r>
                      <a:endParaRPr lang="en-US" dirty="0"/>
                    </a:p>
                  </a:txBody>
                  <a:tcPr/>
                </a:tc>
              </a:tr>
              <a:tr h="323253">
                <a:tc>
                  <a:txBody>
                    <a:bodyPr/>
                    <a:lstStyle/>
                    <a:p>
                      <a:r>
                        <a:rPr lang="en-US" dirty="0" smtClean="0"/>
                        <a:t>Languages</a:t>
                      </a:r>
                      <a:endParaRPr lang="en-US" dirty="0"/>
                    </a:p>
                  </a:txBody>
                  <a:tcPr/>
                </a:tc>
                <a:tc>
                  <a:txBody>
                    <a:bodyPr/>
                    <a:lstStyle/>
                    <a:p>
                      <a:r>
                        <a:rPr lang="en-US" dirty="0" smtClean="0"/>
                        <a:t>English</a:t>
                      </a:r>
                      <a:r>
                        <a:rPr lang="en-US" baseline="0" dirty="0" smtClean="0"/>
                        <a:t> and multiple others</a:t>
                      </a:r>
                      <a:endParaRPr lang="en-US" dirty="0"/>
                    </a:p>
                  </a:txBody>
                  <a:tcPr/>
                </a:tc>
              </a:tr>
              <a:tr h="808133">
                <a:tc>
                  <a:txBody>
                    <a:bodyPr/>
                    <a:lstStyle/>
                    <a:p>
                      <a:r>
                        <a:rPr lang="en-US" dirty="0" smtClean="0"/>
                        <a:t>Developmental areas screened</a:t>
                      </a:r>
                      <a:endParaRPr lang="en-US" dirty="0"/>
                    </a:p>
                  </a:txBody>
                  <a:tcPr/>
                </a:tc>
                <a:tc>
                  <a:txBody>
                    <a:bodyPr/>
                    <a:lstStyle/>
                    <a:p>
                      <a:r>
                        <a:rPr lang="en-US" dirty="0" smtClean="0"/>
                        <a:t>Language,</a:t>
                      </a:r>
                      <a:r>
                        <a:rPr lang="en-US" baseline="0" dirty="0" smtClean="0"/>
                        <a:t> motor, self-help; early academic, behavioral, social-emotional/mental health</a:t>
                      </a:r>
                      <a:endParaRPr lang="en-US" dirty="0"/>
                    </a:p>
                  </a:txBody>
                  <a:tcPr/>
                </a:tc>
              </a:tr>
            </a:tbl>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37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923756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PEDS Tool</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7154" y="1600200"/>
            <a:ext cx="3622091"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77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PEDS Scoring</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6271" y="1600200"/>
            <a:ext cx="572385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30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AMPM Chapter 430</a:t>
            </a:r>
            <a:endParaRPr lang="en-US" dirty="0"/>
          </a:p>
        </p:txBody>
      </p:sp>
      <p:sp>
        <p:nvSpPr>
          <p:cNvPr id="3" name="Content Placeholder 2"/>
          <p:cNvSpPr>
            <a:spLocks noGrp="1"/>
          </p:cNvSpPr>
          <p:nvPr>
            <p:ph idx="1"/>
          </p:nvPr>
        </p:nvSpPr>
        <p:spPr/>
        <p:txBody>
          <a:bodyPr/>
          <a:lstStyle/>
          <a:p>
            <a:endParaRPr lang="en-US" sz="1800" dirty="0"/>
          </a:p>
          <a:p>
            <a:r>
              <a:rPr lang="en-US" sz="1800" dirty="0"/>
              <a:t>AHCCCS approved developmental screening tools include: </a:t>
            </a:r>
          </a:p>
          <a:p>
            <a:r>
              <a:rPr lang="en-US" sz="1800" dirty="0"/>
              <a:t>a. The </a:t>
            </a:r>
            <a:r>
              <a:rPr lang="en-US" sz="1800" dirty="0">
                <a:solidFill>
                  <a:srgbClr val="FF0000"/>
                </a:solidFill>
              </a:rPr>
              <a:t>Parent’s Evaluation of Developmental Status (PEDS) </a:t>
            </a:r>
            <a:r>
              <a:rPr lang="en-US" sz="1800" dirty="0"/>
              <a:t>tool which may be obtained from www.pedstest.com or www.forepath.org. </a:t>
            </a:r>
          </a:p>
          <a:p>
            <a:r>
              <a:rPr lang="en-US" sz="1800" dirty="0"/>
              <a:t>b. </a:t>
            </a:r>
            <a:r>
              <a:rPr lang="en-US" sz="1800" dirty="0">
                <a:solidFill>
                  <a:srgbClr val="FF0000"/>
                </a:solidFill>
              </a:rPr>
              <a:t>Ages and Stages Questionnaire (ASQ</a:t>
            </a:r>
            <a:r>
              <a:rPr lang="en-US" sz="1800" dirty="0"/>
              <a:t>) tool which may be obtained from www.agesandstages.com. </a:t>
            </a:r>
          </a:p>
          <a:p>
            <a:r>
              <a:rPr lang="en-US" sz="1800" dirty="0"/>
              <a:t>c. The </a:t>
            </a:r>
            <a:r>
              <a:rPr lang="en-US" sz="1800" dirty="0">
                <a:solidFill>
                  <a:srgbClr val="FF0000"/>
                </a:solidFill>
              </a:rPr>
              <a:t>Modified Checklist for Autism in Toddlers (</a:t>
            </a:r>
            <a:r>
              <a:rPr lang="en-US" sz="1800" dirty="0" smtClean="0">
                <a:solidFill>
                  <a:srgbClr val="FF0000"/>
                </a:solidFill>
              </a:rPr>
              <a:t>M-CHAT) </a:t>
            </a:r>
            <a:r>
              <a:rPr lang="en-US" sz="1800" dirty="0"/>
              <a:t>may be used only as a screening tool by a primary care provider, for members 16-30 months of age, to screen for autism when medically indicated. Copies of the completed tools must be retained in the medical record. </a:t>
            </a:r>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t>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181730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PEDS Interpretation</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8387" y="1600200"/>
            <a:ext cx="5579625"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7606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Validated Results of the PEDS</a:t>
            </a:r>
            <a:endParaRPr lang="en-US" dirty="0"/>
          </a:p>
        </p:txBody>
      </p:sp>
      <p:sp>
        <p:nvSpPr>
          <p:cNvPr id="3" name="Content Placeholder 2"/>
          <p:cNvSpPr>
            <a:spLocks noGrp="1"/>
          </p:cNvSpPr>
          <p:nvPr>
            <p:ph idx="1"/>
          </p:nvPr>
        </p:nvSpPr>
        <p:spPr/>
        <p:txBody>
          <a:bodyPr/>
          <a:lstStyle/>
          <a:p>
            <a:r>
              <a:rPr lang="en-US" dirty="0" smtClean="0"/>
              <a:t>11% will have high risk for some delay needing referrals</a:t>
            </a:r>
          </a:p>
          <a:p>
            <a:r>
              <a:rPr lang="en-US" dirty="0" smtClean="0"/>
              <a:t>26% have a moderate risk needing Head Start and/or watchful waiting</a:t>
            </a:r>
          </a:p>
          <a:p>
            <a:r>
              <a:rPr lang="en-US" dirty="0" smtClean="0"/>
              <a:t>20% have a low risk most likely needing behavioral guidance</a:t>
            </a:r>
          </a:p>
          <a:p>
            <a:r>
              <a:rPr lang="en-US" dirty="0" smtClean="0"/>
              <a:t>43% have no or low risk of identifiable delays and require routine monitoring</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574685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PEDS Benefits</a:t>
            </a:r>
            <a:endParaRPr lang="en-US" dirty="0"/>
          </a:p>
        </p:txBody>
      </p:sp>
      <p:sp>
        <p:nvSpPr>
          <p:cNvPr id="3" name="Content Placeholder 2"/>
          <p:cNvSpPr>
            <a:spLocks noGrp="1"/>
          </p:cNvSpPr>
          <p:nvPr>
            <p:ph idx="1"/>
          </p:nvPr>
        </p:nvSpPr>
        <p:spPr/>
        <p:txBody>
          <a:bodyPr/>
          <a:lstStyle/>
          <a:p>
            <a:r>
              <a:rPr lang="en-US" sz="1100" dirty="0" smtClean="0"/>
              <a:t>Facilitate </a:t>
            </a:r>
            <a:r>
              <a:rPr lang="en-US" sz="1100" dirty="0"/>
              <a:t>parents’ willingness to follow through with recommendations;</a:t>
            </a:r>
          </a:p>
          <a:p>
            <a:r>
              <a:rPr lang="en-US" sz="1100" dirty="0" smtClean="0"/>
              <a:t>Reduce </a:t>
            </a:r>
            <a:r>
              <a:rPr lang="en-US" sz="1100" dirty="0"/>
              <a:t>disruptive “oh by the way” concerns enabling appointment schedules to remain within expected time frames;</a:t>
            </a:r>
          </a:p>
          <a:p>
            <a:r>
              <a:rPr lang="en-US" sz="1100" dirty="0" smtClean="0"/>
              <a:t>Improve </a:t>
            </a:r>
            <a:r>
              <a:rPr lang="en-US" sz="1100" dirty="0"/>
              <a:t>parent satisfaction with care;</a:t>
            </a:r>
          </a:p>
          <a:p>
            <a:r>
              <a:rPr lang="en-US" sz="1100" dirty="0" smtClean="0"/>
              <a:t>Engender </a:t>
            </a:r>
            <a:r>
              <a:rPr lang="en-US" sz="1100" dirty="0"/>
              <a:t>parent-professional communication and shared decision-making;</a:t>
            </a:r>
          </a:p>
          <a:p>
            <a:r>
              <a:rPr lang="en-US" sz="1100" dirty="0" smtClean="0"/>
              <a:t>Alert </a:t>
            </a:r>
            <a:r>
              <a:rPr lang="en-US" sz="1100" dirty="0"/>
              <a:t>parents that developmental-behavioral topics are part of care;</a:t>
            </a:r>
          </a:p>
          <a:p>
            <a:r>
              <a:rPr lang="en-US" sz="1100" dirty="0" smtClean="0"/>
              <a:t>Assist </a:t>
            </a:r>
            <a:r>
              <a:rPr lang="en-US" sz="1100" dirty="0"/>
              <a:t>in discerning disorder (e.g., a children with an age-appropriate 3-word length of utterance but who simply repeats “Wheel of Fortune” over and over);</a:t>
            </a:r>
          </a:p>
          <a:p>
            <a:r>
              <a:rPr lang="en-US" sz="1100" dirty="0" smtClean="0"/>
              <a:t>Predict </a:t>
            </a:r>
            <a:r>
              <a:rPr lang="en-US" sz="1100" dirty="0"/>
              <a:t>future problems (e.g., children at 12 months who receive a diagnosis at 36 months of ASD; kindergarten children found to have academic and other deficits by 2</a:t>
            </a:r>
            <a:r>
              <a:rPr lang="en-US" sz="1100" baseline="30000" dirty="0"/>
              <a:t>nd</a:t>
            </a:r>
            <a:r>
              <a:rPr lang="en-US" sz="1100" dirty="0"/>
              <a:t> grade);</a:t>
            </a:r>
          </a:p>
          <a:p>
            <a:r>
              <a:rPr lang="en-US" sz="1100" dirty="0" smtClean="0"/>
              <a:t>Measure </a:t>
            </a:r>
            <a:r>
              <a:rPr lang="en-US" sz="1100" dirty="0"/>
              <a:t>developmental as well as behavioral/social-emotional/mental health problems;</a:t>
            </a:r>
          </a:p>
          <a:p>
            <a:r>
              <a:rPr lang="en-US" sz="1100" dirty="0" smtClean="0"/>
              <a:t>Help </a:t>
            </a:r>
            <a:r>
              <a:rPr lang="en-US" sz="1100" dirty="0"/>
              <a:t>parents view development as professionals do—as a range of domains;</a:t>
            </a:r>
          </a:p>
          <a:p>
            <a:r>
              <a:rPr lang="en-US" sz="1100" dirty="0" smtClean="0"/>
              <a:t>Identify </a:t>
            </a:r>
            <a:r>
              <a:rPr lang="en-US" sz="1100" dirty="0"/>
              <a:t>when to refer to special education services, versus Head Start/Early Head Start/quality day care, versus provide parent education with monitoring of effectiveness and developmental-behavioral status;</a:t>
            </a:r>
          </a:p>
          <a:p>
            <a:r>
              <a:rPr lang="en-US" sz="1100" dirty="0" smtClean="0"/>
              <a:t>Capture </a:t>
            </a:r>
            <a:r>
              <a:rPr lang="en-US" sz="1100" dirty="0"/>
              <a:t>parents’ concerns about a range of health issues;</a:t>
            </a:r>
          </a:p>
          <a:p>
            <a:r>
              <a:rPr lang="en-US" sz="1100" dirty="0" smtClean="0"/>
              <a:t>Offer</a:t>
            </a:r>
            <a:r>
              <a:rPr lang="en-US" sz="1100" dirty="0"/>
              <a:t>, when the M-CHAT is added, basic compliance with AAP policies, and stronger compliance when supplementary measures included in the PEDS:DM (e.g., measures of psychosocial risk and resilience) are included.</a:t>
            </a:r>
          </a:p>
          <a:p>
            <a:endParaRPr lang="en-US" sz="800" dirty="0"/>
          </a:p>
        </p:txBody>
      </p:sp>
      <p:sp>
        <p:nvSpPr>
          <p:cNvPr id="4" name="Slide Number Placeholder 3"/>
          <p:cNvSpPr>
            <a:spLocks noGrp="1"/>
          </p:cNvSpPr>
          <p:nvPr>
            <p:ph type="sldNum" sz="quarter" idx="4"/>
          </p:nvPr>
        </p:nvSpPr>
        <p:spPr/>
        <p:txBody>
          <a:bodyPr/>
          <a:lstStyle/>
          <a:p>
            <a:fld id="{FF445594-FFE8-4E90-934C-EFF530110A38}" type="slidenum">
              <a:rPr lang="en-US" smtClean="0"/>
              <a:t>42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3916517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PEDS Challenges</a:t>
            </a:r>
            <a:endParaRPr lang="en-US" dirty="0"/>
          </a:p>
        </p:txBody>
      </p:sp>
      <p:sp>
        <p:nvSpPr>
          <p:cNvPr id="3" name="Content Placeholder 2"/>
          <p:cNvSpPr>
            <a:spLocks noGrp="1"/>
          </p:cNvSpPr>
          <p:nvPr>
            <p:ph idx="1"/>
          </p:nvPr>
        </p:nvSpPr>
        <p:spPr/>
        <p:txBody>
          <a:bodyPr/>
          <a:lstStyle/>
          <a:p>
            <a:r>
              <a:rPr lang="en-US" sz="1400" dirty="0"/>
              <a:t>As with a few ASQ studies, some research on PEDS suffered from problematic administration. In the case of PEDS, the common error is the failure of researchers to re-administer PEDS by interview if little or nothing is written on the Response Form; </a:t>
            </a:r>
          </a:p>
          <a:p>
            <a:r>
              <a:rPr lang="en-US" sz="1400" dirty="0" smtClean="0"/>
              <a:t>Ad </a:t>
            </a:r>
            <a:r>
              <a:rPr lang="en-US" sz="1400" dirty="0"/>
              <a:t>hoc translations (e.g., those used in the NSECH studies of Survey PEDS), rather than those tested by PEDS researchers using guidelines from the International Test Commission suffer from problematic response rates;</a:t>
            </a:r>
          </a:p>
          <a:p>
            <a:r>
              <a:rPr lang="en-US" sz="1400" dirty="0" smtClean="0"/>
              <a:t>PEDS </a:t>
            </a:r>
            <a:r>
              <a:rPr lang="en-US" sz="1400" dirty="0"/>
              <a:t>scoring (by hand) requires professionals to understand the various domains of development so that types of concerns can be categorized, i.e., PEDS should not be scored by non-professionals. Nevertheless, PEDS Online provides automated scoring enabling naïve staff to use PEDS effectively;</a:t>
            </a:r>
          </a:p>
          <a:p>
            <a:r>
              <a:rPr lang="en-US" sz="1400" dirty="0" smtClean="0"/>
              <a:t>PEDS </a:t>
            </a:r>
            <a:r>
              <a:rPr lang="en-US" sz="1400" dirty="0"/>
              <a:t>calls for a second screen for two of its decision-paths, meaning that the PEDS:DM is needed in about 30% to 40% of cases. Nevertheless, use of both tools involves only 16 – 18 items; </a:t>
            </a:r>
          </a:p>
          <a:p>
            <a:r>
              <a:rPr lang="en-US" sz="1400" dirty="0" smtClean="0"/>
              <a:t>As </a:t>
            </a:r>
            <a:r>
              <a:rPr lang="en-US" sz="1400" dirty="0"/>
              <a:t>with the ASQ Tools, use of the M-CHAT for optimal detection of possible ASD is encouraged; </a:t>
            </a:r>
          </a:p>
          <a:p>
            <a:r>
              <a:rPr lang="en-US" sz="1400" dirty="0" smtClean="0"/>
              <a:t>PEDS </a:t>
            </a:r>
            <a:r>
              <a:rPr lang="en-US" sz="1400" dirty="0"/>
              <a:t>Tools perform better when used as an interview (which is the most common administration method in health care settings).</a:t>
            </a:r>
          </a:p>
          <a:p>
            <a:endParaRPr lang="en-US" sz="1050" dirty="0"/>
          </a:p>
        </p:txBody>
      </p:sp>
      <p:sp>
        <p:nvSpPr>
          <p:cNvPr id="4" name="Slide Number Placeholder 3"/>
          <p:cNvSpPr>
            <a:spLocks noGrp="1"/>
          </p:cNvSpPr>
          <p:nvPr>
            <p:ph type="sldNum" sz="quarter" idx="4"/>
          </p:nvPr>
        </p:nvSpPr>
        <p:spPr/>
        <p:txBody>
          <a:bodyPr/>
          <a:lstStyle/>
          <a:p>
            <a:fld id="{FF445594-FFE8-4E90-934C-EFF530110A38}" type="slidenum">
              <a:rPr lang="en-US" smtClean="0"/>
              <a:t>43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603991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Modified Checklist for Autism in Toddlers (M-CHAT and M-CHAT-r)</a:t>
            </a:r>
            <a:endParaRPr lang="en-US" dirty="0"/>
          </a:p>
        </p:txBody>
      </p:sp>
      <p:sp>
        <p:nvSpPr>
          <p:cNvPr id="3" name="Content Placeholder 2"/>
          <p:cNvSpPr>
            <a:spLocks noGrp="1"/>
          </p:cNvSpPr>
          <p:nvPr>
            <p:ph idx="1"/>
          </p:nvPr>
        </p:nvSpPr>
        <p:spPr/>
        <p:txBody>
          <a:bodyPr/>
          <a:lstStyle/>
          <a:p>
            <a:r>
              <a:rPr lang="en-US" dirty="0" smtClean="0"/>
              <a:t>Supplements the PEDS tool</a:t>
            </a:r>
          </a:p>
          <a:p>
            <a:r>
              <a:rPr lang="en-US" dirty="0">
                <a:hlinkClick r:id="rId3"/>
              </a:rPr>
              <a:t>http://mchatscreen.com</a:t>
            </a:r>
            <a:r>
              <a:rPr lang="en-US" dirty="0" smtClean="0">
                <a:hlinkClick r:id="rId3"/>
              </a:rPr>
              <a:t>/</a:t>
            </a:r>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40888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838200"/>
          </a:xfrm>
        </p:spPr>
        <p:txBody>
          <a:bodyPr/>
          <a:lstStyle/>
          <a:p>
            <a:pPr algn="ctr"/>
            <a:r>
              <a:rPr lang="en-US" dirty="0" smtClean="0"/>
              <a:t>M-CHAT R/F</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36669861"/>
              </p:ext>
            </p:extLst>
          </p:nvPr>
        </p:nvGraphicFramePr>
        <p:xfrm>
          <a:off x="457200" y="1560271"/>
          <a:ext cx="8382000" cy="4498309"/>
        </p:xfrm>
        <a:graphic>
          <a:graphicData uri="http://schemas.openxmlformats.org/drawingml/2006/table">
            <a:tbl>
              <a:tblPr firstRow="1" bandRow="1">
                <a:tableStyleId>{5C22544A-7EE6-4342-B048-85BDC9FD1C3A}</a:tableStyleId>
              </a:tblPr>
              <a:tblGrid>
                <a:gridCol w="4191000"/>
                <a:gridCol w="4191000"/>
              </a:tblGrid>
              <a:tr h="840128">
                <a:tc>
                  <a:txBody>
                    <a:bodyPr/>
                    <a:lstStyle/>
                    <a:p>
                      <a:r>
                        <a:rPr lang="en-US" dirty="0" smtClean="0"/>
                        <a:t>Age Range</a:t>
                      </a:r>
                      <a:endParaRPr lang="en-US" dirty="0"/>
                    </a:p>
                  </a:txBody>
                  <a:tcPr/>
                </a:tc>
                <a:tc>
                  <a:txBody>
                    <a:bodyPr/>
                    <a:lstStyle/>
                    <a:p>
                      <a:r>
                        <a:rPr lang="en-US" dirty="0" smtClean="0"/>
                        <a:t>16</a:t>
                      </a:r>
                      <a:r>
                        <a:rPr lang="en-US" baseline="0" dirty="0" smtClean="0"/>
                        <a:t> – 30 months</a:t>
                      </a:r>
                      <a:endParaRPr lang="en-US" dirty="0" smtClean="0"/>
                    </a:p>
                    <a:p>
                      <a:r>
                        <a:rPr lang="en-US" dirty="0" smtClean="0"/>
                        <a:t>Includes an age calculator which will correct for prematurity</a:t>
                      </a:r>
                      <a:endParaRPr lang="en-US" dirty="0"/>
                    </a:p>
                  </a:txBody>
                  <a:tcPr/>
                </a:tc>
              </a:tr>
              <a:tr h="496782">
                <a:tc>
                  <a:txBody>
                    <a:bodyPr/>
                    <a:lstStyle/>
                    <a:p>
                      <a:r>
                        <a:rPr lang="en-US" dirty="0" smtClean="0"/>
                        <a:t>Number of items</a:t>
                      </a:r>
                      <a:endParaRPr lang="en-US" dirty="0"/>
                    </a:p>
                  </a:txBody>
                  <a:tcPr/>
                </a:tc>
                <a:tc>
                  <a:txBody>
                    <a:bodyPr/>
                    <a:lstStyle/>
                    <a:p>
                      <a:r>
                        <a:rPr lang="en-US" dirty="0" smtClean="0"/>
                        <a:t>About</a:t>
                      </a:r>
                      <a:r>
                        <a:rPr lang="en-US" baseline="0" dirty="0" smtClean="0"/>
                        <a:t> 23 scored as “Yes” or “No”</a:t>
                      </a:r>
                      <a:endParaRPr lang="en-US" dirty="0"/>
                    </a:p>
                  </a:txBody>
                  <a:tcPr/>
                </a:tc>
              </a:tr>
              <a:tr h="336051">
                <a:tc>
                  <a:txBody>
                    <a:bodyPr/>
                    <a:lstStyle/>
                    <a:p>
                      <a:r>
                        <a:rPr lang="en-US" dirty="0" smtClean="0"/>
                        <a:t>Reading</a:t>
                      </a:r>
                      <a:r>
                        <a:rPr lang="en-US" baseline="0" dirty="0" smtClean="0"/>
                        <a:t> Level</a:t>
                      </a:r>
                      <a:endParaRPr lang="en-US" dirty="0"/>
                    </a:p>
                  </a:txBody>
                  <a:tcPr/>
                </a:tc>
                <a:tc>
                  <a:txBody>
                    <a:bodyPr/>
                    <a:lstStyle/>
                    <a:p>
                      <a:r>
                        <a:rPr lang="en-US" dirty="0" smtClean="0"/>
                        <a:t>Grades 4 - 5</a:t>
                      </a:r>
                      <a:endParaRPr lang="en-US" dirty="0"/>
                    </a:p>
                  </a:txBody>
                  <a:tcPr/>
                </a:tc>
              </a:tr>
              <a:tr h="336051">
                <a:tc>
                  <a:txBody>
                    <a:bodyPr/>
                    <a:lstStyle/>
                    <a:p>
                      <a:r>
                        <a:rPr lang="en-US" dirty="0" smtClean="0"/>
                        <a:t>Completed by</a:t>
                      </a:r>
                      <a:endParaRPr lang="en-US" dirty="0"/>
                    </a:p>
                  </a:txBody>
                  <a:tcPr/>
                </a:tc>
                <a:tc>
                  <a:txBody>
                    <a:bodyPr/>
                    <a:lstStyle/>
                    <a:p>
                      <a:r>
                        <a:rPr lang="en-US" dirty="0" smtClean="0"/>
                        <a:t>Parents or with PCP</a:t>
                      </a:r>
                      <a:endParaRPr lang="en-US" dirty="0"/>
                    </a:p>
                  </a:txBody>
                  <a:tcPr/>
                </a:tc>
              </a:tr>
              <a:tr h="588089">
                <a:tc>
                  <a:txBody>
                    <a:bodyPr/>
                    <a:lstStyle/>
                    <a:p>
                      <a:r>
                        <a:rPr lang="en-US" dirty="0" smtClean="0"/>
                        <a:t>Time to complete</a:t>
                      </a:r>
                      <a:endParaRPr lang="en-US" dirty="0"/>
                    </a:p>
                  </a:txBody>
                  <a:tcPr/>
                </a:tc>
                <a:tc>
                  <a:txBody>
                    <a:bodyPr/>
                    <a:lstStyle/>
                    <a:p>
                      <a:r>
                        <a:rPr lang="en-US" dirty="0" smtClean="0"/>
                        <a:t>10 – 15 minutes.  If performed as an interview, less time involved</a:t>
                      </a:r>
                      <a:endParaRPr lang="en-US" dirty="0"/>
                    </a:p>
                  </a:txBody>
                  <a:tcPr/>
                </a:tc>
              </a:tr>
              <a:tr h="588089">
                <a:tc>
                  <a:txBody>
                    <a:bodyPr/>
                    <a:lstStyle/>
                    <a:p>
                      <a:r>
                        <a:rPr lang="en-US" dirty="0" smtClean="0"/>
                        <a:t>Time to score</a:t>
                      </a:r>
                      <a:endParaRPr lang="en-US" dirty="0"/>
                    </a:p>
                  </a:txBody>
                  <a:tcPr/>
                </a:tc>
                <a:tc>
                  <a:txBody>
                    <a:bodyPr/>
                    <a:lstStyle/>
                    <a:p>
                      <a:r>
                        <a:rPr lang="en-US" dirty="0" smtClean="0"/>
                        <a:t>Less</a:t>
                      </a:r>
                      <a:r>
                        <a:rPr lang="en-US" baseline="0" dirty="0" smtClean="0"/>
                        <a:t> than 5 </a:t>
                      </a:r>
                      <a:r>
                        <a:rPr lang="en-US" dirty="0" smtClean="0"/>
                        <a:t>minutes – longer for follow up questions in specific areas</a:t>
                      </a:r>
                      <a:endParaRPr lang="en-US" dirty="0"/>
                    </a:p>
                  </a:txBody>
                  <a:tcPr/>
                </a:tc>
              </a:tr>
              <a:tr h="336051">
                <a:tc>
                  <a:txBody>
                    <a:bodyPr/>
                    <a:lstStyle/>
                    <a:p>
                      <a:r>
                        <a:rPr lang="en-US" dirty="0" smtClean="0"/>
                        <a:t>Languages</a:t>
                      </a:r>
                      <a:endParaRPr lang="en-US" dirty="0"/>
                    </a:p>
                  </a:txBody>
                  <a:tcPr/>
                </a:tc>
                <a:tc>
                  <a:txBody>
                    <a:bodyPr/>
                    <a:lstStyle/>
                    <a:p>
                      <a:r>
                        <a:rPr lang="en-US" dirty="0" smtClean="0"/>
                        <a:t>English</a:t>
                      </a:r>
                      <a:endParaRPr lang="en-US" dirty="0"/>
                    </a:p>
                  </a:txBody>
                  <a:tcPr/>
                </a:tc>
              </a:tr>
              <a:tr h="709687">
                <a:tc>
                  <a:txBody>
                    <a:bodyPr/>
                    <a:lstStyle/>
                    <a:p>
                      <a:r>
                        <a:rPr lang="en-US" dirty="0" smtClean="0"/>
                        <a:t>Developmental areas screened</a:t>
                      </a:r>
                      <a:endParaRPr lang="en-US" dirty="0"/>
                    </a:p>
                  </a:txBody>
                  <a:tcPr/>
                </a:tc>
                <a:tc>
                  <a:txBody>
                    <a:bodyPr/>
                    <a:lstStyle/>
                    <a:p>
                      <a:r>
                        <a:rPr lang="en-US" dirty="0" smtClean="0"/>
                        <a:t>To</a:t>
                      </a:r>
                      <a:r>
                        <a:rPr lang="en-US" baseline="0" dirty="0" smtClean="0"/>
                        <a:t> assess risk of Autism Spectrum Disorder</a:t>
                      </a:r>
                      <a:endParaRPr lang="en-US" dirty="0"/>
                    </a:p>
                  </a:txBody>
                  <a:tcPr/>
                </a:tc>
              </a:tr>
            </a:tbl>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45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155267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M-CHAT</a:t>
            </a:r>
            <a:endParaRPr lang="en-US" dirty="0"/>
          </a:p>
        </p:txBody>
      </p:sp>
      <p:sp>
        <p:nvSpPr>
          <p:cNvPr id="3" name="Content Placeholder 2"/>
          <p:cNvSpPr>
            <a:spLocks noGrp="1"/>
          </p:cNvSpPr>
          <p:nvPr>
            <p:ph idx="1"/>
          </p:nvPr>
        </p:nvSpPr>
        <p:spPr/>
        <p:txBody>
          <a:bodyPr/>
          <a:lstStyle/>
          <a:p>
            <a:r>
              <a:rPr lang="en-US" sz="1800" dirty="0"/>
              <a:t>The Modified Checklist for Autism in Toddlers (M-CHAT; Robins, Fein, &amp; Barton, 1999) is available </a:t>
            </a:r>
            <a:r>
              <a:rPr lang="en-US" sz="1800" dirty="0" smtClean="0"/>
              <a:t>for free </a:t>
            </a:r>
            <a:r>
              <a:rPr lang="en-US" sz="1800" dirty="0"/>
              <a:t>download for clinical, research, and educational purposes. </a:t>
            </a:r>
            <a:endParaRPr lang="en-US" sz="1800" dirty="0" smtClean="0"/>
          </a:p>
          <a:p>
            <a:r>
              <a:rPr lang="en-US" sz="1800" dirty="0" smtClean="0"/>
              <a:t>Users </a:t>
            </a:r>
            <a:r>
              <a:rPr lang="en-US" sz="1800" dirty="0"/>
              <a:t>should be aware that the M-CHAT continues to be studied, and may be revised in the future. </a:t>
            </a:r>
          </a:p>
          <a:p>
            <a:r>
              <a:rPr lang="en-US" sz="1800" dirty="0"/>
              <a:t>Furthermore, the M-CHAT is a copyrighted instrument, and use of the M-CHAT must follow </a:t>
            </a:r>
            <a:r>
              <a:rPr lang="en-US" sz="1800" dirty="0" smtClean="0"/>
              <a:t>these guidelines</a:t>
            </a:r>
            <a:r>
              <a:rPr lang="en-US" sz="1800" dirty="0"/>
              <a:t>:</a:t>
            </a:r>
          </a:p>
          <a:p>
            <a:r>
              <a:rPr lang="en-US" sz="1800" dirty="0"/>
              <a:t>(1) Reprints/reproductions of the M-CHAT must include the copyright at the bottom ( </a:t>
            </a:r>
            <a:r>
              <a:rPr lang="en-US" sz="1800" dirty="0" smtClean="0"/>
              <a:t>1999 Robins</a:t>
            </a:r>
            <a:r>
              <a:rPr lang="en-US" sz="1800" dirty="0"/>
              <a:t>, Fein, &amp; Barton). No modifications can be made to items or instructions </a:t>
            </a:r>
            <a:r>
              <a:rPr lang="en-US" sz="1800" dirty="0" smtClean="0"/>
              <a:t>without permission </a:t>
            </a:r>
            <a:r>
              <a:rPr lang="en-US" sz="1800" dirty="0"/>
              <a:t>from the authors.</a:t>
            </a:r>
          </a:p>
          <a:p>
            <a:r>
              <a:rPr lang="en-US" sz="1800" dirty="0"/>
              <a:t>(2) The M-CHAT must be used in its entirety. There is no evidence that using a subset of items </a:t>
            </a:r>
            <a:r>
              <a:rPr lang="en-US" sz="1800" dirty="0" smtClean="0"/>
              <a:t>will be </a:t>
            </a:r>
            <a:r>
              <a:rPr lang="en-US" sz="1800" dirty="0"/>
              <a:t>valid</a:t>
            </a:r>
            <a:r>
              <a:rPr lang="en-US" sz="1800" dirty="0" smtClean="0"/>
              <a:t>.</a:t>
            </a:r>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t>46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757044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M-CHAT</a:t>
            </a:r>
            <a:endParaRPr lang="en-US" dirty="0"/>
          </a:p>
        </p:txBody>
      </p:sp>
      <p:sp>
        <p:nvSpPr>
          <p:cNvPr id="3" name="Content Placeholder 2"/>
          <p:cNvSpPr>
            <a:spLocks noGrp="1"/>
          </p:cNvSpPr>
          <p:nvPr>
            <p:ph idx="1"/>
          </p:nvPr>
        </p:nvSpPr>
        <p:spPr/>
        <p:txBody>
          <a:bodyPr/>
          <a:lstStyle/>
          <a:p>
            <a:r>
              <a:rPr lang="en-US" sz="1800" dirty="0"/>
              <a:t>The M-CHAT is validated for screening toddlers between 16 and 30 months of age, to assess risk </a:t>
            </a:r>
            <a:r>
              <a:rPr lang="en-US" sz="1800" dirty="0" smtClean="0"/>
              <a:t>for autism </a:t>
            </a:r>
            <a:r>
              <a:rPr lang="en-US" sz="1800" dirty="0"/>
              <a:t>spectrum disorders (ASD). The M-CHAT can be administered and scored as part of a </a:t>
            </a:r>
            <a:r>
              <a:rPr lang="en-US" sz="1800" dirty="0" smtClean="0"/>
              <a:t>well-child check-up</a:t>
            </a:r>
            <a:r>
              <a:rPr lang="en-US" sz="1800" dirty="0"/>
              <a:t>, and also can be used by specialists or other professionals to assess risk for ASD. The </a:t>
            </a:r>
            <a:r>
              <a:rPr lang="en-US" sz="1800" dirty="0" smtClean="0"/>
              <a:t>primary goal </a:t>
            </a:r>
            <a:r>
              <a:rPr lang="en-US" sz="1800" dirty="0"/>
              <a:t>of the M-CHAT was to maximize sensitivity, meaning to detect as many cases of ASD as possible.</a:t>
            </a:r>
          </a:p>
          <a:p>
            <a:r>
              <a:rPr lang="en-US" sz="1800" dirty="0"/>
              <a:t>Therefore, there is a high false positive rate, meaning that not all children who score at risk for ASD </a:t>
            </a:r>
            <a:r>
              <a:rPr lang="en-US" sz="1800" dirty="0" smtClean="0"/>
              <a:t>will be </a:t>
            </a:r>
            <a:r>
              <a:rPr lang="en-US" sz="1800" dirty="0"/>
              <a:t>diagnosed with ASD. To address this, </a:t>
            </a:r>
            <a:r>
              <a:rPr lang="en-US" sz="1800" dirty="0" smtClean="0"/>
              <a:t>researchers </a:t>
            </a:r>
            <a:r>
              <a:rPr lang="en-US" sz="1800" dirty="0"/>
              <a:t>have developed a structured follow-up interview for use </a:t>
            </a:r>
            <a:r>
              <a:rPr lang="en-US" sz="1800" dirty="0" smtClean="0"/>
              <a:t>in conjunction </a:t>
            </a:r>
            <a:r>
              <a:rPr lang="en-US" sz="1800" dirty="0"/>
              <a:t>with the </a:t>
            </a:r>
            <a:r>
              <a:rPr lang="en-US" sz="1800" dirty="0" smtClean="0"/>
              <a:t>M-CHAT. </a:t>
            </a:r>
            <a:r>
              <a:rPr lang="en-US" sz="1800" dirty="0"/>
              <a:t>Users should be aware </a:t>
            </a:r>
            <a:r>
              <a:rPr lang="en-US" sz="1800" dirty="0" smtClean="0"/>
              <a:t>that even </a:t>
            </a:r>
            <a:r>
              <a:rPr lang="en-US" sz="1800" dirty="0"/>
              <a:t>with the follow-up questions, a significant number of the children who fail the M-CHAT will not </a:t>
            </a:r>
            <a:r>
              <a:rPr lang="en-US" sz="1800" dirty="0" smtClean="0"/>
              <a:t>be diagnosed </a:t>
            </a:r>
            <a:r>
              <a:rPr lang="en-US" sz="1800" dirty="0"/>
              <a:t>with an ASD; however, these children are at risk for other developmental disorders or </a:t>
            </a:r>
            <a:r>
              <a:rPr lang="en-US" sz="1800" dirty="0" smtClean="0"/>
              <a:t>delays, and </a:t>
            </a:r>
            <a:r>
              <a:rPr lang="en-US" sz="1800" dirty="0"/>
              <a:t>therefore, evaluation is warranted for any child who fails the screening.</a:t>
            </a:r>
          </a:p>
        </p:txBody>
      </p:sp>
      <p:sp>
        <p:nvSpPr>
          <p:cNvPr id="4" name="Slide Number Placeholder 3"/>
          <p:cNvSpPr>
            <a:spLocks noGrp="1"/>
          </p:cNvSpPr>
          <p:nvPr>
            <p:ph type="sldNum" sz="quarter" idx="4"/>
          </p:nvPr>
        </p:nvSpPr>
        <p:spPr/>
        <p:txBody>
          <a:bodyPr/>
          <a:lstStyle/>
          <a:p>
            <a:fld id="{FF445594-FFE8-4E90-934C-EFF530110A38}" type="slidenum">
              <a:rPr lang="en-US" smtClean="0"/>
              <a:t>47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532900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M-CHAT</a:t>
            </a:r>
            <a:endParaRPr lang="en-US" dirty="0"/>
          </a:p>
        </p:txBody>
      </p:sp>
      <p:sp>
        <p:nvSpPr>
          <p:cNvPr id="3" name="Content Placeholder 2"/>
          <p:cNvSpPr>
            <a:spLocks noGrp="1"/>
          </p:cNvSpPr>
          <p:nvPr>
            <p:ph idx="1"/>
          </p:nvPr>
        </p:nvSpPr>
        <p:spPr/>
        <p:txBody>
          <a:bodyPr/>
          <a:lstStyle/>
          <a:p>
            <a:r>
              <a:rPr lang="en-US" sz="2400" dirty="0"/>
              <a:t>The M-CHAT can be scored in less than two minutes. Scoring instructions can be downloaded </a:t>
            </a:r>
            <a:r>
              <a:rPr lang="en-US" sz="2400" dirty="0" smtClean="0"/>
              <a:t>from </a:t>
            </a:r>
            <a:r>
              <a:rPr lang="en-US" sz="2400" dirty="0" smtClean="0">
                <a:hlinkClick r:id="rId3"/>
              </a:rPr>
              <a:t>http</a:t>
            </a:r>
            <a:r>
              <a:rPr lang="en-US" sz="2400" dirty="0">
                <a:hlinkClick r:id="rId3"/>
              </a:rPr>
              <a:t>://www2.gsu.edu/~</a:t>
            </a:r>
            <a:r>
              <a:rPr lang="en-US" sz="2400" dirty="0" smtClean="0">
                <a:hlinkClick r:id="rId3"/>
              </a:rPr>
              <a:t>wwwpsy/faculty/robins.htm</a:t>
            </a:r>
            <a:r>
              <a:rPr lang="en-US" sz="2400" dirty="0"/>
              <a:t> </a:t>
            </a:r>
            <a:r>
              <a:rPr lang="en-US" sz="2400" dirty="0" smtClean="0"/>
              <a:t>or </a:t>
            </a:r>
            <a:r>
              <a:rPr lang="en-US" sz="2400" dirty="0">
                <a:hlinkClick r:id="rId4"/>
              </a:rPr>
              <a:t>www.firstsigns.org</a:t>
            </a:r>
            <a:r>
              <a:rPr lang="en-US" sz="2400" dirty="0" smtClean="0"/>
              <a:t>.  Children </a:t>
            </a:r>
            <a:r>
              <a:rPr lang="en-US" sz="2400" dirty="0"/>
              <a:t>who fail more than 3 items total or 2 critical items (particularly if these scores remain </a:t>
            </a:r>
            <a:r>
              <a:rPr lang="en-US" sz="2400" dirty="0" smtClean="0"/>
              <a:t>elevated after </a:t>
            </a:r>
            <a:r>
              <a:rPr lang="en-US" sz="2400" dirty="0"/>
              <a:t>the follow-up interview) should be referred for diagnostic evaluation by a specialist trained </a:t>
            </a:r>
            <a:r>
              <a:rPr lang="en-US" sz="2400" dirty="0" smtClean="0"/>
              <a:t>to evaluate </a:t>
            </a:r>
            <a:r>
              <a:rPr lang="en-US" sz="2400" dirty="0"/>
              <a:t>ASD in very young children. In addition, children for whom there are physician, parent, or </a:t>
            </a:r>
            <a:r>
              <a:rPr lang="en-US" sz="2400" dirty="0" smtClean="0"/>
              <a:t>other professional’s </a:t>
            </a:r>
            <a:r>
              <a:rPr lang="en-US" sz="2400" dirty="0"/>
              <a:t>concerns about ASD should be referred for evaluation, given that it is unlikely for </a:t>
            </a:r>
            <a:r>
              <a:rPr lang="en-US" sz="2400" dirty="0" smtClean="0"/>
              <a:t>any screening </a:t>
            </a:r>
            <a:r>
              <a:rPr lang="en-US" sz="2400" dirty="0"/>
              <a:t>instrument to have 100% sensitivity.</a:t>
            </a:r>
          </a:p>
        </p:txBody>
      </p:sp>
      <p:sp>
        <p:nvSpPr>
          <p:cNvPr id="4" name="Slide Number Placeholder 3"/>
          <p:cNvSpPr>
            <a:spLocks noGrp="1"/>
          </p:cNvSpPr>
          <p:nvPr>
            <p:ph type="sldNum" sz="quarter" idx="4"/>
          </p:nvPr>
        </p:nvSpPr>
        <p:spPr/>
        <p:txBody>
          <a:bodyPr/>
          <a:lstStyle/>
          <a:p>
            <a:fld id="{FF445594-FFE8-4E90-934C-EFF530110A38}" type="slidenum">
              <a:rPr lang="en-US" smtClean="0"/>
              <a:t>48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49228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M-CHAT for Parents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15317"/>
            <a:ext cx="8382000" cy="434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428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AMPM 430 Provider Requirements</a:t>
            </a:r>
            <a:endParaRPr lang="en-US" dirty="0"/>
          </a:p>
        </p:txBody>
      </p:sp>
      <p:sp>
        <p:nvSpPr>
          <p:cNvPr id="5" name="Content Placeholder 4"/>
          <p:cNvSpPr>
            <a:spLocks noGrp="1"/>
          </p:cNvSpPr>
          <p:nvPr>
            <p:ph idx="1"/>
          </p:nvPr>
        </p:nvSpPr>
        <p:spPr/>
        <p:txBody>
          <a:bodyPr/>
          <a:lstStyle/>
          <a:p>
            <a:r>
              <a:rPr lang="en-US" dirty="0" smtClean="0"/>
              <a:t>AMPM 430  B 4:</a:t>
            </a:r>
            <a:endParaRPr lang="en-US" sz="1400" dirty="0"/>
          </a:p>
          <a:p>
            <a:r>
              <a:rPr lang="en-US" sz="1400" dirty="0"/>
              <a:t>Developmental Screening Tools used by a PCP - AHCCCS approved developmental screening tools should be utilized for developmental screening by all participating PCPs who care for EPSDT-age members. PCPs must be trained in the use and scoring of the developmental screening tools, as indicated by the American Academy of Pediatrics (A list of available training resources may be found in the Arizona Department of Health Services website at www.azdhs.gov/clinicians/training-opportunities/developmental/index.php). </a:t>
            </a:r>
            <a:r>
              <a:rPr lang="en-US" sz="1400" dirty="0" smtClean="0"/>
              <a:t>The developmental </a:t>
            </a:r>
            <a:r>
              <a:rPr lang="en-US" sz="1400" dirty="0"/>
              <a:t>screening should be completed for EPSDT members from birth through three years of age during the nine month, 18 month and 24 month EPSDT visits. A copy of the screening tool must be kept in the medical record. Use of AHCCCS approved developmental screening tools may be billed separately using CPT-4 code 96110 (Developmental screening, with interpretation and report, per standardized instrumentation) for the nine month, 18 month and 24 month visit when the developmental screening tool is used. A developmental screening CPT code (with EP modifier) must be listed in addition to the preventive medicine CPT codes. Other CPT-4 codes, such as 96111 – Developmental Testing (includes assessment of motor, language, social, adaptive) are not considered screening tools and are not separately billable. To receive the developmental screening tool payment, the modifier EP must be added to the 96110. For claims to be eligible for payment of code 96110; the provider must have satisfied the training requirements, the claim must be a 9, 18, or 24-month EPSDT visit, and an AHCCCS approved developmental screening tool must have been completed. </a:t>
            </a:r>
          </a:p>
          <a:p>
            <a:endParaRPr lang="en-US" sz="1400" dirty="0"/>
          </a:p>
        </p:txBody>
      </p:sp>
      <p:sp>
        <p:nvSpPr>
          <p:cNvPr id="2" name="Slide Number Placeholder 1"/>
          <p:cNvSpPr>
            <a:spLocks noGrp="1"/>
          </p:cNvSpPr>
          <p:nvPr>
            <p:ph type="sldNum" sz="quarter" idx="4"/>
          </p:nvPr>
        </p:nvSpPr>
        <p:spPr/>
        <p:txBody>
          <a:bodyPr/>
          <a:lstStyle/>
          <a:p>
            <a:fld id="{FF445594-FFE8-4E90-934C-EFF530110A38}" type="slidenum">
              <a:rPr lang="en-US" smtClean="0"/>
              <a:t>5</a:t>
            </a:fld>
            <a:endParaRPr lang="en-US" dirty="0"/>
          </a:p>
        </p:txBody>
      </p:sp>
      <p:sp>
        <p:nvSpPr>
          <p:cNvPr id="3" name="Footer Placeholder 2"/>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420103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M-CHAT for Parents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50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67259"/>
            <a:ext cx="8382000" cy="3839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272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M-CHAT Scoring</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51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7162" y="1600200"/>
            <a:ext cx="6002075"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498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M-CHAT Scoring</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52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112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1425" y="1600200"/>
            <a:ext cx="6813550"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7068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Scoring Instructions</a:t>
            </a:r>
            <a:endParaRPr lang="en-US" dirty="0"/>
          </a:p>
        </p:txBody>
      </p:sp>
      <p:sp>
        <p:nvSpPr>
          <p:cNvPr id="3" name="Content Placeholder 2"/>
          <p:cNvSpPr>
            <a:spLocks noGrp="1"/>
          </p:cNvSpPr>
          <p:nvPr>
            <p:ph idx="1"/>
          </p:nvPr>
        </p:nvSpPr>
        <p:spPr/>
        <p:txBody>
          <a:bodyPr/>
          <a:lstStyle/>
          <a:p>
            <a:r>
              <a:rPr lang="en-US" sz="2400" dirty="0"/>
              <a:t>The M-CHAT-R/F is designed to be used with the M-CHAT-R; the M-CHAT-R is valid for </a:t>
            </a:r>
            <a:r>
              <a:rPr lang="en-US" sz="2400" dirty="0" smtClean="0"/>
              <a:t>screening toddlers </a:t>
            </a:r>
            <a:r>
              <a:rPr lang="en-US" sz="2400" dirty="0"/>
              <a:t>between 16 and 30 months of age, to assess risk for autism spectrum disorder (ASD). </a:t>
            </a:r>
            <a:r>
              <a:rPr lang="en-US" sz="2400" dirty="0" smtClean="0"/>
              <a:t>Users should </a:t>
            </a:r>
            <a:r>
              <a:rPr lang="en-US" sz="2400" dirty="0"/>
              <a:t>be aware that even with the Follow-Up, a significant number of the children who fail the </a:t>
            </a:r>
            <a:r>
              <a:rPr lang="en-US" sz="2400" dirty="0" smtClean="0"/>
              <a:t>M-CHAT-R will </a:t>
            </a:r>
            <a:r>
              <a:rPr lang="en-US" sz="2400" dirty="0"/>
              <a:t>not be diagnosed with ASD; however, these children are at risk for other developmental </a:t>
            </a:r>
            <a:r>
              <a:rPr lang="en-US" sz="2400" dirty="0" smtClean="0"/>
              <a:t>disorders or </a:t>
            </a:r>
            <a:r>
              <a:rPr lang="en-US" sz="2400" dirty="0"/>
              <a:t>delays, and therefore, follow-up is warranted for any child who screens positive.</a:t>
            </a:r>
          </a:p>
        </p:txBody>
      </p:sp>
      <p:sp>
        <p:nvSpPr>
          <p:cNvPr id="4" name="Slide Number Placeholder 3"/>
          <p:cNvSpPr>
            <a:spLocks noGrp="1"/>
          </p:cNvSpPr>
          <p:nvPr>
            <p:ph type="sldNum" sz="quarter" idx="4"/>
          </p:nvPr>
        </p:nvSpPr>
        <p:spPr/>
        <p:txBody>
          <a:bodyPr/>
          <a:lstStyle/>
          <a:p>
            <a:fld id="{FF445594-FFE8-4E90-934C-EFF530110A38}" type="slidenum">
              <a:rPr lang="en-US" smtClean="0"/>
              <a:t>53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1996219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Scoring Instructions</a:t>
            </a:r>
            <a:endParaRPr lang="en-US" dirty="0"/>
          </a:p>
        </p:txBody>
      </p:sp>
      <p:sp>
        <p:nvSpPr>
          <p:cNvPr id="3" name="Content Placeholder 2"/>
          <p:cNvSpPr>
            <a:spLocks noGrp="1"/>
          </p:cNvSpPr>
          <p:nvPr>
            <p:ph idx="1"/>
          </p:nvPr>
        </p:nvSpPr>
        <p:spPr/>
        <p:txBody>
          <a:bodyPr/>
          <a:lstStyle/>
          <a:p>
            <a:r>
              <a:rPr lang="en-US" sz="2800" dirty="0"/>
              <a:t>Once a parent has completed the M-CHAT-R, score the instrument according to the instructions. If </a:t>
            </a:r>
            <a:r>
              <a:rPr lang="en-US" sz="2800" dirty="0" smtClean="0"/>
              <a:t>the child </a:t>
            </a:r>
            <a:r>
              <a:rPr lang="en-US" sz="2800" dirty="0"/>
              <a:t>screens positive, select the Follow-Up items based on which items the child failed on the </a:t>
            </a:r>
            <a:r>
              <a:rPr lang="en-US" sz="2800" dirty="0" smtClean="0"/>
              <a:t>M-CHATR; only </a:t>
            </a:r>
            <a:r>
              <a:rPr lang="en-US" sz="2800" dirty="0"/>
              <a:t>those items that were originally failed need to be administered for a complete interview.</a:t>
            </a:r>
          </a:p>
        </p:txBody>
      </p:sp>
      <p:sp>
        <p:nvSpPr>
          <p:cNvPr id="4" name="Slide Number Placeholder 3"/>
          <p:cNvSpPr>
            <a:spLocks noGrp="1"/>
          </p:cNvSpPr>
          <p:nvPr>
            <p:ph type="sldNum" sz="quarter" idx="4"/>
          </p:nvPr>
        </p:nvSpPr>
        <p:spPr/>
        <p:txBody>
          <a:bodyPr/>
          <a:lstStyle/>
          <a:p>
            <a:fld id="{FF445594-FFE8-4E90-934C-EFF530110A38}" type="slidenum">
              <a:rPr lang="en-US" smtClean="0"/>
              <a:t>54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3677177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Scoring Instructions</a:t>
            </a:r>
            <a:endParaRPr lang="en-US" dirty="0"/>
          </a:p>
        </p:txBody>
      </p:sp>
      <p:sp>
        <p:nvSpPr>
          <p:cNvPr id="3" name="Content Placeholder 2"/>
          <p:cNvSpPr>
            <a:spLocks noGrp="1"/>
          </p:cNvSpPr>
          <p:nvPr>
            <p:ph idx="1"/>
          </p:nvPr>
        </p:nvSpPr>
        <p:spPr/>
        <p:txBody>
          <a:bodyPr/>
          <a:lstStyle/>
          <a:p>
            <a:r>
              <a:rPr lang="en-US" sz="2400" dirty="0"/>
              <a:t>Each page of the interview corresponds to one item from the M-CHAT-R. Follow the flowchart </a:t>
            </a:r>
            <a:r>
              <a:rPr lang="en-US" sz="2400" dirty="0" smtClean="0"/>
              <a:t>format, asking </a:t>
            </a:r>
            <a:r>
              <a:rPr lang="en-US" sz="2400" dirty="0"/>
              <a:t>questions until a PASS or FAIL is scored. Please note that parents may report “maybe” </a:t>
            </a:r>
            <a:r>
              <a:rPr lang="en-US" sz="2400" dirty="0" smtClean="0"/>
              <a:t>in response </a:t>
            </a:r>
            <a:r>
              <a:rPr lang="en-US" sz="2400" dirty="0"/>
              <a:t>to questions during the interview. When a parent reports “maybe,” ask whether most often </a:t>
            </a:r>
            <a:r>
              <a:rPr lang="en-US" sz="2400" dirty="0" smtClean="0"/>
              <a:t>the answer </a:t>
            </a:r>
            <a:r>
              <a:rPr lang="en-US" sz="2400" dirty="0"/>
              <a:t>is “yes” or “no” and continue the interview according to that response. In places where there </a:t>
            </a:r>
            <a:r>
              <a:rPr lang="en-US" sz="2400" dirty="0" smtClean="0"/>
              <a:t>is room </a:t>
            </a:r>
            <a:r>
              <a:rPr lang="en-US" sz="2400" dirty="0"/>
              <a:t>to report an “other” response, the interviewer must use his/her judgment to determine whether it </a:t>
            </a:r>
            <a:r>
              <a:rPr lang="en-US" sz="2400" dirty="0" smtClean="0"/>
              <a:t>is a </a:t>
            </a:r>
            <a:r>
              <a:rPr lang="en-US" sz="2400" dirty="0"/>
              <a:t>passing response or not.</a:t>
            </a:r>
          </a:p>
        </p:txBody>
      </p:sp>
      <p:sp>
        <p:nvSpPr>
          <p:cNvPr id="4" name="Slide Number Placeholder 3"/>
          <p:cNvSpPr>
            <a:spLocks noGrp="1"/>
          </p:cNvSpPr>
          <p:nvPr>
            <p:ph type="sldNum" sz="quarter" idx="4"/>
          </p:nvPr>
        </p:nvSpPr>
        <p:spPr/>
        <p:txBody>
          <a:bodyPr/>
          <a:lstStyle/>
          <a:p>
            <a:fld id="{FF445594-FFE8-4E90-934C-EFF530110A38}" type="slidenum">
              <a:rPr lang="en-US" smtClean="0"/>
              <a:t>55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9256704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Scoring Instructions</a:t>
            </a:r>
            <a:endParaRPr lang="en-US" dirty="0"/>
          </a:p>
        </p:txBody>
      </p:sp>
      <p:sp>
        <p:nvSpPr>
          <p:cNvPr id="3" name="Content Placeholder 2"/>
          <p:cNvSpPr>
            <a:spLocks noGrp="1"/>
          </p:cNvSpPr>
          <p:nvPr>
            <p:ph idx="1"/>
          </p:nvPr>
        </p:nvSpPr>
        <p:spPr/>
        <p:txBody>
          <a:bodyPr/>
          <a:lstStyle/>
          <a:p>
            <a:r>
              <a:rPr lang="en-US" sz="2400" dirty="0"/>
              <a:t>Score the responses to each item on the M-CHAT-R/F Scoring Sheet (which contains the same items </a:t>
            </a:r>
            <a:r>
              <a:rPr lang="en-US" sz="2400" dirty="0" smtClean="0"/>
              <a:t>as the </a:t>
            </a:r>
            <a:r>
              <a:rPr lang="en-US" sz="2400" dirty="0"/>
              <a:t>M-CHAT-R, but Yes/No has been replaced by Pass/Fail). The interview is considered to be a </a:t>
            </a:r>
            <a:r>
              <a:rPr lang="en-US" sz="2400" dirty="0" smtClean="0"/>
              <a:t>screen positive </a:t>
            </a:r>
            <a:r>
              <a:rPr lang="en-US" sz="2400" dirty="0"/>
              <a:t>if the child fails any two items on the Follow-Up. If a child screens positive on the </a:t>
            </a:r>
            <a:r>
              <a:rPr lang="en-US" sz="2400" dirty="0" smtClean="0"/>
              <a:t>M-CHAT-R/F, it </a:t>
            </a:r>
            <a:r>
              <a:rPr lang="en-US" sz="2400" dirty="0"/>
              <a:t>is strongly recommended that the child is referred for early intervention and diagnostic testing as </a:t>
            </a:r>
            <a:r>
              <a:rPr lang="en-US" sz="2400" dirty="0" smtClean="0"/>
              <a:t>soon as </a:t>
            </a:r>
            <a:r>
              <a:rPr lang="en-US" sz="2400" dirty="0"/>
              <a:t>possible. Please note that if the healthcare provider or parent has concerns about ASDs, </a:t>
            </a:r>
            <a:r>
              <a:rPr lang="en-US" sz="2400" dirty="0" smtClean="0"/>
              <a:t>children should </a:t>
            </a:r>
            <a:r>
              <a:rPr lang="en-US" sz="2400" dirty="0"/>
              <a:t>be referred for evaluation regardless of the score on the M-CHAT-R or M-CHAT-R/F.</a:t>
            </a:r>
          </a:p>
        </p:txBody>
      </p:sp>
      <p:sp>
        <p:nvSpPr>
          <p:cNvPr id="4" name="Slide Number Placeholder 3"/>
          <p:cNvSpPr>
            <a:spLocks noGrp="1"/>
          </p:cNvSpPr>
          <p:nvPr>
            <p:ph type="sldNum" sz="quarter" idx="4"/>
          </p:nvPr>
        </p:nvSpPr>
        <p:spPr/>
        <p:txBody>
          <a:bodyPr/>
          <a:lstStyle/>
          <a:p>
            <a:fld id="{FF445594-FFE8-4E90-934C-EFF530110A38}" type="slidenum">
              <a:rPr lang="en-US" smtClean="0"/>
              <a:t>56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650603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Follow Up Questions – Example for #15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57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3308" y="1600200"/>
            <a:ext cx="3509784"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4400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Suggestions for AHCCCS Consideration</a:t>
            </a:r>
            <a:endParaRPr lang="en-US" dirty="0"/>
          </a:p>
        </p:txBody>
      </p:sp>
      <p:sp>
        <p:nvSpPr>
          <p:cNvPr id="3" name="Content Placeholder 2"/>
          <p:cNvSpPr>
            <a:spLocks noGrp="1"/>
          </p:cNvSpPr>
          <p:nvPr>
            <p:ph idx="1"/>
          </p:nvPr>
        </p:nvSpPr>
        <p:spPr/>
        <p:txBody>
          <a:bodyPr/>
          <a:lstStyle/>
          <a:p>
            <a:pPr lvl="0"/>
            <a:r>
              <a:rPr lang="en-US" sz="2000" dirty="0"/>
              <a:t>Allowing the 96110 code to be used more than once per visit.  The </a:t>
            </a:r>
            <a:r>
              <a:rPr lang="en-US" sz="2000" dirty="0" smtClean="0"/>
              <a:t>example from the AzAAP sub-committee highlighted </a:t>
            </a:r>
            <a:r>
              <a:rPr lang="en-US" sz="2000" dirty="0"/>
              <a:t>the 18 or 24 month EPSDT visit.  This would be the time that a PCP might want to do both a PEDS and some other tool if there were </a:t>
            </a:r>
            <a:r>
              <a:rPr lang="en-US" sz="2000" dirty="0" smtClean="0"/>
              <a:t>developmental concerns</a:t>
            </a:r>
            <a:r>
              <a:rPr lang="en-US" sz="2000" dirty="0"/>
              <a:t>.  These visits would be the most fruitful in terms of potentially identifying children who had a delay or were emerging on the ASD spectrum.  </a:t>
            </a:r>
            <a:r>
              <a:rPr lang="en-US" sz="2000" dirty="0" smtClean="0"/>
              <a:t>The AzAAP felt this </a:t>
            </a:r>
            <a:r>
              <a:rPr lang="en-US" sz="2000" dirty="0"/>
              <a:t>would make a significant difference in screening children, particularly at those two EPSDT visits</a:t>
            </a:r>
            <a:r>
              <a:rPr lang="en-US" sz="2000" dirty="0" smtClean="0"/>
              <a:t>.</a:t>
            </a:r>
          </a:p>
          <a:p>
            <a:r>
              <a:rPr lang="en-US" sz="2000" dirty="0"/>
              <a:t>Currently 96110 is an open code </a:t>
            </a:r>
            <a:r>
              <a:rPr lang="en-US" sz="2000" dirty="0" smtClean="0"/>
              <a:t>and need to verify if your </a:t>
            </a:r>
            <a:r>
              <a:rPr lang="en-US" sz="2000" dirty="0"/>
              <a:t>health </a:t>
            </a:r>
            <a:r>
              <a:rPr lang="en-US" sz="2000" dirty="0" smtClean="0"/>
              <a:t>plan requires </a:t>
            </a:r>
            <a:r>
              <a:rPr lang="en-US" sz="2000" dirty="0"/>
              <a:t>PA.  If </a:t>
            </a:r>
            <a:r>
              <a:rPr lang="en-US" sz="2000" dirty="0" smtClean="0"/>
              <a:t>the plan does require PA, </a:t>
            </a:r>
            <a:r>
              <a:rPr lang="en-US" sz="2000" dirty="0"/>
              <a:t>that might be a barrier to increasing screening.  This would also be applicable to the 96111 code as well.</a:t>
            </a:r>
          </a:p>
          <a:p>
            <a:pPr lvl="0"/>
            <a:endParaRPr lang="en-US" sz="2000" dirty="0"/>
          </a:p>
          <a:p>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t>58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8925379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Suggestions for AHCCCS Consideration</a:t>
            </a:r>
            <a:endParaRPr lang="en-US" dirty="0"/>
          </a:p>
        </p:txBody>
      </p:sp>
      <p:sp>
        <p:nvSpPr>
          <p:cNvPr id="3" name="Content Placeholder 2"/>
          <p:cNvSpPr>
            <a:spLocks noGrp="1"/>
          </p:cNvSpPr>
          <p:nvPr>
            <p:ph idx="1"/>
          </p:nvPr>
        </p:nvSpPr>
        <p:spPr>
          <a:xfrm>
            <a:off x="381000" y="1524000"/>
            <a:ext cx="8382000" cy="4373563"/>
          </a:xfrm>
        </p:spPr>
        <p:txBody>
          <a:bodyPr/>
          <a:lstStyle/>
          <a:p>
            <a:pPr lvl="0"/>
            <a:r>
              <a:rPr lang="en-US" sz="2000" dirty="0"/>
              <a:t>AHCCCS should consider </a:t>
            </a:r>
            <a:r>
              <a:rPr lang="en-US" sz="2000" dirty="0" smtClean="0"/>
              <a:t>revisiting reimbursement </a:t>
            </a:r>
            <a:r>
              <a:rPr lang="en-US" sz="2000" dirty="0"/>
              <a:t>for screening.  T</a:t>
            </a:r>
            <a:r>
              <a:rPr lang="en-US" sz="2000" dirty="0" smtClean="0"/>
              <a:t>he </a:t>
            </a:r>
            <a:r>
              <a:rPr lang="en-US" sz="2000" dirty="0"/>
              <a:t>current reimbursement for 96110 is $7.73.  </a:t>
            </a:r>
            <a:r>
              <a:rPr lang="en-US" sz="2000" dirty="0" smtClean="0"/>
              <a:t>Health plans could educate providers to </a:t>
            </a:r>
            <a:r>
              <a:rPr lang="en-US" sz="2000" dirty="0"/>
              <a:t>add a </a:t>
            </a:r>
            <a:r>
              <a:rPr lang="en-US" sz="2000" dirty="0" smtClean="0"/>
              <a:t>modifier, when appropriate, when </a:t>
            </a:r>
            <a:r>
              <a:rPr lang="en-US" sz="2000" dirty="0"/>
              <a:t>billing for a screening service during an EPSDT visit.  </a:t>
            </a:r>
            <a:r>
              <a:rPr lang="en-US" sz="2000" dirty="0" smtClean="0"/>
              <a:t>96110 </a:t>
            </a:r>
            <a:r>
              <a:rPr lang="en-US" sz="2000" dirty="0"/>
              <a:t>– EP would enhance the </a:t>
            </a:r>
            <a:r>
              <a:rPr lang="en-US" sz="2000" dirty="0" smtClean="0"/>
              <a:t>reimbursement.</a:t>
            </a:r>
            <a:r>
              <a:rPr lang="en-US" sz="2000" dirty="0"/>
              <a:t> </a:t>
            </a:r>
          </a:p>
          <a:p>
            <a:pPr lvl="0"/>
            <a:r>
              <a:rPr lang="en-US" sz="2000" dirty="0" smtClean="0"/>
              <a:t>Another suggestion would include adding  </a:t>
            </a:r>
            <a:r>
              <a:rPr lang="en-US" sz="2000" dirty="0"/>
              <a:t>modifiers to the 96110 </a:t>
            </a:r>
            <a:r>
              <a:rPr lang="en-US" sz="2000" dirty="0" smtClean="0"/>
              <a:t>code to identify which </a:t>
            </a:r>
            <a:r>
              <a:rPr lang="en-US" sz="2000" dirty="0"/>
              <a:t>screen was being performed.  While the ASQ is quite sensitive </a:t>
            </a:r>
            <a:r>
              <a:rPr lang="en-US" sz="2000" dirty="0" smtClean="0"/>
              <a:t>in precipitating a </a:t>
            </a:r>
            <a:r>
              <a:rPr lang="en-US" sz="2000" dirty="0"/>
              <a:t>referral to either AzEIP or a full developmental evaluation through the health plan, </a:t>
            </a:r>
            <a:r>
              <a:rPr lang="en-US" sz="2000" dirty="0" smtClean="0"/>
              <a:t>the sub-committee questioned whether  </a:t>
            </a:r>
            <a:r>
              <a:rPr lang="en-US" sz="2000" dirty="0"/>
              <a:t>the ASQ was not the most frequently used tool during an EPSDT visit.  </a:t>
            </a:r>
            <a:r>
              <a:rPr lang="en-US" sz="2000" dirty="0" smtClean="0"/>
              <a:t>Currently there is no modifier to validate that assertion; to </a:t>
            </a:r>
            <a:r>
              <a:rPr lang="en-US" sz="2000" dirty="0"/>
              <a:t>gather data would require a chart review </a:t>
            </a:r>
            <a:r>
              <a:rPr lang="en-US" sz="2000" dirty="0" smtClean="0"/>
              <a:t>to examine which screening tool was used and recorded on </a:t>
            </a:r>
            <a:r>
              <a:rPr lang="en-US" sz="2000" dirty="0"/>
              <a:t>the EPSDT forms -</a:t>
            </a:r>
            <a:r>
              <a:rPr lang="en-US" sz="2000" dirty="0" smtClean="0"/>
              <a:t> </a:t>
            </a:r>
            <a:r>
              <a:rPr lang="en-US" sz="2000" dirty="0"/>
              <a:t>a significant undertaking in both manpower and cost.</a:t>
            </a:r>
          </a:p>
          <a:p>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t>59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895402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AMPM 430 E 3 Contractor Requirements</a:t>
            </a:r>
            <a:endParaRPr lang="en-US" dirty="0"/>
          </a:p>
        </p:txBody>
      </p:sp>
      <p:sp>
        <p:nvSpPr>
          <p:cNvPr id="3" name="Content Placeholder 2"/>
          <p:cNvSpPr>
            <a:spLocks noGrp="1"/>
          </p:cNvSpPr>
          <p:nvPr>
            <p:ph idx="1"/>
          </p:nvPr>
        </p:nvSpPr>
        <p:spPr/>
        <p:txBody>
          <a:bodyPr/>
          <a:lstStyle/>
          <a:p>
            <a:pPr marL="0" indent="0">
              <a:buNone/>
            </a:pPr>
            <a:r>
              <a:rPr lang="en-US" sz="2000" dirty="0" smtClean="0"/>
              <a:t>Ensure </a:t>
            </a:r>
            <a:r>
              <a:rPr lang="en-US" sz="2000" dirty="0"/>
              <a:t>PCPs providing care to children are trained to use </a:t>
            </a:r>
            <a:r>
              <a:rPr lang="en-US" sz="2000" dirty="0" smtClean="0"/>
              <a:t>implemented </a:t>
            </a:r>
            <a:r>
              <a:rPr lang="en-US" sz="2000" dirty="0"/>
              <a:t>developmental screening tools. This will also </a:t>
            </a:r>
            <a:r>
              <a:rPr lang="en-US" sz="2000" dirty="0" smtClean="0"/>
              <a:t>include </a:t>
            </a:r>
            <a:r>
              <a:rPr lang="en-US" sz="2000" dirty="0"/>
              <a:t>a process to monitor the utilization of AHCCCS approved </a:t>
            </a:r>
            <a:r>
              <a:rPr lang="en-US" sz="2000" dirty="0" smtClean="0"/>
              <a:t>developmental </a:t>
            </a:r>
            <a:r>
              <a:rPr lang="en-US" sz="2000" dirty="0"/>
              <a:t>screening tools (ASQ and PEDS Tool) for </a:t>
            </a:r>
            <a:r>
              <a:rPr lang="en-US" sz="2000" dirty="0" smtClean="0"/>
              <a:t>members </a:t>
            </a:r>
            <a:r>
              <a:rPr lang="en-US" sz="2000" dirty="0"/>
              <a:t>at 9, 18, and 24 months of age. The MCHAT may be </a:t>
            </a:r>
            <a:r>
              <a:rPr lang="en-US" sz="2000" dirty="0" smtClean="0"/>
              <a:t>used </a:t>
            </a:r>
            <a:r>
              <a:rPr lang="en-US" sz="2000" dirty="0"/>
              <a:t>for members 16-30 months of age to assess the risk of </a:t>
            </a:r>
            <a:r>
              <a:rPr lang="en-US" sz="2000" dirty="0" smtClean="0"/>
              <a:t>autism </a:t>
            </a:r>
            <a:r>
              <a:rPr lang="en-US" sz="2000" dirty="0"/>
              <a:t>spectrum disorders in place of the ASQ or PEDS Tool </a:t>
            </a:r>
            <a:r>
              <a:rPr lang="en-US" sz="2000" dirty="0" smtClean="0"/>
              <a:t>when </a:t>
            </a:r>
            <a:r>
              <a:rPr lang="en-US" sz="2000" dirty="0"/>
              <a:t>medically indicated. Providers are expected to be trained </a:t>
            </a:r>
            <a:r>
              <a:rPr lang="en-US" sz="2000" dirty="0" smtClean="0"/>
              <a:t>as </a:t>
            </a:r>
            <a:r>
              <a:rPr lang="en-US" sz="2000" dirty="0"/>
              <a:t>specified by the American Academy of Pediatrics, in order for </a:t>
            </a:r>
            <a:r>
              <a:rPr lang="en-US" sz="2000" dirty="0" smtClean="0"/>
              <a:t>the </a:t>
            </a:r>
            <a:r>
              <a:rPr lang="en-US" sz="2000" dirty="0"/>
              <a:t>PCP to obtain additional reimbursement for use of one </a:t>
            </a:r>
            <a:r>
              <a:rPr lang="en-US" sz="2000" dirty="0" smtClean="0"/>
              <a:t>	AHCCCS </a:t>
            </a:r>
            <a:r>
              <a:rPr lang="en-US" sz="2000" dirty="0"/>
              <a:t>approved developmental screening tool during an </a:t>
            </a:r>
            <a:r>
              <a:rPr lang="en-US" sz="2000" dirty="0" smtClean="0"/>
              <a:t>	EPSDT </a:t>
            </a:r>
            <a:r>
              <a:rPr lang="en-US" sz="2000" dirty="0"/>
              <a:t>visit. </a:t>
            </a:r>
          </a:p>
          <a:p>
            <a:r>
              <a:rPr lang="en-US" sz="2000" b="1" dirty="0"/>
              <a:t>NOTE</a:t>
            </a:r>
            <a:r>
              <a:rPr lang="en-US" sz="2000" dirty="0"/>
              <a:t>: Approved developmental screening tool training resources may be found on the Arizona Department of Health Services website. </a:t>
            </a:r>
          </a:p>
        </p:txBody>
      </p:sp>
      <p:sp>
        <p:nvSpPr>
          <p:cNvPr id="4" name="Slide Number Placeholder 3"/>
          <p:cNvSpPr>
            <a:spLocks noGrp="1"/>
          </p:cNvSpPr>
          <p:nvPr>
            <p:ph type="sldNum" sz="quarter" idx="4"/>
          </p:nvPr>
        </p:nvSpPr>
        <p:spPr/>
        <p:txBody>
          <a:bodyPr/>
          <a:lstStyle/>
          <a:p>
            <a:fld id="{FF445594-FFE8-4E90-934C-EFF530110A38}" type="slidenum">
              <a:rPr lang="en-US" smtClean="0"/>
              <a:t>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5238604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Suggestions for AHCCCS Consideration</a:t>
            </a:r>
            <a:endParaRPr lang="en-US" dirty="0"/>
          </a:p>
        </p:txBody>
      </p:sp>
      <p:sp>
        <p:nvSpPr>
          <p:cNvPr id="3" name="Content Placeholder 2"/>
          <p:cNvSpPr>
            <a:spLocks noGrp="1"/>
          </p:cNvSpPr>
          <p:nvPr>
            <p:ph idx="1"/>
          </p:nvPr>
        </p:nvSpPr>
        <p:spPr/>
        <p:txBody>
          <a:bodyPr/>
          <a:lstStyle/>
          <a:p>
            <a:pPr lvl="0"/>
            <a:r>
              <a:rPr lang="en-US" sz="2000" dirty="0"/>
              <a:t>C</a:t>
            </a:r>
            <a:r>
              <a:rPr lang="en-US" sz="2000" dirty="0" smtClean="0"/>
              <a:t>ould </a:t>
            </a:r>
            <a:r>
              <a:rPr lang="en-US" sz="2000" dirty="0"/>
              <a:t>AHCCCS send an update out to the health plans regarding </a:t>
            </a:r>
            <a:r>
              <a:rPr lang="en-US" sz="2000" dirty="0" smtClean="0"/>
              <a:t>the </a:t>
            </a:r>
            <a:r>
              <a:rPr lang="en-US" sz="2000" dirty="0"/>
              <a:t>billing </a:t>
            </a:r>
            <a:r>
              <a:rPr lang="en-US" sz="2000" dirty="0" smtClean="0"/>
              <a:t>modifier suggestion</a:t>
            </a:r>
            <a:r>
              <a:rPr lang="en-US" sz="2000" dirty="0"/>
              <a:t>?  The AzAAP would also be available to share that </a:t>
            </a:r>
            <a:r>
              <a:rPr lang="en-US" sz="2000" dirty="0" smtClean="0"/>
              <a:t>update with </a:t>
            </a:r>
            <a:r>
              <a:rPr lang="en-US" sz="2000" dirty="0"/>
              <a:t>it’s membership</a:t>
            </a:r>
          </a:p>
          <a:p>
            <a:r>
              <a:rPr lang="en-US" sz="2000" dirty="0" smtClean="0"/>
              <a:t>AHCCCS should explore other incentives to increase screening rates.</a:t>
            </a:r>
          </a:p>
          <a:p>
            <a:r>
              <a:rPr lang="en-US" sz="2000" dirty="0" smtClean="0"/>
              <a:t>Ultimately</a:t>
            </a:r>
            <a:r>
              <a:rPr lang="en-US" sz="2000" dirty="0"/>
              <a:t>, the goal of AHCCCS, MCOs and physicians is to reduce barriers to performing developmental screenings and increase physician appropriate assessment of </a:t>
            </a:r>
            <a:r>
              <a:rPr lang="en-US" sz="2000" dirty="0" smtClean="0"/>
              <a:t>childhood development</a:t>
            </a:r>
            <a:r>
              <a:rPr lang="en-US" sz="2000" dirty="0"/>
              <a:t>.  Reducing restrictions on the screening tools used and not requiring evidence of specialized training </a:t>
            </a:r>
            <a:r>
              <a:rPr lang="en-US" sz="2000" dirty="0" smtClean="0"/>
              <a:t>would </a:t>
            </a:r>
            <a:r>
              <a:rPr lang="en-US" sz="2000" dirty="0"/>
              <a:t>improve physician </a:t>
            </a:r>
            <a:r>
              <a:rPr lang="en-US" sz="2000" dirty="0" smtClean="0"/>
              <a:t>participation.</a:t>
            </a:r>
          </a:p>
          <a:p>
            <a:r>
              <a:rPr lang="en-US" sz="2000" dirty="0" smtClean="0"/>
              <a:t>Other screening tools not mentioned:  INFANIB (Infant Neurological International Battery) for 3, 7, and 9 month old children.</a:t>
            </a:r>
            <a:endParaRPr lang="en-US" sz="2000" dirty="0"/>
          </a:p>
          <a:p>
            <a:pPr lvl="0"/>
            <a:endParaRPr lang="en-US" sz="2000" dirty="0"/>
          </a:p>
          <a:p>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t>60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731932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Tentative Schedule 2018</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61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500" y="2029619"/>
            <a:ext cx="586740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8235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t>62</a:t>
            </a:fld>
            <a:endParaRPr lang="en-US" dirty="0"/>
          </a:p>
        </p:txBody>
      </p:sp>
      <p:sp>
        <p:nvSpPr>
          <p:cNvPr id="3" name="Footer Placeholder 2"/>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7620828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Thank You.</a:t>
            </a:r>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t>63</a:t>
            </a:fld>
            <a:endParaRPr lang="en-US" dirty="0"/>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176475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Draft Pathway for Referrals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3033" y="1600200"/>
            <a:ext cx="5690334"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34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EI Screening Tools</a:t>
            </a:r>
            <a:endParaRPr lang="en-US" dirty="0"/>
          </a:p>
        </p:txBody>
      </p:sp>
      <p:sp>
        <p:nvSpPr>
          <p:cNvPr id="3" name="Content Placeholder 2"/>
          <p:cNvSpPr>
            <a:spLocks noGrp="1"/>
          </p:cNvSpPr>
          <p:nvPr>
            <p:ph idx="1"/>
          </p:nvPr>
        </p:nvSpPr>
        <p:spPr/>
        <p:txBody>
          <a:bodyPr/>
          <a:lstStyle/>
          <a:p>
            <a:r>
              <a:rPr lang="en-US" sz="1100" b="1" dirty="0"/>
              <a:t>Arizona Early Intervention Program Approved Screening, Evaluation and, Assessment Instruments </a:t>
            </a:r>
            <a:r>
              <a:rPr lang="en-US" sz="1100" dirty="0"/>
              <a:t> </a:t>
            </a:r>
          </a:p>
          <a:p>
            <a:r>
              <a:rPr lang="en-US" sz="1100" dirty="0"/>
              <a:t> All tools must be the latest edition or most up-to-date version of a test, and all personnel must be appropriately trained. Other screening, evaluation or assessment tools may be sent to DES/AzEIP for approval. AzEIP Approved Tools July 2014  </a:t>
            </a:r>
          </a:p>
          <a:p>
            <a:r>
              <a:rPr lang="en-US" sz="1100" dirty="0"/>
              <a:t> </a:t>
            </a:r>
            <a:r>
              <a:rPr lang="en-US" sz="1100" b="1" dirty="0"/>
              <a:t>Screening Instruments: </a:t>
            </a:r>
            <a:endParaRPr lang="en-US" sz="1100" dirty="0"/>
          </a:p>
          <a:p>
            <a:r>
              <a:rPr lang="en-US" sz="1100" dirty="0"/>
              <a:t> Parent Evaluation of Developmental Status (PEDS) </a:t>
            </a:r>
          </a:p>
          <a:p>
            <a:r>
              <a:rPr lang="en-US" sz="1100" dirty="0"/>
              <a:t> Ages and Stages Questionnaire, Third Edition (ASQ-3) </a:t>
            </a:r>
          </a:p>
          <a:p>
            <a:r>
              <a:rPr lang="en-US" sz="1100" dirty="0"/>
              <a:t> Ages and Stages Social emotional Questionnaire </a:t>
            </a:r>
            <a:r>
              <a:rPr lang="en-US" sz="1100" dirty="0" smtClean="0"/>
              <a:t>(ASQ-SE) </a:t>
            </a:r>
            <a:r>
              <a:rPr lang="en-US" sz="1100" dirty="0"/>
              <a:t> </a:t>
            </a:r>
          </a:p>
          <a:p>
            <a:pPr marL="0" indent="0">
              <a:buNone/>
            </a:pPr>
            <a:r>
              <a:rPr lang="en-US" sz="1100" dirty="0" smtClean="0"/>
              <a:t>(The following must </a:t>
            </a:r>
            <a:r>
              <a:rPr lang="en-US" sz="1100" dirty="0"/>
              <a:t>be used in conjunction with another screening tool</a:t>
            </a:r>
            <a:r>
              <a:rPr lang="en-US" sz="1100" dirty="0" smtClean="0"/>
              <a:t>): </a:t>
            </a:r>
            <a:endParaRPr lang="en-US" sz="1100" dirty="0"/>
          </a:p>
          <a:p>
            <a:r>
              <a:rPr lang="en-US" sz="1100" dirty="0"/>
              <a:t> Battelle Developmental Inventory Screening Test, Second Edition </a:t>
            </a:r>
          </a:p>
          <a:p>
            <a:r>
              <a:rPr lang="en-US" sz="1100" dirty="0"/>
              <a:t> Brigance Early Childhood Screen III  </a:t>
            </a:r>
          </a:p>
          <a:p>
            <a:r>
              <a:rPr lang="en-US" sz="1100" b="1" dirty="0"/>
              <a:t>Approved evaluation instruments covering all areas of development: </a:t>
            </a:r>
            <a:endParaRPr lang="en-US" sz="1100" dirty="0"/>
          </a:p>
          <a:p>
            <a:r>
              <a:rPr lang="en-US" sz="1100" dirty="0"/>
              <a:t> Battelle Developmental Inventory – Second Edition </a:t>
            </a:r>
          </a:p>
          <a:p>
            <a:r>
              <a:rPr lang="en-US" sz="1100" dirty="0"/>
              <a:t> Bayley Scales of Infant Development – Third Edition </a:t>
            </a:r>
          </a:p>
          <a:p>
            <a:r>
              <a:rPr lang="en-US" sz="1100" dirty="0"/>
              <a:t> Brigance Inventory of Early Development III Standardized </a:t>
            </a:r>
          </a:p>
          <a:p>
            <a:r>
              <a:rPr lang="en-US" sz="1100" dirty="0"/>
              <a:t> Developmental Assessment of Young Children (DAYC-2)- Second </a:t>
            </a:r>
          </a:p>
          <a:p>
            <a:endParaRPr lang="en-US" sz="800" dirty="0"/>
          </a:p>
        </p:txBody>
      </p:sp>
      <p:sp>
        <p:nvSpPr>
          <p:cNvPr id="4" name="Slide Number Placeholder 3"/>
          <p:cNvSpPr>
            <a:spLocks noGrp="1"/>
          </p:cNvSpPr>
          <p:nvPr>
            <p:ph type="sldNum" sz="quarter" idx="4"/>
          </p:nvPr>
        </p:nvSpPr>
        <p:spPr/>
        <p:txBody>
          <a:bodyPr/>
          <a:lstStyle/>
          <a:p>
            <a:fld id="{FF445594-FFE8-4E90-934C-EFF530110A38}" type="slidenum">
              <a:rPr lang="en-US" smtClean="0"/>
              <a:t>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10797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Screening Tools in Bright Futures</a:t>
            </a:r>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t>9</a:t>
            </a:fld>
            <a:endParaRPr lang="en-US" dirty="0"/>
          </a:p>
        </p:txBody>
      </p:sp>
      <p:sp>
        <p:nvSpPr>
          <p:cNvPr id="3" name="Footer Placeholder 2"/>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305800"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022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2014 AHCCCS">
  <a:themeElements>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TotalTime>
  <Words>3786</Words>
  <Application>Microsoft Office PowerPoint</Application>
  <PresentationFormat>On-screen Show (4:3)</PresentationFormat>
  <Paragraphs>438</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2_2014 AHCCCS</vt:lpstr>
      <vt:lpstr>Back To Basics Developmental Screening</vt:lpstr>
      <vt:lpstr>Developmental Screening 2015-2016</vt:lpstr>
      <vt:lpstr>Choosing An Effective Screening Tool</vt:lpstr>
      <vt:lpstr>AMPM Chapter 430</vt:lpstr>
      <vt:lpstr>AMPM 430 Provider Requirements</vt:lpstr>
      <vt:lpstr>AMPM 430 E 3 Contractor Requirements</vt:lpstr>
      <vt:lpstr>Draft Pathway for Referrals</vt:lpstr>
      <vt:lpstr>EI Screening Tools</vt:lpstr>
      <vt:lpstr>Screening Tools in Bright Futures</vt:lpstr>
      <vt:lpstr>Comparison of Screening Instruments http://www.nectac.org/~pdfs/pubs/screening.pdf</vt:lpstr>
      <vt:lpstr>Comparison of Screening Instruments http://www.nectac.org/~pdfs/pubs/screening.pdf</vt:lpstr>
      <vt:lpstr>AAP Statement</vt:lpstr>
      <vt:lpstr>AzAAP Developmental Screen Sub- Committee Position</vt:lpstr>
      <vt:lpstr>AzAAP Sub-Committee Position</vt:lpstr>
      <vt:lpstr>AHCCCS Rationale</vt:lpstr>
      <vt:lpstr>Billing Manual</vt:lpstr>
      <vt:lpstr>EP Modifier for 96110</vt:lpstr>
      <vt:lpstr>Use of EP modifier</vt:lpstr>
      <vt:lpstr>Developmental Surveillance</vt:lpstr>
      <vt:lpstr>Acute Performance Measures Template Page 1</vt:lpstr>
      <vt:lpstr>9 Month EPSDT Tracking Form</vt:lpstr>
      <vt:lpstr>18 Month EPSDT Tracking Form</vt:lpstr>
      <vt:lpstr>24 Month EPSDT Tracking Form</vt:lpstr>
      <vt:lpstr>Acute Performance Measures Template Page 5</vt:lpstr>
      <vt:lpstr>Acute Performance Measures Template Page 5</vt:lpstr>
      <vt:lpstr>ASQ - 3 and ASQ - SE</vt:lpstr>
      <vt:lpstr>ASQ Tools</vt:lpstr>
      <vt:lpstr>ASQ Tools</vt:lpstr>
      <vt:lpstr>ASQ</vt:lpstr>
      <vt:lpstr>How the ASQ Works</vt:lpstr>
      <vt:lpstr>How the ASQ Works</vt:lpstr>
      <vt:lpstr>ASQ Benefits</vt:lpstr>
      <vt:lpstr>ASQ Challenges</vt:lpstr>
      <vt:lpstr>Parents’ Evaluation of Developmental Status (PEDS)</vt:lpstr>
      <vt:lpstr>PEDS Tools</vt:lpstr>
      <vt:lpstr>PEDS Tools</vt:lpstr>
      <vt:lpstr>PEDS</vt:lpstr>
      <vt:lpstr>Example of PEDS Tool</vt:lpstr>
      <vt:lpstr>Example of PEDS Scoring</vt:lpstr>
      <vt:lpstr>Example of PEDS Interpretation</vt:lpstr>
      <vt:lpstr>Validated Results of the PEDS</vt:lpstr>
      <vt:lpstr>PEDS Benefits</vt:lpstr>
      <vt:lpstr>PEDS Challenges</vt:lpstr>
      <vt:lpstr>Modified Checklist for Autism in Toddlers (M-CHAT and M-CHAT-r)</vt:lpstr>
      <vt:lpstr>M-CHAT R/F</vt:lpstr>
      <vt:lpstr>M-CHAT</vt:lpstr>
      <vt:lpstr>M-CHAT</vt:lpstr>
      <vt:lpstr>M-CHAT</vt:lpstr>
      <vt:lpstr>M-CHAT for Parents</vt:lpstr>
      <vt:lpstr>M-CHAT for Parents</vt:lpstr>
      <vt:lpstr>M-CHAT Scoring</vt:lpstr>
      <vt:lpstr>M-CHAT Scoring</vt:lpstr>
      <vt:lpstr>Scoring Instructions</vt:lpstr>
      <vt:lpstr>Scoring Instructions</vt:lpstr>
      <vt:lpstr>Scoring Instructions</vt:lpstr>
      <vt:lpstr>Scoring Instructions</vt:lpstr>
      <vt:lpstr>Follow Up Questions – Example for #15 </vt:lpstr>
      <vt:lpstr>Suggestions for AHCCCS Consideration</vt:lpstr>
      <vt:lpstr>Suggestions for AHCCCS Consideration</vt:lpstr>
      <vt:lpstr>Suggestions for AHCCCS Consideration</vt:lpstr>
      <vt:lpstr>Tentative Schedule 2018</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Shepherd, Jill</dc:creator>
  <cp:lastModifiedBy>Arizona AHCCCS</cp:lastModifiedBy>
  <cp:revision>65</cp:revision>
  <dcterms:created xsi:type="dcterms:W3CDTF">2014-04-21T18:20:21Z</dcterms:created>
  <dcterms:modified xsi:type="dcterms:W3CDTF">2019-02-25T22:32:54Z</dcterms:modified>
</cp:coreProperties>
</file>