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27"/>
  </p:notesMasterIdLst>
  <p:sldIdLst>
    <p:sldId id="256" r:id="rId5"/>
    <p:sldId id="291" r:id="rId6"/>
    <p:sldId id="257" r:id="rId7"/>
    <p:sldId id="259" r:id="rId8"/>
    <p:sldId id="297" r:id="rId9"/>
    <p:sldId id="261" r:id="rId10"/>
    <p:sldId id="294" r:id="rId11"/>
    <p:sldId id="295" r:id="rId12"/>
    <p:sldId id="296" r:id="rId13"/>
    <p:sldId id="260" r:id="rId14"/>
    <p:sldId id="298" r:id="rId15"/>
    <p:sldId id="262" r:id="rId16"/>
    <p:sldId id="290" r:id="rId17"/>
    <p:sldId id="264" r:id="rId18"/>
    <p:sldId id="265" r:id="rId19"/>
    <p:sldId id="266" r:id="rId20"/>
    <p:sldId id="267" r:id="rId21"/>
    <p:sldId id="299" r:id="rId22"/>
    <p:sldId id="268" r:id="rId23"/>
    <p:sldId id="293" r:id="rId24"/>
    <p:sldId id="270" r:id="rId25"/>
    <p:sldId id="271" r:id="rId26"/>
  </p:sldIdLst>
  <p:sldSz cx="9144000" cy="5143500" type="screen16x9"/>
  <p:notesSz cx="6858000" cy="9144000"/>
  <p:embeddedFontLst>
    <p:embeddedFont>
      <p:font typeface="Lexend" pitchFamily="2" charset="0"/>
      <p:regular r:id="rId28"/>
      <p:bold r:id="rId29"/>
    </p:embeddedFont>
    <p:embeddedFont>
      <p:font typeface="Lexend Medium"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705CE-02A0-3777-9AE0-F7D2787FB38E}" v="94" dt="2025-07-21T21:25:09.844"/>
    <p1510:client id="{6AA0C1E3-1DBD-4B00-ABBA-AF319399A38A}" v="5" dt="2025-07-21T20:25:55.294"/>
    <p1510:client id="{93EA0756-138D-483B-BEB6-E1D6E6441A0D}" v="6" dt="2025-07-22T13:24:45.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6" y="3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der, Julie" userId="S::julie.nieder@azahcccs.gov::1c6ffd39-794c-45ba-aa50-95964c3b9c42" providerId="AD" clId="Web-{333705CE-02A0-3777-9AE0-F7D2787FB38E}"/>
    <pc:docChg chg="modSld">
      <pc:chgData name="Nieder, Julie" userId="S::julie.nieder@azahcccs.gov::1c6ffd39-794c-45ba-aa50-95964c3b9c42" providerId="AD" clId="Web-{333705CE-02A0-3777-9AE0-F7D2787FB38E}" dt="2025-07-21T21:25:09.766" v="92" actId="14100"/>
      <pc:docMkLst>
        <pc:docMk/>
      </pc:docMkLst>
      <pc:sldChg chg="modSp">
        <pc:chgData name="Nieder, Julie" userId="S::julie.nieder@azahcccs.gov::1c6ffd39-794c-45ba-aa50-95964c3b9c42" providerId="AD" clId="Web-{333705CE-02A0-3777-9AE0-F7D2787FB38E}" dt="2025-07-21T21:25:09.766" v="92" actId="14100"/>
        <pc:sldMkLst>
          <pc:docMk/>
          <pc:sldMk cId="2612549148" sldId="297"/>
        </pc:sldMkLst>
        <pc:spChg chg="mod">
          <ac:chgData name="Nieder, Julie" userId="S::julie.nieder@azahcccs.gov::1c6ffd39-794c-45ba-aa50-95964c3b9c42" providerId="AD" clId="Web-{333705CE-02A0-3777-9AE0-F7D2787FB38E}" dt="2025-07-21T21:25:09.766" v="92" actId="14100"/>
          <ac:spMkLst>
            <pc:docMk/>
            <pc:sldMk cId="2612549148" sldId="297"/>
            <ac:spMk id="3" creationId="{E9EB0646-05B0-74C0-4601-4BC5F861FED7}"/>
          </ac:spMkLst>
        </pc:spChg>
      </pc:sldChg>
    </pc:docChg>
  </pc:docChgLst>
  <pc:docChgLst>
    <pc:chgData name="Nieder, Julie" userId="1c6ffd39-794c-45ba-aa50-95964c3b9c42" providerId="ADAL" clId="{93EA0756-138D-483B-BEB6-E1D6E6441A0D}"/>
    <pc:docChg chg="modSld">
      <pc:chgData name="Nieder, Julie" userId="1c6ffd39-794c-45ba-aa50-95964c3b9c42" providerId="ADAL" clId="{93EA0756-138D-483B-BEB6-E1D6E6441A0D}" dt="2025-07-22T19:33:21.967" v="107" actId="20577"/>
      <pc:docMkLst>
        <pc:docMk/>
      </pc:docMkLst>
      <pc:sldChg chg="modSp mod">
        <pc:chgData name="Nieder, Julie" userId="1c6ffd39-794c-45ba-aa50-95964c3b9c42" providerId="ADAL" clId="{93EA0756-138D-483B-BEB6-E1D6E6441A0D}" dt="2025-07-22T19:21:19.185" v="88" actId="20577"/>
        <pc:sldMkLst>
          <pc:docMk/>
          <pc:sldMk cId="0" sldId="257"/>
        </pc:sldMkLst>
        <pc:spChg chg="mod">
          <ac:chgData name="Nieder, Julie" userId="1c6ffd39-794c-45ba-aa50-95964c3b9c42" providerId="ADAL" clId="{93EA0756-138D-483B-BEB6-E1D6E6441A0D}" dt="2025-07-22T19:21:19.185" v="88" actId="20577"/>
          <ac:spMkLst>
            <pc:docMk/>
            <pc:sldMk cId="0" sldId="257"/>
            <ac:spMk id="3" creationId="{9541CD54-632C-257F-9E40-615B559198F0}"/>
          </ac:spMkLst>
        </pc:spChg>
      </pc:sldChg>
      <pc:sldChg chg="addSp modSp mod">
        <pc:chgData name="Nieder, Julie" userId="1c6ffd39-794c-45ba-aa50-95964c3b9c42" providerId="ADAL" clId="{93EA0756-138D-483B-BEB6-E1D6E6441A0D}" dt="2025-07-22T13:25:32.079" v="65" actId="20577"/>
        <pc:sldMkLst>
          <pc:docMk/>
          <pc:sldMk cId="0" sldId="260"/>
        </pc:sldMkLst>
        <pc:spChg chg="mod">
          <ac:chgData name="Nieder, Julie" userId="1c6ffd39-794c-45ba-aa50-95964c3b9c42" providerId="ADAL" clId="{93EA0756-138D-483B-BEB6-E1D6E6441A0D}" dt="2025-07-22T13:25:32.079" v="65" actId="20577"/>
          <ac:spMkLst>
            <pc:docMk/>
            <pc:sldMk cId="0" sldId="260"/>
            <ac:spMk id="3" creationId="{924A2338-82AA-620B-05DB-C1A29688D5A5}"/>
          </ac:spMkLst>
        </pc:spChg>
        <pc:spChg chg="add">
          <ac:chgData name="Nieder, Julie" userId="1c6ffd39-794c-45ba-aa50-95964c3b9c42" providerId="ADAL" clId="{93EA0756-138D-483B-BEB6-E1D6E6441A0D}" dt="2025-07-22T13:24:29.551" v="24"/>
          <ac:spMkLst>
            <pc:docMk/>
            <pc:sldMk cId="0" sldId="260"/>
            <ac:spMk id="4" creationId="{29716F52-FA6F-E7FE-368D-B6C0542DC84C}"/>
          </ac:spMkLst>
        </pc:spChg>
        <pc:spChg chg="add mod">
          <ac:chgData name="Nieder, Julie" userId="1c6ffd39-794c-45ba-aa50-95964c3b9c42" providerId="ADAL" clId="{93EA0756-138D-483B-BEB6-E1D6E6441A0D}" dt="2025-07-22T13:24:36.844" v="26"/>
          <ac:spMkLst>
            <pc:docMk/>
            <pc:sldMk cId="0" sldId="260"/>
            <ac:spMk id="5" creationId="{4F4C1C7E-8315-E2F9-5E64-E94B240A4FB1}"/>
          </ac:spMkLst>
        </pc:spChg>
        <pc:spChg chg="add">
          <ac:chgData name="Nieder, Julie" userId="1c6ffd39-794c-45ba-aa50-95964c3b9c42" providerId="ADAL" clId="{93EA0756-138D-483B-BEB6-E1D6E6441A0D}" dt="2025-07-22T13:24:42.379" v="28"/>
          <ac:spMkLst>
            <pc:docMk/>
            <pc:sldMk cId="0" sldId="260"/>
            <ac:spMk id="6" creationId="{3999E1D7-C276-1248-0BD3-B5288EBAECA3}"/>
          </ac:spMkLst>
        </pc:spChg>
      </pc:sldChg>
      <pc:sldChg chg="modSp mod">
        <pc:chgData name="Nieder, Julie" userId="1c6ffd39-794c-45ba-aa50-95964c3b9c42" providerId="ADAL" clId="{93EA0756-138D-483B-BEB6-E1D6E6441A0D}" dt="2025-07-22T19:33:21.967" v="107" actId="20577"/>
        <pc:sldMkLst>
          <pc:docMk/>
          <pc:sldMk cId="3641230224" sldId="290"/>
        </pc:sldMkLst>
        <pc:spChg chg="mod">
          <ac:chgData name="Nieder, Julie" userId="1c6ffd39-794c-45ba-aa50-95964c3b9c42" providerId="ADAL" clId="{93EA0756-138D-483B-BEB6-E1D6E6441A0D}" dt="2025-07-22T19:33:21.967" v="107" actId="20577"/>
          <ac:spMkLst>
            <pc:docMk/>
            <pc:sldMk cId="3641230224" sldId="290"/>
            <ac:spMk id="3" creationId="{637D49D9-8EEB-3B15-4EC5-1E86A8F580B0}"/>
          </ac:spMkLst>
        </pc:spChg>
      </pc:sldChg>
    </pc:docChg>
  </pc:docChgLst>
  <pc:docChgLst>
    <pc:chgData name="Nieder, Julie" userId="1c6ffd39-794c-45ba-aa50-95964c3b9c42" providerId="ADAL" clId="{6AA0C1E3-1DBD-4B00-ABBA-AF319399A38A}"/>
    <pc:docChg chg="undo custSel modSld sldOrd">
      <pc:chgData name="Nieder, Julie" userId="1c6ffd39-794c-45ba-aa50-95964c3b9c42" providerId="ADAL" clId="{6AA0C1E3-1DBD-4B00-ABBA-AF319399A38A}" dt="2025-07-21T20:40:14.872" v="1059" actId="20577"/>
      <pc:docMkLst>
        <pc:docMk/>
      </pc:docMkLst>
      <pc:sldChg chg="modSp mod">
        <pc:chgData name="Nieder, Julie" userId="1c6ffd39-794c-45ba-aa50-95964c3b9c42" providerId="ADAL" clId="{6AA0C1E3-1DBD-4B00-ABBA-AF319399A38A}" dt="2025-07-21T15:00:30.325" v="735" actId="13926"/>
        <pc:sldMkLst>
          <pc:docMk/>
          <pc:sldMk cId="0" sldId="260"/>
        </pc:sldMkLst>
        <pc:spChg chg="mod">
          <ac:chgData name="Nieder, Julie" userId="1c6ffd39-794c-45ba-aa50-95964c3b9c42" providerId="ADAL" clId="{6AA0C1E3-1DBD-4B00-ABBA-AF319399A38A}" dt="2025-07-21T15:00:30.325" v="735" actId="13926"/>
          <ac:spMkLst>
            <pc:docMk/>
            <pc:sldMk cId="0" sldId="260"/>
            <ac:spMk id="3" creationId="{924A2338-82AA-620B-05DB-C1A29688D5A5}"/>
          </ac:spMkLst>
        </pc:spChg>
      </pc:sldChg>
      <pc:sldChg chg="modSp mod">
        <pc:chgData name="Nieder, Julie" userId="1c6ffd39-794c-45ba-aa50-95964c3b9c42" providerId="ADAL" clId="{6AA0C1E3-1DBD-4B00-ABBA-AF319399A38A}" dt="2025-07-21T14:23:48.325" v="218" actId="20577"/>
        <pc:sldMkLst>
          <pc:docMk/>
          <pc:sldMk cId="0" sldId="262"/>
        </pc:sldMkLst>
        <pc:spChg chg="mod">
          <ac:chgData name="Nieder, Julie" userId="1c6ffd39-794c-45ba-aa50-95964c3b9c42" providerId="ADAL" clId="{6AA0C1E3-1DBD-4B00-ABBA-AF319399A38A}" dt="2025-07-21T14:23:48.325" v="218" actId="20577"/>
          <ac:spMkLst>
            <pc:docMk/>
            <pc:sldMk cId="0" sldId="262"/>
            <ac:spMk id="6" creationId="{CA10F546-4099-B7DA-EFB4-D3FB1C636E11}"/>
          </ac:spMkLst>
        </pc:spChg>
      </pc:sldChg>
      <pc:sldChg chg="modSp mod">
        <pc:chgData name="Nieder, Julie" userId="1c6ffd39-794c-45ba-aa50-95964c3b9c42" providerId="ADAL" clId="{6AA0C1E3-1DBD-4B00-ABBA-AF319399A38A}" dt="2025-07-21T14:27:24.389" v="451" actId="20577"/>
        <pc:sldMkLst>
          <pc:docMk/>
          <pc:sldMk cId="0" sldId="264"/>
        </pc:sldMkLst>
        <pc:spChg chg="mod">
          <ac:chgData name="Nieder, Julie" userId="1c6ffd39-794c-45ba-aa50-95964c3b9c42" providerId="ADAL" clId="{6AA0C1E3-1DBD-4B00-ABBA-AF319399A38A}" dt="2025-07-21T14:27:24.389" v="451" actId="20577"/>
          <ac:spMkLst>
            <pc:docMk/>
            <pc:sldMk cId="0" sldId="264"/>
            <ac:spMk id="5" creationId="{65C6A96C-C4AF-277F-8FE6-B3FDEEEA26C2}"/>
          </ac:spMkLst>
        </pc:spChg>
      </pc:sldChg>
      <pc:sldChg chg="modSp mod">
        <pc:chgData name="Nieder, Julie" userId="1c6ffd39-794c-45ba-aa50-95964c3b9c42" providerId="ADAL" clId="{6AA0C1E3-1DBD-4B00-ABBA-AF319399A38A}" dt="2025-07-21T14:32:21.136" v="480" actId="20577"/>
        <pc:sldMkLst>
          <pc:docMk/>
          <pc:sldMk cId="0" sldId="265"/>
        </pc:sldMkLst>
        <pc:spChg chg="mod">
          <ac:chgData name="Nieder, Julie" userId="1c6ffd39-794c-45ba-aa50-95964c3b9c42" providerId="ADAL" clId="{6AA0C1E3-1DBD-4B00-ABBA-AF319399A38A}" dt="2025-07-21T14:32:21.136" v="480" actId="20577"/>
          <ac:spMkLst>
            <pc:docMk/>
            <pc:sldMk cId="0" sldId="265"/>
            <ac:spMk id="4" creationId="{5676E8EE-4F9D-DC09-CB72-EB86091282D6}"/>
          </ac:spMkLst>
        </pc:spChg>
      </pc:sldChg>
      <pc:sldChg chg="modSp mod">
        <pc:chgData name="Nieder, Julie" userId="1c6ffd39-794c-45ba-aa50-95964c3b9c42" providerId="ADAL" clId="{6AA0C1E3-1DBD-4B00-ABBA-AF319399A38A}" dt="2025-07-21T14:33:50.800" v="481" actId="6549"/>
        <pc:sldMkLst>
          <pc:docMk/>
          <pc:sldMk cId="0" sldId="266"/>
        </pc:sldMkLst>
        <pc:spChg chg="mod">
          <ac:chgData name="Nieder, Julie" userId="1c6ffd39-794c-45ba-aa50-95964c3b9c42" providerId="ADAL" clId="{6AA0C1E3-1DBD-4B00-ABBA-AF319399A38A}" dt="2025-07-21T14:33:50.800" v="481" actId="6549"/>
          <ac:spMkLst>
            <pc:docMk/>
            <pc:sldMk cId="0" sldId="266"/>
            <ac:spMk id="3" creationId="{B14E26B8-F007-9B3D-D515-7BF8B505AA35}"/>
          </ac:spMkLst>
        </pc:spChg>
      </pc:sldChg>
      <pc:sldChg chg="modSp mod">
        <pc:chgData name="Nieder, Julie" userId="1c6ffd39-794c-45ba-aa50-95964c3b9c42" providerId="ADAL" clId="{6AA0C1E3-1DBD-4B00-ABBA-AF319399A38A}" dt="2025-07-21T14:36:15.310" v="615" actId="313"/>
        <pc:sldMkLst>
          <pc:docMk/>
          <pc:sldMk cId="0" sldId="267"/>
        </pc:sldMkLst>
        <pc:spChg chg="mod">
          <ac:chgData name="Nieder, Julie" userId="1c6ffd39-794c-45ba-aa50-95964c3b9c42" providerId="ADAL" clId="{6AA0C1E3-1DBD-4B00-ABBA-AF319399A38A}" dt="2025-07-21T14:36:15.310" v="615" actId="313"/>
          <ac:spMkLst>
            <pc:docMk/>
            <pc:sldMk cId="0" sldId="267"/>
            <ac:spMk id="3" creationId="{01E30DD5-929B-F006-94E5-27C493310B2F}"/>
          </ac:spMkLst>
        </pc:spChg>
      </pc:sldChg>
      <pc:sldChg chg="modSp mod">
        <pc:chgData name="Nieder, Julie" userId="1c6ffd39-794c-45ba-aa50-95964c3b9c42" providerId="ADAL" clId="{6AA0C1E3-1DBD-4B00-ABBA-AF319399A38A}" dt="2025-07-21T20:40:14.872" v="1059" actId="20577"/>
        <pc:sldMkLst>
          <pc:docMk/>
          <pc:sldMk cId="0" sldId="268"/>
        </pc:sldMkLst>
        <pc:spChg chg="mod">
          <ac:chgData name="Nieder, Julie" userId="1c6ffd39-794c-45ba-aa50-95964c3b9c42" providerId="ADAL" clId="{6AA0C1E3-1DBD-4B00-ABBA-AF319399A38A}" dt="2025-07-21T20:40:14.872" v="1059" actId="20577"/>
          <ac:spMkLst>
            <pc:docMk/>
            <pc:sldMk cId="0" sldId="268"/>
            <ac:spMk id="3" creationId="{88F27598-02BC-A78F-F3C8-B09FB1D78963}"/>
          </ac:spMkLst>
        </pc:spChg>
      </pc:sldChg>
      <pc:sldChg chg="modSp mod">
        <pc:chgData name="Nieder, Julie" userId="1c6ffd39-794c-45ba-aa50-95964c3b9c42" providerId="ADAL" clId="{6AA0C1E3-1DBD-4B00-ABBA-AF319399A38A}" dt="2025-07-21T15:13:47.277" v="758" actId="113"/>
        <pc:sldMkLst>
          <pc:docMk/>
          <pc:sldMk cId="3641230224" sldId="290"/>
        </pc:sldMkLst>
        <pc:spChg chg="mod">
          <ac:chgData name="Nieder, Julie" userId="1c6ffd39-794c-45ba-aa50-95964c3b9c42" providerId="ADAL" clId="{6AA0C1E3-1DBD-4B00-ABBA-AF319399A38A}" dt="2025-07-21T15:13:47.277" v="758" actId="113"/>
          <ac:spMkLst>
            <pc:docMk/>
            <pc:sldMk cId="3641230224" sldId="290"/>
            <ac:spMk id="3" creationId="{637D49D9-8EEB-3B15-4EC5-1E86A8F580B0}"/>
          </ac:spMkLst>
        </pc:spChg>
      </pc:sldChg>
      <pc:sldChg chg="ord">
        <pc:chgData name="Nieder, Julie" userId="1c6ffd39-794c-45ba-aa50-95964c3b9c42" providerId="ADAL" clId="{6AA0C1E3-1DBD-4B00-ABBA-AF319399A38A}" dt="2025-07-21T14:14:25.411" v="26"/>
        <pc:sldMkLst>
          <pc:docMk/>
          <pc:sldMk cId="3054437463" sldId="295"/>
        </pc:sldMkLst>
      </pc:sldChg>
      <pc:sldChg chg="modSp mod">
        <pc:chgData name="Nieder, Julie" userId="1c6ffd39-794c-45ba-aa50-95964c3b9c42" providerId="ADAL" clId="{6AA0C1E3-1DBD-4B00-ABBA-AF319399A38A}" dt="2025-07-21T14:16:34.547" v="29" actId="20577"/>
        <pc:sldMkLst>
          <pc:docMk/>
          <pc:sldMk cId="2500881908" sldId="296"/>
        </pc:sldMkLst>
        <pc:spChg chg="mod">
          <ac:chgData name="Nieder, Julie" userId="1c6ffd39-794c-45ba-aa50-95964c3b9c42" providerId="ADAL" clId="{6AA0C1E3-1DBD-4B00-ABBA-AF319399A38A}" dt="2025-07-21T14:16:34.547" v="29" actId="20577"/>
          <ac:spMkLst>
            <pc:docMk/>
            <pc:sldMk cId="2500881908" sldId="296"/>
            <ac:spMk id="3" creationId="{CFCBF910-F52E-45BC-E971-64C5C6FD250E}"/>
          </ac:spMkLst>
        </pc:spChg>
      </pc:sldChg>
      <pc:sldChg chg="modSp mod">
        <pc:chgData name="Nieder, Julie" userId="1c6ffd39-794c-45ba-aa50-95964c3b9c42" providerId="ADAL" clId="{6AA0C1E3-1DBD-4B00-ABBA-AF319399A38A}" dt="2025-07-21T20:28:29.397" v="1011" actId="14100"/>
        <pc:sldMkLst>
          <pc:docMk/>
          <pc:sldMk cId="949374974" sldId="298"/>
        </pc:sldMkLst>
        <pc:spChg chg="mod">
          <ac:chgData name="Nieder, Julie" userId="1c6ffd39-794c-45ba-aa50-95964c3b9c42" providerId="ADAL" clId="{6AA0C1E3-1DBD-4B00-ABBA-AF319399A38A}" dt="2025-07-21T20:28:29.397" v="1011" actId="14100"/>
          <ac:spMkLst>
            <pc:docMk/>
            <pc:sldMk cId="949374974" sldId="298"/>
            <ac:spMk id="3" creationId="{FFA384C8-AE5A-9631-C582-43EBC6A84B2C}"/>
          </ac:spMkLst>
        </pc:spChg>
      </pc:sldChg>
      <pc:sldChg chg="modSp mod">
        <pc:chgData name="Nieder, Julie" userId="1c6ffd39-794c-45ba-aa50-95964c3b9c42" providerId="ADAL" clId="{6AA0C1E3-1DBD-4B00-ABBA-AF319399A38A}" dt="2025-07-21T15:15:06.612" v="803" actId="313"/>
        <pc:sldMkLst>
          <pc:docMk/>
          <pc:sldMk cId="2603990627" sldId="299"/>
        </pc:sldMkLst>
        <pc:spChg chg="mod">
          <ac:chgData name="Nieder, Julie" userId="1c6ffd39-794c-45ba-aa50-95964c3b9c42" providerId="ADAL" clId="{6AA0C1E3-1DBD-4B00-ABBA-AF319399A38A}" dt="2025-07-21T15:15:06.612" v="803" actId="313"/>
          <ac:spMkLst>
            <pc:docMk/>
            <pc:sldMk cId="2603990627" sldId="299"/>
            <ac:spMk id="3" creationId="{8745A7B7-BB06-3D0F-E382-B1AB38D253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edab48d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0edab48d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1ad2536b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11ad2536b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06ff640d55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06ff640d5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06ff640d5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06ff640d5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06ff640d55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06ff640d55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06ff640d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06ff640d5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06ff640d55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06ff640d55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6ff640d5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06ff640d5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6ff640d55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6ff640d55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3BF43BE8-18B8-82AC-8F30-52F5B21E33D6}"/>
            </a:ext>
          </a:extLst>
        </p:cNvPr>
        <p:cNvGrpSpPr/>
        <p:nvPr/>
      </p:nvGrpSpPr>
      <p:grpSpPr>
        <a:xfrm>
          <a:off x="0" y="0"/>
          <a:ext cx="0" cy="0"/>
          <a:chOff x="0" y="0"/>
          <a:chExt cx="0" cy="0"/>
        </a:xfrm>
      </p:grpSpPr>
      <p:sp>
        <p:nvSpPr>
          <p:cNvPr id="240" name="Google Shape;240;g306ff640d55_0_320:notes">
            <a:extLst>
              <a:ext uri="{FF2B5EF4-FFF2-40B4-BE49-F238E27FC236}">
                <a16:creationId xmlns:a16="http://schemas.microsoft.com/office/drawing/2014/main" id="{221B25A2-301C-69A1-FA0D-1CC5089BAD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06ff640d55_0_320:notes">
            <a:extLst>
              <a:ext uri="{FF2B5EF4-FFF2-40B4-BE49-F238E27FC236}">
                <a16:creationId xmlns:a16="http://schemas.microsoft.com/office/drawing/2014/main" id="{858AFBEC-FB73-1B57-B683-DB6F7B53A6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58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6ff640d55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6ff640d55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9600A3D0-4DA8-D0E3-E579-85C597906798}"/>
            </a:ext>
          </a:extLst>
        </p:cNvPr>
        <p:cNvGrpSpPr/>
        <p:nvPr/>
      </p:nvGrpSpPr>
      <p:grpSpPr>
        <a:xfrm>
          <a:off x="0" y="0"/>
          <a:ext cx="0" cy="0"/>
          <a:chOff x="0" y="0"/>
          <a:chExt cx="0" cy="0"/>
        </a:xfrm>
      </p:grpSpPr>
      <p:sp>
        <p:nvSpPr>
          <p:cNvPr id="222" name="Google Shape;222;g306ff640d55_0_236:notes">
            <a:extLst>
              <a:ext uri="{FF2B5EF4-FFF2-40B4-BE49-F238E27FC236}">
                <a16:creationId xmlns:a16="http://schemas.microsoft.com/office/drawing/2014/main" id="{3F67EA93-9EEB-38FA-B359-D623DFD8A7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06ff640d55_0_236:notes">
            <a:extLst>
              <a:ext uri="{FF2B5EF4-FFF2-40B4-BE49-F238E27FC236}">
                <a16:creationId xmlns:a16="http://schemas.microsoft.com/office/drawing/2014/main" id="{4903BC80-6E2C-5696-578B-9A1BFD4F9E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35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6ff640d5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06ff640d5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6ff640d55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06ff640d55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36999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10" name="Google Shape;10;p2"/>
          <p:cNvSpPr txBox="1">
            <a:spLocks noGrp="1"/>
          </p:cNvSpPr>
          <p:nvPr>
            <p:ph type="title"/>
          </p:nvPr>
        </p:nvSpPr>
        <p:spPr>
          <a:xfrm>
            <a:off x="2412300" y="2741400"/>
            <a:ext cx="6319200" cy="929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2900"/>
              <a:buFont typeface="Lexend"/>
              <a:buNone/>
              <a:defRPr sz="2900" b="1">
                <a:solidFill>
                  <a:schemeClr val="lt1"/>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1" name="Google Shape;11;p2"/>
          <p:cNvSpPr txBox="1">
            <a:spLocks noGrp="1"/>
          </p:cNvSpPr>
          <p:nvPr>
            <p:ph type="title" idx="2"/>
          </p:nvPr>
        </p:nvSpPr>
        <p:spPr>
          <a:xfrm>
            <a:off x="2412300" y="3750250"/>
            <a:ext cx="6319200" cy="127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200"/>
              <a:buNone/>
              <a:defRPr sz="2200" b="0">
                <a:solidFill>
                  <a:schemeClr val="lt1"/>
                </a:solidFill>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2" name="Google Shape;12;p2"/>
          <p:cNvPicPr preferRelativeResize="0"/>
          <p:nvPr/>
        </p:nvPicPr>
        <p:blipFill rotWithShape="1">
          <a:blip r:embed="rId3">
            <a:alphaModFix/>
          </a:blip>
          <a:srcRect b="12732"/>
          <a:stretch/>
        </p:blipFill>
        <p:spPr>
          <a:xfrm>
            <a:off x="3323939" y="1138750"/>
            <a:ext cx="4495923" cy="1433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133975"/>
            <a:ext cx="8520600" cy="868680"/>
          </a:xfrm>
          <a:prstGeom prst="rect">
            <a:avLst/>
          </a:prstGeom>
        </p:spPr>
        <p:txBody>
          <a:bodyPr spcFirstLastPara="1" wrap="square" lIns="91425" tIns="91425" rIns="91425" bIns="91425" anchor="b" anchorCtr="0">
            <a:noAutofit/>
          </a:bodyPr>
          <a:lstStyle>
            <a:lvl1pPr marL="0" marR="0" lvl="0" indent="0" algn="l" rtl="0">
              <a:lnSpc>
                <a:spcPct val="95000"/>
              </a:lnSpc>
              <a:spcBef>
                <a:spcPts val="0"/>
              </a:spcBef>
              <a:spcAft>
                <a:spcPts val="0"/>
              </a:spcAft>
              <a:buClr>
                <a:schemeClr val="accent2"/>
              </a:buClr>
              <a:buSzPts val="2800"/>
              <a:buFont typeface="Lexend"/>
              <a:buNone/>
              <a:defRPr>
                <a:solidFill>
                  <a:schemeClr val="accent2"/>
                </a:solidFill>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20" name="Google Shape;120;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
        <p:nvSpPr>
          <p:cNvPr id="121" name="Google Shape;121;p19"/>
          <p:cNvSpPr txBox="1">
            <a:spLocks noGrp="1"/>
          </p:cNvSpPr>
          <p:nvPr>
            <p:ph type="body" idx="2"/>
          </p:nvPr>
        </p:nvSpPr>
        <p:spPr>
          <a:xfrm>
            <a:off x="45515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rtl="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rtl="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rtl="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rtl="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rtl="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rtl="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rtl="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rtl="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22" name="Google Shape;122;p19"/>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23" name="Google Shape;123;p19"/>
          <p:cNvCxnSpPr/>
          <p:nvPr/>
        </p:nvCxnSpPr>
        <p:spPr>
          <a:xfrm flipH="1">
            <a:off x="-22225" y="4913250"/>
            <a:ext cx="8612700" cy="69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pter Break Turquoise">
  <p:cSld name="CHAPTER TURQUOISE LEFT JUSTIFIED">
    <p:bg>
      <p:bgPr>
        <a:solidFill>
          <a:srgbClr val="369992"/>
        </a:solidFill>
        <a:effectLst/>
      </p:bgPr>
    </p:bg>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0" name="Google Shape;130;p21"/>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31" name="Google Shape;131;p21"/>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pter Break Copper">
  <p:cSld name="CHAPTER ORANGE LEFT JUSTIFIED">
    <p:bg>
      <p:bgPr>
        <a:solidFill>
          <a:schemeClr val="accent2"/>
        </a:solid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4" name="Google Shape;134;p22"/>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35" name="Google Shape;135;p22"/>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pter Break Pine">
  <p:cSld name="CHAPTER PINE LEFT JUSTIFIED">
    <p:bg>
      <p:bgPr>
        <a:solidFill>
          <a:schemeClr val="accent4"/>
        </a:solidFill>
        <a:effectLst/>
      </p:bgPr>
    </p:bg>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8" name="Google Shape;138;p23"/>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39" name="Google Shape;139;p23"/>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pter Break Magenta">
  <p:cSld name="CHAPTER MAROON LEFT JUSTIFIED">
    <p:bg>
      <p:bgPr>
        <a:solidFill>
          <a:schemeClr val="accent6"/>
        </a:solidFill>
        <a:effectLst/>
      </p:bgPr>
    </p:bg>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46" name="Google Shape;146;p25"/>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47" name="Google Shape;147;p25"/>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Turquoise">
    <p:bg>
      <p:bgPr>
        <a:solidFill>
          <a:schemeClr val="accent1"/>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3196626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Orange">
    <p:bg>
      <p:bgPr>
        <a:solidFill>
          <a:schemeClr val="accent2"/>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3464605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Pine">
    <p:bg>
      <p:bgPr>
        <a:solidFill>
          <a:schemeClr val="accent4"/>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1835676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sage">
    <p:bg>
      <p:bgPr>
        <a:solidFill>
          <a:schemeClr val="accent5"/>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139840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hite">
  <p:cSld name="BLANK_1">
    <p:spTree>
      <p:nvGrpSpPr>
        <p:cNvPr id="1" name="Shape 213"/>
        <p:cNvGrpSpPr/>
        <p:nvPr/>
      </p:nvGrpSpPr>
      <p:grpSpPr>
        <a:xfrm>
          <a:off x="0" y="0"/>
          <a:ext cx="0" cy="0"/>
          <a:chOff x="0" y="0"/>
          <a:chExt cx="0" cy="0"/>
        </a:xfrm>
      </p:grpSpPr>
      <p:pic>
        <p:nvPicPr>
          <p:cNvPr id="214" name="Google Shape;214;p36"/>
          <p:cNvPicPr preferRelativeResize="0"/>
          <p:nvPr/>
        </p:nvPicPr>
        <p:blipFill>
          <a:blip r:embed="rId2">
            <a:alphaModFix/>
          </a:blip>
          <a:stretch>
            <a:fillRect/>
          </a:stretch>
        </p:blipFill>
        <p:spPr>
          <a:xfrm>
            <a:off x="8651525" y="4770150"/>
            <a:ext cx="359774" cy="2862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Copper" type="tx">
  <p:cSld name="ORANG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2"/>
              </a:buClr>
              <a:buSzPts val="2800"/>
              <a:buFont typeface="Lexend"/>
              <a:buNone/>
              <a:defRPr b="1">
                <a:solidFill>
                  <a:schemeClr val="accent2"/>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5" name="Google Shape;15;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6" name="Google Shape;16;p3"/>
          <p:cNvPicPr preferRelativeResize="0"/>
          <p:nvPr/>
        </p:nvPicPr>
        <p:blipFill rotWithShape="1">
          <a:blip r:embed="rId2">
            <a:alphaModFix amt="12000"/>
          </a:blip>
          <a:srcRect r="52015"/>
          <a:stretch/>
        </p:blipFill>
        <p:spPr>
          <a:xfrm>
            <a:off x="6674584" y="0"/>
            <a:ext cx="2469417" cy="5143502"/>
          </a:xfrm>
          <a:prstGeom prst="rect">
            <a:avLst/>
          </a:prstGeom>
          <a:noFill/>
          <a:ln>
            <a:noFill/>
          </a:ln>
        </p:spPr>
      </p:pic>
      <p:sp>
        <p:nvSpPr>
          <p:cNvPr id="17" name="Google Shape;17;p3"/>
          <p:cNvSpPr/>
          <p:nvPr/>
        </p:nvSpPr>
        <p:spPr>
          <a:xfrm>
            <a:off x="-14575" y="4736425"/>
            <a:ext cx="413700" cy="413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18" name="Google Shape;18;p3"/>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urquoise">
  <p:cSld name="TURQUOIS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137160"/>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22" name="Google Shape;22;p4"/>
          <p:cNvPicPr preferRelativeResize="0"/>
          <p:nvPr/>
        </p:nvPicPr>
        <p:blipFill rotWithShape="1">
          <a:blip r:embed="rId2">
            <a:alphaModFix amt="12000"/>
          </a:blip>
          <a:srcRect r="51990"/>
          <a:stretch/>
        </p:blipFill>
        <p:spPr>
          <a:xfrm>
            <a:off x="6674584" y="0"/>
            <a:ext cx="2469417" cy="5143501"/>
          </a:xfrm>
          <a:prstGeom prst="rect">
            <a:avLst/>
          </a:prstGeom>
          <a:noFill/>
          <a:ln>
            <a:noFill/>
          </a:ln>
        </p:spPr>
      </p:pic>
      <p:sp>
        <p:nvSpPr>
          <p:cNvPr id="23" name="Google Shape;23;p4"/>
          <p:cNvSpPr/>
          <p:nvPr/>
        </p:nvSpPr>
        <p:spPr>
          <a:xfrm>
            <a:off x="-14575" y="4736425"/>
            <a:ext cx="413700" cy="413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24" name="Google Shape;24;p4"/>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Magenta">
  <p:cSld name="MAROON-TITLE_AND_BOD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27" name="Google Shape;27;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6"/>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28" name="Google Shape;28;p5"/>
          <p:cNvPicPr preferRelativeResize="0"/>
          <p:nvPr/>
        </p:nvPicPr>
        <p:blipFill rotWithShape="1">
          <a:blip r:embed="rId2">
            <a:alphaModFix amt="12000"/>
          </a:blip>
          <a:srcRect r="52013"/>
          <a:stretch/>
        </p:blipFill>
        <p:spPr>
          <a:xfrm>
            <a:off x="6674584" y="0"/>
            <a:ext cx="2469417" cy="5143502"/>
          </a:xfrm>
          <a:prstGeom prst="rect">
            <a:avLst/>
          </a:prstGeom>
          <a:noFill/>
          <a:ln>
            <a:noFill/>
          </a:ln>
        </p:spPr>
      </p:pic>
      <p:sp>
        <p:nvSpPr>
          <p:cNvPr id="29" name="Google Shape;29;p5"/>
          <p:cNvSpPr/>
          <p:nvPr/>
        </p:nvSpPr>
        <p:spPr>
          <a:xfrm>
            <a:off x="-14575" y="4736425"/>
            <a:ext cx="413700" cy="4137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0" name="Google Shape;30;p5"/>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ine">
  <p:cSld name="PIN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4"/>
              </a:buClr>
              <a:buSzPts val="2800"/>
              <a:buFont typeface="Lexend"/>
              <a:buNone/>
              <a:defRPr b="1">
                <a:solidFill>
                  <a:schemeClr val="accent4"/>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33" name="Google Shape;33;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4"/>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34" name="Google Shape;34;p6"/>
          <p:cNvPicPr preferRelativeResize="0"/>
          <p:nvPr/>
        </p:nvPicPr>
        <p:blipFill rotWithShape="1">
          <a:blip r:embed="rId2">
            <a:alphaModFix amt="12000"/>
          </a:blip>
          <a:srcRect r="52036"/>
          <a:stretch/>
        </p:blipFill>
        <p:spPr>
          <a:xfrm>
            <a:off x="6674581" y="0"/>
            <a:ext cx="2469427" cy="5143501"/>
          </a:xfrm>
          <a:prstGeom prst="rect">
            <a:avLst/>
          </a:prstGeom>
          <a:noFill/>
          <a:ln>
            <a:noFill/>
          </a:ln>
        </p:spPr>
      </p:pic>
      <p:sp>
        <p:nvSpPr>
          <p:cNvPr id="35" name="Google Shape;35;p6"/>
          <p:cNvSpPr/>
          <p:nvPr/>
        </p:nvSpPr>
        <p:spPr>
          <a:xfrm>
            <a:off x="-14575" y="4736425"/>
            <a:ext cx="413700" cy="4137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6" name="Google Shape;36;p6"/>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Sage">
  <p:cSld name="SAGE-TITLE_AND_BOD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133975"/>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5"/>
              </a:buClr>
              <a:buSzPts val="2800"/>
              <a:buFont typeface="Lexend"/>
              <a:buNone/>
              <a:defRPr b="1">
                <a:solidFill>
                  <a:schemeClr val="accent5"/>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39" name="Google Shape;39;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5"/>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40" name="Google Shape;40;p7"/>
          <p:cNvPicPr preferRelativeResize="0"/>
          <p:nvPr/>
        </p:nvPicPr>
        <p:blipFill rotWithShape="1">
          <a:blip r:embed="rId2">
            <a:alphaModFix amt="15000"/>
          </a:blip>
          <a:srcRect r="52036"/>
          <a:stretch/>
        </p:blipFill>
        <p:spPr>
          <a:xfrm>
            <a:off x="6674581" y="0"/>
            <a:ext cx="2469427" cy="5143501"/>
          </a:xfrm>
          <a:prstGeom prst="rect">
            <a:avLst/>
          </a:prstGeom>
          <a:noFill/>
          <a:ln>
            <a:noFill/>
          </a:ln>
        </p:spPr>
      </p:pic>
      <p:sp>
        <p:nvSpPr>
          <p:cNvPr id="41" name="Google Shape;41;p7"/>
          <p:cNvSpPr/>
          <p:nvPr/>
        </p:nvSpPr>
        <p:spPr>
          <a:xfrm>
            <a:off x="-14575" y="4736425"/>
            <a:ext cx="4137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42" name="Google Shape;42;p7"/>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lank">
  <p:cSld name="TURQUOISE-NO WATERMAR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15" name="Google Shape;11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lank" preserve="1" userDrawn="1">
  <p:cSld name="ORANGE-NO WATERMAR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2"/>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2"/>
            </a:solidFill>
            <a:prstDash val="solid"/>
            <a:round/>
            <a:headEnd type="none" w="med" len="med"/>
            <a:tailEnd type="none" w="med" len="med"/>
          </a:ln>
        </p:spPr>
      </p:cxnSp>
      <p:sp>
        <p:nvSpPr>
          <p:cNvPr id="2" name="Google Shape;15;p3">
            <a:extLst>
              <a:ext uri="{FF2B5EF4-FFF2-40B4-BE49-F238E27FC236}">
                <a16:creationId xmlns:a16="http://schemas.microsoft.com/office/drawing/2014/main" id="{C9772EB8-6BBD-4C72-39B5-6DE3A010B8B7}"/>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extLst>
      <p:ext uri="{BB962C8B-B14F-4D97-AF65-F5344CB8AC3E}">
        <p14:creationId xmlns:p14="http://schemas.microsoft.com/office/powerpoint/2010/main" val="229056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userDrawn="1">
  <p:cSld name="MAROON-NO WATERMARK">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spcBef>
                <a:spcPts val="0"/>
              </a:spcBef>
              <a:spcAft>
                <a:spcPts val="0"/>
              </a:spcAft>
              <a:buSzPts val="2800"/>
              <a:buFont typeface="Lexend"/>
              <a:buNone/>
              <a:defRPr>
                <a:latin typeface="Lexend"/>
                <a:ea typeface="Lexend"/>
                <a:cs typeface="Lexend"/>
                <a:sym typeface="Lexend"/>
              </a:defRPr>
            </a:lvl2pPr>
            <a:lvl3pPr lvl="2">
              <a:spcBef>
                <a:spcPts val="0"/>
              </a:spcBef>
              <a:spcAft>
                <a:spcPts val="0"/>
              </a:spcAft>
              <a:buSzPts val="2800"/>
              <a:buFont typeface="Lexend"/>
              <a:buNone/>
              <a:defRPr>
                <a:latin typeface="Lexend"/>
                <a:ea typeface="Lexend"/>
                <a:cs typeface="Lexend"/>
                <a:sym typeface="Lexend"/>
              </a:defRPr>
            </a:lvl3pPr>
            <a:lvl4pPr lvl="3">
              <a:spcBef>
                <a:spcPts val="0"/>
              </a:spcBef>
              <a:spcAft>
                <a:spcPts val="0"/>
              </a:spcAft>
              <a:buSzPts val="2800"/>
              <a:buFont typeface="Lexend"/>
              <a:buNone/>
              <a:defRPr>
                <a:latin typeface="Lexend"/>
                <a:ea typeface="Lexend"/>
                <a:cs typeface="Lexend"/>
                <a:sym typeface="Lexend"/>
              </a:defRPr>
            </a:lvl4pPr>
            <a:lvl5pPr lvl="4">
              <a:spcBef>
                <a:spcPts val="0"/>
              </a:spcBef>
              <a:spcAft>
                <a:spcPts val="0"/>
              </a:spcAft>
              <a:buSzPts val="2800"/>
              <a:buFont typeface="Lexend"/>
              <a:buNone/>
              <a:defRPr>
                <a:latin typeface="Lexend"/>
                <a:ea typeface="Lexend"/>
                <a:cs typeface="Lexend"/>
                <a:sym typeface="Lexend"/>
              </a:defRPr>
            </a:lvl5pPr>
            <a:lvl6pPr lvl="5">
              <a:spcBef>
                <a:spcPts val="0"/>
              </a:spcBef>
              <a:spcAft>
                <a:spcPts val="0"/>
              </a:spcAft>
              <a:buSzPts val="2800"/>
              <a:buFont typeface="Lexend"/>
              <a:buNone/>
              <a:defRPr>
                <a:latin typeface="Lexend"/>
                <a:ea typeface="Lexend"/>
                <a:cs typeface="Lexend"/>
                <a:sym typeface="Lexend"/>
              </a:defRPr>
            </a:lvl6pPr>
            <a:lvl7pPr lvl="6">
              <a:spcBef>
                <a:spcPts val="0"/>
              </a:spcBef>
              <a:spcAft>
                <a:spcPts val="0"/>
              </a:spcAft>
              <a:buSzPts val="2800"/>
              <a:buFont typeface="Lexend"/>
              <a:buNone/>
              <a:defRPr>
                <a:latin typeface="Lexend"/>
                <a:ea typeface="Lexend"/>
                <a:cs typeface="Lexend"/>
                <a:sym typeface="Lexend"/>
              </a:defRPr>
            </a:lvl7pPr>
            <a:lvl8pPr lvl="7">
              <a:spcBef>
                <a:spcPts val="0"/>
              </a:spcBef>
              <a:spcAft>
                <a:spcPts val="0"/>
              </a:spcAft>
              <a:buSzPts val="2800"/>
              <a:buFont typeface="Lexend"/>
              <a:buNone/>
              <a:defRPr>
                <a:latin typeface="Lexend"/>
                <a:ea typeface="Lexend"/>
                <a:cs typeface="Lexend"/>
                <a:sym typeface="Lexend"/>
              </a:defRPr>
            </a:lvl8pPr>
            <a:lvl9pPr lvl="8">
              <a:spcBef>
                <a:spcPts val="0"/>
              </a:spcBef>
              <a:spcAft>
                <a:spcPts val="0"/>
              </a:spcAft>
              <a:buSzPts val="2800"/>
              <a:buFont typeface="Lexend"/>
              <a:buNone/>
              <a:defRPr>
                <a:latin typeface="Lexend"/>
                <a:ea typeface="Lexend"/>
                <a:cs typeface="Lexend"/>
                <a:sym typeface="Lexend"/>
              </a:defRPr>
            </a:lvl9pPr>
          </a:lstStyle>
          <a:p>
            <a:r>
              <a:rPr lang="en-US"/>
              <a:t>Click to edit Master title style</a:t>
            </a:r>
            <a:endParaRPr/>
          </a:p>
        </p:txBody>
      </p:sp>
      <p:pic>
        <p:nvPicPr>
          <p:cNvPr id="126" name="Google Shape;126;p20"/>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27" name="Google Shape;127;p20"/>
          <p:cNvCxnSpPr/>
          <p:nvPr/>
        </p:nvCxnSpPr>
        <p:spPr>
          <a:xfrm flipH="1">
            <a:off x="7475" y="4913250"/>
            <a:ext cx="8583000" cy="6900"/>
          </a:xfrm>
          <a:prstGeom prst="straightConnector1">
            <a:avLst/>
          </a:prstGeom>
          <a:noFill/>
          <a:ln w="9525" cap="flat" cmpd="sng">
            <a:solidFill>
              <a:schemeClr val="accent6"/>
            </a:solidFill>
            <a:prstDash val="solid"/>
            <a:round/>
            <a:headEnd type="none" w="med" len="med"/>
            <a:tailEnd type="none" w="med" len="med"/>
          </a:ln>
        </p:spPr>
      </p:cxnSp>
      <p:sp>
        <p:nvSpPr>
          <p:cNvPr id="2" name="Google Shape;27;p5">
            <a:extLst>
              <a:ext uri="{FF2B5EF4-FFF2-40B4-BE49-F238E27FC236}">
                <a16:creationId xmlns:a16="http://schemas.microsoft.com/office/drawing/2014/main" id="{7C1C675F-D262-010C-44CC-ADF52B47260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6"/>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37160"/>
            <a:ext cx="8520600" cy="86868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Lexend"/>
              <a:buChar char="●"/>
              <a:defRPr sz="1800">
                <a:solidFill>
                  <a:schemeClr val="dk2"/>
                </a:solidFill>
                <a:latin typeface="Lexend"/>
                <a:ea typeface="Lexend"/>
                <a:cs typeface="Lexend"/>
                <a:sym typeface="Lexend"/>
              </a:defRPr>
            </a:lvl1pPr>
            <a:lvl2pPr marL="914400" lvl="1" indent="-336550">
              <a:lnSpc>
                <a:spcPct val="115000"/>
              </a:lnSpc>
              <a:spcBef>
                <a:spcPts val="800"/>
              </a:spcBef>
              <a:spcAft>
                <a:spcPts val="0"/>
              </a:spcAft>
              <a:buClr>
                <a:schemeClr val="accent2"/>
              </a:buClr>
              <a:buSzPts val="1700"/>
              <a:buFont typeface="Lexend"/>
              <a:buChar char="○"/>
              <a:defRPr sz="1700">
                <a:solidFill>
                  <a:schemeClr val="dk2"/>
                </a:solidFill>
                <a:latin typeface="Lexend"/>
                <a:ea typeface="Lexend"/>
                <a:cs typeface="Lexend"/>
                <a:sym typeface="Lexend"/>
              </a:defRPr>
            </a:lvl2pPr>
            <a:lvl3pPr marL="1371600" lvl="2" indent="-330200">
              <a:lnSpc>
                <a:spcPct val="115000"/>
              </a:lnSpc>
              <a:spcBef>
                <a:spcPts val="800"/>
              </a:spcBef>
              <a:spcAft>
                <a:spcPts val="0"/>
              </a:spcAft>
              <a:buClr>
                <a:schemeClr val="accent6"/>
              </a:buClr>
              <a:buSzPts val="1600"/>
              <a:buFont typeface="Lexend"/>
              <a:buChar char="■"/>
              <a:defRPr sz="1600">
                <a:solidFill>
                  <a:schemeClr val="dk2"/>
                </a:solidFill>
                <a:latin typeface="Lexend"/>
                <a:ea typeface="Lexend"/>
                <a:cs typeface="Lexend"/>
                <a:sym typeface="Lexend"/>
              </a:defRPr>
            </a:lvl3pPr>
            <a:lvl4pPr marL="1828800" lvl="3" indent="-323850">
              <a:lnSpc>
                <a:spcPct val="115000"/>
              </a:lnSpc>
              <a:spcBef>
                <a:spcPts val="800"/>
              </a:spcBef>
              <a:spcAft>
                <a:spcPts val="0"/>
              </a:spcAft>
              <a:buClr>
                <a:schemeClr val="accent1"/>
              </a:buClr>
              <a:buSzPts val="1500"/>
              <a:buFont typeface="Lexend"/>
              <a:buChar char="●"/>
              <a:defRPr sz="1500">
                <a:solidFill>
                  <a:schemeClr val="dk2"/>
                </a:solidFill>
                <a:latin typeface="Lexend"/>
                <a:ea typeface="Lexend"/>
                <a:cs typeface="Lexend"/>
                <a:sym typeface="Lexend"/>
              </a:defRPr>
            </a:lvl4pPr>
            <a:lvl5pPr marL="2286000" lvl="4" indent="-323850">
              <a:lnSpc>
                <a:spcPct val="115000"/>
              </a:lnSpc>
              <a:spcBef>
                <a:spcPts val="800"/>
              </a:spcBef>
              <a:spcAft>
                <a:spcPts val="0"/>
              </a:spcAft>
              <a:buClr>
                <a:schemeClr val="accent2"/>
              </a:buClr>
              <a:buSzPts val="1500"/>
              <a:buFont typeface="Lexend"/>
              <a:buChar char="○"/>
              <a:defRPr sz="1500">
                <a:solidFill>
                  <a:schemeClr val="dk2"/>
                </a:solidFill>
                <a:latin typeface="Lexend"/>
                <a:ea typeface="Lexend"/>
                <a:cs typeface="Lexend"/>
                <a:sym typeface="Lexend"/>
              </a:defRPr>
            </a:lvl5pPr>
            <a:lvl6pPr marL="2743200" lvl="5" indent="-323850">
              <a:lnSpc>
                <a:spcPct val="115000"/>
              </a:lnSpc>
              <a:spcBef>
                <a:spcPts val="800"/>
              </a:spcBef>
              <a:spcAft>
                <a:spcPts val="0"/>
              </a:spcAft>
              <a:buClr>
                <a:schemeClr val="accent6"/>
              </a:buClr>
              <a:buSzPts val="1500"/>
              <a:buFont typeface="Lexend"/>
              <a:buChar char="■"/>
              <a:defRPr sz="1500">
                <a:solidFill>
                  <a:schemeClr val="dk2"/>
                </a:solidFill>
                <a:latin typeface="Lexend"/>
                <a:ea typeface="Lexend"/>
                <a:cs typeface="Lexend"/>
                <a:sym typeface="Lexend"/>
              </a:defRPr>
            </a:lvl6pPr>
            <a:lvl7pPr marL="3200400" lvl="6" indent="-323850">
              <a:lnSpc>
                <a:spcPct val="115000"/>
              </a:lnSpc>
              <a:spcBef>
                <a:spcPts val="800"/>
              </a:spcBef>
              <a:spcAft>
                <a:spcPts val="0"/>
              </a:spcAft>
              <a:buClr>
                <a:schemeClr val="accent1"/>
              </a:buClr>
              <a:buSzPts val="1500"/>
              <a:buFont typeface="Lexend"/>
              <a:buChar char="●"/>
              <a:defRPr sz="1500">
                <a:solidFill>
                  <a:schemeClr val="dk2"/>
                </a:solidFill>
                <a:latin typeface="Lexend"/>
                <a:ea typeface="Lexend"/>
                <a:cs typeface="Lexend"/>
                <a:sym typeface="Lexend"/>
              </a:defRPr>
            </a:lvl7pPr>
            <a:lvl8pPr marL="3657600" lvl="7" indent="-323850">
              <a:lnSpc>
                <a:spcPct val="115000"/>
              </a:lnSpc>
              <a:spcBef>
                <a:spcPts val="800"/>
              </a:spcBef>
              <a:spcAft>
                <a:spcPts val="0"/>
              </a:spcAft>
              <a:buClr>
                <a:schemeClr val="accent2"/>
              </a:buClr>
              <a:buSzPts val="1500"/>
              <a:buFont typeface="Lexend"/>
              <a:buChar char="○"/>
              <a:defRPr sz="1500">
                <a:solidFill>
                  <a:schemeClr val="dk2"/>
                </a:solidFill>
                <a:latin typeface="Lexend"/>
                <a:ea typeface="Lexend"/>
                <a:cs typeface="Lexend"/>
                <a:sym typeface="Lexend"/>
              </a:defRPr>
            </a:lvl8pPr>
            <a:lvl9pPr marL="4114800" lvl="8" indent="-323850">
              <a:lnSpc>
                <a:spcPct val="115000"/>
              </a:lnSpc>
              <a:spcBef>
                <a:spcPts val="800"/>
              </a:spcBef>
              <a:spcAft>
                <a:spcPts val="800"/>
              </a:spcAft>
              <a:buClr>
                <a:schemeClr val="accent6"/>
              </a:buClr>
              <a:buSzPts val="1500"/>
              <a:buFont typeface="Lexend"/>
              <a:buChar char="■"/>
              <a:defRPr sz="1500">
                <a:solidFill>
                  <a:schemeClr val="dk2"/>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64" r:id="rId7"/>
    <p:sldLayoutId id="2147483684" r:id="rId8"/>
    <p:sldLayoutId id="2147483666" r:id="rId9"/>
    <p:sldLayoutId id="2147483665" r:id="rId10"/>
    <p:sldLayoutId id="2147483667" r:id="rId11"/>
    <p:sldLayoutId id="2147483668" r:id="rId12"/>
    <p:sldLayoutId id="2147483669" r:id="rId13"/>
    <p:sldLayoutId id="2147483671" r:id="rId14"/>
    <p:sldLayoutId id="2147483685" r:id="rId15"/>
    <p:sldLayoutId id="2147483686" r:id="rId16"/>
    <p:sldLayoutId id="2147483687" r:id="rId17"/>
    <p:sldLayoutId id="2147483688" r:id="rId18"/>
    <p:sldLayoutId id="2147483682"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50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TCUInquiry@azahccc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TCURequests@azahccc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2513100" y="2741400"/>
            <a:ext cx="6319200" cy="92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a:latin typeface="+mn-lt"/>
              </a:rPr>
              <a:t>Technical Consortium</a:t>
            </a:r>
            <a:endParaRPr sz="3200">
              <a:latin typeface="+mn-lt"/>
            </a:endParaRPr>
          </a:p>
        </p:txBody>
      </p:sp>
      <p:sp>
        <p:nvSpPr>
          <p:cNvPr id="220" name="Google Shape;220;p37"/>
          <p:cNvSpPr txBox="1">
            <a:spLocks noGrp="1"/>
          </p:cNvSpPr>
          <p:nvPr>
            <p:ph type="title" idx="2"/>
          </p:nvPr>
        </p:nvSpPr>
        <p:spPr>
          <a:xfrm>
            <a:off x="2513100" y="3750250"/>
            <a:ext cx="6319200" cy="625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mn-lt"/>
              </a:rPr>
              <a:t>July 22, 2025</a:t>
            </a:r>
            <a:endParaRPr sz="240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Title 1">
            <a:extLst>
              <a:ext uri="{FF2B5EF4-FFF2-40B4-BE49-F238E27FC236}">
                <a16:creationId xmlns:a16="http://schemas.microsoft.com/office/drawing/2014/main" id="{418D10CF-E7BD-529F-C437-256BBE387B9C}"/>
              </a:ext>
            </a:extLst>
          </p:cNvPr>
          <p:cNvSpPr>
            <a:spLocks noGrp="1"/>
          </p:cNvSpPr>
          <p:nvPr>
            <p:ph type="title"/>
          </p:nvPr>
        </p:nvSpPr>
        <p:spPr>
          <a:xfrm>
            <a:off x="311700" y="137160"/>
            <a:ext cx="8520600" cy="571757"/>
          </a:xfrm>
        </p:spPr>
        <p:txBody>
          <a:bodyPr/>
          <a:lstStyle/>
          <a:p>
            <a:pPr algn="ctr"/>
            <a:r>
              <a:rPr lang="en-US">
                <a:latin typeface="+mn-lt"/>
              </a:rPr>
              <a:t>Recent and Upcoming System Changes Cont.</a:t>
            </a:r>
          </a:p>
        </p:txBody>
      </p:sp>
      <p:sp>
        <p:nvSpPr>
          <p:cNvPr id="3" name="Text Placeholder 2">
            <a:extLst>
              <a:ext uri="{FF2B5EF4-FFF2-40B4-BE49-F238E27FC236}">
                <a16:creationId xmlns:a16="http://schemas.microsoft.com/office/drawing/2014/main" id="{924A2338-82AA-620B-05DB-C1A29688D5A5}"/>
              </a:ext>
            </a:extLst>
          </p:cNvPr>
          <p:cNvSpPr>
            <a:spLocks noGrp="1"/>
          </p:cNvSpPr>
          <p:nvPr>
            <p:ph type="body" idx="1"/>
          </p:nvPr>
        </p:nvSpPr>
        <p:spPr>
          <a:xfrm>
            <a:off x="311700" y="708917"/>
            <a:ext cx="8520600" cy="4297423"/>
          </a:xfrm>
        </p:spPr>
        <p:txBody>
          <a:bodyPr/>
          <a:lstStyle/>
          <a:p>
            <a:pPr marL="76200" lvl="0" indent="0">
              <a:buNone/>
            </a:pPr>
            <a:r>
              <a:rPr lang="en-US" sz="1400" dirty="0">
                <a:latin typeface="+mn-lt"/>
              </a:rPr>
              <a:t>Valid Billing Provider ID – Edits P406/P375</a:t>
            </a:r>
          </a:p>
          <a:p>
            <a:pPr marL="76200" indent="0">
              <a:buNone/>
            </a:pPr>
            <a:r>
              <a:rPr lang="en-US" sz="1400" dirty="0">
                <a:latin typeface="+mn-lt"/>
              </a:rPr>
              <a:t>Service dates and received on/after 7/24/2025.  These edits will ensure that the Billing Provider's Tax ID submitted is valid within our system and that the Rendering Provider ID is correctly associated with the Billing Provider ID.  </a:t>
            </a:r>
          </a:p>
          <a:p>
            <a:pPr marL="76200" indent="0">
              <a:buNone/>
            </a:pPr>
            <a:r>
              <a:rPr lang="en-US" sz="1400" dirty="0">
                <a:latin typeface="+mn-lt"/>
              </a:rPr>
              <a:t>All Form Types. Soft Edit for 6 months-Soft Edit Report file: AC3E072.SOFT.HPXXXXXX.YYMMDD.TXT  </a:t>
            </a:r>
          </a:p>
          <a:p>
            <a:pPr marL="361950" indent="-285750"/>
            <a:r>
              <a:rPr lang="en-US" sz="1400" dirty="0">
                <a:latin typeface="+mn-lt"/>
              </a:rPr>
              <a:t>  Communication sent on 4/8/2025</a:t>
            </a:r>
          </a:p>
          <a:p>
            <a:pPr lvl="0"/>
            <a:r>
              <a:rPr lang="en-US" sz="1400" dirty="0">
                <a:latin typeface="+mn-lt"/>
              </a:rPr>
              <a:t>P406 - BILLING PROVIDER TAX ID IS MISSING OR INVALID</a:t>
            </a:r>
          </a:p>
          <a:p>
            <a:pPr lvl="1"/>
            <a:r>
              <a:rPr lang="en-US" sz="1400" dirty="0">
                <a:latin typeface="+mn-lt"/>
              </a:rPr>
              <a:t>Ensure the submitted Billing Tax ID matches the Tax ID of PR015 Address Type P - Pay-To Address(es) listed under the corresponding Billing Provider's Medicaid ID in our system. </a:t>
            </a:r>
          </a:p>
          <a:p>
            <a:pPr lvl="1"/>
            <a:r>
              <a:rPr lang="en-US" sz="1400" dirty="0">
                <a:latin typeface="+mn-lt"/>
              </a:rPr>
              <a:t>If the Tax ID is found, the system will check whether the Date of Service on the encounter falls within the Tax ID’s active period</a:t>
            </a:r>
          </a:p>
          <a:p>
            <a:pPr lvl="1"/>
            <a:r>
              <a:rPr lang="en-US" sz="1400" dirty="0">
                <a:latin typeface="+mn-lt"/>
              </a:rPr>
              <a:t>If any of these conditions are </a:t>
            </a:r>
            <a:r>
              <a:rPr lang="en-US" sz="1400" b="1" dirty="0">
                <a:latin typeface="+mn-lt"/>
              </a:rPr>
              <a:t>not</a:t>
            </a:r>
            <a:r>
              <a:rPr lang="en-US" sz="1400" dirty="0">
                <a:latin typeface="+mn-lt"/>
              </a:rPr>
              <a:t> met, a P406 error will be generated, and the system will not proceed to P375 validation</a:t>
            </a:r>
          </a:p>
          <a:p>
            <a:pPr lvl="1"/>
            <a:r>
              <a:rPr lang="en-US" sz="1400" dirty="0">
                <a:latin typeface="+mn-lt"/>
              </a:rPr>
              <a:t>If the encounter successfully passes P406 validation, it will then move to the P375 logic</a:t>
            </a:r>
          </a:p>
          <a:p>
            <a:pPr marL="11430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5A318-8611-34A0-391F-C63D872BB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B051C-4577-35F6-EBA0-94E41C7283E3}"/>
              </a:ext>
            </a:extLst>
          </p:cNvPr>
          <p:cNvSpPr>
            <a:spLocks noGrp="1"/>
          </p:cNvSpPr>
          <p:nvPr>
            <p:ph type="title"/>
          </p:nvPr>
        </p:nvSpPr>
        <p:spPr/>
        <p:txBody>
          <a:bodyPr/>
          <a:lstStyle/>
          <a:p>
            <a:pPr algn="ctr"/>
            <a:r>
              <a:rPr lang="en-US">
                <a:latin typeface="+mn-lt"/>
              </a:rPr>
              <a:t>Recent and Upcoming System Changes Cont.</a:t>
            </a:r>
          </a:p>
        </p:txBody>
      </p:sp>
      <p:sp>
        <p:nvSpPr>
          <p:cNvPr id="3" name="Text Placeholder 2">
            <a:extLst>
              <a:ext uri="{FF2B5EF4-FFF2-40B4-BE49-F238E27FC236}">
                <a16:creationId xmlns:a16="http://schemas.microsoft.com/office/drawing/2014/main" id="{FFA384C8-AE5A-9631-C582-43EBC6A84B2C}"/>
              </a:ext>
            </a:extLst>
          </p:cNvPr>
          <p:cNvSpPr>
            <a:spLocks noGrp="1"/>
          </p:cNvSpPr>
          <p:nvPr>
            <p:ph type="body" idx="1"/>
          </p:nvPr>
        </p:nvSpPr>
        <p:spPr>
          <a:xfrm>
            <a:off x="311700" y="836429"/>
            <a:ext cx="8520600" cy="4169912"/>
          </a:xfrm>
        </p:spPr>
        <p:txBody>
          <a:bodyPr/>
          <a:lstStyle/>
          <a:p>
            <a:pPr marL="76200" indent="0">
              <a:buNone/>
            </a:pPr>
            <a:r>
              <a:rPr lang="en-US" dirty="0">
                <a:latin typeface="+mn-lt"/>
              </a:rPr>
              <a:t>Valid Billing Provider ID – Edits P406/P375 </a:t>
            </a:r>
            <a:r>
              <a:rPr lang="en-US" dirty="0" err="1">
                <a:latin typeface="+mn-lt"/>
              </a:rPr>
              <a:t>Cont</a:t>
            </a:r>
            <a:r>
              <a:rPr lang="en-US" dirty="0">
                <a:latin typeface="+mn-lt"/>
              </a:rPr>
              <a:t>…</a:t>
            </a:r>
          </a:p>
          <a:p>
            <a:pPr lvl="0"/>
            <a:r>
              <a:rPr lang="en-US" dirty="0">
                <a:latin typeface="+mn-lt"/>
              </a:rPr>
              <a:t>P375 - SERVICE PROVIDER/GROUP AFFILIATION NOT FOUND</a:t>
            </a:r>
          </a:p>
          <a:p>
            <a:pPr lvl="1"/>
            <a:r>
              <a:rPr lang="en-US" sz="1800" dirty="0">
                <a:latin typeface="+mn-lt"/>
              </a:rPr>
              <a:t>Verify that the Billing Provider ID is listed under the Rendering/Servicing Provider ID on PR045 - Provider Billing Associations Table</a:t>
            </a:r>
          </a:p>
          <a:p>
            <a:pPr lvl="1"/>
            <a:r>
              <a:rPr lang="en-US" sz="1800" dirty="0">
                <a:latin typeface="+mn-lt"/>
              </a:rPr>
              <a:t>Service Begin Date is greater than or equal to the begin date in the Provider Association table.</a:t>
            </a:r>
          </a:p>
          <a:p>
            <a:pPr lvl="1"/>
            <a:r>
              <a:rPr lang="en-US" sz="1800" dirty="0">
                <a:latin typeface="+mn-lt"/>
              </a:rPr>
              <a:t>If any of these conditions are </a:t>
            </a:r>
            <a:r>
              <a:rPr lang="en-US" sz="1800" b="1" dirty="0">
                <a:latin typeface="+mn-lt"/>
              </a:rPr>
              <a:t>not</a:t>
            </a:r>
            <a:r>
              <a:rPr lang="en-US" sz="1800" dirty="0">
                <a:latin typeface="+mn-lt"/>
              </a:rPr>
              <a:t> met, a P375 error will be generated</a:t>
            </a:r>
          </a:p>
          <a:p>
            <a:pPr lvl="1"/>
            <a:r>
              <a:rPr lang="en-US" sz="1800" u="sng" dirty="0">
                <a:latin typeface="+mn-lt"/>
              </a:rPr>
              <a:t>Reminder-want providers to clean these up prior to the edit going hard</a:t>
            </a:r>
          </a:p>
          <a:p>
            <a:pPr lvl="2"/>
            <a:r>
              <a:rPr lang="en-US" sz="1400" u="sng" dirty="0">
                <a:latin typeface="+mn-lt"/>
              </a:rPr>
              <a:t>Issue with PR015 – could be several solutions, however most common is to fix in APEP.</a:t>
            </a:r>
          </a:p>
          <a:p>
            <a:pPr lvl="2"/>
            <a:r>
              <a:rPr lang="en-US" sz="1400" u="sng" dirty="0">
                <a:latin typeface="+mn-lt"/>
              </a:rPr>
              <a:t>Issue with PR045 – in APEP have the service provider associated to the Billing provider</a:t>
            </a:r>
          </a:p>
          <a:p>
            <a:pPr marL="114300" indent="0">
              <a:buNone/>
            </a:pPr>
            <a:endParaRPr lang="en-US" dirty="0"/>
          </a:p>
        </p:txBody>
      </p:sp>
    </p:spTree>
    <p:extLst>
      <p:ext uri="{BB962C8B-B14F-4D97-AF65-F5344CB8AC3E}">
        <p14:creationId xmlns:p14="http://schemas.microsoft.com/office/powerpoint/2010/main" val="94937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Title 4">
            <a:extLst>
              <a:ext uri="{FF2B5EF4-FFF2-40B4-BE49-F238E27FC236}">
                <a16:creationId xmlns:a16="http://schemas.microsoft.com/office/drawing/2014/main" id="{C4FDDB23-0899-F222-F25E-F4A91CD7E804}"/>
              </a:ext>
            </a:extLst>
          </p:cNvPr>
          <p:cNvSpPr>
            <a:spLocks noGrp="1"/>
          </p:cNvSpPr>
          <p:nvPr>
            <p:ph type="title"/>
          </p:nvPr>
        </p:nvSpPr>
        <p:spPr/>
        <p:txBody>
          <a:bodyPr/>
          <a:lstStyle/>
          <a:p>
            <a:pPr algn="ctr"/>
            <a:r>
              <a:rPr lang="en-US">
                <a:latin typeface="+mn-lt"/>
              </a:rPr>
              <a:t>Recent and Upcoming System Changes Cont.</a:t>
            </a:r>
          </a:p>
        </p:txBody>
      </p:sp>
      <p:sp>
        <p:nvSpPr>
          <p:cNvPr id="6" name="Text Placeholder 5">
            <a:extLst>
              <a:ext uri="{FF2B5EF4-FFF2-40B4-BE49-F238E27FC236}">
                <a16:creationId xmlns:a16="http://schemas.microsoft.com/office/drawing/2014/main" id="{CA10F546-4099-B7DA-EFB4-D3FB1C636E11}"/>
              </a:ext>
            </a:extLst>
          </p:cNvPr>
          <p:cNvSpPr>
            <a:spLocks noGrp="1"/>
          </p:cNvSpPr>
          <p:nvPr>
            <p:ph type="body" idx="1"/>
          </p:nvPr>
        </p:nvSpPr>
        <p:spPr>
          <a:xfrm>
            <a:off x="311700" y="940158"/>
            <a:ext cx="8520600" cy="4203342"/>
          </a:xfrm>
        </p:spPr>
        <p:txBody>
          <a:bodyPr/>
          <a:lstStyle/>
          <a:p>
            <a:pPr marL="76200" lvl="0" indent="0">
              <a:buNone/>
            </a:pPr>
            <a:r>
              <a:rPr lang="en-US" sz="1600" dirty="0">
                <a:latin typeface="+mn-lt"/>
              </a:rPr>
              <a:t>Compound Drug Level of Effort</a:t>
            </a:r>
          </a:p>
          <a:p>
            <a:pPr marL="76200" indent="0">
              <a:buNone/>
            </a:pPr>
            <a:r>
              <a:rPr lang="en-US" sz="1600" dirty="0">
                <a:latin typeface="+mn-lt"/>
              </a:rPr>
              <a:t>This is to capture the data for compounding drugs based on their level of difficulty.</a:t>
            </a:r>
          </a:p>
          <a:p>
            <a:pPr lvl="1"/>
            <a:r>
              <a:rPr lang="en-US" sz="1600" dirty="0">
                <a:latin typeface="+mn-lt"/>
              </a:rPr>
              <a:t>Capture in the NCPDP file and store the data from 474-8E (DUR/PPS Level of Effort) in the Claims and Encounters by utilizing the Received Values table (RFC07 - LOE)</a:t>
            </a:r>
          </a:p>
          <a:p>
            <a:pPr lvl="1"/>
            <a:r>
              <a:rPr lang="en-US" sz="1600" dirty="0">
                <a:latin typeface="+mn-lt"/>
              </a:rPr>
              <a:t>For data reporting purposes</a:t>
            </a:r>
          </a:p>
          <a:p>
            <a:pPr lvl="1"/>
            <a:r>
              <a:rPr lang="en-US" sz="1600" dirty="0">
                <a:latin typeface="+mn-lt"/>
              </a:rPr>
              <a:t>Targeted 10/1/2025</a:t>
            </a:r>
          </a:p>
          <a:p>
            <a:pPr marL="76200" lvl="0" indent="0">
              <a:buNone/>
            </a:pPr>
            <a:endParaRPr lang="en-US" sz="1600" dirty="0">
              <a:latin typeface="+mn-lt"/>
            </a:endParaRPr>
          </a:p>
          <a:p>
            <a:pPr marL="114300" inden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51A6-ED4C-1DC1-8675-F78CB6469B66}"/>
              </a:ext>
            </a:extLst>
          </p:cNvPr>
          <p:cNvSpPr>
            <a:spLocks noGrp="1"/>
          </p:cNvSpPr>
          <p:nvPr>
            <p:ph type="title"/>
          </p:nvPr>
        </p:nvSpPr>
        <p:spPr>
          <a:xfrm>
            <a:off x="311700" y="137160"/>
            <a:ext cx="8520600" cy="628830"/>
          </a:xfrm>
        </p:spPr>
        <p:txBody>
          <a:bodyPr/>
          <a:lstStyle/>
          <a:p>
            <a:pPr algn="ctr"/>
            <a:r>
              <a:rPr lang="en-US">
                <a:latin typeface="+mn-lt"/>
              </a:rPr>
              <a:t>Recent and Upcoming System Changes Cont.</a:t>
            </a:r>
          </a:p>
        </p:txBody>
      </p:sp>
      <p:sp>
        <p:nvSpPr>
          <p:cNvPr id="3" name="Text Placeholder 2">
            <a:extLst>
              <a:ext uri="{FF2B5EF4-FFF2-40B4-BE49-F238E27FC236}">
                <a16:creationId xmlns:a16="http://schemas.microsoft.com/office/drawing/2014/main" id="{637D49D9-8EEB-3B15-4EC5-1E86A8F580B0}"/>
              </a:ext>
            </a:extLst>
          </p:cNvPr>
          <p:cNvSpPr>
            <a:spLocks noGrp="1"/>
          </p:cNvSpPr>
          <p:nvPr>
            <p:ph type="body" idx="1"/>
          </p:nvPr>
        </p:nvSpPr>
        <p:spPr>
          <a:xfrm>
            <a:off x="311700" y="852162"/>
            <a:ext cx="8520600" cy="4154177"/>
          </a:xfrm>
        </p:spPr>
        <p:txBody>
          <a:bodyPr/>
          <a:lstStyle/>
          <a:p>
            <a:pPr marL="76200" lvl="0" indent="0">
              <a:buNone/>
            </a:pPr>
            <a:r>
              <a:rPr lang="en-US" dirty="0">
                <a:latin typeface="+mn-lt"/>
              </a:rPr>
              <a:t>Same Day Disallow – Supports the Fraud, Waste and Abuse efforts.</a:t>
            </a:r>
          </a:p>
          <a:p>
            <a:r>
              <a:rPr lang="en-US" dirty="0">
                <a:latin typeface="+mn-lt"/>
              </a:rPr>
              <a:t>AHCCCS has published Same Day Disallow information that restricts certain BH services that can be received on the same day - </a:t>
            </a:r>
            <a:r>
              <a:rPr lang="en-US" sz="1600" b="1" dirty="0">
                <a:latin typeface="+mn-lt"/>
              </a:rPr>
              <a:t>https://www.azahcccs.gov/PlansProviders/MedicalCodingResources.</a:t>
            </a:r>
            <a:r>
              <a:rPr lang="en-US" sz="1600" dirty="0">
                <a:latin typeface="+mn-lt"/>
              </a:rPr>
              <a:t>html</a:t>
            </a:r>
          </a:p>
          <a:p>
            <a:r>
              <a:rPr lang="en-US" dirty="0">
                <a:latin typeface="+mn-lt"/>
              </a:rPr>
              <a:t>To accomplish this:</a:t>
            </a:r>
          </a:p>
          <a:p>
            <a:pPr lvl="1"/>
            <a:r>
              <a:rPr lang="en-US" dirty="0">
                <a:latin typeface="+mn-lt"/>
              </a:rPr>
              <a:t>CL184- BH Similar Services – This table has the following fields: PRI HCPCS</a:t>
            </a:r>
            <a:r>
              <a:rPr lang="en-US">
                <a:latin typeface="+mn-lt"/>
              </a:rPr>
              <a:t>; SEC HCPCS, </a:t>
            </a:r>
            <a:r>
              <a:rPr lang="en-US" dirty="0">
                <a:latin typeface="+mn-lt"/>
              </a:rPr>
              <a:t>Different Provider Exception Indicator, Effective Begin Date, and Effective End Date.</a:t>
            </a:r>
          </a:p>
          <a:p>
            <a:pPr lvl="1"/>
            <a:r>
              <a:rPr lang="en-US" dirty="0">
                <a:latin typeface="+mn-lt"/>
              </a:rPr>
              <a:t>This will be in the </a:t>
            </a:r>
            <a:r>
              <a:rPr lang="en-US" dirty="0" err="1">
                <a:latin typeface="+mn-lt"/>
              </a:rPr>
              <a:t>ShareInfo</a:t>
            </a:r>
            <a:r>
              <a:rPr lang="en-US" dirty="0">
                <a:latin typeface="+mn-lt"/>
              </a:rPr>
              <a:t> – REFER09 D1 – BHS Similar Services</a:t>
            </a:r>
          </a:p>
          <a:p>
            <a:pPr lvl="1">
              <a:spcBef>
                <a:spcPts val="0"/>
              </a:spcBef>
            </a:pPr>
            <a:r>
              <a:rPr lang="en-US" sz="1800" dirty="0">
                <a:latin typeface="+mn-lt"/>
              </a:rPr>
              <a:t>Targeted for 11/20/2025</a:t>
            </a:r>
          </a:p>
          <a:p>
            <a:pPr marL="114300" indent="0">
              <a:buNone/>
            </a:pPr>
            <a:endParaRPr lang="en-US" dirty="0"/>
          </a:p>
        </p:txBody>
      </p:sp>
    </p:spTree>
    <p:extLst>
      <p:ext uri="{BB962C8B-B14F-4D97-AF65-F5344CB8AC3E}">
        <p14:creationId xmlns:p14="http://schemas.microsoft.com/office/powerpoint/2010/main" val="364123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a:extLst>
              <a:ext uri="{FF2B5EF4-FFF2-40B4-BE49-F238E27FC236}">
                <a16:creationId xmlns:a16="http://schemas.microsoft.com/office/drawing/2014/main" id="{C89D06EF-8986-8150-0007-9409C402CEEA}"/>
              </a:ext>
            </a:extLst>
          </p:cNvPr>
          <p:cNvSpPr>
            <a:spLocks noGrp="1"/>
          </p:cNvSpPr>
          <p:nvPr>
            <p:ph type="title"/>
          </p:nvPr>
        </p:nvSpPr>
        <p:spPr>
          <a:xfrm>
            <a:off x="311700" y="137160"/>
            <a:ext cx="8520600" cy="686279"/>
          </a:xfrm>
        </p:spPr>
        <p:txBody>
          <a:bodyPr/>
          <a:lstStyle/>
          <a:p>
            <a:r>
              <a:rPr lang="en-US">
                <a:latin typeface="+mn-lt"/>
              </a:rPr>
              <a:t>Recent and Upcoming System Changes Cont.</a:t>
            </a:r>
          </a:p>
        </p:txBody>
      </p:sp>
      <p:sp>
        <p:nvSpPr>
          <p:cNvPr id="5" name="Text Placeholder 4">
            <a:extLst>
              <a:ext uri="{FF2B5EF4-FFF2-40B4-BE49-F238E27FC236}">
                <a16:creationId xmlns:a16="http://schemas.microsoft.com/office/drawing/2014/main" id="{65C6A96C-C4AF-277F-8FE6-B3FDEEEA26C2}"/>
              </a:ext>
            </a:extLst>
          </p:cNvPr>
          <p:cNvSpPr>
            <a:spLocks noGrp="1"/>
          </p:cNvSpPr>
          <p:nvPr>
            <p:ph type="body" idx="1"/>
          </p:nvPr>
        </p:nvSpPr>
        <p:spPr>
          <a:xfrm>
            <a:off x="311700" y="823439"/>
            <a:ext cx="8520600" cy="3745436"/>
          </a:xfrm>
        </p:spPr>
        <p:txBody>
          <a:bodyPr/>
          <a:lstStyle/>
          <a:p>
            <a:pPr marL="76200" indent="0">
              <a:buNone/>
            </a:pPr>
            <a:r>
              <a:rPr lang="en-US" dirty="0">
                <a:latin typeface="+mn-lt"/>
              </a:rPr>
              <a:t>Same Day Disallow </a:t>
            </a:r>
            <a:r>
              <a:rPr lang="en-US" dirty="0" err="1">
                <a:latin typeface="+mn-lt"/>
              </a:rPr>
              <a:t>Cont</a:t>
            </a:r>
            <a:r>
              <a:rPr lang="en-US" dirty="0">
                <a:latin typeface="+mn-lt"/>
              </a:rPr>
              <a:t>…</a:t>
            </a:r>
          </a:p>
          <a:p>
            <a:r>
              <a:rPr lang="en-US" dirty="0">
                <a:latin typeface="+mn-lt"/>
              </a:rPr>
              <a:t>The claims/encounter system will read this table (CL184) and if it finds the two HCPCs received on the same date of service, it will deny/pend the claim/encounter for either the two services not being allowed on the same day or the two services not being allowed by the same provider on the same day.  </a:t>
            </a:r>
          </a:p>
          <a:p>
            <a:r>
              <a:rPr lang="en-US" dirty="0">
                <a:latin typeface="+mn-lt"/>
              </a:rPr>
              <a:t>No promote date has been established and you will receive communication once I have it.</a:t>
            </a:r>
          </a:p>
          <a:p>
            <a:pPr marL="114300"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3" name="Title 2">
            <a:extLst>
              <a:ext uri="{FF2B5EF4-FFF2-40B4-BE49-F238E27FC236}">
                <a16:creationId xmlns:a16="http://schemas.microsoft.com/office/drawing/2014/main" id="{92D09E55-912A-C159-BDE5-01BBF75126B1}"/>
              </a:ext>
            </a:extLst>
          </p:cNvPr>
          <p:cNvSpPr>
            <a:spLocks noGrp="1"/>
          </p:cNvSpPr>
          <p:nvPr>
            <p:ph type="title"/>
          </p:nvPr>
        </p:nvSpPr>
        <p:spPr>
          <a:xfrm>
            <a:off x="311700" y="137160"/>
            <a:ext cx="8520600" cy="528293"/>
          </a:xfrm>
        </p:spPr>
        <p:txBody>
          <a:bodyPr/>
          <a:lstStyle/>
          <a:p>
            <a:r>
              <a:rPr lang="en-US">
                <a:latin typeface="+mn-lt"/>
              </a:rPr>
              <a:t>Recent and Upcoming System Changes Cont.</a:t>
            </a:r>
          </a:p>
        </p:txBody>
      </p:sp>
      <p:sp>
        <p:nvSpPr>
          <p:cNvPr id="4" name="Text Placeholder 3">
            <a:extLst>
              <a:ext uri="{FF2B5EF4-FFF2-40B4-BE49-F238E27FC236}">
                <a16:creationId xmlns:a16="http://schemas.microsoft.com/office/drawing/2014/main" id="{5676E8EE-4F9D-DC09-CB72-EB86091282D6}"/>
              </a:ext>
            </a:extLst>
          </p:cNvPr>
          <p:cNvSpPr>
            <a:spLocks noGrp="1"/>
          </p:cNvSpPr>
          <p:nvPr>
            <p:ph type="body" idx="1"/>
          </p:nvPr>
        </p:nvSpPr>
        <p:spPr>
          <a:xfrm>
            <a:off x="311700" y="531404"/>
            <a:ext cx="8520600" cy="4474935"/>
          </a:xfrm>
        </p:spPr>
        <p:txBody>
          <a:bodyPr/>
          <a:lstStyle/>
          <a:p>
            <a:pPr marL="342900" indent="-190500">
              <a:buNone/>
            </a:pPr>
            <a:r>
              <a:rPr lang="en-US" dirty="0">
                <a:latin typeface="+mn-lt"/>
              </a:rPr>
              <a:t>Age bypass for anaphylactic drug</a:t>
            </a:r>
          </a:p>
          <a:p>
            <a:pPr marL="342900" indent="-190500">
              <a:buNone/>
            </a:pPr>
            <a:r>
              <a:rPr lang="en-US" sz="1200" dirty="0">
                <a:latin typeface="+mn-lt"/>
              </a:rPr>
              <a:t>AHCCCS has updated the codes 95165, 95144, 95115 and 95117 to only go up to age 20.  If someone is over the age of 21, and has one of the diagnosis codes below, then we will allow the claim/encounter to bypass the edit S370 and process.  No promote date yet and communication will be sent.</a:t>
            </a:r>
          </a:p>
          <a:p>
            <a:pPr>
              <a:buFont typeface="Arial" panose="020B0604020202020204" pitchFamily="34" charset="0"/>
              <a:buChar char="•"/>
            </a:pPr>
            <a:r>
              <a:rPr lang="en-US" sz="550" dirty="0">
                <a:latin typeface="+mn-lt"/>
              </a:rPr>
              <a:t>T56.91XA 0 TOXIC EFFECT OF UNSP METAL, ACCIDENTAL (UNINTENTIONAL), INIT                    </a:t>
            </a:r>
          </a:p>
          <a:p>
            <a:pPr>
              <a:buFont typeface="Arial" panose="020B0604020202020204" pitchFamily="34" charset="0"/>
              <a:buChar char="•"/>
            </a:pPr>
            <a:r>
              <a:rPr lang="en-US" sz="550" dirty="0">
                <a:latin typeface="+mn-lt"/>
              </a:rPr>
              <a:t>T59.2X4A 0 TOXIC EFFECT OF FORMALDEHYDE, UNDETERMINED, INIT ENCNTR                        </a:t>
            </a:r>
          </a:p>
          <a:p>
            <a:pPr>
              <a:buFont typeface="Arial" panose="020B0604020202020204" pitchFamily="34" charset="0"/>
              <a:buChar char="•"/>
            </a:pPr>
            <a:r>
              <a:rPr lang="en-US" sz="550" dirty="0">
                <a:latin typeface="+mn-lt"/>
              </a:rPr>
              <a:t>T61.91XA 0 TOXIC EFFECT OF UNSP SEAFOOD, ACCIDENTAL, INIT                                  </a:t>
            </a:r>
          </a:p>
          <a:p>
            <a:pPr>
              <a:buFont typeface="Arial" panose="020B0604020202020204" pitchFamily="34" charset="0"/>
              <a:buChar char="•"/>
            </a:pPr>
            <a:r>
              <a:rPr lang="en-US" sz="550" dirty="0">
                <a:latin typeface="+mn-lt"/>
              </a:rPr>
              <a:t>T63.421A 0 TOXIC EFFECT OF VENOM OF ANTS, ACCIDENTAL, INIT                                </a:t>
            </a:r>
          </a:p>
          <a:p>
            <a:pPr>
              <a:buFont typeface="Arial" panose="020B0604020202020204" pitchFamily="34" charset="0"/>
              <a:buChar char="•"/>
            </a:pPr>
            <a:r>
              <a:rPr lang="en-US" sz="550" dirty="0">
                <a:latin typeface="+mn-lt"/>
              </a:rPr>
              <a:t>T63.441A 0 TOXIC EFFECT OF VENOM OF BEES, ACCIDENTAL, INIT                                </a:t>
            </a:r>
          </a:p>
          <a:p>
            <a:pPr>
              <a:buFont typeface="Arial" panose="020B0604020202020204" pitchFamily="34" charset="0"/>
              <a:buChar char="•"/>
            </a:pPr>
            <a:r>
              <a:rPr lang="en-US" sz="550" dirty="0">
                <a:latin typeface="+mn-lt"/>
              </a:rPr>
              <a:t>T63.451A 0 TOXIC EFFECT OF VENOM OF HORNETS, ACCIDENTAL, INIT                              </a:t>
            </a:r>
          </a:p>
          <a:p>
            <a:pPr>
              <a:buFont typeface="Arial" panose="020B0604020202020204" pitchFamily="34" charset="0"/>
              <a:buChar char="•"/>
            </a:pPr>
            <a:r>
              <a:rPr lang="en-US" sz="550" dirty="0">
                <a:latin typeface="+mn-lt"/>
              </a:rPr>
              <a:t>T63.461A 0 TOXIC EFFECT OF VENOM OF WASPS, ACCIDENTAL, INIT                                </a:t>
            </a:r>
          </a:p>
          <a:p>
            <a:pPr>
              <a:buFont typeface="Arial" panose="020B0604020202020204" pitchFamily="34" charset="0"/>
              <a:buChar char="•"/>
            </a:pPr>
            <a:r>
              <a:rPr lang="en-US" sz="550" dirty="0">
                <a:latin typeface="+mn-lt"/>
              </a:rPr>
              <a:t>T65.91XA 0 TOXIC EFFECT OF UNSP SUBSTANCE, ACCIDENTAL, INIT                                </a:t>
            </a:r>
          </a:p>
          <a:p>
            <a:pPr>
              <a:buFont typeface="Arial" panose="020B0604020202020204" pitchFamily="34" charset="0"/>
              <a:buChar char="•"/>
            </a:pPr>
            <a:r>
              <a:rPr lang="en-US" sz="550" dirty="0">
                <a:latin typeface="+mn-lt"/>
              </a:rPr>
              <a:t>T78.00XA 0 ANAPHYLACTIC REACTION DUE TO UNSPECIFIED FOOD, INIT ENCNTR                      </a:t>
            </a:r>
          </a:p>
          <a:p>
            <a:pPr>
              <a:buFont typeface="Arial" panose="020B0604020202020204" pitchFamily="34" charset="0"/>
              <a:buChar char="•"/>
            </a:pPr>
            <a:r>
              <a:rPr lang="en-US" sz="550" dirty="0">
                <a:latin typeface="+mn-lt"/>
              </a:rPr>
              <a:t>T78.00XD 0 ANAPHYLACTIC REACTION DUE TO UNSPECIFIED FOOD, SUBS ENCNTR                      </a:t>
            </a:r>
          </a:p>
          <a:p>
            <a:pPr>
              <a:buFont typeface="Arial" panose="020B0604020202020204" pitchFamily="34" charset="0"/>
              <a:buChar char="•"/>
            </a:pPr>
            <a:r>
              <a:rPr lang="en-US" sz="550" dirty="0">
                <a:latin typeface="+mn-lt"/>
              </a:rPr>
              <a:t>T78.00XS 0 ANAPHYLACTIC REACTION DUE TO UNSPECIFIED FOOD, SEQUELA                          </a:t>
            </a:r>
          </a:p>
          <a:p>
            <a:pPr>
              <a:buFont typeface="Arial" panose="020B0604020202020204" pitchFamily="34" charset="0"/>
              <a:buChar char="•"/>
            </a:pPr>
            <a:r>
              <a:rPr lang="en-US" sz="550" dirty="0">
                <a:latin typeface="+mn-lt"/>
              </a:rPr>
              <a:t>T78.02XA 0 ANAPHYLACTIC REACTION DUE TO SHELLFISH (CRUSTACEANS), INIT                      </a:t>
            </a:r>
          </a:p>
          <a:p>
            <a:pPr>
              <a:buFont typeface="Arial" panose="020B0604020202020204" pitchFamily="34" charset="0"/>
              <a:buChar char="•"/>
            </a:pPr>
            <a:r>
              <a:rPr lang="en-US" sz="550" dirty="0">
                <a:latin typeface="+mn-lt"/>
              </a:rPr>
              <a:t>T78.02XD 0 ANAPHYLACTIC REACTION DUE TO SHELLFISH (CRUSTACEANS), SUBS                      </a:t>
            </a:r>
          </a:p>
          <a:p>
            <a:pPr>
              <a:buFont typeface="Arial" panose="020B0604020202020204" pitchFamily="34" charset="0"/>
              <a:buChar char="•"/>
            </a:pPr>
            <a:r>
              <a:rPr lang="en-US" sz="550" dirty="0">
                <a:latin typeface="+mn-lt"/>
              </a:rPr>
              <a:t>T78.03XA 0 ANAPHYLACTIC REACTION DUE TO OTHER FISH, INITIAL ENCOUNTER                      </a:t>
            </a:r>
          </a:p>
          <a:p>
            <a:pPr>
              <a:buFont typeface="Arial" panose="020B0604020202020204" pitchFamily="34" charset="0"/>
              <a:buChar char="•"/>
            </a:pPr>
            <a:r>
              <a:rPr lang="en-US" sz="550" dirty="0">
                <a:latin typeface="+mn-lt"/>
              </a:rPr>
              <a:t>T78.04XD 0 ANAPHYLACTIC REACTION DUE TO FRUITS AND VEGETABLES, SUBS                        </a:t>
            </a:r>
          </a:p>
          <a:p>
            <a:pPr>
              <a:buFont typeface="Arial" panose="020B0604020202020204" pitchFamily="34" charset="0"/>
              <a:buChar char="•"/>
            </a:pPr>
            <a:r>
              <a:rPr lang="en-US" sz="550" dirty="0">
                <a:latin typeface="+mn-lt"/>
              </a:rPr>
              <a:t>T78.05XD 0 ANAPHYLACTIC REACTION DUE TO TREE NUTS AND SEEDS, SUBS                          </a:t>
            </a:r>
          </a:p>
          <a:p>
            <a:pPr>
              <a:buFont typeface="Arial" panose="020B0604020202020204" pitchFamily="34" charset="0"/>
              <a:buChar char="•"/>
            </a:pPr>
            <a:r>
              <a:rPr lang="en-US" sz="550" dirty="0">
                <a:latin typeface="+mn-lt"/>
              </a:rPr>
              <a:t>T78.09XA 0 ANAPHYLACTIC REACTION DUE TO OTH FOOD PRODUCTS, INIT ENCNTR                    </a:t>
            </a:r>
          </a:p>
          <a:p>
            <a:pPr>
              <a:buFont typeface="Arial" panose="020B0604020202020204" pitchFamily="34" charset="0"/>
              <a:buChar char="•"/>
            </a:pPr>
            <a:r>
              <a:rPr lang="en-US" sz="550" dirty="0">
                <a:latin typeface="+mn-lt"/>
              </a:rPr>
              <a:t>T78.1XXA 0 OTH ADVERSE FOOD REACTIONS, NOT ELSEWHERE CLASSIFIED, INIT                      </a:t>
            </a:r>
          </a:p>
          <a:p>
            <a:pPr>
              <a:buFont typeface="Arial" panose="020B0604020202020204" pitchFamily="34" charset="0"/>
              <a:buChar char="•"/>
            </a:pPr>
            <a:r>
              <a:rPr lang="en-US" sz="550" dirty="0">
                <a:latin typeface="+mn-lt"/>
              </a:rPr>
              <a:t>T78.1XXD 0 OTH ADVERSE FOOD REACTIONS, NOT ELSEWHERE CLASSIFIED, SUBS                      </a:t>
            </a:r>
          </a:p>
          <a:p>
            <a:pPr>
              <a:buFont typeface="Arial" panose="020B0604020202020204" pitchFamily="34" charset="0"/>
              <a:buChar char="•"/>
            </a:pPr>
            <a:r>
              <a:rPr lang="en-US" sz="550" dirty="0">
                <a:latin typeface="+mn-lt"/>
              </a:rPr>
              <a:t>T78.1XXS 0 OTH ADVERSE FOOD REACTIONS, NEC, SEQUELA                                        </a:t>
            </a:r>
          </a:p>
          <a:p>
            <a:pPr>
              <a:buFont typeface="Arial" panose="020B0604020202020204" pitchFamily="34" charset="0"/>
              <a:buChar char="•"/>
            </a:pPr>
            <a:r>
              <a:rPr lang="en-US" sz="550" dirty="0">
                <a:latin typeface="+mn-lt"/>
              </a:rPr>
              <a:t>T78.2XXD 0 ANAPHYLACTIC SHOCK, UNSPECIFIED, SUBSEQUENT ENCOUNTER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Title 1">
            <a:extLst>
              <a:ext uri="{FF2B5EF4-FFF2-40B4-BE49-F238E27FC236}">
                <a16:creationId xmlns:a16="http://schemas.microsoft.com/office/drawing/2014/main" id="{F7E2ABB4-F7C2-4DAE-83AC-3597A0C5205B}"/>
              </a:ext>
            </a:extLst>
          </p:cNvPr>
          <p:cNvSpPr>
            <a:spLocks noGrp="1"/>
          </p:cNvSpPr>
          <p:nvPr>
            <p:ph type="title"/>
          </p:nvPr>
        </p:nvSpPr>
        <p:spPr/>
        <p:txBody>
          <a:bodyPr/>
          <a:lstStyle/>
          <a:p>
            <a:pPr algn="ctr"/>
            <a:r>
              <a:rPr lang="en-US">
                <a:latin typeface="+mn-lt"/>
              </a:rPr>
              <a:t>Future System Enhancements</a:t>
            </a:r>
          </a:p>
        </p:txBody>
      </p:sp>
      <p:sp>
        <p:nvSpPr>
          <p:cNvPr id="3" name="Text Placeholder 2">
            <a:extLst>
              <a:ext uri="{FF2B5EF4-FFF2-40B4-BE49-F238E27FC236}">
                <a16:creationId xmlns:a16="http://schemas.microsoft.com/office/drawing/2014/main" id="{B14E26B8-F007-9B3D-D515-7BF8B505AA35}"/>
              </a:ext>
            </a:extLst>
          </p:cNvPr>
          <p:cNvSpPr>
            <a:spLocks noGrp="1"/>
          </p:cNvSpPr>
          <p:nvPr>
            <p:ph type="body" idx="1"/>
          </p:nvPr>
        </p:nvSpPr>
        <p:spPr/>
        <p:txBody>
          <a:bodyPr/>
          <a:lstStyle/>
          <a:p>
            <a:pPr lvl="0"/>
            <a:r>
              <a:rPr lang="en-US" dirty="0">
                <a:latin typeface="+mn-lt"/>
              </a:rPr>
              <a:t>MES Modernization</a:t>
            </a:r>
          </a:p>
          <a:p>
            <a:pPr lvl="1"/>
            <a:r>
              <a:rPr lang="en-US" sz="1800" dirty="0">
                <a:latin typeface="+mn-lt"/>
              </a:rPr>
              <a:t>EDMS migration from </a:t>
            </a:r>
            <a:r>
              <a:rPr lang="en-US" sz="1800" dirty="0" err="1">
                <a:latin typeface="+mn-lt"/>
              </a:rPr>
              <a:t>Docuware</a:t>
            </a:r>
            <a:r>
              <a:rPr lang="en-US" sz="1800" dirty="0">
                <a:latin typeface="+mn-lt"/>
              </a:rPr>
              <a:t> to SharePoint.</a:t>
            </a:r>
          </a:p>
          <a:p>
            <a:pPr lvl="1"/>
            <a:r>
              <a:rPr lang="en-US" sz="1800" dirty="0">
                <a:latin typeface="+mn-lt"/>
              </a:rPr>
              <a:t>Utilizing ServiceNow for workflow or portal interface.</a:t>
            </a:r>
          </a:p>
          <a:p>
            <a:pPr lvl="1"/>
            <a:r>
              <a:rPr lang="en-US" sz="1800" dirty="0">
                <a:latin typeface="+mn-lt"/>
              </a:rPr>
              <a:t>Refactor project and testing for UAT.</a:t>
            </a:r>
          </a:p>
          <a:p>
            <a:pPr marL="11430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Title 1">
            <a:extLst>
              <a:ext uri="{FF2B5EF4-FFF2-40B4-BE49-F238E27FC236}">
                <a16:creationId xmlns:a16="http://schemas.microsoft.com/office/drawing/2014/main" id="{F30685C4-B43D-F64F-D43B-686886221F2E}"/>
              </a:ext>
            </a:extLst>
          </p:cNvPr>
          <p:cNvSpPr>
            <a:spLocks noGrp="1"/>
          </p:cNvSpPr>
          <p:nvPr>
            <p:ph type="title"/>
          </p:nvPr>
        </p:nvSpPr>
        <p:spPr/>
        <p:txBody>
          <a:bodyPr/>
          <a:lstStyle/>
          <a:p>
            <a:pPr algn="ctr"/>
            <a:r>
              <a:rPr lang="en-US">
                <a:latin typeface="+mn-lt"/>
              </a:rPr>
              <a:t>Future System Enhancements</a:t>
            </a:r>
          </a:p>
        </p:txBody>
      </p:sp>
      <p:sp>
        <p:nvSpPr>
          <p:cNvPr id="3" name="Text Placeholder 2">
            <a:extLst>
              <a:ext uri="{FF2B5EF4-FFF2-40B4-BE49-F238E27FC236}">
                <a16:creationId xmlns:a16="http://schemas.microsoft.com/office/drawing/2014/main" id="{01E30DD5-929B-F006-94E5-27C493310B2F}"/>
              </a:ext>
            </a:extLst>
          </p:cNvPr>
          <p:cNvSpPr>
            <a:spLocks noGrp="1"/>
          </p:cNvSpPr>
          <p:nvPr>
            <p:ph type="body" idx="1"/>
          </p:nvPr>
        </p:nvSpPr>
        <p:spPr>
          <a:xfrm>
            <a:off x="311700" y="1152474"/>
            <a:ext cx="8520600" cy="3991025"/>
          </a:xfrm>
        </p:spPr>
        <p:txBody>
          <a:bodyPr/>
          <a:lstStyle/>
          <a:p>
            <a:pPr lvl="0" indent="-381000">
              <a:spcAft>
                <a:spcPts val="0"/>
              </a:spcAft>
              <a:buSzPts val="2400"/>
              <a:buChar char="•"/>
            </a:pPr>
            <a:r>
              <a:rPr lang="en-US" dirty="0">
                <a:latin typeface="+mn-lt"/>
              </a:rPr>
              <a:t>CAA- Consolidated Appropriations Act (</a:t>
            </a:r>
            <a:r>
              <a:rPr lang="en-US" b="1" dirty="0">
                <a:latin typeface="+mn-lt"/>
              </a:rPr>
              <a:t>CAA</a:t>
            </a:r>
            <a:r>
              <a:rPr lang="en-US" dirty="0">
                <a:latin typeface="+mn-lt"/>
              </a:rPr>
              <a:t>) Juvenile Justice Requirements and Targeted Case Management.</a:t>
            </a:r>
          </a:p>
          <a:p>
            <a:pPr lvl="1" indent="-381000">
              <a:buSzPts val="2400"/>
              <a:buChar char="•"/>
            </a:pPr>
            <a:r>
              <a:rPr lang="en-US" dirty="0">
                <a:latin typeface="+mn-lt"/>
              </a:rPr>
              <a:t>Effective 10/1/2025</a:t>
            </a:r>
          </a:p>
          <a:p>
            <a:pPr lvl="1" indent="-381000">
              <a:buSzPts val="2400"/>
              <a:buChar char="•"/>
            </a:pPr>
            <a:r>
              <a:rPr lang="en-US" dirty="0">
                <a:latin typeface="+mn-lt"/>
              </a:rPr>
              <a:t>Claims only; no impact to encounters for initial implementation</a:t>
            </a:r>
          </a:p>
          <a:p>
            <a:pPr lvl="1" indent="-381000">
              <a:buSzPts val="2400"/>
              <a:buChar char="•"/>
            </a:pPr>
            <a:r>
              <a:rPr lang="en-US" dirty="0">
                <a:latin typeface="+mn-lt"/>
              </a:rPr>
              <a:t>AHCCCS will provide targeted case management (T1017) to incarcerated youth and former foster care adults up to age 26.</a:t>
            </a:r>
          </a:p>
          <a:p>
            <a:pPr lvl="1" indent="-381000">
              <a:buSzPts val="2400"/>
              <a:buChar char="•"/>
            </a:pPr>
            <a:r>
              <a:rPr lang="en-US" dirty="0">
                <a:latin typeface="+mn-lt"/>
              </a:rPr>
              <a:t>Existing providers will be providing T1017 and will be added as an exception to the provider’s profile.</a:t>
            </a:r>
          </a:p>
          <a:p>
            <a:pPr lvl="1" indent="-381000">
              <a:buSzPts val="2400"/>
              <a:buChar char="•"/>
            </a:pPr>
            <a:r>
              <a:rPr lang="en-US" dirty="0">
                <a:latin typeface="+mn-lt"/>
              </a:rPr>
              <a:t>Pay claims for providers who are allowed to bill for T1017 when the member is enrolled in CTYPRI.</a:t>
            </a:r>
          </a:p>
          <a:p>
            <a:pPr lvl="1" indent="-381000">
              <a:buSzPts val="2400"/>
              <a:buChar char="•"/>
            </a:pPr>
            <a:endParaRPr lang="en-US" dirty="0"/>
          </a:p>
          <a:p>
            <a:pPr lvl="1" indent="-381000">
              <a:buSzPts val="2400"/>
              <a:buChar char="•"/>
            </a:pPr>
            <a:endParaRPr lang="en-US" dirty="0"/>
          </a:p>
          <a:p>
            <a:pPr lvl="0" indent="-381000">
              <a:spcAft>
                <a:spcPts val="0"/>
              </a:spcAft>
              <a:buSzPts val="2400"/>
              <a:buChar cha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FF76-BEE8-7CF8-5C78-8B83CF06EFA3}"/>
              </a:ext>
            </a:extLst>
          </p:cNvPr>
          <p:cNvSpPr>
            <a:spLocks noGrp="1"/>
          </p:cNvSpPr>
          <p:nvPr>
            <p:ph type="title"/>
          </p:nvPr>
        </p:nvSpPr>
        <p:spPr/>
        <p:txBody>
          <a:bodyPr/>
          <a:lstStyle/>
          <a:p>
            <a:pPr algn="ctr"/>
            <a:r>
              <a:rPr lang="en-US">
                <a:latin typeface="+mn-lt"/>
              </a:rPr>
              <a:t>Future System Enhancements</a:t>
            </a:r>
          </a:p>
        </p:txBody>
      </p:sp>
      <p:sp>
        <p:nvSpPr>
          <p:cNvPr id="3" name="Text Placeholder 2">
            <a:extLst>
              <a:ext uri="{FF2B5EF4-FFF2-40B4-BE49-F238E27FC236}">
                <a16:creationId xmlns:a16="http://schemas.microsoft.com/office/drawing/2014/main" id="{8745A7B7-BB06-3D0F-E382-B1AB38D2537E}"/>
              </a:ext>
            </a:extLst>
          </p:cNvPr>
          <p:cNvSpPr>
            <a:spLocks noGrp="1"/>
          </p:cNvSpPr>
          <p:nvPr>
            <p:ph type="body" idx="1"/>
          </p:nvPr>
        </p:nvSpPr>
        <p:spPr>
          <a:xfrm>
            <a:off x="311700" y="1152475"/>
            <a:ext cx="8520600" cy="3987900"/>
          </a:xfrm>
        </p:spPr>
        <p:txBody>
          <a:bodyPr/>
          <a:lstStyle/>
          <a:p>
            <a:pPr indent="-381000">
              <a:spcAft>
                <a:spcPts val="0"/>
              </a:spcAft>
              <a:buFont typeface="Lexend,Sans-Serif"/>
              <a:buChar char="•"/>
            </a:pPr>
            <a:r>
              <a:rPr lang="en-US" dirty="0">
                <a:latin typeface="+mn-lt"/>
              </a:rPr>
              <a:t>Referring; Ordering; Attending - ROA (FFS)</a:t>
            </a:r>
            <a:endParaRPr lang="en-US" dirty="0">
              <a:solidFill>
                <a:srgbClr val="000000"/>
              </a:solidFill>
              <a:latin typeface="+mn-lt"/>
            </a:endParaRPr>
          </a:p>
          <a:p>
            <a:pPr lvl="1" indent="-381000">
              <a:lnSpc>
                <a:spcPct val="114999"/>
              </a:lnSpc>
              <a:buClr>
                <a:srgbClr val="CC6C20"/>
              </a:buClr>
              <a:buFont typeface="Lexend,Sans-Serif"/>
              <a:buChar char="•"/>
            </a:pPr>
            <a:r>
              <a:rPr lang="en-US" dirty="0">
                <a:latin typeface="+mn-lt"/>
              </a:rPr>
              <a:t>Effective 8/1/2025</a:t>
            </a:r>
            <a:endParaRPr lang="en-US" dirty="0">
              <a:solidFill>
                <a:srgbClr val="000000"/>
              </a:solidFill>
              <a:latin typeface="+mn-lt"/>
            </a:endParaRPr>
          </a:p>
          <a:p>
            <a:pPr lvl="1" indent="-381000">
              <a:lnSpc>
                <a:spcPct val="114999"/>
              </a:lnSpc>
              <a:buClr>
                <a:srgbClr val="CC6C20"/>
              </a:buClr>
              <a:buFont typeface="Lexend,Sans-Serif"/>
              <a:buChar char="•"/>
            </a:pPr>
            <a:r>
              <a:rPr lang="en-US" dirty="0">
                <a:latin typeface="+mn-lt"/>
              </a:rPr>
              <a:t>Claims only</a:t>
            </a:r>
          </a:p>
          <a:p>
            <a:pPr lvl="1" indent="-381000">
              <a:lnSpc>
                <a:spcPct val="114999"/>
              </a:lnSpc>
              <a:buClr>
                <a:srgbClr val="CC6C20"/>
              </a:buClr>
              <a:buFont typeface="Lexend,Sans-Serif"/>
              <a:buChar char="•"/>
            </a:pPr>
            <a:r>
              <a:rPr lang="en-US" dirty="0">
                <a:latin typeface="+mn-lt"/>
              </a:rPr>
              <a:t>If the ROA’s provider's NPI is registered with AHCCCS or on table RF7C6, the claims edit will be bypassed, otherwise the edit will be applied.</a:t>
            </a:r>
          </a:p>
          <a:p>
            <a:pPr lvl="1" indent="-381000">
              <a:lnSpc>
                <a:spcPct val="114999"/>
              </a:lnSpc>
              <a:buClr>
                <a:srgbClr val="CC6C20"/>
              </a:buClr>
              <a:buFont typeface="Lexend,Sans-Serif"/>
              <a:buChar char="•"/>
            </a:pPr>
            <a:r>
              <a:rPr lang="en-US" dirty="0">
                <a:latin typeface="+mn-lt"/>
              </a:rPr>
              <a:t>Pharmacy coming a later phase</a:t>
            </a:r>
            <a:br>
              <a:rPr lang="en-US" dirty="0">
                <a:latin typeface="+mn-lt"/>
              </a:rPr>
            </a:br>
            <a:endParaRPr lang="en-US" dirty="0">
              <a:latin typeface="+mn-lt"/>
            </a:endParaRPr>
          </a:p>
          <a:p>
            <a:pPr>
              <a:lnSpc>
                <a:spcPct val="114999"/>
              </a:lnSpc>
            </a:pPr>
            <a:r>
              <a:rPr lang="en-US" dirty="0">
                <a:latin typeface="+mn-lt"/>
              </a:rPr>
              <a:t>TIG new Facelift</a:t>
            </a:r>
          </a:p>
          <a:p>
            <a:pPr lvl="1">
              <a:lnSpc>
                <a:spcPct val="114999"/>
              </a:lnSpc>
            </a:pPr>
            <a:r>
              <a:rPr lang="en-US" dirty="0">
                <a:latin typeface="+mn-lt"/>
              </a:rPr>
              <a:t>We are working on updating the how the TIG looks</a:t>
            </a:r>
          </a:p>
          <a:p>
            <a:pPr lvl="1">
              <a:lnSpc>
                <a:spcPct val="114999"/>
              </a:lnSpc>
              <a:buClr>
                <a:srgbClr val="CC6C20"/>
              </a:buClr>
            </a:pPr>
            <a:r>
              <a:rPr lang="en-US" dirty="0">
                <a:latin typeface="+mn-lt"/>
              </a:rPr>
              <a:t>Will be coming:  CTYPRI information, EVV Information: Medicare/DSNP information.</a:t>
            </a:r>
          </a:p>
          <a:p>
            <a:endParaRPr lang="en-US" dirty="0"/>
          </a:p>
        </p:txBody>
      </p:sp>
    </p:spTree>
    <p:extLst>
      <p:ext uri="{BB962C8B-B14F-4D97-AF65-F5344CB8AC3E}">
        <p14:creationId xmlns:p14="http://schemas.microsoft.com/office/powerpoint/2010/main" val="260399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Text Placeholder 2">
            <a:extLst>
              <a:ext uri="{FF2B5EF4-FFF2-40B4-BE49-F238E27FC236}">
                <a16:creationId xmlns:a16="http://schemas.microsoft.com/office/drawing/2014/main" id="{88F27598-02BC-A78F-F3C8-B09FB1D78963}"/>
              </a:ext>
            </a:extLst>
          </p:cNvPr>
          <p:cNvSpPr>
            <a:spLocks noGrp="1"/>
          </p:cNvSpPr>
          <p:nvPr>
            <p:ph type="body" idx="1"/>
          </p:nvPr>
        </p:nvSpPr>
        <p:spPr>
          <a:xfrm>
            <a:off x="311700" y="196286"/>
            <a:ext cx="8520600" cy="4490612"/>
          </a:xfrm>
        </p:spPr>
        <p:txBody>
          <a:bodyPr/>
          <a:lstStyle/>
          <a:p>
            <a:pPr marL="114300" indent="0" algn="ctr">
              <a:buNone/>
            </a:pPr>
            <a:r>
              <a:rPr lang="en-US" sz="2800" b="1" dirty="0">
                <a:solidFill>
                  <a:schemeClr val="accent2"/>
                </a:solidFill>
                <a:latin typeface="+mn-lt"/>
              </a:rPr>
              <a:t>Point of Contacts:</a:t>
            </a:r>
          </a:p>
          <a:p>
            <a:pPr marL="114300" indent="0">
              <a:buNone/>
            </a:pPr>
            <a:br>
              <a:rPr lang="en-US" b="1" dirty="0">
                <a:solidFill>
                  <a:schemeClr val="accent2"/>
                </a:solidFill>
              </a:rPr>
            </a:br>
            <a:r>
              <a:rPr lang="en-US" dirty="0">
                <a:solidFill>
                  <a:schemeClr val="accent1"/>
                </a:solidFill>
                <a:latin typeface="+mn-lt"/>
                <a:hlinkClick r:id="rId3">
                  <a:extLst>
                    <a:ext uri="{A12FA001-AC4F-418D-AE19-62706E023703}">
                      <ahyp:hlinkClr xmlns:ahyp="http://schemas.microsoft.com/office/drawing/2018/hyperlinkcolor" val="tx"/>
                    </a:ext>
                  </a:extLst>
                </a:hlinkClick>
              </a:rPr>
              <a:t>TCUInquiry@azahcccs.gov</a:t>
            </a:r>
            <a:r>
              <a:rPr lang="en-US" dirty="0">
                <a:solidFill>
                  <a:schemeClr val="accent1"/>
                </a:solidFill>
                <a:latin typeface="+mn-lt"/>
              </a:rPr>
              <a:t> </a:t>
            </a:r>
            <a:r>
              <a:rPr lang="en-US" dirty="0">
                <a:latin typeface="+mn-lt"/>
              </a:rPr>
              <a:t>– Business Member Liaison team: SMI, State Only and Member questions; enrollment questions/corrections</a:t>
            </a:r>
          </a:p>
          <a:p>
            <a:pPr marL="114300" indent="0">
              <a:buNone/>
            </a:pPr>
            <a:br>
              <a:rPr lang="en-US" dirty="0">
                <a:latin typeface="+mn-lt"/>
              </a:rPr>
            </a:br>
            <a:r>
              <a:rPr lang="en-US" dirty="0">
                <a:solidFill>
                  <a:schemeClr val="accent1"/>
                </a:solidFill>
                <a:latin typeface="+mn-lt"/>
                <a:hlinkClick r:id="rId4">
                  <a:extLst>
                    <a:ext uri="{A12FA001-AC4F-418D-AE19-62706E023703}">
                      <ahyp:hlinkClr xmlns:ahyp="http://schemas.microsoft.com/office/drawing/2018/hyperlinkcolor" val="tx"/>
                    </a:ext>
                  </a:extLst>
                </a:hlinkClick>
              </a:rPr>
              <a:t>TCURequests@azahcccs.gov</a:t>
            </a:r>
            <a:r>
              <a:rPr lang="en-US" dirty="0">
                <a:solidFill>
                  <a:schemeClr val="accent1"/>
                </a:solidFill>
                <a:latin typeface="+mn-lt"/>
              </a:rPr>
              <a:t> </a:t>
            </a:r>
            <a:r>
              <a:rPr lang="en-US" dirty="0">
                <a:latin typeface="+mn-lt"/>
              </a:rPr>
              <a:t>– Business Technical team: EDI File questions/concerns/issues; PMMIS in general questions</a:t>
            </a:r>
          </a:p>
          <a:p>
            <a:pPr marL="114300" indent="0">
              <a:buNone/>
            </a:pPr>
            <a:br>
              <a:rPr lang="en-US" dirty="0">
                <a:latin typeface="+mn-lt"/>
              </a:rPr>
            </a:br>
            <a:r>
              <a:rPr lang="en-US" dirty="0" err="1">
                <a:solidFill>
                  <a:schemeClr val="accent1"/>
                </a:solidFill>
                <a:latin typeface="+mn-lt"/>
              </a:rPr>
              <a:t>HEAPlus</a:t>
            </a:r>
            <a:r>
              <a:rPr lang="en-US" dirty="0">
                <a:latin typeface="+mn-lt"/>
              </a:rPr>
              <a:t>- Phone Number 602-542-5802</a:t>
            </a:r>
          </a:p>
          <a:p>
            <a:pPr marL="114300" indent="0">
              <a:buNone/>
            </a:pPr>
            <a:br>
              <a:rPr lang="en-US" dirty="0">
                <a:latin typeface="+mn-lt"/>
              </a:rPr>
            </a:br>
            <a:r>
              <a:rPr lang="en-US" dirty="0">
                <a:solidFill>
                  <a:schemeClr val="accent1"/>
                </a:solidFill>
                <a:latin typeface="+mn-lt"/>
              </a:rPr>
              <a:t>Encounters Liaison - </a:t>
            </a:r>
            <a:r>
              <a:rPr lang="en-US" dirty="0">
                <a:latin typeface="+mn-lt"/>
              </a:rPr>
              <a:t>for Encounter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379F-4A14-D24F-9F7D-C8B8B95B2FAF}"/>
              </a:ext>
            </a:extLst>
          </p:cNvPr>
          <p:cNvSpPr>
            <a:spLocks noGrp="1"/>
          </p:cNvSpPr>
          <p:nvPr>
            <p:ph type="title"/>
          </p:nvPr>
        </p:nvSpPr>
        <p:spPr>
          <a:xfrm>
            <a:off x="311700" y="137160"/>
            <a:ext cx="8520600" cy="705428"/>
          </a:xfrm>
        </p:spPr>
        <p:txBody>
          <a:bodyPr/>
          <a:lstStyle/>
          <a:p>
            <a:pPr algn="ctr"/>
            <a:r>
              <a:rPr lang="en-US">
                <a:latin typeface="+mn-lt"/>
              </a:rPr>
              <a:t>Welcome</a:t>
            </a:r>
          </a:p>
        </p:txBody>
      </p:sp>
      <p:sp>
        <p:nvSpPr>
          <p:cNvPr id="3" name="Text Placeholder 2">
            <a:extLst>
              <a:ext uri="{FF2B5EF4-FFF2-40B4-BE49-F238E27FC236}">
                <a16:creationId xmlns:a16="http://schemas.microsoft.com/office/drawing/2014/main" id="{DA2B013E-DB59-FE91-E549-47BEE794C341}"/>
              </a:ext>
            </a:extLst>
          </p:cNvPr>
          <p:cNvSpPr>
            <a:spLocks noGrp="1"/>
          </p:cNvSpPr>
          <p:nvPr>
            <p:ph type="body" idx="1"/>
          </p:nvPr>
        </p:nvSpPr>
        <p:spPr>
          <a:xfrm>
            <a:off x="311700" y="885675"/>
            <a:ext cx="8520600" cy="3683200"/>
          </a:xfrm>
        </p:spPr>
        <p:txBody>
          <a:bodyPr/>
          <a:lstStyle/>
          <a:p>
            <a:r>
              <a:rPr lang="en-US">
                <a:latin typeface="+mn-lt"/>
              </a:rPr>
              <a:t>David Rudnick Introduction</a:t>
            </a:r>
          </a:p>
        </p:txBody>
      </p:sp>
    </p:spTree>
    <p:extLst>
      <p:ext uri="{BB962C8B-B14F-4D97-AF65-F5344CB8AC3E}">
        <p14:creationId xmlns:p14="http://schemas.microsoft.com/office/powerpoint/2010/main" val="156228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99A0-7AF2-F5A0-67C5-03A0BCE1B93C}"/>
              </a:ext>
            </a:extLst>
          </p:cNvPr>
          <p:cNvSpPr>
            <a:spLocks noGrp="1"/>
          </p:cNvSpPr>
          <p:nvPr>
            <p:ph type="title"/>
          </p:nvPr>
        </p:nvSpPr>
        <p:spPr/>
        <p:txBody>
          <a:bodyPr/>
          <a:lstStyle/>
          <a:p>
            <a:pPr algn="ctr"/>
            <a:r>
              <a:rPr lang="en-US">
                <a:latin typeface="+mn-lt"/>
              </a:rPr>
              <a:t>Future Topics</a:t>
            </a:r>
          </a:p>
        </p:txBody>
      </p:sp>
    </p:spTree>
    <p:extLst>
      <p:ext uri="{BB962C8B-B14F-4D97-AF65-F5344CB8AC3E}">
        <p14:creationId xmlns:p14="http://schemas.microsoft.com/office/powerpoint/2010/main" val="172107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 name="Title 1">
            <a:extLst>
              <a:ext uri="{FF2B5EF4-FFF2-40B4-BE49-F238E27FC236}">
                <a16:creationId xmlns:a16="http://schemas.microsoft.com/office/drawing/2014/main" id="{04F2A05B-67F6-A46D-8DE1-A1545598A1AD}"/>
              </a:ext>
            </a:extLst>
          </p:cNvPr>
          <p:cNvSpPr>
            <a:spLocks noGrp="1"/>
          </p:cNvSpPr>
          <p:nvPr>
            <p:ph type="title"/>
          </p:nvPr>
        </p:nvSpPr>
        <p:spPr/>
        <p:txBody>
          <a:bodyPr/>
          <a:lstStyle/>
          <a:p>
            <a:pPr algn="ctr"/>
            <a:r>
              <a:rPr lang="en-US">
                <a:latin typeface="+mn-lt"/>
              </a:rPr>
              <a:t>Questions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2" name="Title 1">
            <a:extLst>
              <a:ext uri="{FF2B5EF4-FFF2-40B4-BE49-F238E27FC236}">
                <a16:creationId xmlns:a16="http://schemas.microsoft.com/office/drawing/2014/main" id="{D7B3BB17-0E9D-5D1D-A480-4A37A778B275}"/>
              </a:ext>
            </a:extLst>
          </p:cNvPr>
          <p:cNvSpPr>
            <a:spLocks noGrp="1"/>
          </p:cNvSpPr>
          <p:nvPr>
            <p:ph type="title"/>
          </p:nvPr>
        </p:nvSpPr>
        <p:spPr/>
        <p:txBody>
          <a:bodyPr/>
          <a:lstStyle/>
          <a:p>
            <a:pPr algn="ctr"/>
            <a:r>
              <a:rPr lang="en-US">
                <a:latin typeface="+mn-lt"/>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Title 1">
            <a:extLst>
              <a:ext uri="{FF2B5EF4-FFF2-40B4-BE49-F238E27FC236}">
                <a16:creationId xmlns:a16="http://schemas.microsoft.com/office/drawing/2014/main" id="{88F185FE-C5AC-FBEF-02BB-4EEFDFE83442}"/>
              </a:ext>
            </a:extLst>
          </p:cNvPr>
          <p:cNvSpPr>
            <a:spLocks noGrp="1"/>
          </p:cNvSpPr>
          <p:nvPr>
            <p:ph type="title"/>
          </p:nvPr>
        </p:nvSpPr>
        <p:spPr>
          <a:xfrm>
            <a:off x="311700" y="137161"/>
            <a:ext cx="8520600" cy="540934"/>
          </a:xfrm>
        </p:spPr>
        <p:txBody>
          <a:bodyPr/>
          <a:lstStyle/>
          <a:p>
            <a:pPr algn="ctr"/>
            <a:r>
              <a:rPr lang="en-US">
                <a:latin typeface="+mn-lt"/>
              </a:rPr>
              <a:t>EVV 2.0</a:t>
            </a:r>
          </a:p>
        </p:txBody>
      </p:sp>
      <p:sp>
        <p:nvSpPr>
          <p:cNvPr id="3" name="Text Placeholder 2">
            <a:extLst>
              <a:ext uri="{FF2B5EF4-FFF2-40B4-BE49-F238E27FC236}">
                <a16:creationId xmlns:a16="http://schemas.microsoft.com/office/drawing/2014/main" id="{9541CD54-632C-257F-9E40-615B559198F0}"/>
              </a:ext>
            </a:extLst>
          </p:cNvPr>
          <p:cNvSpPr>
            <a:spLocks noGrp="1"/>
          </p:cNvSpPr>
          <p:nvPr>
            <p:ph type="body" idx="1"/>
          </p:nvPr>
        </p:nvSpPr>
        <p:spPr>
          <a:xfrm>
            <a:off x="311700" y="751626"/>
            <a:ext cx="8520600" cy="3940059"/>
          </a:xfrm>
        </p:spPr>
        <p:txBody>
          <a:bodyPr/>
          <a:lstStyle/>
          <a:p>
            <a:pPr marL="114300" indent="0">
              <a:buNone/>
            </a:pPr>
            <a:r>
              <a:rPr lang="en-US" dirty="0">
                <a:latin typeface="+mn-lt"/>
              </a:rPr>
              <a:t>Effective 10/1/2025-Aggregator inhouse</a:t>
            </a:r>
          </a:p>
          <a:p>
            <a:r>
              <a:rPr lang="en-US" dirty="0">
                <a:latin typeface="+mn-lt"/>
              </a:rPr>
              <a:t>Testing for MCO’s will begin 8/25/2025</a:t>
            </a:r>
          </a:p>
          <a:p>
            <a:r>
              <a:rPr lang="en-US" dirty="0">
                <a:latin typeface="+mn-lt"/>
              </a:rPr>
              <a:t>No change to MCO reports you review now</a:t>
            </a:r>
          </a:p>
          <a:p>
            <a:r>
              <a:rPr lang="en-US" dirty="0">
                <a:latin typeface="+mn-lt"/>
              </a:rPr>
              <a:t>No change to claims/encounters submissions to AHCCCS</a:t>
            </a:r>
          </a:p>
          <a:p>
            <a:r>
              <a:rPr lang="en-US" dirty="0">
                <a:latin typeface="+mn-lt"/>
              </a:rPr>
              <a:t>Need to ensure you can log into ServiceNow-information will be coming</a:t>
            </a:r>
          </a:p>
          <a:p>
            <a:r>
              <a:rPr lang="en-US" dirty="0">
                <a:latin typeface="+mn-lt"/>
              </a:rPr>
              <a:t>Training and manuals will be coming out</a:t>
            </a:r>
          </a:p>
          <a:p>
            <a:r>
              <a:rPr lang="en-US" dirty="0">
                <a:latin typeface="+mn-lt"/>
              </a:rPr>
              <a:t>No change to MCO claims file to new Aggregator platform</a:t>
            </a:r>
          </a:p>
          <a:p>
            <a:pPr lvl="1"/>
            <a:r>
              <a:rPr lang="en-US" sz="1800" dirty="0">
                <a:latin typeface="+mn-lt"/>
              </a:rPr>
              <a:t>Method of submission will not change; API/SFTP will be the same- new link/path will be provided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 name="Picture 2" descr="A diagram of a workflow&#10;&#10;AI-generated content may be incorrect., Picture">
            <a:extLst>
              <a:ext uri="{FF2B5EF4-FFF2-40B4-BE49-F238E27FC236}">
                <a16:creationId xmlns:a16="http://schemas.microsoft.com/office/drawing/2014/main" id="{9DFB176E-FCA3-14A8-E7DC-B5C99A5B3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2" y="0"/>
            <a:ext cx="7091687" cy="5012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3DAAAF7B-62D9-2106-7550-BC173F502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5E1C3-3B73-3138-FFEF-FD065170D3B9}"/>
              </a:ext>
            </a:extLst>
          </p:cNvPr>
          <p:cNvSpPr>
            <a:spLocks noGrp="1"/>
          </p:cNvSpPr>
          <p:nvPr>
            <p:ph type="title"/>
          </p:nvPr>
        </p:nvSpPr>
        <p:spPr>
          <a:xfrm>
            <a:off x="311700" y="137160"/>
            <a:ext cx="8520600" cy="513931"/>
          </a:xfrm>
        </p:spPr>
        <p:txBody>
          <a:bodyPr/>
          <a:lstStyle/>
          <a:p>
            <a:pPr algn="ctr"/>
            <a:r>
              <a:rPr lang="en-US">
                <a:latin typeface="+mn-lt"/>
              </a:rPr>
              <a:t>DAP Automation Phase 2</a:t>
            </a:r>
          </a:p>
        </p:txBody>
      </p:sp>
      <p:sp>
        <p:nvSpPr>
          <p:cNvPr id="3" name="Text Placeholder 2">
            <a:extLst>
              <a:ext uri="{FF2B5EF4-FFF2-40B4-BE49-F238E27FC236}">
                <a16:creationId xmlns:a16="http://schemas.microsoft.com/office/drawing/2014/main" id="{E9EB0646-05B0-74C0-4601-4BC5F861FED7}"/>
              </a:ext>
            </a:extLst>
          </p:cNvPr>
          <p:cNvSpPr>
            <a:spLocks noGrp="1"/>
          </p:cNvSpPr>
          <p:nvPr>
            <p:ph type="body" idx="1"/>
          </p:nvPr>
        </p:nvSpPr>
        <p:spPr>
          <a:xfrm>
            <a:off x="311700" y="770777"/>
            <a:ext cx="8520600" cy="4218988"/>
          </a:xfrm>
        </p:spPr>
        <p:txBody>
          <a:bodyPr/>
          <a:lstStyle/>
          <a:p>
            <a:pPr marL="438150" indent="-285750"/>
            <a:r>
              <a:rPr lang="en-US" dirty="0">
                <a:latin typeface="+mn-lt"/>
              </a:rPr>
              <a:t>Effective 10/1/2025</a:t>
            </a:r>
          </a:p>
          <a:p>
            <a:r>
              <a:rPr lang="en-US" dirty="0">
                <a:latin typeface="+mn-lt"/>
              </a:rPr>
              <a:t>Automation of PR050/PR058 (except for IHS/638 providers – Claims Only)</a:t>
            </a:r>
          </a:p>
          <a:p>
            <a:pPr lvl="0"/>
            <a:r>
              <a:rPr lang="en-US" dirty="0">
                <a:latin typeface="+mn-lt"/>
              </a:rPr>
              <a:t>Creation of new Reference Table-RF689</a:t>
            </a:r>
          </a:p>
          <a:p>
            <a:pPr lvl="0"/>
            <a:r>
              <a:rPr lang="en-US" dirty="0">
                <a:latin typeface="+mn-lt"/>
              </a:rPr>
              <a:t>Update of table RF687 to add claims/encounters or both</a:t>
            </a:r>
          </a:p>
          <a:p>
            <a:pPr lvl="0"/>
            <a:r>
              <a:rPr lang="en-US" dirty="0" err="1">
                <a:latin typeface="+mn-lt"/>
              </a:rPr>
              <a:t>ShareInfo</a:t>
            </a:r>
            <a:r>
              <a:rPr lang="en-US" dirty="0">
                <a:latin typeface="+mn-lt"/>
              </a:rPr>
              <a:t> REFER07 file will have D1 for RF687 and D2 for RF689</a:t>
            </a:r>
          </a:p>
          <a:p>
            <a:pPr lvl="0"/>
            <a:r>
              <a:rPr lang="en-US" dirty="0">
                <a:latin typeface="+mn-lt"/>
              </a:rPr>
              <a:t>As always you can participate in testing which will be open in August timeframe</a:t>
            </a:r>
          </a:p>
          <a:p>
            <a:r>
              <a:rPr lang="en-US" dirty="0">
                <a:latin typeface="+mn-lt"/>
              </a:rPr>
              <a:t>Information was sent out on 7/8/2025 and on 7/17/2025</a:t>
            </a:r>
          </a:p>
          <a:p>
            <a:pPr>
              <a:lnSpc>
                <a:spcPct val="114999"/>
              </a:lnSpc>
            </a:pPr>
            <a:r>
              <a:rPr lang="en-US" dirty="0">
                <a:latin typeface="Arial"/>
              </a:rPr>
              <a:t>Stay Toned:  We are getting a very recent update that we may have a potential DAP Indicator change:  could be added or removed and as soon as we know we will let you know. </a:t>
            </a:r>
          </a:p>
          <a:p>
            <a:pPr marL="114300" indent="0">
              <a:buNone/>
            </a:pPr>
            <a:endParaRPr lang="en-US"/>
          </a:p>
        </p:txBody>
      </p:sp>
    </p:spTree>
    <p:extLst>
      <p:ext uri="{BB962C8B-B14F-4D97-AF65-F5344CB8AC3E}">
        <p14:creationId xmlns:p14="http://schemas.microsoft.com/office/powerpoint/2010/main" val="261254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4" name="Picture 3">
            <a:extLst>
              <a:ext uri="{FF2B5EF4-FFF2-40B4-BE49-F238E27FC236}">
                <a16:creationId xmlns:a16="http://schemas.microsoft.com/office/drawing/2014/main" id="{F3931750-3600-D9D3-72DB-92E26E1F4BC1}"/>
              </a:ext>
            </a:extLst>
          </p:cNvPr>
          <p:cNvPicPr>
            <a:picLocks noChangeAspect="1"/>
          </p:cNvPicPr>
          <p:nvPr/>
        </p:nvPicPr>
        <p:blipFill>
          <a:blip r:embed="rId3"/>
          <a:stretch>
            <a:fillRect/>
          </a:stretch>
        </p:blipFill>
        <p:spPr>
          <a:xfrm>
            <a:off x="1192072" y="151731"/>
            <a:ext cx="6330570" cy="48400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9398-9069-C7FB-3F76-66BF88DFBD20}"/>
              </a:ext>
            </a:extLst>
          </p:cNvPr>
          <p:cNvSpPr>
            <a:spLocks noGrp="1"/>
          </p:cNvSpPr>
          <p:nvPr>
            <p:ph type="title"/>
          </p:nvPr>
        </p:nvSpPr>
        <p:spPr>
          <a:xfrm>
            <a:off x="311700" y="133975"/>
            <a:ext cx="8520600" cy="646377"/>
          </a:xfrm>
        </p:spPr>
        <p:txBody>
          <a:bodyPr/>
          <a:lstStyle/>
          <a:p>
            <a:pPr algn="ctr"/>
            <a:r>
              <a:rPr lang="en-US">
                <a:latin typeface="+mn-lt"/>
              </a:rPr>
              <a:t>SED Process Change</a:t>
            </a:r>
          </a:p>
        </p:txBody>
      </p:sp>
      <p:sp>
        <p:nvSpPr>
          <p:cNvPr id="3" name="Text Placeholder 2">
            <a:extLst>
              <a:ext uri="{FF2B5EF4-FFF2-40B4-BE49-F238E27FC236}">
                <a16:creationId xmlns:a16="http://schemas.microsoft.com/office/drawing/2014/main" id="{59A7AFD7-68DF-080F-A1A2-AD6D46E0698A}"/>
              </a:ext>
            </a:extLst>
          </p:cNvPr>
          <p:cNvSpPr>
            <a:spLocks noGrp="1"/>
          </p:cNvSpPr>
          <p:nvPr>
            <p:ph type="body" idx="1"/>
          </p:nvPr>
        </p:nvSpPr>
        <p:spPr>
          <a:xfrm>
            <a:off x="311700" y="876101"/>
            <a:ext cx="8520600" cy="3692774"/>
          </a:xfrm>
        </p:spPr>
        <p:txBody>
          <a:bodyPr/>
          <a:lstStyle/>
          <a:p>
            <a:pPr marL="0" indent="0">
              <a:buNone/>
            </a:pPr>
            <a:r>
              <a:rPr lang="en-US">
                <a:latin typeface="+mn-lt"/>
              </a:rPr>
              <a:t>Effective 7/24/2025</a:t>
            </a:r>
          </a:p>
          <a:p>
            <a:pPr marL="342900"/>
            <a:r>
              <a:rPr lang="en-US">
                <a:latin typeface="+mn-lt"/>
              </a:rPr>
              <a:t>SED Data will now be a part of the </a:t>
            </a:r>
            <a:r>
              <a:rPr lang="en-US" err="1">
                <a:latin typeface="+mn-lt"/>
              </a:rPr>
              <a:t>DUGLess</a:t>
            </a:r>
            <a:r>
              <a:rPr lang="en-US">
                <a:latin typeface="+mn-lt"/>
              </a:rPr>
              <a:t> and entered by the provider</a:t>
            </a:r>
          </a:p>
          <a:p>
            <a:pPr marL="342900"/>
            <a:r>
              <a:rPr lang="en-US">
                <a:latin typeface="+mn-lt"/>
              </a:rPr>
              <a:t>The SMI portal will be updated to remove all indicators of SED</a:t>
            </a:r>
          </a:p>
          <a:p>
            <a:pPr marL="342900"/>
            <a:r>
              <a:rPr lang="en-US">
                <a:latin typeface="+mn-lt"/>
              </a:rPr>
              <a:t>Output reports to your MFT folders will be changed to only contain SMI members – communication sent out on 7/9/2025</a:t>
            </a:r>
          </a:p>
          <a:p>
            <a:pPr marL="114300" indent="0">
              <a:buNone/>
            </a:pPr>
            <a:endParaRPr lang="en-US"/>
          </a:p>
        </p:txBody>
      </p:sp>
    </p:spTree>
    <p:extLst>
      <p:ext uri="{BB962C8B-B14F-4D97-AF65-F5344CB8AC3E}">
        <p14:creationId xmlns:p14="http://schemas.microsoft.com/office/powerpoint/2010/main" val="174494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E20F-8775-E4C8-1FAA-E80826E0CAA2}"/>
              </a:ext>
            </a:extLst>
          </p:cNvPr>
          <p:cNvSpPr>
            <a:spLocks noGrp="1"/>
          </p:cNvSpPr>
          <p:nvPr>
            <p:ph type="title"/>
          </p:nvPr>
        </p:nvSpPr>
        <p:spPr>
          <a:xfrm>
            <a:off x="311700" y="137160"/>
            <a:ext cx="8520600" cy="671916"/>
          </a:xfrm>
        </p:spPr>
        <p:txBody>
          <a:bodyPr/>
          <a:lstStyle/>
          <a:p>
            <a:pPr algn="ctr"/>
            <a:r>
              <a:rPr lang="en-US">
                <a:latin typeface="+mn-lt"/>
              </a:rPr>
              <a:t>Recent and Upcoming System Changes</a:t>
            </a:r>
          </a:p>
        </p:txBody>
      </p:sp>
      <p:sp>
        <p:nvSpPr>
          <p:cNvPr id="3" name="Text Placeholder 2">
            <a:extLst>
              <a:ext uri="{FF2B5EF4-FFF2-40B4-BE49-F238E27FC236}">
                <a16:creationId xmlns:a16="http://schemas.microsoft.com/office/drawing/2014/main" id="{630626AD-BD28-428D-606B-2150820B66A2}"/>
              </a:ext>
            </a:extLst>
          </p:cNvPr>
          <p:cNvSpPr>
            <a:spLocks noGrp="1"/>
          </p:cNvSpPr>
          <p:nvPr>
            <p:ph type="body" idx="1"/>
          </p:nvPr>
        </p:nvSpPr>
        <p:spPr>
          <a:xfrm>
            <a:off x="311700" y="809076"/>
            <a:ext cx="8520600" cy="3759799"/>
          </a:xfrm>
        </p:spPr>
        <p:txBody>
          <a:bodyPr/>
          <a:lstStyle/>
          <a:p>
            <a:pPr marL="76200" indent="0">
              <a:buNone/>
            </a:pPr>
            <a:r>
              <a:rPr lang="en-US">
                <a:latin typeface="+mn-lt"/>
              </a:rPr>
              <a:t>H051 PARTICIPATING PROVIDER NPI NOT PROVIDED OR INVALID - TYPES 05,77,IC</a:t>
            </a:r>
          </a:p>
          <a:p>
            <a:r>
              <a:rPr lang="en-US">
                <a:latin typeface="+mn-lt"/>
              </a:rPr>
              <a:t>The promotion (February 2025) made within the edit logic to allow this header level error to be overridden did not work on H051 errors on encounters with additional errors at the line level, e.g., Z300. As a result, only those encounters pending for H051 are adjudicating, the others are re-pending. ISD is working on a fix.</a:t>
            </a:r>
          </a:p>
          <a:p>
            <a:pPr marL="114300" indent="0">
              <a:buNone/>
            </a:pPr>
            <a:endParaRPr lang="en-US"/>
          </a:p>
        </p:txBody>
      </p:sp>
    </p:spTree>
    <p:extLst>
      <p:ext uri="{BB962C8B-B14F-4D97-AF65-F5344CB8AC3E}">
        <p14:creationId xmlns:p14="http://schemas.microsoft.com/office/powerpoint/2010/main" val="305443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08C3236A-A3CF-65E3-21D2-EB55134FB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EEA5E-7FFE-9DA8-7232-83E7A33C8A55}"/>
              </a:ext>
            </a:extLst>
          </p:cNvPr>
          <p:cNvSpPr>
            <a:spLocks noGrp="1"/>
          </p:cNvSpPr>
          <p:nvPr>
            <p:ph type="title"/>
          </p:nvPr>
        </p:nvSpPr>
        <p:spPr>
          <a:xfrm>
            <a:off x="311700" y="137160"/>
            <a:ext cx="8520600" cy="614467"/>
          </a:xfrm>
        </p:spPr>
        <p:txBody>
          <a:bodyPr/>
          <a:lstStyle/>
          <a:p>
            <a:pPr algn="ctr"/>
            <a:r>
              <a:rPr lang="en-US">
                <a:latin typeface="+mn-lt"/>
              </a:rPr>
              <a:t>Recent and Upcoming System Changes Cont.</a:t>
            </a:r>
          </a:p>
        </p:txBody>
      </p:sp>
      <p:sp>
        <p:nvSpPr>
          <p:cNvPr id="3" name="Text Placeholder 2">
            <a:extLst>
              <a:ext uri="{FF2B5EF4-FFF2-40B4-BE49-F238E27FC236}">
                <a16:creationId xmlns:a16="http://schemas.microsoft.com/office/drawing/2014/main" id="{CFCBF910-F52E-45BC-E971-64C5C6FD250E}"/>
              </a:ext>
            </a:extLst>
          </p:cNvPr>
          <p:cNvSpPr>
            <a:spLocks noGrp="1"/>
          </p:cNvSpPr>
          <p:nvPr>
            <p:ph type="body" idx="1"/>
          </p:nvPr>
        </p:nvSpPr>
        <p:spPr>
          <a:xfrm>
            <a:off x="311700" y="751626"/>
            <a:ext cx="8520600" cy="3940059"/>
          </a:xfrm>
        </p:spPr>
        <p:txBody>
          <a:bodyPr/>
          <a:lstStyle/>
          <a:p>
            <a:pPr marL="76200" indent="0">
              <a:buNone/>
            </a:pPr>
            <a:r>
              <a:rPr lang="en-US" dirty="0">
                <a:latin typeface="+mn-lt"/>
              </a:rPr>
              <a:t>U262 HOSPICE HOME CARE UNITS EXCEED 1 PER DAY</a:t>
            </a:r>
          </a:p>
          <a:p>
            <a:r>
              <a:rPr lang="en-US" dirty="0">
                <a:latin typeface="+mn-lt"/>
              </a:rPr>
              <a:t>AHCCCS promoted a logic enhancement (December) to allow the billing of Service Intensity Adjustment (SIA) rate for G0299/G0300 CPT codes. It appears that the promotion has caused additional pends for DOS range for multiple units on one line on panel 5 of the encounter.  ISD is reviewing for corrections.</a:t>
            </a:r>
          </a:p>
          <a:p>
            <a:pPr marL="114300" indent="0">
              <a:buNone/>
            </a:pPr>
            <a:endParaRPr lang="en-US" sz="1800" dirty="0"/>
          </a:p>
        </p:txBody>
      </p:sp>
    </p:spTree>
    <p:extLst>
      <p:ext uri="{BB962C8B-B14F-4D97-AF65-F5344CB8AC3E}">
        <p14:creationId xmlns:p14="http://schemas.microsoft.com/office/powerpoint/2010/main" val="2500881908"/>
      </p:ext>
    </p:extLst>
  </p:cSld>
  <p:clrMapOvr>
    <a:masterClrMapping/>
  </p:clrMapOvr>
</p:sld>
</file>

<file path=ppt/theme/theme1.xml><?xml version="1.0" encoding="utf-8"?>
<a:theme xmlns:a="http://schemas.openxmlformats.org/drawingml/2006/main" name="AOT Updated Branding 2024">
  <a:themeElements>
    <a:clrScheme name="Simple Light">
      <a:dk1>
        <a:srgbClr val="000000"/>
      </a:dk1>
      <a:lt1>
        <a:srgbClr val="FFFFFF"/>
      </a:lt1>
      <a:dk2>
        <a:srgbClr val="414042"/>
      </a:dk2>
      <a:lt2>
        <a:srgbClr val="EEEEEE"/>
      </a:lt2>
      <a:accent1>
        <a:srgbClr val="369992"/>
      </a:accent1>
      <a:accent2>
        <a:srgbClr val="CC6C20"/>
      </a:accent2>
      <a:accent3>
        <a:srgbClr val="EBD4A3"/>
      </a:accent3>
      <a:accent4>
        <a:srgbClr val="005528"/>
      </a:accent4>
      <a:accent5>
        <a:srgbClr val="8CB27B"/>
      </a:accent5>
      <a:accent6>
        <a:srgbClr val="8A3A6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AHCCCS PowerPoint template.potx" id="{D34A8EE2-DE2E-4D24-A038-A613DBBC488A}" vid="{CDEE696D-7558-48C4-BE2B-080EF177682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8c3d9e-a56e-434b-bb6a-7c6f06128eeb" xsi:nil="true"/>
    <Frequency xmlns="5539627f-a073-49ae-920d-28f8649be131" xsi:nil="true"/>
    <FWADescription xmlns="5539627f-a073-49ae-920d-28f8649be131" xsi:nil="true"/>
    <datemod xmlns="5539627f-a073-49ae-920d-28f8649be131" xsi:nil="true"/>
    <lcf76f155ced4ddcb4097134ff3c332f xmlns="5539627f-a073-49ae-920d-28f8649be131">
      <Terms xmlns="http://schemas.microsoft.com/office/infopath/2007/PartnerControls"/>
    </lcf76f155ced4ddcb4097134ff3c332f>
    <Status xmlns="5539627f-a073-49ae-920d-28f8649be1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22" ma:contentTypeDescription="Create a new document." ma:contentTypeScope="" ma:versionID="9ad77ad158e9531e0217154c21a114e4">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e35ee14647b401c7a7f613f6a2671546"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datemod" minOccurs="0"/>
                <xsd:element ref="ns2:lcf76f155ced4ddcb4097134ff3c332f" minOccurs="0"/>
                <xsd:element ref="ns3:TaxCatchAll" minOccurs="0"/>
                <xsd:element ref="ns2:MediaServiceObjectDetectorVersions" minOccurs="0"/>
                <xsd:element ref="ns2:MediaServiceSearchProperties" minOccurs="0"/>
                <xsd:element ref="ns2:Frequency" minOccurs="0"/>
                <xsd:element ref="ns2:FWADescriptio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mod" ma:index="20" nillable="true" ma:displayName="datemod" ma:format="DateOnly" ma:internalName="datemod">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530796-48c6-4af7-bac8-201d8d5cee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requency" ma:index="26" nillable="true" ma:displayName="Frequency" ma:format="Dropdown" ma:internalName="Frequency">
      <xsd:simpleType>
        <xsd:restriction base="dms:Choice">
          <xsd:enumeration value="Weekly"/>
          <xsd:enumeration value="Monthly"/>
          <xsd:enumeration value="Quarterly"/>
          <xsd:enumeration value="Ad Hoc"/>
        </xsd:restriction>
      </xsd:simpleType>
    </xsd:element>
    <xsd:element name="FWADescription" ma:index="27" nillable="true" ma:displayName="FWA Description" ma:format="Dropdown" ma:internalName="FWADescription">
      <xsd:simpleType>
        <xsd:restriction base="dms:Note">
          <xsd:maxLength value="255"/>
        </xsd:restriction>
      </xsd:simpleType>
    </xsd:element>
    <xsd:element name="Status" ma:index="28" nillable="true" ma:displayName="Status" ma:format="Dropdown" ma:internalName="Status">
      <xsd:simpleType>
        <xsd:restriction base="dms:Choice">
          <xsd:enumeration value="question"/>
          <xsd:enumeration value="ready to email"/>
          <xsd:enumeration value="sent to business"/>
          <xsd:enumeration value="data requests needed"/>
          <xsd:enumeration value="data request in preparation"/>
          <xsd:enumeration value="data request sent to reporting team"/>
          <xsd:enumeration value="no longer needed"/>
        </xsd:restriction>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e3dea7-79df-4e9a-89c2-14d226ec67cb}" ma:internalName="TaxCatchAll" ma:showField="CatchAllData" ma:web="898c3d9e-a56e-434b-bb6a-7c6f06128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AB1CBE-DC68-4EB6-9F31-B41A652218E5}">
  <ds:schemaRefs>
    <ds:schemaRef ds:uri="http://schemas.microsoft.com/office/2006/documentManagement/types"/>
    <ds:schemaRef ds:uri="5539627f-a073-49ae-920d-28f8649be131"/>
    <ds:schemaRef ds:uri="898c3d9e-a56e-434b-bb6a-7c6f06128eeb"/>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A1387F5-3E06-43D8-9807-D4EC3DE430EB}">
  <ds:schemaRefs>
    <ds:schemaRef ds:uri="http://schemas.microsoft.com/sharepoint/v3/contenttype/forms"/>
  </ds:schemaRefs>
</ds:datastoreItem>
</file>

<file path=customXml/itemProps3.xml><?xml version="1.0" encoding="utf-8"?>
<ds:datastoreItem xmlns:ds="http://schemas.openxmlformats.org/officeDocument/2006/customXml" ds:itemID="{F179AE0A-8806-4A1C-95EC-1F7F0AD78A99}"/>
</file>

<file path=docMetadata/LabelInfo.xml><?xml version="1.0" encoding="utf-8"?>
<clbl:labelList xmlns:clbl="http://schemas.microsoft.com/office/2020/mipLabelMetadata">
  <clbl:label id="{eacd16bf-dc0e-44db-8e3f-be370c71feca}" enabled="0" method="" siteId="{eacd16bf-dc0e-44db-8e3f-be370c71feca}" removed="1"/>
</clbl:labelList>
</file>

<file path=docProps/app.xml><?xml version="1.0" encoding="utf-8"?>
<Properties xmlns="http://schemas.openxmlformats.org/officeDocument/2006/extended-properties" xmlns:vt="http://schemas.openxmlformats.org/officeDocument/2006/docPropsVTypes">
  <Template>2025 AHCCCS PowerPoint template</Template>
  <TotalTime>766</TotalTime>
  <Words>1573</Words>
  <Application>Microsoft Office PowerPoint</Application>
  <PresentationFormat>On-screen Show (16:9)</PresentationFormat>
  <Paragraphs>123</Paragraphs>
  <Slides>22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Lexend</vt:lpstr>
      <vt:lpstr>Lexend Medium</vt:lpstr>
      <vt:lpstr>Arial</vt:lpstr>
      <vt:lpstr>Lexend,Sans-Serif</vt:lpstr>
      <vt:lpstr>AOT Updated Branding 2024</vt:lpstr>
      <vt:lpstr>Technical Consortium</vt:lpstr>
      <vt:lpstr>Welcome</vt:lpstr>
      <vt:lpstr>EVV 2.0</vt:lpstr>
      <vt:lpstr>PowerPoint Presentation</vt:lpstr>
      <vt:lpstr>DAP Automation Phase 2</vt:lpstr>
      <vt:lpstr>PowerPoint Presentation</vt:lpstr>
      <vt:lpstr>SED Process Change</vt:lpstr>
      <vt:lpstr>Recent and Upcoming System Changes</vt:lpstr>
      <vt:lpstr>Recent and Upcoming System Changes Cont.</vt:lpstr>
      <vt:lpstr>Recent and Upcoming System Changes Cont.</vt:lpstr>
      <vt:lpstr>Recent and Upcoming System Changes Cont.</vt:lpstr>
      <vt:lpstr>Recent and Upcoming System Changes Cont.</vt:lpstr>
      <vt:lpstr>Recent and Upcoming System Changes Cont.</vt:lpstr>
      <vt:lpstr>Recent and Upcoming System Changes Cont.</vt:lpstr>
      <vt:lpstr>Recent and Upcoming System Changes Cont.</vt:lpstr>
      <vt:lpstr>Future System Enhancements</vt:lpstr>
      <vt:lpstr>Future System Enhancements</vt:lpstr>
      <vt:lpstr>Future System Enhancements</vt:lpstr>
      <vt:lpstr>PowerPoint Presentation</vt:lpstr>
      <vt:lpstr>Future Topics</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Garcia, Tania</dc:creator>
  <cp:lastModifiedBy>Nieder, Julie</cp:lastModifiedBy>
  <cp:revision>44</cp:revision>
  <dcterms:created xsi:type="dcterms:W3CDTF">2025-07-18T16:57:11Z</dcterms:created>
  <dcterms:modified xsi:type="dcterms:W3CDTF">2025-07-22T19:33:28Z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0x010100F11CB2E9DD614A43A66932E7A29982D5</vt:lpwstr>
  </property>
  <property fmtid="{D5CDD505-2E9C-101B-9397-08002B2CF9AE}" pid="3" name="MediaServiceImageTags">
    <vt:lpwstr/>
  </property>
</Properties>
</file>