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14"/>
  </p:notesMasterIdLst>
  <p:sldIdLst>
    <p:sldId id="256" r:id="rId2"/>
    <p:sldId id="261" r:id="rId3"/>
    <p:sldId id="284" r:id="rId4"/>
    <p:sldId id="285" r:id="rId5"/>
    <p:sldId id="281" r:id="rId6"/>
    <p:sldId id="278" r:id="rId7"/>
    <p:sldId id="282" r:id="rId8"/>
    <p:sldId id="287" r:id="rId9"/>
    <p:sldId id="288" r:id="rId10"/>
    <p:sldId id="283" r:id="rId11"/>
    <p:sldId id="259" r:id="rId12"/>
    <p:sldId id="26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284" y="-90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5" d="100"/>
          <a:sy n="85" d="100"/>
        </p:scale>
        <p:origin x="-1949" y="-35"/>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6DAAAD-9A8A-4037-9921-B72F2182C2F4}" type="datetimeFigureOut">
              <a:rPr lang="en-US" smtClean="0"/>
              <a:t>4/3/2018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9C71B4-0BE4-46D8-9A18-4A1D7B2ED132}" type="slidenum">
              <a:rPr lang="en-US" smtClean="0"/>
              <a:t>‹#›</a:t>
            </a:fld>
            <a:endParaRPr lang="en-US" dirty="0"/>
          </a:p>
        </p:txBody>
      </p:sp>
    </p:spTree>
    <p:extLst>
      <p:ext uri="{BB962C8B-B14F-4D97-AF65-F5344CB8AC3E}">
        <p14:creationId xmlns:p14="http://schemas.microsoft.com/office/powerpoint/2010/main" val="573211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9C71B4-0BE4-46D8-9A18-4A1D7B2ED132}" type="slidenum">
              <a:rPr lang="en-US" smtClean="0"/>
              <a:t>2</a:t>
            </a:fld>
            <a:endParaRPr lang="en-US" dirty="0"/>
          </a:p>
        </p:txBody>
      </p:sp>
    </p:spTree>
    <p:extLst>
      <p:ext uri="{BB962C8B-B14F-4D97-AF65-F5344CB8AC3E}">
        <p14:creationId xmlns:p14="http://schemas.microsoft.com/office/powerpoint/2010/main" val="3710812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9C71B4-0BE4-46D8-9A18-4A1D7B2ED132}" type="slidenum">
              <a:rPr lang="en-US" smtClean="0"/>
              <a:t>3</a:t>
            </a:fld>
            <a:endParaRPr lang="en-US" dirty="0"/>
          </a:p>
        </p:txBody>
      </p:sp>
    </p:spTree>
    <p:extLst>
      <p:ext uri="{BB962C8B-B14F-4D97-AF65-F5344CB8AC3E}">
        <p14:creationId xmlns:p14="http://schemas.microsoft.com/office/powerpoint/2010/main" val="1957752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9C71B4-0BE4-46D8-9A18-4A1D7B2ED132}" type="slidenum">
              <a:rPr lang="en-US" smtClean="0"/>
              <a:t>4</a:t>
            </a:fld>
            <a:endParaRPr lang="en-US" dirty="0"/>
          </a:p>
        </p:txBody>
      </p:sp>
    </p:spTree>
    <p:extLst>
      <p:ext uri="{BB962C8B-B14F-4D97-AF65-F5344CB8AC3E}">
        <p14:creationId xmlns:p14="http://schemas.microsoft.com/office/powerpoint/2010/main" val="14073551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448056" y="2015653"/>
            <a:ext cx="6705600" cy="1905000"/>
          </a:xfrm>
          <a:prstGeom prst="rect">
            <a:avLst/>
          </a:prstGeom>
        </p:spPr>
        <p:txBody>
          <a:bodyPr anchor="b" anchorCtr="0"/>
          <a:lstStyle>
            <a:lvl1pPr algn="l">
              <a:defRPr>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r>
              <a:rPr lang="en-US" dirty="0" smtClean="0"/>
              <a:t>Click to edit Master </a:t>
            </a:r>
            <a:br>
              <a:rPr lang="en-US" dirty="0" smtClean="0"/>
            </a:br>
            <a:r>
              <a:rPr lang="en-US" dirty="0" smtClean="0"/>
              <a:t>title</a:t>
            </a:r>
            <a:endParaRPr lang="en-US" dirty="0"/>
          </a:p>
        </p:txBody>
      </p:sp>
      <p:sp>
        <p:nvSpPr>
          <p:cNvPr id="6" name="Subtitle 2"/>
          <p:cNvSpPr>
            <a:spLocks noGrp="1"/>
          </p:cNvSpPr>
          <p:nvPr>
            <p:ph type="subTitle" idx="1"/>
          </p:nvPr>
        </p:nvSpPr>
        <p:spPr>
          <a:xfrm>
            <a:off x="457200" y="4114800"/>
            <a:ext cx="4724400" cy="2133600"/>
          </a:xfrm>
          <a:prstGeom prst="rect">
            <a:avLst/>
          </a:prstGeom>
        </p:spPr>
        <p:txBody>
          <a:bodyPr/>
          <a:lstStyle>
            <a:lvl1pPr marL="0" indent="0" algn="l">
              <a:buNone/>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738616"/>
            <a:ext cx="4648200" cy="1260179"/>
          </a:xfrm>
          <a:prstGeom prst="rect">
            <a:avLst/>
          </a:prstGeom>
        </p:spPr>
      </p:pic>
    </p:spTree>
    <p:extLst>
      <p:ext uri="{BB962C8B-B14F-4D97-AF65-F5344CB8AC3E}">
        <p14:creationId xmlns:p14="http://schemas.microsoft.com/office/powerpoint/2010/main" val="1799244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hank you">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37160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Thank You.</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7"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793749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ransition">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42875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Click to edit Master </a:t>
            </a:r>
            <a:br>
              <a:rPr lang="en-US" dirty="0" smtClean="0"/>
            </a:br>
            <a:r>
              <a:rPr lang="en-US" dirty="0" smtClean="0"/>
              <a:t>Transition</a:t>
            </a:r>
            <a:endParaRPr lang="en-US" dirty="0"/>
          </a:p>
        </p:txBody>
      </p:sp>
      <p:sp>
        <p:nvSpPr>
          <p:cNvPr id="7" name="Subtitle 2"/>
          <p:cNvSpPr>
            <a:spLocks noGrp="1"/>
          </p:cNvSpPr>
          <p:nvPr>
            <p:ph type="subTitle" idx="1"/>
          </p:nvPr>
        </p:nvSpPr>
        <p:spPr>
          <a:xfrm>
            <a:off x="449072" y="4114800"/>
            <a:ext cx="5723128" cy="1676400"/>
          </a:xfrm>
          <a:prstGeom prst="rect">
            <a:avLst/>
          </a:prstGeom>
        </p:spPr>
        <p:txBody>
          <a:bodyPr/>
          <a:lstStyle>
            <a:lvl1pPr marL="0" indent="0" algn="l">
              <a:buNone/>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2"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904262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058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3" name="Content Placeholder 2"/>
          <p:cNvSpPr>
            <a:spLocks noGrp="1"/>
          </p:cNvSpPr>
          <p:nvPr>
            <p:ph idx="1"/>
          </p:nvPr>
        </p:nvSpPr>
        <p:spPr>
          <a:xfrm>
            <a:off x="457200" y="1600200"/>
            <a:ext cx="83820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0"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644384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with Title">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8" name="Title 1"/>
          <p:cNvSpPr>
            <a:spLocks noGrp="1"/>
          </p:cNvSpPr>
          <p:nvPr>
            <p:ph type="title"/>
          </p:nvPr>
        </p:nvSpPr>
        <p:spPr>
          <a:xfrm>
            <a:off x="457200" y="304800"/>
            <a:ext cx="83058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0"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867073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s">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4" name="Content Placeholder 2"/>
          <p:cNvSpPr>
            <a:spLocks noGrp="1"/>
          </p:cNvSpPr>
          <p:nvPr>
            <p:ph idx="11"/>
          </p:nvPr>
        </p:nvSpPr>
        <p:spPr>
          <a:xfrm>
            <a:off x="457200" y="1600200"/>
            <a:ext cx="41148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2"/>
          <p:cNvSpPr>
            <a:spLocks noGrp="1"/>
          </p:cNvSpPr>
          <p:nvPr>
            <p:ph idx="12"/>
          </p:nvPr>
        </p:nvSpPr>
        <p:spPr>
          <a:xfrm>
            <a:off x="4703618" y="1600200"/>
            <a:ext cx="41148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1"/>
          <p:cNvSpPr>
            <a:spLocks noGrp="1"/>
          </p:cNvSpPr>
          <p:nvPr>
            <p:ph type="title"/>
          </p:nvPr>
        </p:nvSpPr>
        <p:spPr>
          <a:xfrm>
            <a:off x="457200" y="304800"/>
            <a:ext cx="8306474"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3"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2496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Left Graphic">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5" name="Content Placeholder 2"/>
          <p:cNvSpPr>
            <a:spLocks noGrp="1"/>
          </p:cNvSpPr>
          <p:nvPr>
            <p:ph idx="12"/>
          </p:nvPr>
        </p:nvSpPr>
        <p:spPr>
          <a:xfrm>
            <a:off x="4703618" y="1600200"/>
            <a:ext cx="41148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
          <p:cNvSpPr>
            <a:spLocks noGrp="1"/>
          </p:cNvSpPr>
          <p:nvPr>
            <p:ph idx="14"/>
          </p:nvPr>
        </p:nvSpPr>
        <p:spPr>
          <a:xfrm>
            <a:off x="381000" y="1828800"/>
            <a:ext cx="4210194" cy="3886200"/>
          </a:xfrm>
          <a:prstGeom prst="rect">
            <a:avLst/>
          </a:prstGeom>
        </p:spPr>
        <p:txBody>
          <a:bodyPr/>
          <a:lstStyle>
            <a:lvl1pPr marL="342900" indent="-342900">
              <a:buClr>
                <a:schemeClr val="accent1"/>
              </a:buClr>
              <a:buFont typeface="Arial" panose="020B0604020202020204" pitchFamily="34" charset="0"/>
              <a:buChar char="•"/>
              <a:defRPr sz="22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p:txBody>
      </p:sp>
      <p:sp>
        <p:nvSpPr>
          <p:cNvPr id="13" name="Title 1"/>
          <p:cNvSpPr>
            <a:spLocks noGrp="1"/>
          </p:cNvSpPr>
          <p:nvPr>
            <p:ph type="title"/>
          </p:nvPr>
        </p:nvSpPr>
        <p:spPr>
          <a:xfrm>
            <a:off x="457200" y="304800"/>
            <a:ext cx="83058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4"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40465145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Right Graphic">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4" name="Content Placeholder 2"/>
          <p:cNvSpPr>
            <a:spLocks noGrp="1"/>
          </p:cNvSpPr>
          <p:nvPr>
            <p:ph idx="11"/>
          </p:nvPr>
        </p:nvSpPr>
        <p:spPr>
          <a:xfrm>
            <a:off x="457200" y="1600200"/>
            <a:ext cx="41148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
          <p:cNvSpPr>
            <a:spLocks noGrp="1"/>
          </p:cNvSpPr>
          <p:nvPr>
            <p:ph idx="14"/>
          </p:nvPr>
        </p:nvSpPr>
        <p:spPr>
          <a:xfrm>
            <a:off x="4610101" y="1828800"/>
            <a:ext cx="4210194" cy="3886200"/>
          </a:xfrm>
          <a:prstGeom prst="rect">
            <a:avLst/>
          </a:prstGeom>
        </p:spPr>
        <p:txBody>
          <a:bodyPr/>
          <a:lstStyle>
            <a:lvl1pPr marL="342900" indent="-342900">
              <a:buClr>
                <a:schemeClr val="accent1"/>
              </a:buClr>
              <a:buFont typeface="Arial" panose="020B0604020202020204" pitchFamily="34" charset="0"/>
              <a:buChar char="•"/>
              <a:defRPr sz="22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p:txBody>
      </p:sp>
      <p:sp>
        <p:nvSpPr>
          <p:cNvPr id="13" name="Title 1"/>
          <p:cNvSpPr>
            <a:spLocks noGrp="1"/>
          </p:cNvSpPr>
          <p:nvPr>
            <p:ph type="title"/>
          </p:nvPr>
        </p:nvSpPr>
        <p:spPr>
          <a:xfrm>
            <a:off x="457200" y="304800"/>
            <a:ext cx="83058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5"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138975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mpare-Contrast">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8" name="Text Placeholder 2"/>
          <p:cNvSpPr>
            <a:spLocks noGrp="1"/>
          </p:cNvSpPr>
          <p:nvPr>
            <p:ph type="body" idx="1"/>
          </p:nvPr>
        </p:nvSpPr>
        <p:spPr>
          <a:xfrm>
            <a:off x="457200" y="1676400"/>
            <a:ext cx="3962400" cy="639762"/>
          </a:xfrm>
          <a:prstGeom prst="rect">
            <a:avLst/>
          </a:prstGeom>
        </p:spPr>
        <p:txBody>
          <a:bodyPr anchor="b"/>
          <a:lstStyle>
            <a:lvl1pPr marL="0" indent="0">
              <a:buNone/>
              <a:defRPr sz="2200" b="1">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5" name="Content Placeholder 2"/>
          <p:cNvSpPr>
            <a:spLocks noGrp="1"/>
          </p:cNvSpPr>
          <p:nvPr>
            <p:ph idx="12"/>
          </p:nvPr>
        </p:nvSpPr>
        <p:spPr>
          <a:xfrm>
            <a:off x="457200" y="2334490"/>
            <a:ext cx="3993573" cy="3810000"/>
          </a:xfrm>
          <a:prstGeom prst="rect">
            <a:avLst/>
          </a:prstGeom>
        </p:spPr>
        <p:txBody>
          <a:bodyPr/>
          <a:lstStyle>
            <a:lvl1pPr marL="342900" indent="-342900">
              <a:spcBef>
                <a:spcPts val="800"/>
              </a:spcBef>
              <a:buClr>
                <a:schemeClr val="accent1"/>
              </a:buClr>
              <a:buFont typeface="Arial" panose="020B0604020202020204" pitchFamily="34" charset="0"/>
              <a:buChar char="•"/>
              <a:defRPr sz="22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0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18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6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4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ext Placeholder 2"/>
          <p:cNvSpPr>
            <a:spLocks noGrp="1"/>
          </p:cNvSpPr>
          <p:nvPr>
            <p:ph type="body" idx="13"/>
          </p:nvPr>
        </p:nvSpPr>
        <p:spPr>
          <a:xfrm>
            <a:off x="4572000" y="1676400"/>
            <a:ext cx="4040188" cy="639762"/>
          </a:xfrm>
          <a:prstGeom prst="rect">
            <a:avLst/>
          </a:prstGeom>
        </p:spPr>
        <p:txBody>
          <a:bodyPr anchor="b"/>
          <a:lstStyle>
            <a:lvl1pPr marL="0" indent="0">
              <a:buNone/>
              <a:defRPr sz="2200" b="1">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7" name="Content Placeholder 2"/>
          <p:cNvSpPr>
            <a:spLocks noGrp="1"/>
          </p:cNvSpPr>
          <p:nvPr>
            <p:ph idx="14"/>
          </p:nvPr>
        </p:nvSpPr>
        <p:spPr>
          <a:xfrm>
            <a:off x="4587531" y="2334490"/>
            <a:ext cx="3993573" cy="3810000"/>
          </a:xfrm>
          <a:prstGeom prst="rect">
            <a:avLst/>
          </a:prstGeom>
        </p:spPr>
        <p:txBody>
          <a:bodyPr/>
          <a:lstStyle>
            <a:lvl1pPr marL="342900" indent="-342900">
              <a:spcBef>
                <a:spcPts val="800"/>
              </a:spcBef>
              <a:buClr>
                <a:schemeClr val="accent1"/>
              </a:buClr>
              <a:buFont typeface="Arial" panose="020B0604020202020204" pitchFamily="34" charset="0"/>
              <a:buChar char="•"/>
              <a:defRPr sz="22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0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18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6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4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itle 1"/>
          <p:cNvSpPr>
            <a:spLocks noGrp="1"/>
          </p:cNvSpPr>
          <p:nvPr>
            <p:ph type="title"/>
          </p:nvPr>
        </p:nvSpPr>
        <p:spPr>
          <a:xfrm>
            <a:off x="457200" y="304800"/>
            <a:ext cx="8314566"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4"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990634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Questions">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37160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Question?</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7"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733420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Slide Number Placeholder 5"/>
          <p:cNvSpPr>
            <a:spLocks noGrp="1"/>
          </p:cNvSpPr>
          <p:nvPr>
            <p:ph type="sldNum" sz="quarter" idx="4"/>
          </p:nvPr>
        </p:nvSpPr>
        <p:spPr>
          <a:xfrm>
            <a:off x="6705600" y="6199632"/>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sp>
        <p:nvSpPr>
          <p:cNvPr id="4" name="Footer Placeholder 4"/>
          <p:cNvSpPr>
            <a:spLocks noGrp="1"/>
          </p:cNvSpPr>
          <p:nvPr>
            <p:ph type="ftr" sz="quarter" idx="3"/>
          </p:nvPr>
        </p:nvSpPr>
        <p:spPr>
          <a:xfrm>
            <a:off x="0" y="6199632"/>
            <a:ext cx="9144000" cy="381000"/>
          </a:xfrm>
          <a:prstGeom prst="rect">
            <a:avLst/>
          </a:prstGeom>
        </p:spPr>
        <p:txBody>
          <a:bodyPr anchor="b" anchorCtr="0"/>
          <a:lstStyle>
            <a:lvl1pPr algn="ctr">
              <a:lnSpc>
                <a:spcPts val="1200"/>
              </a:lnSpc>
              <a:defRPr sz="1100">
                <a:solidFill>
                  <a:schemeClr val="tx1">
                    <a:lumMod val="65000"/>
                    <a:lumOff val="35000"/>
                  </a:schemeClr>
                </a:solidFill>
              </a:defRPr>
            </a:lvl1p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425155736"/>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8" r:id="rId4"/>
    <p:sldLayoutId id="2147483689" r:id="rId5"/>
    <p:sldLayoutId id="2147483690" r:id="rId6"/>
    <p:sldLayoutId id="2147483691" r:id="rId7"/>
    <p:sldLayoutId id="2147483692" r:id="rId8"/>
    <p:sldLayoutId id="2147483693" r:id="rId9"/>
    <p:sldLayoutId id="2147483694" r:id="rId10"/>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8056" y="2015652"/>
            <a:ext cx="6705600" cy="2251547"/>
          </a:xfrm>
        </p:spPr>
        <p:txBody>
          <a:bodyPr/>
          <a:lstStyle/>
          <a:p>
            <a:r>
              <a:rPr lang="en-US" dirty="0"/>
              <a:t>Demographic Data (DUG) 3-Pronged </a:t>
            </a:r>
            <a:r>
              <a:rPr lang="en-US" dirty="0" smtClean="0"/>
              <a:t>Strategy Update</a:t>
            </a:r>
            <a:endParaRPr lang="en-US" dirty="0"/>
          </a:p>
        </p:txBody>
      </p:sp>
      <p:sp>
        <p:nvSpPr>
          <p:cNvPr id="4" name="Subtitle 3"/>
          <p:cNvSpPr>
            <a:spLocks noGrp="1"/>
          </p:cNvSpPr>
          <p:nvPr>
            <p:ph type="subTitle" idx="1"/>
          </p:nvPr>
        </p:nvSpPr>
        <p:spPr>
          <a:xfrm>
            <a:off x="381000" y="4648200"/>
            <a:ext cx="4724400" cy="1676400"/>
          </a:xfrm>
        </p:spPr>
        <p:txBody>
          <a:bodyPr/>
          <a:lstStyle/>
          <a:p>
            <a:r>
              <a:rPr lang="en-US" dirty="0" smtClean="0"/>
              <a:t>Lori Petre</a:t>
            </a:r>
          </a:p>
          <a:p>
            <a:r>
              <a:rPr lang="en-US" dirty="0" smtClean="0"/>
              <a:t>January 31, 2018</a:t>
            </a:r>
            <a:endParaRPr lang="en-US" dirty="0"/>
          </a:p>
        </p:txBody>
      </p:sp>
    </p:spTree>
    <p:extLst>
      <p:ext uri="{BB962C8B-B14F-4D97-AF65-F5344CB8AC3E}">
        <p14:creationId xmlns:p14="http://schemas.microsoft.com/office/powerpoint/2010/main" val="1947969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Demographic Data Transition – </a:t>
            </a:r>
            <a:br>
              <a:rPr lang="en-US" dirty="0"/>
            </a:br>
            <a:r>
              <a:rPr lang="en-US" dirty="0"/>
              <a:t>3-Pronged Strategy, cont.</a:t>
            </a:r>
          </a:p>
        </p:txBody>
      </p:sp>
      <p:sp>
        <p:nvSpPr>
          <p:cNvPr id="5" name="Content Placeholder 4"/>
          <p:cNvSpPr>
            <a:spLocks noGrp="1"/>
          </p:cNvSpPr>
          <p:nvPr>
            <p:ph idx="1"/>
          </p:nvPr>
        </p:nvSpPr>
        <p:spPr>
          <a:xfrm>
            <a:off x="457200" y="1524000"/>
            <a:ext cx="8382000" cy="4373563"/>
          </a:xfrm>
        </p:spPr>
        <p:txBody>
          <a:bodyPr/>
          <a:lstStyle/>
          <a:p>
            <a:r>
              <a:rPr lang="en-US" dirty="0"/>
              <a:t>Next Steps:</a:t>
            </a:r>
          </a:p>
          <a:p>
            <a:pPr lvl="1"/>
            <a:r>
              <a:rPr lang="en-US" dirty="0"/>
              <a:t>Distribution of a Provider Communication specific to the adoption of Social Determinate diagnosis codes</a:t>
            </a:r>
          </a:p>
          <a:p>
            <a:pPr lvl="1"/>
            <a:r>
              <a:rPr lang="en-US" dirty="0"/>
              <a:t>Distribution of </a:t>
            </a:r>
            <a:r>
              <a:rPr lang="en-US" dirty="0" smtClean="0"/>
              <a:t>an </a:t>
            </a:r>
            <a:r>
              <a:rPr lang="en-US" dirty="0"/>
              <a:t>All Stakeholder Communication specific to the 3-Pronged Approach including details and timelines</a:t>
            </a:r>
          </a:p>
          <a:p>
            <a:pPr marL="0" indent="0">
              <a:buNone/>
            </a:pPr>
            <a:endParaRPr lang="en-US" dirty="0" smtClean="0"/>
          </a:p>
          <a:p>
            <a:endParaRPr lang="en-US" dirty="0" smtClean="0"/>
          </a:p>
          <a:p>
            <a:pPr lvl="1"/>
            <a:endParaRPr lang="en-US" dirty="0" smtClean="0"/>
          </a:p>
          <a:p>
            <a:pPr lvl="2"/>
            <a:endParaRPr lang="en-US" dirty="0" smtClean="0"/>
          </a:p>
          <a:p>
            <a:pPr lvl="2"/>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10</a:t>
            </a:fld>
            <a:endParaRPr lang="en-US" dirty="0"/>
          </a:p>
        </p:txBody>
      </p:sp>
      <p:sp>
        <p:nvSpPr>
          <p:cNvPr id="3" name="Footer Placeholder 2"/>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6183162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Questions?</a:t>
            </a:r>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11</a:t>
            </a:fld>
            <a:endParaRPr lang="en-US" dirty="0"/>
          </a:p>
        </p:txBody>
      </p:sp>
      <p:sp>
        <p:nvSpPr>
          <p:cNvPr id="3" name="Footer Placeholder 2"/>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7620828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Thank You.</a:t>
            </a:r>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12</a:t>
            </a:fld>
            <a:endParaRPr lang="en-US" dirty="0"/>
          </a:p>
        </p:txBody>
      </p:sp>
      <p:sp>
        <p:nvSpPr>
          <p:cNvPr id="4" name="Footer Placeholder 3"/>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176475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Demographic Data (DUG) </a:t>
            </a:r>
            <a:r>
              <a:rPr lang="en-US" dirty="0" smtClean="0"/>
              <a:t>– Background </a:t>
            </a:r>
            <a:endParaRPr lang="en-US" dirty="0"/>
          </a:p>
        </p:txBody>
      </p:sp>
      <p:sp>
        <p:nvSpPr>
          <p:cNvPr id="5" name="Content Placeholder 4"/>
          <p:cNvSpPr>
            <a:spLocks noGrp="1"/>
          </p:cNvSpPr>
          <p:nvPr>
            <p:ph idx="1"/>
          </p:nvPr>
        </p:nvSpPr>
        <p:spPr>
          <a:xfrm>
            <a:off x="457200" y="1524000"/>
            <a:ext cx="8382000" cy="4373563"/>
          </a:xfrm>
        </p:spPr>
        <p:txBody>
          <a:bodyPr/>
          <a:lstStyle/>
          <a:p>
            <a:r>
              <a:rPr lang="en-US" sz="3000" dirty="0" smtClean="0"/>
              <a:t>Since 7/1/16 </a:t>
            </a:r>
            <a:r>
              <a:rPr lang="en-US" sz="3000" dirty="0"/>
              <a:t>AHCCCS has </a:t>
            </a:r>
            <a:r>
              <a:rPr lang="en-US" sz="3000" dirty="0" smtClean="0"/>
              <a:t>solicited </a:t>
            </a:r>
            <a:r>
              <a:rPr lang="en-US" sz="3000" dirty="0"/>
              <a:t>stakeholder</a:t>
            </a:r>
            <a:r>
              <a:rPr lang="en-US" sz="3000" dirty="0" smtClean="0"/>
              <a:t> </a:t>
            </a:r>
            <a:r>
              <a:rPr lang="en-US" sz="3000" dirty="0"/>
              <a:t>feedback in a variety of ways regarding provider reporting of Demographic and Outcome Data Set (commonly known as the DUG) </a:t>
            </a:r>
            <a:r>
              <a:rPr lang="en-US" sz="3000" dirty="0" smtClean="0"/>
              <a:t>data  </a:t>
            </a:r>
          </a:p>
          <a:p>
            <a:r>
              <a:rPr lang="en-US" sz="3000" dirty="0" smtClean="0"/>
              <a:t>Consistent message is </a:t>
            </a:r>
            <a:r>
              <a:rPr lang="en-US" sz="3000" dirty="0"/>
              <a:t>that there is an undue burden placed on providers for reporting this data, most of which is necessary for grant </a:t>
            </a:r>
            <a:r>
              <a:rPr lang="en-US" sz="3000" dirty="0" smtClean="0"/>
              <a:t>reporting  </a:t>
            </a:r>
          </a:p>
          <a:p>
            <a:endParaRPr lang="en-US" dirty="0" smtClean="0"/>
          </a:p>
          <a:p>
            <a:pPr lvl="2"/>
            <a:endParaRPr lang="en-US" dirty="0" smtClean="0"/>
          </a:p>
          <a:p>
            <a:pPr lvl="2"/>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2</a:t>
            </a:fld>
            <a:endParaRPr lang="en-US" dirty="0"/>
          </a:p>
        </p:txBody>
      </p:sp>
      <p:sp>
        <p:nvSpPr>
          <p:cNvPr id="3" name="Footer Placeholder 2"/>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6707894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Demographic Data (DUG) – </a:t>
            </a:r>
            <a:r>
              <a:rPr lang="en-US" dirty="0" smtClean="0"/>
              <a:t>Background, </a:t>
            </a:r>
            <a:r>
              <a:rPr lang="en-US" dirty="0"/>
              <a:t>cont.</a:t>
            </a:r>
          </a:p>
        </p:txBody>
      </p:sp>
      <p:sp>
        <p:nvSpPr>
          <p:cNvPr id="3" name="Content Placeholder 2"/>
          <p:cNvSpPr>
            <a:spLocks noGrp="1"/>
          </p:cNvSpPr>
          <p:nvPr>
            <p:ph idx="1"/>
          </p:nvPr>
        </p:nvSpPr>
        <p:spPr/>
        <p:txBody>
          <a:bodyPr/>
          <a:lstStyle/>
          <a:p>
            <a:r>
              <a:rPr lang="en-US" sz="3000" dirty="0"/>
              <a:t>Also </a:t>
            </a:r>
            <a:r>
              <a:rPr lang="en-US" sz="3000" dirty="0" smtClean="0"/>
              <a:t>included, </a:t>
            </a:r>
            <a:r>
              <a:rPr lang="en-US" sz="3000" dirty="0"/>
              <a:t>however, are important elements regarding members’ social determinants of health which could be leveraged by AHCCCS and its Contractors to improve member </a:t>
            </a:r>
            <a:r>
              <a:rPr lang="en-US" sz="3000" dirty="0" smtClean="0"/>
              <a:t>outcomes  </a:t>
            </a:r>
          </a:p>
          <a:p>
            <a:r>
              <a:rPr lang="en-US" sz="3000" dirty="0" smtClean="0"/>
              <a:t>Effective 10/1/18, with BH services </a:t>
            </a:r>
            <a:r>
              <a:rPr lang="en-US" sz="3000" dirty="0"/>
              <a:t>for the majority of members </a:t>
            </a:r>
            <a:r>
              <a:rPr lang="en-US" sz="3000" dirty="0" smtClean="0"/>
              <a:t>managed </a:t>
            </a:r>
            <a:r>
              <a:rPr lang="en-US" sz="3000" dirty="0"/>
              <a:t>by a number </a:t>
            </a:r>
            <a:r>
              <a:rPr lang="en-US" sz="3000" dirty="0" smtClean="0"/>
              <a:t>MCOs </a:t>
            </a:r>
            <a:r>
              <a:rPr lang="en-US" sz="3000" dirty="0"/>
              <a:t>in the same </a:t>
            </a:r>
            <a:r>
              <a:rPr lang="en-US" sz="3000" dirty="0" smtClean="0"/>
              <a:t>GSA, simplification </a:t>
            </a:r>
            <a:r>
              <a:rPr lang="en-US" sz="3000" dirty="0"/>
              <a:t>at the provider level must be a priority</a:t>
            </a:r>
          </a:p>
          <a:p>
            <a:endParaRPr lang="en-US" sz="3000" dirty="0"/>
          </a:p>
        </p:txBody>
      </p:sp>
      <p:sp>
        <p:nvSpPr>
          <p:cNvPr id="4" name="Slide Number Placeholder 3"/>
          <p:cNvSpPr>
            <a:spLocks noGrp="1"/>
          </p:cNvSpPr>
          <p:nvPr>
            <p:ph type="sldNum" sz="quarter" idx="4"/>
          </p:nvPr>
        </p:nvSpPr>
        <p:spPr/>
        <p:txBody>
          <a:bodyPr/>
          <a:lstStyle/>
          <a:p>
            <a:fld id="{FF445594-FFE8-4E90-934C-EFF530110A38}" type="slidenum">
              <a:rPr lang="en-US" smtClean="0"/>
              <a:t>3</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20610809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Demographic Data Transition – </a:t>
            </a:r>
            <a:br>
              <a:rPr lang="en-US" dirty="0" smtClean="0"/>
            </a:br>
            <a:r>
              <a:rPr lang="en-US" dirty="0" smtClean="0"/>
              <a:t>3-Pronged Strategy</a:t>
            </a:r>
            <a:endParaRPr lang="en-US" dirty="0"/>
          </a:p>
        </p:txBody>
      </p:sp>
      <p:sp>
        <p:nvSpPr>
          <p:cNvPr id="3" name="Content Placeholder 2"/>
          <p:cNvSpPr>
            <a:spLocks noGrp="1"/>
          </p:cNvSpPr>
          <p:nvPr>
            <p:ph idx="1"/>
          </p:nvPr>
        </p:nvSpPr>
        <p:spPr/>
        <p:txBody>
          <a:bodyPr/>
          <a:lstStyle/>
          <a:p>
            <a:r>
              <a:rPr lang="en-US" sz="2600" dirty="0" smtClean="0"/>
              <a:t>After extensive research, numerous workgroups, and a thorough review of critical stakeholder feedback, AHCCCS has developed a 3-pronged strategy to transition the collection of demographic data </a:t>
            </a:r>
          </a:p>
          <a:p>
            <a:r>
              <a:rPr lang="en-US" sz="2600" dirty="0" smtClean="0"/>
              <a:t>Goal is to reduce the number of data points providers will be required to report in order to relieve administrative burden, and to ensure that the current burdensome process is not duplicated with the implementation of the AHCCCS Complete Care (ACC) Program</a:t>
            </a: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pPr/>
              <a:t>4</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29057186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Demographic Data Transition – </a:t>
            </a:r>
            <a:br>
              <a:rPr lang="en-US" dirty="0"/>
            </a:br>
            <a:r>
              <a:rPr lang="en-US" dirty="0"/>
              <a:t>3-Pronged Strategy, cont.</a:t>
            </a:r>
          </a:p>
        </p:txBody>
      </p:sp>
      <p:sp>
        <p:nvSpPr>
          <p:cNvPr id="5" name="Content Placeholder 4"/>
          <p:cNvSpPr>
            <a:spLocks noGrp="1"/>
          </p:cNvSpPr>
          <p:nvPr>
            <p:ph idx="1"/>
          </p:nvPr>
        </p:nvSpPr>
        <p:spPr>
          <a:xfrm>
            <a:off x="457200" y="1524000"/>
            <a:ext cx="8382000" cy="4373563"/>
          </a:xfrm>
        </p:spPr>
        <p:txBody>
          <a:bodyPr/>
          <a:lstStyle/>
          <a:p>
            <a:pPr lvl="0"/>
            <a:r>
              <a:rPr lang="en-US" sz="2800" dirty="0"/>
              <a:t>Strategy 1: </a:t>
            </a:r>
            <a:r>
              <a:rPr lang="en-US" sz="2800" u="sng" dirty="0"/>
              <a:t>The Use of Alternative Data Sources</a:t>
            </a:r>
            <a:r>
              <a:rPr lang="en-US" sz="2800" dirty="0"/>
              <a:t> </a:t>
            </a:r>
          </a:p>
          <a:p>
            <a:pPr lvl="1"/>
            <a:r>
              <a:rPr lang="en-US" sz="2400" dirty="0"/>
              <a:t>AHCCCS, with the assistance of stakeholders, has identified demographic elements that currently exist in other AHCCCS data systems, </a:t>
            </a:r>
            <a:r>
              <a:rPr lang="en-US" sz="2400" dirty="0" smtClean="0"/>
              <a:t>and/or are available </a:t>
            </a:r>
            <a:r>
              <a:rPr lang="en-US" sz="2400" dirty="0"/>
              <a:t>through other data source </a:t>
            </a:r>
            <a:r>
              <a:rPr lang="en-US" sz="2400" dirty="0" smtClean="0"/>
              <a:t>agreements – examples:</a:t>
            </a:r>
          </a:p>
          <a:p>
            <a:pPr lvl="2"/>
            <a:r>
              <a:rPr lang="en-US" sz="2000" dirty="0" smtClean="0"/>
              <a:t>Date of Birth</a:t>
            </a:r>
          </a:p>
          <a:p>
            <a:pPr lvl="2"/>
            <a:r>
              <a:rPr lang="en-US" sz="2000" dirty="0" smtClean="0"/>
              <a:t>Race</a:t>
            </a:r>
          </a:p>
          <a:p>
            <a:pPr lvl="2"/>
            <a:r>
              <a:rPr lang="en-US" sz="2000" dirty="0" smtClean="0"/>
              <a:t>Gender</a:t>
            </a:r>
          </a:p>
          <a:p>
            <a:pPr lvl="1"/>
            <a:r>
              <a:rPr lang="en-US" sz="2400" dirty="0"/>
              <a:t>The use of alternative data sources will be implemented October 1, </a:t>
            </a:r>
            <a:r>
              <a:rPr lang="en-US" sz="2400" dirty="0" smtClean="0"/>
              <a:t>2018</a:t>
            </a:r>
          </a:p>
          <a:p>
            <a:pPr lvl="2"/>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5</a:t>
            </a:fld>
            <a:endParaRPr lang="en-US" dirty="0"/>
          </a:p>
        </p:txBody>
      </p:sp>
      <p:sp>
        <p:nvSpPr>
          <p:cNvPr id="3" name="Footer Placeholder 2"/>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9166012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Demographic Data Transition – </a:t>
            </a:r>
            <a:br>
              <a:rPr lang="en-US" dirty="0"/>
            </a:br>
            <a:r>
              <a:rPr lang="en-US" dirty="0"/>
              <a:t>3-Pronged Strategy, cont.</a:t>
            </a:r>
          </a:p>
        </p:txBody>
      </p:sp>
      <p:sp>
        <p:nvSpPr>
          <p:cNvPr id="5" name="Content Placeholder 4"/>
          <p:cNvSpPr>
            <a:spLocks noGrp="1"/>
          </p:cNvSpPr>
          <p:nvPr>
            <p:ph idx="1"/>
          </p:nvPr>
        </p:nvSpPr>
        <p:spPr>
          <a:xfrm>
            <a:off x="457200" y="1524000"/>
            <a:ext cx="8382000" cy="4373563"/>
          </a:xfrm>
        </p:spPr>
        <p:txBody>
          <a:bodyPr/>
          <a:lstStyle/>
          <a:p>
            <a:pPr lvl="0"/>
            <a:r>
              <a:rPr lang="en-US" sz="2800" dirty="0"/>
              <a:t>Strategy 2:  </a:t>
            </a:r>
            <a:r>
              <a:rPr lang="en-US" sz="2800" u="sng" dirty="0"/>
              <a:t>The Use of Social Determinants of Health </a:t>
            </a:r>
            <a:r>
              <a:rPr lang="en-US" sz="2800" u="sng" dirty="0" smtClean="0"/>
              <a:t>ICD-10 </a:t>
            </a:r>
            <a:r>
              <a:rPr lang="en-US" sz="2800" u="sng" dirty="0"/>
              <a:t>Diagnosis Codes</a:t>
            </a:r>
            <a:endParaRPr lang="en-US" sz="2800" dirty="0"/>
          </a:p>
          <a:p>
            <a:pPr lvl="1">
              <a:spcBef>
                <a:spcPts val="1200"/>
              </a:spcBef>
            </a:pPr>
            <a:r>
              <a:rPr lang="en-US" sz="2400" dirty="0"/>
              <a:t>AHCCCS will begin to use Social Determinants </a:t>
            </a:r>
            <a:r>
              <a:rPr lang="en-US" sz="2400" dirty="0" smtClean="0"/>
              <a:t>of </a:t>
            </a:r>
            <a:r>
              <a:rPr lang="en-US" sz="2400" dirty="0"/>
              <a:t>Health diagnosis codes reported on applicable claims </a:t>
            </a:r>
            <a:r>
              <a:rPr lang="en-US" sz="2400" dirty="0" smtClean="0"/>
              <a:t>for all providers, to </a:t>
            </a:r>
            <a:r>
              <a:rPr lang="en-US" sz="2400" dirty="0"/>
              <a:t>track member outcomes where </a:t>
            </a:r>
            <a:r>
              <a:rPr lang="en-US" sz="2400" dirty="0" smtClean="0"/>
              <a:t>possible </a:t>
            </a:r>
          </a:p>
          <a:p>
            <a:pPr lvl="1">
              <a:spcBef>
                <a:spcPts val="1200"/>
              </a:spcBef>
            </a:pPr>
            <a:r>
              <a:rPr lang="en-US" sz="2400" dirty="0" smtClean="0"/>
              <a:t>AHCCCS </a:t>
            </a:r>
            <a:r>
              <a:rPr lang="en-US" sz="2400" dirty="0"/>
              <a:t>will require the usage of these codes beginning April 1, </a:t>
            </a:r>
            <a:r>
              <a:rPr lang="en-US" sz="2400" dirty="0" smtClean="0"/>
              <a:t>2018 </a:t>
            </a:r>
          </a:p>
          <a:p>
            <a:pPr lvl="1">
              <a:spcBef>
                <a:spcPts val="1200"/>
              </a:spcBef>
            </a:pPr>
            <a:r>
              <a:rPr lang="en-US" sz="2400" dirty="0" smtClean="0"/>
              <a:t>A communication is begin distributed through a variety of channels </a:t>
            </a:r>
            <a:endParaRPr lang="en-US" sz="2400" dirty="0"/>
          </a:p>
          <a:p>
            <a:pPr marL="457200" lvl="1" indent="0">
              <a:buNone/>
            </a:pPr>
            <a:endParaRPr lang="en-US" dirty="0" smtClean="0"/>
          </a:p>
          <a:p>
            <a:endParaRPr lang="en-US" dirty="0" smtClean="0"/>
          </a:p>
          <a:p>
            <a:pPr lvl="2"/>
            <a:endParaRPr lang="en-US" dirty="0" smtClean="0"/>
          </a:p>
          <a:p>
            <a:pPr lvl="2"/>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6</a:t>
            </a:fld>
            <a:endParaRPr lang="en-US" dirty="0"/>
          </a:p>
        </p:txBody>
      </p:sp>
      <p:sp>
        <p:nvSpPr>
          <p:cNvPr id="3" name="Footer Placeholder 2"/>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9636504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Demographic Data Transition – </a:t>
            </a:r>
            <a:br>
              <a:rPr lang="en-US" dirty="0"/>
            </a:br>
            <a:r>
              <a:rPr lang="en-US" dirty="0"/>
              <a:t>3-Pronged Strategy, cont.</a:t>
            </a:r>
          </a:p>
        </p:txBody>
      </p:sp>
      <p:sp>
        <p:nvSpPr>
          <p:cNvPr id="5" name="Content Placeholder 4"/>
          <p:cNvSpPr>
            <a:spLocks noGrp="1"/>
          </p:cNvSpPr>
          <p:nvPr>
            <p:ph idx="1"/>
          </p:nvPr>
        </p:nvSpPr>
        <p:spPr>
          <a:xfrm>
            <a:off x="457200" y="1524000"/>
            <a:ext cx="8382000" cy="4373563"/>
          </a:xfrm>
        </p:spPr>
        <p:txBody>
          <a:bodyPr/>
          <a:lstStyle/>
          <a:p>
            <a:pPr lvl="0"/>
            <a:r>
              <a:rPr lang="en-US" sz="2800" dirty="0" smtClean="0"/>
              <a:t>Strategy 3:  </a:t>
            </a:r>
            <a:r>
              <a:rPr lang="en-US" sz="2800" u="sng" dirty="0" smtClean="0"/>
              <a:t>AHCCCS Development of an Online Portal for Providers</a:t>
            </a:r>
          </a:p>
          <a:p>
            <a:pPr lvl="1">
              <a:spcBef>
                <a:spcPts val="1200"/>
              </a:spcBef>
            </a:pPr>
            <a:r>
              <a:rPr lang="en-US" sz="2400" dirty="0" smtClean="0"/>
              <a:t>For demographic </a:t>
            </a:r>
            <a:r>
              <a:rPr lang="en-US" sz="2400" dirty="0"/>
              <a:t>elements with no </a:t>
            </a:r>
            <a:r>
              <a:rPr lang="en-US" sz="2400" dirty="0" smtClean="0"/>
              <a:t>alternative </a:t>
            </a:r>
            <a:r>
              <a:rPr lang="en-US" sz="2400" dirty="0"/>
              <a:t>data source or Social Determinate identifier, AHCCCS will create an online portal to be accessed directly by behavioral health providers for the collection of the </a:t>
            </a:r>
            <a:r>
              <a:rPr lang="en-US" sz="2400" dirty="0" smtClean="0"/>
              <a:t>data </a:t>
            </a:r>
            <a:r>
              <a:rPr lang="en-US" sz="2400" dirty="0"/>
              <a:t>elements for </a:t>
            </a:r>
            <a:r>
              <a:rPr lang="en-US" sz="2400" dirty="0" smtClean="0"/>
              <a:t>members</a:t>
            </a:r>
          </a:p>
          <a:p>
            <a:pPr lvl="1">
              <a:spcBef>
                <a:spcPts val="1200"/>
              </a:spcBef>
            </a:pPr>
            <a:r>
              <a:rPr lang="en-US" sz="2400" dirty="0" smtClean="0"/>
              <a:t>Collected data will then be shared by AHCCCS with all involved ACC Contractors, RBHAs and TRBHAs.</a:t>
            </a:r>
          </a:p>
          <a:p>
            <a:pPr lvl="1">
              <a:spcBef>
                <a:spcPts val="1200"/>
              </a:spcBef>
            </a:pPr>
            <a:endParaRPr lang="en-US" dirty="0" smtClean="0"/>
          </a:p>
          <a:p>
            <a:pPr lvl="2"/>
            <a:endParaRPr lang="en-US" dirty="0" smtClean="0"/>
          </a:p>
          <a:p>
            <a:pPr lvl="2"/>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7</a:t>
            </a:fld>
            <a:endParaRPr lang="en-US" dirty="0"/>
          </a:p>
        </p:txBody>
      </p:sp>
      <p:sp>
        <p:nvSpPr>
          <p:cNvPr id="3" name="Footer Placeholder 2"/>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1493877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Demographic Data Transition – </a:t>
            </a:r>
            <a:br>
              <a:rPr lang="en-US" dirty="0"/>
            </a:br>
            <a:r>
              <a:rPr lang="en-US" dirty="0"/>
              <a:t>3-Pronged Strategy, cont.</a:t>
            </a:r>
          </a:p>
        </p:txBody>
      </p:sp>
      <p:sp>
        <p:nvSpPr>
          <p:cNvPr id="3" name="Content Placeholder 2"/>
          <p:cNvSpPr>
            <a:spLocks noGrp="1"/>
          </p:cNvSpPr>
          <p:nvPr>
            <p:ph idx="1"/>
          </p:nvPr>
        </p:nvSpPr>
        <p:spPr/>
        <p:txBody>
          <a:bodyPr/>
          <a:lstStyle/>
          <a:p>
            <a:pPr lvl="1">
              <a:spcBef>
                <a:spcPts val="1200"/>
              </a:spcBef>
            </a:pPr>
            <a:r>
              <a:rPr lang="en-US" sz="2400" dirty="0"/>
              <a:t>The Portal is expected to be effective October 1, </a:t>
            </a:r>
            <a:r>
              <a:rPr lang="en-US" sz="2400" dirty="0" smtClean="0"/>
              <a:t>2018</a:t>
            </a:r>
          </a:p>
          <a:p>
            <a:pPr lvl="1">
              <a:spcBef>
                <a:spcPts val="1200"/>
              </a:spcBef>
            </a:pPr>
            <a:r>
              <a:rPr lang="en-US" sz="2400" dirty="0" smtClean="0"/>
              <a:t>The </a:t>
            </a:r>
            <a:r>
              <a:rPr lang="en-US" sz="2400" dirty="0"/>
              <a:t>current DUG process will be discontinued upon the implementation date of the </a:t>
            </a:r>
            <a:r>
              <a:rPr lang="en-US" sz="2400" dirty="0" smtClean="0"/>
              <a:t>Portal  </a:t>
            </a:r>
          </a:p>
          <a:p>
            <a:pPr lvl="1">
              <a:spcBef>
                <a:spcPts val="1200"/>
              </a:spcBef>
            </a:pPr>
            <a:r>
              <a:rPr lang="en-US" sz="2400" dirty="0" smtClean="0"/>
              <a:t>In </a:t>
            </a:r>
            <a:r>
              <a:rPr lang="en-US" sz="2400" dirty="0"/>
              <a:t>the interim, no changes to the current DUG process are </a:t>
            </a:r>
            <a:r>
              <a:rPr lang="en-US" sz="2400" dirty="0" smtClean="0"/>
              <a:t>contemplated  </a:t>
            </a:r>
            <a:endParaRPr lang="en-US" sz="2400" dirty="0"/>
          </a:p>
          <a:p>
            <a:pPr lvl="1">
              <a:spcBef>
                <a:spcPts val="1200"/>
              </a:spcBef>
            </a:pP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8</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31305562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Demographic Data Transition – </a:t>
            </a:r>
            <a:br>
              <a:rPr lang="en-US" dirty="0"/>
            </a:br>
            <a:r>
              <a:rPr lang="en-US" dirty="0"/>
              <a:t>3-Pronged Strategy, cont.</a:t>
            </a:r>
          </a:p>
        </p:txBody>
      </p:sp>
      <p:sp>
        <p:nvSpPr>
          <p:cNvPr id="3" name="Content Placeholder 2"/>
          <p:cNvSpPr>
            <a:spLocks noGrp="1"/>
          </p:cNvSpPr>
          <p:nvPr>
            <p:ph idx="1"/>
          </p:nvPr>
        </p:nvSpPr>
        <p:spPr/>
        <p:txBody>
          <a:bodyPr/>
          <a:lstStyle/>
          <a:p>
            <a:r>
              <a:rPr lang="en-US" dirty="0" smtClean="0"/>
              <a:t>Data Sharing and Testing:</a:t>
            </a:r>
          </a:p>
          <a:p>
            <a:pPr lvl="1"/>
            <a:r>
              <a:rPr lang="en-US" sz="2400" dirty="0"/>
              <a:t>All of the demographic data collected by AHCCCS, via one or more of the three </a:t>
            </a:r>
            <a:r>
              <a:rPr lang="en-US" sz="2400" dirty="0" smtClean="0"/>
              <a:t>methods, </a:t>
            </a:r>
            <a:r>
              <a:rPr lang="en-US" sz="2400" dirty="0"/>
              <a:t>will be shared with the ACC Contractor, RBHA, or TRBHA with which the member is </a:t>
            </a:r>
            <a:r>
              <a:rPr lang="en-US" sz="2400" dirty="0" smtClean="0"/>
              <a:t>enrolled</a:t>
            </a:r>
          </a:p>
          <a:p>
            <a:pPr lvl="1"/>
            <a:r>
              <a:rPr lang="en-US" sz="2400" dirty="0" smtClean="0"/>
              <a:t>AHCCCS </a:t>
            </a:r>
            <a:r>
              <a:rPr lang="en-US" sz="2400" dirty="0"/>
              <a:t>will work closely with providers, ACC Contractors, RBHAs, and TRBHAs to test both the Portal and the transmission of member specific demographic data to the plan of </a:t>
            </a:r>
            <a:r>
              <a:rPr lang="en-US" sz="2400" dirty="0" smtClean="0"/>
              <a:t>enrollment and RBHA for </a:t>
            </a:r>
            <a:r>
              <a:rPr lang="en-US" sz="2400" smtClean="0"/>
              <a:t>the members GSA</a:t>
            </a:r>
            <a:endParaRPr lang="en-US" sz="2400" dirty="0"/>
          </a:p>
        </p:txBody>
      </p:sp>
      <p:sp>
        <p:nvSpPr>
          <p:cNvPr id="4" name="Slide Number Placeholder 3"/>
          <p:cNvSpPr>
            <a:spLocks noGrp="1"/>
          </p:cNvSpPr>
          <p:nvPr>
            <p:ph type="sldNum" sz="quarter" idx="4"/>
          </p:nvPr>
        </p:nvSpPr>
        <p:spPr/>
        <p:txBody>
          <a:bodyPr/>
          <a:lstStyle/>
          <a:p>
            <a:fld id="{FF445594-FFE8-4E90-934C-EFF530110A38}" type="slidenum">
              <a:rPr lang="en-US" smtClean="0"/>
              <a:t>9</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3467264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AHCCCS template 2014">
  <a:themeElements>
    <a:clrScheme name="AHCCCS 1">
      <a:dk1>
        <a:srgbClr val="595959"/>
      </a:dk1>
      <a:lt1>
        <a:sysClr val="window" lastClr="FFFFFF"/>
      </a:lt1>
      <a:dk2>
        <a:srgbClr val="1F497D"/>
      </a:dk2>
      <a:lt2>
        <a:srgbClr val="FFFFFF"/>
      </a:lt2>
      <a:accent1>
        <a:srgbClr val="318DCC"/>
      </a:accent1>
      <a:accent2>
        <a:srgbClr val="FFCB08"/>
      </a:accent2>
      <a:accent3>
        <a:srgbClr val="702339"/>
      </a:accent3>
      <a:accent4>
        <a:srgbClr val="6E9282"/>
      </a:accent4>
      <a:accent5>
        <a:srgbClr val="A0CEEC"/>
      </a:accent5>
      <a:accent6>
        <a:srgbClr val="FAE69C"/>
      </a:accent6>
      <a:hlink>
        <a:srgbClr val="318DCC"/>
      </a:hlink>
      <a:folHlink>
        <a:srgbClr val="70233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AHCCCS template 2014</Template>
  <TotalTime>397</TotalTime>
  <Words>664</Words>
  <Application>Microsoft Office PowerPoint</Application>
  <PresentationFormat>On-screen Show (4:3)</PresentationFormat>
  <Paragraphs>74</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AHCCCS template 2014</vt:lpstr>
      <vt:lpstr>Demographic Data (DUG) 3-Pronged Strategy Update</vt:lpstr>
      <vt:lpstr>Demographic Data (DUG) – Background </vt:lpstr>
      <vt:lpstr>Demographic Data (DUG) – Background, cont.</vt:lpstr>
      <vt:lpstr>Demographic Data Transition –  3-Pronged Strategy</vt:lpstr>
      <vt:lpstr>Demographic Data Transition –  3-Pronged Strategy, cont.</vt:lpstr>
      <vt:lpstr>Demographic Data Transition –  3-Pronged Strategy, cont.</vt:lpstr>
      <vt:lpstr>Demographic Data Transition –  3-Pronged Strategy, cont.</vt:lpstr>
      <vt:lpstr>Demographic Data Transition –  3-Pronged Strategy, cont.</vt:lpstr>
      <vt:lpstr>Demographic Data Transition –  3-Pronged Strategy, cont.</vt:lpstr>
      <vt:lpstr>Demographic Data Transition –  3-Pronged Strategy, cont.</vt:lpstr>
      <vt:lpstr>Questions?</vt:lpstr>
      <vt:lpstr>Thank You.</vt:lpstr>
    </vt:vector>
  </TitlesOfParts>
  <Company>AHCCCS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Rate Update</dc:title>
  <dc:creator>Silver, Shelli</dc:creator>
  <cp:lastModifiedBy>Petre, Lori</cp:lastModifiedBy>
  <cp:revision>34</cp:revision>
  <dcterms:created xsi:type="dcterms:W3CDTF">2017-05-16T20:42:07Z</dcterms:created>
  <dcterms:modified xsi:type="dcterms:W3CDTF">2018-04-03T19:14:49Z</dcterms:modified>
</cp:coreProperties>
</file>