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5" r:id="rId2"/>
    <p:sldId id="262" r:id="rId3"/>
    <p:sldId id="263" r:id="rId4"/>
    <p:sldId id="264" r:id="rId5"/>
    <p:sldId id="261" r:id="rId6"/>
    <p:sldId id="269" r:id="rId7"/>
    <p:sldId id="270" r:id="rId8"/>
    <p:sldId id="271" r:id="rId9"/>
    <p:sldId id="272" r:id="rId10"/>
    <p:sldId id="275" r:id="rId11"/>
    <p:sldId id="276" r:id="rId12"/>
    <p:sldId id="277" r:id="rId13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5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28600" y="343082"/>
            <a:ext cx="4267200" cy="11554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08788" y="1498104"/>
            <a:ext cx="4558283" cy="1155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26795" y="1661345"/>
            <a:ext cx="8090408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929292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915"/>
              </a:lnSpc>
            </a:pPr>
            <a:r>
              <a:rPr spc="-5" dirty="0"/>
              <a:t>Reaching across Arizona to provide</a:t>
            </a:r>
            <a:r>
              <a:rPr spc="10" dirty="0"/>
              <a:t> </a:t>
            </a:r>
            <a:r>
              <a:rPr spc="-5" dirty="0"/>
              <a:t>comprehensive</a:t>
            </a:r>
          </a:p>
          <a:p>
            <a:pPr algn="ctr">
              <a:lnSpc>
                <a:spcPts val="1040"/>
              </a:lnSpc>
            </a:pPr>
            <a:r>
              <a:rPr spc="-5" dirty="0"/>
              <a:t>quality health care </a:t>
            </a:r>
            <a:r>
              <a:rPr dirty="0"/>
              <a:t>for </a:t>
            </a:r>
            <a:r>
              <a:rPr spc="-5" dirty="0"/>
              <a:t>those in</a:t>
            </a:r>
            <a:r>
              <a:rPr spc="10" dirty="0"/>
              <a:t> </a:t>
            </a:r>
            <a:r>
              <a:rPr spc="-5" dirty="0"/>
              <a:t>need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929292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 u="heavy">
                <a:solidFill>
                  <a:srgbClr val="308DC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70707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929292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915"/>
              </a:lnSpc>
            </a:pPr>
            <a:r>
              <a:rPr spc="-5" dirty="0"/>
              <a:t>Reaching across Arizona to provide</a:t>
            </a:r>
            <a:r>
              <a:rPr spc="10" dirty="0"/>
              <a:t> </a:t>
            </a:r>
            <a:r>
              <a:rPr spc="-5" dirty="0"/>
              <a:t>comprehensive</a:t>
            </a:r>
          </a:p>
          <a:p>
            <a:pPr algn="ctr">
              <a:lnSpc>
                <a:spcPts val="1040"/>
              </a:lnSpc>
            </a:pPr>
            <a:r>
              <a:rPr spc="-5" dirty="0"/>
              <a:t>quality health care </a:t>
            </a:r>
            <a:r>
              <a:rPr dirty="0"/>
              <a:t>for </a:t>
            </a:r>
            <a:r>
              <a:rPr spc="-5" dirty="0"/>
              <a:t>those in</a:t>
            </a:r>
            <a:r>
              <a:rPr spc="10" dirty="0"/>
              <a:t> </a:t>
            </a:r>
            <a:r>
              <a:rPr spc="-5" dirty="0"/>
              <a:t>need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929292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 u="heavy">
                <a:solidFill>
                  <a:srgbClr val="308DC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929292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915"/>
              </a:lnSpc>
            </a:pPr>
            <a:r>
              <a:rPr spc="-5" dirty="0"/>
              <a:t>Reaching across Arizona to provide</a:t>
            </a:r>
            <a:r>
              <a:rPr spc="10" dirty="0"/>
              <a:t> </a:t>
            </a:r>
            <a:r>
              <a:rPr spc="-5" dirty="0"/>
              <a:t>comprehensive</a:t>
            </a:r>
          </a:p>
          <a:p>
            <a:pPr algn="ctr">
              <a:lnSpc>
                <a:spcPts val="1040"/>
              </a:lnSpc>
            </a:pPr>
            <a:r>
              <a:rPr spc="-5" dirty="0"/>
              <a:t>quality health care </a:t>
            </a:r>
            <a:r>
              <a:rPr dirty="0"/>
              <a:t>for </a:t>
            </a:r>
            <a:r>
              <a:rPr spc="-5" dirty="0"/>
              <a:t>those in</a:t>
            </a:r>
            <a:r>
              <a:rPr spc="10" dirty="0"/>
              <a:t> </a:t>
            </a:r>
            <a:r>
              <a:rPr spc="-5" dirty="0"/>
              <a:t>need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929292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 u="heavy">
                <a:solidFill>
                  <a:srgbClr val="308DC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929292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915"/>
              </a:lnSpc>
            </a:pPr>
            <a:r>
              <a:rPr spc="-5" dirty="0"/>
              <a:t>Reaching across Arizona to provide</a:t>
            </a:r>
            <a:r>
              <a:rPr spc="10" dirty="0"/>
              <a:t> </a:t>
            </a:r>
            <a:r>
              <a:rPr spc="-5" dirty="0"/>
              <a:t>comprehensive</a:t>
            </a:r>
          </a:p>
          <a:p>
            <a:pPr algn="ctr">
              <a:lnSpc>
                <a:spcPts val="1040"/>
              </a:lnSpc>
            </a:pPr>
            <a:r>
              <a:rPr spc="-5" dirty="0"/>
              <a:t>quality health care </a:t>
            </a:r>
            <a:r>
              <a:rPr dirty="0"/>
              <a:t>for </a:t>
            </a:r>
            <a:r>
              <a:rPr spc="-5" dirty="0"/>
              <a:t>those in</a:t>
            </a:r>
            <a:r>
              <a:rPr spc="10" dirty="0"/>
              <a:t> </a:t>
            </a:r>
            <a:r>
              <a:rPr spc="-5" dirty="0"/>
              <a:t>need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929292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4843" y="4514850"/>
            <a:ext cx="2228086" cy="453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77952" y="522732"/>
            <a:ext cx="1307591" cy="5913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929292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915"/>
              </a:lnSpc>
            </a:pPr>
            <a:r>
              <a:rPr spc="-5" dirty="0"/>
              <a:t>Reaching across Arizona to provide</a:t>
            </a:r>
            <a:r>
              <a:rPr spc="10" dirty="0"/>
              <a:t> </a:t>
            </a:r>
            <a:r>
              <a:rPr spc="-5" dirty="0"/>
              <a:t>comprehensive</a:t>
            </a:r>
          </a:p>
          <a:p>
            <a:pPr algn="ctr">
              <a:lnSpc>
                <a:spcPts val="1040"/>
              </a:lnSpc>
            </a:pPr>
            <a:r>
              <a:rPr spc="-5" dirty="0"/>
              <a:t>quality health care </a:t>
            </a:r>
            <a:r>
              <a:rPr dirty="0"/>
              <a:t>for </a:t>
            </a:r>
            <a:r>
              <a:rPr spc="-5" dirty="0"/>
              <a:t>those in</a:t>
            </a:r>
            <a:r>
              <a:rPr spc="10" dirty="0"/>
              <a:t> </a:t>
            </a:r>
            <a:r>
              <a:rPr spc="-5" dirty="0"/>
              <a:t>need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929292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796339" y="1042992"/>
            <a:ext cx="85725" cy="857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38137" y="1042987"/>
            <a:ext cx="85725" cy="857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27243" y="4595642"/>
            <a:ext cx="1372955" cy="3722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8300" y="639984"/>
            <a:ext cx="848360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 u="heavy">
                <a:solidFill>
                  <a:srgbClr val="308DC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3384" y="1169262"/>
            <a:ext cx="8317230" cy="3219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70707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80390" y="4704460"/>
            <a:ext cx="2383790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929292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915"/>
              </a:lnSpc>
            </a:pPr>
            <a:r>
              <a:rPr spc="-5" dirty="0"/>
              <a:t>Reaching across Arizona to provide</a:t>
            </a:r>
            <a:r>
              <a:rPr spc="10" dirty="0"/>
              <a:t> </a:t>
            </a:r>
            <a:r>
              <a:rPr spc="-5" dirty="0"/>
              <a:t>comprehensive</a:t>
            </a:r>
          </a:p>
          <a:p>
            <a:pPr algn="ctr">
              <a:lnSpc>
                <a:spcPts val="1040"/>
              </a:lnSpc>
            </a:pPr>
            <a:r>
              <a:rPr spc="-5" dirty="0"/>
              <a:t>quality health care </a:t>
            </a:r>
            <a:r>
              <a:rPr dirty="0"/>
              <a:t>for </a:t>
            </a:r>
            <a:r>
              <a:rPr spc="-5" dirty="0"/>
              <a:t>those in</a:t>
            </a:r>
            <a:r>
              <a:rPr spc="10" dirty="0"/>
              <a:t> </a:t>
            </a:r>
            <a:r>
              <a:rPr spc="-5" dirty="0"/>
              <a:t>need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17280" y="4743989"/>
            <a:ext cx="241934" cy="176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929292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0604" y="522732"/>
            <a:ext cx="3788663" cy="929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470265" algn="l"/>
              </a:tabLst>
            </a:pPr>
            <a:r>
              <a:rPr spc="145" dirty="0"/>
              <a:t> </a:t>
            </a:r>
            <a:r>
              <a:rPr dirty="0"/>
              <a:t>MCO</a:t>
            </a:r>
            <a:r>
              <a:rPr spc="-85" dirty="0"/>
              <a:t> </a:t>
            </a:r>
            <a:r>
              <a:rPr dirty="0"/>
              <a:t>Engagement	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915"/>
              </a:lnSpc>
            </a:pPr>
            <a:r>
              <a:rPr spc="-5" dirty="0"/>
              <a:t>Reaching across Arizona to provide</a:t>
            </a:r>
            <a:r>
              <a:rPr spc="10" dirty="0"/>
              <a:t> </a:t>
            </a:r>
            <a:r>
              <a:rPr spc="-5" dirty="0"/>
              <a:t>comprehensive</a:t>
            </a:r>
          </a:p>
          <a:p>
            <a:pPr algn="ctr">
              <a:lnSpc>
                <a:spcPts val="1040"/>
              </a:lnSpc>
            </a:pPr>
            <a:r>
              <a:rPr spc="-5" dirty="0"/>
              <a:t>quality health care </a:t>
            </a:r>
            <a:r>
              <a:rPr dirty="0"/>
              <a:t>for </a:t>
            </a:r>
            <a:r>
              <a:rPr spc="-5" dirty="0"/>
              <a:t>those in</a:t>
            </a:r>
            <a:r>
              <a:rPr spc="10" dirty="0"/>
              <a:t> </a:t>
            </a:r>
            <a:r>
              <a:rPr spc="-5" dirty="0"/>
              <a:t>need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14186" y="1092752"/>
            <a:ext cx="8188959" cy="957313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308DCC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10" dirty="0" smtClean="0">
                <a:solidFill>
                  <a:srgbClr val="707070"/>
                </a:solidFill>
                <a:latin typeface="Tahoma"/>
                <a:cs typeface="Tahoma"/>
              </a:rPr>
              <a:t>Routine </a:t>
            </a:r>
            <a:r>
              <a:rPr sz="1800" dirty="0">
                <a:solidFill>
                  <a:srgbClr val="707070"/>
                </a:solidFill>
                <a:latin typeface="Tahoma"/>
                <a:cs typeface="Tahoma"/>
              </a:rPr>
              <a:t>EVV </a:t>
            </a:r>
            <a:r>
              <a:rPr sz="1800" spc="-25" dirty="0">
                <a:solidFill>
                  <a:srgbClr val="707070"/>
                </a:solidFill>
                <a:latin typeface="Tahoma"/>
                <a:cs typeface="Tahoma"/>
              </a:rPr>
              <a:t>Technical</a:t>
            </a:r>
            <a:r>
              <a:rPr sz="1800" spc="-30" dirty="0">
                <a:solidFill>
                  <a:srgbClr val="70707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707070"/>
                </a:solidFill>
                <a:latin typeface="Tahoma"/>
                <a:cs typeface="Tahoma"/>
              </a:rPr>
              <a:t>Discussions</a:t>
            </a:r>
            <a:endParaRPr sz="1800" dirty="0">
              <a:latin typeface="Tahoma"/>
              <a:cs typeface="Tahoma"/>
            </a:endParaRPr>
          </a:p>
          <a:p>
            <a:pPr marL="756285" marR="5080" lvl="1" indent="-287020">
              <a:lnSpc>
                <a:spcPts val="1920"/>
              </a:lnSpc>
              <a:spcBef>
                <a:spcPts val="445"/>
              </a:spcBef>
              <a:buClr>
                <a:srgbClr val="308DCC"/>
              </a:buClr>
              <a:buSzPct val="75757"/>
              <a:buFont typeface="Courier New"/>
              <a:buChar char="o"/>
              <a:tabLst>
                <a:tab pos="756285" algn="l"/>
                <a:tab pos="756920" algn="l"/>
              </a:tabLst>
            </a:pPr>
            <a:r>
              <a:rPr sz="1650" i="1" spc="-25" dirty="0">
                <a:solidFill>
                  <a:srgbClr val="707070"/>
                </a:solidFill>
                <a:latin typeface="Tahoma"/>
                <a:cs typeface="Tahoma"/>
              </a:rPr>
              <a:t>Initial </a:t>
            </a:r>
            <a:r>
              <a:rPr sz="1650" i="1" spc="-35" dirty="0">
                <a:solidFill>
                  <a:srgbClr val="707070"/>
                </a:solidFill>
                <a:latin typeface="Tahoma"/>
                <a:cs typeface="Tahoma"/>
              </a:rPr>
              <a:t>conversation </a:t>
            </a:r>
            <a:r>
              <a:rPr sz="1650" i="1" spc="-30" dirty="0">
                <a:solidFill>
                  <a:srgbClr val="707070"/>
                </a:solidFill>
                <a:latin typeface="Tahoma"/>
                <a:cs typeface="Tahoma"/>
              </a:rPr>
              <a:t>to determine scope </a:t>
            </a:r>
            <a:r>
              <a:rPr sz="1650" i="1" spc="-35" dirty="0">
                <a:solidFill>
                  <a:srgbClr val="707070"/>
                </a:solidFill>
                <a:latin typeface="Tahoma"/>
                <a:cs typeface="Tahoma"/>
              </a:rPr>
              <a:t>and </a:t>
            </a:r>
            <a:r>
              <a:rPr sz="1650" i="1" spc="-30" dirty="0">
                <a:solidFill>
                  <a:srgbClr val="707070"/>
                </a:solidFill>
                <a:latin typeface="Tahoma"/>
                <a:cs typeface="Tahoma"/>
              </a:rPr>
              <a:t>cadence or </a:t>
            </a:r>
            <a:r>
              <a:rPr sz="1650" i="1" spc="-35" dirty="0">
                <a:solidFill>
                  <a:srgbClr val="707070"/>
                </a:solidFill>
                <a:latin typeface="Tahoma"/>
                <a:cs typeface="Tahoma"/>
              </a:rPr>
              <a:t>ongoing group and </a:t>
            </a:r>
            <a:r>
              <a:rPr sz="1650" i="1" spc="-45" dirty="0">
                <a:solidFill>
                  <a:srgbClr val="707070"/>
                </a:solidFill>
                <a:latin typeface="Tahoma"/>
                <a:cs typeface="Tahoma"/>
              </a:rPr>
              <a:t>MCO </a:t>
            </a:r>
            <a:r>
              <a:rPr sz="1650" i="1" spc="-25" dirty="0">
                <a:solidFill>
                  <a:srgbClr val="707070"/>
                </a:solidFill>
                <a:latin typeface="Tahoma"/>
                <a:cs typeface="Tahoma"/>
              </a:rPr>
              <a:t>1-  </a:t>
            </a:r>
            <a:r>
              <a:rPr sz="1650" i="1" spc="-30" dirty="0">
                <a:solidFill>
                  <a:srgbClr val="707070"/>
                </a:solidFill>
                <a:latin typeface="Tahoma"/>
                <a:cs typeface="Tahoma"/>
              </a:rPr>
              <a:t>1 technical </a:t>
            </a:r>
            <a:r>
              <a:rPr sz="1650" i="1" spc="-35" dirty="0" smtClean="0">
                <a:solidFill>
                  <a:srgbClr val="707070"/>
                </a:solidFill>
                <a:latin typeface="Tahoma"/>
                <a:cs typeface="Tahoma"/>
              </a:rPr>
              <a:t>meetings</a:t>
            </a:r>
            <a:endParaRPr sz="165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939" y="510540"/>
            <a:ext cx="3197351" cy="929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470265" algn="l"/>
              </a:tabLst>
            </a:pPr>
            <a:r>
              <a:rPr spc="315" dirty="0"/>
              <a:t> </a:t>
            </a:r>
            <a:r>
              <a:rPr dirty="0"/>
              <a:t>EVV </a:t>
            </a:r>
            <a:r>
              <a:rPr spc="-5" dirty="0"/>
              <a:t>Data</a:t>
            </a:r>
            <a:r>
              <a:rPr spc="-80" dirty="0"/>
              <a:t> </a:t>
            </a:r>
            <a:r>
              <a:rPr spc="-5" dirty="0"/>
              <a:t>Flow	</a:t>
            </a:r>
          </a:p>
        </p:txBody>
      </p:sp>
      <p:sp>
        <p:nvSpPr>
          <p:cNvPr id="4" name="object 4"/>
          <p:cNvSpPr/>
          <p:nvPr/>
        </p:nvSpPr>
        <p:spPr>
          <a:xfrm>
            <a:off x="2362200" y="1143000"/>
            <a:ext cx="4612543" cy="34975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915"/>
              </a:lnSpc>
            </a:pPr>
            <a:r>
              <a:rPr spc="-5" dirty="0"/>
              <a:t>Reaching across Arizona to provide</a:t>
            </a:r>
            <a:r>
              <a:rPr spc="10" dirty="0"/>
              <a:t> </a:t>
            </a:r>
            <a:r>
              <a:rPr spc="-5" dirty="0"/>
              <a:t>comprehensive</a:t>
            </a:r>
          </a:p>
          <a:p>
            <a:pPr algn="ctr">
              <a:lnSpc>
                <a:spcPts val="1040"/>
              </a:lnSpc>
            </a:pPr>
            <a:r>
              <a:rPr spc="-5" dirty="0"/>
              <a:t>quality health care </a:t>
            </a:r>
            <a:r>
              <a:rPr dirty="0"/>
              <a:t>for </a:t>
            </a:r>
            <a:r>
              <a:rPr spc="-5" dirty="0"/>
              <a:t>those in</a:t>
            </a:r>
            <a:r>
              <a:rPr spc="10" dirty="0"/>
              <a:t> </a:t>
            </a:r>
            <a:r>
              <a:rPr spc="-5" dirty="0"/>
              <a:t>need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42680" y="4743989"/>
            <a:ext cx="16891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dirty="0">
                <a:solidFill>
                  <a:srgbClr val="929292"/>
                </a:solidFill>
                <a:latin typeface="Calibri"/>
                <a:cs typeface="Calibri"/>
              </a:rPr>
              <a:t>20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300" y="532891"/>
            <a:ext cx="8483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70265" algn="l"/>
              </a:tabLst>
            </a:pPr>
            <a:r>
              <a:rPr sz="3600" spc="-405" dirty="0"/>
              <a:t> </a:t>
            </a:r>
            <a:r>
              <a:rPr sz="3600" spc="-5" dirty="0"/>
              <a:t>Electronic </a:t>
            </a:r>
            <a:r>
              <a:rPr sz="3600" dirty="0"/>
              <a:t>Visit </a:t>
            </a:r>
            <a:r>
              <a:rPr sz="3600" spc="-15" dirty="0"/>
              <a:t>Verification</a:t>
            </a:r>
            <a:r>
              <a:rPr sz="3600" spc="-40" dirty="0"/>
              <a:t> </a:t>
            </a:r>
            <a:r>
              <a:rPr sz="3600" spc="-5" dirty="0"/>
              <a:t>Example	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609600" y="1600200"/>
            <a:ext cx="8381999" cy="2009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915"/>
              </a:lnSpc>
            </a:pPr>
            <a:r>
              <a:rPr spc="-5" dirty="0"/>
              <a:t>Reaching across Arizona to provide</a:t>
            </a:r>
            <a:r>
              <a:rPr spc="10" dirty="0"/>
              <a:t> </a:t>
            </a:r>
            <a:r>
              <a:rPr spc="-5" dirty="0"/>
              <a:t>comprehensive</a:t>
            </a:r>
          </a:p>
          <a:p>
            <a:pPr algn="ctr">
              <a:lnSpc>
                <a:spcPts val="1040"/>
              </a:lnSpc>
            </a:pPr>
            <a:r>
              <a:rPr spc="-5" dirty="0"/>
              <a:t>quality health care </a:t>
            </a:r>
            <a:r>
              <a:rPr dirty="0"/>
              <a:t>for </a:t>
            </a:r>
            <a:r>
              <a:rPr spc="-5" dirty="0"/>
              <a:t>those in</a:t>
            </a:r>
            <a:r>
              <a:rPr spc="10" dirty="0"/>
              <a:t> </a:t>
            </a:r>
            <a:r>
              <a:rPr spc="-5" dirty="0"/>
              <a:t>need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657350"/>
            <a:ext cx="8382000" cy="1987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8300" y="532891"/>
            <a:ext cx="8483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70265" algn="l"/>
              </a:tabLst>
            </a:pPr>
            <a:r>
              <a:rPr sz="3600" spc="-405" dirty="0"/>
              <a:t> </a:t>
            </a:r>
            <a:r>
              <a:rPr sz="3600" spc="-5" dirty="0"/>
              <a:t>Electronic </a:t>
            </a:r>
            <a:r>
              <a:rPr sz="3600" dirty="0"/>
              <a:t>Visit </a:t>
            </a:r>
            <a:r>
              <a:rPr sz="3600" spc="-15" dirty="0"/>
              <a:t>Verification</a:t>
            </a:r>
            <a:r>
              <a:rPr sz="3600" spc="-40" dirty="0"/>
              <a:t> </a:t>
            </a:r>
            <a:r>
              <a:rPr sz="3600" spc="-5" dirty="0"/>
              <a:t>Example	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915"/>
              </a:lnSpc>
            </a:pPr>
            <a:r>
              <a:rPr spc="-5" dirty="0"/>
              <a:t>Reaching across Arizona to provide</a:t>
            </a:r>
            <a:r>
              <a:rPr spc="10" dirty="0"/>
              <a:t> </a:t>
            </a:r>
            <a:r>
              <a:rPr spc="-5" dirty="0"/>
              <a:t>comprehensive</a:t>
            </a:r>
          </a:p>
          <a:p>
            <a:pPr algn="ctr">
              <a:lnSpc>
                <a:spcPts val="1040"/>
              </a:lnSpc>
            </a:pPr>
            <a:r>
              <a:rPr spc="-5" dirty="0"/>
              <a:t>quality health care </a:t>
            </a:r>
            <a:r>
              <a:rPr dirty="0"/>
              <a:t>for </a:t>
            </a:r>
            <a:r>
              <a:rPr spc="-5" dirty="0"/>
              <a:t>those in</a:t>
            </a:r>
            <a:r>
              <a:rPr spc="10" dirty="0"/>
              <a:t> </a:t>
            </a:r>
            <a:r>
              <a:rPr spc="-5" dirty="0"/>
              <a:t>need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17280" y="4743989"/>
            <a:ext cx="21971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sz="1100" dirty="0">
                <a:solidFill>
                  <a:srgbClr val="929292"/>
                </a:solidFill>
                <a:latin typeface="Calibri"/>
                <a:cs typeface="Calibri"/>
              </a:rPr>
              <a:t>12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0604" y="522732"/>
            <a:ext cx="4288535" cy="929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470265" algn="l"/>
              </a:tabLst>
            </a:pPr>
            <a:r>
              <a:rPr spc="145" dirty="0"/>
              <a:t> </a:t>
            </a:r>
            <a:r>
              <a:rPr dirty="0"/>
              <a:t>EVV </a:t>
            </a:r>
            <a:r>
              <a:rPr spc="-5" dirty="0"/>
              <a:t>Project</a:t>
            </a:r>
            <a:r>
              <a:rPr spc="-90" dirty="0"/>
              <a:t> </a:t>
            </a:r>
            <a:r>
              <a:rPr dirty="0"/>
              <a:t>Timeline	</a:t>
            </a:r>
          </a:p>
        </p:txBody>
      </p:sp>
      <p:sp>
        <p:nvSpPr>
          <p:cNvPr id="4" name="object 4"/>
          <p:cNvSpPr/>
          <p:nvPr/>
        </p:nvSpPr>
        <p:spPr>
          <a:xfrm>
            <a:off x="772668" y="1196352"/>
            <a:ext cx="7481315" cy="28651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3939" y="2093975"/>
            <a:ext cx="1184148" cy="11155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3973" y="2422842"/>
            <a:ext cx="722630" cy="3759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93345" marR="5080" indent="-81280">
              <a:lnSpc>
                <a:spcPts val="1320"/>
              </a:lnSpc>
              <a:spcBef>
                <a:spcPts val="24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Initiation</a:t>
            </a:r>
            <a:r>
              <a:rPr sz="1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&amp;  Planning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93619" y="2093975"/>
            <a:ext cx="1185671" cy="11155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55402" y="2422842"/>
            <a:ext cx="661670" cy="3759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1920" marR="5080" indent="-109855">
              <a:lnSpc>
                <a:spcPts val="1320"/>
              </a:lnSpc>
              <a:spcBef>
                <a:spcPts val="24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Analysis</a:t>
            </a:r>
            <a:r>
              <a:rPr sz="12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&amp; 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Design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57600" y="2093975"/>
            <a:ext cx="1184148" cy="11155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14215" y="2339117"/>
            <a:ext cx="870585" cy="54356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065" marR="5080" algn="ctr">
              <a:lnSpc>
                <a:spcPts val="1320"/>
              </a:lnSpc>
              <a:spcBef>
                <a:spcPts val="24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ion  &amp;         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elo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33771" y="2093975"/>
            <a:ext cx="1185671" cy="11155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96276" y="2506567"/>
            <a:ext cx="46100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323075" y="2093975"/>
            <a:ext cx="1313687" cy="11155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452713" y="2506567"/>
            <a:ext cx="1024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Implementation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915"/>
              </a:lnSpc>
            </a:pPr>
            <a:r>
              <a:rPr spc="-5" dirty="0"/>
              <a:t>Reaching across Arizona to provide</a:t>
            </a:r>
            <a:r>
              <a:rPr spc="10" dirty="0"/>
              <a:t> </a:t>
            </a:r>
            <a:r>
              <a:rPr spc="-5" dirty="0"/>
              <a:t>comprehensive</a:t>
            </a:r>
          </a:p>
          <a:p>
            <a:pPr algn="ctr">
              <a:lnSpc>
                <a:spcPts val="1040"/>
              </a:lnSpc>
            </a:pPr>
            <a:r>
              <a:rPr spc="-5" dirty="0"/>
              <a:t>quality health care </a:t>
            </a:r>
            <a:r>
              <a:rPr dirty="0"/>
              <a:t>for </a:t>
            </a:r>
            <a:r>
              <a:rPr spc="-5" dirty="0"/>
              <a:t>those in</a:t>
            </a:r>
            <a:r>
              <a:rPr spc="10" dirty="0"/>
              <a:t> </a:t>
            </a:r>
            <a:r>
              <a:rPr spc="-5" dirty="0"/>
              <a:t>need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788907" y="4743989"/>
            <a:ext cx="170180" cy="17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sz="1100" dirty="0">
                <a:solidFill>
                  <a:srgbClr val="929292"/>
                </a:solidFill>
                <a:latin typeface="Calibri"/>
                <a:cs typeface="Calibri"/>
              </a:rPr>
              <a:t>2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80722" y="3445998"/>
            <a:ext cx="101028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2070A4"/>
                </a:solidFill>
                <a:latin typeface="Calibri"/>
                <a:cs typeface="Calibri"/>
              </a:rPr>
              <a:t>6/11/19 </a:t>
            </a:r>
            <a:r>
              <a:rPr sz="900" b="1" dirty="0">
                <a:solidFill>
                  <a:srgbClr val="2070A4"/>
                </a:solidFill>
                <a:latin typeface="Calibri"/>
                <a:cs typeface="Calibri"/>
              </a:rPr>
              <a:t>–</a:t>
            </a:r>
            <a:r>
              <a:rPr sz="900" b="1" spc="-75" dirty="0">
                <a:solidFill>
                  <a:srgbClr val="2070A4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2070A4"/>
                </a:solidFill>
                <a:latin typeface="Calibri"/>
                <a:cs typeface="Calibri"/>
              </a:rPr>
              <a:t>2/20/20</a:t>
            </a:r>
            <a:endParaRPr sz="900">
              <a:latin typeface="Calibri"/>
              <a:cs typeface="Calibri"/>
            </a:endParaRPr>
          </a:p>
          <a:p>
            <a:pPr marL="131445" marR="54610" indent="-131445" algn="r">
              <a:lnSpc>
                <a:spcPct val="100000"/>
              </a:lnSpc>
              <a:buFont typeface="Arial"/>
              <a:buChar char="•"/>
              <a:tabLst>
                <a:tab pos="131445" algn="l"/>
              </a:tabLst>
            </a:pPr>
            <a:r>
              <a:rPr sz="900" b="1" spc="-5" dirty="0">
                <a:solidFill>
                  <a:srgbClr val="2070A4"/>
                </a:solidFill>
                <a:latin typeface="Calibri"/>
                <a:cs typeface="Calibri"/>
              </a:rPr>
              <a:t>Kick-Off</a:t>
            </a:r>
            <a:r>
              <a:rPr sz="900" b="1" spc="-40" dirty="0">
                <a:solidFill>
                  <a:srgbClr val="2070A4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2070A4"/>
                </a:solidFill>
                <a:latin typeface="Calibri"/>
                <a:cs typeface="Calibri"/>
              </a:rPr>
              <a:t>Meeting</a:t>
            </a:r>
            <a:endParaRPr sz="900">
              <a:latin typeface="Calibri"/>
              <a:cs typeface="Calibri"/>
            </a:endParaRPr>
          </a:p>
          <a:p>
            <a:pPr marL="143510" indent="-131445">
              <a:lnSpc>
                <a:spcPct val="100000"/>
              </a:lnSpc>
              <a:buFont typeface="Arial"/>
              <a:buChar char="•"/>
              <a:tabLst>
                <a:tab pos="144145" algn="l"/>
              </a:tabLst>
            </a:pPr>
            <a:r>
              <a:rPr sz="900" b="1" spc="-5" dirty="0">
                <a:solidFill>
                  <a:srgbClr val="2070A4"/>
                </a:solidFill>
                <a:latin typeface="Calibri"/>
                <a:cs typeface="Calibri"/>
              </a:rPr>
              <a:t>Project</a:t>
            </a:r>
            <a:r>
              <a:rPr sz="900" b="1" spc="-25" dirty="0">
                <a:solidFill>
                  <a:srgbClr val="2070A4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2070A4"/>
                </a:solidFill>
                <a:latin typeface="Calibri"/>
                <a:cs typeface="Calibri"/>
              </a:rPr>
              <a:t>Strategy</a:t>
            </a:r>
            <a:endParaRPr sz="900">
              <a:latin typeface="Calibri"/>
              <a:cs typeface="Calibri"/>
            </a:endParaRPr>
          </a:p>
          <a:p>
            <a:pPr marL="143510" marR="120650" indent="-131445">
              <a:lnSpc>
                <a:spcPct val="100000"/>
              </a:lnSpc>
              <a:buFont typeface="Arial"/>
              <a:buChar char="•"/>
              <a:tabLst>
                <a:tab pos="144145" algn="l"/>
              </a:tabLst>
            </a:pPr>
            <a:r>
              <a:rPr sz="900" b="1" spc="-5" dirty="0">
                <a:solidFill>
                  <a:srgbClr val="2070A4"/>
                </a:solidFill>
                <a:latin typeface="Calibri"/>
                <a:cs typeface="Calibri"/>
              </a:rPr>
              <a:t>Project  Docum</a:t>
            </a:r>
            <a:r>
              <a:rPr sz="900" b="1" dirty="0">
                <a:solidFill>
                  <a:srgbClr val="2070A4"/>
                </a:solidFill>
                <a:latin typeface="Calibri"/>
                <a:cs typeface="Calibri"/>
              </a:rPr>
              <a:t>e</a:t>
            </a:r>
            <a:r>
              <a:rPr sz="900" b="1" spc="-5" dirty="0">
                <a:solidFill>
                  <a:srgbClr val="2070A4"/>
                </a:solidFill>
                <a:latin typeface="Calibri"/>
                <a:cs typeface="Calibri"/>
              </a:rPr>
              <a:t>n</a:t>
            </a:r>
            <a:r>
              <a:rPr sz="900" b="1" dirty="0">
                <a:solidFill>
                  <a:srgbClr val="2070A4"/>
                </a:solidFill>
                <a:latin typeface="Calibri"/>
                <a:cs typeface="Calibri"/>
              </a:rPr>
              <a:t>t</a:t>
            </a:r>
            <a:r>
              <a:rPr sz="900" b="1" spc="-5" dirty="0">
                <a:solidFill>
                  <a:srgbClr val="2070A4"/>
                </a:solidFill>
                <a:latin typeface="Calibri"/>
                <a:cs typeface="Calibri"/>
              </a:rPr>
              <a:t>a</a:t>
            </a:r>
            <a:r>
              <a:rPr sz="900" b="1" dirty="0">
                <a:solidFill>
                  <a:srgbClr val="2070A4"/>
                </a:solidFill>
                <a:latin typeface="Calibri"/>
                <a:cs typeface="Calibri"/>
              </a:rPr>
              <a:t>t</a:t>
            </a:r>
            <a:r>
              <a:rPr sz="900" b="1" spc="-10" dirty="0">
                <a:solidFill>
                  <a:srgbClr val="2070A4"/>
                </a:solidFill>
                <a:latin typeface="Calibri"/>
                <a:cs typeface="Calibri"/>
              </a:rPr>
              <a:t>i</a:t>
            </a:r>
            <a:r>
              <a:rPr sz="900" b="1" spc="-5" dirty="0">
                <a:solidFill>
                  <a:srgbClr val="2070A4"/>
                </a:solidFill>
                <a:latin typeface="Calibri"/>
                <a:cs typeface="Calibri"/>
              </a:rPr>
              <a:t>o</a:t>
            </a:r>
            <a:r>
              <a:rPr sz="900" b="1" dirty="0">
                <a:solidFill>
                  <a:srgbClr val="2070A4"/>
                </a:solidFill>
                <a:latin typeface="Calibri"/>
                <a:cs typeface="Calibri"/>
              </a:rPr>
              <a:t>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11646" y="1121950"/>
            <a:ext cx="101028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475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2070A4"/>
                </a:solidFill>
                <a:latin typeface="Calibri"/>
                <a:cs typeface="Calibri"/>
              </a:rPr>
              <a:t>6/14/19 </a:t>
            </a:r>
            <a:r>
              <a:rPr sz="900" b="1" dirty="0">
                <a:solidFill>
                  <a:srgbClr val="2070A4"/>
                </a:solidFill>
                <a:latin typeface="Calibri"/>
                <a:cs typeface="Calibri"/>
              </a:rPr>
              <a:t>–</a:t>
            </a:r>
            <a:r>
              <a:rPr sz="900" b="1" spc="-75" dirty="0">
                <a:solidFill>
                  <a:srgbClr val="2070A4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2070A4"/>
                </a:solidFill>
                <a:latin typeface="Calibri"/>
                <a:cs typeface="Calibri"/>
              </a:rPr>
              <a:t>1/21/20</a:t>
            </a:r>
            <a:endParaRPr sz="900">
              <a:latin typeface="Calibri"/>
              <a:cs typeface="Calibri"/>
            </a:endParaRPr>
          </a:p>
          <a:p>
            <a:pPr marL="143510" indent="-131445">
              <a:lnSpc>
                <a:spcPct val="100000"/>
              </a:lnSpc>
              <a:buFont typeface="Arial"/>
              <a:buChar char="•"/>
              <a:tabLst>
                <a:tab pos="144145" algn="l"/>
              </a:tabLst>
            </a:pPr>
            <a:r>
              <a:rPr sz="900" b="1" spc="-5" dirty="0">
                <a:solidFill>
                  <a:srgbClr val="2070A4"/>
                </a:solidFill>
                <a:latin typeface="Calibri"/>
                <a:cs typeface="Calibri"/>
              </a:rPr>
              <a:t>Business</a:t>
            </a:r>
            <a:r>
              <a:rPr sz="900" b="1" spc="-60" dirty="0">
                <a:solidFill>
                  <a:srgbClr val="2070A4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2070A4"/>
                </a:solidFill>
                <a:latin typeface="Calibri"/>
                <a:cs typeface="Calibri"/>
              </a:rPr>
              <a:t>Rules</a:t>
            </a:r>
            <a:endParaRPr sz="900">
              <a:latin typeface="Calibri"/>
              <a:cs typeface="Calibri"/>
            </a:endParaRPr>
          </a:p>
          <a:p>
            <a:pPr marL="143510" indent="-131445">
              <a:lnSpc>
                <a:spcPct val="100000"/>
              </a:lnSpc>
              <a:buFont typeface="Arial"/>
              <a:buChar char="•"/>
              <a:tabLst>
                <a:tab pos="144145" algn="l"/>
              </a:tabLst>
            </a:pPr>
            <a:r>
              <a:rPr sz="900" b="1" spc="-5" dirty="0">
                <a:solidFill>
                  <a:srgbClr val="2070A4"/>
                </a:solidFill>
                <a:latin typeface="Calibri"/>
                <a:cs typeface="Calibri"/>
              </a:rPr>
              <a:t>Technical</a:t>
            </a:r>
            <a:r>
              <a:rPr sz="900" b="1" spc="10" dirty="0">
                <a:solidFill>
                  <a:srgbClr val="2070A4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2070A4"/>
                </a:solidFill>
                <a:latin typeface="Calibri"/>
                <a:cs typeface="Calibri"/>
              </a:rPr>
              <a:t>Design</a:t>
            </a:r>
            <a:endParaRPr sz="900">
              <a:latin typeface="Calibri"/>
              <a:cs typeface="Calibri"/>
            </a:endParaRPr>
          </a:p>
          <a:p>
            <a:pPr marL="143510" marR="125095" indent="-131445">
              <a:lnSpc>
                <a:spcPct val="100000"/>
              </a:lnSpc>
              <a:buFont typeface="Arial"/>
              <a:buChar char="•"/>
              <a:tabLst>
                <a:tab pos="144145" algn="l"/>
              </a:tabLst>
            </a:pPr>
            <a:r>
              <a:rPr sz="900" b="1" spc="-5" dirty="0">
                <a:solidFill>
                  <a:srgbClr val="2070A4"/>
                </a:solidFill>
                <a:latin typeface="Calibri"/>
                <a:cs typeface="Calibri"/>
              </a:rPr>
              <a:t>Customization  Request</a:t>
            </a:r>
            <a:r>
              <a:rPr sz="900" b="1" spc="-40" dirty="0">
                <a:solidFill>
                  <a:srgbClr val="2070A4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2070A4"/>
                </a:solidFill>
                <a:latin typeface="Calibri"/>
                <a:cs typeface="Calibri"/>
              </a:rPr>
              <a:t>Design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04080" y="3465476"/>
            <a:ext cx="10420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2070A4"/>
                </a:solidFill>
                <a:latin typeface="Calibri"/>
                <a:cs typeface="Calibri"/>
              </a:rPr>
              <a:t>12/23/19 </a:t>
            </a:r>
            <a:r>
              <a:rPr sz="900" b="1" dirty="0">
                <a:solidFill>
                  <a:srgbClr val="2070A4"/>
                </a:solidFill>
                <a:latin typeface="Calibri"/>
                <a:cs typeface="Calibri"/>
              </a:rPr>
              <a:t>–</a:t>
            </a:r>
            <a:r>
              <a:rPr sz="900" b="1" spc="-65" dirty="0">
                <a:solidFill>
                  <a:srgbClr val="2070A4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2070A4"/>
                </a:solidFill>
                <a:latin typeface="Calibri"/>
                <a:cs typeface="Calibri"/>
              </a:rPr>
              <a:t>4/2/20</a:t>
            </a:r>
            <a:endParaRPr sz="900">
              <a:latin typeface="Calibri"/>
              <a:cs typeface="Calibri"/>
            </a:endParaRPr>
          </a:p>
          <a:p>
            <a:pPr marL="143510" marR="240665" indent="-131445">
              <a:lnSpc>
                <a:spcPct val="100000"/>
              </a:lnSpc>
              <a:buFont typeface="Arial"/>
              <a:buChar char="•"/>
              <a:tabLst>
                <a:tab pos="144145" algn="l"/>
              </a:tabLst>
            </a:pPr>
            <a:r>
              <a:rPr sz="900" b="1" spc="-5" dirty="0">
                <a:solidFill>
                  <a:srgbClr val="2070A4"/>
                </a:solidFill>
                <a:latin typeface="Calibri"/>
                <a:cs typeface="Calibri"/>
              </a:rPr>
              <a:t>System  </a:t>
            </a:r>
            <a:r>
              <a:rPr sz="900" b="1" dirty="0">
                <a:solidFill>
                  <a:srgbClr val="2070A4"/>
                </a:solidFill>
                <a:latin typeface="Calibri"/>
                <a:cs typeface="Calibri"/>
              </a:rPr>
              <a:t>C</a:t>
            </a:r>
            <a:r>
              <a:rPr sz="900" b="1" spc="-5" dirty="0">
                <a:solidFill>
                  <a:srgbClr val="2070A4"/>
                </a:solidFill>
                <a:latin typeface="Calibri"/>
                <a:cs typeface="Calibri"/>
              </a:rPr>
              <a:t>on</a:t>
            </a:r>
            <a:r>
              <a:rPr sz="900" b="1" dirty="0">
                <a:solidFill>
                  <a:srgbClr val="2070A4"/>
                </a:solidFill>
                <a:latin typeface="Calibri"/>
                <a:cs typeface="Calibri"/>
              </a:rPr>
              <a:t>f</a:t>
            </a:r>
            <a:r>
              <a:rPr sz="900" b="1" spc="-5" dirty="0">
                <a:solidFill>
                  <a:srgbClr val="2070A4"/>
                </a:solidFill>
                <a:latin typeface="Calibri"/>
                <a:cs typeface="Calibri"/>
              </a:rPr>
              <a:t>i</a:t>
            </a:r>
            <a:r>
              <a:rPr sz="900" b="1" spc="5" dirty="0">
                <a:solidFill>
                  <a:srgbClr val="2070A4"/>
                </a:solidFill>
                <a:latin typeface="Calibri"/>
                <a:cs typeface="Calibri"/>
              </a:rPr>
              <a:t>g</a:t>
            </a:r>
            <a:r>
              <a:rPr sz="900" b="1" spc="-5" dirty="0">
                <a:solidFill>
                  <a:srgbClr val="2070A4"/>
                </a:solidFill>
                <a:latin typeface="Calibri"/>
                <a:cs typeface="Calibri"/>
              </a:rPr>
              <a:t>u</a:t>
            </a:r>
            <a:r>
              <a:rPr sz="900" b="1" dirty="0">
                <a:solidFill>
                  <a:srgbClr val="2070A4"/>
                </a:solidFill>
                <a:latin typeface="Calibri"/>
                <a:cs typeface="Calibri"/>
              </a:rPr>
              <a:t>r</a:t>
            </a:r>
            <a:r>
              <a:rPr sz="900" b="1" spc="-5" dirty="0">
                <a:solidFill>
                  <a:srgbClr val="2070A4"/>
                </a:solidFill>
                <a:latin typeface="Calibri"/>
                <a:cs typeface="Calibri"/>
              </a:rPr>
              <a:t>a</a:t>
            </a:r>
            <a:r>
              <a:rPr sz="900" b="1" dirty="0">
                <a:solidFill>
                  <a:srgbClr val="2070A4"/>
                </a:solidFill>
                <a:latin typeface="Calibri"/>
                <a:cs typeface="Calibri"/>
              </a:rPr>
              <a:t>t</a:t>
            </a:r>
            <a:r>
              <a:rPr sz="900" b="1" spc="-5" dirty="0">
                <a:solidFill>
                  <a:srgbClr val="2070A4"/>
                </a:solidFill>
                <a:latin typeface="Calibri"/>
                <a:cs typeface="Calibri"/>
              </a:rPr>
              <a:t>io</a:t>
            </a:r>
            <a:r>
              <a:rPr sz="900" b="1" dirty="0">
                <a:solidFill>
                  <a:srgbClr val="2070A4"/>
                </a:solidFill>
                <a:latin typeface="Calibri"/>
                <a:cs typeface="Calibri"/>
              </a:rPr>
              <a:t>n</a:t>
            </a:r>
            <a:endParaRPr sz="900">
              <a:latin typeface="Calibri"/>
              <a:cs typeface="Calibri"/>
            </a:endParaRPr>
          </a:p>
          <a:p>
            <a:pPr marL="143510" marR="240665" indent="-131445">
              <a:lnSpc>
                <a:spcPct val="100000"/>
              </a:lnSpc>
              <a:buFont typeface="Arial"/>
              <a:buChar char="•"/>
              <a:tabLst>
                <a:tab pos="144145" algn="l"/>
              </a:tabLst>
            </a:pPr>
            <a:r>
              <a:rPr sz="900" b="1" dirty="0">
                <a:solidFill>
                  <a:srgbClr val="2070A4"/>
                </a:solidFill>
                <a:latin typeface="Calibri"/>
                <a:cs typeface="Calibri"/>
              </a:rPr>
              <a:t>C</a:t>
            </a:r>
            <a:r>
              <a:rPr sz="900" b="1" spc="-5" dirty="0">
                <a:solidFill>
                  <a:srgbClr val="2070A4"/>
                </a:solidFill>
                <a:latin typeface="Calibri"/>
                <a:cs typeface="Calibri"/>
              </a:rPr>
              <a:t>on</a:t>
            </a:r>
            <a:r>
              <a:rPr sz="900" b="1" dirty="0">
                <a:solidFill>
                  <a:srgbClr val="2070A4"/>
                </a:solidFill>
                <a:latin typeface="Calibri"/>
                <a:cs typeface="Calibri"/>
              </a:rPr>
              <a:t>f</a:t>
            </a:r>
            <a:r>
              <a:rPr sz="900" b="1" spc="-5" dirty="0">
                <a:solidFill>
                  <a:srgbClr val="2070A4"/>
                </a:solidFill>
                <a:latin typeface="Calibri"/>
                <a:cs typeface="Calibri"/>
              </a:rPr>
              <a:t>i</a:t>
            </a:r>
            <a:r>
              <a:rPr sz="900" b="1" spc="5" dirty="0">
                <a:solidFill>
                  <a:srgbClr val="2070A4"/>
                </a:solidFill>
                <a:latin typeface="Calibri"/>
                <a:cs typeface="Calibri"/>
              </a:rPr>
              <a:t>g</a:t>
            </a:r>
            <a:r>
              <a:rPr sz="900" b="1" spc="-5" dirty="0">
                <a:solidFill>
                  <a:srgbClr val="2070A4"/>
                </a:solidFill>
                <a:latin typeface="Calibri"/>
                <a:cs typeface="Calibri"/>
              </a:rPr>
              <a:t>u</a:t>
            </a:r>
            <a:r>
              <a:rPr sz="900" b="1" dirty="0">
                <a:solidFill>
                  <a:srgbClr val="2070A4"/>
                </a:solidFill>
                <a:latin typeface="Calibri"/>
                <a:cs typeface="Calibri"/>
              </a:rPr>
              <a:t>r</a:t>
            </a:r>
            <a:r>
              <a:rPr sz="900" b="1" spc="-5" dirty="0">
                <a:solidFill>
                  <a:srgbClr val="2070A4"/>
                </a:solidFill>
                <a:latin typeface="Calibri"/>
                <a:cs typeface="Calibri"/>
              </a:rPr>
              <a:t>a</a:t>
            </a:r>
            <a:r>
              <a:rPr sz="900" b="1" dirty="0">
                <a:solidFill>
                  <a:srgbClr val="2070A4"/>
                </a:solidFill>
                <a:latin typeface="Calibri"/>
                <a:cs typeface="Calibri"/>
              </a:rPr>
              <a:t>t</a:t>
            </a:r>
            <a:r>
              <a:rPr sz="900" b="1" spc="-5" dirty="0">
                <a:solidFill>
                  <a:srgbClr val="2070A4"/>
                </a:solidFill>
                <a:latin typeface="Calibri"/>
                <a:cs typeface="Calibri"/>
              </a:rPr>
              <a:t>io</a:t>
            </a:r>
            <a:r>
              <a:rPr sz="900" b="1" dirty="0">
                <a:solidFill>
                  <a:srgbClr val="2070A4"/>
                </a:solidFill>
                <a:latin typeface="Calibri"/>
                <a:cs typeface="Calibri"/>
              </a:rPr>
              <a:t>n  </a:t>
            </a:r>
            <a:r>
              <a:rPr sz="900" b="1" spc="-5" dirty="0">
                <a:solidFill>
                  <a:srgbClr val="2070A4"/>
                </a:solidFill>
                <a:latin typeface="Calibri"/>
                <a:cs typeface="Calibri"/>
              </a:rPr>
              <a:t>Validation</a:t>
            </a:r>
            <a:endParaRPr sz="900">
              <a:latin typeface="Calibri"/>
              <a:cs typeface="Calibri"/>
            </a:endParaRPr>
          </a:p>
          <a:p>
            <a:pPr marL="143510" indent="-131445">
              <a:lnSpc>
                <a:spcPct val="100000"/>
              </a:lnSpc>
              <a:buFont typeface="Arial"/>
              <a:buChar char="•"/>
              <a:tabLst>
                <a:tab pos="144145" algn="l"/>
              </a:tabLst>
            </a:pPr>
            <a:r>
              <a:rPr sz="900" b="1" spc="-5" dirty="0">
                <a:solidFill>
                  <a:srgbClr val="2070A4"/>
                </a:solidFill>
                <a:latin typeface="Calibri"/>
                <a:cs typeface="Calibri"/>
              </a:rPr>
              <a:t>Initial</a:t>
            </a:r>
            <a:r>
              <a:rPr sz="900" b="1" spc="-10" dirty="0">
                <a:solidFill>
                  <a:srgbClr val="2070A4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2070A4"/>
                </a:solidFill>
                <a:latin typeface="Calibri"/>
                <a:cs typeface="Calibri"/>
              </a:rPr>
              <a:t>Deployment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00626" y="1121969"/>
            <a:ext cx="105791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2070A4"/>
                </a:solidFill>
                <a:latin typeface="Calibri"/>
                <a:cs typeface="Calibri"/>
              </a:rPr>
              <a:t>1/22/20 </a:t>
            </a:r>
            <a:r>
              <a:rPr sz="900" b="1" dirty="0">
                <a:solidFill>
                  <a:srgbClr val="2070A4"/>
                </a:solidFill>
                <a:latin typeface="Calibri"/>
                <a:cs typeface="Calibri"/>
              </a:rPr>
              <a:t>–</a:t>
            </a:r>
            <a:r>
              <a:rPr sz="900" b="1" spc="-75" dirty="0">
                <a:solidFill>
                  <a:srgbClr val="2070A4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2070A4"/>
                </a:solidFill>
                <a:latin typeface="Calibri"/>
                <a:cs typeface="Calibri"/>
              </a:rPr>
              <a:t>6/15/20</a:t>
            </a:r>
            <a:endParaRPr sz="900">
              <a:latin typeface="Calibri"/>
              <a:cs typeface="Calibri"/>
            </a:endParaRPr>
          </a:p>
          <a:p>
            <a:pPr marL="143510" marR="5080" indent="-131445">
              <a:lnSpc>
                <a:spcPct val="100000"/>
              </a:lnSpc>
              <a:buFont typeface="Arial"/>
              <a:buChar char="•"/>
              <a:tabLst>
                <a:tab pos="144145" algn="l"/>
              </a:tabLst>
            </a:pPr>
            <a:r>
              <a:rPr sz="900" b="1" spc="-5" dirty="0">
                <a:solidFill>
                  <a:srgbClr val="2070A4"/>
                </a:solidFill>
                <a:latin typeface="Calibri"/>
                <a:cs typeface="Calibri"/>
              </a:rPr>
              <a:t>System</a:t>
            </a:r>
            <a:r>
              <a:rPr sz="900" b="1" spc="-35" dirty="0">
                <a:solidFill>
                  <a:srgbClr val="2070A4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2070A4"/>
                </a:solidFill>
                <a:latin typeface="Calibri"/>
                <a:cs typeface="Calibri"/>
              </a:rPr>
              <a:t>Integration  Testing</a:t>
            </a:r>
            <a:endParaRPr sz="900">
              <a:latin typeface="Calibri"/>
              <a:cs typeface="Calibri"/>
            </a:endParaRPr>
          </a:p>
          <a:p>
            <a:pPr marL="143510" indent="-131445">
              <a:lnSpc>
                <a:spcPct val="100000"/>
              </a:lnSpc>
              <a:buFont typeface="Arial"/>
              <a:buChar char="•"/>
              <a:tabLst>
                <a:tab pos="144145" algn="l"/>
              </a:tabLst>
            </a:pPr>
            <a:r>
              <a:rPr sz="900" b="1" spc="-10" dirty="0">
                <a:solidFill>
                  <a:srgbClr val="2070A4"/>
                </a:solidFill>
                <a:latin typeface="Calibri"/>
                <a:cs typeface="Calibri"/>
              </a:rPr>
              <a:t>UAT</a:t>
            </a:r>
            <a:endParaRPr sz="900">
              <a:latin typeface="Calibri"/>
              <a:cs typeface="Calibri"/>
            </a:endParaRPr>
          </a:p>
          <a:p>
            <a:pPr marL="143510" indent="-131445">
              <a:lnSpc>
                <a:spcPct val="100000"/>
              </a:lnSpc>
              <a:buFont typeface="Arial"/>
              <a:buChar char="•"/>
              <a:tabLst>
                <a:tab pos="144145" algn="l"/>
              </a:tabLst>
            </a:pPr>
            <a:r>
              <a:rPr sz="900" b="1" spc="-5" dirty="0">
                <a:solidFill>
                  <a:srgbClr val="2070A4"/>
                </a:solidFill>
                <a:latin typeface="Calibri"/>
                <a:cs typeface="Calibri"/>
              </a:rPr>
              <a:t>Testing Validation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48110" y="3386153"/>
            <a:ext cx="9055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2070A4"/>
                </a:solidFill>
                <a:latin typeface="Calibri"/>
                <a:cs typeface="Calibri"/>
              </a:rPr>
              <a:t>6/30/20 </a:t>
            </a:r>
            <a:r>
              <a:rPr sz="900" b="1" dirty="0">
                <a:solidFill>
                  <a:srgbClr val="2070A4"/>
                </a:solidFill>
                <a:latin typeface="Calibri"/>
                <a:cs typeface="Calibri"/>
              </a:rPr>
              <a:t>–</a:t>
            </a:r>
            <a:r>
              <a:rPr sz="900" b="1" spc="-65" dirty="0">
                <a:solidFill>
                  <a:srgbClr val="2070A4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2070A4"/>
                </a:solidFill>
                <a:latin typeface="Calibri"/>
                <a:cs typeface="Calibri"/>
              </a:rPr>
              <a:t>9/22/20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48186" y="3523350"/>
            <a:ext cx="92201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510" indent="-13144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44145" algn="l"/>
              </a:tabLst>
            </a:pPr>
            <a:r>
              <a:rPr sz="900" b="1" spc="-5" dirty="0">
                <a:solidFill>
                  <a:srgbClr val="2070A4"/>
                </a:solidFill>
                <a:latin typeface="Calibri"/>
                <a:cs typeface="Calibri"/>
              </a:rPr>
              <a:t>Sys</a:t>
            </a:r>
            <a:r>
              <a:rPr sz="900" b="1" spc="-40" dirty="0">
                <a:solidFill>
                  <a:srgbClr val="2070A4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2070A4"/>
                </a:solidFill>
                <a:latin typeface="Calibri"/>
                <a:cs typeface="Calibri"/>
              </a:rPr>
              <a:t>Deployment</a:t>
            </a:r>
            <a:endParaRPr sz="900">
              <a:latin typeface="Calibri"/>
              <a:cs typeface="Calibri"/>
            </a:endParaRPr>
          </a:p>
          <a:p>
            <a:pPr marL="143510" indent="-131445">
              <a:lnSpc>
                <a:spcPct val="100000"/>
              </a:lnSpc>
              <a:buFont typeface="Arial"/>
              <a:buChar char="•"/>
              <a:tabLst>
                <a:tab pos="144145" algn="l"/>
              </a:tabLst>
            </a:pPr>
            <a:r>
              <a:rPr sz="900" b="1" dirty="0">
                <a:solidFill>
                  <a:srgbClr val="2070A4"/>
                </a:solidFill>
                <a:latin typeface="Calibri"/>
                <a:cs typeface="Calibri"/>
              </a:rPr>
              <a:t>Go</a:t>
            </a:r>
            <a:r>
              <a:rPr sz="900" b="1" spc="-15" dirty="0">
                <a:solidFill>
                  <a:srgbClr val="2070A4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2070A4"/>
                </a:solidFill>
                <a:latin typeface="Calibri"/>
                <a:cs typeface="Calibri"/>
              </a:rPr>
              <a:t>Live</a:t>
            </a:r>
            <a:endParaRPr sz="900">
              <a:latin typeface="Calibri"/>
              <a:cs typeface="Calibri"/>
            </a:endParaRPr>
          </a:p>
          <a:p>
            <a:pPr marL="143510" indent="-131445">
              <a:lnSpc>
                <a:spcPct val="100000"/>
              </a:lnSpc>
              <a:buFont typeface="Arial"/>
              <a:buChar char="•"/>
              <a:tabLst>
                <a:tab pos="144145" algn="l"/>
              </a:tabLst>
            </a:pPr>
            <a:r>
              <a:rPr sz="900" b="1" spc="-5" dirty="0">
                <a:solidFill>
                  <a:srgbClr val="2070A4"/>
                </a:solidFill>
                <a:latin typeface="Calibri"/>
                <a:cs typeface="Calibri"/>
              </a:rPr>
              <a:t>Training</a:t>
            </a:r>
            <a:endParaRPr sz="900">
              <a:latin typeface="Calibri"/>
              <a:cs typeface="Calibri"/>
            </a:endParaRPr>
          </a:p>
          <a:p>
            <a:pPr marL="143510" indent="-131445">
              <a:lnSpc>
                <a:spcPct val="100000"/>
              </a:lnSpc>
              <a:buFont typeface="Arial"/>
              <a:buChar char="•"/>
              <a:tabLst>
                <a:tab pos="144145" algn="l"/>
              </a:tabLst>
            </a:pPr>
            <a:r>
              <a:rPr sz="900" b="1" spc="-5" dirty="0">
                <a:solidFill>
                  <a:srgbClr val="2070A4"/>
                </a:solidFill>
                <a:latin typeface="Calibri"/>
                <a:cs typeface="Calibri"/>
              </a:rPr>
              <a:t>Device</a:t>
            </a:r>
            <a:r>
              <a:rPr sz="900" b="1" spc="-30" dirty="0">
                <a:solidFill>
                  <a:srgbClr val="2070A4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2070A4"/>
                </a:solidFill>
                <a:latin typeface="Calibri"/>
                <a:cs typeface="Calibri"/>
              </a:rPr>
              <a:t>Delivery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1085850"/>
            <a:ext cx="8458200" cy="0"/>
          </a:xfrm>
          <a:custGeom>
            <a:avLst/>
            <a:gdLst/>
            <a:ahLst/>
            <a:cxnLst/>
            <a:rect l="l" t="t" r="r" b="b"/>
            <a:pathLst>
              <a:path w="8458200">
                <a:moveTo>
                  <a:pt x="0" y="0"/>
                </a:moveTo>
                <a:lnTo>
                  <a:pt x="8458200" y="0"/>
                </a:lnTo>
              </a:path>
            </a:pathLst>
          </a:custGeom>
          <a:ln w="28575">
            <a:solidFill>
              <a:srgbClr val="308D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96339" y="1042992"/>
            <a:ext cx="85725" cy="85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8137" y="1042987"/>
            <a:ext cx="85725" cy="85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7243" y="4595642"/>
            <a:ext cx="1372955" cy="3722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3795" y="1048511"/>
            <a:ext cx="7822691" cy="7330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2950" y="1137538"/>
            <a:ext cx="1078865" cy="291465"/>
          </a:xfrm>
          <a:custGeom>
            <a:avLst/>
            <a:gdLst/>
            <a:ahLst/>
            <a:cxnLst/>
            <a:rect l="l" t="t" r="r" b="b"/>
            <a:pathLst>
              <a:path w="1078864" h="291465">
                <a:moveTo>
                  <a:pt x="0" y="291211"/>
                </a:moveTo>
                <a:lnTo>
                  <a:pt x="1078852" y="291211"/>
                </a:lnTo>
                <a:lnTo>
                  <a:pt x="1078852" y="0"/>
                </a:lnTo>
                <a:lnTo>
                  <a:pt x="0" y="0"/>
                </a:lnTo>
                <a:lnTo>
                  <a:pt x="0" y="291211"/>
                </a:lnTo>
                <a:close/>
              </a:path>
            </a:pathLst>
          </a:custGeom>
          <a:solidFill>
            <a:srgbClr val="2070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21802" y="1137538"/>
            <a:ext cx="6513195" cy="501015"/>
          </a:xfrm>
          <a:custGeom>
            <a:avLst/>
            <a:gdLst/>
            <a:ahLst/>
            <a:cxnLst/>
            <a:rect l="l" t="t" r="r" b="b"/>
            <a:pathLst>
              <a:path w="6513195" h="501014">
                <a:moveTo>
                  <a:pt x="0" y="0"/>
                </a:moveTo>
                <a:lnTo>
                  <a:pt x="6512572" y="0"/>
                </a:lnTo>
                <a:lnTo>
                  <a:pt x="6512572" y="500989"/>
                </a:lnTo>
                <a:lnTo>
                  <a:pt x="0" y="500989"/>
                </a:lnTo>
                <a:lnTo>
                  <a:pt x="0" y="0"/>
                </a:lnTo>
                <a:close/>
              </a:path>
            </a:pathLst>
          </a:custGeom>
          <a:solidFill>
            <a:srgbClr val="2070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85359" y="1115567"/>
            <a:ext cx="600455" cy="4008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85359" y="1328940"/>
            <a:ext cx="600455" cy="4007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897492" y="1420492"/>
            <a:ext cx="18034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5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77226" y="1420492"/>
            <a:ext cx="18034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5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21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53795" y="1339595"/>
            <a:ext cx="7822691" cy="34015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2950" y="1428750"/>
            <a:ext cx="1078865" cy="185420"/>
          </a:xfrm>
          <a:custGeom>
            <a:avLst/>
            <a:gdLst/>
            <a:ahLst/>
            <a:cxnLst/>
            <a:rect l="l" t="t" r="r" b="b"/>
            <a:pathLst>
              <a:path w="1078864" h="185419">
                <a:moveTo>
                  <a:pt x="0" y="0"/>
                </a:moveTo>
                <a:lnTo>
                  <a:pt x="1078852" y="0"/>
                </a:lnTo>
                <a:lnTo>
                  <a:pt x="1078852" y="184835"/>
                </a:lnTo>
                <a:lnTo>
                  <a:pt x="0" y="184835"/>
                </a:lnTo>
                <a:lnTo>
                  <a:pt x="0" y="0"/>
                </a:lnTo>
                <a:close/>
              </a:path>
            </a:pathLst>
          </a:custGeom>
          <a:solidFill>
            <a:srgbClr val="2070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21802" y="1428750"/>
            <a:ext cx="287655" cy="185420"/>
          </a:xfrm>
          <a:custGeom>
            <a:avLst/>
            <a:gdLst/>
            <a:ahLst/>
            <a:cxnLst/>
            <a:rect l="l" t="t" r="r" b="b"/>
            <a:pathLst>
              <a:path w="287655" h="185419">
                <a:moveTo>
                  <a:pt x="0" y="0"/>
                </a:moveTo>
                <a:lnTo>
                  <a:pt x="287439" y="0"/>
                </a:lnTo>
                <a:lnTo>
                  <a:pt x="287439" y="184835"/>
                </a:lnTo>
                <a:lnTo>
                  <a:pt x="0" y="18483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09241" y="1428750"/>
            <a:ext cx="287655" cy="185420"/>
          </a:xfrm>
          <a:custGeom>
            <a:avLst/>
            <a:gdLst/>
            <a:ahLst/>
            <a:cxnLst/>
            <a:rect l="l" t="t" r="r" b="b"/>
            <a:pathLst>
              <a:path w="287655" h="185419">
                <a:moveTo>
                  <a:pt x="0" y="0"/>
                </a:moveTo>
                <a:lnTo>
                  <a:pt x="287439" y="0"/>
                </a:lnTo>
                <a:lnTo>
                  <a:pt x="287439" y="184835"/>
                </a:lnTo>
                <a:lnTo>
                  <a:pt x="0" y="18483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96680" y="1428750"/>
            <a:ext cx="270510" cy="185420"/>
          </a:xfrm>
          <a:custGeom>
            <a:avLst/>
            <a:gdLst/>
            <a:ahLst/>
            <a:cxnLst/>
            <a:rect l="l" t="t" r="r" b="b"/>
            <a:pathLst>
              <a:path w="270510" h="185419">
                <a:moveTo>
                  <a:pt x="0" y="0"/>
                </a:moveTo>
                <a:lnTo>
                  <a:pt x="269900" y="0"/>
                </a:lnTo>
                <a:lnTo>
                  <a:pt x="269900" y="184835"/>
                </a:lnTo>
                <a:lnTo>
                  <a:pt x="0" y="18483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66568" y="1428750"/>
            <a:ext cx="270510" cy="185420"/>
          </a:xfrm>
          <a:custGeom>
            <a:avLst/>
            <a:gdLst/>
            <a:ahLst/>
            <a:cxnLst/>
            <a:rect l="l" t="t" r="r" b="b"/>
            <a:pathLst>
              <a:path w="270510" h="185419">
                <a:moveTo>
                  <a:pt x="0" y="0"/>
                </a:moveTo>
                <a:lnTo>
                  <a:pt x="269900" y="0"/>
                </a:lnTo>
                <a:lnTo>
                  <a:pt x="269900" y="184835"/>
                </a:lnTo>
                <a:lnTo>
                  <a:pt x="0" y="18483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36468" y="1428750"/>
            <a:ext cx="270510" cy="185420"/>
          </a:xfrm>
          <a:custGeom>
            <a:avLst/>
            <a:gdLst/>
            <a:ahLst/>
            <a:cxnLst/>
            <a:rect l="l" t="t" r="r" b="b"/>
            <a:pathLst>
              <a:path w="270510" h="185419">
                <a:moveTo>
                  <a:pt x="0" y="0"/>
                </a:moveTo>
                <a:lnTo>
                  <a:pt x="269900" y="0"/>
                </a:lnTo>
                <a:lnTo>
                  <a:pt x="269900" y="184835"/>
                </a:lnTo>
                <a:lnTo>
                  <a:pt x="0" y="18483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6369" y="1428750"/>
            <a:ext cx="270510" cy="185420"/>
          </a:xfrm>
          <a:custGeom>
            <a:avLst/>
            <a:gdLst/>
            <a:ahLst/>
            <a:cxnLst/>
            <a:rect l="l" t="t" r="r" b="b"/>
            <a:pathLst>
              <a:path w="270510" h="185419">
                <a:moveTo>
                  <a:pt x="0" y="0"/>
                </a:moveTo>
                <a:lnTo>
                  <a:pt x="269900" y="0"/>
                </a:lnTo>
                <a:lnTo>
                  <a:pt x="269900" y="184835"/>
                </a:lnTo>
                <a:lnTo>
                  <a:pt x="0" y="18483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76256" y="1428750"/>
            <a:ext cx="270510" cy="185420"/>
          </a:xfrm>
          <a:custGeom>
            <a:avLst/>
            <a:gdLst/>
            <a:ahLst/>
            <a:cxnLst/>
            <a:rect l="l" t="t" r="r" b="b"/>
            <a:pathLst>
              <a:path w="270510" h="185419">
                <a:moveTo>
                  <a:pt x="0" y="0"/>
                </a:moveTo>
                <a:lnTo>
                  <a:pt x="269900" y="0"/>
                </a:lnTo>
                <a:lnTo>
                  <a:pt x="269900" y="184835"/>
                </a:lnTo>
                <a:lnTo>
                  <a:pt x="0" y="18483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46156" y="1428750"/>
            <a:ext cx="270510" cy="185420"/>
          </a:xfrm>
          <a:custGeom>
            <a:avLst/>
            <a:gdLst/>
            <a:ahLst/>
            <a:cxnLst/>
            <a:rect l="l" t="t" r="r" b="b"/>
            <a:pathLst>
              <a:path w="270510" h="185419">
                <a:moveTo>
                  <a:pt x="0" y="0"/>
                </a:moveTo>
                <a:lnTo>
                  <a:pt x="269900" y="0"/>
                </a:lnTo>
                <a:lnTo>
                  <a:pt x="269900" y="184835"/>
                </a:lnTo>
                <a:lnTo>
                  <a:pt x="0" y="18483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16057" y="1428750"/>
            <a:ext cx="270510" cy="185420"/>
          </a:xfrm>
          <a:custGeom>
            <a:avLst/>
            <a:gdLst/>
            <a:ahLst/>
            <a:cxnLst/>
            <a:rect l="l" t="t" r="r" b="b"/>
            <a:pathLst>
              <a:path w="270510" h="185419">
                <a:moveTo>
                  <a:pt x="0" y="0"/>
                </a:moveTo>
                <a:lnTo>
                  <a:pt x="269900" y="0"/>
                </a:lnTo>
                <a:lnTo>
                  <a:pt x="269900" y="184835"/>
                </a:lnTo>
                <a:lnTo>
                  <a:pt x="0" y="18483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85945" y="1428750"/>
            <a:ext cx="270510" cy="185420"/>
          </a:xfrm>
          <a:custGeom>
            <a:avLst/>
            <a:gdLst/>
            <a:ahLst/>
            <a:cxnLst/>
            <a:rect l="l" t="t" r="r" b="b"/>
            <a:pathLst>
              <a:path w="270510" h="185419">
                <a:moveTo>
                  <a:pt x="0" y="0"/>
                </a:moveTo>
                <a:lnTo>
                  <a:pt x="269900" y="0"/>
                </a:lnTo>
                <a:lnTo>
                  <a:pt x="269900" y="184835"/>
                </a:lnTo>
                <a:lnTo>
                  <a:pt x="0" y="18483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55845" y="1428750"/>
            <a:ext cx="270510" cy="185420"/>
          </a:xfrm>
          <a:custGeom>
            <a:avLst/>
            <a:gdLst/>
            <a:ahLst/>
            <a:cxnLst/>
            <a:rect l="l" t="t" r="r" b="b"/>
            <a:pathLst>
              <a:path w="270510" h="185419">
                <a:moveTo>
                  <a:pt x="0" y="0"/>
                </a:moveTo>
                <a:lnTo>
                  <a:pt x="269900" y="0"/>
                </a:lnTo>
                <a:lnTo>
                  <a:pt x="269900" y="184835"/>
                </a:lnTo>
                <a:lnTo>
                  <a:pt x="0" y="18483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25746" y="1428750"/>
            <a:ext cx="270510" cy="185420"/>
          </a:xfrm>
          <a:custGeom>
            <a:avLst/>
            <a:gdLst/>
            <a:ahLst/>
            <a:cxnLst/>
            <a:rect l="l" t="t" r="r" b="b"/>
            <a:pathLst>
              <a:path w="270510" h="185419">
                <a:moveTo>
                  <a:pt x="0" y="0"/>
                </a:moveTo>
                <a:lnTo>
                  <a:pt x="269900" y="0"/>
                </a:lnTo>
                <a:lnTo>
                  <a:pt x="269900" y="184835"/>
                </a:lnTo>
                <a:lnTo>
                  <a:pt x="0" y="18483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95633" y="1428750"/>
            <a:ext cx="269240" cy="185420"/>
          </a:xfrm>
          <a:custGeom>
            <a:avLst/>
            <a:gdLst/>
            <a:ahLst/>
            <a:cxnLst/>
            <a:rect l="l" t="t" r="r" b="b"/>
            <a:pathLst>
              <a:path w="269239" h="185419">
                <a:moveTo>
                  <a:pt x="0" y="0"/>
                </a:moveTo>
                <a:lnTo>
                  <a:pt x="268757" y="0"/>
                </a:lnTo>
                <a:lnTo>
                  <a:pt x="268757" y="184835"/>
                </a:lnTo>
                <a:lnTo>
                  <a:pt x="0" y="184835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64391" y="1428750"/>
            <a:ext cx="269240" cy="185420"/>
          </a:xfrm>
          <a:custGeom>
            <a:avLst/>
            <a:gdLst/>
            <a:ahLst/>
            <a:cxnLst/>
            <a:rect l="l" t="t" r="r" b="b"/>
            <a:pathLst>
              <a:path w="269239" h="185419">
                <a:moveTo>
                  <a:pt x="0" y="0"/>
                </a:moveTo>
                <a:lnTo>
                  <a:pt x="268757" y="0"/>
                </a:lnTo>
                <a:lnTo>
                  <a:pt x="268757" y="184835"/>
                </a:lnTo>
                <a:lnTo>
                  <a:pt x="0" y="184835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33148" y="1428750"/>
            <a:ext cx="272415" cy="185420"/>
          </a:xfrm>
          <a:custGeom>
            <a:avLst/>
            <a:gdLst/>
            <a:ahLst/>
            <a:cxnLst/>
            <a:rect l="l" t="t" r="r" b="b"/>
            <a:pathLst>
              <a:path w="272414" h="185419">
                <a:moveTo>
                  <a:pt x="0" y="0"/>
                </a:moveTo>
                <a:lnTo>
                  <a:pt x="272161" y="0"/>
                </a:lnTo>
                <a:lnTo>
                  <a:pt x="272161" y="184835"/>
                </a:lnTo>
                <a:lnTo>
                  <a:pt x="0" y="184835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05322" y="1428750"/>
            <a:ext cx="270510" cy="185420"/>
          </a:xfrm>
          <a:custGeom>
            <a:avLst/>
            <a:gdLst/>
            <a:ahLst/>
            <a:cxnLst/>
            <a:rect l="l" t="t" r="r" b="b"/>
            <a:pathLst>
              <a:path w="270510" h="185419">
                <a:moveTo>
                  <a:pt x="0" y="0"/>
                </a:moveTo>
                <a:lnTo>
                  <a:pt x="269900" y="0"/>
                </a:lnTo>
                <a:lnTo>
                  <a:pt x="269900" y="184835"/>
                </a:lnTo>
                <a:lnTo>
                  <a:pt x="0" y="184835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75222" y="1428750"/>
            <a:ext cx="270510" cy="185420"/>
          </a:xfrm>
          <a:custGeom>
            <a:avLst/>
            <a:gdLst/>
            <a:ahLst/>
            <a:cxnLst/>
            <a:rect l="l" t="t" r="r" b="b"/>
            <a:pathLst>
              <a:path w="270510" h="185419">
                <a:moveTo>
                  <a:pt x="0" y="0"/>
                </a:moveTo>
                <a:lnTo>
                  <a:pt x="269900" y="0"/>
                </a:lnTo>
                <a:lnTo>
                  <a:pt x="269900" y="184835"/>
                </a:lnTo>
                <a:lnTo>
                  <a:pt x="0" y="184835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45110" y="1428750"/>
            <a:ext cx="270510" cy="185420"/>
          </a:xfrm>
          <a:custGeom>
            <a:avLst/>
            <a:gdLst/>
            <a:ahLst/>
            <a:cxnLst/>
            <a:rect l="l" t="t" r="r" b="b"/>
            <a:pathLst>
              <a:path w="270509" h="185419">
                <a:moveTo>
                  <a:pt x="0" y="0"/>
                </a:moveTo>
                <a:lnTo>
                  <a:pt x="269900" y="0"/>
                </a:lnTo>
                <a:lnTo>
                  <a:pt x="269900" y="184835"/>
                </a:lnTo>
                <a:lnTo>
                  <a:pt x="0" y="184835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15011" y="1428750"/>
            <a:ext cx="270510" cy="185420"/>
          </a:xfrm>
          <a:custGeom>
            <a:avLst/>
            <a:gdLst/>
            <a:ahLst/>
            <a:cxnLst/>
            <a:rect l="l" t="t" r="r" b="b"/>
            <a:pathLst>
              <a:path w="270509" h="185419">
                <a:moveTo>
                  <a:pt x="0" y="0"/>
                </a:moveTo>
                <a:lnTo>
                  <a:pt x="269900" y="0"/>
                </a:lnTo>
                <a:lnTo>
                  <a:pt x="269900" y="184835"/>
                </a:lnTo>
                <a:lnTo>
                  <a:pt x="0" y="184835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84910" y="1428750"/>
            <a:ext cx="270510" cy="185420"/>
          </a:xfrm>
          <a:custGeom>
            <a:avLst/>
            <a:gdLst/>
            <a:ahLst/>
            <a:cxnLst/>
            <a:rect l="l" t="t" r="r" b="b"/>
            <a:pathLst>
              <a:path w="270509" h="185419">
                <a:moveTo>
                  <a:pt x="0" y="0"/>
                </a:moveTo>
                <a:lnTo>
                  <a:pt x="269900" y="0"/>
                </a:lnTo>
                <a:lnTo>
                  <a:pt x="269900" y="184835"/>
                </a:lnTo>
                <a:lnTo>
                  <a:pt x="0" y="184835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54799" y="1428750"/>
            <a:ext cx="270510" cy="185420"/>
          </a:xfrm>
          <a:custGeom>
            <a:avLst/>
            <a:gdLst/>
            <a:ahLst/>
            <a:cxnLst/>
            <a:rect l="l" t="t" r="r" b="b"/>
            <a:pathLst>
              <a:path w="270509" h="185419">
                <a:moveTo>
                  <a:pt x="0" y="0"/>
                </a:moveTo>
                <a:lnTo>
                  <a:pt x="269900" y="0"/>
                </a:lnTo>
                <a:lnTo>
                  <a:pt x="269900" y="184835"/>
                </a:lnTo>
                <a:lnTo>
                  <a:pt x="0" y="184835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524698" y="1428750"/>
            <a:ext cx="270510" cy="185420"/>
          </a:xfrm>
          <a:custGeom>
            <a:avLst/>
            <a:gdLst/>
            <a:ahLst/>
            <a:cxnLst/>
            <a:rect l="l" t="t" r="r" b="b"/>
            <a:pathLst>
              <a:path w="270509" h="185419">
                <a:moveTo>
                  <a:pt x="0" y="0"/>
                </a:moveTo>
                <a:lnTo>
                  <a:pt x="269900" y="0"/>
                </a:lnTo>
                <a:lnTo>
                  <a:pt x="269900" y="184835"/>
                </a:lnTo>
                <a:lnTo>
                  <a:pt x="0" y="184835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794587" y="1428750"/>
            <a:ext cx="270510" cy="185420"/>
          </a:xfrm>
          <a:custGeom>
            <a:avLst/>
            <a:gdLst/>
            <a:ahLst/>
            <a:cxnLst/>
            <a:rect l="l" t="t" r="r" b="b"/>
            <a:pathLst>
              <a:path w="270509" h="185419">
                <a:moveTo>
                  <a:pt x="0" y="0"/>
                </a:moveTo>
                <a:lnTo>
                  <a:pt x="269900" y="0"/>
                </a:lnTo>
                <a:lnTo>
                  <a:pt x="269900" y="184835"/>
                </a:lnTo>
                <a:lnTo>
                  <a:pt x="0" y="184835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064487" y="1428750"/>
            <a:ext cx="270510" cy="185420"/>
          </a:xfrm>
          <a:custGeom>
            <a:avLst/>
            <a:gdLst/>
            <a:ahLst/>
            <a:cxnLst/>
            <a:rect l="l" t="t" r="r" b="b"/>
            <a:pathLst>
              <a:path w="270509" h="185419">
                <a:moveTo>
                  <a:pt x="0" y="0"/>
                </a:moveTo>
                <a:lnTo>
                  <a:pt x="269900" y="0"/>
                </a:lnTo>
                <a:lnTo>
                  <a:pt x="269900" y="184835"/>
                </a:lnTo>
                <a:lnTo>
                  <a:pt x="0" y="184835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42950" y="1613585"/>
            <a:ext cx="1078865" cy="348615"/>
          </a:xfrm>
          <a:custGeom>
            <a:avLst/>
            <a:gdLst/>
            <a:ahLst/>
            <a:cxnLst/>
            <a:rect l="l" t="t" r="r" b="b"/>
            <a:pathLst>
              <a:path w="1078864" h="348614">
                <a:moveTo>
                  <a:pt x="0" y="0"/>
                </a:moveTo>
                <a:lnTo>
                  <a:pt x="1078852" y="0"/>
                </a:lnTo>
                <a:lnTo>
                  <a:pt x="1078852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2070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821802" y="1613585"/>
            <a:ext cx="287655" cy="348615"/>
          </a:xfrm>
          <a:custGeom>
            <a:avLst/>
            <a:gdLst/>
            <a:ahLst/>
            <a:cxnLst/>
            <a:rect l="l" t="t" r="r" b="b"/>
            <a:pathLst>
              <a:path w="287655" h="348614">
                <a:moveTo>
                  <a:pt x="0" y="0"/>
                </a:moveTo>
                <a:lnTo>
                  <a:pt x="287439" y="0"/>
                </a:lnTo>
                <a:lnTo>
                  <a:pt x="287439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109241" y="1613585"/>
            <a:ext cx="287655" cy="348615"/>
          </a:xfrm>
          <a:custGeom>
            <a:avLst/>
            <a:gdLst/>
            <a:ahLst/>
            <a:cxnLst/>
            <a:rect l="l" t="t" r="r" b="b"/>
            <a:pathLst>
              <a:path w="287655" h="348614">
                <a:moveTo>
                  <a:pt x="0" y="0"/>
                </a:moveTo>
                <a:lnTo>
                  <a:pt x="287439" y="0"/>
                </a:lnTo>
                <a:lnTo>
                  <a:pt x="287439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96680" y="1613585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10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666568" y="1613585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10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936468" y="1613585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10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206369" y="1613585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10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76256" y="1613585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10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746156" y="1613585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10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16057" y="1613585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10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285945" y="1613585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10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555845" y="1613585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10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825746" y="1613585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10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095633" y="1613585"/>
            <a:ext cx="269240" cy="348615"/>
          </a:xfrm>
          <a:custGeom>
            <a:avLst/>
            <a:gdLst/>
            <a:ahLst/>
            <a:cxnLst/>
            <a:rect l="l" t="t" r="r" b="b"/>
            <a:pathLst>
              <a:path w="269239" h="348614">
                <a:moveTo>
                  <a:pt x="0" y="0"/>
                </a:moveTo>
                <a:lnTo>
                  <a:pt x="268757" y="0"/>
                </a:lnTo>
                <a:lnTo>
                  <a:pt x="268757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364391" y="1613585"/>
            <a:ext cx="269240" cy="348615"/>
          </a:xfrm>
          <a:custGeom>
            <a:avLst/>
            <a:gdLst/>
            <a:ahLst/>
            <a:cxnLst/>
            <a:rect l="l" t="t" r="r" b="b"/>
            <a:pathLst>
              <a:path w="269239" h="348614">
                <a:moveTo>
                  <a:pt x="0" y="0"/>
                </a:moveTo>
                <a:lnTo>
                  <a:pt x="268757" y="0"/>
                </a:lnTo>
                <a:lnTo>
                  <a:pt x="268757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33148" y="1613585"/>
            <a:ext cx="272415" cy="348615"/>
          </a:xfrm>
          <a:custGeom>
            <a:avLst/>
            <a:gdLst/>
            <a:ahLst/>
            <a:cxnLst/>
            <a:rect l="l" t="t" r="r" b="b"/>
            <a:pathLst>
              <a:path w="272414" h="348614">
                <a:moveTo>
                  <a:pt x="0" y="0"/>
                </a:moveTo>
                <a:lnTo>
                  <a:pt x="272161" y="0"/>
                </a:lnTo>
                <a:lnTo>
                  <a:pt x="272161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905322" y="1613585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10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175222" y="1613585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10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445110" y="1613585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09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15011" y="1613585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09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984910" y="1613585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09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254799" y="1613585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09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524698" y="1613585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09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794587" y="1613585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09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064487" y="1613585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09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42950" y="1962175"/>
            <a:ext cx="1078865" cy="348615"/>
          </a:xfrm>
          <a:custGeom>
            <a:avLst/>
            <a:gdLst/>
            <a:ahLst/>
            <a:cxnLst/>
            <a:rect l="l" t="t" r="r" b="b"/>
            <a:pathLst>
              <a:path w="1078864" h="348614">
                <a:moveTo>
                  <a:pt x="0" y="0"/>
                </a:moveTo>
                <a:lnTo>
                  <a:pt x="1078852" y="0"/>
                </a:lnTo>
                <a:lnTo>
                  <a:pt x="1078852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2070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21802" y="1962175"/>
            <a:ext cx="287655" cy="348615"/>
          </a:xfrm>
          <a:custGeom>
            <a:avLst/>
            <a:gdLst/>
            <a:ahLst/>
            <a:cxnLst/>
            <a:rect l="l" t="t" r="r" b="b"/>
            <a:pathLst>
              <a:path w="287655" h="348614">
                <a:moveTo>
                  <a:pt x="0" y="0"/>
                </a:moveTo>
                <a:lnTo>
                  <a:pt x="287439" y="0"/>
                </a:lnTo>
                <a:lnTo>
                  <a:pt x="287439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109241" y="1962175"/>
            <a:ext cx="287655" cy="348615"/>
          </a:xfrm>
          <a:custGeom>
            <a:avLst/>
            <a:gdLst/>
            <a:ahLst/>
            <a:cxnLst/>
            <a:rect l="l" t="t" r="r" b="b"/>
            <a:pathLst>
              <a:path w="287655" h="348614">
                <a:moveTo>
                  <a:pt x="0" y="0"/>
                </a:moveTo>
                <a:lnTo>
                  <a:pt x="287439" y="0"/>
                </a:lnTo>
                <a:lnTo>
                  <a:pt x="287439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396680" y="1962175"/>
            <a:ext cx="270510" cy="92710"/>
          </a:xfrm>
          <a:custGeom>
            <a:avLst/>
            <a:gdLst/>
            <a:ahLst/>
            <a:cxnLst/>
            <a:rect l="l" t="t" r="r" b="b"/>
            <a:pathLst>
              <a:path w="270510" h="92710">
                <a:moveTo>
                  <a:pt x="0" y="92379"/>
                </a:moveTo>
                <a:lnTo>
                  <a:pt x="269900" y="92379"/>
                </a:lnTo>
                <a:lnTo>
                  <a:pt x="269900" y="0"/>
                </a:lnTo>
                <a:lnTo>
                  <a:pt x="0" y="0"/>
                </a:lnTo>
                <a:lnTo>
                  <a:pt x="0" y="923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96680" y="2186584"/>
            <a:ext cx="270510" cy="124460"/>
          </a:xfrm>
          <a:custGeom>
            <a:avLst/>
            <a:gdLst/>
            <a:ahLst/>
            <a:cxnLst/>
            <a:rect l="l" t="t" r="r" b="b"/>
            <a:pathLst>
              <a:path w="270510" h="124460">
                <a:moveTo>
                  <a:pt x="0" y="124180"/>
                </a:moveTo>
                <a:lnTo>
                  <a:pt x="269900" y="124180"/>
                </a:lnTo>
                <a:lnTo>
                  <a:pt x="269900" y="0"/>
                </a:lnTo>
                <a:lnTo>
                  <a:pt x="0" y="0"/>
                </a:lnTo>
                <a:lnTo>
                  <a:pt x="0" y="1241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66568" y="1962175"/>
            <a:ext cx="270510" cy="92710"/>
          </a:xfrm>
          <a:custGeom>
            <a:avLst/>
            <a:gdLst/>
            <a:ahLst/>
            <a:cxnLst/>
            <a:rect l="l" t="t" r="r" b="b"/>
            <a:pathLst>
              <a:path w="270510" h="92710">
                <a:moveTo>
                  <a:pt x="0" y="92379"/>
                </a:moveTo>
                <a:lnTo>
                  <a:pt x="269900" y="92379"/>
                </a:lnTo>
                <a:lnTo>
                  <a:pt x="269900" y="0"/>
                </a:lnTo>
                <a:lnTo>
                  <a:pt x="0" y="0"/>
                </a:lnTo>
                <a:lnTo>
                  <a:pt x="0" y="923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66568" y="2186584"/>
            <a:ext cx="270510" cy="124460"/>
          </a:xfrm>
          <a:custGeom>
            <a:avLst/>
            <a:gdLst/>
            <a:ahLst/>
            <a:cxnLst/>
            <a:rect l="l" t="t" r="r" b="b"/>
            <a:pathLst>
              <a:path w="270510" h="124460">
                <a:moveTo>
                  <a:pt x="0" y="124180"/>
                </a:moveTo>
                <a:lnTo>
                  <a:pt x="269900" y="124180"/>
                </a:lnTo>
                <a:lnTo>
                  <a:pt x="269900" y="0"/>
                </a:lnTo>
                <a:lnTo>
                  <a:pt x="0" y="0"/>
                </a:lnTo>
                <a:lnTo>
                  <a:pt x="0" y="1241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936468" y="1962175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10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06369" y="1962175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10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476256" y="1962175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10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746156" y="1962175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10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016057" y="1962175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10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285945" y="1962175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10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555845" y="1962175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10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825746" y="1962175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10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095633" y="1962175"/>
            <a:ext cx="269240" cy="348615"/>
          </a:xfrm>
          <a:custGeom>
            <a:avLst/>
            <a:gdLst/>
            <a:ahLst/>
            <a:cxnLst/>
            <a:rect l="l" t="t" r="r" b="b"/>
            <a:pathLst>
              <a:path w="269239" h="348614">
                <a:moveTo>
                  <a:pt x="0" y="0"/>
                </a:moveTo>
                <a:lnTo>
                  <a:pt x="268757" y="0"/>
                </a:lnTo>
                <a:lnTo>
                  <a:pt x="268757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364391" y="1962175"/>
            <a:ext cx="269240" cy="348615"/>
          </a:xfrm>
          <a:custGeom>
            <a:avLst/>
            <a:gdLst/>
            <a:ahLst/>
            <a:cxnLst/>
            <a:rect l="l" t="t" r="r" b="b"/>
            <a:pathLst>
              <a:path w="269239" h="348614">
                <a:moveTo>
                  <a:pt x="0" y="0"/>
                </a:moveTo>
                <a:lnTo>
                  <a:pt x="268757" y="0"/>
                </a:lnTo>
                <a:lnTo>
                  <a:pt x="268757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633148" y="1962175"/>
            <a:ext cx="272415" cy="348615"/>
          </a:xfrm>
          <a:custGeom>
            <a:avLst/>
            <a:gdLst/>
            <a:ahLst/>
            <a:cxnLst/>
            <a:rect l="l" t="t" r="r" b="b"/>
            <a:pathLst>
              <a:path w="272414" h="348614">
                <a:moveTo>
                  <a:pt x="0" y="0"/>
                </a:moveTo>
                <a:lnTo>
                  <a:pt x="272161" y="0"/>
                </a:lnTo>
                <a:lnTo>
                  <a:pt x="272161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905322" y="1962175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10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175222" y="1962175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10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445110" y="1962175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09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715011" y="1962175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09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984910" y="1962175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09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254799" y="1962175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09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524698" y="1962175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09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794587" y="1962175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09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064487" y="1962175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09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42950" y="2310752"/>
            <a:ext cx="1078865" cy="348615"/>
          </a:xfrm>
          <a:custGeom>
            <a:avLst/>
            <a:gdLst/>
            <a:ahLst/>
            <a:cxnLst/>
            <a:rect l="l" t="t" r="r" b="b"/>
            <a:pathLst>
              <a:path w="1078864" h="348614">
                <a:moveTo>
                  <a:pt x="0" y="0"/>
                </a:moveTo>
                <a:lnTo>
                  <a:pt x="1078852" y="0"/>
                </a:lnTo>
                <a:lnTo>
                  <a:pt x="1078852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2070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821802" y="2310752"/>
            <a:ext cx="287655" cy="348615"/>
          </a:xfrm>
          <a:custGeom>
            <a:avLst/>
            <a:gdLst/>
            <a:ahLst/>
            <a:cxnLst/>
            <a:rect l="l" t="t" r="r" b="b"/>
            <a:pathLst>
              <a:path w="287655" h="348614">
                <a:moveTo>
                  <a:pt x="0" y="0"/>
                </a:moveTo>
                <a:lnTo>
                  <a:pt x="287439" y="0"/>
                </a:lnTo>
                <a:lnTo>
                  <a:pt x="287439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09241" y="2310752"/>
            <a:ext cx="287655" cy="348615"/>
          </a:xfrm>
          <a:custGeom>
            <a:avLst/>
            <a:gdLst/>
            <a:ahLst/>
            <a:cxnLst/>
            <a:rect l="l" t="t" r="r" b="b"/>
            <a:pathLst>
              <a:path w="287655" h="348614">
                <a:moveTo>
                  <a:pt x="0" y="0"/>
                </a:moveTo>
                <a:lnTo>
                  <a:pt x="287439" y="0"/>
                </a:lnTo>
                <a:lnTo>
                  <a:pt x="287439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396680" y="2310752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10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666568" y="2310752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10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936468" y="2310752"/>
            <a:ext cx="270510" cy="88265"/>
          </a:xfrm>
          <a:custGeom>
            <a:avLst/>
            <a:gdLst/>
            <a:ahLst/>
            <a:cxnLst/>
            <a:rect l="l" t="t" r="r" b="b"/>
            <a:pathLst>
              <a:path w="270510" h="88264">
                <a:moveTo>
                  <a:pt x="0" y="87833"/>
                </a:moveTo>
                <a:lnTo>
                  <a:pt x="269900" y="87833"/>
                </a:lnTo>
                <a:lnTo>
                  <a:pt x="269900" y="0"/>
                </a:lnTo>
                <a:lnTo>
                  <a:pt x="0" y="0"/>
                </a:lnTo>
                <a:lnTo>
                  <a:pt x="0" y="878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936468" y="2530614"/>
            <a:ext cx="270510" cy="128905"/>
          </a:xfrm>
          <a:custGeom>
            <a:avLst/>
            <a:gdLst/>
            <a:ahLst/>
            <a:cxnLst/>
            <a:rect l="l" t="t" r="r" b="b"/>
            <a:pathLst>
              <a:path w="270510" h="128905">
                <a:moveTo>
                  <a:pt x="0" y="128727"/>
                </a:moveTo>
                <a:lnTo>
                  <a:pt x="269900" y="128727"/>
                </a:lnTo>
                <a:lnTo>
                  <a:pt x="269900" y="0"/>
                </a:lnTo>
                <a:lnTo>
                  <a:pt x="0" y="0"/>
                </a:lnTo>
                <a:lnTo>
                  <a:pt x="0" y="1287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206369" y="2310752"/>
            <a:ext cx="270510" cy="88265"/>
          </a:xfrm>
          <a:custGeom>
            <a:avLst/>
            <a:gdLst/>
            <a:ahLst/>
            <a:cxnLst/>
            <a:rect l="l" t="t" r="r" b="b"/>
            <a:pathLst>
              <a:path w="270510" h="88264">
                <a:moveTo>
                  <a:pt x="0" y="87833"/>
                </a:moveTo>
                <a:lnTo>
                  <a:pt x="269900" y="87833"/>
                </a:lnTo>
                <a:lnTo>
                  <a:pt x="269900" y="0"/>
                </a:lnTo>
                <a:lnTo>
                  <a:pt x="0" y="0"/>
                </a:lnTo>
                <a:lnTo>
                  <a:pt x="0" y="878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206369" y="2530614"/>
            <a:ext cx="270510" cy="128905"/>
          </a:xfrm>
          <a:custGeom>
            <a:avLst/>
            <a:gdLst/>
            <a:ahLst/>
            <a:cxnLst/>
            <a:rect l="l" t="t" r="r" b="b"/>
            <a:pathLst>
              <a:path w="270510" h="128905">
                <a:moveTo>
                  <a:pt x="0" y="128727"/>
                </a:moveTo>
                <a:lnTo>
                  <a:pt x="269900" y="128727"/>
                </a:lnTo>
                <a:lnTo>
                  <a:pt x="269900" y="0"/>
                </a:lnTo>
                <a:lnTo>
                  <a:pt x="0" y="0"/>
                </a:lnTo>
                <a:lnTo>
                  <a:pt x="0" y="1287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476256" y="2310752"/>
            <a:ext cx="270510" cy="88265"/>
          </a:xfrm>
          <a:custGeom>
            <a:avLst/>
            <a:gdLst/>
            <a:ahLst/>
            <a:cxnLst/>
            <a:rect l="l" t="t" r="r" b="b"/>
            <a:pathLst>
              <a:path w="270510" h="88264">
                <a:moveTo>
                  <a:pt x="0" y="87833"/>
                </a:moveTo>
                <a:lnTo>
                  <a:pt x="269900" y="87833"/>
                </a:lnTo>
                <a:lnTo>
                  <a:pt x="269900" y="0"/>
                </a:lnTo>
                <a:lnTo>
                  <a:pt x="0" y="0"/>
                </a:lnTo>
                <a:lnTo>
                  <a:pt x="0" y="878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476256" y="2530614"/>
            <a:ext cx="270510" cy="128905"/>
          </a:xfrm>
          <a:custGeom>
            <a:avLst/>
            <a:gdLst/>
            <a:ahLst/>
            <a:cxnLst/>
            <a:rect l="l" t="t" r="r" b="b"/>
            <a:pathLst>
              <a:path w="270510" h="128905">
                <a:moveTo>
                  <a:pt x="0" y="128727"/>
                </a:moveTo>
                <a:lnTo>
                  <a:pt x="269900" y="128727"/>
                </a:lnTo>
                <a:lnTo>
                  <a:pt x="269900" y="0"/>
                </a:lnTo>
                <a:lnTo>
                  <a:pt x="0" y="0"/>
                </a:lnTo>
                <a:lnTo>
                  <a:pt x="0" y="1287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746156" y="2310752"/>
            <a:ext cx="270510" cy="88265"/>
          </a:xfrm>
          <a:custGeom>
            <a:avLst/>
            <a:gdLst/>
            <a:ahLst/>
            <a:cxnLst/>
            <a:rect l="l" t="t" r="r" b="b"/>
            <a:pathLst>
              <a:path w="270510" h="88264">
                <a:moveTo>
                  <a:pt x="0" y="87833"/>
                </a:moveTo>
                <a:lnTo>
                  <a:pt x="269900" y="87833"/>
                </a:lnTo>
                <a:lnTo>
                  <a:pt x="269900" y="0"/>
                </a:lnTo>
                <a:lnTo>
                  <a:pt x="0" y="0"/>
                </a:lnTo>
                <a:lnTo>
                  <a:pt x="0" y="878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746156" y="2530614"/>
            <a:ext cx="270510" cy="128905"/>
          </a:xfrm>
          <a:custGeom>
            <a:avLst/>
            <a:gdLst/>
            <a:ahLst/>
            <a:cxnLst/>
            <a:rect l="l" t="t" r="r" b="b"/>
            <a:pathLst>
              <a:path w="270510" h="128905">
                <a:moveTo>
                  <a:pt x="0" y="128727"/>
                </a:moveTo>
                <a:lnTo>
                  <a:pt x="269900" y="128727"/>
                </a:lnTo>
                <a:lnTo>
                  <a:pt x="269900" y="0"/>
                </a:lnTo>
                <a:lnTo>
                  <a:pt x="0" y="0"/>
                </a:lnTo>
                <a:lnTo>
                  <a:pt x="0" y="1287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016057" y="2310752"/>
            <a:ext cx="270510" cy="88265"/>
          </a:xfrm>
          <a:custGeom>
            <a:avLst/>
            <a:gdLst/>
            <a:ahLst/>
            <a:cxnLst/>
            <a:rect l="l" t="t" r="r" b="b"/>
            <a:pathLst>
              <a:path w="270510" h="88264">
                <a:moveTo>
                  <a:pt x="0" y="87833"/>
                </a:moveTo>
                <a:lnTo>
                  <a:pt x="269900" y="87833"/>
                </a:lnTo>
                <a:lnTo>
                  <a:pt x="269900" y="0"/>
                </a:lnTo>
                <a:lnTo>
                  <a:pt x="0" y="0"/>
                </a:lnTo>
                <a:lnTo>
                  <a:pt x="0" y="878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016057" y="2530614"/>
            <a:ext cx="270510" cy="128905"/>
          </a:xfrm>
          <a:custGeom>
            <a:avLst/>
            <a:gdLst/>
            <a:ahLst/>
            <a:cxnLst/>
            <a:rect l="l" t="t" r="r" b="b"/>
            <a:pathLst>
              <a:path w="270510" h="128905">
                <a:moveTo>
                  <a:pt x="0" y="128727"/>
                </a:moveTo>
                <a:lnTo>
                  <a:pt x="269900" y="128727"/>
                </a:lnTo>
                <a:lnTo>
                  <a:pt x="269900" y="0"/>
                </a:lnTo>
                <a:lnTo>
                  <a:pt x="0" y="0"/>
                </a:lnTo>
                <a:lnTo>
                  <a:pt x="0" y="1287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285945" y="2310752"/>
            <a:ext cx="270510" cy="88265"/>
          </a:xfrm>
          <a:custGeom>
            <a:avLst/>
            <a:gdLst/>
            <a:ahLst/>
            <a:cxnLst/>
            <a:rect l="l" t="t" r="r" b="b"/>
            <a:pathLst>
              <a:path w="270510" h="88264">
                <a:moveTo>
                  <a:pt x="0" y="87833"/>
                </a:moveTo>
                <a:lnTo>
                  <a:pt x="269900" y="87833"/>
                </a:lnTo>
                <a:lnTo>
                  <a:pt x="269900" y="0"/>
                </a:lnTo>
                <a:lnTo>
                  <a:pt x="0" y="0"/>
                </a:lnTo>
                <a:lnTo>
                  <a:pt x="0" y="878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285945" y="2530614"/>
            <a:ext cx="270510" cy="128905"/>
          </a:xfrm>
          <a:custGeom>
            <a:avLst/>
            <a:gdLst/>
            <a:ahLst/>
            <a:cxnLst/>
            <a:rect l="l" t="t" r="r" b="b"/>
            <a:pathLst>
              <a:path w="270510" h="128905">
                <a:moveTo>
                  <a:pt x="0" y="128727"/>
                </a:moveTo>
                <a:lnTo>
                  <a:pt x="269900" y="128727"/>
                </a:lnTo>
                <a:lnTo>
                  <a:pt x="269900" y="0"/>
                </a:lnTo>
                <a:lnTo>
                  <a:pt x="0" y="0"/>
                </a:lnTo>
                <a:lnTo>
                  <a:pt x="0" y="1287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555845" y="2310752"/>
            <a:ext cx="270510" cy="88265"/>
          </a:xfrm>
          <a:custGeom>
            <a:avLst/>
            <a:gdLst/>
            <a:ahLst/>
            <a:cxnLst/>
            <a:rect l="l" t="t" r="r" b="b"/>
            <a:pathLst>
              <a:path w="270510" h="88264">
                <a:moveTo>
                  <a:pt x="0" y="87833"/>
                </a:moveTo>
                <a:lnTo>
                  <a:pt x="269900" y="87833"/>
                </a:lnTo>
                <a:lnTo>
                  <a:pt x="269900" y="0"/>
                </a:lnTo>
                <a:lnTo>
                  <a:pt x="0" y="0"/>
                </a:lnTo>
                <a:lnTo>
                  <a:pt x="0" y="878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555845" y="2530614"/>
            <a:ext cx="270510" cy="128905"/>
          </a:xfrm>
          <a:custGeom>
            <a:avLst/>
            <a:gdLst/>
            <a:ahLst/>
            <a:cxnLst/>
            <a:rect l="l" t="t" r="r" b="b"/>
            <a:pathLst>
              <a:path w="270510" h="128905">
                <a:moveTo>
                  <a:pt x="0" y="128727"/>
                </a:moveTo>
                <a:lnTo>
                  <a:pt x="269900" y="128727"/>
                </a:lnTo>
                <a:lnTo>
                  <a:pt x="269900" y="0"/>
                </a:lnTo>
                <a:lnTo>
                  <a:pt x="0" y="0"/>
                </a:lnTo>
                <a:lnTo>
                  <a:pt x="0" y="1287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825746" y="2310752"/>
            <a:ext cx="270510" cy="88265"/>
          </a:xfrm>
          <a:custGeom>
            <a:avLst/>
            <a:gdLst/>
            <a:ahLst/>
            <a:cxnLst/>
            <a:rect l="l" t="t" r="r" b="b"/>
            <a:pathLst>
              <a:path w="270510" h="88264">
                <a:moveTo>
                  <a:pt x="0" y="87833"/>
                </a:moveTo>
                <a:lnTo>
                  <a:pt x="269900" y="87833"/>
                </a:lnTo>
                <a:lnTo>
                  <a:pt x="269900" y="0"/>
                </a:lnTo>
                <a:lnTo>
                  <a:pt x="0" y="0"/>
                </a:lnTo>
                <a:lnTo>
                  <a:pt x="0" y="878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825746" y="2530614"/>
            <a:ext cx="270510" cy="128905"/>
          </a:xfrm>
          <a:custGeom>
            <a:avLst/>
            <a:gdLst/>
            <a:ahLst/>
            <a:cxnLst/>
            <a:rect l="l" t="t" r="r" b="b"/>
            <a:pathLst>
              <a:path w="270510" h="128905">
                <a:moveTo>
                  <a:pt x="0" y="128727"/>
                </a:moveTo>
                <a:lnTo>
                  <a:pt x="269900" y="128727"/>
                </a:lnTo>
                <a:lnTo>
                  <a:pt x="269900" y="0"/>
                </a:lnTo>
                <a:lnTo>
                  <a:pt x="0" y="0"/>
                </a:lnTo>
                <a:lnTo>
                  <a:pt x="0" y="1287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095633" y="2310752"/>
            <a:ext cx="269240" cy="88265"/>
          </a:xfrm>
          <a:custGeom>
            <a:avLst/>
            <a:gdLst/>
            <a:ahLst/>
            <a:cxnLst/>
            <a:rect l="l" t="t" r="r" b="b"/>
            <a:pathLst>
              <a:path w="269239" h="88264">
                <a:moveTo>
                  <a:pt x="0" y="87833"/>
                </a:moveTo>
                <a:lnTo>
                  <a:pt x="268757" y="87833"/>
                </a:lnTo>
                <a:lnTo>
                  <a:pt x="268757" y="0"/>
                </a:lnTo>
                <a:lnTo>
                  <a:pt x="0" y="0"/>
                </a:lnTo>
                <a:lnTo>
                  <a:pt x="0" y="87833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095633" y="2530614"/>
            <a:ext cx="269240" cy="128905"/>
          </a:xfrm>
          <a:custGeom>
            <a:avLst/>
            <a:gdLst/>
            <a:ahLst/>
            <a:cxnLst/>
            <a:rect l="l" t="t" r="r" b="b"/>
            <a:pathLst>
              <a:path w="269239" h="128905">
                <a:moveTo>
                  <a:pt x="0" y="128727"/>
                </a:moveTo>
                <a:lnTo>
                  <a:pt x="268757" y="128727"/>
                </a:lnTo>
                <a:lnTo>
                  <a:pt x="268757" y="0"/>
                </a:lnTo>
                <a:lnTo>
                  <a:pt x="0" y="0"/>
                </a:lnTo>
                <a:lnTo>
                  <a:pt x="0" y="128727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364391" y="2310752"/>
            <a:ext cx="269240" cy="88265"/>
          </a:xfrm>
          <a:custGeom>
            <a:avLst/>
            <a:gdLst/>
            <a:ahLst/>
            <a:cxnLst/>
            <a:rect l="l" t="t" r="r" b="b"/>
            <a:pathLst>
              <a:path w="269239" h="88264">
                <a:moveTo>
                  <a:pt x="0" y="87833"/>
                </a:moveTo>
                <a:lnTo>
                  <a:pt x="268757" y="87833"/>
                </a:lnTo>
                <a:lnTo>
                  <a:pt x="268757" y="0"/>
                </a:lnTo>
                <a:lnTo>
                  <a:pt x="0" y="0"/>
                </a:lnTo>
                <a:lnTo>
                  <a:pt x="0" y="87833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364391" y="2530614"/>
            <a:ext cx="269240" cy="128905"/>
          </a:xfrm>
          <a:custGeom>
            <a:avLst/>
            <a:gdLst/>
            <a:ahLst/>
            <a:cxnLst/>
            <a:rect l="l" t="t" r="r" b="b"/>
            <a:pathLst>
              <a:path w="269239" h="128905">
                <a:moveTo>
                  <a:pt x="0" y="128727"/>
                </a:moveTo>
                <a:lnTo>
                  <a:pt x="268757" y="128727"/>
                </a:lnTo>
                <a:lnTo>
                  <a:pt x="268757" y="0"/>
                </a:lnTo>
                <a:lnTo>
                  <a:pt x="0" y="0"/>
                </a:lnTo>
                <a:lnTo>
                  <a:pt x="0" y="128727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633148" y="2310752"/>
            <a:ext cx="272415" cy="88265"/>
          </a:xfrm>
          <a:custGeom>
            <a:avLst/>
            <a:gdLst/>
            <a:ahLst/>
            <a:cxnLst/>
            <a:rect l="l" t="t" r="r" b="b"/>
            <a:pathLst>
              <a:path w="272414" h="88264">
                <a:moveTo>
                  <a:pt x="0" y="87833"/>
                </a:moveTo>
                <a:lnTo>
                  <a:pt x="272161" y="87833"/>
                </a:lnTo>
                <a:lnTo>
                  <a:pt x="272161" y="0"/>
                </a:lnTo>
                <a:lnTo>
                  <a:pt x="0" y="0"/>
                </a:lnTo>
                <a:lnTo>
                  <a:pt x="0" y="87833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633148" y="2530614"/>
            <a:ext cx="272415" cy="128905"/>
          </a:xfrm>
          <a:custGeom>
            <a:avLst/>
            <a:gdLst/>
            <a:ahLst/>
            <a:cxnLst/>
            <a:rect l="l" t="t" r="r" b="b"/>
            <a:pathLst>
              <a:path w="272414" h="128905">
                <a:moveTo>
                  <a:pt x="0" y="128727"/>
                </a:moveTo>
                <a:lnTo>
                  <a:pt x="272161" y="128727"/>
                </a:lnTo>
                <a:lnTo>
                  <a:pt x="272161" y="0"/>
                </a:lnTo>
                <a:lnTo>
                  <a:pt x="0" y="0"/>
                </a:lnTo>
                <a:lnTo>
                  <a:pt x="0" y="128727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905322" y="2310752"/>
            <a:ext cx="270510" cy="88265"/>
          </a:xfrm>
          <a:custGeom>
            <a:avLst/>
            <a:gdLst/>
            <a:ahLst/>
            <a:cxnLst/>
            <a:rect l="l" t="t" r="r" b="b"/>
            <a:pathLst>
              <a:path w="270510" h="88264">
                <a:moveTo>
                  <a:pt x="0" y="87833"/>
                </a:moveTo>
                <a:lnTo>
                  <a:pt x="269900" y="87833"/>
                </a:lnTo>
                <a:lnTo>
                  <a:pt x="269900" y="0"/>
                </a:lnTo>
                <a:lnTo>
                  <a:pt x="0" y="0"/>
                </a:lnTo>
                <a:lnTo>
                  <a:pt x="0" y="87833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905322" y="2530614"/>
            <a:ext cx="270510" cy="128905"/>
          </a:xfrm>
          <a:custGeom>
            <a:avLst/>
            <a:gdLst/>
            <a:ahLst/>
            <a:cxnLst/>
            <a:rect l="l" t="t" r="r" b="b"/>
            <a:pathLst>
              <a:path w="270510" h="128905">
                <a:moveTo>
                  <a:pt x="0" y="128727"/>
                </a:moveTo>
                <a:lnTo>
                  <a:pt x="269900" y="128727"/>
                </a:lnTo>
                <a:lnTo>
                  <a:pt x="269900" y="0"/>
                </a:lnTo>
                <a:lnTo>
                  <a:pt x="0" y="0"/>
                </a:lnTo>
                <a:lnTo>
                  <a:pt x="0" y="128727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175222" y="2310752"/>
            <a:ext cx="270510" cy="88265"/>
          </a:xfrm>
          <a:custGeom>
            <a:avLst/>
            <a:gdLst/>
            <a:ahLst/>
            <a:cxnLst/>
            <a:rect l="l" t="t" r="r" b="b"/>
            <a:pathLst>
              <a:path w="270510" h="88264">
                <a:moveTo>
                  <a:pt x="0" y="87833"/>
                </a:moveTo>
                <a:lnTo>
                  <a:pt x="269900" y="87833"/>
                </a:lnTo>
                <a:lnTo>
                  <a:pt x="269900" y="0"/>
                </a:lnTo>
                <a:lnTo>
                  <a:pt x="0" y="0"/>
                </a:lnTo>
                <a:lnTo>
                  <a:pt x="0" y="87833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175222" y="2530614"/>
            <a:ext cx="270510" cy="128905"/>
          </a:xfrm>
          <a:custGeom>
            <a:avLst/>
            <a:gdLst/>
            <a:ahLst/>
            <a:cxnLst/>
            <a:rect l="l" t="t" r="r" b="b"/>
            <a:pathLst>
              <a:path w="270510" h="128905">
                <a:moveTo>
                  <a:pt x="0" y="128727"/>
                </a:moveTo>
                <a:lnTo>
                  <a:pt x="269900" y="128727"/>
                </a:lnTo>
                <a:lnTo>
                  <a:pt x="269900" y="0"/>
                </a:lnTo>
                <a:lnTo>
                  <a:pt x="0" y="0"/>
                </a:lnTo>
                <a:lnTo>
                  <a:pt x="0" y="128727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445110" y="2310752"/>
            <a:ext cx="270510" cy="88265"/>
          </a:xfrm>
          <a:custGeom>
            <a:avLst/>
            <a:gdLst/>
            <a:ahLst/>
            <a:cxnLst/>
            <a:rect l="l" t="t" r="r" b="b"/>
            <a:pathLst>
              <a:path w="270509" h="88264">
                <a:moveTo>
                  <a:pt x="0" y="87833"/>
                </a:moveTo>
                <a:lnTo>
                  <a:pt x="269900" y="87833"/>
                </a:lnTo>
                <a:lnTo>
                  <a:pt x="269900" y="0"/>
                </a:lnTo>
                <a:lnTo>
                  <a:pt x="0" y="0"/>
                </a:lnTo>
                <a:lnTo>
                  <a:pt x="0" y="87833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445110" y="2530614"/>
            <a:ext cx="270510" cy="128905"/>
          </a:xfrm>
          <a:custGeom>
            <a:avLst/>
            <a:gdLst/>
            <a:ahLst/>
            <a:cxnLst/>
            <a:rect l="l" t="t" r="r" b="b"/>
            <a:pathLst>
              <a:path w="270509" h="128905">
                <a:moveTo>
                  <a:pt x="0" y="128727"/>
                </a:moveTo>
                <a:lnTo>
                  <a:pt x="269900" y="128727"/>
                </a:lnTo>
                <a:lnTo>
                  <a:pt x="269900" y="0"/>
                </a:lnTo>
                <a:lnTo>
                  <a:pt x="0" y="0"/>
                </a:lnTo>
                <a:lnTo>
                  <a:pt x="0" y="128727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715011" y="2310752"/>
            <a:ext cx="270510" cy="88265"/>
          </a:xfrm>
          <a:custGeom>
            <a:avLst/>
            <a:gdLst/>
            <a:ahLst/>
            <a:cxnLst/>
            <a:rect l="l" t="t" r="r" b="b"/>
            <a:pathLst>
              <a:path w="270509" h="88264">
                <a:moveTo>
                  <a:pt x="0" y="87833"/>
                </a:moveTo>
                <a:lnTo>
                  <a:pt x="269900" y="87833"/>
                </a:lnTo>
                <a:lnTo>
                  <a:pt x="269900" y="0"/>
                </a:lnTo>
                <a:lnTo>
                  <a:pt x="0" y="0"/>
                </a:lnTo>
                <a:lnTo>
                  <a:pt x="0" y="87833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715011" y="2530614"/>
            <a:ext cx="270510" cy="128905"/>
          </a:xfrm>
          <a:custGeom>
            <a:avLst/>
            <a:gdLst/>
            <a:ahLst/>
            <a:cxnLst/>
            <a:rect l="l" t="t" r="r" b="b"/>
            <a:pathLst>
              <a:path w="270509" h="128905">
                <a:moveTo>
                  <a:pt x="0" y="128727"/>
                </a:moveTo>
                <a:lnTo>
                  <a:pt x="269900" y="128727"/>
                </a:lnTo>
                <a:lnTo>
                  <a:pt x="269900" y="0"/>
                </a:lnTo>
                <a:lnTo>
                  <a:pt x="0" y="0"/>
                </a:lnTo>
                <a:lnTo>
                  <a:pt x="0" y="128727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984910" y="2310752"/>
            <a:ext cx="270510" cy="88265"/>
          </a:xfrm>
          <a:custGeom>
            <a:avLst/>
            <a:gdLst/>
            <a:ahLst/>
            <a:cxnLst/>
            <a:rect l="l" t="t" r="r" b="b"/>
            <a:pathLst>
              <a:path w="270509" h="88264">
                <a:moveTo>
                  <a:pt x="0" y="87833"/>
                </a:moveTo>
                <a:lnTo>
                  <a:pt x="269900" y="87833"/>
                </a:lnTo>
                <a:lnTo>
                  <a:pt x="269900" y="0"/>
                </a:lnTo>
                <a:lnTo>
                  <a:pt x="0" y="0"/>
                </a:lnTo>
                <a:lnTo>
                  <a:pt x="0" y="87833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984910" y="2530614"/>
            <a:ext cx="270510" cy="128905"/>
          </a:xfrm>
          <a:custGeom>
            <a:avLst/>
            <a:gdLst/>
            <a:ahLst/>
            <a:cxnLst/>
            <a:rect l="l" t="t" r="r" b="b"/>
            <a:pathLst>
              <a:path w="270509" h="128905">
                <a:moveTo>
                  <a:pt x="0" y="128727"/>
                </a:moveTo>
                <a:lnTo>
                  <a:pt x="269900" y="128727"/>
                </a:lnTo>
                <a:lnTo>
                  <a:pt x="269900" y="0"/>
                </a:lnTo>
                <a:lnTo>
                  <a:pt x="0" y="0"/>
                </a:lnTo>
                <a:lnTo>
                  <a:pt x="0" y="128727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254799" y="2310752"/>
            <a:ext cx="270510" cy="88265"/>
          </a:xfrm>
          <a:custGeom>
            <a:avLst/>
            <a:gdLst/>
            <a:ahLst/>
            <a:cxnLst/>
            <a:rect l="l" t="t" r="r" b="b"/>
            <a:pathLst>
              <a:path w="270509" h="88264">
                <a:moveTo>
                  <a:pt x="0" y="87833"/>
                </a:moveTo>
                <a:lnTo>
                  <a:pt x="269900" y="87833"/>
                </a:lnTo>
                <a:lnTo>
                  <a:pt x="269900" y="0"/>
                </a:lnTo>
                <a:lnTo>
                  <a:pt x="0" y="0"/>
                </a:lnTo>
                <a:lnTo>
                  <a:pt x="0" y="87833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254799" y="2530614"/>
            <a:ext cx="270510" cy="128905"/>
          </a:xfrm>
          <a:custGeom>
            <a:avLst/>
            <a:gdLst/>
            <a:ahLst/>
            <a:cxnLst/>
            <a:rect l="l" t="t" r="r" b="b"/>
            <a:pathLst>
              <a:path w="270509" h="128905">
                <a:moveTo>
                  <a:pt x="0" y="128727"/>
                </a:moveTo>
                <a:lnTo>
                  <a:pt x="269900" y="128727"/>
                </a:lnTo>
                <a:lnTo>
                  <a:pt x="269900" y="0"/>
                </a:lnTo>
                <a:lnTo>
                  <a:pt x="0" y="0"/>
                </a:lnTo>
                <a:lnTo>
                  <a:pt x="0" y="128727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524698" y="2310752"/>
            <a:ext cx="270510" cy="88265"/>
          </a:xfrm>
          <a:custGeom>
            <a:avLst/>
            <a:gdLst/>
            <a:ahLst/>
            <a:cxnLst/>
            <a:rect l="l" t="t" r="r" b="b"/>
            <a:pathLst>
              <a:path w="270509" h="88264">
                <a:moveTo>
                  <a:pt x="0" y="87833"/>
                </a:moveTo>
                <a:lnTo>
                  <a:pt x="269900" y="87833"/>
                </a:lnTo>
                <a:lnTo>
                  <a:pt x="269900" y="0"/>
                </a:lnTo>
                <a:lnTo>
                  <a:pt x="0" y="0"/>
                </a:lnTo>
                <a:lnTo>
                  <a:pt x="0" y="87833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524698" y="2530614"/>
            <a:ext cx="270510" cy="128905"/>
          </a:xfrm>
          <a:custGeom>
            <a:avLst/>
            <a:gdLst/>
            <a:ahLst/>
            <a:cxnLst/>
            <a:rect l="l" t="t" r="r" b="b"/>
            <a:pathLst>
              <a:path w="270509" h="128905">
                <a:moveTo>
                  <a:pt x="0" y="128727"/>
                </a:moveTo>
                <a:lnTo>
                  <a:pt x="269900" y="128727"/>
                </a:lnTo>
                <a:lnTo>
                  <a:pt x="269900" y="0"/>
                </a:lnTo>
                <a:lnTo>
                  <a:pt x="0" y="0"/>
                </a:lnTo>
                <a:lnTo>
                  <a:pt x="0" y="128727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794587" y="2310752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09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064487" y="2310752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09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42950" y="2659341"/>
            <a:ext cx="1078865" cy="318135"/>
          </a:xfrm>
          <a:custGeom>
            <a:avLst/>
            <a:gdLst/>
            <a:ahLst/>
            <a:cxnLst/>
            <a:rect l="l" t="t" r="r" b="b"/>
            <a:pathLst>
              <a:path w="1078864" h="318135">
                <a:moveTo>
                  <a:pt x="0" y="0"/>
                </a:moveTo>
                <a:lnTo>
                  <a:pt x="1078852" y="0"/>
                </a:lnTo>
                <a:lnTo>
                  <a:pt x="1078852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2070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821802" y="2659341"/>
            <a:ext cx="287655" cy="318135"/>
          </a:xfrm>
          <a:custGeom>
            <a:avLst/>
            <a:gdLst/>
            <a:ahLst/>
            <a:cxnLst/>
            <a:rect l="l" t="t" r="r" b="b"/>
            <a:pathLst>
              <a:path w="287655" h="318135">
                <a:moveTo>
                  <a:pt x="0" y="0"/>
                </a:moveTo>
                <a:lnTo>
                  <a:pt x="287439" y="0"/>
                </a:lnTo>
                <a:lnTo>
                  <a:pt x="287439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109241" y="2659341"/>
            <a:ext cx="287655" cy="318135"/>
          </a:xfrm>
          <a:custGeom>
            <a:avLst/>
            <a:gdLst/>
            <a:ahLst/>
            <a:cxnLst/>
            <a:rect l="l" t="t" r="r" b="b"/>
            <a:pathLst>
              <a:path w="287655" h="318135">
                <a:moveTo>
                  <a:pt x="0" y="0"/>
                </a:moveTo>
                <a:lnTo>
                  <a:pt x="287439" y="0"/>
                </a:lnTo>
                <a:lnTo>
                  <a:pt x="287439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396680" y="2659341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10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666568" y="2659341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10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936468" y="2659341"/>
            <a:ext cx="270510" cy="41275"/>
          </a:xfrm>
          <a:custGeom>
            <a:avLst/>
            <a:gdLst/>
            <a:ahLst/>
            <a:cxnLst/>
            <a:rect l="l" t="t" r="r" b="b"/>
            <a:pathLst>
              <a:path w="270510" h="41275">
                <a:moveTo>
                  <a:pt x="0" y="41046"/>
                </a:moveTo>
                <a:lnTo>
                  <a:pt x="269900" y="41046"/>
                </a:lnTo>
                <a:lnTo>
                  <a:pt x="269900" y="0"/>
                </a:lnTo>
                <a:lnTo>
                  <a:pt x="0" y="0"/>
                </a:lnTo>
                <a:lnTo>
                  <a:pt x="0" y="410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936468" y="2832417"/>
            <a:ext cx="270510" cy="145415"/>
          </a:xfrm>
          <a:custGeom>
            <a:avLst/>
            <a:gdLst/>
            <a:ahLst/>
            <a:cxnLst/>
            <a:rect l="l" t="t" r="r" b="b"/>
            <a:pathLst>
              <a:path w="270510" h="145414">
                <a:moveTo>
                  <a:pt x="0" y="145034"/>
                </a:moveTo>
                <a:lnTo>
                  <a:pt x="269900" y="145034"/>
                </a:lnTo>
                <a:lnTo>
                  <a:pt x="269900" y="0"/>
                </a:lnTo>
                <a:lnTo>
                  <a:pt x="0" y="0"/>
                </a:lnTo>
                <a:lnTo>
                  <a:pt x="0" y="1450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206369" y="2659341"/>
            <a:ext cx="270510" cy="41275"/>
          </a:xfrm>
          <a:custGeom>
            <a:avLst/>
            <a:gdLst/>
            <a:ahLst/>
            <a:cxnLst/>
            <a:rect l="l" t="t" r="r" b="b"/>
            <a:pathLst>
              <a:path w="270510" h="41275">
                <a:moveTo>
                  <a:pt x="0" y="41046"/>
                </a:moveTo>
                <a:lnTo>
                  <a:pt x="269900" y="41046"/>
                </a:lnTo>
                <a:lnTo>
                  <a:pt x="269900" y="0"/>
                </a:lnTo>
                <a:lnTo>
                  <a:pt x="0" y="0"/>
                </a:lnTo>
                <a:lnTo>
                  <a:pt x="0" y="410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206369" y="2832417"/>
            <a:ext cx="270510" cy="145415"/>
          </a:xfrm>
          <a:custGeom>
            <a:avLst/>
            <a:gdLst/>
            <a:ahLst/>
            <a:cxnLst/>
            <a:rect l="l" t="t" r="r" b="b"/>
            <a:pathLst>
              <a:path w="270510" h="145414">
                <a:moveTo>
                  <a:pt x="0" y="145034"/>
                </a:moveTo>
                <a:lnTo>
                  <a:pt x="269900" y="145034"/>
                </a:lnTo>
                <a:lnTo>
                  <a:pt x="269900" y="0"/>
                </a:lnTo>
                <a:lnTo>
                  <a:pt x="0" y="0"/>
                </a:lnTo>
                <a:lnTo>
                  <a:pt x="0" y="1450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476256" y="2659341"/>
            <a:ext cx="270510" cy="41275"/>
          </a:xfrm>
          <a:custGeom>
            <a:avLst/>
            <a:gdLst/>
            <a:ahLst/>
            <a:cxnLst/>
            <a:rect l="l" t="t" r="r" b="b"/>
            <a:pathLst>
              <a:path w="270510" h="41275">
                <a:moveTo>
                  <a:pt x="0" y="41046"/>
                </a:moveTo>
                <a:lnTo>
                  <a:pt x="269900" y="41046"/>
                </a:lnTo>
                <a:lnTo>
                  <a:pt x="269900" y="0"/>
                </a:lnTo>
                <a:lnTo>
                  <a:pt x="0" y="0"/>
                </a:lnTo>
                <a:lnTo>
                  <a:pt x="0" y="410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476256" y="2832417"/>
            <a:ext cx="270510" cy="145415"/>
          </a:xfrm>
          <a:custGeom>
            <a:avLst/>
            <a:gdLst/>
            <a:ahLst/>
            <a:cxnLst/>
            <a:rect l="l" t="t" r="r" b="b"/>
            <a:pathLst>
              <a:path w="270510" h="145414">
                <a:moveTo>
                  <a:pt x="0" y="145034"/>
                </a:moveTo>
                <a:lnTo>
                  <a:pt x="269900" y="145034"/>
                </a:lnTo>
                <a:lnTo>
                  <a:pt x="269900" y="0"/>
                </a:lnTo>
                <a:lnTo>
                  <a:pt x="0" y="0"/>
                </a:lnTo>
                <a:lnTo>
                  <a:pt x="0" y="1450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746156" y="2659341"/>
            <a:ext cx="270510" cy="41275"/>
          </a:xfrm>
          <a:custGeom>
            <a:avLst/>
            <a:gdLst/>
            <a:ahLst/>
            <a:cxnLst/>
            <a:rect l="l" t="t" r="r" b="b"/>
            <a:pathLst>
              <a:path w="270510" h="41275">
                <a:moveTo>
                  <a:pt x="0" y="41046"/>
                </a:moveTo>
                <a:lnTo>
                  <a:pt x="269900" y="41046"/>
                </a:lnTo>
                <a:lnTo>
                  <a:pt x="269900" y="0"/>
                </a:lnTo>
                <a:lnTo>
                  <a:pt x="0" y="0"/>
                </a:lnTo>
                <a:lnTo>
                  <a:pt x="0" y="410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746156" y="2832417"/>
            <a:ext cx="270510" cy="145415"/>
          </a:xfrm>
          <a:custGeom>
            <a:avLst/>
            <a:gdLst/>
            <a:ahLst/>
            <a:cxnLst/>
            <a:rect l="l" t="t" r="r" b="b"/>
            <a:pathLst>
              <a:path w="270510" h="145414">
                <a:moveTo>
                  <a:pt x="0" y="145034"/>
                </a:moveTo>
                <a:lnTo>
                  <a:pt x="269900" y="145034"/>
                </a:lnTo>
                <a:lnTo>
                  <a:pt x="269900" y="0"/>
                </a:lnTo>
                <a:lnTo>
                  <a:pt x="0" y="0"/>
                </a:lnTo>
                <a:lnTo>
                  <a:pt x="0" y="1450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016057" y="2659341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10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285945" y="2659341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10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555845" y="2659341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10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825746" y="2659341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10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095633" y="2659341"/>
            <a:ext cx="269240" cy="318135"/>
          </a:xfrm>
          <a:custGeom>
            <a:avLst/>
            <a:gdLst/>
            <a:ahLst/>
            <a:cxnLst/>
            <a:rect l="l" t="t" r="r" b="b"/>
            <a:pathLst>
              <a:path w="269239" h="318135">
                <a:moveTo>
                  <a:pt x="0" y="0"/>
                </a:moveTo>
                <a:lnTo>
                  <a:pt x="268757" y="0"/>
                </a:lnTo>
                <a:lnTo>
                  <a:pt x="268757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364391" y="2659341"/>
            <a:ext cx="269240" cy="318135"/>
          </a:xfrm>
          <a:custGeom>
            <a:avLst/>
            <a:gdLst/>
            <a:ahLst/>
            <a:cxnLst/>
            <a:rect l="l" t="t" r="r" b="b"/>
            <a:pathLst>
              <a:path w="269239" h="318135">
                <a:moveTo>
                  <a:pt x="0" y="0"/>
                </a:moveTo>
                <a:lnTo>
                  <a:pt x="268757" y="0"/>
                </a:lnTo>
                <a:lnTo>
                  <a:pt x="268757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633148" y="2659341"/>
            <a:ext cx="272415" cy="318135"/>
          </a:xfrm>
          <a:custGeom>
            <a:avLst/>
            <a:gdLst/>
            <a:ahLst/>
            <a:cxnLst/>
            <a:rect l="l" t="t" r="r" b="b"/>
            <a:pathLst>
              <a:path w="272414" h="318135">
                <a:moveTo>
                  <a:pt x="0" y="0"/>
                </a:moveTo>
                <a:lnTo>
                  <a:pt x="272161" y="0"/>
                </a:lnTo>
                <a:lnTo>
                  <a:pt x="272161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905322" y="2659341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10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175222" y="2659341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10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445110" y="2659341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09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715011" y="2659341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09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984910" y="2659341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09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254799" y="2659341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09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524698" y="2659341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09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794587" y="2659341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09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064487" y="2659341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09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42950" y="2977451"/>
            <a:ext cx="1078865" cy="318135"/>
          </a:xfrm>
          <a:custGeom>
            <a:avLst/>
            <a:gdLst/>
            <a:ahLst/>
            <a:cxnLst/>
            <a:rect l="l" t="t" r="r" b="b"/>
            <a:pathLst>
              <a:path w="1078864" h="318135">
                <a:moveTo>
                  <a:pt x="0" y="0"/>
                </a:moveTo>
                <a:lnTo>
                  <a:pt x="1078852" y="0"/>
                </a:lnTo>
                <a:lnTo>
                  <a:pt x="1078852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2070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821802" y="2977451"/>
            <a:ext cx="287655" cy="318135"/>
          </a:xfrm>
          <a:custGeom>
            <a:avLst/>
            <a:gdLst/>
            <a:ahLst/>
            <a:cxnLst/>
            <a:rect l="l" t="t" r="r" b="b"/>
            <a:pathLst>
              <a:path w="287655" h="318135">
                <a:moveTo>
                  <a:pt x="0" y="0"/>
                </a:moveTo>
                <a:lnTo>
                  <a:pt x="287439" y="0"/>
                </a:lnTo>
                <a:lnTo>
                  <a:pt x="287439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109241" y="2977451"/>
            <a:ext cx="287655" cy="318135"/>
          </a:xfrm>
          <a:custGeom>
            <a:avLst/>
            <a:gdLst/>
            <a:ahLst/>
            <a:cxnLst/>
            <a:rect l="l" t="t" r="r" b="b"/>
            <a:pathLst>
              <a:path w="287655" h="318135">
                <a:moveTo>
                  <a:pt x="0" y="0"/>
                </a:moveTo>
                <a:lnTo>
                  <a:pt x="287439" y="0"/>
                </a:lnTo>
                <a:lnTo>
                  <a:pt x="287439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396680" y="2977451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10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666568" y="2977451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10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936468" y="3114560"/>
            <a:ext cx="270510" cy="181610"/>
          </a:xfrm>
          <a:custGeom>
            <a:avLst/>
            <a:gdLst/>
            <a:ahLst/>
            <a:cxnLst/>
            <a:rect l="l" t="t" r="r" b="b"/>
            <a:pathLst>
              <a:path w="270510" h="181610">
                <a:moveTo>
                  <a:pt x="0" y="181000"/>
                </a:moveTo>
                <a:lnTo>
                  <a:pt x="269900" y="181000"/>
                </a:lnTo>
                <a:lnTo>
                  <a:pt x="269900" y="0"/>
                </a:lnTo>
                <a:lnTo>
                  <a:pt x="0" y="0"/>
                </a:lnTo>
                <a:lnTo>
                  <a:pt x="0" y="1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206369" y="3114560"/>
            <a:ext cx="270510" cy="181610"/>
          </a:xfrm>
          <a:custGeom>
            <a:avLst/>
            <a:gdLst/>
            <a:ahLst/>
            <a:cxnLst/>
            <a:rect l="l" t="t" r="r" b="b"/>
            <a:pathLst>
              <a:path w="270510" h="181610">
                <a:moveTo>
                  <a:pt x="0" y="181000"/>
                </a:moveTo>
                <a:lnTo>
                  <a:pt x="269900" y="181000"/>
                </a:lnTo>
                <a:lnTo>
                  <a:pt x="269900" y="0"/>
                </a:lnTo>
                <a:lnTo>
                  <a:pt x="0" y="0"/>
                </a:lnTo>
                <a:lnTo>
                  <a:pt x="0" y="1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476256" y="3114560"/>
            <a:ext cx="270510" cy="181610"/>
          </a:xfrm>
          <a:custGeom>
            <a:avLst/>
            <a:gdLst/>
            <a:ahLst/>
            <a:cxnLst/>
            <a:rect l="l" t="t" r="r" b="b"/>
            <a:pathLst>
              <a:path w="270510" h="181610">
                <a:moveTo>
                  <a:pt x="0" y="181000"/>
                </a:moveTo>
                <a:lnTo>
                  <a:pt x="269900" y="181000"/>
                </a:lnTo>
                <a:lnTo>
                  <a:pt x="269900" y="0"/>
                </a:lnTo>
                <a:lnTo>
                  <a:pt x="0" y="0"/>
                </a:lnTo>
                <a:lnTo>
                  <a:pt x="0" y="1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746156" y="3114560"/>
            <a:ext cx="270510" cy="181610"/>
          </a:xfrm>
          <a:custGeom>
            <a:avLst/>
            <a:gdLst/>
            <a:ahLst/>
            <a:cxnLst/>
            <a:rect l="l" t="t" r="r" b="b"/>
            <a:pathLst>
              <a:path w="270510" h="181610">
                <a:moveTo>
                  <a:pt x="0" y="181000"/>
                </a:moveTo>
                <a:lnTo>
                  <a:pt x="269900" y="181000"/>
                </a:lnTo>
                <a:lnTo>
                  <a:pt x="269900" y="0"/>
                </a:lnTo>
                <a:lnTo>
                  <a:pt x="0" y="0"/>
                </a:lnTo>
                <a:lnTo>
                  <a:pt x="0" y="1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016057" y="3114560"/>
            <a:ext cx="270510" cy="181610"/>
          </a:xfrm>
          <a:custGeom>
            <a:avLst/>
            <a:gdLst/>
            <a:ahLst/>
            <a:cxnLst/>
            <a:rect l="l" t="t" r="r" b="b"/>
            <a:pathLst>
              <a:path w="270510" h="181610">
                <a:moveTo>
                  <a:pt x="0" y="181000"/>
                </a:moveTo>
                <a:lnTo>
                  <a:pt x="269900" y="181000"/>
                </a:lnTo>
                <a:lnTo>
                  <a:pt x="269900" y="0"/>
                </a:lnTo>
                <a:lnTo>
                  <a:pt x="0" y="0"/>
                </a:lnTo>
                <a:lnTo>
                  <a:pt x="0" y="1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285945" y="3114560"/>
            <a:ext cx="270510" cy="181610"/>
          </a:xfrm>
          <a:custGeom>
            <a:avLst/>
            <a:gdLst/>
            <a:ahLst/>
            <a:cxnLst/>
            <a:rect l="l" t="t" r="r" b="b"/>
            <a:pathLst>
              <a:path w="270510" h="181610">
                <a:moveTo>
                  <a:pt x="0" y="181000"/>
                </a:moveTo>
                <a:lnTo>
                  <a:pt x="269900" y="181000"/>
                </a:lnTo>
                <a:lnTo>
                  <a:pt x="269900" y="0"/>
                </a:lnTo>
                <a:lnTo>
                  <a:pt x="0" y="0"/>
                </a:lnTo>
                <a:lnTo>
                  <a:pt x="0" y="1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555845" y="3114560"/>
            <a:ext cx="270510" cy="181610"/>
          </a:xfrm>
          <a:custGeom>
            <a:avLst/>
            <a:gdLst/>
            <a:ahLst/>
            <a:cxnLst/>
            <a:rect l="l" t="t" r="r" b="b"/>
            <a:pathLst>
              <a:path w="270510" h="181610">
                <a:moveTo>
                  <a:pt x="0" y="181000"/>
                </a:moveTo>
                <a:lnTo>
                  <a:pt x="269900" y="181000"/>
                </a:lnTo>
                <a:lnTo>
                  <a:pt x="269900" y="0"/>
                </a:lnTo>
                <a:lnTo>
                  <a:pt x="0" y="0"/>
                </a:lnTo>
                <a:lnTo>
                  <a:pt x="0" y="1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825746" y="3114560"/>
            <a:ext cx="270510" cy="181610"/>
          </a:xfrm>
          <a:custGeom>
            <a:avLst/>
            <a:gdLst/>
            <a:ahLst/>
            <a:cxnLst/>
            <a:rect l="l" t="t" r="r" b="b"/>
            <a:pathLst>
              <a:path w="270510" h="181610">
                <a:moveTo>
                  <a:pt x="0" y="181000"/>
                </a:moveTo>
                <a:lnTo>
                  <a:pt x="269900" y="181000"/>
                </a:lnTo>
                <a:lnTo>
                  <a:pt x="269900" y="0"/>
                </a:lnTo>
                <a:lnTo>
                  <a:pt x="0" y="0"/>
                </a:lnTo>
                <a:lnTo>
                  <a:pt x="0" y="1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095633" y="3114560"/>
            <a:ext cx="269240" cy="181610"/>
          </a:xfrm>
          <a:custGeom>
            <a:avLst/>
            <a:gdLst/>
            <a:ahLst/>
            <a:cxnLst/>
            <a:rect l="l" t="t" r="r" b="b"/>
            <a:pathLst>
              <a:path w="269239" h="181610">
                <a:moveTo>
                  <a:pt x="0" y="181000"/>
                </a:moveTo>
                <a:lnTo>
                  <a:pt x="268757" y="181000"/>
                </a:lnTo>
                <a:lnTo>
                  <a:pt x="268757" y="0"/>
                </a:lnTo>
                <a:lnTo>
                  <a:pt x="0" y="0"/>
                </a:lnTo>
                <a:lnTo>
                  <a:pt x="0" y="18100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364391" y="3114560"/>
            <a:ext cx="269240" cy="181610"/>
          </a:xfrm>
          <a:custGeom>
            <a:avLst/>
            <a:gdLst/>
            <a:ahLst/>
            <a:cxnLst/>
            <a:rect l="l" t="t" r="r" b="b"/>
            <a:pathLst>
              <a:path w="269239" h="181610">
                <a:moveTo>
                  <a:pt x="0" y="181000"/>
                </a:moveTo>
                <a:lnTo>
                  <a:pt x="268757" y="181000"/>
                </a:lnTo>
                <a:lnTo>
                  <a:pt x="268757" y="0"/>
                </a:lnTo>
                <a:lnTo>
                  <a:pt x="0" y="0"/>
                </a:lnTo>
                <a:lnTo>
                  <a:pt x="0" y="18100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633148" y="2977451"/>
            <a:ext cx="272415" cy="318135"/>
          </a:xfrm>
          <a:custGeom>
            <a:avLst/>
            <a:gdLst/>
            <a:ahLst/>
            <a:cxnLst/>
            <a:rect l="l" t="t" r="r" b="b"/>
            <a:pathLst>
              <a:path w="272414" h="318135">
                <a:moveTo>
                  <a:pt x="0" y="0"/>
                </a:moveTo>
                <a:lnTo>
                  <a:pt x="272161" y="0"/>
                </a:lnTo>
                <a:lnTo>
                  <a:pt x="272161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905322" y="2977451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10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175222" y="2977451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10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445110" y="2977451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09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715011" y="2977451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09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984910" y="2977451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09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254799" y="2977451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09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524698" y="2977451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09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794587" y="2977451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09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064487" y="2977451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09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42950" y="3295561"/>
            <a:ext cx="1078865" cy="318135"/>
          </a:xfrm>
          <a:custGeom>
            <a:avLst/>
            <a:gdLst/>
            <a:ahLst/>
            <a:cxnLst/>
            <a:rect l="l" t="t" r="r" b="b"/>
            <a:pathLst>
              <a:path w="1078864" h="318135">
                <a:moveTo>
                  <a:pt x="0" y="0"/>
                </a:moveTo>
                <a:lnTo>
                  <a:pt x="1078852" y="0"/>
                </a:lnTo>
                <a:lnTo>
                  <a:pt x="1078852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2070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821802" y="3295561"/>
            <a:ext cx="287655" cy="318135"/>
          </a:xfrm>
          <a:custGeom>
            <a:avLst/>
            <a:gdLst/>
            <a:ahLst/>
            <a:cxnLst/>
            <a:rect l="l" t="t" r="r" b="b"/>
            <a:pathLst>
              <a:path w="287655" h="318135">
                <a:moveTo>
                  <a:pt x="0" y="0"/>
                </a:moveTo>
                <a:lnTo>
                  <a:pt x="287439" y="0"/>
                </a:lnTo>
                <a:lnTo>
                  <a:pt x="287439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109241" y="3295561"/>
            <a:ext cx="287655" cy="318135"/>
          </a:xfrm>
          <a:custGeom>
            <a:avLst/>
            <a:gdLst/>
            <a:ahLst/>
            <a:cxnLst/>
            <a:rect l="l" t="t" r="r" b="b"/>
            <a:pathLst>
              <a:path w="287655" h="318135">
                <a:moveTo>
                  <a:pt x="0" y="0"/>
                </a:moveTo>
                <a:lnTo>
                  <a:pt x="287439" y="0"/>
                </a:lnTo>
                <a:lnTo>
                  <a:pt x="287439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396680" y="3295561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10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666568" y="3295561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10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936468" y="3295561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10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206369" y="3295561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10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476256" y="3295561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10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746156" y="3295561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10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016057" y="3295561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10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285945" y="3295561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10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555845" y="3295561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10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825746" y="3295561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10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095633" y="3295561"/>
            <a:ext cx="269240" cy="318135"/>
          </a:xfrm>
          <a:custGeom>
            <a:avLst/>
            <a:gdLst/>
            <a:ahLst/>
            <a:cxnLst/>
            <a:rect l="l" t="t" r="r" b="b"/>
            <a:pathLst>
              <a:path w="269239" h="318135">
                <a:moveTo>
                  <a:pt x="0" y="0"/>
                </a:moveTo>
                <a:lnTo>
                  <a:pt x="268757" y="0"/>
                </a:lnTo>
                <a:lnTo>
                  <a:pt x="268757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364391" y="3295561"/>
            <a:ext cx="269240" cy="318135"/>
          </a:xfrm>
          <a:custGeom>
            <a:avLst/>
            <a:gdLst/>
            <a:ahLst/>
            <a:cxnLst/>
            <a:rect l="l" t="t" r="r" b="b"/>
            <a:pathLst>
              <a:path w="269239" h="318135">
                <a:moveTo>
                  <a:pt x="0" y="0"/>
                </a:moveTo>
                <a:lnTo>
                  <a:pt x="268757" y="0"/>
                </a:lnTo>
                <a:lnTo>
                  <a:pt x="268757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633148" y="3295561"/>
            <a:ext cx="272415" cy="318135"/>
          </a:xfrm>
          <a:custGeom>
            <a:avLst/>
            <a:gdLst/>
            <a:ahLst/>
            <a:cxnLst/>
            <a:rect l="l" t="t" r="r" b="b"/>
            <a:pathLst>
              <a:path w="272414" h="318135">
                <a:moveTo>
                  <a:pt x="0" y="0"/>
                </a:moveTo>
                <a:lnTo>
                  <a:pt x="272161" y="0"/>
                </a:lnTo>
                <a:lnTo>
                  <a:pt x="272161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905322" y="3295561"/>
            <a:ext cx="270510" cy="15875"/>
          </a:xfrm>
          <a:custGeom>
            <a:avLst/>
            <a:gdLst/>
            <a:ahLst/>
            <a:cxnLst/>
            <a:rect l="l" t="t" r="r" b="b"/>
            <a:pathLst>
              <a:path w="270510" h="15875">
                <a:moveTo>
                  <a:pt x="0" y="15506"/>
                </a:moveTo>
                <a:lnTo>
                  <a:pt x="269900" y="15506"/>
                </a:lnTo>
                <a:lnTo>
                  <a:pt x="269900" y="0"/>
                </a:lnTo>
                <a:lnTo>
                  <a:pt x="0" y="0"/>
                </a:lnTo>
                <a:lnTo>
                  <a:pt x="0" y="15506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905322" y="3443096"/>
            <a:ext cx="270510" cy="170815"/>
          </a:xfrm>
          <a:custGeom>
            <a:avLst/>
            <a:gdLst/>
            <a:ahLst/>
            <a:cxnLst/>
            <a:rect l="l" t="t" r="r" b="b"/>
            <a:pathLst>
              <a:path w="270510" h="170814">
                <a:moveTo>
                  <a:pt x="0" y="170573"/>
                </a:moveTo>
                <a:lnTo>
                  <a:pt x="269900" y="170573"/>
                </a:lnTo>
                <a:lnTo>
                  <a:pt x="269900" y="0"/>
                </a:lnTo>
                <a:lnTo>
                  <a:pt x="0" y="0"/>
                </a:lnTo>
                <a:lnTo>
                  <a:pt x="0" y="170573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175222" y="3295561"/>
            <a:ext cx="270510" cy="15875"/>
          </a:xfrm>
          <a:custGeom>
            <a:avLst/>
            <a:gdLst/>
            <a:ahLst/>
            <a:cxnLst/>
            <a:rect l="l" t="t" r="r" b="b"/>
            <a:pathLst>
              <a:path w="270510" h="15875">
                <a:moveTo>
                  <a:pt x="0" y="15506"/>
                </a:moveTo>
                <a:lnTo>
                  <a:pt x="269900" y="15506"/>
                </a:lnTo>
                <a:lnTo>
                  <a:pt x="269900" y="0"/>
                </a:lnTo>
                <a:lnTo>
                  <a:pt x="0" y="0"/>
                </a:lnTo>
                <a:lnTo>
                  <a:pt x="0" y="15506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175222" y="3443096"/>
            <a:ext cx="270510" cy="170815"/>
          </a:xfrm>
          <a:custGeom>
            <a:avLst/>
            <a:gdLst/>
            <a:ahLst/>
            <a:cxnLst/>
            <a:rect l="l" t="t" r="r" b="b"/>
            <a:pathLst>
              <a:path w="270510" h="170814">
                <a:moveTo>
                  <a:pt x="0" y="170573"/>
                </a:moveTo>
                <a:lnTo>
                  <a:pt x="269900" y="170573"/>
                </a:lnTo>
                <a:lnTo>
                  <a:pt x="269900" y="0"/>
                </a:lnTo>
                <a:lnTo>
                  <a:pt x="0" y="0"/>
                </a:lnTo>
                <a:lnTo>
                  <a:pt x="0" y="170573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445110" y="3295561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09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715011" y="3295561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09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984910" y="3295561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09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254799" y="3295561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09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524698" y="3295561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09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794587" y="3295561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09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064487" y="3295561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09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42950" y="3613658"/>
            <a:ext cx="1078865" cy="318135"/>
          </a:xfrm>
          <a:custGeom>
            <a:avLst/>
            <a:gdLst/>
            <a:ahLst/>
            <a:cxnLst/>
            <a:rect l="l" t="t" r="r" b="b"/>
            <a:pathLst>
              <a:path w="1078864" h="318135">
                <a:moveTo>
                  <a:pt x="0" y="0"/>
                </a:moveTo>
                <a:lnTo>
                  <a:pt x="1078852" y="0"/>
                </a:lnTo>
                <a:lnTo>
                  <a:pt x="1078852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2070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821802" y="3613658"/>
            <a:ext cx="287655" cy="318135"/>
          </a:xfrm>
          <a:custGeom>
            <a:avLst/>
            <a:gdLst/>
            <a:ahLst/>
            <a:cxnLst/>
            <a:rect l="l" t="t" r="r" b="b"/>
            <a:pathLst>
              <a:path w="287655" h="318135">
                <a:moveTo>
                  <a:pt x="0" y="0"/>
                </a:moveTo>
                <a:lnTo>
                  <a:pt x="287439" y="0"/>
                </a:lnTo>
                <a:lnTo>
                  <a:pt x="287439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109241" y="3613658"/>
            <a:ext cx="287655" cy="318135"/>
          </a:xfrm>
          <a:custGeom>
            <a:avLst/>
            <a:gdLst/>
            <a:ahLst/>
            <a:cxnLst/>
            <a:rect l="l" t="t" r="r" b="b"/>
            <a:pathLst>
              <a:path w="287655" h="318135">
                <a:moveTo>
                  <a:pt x="0" y="0"/>
                </a:moveTo>
                <a:lnTo>
                  <a:pt x="287439" y="0"/>
                </a:lnTo>
                <a:lnTo>
                  <a:pt x="287439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396680" y="3613658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10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666568" y="3613658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10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936468" y="3613658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10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206369" y="3613658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10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3476256" y="3613658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10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746156" y="3613658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10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016057" y="3613658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10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285945" y="3613658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10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555845" y="3613658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10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825746" y="3613658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10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095633" y="3613658"/>
            <a:ext cx="269240" cy="318135"/>
          </a:xfrm>
          <a:custGeom>
            <a:avLst/>
            <a:gdLst/>
            <a:ahLst/>
            <a:cxnLst/>
            <a:rect l="l" t="t" r="r" b="b"/>
            <a:pathLst>
              <a:path w="269239" h="318135">
                <a:moveTo>
                  <a:pt x="0" y="0"/>
                </a:moveTo>
                <a:lnTo>
                  <a:pt x="268757" y="0"/>
                </a:lnTo>
                <a:lnTo>
                  <a:pt x="268757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364391" y="3613658"/>
            <a:ext cx="269240" cy="318135"/>
          </a:xfrm>
          <a:custGeom>
            <a:avLst/>
            <a:gdLst/>
            <a:ahLst/>
            <a:cxnLst/>
            <a:rect l="l" t="t" r="r" b="b"/>
            <a:pathLst>
              <a:path w="269239" h="318135">
                <a:moveTo>
                  <a:pt x="0" y="0"/>
                </a:moveTo>
                <a:lnTo>
                  <a:pt x="268757" y="0"/>
                </a:lnTo>
                <a:lnTo>
                  <a:pt x="268757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633148" y="3613658"/>
            <a:ext cx="272415" cy="318135"/>
          </a:xfrm>
          <a:custGeom>
            <a:avLst/>
            <a:gdLst/>
            <a:ahLst/>
            <a:cxnLst/>
            <a:rect l="l" t="t" r="r" b="b"/>
            <a:pathLst>
              <a:path w="272414" h="318135">
                <a:moveTo>
                  <a:pt x="0" y="0"/>
                </a:moveTo>
                <a:lnTo>
                  <a:pt x="272161" y="0"/>
                </a:lnTo>
                <a:lnTo>
                  <a:pt x="272161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905322" y="3613658"/>
            <a:ext cx="270510" cy="44450"/>
          </a:xfrm>
          <a:custGeom>
            <a:avLst/>
            <a:gdLst/>
            <a:ahLst/>
            <a:cxnLst/>
            <a:rect l="l" t="t" r="r" b="b"/>
            <a:pathLst>
              <a:path w="270510" h="44450">
                <a:moveTo>
                  <a:pt x="0" y="43941"/>
                </a:moveTo>
                <a:lnTo>
                  <a:pt x="269900" y="43941"/>
                </a:lnTo>
                <a:lnTo>
                  <a:pt x="269900" y="0"/>
                </a:lnTo>
                <a:lnTo>
                  <a:pt x="0" y="0"/>
                </a:lnTo>
                <a:lnTo>
                  <a:pt x="0" y="43941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905322" y="3789629"/>
            <a:ext cx="270510" cy="142240"/>
          </a:xfrm>
          <a:custGeom>
            <a:avLst/>
            <a:gdLst/>
            <a:ahLst/>
            <a:cxnLst/>
            <a:rect l="l" t="t" r="r" b="b"/>
            <a:pathLst>
              <a:path w="270510" h="142239">
                <a:moveTo>
                  <a:pt x="0" y="142138"/>
                </a:moveTo>
                <a:lnTo>
                  <a:pt x="269900" y="142138"/>
                </a:lnTo>
                <a:lnTo>
                  <a:pt x="269900" y="0"/>
                </a:lnTo>
                <a:lnTo>
                  <a:pt x="0" y="0"/>
                </a:lnTo>
                <a:lnTo>
                  <a:pt x="0" y="142138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175222" y="3613658"/>
            <a:ext cx="270510" cy="44450"/>
          </a:xfrm>
          <a:custGeom>
            <a:avLst/>
            <a:gdLst/>
            <a:ahLst/>
            <a:cxnLst/>
            <a:rect l="l" t="t" r="r" b="b"/>
            <a:pathLst>
              <a:path w="270510" h="44450">
                <a:moveTo>
                  <a:pt x="0" y="43941"/>
                </a:moveTo>
                <a:lnTo>
                  <a:pt x="269900" y="43941"/>
                </a:lnTo>
                <a:lnTo>
                  <a:pt x="269900" y="0"/>
                </a:lnTo>
                <a:lnTo>
                  <a:pt x="0" y="0"/>
                </a:lnTo>
                <a:lnTo>
                  <a:pt x="0" y="43941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175222" y="3789629"/>
            <a:ext cx="270510" cy="142240"/>
          </a:xfrm>
          <a:custGeom>
            <a:avLst/>
            <a:gdLst/>
            <a:ahLst/>
            <a:cxnLst/>
            <a:rect l="l" t="t" r="r" b="b"/>
            <a:pathLst>
              <a:path w="270510" h="142239">
                <a:moveTo>
                  <a:pt x="0" y="142138"/>
                </a:moveTo>
                <a:lnTo>
                  <a:pt x="269900" y="142138"/>
                </a:lnTo>
                <a:lnTo>
                  <a:pt x="269900" y="0"/>
                </a:lnTo>
                <a:lnTo>
                  <a:pt x="0" y="0"/>
                </a:lnTo>
                <a:lnTo>
                  <a:pt x="0" y="142138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445110" y="3613658"/>
            <a:ext cx="270510" cy="44450"/>
          </a:xfrm>
          <a:custGeom>
            <a:avLst/>
            <a:gdLst/>
            <a:ahLst/>
            <a:cxnLst/>
            <a:rect l="l" t="t" r="r" b="b"/>
            <a:pathLst>
              <a:path w="270509" h="44450">
                <a:moveTo>
                  <a:pt x="0" y="43941"/>
                </a:moveTo>
                <a:lnTo>
                  <a:pt x="269900" y="43941"/>
                </a:lnTo>
                <a:lnTo>
                  <a:pt x="269900" y="0"/>
                </a:lnTo>
                <a:lnTo>
                  <a:pt x="0" y="0"/>
                </a:lnTo>
                <a:lnTo>
                  <a:pt x="0" y="43941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445110" y="3789629"/>
            <a:ext cx="270510" cy="142240"/>
          </a:xfrm>
          <a:custGeom>
            <a:avLst/>
            <a:gdLst/>
            <a:ahLst/>
            <a:cxnLst/>
            <a:rect l="l" t="t" r="r" b="b"/>
            <a:pathLst>
              <a:path w="270509" h="142239">
                <a:moveTo>
                  <a:pt x="0" y="142138"/>
                </a:moveTo>
                <a:lnTo>
                  <a:pt x="269900" y="142138"/>
                </a:lnTo>
                <a:lnTo>
                  <a:pt x="269900" y="0"/>
                </a:lnTo>
                <a:lnTo>
                  <a:pt x="0" y="0"/>
                </a:lnTo>
                <a:lnTo>
                  <a:pt x="0" y="142138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715011" y="3613658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09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984910" y="3613658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09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254799" y="3613658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09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524698" y="3613658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09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794587" y="3613658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09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064487" y="3613658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09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42950" y="3931767"/>
            <a:ext cx="1078865" cy="318135"/>
          </a:xfrm>
          <a:custGeom>
            <a:avLst/>
            <a:gdLst/>
            <a:ahLst/>
            <a:cxnLst/>
            <a:rect l="l" t="t" r="r" b="b"/>
            <a:pathLst>
              <a:path w="1078864" h="318135">
                <a:moveTo>
                  <a:pt x="0" y="0"/>
                </a:moveTo>
                <a:lnTo>
                  <a:pt x="1078852" y="0"/>
                </a:lnTo>
                <a:lnTo>
                  <a:pt x="1078852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2070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821802" y="3931767"/>
            <a:ext cx="287655" cy="318135"/>
          </a:xfrm>
          <a:custGeom>
            <a:avLst/>
            <a:gdLst/>
            <a:ahLst/>
            <a:cxnLst/>
            <a:rect l="l" t="t" r="r" b="b"/>
            <a:pathLst>
              <a:path w="287655" h="318135">
                <a:moveTo>
                  <a:pt x="0" y="0"/>
                </a:moveTo>
                <a:lnTo>
                  <a:pt x="287439" y="0"/>
                </a:lnTo>
                <a:lnTo>
                  <a:pt x="287439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109241" y="3931767"/>
            <a:ext cx="287655" cy="318135"/>
          </a:xfrm>
          <a:custGeom>
            <a:avLst/>
            <a:gdLst/>
            <a:ahLst/>
            <a:cxnLst/>
            <a:rect l="l" t="t" r="r" b="b"/>
            <a:pathLst>
              <a:path w="287655" h="318135">
                <a:moveTo>
                  <a:pt x="0" y="0"/>
                </a:moveTo>
                <a:lnTo>
                  <a:pt x="287439" y="0"/>
                </a:lnTo>
                <a:lnTo>
                  <a:pt x="287439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396680" y="3931767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10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666568" y="3931767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10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936468" y="3931767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10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206369" y="3931767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10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3476256" y="3931767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10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3746156" y="3931767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10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016057" y="3931767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10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285945" y="3931767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10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4555845" y="3931767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10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825746" y="3931767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10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095633" y="3931767"/>
            <a:ext cx="269240" cy="318135"/>
          </a:xfrm>
          <a:custGeom>
            <a:avLst/>
            <a:gdLst/>
            <a:ahLst/>
            <a:cxnLst/>
            <a:rect l="l" t="t" r="r" b="b"/>
            <a:pathLst>
              <a:path w="269239" h="318135">
                <a:moveTo>
                  <a:pt x="0" y="0"/>
                </a:moveTo>
                <a:lnTo>
                  <a:pt x="268757" y="0"/>
                </a:lnTo>
                <a:lnTo>
                  <a:pt x="268757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364391" y="3931767"/>
            <a:ext cx="269240" cy="318135"/>
          </a:xfrm>
          <a:custGeom>
            <a:avLst/>
            <a:gdLst/>
            <a:ahLst/>
            <a:cxnLst/>
            <a:rect l="l" t="t" r="r" b="b"/>
            <a:pathLst>
              <a:path w="269239" h="318135">
                <a:moveTo>
                  <a:pt x="0" y="0"/>
                </a:moveTo>
                <a:lnTo>
                  <a:pt x="268757" y="0"/>
                </a:lnTo>
                <a:lnTo>
                  <a:pt x="268757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633148" y="3931767"/>
            <a:ext cx="272415" cy="318135"/>
          </a:xfrm>
          <a:custGeom>
            <a:avLst/>
            <a:gdLst/>
            <a:ahLst/>
            <a:cxnLst/>
            <a:rect l="l" t="t" r="r" b="b"/>
            <a:pathLst>
              <a:path w="272414" h="318135">
                <a:moveTo>
                  <a:pt x="0" y="0"/>
                </a:moveTo>
                <a:lnTo>
                  <a:pt x="272161" y="0"/>
                </a:lnTo>
                <a:lnTo>
                  <a:pt x="272161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905322" y="3931767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10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6175222" y="3931767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10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445110" y="3931767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09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715011" y="3931767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09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6984910" y="4073652"/>
            <a:ext cx="270510" cy="132715"/>
          </a:xfrm>
          <a:custGeom>
            <a:avLst/>
            <a:gdLst/>
            <a:ahLst/>
            <a:cxnLst/>
            <a:rect l="l" t="t" r="r" b="b"/>
            <a:pathLst>
              <a:path w="270509" h="132714">
                <a:moveTo>
                  <a:pt x="0" y="132270"/>
                </a:moveTo>
                <a:lnTo>
                  <a:pt x="269900" y="132270"/>
                </a:lnTo>
                <a:lnTo>
                  <a:pt x="269900" y="0"/>
                </a:lnTo>
                <a:lnTo>
                  <a:pt x="0" y="0"/>
                </a:lnTo>
                <a:lnTo>
                  <a:pt x="0" y="13227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254799" y="4073652"/>
            <a:ext cx="270510" cy="132715"/>
          </a:xfrm>
          <a:custGeom>
            <a:avLst/>
            <a:gdLst/>
            <a:ahLst/>
            <a:cxnLst/>
            <a:rect l="l" t="t" r="r" b="b"/>
            <a:pathLst>
              <a:path w="270509" h="132714">
                <a:moveTo>
                  <a:pt x="0" y="132270"/>
                </a:moveTo>
                <a:lnTo>
                  <a:pt x="269900" y="132270"/>
                </a:lnTo>
                <a:lnTo>
                  <a:pt x="269900" y="0"/>
                </a:lnTo>
                <a:lnTo>
                  <a:pt x="0" y="0"/>
                </a:lnTo>
                <a:lnTo>
                  <a:pt x="0" y="13227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524698" y="4073652"/>
            <a:ext cx="270510" cy="132715"/>
          </a:xfrm>
          <a:custGeom>
            <a:avLst/>
            <a:gdLst/>
            <a:ahLst/>
            <a:cxnLst/>
            <a:rect l="l" t="t" r="r" b="b"/>
            <a:pathLst>
              <a:path w="270509" h="132714">
                <a:moveTo>
                  <a:pt x="0" y="132270"/>
                </a:moveTo>
                <a:lnTo>
                  <a:pt x="269900" y="132270"/>
                </a:lnTo>
                <a:lnTo>
                  <a:pt x="269900" y="0"/>
                </a:lnTo>
                <a:lnTo>
                  <a:pt x="0" y="0"/>
                </a:lnTo>
                <a:lnTo>
                  <a:pt x="0" y="13227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794587" y="3931767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09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8064487" y="3931767"/>
            <a:ext cx="270510" cy="318135"/>
          </a:xfrm>
          <a:custGeom>
            <a:avLst/>
            <a:gdLst/>
            <a:ahLst/>
            <a:cxnLst/>
            <a:rect l="l" t="t" r="r" b="b"/>
            <a:pathLst>
              <a:path w="270509" h="318135">
                <a:moveTo>
                  <a:pt x="0" y="0"/>
                </a:moveTo>
                <a:lnTo>
                  <a:pt x="269900" y="0"/>
                </a:lnTo>
                <a:lnTo>
                  <a:pt x="269900" y="318109"/>
                </a:lnTo>
                <a:lnTo>
                  <a:pt x="0" y="31810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42950" y="4249877"/>
            <a:ext cx="1078865" cy="348615"/>
          </a:xfrm>
          <a:custGeom>
            <a:avLst/>
            <a:gdLst/>
            <a:ahLst/>
            <a:cxnLst/>
            <a:rect l="l" t="t" r="r" b="b"/>
            <a:pathLst>
              <a:path w="1078864" h="348614">
                <a:moveTo>
                  <a:pt x="0" y="0"/>
                </a:moveTo>
                <a:lnTo>
                  <a:pt x="1078852" y="0"/>
                </a:lnTo>
                <a:lnTo>
                  <a:pt x="1078852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2070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821802" y="4249877"/>
            <a:ext cx="287655" cy="348615"/>
          </a:xfrm>
          <a:custGeom>
            <a:avLst/>
            <a:gdLst/>
            <a:ahLst/>
            <a:cxnLst/>
            <a:rect l="l" t="t" r="r" b="b"/>
            <a:pathLst>
              <a:path w="287655" h="348614">
                <a:moveTo>
                  <a:pt x="0" y="0"/>
                </a:moveTo>
                <a:lnTo>
                  <a:pt x="287439" y="0"/>
                </a:lnTo>
                <a:lnTo>
                  <a:pt x="287439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109241" y="4249877"/>
            <a:ext cx="287655" cy="348615"/>
          </a:xfrm>
          <a:custGeom>
            <a:avLst/>
            <a:gdLst/>
            <a:ahLst/>
            <a:cxnLst/>
            <a:rect l="l" t="t" r="r" b="b"/>
            <a:pathLst>
              <a:path w="287655" h="348614">
                <a:moveTo>
                  <a:pt x="0" y="0"/>
                </a:moveTo>
                <a:lnTo>
                  <a:pt x="287439" y="0"/>
                </a:lnTo>
                <a:lnTo>
                  <a:pt x="287439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396680" y="4249877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10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666568" y="4249877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10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936468" y="4249877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10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3206369" y="4249877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10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3476256" y="4249877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10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3746156" y="4249877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10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4016057" y="4249877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10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4285945" y="4249877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10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4555845" y="4249877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10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4825746" y="4249877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10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095633" y="4249877"/>
            <a:ext cx="269240" cy="348615"/>
          </a:xfrm>
          <a:custGeom>
            <a:avLst/>
            <a:gdLst/>
            <a:ahLst/>
            <a:cxnLst/>
            <a:rect l="l" t="t" r="r" b="b"/>
            <a:pathLst>
              <a:path w="269239" h="348614">
                <a:moveTo>
                  <a:pt x="0" y="0"/>
                </a:moveTo>
                <a:lnTo>
                  <a:pt x="268757" y="0"/>
                </a:lnTo>
                <a:lnTo>
                  <a:pt x="268757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364391" y="4249877"/>
            <a:ext cx="269240" cy="348615"/>
          </a:xfrm>
          <a:custGeom>
            <a:avLst/>
            <a:gdLst/>
            <a:ahLst/>
            <a:cxnLst/>
            <a:rect l="l" t="t" r="r" b="b"/>
            <a:pathLst>
              <a:path w="269239" h="348614">
                <a:moveTo>
                  <a:pt x="0" y="0"/>
                </a:moveTo>
                <a:lnTo>
                  <a:pt x="268757" y="0"/>
                </a:lnTo>
                <a:lnTo>
                  <a:pt x="268757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633148" y="4249877"/>
            <a:ext cx="272415" cy="348615"/>
          </a:xfrm>
          <a:custGeom>
            <a:avLst/>
            <a:gdLst/>
            <a:ahLst/>
            <a:cxnLst/>
            <a:rect l="l" t="t" r="r" b="b"/>
            <a:pathLst>
              <a:path w="272414" h="348614">
                <a:moveTo>
                  <a:pt x="0" y="0"/>
                </a:moveTo>
                <a:lnTo>
                  <a:pt x="272161" y="0"/>
                </a:lnTo>
                <a:lnTo>
                  <a:pt x="272161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905322" y="4249877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10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6175222" y="4249877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10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6445110" y="4249877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09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715011" y="4249877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09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984910" y="4337951"/>
            <a:ext cx="270510" cy="260985"/>
          </a:xfrm>
          <a:custGeom>
            <a:avLst/>
            <a:gdLst/>
            <a:ahLst/>
            <a:cxnLst/>
            <a:rect l="l" t="t" r="r" b="b"/>
            <a:pathLst>
              <a:path w="270509" h="260985">
                <a:moveTo>
                  <a:pt x="0" y="260515"/>
                </a:moveTo>
                <a:lnTo>
                  <a:pt x="269900" y="260515"/>
                </a:lnTo>
                <a:lnTo>
                  <a:pt x="269900" y="0"/>
                </a:lnTo>
                <a:lnTo>
                  <a:pt x="0" y="0"/>
                </a:lnTo>
                <a:lnTo>
                  <a:pt x="0" y="260515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254799" y="4337951"/>
            <a:ext cx="270510" cy="260985"/>
          </a:xfrm>
          <a:custGeom>
            <a:avLst/>
            <a:gdLst/>
            <a:ahLst/>
            <a:cxnLst/>
            <a:rect l="l" t="t" r="r" b="b"/>
            <a:pathLst>
              <a:path w="270509" h="260985">
                <a:moveTo>
                  <a:pt x="0" y="260515"/>
                </a:moveTo>
                <a:lnTo>
                  <a:pt x="269900" y="260515"/>
                </a:lnTo>
                <a:lnTo>
                  <a:pt x="269900" y="0"/>
                </a:lnTo>
                <a:lnTo>
                  <a:pt x="0" y="0"/>
                </a:lnTo>
                <a:lnTo>
                  <a:pt x="0" y="260515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7524698" y="4337951"/>
            <a:ext cx="270510" cy="260985"/>
          </a:xfrm>
          <a:custGeom>
            <a:avLst/>
            <a:gdLst/>
            <a:ahLst/>
            <a:cxnLst/>
            <a:rect l="l" t="t" r="r" b="b"/>
            <a:pathLst>
              <a:path w="270509" h="260985">
                <a:moveTo>
                  <a:pt x="0" y="260515"/>
                </a:moveTo>
                <a:lnTo>
                  <a:pt x="269900" y="260515"/>
                </a:lnTo>
                <a:lnTo>
                  <a:pt x="269900" y="0"/>
                </a:lnTo>
                <a:lnTo>
                  <a:pt x="0" y="0"/>
                </a:lnTo>
                <a:lnTo>
                  <a:pt x="0" y="260515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7794587" y="4249877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09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8064487" y="4249877"/>
            <a:ext cx="270510" cy="348615"/>
          </a:xfrm>
          <a:custGeom>
            <a:avLst/>
            <a:gdLst/>
            <a:ahLst/>
            <a:cxnLst/>
            <a:rect l="l" t="t" r="r" b="b"/>
            <a:pathLst>
              <a:path w="270509" h="348614">
                <a:moveTo>
                  <a:pt x="0" y="0"/>
                </a:moveTo>
                <a:lnTo>
                  <a:pt x="269900" y="0"/>
                </a:lnTo>
                <a:lnTo>
                  <a:pt x="269900" y="348589"/>
                </a:lnTo>
                <a:lnTo>
                  <a:pt x="0" y="348589"/>
                </a:lnTo>
                <a:lnTo>
                  <a:pt x="0" y="0"/>
                </a:lnTo>
                <a:close/>
              </a:path>
            </a:pathLst>
          </a:custGeom>
          <a:solidFill>
            <a:srgbClr val="EB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666571" y="2186584"/>
            <a:ext cx="0" cy="2418715"/>
          </a:xfrm>
          <a:custGeom>
            <a:avLst/>
            <a:gdLst/>
            <a:ahLst/>
            <a:cxnLst/>
            <a:rect l="l" t="t" r="r" b="b"/>
            <a:pathLst>
              <a:path h="2418715">
                <a:moveTo>
                  <a:pt x="0" y="0"/>
                </a:moveTo>
                <a:lnTo>
                  <a:pt x="0" y="2418219"/>
                </a:lnTo>
              </a:path>
            </a:pathLst>
          </a:custGeom>
          <a:ln w="1270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936468" y="3114560"/>
            <a:ext cx="0" cy="1490345"/>
          </a:xfrm>
          <a:custGeom>
            <a:avLst/>
            <a:gdLst/>
            <a:ahLst/>
            <a:cxnLst/>
            <a:rect l="l" t="t" r="r" b="b"/>
            <a:pathLst>
              <a:path h="1490345">
                <a:moveTo>
                  <a:pt x="0" y="0"/>
                </a:moveTo>
                <a:lnTo>
                  <a:pt x="0" y="1490243"/>
                </a:lnTo>
              </a:path>
            </a:pathLst>
          </a:custGeom>
          <a:ln w="1270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3206363" y="2832417"/>
            <a:ext cx="0" cy="150495"/>
          </a:xfrm>
          <a:custGeom>
            <a:avLst/>
            <a:gdLst/>
            <a:ahLst/>
            <a:cxnLst/>
            <a:rect l="l" t="t" r="r" b="b"/>
            <a:pathLst>
              <a:path h="150494">
                <a:moveTo>
                  <a:pt x="0" y="0"/>
                </a:moveTo>
                <a:lnTo>
                  <a:pt x="0" y="150114"/>
                </a:lnTo>
              </a:path>
            </a:pathLst>
          </a:custGeom>
          <a:ln w="1270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3206363" y="3114560"/>
            <a:ext cx="0" cy="1490345"/>
          </a:xfrm>
          <a:custGeom>
            <a:avLst/>
            <a:gdLst/>
            <a:ahLst/>
            <a:cxnLst/>
            <a:rect l="l" t="t" r="r" b="b"/>
            <a:pathLst>
              <a:path h="1490345">
                <a:moveTo>
                  <a:pt x="0" y="0"/>
                </a:moveTo>
                <a:lnTo>
                  <a:pt x="0" y="1490243"/>
                </a:lnTo>
              </a:path>
            </a:pathLst>
          </a:custGeom>
          <a:ln w="1270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3476260" y="2832417"/>
            <a:ext cx="0" cy="150495"/>
          </a:xfrm>
          <a:custGeom>
            <a:avLst/>
            <a:gdLst/>
            <a:ahLst/>
            <a:cxnLst/>
            <a:rect l="l" t="t" r="r" b="b"/>
            <a:pathLst>
              <a:path h="150494">
                <a:moveTo>
                  <a:pt x="0" y="0"/>
                </a:moveTo>
                <a:lnTo>
                  <a:pt x="0" y="150114"/>
                </a:lnTo>
              </a:path>
            </a:pathLst>
          </a:custGeom>
          <a:ln w="1270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3476260" y="3114560"/>
            <a:ext cx="0" cy="1490345"/>
          </a:xfrm>
          <a:custGeom>
            <a:avLst/>
            <a:gdLst/>
            <a:ahLst/>
            <a:cxnLst/>
            <a:rect l="l" t="t" r="r" b="b"/>
            <a:pathLst>
              <a:path h="1490345">
                <a:moveTo>
                  <a:pt x="0" y="0"/>
                </a:moveTo>
                <a:lnTo>
                  <a:pt x="0" y="1490243"/>
                </a:lnTo>
              </a:path>
            </a:pathLst>
          </a:custGeom>
          <a:ln w="1270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3746155" y="2832417"/>
            <a:ext cx="0" cy="150495"/>
          </a:xfrm>
          <a:custGeom>
            <a:avLst/>
            <a:gdLst/>
            <a:ahLst/>
            <a:cxnLst/>
            <a:rect l="l" t="t" r="r" b="b"/>
            <a:pathLst>
              <a:path h="150494">
                <a:moveTo>
                  <a:pt x="0" y="0"/>
                </a:moveTo>
                <a:lnTo>
                  <a:pt x="0" y="150114"/>
                </a:lnTo>
              </a:path>
            </a:pathLst>
          </a:custGeom>
          <a:ln w="1270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3746155" y="3114560"/>
            <a:ext cx="0" cy="1490345"/>
          </a:xfrm>
          <a:custGeom>
            <a:avLst/>
            <a:gdLst/>
            <a:ahLst/>
            <a:cxnLst/>
            <a:rect l="l" t="t" r="r" b="b"/>
            <a:pathLst>
              <a:path h="1490345">
                <a:moveTo>
                  <a:pt x="0" y="0"/>
                </a:moveTo>
                <a:lnTo>
                  <a:pt x="0" y="1490243"/>
                </a:lnTo>
              </a:path>
            </a:pathLst>
          </a:custGeom>
          <a:ln w="1270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4016052" y="3114560"/>
            <a:ext cx="0" cy="1490345"/>
          </a:xfrm>
          <a:custGeom>
            <a:avLst/>
            <a:gdLst/>
            <a:ahLst/>
            <a:cxnLst/>
            <a:rect l="l" t="t" r="r" b="b"/>
            <a:pathLst>
              <a:path h="1490345">
                <a:moveTo>
                  <a:pt x="0" y="0"/>
                </a:moveTo>
                <a:lnTo>
                  <a:pt x="0" y="1490243"/>
                </a:lnTo>
              </a:path>
            </a:pathLst>
          </a:custGeom>
          <a:ln w="1270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4285947" y="3114560"/>
            <a:ext cx="0" cy="1490345"/>
          </a:xfrm>
          <a:custGeom>
            <a:avLst/>
            <a:gdLst/>
            <a:ahLst/>
            <a:cxnLst/>
            <a:rect l="l" t="t" r="r" b="b"/>
            <a:pathLst>
              <a:path h="1490345">
                <a:moveTo>
                  <a:pt x="0" y="0"/>
                </a:moveTo>
                <a:lnTo>
                  <a:pt x="0" y="1490243"/>
                </a:lnTo>
              </a:path>
            </a:pathLst>
          </a:custGeom>
          <a:ln w="1270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4555844" y="3114560"/>
            <a:ext cx="0" cy="1490345"/>
          </a:xfrm>
          <a:custGeom>
            <a:avLst/>
            <a:gdLst/>
            <a:ahLst/>
            <a:cxnLst/>
            <a:rect l="l" t="t" r="r" b="b"/>
            <a:pathLst>
              <a:path h="1490345">
                <a:moveTo>
                  <a:pt x="0" y="0"/>
                </a:moveTo>
                <a:lnTo>
                  <a:pt x="0" y="1490243"/>
                </a:lnTo>
              </a:path>
            </a:pathLst>
          </a:custGeom>
          <a:ln w="1270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4825739" y="3114560"/>
            <a:ext cx="0" cy="1490345"/>
          </a:xfrm>
          <a:custGeom>
            <a:avLst/>
            <a:gdLst/>
            <a:ahLst/>
            <a:cxnLst/>
            <a:rect l="l" t="t" r="r" b="b"/>
            <a:pathLst>
              <a:path h="1490345">
                <a:moveTo>
                  <a:pt x="0" y="0"/>
                </a:moveTo>
                <a:lnTo>
                  <a:pt x="0" y="1490243"/>
                </a:lnTo>
              </a:path>
            </a:pathLst>
          </a:custGeom>
          <a:ln w="1270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138758" y="1665916"/>
            <a:ext cx="207543" cy="2398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270429" y="2054555"/>
            <a:ext cx="822960" cy="132080"/>
          </a:xfrm>
          <a:custGeom>
            <a:avLst/>
            <a:gdLst/>
            <a:ahLst/>
            <a:cxnLst/>
            <a:rect l="l" t="t" r="r" b="b"/>
            <a:pathLst>
              <a:path w="822960" h="132080">
                <a:moveTo>
                  <a:pt x="0" y="0"/>
                </a:moveTo>
                <a:lnTo>
                  <a:pt x="822960" y="0"/>
                </a:lnTo>
                <a:lnTo>
                  <a:pt x="822960" y="132029"/>
                </a:lnTo>
                <a:lnTo>
                  <a:pt x="0" y="132029"/>
                </a:lnTo>
                <a:lnTo>
                  <a:pt x="0" y="0"/>
                </a:lnTo>
                <a:close/>
              </a:path>
            </a:pathLst>
          </a:custGeom>
          <a:solidFill>
            <a:srgbClr val="2070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167127" y="2026919"/>
            <a:ext cx="260603" cy="3185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933700" y="2026919"/>
            <a:ext cx="262127" cy="3185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2922600" y="2398585"/>
            <a:ext cx="5006340" cy="132080"/>
          </a:xfrm>
          <a:custGeom>
            <a:avLst/>
            <a:gdLst/>
            <a:ahLst/>
            <a:cxnLst/>
            <a:rect l="l" t="t" r="r" b="b"/>
            <a:pathLst>
              <a:path w="5006340" h="132080">
                <a:moveTo>
                  <a:pt x="0" y="0"/>
                </a:moveTo>
                <a:lnTo>
                  <a:pt x="5006340" y="0"/>
                </a:lnTo>
                <a:lnTo>
                  <a:pt x="5006340" y="132029"/>
                </a:lnTo>
                <a:lnTo>
                  <a:pt x="0" y="132029"/>
                </a:lnTo>
                <a:lnTo>
                  <a:pt x="0" y="0"/>
                </a:lnTo>
                <a:close/>
              </a:path>
            </a:pathLst>
          </a:custGeom>
          <a:solidFill>
            <a:srgbClr val="2070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781300" y="2360675"/>
            <a:ext cx="262127" cy="3169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7842504" y="2362212"/>
            <a:ext cx="262127" cy="3185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856229" y="2700388"/>
            <a:ext cx="1303020" cy="132080"/>
          </a:xfrm>
          <a:custGeom>
            <a:avLst/>
            <a:gdLst/>
            <a:ahLst/>
            <a:cxnLst/>
            <a:rect l="l" t="t" r="r" b="b"/>
            <a:pathLst>
              <a:path w="1303020" h="132080">
                <a:moveTo>
                  <a:pt x="0" y="0"/>
                </a:moveTo>
                <a:lnTo>
                  <a:pt x="1303020" y="0"/>
                </a:lnTo>
                <a:lnTo>
                  <a:pt x="1303020" y="132029"/>
                </a:lnTo>
                <a:lnTo>
                  <a:pt x="0" y="13202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856229" y="2982531"/>
            <a:ext cx="2811780" cy="132080"/>
          </a:xfrm>
          <a:custGeom>
            <a:avLst/>
            <a:gdLst/>
            <a:ahLst/>
            <a:cxnLst/>
            <a:rect l="l" t="t" r="r" b="b"/>
            <a:pathLst>
              <a:path w="2811779" h="132080">
                <a:moveTo>
                  <a:pt x="0" y="0"/>
                </a:moveTo>
                <a:lnTo>
                  <a:pt x="2811780" y="0"/>
                </a:lnTo>
                <a:lnTo>
                  <a:pt x="2811780" y="132029"/>
                </a:lnTo>
                <a:lnTo>
                  <a:pt x="0" y="13202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5662968" y="3311067"/>
            <a:ext cx="822960" cy="132080"/>
          </a:xfrm>
          <a:custGeom>
            <a:avLst/>
            <a:gdLst/>
            <a:ahLst/>
            <a:cxnLst/>
            <a:rect l="l" t="t" r="r" b="b"/>
            <a:pathLst>
              <a:path w="822960" h="132079">
                <a:moveTo>
                  <a:pt x="0" y="0"/>
                </a:moveTo>
                <a:lnTo>
                  <a:pt x="822960" y="0"/>
                </a:lnTo>
                <a:lnTo>
                  <a:pt x="822960" y="132029"/>
                </a:lnTo>
                <a:lnTo>
                  <a:pt x="0" y="13202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6959917" y="4205922"/>
            <a:ext cx="1029969" cy="132080"/>
          </a:xfrm>
          <a:custGeom>
            <a:avLst/>
            <a:gdLst/>
            <a:ahLst/>
            <a:cxnLst/>
            <a:rect l="l" t="t" r="r" b="b"/>
            <a:pathLst>
              <a:path w="1029970" h="132079">
                <a:moveTo>
                  <a:pt x="0" y="0"/>
                </a:moveTo>
                <a:lnTo>
                  <a:pt x="1029792" y="0"/>
                </a:lnTo>
                <a:lnTo>
                  <a:pt x="1029792" y="132029"/>
                </a:lnTo>
                <a:lnTo>
                  <a:pt x="0" y="132029"/>
                </a:lnTo>
                <a:lnTo>
                  <a:pt x="0" y="0"/>
                </a:lnTo>
                <a:close/>
              </a:path>
            </a:pathLst>
          </a:custGeom>
          <a:solidFill>
            <a:srgbClr val="2070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886955" y="4178807"/>
            <a:ext cx="260603" cy="3169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7845552" y="4178807"/>
            <a:ext cx="262127" cy="3169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931647" y="3943350"/>
            <a:ext cx="1097280" cy="130810"/>
          </a:xfrm>
          <a:custGeom>
            <a:avLst/>
            <a:gdLst/>
            <a:ahLst/>
            <a:cxnLst/>
            <a:rect l="l" t="t" r="r" b="b"/>
            <a:pathLst>
              <a:path w="1097279" h="130810">
                <a:moveTo>
                  <a:pt x="0" y="0"/>
                </a:moveTo>
                <a:lnTo>
                  <a:pt x="1097279" y="0"/>
                </a:lnTo>
                <a:lnTo>
                  <a:pt x="1097279" y="130302"/>
                </a:lnTo>
                <a:lnTo>
                  <a:pt x="0" y="13030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5668009" y="3657600"/>
            <a:ext cx="1097280" cy="132080"/>
          </a:xfrm>
          <a:custGeom>
            <a:avLst/>
            <a:gdLst/>
            <a:ahLst/>
            <a:cxnLst/>
            <a:rect l="l" t="t" r="r" b="b"/>
            <a:pathLst>
              <a:path w="1097279" h="132079">
                <a:moveTo>
                  <a:pt x="0" y="0"/>
                </a:moveTo>
                <a:lnTo>
                  <a:pt x="1097280" y="0"/>
                </a:lnTo>
                <a:lnTo>
                  <a:pt x="1097280" y="132029"/>
                </a:lnTo>
                <a:lnTo>
                  <a:pt x="0" y="13202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21" name="object 321"/>
          <p:cNvGraphicFramePr>
            <a:graphicFrameLocks noGrp="1"/>
          </p:cNvGraphicFramePr>
          <p:nvPr/>
        </p:nvGraphicFramePr>
        <p:xfrm>
          <a:off x="736600" y="1131188"/>
          <a:ext cx="7571090" cy="34609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8865"/>
                <a:gridCol w="287654"/>
                <a:gridCol w="287655"/>
                <a:gridCol w="269239"/>
                <a:gridCol w="190500"/>
                <a:gridCol w="80010"/>
                <a:gridCol w="156844"/>
                <a:gridCol w="113030"/>
                <a:gridCol w="269875"/>
                <a:gridCol w="255269"/>
                <a:gridCol w="283844"/>
                <a:gridCol w="283210"/>
                <a:gridCol w="255904"/>
                <a:gridCol w="269239"/>
                <a:gridCol w="269239"/>
                <a:gridCol w="267970"/>
                <a:gridCol w="267970"/>
                <a:gridCol w="271145"/>
                <a:gridCol w="268604"/>
                <a:gridCol w="268604"/>
                <a:gridCol w="268604"/>
                <a:gridCol w="215264"/>
                <a:gridCol w="52070"/>
                <a:gridCol w="268604"/>
                <a:gridCol w="268605"/>
                <a:gridCol w="268604"/>
                <a:gridCol w="163195"/>
                <a:gridCol w="103504"/>
                <a:gridCol w="267970"/>
              </a:tblGrid>
              <a:tr h="2912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48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800" b="1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12/29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800" b="1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1/5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800" b="1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1/12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800" b="1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1/19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800" b="1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1/26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800" b="1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2/2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800" b="1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2/9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800" b="1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2/16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800" b="1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2/23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800" b="1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3/1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800" b="1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3/8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800" b="1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3/15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800" b="1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3/22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800" b="1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3/29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800" b="1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4/5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800" b="1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4/12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800" b="1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4/19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800" b="1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4/26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800" b="1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5/3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800" b="1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5/10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800" b="1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5/17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800" b="1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5/24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800" b="1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5/31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800" b="1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6/7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48585"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Kick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Off</a:t>
                      </a:r>
                      <a:r>
                        <a:rPr sz="10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Call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1/7/20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92384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Connectivity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Test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1/6 –</a:t>
                      </a:r>
                      <a:r>
                        <a:rPr sz="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1/23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3202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1/6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1/23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889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241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87828">
                <a:tc rowSpan="3"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System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Testing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29210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1/24 –</a:t>
                      </a:r>
                      <a:r>
                        <a:rPr sz="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5/27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3202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11"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1/24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5/27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889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2872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73074">
                <a:tc rowSpan="2">
                  <a:txBody>
                    <a:bodyPr/>
                    <a:lstStyle/>
                    <a:p>
                      <a:pPr marL="191135" marR="7175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State File</a:t>
                      </a:r>
                      <a:r>
                        <a:rPr sz="8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Structure  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Testing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600" b="1" spc="-5" dirty="0">
                          <a:solidFill>
                            <a:srgbClr val="2C2C2C"/>
                          </a:solidFill>
                          <a:latin typeface="Calibri"/>
                          <a:cs typeface="Calibri"/>
                        </a:rPr>
                        <a:t>1/24 </a:t>
                      </a:r>
                      <a:r>
                        <a:rPr sz="600" b="1" dirty="0">
                          <a:solidFill>
                            <a:srgbClr val="2C2C2C"/>
                          </a:solidFill>
                          <a:latin typeface="Calibri"/>
                          <a:cs typeface="Calibri"/>
                        </a:rPr>
                        <a:t>– </a:t>
                      </a:r>
                      <a:r>
                        <a:rPr sz="600" b="1" spc="-10" dirty="0">
                          <a:solidFill>
                            <a:srgbClr val="2C2C2C"/>
                          </a:solidFill>
                          <a:latin typeface="Calibri"/>
                          <a:cs typeface="Calibri"/>
                        </a:rPr>
                        <a:t>2/21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4503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37111">
                <a:tc rowSpan="2">
                  <a:txBody>
                    <a:bodyPr/>
                    <a:lstStyle/>
                    <a:p>
                      <a:pPr marL="191135" marR="1174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MCO</a:t>
                      </a:r>
                      <a:r>
                        <a:rPr sz="8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Connectivity  Testing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12"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600" b="1" spc="-5" dirty="0">
                          <a:solidFill>
                            <a:srgbClr val="2C2C2C"/>
                          </a:solidFill>
                          <a:latin typeface="Calibri"/>
                          <a:cs typeface="Calibri"/>
                        </a:rPr>
                        <a:t>1/24 </a:t>
                      </a:r>
                      <a:r>
                        <a:rPr sz="600" b="1" dirty="0">
                          <a:solidFill>
                            <a:srgbClr val="2C2C2C"/>
                          </a:solidFill>
                          <a:latin typeface="Calibri"/>
                          <a:cs typeface="Calibri"/>
                        </a:rPr>
                        <a:t>- </a:t>
                      </a:r>
                      <a:r>
                        <a:rPr sz="600" b="1" spc="10" dirty="0">
                          <a:solidFill>
                            <a:srgbClr val="2C2C2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solidFill>
                            <a:srgbClr val="2C2C2C"/>
                          </a:solidFill>
                          <a:latin typeface="Calibri"/>
                          <a:cs typeface="Calibri"/>
                        </a:rPr>
                        <a:t>3-31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8099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47542">
                <a:tc rowSpan="2">
                  <a:txBody>
                    <a:bodyPr/>
                    <a:lstStyle/>
                    <a:p>
                      <a:pPr marL="191135" marR="2438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State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App</a:t>
                      </a:r>
                      <a:r>
                        <a:rPr sz="8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Load  Testing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8"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8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8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8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8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8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8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8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8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8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8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8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8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8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25654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600" b="1" spc="-5" dirty="0">
                          <a:solidFill>
                            <a:srgbClr val="2C2C2C"/>
                          </a:solidFill>
                          <a:latin typeface="Calibri"/>
                          <a:cs typeface="Calibri"/>
                        </a:rPr>
                        <a:t>3/31 </a:t>
                      </a:r>
                      <a:r>
                        <a:rPr sz="600" b="1" dirty="0">
                          <a:solidFill>
                            <a:srgbClr val="2C2C2C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600" b="1" spc="-5" dirty="0">
                          <a:solidFill>
                            <a:srgbClr val="2C2C2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10" dirty="0">
                          <a:solidFill>
                            <a:srgbClr val="2C2C2C"/>
                          </a:solidFill>
                          <a:latin typeface="Calibri"/>
                          <a:cs typeface="Calibri"/>
                        </a:rPr>
                        <a:t>4/21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7056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1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75968">
                <a:tc rowSpan="2">
                  <a:txBody>
                    <a:bodyPr/>
                    <a:lstStyle/>
                    <a:p>
                      <a:pPr marL="191135" marR="793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MCO 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File</a:t>
                      </a:r>
                      <a:r>
                        <a:rPr sz="8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Structure  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Testing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1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600" b="1" spc="-5" dirty="0">
                          <a:solidFill>
                            <a:srgbClr val="2C2C2C"/>
                          </a:solidFill>
                          <a:latin typeface="Calibri"/>
                          <a:cs typeface="Calibri"/>
                        </a:rPr>
                        <a:t>3/31 </a:t>
                      </a:r>
                      <a:r>
                        <a:rPr sz="600" b="1" dirty="0">
                          <a:solidFill>
                            <a:srgbClr val="2C2C2C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600" b="1" spc="-30" dirty="0">
                          <a:solidFill>
                            <a:srgbClr val="2C2C2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10" dirty="0">
                          <a:solidFill>
                            <a:srgbClr val="2C2C2C"/>
                          </a:solidFill>
                          <a:latin typeface="Calibri"/>
                          <a:cs typeface="Calibri"/>
                        </a:rPr>
                        <a:t>4/28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4213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1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41884">
                <a:tc rowSpan="2">
                  <a:txBody>
                    <a:bodyPr/>
                    <a:lstStyle/>
                    <a:p>
                      <a:pPr marL="191135" marR="25146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MCO App</a:t>
                      </a:r>
                      <a:r>
                        <a:rPr sz="800" b="1" spc="-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Load  Testing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1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 gridSpan="6"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00" b="1" spc="-5" dirty="0">
                          <a:solidFill>
                            <a:srgbClr val="2C2C2C"/>
                          </a:solidFill>
                          <a:latin typeface="Calibri"/>
                          <a:cs typeface="Calibri"/>
                        </a:rPr>
                        <a:t>5/6 </a:t>
                      </a:r>
                      <a:r>
                        <a:rPr sz="600" b="1" dirty="0">
                          <a:solidFill>
                            <a:srgbClr val="2C2C2C"/>
                          </a:solidFill>
                          <a:latin typeface="Calibri"/>
                          <a:cs typeface="Calibri"/>
                        </a:rPr>
                        <a:t>– </a:t>
                      </a:r>
                      <a:r>
                        <a:rPr sz="600" b="1" spc="-10" dirty="0">
                          <a:solidFill>
                            <a:srgbClr val="2C2C2C"/>
                          </a:solidFill>
                          <a:latin typeface="Calibri"/>
                          <a:cs typeface="Calibri"/>
                        </a:rPr>
                        <a:t>5/27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7622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98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1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88078">
                <a:tc rowSpan="2"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UAT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Testing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31750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5/6 –</a:t>
                      </a:r>
                      <a:r>
                        <a:rPr sz="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5/27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1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323850">
                        <a:lnSpc>
                          <a:spcPts val="445"/>
                        </a:lnSpc>
                      </a:pPr>
                      <a:r>
                        <a:rPr sz="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5/6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 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5/27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6050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1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22" name="object 322"/>
          <p:cNvSpPr/>
          <p:nvPr/>
        </p:nvSpPr>
        <p:spPr>
          <a:xfrm>
            <a:off x="249936" y="361188"/>
            <a:ext cx="3049523" cy="9296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 txBox="1">
            <a:spLocks noGrp="1"/>
          </p:cNvSpPr>
          <p:nvPr>
            <p:ph type="title"/>
          </p:nvPr>
        </p:nvSpPr>
        <p:spPr>
          <a:xfrm>
            <a:off x="503981" y="490428"/>
            <a:ext cx="25107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dirty="0"/>
              <a:t>MCO</a:t>
            </a:r>
            <a:r>
              <a:rPr u="none" spc="-105" dirty="0"/>
              <a:t> </a:t>
            </a:r>
            <a:r>
              <a:rPr u="none" dirty="0"/>
              <a:t>Timeline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0604" y="522732"/>
            <a:ext cx="3692651" cy="929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470265" algn="l"/>
              </a:tabLst>
            </a:pPr>
            <a:r>
              <a:rPr spc="145" dirty="0"/>
              <a:t> </a:t>
            </a:r>
            <a:r>
              <a:rPr dirty="0"/>
              <a:t>MCO</a:t>
            </a:r>
            <a:r>
              <a:rPr spc="-70" dirty="0"/>
              <a:t> </a:t>
            </a:r>
            <a:r>
              <a:rPr spc="-10" dirty="0"/>
              <a:t>Deliverables	</a:t>
            </a:r>
          </a:p>
        </p:txBody>
      </p:sp>
      <p:sp>
        <p:nvSpPr>
          <p:cNvPr id="4" name="object 4"/>
          <p:cNvSpPr/>
          <p:nvPr/>
        </p:nvSpPr>
        <p:spPr>
          <a:xfrm>
            <a:off x="457201" y="1202180"/>
            <a:ext cx="811530" cy="1158875"/>
          </a:xfrm>
          <a:custGeom>
            <a:avLst/>
            <a:gdLst/>
            <a:ahLst/>
            <a:cxnLst/>
            <a:rect l="l" t="t" r="r" b="b"/>
            <a:pathLst>
              <a:path w="811530" h="1158875">
                <a:moveTo>
                  <a:pt x="0" y="0"/>
                </a:moveTo>
                <a:lnTo>
                  <a:pt x="0" y="752995"/>
                </a:lnTo>
                <a:lnTo>
                  <a:pt x="405460" y="1158455"/>
                </a:lnTo>
                <a:lnTo>
                  <a:pt x="810920" y="752995"/>
                </a:lnTo>
                <a:lnTo>
                  <a:pt x="810920" y="405460"/>
                </a:lnTo>
                <a:lnTo>
                  <a:pt x="405460" y="405460"/>
                </a:lnTo>
                <a:lnTo>
                  <a:pt x="0" y="0"/>
                </a:lnTo>
                <a:close/>
              </a:path>
              <a:path w="811530" h="1158875">
                <a:moveTo>
                  <a:pt x="810920" y="0"/>
                </a:moveTo>
                <a:lnTo>
                  <a:pt x="405460" y="405460"/>
                </a:lnTo>
                <a:lnTo>
                  <a:pt x="810920" y="405460"/>
                </a:lnTo>
                <a:lnTo>
                  <a:pt x="810920" y="0"/>
                </a:lnTo>
                <a:close/>
              </a:path>
            </a:pathLst>
          </a:custGeom>
          <a:solidFill>
            <a:srgbClr val="308D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1" y="1202180"/>
            <a:ext cx="811530" cy="1158875"/>
          </a:xfrm>
          <a:custGeom>
            <a:avLst/>
            <a:gdLst/>
            <a:ahLst/>
            <a:cxnLst/>
            <a:rect l="l" t="t" r="r" b="b"/>
            <a:pathLst>
              <a:path w="811530" h="1158875">
                <a:moveTo>
                  <a:pt x="810920" y="0"/>
                </a:moveTo>
                <a:lnTo>
                  <a:pt x="810920" y="752995"/>
                </a:lnTo>
                <a:lnTo>
                  <a:pt x="405460" y="1158455"/>
                </a:lnTo>
                <a:lnTo>
                  <a:pt x="0" y="752995"/>
                </a:lnTo>
                <a:lnTo>
                  <a:pt x="0" y="0"/>
                </a:lnTo>
                <a:lnTo>
                  <a:pt x="405460" y="405460"/>
                </a:lnTo>
                <a:lnTo>
                  <a:pt x="810920" y="0"/>
                </a:lnTo>
                <a:close/>
              </a:path>
            </a:pathLst>
          </a:custGeom>
          <a:ln w="25400">
            <a:solidFill>
              <a:srgbClr val="308D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4402" y="1613547"/>
            <a:ext cx="61595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700" spc="-5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68119" y="1202182"/>
            <a:ext cx="7571105" cy="753110"/>
          </a:xfrm>
          <a:custGeom>
            <a:avLst/>
            <a:gdLst/>
            <a:ahLst/>
            <a:cxnLst/>
            <a:rect l="l" t="t" r="r" b="b"/>
            <a:pathLst>
              <a:path w="7571105" h="753110">
                <a:moveTo>
                  <a:pt x="7445578" y="0"/>
                </a:moveTo>
                <a:lnTo>
                  <a:pt x="0" y="0"/>
                </a:lnTo>
                <a:lnTo>
                  <a:pt x="0" y="752995"/>
                </a:lnTo>
                <a:lnTo>
                  <a:pt x="7445578" y="752995"/>
                </a:lnTo>
                <a:lnTo>
                  <a:pt x="7494430" y="743133"/>
                </a:lnTo>
                <a:lnTo>
                  <a:pt x="7534322" y="716238"/>
                </a:lnTo>
                <a:lnTo>
                  <a:pt x="7561217" y="676346"/>
                </a:lnTo>
                <a:lnTo>
                  <a:pt x="7571079" y="627494"/>
                </a:lnTo>
                <a:lnTo>
                  <a:pt x="7571079" y="125501"/>
                </a:lnTo>
                <a:lnTo>
                  <a:pt x="7561217" y="76648"/>
                </a:lnTo>
                <a:lnTo>
                  <a:pt x="7534322" y="36756"/>
                </a:lnTo>
                <a:lnTo>
                  <a:pt x="7494430" y="9861"/>
                </a:lnTo>
                <a:lnTo>
                  <a:pt x="7445578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68119" y="1202182"/>
            <a:ext cx="7571105" cy="753110"/>
          </a:xfrm>
          <a:custGeom>
            <a:avLst/>
            <a:gdLst/>
            <a:ahLst/>
            <a:cxnLst/>
            <a:rect l="l" t="t" r="r" b="b"/>
            <a:pathLst>
              <a:path w="7571105" h="753110">
                <a:moveTo>
                  <a:pt x="7571079" y="125501"/>
                </a:moveTo>
                <a:lnTo>
                  <a:pt x="7571079" y="627494"/>
                </a:lnTo>
                <a:lnTo>
                  <a:pt x="7561217" y="676346"/>
                </a:lnTo>
                <a:lnTo>
                  <a:pt x="7534322" y="716238"/>
                </a:lnTo>
                <a:lnTo>
                  <a:pt x="7494430" y="743133"/>
                </a:lnTo>
                <a:lnTo>
                  <a:pt x="7445578" y="752995"/>
                </a:lnTo>
                <a:lnTo>
                  <a:pt x="0" y="752995"/>
                </a:lnTo>
                <a:lnTo>
                  <a:pt x="0" y="0"/>
                </a:lnTo>
                <a:lnTo>
                  <a:pt x="7445578" y="0"/>
                </a:lnTo>
                <a:lnTo>
                  <a:pt x="7494430" y="9861"/>
                </a:lnTo>
                <a:lnTo>
                  <a:pt x="7534322" y="36756"/>
                </a:lnTo>
                <a:lnTo>
                  <a:pt x="7561217" y="76648"/>
                </a:lnTo>
                <a:lnTo>
                  <a:pt x="7571079" y="125501"/>
                </a:lnTo>
                <a:close/>
              </a:path>
            </a:pathLst>
          </a:custGeom>
          <a:ln w="25400">
            <a:solidFill>
              <a:srgbClr val="308D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69212" y="1143005"/>
            <a:ext cx="2930525" cy="5467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229"/>
              </a:spcBef>
              <a:buChar char="•"/>
              <a:tabLst>
                <a:tab pos="185420" algn="l"/>
              </a:tabLst>
            </a:pPr>
            <a:r>
              <a:rPr sz="1600" spc="-45" dirty="0">
                <a:solidFill>
                  <a:srgbClr val="585858"/>
                </a:solidFill>
                <a:latin typeface="Calibri"/>
                <a:cs typeface="Calibri"/>
              </a:rPr>
              <a:t>Tech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Design </a:t>
            </a:r>
            <a:r>
              <a:rPr sz="1600" spc="-15" dirty="0">
                <a:solidFill>
                  <a:srgbClr val="585858"/>
                </a:solidFill>
                <a:latin typeface="Calibri"/>
                <a:cs typeface="Calibri"/>
              </a:rPr>
              <a:t>Review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Meeting:</a:t>
            </a:r>
            <a:r>
              <a:rPr sz="1600" spc="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1/7</a:t>
            </a:r>
            <a:endParaRPr sz="16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35"/>
              </a:spcBef>
              <a:buChar char="•"/>
              <a:tabLst>
                <a:tab pos="185420" algn="l"/>
              </a:tabLst>
            </a:pPr>
            <a:r>
              <a:rPr sz="1600" spc="-45" dirty="0">
                <a:solidFill>
                  <a:srgbClr val="585858"/>
                </a:solidFill>
                <a:latin typeface="Calibri"/>
                <a:cs typeface="Calibri"/>
              </a:rPr>
              <a:t>Tech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Design Distribution:</a:t>
            </a:r>
            <a:r>
              <a:rPr sz="1600" spc="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1/9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69212" y="1680139"/>
            <a:ext cx="31089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5"/>
              </a:spcBef>
              <a:buChar char="•"/>
              <a:tabLst>
                <a:tab pos="185420" algn="l"/>
              </a:tabLst>
            </a:pP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Connectivity </a:t>
            </a:r>
            <a:r>
              <a:rPr sz="1600" spc="-15" dirty="0">
                <a:solidFill>
                  <a:srgbClr val="585858"/>
                </a:solidFill>
                <a:latin typeface="Calibri"/>
                <a:cs typeface="Calibri"/>
              </a:rPr>
              <a:t>Form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Distribution:</a:t>
            </a:r>
            <a:r>
              <a:rPr sz="16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1/9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7201" y="2350557"/>
            <a:ext cx="811530" cy="1158875"/>
          </a:xfrm>
          <a:custGeom>
            <a:avLst/>
            <a:gdLst/>
            <a:ahLst/>
            <a:cxnLst/>
            <a:rect l="l" t="t" r="r" b="b"/>
            <a:pathLst>
              <a:path w="811530" h="1158875">
                <a:moveTo>
                  <a:pt x="0" y="0"/>
                </a:moveTo>
                <a:lnTo>
                  <a:pt x="0" y="752995"/>
                </a:lnTo>
                <a:lnTo>
                  <a:pt x="405460" y="1158455"/>
                </a:lnTo>
                <a:lnTo>
                  <a:pt x="810920" y="752995"/>
                </a:lnTo>
                <a:lnTo>
                  <a:pt x="810920" y="405460"/>
                </a:lnTo>
                <a:lnTo>
                  <a:pt x="405460" y="405460"/>
                </a:lnTo>
                <a:lnTo>
                  <a:pt x="0" y="0"/>
                </a:lnTo>
                <a:close/>
              </a:path>
              <a:path w="811530" h="1158875">
                <a:moveTo>
                  <a:pt x="810920" y="0"/>
                </a:moveTo>
                <a:lnTo>
                  <a:pt x="405460" y="405460"/>
                </a:lnTo>
                <a:lnTo>
                  <a:pt x="810920" y="405460"/>
                </a:lnTo>
                <a:lnTo>
                  <a:pt x="810920" y="0"/>
                </a:lnTo>
                <a:close/>
              </a:path>
            </a:pathLst>
          </a:custGeom>
          <a:solidFill>
            <a:srgbClr val="308D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201" y="2350557"/>
            <a:ext cx="811530" cy="1158875"/>
          </a:xfrm>
          <a:custGeom>
            <a:avLst/>
            <a:gdLst/>
            <a:ahLst/>
            <a:cxnLst/>
            <a:rect l="l" t="t" r="r" b="b"/>
            <a:pathLst>
              <a:path w="811530" h="1158875">
                <a:moveTo>
                  <a:pt x="810920" y="0"/>
                </a:moveTo>
                <a:lnTo>
                  <a:pt x="810920" y="752995"/>
                </a:lnTo>
                <a:lnTo>
                  <a:pt x="405460" y="1158455"/>
                </a:lnTo>
                <a:lnTo>
                  <a:pt x="0" y="752995"/>
                </a:lnTo>
                <a:lnTo>
                  <a:pt x="0" y="0"/>
                </a:lnTo>
                <a:lnTo>
                  <a:pt x="405460" y="405460"/>
                </a:lnTo>
                <a:lnTo>
                  <a:pt x="810920" y="0"/>
                </a:lnTo>
                <a:close/>
              </a:path>
            </a:pathLst>
          </a:custGeom>
          <a:ln w="25400">
            <a:solidFill>
              <a:srgbClr val="308D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64454" y="2761925"/>
            <a:ext cx="79438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1700" spc="-16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68119" y="2171454"/>
            <a:ext cx="7571105" cy="1111250"/>
          </a:xfrm>
          <a:custGeom>
            <a:avLst/>
            <a:gdLst/>
            <a:ahLst/>
            <a:cxnLst/>
            <a:rect l="l" t="t" r="r" b="b"/>
            <a:pathLst>
              <a:path w="7571105" h="1111250">
                <a:moveTo>
                  <a:pt x="7385875" y="0"/>
                </a:moveTo>
                <a:lnTo>
                  <a:pt x="0" y="0"/>
                </a:lnTo>
                <a:lnTo>
                  <a:pt x="0" y="1111211"/>
                </a:lnTo>
                <a:lnTo>
                  <a:pt x="7385875" y="1111211"/>
                </a:lnTo>
                <a:lnTo>
                  <a:pt x="7435110" y="1104595"/>
                </a:lnTo>
                <a:lnTo>
                  <a:pt x="7479351" y="1085922"/>
                </a:lnTo>
                <a:lnTo>
                  <a:pt x="7516834" y="1056960"/>
                </a:lnTo>
                <a:lnTo>
                  <a:pt x="7545793" y="1019474"/>
                </a:lnTo>
                <a:lnTo>
                  <a:pt x="7564463" y="975230"/>
                </a:lnTo>
                <a:lnTo>
                  <a:pt x="7571079" y="925995"/>
                </a:lnTo>
                <a:lnTo>
                  <a:pt x="7571079" y="185204"/>
                </a:lnTo>
                <a:lnTo>
                  <a:pt x="7564463" y="135969"/>
                </a:lnTo>
                <a:lnTo>
                  <a:pt x="7545793" y="91727"/>
                </a:lnTo>
                <a:lnTo>
                  <a:pt x="7516834" y="54244"/>
                </a:lnTo>
                <a:lnTo>
                  <a:pt x="7479351" y="25285"/>
                </a:lnTo>
                <a:lnTo>
                  <a:pt x="7435110" y="6615"/>
                </a:lnTo>
                <a:lnTo>
                  <a:pt x="7385875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68119" y="2171454"/>
            <a:ext cx="7571105" cy="1111250"/>
          </a:xfrm>
          <a:custGeom>
            <a:avLst/>
            <a:gdLst/>
            <a:ahLst/>
            <a:cxnLst/>
            <a:rect l="l" t="t" r="r" b="b"/>
            <a:pathLst>
              <a:path w="7571105" h="1111250">
                <a:moveTo>
                  <a:pt x="7571079" y="185204"/>
                </a:moveTo>
                <a:lnTo>
                  <a:pt x="7571079" y="925995"/>
                </a:lnTo>
                <a:lnTo>
                  <a:pt x="7564463" y="975230"/>
                </a:lnTo>
                <a:lnTo>
                  <a:pt x="7545793" y="1019474"/>
                </a:lnTo>
                <a:lnTo>
                  <a:pt x="7516834" y="1056960"/>
                </a:lnTo>
                <a:lnTo>
                  <a:pt x="7479351" y="1085922"/>
                </a:lnTo>
                <a:lnTo>
                  <a:pt x="7435110" y="1104595"/>
                </a:lnTo>
                <a:lnTo>
                  <a:pt x="7385875" y="1111211"/>
                </a:lnTo>
                <a:lnTo>
                  <a:pt x="0" y="1111211"/>
                </a:lnTo>
                <a:lnTo>
                  <a:pt x="0" y="0"/>
                </a:lnTo>
                <a:lnTo>
                  <a:pt x="7385875" y="0"/>
                </a:lnTo>
                <a:lnTo>
                  <a:pt x="7435110" y="6615"/>
                </a:lnTo>
                <a:lnTo>
                  <a:pt x="7479351" y="25285"/>
                </a:lnTo>
                <a:lnTo>
                  <a:pt x="7516834" y="54244"/>
                </a:lnTo>
                <a:lnTo>
                  <a:pt x="7545793" y="91727"/>
                </a:lnTo>
                <a:lnTo>
                  <a:pt x="7564463" y="135969"/>
                </a:lnTo>
                <a:lnTo>
                  <a:pt x="7571079" y="185204"/>
                </a:lnTo>
                <a:close/>
              </a:path>
            </a:pathLst>
          </a:custGeom>
          <a:ln w="25400">
            <a:solidFill>
              <a:srgbClr val="308D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369212" y="2161176"/>
            <a:ext cx="4680585" cy="106680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229"/>
              </a:spcBef>
              <a:buChar char="•"/>
              <a:tabLst>
                <a:tab pos="185420" algn="l"/>
              </a:tabLst>
            </a:pP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Connectivity Selection &amp; </a:t>
            </a:r>
            <a:r>
              <a:rPr sz="1600" spc="-25" dirty="0">
                <a:solidFill>
                  <a:srgbClr val="585858"/>
                </a:solidFill>
                <a:latin typeface="Calibri"/>
                <a:cs typeface="Calibri"/>
              </a:rPr>
              <a:t>Testing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Starts </a:t>
            </a:r>
            <a:r>
              <a:rPr sz="1600" spc="-20" dirty="0">
                <a:solidFill>
                  <a:srgbClr val="585858"/>
                </a:solidFill>
                <a:latin typeface="Calibri"/>
                <a:cs typeface="Calibri"/>
              </a:rPr>
              <a:t>(SFTP/API):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1600" spc="1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/6</a:t>
            </a:r>
            <a:endParaRPr sz="16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35"/>
              </a:spcBef>
              <a:buChar char="•"/>
              <a:tabLst>
                <a:tab pos="185420" algn="l"/>
              </a:tabLst>
            </a:pP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Deadline </a:t>
            </a:r>
            <a:r>
              <a:rPr sz="1600" spc="-15" dirty="0">
                <a:solidFill>
                  <a:srgbClr val="585858"/>
                </a:solidFill>
                <a:latin typeface="Calibri"/>
                <a:cs typeface="Calibri"/>
              </a:rPr>
              <a:t>for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Connectivity Selection &amp; </a:t>
            </a:r>
            <a:r>
              <a:rPr sz="1600" spc="-25" dirty="0">
                <a:solidFill>
                  <a:srgbClr val="585858"/>
                </a:solidFill>
                <a:latin typeface="Calibri"/>
                <a:cs typeface="Calibri"/>
              </a:rPr>
              <a:t>Testing:</a:t>
            </a:r>
            <a:r>
              <a:rPr sz="1600" spc="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1/24</a:t>
            </a:r>
            <a:endParaRPr sz="16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20"/>
              </a:spcBef>
              <a:buChar char="•"/>
              <a:tabLst>
                <a:tab pos="185420" algn="l"/>
              </a:tabLst>
            </a:pPr>
            <a:r>
              <a:rPr sz="1600" spc="-15" dirty="0">
                <a:solidFill>
                  <a:srgbClr val="585858"/>
                </a:solidFill>
                <a:latin typeface="Calibri"/>
                <a:cs typeface="Calibri"/>
              </a:rPr>
              <a:t>System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Integration </a:t>
            </a:r>
            <a:r>
              <a:rPr sz="1600" spc="-25" dirty="0">
                <a:solidFill>
                  <a:srgbClr val="585858"/>
                </a:solidFill>
                <a:latin typeface="Calibri"/>
                <a:cs typeface="Calibri"/>
              </a:rPr>
              <a:t>Testing: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 1/24</a:t>
            </a:r>
            <a:endParaRPr sz="16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30"/>
              </a:spcBef>
              <a:buChar char="•"/>
              <a:tabLst>
                <a:tab pos="185420" algn="l"/>
              </a:tabLst>
            </a:pPr>
            <a:r>
              <a:rPr sz="1600" spc="-60" dirty="0">
                <a:solidFill>
                  <a:srgbClr val="585858"/>
                </a:solidFill>
                <a:latin typeface="Calibri"/>
                <a:cs typeface="Calibri"/>
              </a:rPr>
              <a:t>UAT </a:t>
            </a:r>
            <a:r>
              <a:rPr sz="1600" spc="-25" dirty="0">
                <a:solidFill>
                  <a:srgbClr val="585858"/>
                </a:solidFill>
                <a:latin typeface="Calibri"/>
                <a:cs typeface="Calibri"/>
              </a:rPr>
              <a:t>Testing:</a:t>
            </a:r>
            <a:r>
              <a:rPr sz="1600" spc="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5/6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7201" y="3319830"/>
            <a:ext cx="811530" cy="1158875"/>
          </a:xfrm>
          <a:custGeom>
            <a:avLst/>
            <a:gdLst/>
            <a:ahLst/>
            <a:cxnLst/>
            <a:rect l="l" t="t" r="r" b="b"/>
            <a:pathLst>
              <a:path w="811530" h="1158875">
                <a:moveTo>
                  <a:pt x="0" y="0"/>
                </a:moveTo>
                <a:lnTo>
                  <a:pt x="0" y="752995"/>
                </a:lnTo>
                <a:lnTo>
                  <a:pt x="405460" y="1158455"/>
                </a:lnTo>
                <a:lnTo>
                  <a:pt x="810920" y="752995"/>
                </a:lnTo>
                <a:lnTo>
                  <a:pt x="810920" y="405460"/>
                </a:lnTo>
                <a:lnTo>
                  <a:pt x="405460" y="405460"/>
                </a:lnTo>
                <a:lnTo>
                  <a:pt x="0" y="0"/>
                </a:lnTo>
                <a:close/>
              </a:path>
              <a:path w="811530" h="1158875">
                <a:moveTo>
                  <a:pt x="810920" y="0"/>
                </a:moveTo>
                <a:lnTo>
                  <a:pt x="405460" y="405460"/>
                </a:lnTo>
                <a:lnTo>
                  <a:pt x="810920" y="405460"/>
                </a:lnTo>
                <a:lnTo>
                  <a:pt x="810920" y="0"/>
                </a:lnTo>
                <a:close/>
              </a:path>
            </a:pathLst>
          </a:custGeom>
          <a:solidFill>
            <a:srgbClr val="308D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7201" y="3319830"/>
            <a:ext cx="811530" cy="1158875"/>
          </a:xfrm>
          <a:custGeom>
            <a:avLst/>
            <a:gdLst/>
            <a:ahLst/>
            <a:cxnLst/>
            <a:rect l="l" t="t" r="r" b="b"/>
            <a:pathLst>
              <a:path w="811530" h="1158875">
                <a:moveTo>
                  <a:pt x="810920" y="0"/>
                </a:moveTo>
                <a:lnTo>
                  <a:pt x="810920" y="752995"/>
                </a:lnTo>
                <a:lnTo>
                  <a:pt x="405460" y="1158455"/>
                </a:lnTo>
                <a:lnTo>
                  <a:pt x="0" y="752995"/>
                </a:lnTo>
                <a:lnTo>
                  <a:pt x="0" y="0"/>
                </a:lnTo>
                <a:lnTo>
                  <a:pt x="405460" y="405460"/>
                </a:lnTo>
                <a:lnTo>
                  <a:pt x="810920" y="0"/>
                </a:lnTo>
                <a:close/>
              </a:path>
            </a:pathLst>
          </a:custGeom>
          <a:ln w="25400">
            <a:solidFill>
              <a:srgbClr val="308D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68119" y="3409947"/>
            <a:ext cx="7571105" cy="572770"/>
          </a:xfrm>
          <a:custGeom>
            <a:avLst/>
            <a:gdLst/>
            <a:ahLst/>
            <a:cxnLst/>
            <a:rect l="l" t="t" r="r" b="b"/>
            <a:pathLst>
              <a:path w="7571105" h="572770">
                <a:moveTo>
                  <a:pt x="7475613" y="0"/>
                </a:moveTo>
                <a:lnTo>
                  <a:pt x="0" y="0"/>
                </a:lnTo>
                <a:lnTo>
                  <a:pt x="0" y="572769"/>
                </a:lnTo>
                <a:lnTo>
                  <a:pt x="7475613" y="572769"/>
                </a:lnTo>
                <a:lnTo>
                  <a:pt x="7512775" y="565266"/>
                </a:lnTo>
                <a:lnTo>
                  <a:pt x="7543120" y="544806"/>
                </a:lnTo>
                <a:lnTo>
                  <a:pt x="7563578" y="514460"/>
                </a:lnTo>
                <a:lnTo>
                  <a:pt x="7571079" y="477304"/>
                </a:lnTo>
                <a:lnTo>
                  <a:pt x="7571079" y="95465"/>
                </a:lnTo>
                <a:lnTo>
                  <a:pt x="7563578" y="58309"/>
                </a:lnTo>
                <a:lnTo>
                  <a:pt x="7543120" y="27963"/>
                </a:lnTo>
                <a:lnTo>
                  <a:pt x="7512775" y="7503"/>
                </a:lnTo>
                <a:lnTo>
                  <a:pt x="7475613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68119" y="3409947"/>
            <a:ext cx="7571105" cy="572770"/>
          </a:xfrm>
          <a:custGeom>
            <a:avLst/>
            <a:gdLst/>
            <a:ahLst/>
            <a:cxnLst/>
            <a:rect l="l" t="t" r="r" b="b"/>
            <a:pathLst>
              <a:path w="7571105" h="572770">
                <a:moveTo>
                  <a:pt x="7571079" y="95465"/>
                </a:moveTo>
                <a:lnTo>
                  <a:pt x="7571079" y="477304"/>
                </a:lnTo>
                <a:lnTo>
                  <a:pt x="7563578" y="514460"/>
                </a:lnTo>
                <a:lnTo>
                  <a:pt x="7543120" y="544806"/>
                </a:lnTo>
                <a:lnTo>
                  <a:pt x="7512775" y="565266"/>
                </a:lnTo>
                <a:lnTo>
                  <a:pt x="7475613" y="572769"/>
                </a:lnTo>
                <a:lnTo>
                  <a:pt x="0" y="572769"/>
                </a:lnTo>
                <a:lnTo>
                  <a:pt x="0" y="0"/>
                </a:lnTo>
                <a:lnTo>
                  <a:pt x="7475613" y="0"/>
                </a:lnTo>
                <a:lnTo>
                  <a:pt x="7512775" y="7503"/>
                </a:lnTo>
                <a:lnTo>
                  <a:pt x="7543120" y="27963"/>
                </a:lnTo>
                <a:lnTo>
                  <a:pt x="7563578" y="58309"/>
                </a:lnTo>
                <a:lnTo>
                  <a:pt x="7571079" y="95465"/>
                </a:lnTo>
                <a:close/>
              </a:path>
            </a:pathLst>
          </a:custGeom>
          <a:ln w="25400">
            <a:solidFill>
              <a:srgbClr val="308D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42176" y="3538501"/>
            <a:ext cx="8281034" cy="478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11555" indent="-172720">
              <a:lnSpc>
                <a:spcPts val="1725"/>
              </a:lnSpc>
              <a:spcBef>
                <a:spcPts val="95"/>
              </a:spcBef>
              <a:buChar char="•"/>
              <a:tabLst>
                <a:tab pos="1012190" algn="l"/>
              </a:tabLst>
            </a:pP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MCO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Code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Deployment to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Production:</a:t>
            </a:r>
            <a:r>
              <a:rPr sz="1600" spc="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6/16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45"/>
              </a:lnSpc>
            </a:pP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Deploy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915"/>
              </a:lnSpc>
            </a:pPr>
            <a:r>
              <a:rPr spc="-5" dirty="0"/>
              <a:t>Reaching across Arizona to provide</a:t>
            </a:r>
            <a:r>
              <a:rPr spc="10" dirty="0"/>
              <a:t> </a:t>
            </a:r>
            <a:r>
              <a:rPr spc="-5" dirty="0"/>
              <a:t>comprehensive</a:t>
            </a:r>
          </a:p>
          <a:p>
            <a:pPr algn="ctr">
              <a:lnSpc>
                <a:spcPts val="1040"/>
              </a:lnSpc>
            </a:pPr>
            <a:r>
              <a:rPr spc="-5" dirty="0"/>
              <a:t>quality health care </a:t>
            </a:r>
            <a:r>
              <a:rPr dirty="0"/>
              <a:t>for </a:t>
            </a:r>
            <a:r>
              <a:rPr spc="-5" dirty="0"/>
              <a:t>those in</a:t>
            </a:r>
            <a:r>
              <a:rPr spc="10" dirty="0"/>
              <a:t> </a:t>
            </a:r>
            <a:r>
              <a:rPr spc="-5" dirty="0"/>
              <a:t>need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939" y="510540"/>
            <a:ext cx="4523231" cy="929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470265" algn="l"/>
              </a:tabLst>
            </a:pPr>
            <a:r>
              <a:rPr spc="315" dirty="0"/>
              <a:t> </a:t>
            </a:r>
            <a:r>
              <a:rPr dirty="0"/>
              <a:t>Service</a:t>
            </a:r>
            <a:r>
              <a:rPr spc="-40" dirty="0"/>
              <a:t> </a:t>
            </a:r>
            <a:r>
              <a:rPr spc="-5" dirty="0"/>
              <a:t>Authorizations	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915"/>
              </a:lnSpc>
            </a:pPr>
            <a:r>
              <a:rPr spc="-5" dirty="0"/>
              <a:t>Reaching across Arizona to provide</a:t>
            </a:r>
            <a:r>
              <a:rPr spc="10" dirty="0"/>
              <a:t> </a:t>
            </a:r>
            <a:r>
              <a:rPr spc="-5" dirty="0"/>
              <a:t>comprehensive</a:t>
            </a:r>
          </a:p>
          <a:p>
            <a:pPr algn="ctr">
              <a:lnSpc>
                <a:spcPts val="1040"/>
              </a:lnSpc>
            </a:pPr>
            <a:r>
              <a:rPr spc="-5" dirty="0"/>
              <a:t>quality health care </a:t>
            </a:r>
            <a:r>
              <a:rPr dirty="0"/>
              <a:t>for </a:t>
            </a:r>
            <a:r>
              <a:rPr spc="-5" dirty="0"/>
              <a:t>those in</a:t>
            </a:r>
            <a:r>
              <a:rPr spc="10" dirty="0"/>
              <a:t> </a:t>
            </a:r>
            <a:r>
              <a:rPr spc="-5" dirty="0"/>
              <a:t>need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88907" y="4743989"/>
            <a:ext cx="170180" cy="17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sz="1100" dirty="0">
                <a:solidFill>
                  <a:srgbClr val="929292"/>
                </a:solidFill>
                <a:latin typeface="Calibri"/>
                <a:cs typeface="Calibri"/>
              </a:rPr>
              <a:t>5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540" y="1231646"/>
            <a:ext cx="7864475" cy="3170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0365" marR="204470" indent="-342900">
              <a:lnSpc>
                <a:spcPct val="100000"/>
              </a:lnSpc>
              <a:spcBef>
                <a:spcPts val="95"/>
              </a:spcBef>
              <a:buClr>
                <a:srgbClr val="308DCC"/>
              </a:buClr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2200" spc="-5" dirty="0">
                <a:solidFill>
                  <a:srgbClr val="707070"/>
                </a:solidFill>
                <a:latin typeface="Tahoma"/>
                <a:cs typeface="Tahoma"/>
              </a:rPr>
              <a:t>CMS must </a:t>
            </a:r>
            <a:r>
              <a:rPr sz="2200" spc="-10" dirty="0">
                <a:solidFill>
                  <a:srgbClr val="707070"/>
                </a:solidFill>
                <a:latin typeface="Tahoma"/>
                <a:cs typeface="Tahoma"/>
              </a:rPr>
              <a:t>certify the </a:t>
            </a:r>
            <a:r>
              <a:rPr sz="2200" spc="-5" dirty="0">
                <a:solidFill>
                  <a:srgbClr val="707070"/>
                </a:solidFill>
                <a:latin typeface="Tahoma"/>
                <a:cs typeface="Tahoma"/>
              </a:rPr>
              <a:t>system to </a:t>
            </a:r>
            <a:r>
              <a:rPr sz="2200" spc="-10" dirty="0">
                <a:solidFill>
                  <a:srgbClr val="707070"/>
                </a:solidFill>
                <a:latin typeface="Tahoma"/>
                <a:cs typeface="Tahoma"/>
              </a:rPr>
              <a:t>ensure that </a:t>
            </a:r>
            <a:r>
              <a:rPr sz="2200" spc="-5" dirty="0">
                <a:solidFill>
                  <a:srgbClr val="707070"/>
                </a:solidFill>
                <a:latin typeface="Tahoma"/>
                <a:cs typeface="Tahoma"/>
              </a:rPr>
              <a:t>it </a:t>
            </a:r>
            <a:r>
              <a:rPr sz="2200" spc="-10" dirty="0">
                <a:solidFill>
                  <a:srgbClr val="707070"/>
                </a:solidFill>
                <a:latin typeface="Tahoma"/>
                <a:cs typeface="Tahoma"/>
              </a:rPr>
              <a:t>meets </a:t>
            </a:r>
            <a:r>
              <a:rPr sz="2200" dirty="0">
                <a:solidFill>
                  <a:srgbClr val="707070"/>
                </a:solidFill>
                <a:latin typeface="Tahoma"/>
                <a:cs typeface="Tahoma"/>
              </a:rPr>
              <a:t>all </a:t>
            </a:r>
            <a:r>
              <a:rPr sz="2200" spc="-10" dirty="0">
                <a:solidFill>
                  <a:srgbClr val="707070"/>
                </a:solidFill>
                <a:latin typeface="Tahoma"/>
                <a:cs typeface="Tahoma"/>
              </a:rPr>
              <a:t>the  requirements </a:t>
            </a:r>
            <a:r>
              <a:rPr sz="2200" spc="-5" dirty="0">
                <a:solidFill>
                  <a:srgbClr val="707070"/>
                </a:solidFill>
                <a:latin typeface="Tahoma"/>
                <a:cs typeface="Tahoma"/>
              </a:rPr>
              <a:t>of </a:t>
            </a:r>
            <a:r>
              <a:rPr sz="2200" spc="-10" dirty="0">
                <a:solidFill>
                  <a:srgbClr val="707070"/>
                </a:solidFill>
                <a:latin typeface="Tahoma"/>
                <a:cs typeface="Tahoma"/>
              </a:rPr>
              <a:t>the </a:t>
            </a:r>
            <a:r>
              <a:rPr sz="2200" spc="-5" dirty="0">
                <a:solidFill>
                  <a:srgbClr val="707070"/>
                </a:solidFill>
                <a:latin typeface="Tahoma"/>
                <a:cs typeface="Tahoma"/>
              </a:rPr>
              <a:t>21</a:t>
            </a:r>
            <a:r>
              <a:rPr sz="2175" spc="-7" baseline="24904" dirty="0">
                <a:solidFill>
                  <a:srgbClr val="707070"/>
                </a:solidFill>
                <a:latin typeface="Tahoma"/>
                <a:cs typeface="Tahoma"/>
              </a:rPr>
              <a:t>st </a:t>
            </a:r>
            <a:r>
              <a:rPr sz="2200" spc="-5" dirty="0">
                <a:solidFill>
                  <a:srgbClr val="707070"/>
                </a:solidFill>
                <a:latin typeface="Tahoma"/>
                <a:cs typeface="Tahoma"/>
              </a:rPr>
              <a:t>Century </a:t>
            </a:r>
            <a:r>
              <a:rPr sz="2200" spc="-10" dirty="0">
                <a:solidFill>
                  <a:srgbClr val="707070"/>
                </a:solidFill>
                <a:latin typeface="Tahoma"/>
                <a:cs typeface="Tahoma"/>
              </a:rPr>
              <a:t>Cures Act </a:t>
            </a:r>
            <a:r>
              <a:rPr sz="2200" spc="-5" dirty="0">
                <a:solidFill>
                  <a:srgbClr val="707070"/>
                </a:solidFill>
                <a:latin typeface="Tahoma"/>
                <a:cs typeface="Tahoma"/>
              </a:rPr>
              <a:t>and certain  </a:t>
            </a:r>
            <a:r>
              <a:rPr sz="2200" spc="-25" dirty="0">
                <a:solidFill>
                  <a:srgbClr val="707070"/>
                </a:solidFill>
                <a:latin typeface="Tahoma"/>
                <a:cs typeface="Tahoma"/>
              </a:rPr>
              <a:t>functionality.</a:t>
            </a:r>
            <a:endParaRPr sz="2200">
              <a:latin typeface="Tahoma"/>
              <a:cs typeface="Tahoma"/>
            </a:endParaRPr>
          </a:p>
          <a:p>
            <a:pPr marL="381000" marR="30480" indent="-342900">
              <a:lnSpc>
                <a:spcPct val="100000"/>
              </a:lnSpc>
              <a:spcBef>
                <a:spcPts val="1005"/>
              </a:spcBef>
              <a:buClr>
                <a:srgbClr val="308DCC"/>
              </a:buClr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2200" spc="-5" dirty="0">
                <a:solidFill>
                  <a:srgbClr val="707070"/>
                </a:solidFill>
                <a:latin typeface="Tahoma"/>
                <a:cs typeface="Tahoma"/>
              </a:rPr>
              <a:t>The </a:t>
            </a:r>
            <a:r>
              <a:rPr sz="2200" spc="-10" dirty="0">
                <a:solidFill>
                  <a:srgbClr val="707070"/>
                </a:solidFill>
                <a:latin typeface="Tahoma"/>
                <a:cs typeface="Tahoma"/>
              </a:rPr>
              <a:t>certification </a:t>
            </a:r>
            <a:r>
              <a:rPr sz="2200" spc="-5" dirty="0">
                <a:solidFill>
                  <a:srgbClr val="707070"/>
                </a:solidFill>
                <a:latin typeface="Tahoma"/>
                <a:cs typeface="Tahoma"/>
              </a:rPr>
              <a:t>is </a:t>
            </a:r>
            <a:r>
              <a:rPr sz="2200" spc="-10" dirty="0">
                <a:solidFill>
                  <a:srgbClr val="707070"/>
                </a:solidFill>
                <a:latin typeface="Tahoma"/>
                <a:cs typeface="Tahoma"/>
              </a:rPr>
              <a:t>outcomes based and one </a:t>
            </a:r>
            <a:r>
              <a:rPr sz="2200" spc="-5" dirty="0">
                <a:solidFill>
                  <a:srgbClr val="707070"/>
                </a:solidFill>
                <a:latin typeface="Tahoma"/>
                <a:cs typeface="Tahoma"/>
              </a:rPr>
              <a:t>of </a:t>
            </a:r>
            <a:r>
              <a:rPr sz="2200" spc="-10" dirty="0">
                <a:solidFill>
                  <a:srgbClr val="707070"/>
                </a:solidFill>
                <a:latin typeface="Tahoma"/>
                <a:cs typeface="Tahoma"/>
              </a:rPr>
              <a:t>the elements  </a:t>
            </a:r>
            <a:r>
              <a:rPr sz="2200" spc="-5" dirty="0">
                <a:solidFill>
                  <a:srgbClr val="707070"/>
                </a:solidFill>
                <a:latin typeface="Tahoma"/>
                <a:cs typeface="Tahoma"/>
              </a:rPr>
              <a:t>pertains to </a:t>
            </a:r>
            <a:r>
              <a:rPr sz="2200" spc="-10" dirty="0">
                <a:solidFill>
                  <a:srgbClr val="707070"/>
                </a:solidFill>
                <a:latin typeface="Tahoma"/>
                <a:cs typeface="Tahoma"/>
              </a:rPr>
              <a:t>the prevention </a:t>
            </a:r>
            <a:r>
              <a:rPr sz="2200" spc="-5" dirty="0">
                <a:solidFill>
                  <a:srgbClr val="707070"/>
                </a:solidFill>
                <a:latin typeface="Tahoma"/>
                <a:cs typeface="Tahoma"/>
              </a:rPr>
              <a:t>of </a:t>
            </a:r>
            <a:r>
              <a:rPr sz="2200" spc="-15" dirty="0">
                <a:solidFill>
                  <a:srgbClr val="707070"/>
                </a:solidFill>
                <a:latin typeface="Tahoma"/>
                <a:cs typeface="Tahoma"/>
              </a:rPr>
              <a:t>fraud, </a:t>
            </a:r>
            <a:r>
              <a:rPr sz="2200" spc="-10" dirty="0">
                <a:solidFill>
                  <a:srgbClr val="707070"/>
                </a:solidFill>
                <a:latin typeface="Tahoma"/>
                <a:cs typeface="Tahoma"/>
              </a:rPr>
              <a:t>waste </a:t>
            </a:r>
            <a:r>
              <a:rPr sz="2200" spc="-5" dirty="0">
                <a:solidFill>
                  <a:srgbClr val="707070"/>
                </a:solidFill>
                <a:latin typeface="Tahoma"/>
                <a:cs typeface="Tahoma"/>
              </a:rPr>
              <a:t>and</a:t>
            </a:r>
            <a:r>
              <a:rPr sz="2200" spc="135" dirty="0">
                <a:solidFill>
                  <a:srgbClr val="707070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707070"/>
                </a:solidFill>
                <a:latin typeface="Tahoma"/>
                <a:cs typeface="Tahoma"/>
              </a:rPr>
              <a:t>abuse</a:t>
            </a:r>
            <a:endParaRPr sz="2200">
              <a:latin typeface="Tahoma"/>
              <a:cs typeface="Tahoma"/>
            </a:endParaRPr>
          </a:p>
          <a:p>
            <a:pPr marL="781685" marR="334645" lvl="1" indent="-287020">
              <a:lnSpc>
                <a:spcPct val="100000"/>
              </a:lnSpc>
              <a:spcBef>
                <a:spcPts val="480"/>
              </a:spcBef>
              <a:buClr>
                <a:srgbClr val="308DCC"/>
              </a:buClr>
              <a:buSzPct val="80000"/>
              <a:buFont typeface="Courier New"/>
              <a:buChar char="o"/>
              <a:tabLst>
                <a:tab pos="782320" algn="l"/>
              </a:tabLst>
            </a:pPr>
            <a:r>
              <a:rPr sz="2000" spc="5" dirty="0">
                <a:solidFill>
                  <a:srgbClr val="707070"/>
                </a:solidFill>
                <a:latin typeface="Tahoma"/>
                <a:cs typeface="Tahoma"/>
              </a:rPr>
              <a:t>Use </a:t>
            </a:r>
            <a:r>
              <a:rPr sz="2000" dirty="0">
                <a:solidFill>
                  <a:srgbClr val="707070"/>
                </a:solidFill>
                <a:latin typeface="Tahoma"/>
                <a:cs typeface="Tahoma"/>
              </a:rPr>
              <a:t>of an EVV </a:t>
            </a:r>
            <a:r>
              <a:rPr sz="2000" spc="-5" dirty="0">
                <a:solidFill>
                  <a:srgbClr val="707070"/>
                </a:solidFill>
                <a:latin typeface="Tahoma"/>
                <a:cs typeface="Tahoma"/>
              </a:rPr>
              <a:t>System </a:t>
            </a:r>
            <a:r>
              <a:rPr sz="2000" dirty="0">
                <a:solidFill>
                  <a:srgbClr val="707070"/>
                </a:solidFill>
                <a:latin typeface="Tahoma"/>
                <a:cs typeface="Tahoma"/>
              </a:rPr>
              <a:t>to </a:t>
            </a:r>
            <a:r>
              <a:rPr sz="2000" spc="-5" dirty="0">
                <a:solidFill>
                  <a:srgbClr val="707070"/>
                </a:solidFill>
                <a:latin typeface="Tahoma"/>
                <a:cs typeface="Tahoma"/>
              </a:rPr>
              <a:t>avoid payment </a:t>
            </a:r>
            <a:r>
              <a:rPr sz="2000" spc="-10" dirty="0">
                <a:solidFill>
                  <a:srgbClr val="707070"/>
                </a:solidFill>
                <a:latin typeface="Tahoma"/>
                <a:cs typeface="Tahoma"/>
              </a:rPr>
              <a:t>for </a:t>
            </a:r>
            <a:r>
              <a:rPr sz="2000" spc="-5" dirty="0">
                <a:solidFill>
                  <a:srgbClr val="707070"/>
                </a:solidFill>
                <a:latin typeface="Tahoma"/>
                <a:cs typeface="Tahoma"/>
              </a:rPr>
              <a:t>unauthorized</a:t>
            </a:r>
            <a:r>
              <a:rPr sz="2000" spc="-135" dirty="0">
                <a:solidFill>
                  <a:srgbClr val="70707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707070"/>
                </a:solidFill>
                <a:latin typeface="Tahoma"/>
                <a:cs typeface="Tahoma"/>
              </a:rPr>
              <a:t>or  </a:t>
            </a:r>
            <a:r>
              <a:rPr sz="2000" spc="-5" dirty="0">
                <a:solidFill>
                  <a:srgbClr val="707070"/>
                </a:solidFill>
                <a:latin typeface="Tahoma"/>
                <a:cs typeface="Tahoma"/>
              </a:rPr>
              <a:t>unapproved</a:t>
            </a:r>
            <a:r>
              <a:rPr sz="2000" spc="-40" dirty="0">
                <a:solidFill>
                  <a:srgbClr val="70707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707070"/>
                </a:solidFill>
                <a:latin typeface="Tahoma"/>
                <a:cs typeface="Tahoma"/>
              </a:rPr>
              <a:t>services.</a:t>
            </a:r>
            <a:endParaRPr sz="2000">
              <a:latin typeface="Tahoma"/>
              <a:cs typeface="Tahoma"/>
            </a:endParaRPr>
          </a:p>
          <a:p>
            <a:pPr marL="781685" marR="64135" lvl="1" indent="-287020">
              <a:lnSpc>
                <a:spcPct val="100000"/>
              </a:lnSpc>
              <a:spcBef>
                <a:spcPts val="480"/>
              </a:spcBef>
              <a:buClr>
                <a:srgbClr val="308DCC"/>
              </a:buClr>
              <a:buSzPct val="80000"/>
              <a:buFont typeface="Courier New"/>
              <a:buChar char="o"/>
              <a:tabLst>
                <a:tab pos="782320" algn="l"/>
              </a:tabLst>
            </a:pPr>
            <a:r>
              <a:rPr sz="2000" spc="-5" dirty="0">
                <a:solidFill>
                  <a:srgbClr val="707070"/>
                </a:solidFill>
                <a:latin typeface="Tahoma"/>
                <a:cs typeface="Tahoma"/>
              </a:rPr>
              <a:t>Ensure linkage </a:t>
            </a:r>
            <a:r>
              <a:rPr sz="2000" dirty="0">
                <a:solidFill>
                  <a:srgbClr val="707070"/>
                </a:solidFill>
                <a:latin typeface="Tahoma"/>
                <a:cs typeface="Tahoma"/>
              </a:rPr>
              <a:t>between </a:t>
            </a:r>
            <a:r>
              <a:rPr sz="2000" spc="-5" dirty="0">
                <a:solidFill>
                  <a:srgbClr val="707070"/>
                </a:solidFill>
                <a:latin typeface="Tahoma"/>
                <a:cs typeface="Tahoma"/>
              </a:rPr>
              <a:t>authorized </a:t>
            </a:r>
            <a:r>
              <a:rPr sz="2000" spc="-35" dirty="0">
                <a:solidFill>
                  <a:srgbClr val="707070"/>
                </a:solidFill>
                <a:latin typeface="Tahoma"/>
                <a:cs typeface="Tahoma"/>
              </a:rPr>
              <a:t>provider, </a:t>
            </a:r>
            <a:r>
              <a:rPr sz="2000" spc="-5" dirty="0">
                <a:solidFill>
                  <a:srgbClr val="707070"/>
                </a:solidFill>
                <a:latin typeface="Tahoma"/>
                <a:cs typeface="Tahoma"/>
              </a:rPr>
              <a:t>service, units and  visits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940" y="510540"/>
            <a:ext cx="6582143" cy="929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470265" algn="l"/>
              </a:tabLst>
            </a:pPr>
            <a:r>
              <a:rPr spc="315" dirty="0"/>
              <a:t> </a:t>
            </a:r>
            <a:r>
              <a:rPr spc="-5" dirty="0"/>
              <a:t>Questions, </a:t>
            </a:r>
            <a:r>
              <a:rPr dirty="0"/>
              <a:t>Comments, </a:t>
            </a:r>
            <a:r>
              <a:rPr spc="-5" dirty="0"/>
              <a:t>Concerns?	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915"/>
              </a:lnSpc>
            </a:pPr>
            <a:r>
              <a:rPr spc="-5" dirty="0"/>
              <a:t>Reaching across Arizona to provide</a:t>
            </a:r>
            <a:r>
              <a:rPr spc="10" dirty="0"/>
              <a:t> </a:t>
            </a:r>
            <a:r>
              <a:rPr spc="-5" dirty="0"/>
              <a:t>comprehensive</a:t>
            </a:r>
          </a:p>
          <a:p>
            <a:pPr algn="ctr">
              <a:lnSpc>
                <a:spcPts val="1040"/>
              </a:lnSpc>
            </a:pPr>
            <a:r>
              <a:rPr spc="-5" dirty="0"/>
              <a:t>quality health care </a:t>
            </a:r>
            <a:r>
              <a:rPr dirty="0"/>
              <a:t>for </a:t>
            </a:r>
            <a:r>
              <a:rPr spc="-5" dirty="0"/>
              <a:t>those in</a:t>
            </a:r>
            <a:r>
              <a:rPr spc="10" dirty="0"/>
              <a:t> </a:t>
            </a:r>
            <a:r>
              <a:rPr spc="-5" dirty="0"/>
              <a:t>need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1231646"/>
            <a:ext cx="7465059" cy="283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308DCC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07070"/>
                </a:solidFill>
                <a:latin typeface="Tahoma"/>
                <a:cs typeface="Tahoma"/>
              </a:rPr>
              <a:t>What outstanding questions/concerns do </a:t>
            </a:r>
            <a:r>
              <a:rPr sz="2800" spc="-10" dirty="0">
                <a:solidFill>
                  <a:srgbClr val="707070"/>
                </a:solidFill>
                <a:latin typeface="Tahoma"/>
                <a:cs typeface="Tahoma"/>
              </a:rPr>
              <a:t>you  </a:t>
            </a:r>
            <a:r>
              <a:rPr sz="2800" spc="-20" dirty="0">
                <a:solidFill>
                  <a:srgbClr val="707070"/>
                </a:solidFill>
                <a:latin typeface="Tahoma"/>
                <a:cs typeface="Tahoma"/>
              </a:rPr>
              <a:t>have </a:t>
            </a:r>
            <a:r>
              <a:rPr sz="2800" spc="-5" dirty="0">
                <a:solidFill>
                  <a:srgbClr val="707070"/>
                </a:solidFill>
                <a:latin typeface="Tahoma"/>
                <a:cs typeface="Tahoma"/>
              </a:rPr>
              <a:t>at this</a:t>
            </a:r>
            <a:r>
              <a:rPr sz="2800" spc="70" dirty="0">
                <a:solidFill>
                  <a:srgbClr val="707070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707070"/>
                </a:solidFill>
                <a:latin typeface="Tahoma"/>
                <a:cs typeface="Tahoma"/>
              </a:rPr>
              <a:t>point?</a:t>
            </a:r>
            <a:endParaRPr sz="2800">
              <a:latin typeface="Tahoma"/>
              <a:cs typeface="Tahoma"/>
            </a:endParaRPr>
          </a:p>
          <a:p>
            <a:pPr marL="355600" marR="92710" indent="-342900">
              <a:lnSpc>
                <a:spcPct val="100000"/>
              </a:lnSpc>
              <a:spcBef>
                <a:spcPts val="994"/>
              </a:spcBef>
              <a:buClr>
                <a:srgbClr val="308DCC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07070"/>
                </a:solidFill>
                <a:latin typeface="Tahoma"/>
                <a:cs typeface="Tahoma"/>
              </a:rPr>
              <a:t>How can AHCCCS </a:t>
            </a:r>
            <a:r>
              <a:rPr sz="2800" spc="-10" dirty="0">
                <a:solidFill>
                  <a:srgbClr val="707070"/>
                </a:solidFill>
                <a:latin typeface="Tahoma"/>
                <a:cs typeface="Tahoma"/>
              </a:rPr>
              <a:t>further </a:t>
            </a:r>
            <a:r>
              <a:rPr sz="2800" spc="-5" dirty="0">
                <a:solidFill>
                  <a:srgbClr val="707070"/>
                </a:solidFill>
                <a:latin typeface="Tahoma"/>
                <a:cs typeface="Tahoma"/>
              </a:rPr>
              <a:t>support </a:t>
            </a:r>
            <a:r>
              <a:rPr sz="2800" spc="-10" dirty="0">
                <a:solidFill>
                  <a:srgbClr val="707070"/>
                </a:solidFill>
                <a:latin typeface="Tahoma"/>
                <a:cs typeface="Tahoma"/>
              </a:rPr>
              <a:t>your  </a:t>
            </a:r>
            <a:r>
              <a:rPr sz="2800" spc="-5" dirty="0">
                <a:solidFill>
                  <a:srgbClr val="707070"/>
                </a:solidFill>
                <a:latin typeface="Tahoma"/>
                <a:cs typeface="Tahoma"/>
              </a:rPr>
              <a:t>engagement and completion </a:t>
            </a:r>
            <a:r>
              <a:rPr sz="2800" dirty="0">
                <a:solidFill>
                  <a:srgbClr val="707070"/>
                </a:solidFill>
                <a:latin typeface="Tahoma"/>
                <a:cs typeface="Tahoma"/>
              </a:rPr>
              <a:t>of</a:t>
            </a:r>
            <a:r>
              <a:rPr sz="2800" spc="-5" dirty="0">
                <a:solidFill>
                  <a:srgbClr val="707070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707070"/>
                </a:solidFill>
                <a:latin typeface="Tahoma"/>
                <a:cs typeface="Tahoma"/>
              </a:rPr>
              <a:t>deliverables?</a:t>
            </a:r>
            <a:endParaRPr sz="2800">
              <a:latin typeface="Tahoma"/>
              <a:cs typeface="Tahoma"/>
            </a:endParaRPr>
          </a:p>
          <a:p>
            <a:pPr marL="355600" marR="1049655" indent="-342900">
              <a:lnSpc>
                <a:spcPct val="100000"/>
              </a:lnSpc>
              <a:spcBef>
                <a:spcPts val="1010"/>
              </a:spcBef>
              <a:buClr>
                <a:srgbClr val="308DCC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07070"/>
                </a:solidFill>
                <a:latin typeface="Tahoma"/>
                <a:cs typeface="Tahoma"/>
              </a:rPr>
              <a:t>How can AHCCCS </a:t>
            </a:r>
            <a:r>
              <a:rPr sz="2800" spc="-10" dirty="0">
                <a:solidFill>
                  <a:srgbClr val="707070"/>
                </a:solidFill>
                <a:latin typeface="Tahoma"/>
                <a:cs typeface="Tahoma"/>
              </a:rPr>
              <a:t>further </a:t>
            </a:r>
            <a:r>
              <a:rPr sz="2800" spc="-5" dirty="0">
                <a:solidFill>
                  <a:srgbClr val="707070"/>
                </a:solidFill>
                <a:latin typeface="Tahoma"/>
                <a:cs typeface="Tahoma"/>
              </a:rPr>
              <a:t>support </a:t>
            </a:r>
            <a:r>
              <a:rPr sz="2800" spc="-10" dirty="0">
                <a:solidFill>
                  <a:srgbClr val="707070"/>
                </a:solidFill>
                <a:latin typeface="Tahoma"/>
                <a:cs typeface="Tahoma"/>
              </a:rPr>
              <a:t>your  </a:t>
            </a:r>
            <a:r>
              <a:rPr sz="2800" spc="-5" dirty="0">
                <a:solidFill>
                  <a:srgbClr val="707070"/>
                </a:solidFill>
                <a:latin typeface="Tahoma"/>
                <a:cs typeface="Tahoma"/>
              </a:rPr>
              <a:t>engagement </a:t>
            </a:r>
            <a:r>
              <a:rPr sz="2800" dirty="0">
                <a:solidFill>
                  <a:srgbClr val="707070"/>
                </a:solidFill>
                <a:latin typeface="Tahoma"/>
                <a:cs typeface="Tahoma"/>
              </a:rPr>
              <a:t>of </a:t>
            </a:r>
            <a:r>
              <a:rPr sz="2800" spc="-5" dirty="0">
                <a:solidFill>
                  <a:srgbClr val="707070"/>
                </a:solidFill>
                <a:latin typeface="Tahoma"/>
                <a:cs typeface="Tahoma"/>
              </a:rPr>
              <a:t>the </a:t>
            </a:r>
            <a:r>
              <a:rPr sz="2800" spc="-10" dirty="0">
                <a:solidFill>
                  <a:srgbClr val="707070"/>
                </a:solidFill>
                <a:latin typeface="Tahoma"/>
                <a:cs typeface="Tahoma"/>
              </a:rPr>
              <a:t>provider</a:t>
            </a:r>
            <a:r>
              <a:rPr sz="2800" spc="30" dirty="0">
                <a:solidFill>
                  <a:srgbClr val="707070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707070"/>
                </a:solidFill>
                <a:latin typeface="Tahoma"/>
                <a:cs typeface="Tahoma"/>
              </a:rPr>
              <a:t>network?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939" y="510540"/>
            <a:ext cx="5926835" cy="929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470265" algn="l"/>
              </a:tabLst>
            </a:pPr>
            <a:r>
              <a:rPr dirty="0"/>
              <a:t> </a:t>
            </a:r>
            <a:r>
              <a:rPr spc="-685" dirty="0"/>
              <a:t> </a:t>
            </a:r>
            <a:r>
              <a:rPr dirty="0"/>
              <a:t>1/17/20 Meeting </a:t>
            </a:r>
            <a:r>
              <a:rPr spc="-5" dirty="0"/>
              <a:t>Action</a:t>
            </a:r>
            <a:r>
              <a:rPr spc="-60" dirty="0"/>
              <a:t> </a:t>
            </a:r>
            <a:r>
              <a:rPr dirty="0"/>
              <a:t>Items	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915"/>
              </a:lnSpc>
            </a:pPr>
            <a:r>
              <a:rPr spc="-5" dirty="0"/>
              <a:t>Reaching across Arizona to provide</a:t>
            </a:r>
            <a:r>
              <a:rPr spc="10" dirty="0"/>
              <a:t> </a:t>
            </a:r>
            <a:r>
              <a:rPr spc="-5" dirty="0"/>
              <a:t>comprehensive</a:t>
            </a:r>
          </a:p>
          <a:p>
            <a:pPr algn="ctr">
              <a:lnSpc>
                <a:spcPts val="1040"/>
              </a:lnSpc>
            </a:pPr>
            <a:r>
              <a:rPr spc="-5" dirty="0"/>
              <a:t>quality health care </a:t>
            </a:r>
            <a:r>
              <a:rPr dirty="0"/>
              <a:t>for </a:t>
            </a:r>
            <a:r>
              <a:rPr spc="-5" dirty="0"/>
              <a:t>those in</a:t>
            </a:r>
            <a:r>
              <a:rPr spc="10" dirty="0"/>
              <a:t> </a:t>
            </a:r>
            <a:r>
              <a:rPr spc="-5" dirty="0"/>
              <a:t>need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478155" indent="-342900">
              <a:lnSpc>
                <a:spcPct val="100000"/>
              </a:lnSpc>
              <a:spcBef>
                <a:spcPts val="595"/>
              </a:spcBef>
              <a:buClr>
                <a:srgbClr val="308DCC"/>
              </a:buClr>
              <a:buFont typeface="Arial"/>
              <a:buChar char="•"/>
              <a:tabLst>
                <a:tab pos="477520" algn="l"/>
                <a:tab pos="478155" algn="l"/>
              </a:tabLst>
            </a:pPr>
            <a:r>
              <a:rPr spc="-5" dirty="0"/>
              <a:t>Provide updated Authorization File</a:t>
            </a:r>
            <a:r>
              <a:rPr spc="-20" dirty="0"/>
              <a:t> </a:t>
            </a:r>
            <a:r>
              <a:rPr spc="-5" dirty="0"/>
              <a:t>Layouts</a:t>
            </a:r>
          </a:p>
          <a:p>
            <a:pPr marL="878840" marR="105410" lvl="1" indent="-287020">
              <a:lnSpc>
                <a:spcPct val="100000"/>
              </a:lnSpc>
              <a:spcBef>
                <a:spcPts val="385"/>
              </a:spcBef>
              <a:buClr>
                <a:srgbClr val="308DCC"/>
              </a:buClr>
              <a:buSzPct val="78125"/>
              <a:buFont typeface="Courier New"/>
              <a:buChar char="o"/>
              <a:tabLst>
                <a:tab pos="878840" algn="l"/>
                <a:tab pos="879475" algn="l"/>
              </a:tabLst>
            </a:pPr>
            <a:r>
              <a:rPr sz="1600" spc="-5" dirty="0">
                <a:solidFill>
                  <a:srgbClr val="707070"/>
                </a:solidFill>
                <a:latin typeface="Tahoma"/>
                <a:cs typeface="Tahoma"/>
              </a:rPr>
              <a:t>New </a:t>
            </a:r>
            <a:r>
              <a:rPr sz="1600" spc="-10" dirty="0">
                <a:solidFill>
                  <a:srgbClr val="707070"/>
                </a:solidFill>
                <a:latin typeface="Tahoma"/>
                <a:cs typeface="Tahoma"/>
              </a:rPr>
              <a:t>file layouts </a:t>
            </a:r>
            <a:r>
              <a:rPr sz="1600" spc="-5" dirty="0">
                <a:solidFill>
                  <a:srgbClr val="707070"/>
                </a:solidFill>
                <a:latin typeface="Tahoma"/>
                <a:cs typeface="Tahoma"/>
              </a:rPr>
              <a:t>will </a:t>
            </a:r>
            <a:r>
              <a:rPr sz="1600" dirty="0">
                <a:solidFill>
                  <a:srgbClr val="707070"/>
                </a:solidFill>
                <a:latin typeface="Tahoma"/>
                <a:cs typeface="Tahoma"/>
              </a:rPr>
              <a:t>be </a:t>
            </a:r>
            <a:r>
              <a:rPr sz="1600" spc="-10" dirty="0">
                <a:solidFill>
                  <a:srgbClr val="707070"/>
                </a:solidFill>
                <a:latin typeface="Tahoma"/>
                <a:cs typeface="Tahoma"/>
              </a:rPr>
              <a:t>sent </a:t>
            </a:r>
            <a:r>
              <a:rPr sz="1600" dirty="0">
                <a:solidFill>
                  <a:srgbClr val="707070"/>
                </a:solidFill>
                <a:latin typeface="Tahoma"/>
                <a:cs typeface="Tahoma"/>
              </a:rPr>
              <a:t>by </a:t>
            </a:r>
            <a:r>
              <a:rPr sz="1600" spc="-5" dirty="0">
                <a:solidFill>
                  <a:srgbClr val="707070"/>
                </a:solidFill>
                <a:latin typeface="Tahoma"/>
                <a:cs typeface="Tahoma"/>
              </a:rPr>
              <a:t>Lori </a:t>
            </a:r>
            <a:r>
              <a:rPr sz="1600" spc="-20" dirty="0">
                <a:solidFill>
                  <a:srgbClr val="707070"/>
                </a:solidFill>
                <a:latin typeface="Tahoma"/>
                <a:cs typeface="Tahoma"/>
              </a:rPr>
              <a:t>Petre </a:t>
            </a:r>
            <a:r>
              <a:rPr sz="1600" dirty="0">
                <a:solidFill>
                  <a:srgbClr val="707070"/>
                </a:solidFill>
                <a:latin typeface="Tahoma"/>
                <a:cs typeface="Tahoma"/>
              </a:rPr>
              <a:t>by </a:t>
            </a:r>
            <a:r>
              <a:rPr sz="1600" spc="-5" dirty="0">
                <a:solidFill>
                  <a:srgbClr val="707070"/>
                </a:solidFill>
                <a:latin typeface="Tahoma"/>
                <a:cs typeface="Tahoma"/>
              </a:rPr>
              <a:t>1/24 along with a </a:t>
            </a:r>
            <a:r>
              <a:rPr sz="1600" spc="-10" dirty="0">
                <a:solidFill>
                  <a:srgbClr val="707070"/>
                </a:solidFill>
                <a:latin typeface="Tahoma"/>
                <a:cs typeface="Tahoma"/>
              </a:rPr>
              <a:t>clarification </a:t>
            </a:r>
            <a:r>
              <a:rPr sz="1600" spc="-5" dirty="0">
                <a:solidFill>
                  <a:srgbClr val="707070"/>
                </a:solidFill>
                <a:latin typeface="Tahoma"/>
                <a:cs typeface="Tahoma"/>
              </a:rPr>
              <a:t>on </a:t>
            </a:r>
            <a:r>
              <a:rPr sz="1600" spc="-10" dirty="0">
                <a:solidFill>
                  <a:srgbClr val="707070"/>
                </a:solidFill>
                <a:latin typeface="Tahoma"/>
                <a:cs typeface="Tahoma"/>
              </a:rPr>
              <a:t>the  </a:t>
            </a:r>
            <a:r>
              <a:rPr sz="1600" spc="-5" dirty="0">
                <a:solidFill>
                  <a:srgbClr val="707070"/>
                </a:solidFill>
                <a:latin typeface="Tahoma"/>
                <a:cs typeface="Tahoma"/>
              </a:rPr>
              <a:t>medical </a:t>
            </a:r>
            <a:r>
              <a:rPr sz="1600" spc="-10" dirty="0">
                <a:solidFill>
                  <a:srgbClr val="707070"/>
                </a:solidFill>
                <a:latin typeface="Tahoma"/>
                <a:cs typeface="Tahoma"/>
              </a:rPr>
              <a:t>necessity determination</a:t>
            </a:r>
            <a:r>
              <a:rPr sz="1600" spc="75" dirty="0">
                <a:solidFill>
                  <a:srgbClr val="707070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707070"/>
                </a:solidFill>
                <a:latin typeface="Tahoma"/>
                <a:cs typeface="Tahoma"/>
              </a:rPr>
              <a:t>date.</a:t>
            </a:r>
            <a:endParaRPr sz="1600">
              <a:latin typeface="Tahoma"/>
              <a:cs typeface="Tahoma"/>
            </a:endParaRPr>
          </a:p>
          <a:p>
            <a:pPr marL="478155" marR="563880" indent="-342900">
              <a:lnSpc>
                <a:spcPct val="100000"/>
              </a:lnSpc>
              <a:spcBef>
                <a:spcPts val="994"/>
              </a:spcBef>
              <a:buClr>
                <a:srgbClr val="308DCC"/>
              </a:buClr>
              <a:buFont typeface="Arial"/>
              <a:buChar char="•"/>
              <a:tabLst>
                <a:tab pos="477520" algn="l"/>
                <a:tab pos="478155" algn="l"/>
              </a:tabLst>
            </a:pPr>
            <a:r>
              <a:rPr spc="-5" dirty="0"/>
              <a:t>Create document </a:t>
            </a:r>
            <a:r>
              <a:rPr dirty="0"/>
              <a:t>to </a:t>
            </a:r>
            <a:r>
              <a:rPr spc="-5" dirty="0"/>
              <a:t>outline parameters </a:t>
            </a:r>
            <a:r>
              <a:rPr spc="-10" dirty="0"/>
              <a:t>for </a:t>
            </a:r>
            <a:r>
              <a:rPr dirty="0"/>
              <a:t>the </a:t>
            </a:r>
            <a:r>
              <a:rPr spc="-5" dirty="0"/>
              <a:t>medical necessity  determination</a:t>
            </a:r>
            <a:r>
              <a:rPr spc="-20" dirty="0"/>
              <a:t> </a:t>
            </a:r>
            <a:r>
              <a:rPr dirty="0"/>
              <a:t>date</a:t>
            </a:r>
          </a:p>
          <a:p>
            <a:pPr marL="878840" lvl="1" indent="-287020">
              <a:lnSpc>
                <a:spcPct val="100000"/>
              </a:lnSpc>
              <a:spcBef>
                <a:spcPts val="385"/>
              </a:spcBef>
              <a:buClr>
                <a:srgbClr val="308DCC"/>
              </a:buClr>
              <a:buSzPct val="78125"/>
              <a:buFont typeface="Courier New"/>
              <a:buChar char="o"/>
              <a:tabLst>
                <a:tab pos="878840" algn="l"/>
                <a:tab pos="879475" algn="l"/>
              </a:tabLst>
            </a:pPr>
            <a:r>
              <a:rPr sz="1600" spc="-5" dirty="0">
                <a:solidFill>
                  <a:srgbClr val="707070"/>
                </a:solidFill>
                <a:latin typeface="Tahoma"/>
                <a:cs typeface="Tahoma"/>
              </a:rPr>
              <a:t>AHCCCS will </a:t>
            </a:r>
            <a:r>
              <a:rPr sz="1600" spc="-10" dirty="0">
                <a:solidFill>
                  <a:srgbClr val="707070"/>
                </a:solidFill>
                <a:latin typeface="Tahoma"/>
                <a:cs typeface="Tahoma"/>
              </a:rPr>
              <a:t>draft </a:t>
            </a:r>
            <a:r>
              <a:rPr sz="1600" spc="-5" dirty="0">
                <a:solidFill>
                  <a:srgbClr val="707070"/>
                </a:solidFill>
                <a:latin typeface="Tahoma"/>
                <a:cs typeface="Tahoma"/>
              </a:rPr>
              <a:t>and submit </a:t>
            </a:r>
            <a:r>
              <a:rPr sz="1600" spc="-10" dirty="0">
                <a:solidFill>
                  <a:srgbClr val="707070"/>
                </a:solidFill>
                <a:latin typeface="Tahoma"/>
                <a:cs typeface="Tahoma"/>
              </a:rPr>
              <a:t>to MCOs </a:t>
            </a:r>
            <a:r>
              <a:rPr sz="1600" spc="-5" dirty="0">
                <a:solidFill>
                  <a:srgbClr val="707070"/>
                </a:solidFill>
                <a:latin typeface="Tahoma"/>
                <a:cs typeface="Tahoma"/>
              </a:rPr>
              <a:t>and </a:t>
            </a:r>
            <a:r>
              <a:rPr sz="1600" spc="-10" dirty="0">
                <a:solidFill>
                  <a:srgbClr val="707070"/>
                </a:solidFill>
                <a:latin typeface="Tahoma"/>
                <a:cs typeface="Tahoma"/>
              </a:rPr>
              <a:t>provider cohort for</a:t>
            </a:r>
            <a:r>
              <a:rPr sz="1600" spc="215" dirty="0">
                <a:solidFill>
                  <a:srgbClr val="707070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707070"/>
                </a:solidFill>
                <a:latin typeface="Tahoma"/>
                <a:cs typeface="Tahoma"/>
              </a:rPr>
              <a:t>reivew</a:t>
            </a:r>
            <a:endParaRPr sz="1600">
              <a:latin typeface="Tahoma"/>
              <a:cs typeface="Tahoma"/>
            </a:endParaRPr>
          </a:p>
          <a:p>
            <a:pPr marL="478155" indent="-342900">
              <a:lnSpc>
                <a:spcPct val="100000"/>
              </a:lnSpc>
              <a:spcBef>
                <a:spcPts val="994"/>
              </a:spcBef>
              <a:buClr>
                <a:srgbClr val="308DCC"/>
              </a:buClr>
              <a:buFont typeface="Arial"/>
              <a:buChar char="•"/>
              <a:tabLst>
                <a:tab pos="477520" algn="l"/>
                <a:tab pos="478155" algn="l"/>
              </a:tabLst>
            </a:pPr>
            <a:r>
              <a:rPr spc="-5" dirty="0"/>
              <a:t>Combine </a:t>
            </a:r>
            <a:r>
              <a:rPr dirty="0"/>
              <a:t>MCO </a:t>
            </a:r>
            <a:r>
              <a:rPr spc="-10" dirty="0"/>
              <a:t>training efforts </a:t>
            </a:r>
            <a:r>
              <a:rPr dirty="0"/>
              <a:t>with the </a:t>
            </a:r>
            <a:r>
              <a:rPr spc="-5" dirty="0"/>
              <a:t>AHCCCS/Sandata </a:t>
            </a:r>
            <a:r>
              <a:rPr spc="-30" dirty="0"/>
              <a:t>Training</a:t>
            </a:r>
            <a:r>
              <a:rPr dirty="0"/>
              <a:t> </a:t>
            </a:r>
            <a:r>
              <a:rPr spc="-5" dirty="0"/>
              <a:t>Plan</a:t>
            </a:r>
          </a:p>
          <a:p>
            <a:pPr marL="878840" lvl="1" indent="-287020">
              <a:lnSpc>
                <a:spcPct val="100000"/>
              </a:lnSpc>
              <a:spcBef>
                <a:spcPts val="385"/>
              </a:spcBef>
              <a:buClr>
                <a:srgbClr val="308DCC"/>
              </a:buClr>
              <a:buSzPct val="78125"/>
              <a:buFont typeface="Courier New"/>
              <a:buChar char="o"/>
              <a:tabLst>
                <a:tab pos="878840" algn="l"/>
                <a:tab pos="879475" algn="l"/>
              </a:tabLst>
            </a:pPr>
            <a:r>
              <a:rPr sz="1600" spc="-5" dirty="0">
                <a:solidFill>
                  <a:srgbClr val="707070"/>
                </a:solidFill>
                <a:latin typeface="Tahoma"/>
                <a:cs typeface="Tahoma"/>
              </a:rPr>
              <a:t>AHCCCS will approach Sandata </a:t>
            </a:r>
            <a:r>
              <a:rPr sz="1600" spc="-10" dirty="0">
                <a:solidFill>
                  <a:srgbClr val="707070"/>
                </a:solidFill>
                <a:latin typeface="Tahoma"/>
                <a:cs typeface="Tahoma"/>
              </a:rPr>
              <a:t>with the request </a:t>
            </a:r>
            <a:r>
              <a:rPr sz="1600" spc="-5" dirty="0">
                <a:solidFill>
                  <a:srgbClr val="707070"/>
                </a:solidFill>
                <a:latin typeface="Tahoma"/>
                <a:cs typeface="Tahoma"/>
              </a:rPr>
              <a:t>and </a:t>
            </a:r>
            <a:r>
              <a:rPr sz="1600" spc="-10" dirty="0">
                <a:solidFill>
                  <a:srgbClr val="707070"/>
                </a:solidFill>
                <a:latin typeface="Tahoma"/>
                <a:cs typeface="Tahoma"/>
              </a:rPr>
              <a:t>follow </a:t>
            </a:r>
            <a:r>
              <a:rPr sz="1600" spc="-5" dirty="0">
                <a:solidFill>
                  <a:srgbClr val="707070"/>
                </a:solidFill>
                <a:latin typeface="Tahoma"/>
                <a:cs typeface="Tahoma"/>
              </a:rPr>
              <a:t>up </a:t>
            </a:r>
            <a:r>
              <a:rPr sz="1600" spc="-10" dirty="0">
                <a:solidFill>
                  <a:srgbClr val="707070"/>
                </a:solidFill>
                <a:latin typeface="Tahoma"/>
                <a:cs typeface="Tahoma"/>
              </a:rPr>
              <a:t>with</a:t>
            </a:r>
            <a:r>
              <a:rPr sz="1600" spc="165" dirty="0">
                <a:solidFill>
                  <a:srgbClr val="707070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707070"/>
                </a:solidFill>
                <a:latin typeface="Tahoma"/>
                <a:cs typeface="Tahoma"/>
              </a:rPr>
              <a:t>MCO’s</a:t>
            </a:r>
            <a:endParaRPr sz="1600">
              <a:latin typeface="Tahoma"/>
              <a:cs typeface="Tahoma"/>
            </a:endParaRPr>
          </a:p>
          <a:p>
            <a:pPr marL="878840" marR="153670" lvl="1" indent="-287020">
              <a:lnSpc>
                <a:spcPct val="100000"/>
              </a:lnSpc>
              <a:spcBef>
                <a:spcPts val="385"/>
              </a:spcBef>
              <a:buClr>
                <a:srgbClr val="308DCC"/>
              </a:buClr>
              <a:buSzPct val="78125"/>
              <a:buFont typeface="Courier New"/>
              <a:buChar char="o"/>
              <a:tabLst>
                <a:tab pos="878840" algn="l"/>
                <a:tab pos="879475" algn="l"/>
              </a:tabLst>
            </a:pPr>
            <a:r>
              <a:rPr sz="1600" spc="-10" dirty="0">
                <a:solidFill>
                  <a:srgbClr val="707070"/>
                </a:solidFill>
                <a:latin typeface="Tahoma"/>
                <a:cs typeface="Tahoma"/>
              </a:rPr>
              <a:t>Develop </a:t>
            </a:r>
            <a:r>
              <a:rPr sz="1600" spc="-5" dirty="0">
                <a:solidFill>
                  <a:srgbClr val="707070"/>
                </a:solidFill>
                <a:latin typeface="Tahoma"/>
                <a:cs typeface="Tahoma"/>
              </a:rPr>
              <a:t>a list and </a:t>
            </a:r>
            <a:r>
              <a:rPr sz="1600" spc="-10" dirty="0">
                <a:solidFill>
                  <a:srgbClr val="707070"/>
                </a:solidFill>
                <a:latin typeface="Tahoma"/>
                <a:cs typeface="Tahoma"/>
              </a:rPr>
              <a:t>strategy to </a:t>
            </a:r>
            <a:r>
              <a:rPr sz="1600" spc="-15" dirty="0">
                <a:solidFill>
                  <a:srgbClr val="707070"/>
                </a:solidFill>
                <a:latin typeface="Tahoma"/>
                <a:cs typeface="Tahoma"/>
              </a:rPr>
              <a:t>notify </a:t>
            </a:r>
            <a:r>
              <a:rPr sz="1600" spc="-20" dirty="0">
                <a:solidFill>
                  <a:srgbClr val="707070"/>
                </a:solidFill>
                <a:latin typeface="Tahoma"/>
                <a:cs typeface="Tahoma"/>
              </a:rPr>
              <a:t>MCO’s </a:t>
            </a:r>
            <a:r>
              <a:rPr sz="1600" spc="-5" dirty="0">
                <a:solidFill>
                  <a:srgbClr val="707070"/>
                </a:solidFill>
                <a:latin typeface="Tahoma"/>
                <a:cs typeface="Tahoma"/>
              </a:rPr>
              <a:t>of </a:t>
            </a:r>
            <a:r>
              <a:rPr sz="1600" spc="-10" dirty="0">
                <a:solidFill>
                  <a:srgbClr val="707070"/>
                </a:solidFill>
                <a:latin typeface="Tahoma"/>
                <a:cs typeface="Tahoma"/>
              </a:rPr>
              <a:t>providers </a:t>
            </a:r>
            <a:r>
              <a:rPr sz="1600" spc="-5" dirty="0">
                <a:solidFill>
                  <a:srgbClr val="707070"/>
                </a:solidFill>
                <a:latin typeface="Tahoma"/>
                <a:cs typeface="Tahoma"/>
              </a:rPr>
              <a:t>who </a:t>
            </a:r>
            <a:r>
              <a:rPr sz="1600" spc="-10" dirty="0">
                <a:solidFill>
                  <a:srgbClr val="707070"/>
                </a:solidFill>
                <a:latin typeface="Tahoma"/>
                <a:cs typeface="Tahoma"/>
              </a:rPr>
              <a:t>have </a:t>
            </a:r>
            <a:r>
              <a:rPr sz="1600" spc="-5" dirty="0">
                <a:solidFill>
                  <a:srgbClr val="707070"/>
                </a:solidFill>
                <a:latin typeface="Tahoma"/>
                <a:cs typeface="Tahoma"/>
              </a:rPr>
              <a:t>completed </a:t>
            </a:r>
            <a:r>
              <a:rPr sz="1600" spc="-10" dirty="0">
                <a:solidFill>
                  <a:srgbClr val="707070"/>
                </a:solidFill>
                <a:latin typeface="Tahoma"/>
                <a:cs typeface="Tahoma"/>
              </a:rPr>
              <a:t>EVV  training to </a:t>
            </a:r>
            <a:r>
              <a:rPr sz="1600" spc="-5" dirty="0">
                <a:solidFill>
                  <a:srgbClr val="707070"/>
                </a:solidFill>
                <a:latin typeface="Tahoma"/>
                <a:cs typeface="Tahoma"/>
              </a:rPr>
              <a:t>support </a:t>
            </a:r>
            <a:r>
              <a:rPr sz="1600" spc="-10" dirty="0">
                <a:solidFill>
                  <a:srgbClr val="707070"/>
                </a:solidFill>
                <a:latin typeface="Tahoma"/>
                <a:cs typeface="Tahoma"/>
              </a:rPr>
              <a:t>provider</a:t>
            </a:r>
            <a:r>
              <a:rPr sz="1600" spc="85" dirty="0">
                <a:solidFill>
                  <a:srgbClr val="707070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707070"/>
                </a:solidFill>
                <a:latin typeface="Tahoma"/>
                <a:cs typeface="Tahoma"/>
              </a:rPr>
              <a:t>engagement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940" y="510540"/>
            <a:ext cx="6070079" cy="929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470265" algn="l"/>
              </a:tabLst>
            </a:pPr>
            <a:r>
              <a:rPr dirty="0"/>
              <a:t> </a:t>
            </a:r>
            <a:r>
              <a:rPr spc="-685" dirty="0"/>
              <a:t> </a:t>
            </a:r>
            <a:r>
              <a:rPr dirty="0"/>
              <a:t>1/17/20 Meeting </a:t>
            </a:r>
            <a:r>
              <a:rPr spc="-5" dirty="0"/>
              <a:t>Action</a:t>
            </a:r>
            <a:r>
              <a:rPr spc="-60" dirty="0"/>
              <a:t> </a:t>
            </a:r>
            <a:r>
              <a:rPr dirty="0"/>
              <a:t>Items:	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915"/>
              </a:lnSpc>
            </a:pPr>
            <a:r>
              <a:rPr spc="-5" dirty="0"/>
              <a:t>Reaching across Arizona to provide</a:t>
            </a:r>
            <a:r>
              <a:rPr spc="10" dirty="0"/>
              <a:t> </a:t>
            </a:r>
            <a:r>
              <a:rPr spc="-5" dirty="0"/>
              <a:t>comprehensive</a:t>
            </a:r>
          </a:p>
          <a:p>
            <a:pPr algn="ctr">
              <a:lnSpc>
                <a:spcPts val="1040"/>
              </a:lnSpc>
            </a:pPr>
            <a:r>
              <a:rPr spc="-5" dirty="0"/>
              <a:t>quality health care </a:t>
            </a:r>
            <a:r>
              <a:rPr dirty="0"/>
              <a:t>for </a:t>
            </a:r>
            <a:r>
              <a:rPr spc="-5" dirty="0"/>
              <a:t>those in</a:t>
            </a:r>
            <a:r>
              <a:rPr spc="10" dirty="0"/>
              <a:t> </a:t>
            </a:r>
            <a:r>
              <a:rPr spc="-5" dirty="0"/>
              <a:t>need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1095042"/>
            <a:ext cx="8192134" cy="35820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308DCC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707070"/>
                </a:solidFill>
                <a:latin typeface="Tahoma"/>
                <a:cs typeface="Tahoma"/>
              </a:rPr>
              <a:t>Schedule meeting </a:t>
            </a:r>
            <a:r>
              <a:rPr sz="2000" dirty="0">
                <a:solidFill>
                  <a:srgbClr val="707070"/>
                </a:solidFill>
                <a:latin typeface="Tahoma"/>
                <a:cs typeface="Tahoma"/>
              </a:rPr>
              <a:t>with </a:t>
            </a:r>
            <a:r>
              <a:rPr sz="2000" spc="-15" dirty="0">
                <a:solidFill>
                  <a:srgbClr val="707070"/>
                </a:solidFill>
                <a:latin typeface="Tahoma"/>
                <a:cs typeface="Tahoma"/>
              </a:rPr>
              <a:t>MCO’s </a:t>
            </a:r>
            <a:r>
              <a:rPr sz="2000" dirty="0">
                <a:solidFill>
                  <a:srgbClr val="707070"/>
                </a:solidFill>
                <a:latin typeface="Tahoma"/>
                <a:cs typeface="Tahoma"/>
              </a:rPr>
              <a:t>to discuss the </a:t>
            </a:r>
            <a:r>
              <a:rPr sz="2000" spc="-5" dirty="0">
                <a:solidFill>
                  <a:srgbClr val="707070"/>
                </a:solidFill>
                <a:latin typeface="Tahoma"/>
                <a:cs typeface="Tahoma"/>
              </a:rPr>
              <a:t>Communication</a:t>
            </a:r>
            <a:r>
              <a:rPr sz="2000" spc="-65" dirty="0">
                <a:solidFill>
                  <a:srgbClr val="70707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707070"/>
                </a:solidFill>
                <a:latin typeface="Tahoma"/>
                <a:cs typeface="Tahoma"/>
              </a:rPr>
              <a:t>Plan</a:t>
            </a:r>
            <a:endParaRPr sz="2000" dirty="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425"/>
              </a:spcBef>
              <a:buClr>
                <a:srgbClr val="308DCC"/>
              </a:buClr>
              <a:buSzPct val="80555"/>
              <a:buFont typeface="Courier New"/>
              <a:buChar char="o"/>
              <a:tabLst>
                <a:tab pos="756285" algn="l"/>
                <a:tab pos="756920" algn="l"/>
              </a:tabLst>
            </a:pPr>
            <a:r>
              <a:rPr sz="1800" spc="-15" dirty="0">
                <a:solidFill>
                  <a:srgbClr val="707070"/>
                </a:solidFill>
                <a:latin typeface="Tahoma"/>
                <a:cs typeface="Tahoma"/>
              </a:rPr>
              <a:t>MCO’s </a:t>
            </a:r>
            <a:r>
              <a:rPr sz="1800" spc="-5" dirty="0">
                <a:solidFill>
                  <a:srgbClr val="707070"/>
                </a:solidFill>
                <a:latin typeface="Tahoma"/>
                <a:cs typeface="Tahoma"/>
              </a:rPr>
              <a:t>will receive invitations the week ending</a:t>
            </a:r>
            <a:r>
              <a:rPr sz="1800" spc="45" dirty="0">
                <a:solidFill>
                  <a:srgbClr val="70707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707070"/>
                </a:solidFill>
                <a:latin typeface="Tahoma"/>
                <a:cs typeface="Tahoma"/>
              </a:rPr>
              <a:t>2/14</a:t>
            </a:r>
            <a:endParaRPr sz="180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308DCC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20" dirty="0">
                <a:solidFill>
                  <a:srgbClr val="707070"/>
                </a:solidFill>
                <a:latin typeface="Tahoma"/>
                <a:cs typeface="Tahoma"/>
              </a:rPr>
              <a:t>Work </a:t>
            </a:r>
            <a:r>
              <a:rPr sz="2000" dirty="0">
                <a:solidFill>
                  <a:srgbClr val="707070"/>
                </a:solidFill>
                <a:latin typeface="Tahoma"/>
                <a:cs typeface="Tahoma"/>
              </a:rPr>
              <a:t>with </a:t>
            </a:r>
            <a:r>
              <a:rPr sz="2000" spc="-5" dirty="0">
                <a:solidFill>
                  <a:srgbClr val="707070"/>
                </a:solidFill>
                <a:latin typeface="Tahoma"/>
                <a:cs typeface="Tahoma"/>
              </a:rPr>
              <a:t>Sandata </a:t>
            </a:r>
            <a:r>
              <a:rPr sz="2000" dirty="0">
                <a:solidFill>
                  <a:srgbClr val="707070"/>
                </a:solidFill>
                <a:latin typeface="Tahoma"/>
                <a:cs typeface="Tahoma"/>
              </a:rPr>
              <a:t>to </a:t>
            </a:r>
            <a:r>
              <a:rPr sz="2000" spc="-5" dirty="0">
                <a:solidFill>
                  <a:srgbClr val="707070"/>
                </a:solidFill>
                <a:latin typeface="Tahoma"/>
                <a:cs typeface="Tahoma"/>
              </a:rPr>
              <a:t>identify </a:t>
            </a:r>
            <a:r>
              <a:rPr sz="2000" dirty="0">
                <a:solidFill>
                  <a:srgbClr val="707070"/>
                </a:solidFill>
                <a:latin typeface="Tahoma"/>
                <a:cs typeface="Tahoma"/>
              </a:rPr>
              <a:t>a </a:t>
            </a:r>
            <a:r>
              <a:rPr sz="2000" spc="-5" dirty="0">
                <a:solidFill>
                  <a:srgbClr val="707070"/>
                </a:solidFill>
                <a:latin typeface="Tahoma"/>
                <a:cs typeface="Tahoma"/>
              </a:rPr>
              <a:t>single source</a:t>
            </a:r>
            <a:r>
              <a:rPr sz="2000" spc="-15" dirty="0">
                <a:solidFill>
                  <a:srgbClr val="70707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707070"/>
                </a:solidFill>
                <a:latin typeface="Tahoma"/>
                <a:cs typeface="Tahoma"/>
              </a:rPr>
              <a:t>clearinghouse</a:t>
            </a:r>
            <a:endParaRPr sz="2000" dirty="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440"/>
              </a:spcBef>
              <a:buClr>
                <a:srgbClr val="308DCC"/>
              </a:buClr>
              <a:buSzPct val="80555"/>
              <a:buFont typeface="Courier New"/>
              <a:buChar char="o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707070"/>
                </a:solidFill>
                <a:latin typeface="Tahoma"/>
                <a:cs typeface="Tahoma"/>
              </a:rPr>
              <a:t>AHCCCS will approach </a:t>
            </a:r>
            <a:r>
              <a:rPr sz="1800" dirty="0">
                <a:solidFill>
                  <a:srgbClr val="707070"/>
                </a:solidFill>
                <a:latin typeface="Tahoma"/>
                <a:cs typeface="Tahoma"/>
              </a:rPr>
              <a:t>Sandata </a:t>
            </a:r>
            <a:r>
              <a:rPr sz="1800" spc="-5" dirty="0">
                <a:solidFill>
                  <a:srgbClr val="707070"/>
                </a:solidFill>
                <a:latin typeface="Tahoma"/>
                <a:cs typeface="Tahoma"/>
              </a:rPr>
              <a:t>with the request </a:t>
            </a:r>
            <a:r>
              <a:rPr sz="1800" dirty="0">
                <a:solidFill>
                  <a:srgbClr val="707070"/>
                </a:solidFill>
                <a:latin typeface="Tahoma"/>
                <a:cs typeface="Tahoma"/>
              </a:rPr>
              <a:t>and </a:t>
            </a:r>
            <a:r>
              <a:rPr sz="1800" spc="-10" dirty="0">
                <a:solidFill>
                  <a:srgbClr val="707070"/>
                </a:solidFill>
                <a:latin typeface="Tahoma"/>
                <a:cs typeface="Tahoma"/>
              </a:rPr>
              <a:t>follow </a:t>
            </a:r>
            <a:r>
              <a:rPr sz="1800" dirty="0">
                <a:solidFill>
                  <a:srgbClr val="707070"/>
                </a:solidFill>
                <a:latin typeface="Tahoma"/>
                <a:cs typeface="Tahoma"/>
              </a:rPr>
              <a:t>up </a:t>
            </a:r>
            <a:r>
              <a:rPr sz="1800" spc="-5" dirty="0">
                <a:solidFill>
                  <a:srgbClr val="707070"/>
                </a:solidFill>
                <a:latin typeface="Tahoma"/>
                <a:cs typeface="Tahoma"/>
              </a:rPr>
              <a:t>with</a:t>
            </a:r>
            <a:r>
              <a:rPr sz="1800" spc="50" dirty="0">
                <a:solidFill>
                  <a:srgbClr val="70707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707070"/>
                </a:solidFill>
                <a:latin typeface="Tahoma"/>
                <a:cs typeface="Tahoma"/>
              </a:rPr>
              <a:t>MCOs</a:t>
            </a:r>
            <a:endParaRPr sz="1800" dirty="0">
              <a:latin typeface="Tahoma"/>
              <a:cs typeface="Tahoma"/>
            </a:endParaRPr>
          </a:p>
          <a:p>
            <a:pPr marL="354965" marR="542925" indent="-342900">
              <a:lnSpc>
                <a:spcPct val="100000"/>
              </a:lnSpc>
              <a:spcBef>
                <a:spcPts val="990"/>
              </a:spcBef>
              <a:buClr>
                <a:srgbClr val="308DCC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20" dirty="0">
                <a:solidFill>
                  <a:srgbClr val="707070"/>
                </a:solidFill>
                <a:latin typeface="Tahoma"/>
                <a:cs typeface="Tahoma"/>
              </a:rPr>
              <a:t>Work </a:t>
            </a:r>
            <a:r>
              <a:rPr sz="2000" dirty="0">
                <a:solidFill>
                  <a:srgbClr val="707070"/>
                </a:solidFill>
                <a:latin typeface="Tahoma"/>
                <a:cs typeface="Tahoma"/>
              </a:rPr>
              <a:t>with </a:t>
            </a:r>
            <a:r>
              <a:rPr sz="2000" spc="-5" dirty="0">
                <a:solidFill>
                  <a:srgbClr val="707070"/>
                </a:solidFill>
                <a:latin typeface="Tahoma"/>
                <a:cs typeface="Tahoma"/>
              </a:rPr>
              <a:t>Sandata </a:t>
            </a:r>
            <a:r>
              <a:rPr sz="2000" dirty="0">
                <a:solidFill>
                  <a:srgbClr val="707070"/>
                </a:solidFill>
                <a:latin typeface="Tahoma"/>
                <a:cs typeface="Tahoma"/>
              </a:rPr>
              <a:t>to </a:t>
            </a:r>
            <a:r>
              <a:rPr sz="2000" spc="-5" dirty="0">
                <a:solidFill>
                  <a:srgbClr val="707070"/>
                </a:solidFill>
                <a:latin typeface="Tahoma"/>
                <a:cs typeface="Tahoma"/>
              </a:rPr>
              <a:t>identify </a:t>
            </a:r>
            <a:r>
              <a:rPr sz="2000" dirty="0">
                <a:solidFill>
                  <a:srgbClr val="707070"/>
                </a:solidFill>
                <a:latin typeface="Tahoma"/>
                <a:cs typeface="Tahoma"/>
              </a:rPr>
              <a:t>a </a:t>
            </a:r>
            <a:r>
              <a:rPr sz="2000" spc="-5" dirty="0">
                <a:solidFill>
                  <a:srgbClr val="707070"/>
                </a:solidFill>
                <a:latin typeface="Tahoma"/>
                <a:cs typeface="Tahoma"/>
              </a:rPr>
              <a:t>“hard” </a:t>
            </a:r>
            <a:r>
              <a:rPr sz="2000" dirty="0">
                <a:solidFill>
                  <a:srgbClr val="707070"/>
                </a:solidFill>
                <a:latin typeface="Tahoma"/>
                <a:cs typeface="Tahoma"/>
              </a:rPr>
              <a:t>start date </a:t>
            </a:r>
            <a:r>
              <a:rPr sz="2000" spc="-10" dirty="0">
                <a:solidFill>
                  <a:srgbClr val="707070"/>
                </a:solidFill>
                <a:latin typeface="Tahoma"/>
                <a:cs typeface="Tahoma"/>
              </a:rPr>
              <a:t>for </a:t>
            </a:r>
            <a:r>
              <a:rPr sz="2000" spc="-5" dirty="0">
                <a:solidFill>
                  <a:srgbClr val="707070"/>
                </a:solidFill>
                <a:latin typeface="Tahoma"/>
                <a:cs typeface="Tahoma"/>
              </a:rPr>
              <a:t>providers </a:t>
            </a:r>
            <a:r>
              <a:rPr sz="2000" dirty="0">
                <a:solidFill>
                  <a:srgbClr val="707070"/>
                </a:solidFill>
                <a:latin typeface="Tahoma"/>
                <a:cs typeface="Tahoma"/>
              </a:rPr>
              <a:t>to  </a:t>
            </a:r>
            <a:r>
              <a:rPr sz="2000" spc="-5" dirty="0">
                <a:solidFill>
                  <a:srgbClr val="707070"/>
                </a:solidFill>
                <a:latin typeface="Tahoma"/>
                <a:cs typeface="Tahoma"/>
              </a:rPr>
              <a:t>initiate </a:t>
            </a:r>
            <a:r>
              <a:rPr sz="2000" dirty="0">
                <a:solidFill>
                  <a:srgbClr val="707070"/>
                </a:solidFill>
                <a:latin typeface="Tahoma"/>
                <a:cs typeface="Tahoma"/>
              </a:rPr>
              <a:t>the use of the</a:t>
            </a:r>
            <a:r>
              <a:rPr sz="2000" spc="-35" dirty="0">
                <a:solidFill>
                  <a:srgbClr val="70707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707070"/>
                </a:solidFill>
                <a:latin typeface="Tahoma"/>
                <a:cs typeface="Tahoma"/>
              </a:rPr>
              <a:t>system.</a:t>
            </a:r>
            <a:endParaRPr sz="2000" dirty="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440"/>
              </a:spcBef>
              <a:buClr>
                <a:srgbClr val="308DCC"/>
              </a:buClr>
              <a:buSzPct val="80555"/>
              <a:buFont typeface="Courier New"/>
              <a:buChar char="o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707070"/>
                </a:solidFill>
                <a:latin typeface="Tahoma"/>
                <a:cs typeface="Tahoma"/>
              </a:rPr>
              <a:t>AHCCCS will approach </a:t>
            </a:r>
            <a:r>
              <a:rPr sz="1800" dirty="0">
                <a:solidFill>
                  <a:srgbClr val="707070"/>
                </a:solidFill>
                <a:latin typeface="Tahoma"/>
                <a:cs typeface="Tahoma"/>
              </a:rPr>
              <a:t>Sandata </a:t>
            </a:r>
            <a:r>
              <a:rPr sz="1800" spc="-5" dirty="0">
                <a:solidFill>
                  <a:srgbClr val="707070"/>
                </a:solidFill>
                <a:latin typeface="Tahoma"/>
                <a:cs typeface="Tahoma"/>
              </a:rPr>
              <a:t>with the request </a:t>
            </a:r>
            <a:r>
              <a:rPr sz="1800" dirty="0">
                <a:solidFill>
                  <a:srgbClr val="707070"/>
                </a:solidFill>
                <a:latin typeface="Tahoma"/>
                <a:cs typeface="Tahoma"/>
              </a:rPr>
              <a:t>and </a:t>
            </a:r>
            <a:r>
              <a:rPr sz="1800" spc="-10" dirty="0">
                <a:solidFill>
                  <a:srgbClr val="707070"/>
                </a:solidFill>
                <a:latin typeface="Tahoma"/>
                <a:cs typeface="Tahoma"/>
              </a:rPr>
              <a:t>follow </a:t>
            </a:r>
            <a:r>
              <a:rPr sz="1800" dirty="0">
                <a:solidFill>
                  <a:srgbClr val="707070"/>
                </a:solidFill>
                <a:latin typeface="Tahoma"/>
                <a:cs typeface="Tahoma"/>
              </a:rPr>
              <a:t>up </a:t>
            </a:r>
            <a:r>
              <a:rPr sz="1800" spc="-5" dirty="0">
                <a:solidFill>
                  <a:srgbClr val="707070"/>
                </a:solidFill>
                <a:latin typeface="Tahoma"/>
                <a:cs typeface="Tahoma"/>
              </a:rPr>
              <a:t>with</a:t>
            </a:r>
            <a:r>
              <a:rPr sz="1800" spc="50" dirty="0">
                <a:solidFill>
                  <a:srgbClr val="70707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707070"/>
                </a:solidFill>
                <a:latin typeface="Tahoma"/>
                <a:cs typeface="Tahoma"/>
              </a:rPr>
              <a:t>MCOs</a:t>
            </a:r>
            <a:endParaRPr sz="1800" dirty="0">
              <a:latin typeface="Tahoma"/>
              <a:cs typeface="Tahoma"/>
            </a:endParaRPr>
          </a:p>
          <a:p>
            <a:pPr marL="355600" marR="502284" indent="-342900">
              <a:lnSpc>
                <a:spcPct val="100000"/>
              </a:lnSpc>
              <a:spcBef>
                <a:spcPts val="1005"/>
              </a:spcBef>
              <a:buClr>
                <a:srgbClr val="308DCC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spc="-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Consider revisions to the </a:t>
            </a:r>
            <a:r>
              <a:rPr sz="1900" spc="-1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FFS </a:t>
            </a:r>
            <a:r>
              <a:rPr sz="1900" spc="-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EVV portal </a:t>
            </a:r>
            <a:r>
              <a:rPr sz="190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so </a:t>
            </a:r>
            <a:r>
              <a:rPr sz="1900" spc="-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that it can be used by all  </a:t>
            </a:r>
            <a:r>
              <a:rPr sz="1900" spc="-2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MCO’s</a:t>
            </a:r>
            <a:endParaRPr sz="1900" dirty="0">
              <a:solidFill>
                <a:schemeClr val="accent2">
                  <a:lumMod val="75000"/>
                </a:schemeClr>
              </a:solidFill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420"/>
              </a:spcBef>
              <a:buClr>
                <a:srgbClr val="308DCC"/>
              </a:buClr>
              <a:buSzPct val="80555"/>
              <a:buFont typeface="Courier New"/>
              <a:buChar char="o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This idea will </a:t>
            </a:r>
            <a:r>
              <a:rPr sz="180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be </a:t>
            </a:r>
            <a:r>
              <a:rPr sz="1800" spc="-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discussed further during the </a:t>
            </a:r>
            <a:r>
              <a:rPr sz="180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MCO </a:t>
            </a:r>
            <a:r>
              <a:rPr sz="1800" spc="-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technical</a:t>
            </a:r>
            <a:r>
              <a:rPr sz="1800" spc="1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calls</a:t>
            </a:r>
            <a:endParaRPr sz="1800" dirty="0">
              <a:solidFill>
                <a:schemeClr val="accent2">
                  <a:lumMod val="75000"/>
                </a:schemeClr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939" y="510540"/>
            <a:ext cx="5926835" cy="929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470265" algn="l"/>
              </a:tabLst>
            </a:pPr>
            <a:r>
              <a:rPr dirty="0"/>
              <a:t> </a:t>
            </a:r>
            <a:r>
              <a:rPr spc="-685" dirty="0"/>
              <a:t> </a:t>
            </a:r>
            <a:r>
              <a:rPr dirty="0"/>
              <a:t>1/17/20 Meeting </a:t>
            </a:r>
            <a:r>
              <a:rPr spc="-5" dirty="0"/>
              <a:t>Action</a:t>
            </a:r>
            <a:r>
              <a:rPr spc="-60" dirty="0"/>
              <a:t> </a:t>
            </a:r>
            <a:r>
              <a:rPr dirty="0"/>
              <a:t>Items	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915"/>
              </a:lnSpc>
            </a:pPr>
            <a:r>
              <a:rPr spc="-5" dirty="0"/>
              <a:t>Reaching across Arizona to provide</a:t>
            </a:r>
            <a:r>
              <a:rPr spc="10" dirty="0"/>
              <a:t> </a:t>
            </a:r>
            <a:r>
              <a:rPr spc="-5" dirty="0"/>
              <a:t>comprehensive</a:t>
            </a:r>
          </a:p>
          <a:p>
            <a:pPr algn="ctr">
              <a:lnSpc>
                <a:spcPts val="1040"/>
              </a:lnSpc>
            </a:pPr>
            <a:r>
              <a:rPr spc="-5" dirty="0"/>
              <a:t>quality health care </a:t>
            </a:r>
            <a:r>
              <a:rPr dirty="0"/>
              <a:t>for </a:t>
            </a:r>
            <a:r>
              <a:rPr spc="-5" dirty="0"/>
              <a:t>those in</a:t>
            </a:r>
            <a:r>
              <a:rPr spc="10" dirty="0"/>
              <a:t> </a:t>
            </a:r>
            <a:r>
              <a:rPr spc="-5" dirty="0"/>
              <a:t>need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1231646"/>
            <a:ext cx="8199755" cy="3234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48920" indent="-342900">
              <a:lnSpc>
                <a:spcPct val="100000"/>
              </a:lnSpc>
              <a:spcBef>
                <a:spcPts val="100"/>
              </a:spcBef>
              <a:buClr>
                <a:srgbClr val="308DCC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EVV </a:t>
            </a:r>
            <a:r>
              <a:rPr sz="1800" spc="-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scenario where </a:t>
            </a:r>
            <a:r>
              <a:rPr sz="180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member </a:t>
            </a:r>
            <a:r>
              <a:rPr sz="1800" spc="-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is dually </a:t>
            </a:r>
            <a:r>
              <a:rPr sz="1800" spc="-1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covered. </a:t>
            </a:r>
            <a:r>
              <a:rPr sz="1800" spc="-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How will authorization </a:t>
            </a:r>
            <a:r>
              <a:rPr sz="1800" spc="-1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work  for </a:t>
            </a:r>
            <a:r>
              <a:rPr sz="1800" spc="-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members with the </a:t>
            </a:r>
            <a:r>
              <a:rPr sz="180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same MCO </a:t>
            </a:r>
            <a:r>
              <a:rPr sz="1800" spc="-1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for </a:t>
            </a:r>
            <a:r>
              <a:rPr sz="1800" spc="-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both Medicare </a:t>
            </a:r>
            <a:r>
              <a:rPr sz="180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and </a:t>
            </a:r>
            <a:r>
              <a:rPr sz="1800" spc="-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Medicaid </a:t>
            </a:r>
            <a:r>
              <a:rPr sz="180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and  </a:t>
            </a:r>
            <a:r>
              <a:rPr sz="1800" spc="-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different</a:t>
            </a:r>
            <a:r>
              <a:rPr sz="1800" spc="-1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MCOs?</a:t>
            </a:r>
            <a:endParaRPr sz="1800" dirty="0">
              <a:solidFill>
                <a:schemeClr val="accent2">
                  <a:lumMod val="75000"/>
                </a:schemeClr>
              </a:solidFill>
              <a:latin typeface="Tahoma"/>
              <a:cs typeface="Tahoma"/>
            </a:endParaRPr>
          </a:p>
          <a:p>
            <a:pPr marL="469900">
              <a:lnSpc>
                <a:spcPct val="100000"/>
              </a:lnSpc>
              <a:spcBef>
                <a:spcPts val="390"/>
              </a:spcBef>
              <a:tabLst>
                <a:tab pos="756285" algn="l"/>
              </a:tabLst>
            </a:pPr>
            <a:r>
              <a:rPr sz="1250" spc="20" dirty="0">
                <a:solidFill>
                  <a:schemeClr val="accent2">
                    <a:lumMod val="75000"/>
                  </a:schemeClr>
                </a:solidFill>
                <a:latin typeface="Courier New"/>
                <a:cs typeface="Courier New"/>
              </a:rPr>
              <a:t>o	</a:t>
            </a:r>
            <a:r>
              <a:rPr sz="1600" spc="-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Will </a:t>
            </a:r>
            <a:r>
              <a:rPr sz="160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be </a:t>
            </a:r>
            <a:r>
              <a:rPr sz="1600" spc="-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discussed during </a:t>
            </a:r>
            <a:r>
              <a:rPr sz="1600" spc="-1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the MCO technical</a:t>
            </a:r>
            <a:r>
              <a:rPr sz="1600" spc="9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calls</a:t>
            </a:r>
            <a:endParaRPr sz="1600" dirty="0">
              <a:solidFill>
                <a:schemeClr val="accent2">
                  <a:lumMod val="75000"/>
                </a:schemeClr>
              </a:solidFill>
              <a:latin typeface="Tahoma"/>
              <a:cs typeface="Tahoma"/>
            </a:endParaRPr>
          </a:p>
          <a:p>
            <a:pPr marL="355600" marR="5080" indent="-342900">
              <a:lnSpc>
                <a:spcPct val="100000"/>
              </a:lnSpc>
              <a:spcBef>
                <a:spcPts val="1000"/>
              </a:spcBef>
              <a:buClr>
                <a:srgbClr val="308DCC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EVV </a:t>
            </a:r>
            <a:r>
              <a:rPr sz="1800" spc="-1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Coordination </a:t>
            </a:r>
            <a:r>
              <a:rPr sz="1800" spc="-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of Benefits scenario. </a:t>
            </a:r>
            <a:r>
              <a:rPr sz="1800" spc="-1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Is </a:t>
            </a:r>
            <a:r>
              <a:rPr sz="180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EVV </a:t>
            </a:r>
            <a:r>
              <a:rPr sz="1800" spc="-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required </a:t>
            </a:r>
            <a:r>
              <a:rPr sz="1800" spc="-1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for </a:t>
            </a:r>
            <a:r>
              <a:rPr sz="1800" spc="-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Medicare Services?  What if the primary </a:t>
            </a:r>
            <a:r>
              <a:rPr sz="1800" spc="-1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insurance </a:t>
            </a:r>
            <a:r>
              <a:rPr sz="1800" spc="-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does not require </a:t>
            </a:r>
            <a:r>
              <a:rPr sz="180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EVV</a:t>
            </a:r>
            <a:r>
              <a:rPr sz="1800" spc="5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Authorization?</a:t>
            </a:r>
            <a:endParaRPr sz="1800" dirty="0">
              <a:solidFill>
                <a:schemeClr val="accent2">
                  <a:lumMod val="75000"/>
                </a:schemeClr>
              </a:solidFill>
              <a:latin typeface="Tahoma"/>
              <a:cs typeface="Tahoma"/>
            </a:endParaRPr>
          </a:p>
          <a:p>
            <a:pPr marL="756285" lvl="1" indent="-343535">
              <a:lnSpc>
                <a:spcPct val="100000"/>
              </a:lnSpc>
              <a:spcBef>
                <a:spcPts val="990"/>
              </a:spcBef>
              <a:buClr>
                <a:srgbClr val="308DCC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Will </a:t>
            </a:r>
            <a:r>
              <a:rPr sz="160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be </a:t>
            </a:r>
            <a:r>
              <a:rPr sz="1600" spc="-1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discussed </a:t>
            </a:r>
            <a:r>
              <a:rPr sz="1600" spc="-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during </a:t>
            </a:r>
            <a:r>
              <a:rPr sz="1600" spc="-1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the MCO technical</a:t>
            </a:r>
            <a:r>
              <a:rPr sz="1600" spc="9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calls</a:t>
            </a:r>
            <a:endParaRPr sz="1600" dirty="0">
              <a:solidFill>
                <a:schemeClr val="accent2">
                  <a:lumMod val="75000"/>
                </a:schemeClr>
              </a:solidFill>
              <a:latin typeface="Tahoma"/>
              <a:cs typeface="Tahoma"/>
            </a:endParaRPr>
          </a:p>
          <a:p>
            <a:pPr marL="355600" marR="627380" indent="-342900">
              <a:lnSpc>
                <a:spcPct val="100000"/>
              </a:lnSpc>
              <a:spcBef>
                <a:spcPts val="1000"/>
              </a:spcBef>
              <a:buClr>
                <a:srgbClr val="308DCC"/>
              </a:buClr>
              <a:buSzPct val="80555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Discuss the possibility of MCOs </a:t>
            </a:r>
            <a:r>
              <a:rPr sz="1800" spc="-1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collaborating </a:t>
            </a:r>
            <a:r>
              <a:rPr sz="1800" spc="-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to align which services will  require </a:t>
            </a:r>
            <a:r>
              <a:rPr sz="1800" spc="-2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PA </a:t>
            </a:r>
            <a:r>
              <a:rPr sz="180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and </a:t>
            </a:r>
            <a:r>
              <a:rPr sz="1800" spc="-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which services </a:t>
            </a:r>
            <a:r>
              <a:rPr sz="180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do</a:t>
            </a:r>
            <a:r>
              <a:rPr sz="1800" spc="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not</a:t>
            </a:r>
            <a:endParaRPr sz="1800" dirty="0">
              <a:solidFill>
                <a:schemeClr val="accent2">
                  <a:lumMod val="75000"/>
                </a:schemeClr>
              </a:solidFill>
              <a:latin typeface="Tahoma"/>
              <a:cs typeface="Tahoma"/>
            </a:endParaRPr>
          </a:p>
          <a:p>
            <a:pPr marL="756285" lvl="1" indent="-343535">
              <a:lnSpc>
                <a:spcPct val="100000"/>
              </a:lnSpc>
              <a:spcBef>
                <a:spcPts val="1005"/>
              </a:spcBef>
              <a:buClr>
                <a:srgbClr val="308DCC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Will </a:t>
            </a:r>
            <a:r>
              <a:rPr sz="160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be </a:t>
            </a:r>
            <a:r>
              <a:rPr sz="1600" spc="-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discussed during </a:t>
            </a:r>
            <a:r>
              <a:rPr sz="1600" spc="-1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the MCO technical</a:t>
            </a:r>
            <a:r>
              <a:rPr sz="1600" spc="9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calls</a:t>
            </a:r>
            <a:endParaRPr sz="1600" dirty="0">
              <a:solidFill>
                <a:schemeClr val="accent2">
                  <a:lumMod val="75000"/>
                </a:schemeClr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08DC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744</Words>
  <Application>Microsoft Office PowerPoint</Application>
  <PresentationFormat>On-screen Show (16:9)</PresentationFormat>
  <Paragraphs>159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MCO Engagement </vt:lpstr>
      <vt:lpstr> EVV Project Timeline </vt:lpstr>
      <vt:lpstr>MCO Timeline</vt:lpstr>
      <vt:lpstr> MCO Deliverables </vt:lpstr>
      <vt:lpstr> Service Authorizations </vt:lpstr>
      <vt:lpstr> Questions, Comments, Concerns? </vt:lpstr>
      <vt:lpstr>  1/17/20 Meeting Action Items </vt:lpstr>
      <vt:lpstr>  1/17/20 Meeting Action Items: </vt:lpstr>
      <vt:lpstr>  1/17/20 Meeting Action Items </vt:lpstr>
      <vt:lpstr> EVV Data Flow </vt:lpstr>
      <vt:lpstr> Electronic Visit Verification Example </vt:lpstr>
      <vt:lpstr> Electronic Visit Verification Example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Ambur, Julie</dc:creator>
  <cp:lastModifiedBy>Petre, Lori</cp:lastModifiedBy>
  <cp:revision>1</cp:revision>
  <dcterms:created xsi:type="dcterms:W3CDTF">2020-01-27T16:16:44Z</dcterms:created>
  <dcterms:modified xsi:type="dcterms:W3CDTF">2020-01-27T17:28:39Z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2020-01-23T00:00:00Z</vt:filetime>
  </property>
  <property fmtid="{D5CDD505-2E9C-101B-9397-08002B2CF9AE}" pid="3" name="Creator">
    <vt:lpwstr>Acrobat PDFMaker 19 for PowerPoint</vt:lpwstr>
  </property>
  <property fmtid="{D5CDD505-2E9C-101B-9397-08002B2CF9AE}" pid="4" name="LastSaved">
    <vt:filetime>2020-01-27T00:00:00Z</vt:filetime>
  </property>
</Properties>
</file>