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1" r:id="rId3"/>
    <p:sldId id="286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301" r:id="rId16"/>
    <p:sldId id="300" r:id="rId17"/>
    <p:sldId id="289" r:id="rId18"/>
    <p:sldId id="302" r:id="rId19"/>
    <p:sldId id="303" r:id="rId20"/>
    <p:sldId id="309" r:id="rId21"/>
    <p:sldId id="304" r:id="rId22"/>
    <p:sldId id="305" r:id="rId23"/>
    <p:sldId id="306" r:id="rId24"/>
    <p:sldId id="307" r:id="rId25"/>
    <p:sldId id="308" r:id="rId26"/>
    <p:sldId id="285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Tracy" initials="TT" lastIdx="3" clrIdx="0">
    <p:extLst>
      <p:ext uri="{19B8F6BF-5375-455C-9EA6-DF929625EA0E}">
        <p15:presenceInfo xmlns:p15="http://schemas.microsoft.com/office/powerpoint/2012/main" userId="S::tracy.thomas@azahcccs.gov::ff8988ba-1a9c-4295-8731-ccf86903fe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D13"/>
    <a:srgbClr val="338DCC"/>
    <a:srgbClr val="3D95D3"/>
    <a:srgbClr val="2682C2"/>
    <a:srgbClr val="338FAF"/>
    <a:srgbClr val="379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3" autoAdjust="0"/>
    <p:restoredTop sz="70238" autoAdjust="0"/>
  </p:normalViewPr>
  <p:slideViewPr>
    <p:cSldViewPr>
      <p:cViewPr varScale="1">
        <p:scale>
          <a:sx n="107" d="100"/>
          <a:sy n="107" d="100"/>
        </p:scale>
        <p:origin x="108" y="6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95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8T10:27:40.345" idx="2">
    <p:pos x="10" y="10"/>
    <p:text/>
    <p:extLst>
      <p:ext uri="{C676402C-5697-4E1C-873F-D02D1690AC5C}">
        <p15:threadingInfo xmlns:p15="http://schemas.microsoft.com/office/powerpoint/2012/main" timeZoneBias="420"/>
      </p:ext>
    </p:extLst>
  </p:cm>
  <p:cm authorId="1" dt="2020-10-18T10:27:41.195" idx="3">
    <p:pos x="106" y="106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30CD3-7E7B-4AF4-BC4E-EAF0005AFCE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EC60B-802C-413D-8C49-E057B8B73F52}">
      <dgm:prSet/>
      <dgm:spPr>
        <a:solidFill>
          <a:srgbClr val="FFFF00">
            <a:alpha val="50000"/>
          </a:srgbClr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en-US" b="1" dirty="0"/>
            <a:t>AHCCCS</a:t>
          </a:r>
        </a:p>
      </dgm:t>
    </dgm:pt>
    <dgm:pt modelId="{54D048D8-A72E-4D10-BC65-7C2180814528}" type="parTrans" cxnId="{8250B1D9-7A5D-46B4-8574-C6E62531CBA6}">
      <dgm:prSet/>
      <dgm:spPr/>
      <dgm:t>
        <a:bodyPr/>
        <a:lstStyle/>
        <a:p>
          <a:endParaRPr lang="en-US"/>
        </a:p>
      </dgm:t>
    </dgm:pt>
    <dgm:pt modelId="{BD65AF36-1EA1-4CD3-A02F-DCCDFEA03357}" type="sibTrans" cxnId="{8250B1D9-7A5D-46B4-8574-C6E62531CBA6}">
      <dgm:prSet/>
      <dgm:spPr/>
      <dgm:t>
        <a:bodyPr/>
        <a:lstStyle/>
        <a:p>
          <a:endParaRPr lang="en-US"/>
        </a:p>
      </dgm:t>
    </dgm:pt>
    <dgm:pt modelId="{15844DE6-4302-4677-801D-7870C57B414E}">
      <dgm:prSet/>
      <dgm:spPr>
        <a:solidFill>
          <a:srgbClr val="7030A0">
            <a:alpha val="50000"/>
          </a:srgbClr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en-US" b="1" dirty="0"/>
            <a:t>Health Plans</a:t>
          </a:r>
        </a:p>
      </dgm:t>
    </dgm:pt>
    <dgm:pt modelId="{8A09F623-0B58-490B-981A-B8CB9378E4FC}" type="parTrans" cxnId="{9DAAEE58-7626-45E5-986B-B75321BF1467}">
      <dgm:prSet/>
      <dgm:spPr/>
      <dgm:t>
        <a:bodyPr/>
        <a:lstStyle/>
        <a:p>
          <a:endParaRPr lang="en-US"/>
        </a:p>
      </dgm:t>
    </dgm:pt>
    <dgm:pt modelId="{29057485-418B-49B9-ACCF-097CFA12024D}" type="sibTrans" cxnId="{9DAAEE58-7626-45E5-986B-B75321BF1467}">
      <dgm:prSet/>
      <dgm:spPr/>
      <dgm:t>
        <a:bodyPr/>
        <a:lstStyle/>
        <a:p>
          <a:endParaRPr lang="en-US"/>
        </a:p>
      </dgm:t>
    </dgm:pt>
    <dgm:pt modelId="{678AB488-9077-42AF-839C-FD41B8BBEC41}">
      <dgm:prSet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b="1" dirty="0"/>
            <a:t>Hospitals</a:t>
          </a:r>
        </a:p>
      </dgm:t>
    </dgm:pt>
    <dgm:pt modelId="{A2EFD41A-9813-498B-B310-DEF7C1260E77}" type="parTrans" cxnId="{D90A6B91-EE6D-4D18-BF76-71A430F6C42A}">
      <dgm:prSet/>
      <dgm:spPr/>
      <dgm:t>
        <a:bodyPr/>
        <a:lstStyle/>
        <a:p>
          <a:endParaRPr lang="en-US"/>
        </a:p>
      </dgm:t>
    </dgm:pt>
    <dgm:pt modelId="{9F57A17D-B07F-49E0-BEAB-F6D6F6487CAF}" type="sibTrans" cxnId="{D90A6B91-EE6D-4D18-BF76-71A430F6C42A}">
      <dgm:prSet/>
      <dgm:spPr/>
      <dgm:t>
        <a:bodyPr/>
        <a:lstStyle/>
        <a:p>
          <a:endParaRPr lang="en-US"/>
        </a:p>
      </dgm:t>
    </dgm:pt>
    <dgm:pt modelId="{597BE078-19EF-4873-A12D-D9B7A4798FE8}" type="pres">
      <dgm:prSet presAssocID="{00A30CD3-7E7B-4AF4-BC4E-EAF0005AFCED}" presName="Name0" presStyleCnt="0">
        <dgm:presLayoutVars>
          <dgm:chMax val="7"/>
          <dgm:dir/>
          <dgm:resizeHandles val="exact"/>
        </dgm:presLayoutVars>
      </dgm:prSet>
      <dgm:spPr/>
    </dgm:pt>
    <dgm:pt modelId="{5FB3F24E-7EF8-4E1F-A709-1A138470A1A7}" type="pres">
      <dgm:prSet presAssocID="{00A30CD3-7E7B-4AF4-BC4E-EAF0005AFCED}" presName="ellipse1" presStyleLbl="vennNode1" presStyleIdx="0" presStyleCnt="3" custLinFactNeighborX="-550" custLinFactNeighborY="1158">
        <dgm:presLayoutVars>
          <dgm:bulletEnabled val="1"/>
        </dgm:presLayoutVars>
      </dgm:prSet>
      <dgm:spPr/>
    </dgm:pt>
    <dgm:pt modelId="{2496BDFD-5C27-419A-9B8B-A524C3B72312}" type="pres">
      <dgm:prSet presAssocID="{00A30CD3-7E7B-4AF4-BC4E-EAF0005AFCED}" presName="ellipse2" presStyleLbl="vennNode1" presStyleIdx="1" presStyleCnt="3" custLinFactNeighborX="35257" custLinFactNeighborY="-69788">
        <dgm:presLayoutVars>
          <dgm:bulletEnabled val="1"/>
        </dgm:presLayoutVars>
      </dgm:prSet>
      <dgm:spPr/>
    </dgm:pt>
    <dgm:pt modelId="{1E76C974-E6D6-491D-921F-A5E122E8FB7F}" type="pres">
      <dgm:prSet presAssocID="{00A30CD3-7E7B-4AF4-BC4E-EAF0005AFCED}" presName="ellipse3" presStyleLbl="vennNode1" presStyleIdx="2" presStyleCnt="3" custLinFactNeighborX="-63733" custLinFactNeighborY="57585">
        <dgm:presLayoutVars>
          <dgm:bulletEnabled val="1"/>
        </dgm:presLayoutVars>
      </dgm:prSet>
      <dgm:spPr/>
    </dgm:pt>
  </dgm:ptLst>
  <dgm:cxnLst>
    <dgm:cxn modelId="{E4122B6A-1E94-42A1-8161-38BD73268B7E}" type="presOf" srcId="{00A30CD3-7E7B-4AF4-BC4E-EAF0005AFCED}" destId="{597BE078-19EF-4873-A12D-D9B7A4798FE8}" srcOrd="0" destOrd="0" presId="urn:microsoft.com/office/officeart/2005/8/layout/rings+Icon"/>
    <dgm:cxn modelId="{9DAAEE58-7626-45E5-986B-B75321BF1467}" srcId="{00A30CD3-7E7B-4AF4-BC4E-EAF0005AFCED}" destId="{15844DE6-4302-4677-801D-7870C57B414E}" srcOrd="1" destOrd="0" parTransId="{8A09F623-0B58-490B-981A-B8CB9378E4FC}" sibTransId="{29057485-418B-49B9-ACCF-097CFA12024D}"/>
    <dgm:cxn modelId="{D90A6B91-EE6D-4D18-BF76-71A430F6C42A}" srcId="{00A30CD3-7E7B-4AF4-BC4E-EAF0005AFCED}" destId="{678AB488-9077-42AF-839C-FD41B8BBEC41}" srcOrd="2" destOrd="0" parTransId="{A2EFD41A-9813-498B-B310-DEF7C1260E77}" sibTransId="{9F57A17D-B07F-49E0-BEAB-F6D6F6487CAF}"/>
    <dgm:cxn modelId="{049F50B9-582A-4C20-B81C-CC1A216B6389}" type="presOf" srcId="{15844DE6-4302-4677-801D-7870C57B414E}" destId="{2496BDFD-5C27-419A-9B8B-A524C3B72312}" srcOrd="0" destOrd="0" presId="urn:microsoft.com/office/officeart/2005/8/layout/rings+Icon"/>
    <dgm:cxn modelId="{CB7B12C5-443C-4FCA-958F-485D99E6458F}" type="presOf" srcId="{678AB488-9077-42AF-839C-FD41B8BBEC41}" destId="{1E76C974-E6D6-491D-921F-A5E122E8FB7F}" srcOrd="0" destOrd="0" presId="urn:microsoft.com/office/officeart/2005/8/layout/rings+Icon"/>
    <dgm:cxn modelId="{5FD636C9-53DB-408C-8BD7-2ED339034894}" type="presOf" srcId="{DE7EC60B-802C-413D-8C49-E057B8B73F52}" destId="{5FB3F24E-7EF8-4E1F-A709-1A138470A1A7}" srcOrd="0" destOrd="0" presId="urn:microsoft.com/office/officeart/2005/8/layout/rings+Icon"/>
    <dgm:cxn modelId="{8250B1D9-7A5D-46B4-8574-C6E62531CBA6}" srcId="{00A30CD3-7E7B-4AF4-BC4E-EAF0005AFCED}" destId="{DE7EC60B-802C-413D-8C49-E057B8B73F52}" srcOrd="0" destOrd="0" parTransId="{54D048D8-A72E-4D10-BC65-7C2180814528}" sibTransId="{BD65AF36-1EA1-4CD3-A02F-DCCDFEA03357}"/>
    <dgm:cxn modelId="{3FF0C204-B045-4C40-BBA7-56D537B8107F}" type="presParOf" srcId="{597BE078-19EF-4873-A12D-D9B7A4798FE8}" destId="{5FB3F24E-7EF8-4E1F-A709-1A138470A1A7}" srcOrd="0" destOrd="0" presId="urn:microsoft.com/office/officeart/2005/8/layout/rings+Icon"/>
    <dgm:cxn modelId="{985CEC30-EDE2-4476-A11C-E2F89A529460}" type="presParOf" srcId="{597BE078-19EF-4873-A12D-D9B7A4798FE8}" destId="{2496BDFD-5C27-419A-9B8B-A524C3B72312}" srcOrd="1" destOrd="0" presId="urn:microsoft.com/office/officeart/2005/8/layout/rings+Icon"/>
    <dgm:cxn modelId="{ACF03F66-91B3-44FE-81F2-8D2745C01EE4}" type="presParOf" srcId="{597BE078-19EF-4873-A12D-D9B7A4798FE8}" destId="{1E76C974-E6D6-491D-921F-A5E122E8FB7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3F24E-7EF8-4E1F-A709-1A138470A1A7}">
      <dsp:nvSpPr>
        <dsp:cNvPr id="0" name=""/>
        <dsp:cNvSpPr/>
      </dsp:nvSpPr>
      <dsp:spPr>
        <a:xfrm>
          <a:off x="525902" y="29114"/>
          <a:ext cx="2514216" cy="251418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AHCCCS</a:t>
          </a:r>
        </a:p>
      </dsp:txBody>
      <dsp:txXfrm>
        <a:off x="894100" y="397307"/>
        <a:ext cx="1777820" cy="1777794"/>
      </dsp:txXfrm>
    </dsp:sp>
    <dsp:sp modelId="{2496BDFD-5C27-419A-9B8B-A524C3B72312}">
      <dsp:nvSpPr>
        <dsp:cNvPr id="0" name=""/>
        <dsp:cNvSpPr/>
      </dsp:nvSpPr>
      <dsp:spPr>
        <a:xfrm>
          <a:off x="2720258" y="0"/>
          <a:ext cx="2514216" cy="2514180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Health Plans</a:t>
          </a:r>
        </a:p>
      </dsp:txBody>
      <dsp:txXfrm>
        <a:off x="3088456" y="368193"/>
        <a:ext cx="1777820" cy="1777794"/>
      </dsp:txXfrm>
    </dsp:sp>
    <dsp:sp modelId="{1E76C974-E6D6-491D-921F-A5E122E8FB7F}">
      <dsp:nvSpPr>
        <dsp:cNvPr id="0" name=""/>
        <dsp:cNvSpPr/>
      </dsp:nvSpPr>
      <dsp:spPr>
        <a:xfrm>
          <a:off x="1523994" y="1447791"/>
          <a:ext cx="2514216" cy="2514180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Hospitals</a:t>
          </a:r>
        </a:p>
      </dsp:txBody>
      <dsp:txXfrm>
        <a:off x="1892192" y="1815984"/>
        <a:ext cx="1777820" cy="1777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E186-F5F1-458B-9E94-B1FA109EECC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83C5-686D-48FF-94E9-991F1B16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B6724-8EF1-43F6-9C19-164CCF28A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77" r:id="rId3"/>
    <p:sldLayoutId id="2147483678" r:id="rId4"/>
    <p:sldLayoutId id="2147483665" r:id="rId5"/>
    <p:sldLayoutId id="2147483652" r:id="rId6"/>
    <p:sldLayoutId id="2147483666" r:id="rId7"/>
    <p:sldLayoutId id="2147483659" r:id="rId8"/>
    <p:sldLayoutId id="2147483655" r:id="rId9"/>
    <p:sldLayoutId id="2147483670" r:id="rId10"/>
    <p:sldLayoutId id="2147483671" r:id="rId11"/>
    <p:sldLayoutId id="2147483672" r:id="rId12"/>
    <p:sldLayoutId id="2147483657" r:id="rId13"/>
    <p:sldLayoutId id="2147483673" r:id="rId14"/>
    <p:sldLayoutId id="2147483674" r:id="rId15"/>
    <p:sldLayoutId id="2147483675" r:id="rId16"/>
    <p:sldLayoutId id="2147483662" r:id="rId17"/>
    <p:sldLayoutId id="2147483656" r:id="rId18"/>
    <p:sldLayoutId id="2147483663" r:id="rId19"/>
    <p:sldLayoutId id="2147483676" r:id="rId20"/>
    <p:sldLayoutId id="2147483679" r:id="rId21"/>
    <p:sldLayoutId id="2147483680" r:id="rId2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1413" y="2800349"/>
            <a:ext cx="8929141" cy="1295401"/>
          </a:xfrm>
        </p:spPr>
        <p:txBody>
          <a:bodyPr/>
          <a:lstStyle/>
          <a:p>
            <a:r>
              <a:rPr lang="en-US" sz="2800" b="1" dirty="0">
                <a:ln/>
                <a:solidFill>
                  <a:schemeClr val="tx1">
                    <a:lumMod val="5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Annual AHCCCS</a:t>
            </a:r>
            <a:br>
              <a:rPr lang="en-US" sz="2800" b="1" dirty="0">
                <a:ln/>
                <a:solidFill>
                  <a:schemeClr val="tx1">
                    <a:lumMod val="5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r>
              <a:rPr lang="en-US" sz="2800" b="1" dirty="0">
                <a:ln/>
                <a:solidFill>
                  <a:schemeClr val="tx1">
                    <a:lumMod val="5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Reinsurance Workshop </a:t>
            </a:r>
            <a:br>
              <a:rPr lang="en-US" sz="2800" b="1" dirty="0">
                <a:ln/>
                <a:solidFill>
                  <a:schemeClr val="tx1">
                    <a:lumMod val="5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r>
              <a:rPr lang="en-US" sz="2800" b="1" dirty="0">
                <a:ln/>
                <a:solidFill>
                  <a:schemeClr val="tx1">
                    <a:lumMod val="50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RI Contract Year 39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929" y="4171950"/>
            <a:ext cx="7328940" cy="628650"/>
          </a:xfrm>
        </p:spPr>
        <p:txBody>
          <a:bodyPr/>
          <a:lstStyle/>
          <a:p>
            <a:r>
              <a:rPr lang="en-US" dirty="0"/>
              <a:t>Presented by Tracy Thomas – Friday, October 23</a:t>
            </a:r>
            <a:r>
              <a:rPr lang="en-US" baseline="30000" dirty="0"/>
              <a:t>rd</a:t>
            </a:r>
            <a:r>
              <a:rPr lang="en-US" dirty="0"/>
              <a:t>, 2020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7396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7332"/>
            <a:ext cx="8991600" cy="3885618"/>
          </a:xfrm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Clarification Regarding State Only Transplants regarding member Share of Cost and Rate Code criteria - Continued</a:t>
            </a:r>
          </a:p>
          <a:p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a member is on the transplant waiting list and has been denied by AHCCCS due to excess income, the member can select Option 1 or Option 2 State Only Transplant Coverage.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With ST2 Extended eligibility covers transplant services only.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At the time that the transplant is scheduled to be performed, the transplant candidate will reapply and will be re-enrolled with his/her previous Contractor under Rate Code 3100 to receive all covered transplant services.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The Transplant Case is created and reimbursed less the member’s share of cost.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22222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2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8991600" cy="3885618"/>
          </a:xfrm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No Manual Replacement or Voids during Reinsurance Pricing Cycle – The Reason: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When a Reinsurance associated paid encounter is replaced or voided during the Reinsurance Pricing Cycle the encounter is changed to replaced (33/78) or void (32/78) in the Encounter region but does not change to replace or void in the Reinsurance subsystem which represents an over payment.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22222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9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8991600" cy="3885618"/>
          </a:xfrm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AHCCCS Reinsurance must be notified of overpayments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Contractor's are instructed to post their Reinsurance Action Requests and Other related documentation to their AHCCCS SFTP Folder and notify the AHCCCS Reinsurance unit that the submission has been posted.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The previous language was regarding mailing these requests USPS.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This has now changed since the Reinsurance Unit is now Virtual Office.</a:t>
            </a: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22222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3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7" y="1333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Transplant Contract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4950"/>
            <a:ext cx="8879542" cy="120127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Transplant Contract Rates </a:t>
            </a:r>
          </a:p>
          <a:p>
            <a:pPr marL="0" indent="0">
              <a:buNone/>
            </a:pPr>
            <a:r>
              <a:rPr lang="en-US" sz="3600" b="1" dirty="0"/>
              <a:t>increased 3.8%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1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7" y="1333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Transplant Contract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1" y="1428750"/>
            <a:ext cx="8879542" cy="35814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Banner University Medical Center Tucson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Currently, there is no contract for Heart (HRT) and Heart-Lung (HLT) Transplants as Banner University Tucson has not re-certified. 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3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7" y="1333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Transplant Contract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2" y="819150"/>
            <a:ext cx="8879542" cy="35814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Lucille Packard Children’s Hospital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Added Pediatric Autologous (PAU), Related (PAL), Unrelated (PLU) Bone Marrow Transplants to their Contract with Total Body Irradiation TBI included in the Autologous and Related Case Types but paid at a rate for the Unrelated Case Type.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Added Room and Board to Contract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Mayo Clinic Hospital Scottsdale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Added Pediatric </a:t>
            </a:r>
            <a:r>
              <a:rPr lang="en-US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Autogolous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(PAU), Related (PAL), Unrelated (PLU) Bone Marrow Transplants.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2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7" y="1333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Transplant Contract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2" y="819150"/>
            <a:ext cx="8879542" cy="35814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Rady Children’s Hospital – Did not sign a Contract.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Stanford Hospital and Healthcare added Heart (HRT), Double Lung (DLL) and Single Lung (SLT) Transplants to their Contract.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Transplant Per diem Rate for 11+/61+  has changed to $2083.00/day.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0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pPr algn="l"/>
            <a:r>
              <a:rPr lang="en-US" sz="4000" b="1" dirty="0"/>
              <a:t>Pending Transplant Contract Changes</a:t>
            </a:r>
            <a:br>
              <a:rPr lang="en-US" sz="4800" b="1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382000" cy="3886200"/>
          </a:xfrm>
        </p:spPr>
        <p:txBody>
          <a:bodyPr/>
          <a:lstStyle/>
          <a:p>
            <a:r>
              <a:rPr lang="en-US" dirty="0"/>
              <a:t>Banner University Medical Center Phoenix – Banner Phoenix has been certified for Heart Transplants. We are currently negotiating rates and should have a signed contract soon.</a:t>
            </a:r>
          </a:p>
          <a:p>
            <a:r>
              <a:rPr lang="en-US" dirty="0"/>
              <a:t>Addition of Car-T Drug Tecartus to Specialty Contract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Tecartus will be added effective 10/01/2020 as soon as contracts are negotiated and signed.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Tecartus will be Reinsured similar to Kymriah and </a:t>
            </a:r>
            <a:r>
              <a:rPr lang="en-US" dirty="0" err="1"/>
              <a:t>Yescarta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81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Miscellaneous Issue</a:t>
            </a:r>
            <a:br>
              <a:rPr lang="en-US" sz="4800" b="1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382000" cy="3886200"/>
          </a:xfrm>
        </p:spPr>
        <p:txBody>
          <a:bodyPr/>
          <a:lstStyle/>
          <a:p>
            <a:r>
              <a:rPr lang="en-US" dirty="0"/>
              <a:t>Reinsurance Payment Cycle Abend Issue.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Batch Replacement (VR) and Void (VD) encounters are causing the Reinsurance Payment Cycle to Abend (crash).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Reinsurance Cycle and Encounter Cycle 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It appears to occur when most of the case total value is recouped.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abend causes your remits to be off due to the fact that we have to correct the problem manually.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Reinsurance and Encounter IT Staff are working on troubleshooting this issue.</a:t>
            </a:r>
          </a:p>
        </p:txBody>
      </p:sp>
    </p:spTree>
    <p:extLst>
      <p:ext uri="{BB962C8B-B14F-4D97-AF65-F5344CB8AC3E}">
        <p14:creationId xmlns:p14="http://schemas.microsoft.com/office/powerpoint/2010/main" val="55678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Recaps</a:t>
            </a:r>
            <a:br>
              <a:rPr lang="en-US" sz="4800" b="1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382000" cy="3886200"/>
          </a:xfrm>
        </p:spPr>
        <p:txBody>
          <a:bodyPr/>
          <a:lstStyle/>
          <a:p>
            <a:r>
              <a:rPr lang="en-US" dirty="0"/>
              <a:t>Why didn’t This CRN Associate to my case?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Is it a covered service in the RI325?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If it’s an IP stay, is it an interim bill?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Is it an acute care facility PT02? –Interim bills will not associate to RI Cases.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Only Provider Type C4 and PT71 interim bills will associate to cases.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Did the stay cross contract years?– There is no Reinsurance for IP Stays which cross Contract Years.</a:t>
            </a:r>
          </a:p>
        </p:txBody>
      </p:sp>
    </p:spTree>
    <p:extLst>
      <p:ext uri="{BB962C8B-B14F-4D97-AF65-F5344CB8AC3E}">
        <p14:creationId xmlns:p14="http://schemas.microsoft.com/office/powerpoint/2010/main" val="170840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526036"/>
          </a:xfrm>
        </p:spPr>
        <p:txBody>
          <a:bodyPr/>
          <a:lstStyle/>
          <a:p>
            <a:r>
              <a:rPr lang="en-US" b="1" dirty="0"/>
              <a:t>Welcome and Introductions</a:t>
            </a:r>
          </a:p>
          <a:p>
            <a:r>
              <a:rPr lang="en-US" b="1" dirty="0"/>
              <a:t>Review Reinsurance Manual Changes for 10/01/2020</a:t>
            </a:r>
          </a:p>
          <a:p>
            <a:r>
              <a:rPr lang="en-US" b="1" dirty="0"/>
              <a:t>Transplant Contract Changes</a:t>
            </a:r>
          </a:p>
          <a:p>
            <a:r>
              <a:rPr lang="en-US" b="1" dirty="0"/>
              <a:t>Miscellaneous Issues</a:t>
            </a:r>
          </a:p>
          <a:p>
            <a:r>
              <a:rPr lang="en-US" b="1" dirty="0"/>
              <a:t>Recaps</a:t>
            </a:r>
          </a:p>
          <a:p>
            <a:r>
              <a:rPr lang="en-US" b="1" dirty="0"/>
              <a:t>Reminders</a:t>
            </a:r>
          </a:p>
          <a:p>
            <a:r>
              <a:rPr lang="en-US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5975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Recaps</a:t>
            </a:r>
            <a:br>
              <a:rPr lang="en-US" sz="4800" b="1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382000" cy="3886200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Mayo’s 61-100 Component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Mayo requested this for the continuity of care for their Bone Marrow recipients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It reimburses OP and Form A only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The stage is paid at the AHCCCS fee for service rate for all transplant related OP and Form A claims within the 61-100 days </a:t>
            </a:r>
          </a:p>
        </p:txBody>
      </p:sp>
    </p:spTree>
    <p:extLst>
      <p:ext uri="{BB962C8B-B14F-4D97-AF65-F5344CB8AC3E}">
        <p14:creationId xmlns:p14="http://schemas.microsoft.com/office/powerpoint/2010/main" val="1918349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Reminders</a:t>
            </a:r>
            <a:br>
              <a:rPr lang="en-US" sz="4800" b="1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3820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Out of State Transplants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Please note: AHCCCS Medical Director </a:t>
            </a:r>
            <a:r>
              <a:rPr lang="en-US" sz="2000" b="1" dirty="0"/>
              <a:t>MUST</a:t>
            </a:r>
            <a:r>
              <a:rPr lang="en-US" sz="2000" dirty="0"/>
              <a:t> approve all out-of-state transplants or transplants that occur at out-of-state contracted hospitals for non-contracted types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 Letter of Agreement (LOA) must be received and reviewed  by AHCCCS Rates and Reimbursement Manager before the case can be created in PMMIS.  </a:t>
            </a:r>
          </a:p>
        </p:txBody>
      </p:sp>
    </p:spTree>
    <p:extLst>
      <p:ext uri="{BB962C8B-B14F-4D97-AF65-F5344CB8AC3E}">
        <p14:creationId xmlns:p14="http://schemas.microsoft.com/office/powerpoint/2010/main" val="253061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More Reminders</a:t>
            </a:r>
            <a:br>
              <a:rPr lang="en-US" sz="4800" b="1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382000" cy="3886200"/>
          </a:xfrm>
        </p:spPr>
        <p:txBody>
          <a:bodyPr/>
          <a:lstStyle/>
          <a:p>
            <a:pPr marL="457200"/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Do not forget to monitor your cases over $1,000,000.00 so you can request to receive enhanced reinsurance.</a:t>
            </a:r>
          </a:p>
          <a:p>
            <a:pPr marL="457200"/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Do not forget to request your catastrophic cases timely, (</a:t>
            </a:r>
            <a:r>
              <a:rPr lang="en-US" sz="2800" b="1" dirty="0" err="1">
                <a:solidFill>
                  <a:schemeClr val="tx1">
                    <a:lumMod val="75000"/>
                  </a:schemeClr>
                </a:solidFill>
              </a:rPr>
              <a:t>ie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, HEM, VON, GCC, BIO)</a:t>
            </a:r>
          </a:p>
        </p:txBody>
      </p:sp>
    </p:spTree>
    <p:extLst>
      <p:ext uri="{BB962C8B-B14F-4D97-AF65-F5344CB8AC3E}">
        <p14:creationId xmlns:p14="http://schemas.microsoft.com/office/powerpoint/2010/main" val="306887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229600" cy="857250"/>
          </a:xfrm>
        </p:spPr>
        <p:txBody>
          <a:bodyPr/>
          <a:lstStyle/>
          <a:p>
            <a:pPr algn="l"/>
            <a:r>
              <a:rPr lang="en-US" sz="4800" b="1" dirty="0"/>
              <a:t>Reminders - Continued</a:t>
            </a:r>
            <a:br>
              <a:rPr lang="en-US" sz="4800" b="1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382000" cy="3886200"/>
          </a:xfrm>
        </p:spPr>
        <p:txBody>
          <a:bodyPr/>
          <a:lstStyle/>
          <a:p>
            <a:r>
              <a:rPr lang="en-US" sz="2800" b="1" dirty="0">
                <a:solidFill>
                  <a:srgbClr val="050D13"/>
                </a:solidFill>
                <a:latin typeface="+mn-lt"/>
                <a:ea typeface="+mn-ea"/>
                <a:cs typeface="+mn-cs"/>
              </a:rPr>
              <a:t>There is no Transplant Reinsurance for Kidney Transplants as they are capitated.</a:t>
            </a:r>
          </a:p>
          <a:p>
            <a:r>
              <a:rPr lang="en-US" sz="2800" b="1" dirty="0">
                <a:solidFill>
                  <a:srgbClr val="050D13"/>
                </a:solidFill>
                <a:latin typeface="+mn-lt"/>
                <a:ea typeface="+mn-ea"/>
                <a:cs typeface="+mn-cs"/>
              </a:rPr>
              <a:t>All providers must be registered.</a:t>
            </a:r>
          </a:p>
          <a:p>
            <a:r>
              <a:rPr lang="en-US" sz="2800" b="1" dirty="0">
                <a:solidFill>
                  <a:srgbClr val="050D13"/>
                </a:solidFill>
                <a:latin typeface="+mn-lt"/>
              </a:rPr>
              <a:t>Notwithstanding the denial of reinsurance by AHCCCS, the Contractor is responsible for payment of claims for all services approved by the Contractor. </a:t>
            </a:r>
          </a:p>
        </p:txBody>
      </p:sp>
    </p:spTree>
    <p:extLst>
      <p:ext uri="{BB962C8B-B14F-4D97-AF65-F5344CB8AC3E}">
        <p14:creationId xmlns:p14="http://schemas.microsoft.com/office/powerpoint/2010/main" val="188074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222AC2-034C-49CA-A448-6D1E7EE29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491635"/>
              </p:ext>
            </p:extLst>
          </p:nvPr>
        </p:nvGraphicFramePr>
        <p:xfrm>
          <a:off x="1371600" y="514350"/>
          <a:ext cx="618032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8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Graphic spid="6" grpId="1">
        <p:bldSub>
          <a:bldDgm/>
        </p:bldSub>
      </p:bldGraphic>
      <p:bldGraphic spid="6" grpId="2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1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ADA5FF0-2C67-4E10-B856-C09D9258DC9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956392" y="817751"/>
            <a:ext cx="1433623" cy="92068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7F49EE-B135-4D76-B1DF-61524C6F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2" y="1693616"/>
            <a:ext cx="2385669" cy="1155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FC7761-9C38-407A-AD17-4A56EAB4E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94" y="3411014"/>
            <a:ext cx="1981200" cy="1050497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2AA873F-5B2C-4EFB-B65D-9E5CC4EAB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872181"/>
            <a:ext cx="1850065" cy="691116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2BA101-14EB-400F-9ADA-ED402C4A5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599" y="665798"/>
            <a:ext cx="1265274" cy="9888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F3303C-DFBA-4722-8733-474D9AF01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742" y="3275852"/>
            <a:ext cx="1942681" cy="1135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78F257-D0E3-4129-9C76-72D848CD9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688" y="3226100"/>
            <a:ext cx="2062329" cy="10980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96121A-8018-4735-9196-455B8EC0D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919" y="2018097"/>
            <a:ext cx="1942681" cy="9953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8CABC2-47FA-4499-84C4-EACCEFFCD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3194" y="1904151"/>
            <a:ext cx="2225233" cy="1213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C4D1C2-F913-4D87-AB40-BD0086F185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9021" y="903146"/>
            <a:ext cx="2020186" cy="8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95350"/>
            <a:ext cx="8105336" cy="3581400"/>
          </a:xfrm>
        </p:spPr>
        <p:txBody>
          <a:bodyPr/>
          <a:lstStyle/>
          <a:p>
            <a:r>
              <a:rPr lang="en-US" sz="3200" dirty="0"/>
              <a:t>The Addition of the submission of SNF Rates as a deliverable per the ACC Contract.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SNFs Stays consistently price above the AHCCCS Allowed.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Reinsurance needs these rates to correctly price your SNF Stays correctly.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8991600" cy="3808835"/>
          </a:xfrm>
        </p:spPr>
        <p:txBody>
          <a:bodyPr/>
          <a:lstStyle/>
          <a:p>
            <a:r>
              <a:rPr lang="en-US" b="1" dirty="0"/>
              <a:t>5 New Drugs added to Catastrophic BIO Case Type effective 10/01/2020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Revcovi (added effective 10/01/2019) - for Adenosine deaminase severe combined immune deficiency (ADA-SCID)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Orkambi – Cystic Fibrosis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Symdeko – Cystic Fibrosis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Trikafta- Cystic Fibrosis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Ruconest 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Hereditary Angioedema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Evrysdi - Spinal Muscular Atrophy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4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3" y="742950"/>
            <a:ext cx="8991600" cy="3808835"/>
          </a:xfrm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for new Biological/High Cost Specialty Drugs can be submitted to AHCCCS Reinsurance for consideration for Reinsurance purposes.</a:t>
            </a:r>
          </a:p>
          <a:p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Contractor must notify AHCCCS Medical Management prior to issuance of Transplant Case denials.</a:t>
            </a:r>
          </a:p>
          <a:p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Contractor must record Transplant Case Denials in Quarterly Transplant Log.</a:t>
            </a:r>
            <a:endParaRPr lang="en-US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Contractors are instructed to post their Transplant related submissions to their AHCCCS SFTP Folder </a:t>
            </a:r>
            <a:r>
              <a:rPr lang="en-US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notify </a:t>
            </a:r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AHCCCS Reinsurance that the submission has been posted.  </a:t>
            </a:r>
            <a:endParaRPr lang="en-US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8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8991600" cy="3808835"/>
          </a:xfrm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Clarification Regarding Transplant Outliers - Only Transplant Stages that have been adjudicated for payment and are included per the Transplant Contract can be considered for Transplant Outlier reimbursement.</a:t>
            </a:r>
          </a:p>
          <a:p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Donor Leukocyte Infusions (DLI) are to be billed as Harvest Stage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DLI</a:t>
            </a: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occurs during Prep and Transplant to 31-60 Stage, it is to be billed as a second sequence Harvest stage.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a DLI occurs outside of </a:t>
            </a: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Prep and Transplant to 31-60 Stages, it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is to billed as Harvest stage under a new case.</a:t>
            </a:r>
            <a:endParaRPr lang="en-US" sz="20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2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8991600" cy="3808835"/>
          </a:xfrm>
        </p:spPr>
        <p:txBody>
          <a:bodyPr/>
          <a:lstStyle/>
          <a:p>
            <a:r>
              <a:rPr lang="en-US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Clarification Regarding 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Multi-Organ Transplants which are not covered in the Specialty Contract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clarifies when a covered organ transplant type is performed following another separate covered organ transplant type.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 example, a member receives a Heart Transplant and before the 31-60 Stage is completed the member needs a Lung Transplant.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ollow-up stage for first transplant type is prorated.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case is created for the secon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 transplant.</a:t>
            </a:r>
            <a:endParaRPr lang="en-US" sz="20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7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8991600" cy="3808835"/>
          </a:xfrm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Clarification Regarding State Only Transplants regarding member Share of Cost and Rate Code criteria</a:t>
            </a:r>
          </a:p>
          <a:p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a member is on the transplant waiting list and has been denied by AHCCCS due to excess income, the member can select Option 1 or Option 2 State Only Transplant Coverage.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With ST1 coverage option, the member is enrolled under Rate Code 3100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A ST1 case is created covering </a:t>
            </a:r>
            <a:r>
              <a:rPr lang="en-US" sz="18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dirty="0">
                <a:latin typeface="+mj-lt"/>
              </a:rPr>
              <a:t>ll medically necessary covered services for 12 months with no deductible at 100%</a:t>
            </a:r>
            <a:r>
              <a:rPr lang="en-US" sz="1800" dirty="0"/>
              <a:t> </a:t>
            </a: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the member goes to Transplant during the twelve month period a Transplant Case is created and will be reimbursed less the member’s share of cost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21311"/>
      </p:ext>
    </p:extLst>
  </p:cSld>
  <p:clrMapOvr>
    <a:masterClrMapping/>
  </p:clrMapOvr>
</p:sld>
</file>

<file path=ppt/theme/theme1.xml><?xml version="1.0" encoding="utf-8"?>
<a:theme xmlns:a="http://schemas.openxmlformats.org/drawingml/2006/main" name="2020AHCCCSPowerPointTemplate (1)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2020AHCCCSPowerPointTemplate (1)</Template>
  <TotalTime>953</TotalTime>
  <Words>1350</Words>
  <Application>Microsoft Office PowerPoint</Application>
  <PresentationFormat>On-screen Show (16:9)</PresentationFormat>
  <Paragraphs>196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Andalus</vt:lpstr>
      <vt:lpstr>Arial</vt:lpstr>
      <vt:lpstr>Calibri</vt:lpstr>
      <vt:lpstr>Courier New</vt:lpstr>
      <vt:lpstr>Tw Cen MT</vt:lpstr>
      <vt:lpstr>Wingdings</vt:lpstr>
      <vt:lpstr>2020AHCCCSPowerPointTemplate (1)</vt:lpstr>
      <vt:lpstr>PowerPoint Presentation</vt:lpstr>
      <vt:lpstr>Agenda</vt:lpstr>
      <vt:lpstr>Introductions</vt:lpstr>
      <vt:lpstr>Reinsurance Manual Changes</vt:lpstr>
      <vt:lpstr>Reinsurance Manual Changes</vt:lpstr>
      <vt:lpstr>Reinsurance Manual Changes</vt:lpstr>
      <vt:lpstr>Reinsurance Manual Changes</vt:lpstr>
      <vt:lpstr>Reinsurance Manual Changes</vt:lpstr>
      <vt:lpstr>Reinsurance Manual Changes</vt:lpstr>
      <vt:lpstr>Reinsurance Manual Changes</vt:lpstr>
      <vt:lpstr>Reinsurance Manual Changes</vt:lpstr>
      <vt:lpstr>Reinsurance Manual Changes</vt:lpstr>
      <vt:lpstr>Transplant Contract Changes</vt:lpstr>
      <vt:lpstr>Transplant Contract Changes</vt:lpstr>
      <vt:lpstr>Transplant Contract Changes</vt:lpstr>
      <vt:lpstr>Transplant Contract Changes</vt:lpstr>
      <vt:lpstr>Pending Transplant Contract Changes  </vt:lpstr>
      <vt:lpstr>Miscellaneous Issue  </vt:lpstr>
      <vt:lpstr>Recaps  </vt:lpstr>
      <vt:lpstr>Recaps  </vt:lpstr>
      <vt:lpstr>Reminders  </vt:lpstr>
      <vt:lpstr>More Reminders  </vt:lpstr>
      <vt:lpstr>Reminders - Continued  </vt:lpstr>
      <vt:lpstr>PowerPoint Presentation</vt:lpstr>
      <vt:lpstr>PowerPoint Presentation</vt:lpstr>
      <vt:lpstr>PowerPoint Presentation</vt:lpstr>
    </vt:vector>
  </TitlesOfParts>
  <Company>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Tracy</dc:creator>
  <cp:lastModifiedBy>Thomas, Tracy</cp:lastModifiedBy>
  <cp:revision>40</cp:revision>
  <dcterms:created xsi:type="dcterms:W3CDTF">2020-09-18T15:51:22Z</dcterms:created>
  <dcterms:modified xsi:type="dcterms:W3CDTF">2020-10-23T15:27:02Z</dcterms:modified>
</cp:coreProperties>
</file>