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0"/>
  </p:notesMasterIdLst>
  <p:sldIdLst>
    <p:sldId id="256" r:id="rId2"/>
    <p:sldId id="257" r:id="rId3"/>
    <p:sldId id="315" r:id="rId4"/>
    <p:sldId id="316" r:id="rId5"/>
    <p:sldId id="357" r:id="rId6"/>
    <p:sldId id="358" r:id="rId7"/>
    <p:sldId id="347" r:id="rId8"/>
    <p:sldId id="359" r:id="rId9"/>
    <p:sldId id="360" r:id="rId10"/>
    <p:sldId id="317" r:id="rId11"/>
    <p:sldId id="361" r:id="rId12"/>
    <p:sldId id="377" r:id="rId13"/>
    <p:sldId id="373" r:id="rId14"/>
    <p:sldId id="375" r:id="rId15"/>
    <p:sldId id="350" r:id="rId16"/>
    <p:sldId id="362" r:id="rId17"/>
    <p:sldId id="332" r:id="rId18"/>
    <p:sldId id="335" r:id="rId19"/>
    <p:sldId id="363" r:id="rId20"/>
    <p:sldId id="374" r:id="rId21"/>
    <p:sldId id="353" r:id="rId22"/>
    <p:sldId id="364" r:id="rId23"/>
    <p:sldId id="356" r:id="rId24"/>
    <p:sldId id="365" r:id="rId25"/>
    <p:sldId id="366" r:id="rId26"/>
    <p:sldId id="376" r:id="rId27"/>
    <p:sldId id="354" r:id="rId28"/>
    <p:sldId id="368" r:id="rId29"/>
    <p:sldId id="369" r:id="rId30"/>
    <p:sldId id="370" r:id="rId31"/>
    <p:sldId id="318" r:id="rId32"/>
    <p:sldId id="265" r:id="rId33"/>
    <p:sldId id="336" r:id="rId34"/>
    <p:sldId id="340" r:id="rId35"/>
    <p:sldId id="299" r:id="rId36"/>
    <p:sldId id="346" r:id="rId37"/>
    <p:sldId id="296" r:id="rId38"/>
    <p:sldId id="25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714C26-3807-415C-9A69-D636DA99DC74}">
          <p14:sldIdLst>
            <p14:sldId id="256"/>
            <p14:sldId id="257"/>
            <p14:sldId id="315"/>
            <p14:sldId id="316"/>
            <p14:sldId id="357"/>
            <p14:sldId id="358"/>
            <p14:sldId id="347"/>
            <p14:sldId id="359"/>
            <p14:sldId id="360"/>
            <p14:sldId id="317"/>
            <p14:sldId id="361"/>
            <p14:sldId id="377"/>
            <p14:sldId id="373"/>
            <p14:sldId id="375"/>
            <p14:sldId id="350"/>
            <p14:sldId id="362"/>
            <p14:sldId id="332"/>
            <p14:sldId id="335"/>
            <p14:sldId id="363"/>
            <p14:sldId id="374"/>
            <p14:sldId id="353"/>
            <p14:sldId id="364"/>
            <p14:sldId id="356"/>
            <p14:sldId id="365"/>
            <p14:sldId id="366"/>
            <p14:sldId id="376"/>
            <p14:sldId id="354"/>
            <p14:sldId id="368"/>
            <p14:sldId id="369"/>
            <p14:sldId id="370"/>
            <p14:sldId id="318"/>
            <p14:sldId id="265"/>
            <p14:sldId id="336"/>
          </p14:sldIdLst>
        </p14:section>
        <p14:section name="Untitled Section" id="{C497415E-BDFD-49CE-8F66-133BF3E66A2E}">
          <p14:sldIdLst>
            <p14:sldId id="340"/>
            <p14:sldId id="299"/>
            <p14:sldId id="346"/>
            <p14:sldId id="296"/>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94621" autoAdjust="0"/>
  </p:normalViewPr>
  <p:slideViewPr>
    <p:cSldViewPr>
      <p:cViewPr varScale="1">
        <p:scale>
          <a:sx n="105" d="100"/>
          <a:sy n="105" d="100"/>
        </p:scale>
        <p:origin x="-660" y="-96"/>
      </p:cViewPr>
      <p:guideLst>
        <p:guide orient="horz" pos="2160"/>
        <p:guide pos="2880"/>
      </p:guideLst>
    </p:cSldViewPr>
  </p:slideViewPr>
  <p:outlineViewPr>
    <p:cViewPr>
      <p:scale>
        <a:sx n="33" d="100"/>
        <a:sy n="33" d="100"/>
      </p:scale>
      <p:origin x="0" y="2904"/>
    </p:cViewPr>
  </p:outlineViewPr>
  <p:notesTextViewPr>
    <p:cViewPr>
      <p:scale>
        <a:sx n="1" d="1"/>
        <a:sy n="1" d="1"/>
      </p:scale>
      <p:origin x="0" y="0"/>
    </p:cViewPr>
  </p:notesTextViewPr>
  <p:sorterViewPr>
    <p:cViewPr>
      <p:scale>
        <a:sx n="100" d="100"/>
        <a:sy n="100" d="100"/>
      </p:scale>
      <p:origin x="0" y="5562"/>
    </p:cViewPr>
  </p:sorterViewPr>
  <p:notesViewPr>
    <p:cSldViewPr>
      <p:cViewPr varScale="1">
        <p:scale>
          <a:sx n="48" d="100"/>
          <a:sy n="48" d="100"/>
        </p:scale>
        <p:origin x="-1638"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30CD3-7E7B-4AF4-BC4E-EAF0005AFCED}"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E7EC60B-802C-413D-8C49-E057B8B73F52}">
      <dgm:prSet/>
      <dgm:spPr>
        <a:solidFill>
          <a:srgbClr val="FFFF00">
            <a:alpha val="50000"/>
          </a:srgbClr>
        </a:solidFill>
        <a:ln>
          <a:solidFill>
            <a:srgbClr val="FFC000"/>
          </a:solidFill>
        </a:ln>
      </dgm:spPr>
      <dgm:t>
        <a:bodyPr/>
        <a:lstStyle/>
        <a:p>
          <a:pPr rtl="0"/>
          <a:r>
            <a:rPr lang="en-US" b="1" dirty="0" smtClean="0"/>
            <a:t>AHCCCS</a:t>
          </a:r>
          <a:endParaRPr lang="en-US" b="1" dirty="0"/>
        </a:p>
      </dgm:t>
    </dgm:pt>
    <dgm:pt modelId="{54D048D8-A72E-4D10-BC65-7C2180814528}" type="parTrans" cxnId="{8250B1D9-7A5D-46B4-8574-C6E62531CBA6}">
      <dgm:prSet/>
      <dgm:spPr/>
      <dgm:t>
        <a:bodyPr/>
        <a:lstStyle/>
        <a:p>
          <a:endParaRPr lang="en-US"/>
        </a:p>
      </dgm:t>
    </dgm:pt>
    <dgm:pt modelId="{BD65AF36-1EA1-4CD3-A02F-DCCDFEA03357}" type="sibTrans" cxnId="{8250B1D9-7A5D-46B4-8574-C6E62531CBA6}">
      <dgm:prSet/>
      <dgm:spPr/>
      <dgm:t>
        <a:bodyPr/>
        <a:lstStyle/>
        <a:p>
          <a:endParaRPr lang="en-US"/>
        </a:p>
      </dgm:t>
    </dgm:pt>
    <dgm:pt modelId="{15844DE6-4302-4677-801D-7870C57B414E}">
      <dgm:prSet/>
      <dgm:spPr>
        <a:solidFill>
          <a:srgbClr val="7030A0">
            <a:alpha val="50000"/>
          </a:srgbClr>
        </a:solidFill>
        <a:ln>
          <a:solidFill>
            <a:srgbClr val="00B050"/>
          </a:solidFill>
        </a:ln>
      </dgm:spPr>
      <dgm:t>
        <a:bodyPr/>
        <a:lstStyle/>
        <a:p>
          <a:pPr rtl="0"/>
          <a:r>
            <a:rPr lang="en-US" b="1" dirty="0" smtClean="0"/>
            <a:t>Health Plans</a:t>
          </a:r>
          <a:endParaRPr lang="en-US" b="1" dirty="0"/>
        </a:p>
      </dgm:t>
    </dgm:pt>
    <dgm:pt modelId="{8A09F623-0B58-490B-981A-B8CB9378E4FC}" type="parTrans" cxnId="{9DAAEE58-7626-45E5-986B-B75321BF1467}">
      <dgm:prSet/>
      <dgm:spPr/>
      <dgm:t>
        <a:bodyPr/>
        <a:lstStyle/>
        <a:p>
          <a:endParaRPr lang="en-US"/>
        </a:p>
      </dgm:t>
    </dgm:pt>
    <dgm:pt modelId="{29057485-418B-49B9-ACCF-097CFA12024D}" type="sibTrans" cxnId="{9DAAEE58-7626-45E5-986B-B75321BF1467}">
      <dgm:prSet/>
      <dgm:spPr/>
      <dgm:t>
        <a:bodyPr/>
        <a:lstStyle/>
        <a:p>
          <a:endParaRPr lang="en-US"/>
        </a:p>
      </dgm:t>
    </dgm:pt>
    <dgm:pt modelId="{678AB488-9077-42AF-839C-FD41B8BBEC41}">
      <dgm:prSet/>
      <dgm:spPr>
        <a:solidFill>
          <a:schemeClr val="accent4">
            <a:lumMod val="60000"/>
            <a:lumOff val="40000"/>
            <a:alpha val="50000"/>
          </a:schemeClr>
        </a:solidFill>
        <a:ln>
          <a:solidFill>
            <a:schemeClr val="accent3">
              <a:lumMod val="60000"/>
              <a:lumOff val="40000"/>
            </a:schemeClr>
          </a:solidFill>
        </a:ln>
      </dgm:spPr>
      <dgm:t>
        <a:bodyPr/>
        <a:lstStyle/>
        <a:p>
          <a:pPr rtl="0"/>
          <a:r>
            <a:rPr lang="en-US" b="1" dirty="0" smtClean="0"/>
            <a:t>Hospitals</a:t>
          </a:r>
          <a:endParaRPr lang="en-US" b="1" dirty="0"/>
        </a:p>
      </dgm:t>
    </dgm:pt>
    <dgm:pt modelId="{A2EFD41A-9813-498B-B310-DEF7C1260E77}" type="parTrans" cxnId="{D90A6B91-EE6D-4D18-BF76-71A430F6C42A}">
      <dgm:prSet/>
      <dgm:spPr/>
      <dgm:t>
        <a:bodyPr/>
        <a:lstStyle/>
        <a:p>
          <a:endParaRPr lang="en-US"/>
        </a:p>
      </dgm:t>
    </dgm:pt>
    <dgm:pt modelId="{9F57A17D-B07F-49E0-BEAB-F6D6F6487CAF}" type="sibTrans" cxnId="{D90A6B91-EE6D-4D18-BF76-71A430F6C42A}">
      <dgm:prSet/>
      <dgm:spPr/>
      <dgm:t>
        <a:bodyPr/>
        <a:lstStyle/>
        <a:p>
          <a:endParaRPr lang="en-US"/>
        </a:p>
      </dgm:t>
    </dgm:pt>
    <dgm:pt modelId="{597BE078-19EF-4873-A12D-D9B7A4798FE8}" type="pres">
      <dgm:prSet presAssocID="{00A30CD3-7E7B-4AF4-BC4E-EAF0005AFCED}" presName="Name0" presStyleCnt="0">
        <dgm:presLayoutVars>
          <dgm:chMax val="7"/>
          <dgm:dir/>
          <dgm:resizeHandles val="exact"/>
        </dgm:presLayoutVars>
      </dgm:prSet>
      <dgm:spPr/>
      <dgm:t>
        <a:bodyPr/>
        <a:lstStyle/>
        <a:p>
          <a:endParaRPr lang="en-US"/>
        </a:p>
      </dgm:t>
    </dgm:pt>
    <dgm:pt modelId="{5FB3F24E-7EF8-4E1F-A709-1A138470A1A7}" type="pres">
      <dgm:prSet presAssocID="{00A30CD3-7E7B-4AF4-BC4E-EAF0005AFCED}" presName="ellipse1" presStyleLbl="vennNode1" presStyleIdx="0" presStyleCnt="3">
        <dgm:presLayoutVars>
          <dgm:bulletEnabled val="1"/>
        </dgm:presLayoutVars>
      </dgm:prSet>
      <dgm:spPr/>
      <dgm:t>
        <a:bodyPr/>
        <a:lstStyle/>
        <a:p>
          <a:endParaRPr lang="en-US"/>
        </a:p>
      </dgm:t>
    </dgm:pt>
    <dgm:pt modelId="{2496BDFD-5C27-419A-9B8B-A524C3B72312}" type="pres">
      <dgm:prSet presAssocID="{00A30CD3-7E7B-4AF4-BC4E-EAF0005AFCED}" presName="ellipse2" presStyleLbl="vennNode1" presStyleIdx="1" presStyleCnt="3" custLinFactNeighborX="35257" custLinFactNeighborY="-69788">
        <dgm:presLayoutVars>
          <dgm:bulletEnabled val="1"/>
        </dgm:presLayoutVars>
      </dgm:prSet>
      <dgm:spPr/>
      <dgm:t>
        <a:bodyPr/>
        <a:lstStyle/>
        <a:p>
          <a:endParaRPr lang="en-US"/>
        </a:p>
      </dgm:t>
    </dgm:pt>
    <dgm:pt modelId="{1E76C974-E6D6-491D-921F-A5E122E8FB7F}" type="pres">
      <dgm:prSet presAssocID="{00A30CD3-7E7B-4AF4-BC4E-EAF0005AFCED}" presName="ellipse3" presStyleLbl="vennNode1" presStyleIdx="2" presStyleCnt="3" custLinFactNeighborX="-53970" custLinFactNeighborY="67140">
        <dgm:presLayoutVars>
          <dgm:bulletEnabled val="1"/>
        </dgm:presLayoutVars>
      </dgm:prSet>
      <dgm:spPr/>
      <dgm:t>
        <a:bodyPr/>
        <a:lstStyle/>
        <a:p>
          <a:endParaRPr lang="en-US"/>
        </a:p>
      </dgm:t>
    </dgm:pt>
  </dgm:ptLst>
  <dgm:cxnLst>
    <dgm:cxn modelId="{049F50B9-582A-4C20-B81C-CC1A216B6389}" type="presOf" srcId="{15844DE6-4302-4677-801D-7870C57B414E}" destId="{2496BDFD-5C27-419A-9B8B-A524C3B72312}" srcOrd="0" destOrd="0" presId="urn:microsoft.com/office/officeart/2005/8/layout/rings+Icon"/>
    <dgm:cxn modelId="{5FD636C9-53DB-408C-8BD7-2ED339034894}" type="presOf" srcId="{DE7EC60B-802C-413D-8C49-E057B8B73F52}" destId="{5FB3F24E-7EF8-4E1F-A709-1A138470A1A7}" srcOrd="0" destOrd="0" presId="urn:microsoft.com/office/officeart/2005/8/layout/rings+Icon"/>
    <dgm:cxn modelId="{E4122B6A-1E94-42A1-8161-38BD73268B7E}" type="presOf" srcId="{00A30CD3-7E7B-4AF4-BC4E-EAF0005AFCED}" destId="{597BE078-19EF-4873-A12D-D9B7A4798FE8}" srcOrd="0" destOrd="0" presId="urn:microsoft.com/office/officeart/2005/8/layout/rings+Icon"/>
    <dgm:cxn modelId="{8250B1D9-7A5D-46B4-8574-C6E62531CBA6}" srcId="{00A30CD3-7E7B-4AF4-BC4E-EAF0005AFCED}" destId="{DE7EC60B-802C-413D-8C49-E057B8B73F52}" srcOrd="0" destOrd="0" parTransId="{54D048D8-A72E-4D10-BC65-7C2180814528}" sibTransId="{BD65AF36-1EA1-4CD3-A02F-DCCDFEA03357}"/>
    <dgm:cxn modelId="{9DAAEE58-7626-45E5-986B-B75321BF1467}" srcId="{00A30CD3-7E7B-4AF4-BC4E-EAF0005AFCED}" destId="{15844DE6-4302-4677-801D-7870C57B414E}" srcOrd="1" destOrd="0" parTransId="{8A09F623-0B58-490B-981A-B8CB9378E4FC}" sibTransId="{29057485-418B-49B9-ACCF-097CFA12024D}"/>
    <dgm:cxn modelId="{CB7B12C5-443C-4FCA-958F-485D99E6458F}" type="presOf" srcId="{678AB488-9077-42AF-839C-FD41B8BBEC41}" destId="{1E76C974-E6D6-491D-921F-A5E122E8FB7F}" srcOrd="0" destOrd="0" presId="urn:microsoft.com/office/officeart/2005/8/layout/rings+Icon"/>
    <dgm:cxn modelId="{D90A6B91-EE6D-4D18-BF76-71A430F6C42A}" srcId="{00A30CD3-7E7B-4AF4-BC4E-EAF0005AFCED}" destId="{678AB488-9077-42AF-839C-FD41B8BBEC41}" srcOrd="2" destOrd="0" parTransId="{A2EFD41A-9813-498B-B310-DEF7C1260E77}" sibTransId="{9F57A17D-B07F-49E0-BEAB-F6D6F6487CAF}"/>
    <dgm:cxn modelId="{3FF0C204-B045-4C40-BBA7-56D537B8107F}" type="presParOf" srcId="{597BE078-19EF-4873-A12D-D9B7A4798FE8}" destId="{5FB3F24E-7EF8-4E1F-A709-1A138470A1A7}" srcOrd="0" destOrd="0" presId="urn:microsoft.com/office/officeart/2005/8/layout/rings+Icon"/>
    <dgm:cxn modelId="{985CEC30-EDE2-4476-A11C-E2F89A529460}" type="presParOf" srcId="{597BE078-19EF-4873-A12D-D9B7A4798FE8}" destId="{2496BDFD-5C27-419A-9B8B-A524C3B72312}" srcOrd="1" destOrd="0" presId="urn:microsoft.com/office/officeart/2005/8/layout/rings+Icon"/>
    <dgm:cxn modelId="{ACF03F66-91B3-44FE-81F2-8D2745C01EE4}" type="presParOf" srcId="{597BE078-19EF-4873-A12D-D9B7A4798FE8}" destId="{1E76C974-E6D6-491D-921F-A5E122E8FB7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F24E-7EF8-4E1F-A709-1A138470A1A7}">
      <dsp:nvSpPr>
        <dsp:cNvPr id="0" name=""/>
        <dsp:cNvSpPr/>
      </dsp:nvSpPr>
      <dsp:spPr>
        <a:xfrm>
          <a:off x="18115" y="0"/>
          <a:ext cx="3291338" cy="3291291"/>
        </a:xfrm>
        <a:prstGeom prst="ellipse">
          <a:avLst/>
        </a:prstGeom>
        <a:solidFill>
          <a:srgbClr val="FFFF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AHCCCS</a:t>
          </a:r>
          <a:endParaRPr lang="en-US" sz="4100" b="1" kern="1200" dirty="0"/>
        </a:p>
      </dsp:txBody>
      <dsp:txXfrm>
        <a:off x="500120" y="481998"/>
        <a:ext cx="2327328" cy="2327295"/>
      </dsp:txXfrm>
    </dsp:sp>
    <dsp:sp modelId="{2496BDFD-5C27-419A-9B8B-A524C3B72312}">
      <dsp:nvSpPr>
        <dsp:cNvPr id="0" name=""/>
        <dsp:cNvSpPr/>
      </dsp:nvSpPr>
      <dsp:spPr>
        <a:xfrm>
          <a:off x="2872623" y="0"/>
          <a:ext cx="3291338" cy="3291291"/>
        </a:xfrm>
        <a:prstGeom prst="ellipse">
          <a:avLst/>
        </a:prstGeom>
        <a:solidFill>
          <a:srgbClr val="7030A0">
            <a:alpha val="50000"/>
          </a:srgb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Health Plans</a:t>
          </a:r>
          <a:endParaRPr lang="en-US" sz="4100" b="1" kern="1200" dirty="0"/>
        </a:p>
      </dsp:txBody>
      <dsp:txXfrm>
        <a:off x="3354628" y="481998"/>
        <a:ext cx="2327328" cy="2327295"/>
      </dsp:txXfrm>
    </dsp:sp>
    <dsp:sp modelId="{1E76C974-E6D6-491D-921F-A5E122E8FB7F}">
      <dsp:nvSpPr>
        <dsp:cNvPr id="0" name=""/>
        <dsp:cNvSpPr/>
      </dsp:nvSpPr>
      <dsp:spPr>
        <a:xfrm>
          <a:off x="1627938" y="2195108"/>
          <a:ext cx="3291338" cy="3291291"/>
        </a:xfrm>
        <a:prstGeom prst="ellipse">
          <a:avLst/>
        </a:prstGeom>
        <a:solidFill>
          <a:schemeClr val="accent4">
            <a:lumMod val="60000"/>
            <a:lumOff val="40000"/>
            <a:alpha val="5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t>Hospitals</a:t>
          </a:r>
          <a:endParaRPr lang="en-US" sz="4100" b="1" kern="1200" dirty="0"/>
        </a:p>
      </dsp:txBody>
      <dsp:txXfrm>
        <a:off x="2109943" y="2677106"/>
        <a:ext cx="2327328" cy="232729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2" tIns="46587" rIns="93172" bIns="46587" rtlCol="0"/>
          <a:lstStyle>
            <a:lvl1pPr algn="r">
              <a:defRPr sz="1200"/>
            </a:lvl1pPr>
          </a:lstStyle>
          <a:p>
            <a:fld id="{B46DAAAD-9A8A-4037-9921-B72F2182C2F4}" type="datetimeFigureOut">
              <a:rPr lang="en-US" smtClean="0"/>
              <a:t>10/31/2019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2" tIns="46587" rIns="93172" bIns="46587" rtlCol="0" anchor="b"/>
          <a:lstStyle>
            <a:lvl1pPr algn="r">
              <a:defRPr sz="1200"/>
            </a:lvl1pPr>
          </a:lstStyle>
          <a:p>
            <a:fld id="{9C9C71B4-0BE4-46D8-9A18-4A1D7B2ED132}" type="slidenum">
              <a:rPr lang="en-US" smtClean="0"/>
              <a:t>‹#›</a:t>
            </a:fld>
            <a:endParaRPr lang="en-US" dirty="0"/>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a:t>
            </a:fld>
            <a:endParaRPr lang="en-US" dirty="0"/>
          </a:p>
        </p:txBody>
      </p:sp>
    </p:spTree>
    <p:extLst>
      <p:ext uri="{BB962C8B-B14F-4D97-AF65-F5344CB8AC3E}">
        <p14:creationId xmlns:p14="http://schemas.microsoft.com/office/powerpoint/2010/main" val="299568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10</a:t>
            </a:fld>
            <a:endParaRPr lang="en-US" dirty="0"/>
          </a:p>
        </p:txBody>
      </p:sp>
    </p:spTree>
    <p:extLst>
      <p:ext uri="{BB962C8B-B14F-4D97-AF65-F5344CB8AC3E}">
        <p14:creationId xmlns:p14="http://schemas.microsoft.com/office/powerpoint/2010/main" val="363738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11</a:t>
            </a:fld>
            <a:endParaRPr lang="en-US" dirty="0"/>
          </a:p>
        </p:txBody>
      </p:sp>
    </p:spTree>
    <p:extLst>
      <p:ext uri="{BB962C8B-B14F-4D97-AF65-F5344CB8AC3E}">
        <p14:creationId xmlns:p14="http://schemas.microsoft.com/office/powerpoint/2010/main" val="423136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15</a:t>
            </a:fld>
            <a:endParaRPr lang="en-US" dirty="0"/>
          </a:p>
        </p:txBody>
      </p:sp>
    </p:spTree>
    <p:extLst>
      <p:ext uri="{BB962C8B-B14F-4D97-AF65-F5344CB8AC3E}">
        <p14:creationId xmlns:p14="http://schemas.microsoft.com/office/powerpoint/2010/main" val="206122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16</a:t>
            </a:fld>
            <a:endParaRPr lang="en-US" dirty="0"/>
          </a:p>
        </p:txBody>
      </p:sp>
    </p:spTree>
    <p:extLst>
      <p:ext uri="{BB962C8B-B14F-4D97-AF65-F5344CB8AC3E}">
        <p14:creationId xmlns:p14="http://schemas.microsoft.com/office/powerpoint/2010/main" val="27708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17</a:t>
            </a:fld>
            <a:endParaRPr lang="en-US" dirty="0"/>
          </a:p>
        </p:txBody>
      </p:sp>
    </p:spTree>
    <p:extLst>
      <p:ext uri="{BB962C8B-B14F-4D97-AF65-F5344CB8AC3E}">
        <p14:creationId xmlns:p14="http://schemas.microsoft.com/office/powerpoint/2010/main" val="363738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18</a:t>
            </a:fld>
            <a:endParaRPr lang="en-US" dirty="0"/>
          </a:p>
        </p:txBody>
      </p:sp>
    </p:spTree>
    <p:extLst>
      <p:ext uri="{BB962C8B-B14F-4D97-AF65-F5344CB8AC3E}">
        <p14:creationId xmlns:p14="http://schemas.microsoft.com/office/powerpoint/2010/main" val="245970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19</a:t>
            </a:fld>
            <a:endParaRPr lang="en-US" dirty="0"/>
          </a:p>
        </p:txBody>
      </p:sp>
    </p:spTree>
    <p:extLst>
      <p:ext uri="{BB962C8B-B14F-4D97-AF65-F5344CB8AC3E}">
        <p14:creationId xmlns:p14="http://schemas.microsoft.com/office/powerpoint/2010/main" val="488519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21</a:t>
            </a:fld>
            <a:endParaRPr lang="en-US" dirty="0"/>
          </a:p>
        </p:txBody>
      </p:sp>
    </p:spTree>
    <p:extLst>
      <p:ext uri="{BB962C8B-B14F-4D97-AF65-F5344CB8AC3E}">
        <p14:creationId xmlns:p14="http://schemas.microsoft.com/office/powerpoint/2010/main" val="410913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22</a:t>
            </a:fld>
            <a:endParaRPr lang="en-US" dirty="0"/>
          </a:p>
        </p:txBody>
      </p:sp>
    </p:spTree>
    <p:extLst>
      <p:ext uri="{BB962C8B-B14F-4D97-AF65-F5344CB8AC3E}">
        <p14:creationId xmlns:p14="http://schemas.microsoft.com/office/powerpoint/2010/main" val="241620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23</a:t>
            </a:fld>
            <a:endParaRPr lang="en-US" dirty="0"/>
          </a:p>
        </p:txBody>
      </p:sp>
    </p:spTree>
    <p:extLst>
      <p:ext uri="{BB962C8B-B14F-4D97-AF65-F5344CB8AC3E}">
        <p14:creationId xmlns:p14="http://schemas.microsoft.com/office/powerpoint/2010/main" val="336078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a:t>
            </a:fld>
            <a:endParaRPr lang="en-US" dirty="0"/>
          </a:p>
        </p:txBody>
      </p:sp>
    </p:spTree>
    <p:extLst>
      <p:ext uri="{BB962C8B-B14F-4D97-AF65-F5344CB8AC3E}">
        <p14:creationId xmlns:p14="http://schemas.microsoft.com/office/powerpoint/2010/main" val="333410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24</a:t>
            </a:fld>
            <a:endParaRPr lang="en-US" dirty="0"/>
          </a:p>
        </p:txBody>
      </p:sp>
    </p:spTree>
    <p:extLst>
      <p:ext uri="{BB962C8B-B14F-4D97-AF65-F5344CB8AC3E}">
        <p14:creationId xmlns:p14="http://schemas.microsoft.com/office/powerpoint/2010/main" val="100763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25</a:t>
            </a:fld>
            <a:endParaRPr lang="en-US" dirty="0"/>
          </a:p>
        </p:txBody>
      </p:sp>
    </p:spTree>
    <p:extLst>
      <p:ext uri="{BB962C8B-B14F-4D97-AF65-F5344CB8AC3E}">
        <p14:creationId xmlns:p14="http://schemas.microsoft.com/office/powerpoint/2010/main" val="343864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27</a:t>
            </a:fld>
            <a:endParaRPr lang="en-US" dirty="0"/>
          </a:p>
        </p:txBody>
      </p:sp>
    </p:spTree>
    <p:extLst>
      <p:ext uri="{BB962C8B-B14F-4D97-AF65-F5344CB8AC3E}">
        <p14:creationId xmlns:p14="http://schemas.microsoft.com/office/powerpoint/2010/main" val="268933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28</a:t>
            </a:fld>
            <a:endParaRPr lang="en-US" dirty="0"/>
          </a:p>
        </p:txBody>
      </p:sp>
    </p:spTree>
    <p:extLst>
      <p:ext uri="{BB962C8B-B14F-4D97-AF65-F5344CB8AC3E}">
        <p14:creationId xmlns:p14="http://schemas.microsoft.com/office/powerpoint/2010/main" val="2964329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29</a:t>
            </a:fld>
            <a:endParaRPr lang="en-US" dirty="0"/>
          </a:p>
        </p:txBody>
      </p:sp>
    </p:spTree>
    <p:extLst>
      <p:ext uri="{BB962C8B-B14F-4D97-AF65-F5344CB8AC3E}">
        <p14:creationId xmlns:p14="http://schemas.microsoft.com/office/powerpoint/2010/main" val="3226830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30</a:t>
            </a:fld>
            <a:endParaRPr lang="en-US" dirty="0"/>
          </a:p>
        </p:txBody>
      </p:sp>
    </p:spTree>
    <p:extLst>
      <p:ext uri="{BB962C8B-B14F-4D97-AF65-F5344CB8AC3E}">
        <p14:creationId xmlns:p14="http://schemas.microsoft.com/office/powerpoint/2010/main" val="382627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31</a:t>
            </a:fld>
            <a:endParaRPr lang="en-US" dirty="0"/>
          </a:p>
        </p:txBody>
      </p:sp>
    </p:spTree>
    <p:extLst>
      <p:ext uri="{BB962C8B-B14F-4D97-AF65-F5344CB8AC3E}">
        <p14:creationId xmlns:p14="http://schemas.microsoft.com/office/powerpoint/2010/main" val="1877907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32</a:t>
            </a:fld>
            <a:endParaRPr lang="en-US" dirty="0"/>
          </a:p>
        </p:txBody>
      </p:sp>
    </p:spTree>
    <p:extLst>
      <p:ext uri="{BB962C8B-B14F-4D97-AF65-F5344CB8AC3E}">
        <p14:creationId xmlns:p14="http://schemas.microsoft.com/office/powerpoint/2010/main" val="1468116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33</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34</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a:t>
            </a:fld>
            <a:endParaRPr lang="en-US" dirty="0"/>
          </a:p>
        </p:txBody>
      </p:sp>
    </p:spTree>
    <p:extLst>
      <p:ext uri="{BB962C8B-B14F-4D97-AF65-F5344CB8AC3E}">
        <p14:creationId xmlns:p14="http://schemas.microsoft.com/office/powerpoint/2010/main" val="2768845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35</a:t>
            </a:fld>
            <a:endParaRPr lang="en-US" dirty="0"/>
          </a:p>
        </p:txBody>
      </p:sp>
    </p:spTree>
    <p:extLst>
      <p:ext uri="{BB962C8B-B14F-4D97-AF65-F5344CB8AC3E}">
        <p14:creationId xmlns:p14="http://schemas.microsoft.com/office/powerpoint/2010/main" val="2239770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36</a:t>
            </a:fld>
            <a:endParaRPr lang="en-US" dirty="0"/>
          </a:p>
        </p:txBody>
      </p:sp>
    </p:spTree>
    <p:extLst>
      <p:ext uri="{BB962C8B-B14F-4D97-AF65-F5344CB8AC3E}">
        <p14:creationId xmlns:p14="http://schemas.microsoft.com/office/powerpoint/2010/main" val="2109986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37</a:t>
            </a:fld>
            <a:endParaRPr lang="en-US" dirty="0"/>
          </a:p>
        </p:txBody>
      </p:sp>
    </p:spTree>
    <p:extLst>
      <p:ext uri="{BB962C8B-B14F-4D97-AF65-F5344CB8AC3E}">
        <p14:creationId xmlns:p14="http://schemas.microsoft.com/office/powerpoint/2010/main" val="1037323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38</a:t>
            </a:fld>
            <a:endParaRPr lang="en-US" dirty="0"/>
          </a:p>
        </p:txBody>
      </p:sp>
    </p:spTree>
    <p:extLst>
      <p:ext uri="{BB962C8B-B14F-4D97-AF65-F5344CB8AC3E}">
        <p14:creationId xmlns:p14="http://schemas.microsoft.com/office/powerpoint/2010/main" val="50133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4</a:t>
            </a:fld>
            <a:endParaRPr lang="en-US" dirty="0"/>
          </a:p>
        </p:txBody>
      </p:sp>
    </p:spTree>
    <p:extLst>
      <p:ext uri="{BB962C8B-B14F-4D97-AF65-F5344CB8AC3E}">
        <p14:creationId xmlns:p14="http://schemas.microsoft.com/office/powerpoint/2010/main" val="14898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5</a:t>
            </a:fld>
            <a:endParaRPr lang="en-US" dirty="0"/>
          </a:p>
        </p:txBody>
      </p:sp>
    </p:spTree>
    <p:extLst>
      <p:ext uri="{BB962C8B-B14F-4D97-AF65-F5344CB8AC3E}">
        <p14:creationId xmlns:p14="http://schemas.microsoft.com/office/powerpoint/2010/main" val="267081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6</a:t>
            </a:fld>
            <a:endParaRPr lang="en-US" dirty="0"/>
          </a:p>
        </p:txBody>
      </p:sp>
    </p:spTree>
    <p:extLst>
      <p:ext uri="{BB962C8B-B14F-4D97-AF65-F5344CB8AC3E}">
        <p14:creationId xmlns:p14="http://schemas.microsoft.com/office/powerpoint/2010/main" val="390451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https://www.azahcccs.gov/AHCCCS/Initiatives/AHCCCSCompleteCare/</a:t>
            </a: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7</a:t>
            </a:fld>
            <a:endParaRPr lang="en-US" dirty="0"/>
          </a:p>
        </p:txBody>
      </p:sp>
    </p:spTree>
    <p:extLst>
      <p:ext uri="{BB962C8B-B14F-4D97-AF65-F5344CB8AC3E}">
        <p14:creationId xmlns:p14="http://schemas.microsoft.com/office/powerpoint/2010/main" val="238085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8</a:t>
            </a:fld>
            <a:endParaRPr lang="en-US" dirty="0"/>
          </a:p>
        </p:txBody>
      </p:sp>
    </p:spTree>
    <p:extLst>
      <p:ext uri="{BB962C8B-B14F-4D97-AF65-F5344CB8AC3E}">
        <p14:creationId xmlns:p14="http://schemas.microsoft.com/office/powerpoint/2010/main" val="344746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t>9</a:t>
            </a:fld>
            <a:endParaRPr lang="en-US" dirty="0"/>
          </a:p>
        </p:txBody>
      </p:sp>
    </p:spTree>
    <p:extLst>
      <p:ext uri="{BB962C8B-B14F-4D97-AF65-F5344CB8AC3E}">
        <p14:creationId xmlns:p14="http://schemas.microsoft.com/office/powerpoint/2010/main" val="853488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9374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F445594-FFE8-4E90-934C-EFF530110A38}"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5272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042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443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70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04651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uneTszprcAhUJ-58KHSI_ADIQjRx6BAgBEAU&amp;url=http://hinhanh.gamechocon.com/Hinh-nen/Khung-Hinh/1805/hinh-nen-pp.html&amp;psig=AOvVaw3vaXeJGHV4-eVb-o7ZcZmi&amp;ust=153152095557956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153400" cy="3048000"/>
          </a:xfrm>
        </p:spPr>
        <p:txBody>
          <a:bodyPr/>
          <a:lstStyle/>
          <a:p>
            <a:pPr algn="ctr">
              <a:spcBef>
                <a:spcPct val="20000"/>
              </a:spcBef>
            </a:pPr>
            <a:r>
              <a:rPr lang="en-US" sz="5400" b="1" dirty="0">
                <a:ln/>
                <a:solidFill>
                  <a:schemeClr val="tx1"/>
                </a:solidFill>
                <a:latin typeface="Andalus" panose="02020603050405020304" pitchFamily="18" charset="-78"/>
                <a:ea typeface="+mn-ea"/>
                <a:cs typeface="Andalus" panose="02020603050405020304" pitchFamily="18" charset="-78"/>
              </a:rPr>
              <a:t>Annual </a:t>
            </a:r>
            <a:r>
              <a:rPr lang="en-US" sz="5400" b="1" dirty="0" smtClean="0">
                <a:ln/>
                <a:solidFill>
                  <a:schemeClr val="tx1"/>
                </a:solidFill>
                <a:latin typeface="Andalus" panose="02020603050405020304" pitchFamily="18" charset="-78"/>
                <a:ea typeface="+mn-ea"/>
                <a:cs typeface="Andalus" panose="02020603050405020304" pitchFamily="18" charset="-78"/>
              </a:rPr>
              <a:t>AHCCCS</a:t>
            </a:r>
            <a:r>
              <a:rPr lang="en-US" sz="5400" b="1" dirty="0">
                <a:ln/>
                <a:solidFill>
                  <a:schemeClr val="tx1"/>
                </a:solidFill>
                <a:latin typeface="Andalus" panose="02020603050405020304" pitchFamily="18" charset="-78"/>
                <a:ea typeface="+mn-ea"/>
                <a:cs typeface="Andalus" panose="02020603050405020304" pitchFamily="18" charset="-78"/>
              </a:rPr>
              <a:t/>
            </a:r>
            <a:br>
              <a:rPr lang="en-US" sz="5400" b="1" dirty="0">
                <a:ln/>
                <a:solidFill>
                  <a:schemeClr val="tx1"/>
                </a:solidFill>
                <a:latin typeface="Andalus" panose="02020603050405020304" pitchFamily="18" charset="-78"/>
                <a:ea typeface="+mn-ea"/>
                <a:cs typeface="Andalus" panose="02020603050405020304" pitchFamily="18" charset="-78"/>
              </a:rPr>
            </a:br>
            <a:r>
              <a:rPr lang="en-US" sz="5400" b="1" dirty="0" smtClean="0">
                <a:ln/>
                <a:solidFill>
                  <a:schemeClr val="tx1"/>
                </a:solidFill>
                <a:latin typeface="Andalus" panose="02020603050405020304" pitchFamily="18" charset="-78"/>
                <a:ea typeface="+mn-ea"/>
                <a:cs typeface="Andalus" panose="02020603050405020304" pitchFamily="18" charset="-78"/>
              </a:rPr>
              <a:t>Reinsurance </a:t>
            </a:r>
            <a:r>
              <a:rPr lang="en-US" sz="5400" b="1" dirty="0">
                <a:ln/>
                <a:solidFill>
                  <a:schemeClr val="tx1"/>
                </a:solidFill>
                <a:latin typeface="Andalus" panose="02020603050405020304" pitchFamily="18" charset="-78"/>
                <a:ea typeface="+mn-ea"/>
                <a:cs typeface="Andalus" panose="02020603050405020304" pitchFamily="18" charset="-78"/>
              </a:rPr>
              <a:t>Workshop </a:t>
            </a:r>
            <a:r>
              <a:rPr lang="en-US" sz="5400" b="1" dirty="0" smtClean="0">
                <a:ln/>
                <a:solidFill>
                  <a:schemeClr val="tx1"/>
                </a:solidFill>
                <a:latin typeface="Andalus" panose="02020603050405020304" pitchFamily="18" charset="-78"/>
                <a:ea typeface="+mn-ea"/>
                <a:cs typeface="Andalus" panose="02020603050405020304" pitchFamily="18" charset="-78"/>
              </a:rPr>
              <a:t/>
            </a:r>
            <a:br>
              <a:rPr lang="en-US" sz="5400" b="1" dirty="0" smtClean="0">
                <a:ln/>
                <a:solidFill>
                  <a:schemeClr val="tx1"/>
                </a:solidFill>
                <a:latin typeface="Andalus" panose="02020603050405020304" pitchFamily="18" charset="-78"/>
                <a:ea typeface="+mn-ea"/>
                <a:cs typeface="Andalus" panose="02020603050405020304" pitchFamily="18" charset="-78"/>
              </a:rPr>
            </a:br>
            <a:r>
              <a:rPr lang="en-US" sz="5400" b="1" dirty="0" smtClean="0">
                <a:ln/>
                <a:solidFill>
                  <a:schemeClr val="tx1"/>
                </a:solidFill>
                <a:latin typeface="Andalus" panose="02020603050405020304" pitchFamily="18" charset="-78"/>
                <a:ea typeface="+mn-ea"/>
                <a:cs typeface="Andalus" panose="02020603050405020304" pitchFamily="18" charset="-78"/>
              </a:rPr>
              <a:t>RI </a:t>
            </a:r>
            <a:r>
              <a:rPr lang="en-US" sz="5400" b="1" dirty="0">
                <a:ln/>
                <a:solidFill>
                  <a:schemeClr val="tx1"/>
                </a:solidFill>
                <a:latin typeface="Andalus" panose="02020603050405020304" pitchFamily="18" charset="-78"/>
                <a:ea typeface="+mn-ea"/>
                <a:cs typeface="Andalus" panose="02020603050405020304" pitchFamily="18" charset="-78"/>
              </a:rPr>
              <a:t>Contract Year </a:t>
            </a:r>
            <a:r>
              <a:rPr lang="en-US" sz="5400" b="1" dirty="0" smtClean="0">
                <a:ln/>
                <a:solidFill>
                  <a:schemeClr val="tx1"/>
                </a:solidFill>
                <a:latin typeface="Andalus" panose="02020603050405020304" pitchFamily="18" charset="-78"/>
                <a:ea typeface="+mn-ea"/>
                <a:cs typeface="Andalus" panose="02020603050405020304" pitchFamily="18" charset="-78"/>
              </a:rPr>
              <a:t>38</a:t>
            </a:r>
            <a:endParaRPr lang="en-US" sz="5400" b="1" dirty="0">
              <a:ln/>
              <a:solidFill>
                <a:schemeClr val="tx1"/>
              </a:solidFill>
              <a:latin typeface="Andalus" panose="02020603050405020304" pitchFamily="18" charset="-78"/>
              <a:ea typeface="+mn-ea"/>
              <a:cs typeface="Andalus" panose="02020603050405020304" pitchFamily="18" charset="-78"/>
            </a:endParaRPr>
          </a:p>
        </p:txBody>
      </p:sp>
    </p:spTree>
    <p:extLst>
      <p:ext uri="{BB962C8B-B14F-4D97-AF65-F5344CB8AC3E}">
        <p14:creationId xmlns:p14="http://schemas.microsoft.com/office/powerpoint/2010/main" val="194796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077200" cy="457200"/>
          </a:xfrm>
        </p:spPr>
        <p:txBody>
          <a:bodyPr/>
          <a:lstStyle/>
          <a:p>
            <a:pPr algn="ctr"/>
            <a:r>
              <a:rPr lang="en-US" sz="3600" dirty="0" smtClean="0"/>
              <a:t>	</a:t>
            </a:r>
            <a:r>
              <a:rPr lang="en-US" sz="3600" dirty="0"/>
              <a:t> </a:t>
            </a:r>
            <a:r>
              <a:rPr lang="en-US" sz="3200" dirty="0"/>
              <a:t>Something We Haven’t Talked About</a:t>
            </a:r>
          </a:p>
        </p:txBody>
      </p:sp>
      <p:sp>
        <p:nvSpPr>
          <p:cNvPr id="3" name="Subtitle 2"/>
          <p:cNvSpPr>
            <a:spLocks noGrp="1"/>
          </p:cNvSpPr>
          <p:nvPr>
            <p:ph type="subTitle" idx="1"/>
          </p:nvPr>
        </p:nvSpPr>
        <p:spPr>
          <a:xfrm>
            <a:off x="304800" y="990600"/>
            <a:ext cx="6256528" cy="4495800"/>
          </a:xfrm>
        </p:spPr>
        <p:txBody>
          <a:bodyPr/>
          <a:lstStyle/>
          <a:p>
            <a:pPr lvl="2" algn="l"/>
            <a:endParaRPr lang="en-US" b="1" dirty="0" smtClean="0">
              <a:solidFill>
                <a:schemeClr val="accent1"/>
              </a:solidFill>
            </a:endParaRPr>
          </a:p>
          <a:p>
            <a:pPr lvl="1" algn="l"/>
            <a:r>
              <a:rPr lang="en-US" sz="3600" dirty="0" smtClean="0">
                <a:solidFill>
                  <a:schemeClr val="tx1">
                    <a:lumMod val="75000"/>
                  </a:schemeClr>
                </a:solidFill>
              </a:rPr>
              <a:t>Mayo’s 61-100 Component</a:t>
            </a:r>
          </a:p>
          <a:p>
            <a:pPr marL="1028700" lvl="1" indent="-571500" algn="l">
              <a:buFont typeface="Arial" panose="020B0604020202020204" pitchFamily="34" charset="0"/>
              <a:buChar char="•"/>
            </a:pPr>
            <a:r>
              <a:rPr lang="en-US" sz="2400" dirty="0" smtClean="0">
                <a:solidFill>
                  <a:schemeClr val="tx1">
                    <a:lumMod val="75000"/>
                  </a:schemeClr>
                </a:solidFill>
              </a:rPr>
              <a:t>Mayo requested this for the continuity of care for their Bone Marrow recipients</a:t>
            </a:r>
          </a:p>
          <a:p>
            <a:pPr marL="1028700" lvl="1" indent="-571500" algn="l">
              <a:buFont typeface="Arial" panose="020B0604020202020204" pitchFamily="34" charset="0"/>
              <a:buChar char="•"/>
            </a:pPr>
            <a:r>
              <a:rPr lang="en-US" sz="2400" dirty="0" smtClean="0">
                <a:solidFill>
                  <a:schemeClr val="tx1">
                    <a:lumMod val="75000"/>
                  </a:schemeClr>
                </a:solidFill>
              </a:rPr>
              <a:t>It </a:t>
            </a:r>
            <a:r>
              <a:rPr lang="en-US" sz="2400" dirty="0" smtClean="0">
                <a:solidFill>
                  <a:schemeClr val="tx1">
                    <a:lumMod val="75000"/>
                  </a:schemeClr>
                </a:solidFill>
              </a:rPr>
              <a:t>reimburses </a:t>
            </a:r>
            <a:r>
              <a:rPr lang="en-US" sz="2400" dirty="0" smtClean="0">
                <a:solidFill>
                  <a:schemeClr val="tx1">
                    <a:lumMod val="75000"/>
                  </a:schemeClr>
                </a:solidFill>
              </a:rPr>
              <a:t>OP and Form A only</a:t>
            </a:r>
          </a:p>
          <a:p>
            <a:pPr marL="1028700" lvl="1" indent="-571500" algn="l">
              <a:buFont typeface="Arial" panose="020B0604020202020204" pitchFamily="34" charset="0"/>
              <a:buChar char="•"/>
            </a:pPr>
            <a:r>
              <a:rPr lang="en-US" sz="2400" dirty="0" smtClean="0">
                <a:solidFill>
                  <a:schemeClr val="tx1">
                    <a:lumMod val="75000"/>
                  </a:schemeClr>
                </a:solidFill>
              </a:rPr>
              <a:t>The </a:t>
            </a:r>
            <a:r>
              <a:rPr lang="en-US" sz="2400" dirty="0" smtClean="0">
                <a:solidFill>
                  <a:schemeClr val="tx1">
                    <a:lumMod val="75000"/>
                  </a:schemeClr>
                </a:solidFill>
              </a:rPr>
              <a:t>stage </a:t>
            </a:r>
            <a:r>
              <a:rPr lang="en-US" sz="2400" dirty="0" smtClean="0">
                <a:solidFill>
                  <a:schemeClr val="tx1">
                    <a:lumMod val="75000"/>
                  </a:schemeClr>
                </a:solidFill>
              </a:rPr>
              <a:t>is paid at the AHCCCS fee for service rate for all transplant related </a:t>
            </a:r>
            <a:r>
              <a:rPr lang="en-US" sz="2400" dirty="0" smtClean="0">
                <a:solidFill>
                  <a:schemeClr val="tx1">
                    <a:lumMod val="75000"/>
                  </a:schemeClr>
                </a:solidFill>
              </a:rPr>
              <a:t>OP </a:t>
            </a:r>
            <a:r>
              <a:rPr lang="en-US" sz="2400" dirty="0" smtClean="0">
                <a:solidFill>
                  <a:schemeClr val="tx1">
                    <a:lumMod val="75000"/>
                  </a:schemeClr>
                </a:solidFill>
              </a:rPr>
              <a:t>and Form A claims </a:t>
            </a:r>
            <a:r>
              <a:rPr lang="en-US" sz="2400" dirty="0" smtClean="0">
                <a:solidFill>
                  <a:schemeClr val="tx1">
                    <a:lumMod val="75000"/>
                  </a:schemeClr>
                </a:solidFill>
              </a:rPr>
              <a:t>within </a:t>
            </a:r>
            <a:r>
              <a:rPr lang="en-US" sz="2400" dirty="0" smtClean="0">
                <a:solidFill>
                  <a:schemeClr val="tx1">
                    <a:lumMod val="75000"/>
                  </a:schemeClr>
                </a:solidFill>
              </a:rPr>
              <a:t>the 61-100 days </a:t>
            </a:r>
            <a:endParaRPr lang="en-US" sz="2400" dirty="0">
              <a:solidFill>
                <a:schemeClr val="tx1">
                  <a:lumMod val="75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26692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4724400" cy="990600"/>
          </a:xfrm>
        </p:spPr>
        <p:txBody>
          <a:bodyPr/>
          <a:lstStyle/>
          <a:p>
            <a:pPr algn="ctr"/>
            <a:r>
              <a:rPr lang="en-US" dirty="0" smtClean="0"/>
              <a:t>Other Changes</a:t>
            </a:r>
            <a:endParaRPr lang="en-US" dirty="0"/>
          </a:p>
        </p:txBody>
      </p:sp>
      <p:sp>
        <p:nvSpPr>
          <p:cNvPr id="3" name="Subtitle 2"/>
          <p:cNvSpPr>
            <a:spLocks noGrp="1"/>
          </p:cNvSpPr>
          <p:nvPr>
            <p:ph type="subTitle" idx="1"/>
          </p:nvPr>
        </p:nvSpPr>
        <p:spPr>
          <a:xfrm>
            <a:off x="457200" y="1524000"/>
            <a:ext cx="6172200" cy="4038600"/>
          </a:xfrm>
        </p:spPr>
        <p:txBody>
          <a:bodyPr/>
          <a:lstStyle/>
          <a:p>
            <a:pPr marL="457200" indent="-457200">
              <a:buFont typeface="Wingdings" panose="05000000000000000000" pitchFamily="2" charset="2"/>
              <a:buChar char="q"/>
            </a:pPr>
            <a:r>
              <a:rPr lang="en-US" sz="2800" dirty="0" smtClean="0"/>
              <a:t>Programming </a:t>
            </a:r>
            <a:r>
              <a:rPr lang="en-US" sz="2800" dirty="0" smtClean="0"/>
              <a:t>change </a:t>
            </a:r>
            <a:r>
              <a:rPr lang="en-US" sz="2800" dirty="0" smtClean="0"/>
              <a:t>to PMMIS to treat Inpatient PT 71 Psychiatric Hospitals like PT C4 Specialty </a:t>
            </a:r>
            <a:r>
              <a:rPr lang="en-US" sz="2800" dirty="0" smtClean="0"/>
              <a:t>per </a:t>
            </a:r>
            <a:r>
              <a:rPr lang="en-US" sz="2800" dirty="0" smtClean="0"/>
              <a:t>diem </a:t>
            </a:r>
            <a:r>
              <a:rPr lang="en-US" sz="2800" dirty="0"/>
              <a:t>H</a:t>
            </a:r>
            <a:r>
              <a:rPr lang="en-US" sz="2800" dirty="0" smtClean="0"/>
              <a:t>ospitals </a:t>
            </a:r>
            <a:r>
              <a:rPr lang="en-US" sz="2800" dirty="0" smtClean="0"/>
              <a:t>for </a:t>
            </a:r>
            <a:r>
              <a:rPr lang="en-US" sz="2800" dirty="0" smtClean="0"/>
              <a:t>regular </a:t>
            </a:r>
            <a:r>
              <a:rPr lang="en-US" sz="2800" dirty="0" smtClean="0"/>
              <a:t>r</a:t>
            </a:r>
            <a:r>
              <a:rPr lang="en-US" sz="2800" dirty="0" smtClean="0"/>
              <a:t>einsurance (RAC)</a:t>
            </a:r>
            <a:endParaRPr lang="en-US" sz="2800" dirty="0" smtClean="0"/>
          </a:p>
          <a:p>
            <a:pPr marL="457200" indent="-457200">
              <a:buFont typeface="Wingdings" panose="05000000000000000000" pitchFamily="2" charset="2"/>
              <a:buChar char="q"/>
            </a:pPr>
            <a:r>
              <a:rPr lang="en-US" sz="2800" dirty="0" smtClean="0"/>
              <a:t>PT 71 Interim Claims will be counted towards case creation</a:t>
            </a:r>
          </a:p>
          <a:p>
            <a:pPr marL="457200" indent="-457200">
              <a:buFont typeface="Wingdings" panose="05000000000000000000" pitchFamily="2" charset="2"/>
              <a:buChar char="q"/>
            </a:pPr>
            <a:r>
              <a:rPr lang="en-US" sz="2800" dirty="0" smtClean="0"/>
              <a:t>This is retroactive to CY37 </a:t>
            </a:r>
          </a:p>
          <a:p>
            <a:pPr marL="457200" indent="-457200">
              <a:buFont typeface="Wingdings" panose="05000000000000000000" pitchFamily="2" charset="2"/>
              <a:buChar char="q"/>
            </a:pPr>
            <a:r>
              <a:rPr lang="en-US" sz="2800" dirty="0"/>
              <a:t>I</a:t>
            </a:r>
            <a:r>
              <a:rPr lang="en-US" sz="2800" dirty="0" smtClean="0"/>
              <a:t>t’s a </a:t>
            </a:r>
            <a:r>
              <a:rPr lang="en-US" sz="2800" dirty="0" smtClean="0"/>
              <a:t>result </a:t>
            </a:r>
            <a:r>
              <a:rPr lang="en-US" sz="2800" dirty="0" smtClean="0"/>
              <a:t>of ACC Integration</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dirty="0" smtClean="0"/>
          </a:p>
          <a:p>
            <a:pPr marL="457200" indent="-457200">
              <a:buFont typeface="Wingdings" panose="05000000000000000000" pitchFamily="2" charset="2"/>
              <a:buChar char="q"/>
            </a:pPr>
            <a:endParaRPr lang="en-US" dirty="0" smtClean="0"/>
          </a:p>
          <a:p>
            <a:r>
              <a:rPr lang="en-US" dirty="0"/>
              <a:t>	</a:t>
            </a:r>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5075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315200" cy="1828800"/>
          </a:xfrm>
        </p:spPr>
        <p:txBody>
          <a:bodyPr anchor="t" anchorCtr="0"/>
          <a:lstStyle/>
          <a:p>
            <a:r>
              <a:rPr lang="en-US" sz="2800" dirty="0" smtClean="0"/>
              <a:t>Some Other Changes – As the Result of seeing More Behavioral Health Related Inpatient Stays</a:t>
            </a:r>
            <a:endParaRPr lang="en-US" sz="2800" dirty="0"/>
          </a:p>
        </p:txBody>
      </p:sp>
      <p:sp>
        <p:nvSpPr>
          <p:cNvPr id="3" name="Subtitle 2"/>
          <p:cNvSpPr>
            <a:spLocks noGrp="1"/>
          </p:cNvSpPr>
          <p:nvPr>
            <p:ph type="subTitle" idx="1"/>
          </p:nvPr>
        </p:nvSpPr>
        <p:spPr>
          <a:xfrm>
            <a:off x="457200" y="2057400"/>
            <a:ext cx="5723128" cy="3962400"/>
          </a:xfrm>
        </p:spPr>
        <p:txBody>
          <a:bodyPr/>
          <a:lstStyle/>
          <a:p>
            <a:pPr marL="342900" indent="-342900">
              <a:buFont typeface="Arial" panose="020B0604020202020204" pitchFamily="34" charset="0"/>
              <a:buChar char="•"/>
            </a:pPr>
            <a:r>
              <a:rPr lang="en-US" sz="2000" dirty="0" smtClean="0"/>
              <a:t>Increase in </a:t>
            </a:r>
            <a:r>
              <a:rPr lang="en-US" sz="2000" dirty="0"/>
              <a:t>A031 Reinsurance Edit - A031 RES TRTMNT CTR/SUB-ACUTE FACILITY NOT ELIGIBLE FOR INPAT </a:t>
            </a:r>
            <a:r>
              <a:rPr lang="en-US" sz="2000" dirty="0" smtClean="0"/>
              <a:t>RI – There is no Reinsurance for </a:t>
            </a:r>
            <a:r>
              <a:rPr lang="en-US" sz="2000" dirty="0" smtClean="0"/>
              <a:t>Provider </a:t>
            </a:r>
            <a:r>
              <a:rPr lang="en-US" sz="2000" dirty="0" smtClean="0"/>
              <a:t>Types B1, B2, B3, B5, B6 and 78 </a:t>
            </a:r>
          </a:p>
          <a:p>
            <a:pPr marL="342900" indent="-342900">
              <a:buFont typeface="Arial" panose="020B0604020202020204" pitchFamily="34" charset="0"/>
              <a:buChar char="•"/>
            </a:pPr>
            <a:r>
              <a:rPr lang="en-US" sz="2000" dirty="0" smtClean="0"/>
              <a:t>Increase in </a:t>
            </a:r>
            <a:r>
              <a:rPr lang="en-US" sz="2000" dirty="0"/>
              <a:t>A032 Reinsurance Edit - A032 ADULT AGE 21 - 64 WITH CTRT-TYP = N NOT ELIGIBLE FOR RI </a:t>
            </a:r>
            <a:r>
              <a:rPr lang="en-US" sz="2000" dirty="0" smtClean="0"/>
              <a:t>PMT</a:t>
            </a:r>
          </a:p>
          <a:p>
            <a:pPr marL="342900" indent="-342900">
              <a:buFont typeface="Arial" panose="020B0604020202020204" pitchFamily="34" charset="0"/>
              <a:buChar char="•"/>
            </a:pPr>
            <a:r>
              <a:rPr lang="en-US" sz="2000" dirty="0" smtClean="0"/>
              <a:t>Increase in the V060 Reinsurance Edit  </a:t>
            </a:r>
            <a:r>
              <a:rPr lang="en-US" sz="2000" dirty="0"/>
              <a:t>- V060 ANCILLARY REVENUE CODES </a:t>
            </a:r>
            <a:r>
              <a:rPr lang="en-US" sz="2000" dirty="0" smtClean="0"/>
              <a:t>REQUIRED – Ancillary Charges are not required on PT71 Psychiatric Hospital claims</a:t>
            </a:r>
          </a:p>
        </p:txBody>
      </p:sp>
      <p:sp>
        <p:nvSpPr>
          <p:cNvPr id="4" name="Slide Number Placeholder 3"/>
          <p:cNvSpPr>
            <a:spLocks noGrp="1"/>
          </p:cNvSpPr>
          <p:nvPr>
            <p:ph type="sldNum" sz="quarter" idx="4"/>
          </p:nvPr>
        </p:nvSpPr>
        <p:spPr/>
        <p:txBody>
          <a:bodyPr/>
          <a:lstStyle/>
          <a:p>
            <a:fld id="{FF445594-FFE8-4E90-934C-EFF530110A38}" type="slidenum">
              <a:rPr lang="en-US" smtClean="0"/>
              <a:t>12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3915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924800" cy="2457450"/>
          </a:xfrm>
        </p:spPr>
        <p:txBody>
          <a:bodyPr anchor="t" anchorCtr="0"/>
          <a:lstStyle/>
          <a:p>
            <a:r>
              <a:rPr lang="en-US" sz="3600" dirty="0" smtClean="0"/>
              <a:t>New 61+ Stage Transplant Per </a:t>
            </a:r>
            <a:r>
              <a:rPr lang="en-US" sz="3600" dirty="0"/>
              <a:t>D</a:t>
            </a:r>
            <a:r>
              <a:rPr lang="en-US" sz="3600" dirty="0" smtClean="0"/>
              <a:t>iem </a:t>
            </a:r>
            <a:r>
              <a:rPr lang="en-US" sz="3600" dirty="0" smtClean="0"/>
              <a:t>Rate </a:t>
            </a:r>
            <a:r>
              <a:rPr lang="en-US" sz="3600" dirty="0" smtClean="0"/>
              <a:t>and Threshold</a:t>
            </a:r>
            <a:endParaRPr lang="en-US" sz="3600" dirty="0"/>
          </a:p>
        </p:txBody>
      </p:sp>
      <p:sp>
        <p:nvSpPr>
          <p:cNvPr id="3" name="Subtitle 2"/>
          <p:cNvSpPr>
            <a:spLocks noGrp="1"/>
          </p:cNvSpPr>
          <p:nvPr>
            <p:ph type="subTitle" idx="1"/>
          </p:nvPr>
        </p:nvSpPr>
        <p:spPr>
          <a:xfrm>
            <a:off x="381000" y="1981200"/>
            <a:ext cx="5791200" cy="4495800"/>
          </a:xfrm>
        </p:spPr>
        <p:txBody>
          <a:bodyPr/>
          <a:lstStyle/>
          <a:p>
            <a:pPr marL="457200" indent="-457200">
              <a:buFont typeface="Wingdings" panose="05000000000000000000" pitchFamily="2" charset="2"/>
              <a:buChar char="v"/>
            </a:pPr>
            <a:r>
              <a:rPr lang="en-US" sz="2800" dirty="0" smtClean="0"/>
              <a:t>Transplant per diem: $2,007.00/day – See TPD in the PR050 screen in PMMIS</a:t>
            </a:r>
          </a:p>
          <a:p>
            <a:pPr marL="457200" indent="-457200">
              <a:buFont typeface="Wingdings" panose="05000000000000000000" pitchFamily="2" charset="2"/>
              <a:buChar char="v"/>
            </a:pPr>
            <a:r>
              <a:rPr lang="en-US" sz="2800" dirty="0" smtClean="0"/>
              <a:t>Threshold: $6,951.74 – See TPD in PR052 screen in PMMIS</a:t>
            </a:r>
          </a:p>
          <a:p>
            <a:pPr marL="457200" indent="-457200">
              <a:buFont typeface="Wingdings" panose="05000000000000000000" pitchFamily="2" charset="2"/>
              <a:buChar char="v"/>
            </a:pPr>
            <a:r>
              <a:rPr lang="en-US" sz="2800" dirty="0" smtClean="0"/>
              <a:t>Changes are also referenced in the Day 11+ of 61+ Transplant Component Worksheet Instructions on RI Website</a:t>
            </a:r>
          </a:p>
          <a:p>
            <a:pPr marL="457200" indent="-457200">
              <a:buFont typeface="Wingdings" panose="05000000000000000000" pitchFamily="2" charset="2"/>
              <a:buChar char="v"/>
            </a:pPr>
            <a:endParaRPr lang="en-US" dirty="0" smtClean="0"/>
          </a:p>
          <a:p>
            <a:pPr marL="457200" indent="-457200">
              <a:buFont typeface="Wingdings" panose="05000000000000000000" pitchFamily="2" charset="2"/>
              <a:buChar char="v"/>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561702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5723128" cy="2457450"/>
          </a:xfrm>
        </p:spPr>
        <p:txBody>
          <a:bodyPr anchor="t" anchorCtr="0"/>
          <a:lstStyle/>
          <a:p>
            <a:r>
              <a:rPr lang="en-US" dirty="0" smtClean="0"/>
              <a:t>Transplant Contract Rate Change</a:t>
            </a:r>
            <a:endParaRPr lang="en-US" dirty="0"/>
          </a:p>
        </p:txBody>
      </p:sp>
      <p:sp>
        <p:nvSpPr>
          <p:cNvPr id="3" name="Subtitle 2"/>
          <p:cNvSpPr>
            <a:spLocks noGrp="1"/>
          </p:cNvSpPr>
          <p:nvPr>
            <p:ph type="subTitle" idx="1"/>
          </p:nvPr>
        </p:nvSpPr>
        <p:spPr>
          <a:xfrm>
            <a:off x="457200" y="2133600"/>
            <a:ext cx="5723128" cy="1676400"/>
          </a:xfrm>
        </p:spPr>
        <p:txBody>
          <a:bodyPr/>
          <a:lstStyle/>
          <a:p>
            <a:r>
              <a:rPr lang="en-US" dirty="0" smtClean="0"/>
              <a:t>Transplant Contract Rates increased 3.17%</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91537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838200" y="304800"/>
            <a:ext cx="6705600" cy="1981200"/>
          </a:xfrm>
        </p:spPr>
        <p:txBody>
          <a:bodyPr/>
          <a:lstStyle/>
          <a:p>
            <a:r>
              <a:rPr lang="en-US" sz="3200" dirty="0" smtClean="0"/>
              <a:t>Recaps – </a:t>
            </a:r>
            <a:r>
              <a:rPr lang="en-US" sz="3200" dirty="0"/>
              <a:t>What to Do </a:t>
            </a:r>
            <a:r>
              <a:rPr lang="en-US" sz="3200" dirty="0" smtClean="0"/>
              <a:t>When </a:t>
            </a:r>
            <a:r>
              <a:rPr lang="en-US" sz="3200" dirty="0"/>
              <a:t>Y</a:t>
            </a:r>
            <a:r>
              <a:rPr lang="en-US" sz="3200" dirty="0" smtClean="0"/>
              <a:t>ou </a:t>
            </a:r>
            <a:r>
              <a:rPr lang="en-US" sz="3200" dirty="0"/>
              <a:t>H</a:t>
            </a:r>
            <a:r>
              <a:rPr lang="en-US" sz="3200" dirty="0" smtClean="0"/>
              <a:t>ave </a:t>
            </a:r>
            <a:r>
              <a:rPr lang="en-US" sz="3200" dirty="0"/>
              <a:t>a </a:t>
            </a:r>
            <a:r>
              <a:rPr lang="en-US" sz="3200" dirty="0" smtClean="0"/>
              <a:t>PCH Transplant </a:t>
            </a:r>
            <a:r>
              <a:rPr lang="en-US" sz="3200" dirty="0"/>
              <a:t>Case with Adult </a:t>
            </a:r>
            <a:r>
              <a:rPr lang="en-US" sz="3200" dirty="0" smtClean="0"/>
              <a:t>Donor Harvest</a:t>
            </a:r>
            <a:endParaRPr lang="en-US" sz="3200" dirty="0"/>
          </a:p>
        </p:txBody>
      </p:sp>
      <p:sp>
        <p:nvSpPr>
          <p:cNvPr id="3" name="Subtitle 2"/>
          <p:cNvSpPr>
            <a:spLocks noGrp="1"/>
          </p:cNvSpPr>
          <p:nvPr>
            <p:ph type="subTitle" idx="1"/>
          </p:nvPr>
        </p:nvSpPr>
        <p:spPr>
          <a:xfrm>
            <a:off x="228600" y="2362200"/>
            <a:ext cx="6713728" cy="3962400"/>
          </a:xfrm>
        </p:spPr>
        <p:txBody>
          <a:bodyPr/>
          <a:lstStyle/>
          <a:p>
            <a:pPr marL="457200" indent="-457200">
              <a:buFont typeface="Wingdings" panose="05000000000000000000" pitchFamily="2" charset="2"/>
              <a:buChar char="ü"/>
            </a:pPr>
            <a:r>
              <a:rPr lang="en-US" sz="2800" dirty="0" smtClean="0"/>
              <a:t>Donor has services completed at Mayo.</a:t>
            </a:r>
          </a:p>
          <a:p>
            <a:pPr marL="457200" indent="-457200">
              <a:buFont typeface="Wingdings" panose="05000000000000000000" pitchFamily="2" charset="2"/>
              <a:buChar char="ü"/>
            </a:pPr>
            <a:r>
              <a:rPr lang="en-US" sz="2800" dirty="0" smtClean="0"/>
              <a:t>Mayo will bill you.</a:t>
            </a:r>
            <a:endParaRPr lang="en-US" sz="2800" dirty="0"/>
          </a:p>
          <a:p>
            <a:pPr marL="457200" indent="-457200">
              <a:buFont typeface="Wingdings" panose="05000000000000000000" pitchFamily="2" charset="2"/>
              <a:buChar char="ü"/>
            </a:pPr>
            <a:r>
              <a:rPr lang="en-US" sz="2800" dirty="0" smtClean="0"/>
              <a:t>The Billing will be under the pediatric recipients ID and PCH Case.</a:t>
            </a:r>
          </a:p>
          <a:p>
            <a:pPr marL="457200" indent="-457200">
              <a:buFont typeface="Wingdings" panose="05000000000000000000" pitchFamily="2" charset="2"/>
              <a:buChar char="ü"/>
            </a:pPr>
            <a:r>
              <a:rPr lang="en-US" sz="2800" dirty="0" smtClean="0"/>
              <a:t>You will reimburse PCH for these services.</a:t>
            </a:r>
          </a:p>
        </p:txBody>
      </p:sp>
      <p:sp>
        <p:nvSpPr>
          <p:cNvPr id="4" name="Slide Number Placeholder 3"/>
          <p:cNvSpPr>
            <a:spLocks noGrp="1"/>
          </p:cNvSpPr>
          <p:nvPr>
            <p:ph type="sldNum" sz="quarter" idx="4"/>
          </p:nvPr>
        </p:nvSpPr>
        <p:spPr/>
        <p:txBody>
          <a:bodyPr/>
          <a:lstStyle/>
          <a:p>
            <a:fld id="{FF445594-FFE8-4E90-934C-EFF530110A38}" type="slidenum">
              <a:rPr lang="en-US" smtClean="0"/>
              <a:t>15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351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5723128" cy="1143000"/>
          </a:xfrm>
        </p:spPr>
        <p:txBody>
          <a:bodyPr anchor="t" anchorCtr="0"/>
          <a:lstStyle/>
          <a:p>
            <a:r>
              <a:rPr lang="en-US" dirty="0" smtClean="0"/>
              <a:t>61+ Transplant Stage</a:t>
            </a:r>
            <a:endParaRPr lang="en-US" dirty="0"/>
          </a:p>
        </p:txBody>
      </p:sp>
      <p:sp>
        <p:nvSpPr>
          <p:cNvPr id="3" name="Subtitle 2"/>
          <p:cNvSpPr>
            <a:spLocks noGrp="1"/>
          </p:cNvSpPr>
          <p:nvPr>
            <p:ph type="subTitle" idx="1"/>
          </p:nvPr>
        </p:nvSpPr>
        <p:spPr>
          <a:xfrm>
            <a:off x="457200" y="685800"/>
            <a:ext cx="6172200" cy="5029200"/>
          </a:xfrm>
        </p:spPr>
        <p:txBody>
          <a:bodyPr/>
          <a:lstStyle/>
          <a:p>
            <a:endParaRPr lang="en-US" sz="2400" dirty="0" smtClean="0"/>
          </a:p>
          <a:p>
            <a:pPr marL="457200" indent="-457200">
              <a:buFont typeface="Wingdings" panose="05000000000000000000" pitchFamily="2" charset="2"/>
              <a:buChar char="v"/>
            </a:pPr>
            <a:r>
              <a:rPr lang="en-US" sz="2400" dirty="0" smtClean="0"/>
              <a:t>IP Stay must be </a:t>
            </a:r>
            <a:r>
              <a:rPr lang="en-US" sz="2400" dirty="0" smtClean="0"/>
              <a:t>a continuous </a:t>
            </a:r>
            <a:r>
              <a:rPr lang="en-US" sz="2400" dirty="0" smtClean="0"/>
              <a:t>stay from Prep and Transplant past day 60.</a:t>
            </a:r>
          </a:p>
          <a:p>
            <a:pPr marL="457200" indent="-457200">
              <a:buFont typeface="Wingdings" panose="05000000000000000000" pitchFamily="2" charset="2"/>
              <a:buChar char="v"/>
            </a:pPr>
            <a:r>
              <a:rPr lang="en-US" sz="2400" dirty="0" smtClean="0"/>
              <a:t>Determine how it should pay with the Day 11+ or 61+ Transplant Component Worksheet.</a:t>
            </a:r>
          </a:p>
          <a:p>
            <a:pPr marL="457200" indent="-457200">
              <a:buFont typeface="Wingdings" panose="05000000000000000000" pitchFamily="2" charset="2"/>
              <a:buChar char="v"/>
            </a:pPr>
            <a:r>
              <a:rPr lang="en-US" sz="2400" dirty="0" smtClean="0"/>
              <a:t>It will pay either the transplant per diem rate: $2007.00/day or the 61+ outlier which is the facility’s Cost to Charge ratio times total billed charges for the dates of the stay found in the Inpatient Hospital APR-DRG Reimbursement Values on the AHCCCS Website</a:t>
            </a:r>
          </a:p>
        </p:txBody>
      </p:sp>
      <p:sp>
        <p:nvSpPr>
          <p:cNvPr id="4" name="Slide Number Placeholder 3"/>
          <p:cNvSpPr>
            <a:spLocks noGrp="1"/>
          </p:cNvSpPr>
          <p:nvPr>
            <p:ph type="sldNum" sz="quarter" idx="4"/>
          </p:nvPr>
        </p:nvSpPr>
        <p:spPr/>
        <p:txBody>
          <a:bodyPr/>
          <a:lstStyle/>
          <a:p>
            <a:fld id="{FF445594-FFE8-4E90-934C-EFF530110A38}" type="slidenum">
              <a:rPr lang="en-US" smtClean="0"/>
              <a:t>16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974842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762000"/>
          </a:xfrm>
        </p:spPr>
        <p:txBody>
          <a:bodyPr/>
          <a:lstStyle/>
          <a:p>
            <a:pPr algn="ctr"/>
            <a:r>
              <a:rPr lang="en-US" sz="3600" dirty="0" smtClean="0"/>
              <a:t>61+ Transplant Stage - Continued</a:t>
            </a:r>
            <a:endParaRPr lang="en-US" sz="3600" dirty="0"/>
          </a:p>
        </p:txBody>
      </p:sp>
      <p:sp>
        <p:nvSpPr>
          <p:cNvPr id="3" name="Subtitle 2"/>
          <p:cNvSpPr>
            <a:spLocks noGrp="1"/>
          </p:cNvSpPr>
          <p:nvPr>
            <p:ph type="subTitle" idx="1"/>
          </p:nvPr>
        </p:nvSpPr>
        <p:spPr>
          <a:xfrm>
            <a:off x="449072" y="1295400"/>
            <a:ext cx="5875528" cy="4800600"/>
          </a:xfrm>
        </p:spPr>
        <p:txBody>
          <a:bodyPr/>
          <a:lstStyle/>
          <a:p>
            <a:pPr lvl="2" algn="l"/>
            <a:endParaRPr lang="en-US" b="1" dirty="0" smtClean="0">
              <a:solidFill>
                <a:schemeClr val="accent1"/>
              </a:solidFill>
            </a:endParaRPr>
          </a:p>
          <a:p>
            <a:pPr marL="342900" indent="-342900">
              <a:buFont typeface="Wingdings" panose="05000000000000000000" pitchFamily="2" charset="2"/>
              <a:buChar char="v"/>
            </a:pPr>
            <a:r>
              <a:rPr lang="en-US" sz="2400" dirty="0" smtClean="0"/>
              <a:t>Does </a:t>
            </a:r>
            <a:r>
              <a:rPr lang="en-US" sz="2400" dirty="0"/>
              <a:t>the stay meet deductible for RAC case or is there an existing RAC Case?</a:t>
            </a:r>
          </a:p>
          <a:p>
            <a:pPr marL="342900" indent="-342900">
              <a:buFont typeface="Wingdings" panose="05000000000000000000" pitchFamily="2" charset="2"/>
              <a:buChar char="v"/>
            </a:pPr>
            <a:r>
              <a:rPr lang="en-US" sz="2400" dirty="0"/>
              <a:t>If Yes, Create a 61+ </a:t>
            </a:r>
            <a:r>
              <a:rPr lang="en-US" sz="2400" dirty="0" smtClean="0"/>
              <a:t>Stage</a:t>
            </a:r>
          </a:p>
          <a:p>
            <a:pPr marL="342900" indent="-342900">
              <a:buFont typeface="Wingdings" panose="05000000000000000000" pitchFamily="2" charset="2"/>
              <a:buChar char="v"/>
            </a:pPr>
            <a:r>
              <a:rPr lang="en-US" sz="2400" dirty="0">
                <a:solidFill>
                  <a:schemeClr val="bg1">
                    <a:lumMod val="50000"/>
                  </a:schemeClr>
                </a:solidFill>
              </a:rPr>
              <a:t>CRN will associate to 61 + Stage</a:t>
            </a:r>
          </a:p>
          <a:p>
            <a:pPr marL="342900" indent="-342900">
              <a:buFont typeface="Wingdings" panose="05000000000000000000" pitchFamily="2" charset="2"/>
              <a:buChar char="v"/>
            </a:pPr>
            <a:r>
              <a:rPr lang="en-US" sz="2400" dirty="0">
                <a:solidFill>
                  <a:schemeClr val="bg1">
                    <a:lumMod val="50000"/>
                  </a:schemeClr>
                </a:solidFill>
              </a:rPr>
              <a:t>AHCCCS Reinsurance will review and </a:t>
            </a:r>
            <a:r>
              <a:rPr lang="en-US" sz="2400" dirty="0" smtClean="0">
                <a:solidFill>
                  <a:schemeClr val="bg1">
                    <a:lumMod val="50000"/>
                  </a:schemeClr>
                </a:solidFill>
              </a:rPr>
              <a:t>transfer CRN </a:t>
            </a:r>
            <a:r>
              <a:rPr lang="en-US" sz="2400" dirty="0">
                <a:solidFill>
                  <a:schemeClr val="bg1">
                    <a:lumMod val="50000"/>
                  </a:schemeClr>
                </a:solidFill>
              </a:rPr>
              <a:t>to the existing RAC Case or </a:t>
            </a:r>
            <a:r>
              <a:rPr lang="en-US" sz="2400" dirty="0" smtClean="0">
                <a:solidFill>
                  <a:schemeClr val="bg1">
                    <a:lumMod val="50000"/>
                  </a:schemeClr>
                </a:solidFill>
              </a:rPr>
              <a:t>create </a:t>
            </a:r>
            <a:r>
              <a:rPr lang="en-US" sz="2400" dirty="0">
                <a:solidFill>
                  <a:schemeClr val="bg1">
                    <a:lumMod val="50000"/>
                  </a:schemeClr>
                </a:solidFill>
              </a:rPr>
              <a:t>a </a:t>
            </a:r>
            <a:r>
              <a:rPr lang="en-US" sz="2400" dirty="0" smtClean="0">
                <a:solidFill>
                  <a:schemeClr val="bg1">
                    <a:lumMod val="50000"/>
                  </a:schemeClr>
                </a:solidFill>
              </a:rPr>
              <a:t>RAC case, </a:t>
            </a:r>
            <a:r>
              <a:rPr lang="en-US" sz="2400" dirty="0">
                <a:solidFill>
                  <a:schemeClr val="bg1">
                    <a:lumMod val="50000"/>
                  </a:schemeClr>
                </a:solidFill>
              </a:rPr>
              <a:t>if stay meets deductible and the </a:t>
            </a:r>
            <a:r>
              <a:rPr lang="en-US" sz="2400" dirty="0" smtClean="0">
                <a:solidFill>
                  <a:schemeClr val="bg1">
                    <a:lumMod val="50000"/>
                  </a:schemeClr>
                </a:solidFill>
              </a:rPr>
              <a:t>transfer </a:t>
            </a:r>
            <a:r>
              <a:rPr lang="en-US" sz="2400" dirty="0">
                <a:solidFill>
                  <a:schemeClr val="bg1">
                    <a:lumMod val="50000"/>
                  </a:schemeClr>
                </a:solidFill>
              </a:rPr>
              <a:t>stay</a:t>
            </a:r>
            <a:r>
              <a:rPr lang="en-US" sz="2400" dirty="0" smtClean="0">
                <a:solidFill>
                  <a:schemeClr val="bg1">
                    <a:lumMod val="50000"/>
                  </a:schemeClr>
                </a:solidFill>
              </a:rPr>
              <a:t>.</a:t>
            </a:r>
          </a:p>
          <a:p>
            <a:pPr marL="342900" indent="-342900">
              <a:buFont typeface="Wingdings" panose="05000000000000000000" pitchFamily="2" charset="2"/>
              <a:buChar char="v"/>
            </a:pPr>
            <a:r>
              <a:rPr lang="en-US" sz="2400" dirty="0" smtClean="0">
                <a:solidFill>
                  <a:schemeClr val="bg1">
                    <a:lumMod val="50000"/>
                  </a:schemeClr>
                </a:solidFill>
              </a:rPr>
              <a:t>If 61+ stay spans Contract </a:t>
            </a:r>
            <a:r>
              <a:rPr lang="en-US" sz="2400" dirty="0" smtClean="0">
                <a:solidFill>
                  <a:schemeClr val="bg1">
                    <a:lumMod val="50000"/>
                  </a:schemeClr>
                </a:solidFill>
              </a:rPr>
              <a:t>Years, </a:t>
            </a:r>
            <a:r>
              <a:rPr lang="en-US" sz="2400" dirty="0" smtClean="0">
                <a:solidFill>
                  <a:schemeClr val="bg1">
                    <a:lumMod val="50000"/>
                  </a:schemeClr>
                </a:solidFill>
              </a:rPr>
              <a:t>it must be split</a:t>
            </a:r>
            <a:endParaRPr lang="en-US" sz="2400" dirty="0">
              <a:solidFill>
                <a:schemeClr val="bg1">
                  <a:lumMod val="50000"/>
                </a:schemeClr>
              </a:solidFill>
            </a:endParaRPr>
          </a:p>
          <a:p>
            <a:endParaRPr lang="en-US" sz="2400" dirty="0"/>
          </a:p>
          <a:p>
            <a:pPr marL="1257300" lvl="2" indent="-342900" algn="l">
              <a:buFont typeface="Wingdings" panose="05000000000000000000" pitchFamily="2" charset="2"/>
              <a:buChar char="v"/>
            </a:pPr>
            <a:endParaRPr lang="en-US" b="1" dirty="0" smtClean="0">
              <a:solidFill>
                <a:schemeClr val="bg1">
                  <a:lumMod val="50000"/>
                </a:schemeClr>
              </a:solidFill>
            </a:endParaRPr>
          </a:p>
          <a:p>
            <a:pPr marL="1257300" lvl="2" indent="-342900" algn="l">
              <a:buFont typeface="Arial" panose="020B0604020202020204" pitchFamily="34" charset="0"/>
              <a:buChar char="•"/>
            </a:pPr>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17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516276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20"/>
            <a:ext cx="9144001" cy="6849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FF445594-FFE8-4E90-934C-EFF530110A38}" type="slidenum">
              <a:rPr lang="en-US" smtClean="0"/>
              <a:t>18</a:t>
            </a:fld>
            <a:endParaRPr lang="en-US" dirty="0"/>
          </a:p>
        </p:txBody>
      </p:sp>
      <p:sp>
        <p:nvSpPr>
          <p:cNvPr id="3" name="Title 2"/>
          <p:cNvSpPr>
            <a:spLocks noGrp="1"/>
          </p:cNvSpPr>
          <p:nvPr>
            <p:ph type="title"/>
          </p:nvPr>
        </p:nvSpPr>
        <p:spPr>
          <a:xfrm>
            <a:off x="228600" y="304800"/>
            <a:ext cx="8534400" cy="1219200"/>
          </a:xfrm>
        </p:spPr>
        <p:txBody>
          <a:bodyPr/>
          <a:lstStyle/>
          <a:p>
            <a:r>
              <a:rPr lang="en-US" sz="6000" dirty="0" smtClean="0">
                <a:solidFill>
                  <a:schemeClr val="bg2"/>
                </a:solidFill>
                <a:latin typeface="+mn-lt"/>
              </a:rPr>
              <a:t>BREAKTIME</a:t>
            </a:r>
            <a:endParaRPr lang="en-US" sz="6000" dirty="0">
              <a:solidFill>
                <a:schemeClr val="bg2"/>
              </a:solidFill>
              <a:latin typeface="+mn-lt"/>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7" name="TextBox 6"/>
          <p:cNvSpPr txBox="1"/>
          <p:nvPr/>
        </p:nvSpPr>
        <p:spPr>
          <a:xfrm>
            <a:off x="-609600" y="1320580"/>
            <a:ext cx="4724400" cy="3416320"/>
          </a:xfrm>
          <a:prstGeom prst="rect">
            <a:avLst/>
          </a:prstGeom>
          <a:noFill/>
        </p:spPr>
        <p:txBody>
          <a:bodyPr wrap="square" rtlCol="0">
            <a:spAutoFit/>
          </a:bodyPr>
          <a:lstStyle/>
          <a:p>
            <a:pPr algn="ctr"/>
            <a:r>
              <a:rPr lang="en-US" sz="5400" dirty="0" smtClean="0"/>
              <a:t> </a:t>
            </a:r>
            <a:r>
              <a:rPr lang="en-US" sz="5400" dirty="0" smtClean="0">
                <a:solidFill>
                  <a:schemeClr val="bg2"/>
                </a:solidFill>
              </a:rPr>
              <a:t>15 </a:t>
            </a:r>
            <a:r>
              <a:rPr lang="en-US" sz="5400" dirty="0">
                <a:solidFill>
                  <a:schemeClr val="bg2"/>
                </a:solidFill>
              </a:rPr>
              <a:t>minutes</a:t>
            </a:r>
          </a:p>
          <a:p>
            <a:pPr algn="ctr"/>
            <a:r>
              <a:rPr lang="en-US" sz="5400" dirty="0">
                <a:solidFill>
                  <a:schemeClr val="bg2"/>
                </a:solidFill>
              </a:rPr>
              <a:t>Restrooms </a:t>
            </a:r>
          </a:p>
          <a:p>
            <a:pPr marL="1028700" lvl="1" indent="-571500" algn="ctr">
              <a:buFont typeface="Arial" panose="020B0604020202020204" pitchFamily="34" charset="0"/>
              <a:buChar char="•"/>
            </a:pPr>
            <a:r>
              <a:rPr lang="en-US" sz="5400" dirty="0">
                <a:solidFill>
                  <a:schemeClr val="bg1"/>
                </a:solidFill>
              </a:rPr>
              <a:t>This floor </a:t>
            </a:r>
          </a:p>
          <a:p>
            <a:pPr marL="1028700" lvl="1" indent="-571500" algn="ctr">
              <a:buFont typeface="Arial" panose="020B0604020202020204" pitchFamily="34" charset="0"/>
              <a:buChar char="•"/>
            </a:pPr>
            <a:r>
              <a:rPr lang="en-US" sz="5400" dirty="0">
                <a:solidFill>
                  <a:schemeClr val="bg1"/>
                </a:solidFill>
              </a:rPr>
              <a:t>First floor</a:t>
            </a:r>
          </a:p>
        </p:txBody>
      </p:sp>
    </p:spTree>
    <p:extLst>
      <p:ext uri="{BB962C8B-B14F-4D97-AF65-F5344CB8AC3E}">
        <p14:creationId xmlns:p14="http://schemas.microsoft.com/office/powerpoint/2010/main" val="781226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161528" cy="1143000"/>
          </a:xfrm>
        </p:spPr>
        <p:txBody>
          <a:bodyPr/>
          <a:lstStyle/>
          <a:p>
            <a:r>
              <a:rPr lang="en-US" sz="4000" dirty="0" smtClean="0"/>
              <a:t>Recaps continued – Why didn’t This CRN Associate to my case?</a:t>
            </a:r>
            <a:endParaRPr lang="en-US" sz="4000" dirty="0"/>
          </a:p>
        </p:txBody>
      </p:sp>
      <p:sp>
        <p:nvSpPr>
          <p:cNvPr id="3" name="Subtitle 2"/>
          <p:cNvSpPr>
            <a:spLocks noGrp="1"/>
          </p:cNvSpPr>
          <p:nvPr>
            <p:ph type="subTitle" idx="1"/>
          </p:nvPr>
        </p:nvSpPr>
        <p:spPr>
          <a:xfrm>
            <a:off x="533400" y="1828800"/>
            <a:ext cx="5723128" cy="3733800"/>
          </a:xfrm>
        </p:spPr>
        <p:txBody>
          <a:bodyPr/>
          <a:lstStyle/>
          <a:p>
            <a:pPr marL="457200" indent="-457200">
              <a:buFont typeface="Wingdings" panose="05000000000000000000" pitchFamily="2" charset="2"/>
              <a:buChar char="§"/>
            </a:pPr>
            <a:r>
              <a:rPr lang="en-US" sz="2400" dirty="0" smtClean="0"/>
              <a:t>Is it a covered service per RI325?</a:t>
            </a:r>
          </a:p>
          <a:p>
            <a:pPr marL="457200" indent="-457200">
              <a:buFont typeface="Wingdings" panose="05000000000000000000" pitchFamily="2" charset="2"/>
              <a:buChar char="§"/>
            </a:pPr>
            <a:r>
              <a:rPr lang="en-US" sz="2400" dirty="0" smtClean="0"/>
              <a:t>If it’s an IP </a:t>
            </a:r>
            <a:r>
              <a:rPr lang="en-US" sz="2400" dirty="0" smtClean="0"/>
              <a:t>stay</a:t>
            </a:r>
            <a:r>
              <a:rPr lang="en-US" sz="2400" dirty="0" smtClean="0"/>
              <a:t>, is it an interim bill?  </a:t>
            </a:r>
          </a:p>
          <a:p>
            <a:pPr marL="457200" indent="-457200">
              <a:buFont typeface="Wingdings" panose="05000000000000000000" pitchFamily="2" charset="2"/>
              <a:buChar char="§"/>
            </a:pPr>
            <a:r>
              <a:rPr lang="en-US" sz="2400" dirty="0" smtClean="0"/>
              <a:t>Is it an acute care facility </a:t>
            </a:r>
            <a:r>
              <a:rPr lang="en-US" sz="2400" dirty="0" smtClean="0"/>
              <a:t>PT02? </a:t>
            </a:r>
            <a:r>
              <a:rPr lang="en-US" sz="2400" dirty="0" smtClean="0"/>
              <a:t>–Interim bills will not associate to RI Cases</a:t>
            </a:r>
          </a:p>
          <a:p>
            <a:pPr marL="457200" indent="-457200">
              <a:buFont typeface="Wingdings" panose="05000000000000000000" pitchFamily="2" charset="2"/>
              <a:buChar char="§"/>
            </a:pPr>
            <a:r>
              <a:rPr lang="en-US" sz="2400" dirty="0" smtClean="0"/>
              <a:t>Did it cross contract years?– There is no Reinsurance for IP Stays which cross Contract Years</a:t>
            </a:r>
            <a:endParaRPr lang="en-US" sz="2400" dirty="0"/>
          </a:p>
        </p:txBody>
      </p:sp>
      <p:sp>
        <p:nvSpPr>
          <p:cNvPr id="4" name="Slide Number Placeholder 3"/>
          <p:cNvSpPr>
            <a:spLocks noGrp="1"/>
          </p:cNvSpPr>
          <p:nvPr>
            <p:ph type="sldNum" sz="quarter" idx="4"/>
          </p:nvPr>
        </p:nvSpPr>
        <p:spPr/>
        <p:txBody>
          <a:bodyPr/>
          <a:lstStyle/>
          <a:p>
            <a:fld id="{FF445594-FFE8-4E90-934C-EFF530110A38}" type="slidenum">
              <a:rPr lang="en-US" smtClean="0"/>
              <a:t>19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01034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457200"/>
            <a:ext cx="5723128" cy="838200"/>
          </a:xfrm>
        </p:spPr>
        <p:txBody>
          <a:bodyPr/>
          <a:lstStyle/>
          <a:p>
            <a:r>
              <a:rPr lang="en-US" b="1" dirty="0" smtClean="0">
                <a:solidFill>
                  <a:schemeClr val="accent5">
                    <a:lumMod val="75000"/>
                  </a:schemeClr>
                </a:solidFill>
              </a:rPr>
              <a:t>Agenda</a:t>
            </a:r>
            <a:r>
              <a:rPr lang="en-US" b="1" dirty="0" smtClean="0">
                <a:solidFill>
                  <a:srgbClr val="00B0F0"/>
                </a:solidFill>
              </a:rPr>
              <a:t> </a:t>
            </a:r>
            <a:endParaRPr lang="en-US" b="1" dirty="0">
              <a:solidFill>
                <a:srgbClr val="00B0F0"/>
              </a:solidFill>
            </a:endParaRPr>
          </a:p>
        </p:txBody>
      </p:sp>
      <p:sp>
        <p:nvSpPr>
          <p:cNvPr id="3" name="Subtitle 2"/>
          <p:cNvSpPr>
            <a:spLocks noGrp="1"/>
          </p:cNvSpPr>
          <p:nvPr>
            <p:ph type="subTitle" idx="1"/>
          </p:nvPr>
        </p:nvSpPr>
        <p:spPr>
          <a:xfrm>
            <a:off x="685800" y="1295400"/>
            <a:ext cx="6705600" cy="4724400"/>
          </a:xfrm>
        </p:spPr>
        <p:txBody>
          <a:bodyPr/>
          <a:lstStyle/>
          <a:p>
            <a:pPr marL="457200" indent="-457200">
              <a:buFont typeface="Arial" panose="020B0604020202020204" pitchFamily="34" charset="0"/>
              <a:buChar char="•"/>
            </a:pPr>
            <a:r>
              <a:rPr lang="en-US" sz="2800" b="1" dirty="0" smtClean="0">
                <a:solidFill>
                  <a:schemeClr val="tx1">
                    <a:lumMod val="50000"/>
                  </a:schemeClr>
                </a:solidFill>
              </a:rPr>
              <a:t>Welcome and Introductions </a:t>
            </a:r>
          </a:p>
          <a:p>
            <a:pPr marL="457200" indent="-457200">
              <a:buFont typeface="Arial" panose="020B0604020202020204" pitchFamily="34" charset="0"/>
              <a:buChar char="•"/>
            </a:pPr>
            <a:r>
              <a:rPr lang="en-US" sz="2800" b="1" dirty="0" smtClean="0">
                <a:solidFill>
                  <a:schemeClr val="tx1">
                    <a:lumMod val="50000"/>
                  </a:schemeClr>
                </a:solidFill>
              </a:rPr>
              <a:t>Review Reinsurance Manual </a:t>
            </a:r>
            <a:r>
              <a:rPr lang="en-US" sz="2800" b="1" dirty="0" smtClean="0">
                <a:solidFill>
                  <a:schemeClr val="tx1">
                    <a:lumMod val="50000"/>
                  </a:schemeClr>
                </a:solidFill>
              </a:rPr>
              <a:t>Changes </a:t>
            </a:r>
            <a:r>
              <a:rPr lang="en-US" sz="2800" b="1" dirty="0">
                <a:solidFill>
                  <a:schemeClr val="tx1">
                    <a:lumMod val="50000"/>
                  </a:schemeClr>
                </a:solidFill>
              </a:rPr>
              <a:t>for </a:t>
            </a:r>
            <a:r>
              <a:rPr lang="en-US" sz="2800" b="1" dirty="0" smtClean="0">
                <a:solidFill>
                  <a:schemeClr val="tx1">
                    <a:lumMod val="50000"/>
                  </a:schemeClr>
                </a:solidFill>
              </a:rPr>
              <a:t>10/1/19</a:t>
            </a:r>
          </a:p>
          <a:p>
            <a:pPr marL="457200" indent="-457200">
              <a:buFont typeface="Arial" panose="020B0604020202020204" pitchFamily="34" charset="0"/>
              <a:buChar char="•"/>
            </a:pPr>
            <a:r>
              <a:rPr lang="en-US" sz="2800" b="1" dirty="0" smtClean="0">
                <a:solidFill>
                  <a:schemeClr val="tx1">
                    <a:lumMod val="50000"/>
                  </a:schemeClr>
                </a:solidFill>
              </a:rPr>
              <a:t>Things We Haven’t </a:t>
            </a:r>
            <a:r>
              <a:rPr lang="en-US" sz="2800" b="1" dirty="0">
                <a:solidFill>
                  <a:schemeClr val="tx1">
                    <a:lumMod val="50000"/>
                  </a:schemeClr>
                </a:solidFill>
              </a:rPr>
              <a:t>T</a:t>
            </a:r>
            <a:r>
              <a:rPr lang="en-US" sz="2800" b="1" dirty="0" smtClean="0">
                <a:solidFill>
                  <a:schemeClr val="tx1">
                    <a:lumMod val="50000"/>
                  </a:schemeClr>
                </a:solidFill>
              </a:rPr>
              <a:t>alked About</a:t>
            </a:r>
            <a:endParaRPr lang="en-US" sz="2800" b="1" dirty="0">
              <a:solidFill>
                <a:schemeClr val="tx1">
                  <a:lumMod val="50000"/>
                </a:schemeClr>
              </a:solidFill>
            </a:endParaRPr>
          </a:p>
          <a:p>
            <a:pPr marL="457200" indent="-457200">
              <a:buFont typeface="Arial" panose="020B0604020202020204" pitchFamily="34" charset="0"/>
              <a:buChar char="•"/>
            </a:pPr>
            <a:r>
              <a:rPr lang="en-US" sz="2800" b="1" dirty="0" smtClean="0">
                <a:solidFill>
                  <a:schemeClr val="tx1">
                    <a:lumMod val="50000"/>
                  </a:schemeClr>
                </a:solidFill>
              </a:rPr>
              <a:t>Other Changes</a:t>
            </a:r>
          </a:p>
          <a:p>
            <a:pPr marL="457200" indent="-457200">
              <a:buFont typeface="Arial" panose="020B0604020202020204" pitchFamily="34" charset="0"/>
              <a:buChar char="•"/>
            </a:pPr>
            <a:r>
              <a:rPr lang="en-US" sz="2800" b="1" dirty="0" smtClean="0">
                <a:solidFill>
                  <a:schemeClr val="tx1">
                    <a:lumMod val="50000"/>
                  </a:schemeClr>
                </a:solidFill>
              </a:rPr>
              <a:t>Recaps</a:t>
            </a:r>
            <a:endParaRPr lang="en-US" sz="2800" b="1" dirty="0">
              <a:solidFill>
                <a:schemeClr val="tx1">
                  <a:lumMod val="50000"/>
                </a:schemeClr>
              </a:solidFill>
            </a:endParaRPr>
          </a:p>
          <a:p>
            <a:pPr marL="457200" lvl="0" indent="-457200">
              <a:buFont typeface="Arial" panose="020B0604020202020204" pitchFamily="34" charset="0"/>
              <a:buChar char="•"/>
            </a:pPr>
            <a:r>
              <a:rPr lang="en-US" sz="2800" b="1" dirty="0" smtClean="0">
                <a:solidFill>
                  <a:schemeClr val="tx1">
                    <a:lumMod val="50000"/>
                  </a:schemeClr>
                </a:solidFill>
              </a:rPr>
              <a:t>Reminders</a:t>
            </a:r>
            <a:endParaRPr lang="en-US" sz="2800" b="1" dirty="0">
              <a:solidFill>
                <a:schemeClr val="tx1">
                  <a:lumMod val="50000"/>
                </a:schemeClr>
              </a:solidFill>
            </a:endParaRPr>
          </a:p>
          <a:p>
            <a:pPr marL="457200" lvl="0" indent="-457200">
              <a:buFont typeface="Arial" panose="020B0604020202020204" pitchFamily="34" charset="0"/>
              <a:buChar char="•"/>
            </a:pPr>
            <a:r>
              <a:rPr lang="en-US" sz="2800" b="1" dirty="0">
                <a:solidFill>
                  <a:schemeClr val="tx1">
                    <a:lumMod val="50000"/>
                  </a:schemeClr>
                </a:solidFill>
              </a:rPr>
              <a:t>Questions</a:t>
            </a:r>
          </a:p>
          <a:p>
            <a:pPr marL="457200" indent="-457200">
              <a:buFont typeface="Arial" panose="020B0604020202020204" pitchFamily="34" charset="0"/>
              <a:buChar char="•"/>
            </a:pPr>
            <a:r>
              <a:rPr lang="en-US" sz="2000" b="1" dirty="0" smtClean="0">
                <a:solidFill>
                  <a:schemeClr val="bg1"/>
                </a:solidFill>
              </a:rPr>
              <a:t>1+ review</a:t>
            </a:r>
          </a:p>
          <a:p>
            <a:pPr marL="457200" indent="-457200">
              <a:buFont typeface="Arial" panose="020B0604020202020204" pitchFamily="34" charset="0"/>
              <a:buChar char="•"/>
            </a:pPr>
            <a:r>
              <a:rPr lang="en-US" sz="2000" b="1" dirty="0" smtClean="0">
                <a:solidFill>
                  <a:schemeClr val="bg1"/>
                </a:solidFill>
              </a:rPr>
              <a:t>Transplant Update</a:t>
            </a:r>
          </a:p>
          <a:p>
            <a:pPr marL="457200" lvl="0" indent="-457200">
              <a:buFont typeface="Arial" panose="020B0604020202020204" pitchFamily="34" charset="0"/>
              <a:buChar char="•"/>
            </a:pPr>
            <a:r>
              <a:rPr lang="en-US" sz="2000" b="1" dirty="0" smtClean="0">
                <a:solidFill>
                  <a:schemeClr val="bg1"/>
                </a:solidFill>
              </a:rPr>
              <a:t>Reminders</a:t>
            </a:r>
            <a:endParaRPr lang="en-US" sz="2000" b="1" dirty="0">
              <a:solidFill>
                <a:schemeClr val="bg1"/>
              </a:solidFill>
            </a:endParaRPr>
          </a:p>
          <a:p>
            <a:pPr marL="457200" lvl="0" indent="-457200">
              <a:buFont typeface="Arial" panose="020B0604020202020204" pitchFamily="34" charset="0"/>
              <a:buChar char="•"/>
            </a:pPr>
            <a:r>
              <a:rPr lang="en-US" sz="2000" b="1" dirty="0">
                <a:solidFill>
                  <a:schemeClr val="bg1"/>
                </a:solidFill>
              </a:rPr>
              <a:t>Questions</a:t>
            </a:r>
          </a:p>
          <a:p>
            <a:pPr lvl="1" algn="l"/>
            <a:endParaRPr lang="en-US" sz="1600" b="1" dirty="0" smtClean="0">
              <a:solidFill>
                <a:schemeClr val="bg1"/>
              </a:solidFill>
            </a:endParaRPr>
          </a:p>
          <a:p>
            <a:pPr marL="914400" lvl="1" indent="-457200" algn="l">
              <a:buFont typeface="Arial" panose="020B0604020202020204" pitchFamily="34" charset="0"/>
              <a:buChar char="•"/>
            </a:pPr>
            <a:endParaRPr lang="en-US" sz="1600" b="1" dirty="0">
              <a:solidFill>
                <a:schemeClr val="bg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57567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153400" cy="2133600"/>
          </a:xfrm>
        </p:spPr>
        <p:txBody>
          <a:bodyPr anchor="t" anchorCtr="0"/>
          <a:lstStyle/>
          <a:p>
            <a:r>
              <a:rPr lang="en-US" sz="3600" dirty="0"/>
              <a:t>Why didn’t </a:t>
            </a:r>
            <a:r>
              <a:rPr lang="en-US" sz="3600" dirty="0" smtClean="0"/>
              <a:t>these CRNs </a:t>
            </a:r>
            <a:r>
              <a:rPr lang="en-US" sz="3600" dirty="0"/>
              <a:t>Create a </a:t>
            </a:r>
            <a:r>
              <a:rPr lang="en-US" sz="3600" dirty="0" smtClean="0"/>
              <a:t>Case?</a:t>
            </a:r>
            <a:br>
              <a:rPr lang="en-US" sz="3600" dirty="0" smtClean="0"/>
            </a:br>
            <a:r>
              <a:rPr lang="en-US" sz="3600" dirty="0" smtClean="0"/>
              <a:t>(Ask some of the same Questions)</a:t>
            </a:r>
            <a:endParaRPr lang="en-US" sz="3600" dirty="0"/>
          </a:p>
        </p:txBody>
      </p:sp>
      <p:sp>
        <p:nvSpPr>
          <p:cNvPr id="3" name="Subtitle 2"/>
          <p:cNvSpPr>
            <a:spLocks noGrp="1"/>
          </p:cNvSpPr>
          <p:nvPr>
            <p:ph type="subTitle" idx="1"/>
          </p:nvPr>
        </p:nvSpPr>
        <p:spPr>
          <a:xfrm>
            <a:off x="304800" y="2057400"/>
            <a:ext cx="6019800" cy="3581400"/>
          </a:xfrm>
        </p:spPr>
        <p:txBody>
          <a:bodyPr/>
          <a:lstStyle/>
          <a:p>
            <a:pPr marL="457200" indent="-457200">
              <a:buFont typeface="Wingdings" panose="05000000000000000000" pitchFamily="2" charset="2"/>
              <a:buChar char="Ø"/>
            </a:pPr>
            <a:r>
              <a:rPr lang="en-US" sz="2800" dirty="0" smtClean="0"/>
              <a:t>Are They Covered Services Per RI325?</a:t>
            </a:r>
          </a:p>
          <a:p>
            <a:pPr marL="457200" indent="-457200">
              <a:buFont typeface="Wingdings" panose="05000000000000000000" pitchFamily="2" charset="2"/>
              <a:buChar char="Ø"/>
            </a:pPr>
            <a:r>
              <a:rPr lang="en-US" sz="2800" dirty="0" smtClean="0"/>
              <a:t>If they are </a:t>
            </a:r>
            <a:r>
              <a:rPr lang="en-US" sz="2800" dirty="0"/>
              <a:t>IP </a:t>
            </a:r>
            <a:r>
              <a:rPr lang="en-US" sz="2800" dirty="0" smtClean="0"/>
              <a:t>Stays, are they </a:t>
            </a:r>
            <a:r>
              <a:rPr lang="en-US" sz="2800" dirty="0"/>
              <a:t>interim bill?  </a:t>
            </a:r>
            <a:endParaRPr lang="en-US" sz="2800" dirty="0" smtClean="0"/>
          </a:p>
          <a:p>
            <a:pPr marL="457200" indent="-457200">
              <a:buFont typeface="Wingdings" panose="05000000000000000000" pitchFamily="2" charset="2"/>
              <a:buChar char="Ø"/>
            </a:pPr>
            <a:r>
              <a:rPr lang="en-US" sz="2800" dirty="0" smtClean="0"/>
              <a:t>Are they for </a:t>
            </a:r>
            <a:r>
              <a:rPr lang="en-US" sz="2800" dirty="0"/>
              <a:t>acute care </a:t>
            </a:r>
            <a:r>
              <a:rPr lang="en-US" sz="2800" dirty="0" smtClean="0"/>
              <a:t>facilities </a:t>
            </a:r>
            <a:r>
              <a:rPr lang="en-US" sz="2800" dirty="0" smtClean="0"/>
              <a:t>PT02? </a:t>
            </a:r>
            <a:r>
              <a:rPr lang="en-US" sz="2800" dirty="0"/>
              <a:t>–Interim bills will not associate to RI Cases</a:t>
            </a:r>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endParaRPr lang="en-US" sz="2800"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5711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5723128" cy="838200"/>
          </a:xfrm>
        </p:spPr>
        <p:txBody>
          <a:bodyPr/>
          <a:lstStyle/>
          <a:p>
            <a:r>
              <a:rPr lang="en-US" sz="3600" dirty="0" smtClean="0"/>
              <a:t>Why didn’t these/this CRN(s) Create a Case? - Continued</a:t>
            </a:r>
            <a:endParaRPr lang="en-US" sz="3600" dirty="0"/>
          </a:p>
        </p:txBody>
      </p:sp>
      <p:sp>
        <p:nvSpPr>
          <p:cNvPr id="3" name="Subtitle 2"/>
          <p:cNvSpPr>
            <a:spLocks noGrp="1"/>
          </p:cNvSpPr>
          <p:nvPr>
            <p:ph type="subTitle" idx="1"/>
          </p:nvPr>
        </p:nvSpPr>
        <p:spPr>
          <a:xfrm>
            <a:off x="533400" y="1981200"/>
            <a:ext cx="5723128" cy="4267200"/>
          </a:xfrm>
        </p:spPr>
        <p:txBody>
          <a:bodyPr/>
          <a:lstStyle/>
          <a:p>
            <a:pPr marL="457200" indent="-457200">
              <a:buFont typeface="Wingdings" panose="05000000000000000000" pitchFamily="2" charset="2"/>
              <a:buChar char="Ø"/>
            </a:pPr>
            <a:r>
              <a:rPr lang="en-US" dirty="0" smtClean="0"/>
              <a:t>Do they have </a:t>
            </a:r>
            <a:r>
              <a:rPr lang="en-US" dirty="0"/>
              <a:t>M</a:t>
            </a:r>
            <a:r>
              <a:rPr lang="en-US" dirty="0" smtClean="0"/>
              <a:t>edicare paid over $0.00? </a:t>
            </a:r>
            <a:r>
              <a:rPr lang="en-US" dirty="0" smtClean="0"/>
              <a:t> Then </a:t>
            </a:r>
            <a:r>
              <a:rPr lang="en-US" dirty="0" smtClean="0"/>
              <a:t>the Reinsurance Approved amount will be determined by Medicare Lessor Of Logic. </a:t>
            </a:r>
          </a:p>
          <a:p>
            <a:pPr marL="457200" indent="-457200">
              <a:buFont typeface="Wingdings" panose="05000000000000000000" pitchFamily="2" charset="2"/>
              <a:buChar char="Ø"/>
            </a:pPr>
            <a:r>
              <a:rPr lang="en-US" dirty="0" smtClean="0"/>
              <a:t>What’s That?</a:t>
            </a:r>
          </a:p>
          <a:p>
            <a:endParaRPr lang="en-US" dirty="0" smtClean="0"/>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9184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161528" cy="2057400"/>
          </a:xfrm>
        </p:spPr>
        <p:txBody>
          <a:bodyPr/>
          <a:lstStyle/>
          <a:p>
            <a:r>
              <a:rPr lang="en-US" sz="3600" dirty="0" smtClean="0"/>
              <a:t/>
            </a:r>
            <a:br>
              <a:rPr lang="en-US" sz="3600" dirty="0" smtClean="0"/>
            </a:br>
            <a:r>
              <a:rPr lang="en-US" sz="3600" dirty="0"/>
              <a:t/>
            </a:r>
            <a:br>
              <a:rPr lang="en-US" sz="3600" dirty="0"/>
            </a:br>
            <a:r>
              <a:rPr lang="en-US" sz="3200" dirty="0" smtClean="0"/>
              <a:t>Medicare Lessor Of:</a:t>
            </a:r>
            <a:br>
              <a:rPr lang="en-US" sz="3200" dirty="0" smtClean="0"/>
            </a:br>
            <a:r>
              <a:rPr lang="en-US" sz="3200" dirty="0" smtClean="0"/>
              <a:t>(When Medicare Paid is greater than $0.00)</a:t>
            </a:r>
            <a:br>
              <a:rPr lang="en-US" sz="3200" dirty="0" smtClean="0"/>
            </a:br>
            <a:r>
              <a:rPr lang="en-US" sz="3200" dirty="0" smtClean="0"/>
              <a:t>Whichever of these is less:</a:t>
            </a:r>
            <a:r>
              <a:rPr lang="en-US" sz="3600" dirty="0" smtClean="0"/>
              <a:t/>
            </a:r>
            <a:br>
              <a:rPr lang="en-US" sz="3600" dirty="0" smtClean="0"/>
            </a:br>
            <a:r>
              <a:rPr lang="en-US" dirty="0" smtClean="0"/>
              <a:t/>
            </a:r>
            <a:br>
              <a:rPr lang="en-US" dirty="0" smtClean="0"/>
            </a:br>
            <a:r>
              <a:rPr lang="en-US" dirty="0"/>
              <a:t>	</a:t>
            </a:r>
          </a:p>
        </p:txBody>
      </p:sp>
      <p:sp>
        <p:nvSpPr>
          <p:cNvPr id="3" name="Subtitle 2"/>
          <p:cNvSpPr>
            <a:spLocks noGrp="1"/>
          </p:cNvSpPr>
          <p:nvPr>
            <p:ph type="subTitle" idx="1"/>
          </p:nvPr>
        </p:nvSpPr>
        <p:spPr>
          <a:xfrm>
            <a:off x="152400" y="2133600"/>
            <a:ext cx="7239000" cy="4343400"/>
          </a:xfrm>
        </p:spPr>
        <p:txBody>
          <a:bodyPr/>
          <a:lstStyle/>
          <a:p>
            <a:pPr marL="457200" indent="-457200">
              <a:buFont typeface="Wingdings" panose="05000000000000000000" pitchFamily="2" charset="2"/>
              <a:buChar char="§"/>
            </a:pPr>
            <a:r>
              <a:rPr lang="en-US" dirty="0" smtClean="0"/>
              <a:t>Medicare Approved – Medicare Paid</a:t>
            </a:r>
          </a:p>
          <a:p>
            <a:pPr marL="457200" indent="-457200">
              <a:buFont typeface="Wingdings" panose="05000000000000000000" pitchFamily="2" charset="2"/>
              <a:buChar char="§"/>
            </a:pPr>
            <a:r>
              <a:rPr lang="en-US" dirty="0" smtClean="0"/>
              <a:t>AHCCCS Allowed – Medicare Paid</a:t>
            </a:r>
          </a:p>
          <a:p>
            <a:pPr marL="457200" indent="-457200">
              <a:buFont typeface="Wingdings" panose="05000000000000000000" pitchFamily="2" charset="2"/>
              <a:buChar char="§"/>
            </a:pPr>
            <a:r>
              <a:rPr lang="en-US" dirty="0" smtClean="0"/>
              <a:t>HP Paid</a:t>
            </a:r>
          </a:p>
          <a:p>
            <a:pPr marL="457200" indent="-457200">
              <a:buFont typeface="Wingdings" panose="05000000000000000000" pitchFamily="2" charset="2"/>
              <a:buChar char="§"/>
            </a:pPr>
            <a:r>
              <a:rPr lang="en-US" dirty="0" smtClean="0"/>
              <a:t>HP Approved</a:t>
            </a:r>
          </a:p>
          <a:p>
            <a:pPr marL="457200" indent="-457200">
              <a:buFont typeface="Wingdings" panose="05000000000000000000" pitchFamily="2" charset="2"/>
              <a:buChar char="§"/>
            </a:pPr>
            <a:r>
              <a:rPr lang="en-US" dirty="0" smtClean="0"/>
              <a:t>Total Billed</a:t>
            </a:r>
          </a:p>
          <a:p>
            <a:pPr marL="457200" indent="-457200">
              <a:buFont typeface="Wingdings" panose="05000000000000000000" pitchFamily="2" charset="2"/>
              <a:buChar char="§"/>
            </a:pP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22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737788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457200"/>
            <a:ext cx="5723128" cy="2133600"/>
          </a:xfrm>
        </p:spPr>
        <p:txBody>
          <a:bodyPr anchor="t" anchorCtr="0"/>
          <a:lstStyle/>
          <a:p>
            <a:r>
              <a:rPr lang="en-US" sz="4000" dirty="0"/>
              <a:t>Why </a:t>
            </a:r>
            <a:r>
              <a:rPr lang="en-US" sz="4000" dirty="0" smtClean="0"/>
              <a:t>Didn’t </a:t>
            </a:r>
            <a:r>
              <a:rPr lang="en-US" sz="4000" dirty="0"/>
              <a:t>T</a:t>
            </a:r>
            <a:r>
              <a:rPr lang="en-US" sz="4000" dirty="0" smtClean="0"/>
              <a:t>hese CRNs Create </a:t>
            </a:r>
            <a:r>
              <a:rPr lang="en-US" sz="4000" dirty="0"/>
              <a:t>a </a:t>
            </a:r>
            <a:r>
              <a:rPr lang="en-US" sz="4000" dirty="0" smtClean="0"/>
              <a:t>Case - </a:t>
            </a:r>
            <a:r>
              <a:rPr lang="en-US" sz="4000" dirty="0"/>
              <a:t>Continued</a:t>
            </a:r>
          </a:p>
        </p:txBody>
      </p:sp>
      <p:sp>
        <p:nvSpPr>
          <p:cNvPr id="3" name="Subtitle 2"/>
          <p:cNvSpPr>
            <a:spLocks noGrp="1"/>
          </p:cNvSpPr>
          <p:nvPr>
            <p:ph type="subTitle" idx="1"/>
          </p:nvPr>
        </p:nvSpPr>
        <p:spPr>
          <a:xfrm>
            <a:off x="457200" y="2514600"/>
            <a:ext cx="5723128" cy="3429000"/>
          </a:xfrm>
        </p:spPr>
        <p:txBody>
          <a:bodyPr/>
          <a:lstStyle/>
          <a:p>
            <a:r>
              <a:rPr lang="en-US" sz="2800" dirty="0" smtClean="0"/>
              <a:t>How did the claims price, Lessor of HP Paid/HP Allowed or Medicare Lessor of Logic? This will affect the Reinsurance Approved amount.</a:t>
            </a:r>
          </a:p>
          <a:p>
            <a:r>
              <a:rPr lang="en-US" sz="2800" dirty="0" smtClean="0"/>
              <a:t>Does </a:t>
            </a:r>
            <a:r>
              <a:rPr lang="en-US" sz="2800" dirty="0"/>
              <a:t>the </a:t>
            </a:r>
            <a:r>
              <a:rPr lang="en-US" sz="2800" dirty="0" smtClean="0"/>
              <a:t>claims RI Approved total </a:t>
            </a:r>
            <a:r>
              <a:rPr lang="en-US" sz="2800" dirty="0"/>
              <a:t>meet the Deductible for the case type?</a:t>
            </a:r>
          </a:p>
          <a:p>
            <a:endParaRPr lang="en-US" sz="2800" dirty="0"/>
          </a:p>
        </p:txBody>
      </p:sp>
      <p:sp>
        <p:nvSpPr>
          <p:cNvPr id="4" name="Slide Number Placeholder 3"/>
          <p:cNvSpPr>
            <a:spLocks noGrp="1"/>
          </p:cNvSpPr>
          <p:nvPr>
            <p:ph type="sldNum" sz="quarter" idx="4"/>
          </p:nvPr>
        </p:nvSpPr>
        <p:spPr/>
        <p:txBody>
          <a:bodyPr/>
          <a:lstStyle/>
          <a:p>
            <a:fld id="{FF445594-FFE8-4E90-934C-EFF530110A38}" type="slidenum">
              <a:rPr lang="en-US" smtClean="0"/>
              <a:t>23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9598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04328" cy="838200"/>
          </a:xfrm>
        </p:spPr>
        <p:txBody>
          <a:bodyPr/>
          <a:lstStyle/>
          <a:p>
            <a:r>
              <a:rPr lang="en-US" sz="4000" dirty="0" smtClean="0"/>
              <a:t>Transplant Outlier – The Basics</a:t>
            </a:r>
            <a:endParaRPr lang="en-US" sz="4000" dirty="0"/>
          </a:p>
        </p:txBody>
      </p:sp>
      <p:sp>
        <p:nvSpPr>
          <p:cNvPr id="3" name="Subtitle 2"/>
          <p:cNvSpPr>
            <a:spLocks noGrp="1"/>
          </p:cNvSpPr>
          <p:nvPr>
            <p:ph type="subTitle" idx="1"/>
          </p:nvPr>
        </p:nvSpPr>
        <p:spPr>
          <a:xfrm>
            <a:off x="457200" y="1524000"/>
            <a:ext cx="5723128" cy="3962400"/>
          </a:xfrm>
        </p:spPr>
        <p:txBody>
          <a:bodyPr/>
          <a:lstStyle/>
          <a:p>
            <a:pPr marL="457200" indent="-457200">
              <a:buFont typeface="Wingdings" panose="05000000000000000000" pitchFamily="2" charset="2"/>
              <a:buChar char="Ø"/>
            </a:pPr>
            <a:r>
              <a:rPr lang="en-US" sz="2400" dirty="0" smtClean="0"/>
              <a:t>Only Certain Transplants have an Outlier Component per Contract</a:t>
            </a:r>
          </a:p>
          <a:p>
            <a:pPr marL="457200" indent="-457200">
              <a:buFont typeface="Wingdings" panose="05000000000000000000" pitchFamily="2" charset="2"/>
              <a:buChar char="Ø"/>
            </a:pPr>
            <a:r>
              <a:rPr lang="en-US" sz="2400" dirty="0" smtClean="0"/>
              <a:t>Outlier is based on Total Billed Charge</a:t>
            </a:r>
          </a:p>
          <a:p>
            <a:pPr marL="457200" indent="-457200">
              <a:buFont typeface="Wingdings" panose="05000000000000000000" pitchFamily="2" charset="2"/>
              <a:buChar char="Ø"/>
            </a:pPr>
            <a:r>
              <a:rPr lang="en-US" sz="2400" dirty="0" smtClean="0"/>
              <a:t>If Total Billed Charges, less denied charges, and less Cord Blood Total Billed, go over a Threshold specific to the Transplant Contract then an Outlier will be paid to the facility.</a:t>
            </a:r>
          </a:p>
          <a:p>
            <a:endParaRPr lang="en-US" sz="2800" dirty="0" smtClean="0"/>
          </a:p>
        </p:txBody>
      </p:sp>
      <p:sp>
        <p:nvSpPr>
          <p:cNvPr id="4" name="Slide Number Placeholder 3"/>
          <p:cNvSpPr>
            <a:spLocks noGrp="1"/>
          </p:cNvSpPr>
          <p:nvPr>
            <p:ph type="sldNum" sz="quarter" idx="4"/>
          </p:nvPr>
        </p:nvSpPr>
        <p:spPr/>
        <p:txBody>
          <a:bodyPr/>
          <a:lstStyle/>
          <a:p>
            <a:fld id="{FF445594-FFE8-4E90-934C-EFF530110A38}" type="slidenum">
              <a:rPr lang="en-US" smtClean="0"/>
              <a:t>24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445321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5723128" cy="1409700"/>
          </a:xfrm>
        </p:spPr>
        <p:txBody>
          <a:bodyPr anchor="t" anchorCtr="0"/>
          <a:lstStyle/>
          <a:p>
            <a:r>
              <a:rPr lang="en-US" sz="3200" dirty="0" smtClean="0"/>
              <a:t>Transplant Outlier - continued </a:t>
            </a:r>
            <a:endParaRPr lang="en-US" sz="3200" dirty="0"/>
          </a:p>
        </p:txBody>
      </p:sp>
      <p:sp>
        <p:nvSpPr>
          <p:cNvPr id="4" name="Slide Number Placeholder 3"/>
          <p:cNvSpPr>
            <a:spLocks noGrp="1"/>
          </p:cNvSpPr>
          <p:nvPr>
            <p:ph type="sldNum" sz="quarter" idx="4"/>
          </p:nvPr>
        </p:nvSpPr>
        <p:spPr/>
        <p:txBody>
          <a:bodyPr/>
          <a:lstStyle/>
          <a:p>
            <a:fld id="{FF445594-FFE8-4E90-934C-EFF530110A38}" type="slidenum">
              <a:rPr lang="en-US" smtClean="0"/>
              <a:t>25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6" name="TextBox 5"/>
          <p:cNvSpPr txBox="1"/>
          <p:nvPr/>
        </p:nvSpPr>
        <p:spPr>
          <a:xfrm>
            <a:off x="381000" y="1371600"/>
            <a:ext cx="6324600" cy="498598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Complete Transplant Outlier Calculation Template</a:t>
            </a:r>
          </a:p>
          <a:p>
            <a:pPr marL="342900" indent="-342900">
              <a:buFont typeface="Wingdings" panose="05000000000000000000" pitchFamily="2" charset="2"/>
              <a:buChar char="Ø"/>
            </a:pPr>
            <a:r>
              <a:rPr lang="en-US" sz="2000" dirty="0" smtClean="0"/>
              <a:t>What needs to be included with Outlier </a:t>
            </a:r>
            <a:r>
              <a:rPr lang="en-US" sz="2000" dirty="0"/>
              <a:t>S</a:t>
            </a:r>
            <a:r>
              <a:rPr lang="en-US" sz="2000" dirty="0" smtClean="0"/>
              <a:t>tage submission:</a:t>
            </a:r>
          </a:p>
          <a:p>
            <a:pPr marL="800100" lvl="1" indent="-342900">
              <a:buFont typeface="Wingdings" panose="05000000000000000000" pitchFamily="2" charset="2"/>
              <a:buChar char="§"/>
            </a:pPr>
            <a:r>
              <a:rPr lang="en-US" sz="2000" dirty="0" smtClean="0"/>
              <a:t>Copy of your Transplant Outlier Payment Calculation</a:t>
            </a:r>
          </a:p>
          <a:p>
            <a:pPr marL="800100" lvl="1" indent="-342900">
              <a:buFont typeface="Wingdings" panose="05000000000000000000" pitchFamily="2" charset="2"/>
              <a:buChar char="§"/>
            </a:pPr>
            <a:r>
              <a:rPr lang="en-US" sz="2000" dirty="0" smtClean="0"/>
              <a:t>Identify CRN where Outlier Payment appears</a:t>
            </a:r>
          </a:p>
          <a:p>
            <a:pPr marL="800100" lvl="1" indent="-342900">
              <a:buFont typeface="Wingdings" panose="05000000000000000000" pitchFamily="2" charset="2"/>
              <a:buChar char="§"/>
            </a:pPr>
            <a:r>
              <a:rPr lang="en-US" sz="2000" dirty="0" smtClean="0"/>
              <a:t>Mock Outlier UB if that is the method you used to encounter Outlier Payment</a:t>
            </a:r>
          </a:p>
          <a:p>
            <a:pPr marL="800100" lvl="1" indent="-342900">
              <a:buFont typeface="Wingdings" panose="05000000000000000000" pitchFamily="2" charset="2"/>
              <a:buChar char="§"/>
            </a:pPr>
            <a:r>
              <a:rPr lang="en-US" sz="2000" dirty="0" smtClean="0"/>
              <a:t>Reinsurance Action Request Identifying Mock CRN, if this is the method you used for payment</a:t>
            </a:r>
          </a:p>
          <a:p>
            <a:pPr marL="800100" lvl="1" indent="-342900">
              <a:buFont typeface="Wingdings" panose="05000000000000000000" pitchFamily="2" charset="2"/>
              <a:buChar char="§"/>
            </a:pPr>
            <a:r>
              <a:rPr lang="en-US" sz="2000" dirty="0" smtClean="0"/>
              <a:t>All completed Transplant Stage Invoice Cover Sheets for all stages pertaining to the Outlier</a:t>
            </a:r>
          </a:p>
          <a:p>
            <a:pPr marL="800100" lvl="1" indent="-342900">
              <a:buFont typeface="Wingdings" panose="05000000000000000000" pitchFamily="2" charset="2"/>
              <a:buChar char="§"/>
            </a:pPr>
            <a:r>
              <a:rPr lang="en-US" sz="2000" dirty="0" smtClean="0"/>
              <a:t>Proof of Outlier Payment to the facility</a:t>
            </a:r>
          </a:p>
          <a:p>
            <a:pPr marL="800100" lvl="1" indent="-342900">
              <a:buFont typeface="Wingdings" panose="05000000000000000000" pitchFamily="2" charset="2"/>
              <a:buChar char="§"/>
            </a:pPr>
            <a:r>
              <a:rPr lang="en-US" sz="2000" dirty="0" smtClean="0"/>
              <a:t>List of all non-pay/denied charges totaled by stage and form type</a:t>
            </a:r>
          </a:p>
          <a:p>
            <a:pPr marL="800100" lvl="1"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662848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806" y="304800"/>
            <a:ext cx="5723128" cy="2457450"/>
          </a:xfrm>
        </p:spPr>
        <p:txBody>
          <a:bodyPr anchor="t" anchorCtr="0"/>
          <a:lstStyle/>
          <a:p>
            <a:r>
              <a:rPr lang="en-US" sz="3600" dirty="0" smtClean="0"/>
              <a:t>Prorating Transplant Stages -  Reasons Why a Stage is Prorated</a:t>
            </a:r>
            <a:endParaRPr lang="en-US" sz="3600" dirty="0"/>
          </a:p>
        </p:txBody>
      </p:sp>
      <p:sp>
        <p:nvSpPr>
          <p:cNvPr id="3" name="Slide Number Placeholder 2"/>
          <p:cNvSpPr>
            <a:spLocks noGrp="1"/>
          </p:cNvSpPr>
          <p:nvPr>
            <p:ph type="sldNum" sz="quarter" idx="4"/>
          </p:nvPr>
        </p:nvSpPr>
        <p:spPr/>
        <p:txBody>
          <a:bodyPr/>
          <a:lstStyle/>
          <a:p>
            <a:fld id="{FF445594-FFE8-4E90-934C-EFF530110A38}" type="slidenum">
              <a:rPr lang="en-US" smtClean="0"/>
              <a:t>26</a:t>
            </a:fld>
            <a:endParaRPr lang="en-US" dirty="0"/>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5" name="TextBox 4"/>
          <p:cNvSpPr txBox="1"/>
          <p:nvPr/>
        </p:nvSpPr>
        <p:spPr>
          <a:xfrm>
            <a:off x="228600" y="2133600"/>
            <a:ext cx="6324600" cy="3816429"/>
          </a:xfrm>
          <a:prstGeom prst="rect">
            <a:avLst/>
          </a:prstGeom>
          <a:noFill/>
        </p:spPr>
        <p:txBody>
          <a:bodyPr wrap="square" rtlCol="0">
            <a:spAutoFit/>
          </a:bodyPr>
          <a:lstStyle/>
          <a:p>
            <a:pPr marL="342900" indent="-342900">
              <a:buFont typeface="Wingdings" panose="05000000000000000000" pitchFamily="2" charset="2"/>
              <a:buChar char="Ø"/>
            </a:pPr>
            <a:r>
              <a:rPr lang="en-US" sz="2800" dirty="0" smtClean="0"/>
              <a:t>Member began another sequence during the stage </a:t>
            </a:r>
          </a:p>
          <a:p>
            <a:pPr marL="342900" indent="-342900">
              <a:buFont typeface="Wingdings" panose="05000000000000000000" pitchFamily="2" charset="2"/>
              <a:buChar char="Ø"/>
            </a:pPr>
            <a:r>
              <a:rPr lang="en-US" sz="2800" dirty="0" smtClean="0"/>
              <a:t>Member changed contractors during stage</a:t>
            </a:r>
          </a:p>
          <a:p>
            <a:pPr marL="342900" indent="-342900">
              <a:buFont typeface="Wingdings" panose="05000000000000000000" pitchFamily="2" charset="2"/>
              <a:buChar char="Ø"/>
            </a:pPr>
            <a:r>
              <a:rPr lang="en-US" sz="2800" dirty="0" smtClean="0"/>
              <a:t>Outlier stage can be prorated if Transplant qualifies for Outlier and the member changed contractors during the transplant.</a:t>
            </a:r>
            <a:endParaRPr lang="en-US" sz="3200" dirty="0" smtClean="0"/>
          </a:p>
          <a:p>
            <a:pPr marL="800100" lvl="1"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558018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5723128" cy="1295400"/>
          </a:xfrm>
        </p:spPr>
        <p:txBody>
          <a:bodyPr/>
          <a:lstStyle/>
          <a:p>
            <a:r>
              <a:rPr lang="en-US" sz="4000" dirty="0" smtClean="0"/>
              <a:t>Prorating Transplant Stages </a:t>
            </a:r>
            <a:endParaRPr lang="en-US" sz="4000" dirty="0"/>
          </a:p>
        </p:txBody>
      </p:sp>
      <p:sp>
        <p:nvSpPr>
          <p:cNvPr id="3" name="Subtitle 2"/>
          <p:cNvSpPr>
            <a:spLocks noGrp="1"/>
          </p:cNvSpPr>
          <p:nvPr>
            <p:ph type="subTitle" idx="1"/>
          </p:nvPr>
        </p:nvSpPr>
        <p:spPr>
          <a:xfrm>
            <a:off x="457200" y="1524000"/>
            <a:ext cx="6408928" cy="4191000"/>
          </a:xfrm>
        </p:spPr>
        <p:txBody>
          <a:bodyPr/>
          <a:lstStyle/>
          <a:p>
            <a:pPr marL="457200" indent="-457200">
              <a:buFont typeface="Wingdings" panose="05000000000000000000" pitchFamily="2" charset="2"/>
              <a:buChar char="v"/>
            </a:pPr>
            <a:r>
              <a:rPr lang="en-US" sz="1800" dirty="0" smtClean="0">
                <a:solidFill>
                  <a:schemeClr val="tx1">
                    <a:lumMod val="75000"/>
                  </a:schemeClr>
                </a:solidFill>
              </a:rPr>
              <a:t>Follow-up Stages are Prorated by Days:</a:t>
            </a:r>
          </a:p>
          <a:p>
            <a:pPr marL="914400" lvl="1" indent="-457200" algn="l">
              <a:buFont typeface="Wingdings" panose="05000000000000000000" pitchFamily="2" charset="2"/>
              <a:buChar char="§"/>
            </a:pPr>
            <a:r>
              <a:rPr lang="en-US" sz="18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Contract Rate of Stage/30days X Number of Days Contractor is responsible for member for stage = Dollar Amount Contractor is Responsible </a:t>
            </a:r>
            <a:r>
              <a:rPr lang="en-US" sz="18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for</a:t>
            </a:r>
            <a:endParaRPr lang="en-US" sz="18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v"/>
            </a:pPr>
            <a:r>
              <a:rPr lang="en-US" sz="1800" dirty="0" smtClean="0">
                <a:solidFill>
                  <a:schemeClr val="tx1">
                    <a:lumMod val="75000"/>
                  </a:schemeClr>
                </a:solidFill>
              </a:rPr>
              <a:t>Other Stages are Prorated by Total Billed Charges:</a:t>
            </a:r>
            <a:endParaRPr lang="en-US" sz="1800" dirty="0">
              <a:solidFill>
                <a:schemeClr val="tx1">
                  <a:lumMod val="75000"/>
                </a:schemeClr>
              </a:solidFill>
            </a:endParaRPr>
          </a:p>
          <a:p>
            <a:pPr marL="914400" lvl="1" indent="-457200" algn="l">
              <a:buFont typeface="Wingdings" panose="05000000000000000000" pitchFamily="2" charset="2"/>
              <a:buChar char="§"/>
            </a:pPr>
            <a:r>
              <a:rPr lang="en-US" sz="18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Billed Charges Contractor is responsible for/Total Billed Charges for Stage X Contracted Rate of Stage = Dollar Amount Contractor is Responsible for</a:t>
            </a:r>
          </a:p>
          <a:p>
            <a:pPr marL="457200" indent="-457200">
              <a:buFont typeface="Wingdings" panose="05000000000000000000" pitchFamily="2" charset="2"/>
              <a:buChar char="v"/>
            </a:pPr>
            <a:r>
              <a:rPr lang="en-US" sz="1800" dirty="0" smtClean="0">
                <a:solidFill>
                  <a:schemeClr val="tx1">
                    <a:lumMod val="75000"/>
                  </a:schemeClr>
                </a:solidFill>
              </a:rPr>
              <a:t>Split Outlier Prorated by Total Billed Charges:</a:t>
            </a:r>
          </a:p>
          <a:p>
            <a:pPr marL="914400" lvl="1" indent="-457200" algn="l">
              <a:buFont typeface="Wingdings" panose="05000000000000000000" pitchFamily="2" charset="2"/>
              <a:buChar char="§"/>
            </a:pPr>
            <a:r>
              <a:rPr lang="en-US" sz="1800" dirty="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Total Billed Charges Contractor is Responsible for/Total Billed Charges for Transplant X Total Calculated Outlier Amount from Transplant Outlier Payment Calculation = Contractor’s Outlier Payment responsibility</a:t>
            </a:r>
            <a:endParaRPr lang="en-US" sz="18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27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090553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04328" cy="1066800"/>
          </a:xfrm>
        </p:spPr>
        <p:txBody>
          <a:bodyPr anchor="t" anchorCtr="0"/>
          <a:lstStyle/>
          <a:p>
            <a:r>
              <a:rPr lang="en-US" sz="3600" dirty="0" smtClean="0"/>
              <a:t>Transplant for Members with Medicare Section XIII – When do we reinsure a member with Medicare?</a:t>
            </a:r>
            <a:endParaRPr lang="en-US" sz="3600" dirty="0"/>
          </a:p>
        </p:txBody>
      </p:sp>
      <p:sp>
        <p:nvSpPr>
          <p:cNvPr id="3" name="Subtitle 2"/>
          <p:cNvSpPr>
            <a:spLocks noGrp="1"/>
          </p:cNvSpPr>
          <p:nvPr>
            <p:ph type="subTitle" idx="1"/>
          </p:nvPr>
        </p:nvSpPr>
        <p:spPr>
          <a:xfrm>
            <a:off x="457200" y="2209800"/>
            <a:ext cx="7551928" cy="3962400"/>
          </a:xfrm>
        </p:spPr>
        <p:txBody>
          <a:bodyPr/>
          <a:lstStyle/>
          <a:p>
            <a:pPr marL="457200" indent="-457200">
              <a:buFont typeface="Wingdings" panose="05000000000000000000" pitchFamily="2" charset="2"/>
              <a:buChar char="Ø"/>
            </a:pPr>
            <a:r>
              <a:rPr lang="en-US" sz="2800" dirty="0" smtClean="0"/>
              <a:t>Member Has Medicare A or Medicare A and B and exhausted their Medicare A benefit including their lifetime reserve days </a:t>
            </a:r>
          </a:p>
          <a:p>
            <a:pPr marL="457200" indent="-457200">
              <a:buFont typeface="Wingdings" panose="05000000000000000000" pitchFamily="2" charset="2"/>
              <a:buChar char="Ø"/>
            </a:pPr>
            <a:r>
              <a:rPr lang="en-US" sz="2800" dirty="0" smtClean="0"/>
              <a:t>Member has Medicare B Only</a:t>
            </a:r>
          </a:p>
          <a:p>
            <a:pPr marL="457200" indent="-457200">
              <a:buFont typeface="Wingdings" panose="05000000000000000000" pitchFamily="2" charset="2"/>
              <a:buChar char="Ø"/>
            </a:pPr>
            <a:r>
              <a:rPr lang="en-US" sz="2800" dirty="0" smtClean="0"/>
              <a:t>Member’s Transplant has been denied by Medicare</a:t>
            </a:r>
          </a:p>
          <a:p>
            <a:pPr marL="457200" indent="-457200">
              <a:buFont typeface="Wingdings" panose="05000000000000000000" pitchFamily="2" charset="2"/>
              <a:buChar char="Ø"/>
            </a:pPr>
            <a:r>
              <a:rPr lang="en-US" sz="2800" dirty="0" smtClean="0"/>
              <a:t>Member Receives Medicare Retroactively after contractor has initiated Transplant </a:t>
            </a:r>
          </a:p>
        </p:txBody>
      </p:sp>
      <p:sp>
        <p:nvSpPr>
          <p:cNvPr id="4" name="Slide Number Placeholder 3"/>
          <p:cNvSpPr>
            <a:spLocks noGrp="1"/>
          </p:cNvSpPr>
          <p:nvPr>
            <p:ph type="sldNum" sz="quarter" idx="4"/>
          </p:nvPr>
        </p:nvSpPr>
        <p:spPr/>
        <p:txBody>
          <a:bodyPr/>
          <a:lstStyle/>
          <a:p>
            <a:fld id="{FF445594-FFE8-4E90-934C-EFF530110A38}" type="slidenum">
              <a:rPr lang="en-US" smtClean="0"/>
              <a:t>28</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9583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685800"/>
            <a:ext cx="7704328" cy="1066800"/>
          </a:xfrm>
        </p:spPr>
        <p:txBody>
          <a:bodyPr/>
          <a:lstStyle/>
          <a:p>
            <a:r>
              <a:rPr lang="en-US" sz="4000" dirty="0" smtClean="0"/>
              <a:t>How are Transplants Reimbursed when a Member has Medicare?</a:t>
            </a:r>
            <a:endParaRPr lang="en-US" sz="4000" dirty="0"/>
          </a:p>
        </p:txBody>
      </p:sp>
      <p:sp>
        <p:nvSpPr>
          <p:cNvPr id="3" name="Subtitle 2"/>
          <p:cNvSpPr>
            <a:spLocks noGrp="1"/>
          </p:cNvSpPr>
          <p:nvPr>
            <p:ph type="subTitle" idx="1"/>
          </p:nvPr>
        </p:nvSpPr>
        <p:spPr>
          <a:xfrm>
            <a:off x="449072" y="1828800"/>
            <a:ext cx="7551928" cy="3962400"/>
          </a:xfrm>
        </p:spPr>
        <p:txBody>
          <a:bodyPr/>
          <a:lstStyle/>
          <a:p>
            <a:pPr marL="457200" indent="-457200">
              <a:buFont typeface="Wingdings" panose="05000000000000000000" pitchFamily="2" charset="2"/>
              <a:buChar char="Ø"/>
            </a:pPr>
            <a:r>
              <a:rPr lang="en-US" sz="2800" dirty="0" smtClean="0"/>
              <a:t>Since AHCCCS is </a:t>
            </a:r>
            <a:r>
              <a:rPr lang="en-US" sz="2800" dirty="0" smtClean="0"/>
              <a:t>payor</a:t>
            </a:r>
            <a:r>
              <a:rPr lang="en-US" sz="2800" dirty="0" smtClean="0"/>
              <a:t> of last </a:t>
            </a:r>
            <a:r>
              <a:rPr lang="en-US" sz="2800" dirty="0" smtClean="0"/>
              <a:t>resort, </a:t>
            </a:r>
            <a:r>
              <a:rPr lang="en-US" sz="2800" dirty="0" smtClean="0"/>
              <a:t>all claims for the stage must be submitted to </a:t>
            </a:r>
            <a:r>
              <a:rPr lang="en-US" sz="2800" dirty="0"/>
              <a:t>M</a:t>
            </a:r>
            <a:r>
              <a:rPr lang="en-US" sz="2800" dirty="0" smtClean="0"/>
              <a:t>edicare for payment.</a:t>
            </a:r>
          </a:p>
          <a:p>
            <a:pPr marL="457200" indent="-457200">
              <a:buFont typeface="Wingdings" panose="05000000000000000000" pitchFamily="2" charset="2"/>
              <a:buChar char="Ø"/>
            </a:pPr>
            <a:r>
              <a:rPr lang="en-US" sz="2800" dirty="0" smtClean="0"/>
              <a:t>The Stage reimbursement will be the contracted rate for the stage less the all the </a:t>
            </a:r>
            <a:r>
              <a:rPr lang="en-US" sz="2800" dirty="0"/>
              <a:t>M</a:t>
            </a:r>
            <a:r>
              <a:rPr lang="en-US" sz="2800" dirty="0" smtClean="0"/>
              <a:t>edicare paid on the claims for the stage.</a:t>
            </a:r>
          </a:p>
          <a:p>
            <a:pPr marL="457200" indent="-457200">
              <a:buFont typeface="Wingdings" panose="05000000000000000000" pitchFamily="2" charset="2"/>
              <a:buChar char="Ø"/>
            </a:pPr>
            <a:r>
              <a:rPr lang="en-US" sz="2800" dirty="0" smtClean="0"/>
              <a:t>Medicare EOB must be submitted with the Transplant Stage so it can be balanced</a:t>
            </a:r>
          </a:p>
        </p:txBody>
      </p:sp>
      <p:sp>
        <p:nvSpPr>
          <p:cNvPr id="4" name="Slide Number Placeholder 3"/>
          <p:cNvSpPr>
            <a:spLocks noGrp="1"/>
          </p:cNvSpPr>
          <p:nvPr>
            <p:ph type="sldNum" sz="quarter" idx="4"/>
          </p:nvPr>
        </p:nvSpPr>
        <p:spPr/>
        <p:txBody>
          <a:bodyPr/>
          <a:lstStyle/>
          <a:p>
            <a:fld id="{FF445594-FFE8-4E90-934C-EFF530110A38}" type="slidenum">
              <a:rPr lang="en-US" smtClean="0"/>
              <a:t>29</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39903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403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9072" y="304800"/>
            <a:ext cx="5723128" cy="762000"/>
          </a:xfrm>
        </p:spPr>
        <p:txBody>
          <a:bodyPr/>
          <a:lstStyle/>
          <a:p>
            <a:r>
              <a:rPr lang="en-US" b="1" dirty="0" smtClean="0">
                <a:solidFill>
                  <a:schemeClr val="bg1"/>
                </a:solidFill>
              </a:rPr>
              <a:t>WELCOME </a:t>
            </a:r>
            <a:endParaRPr lang="en-US" b="1" dirty="0">
              <a:solidFill>
                <a:schemeClr val="bg1"/>
              </a:solidFill>
            </a:endParaRPr>
          </a:p>
        </p:txBody>
      </p:sp>
      <p:sp>
        <p:nvSpPr>
          <p:cNvPr id="3" name="Subtitle 2"/>
          <p:cNvSpPr>
            <a:spLocks noGrp="1"/>
          </p:cNvSpPr>
          <p:nvPr>
            <p:ph type="subTitle" idx="1"/>
          </p:nvPr>
        </p:nvSpPr>
        <p:spPr>
          <a:xfrm>
            <a:off x="381000" y="1143000"/>
            <a:ext cx="7924800" cy="4724400"/>
          </a:xfrm>
        </p:spPr>
        <p:txBody>
          <a:bodyPr lIns="182880" tIns="274320" rIns="0" bIns="274320"/>
          <a:lstStyle/>
          <a:p>
            <a:pPr marL="914400" lvl="1" indent="-457200" algn="l">
              <a:buFont typeface="Arial" panose="020B0604020202020204" pitchFamily="34" charset="0"/>
              <a:buChar char="•"/>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Emergency procedures</a:t>
            </a:r>
          </a:p>
          <a:p>
            <a:pPr marL="914400" lvl="1" indent="-457200" algn="l">
              <a:buFont typeface="Arial" panose="020B0604020202020204" pitchFamily="34" charset="0"/>
              <a:buChar char="•"/>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Bathrooms</a:t>
            </a:r>
          </a:p>
          <a:p>
            <a:pPr marL="914400" lvl="1" indent="-457200" algn="l">
              <a:buFont typeface="Arial" panose="020B0604020202020204" pitchFamily="34" charset="0"/>
              <a:buChar char="•"/>
            </a:pP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Breakroom</a:t>
            </a:r>
          </a:p>
          <a:p>
            <a:pPr marL="914400" lvl="1" indent="-457200" algn="l">
              <a:buFont typeface="Arial" panose="020B0604020202020204" pitchFamily="34" charset="0"/>
              <a:buChar char="•"/>
            </a:pPr>
            <a:endPar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914400" lvl="1" indent="-457200" algn="l">
              <a:buFont typeface="Arial" panose="020B0604020202020204" pitchFamily="34" charset="0"/>
              <a:buChar char="•"/>
            </a:pPr>
            <a:endParaRPr lang="en-US" sz="1600" b="1" dirty="0" smtClean="0">
              <a:solidFill>
                <a:schemeClr val="accent1"/>
              </a:solidFill>
            </a:endParaRPr>
          </a:p>
          <a:p>
            <a:pPr marL="914400" lvl="1" indent="-457200" algn="l">
              <a:buFont typeface="Arial" panose="020B0604020202020204" pitchFamily="34" charset="0"/>
              <a:buChar char="•"/>
            </a:pPr>
            <a:endParaRPr lang="en-US" sz="1600" b="1" dirty="0">
              <a:solidFill>
                <a:schemeClr val="accent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387784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685800"/>
            <a:ext cx="7704328" cy="1066800"/>
          </a:xfrm>
        </p:spPr>
        <p:txBody>
          <a:bodyPr/>
          <a:lstStyle/>
          <a:p>
            <a:r>
              <a:rPr lang="en-US" dirty="0" smtClean="0"/>
              <a:t>Reminders –</a:t>
            </a:r>
            <a:br>
              <a:rPr lang="en-US" dirty="0" smtClean="0"/>
            </a:br>
            <a:r>
              <a:rPr lang="en-US" dirty="0" smtClean="0"/>
              <a:t>Out of State Transplants</a:t>
            </a:r>
            <a:endParaRPr lang="en-US" dirty="0"/>
          </a:p>
        </p:txBody>
      </p:sp>
      <p:sp>
        <p:nvSpPr>
          <p:cNvPr id="3" name="Subtitle 2"/>
          <p:cNvSpPr>
            <a:spLocks noGrp="1"/>
          </p:cNvSpPr>
          <p:nvPr>
            <p:ph type="subTitle" idx="1"/>
          </p:nvPr>
        </p:nvSpPr>
        <p:spPr>
          <a:xfrm>
            <a:off x="449072" y="1828800"/>
            <a:ext cx="7551928" cy="3962400"/>
          </a:xfrm>
        </p:spPr>
        <p:txBody>
          <a:bodyPr/>
          <a:lstStyle/>
          <a:p>
            <a:pPr marL="457200" indent="-457200">
              <a:buFont typeface="Wingdings" panose="05000000000000000000" pitchFamily="2" charset="2"/>
              <a:buChar char="Ø"/>
            </a:pPr>
            <a:r>
              <a:rPr lang="en-US" sz="2800" dirty="0" smtClean="0"/>
              <a:t>Please note: AHCCCS Medical Director </a:t>
            </a:r>
            <a:r>
              <a:rPr lang="en-US" sz="2800" b="1" dirty="0" smtClean="0"/>
              <a:t>MUST</a:t>
            </a:r>
            <a:r>
              <a:rPr lang="en-US" sz="2800" dirty="0" smtClean="0"/>
              <a:t> approve all </a:t>
            </a:r>
            <a:r>
              <a:rPr lang="en-US" sz="2800" dirty="0" smtClean="0"/>
              <a:t>out-of</a:t>
            </a:r>
            <a:r>
              <a:rPr lang="en-US" sz="2800" dirty="0"/>
              <a:t>-</a:t>
            </a:r>
            <a:r>
              <a:rPr lang="en-US" sz="2800" dirty="0" smtClean="0"/>
              <a:t>state </a:t>
            </a:r>
            <a:r>
              <a:rPr lang="en-US" sz="2800" dirty="0" smtClean="0"/>
              <a:t>transplants or transplants that occur at </a:t>
            </a:r>
            <a:r>
              <a:rPr lang="en-US" sz="2800" dirty="0" smtClean="0"/>
              <a:t>out-of-state </a:t>
            </a:r>
            <a:r>
              <a:rPr lang="en-US" sz="2800" dirty="0" smtClean="0"/>
              <a:t>contracted hospitals for non-contracted types</a:t>
            </a:r>
          </a:p>
          <a:p>
            <a:pPr marL="457200" indent="-457200">
              <a:buFont typeface="Wingdings" panose="05000000000000000000" pitchFamily="2" charset="2"/>
              <a:buChar char="Ø"/>
            </a:pPr>
            <a:r>
              <a:rPr lang="en-US" sz="2800" dirty="0" smtClean="0"/>
              <a:t>The Letter of Agreement (LOA) must be received and reviewed  by AHCCCS Rates and Reimbursement Manager before the case can be created in PMMIS.  </a:t>
            </a:r>
          </a:p>
        </p:txBody>
      </p:sp>
      <p:sp>
        <p:nvSpPr>
          <p:cNvPr id="4" name="Slide Number Placeholder 3"/>
          <p:cNvSpPr>
            <a:spLocks noGrp="1"/>
          </p:cNvSpPr>
          <p:nvPr>
            <p:ph type="sldNum" sz="quarter" idx="4"/>
          </p:nvPr>
        </p:nvSpPr>
        <p:spPr/>
        <p:txBody>
          <a:bodyPr/>
          <a:lstStyle/>
          <a:p>
            <a:fld id="{FF445594-FFE8-4E90-934C-EFF530110A38}" type="slidenum">
              <a:rPr lang="en-US" smtClean="0"/>
              <a:t>30</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713100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8161528" cy="762000"/>
          </a:xfrm>
        </p:spPr>
        <p:txBody>
          <a:bodyPr/>
          <a:lstStyle/>
          <a:p>
            <a:pPr algn="ctr"/>
            <a:r>
              <a:rPr lang="en-US" dirty="0" smtClean="0"/>
              <a:t>More Reminders</a:t>
            </a:r>
            <a:endParaRPr lang="en-US" dirty="0"/>
          </a:p>
        </p:txBody>
      </p:sp>
      <p:sp>
        <p:nvSpPr>
          <p:cNvPr id="3" name="Subtitle 2"/>
          <p:cNvSpPr>
            <a:spLocks noGrp="1"/>
          </p:cNvSpPr>
          <p:nvPr>
            <p:ph type="subTitle" idx="1"/>
          </p:nvPr>
        </p:nvSpPr>
        <p:spPr>
          <a:xfrm>
            <a:off x="30480" y="1524000"/>
            <a:ext cx="6629400" cy="4267200"/>
          </a:xfrm>
        </p:spPr>
        <p:txBody>
          <a:bodyPr/>
          <a:lstStyle/>
          <a:p>
            <a:pPr marL="1257300" lvl="2" indent="-342900" algn="l">
              <a:buFont typeface="Arial" panose="020B0604020202020204" pitchFamily="34" charset="0"/>
              <a:buChar char="•"/>
            </a:pPr>
            <a:r>
              <a:rPr lang="en-US" sz="3200" b="1" dirty="0" smtClean="0">
                <a:solidFill>
                  <a:schemeClr val="tx1">
                    <a:lumMod val="75000"/>
                  </a:schemeClr>
                </a:solidFill>
              </a:rPr>
              <a:t>Do not forget to monitor your cases over $1,000,000.00 so you can request to receive enhanced reinsurance.</a:t>
            </a:r>
          </a:p>
          <a:p>
            <a:pPr marL="1257300" lvl="2" indent="-342900" algn="l">
              <a:buFont typeface="Arial" panose="020B0604020202020204" pitchFamily="34" charset="0"/>
              <a:buChar char="•"/>
            </a:pPr>
            <a:r>
              <a:rPr lang="en-US" sz="3200" b="1" dirty="0" smtClean="0">
                <a:solidFill>
                  <a:schemeClr val="tx1">
                    <a:lumMod val="75000"/>
                  </a:schemeClr>
                </a:solidFill>
              </a:rPr>
              <a:t>Do not forget to </a:t>
            </a:r>
            <a:r>
              <a:rPr lang="en-US" sz="3200" b="1" dirty="0" smtClean="0">
                <a:solidFill>
                  <a:schemeClr val="tx1">
                    <a:lumMod val="75000"/>
                  </a:schemeClr>
                </a:solidFill>
              </a:rPr>
              <a:t>request </a:t>
            </a:r>
            <a:r>
              <a:rPr lang="en-US" sz="3200" b="1" dirty="0" smtClean="0">
                <a:solidFill>
                  <a:schemeClr val="tx1">
                    <a:lumMod val="75000"/>
                  </a:schemeClr>
                </a:solidFill>
              </a:rPr>
              <a:t>your catastrophic cases timely, (</a:t>
            </a:r>
            <a:r>
              <a:rPr lang="en-US" sz="3200" b="1" dirty="0" smtClean="0">
                <a:solidFill>
                  <a:schemeClr val="tx1">
                    <a:lumMod val="75000"/>
                  </a:schemeClr>
                </a:solidFill>
              </a:rPr>
              <a:t>ie</a:t>
            </a:r>
            <a:r>
              <a:rPr lang="en-US" sz="3200" b="1" dirty="0" smtClean="0">
                <a:solidFill>
                  <a:schemeClr val="tx1">
                    <a:lumMod val="75000"/>
                  </a:schemeClr>
                </a:solidFill>
              </a:rPr>
              <a:t>, HEM, VON, GCC, BIO)</a:t>
            </a:r>
          </a:p>
          <a:p>
            <a:pPr marL="1257300" lvl="2" indent="-342900" algn="l">
              <a:buFont typeface="Arial" panose="020B0604020202020204" pitchFamily="34" charset="0"/>
              <a:buChar char="•"/>
            </a:pPr>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marL="1714500" lvl="3"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1257300" lvl="2" indent="-342900" algn="l">
              <a:buFont typeface="Arial" panose="020B0604020202020204" pitchFamily="34" charset="0"/>
              <a:buChar char="•"/>
            </a:pPr>
            <a:endParaRPr lang="en-US" b="1" dirty="0" smtClean="0">
              <a:solidFill>
                <a:schemeClr val="accent1"/>
              </a:solidFill>
            </a:endParaRPr>
          </a:p>
          <a:p>
            <a:pPr lvl="2" algn="l"/>
            <a:endParaRPr lang="en-US" b="1" dirty="0" smtClean="0">
              <a:solidFill>
                <a:schemeClr val="accent1"/>
              </a:solidFill>
            </a:endParaRPr>
          </a:p>
          <a:p>
            <a:pPr marL="914400" lvl="1" indent="-457200" algn="l">
              <a:buFont typeface="Arial" panose="020B0604020202020204" pitchFamily="34" charset="0"/>
              <a:buChar char="•"/>
            </a:pPr>
            <a:endParaRPr lang="en-US" sz="3600" dirty="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21416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533400"/>
            <a:ext cx="5723128" cy="838200"/>
          </a:xfrm>
        </p:spPr>
        <p:txBody>
          <a:bodyPr/>
          <a:lstStyle/>
          <a:p>
            <a:r>
              <a:rPr lang="en-US" dirty="0" smtClean="0"/>
              <a:t>Reminders: SNF Rates</a:t>
            </a:r>
            <a:endParaRPr lang="en-US" dirty="0"/>
          </a:p>
        </p:txBody>
      </p:sp>
      <p:sp>
        <p:nvSpPr>
          <p:cNvPr id="3" name="Subtitle 2"/>
          <p:cNvSpPr>
            <a:spLocks noGrp="1"/>
          </p:cNvSpPr>
          <p:nvPr>
            <p:ph type="subTitle" idx="1"/>
          </p:nvPr>
        </p:nvSpPr>
        <p:spPr>
          <a:xfrm>
            <a:off x="449072" y="1447800"/>
            <a:ext cx="6713728" cy="4572000"/>
          </a:xfrm>
        </p:spPr>
        <p:txBody>
          <a:bodyPr/>
          <a:lstStyle/>
          <a:p>
            <a:pPr marL="457200" indent="-457200">
              <a:buFont typeface="Arial" panose="020B0604020202020204" pitchFamily="34" charset="0"/>
              <a:buChar char="•"/>
            </a:pPr>
            <a:r>
              <a:rPr lang="en-US" b="1" dirty="0" smtClean="0">
                <a:solidFill>
                  <a:schemeClr val="tx1">
                    <a:lumMod val="75000"/>
                  </a:schemeClr>
                </a:solidFill>
                <a:latin typeface="+mn-lt"/>
                <a:ea typeface="+mn-ea"/>
                <a:cs typeface="+mn-cs"/>
              </a:rPr>
              <a:t>MCOs </a:t>
            </a:r>
            <a:r>
              <a:rPr lang="en-US" b="1" dirty="0">
                <a:solidFill>
                  <a:schemeClr val="tx1">
                    <a:lumMod val="75000"/>
                  </a:schemeClr>
                </a:solidFill>
                <a:latin typeface="+mn-lt"/>
                <a:ea typeface="+mn-ea"/>
                <a:cs typeface="+mn-cs"/>
              </a:rPr>
              <a:t>are required to </a:t>
            </a:r>
            <a:r>
              <a:rPr lang="en-US" b="1" dirty="0" smtClean="0">
                <a:solidFill>
                  <a:schemeClr val="tx1">
                    <a:lumMod val="75000"/>
                  </a:schemeClr>
                </a:solidFill>
                <a:latin typeface="+mn-lt"/>
                <a:ea typeface="+mn-ea"/>
                <a:cs typeface="+mn-cs"/>
              </a:rPr>
              <a:t>submit SNF Rate grids annually - deadline for this year </a:t>
            </a:r>
            <a:r>
              <a:rPr lang="en-US" b="1" dirty="0">
                <a:solidFill>
                  <a:schemeClr val="tx1">
                    <a:lumMod val="75000"/>
                  </a:schemeClr>
                </a:solidFill>
                <a:latin typeface="+mn-lt"/>
                <a:ea typeface="+mn-ea"/>
                <a:cs typeface="+mn-cs"/>
              </a:rPr>
              <a:t>is Nov </a:t>
            </a:r>
            <a:r>
              <a:rPr lang="en-US" b="1" dirty="0" smtClean="0">
                <a:solidFill>
                  <a:schemeClr val="tx1">
                    <a:lumMod val="75000"/>
                  </a:schemeClr>
                </a:solidFill>
                <a:latin typeface="+mn-lt"/>
                <a:ea typeface="+mn-ea"/>
                <a:cs typeface="+mn-cs"/>
              </a:rPr>
              <a:t>30</a:t>
            </a:r>
            <a:r>
              <a:rPr lang="en-US" b="1" baseline="30000" dirty="0" smtClean="0">
                <a:solidFill>
                  <a:schemeClr val="tx1">
                    <a:lumMod val="75000"/>
                  </a:schemeClr>
                </a:solidFill>
                <a:latin typeface="+mn-lt"/>
                <a:ea typeface="+mn-ea"/>
                <a:cs typeface="+mn-cs"/>
              </a:rPr>
              <a:t>th</a:t>
            </a:r>
            <a:r>
              <a:rPr lang="en-US" b="1" dirty="0">
                <a:solidFill>
                  <a:schemeClr val="tx1">
                    <a:lumMod val="75000"/>
                  </a:schemeClr>
                </a:solidFill>
                <a:latin typeface="+mn-lt"/>
                <a:ea typeface="+mn-ea"/>
                <a:cs typeface="+mn-cs"/>
              </a:rPr>
              <a:t>.</a:t>
            </a:r>
            <a:r>
              <a:rPr lang="en-US" b="1" dirty="0" smtClean="0">
                <a:solidFill>
                  <a:schemeClr val="tx1">
                    <a:lumMod val="75000"/>
                  </a:schemeClr>
                </a:solidFill>
                <a:latin typeface="+mn-lt"/>
                <a:ea typeface="+mn-ea"/>
                <a:cs typeface="+mn-cs"/>
              </a:rPr>
              <a:t> </a:t>
            </a:r>
            <a:endParaRPr lang="en-US" b="1" dirty="0">
              <a:solidFill>
                <a:schemeClr val="tx1">
                  <a:lumMod val="75000"/>
                </a:schemeClr>
              </a:solidFill>
              <a:latin typeface="+mn-lt"/>
              <a:ea typeface="+mn-ea"/>
              <a:cs typeface="+mn-cs"/>
            </a:endParaRPr>
          </a:p>
          <a:p>
            <a:pPr marL="457200" indent="-457200">
              <a:buFont typeface="Arial" panose="020B0604020202020204" pitchFamily="34" charset="0"/>
              <a:buChar char="•"/>
            </a:pPr>
            <a:r>
              <a:rPr lang="en-US" b="1" dirty="0" smtClean="0">
                <a:solidFill>
                  <a:schemeClr val="tx1">
                    <a:lumMod val="75000"/>
                  </a:schemeClr>
                </a:solidFill>
                <a:latin typeface="+mn-lt"/>
                <a:ea typeface="+mn-ea"/>
                <a:cs typeface="+mn-cs"/>
              </a:rPr>
              <a:t>Also </a:t>
            </a:r>
            <a:r>
              <a:rPr lang="en-US" b="1" dirty="0" smtClean="0">
                <a:solidFill>
                  <a:schemeClr val="tx1">
                    <a:lumMod val="75000"/>
                  </a:schemeClr>
                </a:solidFill>
                <a:latin typeface="+mn-lt"/>
                <a:ea typeface="+mn-ea"/>
                <a:cs typeface="+mn-cs"/>
              </a:rPr>
              <a:t>MCOs </a:t>
            </a:r>
            <a:r>
              <a:rPr lang="en-US" b="1" dirty="0">
                <a:solidFill>
                  <a:schemeClr val="tx1">
                    <a:lumMod val="75000"/>
                  </a:schemeClr>
                </a:solidFill>
                <a:latin typeface="+mn-lt"/>
                <a:ea typeface="+mn-ea"/>
                <a:cs typeface="+mn-cs"/>
              </a:rPr>
              <a:t>must also </a:t>
            </a:r>
            <a:r>
              <a:rPr lang="en-US" b="1" dirty="0" smtClean="0">
                <a:solidFill>
                  <a:schemeClr val="tx1">
                    <a:lumMod val="75000"/>
                  </a:schemeClr>
                </a:solidFill>
                <a:latin typeface="+mn-lt"/>
                <a:ea typeface="+mn-ea"/>
                <a:cs typeface="+mn-cs"/>
              </a:rPr>
              <a:t>submit updated SNF Grids </a:t>
            </a:r>
            <a:r>
              <a:rPr lang="en-US" b="1" dirty="0">
                <a:solidFill>
                  <a:schemeClr val="tx1">
                    <a:lumMod val="75000"/>
                  </a:schemeClr>
                </a:solidFill>
                <a:latin typeface="+mn-lt"/>
                <a:ea typeface="+mn-ea"/>
                <a:cs typeface="+mn-cs"/>
              </a:rPr>
              <a:t>when rates </a:t>
            </a:r>
            <a:r>
              <a:rPr lang="en-US" b="1" dirty="0" smtClean="0">
                <a:solidFill>
                  <a:schemeClr val="tx1">
                    <a:lumMod val="75000"/>
                  </a:schemeClr>
                </a:solidFill>
                <a:latin typeface="+mn-lt"/>
                <a:ea typeface="+mn-ea"/>
                <a:cs typeface="+mn-cs"/>
              </a:rPr>
              <a:t>change</a:t>
            </a:r>
          </a:p>
          <a:p>
            <a:endParaRPr lang="en-US" sz="2800" b="1" dirty="0">
              <a:solidFill>
                <a:schemeClr val="accent1"/>
              </a:solidFill>
              <a:latin typeface="+mn-lt"/>
              <a:ea typeface="+mn-ea"/>
              <a:cs typeface="+mn-cs"/>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32</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313992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33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04800" y="1524000"/>
            <a:ext cx="7315200" cy="4038600"/>
          </a:xfrm>
        </p:spPr>
        <p:txBody>
          <a:bodyPr/>
          <a:lstStyle/>
          <a:p>
            <a:pPr lvl="1" algn="l"/>
            <a:r>
              <a:rPr lang="en-US" sz="2400" b="1" dirty="0" smtClean="0">
                <a:solidFill>
                  <a:schemeClr val="tx1">
                    <a:lumMod val="75000"/>
                  </a:schemeClr>
                </a:solidFill>
              </a:rPr>
              <a:t>Remember - No Manual Voids during Reinsurance Pricing Cycle.</a:t>
            </a:r>
          </a:p>
          <a:p>
            <a:pPr lvl="1" algn="l"/>
            <a:r>
              <a:rPr lang="en-US" sz="2400" b="1" dirty="0" smtClean="0">
                <a:solidFill>
                  <a:schemeClr val="tx1">
                    <a:lumMod val="75000"/>
                  </a:schemeClr>
                </a:solidFill>
              </a:rPr>
              <a:t>Why?</a:t>
            </a:r>
          </a:p>
          <a:p>
            <a:pPr lvl="1" algn="l"/>
            <a:r>
              <a:rPr lang="en-US" sz="2400" b="1" dirty="0" smtClean="0">
                <a:solidFill>
                  <a:schemeClr val="tx1">
                    <a:lumMod val="75000"/>
                  </a:schemeClr>
                </a:solidFill>
              </a:rPr>
              <a:t>Because the claim will be voided in Encounters but will still be a clean paid claim in Reinsurance.</a:t>
            </a:r>
          </a:p>
          <a:p>
            <a:pPr lvl="1" algn="l"/>
            <a:r>
              <a:rPr lang="en-US" sz="2400" b="1" dirty="0">
                <a:solidFill>
                  <a:schemeClr val="tx1">
                    <a:lumMod val="75000"/>
                  </a:schemeClr>
                </a:solidFill>
              </a:rPr>
              <a:t>T</a:t>
            </a:r>
            <a:r>
              <a:rPr lang="en-US" sz="2400" b="1" dirty="0" smtClean="0">
                <a:solidFill>
                  <a:schemeClr val="tx1">
                    <a:lumMod val="75000"/>
                  </a:schemeClr>
                </a:solidFill>
              </a:rPr>
              <a:t>hat represents an overpayment and per OR Standard 3, AHCCCS Reinsurance must be notified of overpayments</a:t>
            </a:r>
            <a:r>
              <a:rPr lang="en-US" sz="2400" b="1" dirty="0">
                <a:solidFill>
                  <a:schemeClr val="tx1">
                    <a:lumMod val="75000"/>
                  </a:schemeClr>
                </a:solidFill>
              </a:rPr>
              <a:t>.</a:t>
            </a:r>
            <a:endParaRPr lang="en-US" sz="2400" b="1" dirty="0" smtClean="0">
              <a:solidFill>
                <a:schemeClr val="tx1">
                  <a:lumMod val="75000"/>
                </a:schemeClr>
              </a:solidFill>
            </a:endParaRPr>
          </a:p>
          <a:p>
            <a:pPr lvl="1" algn="l"/>
            <a:endParaRPr lang="en-US" sz="4400" b="1" dirty="0" smtClean="0">
              <a:solidFill>
                <a:schemeClr val="accent1"/>
              </a:solidFill>
            </a:endParaRPr>
          </a:p>
          <a:p>
            <a:pPr lvl="1" algn="l"/>
            <a:endParaRPr lang="en-US" sz="2400" b="1" dirty="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381000" y="524470"/>
            <a:ext cx="6553200" cy="769441"/>
          </a:xfrm>
          <a:prstGeom prst="rect">
            <a:avLst/>
          </a:prstGeom>
          <a:noFill/>
        </p:spPr>
        <p:txBody>
          <a:bodyPr wrap="squar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Reminders </a:t>
            </a: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 continued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9356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34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381000" y="1128910"/>
            <a:ext cx="6096000" cy="4267200"/>
          </a:xfrm>
        </p:spPr>
        <p:txBody>
          <a:bodyPr/>
          <a:lstStyle/>
          <a:p>
            <a:pPr marL="914400" lvl="1" indent="-457200" algn="l">
              <a:buFont typeface="Wingdings" panose="05000000000000000000" pitchFamily="2" charset="2"/>
              <a:buChar char="v"/>
            </a:pPr>
            <a:r>
              <a:rPr lang="en-US" sz="1800" b="1" dirty="0" smtClean="0">
                <a:solidFill>
                  <a:schemeClr val="accent1"/>
                </a:solidFill>
              </a:rPr>
              <a:t>The only reason a claim can be accepted by AHCCCS Reinsurance past the 15 month timely filing deadline is if the claim was part of a grievance or claims dispute.</a:t>
            </a:r>
          </a:p>
          <a:p>
            <a:pPr marL="914400" lvl="1" indent="-457200" algn="l">
              <a:buFont typeface="Wingdings" panose="05000000000000000000" pitchFamily="2" charset="2"/>
              <a:buChar char="v"/>
            </a:pPr>
            <a:r>
              <a:rPr lang="en-US" sz="1800" b="1" dirty="0" smtClean="0">
                <a:solidFill>
                  <a:schemeClr val="accent1"/>
                </a:solidFill>
              </a:rPr>
              <a:t>Claims dispute must be received by AHCCCS Reinsurance within 90 calendar </a:t>
            </a:r>
            <a:r>
              <a:rPr lang="en-US" sz="1800" b="1" dirty="0">
                <a:solidFill>
                  <a:schemeClr val="accent1"/>
                </a:solidFill>
              </a:rPr>
              <a:t>days of the date of the final claim dispute decision or hearing decision, or Director’s decision, or other legal action/proceeding whichever is </a:t>
            </a:r>
            <a:r>
              <a:rPr lang="en-US" sz="1800" b="1" dirty="0" smtClean="0">
                <a:solidFill>
                  <a:schemeClr val="accent1"/>
                </a:solidFill>
              </a:rPr>
              <a:t>applicable</a:t>
            </a:r>
          </a:p>
          <a:p>
            <a:pPr marL="914400" lvl="1" indent="-457200" algn="l">
              <a:buFont typeface="Wingdings" panose="05000000000000000000" pitchFamily="2" charset="2"/>
              <a:buChar char="v"/>
            </a:pPr>
            <a:r>
              <a:rPr lang="en-US" sz="1800" b="1" dirty="0">
                <a:solidFill>
                  <a:schemeClr val="accent1"/>
                </a:solidFill>
              </a:rPr>
              <a:t>Encounters for </a:t>
            </a:r>
            <a:r>
              <a:rPr lang="en-US" sz="1800" b="1" dirty="0" smtClean="0">
                <a:solidFill>
                  <a:schemeClr val="accent1"/>
                </a:solidFill>
              </a:rPr>
              <a:t>Reinsurance </a:t>
            </a:r>
            <a:r>
              <a:rPr lang="en-US" sz="1800" b="1" dirty="0">
                <a:solidFill>
                  <a:schemeClr val="accent1"/>
                </a:solidFill>
              </a:rPr>
              <a:t>claims that have passed the </a:t>
            </a:r>
            <a:r>
              <a:rPr lang="en-US" sz="1800" b="1" dirty="0" smtClean="0">
                <a:solidFill>
                  <a:schemeClr val="accent1"/>
                </a:solidFill>
              </a:rPr>
              <a:t>15-month </a:t>
            </a:r>
            <a:r>
              <a:rPr lang="en-US" sz="1800" b="1" dirty="0">
                <a:solidFill>
                  <a:schemeClr val="accent1"/>
                </a:solidFill>
              </a:rPr>
              <a:t>deadline and are being adjusted due to a grievance or appeal decision must be submitted and pass all encounter and reinsurance edits within 90 calendar days of the date of the final claim dispute decision or hearing decision, or Director’s decision, or other legal action/proceeding whichever is applicable.</a:t>
            </a:r>
            <a:endParaRPr lang="en-US" sz="1800" b="1" dirty="0" smtClean="0">
              <a:solidFill>
                <a:schemeClr val="accent1"/>
              </a:solidFill>
            </a:endParaRPr>
          </a:p>
          <a:p>
            <a:pPr marL="1028700" lvl="1" indent="-571500" algn="l">
              <a:buFont typeface="Wingdings" panose="05000000000000000000" pitchFamily="2" charset="2"/>
              <a:buChar char="v"/>
            </a:pPr>
            <a:endParaRPr lang="en-US" sz="2400" b="1" dirty="0" smtClean="0">
              <a:solidFill>
                <a:schemeClr val="accent1"/>
              </a:solidFill>
            </a:endParaRP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580509" y="524470"/>
            <a:ext cx="7605736" cy="584775"/>
          </a:xfrm>
          <a:prstGeom prst="rect">
            <a:avLst/>
          </a:prstGeom>
          <a:noFill/>
        </p:spPr>
        <p:txBody>
          <a:bodyPr wrap="none" lIns="91440" tIns="45720" rIns="91440" bIns="45720">
            <a:spAutoFit/>
          </a:bodyPr>
          <a:lstStyle/>
          <a:p>
            <a:pPr algn="ctr"/>
            <a:r>
              <a:rPr lang="en-US" sz="32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Reminder – Claims </a:t>
            </a:r>
            <a:r>
              <a:rPr lang="en-US" sz="3200"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D</a:t>
            </a:r>
            <a:r>
              <a:rPr lang="en-US" sz="32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ispute or Grievances</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067658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475728" cy="685800"/>
          </a:xfrm>
        </p:spPr>
        <p:txBody>
          <a:bodyPr/>
          <a:lstStyle/>
          <a:p>
            <a:r>
              <a:rPr lang="en-US" dirty="0" smtClean="0"/>
              <a:t>More </a:t>
            </a:r>
            <a:r>
              <a:rPr lang="en-US" dirty="0" smtClean="0"/>
              <a:t>Reminders</a:t>
            </a:r>
            <a:endParaRPr lang="en-US" dirty="0"/>
          </a:p>
        </p:txBody>
      </p:sp>
      <p:sp>
        <p:nvSpPr>
          <p:cNvPr id="3" name="Subtitle 2"/>
          <p:cNvSpPr>
            <a:spLocks noGrp="1"/>
          </p:cNvSpPr>
          <p:nvPr>
            <p:ph type="subTitle" idx="1"/>
          </p:nvPr>
        </p:nvSpPr>
        <p:spPr>
          <a:xfrm>
            <a:off x="457200" y="533400"/>
            <a:ext cx="6934200" cy="5334000"/>
          </a:xfrm>
        </p:spPr>
        <p:txBody>
          <a:bodyPr/>
          <a:lstStyle/>
          <a:p>
            <a:pPr marL="457200" indent="-457200">
              <a:buFont typeface="Arial" panose="020B0604020202020204" pitchFamily="34" charset="0"/>
              <a:buChar char="•"/>
            </a:pPr>
            <a:endParaRPr lang="en-US" sz="1200" dirty="0" smtClean="0">
              <a:solidFill>
                <a:schemeClr val="tx2">
                  <a:lumMod val="60000"/>
                  <a:lumOff val="40000"/>
                </a:schemeClr>
              </a:solidFill>
            </a:endParaRPr>
          </a:p>
          <a:p>
            <a:pPr marL="457200" indent="-457200">
              <a:buFont typeface="Wingdings" panose="05000000000000000000" pitchFamily="2" charset="2"/>
              <a:buChar char="ü"/>
            </a:pPr>
            <a:endParaRPr lang="en-US" sz="2800" b="1" dirty="0" smtClean="0">
              <a:solidFill>
                <a:schemeClr val="accent1"/>
              </a:solidFill>
              <a:latin typeface="+mn-lt"/>
              <a:ea typeface="+mn-ea"/>
              <a:cs typeface="+mn-cs"/>
            </a:endParaRPr>
          </a:p>
          <a:p>
            <a:pPr marL="457200" indent="-457200">
              <a:buFont typeface="Wingdings" panose="05000000000000000000" pitchFamily="2" charset="2"/>
              <a:buChar char="ü"/>
            </a:pPr>
            <a:r>
              <a:rPr lang="en-US" sz="2800" b="1" dirty="0" smtClean="0">
                <a:solidFill>
                  <a:schemeClr val="accent1"/>
                </a:solidFill>
                <a:latin typeface="+mn-lt"/>
                <a:ea typeface="+mn-ea"/>
                <a:cs typeface="+mn-cs"/>
              </a:rPr>
              <a:t>There is no Transplant Reinsurance for Kidney Transplants as they are capitated.</a:t>
            </a:r>
          </a:p>
          <a:p>
            <a:pPr marL="457200" indent="-457200">
              <a:buFont typeface="Wingdings" panose="05000000000000000000" pitchFamily="2" charset="2"/>
              <a:buChar char="ü"/>
            </a:pPr>
            <a:r>
              <a:rPr lang="en-US" sz="2800" b="1" dirty="0" smtClean="0">
                <a:solidFill>
                  <a:schemeClr val="accent1"/>
                </a:solidFill>
                <a:latin typeface="+mn-lt"/>
                <a:ea typeface="+mn-ea"/>
                <a:cs typeface="+mn-cs"/>
              </a:rPr>
              <a:t>All </a:t>
            </a:r>
            <a:r>
              <a:rPr lang="en-US" sz="2800" b="1" dirty="0">
                <a:solidFill>
                  <a:schemeClr val="accent1"/>
                </a:solidFill>
                <a:latin typeface="+mn-lt"/>
                <a:ea typeface="+mn-ea"/>
                <a:cs typeface="+mn-cs"/>
              </a:rPr>
              <a:t>providers must be </a:t>
            </a:r>
            <a:r>
              <a:rPr lang="en-US" sz="2800" b="1" dirty="0" smtClean="0">
                <a:solidFill>
                  <a:schemeClr val="accent1"/>
                </a:solidFill>
                <a:latin typeface="+mn-lt"/>
                <a:ea typeface="+mn-ea"/>
                <a:cs typeface="+mn-cs"/>
              </a:rPr>
              <a:t>registered.</a:t>
            </a:r>
          </a:p>
          <a:p>
            <a:pPr marL="457200" indent="-457200">
              <a:buFont typeface="Wingdings" panose="05000000000000000000" pitchFamily="2" charset="2"/>
              <a:buChar char="ü"/>
            </a:pPr>
            <a:r>
              <a:rPr lang="en-US" sz="2800" b="1" dirty="0">
                <a:solidFill>
                  <a:schemeClr val="accent1"/>
                </a:solidFill>
                <a:latin typeface="+mn-lt"/>
              </a:rPr>
              <a:t>Notwithstanding the denial of reinsurance by AHCCCS, the Contractor is responsible for payment of claims for all services approved by the Contractor. </a:t>
            </a:r>
          </a:p>
          <a:p>
            <a:pPr marL="457200" indent="-457200">
              <a:buFont typeface="Wingdings" panose="05000000000000000000" pitchFamily="2" charset="2"/>
              <a:buChar char="ü"/>
            </a:pPr>
            <a:endParaRPr lang="en-US" sz="2800" b="1" dirty="0" smtClean="0">
              <a:solidFill>
                <a:schemeClr val="accent1"/>
              </a:solidFill>
              <a:latin typeface="+mn-lt"/>
              <a:ea typeface="+mn-ea"/>
              <a:cs typeface="+mn-cs"/>
            </a:endParaRPr>
          </a:p>
          <a:p>
            <a:pPr marL="457200" indent="-457200">
              <a:buFont typeface="Wingdings" panose="05000000000000000000" pitchFamily="2" charset="2"/>
              <a:buChar char="ü"/>
            </a:pPr>
            <a:endParaRPr lang="en-US" sz="2800" b="1" dirty="0">
              <a:solidFill>
                <a:schemeClr val="accent1"/>
              </a:solidFill>
              <a:latin typeface="+mn-lt"/>
              <a:ea typeface="+mn-ea"/>
              <a:cs typeface="+mn-cs"/>
            </a:endParaRP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endParaRPr lang="en-US" sz="1200" dirty="0" smtClean="0">
              <a:solidFill>
                <a:schemeClr val="tx2">
                  <a:lumMod val="60000"/>
                  <a:lumOff val="4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35</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187186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36</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Subtitle 2"/>
          <p:cNvSpPr>
            <a:spLocks noGrp="1"/>
          </p:cNvSpPr>
          <p:nvPr>
            <p:ph type="subTitle" idx="1"/>
          </p:nvPr>
        </p:nvSpPr>
        <p:spPr>
          <a:xfrm>
            <a:off x="76200" y="1066800"/>
            <a:ext cx="7315200" cy="4724400"/>
          </a:xfrm>
        </p:spPr>
        <p:txBody>
          <a:bodyPr/>
          <a:lstStyle/>
          <a:p>
            <a:pPr lvl="1" algn="l"/>
            <a:endParaRPr lang="en-US" sz="2400" b="1" dirty="0">
              <a:solidFill>
                <a:schemeClr val="accent1"/>
              </a:solidFill>
            </a:endParaRPr>
          </a:p>
          <a:p>
            <a:pPr marL="1028700" lvl="1" indent="-571500" algn="l">
              <a:buFont typeface="Wingdings" panose="05000000000000000000" pitchFamily="2" charset="2"/>
              <a:buChar char="v"/>
            </a:pPr>
            <a:r>
              <a:rPr lang="en-US" sz="3600" b="1" dirty="0" smtClean="0">
                <a:solidFill>
                  <a:schemeClr val="accent1"/>
                </a:solidFill>
              </a:rPr>
              <a:t>AHCCCS is still reviewing Transplant payment methodologies.	</a:t>
            </a:r>
          </a:p>
          <a:p>
            <a:pPr marL="1028700" lvl="1" indent="-571500" algn="l">
              <a:buFont typeface="Wingdings" panose="05000000000000000000" pitchFamily="2" charset="2"/>
              <a:buChar char="v"/>
            </a:pPr>
            <a:r>
              <a:rPr lang="en-US" sz="3600" b="1" dirty="0" smtClean="0">
                <a:solidFill>
                  <a:schemeClr val="accent1"/>
                </a:solidFill>
              </a:rPr>
              <a:t>Transplant rates and methodologies scheduled for 10/1/20 along with update of contract</a:t>
            </a:r>
          </a:p>
          <a:p>
            <a:pPr marL="1028700" lvl="1" indent="-571500" algn="l">
              <a:buFont typeface="Wingdings" panose="05000000000000000000" pitchFamily="2" charset="2"/>
              <a:buChar char="v"/>
            </a:pPr>
            <a:endParaRPr lang="en-US" sz="3600" b="1" dirty="0">
              <a:solidFill>
                <a:schemeClr val="accent1"/>
              </a:solidFill>
            </a:endParaRPr>
          </a:p>
        </p:txBody>
      </p:sp>
      <p:sp>
        <p:nvSpPr>
          <p:cNvPr id="2" name="Rectangle 1"/>
          <p:cNvSpPr/>
          <p:nvPr/>
        </p:nvSpPr>
        <p:spPr>
          <a:xfrm>
            <a:off x="1069809" y="524470"/>
            <a:ext cx="6627135" cy="769441"/>
          </a:xfrm>
          <a:prstGeom prst="rect">
            <a:avLst/>
          </a:prstGeom>
          <a:noFill/>
        </p:spPr>
        <p:txBody>
          <a:bodyPr wrap="none" lIns="91440" tIns="45720" rIns="91440" bIns="45720">
            <a:spAutoFit/>
          </a:bodyPr>
          <a:lstStyle/>
          <a:p>
            <a:pPr algn="ctr"/>
            <a:r>
              <a:rPr lang="en-US" sz="4400" dirty="0" smtClean="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rPr>
              <a:t>Transplant Rebase update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775426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87351767"/>
              </p:ext>
            </p:extLst>
          </p:nvPr>
        </p:nvGraphicFramePr>
        <p:xfrm>
          <a:off x="449072" y="762000"/>
          <a:ext cx="671372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t>37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9141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5FB3F24E-7EF8-4E1F-A709-1A138470A1A7}"/>
                                            </p:graphicEl>
                                          </p:spTgt>
                                        </p:tgtEl>
                                        <p:attrNameLst>
                                          <p:attrName>fillcolor</p:attrName>
                                        </p:attrNameLst>
                                      </p:cBhvr>
                                      <p:to>
                                        <a:schemeClr val="accent2"/>
                                      </p:to>
                                    </p:animClr>
                                    <p:set>
                                      <p:cBhvr>
                                        <p:cTn id="7" dur="2000" fill="hold"/>
                                        <p:tgtEl>
                                          <p:spTgt spid="6">
                                            <p:graphicEl>
                                              <a:dgm id="{5FB3F24E-7EF8-4E1F-A709-1A138470A1A7}"/>
                                            </p:graphicEl>
                                          </p:spTgt>
                                        </p:tgtEl>
                                        <p:attrNameLst>
                                          <p:attrName>fill.type</p:attrName>
                                        </p:attrNameLst>
                                      </p:cBhvr>
                                      <p:to>
                                        <p:strVal val="solid"/>
                                      </p:to>
                                    </p:set>
                                    <p:set>
                                      <p:cBhvr>
                                        <p:cTn id="8" dur="2000" fill="hold"/>
                                        <p:tgtEl>
                                          <p:spTgt spid="6">
                                            <p:graphicEl>
                                              <a:dgm id="{5FB3F24E-7EF8-4E1F-A709-1A138470A1A7}"/>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6">
                                            <p:graphicEl>
                                              <a:dgm id="{2496BDFD-5C27-419A-9B8B-A524C3B72312}"/>
                                            </p:graphicEl>
                                          </p:spTgt>
                                        </p:tgtEl>
                                        <p:attrNameLst>
                                          <p:attrName>fillcolor</p:attrName>
                                        </p:attrNameLst>
                                      </p:cBhvr>
                                      <p:to>
                                        <a:schemeClr val="accent2"/>
                                      </p:to>
                                    </p:animClr>
                                    <p:set>
                                      <p:cBhvr>
                                        <p:cTn id="11" dur="2000" fill="hold"/>
                                        <p:tgtEl>
                                          <p:spTgt spid="6">
                                            <p:graphicEl>
                                              <a:dgm id="{2496BDFD-5C27-419A-9B8B-A524C3B72312}"/>
                                            </p:graphicEl>
                                          </p:spTgt>
                                        </p:tgtEl>
                                        <p:attrNameLst>
                                          <p:attrName>fill.type</p:attrName>
                                        </p:attrNameLst>
                                      </p:cBhvr>
                                      <p:to>
                                        <p:strVal val="solid"/>
                                      </p:to>
                                    </p:set>
                                    <p:set>
                                      <p:cBhvr>
                                        <p:cTn id="12" dur="2000" fill="hold"/>
                                        <p:tgtEl>
                                          <p:spTgt spid="6">
                                            <p:graphicEl>
                                              <a:dgm id="{2496BDFD-5C27-419A-9B8B-A524C3B723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6">
                                            <p:graphicEl>
                                              <a:dgm id="{1E76C974-E6D6-491D-921F-A5E122E8FB7F}"/>
                                            </p:graphicEl>
                                          </p:spTgt>
                                        </p:tgtEl>
                                        <p:attrNameLst>
                                          <p:attrName>fillcolor</p:attrName>
                                        </p:attrNameLst>
                                      </p:cBhvr>
                                      <p:to>
                                        <a:schemeClr val="accent2"/>
                                      </p:to>
                                    </p:animClr>
                                    <p:set>
                                      <p:cBhvr>
                                        <p:cTn id="15" dur="2000" fill="hold"/>
                                        <p:tgtEl>
                                          <p:spTgt spid="6">
                                            <p:graphicEl>
                                              <a:dgm id="{1E76C974-E6D6-491D-921F-A5E122E8FB7F}"/>
                                            </p:graphicEl>
                                          </p:spTgt>
                                        </p:tgtEl>
                                        <p:attrNameLst>
                                          <p:attrName>fill.type</p:attrName>
                                        </p:attrNameLst>
                                      </p:cBhvr>
                                      <p:to>
                                        <p:strVal val="solid"/>
                                      </p:to>
                                    </p:set>
                                    <p:set>
                                      <p:cBhvr>
                                        <p:cTn id="16" dur="2000" fill="hold"/>
                                        <p:tgtEl>
                                          <p:spTgt spid="6">
                                            <p:graphicEl>
                                              <a:dgm id="{1E76C974-E6D6-491D-921F-A5E122E8FB7F}"/>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6">
                                            <p:graphicEl>
                                              <a:dgm id="{5FB3F24E-7EF8-4E1F-A709-1A138470A1A7}"/>
                                            </p:graphicEl>
                                          </p:spTgt>
                                        </p:tgtEl>
                                      </p:cBhvr>
                                    </p:animEffect>
                                    <p:animScale>
                                      <p:cBhvr>
                                        <p:cTn id="21" dur="250" autoRev="1" fill="hold"/>
                                        <p:tgtEl>
                                          <p:spTgt spid="6">
                                            <p:graphicEl>
                                              <a:dgm id="{5FB3F24E-7EF8-4E1F-A709-1A138470A1A7}"/>
                                            </p:graphicEl>
                                          </p:spTgt>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6">
                                            <p:graphicEl>
                                              <a:dgm id="{2496BDFD-5C27-419A-9B8B-A524C3B72312}"/>
                                            </p:graphicEl>
                                          </p:spTgt>
                                        </p:tgtEl>
                                      </p:cBhvr>
                                    </p:animEffect>
                                    <p:animScale>
                                      <p:cBhvr>
                                        <p:cTn id="24" dur="250" autoRev="1" fill="hold"/>
                                        <p:tgtEl>
                                          <p:spTgt spid="6">
                                            <p:graphicEl>
                                              <a:dgm id="{2496BDFD-5C27-419A-9B8B-A524C3B72312}"/>
                                            </p:graphicEl>
                                          </p:spTgt>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6">
                                            <p:graphicEl>
                                              <a:dgm id="{1E76C974-E6D6-491D-921F-A5E122E8FB7F}"/>
                                            </p:graphicEl>
                                          </p:spTgt>
                                        </p:tgtEl>
                                      </p:cBhvr>
                                    </p:animEffect>
                                    <p:animScale>
                                      <p:cBhvr>
                                        <p:cTn id="27" dur="250" autoRev="1" fill="hold"/>
                                        <p:tgtEl>
                                          <p:spTgt spid="6">
                                            <p:graphicEl>
                                              <a:dgm id="{1E76C974-E6D6-491D-921F-A5E122E8FB7F}"/>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250" autoRev="1" fill="remove"/>
                                        <p:tgtEl>
                                          <p:spTgt spid="6">
                                            <p:graphicEl>
                                              <a:dgm id="{5FB3F24E-7EF8-4E1F-A709-1A138470A1A7}"/>
                                            </p:graphicEl>
                                          </p:spTgt>
                                        </p:tgtEl>
                                        <p:attrNameLst>
                                          <p:attrName>style.color</p:attrName>
                                        </p:attrNameLst>
                                      </p:cBhvr>
                                      <p:to>
                                        <a:schemeClr val="bg1"/>
                                      </p:to>
                                    </p:animClr>
                                    <p:animClr clrSpc="rgb" dir="cw">
                                      <p:cBhvr>
                                        <p:cTn id="32" dur="250" autoRev="1" fill="remove"/>
                                        <p:tgtEl>
                                          <p:spTgt spid="6">
                                            <p:graphicEl>
                                              <a:dgm id="{5FB3F24E-7EF8-4E1F-A709-1A138470A1A7}"/>
                                            </p:graphicEl>
                                          </p:spTgt>
                                        </p:tgtEl>
                                        <p:attrNameLst>
                                          <p:attrName>fillcolor</p:attrName>
                                        </p:attrNameLst>
                                      </p:cBhvr>
                                      <p:to>
                                        <a:schemeClr val="bg1"/>
                                      </p:to>
                                    </p:animClr>
                                    <p:set>
                                      <p:cBhvr>
                                        <p:cTn id="33" dur="250" autoRev="1" fill="remove"/>
                                        <p:tgtEl>
                                          <p:spTgt spid="6">
                                            <p:graphicEl>
                                              <a:dgm id="{5FB3F24E-7EF8-4E1F-A709-1A138470A1A7}"/>
                                            </p:graphicEl>
                                          </p:spTgt>
                                        </p:tgtEl>
                                        <p:attrNameLst>
                                          <p:attrName>fill.type</p:attrName>
                                        </p:attrNameLst>
                                      </p:cBhvr>
                                      <p:to>
                                        <p:strVal val="solid"/>
                                      </p:to>
                                    </p:set>
                                    <p:set>
                                      <p:cBhvr>
                                        <p:cTn id="34" dur="250" autoRev="1" fill="remove"/>
                                        <p:tgtEl>
                                          <p:spTgt spid="6">
                                            <p:graphicEl>
                                              <a:dgm id="{5FB3F24E-7EF8-4E1F-A709-1A138470A1A7}"/>
                                            </p:graphicEl>
                                          </p:spTgt>
                                        </p:tgtEl>
                                        <p:attrNameLst>
                                          <p:attrName>fill.on</p:attrName>
                                        </p:attrNameLst>
                                      </p:cBhvr>
                                      <p:to>
                                        <p:strVal val="true"/>
                                      </p:to>
                                    </p:set>
                                  </p:childTnLst>
                                </p:cTn>
                              </p:par>
                              <p:par>
                                <p:cTn id="35" presetID="27" presetClass="emph" presetSubtype="0" fill="remove" grpId="2" nodeType="withEffect">
                                  <p:stCondLst>
                                    <p:cond delay="0"/>
                                  </p:stCondLst>
                                  <p:childTnLst>
                                    <p:animClr clrSpc="rgb" dir="cw">
                                      <p:cBhvr override="childStyle">
                                        <p:cTn id="36" dur="250" autoRev="1" fill="remove"/>
                                        <p:tgtEl>
                                          <p:spTgt spid="6">
                                            <p:graphicEl>
                                              <a:dgm id="{2496BDFD-5C27-419A-9B8B-A524C3B72312}"/>
                                            </p:graphicEl>
                                          </p:spTgt>
                                        </p:tgtEl>
                                        <p:attrNameLst>
                                          <p:attrName>style.color</p:attrName>
                                        </p:attrNameLst>
                                      </p:cBhvr>
                                      <p:to>
                                        <a:schemeClr val="bg1"/>
                                      </p:to>
                                    </p:animClr>
                                    <p:animClr clrSpc="rgb" dir="cw">
                                      <p:cBhvr>
                                        <p:cTn id="37" dur="250" autoRev="1" fill="remove"/>
                                        <p:tgtEl>
                                          <p:spTgt spid="6">
                                            <p:graphicEl>
                                              <a:dgm id="{2496BDFD-5C27-419A-9B8B-A524C3B72312}"/>
                                            </p:graphicEl>
                                          </p:spTgt>
                                        </p:tgtEl>
                                        <p:attrNameLst>
                                          <p:attrName>fillcolor</p:attrName>
                                        </p:attrNameLst>
                                      </p:cBhvr>
                                      <p:to>
                                        <a:schemeClr val="bg1"/>
                                      </p:to>
                                    </p:animClr>
                                    <p:set>
                                      <p:cBhvr>
                                        <p:cTn id="38" dur="250" autoRev="1" fill="remove"/>
                                        <p:tgtEl>
                                          <p:spTgt spid="6">
                                            <p:graphicEl>
                                              <a:dgm id="{2496BDFD-5C27-419A-9B8B-A524C3B72312}"/>
                                            </p:graphicEl>
                                          </p:spTgt>
                                        </p:tgtEl>
                                        <p:attrNameLst>
                                          <p:attrName>fill.type</p:attrName>
                                        </p:attrNameLst>
                                      </p:cBhvr>
                                      <p:to>
                                        <p:strVal val="solid"/>
                                      </p:to>
                                    </p:set>
                                    <p:set>
                                      <p:cBhvr>
                                        <p:cTn id="39" dur="250" autoRev="1" fill="remove"/>
                                        <p:tgtEl>
                                          <p:spTgt spid="6">
                                            <p:graphicEl>
                                              <a:dgm id="{2496BDFD-5C27-419A-9B8B-A524C3B72312}"/>
                                            </p:graphicEl>
                                          </p:spTgt>
                                        </p:tgtEl>
                                        <p:attrNameLst>
                                          <p:attrName>fill.on</p:attrName>
                                        </p:attrNameLst>
                                      </p:cBhvr>
                                      <p:to>
                                        <p:strVal val="true"/>
                                      </p:to>
                                    </p:set>
                                  </p:childTnLst>
                                </p:cTn>
                              </p:par>
                              <p:par>
                                <p:cTn id="40" presetID="27" presetClass="emph" presetSubtype="0" fill="remove" grpId="2" nodeType="withEffect">
                                  <p:stCondLst>
                                    <p:cond delay="0"/>
                                  </p:stCondLst>
                                  <p:childTnLst>
                                    <p:animClr clrSpc="rgb" dir="cw">
                                      <p:cBhvr override="childStyle">
                                        <p:cTn id="41" dur="250" autoRev="1" fill="remove"/>
                                        <p:tgtEl>
                                          <p:spTgt spid="6">
                                            <p:graphicEl>
                                              <a:dgm id="{1E76C974-E6D6-491D-921F-A5E122E8FB7F}"/>
                                            </p:graphicEl>
                                          </p:spTgt>
                                        </p:tgtEl>
                                        <p:attrNameLst>
                                          <p:attrName>style.color</p:attrName>
                                        </p:attrNameLst>
                                      </p:cBhvr>
                                      <p:to>
                                        <a:schemeClr val="bg1"/>
                                      </p:to>
                                    </p:animClr>
                                    <p:animClr clrSpc="rgb" dir="cw">
                                      <p:cBhvr>
                                        <p:cTn id="42" dur="250" autoRev="1" fill="remove"/>
                                        <p:tgtEl>
                                          <p:spTgt spid="6">
                                            <p:graphicEl>
                                              <a:dgm id="{1E76C974-E6D6-491D-921F-A5E122E8FB7F}"/>
                                            </p:graphicEl>
                                          </p:spTgt>
                                        </p:tgtEl>
                                        <p:attrNameLst>
                                          <p:attrName>fillcolor</p:attrName>
                                        </p:attrNameLst>
                                      </p:cBhvr>
                                      <p:to>
                                        <a:schemeClr val="bg1"/>
                                      </p:to>
                                    </p:animClr>
                                    <p:set>
                                      <p:cBhvr>
                                        <p:cTn id="43" dur="250" autoRev="1" fill="remove"/>
                                        <p:tgtEl>
                                          <p:spTgt spid="6">
                                            <p:graphicEl>
                                              <a:dgm id="{1E76C974-E6D6-491D-921F-A5E122E8FB7F}"/>
                                            </p:graphicEl>
                                          </p:spTgt>
                                        </p:tgtEl>
                                        <p:attrNameLst>
                                          <p:attrName>fill.type</p:attrName>
                                        </p:attrNameLst>
                                      </p:cBhvr>
                                      <p:to>
                                        <p:strVal val="solid"/>
                                      </p:to>
                                    </p:set>
                                    <p:set>
                                      <p:cBhvr>
                                        <p:cTn id="44" dur="250" autoRev="1" fill="remove"/>
                                        <p:tgtEl>
                                          <p:spTgt spid="6">
                                            <p:graphicEl>
                                              <a:dgm id="{1E76C974-E6D6-491D-921F-A5E122E8FB7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6" grpId="1">
        <p:bldSub>
          <a:bldDgm/>
        </p:bldSub>
      </p:bldGraphic>
      <p:bldGraphic spid="6" grpId="2">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9072" y="533400"/>
            <a:ext cx="5723128" cy="838200"/>
          </a:xfrm>
        </p:spPr>
        <p:txBody>
          <a:bodyPr/>
          <a:lstStyle/>
          <a:p>
            <a:pPr algn="ctr"/>
            <a:r>
              <a:rPr lang="en-US" dirty="0" smtClean="0"/>
              <a:t>Questions?</a:t>
            </a:r>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t>38</a:t>
            </a:fld>
            <a:endParaRPr lang="en-US" dirty="0"/>
          </a:p>
        </p:txBody>
      </p:sp>
      <p:sp>
        <p:nvSpPr>
          <p:cNvPr id="3" name="Footer Placeholder 2"/>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1902"/>
            <a:ext cx="4672013" cy="306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08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304800"/>
            <a:ext cx="7932928" cy="685800"/>
          </a:xfrm>
        </p:spPr>
        <p:txBody>
          <a:bodyPr/>
          <a:lstStyle/>
          <a:p>
            <a:r>
              <a:rPr lang="en-US" dirty="0" smtClean="0"/>
              <a:t>Introductions  </a:t>
            </a:r>
            <a:endParaRPr lang="en-US" dirty="0"/>
          </a:p>
        </p:txBody>
      </p:sp>
      <p:sp>
        <p:nvSpPr>
          <p:cNvPr id="3" name="Subtitle 2"/>
          <p:cNvSpPr>
            <a:spLocks noGrp="1"/>
          </p:cNvSpPr>
          <p:nvPr>
            <p:ph type="subTitle" idx="1"/>
          </p:nvPr>
        </p:nvSpPr>
        <p:spPr>
          <a:xfrm>
            <a:off x="381000" y="1143000"/>
            <a:ext cx="8305800" cy="4724400"/>
          </a:xfrm>
        </p:spPr>
        <p:txBody>
          <a:bodyPr/>
          <a:lstStyle/>
          <a:p>
            <a:pPr marL="914400" lvl="1" indent="-457200" algn="l">
              <a:buFont typeface="Arial" panose="020B0604020202020204" pitchFamily="34" charset="0"/>
              <a:buChar char="•"/>
            </a:pPr>
            <a:endParaRPr lang="en-US" sz="1600" b="1" dirty="0" smtClean="0">
              <a:solidFill>
                <a:schemeClr val="accent1"/>
              </a:solidFill>
            </a:endParaRPr>
          </a:p>
          <a:p>
            <a:pPr marL="914400" lvl="1" indent="-457200" algn="l">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sz="1600" b="1"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a:p>
            <a:pPr marL="457200" indent="-457200">
              <a:buFont typeface="Arial" panose="020B0604020202020204" pitchFamily="34" charset="0"/>
              <a:buChar char="•"/>
            </a:pPr>
            <a:endParaRPr lang="en-US" dirty="0" smtClean="0">
              <a:solidFill>
                <a:schemeClr val="accent1"/>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t>4</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grpSp>
        <p:nvGrpSpPr>
          <p:cNvPr id="6" name="Group 5"/>
          <p:cNvGrpSpPr/>
          <p:nvPr/>
        </p:nvGrpSpPr>
        <p:grpSpPr>
          <a:xfrm>
            <a:off x="110278" y="1236105"/>
            <a:ext cx="8839199" cy="4961859"/>
            <a:chOff x="152400" y="1730388"/>
            <a:chExt cx="8839199" cy="4961859"/>
          </a:xfrm>
        </p:grpSpPr>
        <p:sp>
          <p:nvSpPr>
            <p:cNvPr id="7" name="Freeform 6"/>
            <p:cNvSpPr/>
            <p:nvPr/>
          </p:nvSpPr>
          <p:spPr>
            <a:xfrm>
              <a:off x="3428986" y="3612537"/>
              <a:ext cx="2201785" cy="1792894"/>
            </a:xfrm>
            <a:custGeom>
              <a:avLst/>
              <a:gdLst>
                <a:gd name="connsiteX0" fmla="*/ 0 w 10000"/>
                <a:gd name="connsiteY0" fmla="*/ 5000 h 10000"/>
                <a:gd name="connsiteX1" fmla="*/ 1667 w 10000"/>
                <a:gd name="connsiteY1" fmla="*/ 0 h 10000"/>
                <a:gd name="connsiteX2" fmla="*/ 8333 w 10000"/>
                <a:gd name="connsiteY2" fmla="*/ 0 h 10000"/>
                <a:gd name="connsiteX3" fmla="*/ 10000 w 10000"/>
                <a:gd name="connsiteY3" fmla="*/ 5000 h 10000"/>
                <a:gd name="connsiteX4" fmla="*/ 8333 w 10000"/>
                <a:gd name="connsiteY4" fmla="*/ 10000 h 10000"/>
                <a:gd name="connsiteX5" fmla="*/ 1667 w 10000"/>
                <a:gd name="connsiteY5" fmla="*/ 10000 h 10000"/>
                <a:gd name="connsiteX6" fmla="*/ 0 w 10000"/>
                <a:gd name="connsiteY6" fmla="*/ 5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5000"/>
                  </a:moveTo>
                  <a:lnTo>
                    <a:pt x="1667" y="0"/>
                  </a:lnTo>
                  <a:lnTo>
                    <a:pt x="8333" y="0"/>
                  </a:lnTo>
                  <a:cubicBezTo>
                    <a:pt x="9254" y="0"/>
                    <a:pt x="10000" y="2239"/>
                    <a:pt x="10000" y="5000"/>
                  </a:cubicBezTo>
                  <a:cubicBezTo>
                    <a:pt x="10000" y="7761"/>
                    <a:pt x="9254" y="10000"/>
                    <a:pt x="8333" y="10000"/>
                  </a:cubicBezTo>
                  <a:lnTo>
                    <a:pt x="1667" y="10000"/>
                  </a:lnTo>
                  <a:lnTo>
                    <a:pt x="0" y="5000"/>
                  </a:lnTo>
                  <a:close/>
                </a:path>
              </a:pathLst>
            </a:custGeom>
            <a:blipFill dpi="0" rotWithShape="0">
              <a:blip r:embed="rId3"/>
              <a:srcRect/>
              <a:stretch>
                <a:fillRect l="2857" t="2632" r="2857" b="13158"/>
              </a:stretch>
            </a:blip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49514" tIns="82550" rIns="449514" bIns="8255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0" name="Freeform 9"/>
            <p:cNvSpPr/>
            <p:nvPr/>
          </p:nvSpPr>
          <p:spPr>
            <a:xfrm>
              <a:off x="6479179" y="2366124"/>
              <a:ext cx="1926820" cy="1542752"/>
            </a:xfrm>
            <a:custGeom>
              <a:avLst/>
              <a:gdLst>
                <a:gd name="connsiteX0" fmla="*/ 0 w 1926820"/>
                <a:gd name="connsiteY0" fmla="*/ 771376 h 1542752"/>
                <a:gd name="connsiteX1" fmla="*/ 963410 w 1926820"/>
                <a:gd name="connsiteY1" fmla="*/ 0 h 1542752"/>
                <a:gd name="connsiteX2" fmla="*/ 1926820 w 1926820"/>
                <a:gd name="connsiteY2" fmla="*/ 771376 h 1542752"/>
                <a:gd name="connsiteX3" fmla="*/ 963410 w 1926820"/>
                <a:gd name="connsiteY3" fmla="*/ 1542752 h 1542752"/>
                <a:gd name="connsiteX4" fmla="*/ 0 w 1926820"/>
                <a:gd name="connsiteY4" fmla="*/ 771376 h 154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820" h="1542752">
                  <a:moveTo>
                    <a:pt x="0" y="771376"/>
                  </a:moveTo>
                  <a:cubicBezTo>
                    <a:pt x="0" y="345357"/>
                    <a:pt x="431333" y="0"/>
                    <a:pt x="963410" y="0"/>
                  </a:cubicBezTo>
                  <a:cubicBezTo>
                    <a:pt x="1495487" y="0"/>
                    <a:pt x="1926820" y="345357"/>
                    <a:pt x="1926820" y="771376"/>
                  </a:cubicBezTo>
                  <a:cubicBezTo>
                    <a:pt x="1926820" y="1197395"/>
                    <a:pt x="1495487" y="1542752"/>
                    <a:pt x="963410" y="1542752"/>
                  </a:cubicBezTo>
                  <a:cubicBezTo>
                    <a:pt x="431333" y="1542752"/>
                    <a:pt x="0" y="1197395"/>
                    <a:pt x="0" y="771376"/>
                  </a:cubicBezTo>
                  <a:close/>
                </a:path>
              </a:pathLst>
            </a:custGeom>
            <a:blipFill dpi="0" rotWithShape="0">
              <a:blip r:embed="rId4"/>
              <a:srcRect/>
              <a:stretch>
                <a:fillRect l="-11165" t="-5048" r="-11165" b="7184"/>
              </a:stretch>
            </a:blipFill>
          </p:spPr>
          <p:style>
            <a:lnRef idx="2">
              <a:schemeClr val="lt1">
                <a:hueOff val="0"/>
                <a:satOff val="0"/>
                <a:lumOff val="0"/>
                <a:alphaOff val="0"/>
              </a:schemeClr>
            </a:lnRef>
            <a:fillRef idx="1">
              <a:scrgbClr r="0" g="0" b="0"/>
            </a:fillRef>
            <a:effectRef idx="0">
              <a:schemeClr val="accent2">
                <a:alpha val="50000"/>
                <a:hueOff val="4432323"/>
                <a:satOff val="-11906"/>
                <a:lumOff val="-5686"/>
                <a:alphaOff val="0"/>
              </a:schemeClr>
            </a:effectRef>
            <a:fontRef idx="minor">
              <a:schemeClr val="tx1"/>
            </a:fontRef>
          </p:style>
          <p:txBody>
            <a:bodyPr spcFirstLastPara="0" vert="horz" wrap="square" lIns="364726" tIns="308481" rIns="364726" bIns="308481"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2" name="Freeform 11"/>
            <p:cNvSpPr/>
            <p:nvPr/>
          </p:nvSpPr>
          <p:spPr>
            <a:xfrm>
              <a:off x="5600501" y="4603129"/>
              <a:ext cx="2171902" cy="1558025"/>
            </a:xfrm>
            <a:custGeom>
              <a:avLst/>
              <a:gdLst>
                <a:gd name="connsiteX0" fmla="*/ 0 w 2171902"/>
                <a:gd name="connsiteY0" fmla="*/ 0 h 1558025"/>
                <a:gd name="connsiteX1" fmla="*/ 2171902 w 2171902"/>
                <a:gd name="connsiteY1" fmla="*/ 0 h 1558025"/>
                <a:gd name="connsiteX2" fmla="*/ 2171902 w 2171902"/>
                <a:gd name="connsiteY2" fmla="*/ 1558025 h 1558025"/>
                <a:gd name="connsiteX3" fmla="*/ 0 w 2171902"/>
                <a:gd name="connsiteY3" fmla="*/ 1558025 h 1558025"/>
                <a:gd name="connsiteX4" fmla="*/ 0 w 2171902"/>
                <a:gd name="connsiteY4" fmla="*/ 0 h 155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902" h="1558025">
                  <a:moveTo>
                    <a:pt x="0" y="0"/>
                  </a:moveTo>
                  <a:lnTo>
                    <a:pt x="2171902" y="0"/>
                  </a:lnTo>
                  <a:lnTo>
                    <a:pt x="2171902" y="1558025"/>
                  </a:lnTo>
                  <a:lnTo>
                    <a:pt x="0" y="1558025"/>
                  </a:lnTo>
                  <a:lnTo>
                    <a:pt x="0" y="0"/>
                  </a:lnTo>
                  <a:close/>
                </a:path>
              </a:pathLst>
            </a:custGeom>
            <a:blipFill rotWithShape="0">
              <a:blip r:embed="rId5"/>
              <a:stretch>
                <a:fillRect/>
              </a:stretch>
            </a:blipFill>
          </p:spPr>
          <p:style>
            <a:lnRef idx="2">
              <a:schemeClr val="lt1">
                <a:hueOff val="0"/>
                <a:satOff val="0"/>
                <a:lumOff val="0"/>
                <a:alphaOff val="0"/>
              </a:schemeClr>
            </a:lnRef>
            <a:fillRef idx="1">
              <a:scrgbClr r="0" g="0" b="0"/>
            </a:fillRef>
            <a:effectRef idx="0">
              <a:schemeClr val="accent2">
                <a:alpha val="50000"/>
                <a:hueOff val="8864647"/>
                <a:satOff val="-23811"/>
                <a:lumOff val="-11373"/>
                <a:alphaOff val="0"/>
              </a:schemeClr>
            </a:effectRef>
            <a:fontRef idx="minor">
              <a:schemeClr val="tx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3" name="Freeform 12"/>
            <p:cNvSpPr/>
            <p:nvPr/>
          </p:nvSpPr>
          <p:spPr>
            <a:xfrm>
              <a:off x="2549249" y="5527547"/>
              <a:ext cx="2937153" cy="1164700"/>
            </a:xfrm>
            <a:custGeom>
              <a:avLst/>
              <a:gdLst>
                <a:gd name="connsiteX0" fmla="*/ 0 w 2937153"/>
                <a:gd name="connsiteY0" fmla="*/ 0 h 1164700"/>
                <a:gd name="connsiteX1" fmla="*/ 2937153 w 2937153"/>
                <a:gd name="connsiteY1" fmla="*/ 0 h 1164700"/>
                <a:gd name="connsiteX2" fmla="*/ 2937153 w 2937153"/>
                <a:gd name="connsiteY2" fmla="*/ 1164700 h 1164700"/>
                <a:gd name="connsiteX3" fmla="*/ 0 w 2937153"/>
                <a:gd name="connsiteY3" fmla="*/ 1164700 h 1164700"/>
                <a:gd name="connsiteX4" fmla="*/ 0 w 2937153"/>
                <a:gd name="connsiteY4" fmla="*/ 0 h 116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53" h="1164700">
                  <a:moveTo>
                    <a:pt x="0" y="0"/>
                  </a:moveTo>
                  <a:lnTo>
                    <a:pt x="2937153" y="0"/>
                  </a:lnTo>
                  <a:lnTo>
                    <a:pt x="2937153" y="1164700"/>
                  </a:lnTo>
                  <a:lnTo>
                    <a:pt x="0" y="1164700"/>
                  </a:lnTo>
                  <a:lnTo>
                    <a:pt x="0" y="0"/>
                  </a:lnTo>
                  <a:close/>
                </a:path>
              </a:pathLst>
            </a:custGeom>
            <a:blipFill rotWithShape="0">
              <a:blip r:embed="rId6"/>
              <a:stretch>
                <a:fillRect/>
              </a:stretch>
            </a:blipFill>
          </p:spPr>
          <p:style>
            <a:lnRef idx="2">
              <a:schemeClr val="lt1">
                <a:hueOff val="0"/>
                <a:satOff val="0"/>
                <a:lumOff val="0"/>
                <a:alphaOff val="0"/>
              </a:schemeClr>
            </a:lnRef>
            <a:fillRef idx="1">
              <a:scrgbClr r="0" g="0" b="0"/>
            </a:fillRef>
            <a:effectRef idx="0">
              <a:schemeClr val="accent2">
                <a:alpha val="50000"/>
                <a:hueOff val="11080809"/>
                <a:satOff val="-29764"/>
                <a:lumOff val="-14216"/>
                <a:alphaOff val="0"/>
              </a:schemeClr>
            </a:effectRef>
            <a:fontRef idx="minor">
              <a:schemeClr val="tx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4" name="Freeform 13"/>
            <p:cNvSpPr/>
            <p:nvPr/>
          </p:nvSpPr>
          <p:spPr>
            <a:xfrm>
              <a:off x="1600198" y="4603125"/>
              <a:ext cx="1542752" cy="1542752"/>
            </a:xfrm>
            <a:custGeom>
              <a:avLst/>
              <a:gdLst>
                <a:gd name="connsiteX0" fmla="*/ 0 w 1542752"/>
                <a:gd name="connsiteY0" fmla="*/ 771376 h 1542752"/>
                <a:gd name="connsiteX1" fmla="*/ 771376 w 1542752"/>
                <a:gd name="connsiteY1" fmla="*/ 0 h 1542752"/>
                <a:gd name="connsiteX2" fmla="*/ 1542752 w 1542752"/>
                <a:gd name="connsiteY2" fmla="*/ 771376 h 1542752"/>
                <a:gd name="connsiteX3" fmla="*/ 771376 w 1542752"/>
                <a:gd name="connsiteY3" fmla="*/ 1542752 h 1542752"/>
                <a:gd name="connsiteX4" fmla="*/ 0 w 1542752"/>
                <a:gd name="connsiteY4" fmla="*/ 771376 h 1542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752" h="1542752">
                  <a:moveTo>
                    <a:pt x="0" y="771376"/>
                  </a:moveTo>
                  <a:cubicBezTo>
                    <a:pt x="0" y="345357"/>
                    <a:pt x="345357" y="0"/>
                    <a:pt x="771376" y="0"/>
                  </a:cubicBezTo>
                  <a:cubicBezTo>
                    <a:pt x="1197395" y="0"/>
                    <a:pt x="1542752" y="345357"/>
                    <a:pt x="1542752" y="771376"/>
                  </a:cubicBezTo>
                  <a:cubicBezTo>
                    <a:pt x="1542752" y="1197395"/>
                    <a:pt x="1197395" y="1542752"/>
                    <a:pt x="771376" y="1542752"/>
                  </a:cubicBezTo>
                  <a:cubicBezTo>
                    <a:pt x="345357" y="1542752"/>
                    <a:pt x="0" y="1197395"/>
                    <a:pt x="0" y="771376"/>
                  </a:cubicBezTo>
                  <a:close/>
                </a:path>
              </a:pathLst>
            </a:custGeom>
            <a:blipFill rotWithShape="0">
              <a:blip r:embed="rId7"/>
              <a:stretch>
                <a:fillRect/>
              </a:stretch>
            </a:blipFill>
          </p:spPr>
          <p:style>
            <a:lnRef idx="2">
              <a:schemeClr val="lt1">
                <a:hueOff val="0"/>
                <a:satOff val="0"/>
                <a:lumOff val="0"/>
                <a:alphaOff val="0"/>
              </a:schemeClr>
            </a:lnRef>
            <a:fillRef idx="1">
              <a:scrgbClr r="0" g="0" b="0"/>
            </a:fillRef>
            <a:effectRef idx="0">
              <a:schemeClr val="accent2">
                <a:alpha val="50000"/>
                <a:hueOff val="13296970"/>
                <a:satOff val="-35717"/>
                <a:lumOff val="-17059"/>
                <a:alphaOff val="0"/>
              </a:schemeClr>
            </a:effectRef>
            <a:fontRef idx="minor">
              <a:schemeClr val="tx1"/>
            </a:fontRef>
          </p:style>
          <p:txBody>
            <a:bodyPr spcFirstLastPara="0" vert="horz" wrap="square" lIns="308481" tIns="308481" rIns="308481" bIns="308481"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5" name="Freeform 14"/>
            <p:cNvSpPr/>
            <p:nvPr/>
          </p:nvSpPr>
          <p:spPr>
            <a:xfrm>
              <a:off x="152400" y="2922371"/>
              <a:ext cx="2271610" cy="1794807"/>
            </a:xfrm>
            <a:custGeom>
              <a:avLst/>
              <a:gdLst>
                <a:gd name="connsiteX0" fmla="*/ 0 w 2271610"/>
                <a:gd name="connsiteY0" fmla="*/ 897404 h 1794807"/>
                <a:gd name="connsiteX1" fmla="*/ 1135805 w 2271610"/>
                <a:gd name="connsiteY1" fmla="*/ 0 h 1794807"/>
                <a:gd name="connsiteX2" fmla="*/ 2271610 w 2271610"/>
                <a:gd name="connsiteY2" fmla="*/ 897404 h 1794807"/>
                <a:gd name="connsiteX3" fmla="*/ 1135805 w 2271610"/>
                <a:gd name="connsiteY3" fmla="*/ 1794808 h 1794807"/>
                <a:gd name="connsiteX4" fmla="*/ 0 w 2271610"/>
                <a:gd name="connsiteY4" fmla="*/ 897404 h 1794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610" h="1794807">
                  <a:moveTo>
                    <a:pt x="0" y="897404"/>
                  </a:moveTo>
                  <a:cubicBezTo>
                    <a:pt x="0" y="401781"/>
                    <a:pt x="508517" y="0"/>
                    <a:pt x="1135805" y="0"/>
                  </a:cubicBezTo>
                  <a:cubicBezTo>
                    <a:pt x="1763093" y="0"/>
                    <a:pt x="2271610" y="401781"/>
                    <a:pt x="2271610" y="897404"/>
                  </a:cubicBezTo>
                  <a:cubicBezTo>
                    <a:pt x="2271610" y="1393027"/>
                    <a:pt x="1763093" y="1794808"/>
                    <a:pt x="1135805" y="1794808"/>
                  </a:cubicBezTo>
                  <a:cubicBezTo>
                    <a:pt x="508517" y="1794808"/>
                    <a:pt x="0" y="1393027"/>
                    <a:pt x="0" y="897404"/>
                  </a:cubicBezTo>
                  <a:close/>
                </a:path>
              </a:pathLst>
            </a:custGeom>
            <a:blipFill rotWithShape="0">
              <a:blip r:embed="rId8"/>
              <a:stretch>
                <a:fillRect/>
              </a:stretch>
            </a:blipFill>
          </p:spPr>
          <p:style>
            <a:lnRef idx="2">
              <a:schemeClr val="lt1">
                <a:hueOff val="0"/>
                <a:satOff val="0"/>
                <a:lumOff val="0"/>
                <a:alphaOff val="0"/>
              </a:schemeClr>
            </a:lnRef>
            <a:fillRef idx="1">
              <a:scrgbClr r="0" g="0" b="0"/>
            </a:fillRef>
            <a:effectRef idx="0">
              <a:schemeClr val="accent2">
                <a:alpha val="50000"/>
                <a:hueOff val="15513131"/>
                <a:satOff val="-41669"/>
                <a:lumOff val="-19903"/>
                <a:alphaOff val="0"/>
              </a:schemeClr>
            </a:effectRef>
            <a:fontRef idx="minor">
              <a:schemeClr val="tx1"/>
            </a:fontRef>
          </p:style>
          <p:txBody>
            <a:bodyPr spcFirstLastPara="0" vert="horz" wrap="square" lIns="415220" tIns="345393" rIns="415220" bIns="34539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6" name="Freeform 15"/>
            <p:cNvSpPr/>
            <p:nvPr/>
          </p:nvSpPr>
          <p:spPr>
            <a:xfrm>
              <a:off x="996040" y="1730388"/>
              <a:ext cx="2243563" cy="1401760"/>
            </a:xfrm>
            <a:custGeom>
              <a:avLst/>
              <a:gdLst>
                <a:gd name="connsiteX0" fmla="*/ 0 w 2243563"/>
                <a:gd name="connsiteY0" fmla="*/ 700880 h 1401760"/>
                <a:gd name="connsiteX1" fmla="*/ 1121782 w 2243563"/>
                <a:gd name="connsiteY1" fmla="*/ 0 h 1401760"/>
                <a:gd name="connsiteX2" fmla="*/ 2243564 w 2243563"/>
                <a:gd name="connsiteY2" fmla="*/ 700880 h 1401760"/>
                <a:gd name="connsiteX3" fmla="*/ 1121782 w 2243563"/>
                <a:gd name="connsiteY3" fmla="*/ 1401760 h 1401760"/>
                <a:gd name="connsiteX4" fmla="*/ 0 w 2243563"/>
                <a:gd name="connsiteY4" fmla="*/ 700880 h 140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3" h="1401760">
                  <a:moveTo>
                    <a:pt x="0" y="700880"/>
                  </a:moveTo>
                  <a:cubicBezTo>
                    <a:pt x="0" y="313795"/>
                    <a:pt x="502239" y="0"/>
                    <a:pt x="1121782" y="0"/>
                  </a:cubicBezTo>
                  <a:cubicBezTo>
                    <a:pt x="1741325" y="0"/>
                    <a:pt x="2243564" y="313795"/>
                    <a:pt x="2243564" y="700880"/>
                  </a:cubicBezTo>
                  <a:cubicBezTo>
                    <a:pt x="2243564" y="1087965"/>
                    <a:pt x="1741325" y="1401760"/>
                    <a:pt x="1121782" y="1401760"/>
                  </a:cubicBezTo>
                  <a:cubicBezTo>
                    <a:pt x="502239" y="1401760"/>
                    <a:pt x="0" y="1087965"/>
                    <a:pt x="0" y="700880"/>
                  </a:cubicBezTo>
                  <a:close/>
                </a:path>
              </a:pathLst>
            </a:custGeom>
            <a:blipFill rotWithShape="0">
              <a:blip r:embed="rId9"/>
              <a:stretch>
                <a:fillRect/>
              </a:stretch>
            </a:blipFill>
          </p:spPr>
          <p:style>
            <a:lnRef idx="2">
              <a:schemeClr val="lt1">
                <a:hueOff val="0"/>
                <a:satOff val="0"/>
                <a:lumOff val="0"/>
                <a:alphaOff val="0"/>
              </a:schemeClr>
            </a:lnRef>
            <a:fillRef idx="1">
              <a:scrgbClr r="0" g="0" b="0"/>
            </a:fillRef>
            <a:effectRef idx="0">
              <a:schemeClr val="accent2">
                <a:alpha val="50000"/>
                <a:hueOff val="17729293"/>
                <a:satOff val="-47622"/>
                <a:lumOff val="-22746"/>
                <a:alphaOff val="0"/>
              </a:schemeClr>
            </a:effectRef>
            <a:fontRef idx="minor">
              <a:schemeClr val="tx1"/>
            </a:fontRef>
          </p:style>
          <p:txBody>
            <a:bodyPr spcFirstLastPara="0" vert="horz" wrap="square" lIns="404762" tIns="281483" rIns="404762" bIns="281483" numCol="1" spcCol="1270" anchor="ctr" anchorCtr="0">
              <a:noAutofit/>
            </a:bodyPr>
            <a:lstStyle/>
            <a:p>
              <a:pPr lvl="0" algn="ctr" defTabSz="2667000">
                <a:lnSpc>
                  <a:spcPct val="90000"/>
                </a:lnSpc>
                <a:spcBef>
                  <a:spcPct val="0"/>
                </a:spcBef>
                <a:spcAft>
                  <a:spcPct val="35000"/>
                </a:spcAft>
              </a:pPr>
              <a:endParaRPr lang="en-US" sz="6000" kern="1200" dirty="0"/>
            </a:p>
          </p:txBody>
        </p:sp>
        <p:sp>
          <p:nvSpPr>
            <p:cNvPr id="11" name="Freeform 10"/>
            <p:cNvSpPr/>
            <p:nvPr/>
          </p:nvSpPr>
          <p:spPr>
            <a:xfrm>
              <a:off x="7129883" y="3717035"/>
              <a:ext cx="1861716" cy="1874999"/>
            </a:xfrm>
            <a:custGeom>
              <a:avLst/>
              <a:gdLst>
                <a:gd name="connsiteX0" fmla="*/ 0 w 1861716"/>
                <a:gd name="connsiteY0" fmla="*/ 937500 h 1874999"/>
                <a:gd name="connsiteX1" fmla="*/ 930858 w 1861716"/>
                <a:gd name="connsiteY1" fmla="*/ 0 h 1874999"/>
                <a:gd name="connsiteX2" fmla="*/ 1861716 w 1861716"/>
                <a:gd name="connsiteY2" fmla="*/ 937500 h 1874999"/>
                <a:gd name="connsiteX3" fmla="*/ 930858 w 1861716"/>
                <a:gd name="connsiteY3" fmla="*/ 1875000 h 1874999"/>
                <a:gd name="connsiteX4" fmla="*/ 0 w 1861716"/>
                <a:gd name="connsiteY4" fmla="*/ 937500 h 187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716" h="1874999">
                  <a:moveTo>
                    <a:pt x="0" y="937500"/>
                  </a:moveTo>
                  <a:cubicBezTo>
                    <a:pt x="0" y="419733"/>
                    <a:pt x="416759" y="0"/>
                    <a:pt x="930858" y="0"/>
                  </a:cubicBezTo>
                  <a:cubicBezTo>
                    <a:pt x="1444957" y="0"/>
                    <a:pt x="1861716" y="419733"/>
                    <a:pt x="1861716" y="937500"/>
                  </a:cubicBezTo>
                  <a:cubicBezTo>
                    <a:pt x="1861716" y="1455267"/>
                    <a:pt x="1444957" y="1875000"/>
                    <a:pt x="930858" y="1875000"/>
                  </a:cubicBezTo>
                  <a:cubicBezTo>
                    <a:pt x="416759" y="1875000"/>
                    <a:pt x="0" y="1455267"/>
                    <a:pt x="0" y="937500"/>
                  </a:cubicBezTo>
                  <a:close/>
                </a:path>
              </a:pathLst>
            </a:custGeom>
            <a:blipFill rotWithShape="0">
              <a:blip r:embed="rId10"/>
              <a:stretch>
                <a:fillRect/>
              </a:stretch>
            </a:blipFill>
          </p:spPr>
          <p:style>
            <a:lnRef idx="2">
              <a:schemeClr val="lt1">
                <a:hueOff val="0"/>
                <a:satOff val="0"/>
                <a:lumOff val="0"/>
                <a:alphaOff val="0"/>
              </a:schemeClr>
            </a:lnRef>
            <a:fillRef idx="1">
              <a:scrgbClr r="0" g="0" b="0"/>
            </a:fillRef>
            <a:effectRef idx="0">
              <a:schemeClr val="accent2">
                <a:alpha val="50000"/>
                <a:hueOff val="6648485"/>
                <a:satOff val="-17858"/>
                <a:lumOff val="-8530"/>
                <a:alphaOff val="0"/>
              </a:schemeClr>
            </a:effectRef>
            <a:fontRef idx="minor">
              <a:schemeClr val="tx1"/>
            </a:fontRef>
          </p:style>
          <p:txBody>
            <a:bodyPr spcFirstLastPara="0" vert="horz" wrap="square" lIns="355192" tIns="357137" rIns="355192" bIns="357137" numCol="1" spcCol="1270" anchor="ctr" anchorCtr="0">
              <a:noAutofit/>
            </a:bodyPr>
            <a:lstStyle/>
            <a:p>
              <a:pPr lvl="0" algn="ctr" defTabSz="2889250">
                <a:lnSpc>
                  <a:spcPct val="90000"/>
                </a:lnSpc>
                <a:spcBef>
                  <a:spcPct val="0"/>
                </a:spcBef>
                <a:spcAft>
                  <a:spcPct val="35000"/>
                </a:spcAft>
              </a:pPr>
              <a:endParaRPr lang="en-US" sz="6500" kern="1200" dirty="0"/>
            </a:p>
          </p:txBody>
        </p:sp>
      </p:grpSp>
      <p:pic>
        <p:nvPicPr>
          <p:cNvPr id="5122" name="Picture 2" descr="Image result for magellan rbha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588405"/>
            <a:ext cx="283147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1938" y="2439181"/>
            <a:ext cx="20955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690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5</a:t>
            </a:fld>
            <a:endParaRPr lang="en-US" dirty="0"/>
          </a:p>
        </p:txBody>
      </p:sp>
      <p:sp>
        <p:nvSpPr>
          <p:cNvPr id="7" name="Title 6"/>
          <p:cNvSpPr>
            <a:spLocks noGrp="1"/>
          </p:cNvSpPr>
          <p:nvPr>
            <p:ph type="title"/>
          </p:nvPr>
        </p:nvSpPr>
        <p:spPr>
          <a:xfrm>
            <a:off x="457200" y="838200"/>
            <a:ext cx="8305800" cy="685800"/>
          </a:xfrm>
        </p:spPr>
        <p:txBody>
          <a:bodyPr/>
          <a:lstStyle/>
          <a:p>
            <a:r>
              <a:rPr lang="en-US" sz="3600" dirty="0" smtClean="0"/>
              <a:t>Let’s Dive Right In – Manual Changes</a:t>
            </a:r>
            <a:endParaRPr lang="en-US" sz="3600"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6" name="Rectangle 5"/>
          <p:cNvSpPr/>
          <p:nvPr/>
        </p:nvSpPr>
        <p:spPr>
          <a:xfrm>
            <a:off x="152400" y="1676400"/>
            <a:ext cx="8686800" cy="3416320"/>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Form Types (I) Covered Under DDD Regular Reinsurance</a:t>
            </a:r>
          </a:p>
          <a:p>
            <a:pPr marL="457200" indent="-457200">
              <a:buFont typeface="Arial" panose="020B0604020202020204" pitchFamily="34" charset="0"/>
              <a:buChar char="•"/>
            </a:pPr>
            <a:r>
              <a:rPr lang="en-US" sz="3200" dirty="0" smtClean="0">
                <a:latin typeface="Tahoma" panose="020B0604030504040204" pitchFamily="34" charset="0"/>
                <a:ea typeface="Tahoma" panose="020B0604030504040204" pitchFamily="34" charset="0"/>
                <a:cs typeface="Tahoma" panose="020B0604030504040204" pitchFamily="34" charset="0"/>
              </a:rPr>
              <a:t>Added New Catastrophic BIO Drug - Zolgensma </a:t>
            </a:r>
          </a:p>
          <a:p>
            <a:pPr marL="457200" indent="-457200">
              <a:buFont typeface="Arial" panose="020B0604020202020204" pitchFamily="34" charset="0"/>
              <a:buChar char="•"/>
            </a:pP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endParaRPr lang="en-US"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314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6</a:t>
            </a:fld>
            <a:endParaRPr lang="en-US" dirty="0"/>
          </a:p>
        </p:txBody>
      </p:sp>
      <p:sp>
        <p:nvSpPr>
          <p:cNvPr id="3" name="Title 2"/>
          <p:cNvSpPr>
            <a:spLocks noGrp="1"/>
          </p:cNvSpPr>
          <p:nvPr>
            <p:ph type="title"/>
          </p:nvPr>
        </p:nvSpPr>
        <p:spPr/>
        <p:txBody>
          <a:bodyPr/>
          <a:lstStyle/>
          <a:p>
            <a:r>
              <a:rPr lang="en-US" dirty="0"/>
              <a:t/>
            </a:r>
            <a:br>
              <a:rPr lang="en-US" dirty="0"/>
            </a:br>
            <a:r>
              <a:rPr lang="en-US" dirty="0" smtClean="0"/>
              <a:t>BIO Drug Zolgensma</a:t>
            </a:r>
            <a:br>
              <a:rPr lang="en-US" dirty="0" smtClean="0"/>
            </a:br>
            <a:r>
              <a:rPr lang="en-US" dirty="0" smtClean="0"/>
              <a:t>(</a:t>
            </a:r>
            <a:r>
              <a:rPr lang="en-US" sz="2800" dirty="0" smtClean="0"/>
              <a:t>Needs </a:t>
            </a:r>
            <a:r>
              <a:rPr lang="en-US" sz="2800" dirty="0"/>
              <a:t>I</a:t>
            </a:r>
            <a:r>
              <a:rPr lang="en-US" sz="2800" dirty="0" smtClean="0"/>
              <a:t>ts </a:t>
            </a:r>
            <a:r>
              <a:rPr lang="en-US" sz="2800" dirty="0"/>
              <a:t>O</a:t>
            </a:r>
            <a:r>
              <a:rPr lang="en-US" sz="2800" dirty="0" smtClean="0"/>
              <a:t>wn Slide</a:t>
            </a:r>
            <a:r>
              <a:rPr lang="en-US" dirty="0" smtClean="0"/>
              <a:t>)</a:t>
            </a:r>
            <a:endParaRPr lang="en-US" dirty="0"/>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5" name="Title 2"/>
          <p:cNvSpPr txBox="1">
            <a:spLocks/>
          </p:cNvSpPr>
          <p:nvPr/>
        </p:nvSpPr>
        <p:spPr>
          <a:xfrm>
            <a:off x="457200" y="1676400"/>
            <a:ext cx="8305800" cy="4495800"/>
          </a:xfrm>
          <a:prstGeom prst="rect">
            <a:avLst/>
          </a:prstGeom>
        </p:spPr>
        <p:txBody>
          <a:bodyPr anchor="t" anchorCtr="0"/>
          <a:lstStyle>
            <a:lvl1pPr algn="l" defTabSz="914400" rtl="0" eaLnBrk="1" latinLnBrk="0" hangingPunct="1">
              <a:spcBef>
                <a:spcPct val="0"/>
              </a:spcBef>
              <a:buNone/>
              <a:defRPr lang="en-US" sz="4000" kern="12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sz="2800" dirty="0" smtClean="0">
                <a:solidFill>
                  <a:schemeClr val="tx1">
                    <a:lumMod val="75000"/>
                  </a:schemeClr>
                </a:solidFill>
              </a:rPr>
              <a:t>Here’s Why: </a:t>
            </a:r>
          </a:p>
          <a:p>
            <a:pPr marL="571500" indent="-571500">
              <a:buFont typeface="Arial" panose="020B0604020202020204" pitchFamily="34" charset="0"/>
              <a:buChar char="•"/>
            </a:pPr>
            <a:r>
              <a:rPr lang="en-US" sz="2400" dirty="0" smtClean="0">
                <a:solidFill>
                  <a:schemeClr val="tx1">
                    <a:lumMod val="75000"/>
                  </a:schemeClr>
                </a:solidFill>
              </a:rPr>
              <a:t>Zolgensma is a high dollar gene therapy.</a:t>
            </a:r>
          </a:p>
          <a:p>
            <a:pPr marL="571500" indent="-571500">
              <a:buFont typeface="Arial" panose="020B0604020202020204" pitchFamily="34" charset="0"/>
              <a:buChar char="•"/>
            </a:pPr>
            <a:r>
              <a:rPr lang="en-US" sz="2400" dirty="0" smtClean="0">
                <a:solidFill>
                  <a:schemeClr val="tx1">
                    <a:lumMod val="75000"/>
                  </a:schemeClr>
                </a:solidFill>
              </a:rPr>
              <a:t>Zolgensma is eligible for Catastrophic Reinsurance.</a:t>
            </a:r>
          </a:p>
          <a:p>
            <a:pPr marL="571500" indent="-571500">
              <a:buFont typeface="Arial" panose="020B0604020202020204" pitchFamily="34" charset="0"/>
              <a:buChar char="•"/>
            </a:pPr>
            <a:r>
              <a:rPr lang="en-US" sz="2400" dirty="0" smtClean="0">
                <a:solidFill>
                  <a:schemeClr val="tx1">
                    <a:lumMod val="75000"/>
                  </a:schemeClr>
                </a:solidFill>
              </a:rPr>
              <a:t>After you request a Zolgensma BIO case and CRNs associate to the </a:t>
            </a:r>
            <a:r>
              <a:rPr lang="en-US" sz="2400" dirty="0" smtClean="0">
                <a:solidFill>
                  <a:schemeClr val="tx1">
                    <a:lumMod val="75000"/>
                  </a:schemeClr>
                </a:solidFill>
              </a:rPr>
              <a:t>case, </a:t>
            </a:r>
            <a:r>
              <a:rPr lang="en-US" sz="2400" dirty="0" smtClean="0">
                <a:solidFill>
                  <a:schemeClr val="tx1">
                    <a:lumMod val="75000"/>
                  </a:schemeClr>
                </a:solidFill>
              </a:rPr>
              <a:t>you will need to immediately request a CRB case due to the high dollar claims.</a:t>
            </a:r>
          </a:p>
          <a:p>
            <a:pPr marL="571500" indent="-571500">
              <a:buFont typeface="Arial" panose="020B0604020202020204" pitchFamily="34" charset="0"/>
              <a:buChar char="•"/>
            </a:pPr>
            <a:r>
              <a:rPr lang="en-US" sz="2400" dirty="0" smtClean="0">
                <a:solidFill>
                  <a:schemeClr val="tx1">
                    <a:lumMod val="75000"/>
                  </a:schemeClr>
                </a:solidFill>
              </a:rPr>
              <a:t>Reinsurance will be able to transfer balances of BIO Cases to the CRB case.</a:t>
            </a:r>
          </a:p>
          <a:p>
            <a:pPr marL="571500" indent="-571500">
              <a:buFont typeface="Arial" panose="020B0604020202020204" pitchFamily="34" charset="0"/>
              <a:buChar char="•"/>
            </a:pPr>
            <a:r>
              <a:rPr lang="en-US" sz="2400" dirty="0" smtClean="0">
                <a:solidFill>
                  <a:schemeClr val="tx1">
                    <a:lumMod val="75000"/>
                  </a:schemeClr>
                </a:solidFill>
              </a:rPr>
              <a:t>What Does that Mean? (Next Slide)</a:t>
            </a:r>
            <a:r>
              <a:rPr lang="en-US" sz="2800" dirty="0" smtClean="0"/>
              <a:t>	</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28580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5723128" cy="762000"/>
          </a:xfrm>
        </p:spPr>
        <p:txBody>
          <a:bodyPr/>
          <a:lstStyle/>
          <a:p>
            <a:r>
              <a:rPr lang="en-US" sz="3600" dirty="0" smtClean="0"/>
              <a:t>BIO Cases for Zolgensma</a:t>
            </a:r>
            <a:endParaRPr lang="en-US" sz="3600" dirty="0"/>
          </a:p>
        </p:txBody>
      </p:sp>
      <p:sp>
        <p:nvSpPr>
          <p:cNvPr id="3" name="Subtitle 2"/>
          <p:cNvSpPr>
            <a:spLocks noGrp="1"/>
          </p:cNvSpPr>
          <p:nvPr>
            <p:ph type="subTitle" idx="1"/>
          </p:nvPr>
        </p:nvSpPr>
        <p:spPr>
          <a:xfrm>
            <a:off x="449072" y="1219200"/>
            <a:ext cx="7475728" cy="4572000"/>
          </a:xfrm>
        </p:spPr>
        <p:txBody>
          <a:bodyPr/>
          <a:lstStyle/>
          <a:p>
            <a:r>
              <a:rPr lang="en-US" dirty="0" smtClean="0"/>
              <a:t>Here’s an Example:</a:t>
            </a:r>
          </a:p>
          <a:p>
            <a:r>
              <a:rPr lang="en-US" dirty="0" smtClean="0"/>
              <a:t>If a BIO Case has two CRNs for $999,999.99, Reinsurance will be able to leave $.01 on the BIO case so </a:t>
            </a:r>
            <a:r>
              <a:rPr lang="en-US" dirty="0" smtClean="0"/>
              <a:t>the case</a:t>
            </a:r>
            <a:r>
              <a:rPr lang="en-US" dirty="0" smtClean="0"/>
              <a:t> </a:t>
            </a:r>
            <a:r>
              <a:rPr lang="en-US" dirty="0" smtClean="0"/>
              <a:t>will </a:t>
            </a:r>
            <a:r>
              <a:rPr lang="en-US" dirty="0" smtClean="0"/>
              <a:t>balance at $1,000,000.00 </a:t>
            </a:r>
            <a:r>
              <a:rPr lang="en-US" dirty="0" smtClean="0"/>
              <a:t>and transfer the $999,999.98 dollar amount to the CRB Case. The dollar transfer occurs on the case level, rather than via CRN.</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7</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8572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F445594-FFE8-4E90-934C-EFF530110A38}" type="slidenum">
              <a:rPr lang="en-US" smtClean="0"/>
              <a:t>8</a:t>
            </a:fld>
            <a:endParaRPr lang="en-US" dirty="0"/>
          </a:p>
        </p:txBody>
      </p:sp>
      <p:sp>
        <p:nvSpPr>
          <p:cNvPr id="8" name="Title 7"/>
          <p:cNvSpPr>
            <a:spLocks noGrp="1"/>
          </p:cNvSpPr>
          <p:nvPr>
            <p:ph type="title"/>
          </p:nvPr>
        </p:nvSpPr>
        <p:spPr/>
        <p:txBody>
          <a:bodyPr/>
          <a:lstStyle/>
          <a:p>
            <a:r>
              <a:rPr lang="en-US" sz="3600" dirty="0" smtClean="0"/>
              <a:t>BIO Cases Naming Convention Change</a:t>
            </a:r>
            <a:endParaRPr lang="en-US" sz="3600"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3" name="TextBox 2"/>
          <p:cNvSpPr txBox="1"/>
          <p:nvPr/>
        </p:nvSpPr>
        <p:spPr>
          <a:xfrm>
            <a:off x="381000" y="1752600"/>
            <a:ext cx="8458200" cy="3662541"/>
          </a:xfrm>
          <a:prstGeom prst="rect">
            <a:avLst/>
          </a:prstGeom>
          <a:noFill/>
        </p:spPr>
        <p:txBody>
          <a:bodyPr wrap="square" rtlCol="0">
            <a:spAutoFit/>
          </a:bodyPr>
          <a:lstStyle/>
          <a:p>
            <a:r>
              <a:rPr lang="en-US" sz="2800" dirty="0" smtClean="0"/>
              <a:t>BIO Cases are now named </a:t>
            </a:r>
          </a:p>
          <a:p>
            <a:r>
              <a:rPr lang="en-US" sz="2800" dirty="0" smtClean="0"/>
              <a:t>“Biological/High Cost Specialty Drugs”</a:t>
            </a:r>
          </a:p>
          <a:p>
            <a:pPr marL="457200" indent="-457200">
              <a:buFont typeface="Arial" panose="020B0604020202020204" pitchFamily="34" charset="0"/>
              <a:buChar char="•"/>
            </a:pPr>
            <a:r>
              <a:rPr lang="en-US" sz="2800" dirty="0" smtClean="0"/>
              <a:t>At one time the list comprised just Biological Drugs</a:t>
            </a:r>
          </a:p>
          <a:p>
            <a:pPr marL="457200" indent="-457200">
              <a:buFont typeface="Arial" panose="020B0604020202020204" pitchFamily="34" charset="0"/>
              <a:buChar char="•"/>
            </a:pPr>
            <a:r>
              <a:rPr lang="en-US" sz="2800" dirty="0" smtClean="0"/>
              <a:t>As time has </a:t>
            </a:r>
            <a:r>
              <a:rPr lang="en-US" sz="2800" dirty="0" smtClean="0"/>
              <a:t>past, </a:t>
            </a:r>
            <a:r>
              <a:rPr lang="en-US" sz="2800" dirty="0" smtClean="0"/>
              <a:t>other drugs have been added that are not Biological but are reimbursed the same way. </a:t>
            </a:r>
          </a:p>
          <a:p>
            <a:endParaRPr lang="en-US" sz="2800" dirty="0" smtClean="0"/>
          </a:p>
          <a:p>
            <a:r>
              <a:rPr lang="en-US" sz="2800" dirty="0" smtClean="0"/>
              <a:t>So in the interest </a:t>
            </a:r>
            <a:r>
              <a:rPr lang="en-US" sz="2800" dirty="0" smtClean="0"/>
              <a:t>clarity, </a:t>
            </a:r>
            <a:r>
              <a:rPr lang="en-US" sz="2800" dirty="0" smtClean="0"/>
              <a:t>the name has been changed.</a:t>
            </a:r>
          </a:p>
          <a:p>
            <a:r>
              <a:rPr lang="en-US" sz="3600" dirty="0" smtClean="0"/>
              <a:t> </a:t>
            </a:r>
            <a:endParaRPr lang="en-US" sz="3600" dirty="0"/>
          </a:p>
        </p:txBody>
      </p:sp>
    </p:spTree>
    <p:extLst>
      <p:ext uri="{BB962C8B-B14F-4D97-AF65-F5344CB8AC3E}">
        <p14:creationId xmlns:p14="http://schemas.microsoft.com/office/powerpoint/2010/main" val="339913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F445594-FFE8-4E90-934C-EFF530110A38}" type="slidenum">
              <a:rPr lang="en-US" smtClean="0"/>
              <a:t>9</a:t>
            </a:fld>
            <a:endParaRPr lang="en-US" dirty="0"/>
          </a:p>
        </p:txBody>
      </p:sp>
      <p:sp>
        <p:nvSpPr>
          <p:cNvPr id="3" name="Title 2"/>
          <p:cNvSpPr>
            <a:spLocks noGrp="1"/>
          </p:cNvSpPr>
          <p:nvPr>
            <p:ph type="title"/>
          </p:nvPr>
        </p:nvSpPr>
        <p:spPr/>
        <p:txBody>
          <a:bodyPr/>
          <a:lstStyle/>
          <a:p>
            <a:pPr algn="ctr"/>
            <a:r>
              <a:rPr lang="en-US" sz="2800" dirty="0" smtClean="0"/>
              <a:t>“Let’s Talk Medicare” Section has been moved from Chapter Five: Transplants, Section </a:t>
            </a:r>
            <a:r>
              <a:rPr lang="en-US" sz="2800" dirty="0" smtClean="0"/>
              <a:t>XIII</a:t>
            </a:r>
            <a:endParaRPr lang="en-US" sz="2800" dirty="0"/>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5" name="Rectangle 4"/>
          <p:cNvSpPr/>
          <p:nvPr/>
        </p:nvSpPr>
        <p:spPr>
          <a:xfrm>
            <a:off x="304800" y="1752600"/>
            <a:ext cx="8458200" cy="4216539"/>
          </a:xfrm>
          <a:prstGeom prst="rect">
            <a:avLst/>
          </a:prstGeom>
        </p:spPr>
        <p:txBody>
          <a:bodyPr wrap="square">
            <a:spAutoFit/>
          </a:bodyPr>
          <a:lstStyle/>
          <a:p>
            <a:r>
              <a:rPr lang="en-US" sz="2800" dirty="0" smtClean="0"/>
              <a:t>“Let’s Talk Medicare” has been moved to Chapter Ten: Reimbursement. The </a:t>
            </a:r>
            <a:r>
              <a:rPr lang="en-US" sz="2800" dirty="0" smtClean="0"/>
              <a:t>reason </a:t>
            </a:r>
            <a:r>
              <a:rPr lang="en-US" sz="2800" dirty="0" smtClean="0"/>
              <a:t>being “Let’s Talk Medicare” </a:t>
            </a:r>
            <a:r>
              <a:rPr lang="en-US" sz="2800" dirty="0" smtClean="0"/>
              <a:t>addresses encounters </a:t>
            </a:r>
            <a:r>
              <a:rPr lang="en-US" sz="2800" dirty="0" smtClean="0"/>
              <a:t>with Medicare in </a:t>
            </a:r>
            <a:r>
              <a:rPr lang="en-US" sz="2800" dirty="0" smtClean="0"/>
              <a:t>general</a:t>
            </a:r>
            <a:r>
              <a:rPr lang="en-US" sz="2800" dirty="0" smtClean="0"/>
              <a:t>, not just </a:t>
            </a:r>
            <a:r>
              <a:rPr lang="en-US" sz="2800" dirty="0" smtClean="0"/>
              <a:t>transplant </a:t>
            </a:r>
            <a:r>
              <a:rPr lang="en-US" sz="2800" dirty="0" smtClean="0"/>
              <a:t>associated </a:t>
            </a:r>
            <a:r>
              <a:rPr lang="en-US" sz="2800" dirty="0" smtClean="0"/>
              <a:t>encounters</a:t>
            </a:r>
            <a:r>
              <a:rPr lang="en-US" sz="2800" dirty="0" smtClean="0"/>
              <a:t>. Matter of fact, very few </a:t>
            </a:r>
            <a:r>
              <a:rPr lang="en-US" sz="2800" dirty="0" smtClean="0"/>
              <a:t>transplant </a:t>
            </a:r>
            <a:r>
              <a:rPr lang="en-US" sz="2800" dirty="0" smtClean="0"/>
              <a:t>associated encounters will have </a:t>
            </a:r>
            <a:r>
              <a:rPr lang="en-US" sz="2800" dirty="0"/>
              <a:t>M</a:t>
            </a:r>
            <a:r>
              <a:rPr lang="en-US" sz="2800" dirty="0" smtClean="0"/>
              <a:t>edicare per reinsurance rules, so it is more logical to place “Lets Talk Medicare” in the Reimbursement section where it will apply.</a:t>
            </a:r>
          </a:p>
          <a:p>
            <a:endParaRPr lang="en-US" sz="2200" dirty="0" smtClean="0"/>
          </a:p>
          <a:p>
            <a:endParaRPr lang="en-US" sz="2200" dirty="0" smtClean="0"/>
          </a:p>
        </p:txBody>
      </p:sp>
    </p:spTree>
    <p:extLst>
      <p:ext uri="{BB962C8B-B14F-4D97-AF65-F5344CB8AC3E}">
        <p14:creationId xmlns:p14="http://schemas.microsoft.com/office/powerpoint/2010/main" val="3674224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6204</TotalTime>
  <Words>2109</Words>
  <Application>Microsoft Office PowerPoint</Application>
  <PresentationFormat>On-screen Show (4:3)</PresentationFormat>
  <Paragraphs>312</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2_2014 AHCCCS</vt:lpstr>
      <vt:lpstr>Annual AHCCCS Reinsurance Workshop  RI Contract Year 38</vt:lpstr>
      <vt:lpstr>Agenda </vt:lpstr>
      <vt:lpstr>WELCOME </vt:lpstr>
      <vt:lpstr>Introductions  </vt:lpstr>
      <vt:lpstr>Let’s Dive Right In – Manual Changes</vt:lpstr>
      <vt:lpstr> BIO Drug Zolgensma (Needs Its Own Slide)</vt:lpstr>
      <vt:lpstr>BIO Cases for Zolgensma</vt:lpstr>
      <vt:lpstr>BIO Cases Naming Convention Change</vt:lpstr>
      <vt:lpstr>“Let’s Talk Medicare” Section has been moved from Chapter Five: Transplants, Section XIII</vt:lpstr>
      <vt:lpstr>  Something We Haven’t Talked About</vt:lpstr>
      <vt:lpstr>Other Changes</vt:lpstr>
      <vt:lpstr>Some Other Changes – As the Result of seeing More Behavioral Health Related Inpatient Stays</vt:lpstr>
      <vt:lpstr>New 61+ Stage Transplant Per Diem Rate and Threshold</vt:lpstr>
      <vt:lpstr>Transplant Contract Rate Change</vt:lpstr>
      <vt:lpstr>Recaps – What to Do When You Have a PCH Transplant Case with Adult Donor Harvest</vt:lpstr>
      <vt:lpstr>61+ Transplant Stage</vt:lpstr>
      <vt:lpstr>61+ Transplant Stage - Continued</vt:lpstr>
      <vt:lpstr>BREAKTIME</vt:lpstr>
      <vt:lpstr>Recaps continued – Why didn’t This CRN Associate to my case?</vt:lpstr>
      <vt:lpstr>Why didn’t these CRNs Create a Case? (Ask some of the same Questions)</vt:lpstr>
      <vt:lpstr>Why didn’t these/this CRN(s) Create a Case? - Continued</vt:lpstr>
      <vt:lpstr>  Medicare Lessor Of: (When Medicare Paid is greater than $0.00) Whichever of these is less:   </vt:lpstr>
      <vt:lpstr>Why Didn’t These CRNs Create a Case - Continued</vt:lpstr>
      <vt:lpstr>Transplant Outlier – The Basics</vt:lpstr>
      <vt:lpstr>Transplant Outlier - continued </vt:lpstr>
      <vt:lpstr>Prorating Transplant Stages -  Reasons Why a Stage is Prorated</vt:lpstr>
      <vt:lpstr>Prorating Transplant Stages </vt:lpstr>
      <vt:lpstr>Transplant for Members with Medicare Section XIII – When do we reinsure a member with Medicare?</vt:lpstr>
      <vt:lpstr>How are Transplants Reimbursed when a Member has Medicare?</vt:lpstr>
      <vt:lpstr>Reminders – Out of State Transplants</vt:lpstr>
      <vt:lpstr>More Reminders</vt:lpstr>
      <vt:lpstr>Reminders: SNF Rates</vt:lpstr>
      <vt:lpstr>PowerPoint Presentation</vt:lpstr>
      <vt:lpstr>PowerPoint Presentation</vt:lpstr>
      <vt:lpstr>More Reminders</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Shepherd, Jill</dc:creator>
  <cp:lastModifiedBy>Thomas, Tracy</cp:lastModifiedBy>
  <cp:revision>289</cp:revision>
  <cp:lastPrinted>2018-07-16T15:04:24Z</cp:lastPrinted>
  <dcterms:created xsi:type="dcterms:W3CDTF">2014-04-21T18:20:21Z</dcterms:created>
  <dcterms:modified xsi:type="dcterms:W3CDTF">2019-10-31T23:46:46Z</dcterms:modified>
</cp:coreProperties>
</file>