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6"/>
  </p:notesMasterIdLst>
  <p:sldIdLst>
    <p:sldId id="273" r:id="rId2"/>
    <p:sldId id="298" r:id="rId3"/>
    <p:sldId id="314" r:id="rId4"/>
    <p:sldId id="313" r:id="rId5"/>
    <p:sldId id="300" r:id="rId6"/>
    <p:sldId id="301" r:id="rId7"/>
    <p:sldId id="299" r:id="rId8"/>
    <p:sldId id="316" r:id="rId9"/>
    <p:sldId id="304" r:id="rId10"/>
    <p:sldId id="319" r:id="rId11"/>
    <p:sldId id="320" r:id="rId12"/>
    <p:sldId id="321" r:id="rId13"/>
    <p:sldId id="305" r:id="rId14"/>
    <p:sldId id="315" r:id="rId15"/>
    <p:sldId id="318" r:id="rId16"/>
    <p:sldId id="302" r:id="rId17"/>
    <p:sldId id="322" r:id="rId18"/>
    <p:sldId id="303" r:id="rId19"/>
    <p:sldId id="306" r:id="rId20"/>
    <p:sldId id="307" r:id="rId21"/>
    <p:sldId id="324" r:id="rId22"/>
    <p:sldId id="308" r:id="rId23"/>
    <p:sldId id="310" r:id="rId24"/>
    <p:sldId id="311" r:id="rId2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3A41B4-4FE6-4C16-874A-9393CA34124E}">
          <p14:sldIdLst>
            <p14:sldId id="273"/>
            <p14:sldId id="298"/>
            <p14:sldId id="314"/>
            <p14:sldId id="313"/>
            <p14:sldId id="300"/>
            <p14:sldId id="301"/>
            <p14:sldId id="299"/>
            <p14:sldId id="316"/>
            <p14:sldId id="304"/>
            <p14:sldId id="319"/>
            <p14:sldId id="320"/>
            <p14:sldId id="321"/>
            <p14:sldId id="305"/>
            <p14:sldId id="315"/>
            <p14:sldId id="318"/>
            <p14:sldId id="302"/>
            <p14:sldId id="322"/>
            <p14:sldId id="303"/>
            <p14:sldId id="306"/>
            <p14:sldId id="307"/>
            <p14:sldId id="324"/>
            <p14:sldId id="308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Z" initials="BZ" lastIdx="5" clrIdx="0">
    <p:extLst/>
  </p:cmAuthor>
  <p:cmAuthor id="2" name="Clayton Calvert" initials="CC" lastIdx="1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091" autoAdjust="0"/>
    <p:restoredTop sz="86965" autoAdjust="0"/>
  </p:normalViewPr>
  <p:slideViewPr>
    <p:cSldViewPr>
      <p:cViewPr>
        <p:scale>
          <a:sx n="50" d="100"/>
          <a:sy n="50" d="100"/>
        </p:scale>
        <p:origin x="-146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DAAAD-9A8A-4037-9921-B72F2182C2F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C71B4-0BE4-46D8-9A18-4A1D7B2E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1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52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15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88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0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61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99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04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36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0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66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59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4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4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79374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Transition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90426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64438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86707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6474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249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1000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40465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10101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413897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99063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Question?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73342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Reaching across Arizona to provide comprehensive 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42515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rocurement@azahcccs.gov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procurement@azahcccs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0"/>
            <a:ext cx="8314944" cy="1447800"/>
          </a:xfrm>
        </p:spPr>
        <p:txBody>
          <a:bodyPr/>
          <a:lstStyle/>
          <a:p>
            <a:r>
              <a:rPr lang="en-US" sz="2800" dirty="0" err="1"/>
              <a:t>HEAplus</a:t>
            </a:r>
            <a:r>
              <a:rPr lang="en-US" sz="2800" dirty="0"/>
              <a:t> Maintenance </a:t>
            </a:r>
            <a:r>
              <a:rPr lang="en-US" sz="2800" dirty="0" smtClean="0"/>
              <a:t>and Operations RFP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PRE-PROPOSAL CONFERENCE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5410200" cy="1600200"/>
          </a:xfrm>
        </p:spPr>
        <p:txBody>
          <a:bodyPr/>
          <a:lstStyle/>
          <a:p>
            <a:r>
              <a:rPr lang="en-US" sz="2000" dirty="0"/>
              <a:t>Solicitation # YH20-0001</a:t>
            </a:r>
            <a:endParaRPr lang="en-US" sz="2000" dirty="0" smtClean="0"/>
          </a:p>
          <a:p>
            <a:r>
              <a:rPr lang="en-US" sz="2000" dirty="0" smtClean="0"/>
              <a:t>February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</a:t>
            </a:r>
            <a:r>
              <a:rPr lang="en-US" sz="2000" dirty="0"/>
              <a:t>2020</a:t>
            </a:r>
          </a:p>
          <a:p>
            <a:endParaRPr lang="en-US" sz="1050" dirty="0"/>
          </a:p>
          <a:p>
            <a:r>
              <a:rPr lang="en-US" sz="2000" dirty="0" err="1"/>
              <a:t>Meggan</a:t>
            </a:r>
            <a:r>
              <a:rPr lang="en-US" sz="2000" dirty="0"/>
              <a:t> LaPorte, MSW CPPO</a:t>
            </a:r>
          </a:p>
          <a:p>
            <a:r>
              <a:rPr lang="en-US" sz="2000" dirty="0" smtClean="0"/>
              <a:t>AHCCCS Chief </a:t>
            </a:r>
            <a:r>
              <a:rPr lang="en-US" sz="2000" dirty="0"/>
              <a:t>Procurement Officer</a:t>
            </a:r>
          </a:p>
        </p:txBody>
      </p:sp>
    </p:spTree>
    <p:extLst>
      <p:ext uri="{BB962C8B-B14F-4D97-AF65-F5344CB8AC3E}">
        <p14:creationId xmlns:p14="http://schemas.microsoft.com/office/powerpoint/2010/main" val="18310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SFTP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AHCCCS SFTP </a:t>
            </a:r>
            <a:r>
              <a:rPr lang="en-US" sz="2400" dirty="0" smtClean="0"/>
              <a:t>server </a:t>
            </a:r>
            <a:endParaRPr lang="en-US" sz="2400" dirty="0"/>
          </a:p>
          <a:p>
            <a:pPr lvl="1"/>
            <a:r>
              <a:rPr lang="en-US" dirty="0" smtClean="0"/>
              <a:t>To </a:t>
            </a:r>
            <a:r>
              <a:rPr lang="en-US" dirty="0"/>
              <a:t>share sensitive background information with prospective Offerors; and 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the required location for submission of proposals. </a:t>
            </a:r>
          </a:p>
          <a:p>
            <a:endParaRPr lang="en-US" sz="1600" b="1" dirty="0"/>
          </a:p>
          <a:p>
            <a:r>
              <a:rPr lang="en-US" sz="2400" dirty="0" smtClean="0"/>
              <a:t>The </a:t>
            </a:r>
            <a:r>
              <a:rPr lang="en-US" sz="2400" dirty="0"/>
              <a:t>deadline to request access </a:t>
            </a:r>
            <a:r>
              <a:rPr lang="en-US" sz="2400" dirty="0" smtClean="0"/>
              <a:t>:     </a:t>
            </a:r>
            <a:r>
              <a:rPr lang="en-US" sz="2400" b="1" dirty="0" smtClean="0"/>
              <a:t>March </a:t>
            </a:r>
            <a:r>
              <a:rPr lang="en-US" sz="2400" b="1" dirty="0"/>
              <a:t>12, </a:t>
            </a:r>
            <a:r>
              <a:rPr lang="en-US" sz="2400" b="1" dirty="0" smtClean="0"/>
              <a:t>2020</a:t>
            </a:r>
          </a:p>
          <a:p>
            <a:pPr marL="0" indent="0">
              <a:buNone/>
            </a:pPr>
            <a:endParaRPr lang="en-US" sz="16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SFTP Server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324600" cy="3657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62" y="1625489"/>
            <a:ext cx="6578503" cy="34037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SFTP Server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981200" y="3581400"/>
            <a:ext cx="29718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76800" y="5181600"/>
            <a:ext cx="3810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You should </a:t>
            </a:r>
            <a:r>
              <a:rPr lang="en-US" sz="2000" b="1" u="sng" dirty="0" smtClean="0"/>
              <a:t>only </a:t>
            </a:r>
            <a:r>
              <a:rPr lang="en-US" sz="2000" b="1" dirty="0" smtClean="0"/>
              <a:t>see your company name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3352"/>
            <a:ext cx="8382000" cy="4373563"/>
          </a:xfrm>
        </p:spPr>
        <p:txBody>
          <a:bodyPr/>
          <a:lstStyle/>
          <a:p>
            <a:r>
              <a:rPr lang="en-US" sz="2400" dirty="0"/>
              <a:t>Please use the templates </a:t>
            </a:r>
            <a:r>
              <a:rPr lang="en-US" sz="2400" dirty="0" smtClean="0"/>
              <a:t>provided for Technical and Cost</a:t>
            </a:r>
            <a:endParaRPr lang="en-US" sz="2400" dirty="0"/>
          </a:p>
          <a:p>
            <a:r>
              <a:rPr lang="en-US" sz="2400" dirty="0"/>
              <a:t>Do not alter any templates</a:t>
            </a:r>
          </a:p>
          <a:p>
            <a:r>
              <a:rPr lang="en-US" sz="2400" dirty="0"/>
              <a:t>Use the file naming conventions </a:t>
            </a:r>
            <a:r>
              <a:rPr lang="en-US" sz="2400" dirty="0" smtClean="0"/>
              <a:t>when loading to SFTP</a:t>
            </a:r>
          </a:p>
          <a:p>
            <a:r>
              <a:rPr lang="en-US" sz="2400" dirty="0" smtClean="0"/>
              <a:t>Submit </a:t>
            </a:r>
            <a:r>
              <a:rPr lang="en-US" sz="2400" dirty="0"/>
              <a:t>all questions concerning this solicitation via email using the AHCCCS Q&amp;A form found on the AHCCCS website </a:t>
            </a:r>
            <a:r>
              <a:rPr lang="en-US" sz="2400" dirty="0" smtClean="0"/>
              <a:t>by Friday February 7, 2020 5:00 PM to </a:t>
            </a: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hlinkClick r:id="rId2"/>
              </a:rPr>
              <a:t>procurement@azahcccs.gov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Reaching across Arizona to provide comprehensive </a:t>
            </a:r>
            <a:br>
              <a:rPr lang="en-US"/>
            </a:br>
            <a:r>
              <a:rPr lang="en-US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&amp; Naming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4373563"/>
          </a:xfrm>
        </p:spPr>
        <p:txBody>
          <a:bodyPr/>
          <a:lstStyle/>
          <a:p>
            <a:pPr marL="400050" lvl="1" indent="0">
              <a:buNone/>
            </a:pPr>
            <a:r>
              <a:rPr lang="en-US" sz="1800" dirty="0" smtClean="0"/>
              <a:t> PART A </a:t>
            </a:r>
          </a:p>
          <a:p>
            <a:pPr lvl="3"/>
            <a:r>
              <a:rPr lang="en-US" sz="1400" dirty="0" smtClean="0"/>
              <a:t>A1 </a:t>
            </a:r>
            <a:r>
              <a:rPr lang="en-US" sz="1400" dirty="0"/>
              <a:t>Transmittal Letter  &lt;Offeror’s Name&gt;</a:t>
            </a:r>
          </a:p>
          <a:p>
            <a:pPr lvl="3"/>
            <a:r>
              <a:rPr lang="en-US" sz="1400" dirty="0"/>
              <a:t>A2 Signed Offer and Acceptance Page &lt;Offeror’s Name&gt;</a:t>
            </a:r>
          </a:p>
          <a:p>
            <a:pPr lvl="3"/>
            <a:r>
              <a:rPr lang="en-US" sz="1400" dirty="0"/>
              <a:t>A3 Signed Solicitation Amendment(s)  &lt;Offeror’s </a:t>
            </a:r>
            <a:r>
              <a:rPr lang="en-US" sz="1400" dirty="0" smtClean="0"/>
              <a:t>Name&gt;</a:t>
            </a:r>
          </a:p>
          <a:p>
            <a:pPr marL="514350" lvl="1" indent="0">
              <a:buNone/>
            </a:pPr>
            <a:r>
              <a:rPr lang="en-US" sz="1800" dirty="0" smtClean="0"/>
              <a:t>PART B</a:t>
            </a:r>
          </a:p>
          <a:p>
            <a:pPr lvl="3"/>
            <a:r>
              <a:rPr lang="en-US" sz="1400" dirty="0" smtClean="0"/>
              <a:t>B1 </a:t>
            </a:r>
            <a:r>
              <a:rPr lang="en-US" sz="1400" dirty="0"/>
              <a:t>Narrative Experience and Expertise  &lt;Offeror’s Name&gt;</a:t>
            </a:r>
          </a:p>
          <a:p>
            <a:pPr lvl="3"/>
            <a:r>
              <a:rPr lang="en-US" sz="1400" dirty="0"/>
              <a:t>B2 Narrative Methodology  &lt;Offeror’s Name&gt;</a:t>
            </a:r>
          </a:p>
          <a:p>
            <a:pPr lvl="3"/>
            <a:r>
              <a:rPr lang="en-US" sz="1400" dirty="0"/>
              <a:t>B3 Technical Proposal  &lt;Offeror’s Name</a:t>
            </a:r>
            <a:r>
              <a:rPr lang="en-US" sz="1400" dirty="0" smtClean="0"/>
              <a:t>&gt;       </a:t>
            </a:r>
          </a:p>
          <a:p>
            <a:pPr lvl="3"/>
            <a:r>
              <a:rPr lang="en-US" sz="1400" dirty="0" smtClean="0"/>
              <a:t>B4 Cost Proposal  &lt;Offeror’s Name&gt;</a:t>
            </a:r>
          </a:p>
          <a:p>
            <a:pPr marL="457200" lvl="1" indent="0">
              <a:buNone/>
            </a:pPr>
            <a:r>
              <a:rPr lang="en-US" sz="1800" dirty="0" smtClean="0"/>
              <a:t> PART </a:t>
            </a:r>
            <a:r>
              <a:rPr lang="en-US" sz="1800" dirty="0"/>
              <a:t>C</a:t>
            </a:r>
          </a:p>
          <a:p>
            <a:pPr lvl="3"/>
            <a:r>
              <a:rPr lang="en-US" sz="1400" dirty="0"/>
              <a:t>C1 Intent to provide insurance &lt;Offeror’s Name&gt;</a:t>
            </a:r>
          </a:p>
          <a:p>
            <a:pPr lvl="3"/>
            <a:r>
              <a:rPr lang="en-US" sz="1400" dirty="0"/>
              <a:t>C2 Legal Analysis for Confidential/Proprietary (if applicable) &lt;Offeror’s Name&gt;</a:t>
            </a:r>
          </a:p>
          <a:p>
            <a:pPr lvl="3"/>
            <a:r>
              <a:rPr lang="en-US" sz="1400" dirty="0"/>
              <a:t>C3 Attestation of Boycott of Israel</a:t>
            </a:r>
          </a:p>
          <a:p>
            <a:pPr lvl="3"/>
            <a:r>
              <a:rPr lang="en-US" sz="1400" dirty="0"/>
              <a:t>C4 Exceptions to any part of solicitation (if applicable)  &lt;Offeror’s Name&gt;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Confirmation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I.T. will confirm your ability to upload &amp; download to the SFTP server well before due date</a:t>
            </a:r>
          </a:p>
          <a:p>
            <a:r>
              <a:rPr lang="en-US" sz="2400" dirty="0" smtClean="0"/>
              <a:t>Proposal must be fully uploaded by 3pm on due date</a:t>
            </a:r>
          </a:p>
          <a:p>
            <a:r>
              <a:rPr lang="en-US" sz="2400" dirty="0" smtClean="0"/>
              <a:t>RECOMMEND TO UPLOAD PRIOR TO ACTUAL DUE DATE</a:t>
            </a:r>
          </a:p>
          <a:p>
            <a:r>
              <a:rPr lang="en-US" sz="2400" dirty="0" smtClean="0"/>
              <a:t>Procurement will confirm receipt of proposal received</a:t>
            </a:r>
          </a:p>
          <a:p>
            <a:r>
              <a:rPr lang="en-US" sz="2400" dirty="0" smtClean="0"/>
              <a:t>Confirmation does not mean the proposal meets the submission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Transmittal 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373563"/>
          </a:xfrm>
        </p:spPr>
        <p:txBody>
          <a:bodyPr/>
          <a:lstStyle/>
          <a:p>
            <a:r>
              <a:rPr lang="en-US" sz="2400" dirty="0"/>
              <a:t>Brief summary of the Offeror’s ability to supply the requested services defined in </a:t>
            </a:r>
            <a:r>
              <a:rPr lang="en-US" sz="2400" dirty="0" smtClean="0"/>
              <a:t>the RFP</a:t>
            </a:r>
            <a:endParaRPr lang="en-US" sz="2400" dirty="0"/>
          </a:p>
          <a:p>
            <a:r>
              <a:rPr lang="en-US" sz="2400" dirty="0"/>
              <a:t>Statement indicating the Offeror’s willingness to provide the services subject to the terms and conditions set forth in the RFP</a:t>
            </a:r>
          </a:p>
          <a:p>
            <a:r>
              <a:rPr lang="en-US" sz="2400" dirty="0"/>
              <a:t>Signature of a person authorized to commit the Offeror to its representations</a:t>
            </a:r>
          </a:p>
          <a:p>
            <a:r>
              <a:rPr lang="en-US" sz="2400" dirty="0"/>
              <a:t>Principal point of contact</a:t>
            </a:r>
          </a:p>
          <a:p>
            <a:r>
              <a:rPr lang="en-US" sz="2400" dirty="0"/>
              <a:t>Summary of distinct portions of the proposal requested to be kept confidential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9158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Contractor must have a minimum of five (5) combined years of experience in maintaining, operating, and enhancing a highly-integrated (multiple eligibility programs) Affordable Care Act (ACA) /Medicaid eligibility and enrollment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Indicate Conformation on Exhibit A Technical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Narrative Proposal </a:t>
            </a:r>
            <a:r>
              <a:rPr lang="en-US" sz="3200" dirty="0"/>
              <a:t>- Experience/Expertise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3352"/>
            <a:ext cx="8382000" cy="4373563"/>
          </a:xfrm>
        </p:spPr>
        <p:txBody>
          <a:bodyPr/>
          <a:lstStyle/>
          <a:p>
            <a:r>
              <a:rPr lang="en-US" sz="2400" dirty="0"/>
              <a:t>Please use the structure and section headers as defined in </a:t>
            </a:r>
            <a:r>
              <a:rPr lang="en-US" sz="2400" u="sng" dirty="0"/>
              <a:t>Section 6.2 Narrative Proposal </a:t>
            </a:r>
            <a:r>
              <a:rPr lang="en-US" sz="2400" dirty="0"/>
              <a:t>of the RFP</a:t>
            </a:r>
          </a:p>
          <a:p>
            <a:pPr lvl="1"/>
            <a:r>
              <a:rPr lang="en-US" dirty="0"/>
              <a:t>Company History/Background and Experience</a:t>
            </a:r>
          </a:p>
          <a:p>
            <a:pPr lvl="1"/>
            <a:r>
              <a:rPr lang="en-US" dirty="0"/>
              <a:t>Proposed Key </a:t>
            </a:r>
            <a:r>
              <a:rPr lang="en-US" dirty="0" smtClean="0"/>
              <a:t>Staff</a:t>
            </a:r>
          </a:p>
          <a:p>
            <a:pPr lvl="1"/>
            <a:endParaRPr lang="en-US" dirty="0"/>
          </a:p>
          <a:p>
            <a:r>
              <a:rPr lang="en-US" sz="2400" dirty="0"/>
              <a:t>Limited to 15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Reaching across Arizona to provide comprehensive </a:t>
            </a:r>
            <a:br>
              <a:rPr lang="en-US"/>
            </a:br>
            <a:r>
              <a:rPr lang="en-US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Narrative Proposal – </a:t>
            </a:r>
            <a:r>
              <a:rPr lang="en-US" sz="3200" dirty="0"/>
              <a:t>Methodology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3703"/>
            <a:ext cx="8382000" cy="4373563"/>
          </a:xfrm>
        </p:spPr>
        <p:txBody>
          <a:bodyPr/>
          <a:lstStyle/>
          <a:p>
            <a:r>
              <a:rPr lang="en-US" sz="2400" dirty="0"/>
              <a:t>Please use the structure and section headers as defined in </a:t>
            </a:r>
            <a:r>
              <a:rPr lang="en-US" sz="2400" u="sng" dirty="0"/>
              <a:t>Section 6.2 Narrative Proposal </a:t>
            </a:r>
            <a:r>
              <a:rPr lang="en-US" sz="2400" dirty="0"/>
              <a:t>of the RFP</a:t>
            </a:r>
          </a:p>
          <a:p>
            <a:r>
              <a:rPr lang="en-US" sz="2400" dirty="0"/>
              <a:t>Address </a:t>
            </a:r>
            <a:r>
              <a:rPr lang="en-US" sz="2400" u="sng" dirty="0"/>
              <a:t>ALL</a:t>
            </a:r>
            <a:r>
              <a:rPr lang="en-US" sz="2400" dirty="0"/>
              <a:t> </a:t>
            </a:r>
            <a:r>
              <a:rPr lang="en-US" sz="2400" dirty="0" smtClean="0"/>
              <a:t>sections</a:t>
            </a:r>
          </a:p>
          <a:p>
            <a:r>
              <a:rPr lang="en-US" sz="2400" dirty="0" smtClean="0"/>
              <a:t>No inferences or assumptions will be made</a:t>
            </a:r>
          </a:p>
          <a:p>
            <a:r>
              <a:rPr lang="en-US" sz="2400" dirty="0" smtClean="0"/>
              <a:t>No points will be assigned to contingent language such as “we are exploring” </a:t>
            </a:r>
            <a:endParaRPr lang="en-US" sz="2400" dirty="0"/>
          </a:p>
          <a:p>
            <a:r>
              <a:rPr lang="en-US" sz="2400" dirty="0"/>
              <a:t>Limited to 25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Reaching across Arizona to provide comprehensive </a:t>
            </a:r>
            <a:br>
              <a:rPr lang="en-US"/>
            </a:br>
            <a:r>
              <a:rPr lang="en-US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05800" cy="4144963"/>
          </a:xfrm>
        </p:spPr>
        <p:txBody>
          <a:bodyPr/>
          <a:lstStyle/>
          <a:p>
            <a:r>
              <a:rPr lang="en-US" sz="2800" dirty="0"/>
              <a:t>Sign-in Sheet for Attendees</a:t>
            </a:r>
          </a:p>
          <a:p>
            <a:r>
              <a:rPr lang="en-US" dirty="0" smtClean="0"/>
              <a:t>Agenda</a:t>
            </a:r>
          </a:p>
          <a:p>
            <a:pPr lvl="1"/>
            <a:r>
              <a:rPr lang="en-US" dirty="0" smtClean="0"/>
              <a:t>Introduction, Purpose, Procurement Schedule</a:t>
            </a:r>
          </a:p>
          <a:p>
            <a:pPr lvl="1"/>
            <a:r>
              <a:rPr lang="en-US" sz="2000" dirty="0" smtClean="0"/>
              <a:t>RFP Submission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RFP Contents </a:t>
            </a:r>
          </a:p>
          <a:p>
            <a:pPr lvl="1"/>
            <a:r>
              <a:rPr lang="en-US" dirty="0" smtClean="0"/>
              <a:t>Evaluation</a:t>
            </a:r>
          </a:p>
          <a:p>
            <a:pPr lvl="1"/>
            <a:r>
              <a:rPr lang="en-US" sz="2000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Reaching across Arizona to provide comprehensive </a:t>
            </a:r>
            <a:br>
              <a:rPr lang="en-US"/>
            </a:br>
            <a:r>
              <a:rPr lang="en-US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Proposal – Exhibit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3352"/>
            <a:ext cx="8382000" cy="4373563"/>
          </a:xfrm>
        </p:spPr>
        <p:txBody>
          <a:bodyPr/>
          <a:lstStyle/>
          <a:p>
            <a:r>
              <a:rPr lang="en-US" dirty="0"/>
              <a:t>Please use the template provided</a:t>
            </a:r>
          </a:p>
          <a:p>
            <a:r>
              <a:rPr lang="en-US" sz="2400" dirty="0" smtClean="0"/>
              <a:t>4 tabs:</a:t>
            </a:r>
            <a:endParaRPr lang="en-US" sz="2400" dirty="0"/>
          </a:p>
          <a:p>
            <a:pPr lvl="1"/>
            <a:r>
              <a:rPr lang="en-US" dirty="0" smtClean="0"/>
              <a:t>Action Required: Mandatory </a:t>
            </a:r>
            <a:r>
              <a:rPr lang="en-US" dirty="0"/>
              <a:t>Qualifications, Requirements, </a:t>
            </a:r>
            <a:r>
              <a:rPr lang="en-US" dirty="0" smtClean="0"/>
              <a:t>SLAs</a:t>
            </a:r>
          </a:p>
          <a:p>
            <a:pPr lvl="1"/>
            <a:r>
              <a:rPr lang="en-US" dirty="0" smtClean="0"/>
              <a:t>Deliverables Table contains the monthly SLA penalties</a:t>
            </a:r>
            <a:endParaRPr lang="en-US" dirty="0"/>
          </a:p>
          <a:p>
            <a:r>
              <a:rPr lang="en-US" sz="2400" dirty="0"/>
              <a:t>The Offeror must acknowledge acceptance or denial of all requirements in Exhibit A – Technical Proposal, by responding in the column with a heading of “Agree?” (Column E)</a:t>
            </a:r>
          </a:p>
          <a:p>
            <a:pPr lvl="1"/>
            <a:r>
              <a:rPr lang="en-US" dirty="0"/>
              <a:t>“Yes” means the Offeror agrees to comply with the requirement and “No” means the Offeror will not comply with the requirement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Reaching across Arizona to provide comprehensive </a:t>
            </a:r>
            <a:br>
              <a:rPr lang="en-US"/>
            </a:br>
            <a:r>
              <a:rPr lang="en-US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Proposal – Exhibit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use template provided</a:t>
            </a:r>
          </a:p>
          <a:p>
            <a:pPr lvl="1"/>
            <a:r>
              <a:rPr lang="en-US" dirty="0" smtClean="0"/>
              <a:t>Cost will be Scored</a:t>
            </a:r>
          </a:p>
          <a:p>
            <a:pPr lvl="2"/>
            <a:r>
              <a:rPr lang="en-US" dirty="0" smtClean="0"/>
              <a:t>Maintenance</a:t>
            </a:r>
            <a:endParaRPr lang="en-US" dirty="0"/>
          </a:p>
          <a:p>
            <a:pPr lvl="2"/>
            <a:r>
              <a:rPr lang="en-US" dirty="0" smtClean="0"/>
              <a:t>Operations</a:t>
            </a:r>
            <a:endParaRPr lang="en-US" dirty="0"/>
          </a:p>
          <a:p>
            <a:pPr lvl="2"/>
            <a:r>
              <a:rPr lang="en-US" dirty="0" smtClean="0"/>
              <a:t>Transition (Start Up)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Automated </a:t>
            </a:r>
            <a:r>
              <a:rPr lang="en-US" dirty="0"/>
              <a:t>Testing </a:t>
            </a:r>
            <a:r>
              <a:rPr lang="en-US" dirty="0" smtClean="0"/>
              <a:t>Tool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Cost must be provided but will NOT be Scored</a:t>
            </a:r>
          </a:p>
          <a:p>
            <a:pPr lvl="2"/>
            <a:r>
              <a:rPr lang="en-US" dirty="0" smtClean="0"/>
              <a:t>Transition (Disengagement)</a:t>
            </a:r>
          </a:p>
          <a:p>
            <a:pPr lvl="2"/>
            <a:r>
              <a:rPr lang="en-US" dirty="0" smtClean="0"/>
              <a:t>Online </a:t>
            </a:r>
            <a:r>
              <a:rPr lang="en-US" dirty="0"/>
              <a:t>Knowledge Management </a:t>
            </a:r>
            <a:r>
              <a:rPr lang="en-US" dirty="0" smtClean="0"/>
              <a:t>System </a:t>
            </a:r>
          </a:p>
          <a:p>
            <a:pPr lvl="2"/>
            <a:r>
              <a:rPr lang="en-US" dirty="0" smtClean="0"/>
              <a:t>Reporting Region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3352"/>
            <a:ext cx="8382000" cy="4373563"/>
          </a:xfrm>
        </p:spPr>
        <p:txBody>
          <a:bodyPr/>
          <a:lstStyle/>
          <a:p>
            <a:r>
              <a:rPr lang="en-US" sz="2400" dirty="0"/>
              <a:t>Proposals will be evaluated based upon the proven ability of the Offeror to satisfy the requirements in a cost-effective manner</a:t>
            </a:r>
          </a:p>
          <a:p>
            <a:r>
              <a:rPr lang="en-US" sz="2400" dirty="0"/>
              <a:t>The evaluation factors are listed in their relative order of importance. Any proposals not meeting the Mandatory Requirements will be disqualified</a:t>
            </a:r>
          </a:p>
          <a:p>
            <a:pPr lvl="1"/>
            <a:r>
              <a:rPr lang="en-US" dirty="0"/>
              <a:t>Adherence to Mandatory Requirements – Pass/Fail</a:t>
            </a:r>
          </a:p>
          <a:p>
            <a:pPr lvl="1"/>
            <a:r>
              <a:rPr lang="en-US" dirty="0"/>
              <a:t>Experience/Expertise</a:t>
            </a:r>
          </a:p>
          <a:p>
            <a:pPr lvl="1"/>
            <a:r>
              <a:rPr lang="en-US" dirty="0"/>
              <a:t>Methodology</a:t>
            </a:r>
          </a:p>
          <a:p>
            <a:pPr lvl="1"/>
            <a:r>
              <a:rPr lang="en-US" dirty="0"/>
              <a:t>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9641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3352"/>
            <a:ext cx="8382000" cy="4373563"/>
          </a:xfrm>
        </p:spPr>
        <p:txBody>
          <a:bodyPr/>
          <a:lstStyle/>
          <a:p>
            <a:r>
              <a:rPr lang="en-US" dirty="0" smtClean="0"/>
              <a:t>Reminder that verbal responses are not binding nor do they alter the RFP</a:t>
            </a:r>
          </a:p>
          <a:p>
            <a:r>
              <a:rPr lang="en-US" dirty="0" smtClean="0"/>
              <a:t>Offerors are </a:t>
            </a:r>
            <a:r>
              <a:rPr lang="en-US" dirty="0"/>
              <a:t>encouraged to submit </a:t>
            </a:r>
            <a:r>
              <a:rPr lang="en-US" dirty="0" smtClean="0"/>
              <a:t>questions </a:t>
            </a:r>
            <a:r>
              <a:rPr lang="en-US" dirty="0"/>
              <a:t>formally in writing </a:t>
            </a:r>
            <a:r>
              <a:rPr lang="en-US" dirty="0" smtClean="0"/>
              <a:t>by Friday, Feb. 7 at 5:00pm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Reaching across Arizona to provide comprehensive </a:t>
            </a:r>
            <a:br>
              <a:rPr lang="en-US"/>
            </a:br>
            <a:r>
              <a:rPr lang="en-US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3352"/>
            <a:ext cx="8382000" cy="43735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Meggan</a:t>
            </a:r>
            <a:r>
              <a:rPr lang="en-US" dirty="0"/>
              <a:t> LaPorte</a:t>
            </a:r>
          </a:p>
          <a:p>
            <a:pPr marL="0" indent="0" algn="ctr">
              <a:buNone/>
            </a:pPr>
            <a:r>
              <a:rPr lang="en-US" sz="2400" dirty="0"/>
              <a:t>Chief Procurement Officer</a:t>
            </a:r>
          </a:p>
          <a:p>
            <a:pPr marL="0" indent="0" algn="ctr">
              <a:buNone/>
            </a:pPr>
            <a:r>
              <a:rPr lang="en-US" sz="2400" dirty="0"/>
              <a:t>AHCCCS</a:t>
            </a:r>
          </a:p>
          <a:p>
            <a:pPr marL="0" indent="0" algn="ctr">
              <a:buNone/>
            </a:pPr>
            <a:r>
              <a:rPr lang="en-US" dirty="0"/>
              <a:t>Email: </a:t>
            </a:r>
            <a:r>
              <a:rPr lang="en-US" dirty="0">
                <a:hlinkClick r:id="rId3"/>
              </a:rPr>
              <a:t>procurement@azahcccs.gov</a:t>
            </a:r>
            <a:endParaRPr lang="en-US" dirty="0"/>
          </a:p>
          <a:p>
            <a:pPr marL="0" indent="0" algn="ctr">
              <a:buNone/>
            </a:pPr>
            <a:r>
              <a:rPr lang="en-US" sz="2400" dirty="0"/>
              <a:t>Phone: (602) 417-4538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Reaching across Arizona to provide comprehensive </a:t>
            </a:r>
            <a:br>
              <a:rPr lang="en-US"/>
            </a:br>
            <a:r>
              <a:rPr lang="en-US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RFP Prevails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i="1" dirty="0" smtClean="0"/>
          </a:p>
          <a:p>
            <a:pPr marL="342900" lvl="1" indent="-3429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RFP is the “Source of Truth” for all information regarding this </a:t>
            </a:r>
            <a:r>
              <a:rPr lang="en-US" sz="2400" dirty="0" smtClean="0"/>
              <a:t>procurement</a:t>
            </a:r>
          </a:p>
          <a:p>
            <a:pPr marL="342900" lvl="1" indent="-3429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US" sz="2400" dirty="0" smtClean="0"/>
              <a:t>Any </a:t>
            </a:r>
            <a:r>
              <a:rPr lang="en-US" sz="2400" dirty="0"/>
              <a:t>verbal response is not considered binding; respondents are encouraged to submit any question formally in </a:t>
            </a:r>
            <a:r>
              <a:rPr lang="en-US" sz="2400" dirty="0" smtClean="0"/>
              <a:t>writing</a:t>
            </a:r>
          </a:p>
          <a:p>
            <a:pPr marL="342900" lvl="1" indent="-3429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US" sz="2400" dirty="0" smtClean="0"/>
              <a:t>Written Questions due Friday, Feb 7 on the Q&amp;A form </a:t>
            </a:r>
          </a:p>
          <a:p>
            <a:pPr marL="342900" lvl="1" indent="-3429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US" sz="2400" dirty="0" smtClean="0"/>
              <a:t>Answers to Questions will be made available on the website in the form of a Solicitation Amendment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RFP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 purpose of this RFP is to solicit proposals from Offerors experienced in maintaining, operating, and enhancing highly-integrated (multiple eligibility programs) Affordable Care Act (ACA)/Medicaid Eligibility and Enrollment (E&amp;E) systems. The </a:t>
            </a:r>
            <a:r>
              <a:rPr lang="en-US" sz="2400" dirty="0" smtClean="0"/>
              <a:t>Awarded Contractor </a:t>
            </a:r>
            <a:r>
              <a:rPr lang="en-US" sz="2400" dirty="0"/>
              <a:t>will be responsible for maintenance and operations of the </a:t>
            </a:r>
            <a:r>
              <a:rPr lang="en-US" sz="2400" dirty="0" err="1"/>
              <a:t>HEAplus</a:t>
            </a:r>
            <a:r>
              <a:rPr lang="en-US" sz="2400" dirty="0"/>
              <a:t> E&amp;E system with development as needed if new initiatives arise from a State or Federal level.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9479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of 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Contract Term:</a:t>
            </a:r>
          </a:p>
          <a:p>
            <a:pPr lvl="1"/>
            <a:r>
              <a:rPr lang="en-US" sz="2000" dirty="0" smtClean="0"/>
              <a:t>Intent is to award single contract </a:t>
            </a:r>
          </a:p>
          <a:p>
            <a:pPr lvl="1"/>
            <a:r>
              <a:rPr lang="en-US" dirty="0"/>
              <a:t>I</a:t>
            </a:r>
            <a:r>
              <a:rPr lang="en-US" sz="2000" dirty="0" smtClean="0"/>
              <a:t>nitial </a:t>
            </a:r>
            <a:r>
              <a:rPr lang="en-US" sz="2000" dirty="0"/>
              <a:t>term </a:t>
            </a:r>
            <a:r>
              <a:rPr lang="en-US" sz="2000" dirty="0" smtClean="0"/>
              <a:t>is three </a:t>
            </a:r>
            <a:r>
              <a:rPr lang="en-US" sz="2000" dirty="0"/>
              <a:t>(3) </a:t>
            </a:r>
            <a:r>
              <a:rPr lang="en-US" sz="2000" dirty="0" smtClean="0"/>
              <a:t>years </a:t>
            </a:r>
            <a:r>
              <a:rPr lang="en-US" sz="2000" dirty="0"/>
              <a:t>with two (2) one-year options to extend, not to exceed a total contracting period of five (5) years</a:t>
            </a:r>
          </a:p>
          <a:p>
            <a:pPr lvl="1"/>
            <a:r>
              <a:rPr lang="en-US" sz="2000" dirty="0"/>
              <a:t>All contract extensions </a:t>
            </a:r>
            <a:r>
              <a:rPr lang="en-US" sz="2000" dirty="0" smtClean="0"/>
              <a:t>options shall </a:t>
            </a:r>
            <a:r>
              <a:rPr lang="en-US" sz="2000" dirty="0"/>
              <a:t>be through contract amendment, and shall be at the sole option of AHCCCS</a:t>
            </a:r>
          </a:p>
          <a:p>
            <a:pPr lvl="1"/>
            <a:r>
              <a:rPr lang="en-US" sz="2000" dirty="0"/>
              <a:t>Contract amendments, </a:t>
            </a:r>
            <a:r>
              <a:rPr lang="en-US" sz="2000" dirty="0" smtClean="0"/>
              <a:t>including extension options, </a:t>
            </a:r>
            <a:r>
              <a:rPr lang="en-US" sz="2000" dirty="0"/>
              <a:t>are subject to approval by the Centers for Medicare and Medicaid Services (CMS) and Food and Nutrition Services (FNS)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Reaching across Arizona to provide comprehensive </a:t>
            </a:r>
            <a:br>
              <a:rPr lang="en-US"/>
            </a:br>
            <a:r>
              <a:rPr lang="en-US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Anticipated Procurement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Reaching across Arizona to provide comprehensive </a:t>
            </a:r>
            <a:br>
              <a:rPr lang="en-US"/>
            </a:br>
            <a:r>
              <a:rPr lang="en-US"/>
              <a:t>quality health care for those in need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A9C23B11-914B-46E9-8DDD-9F933FC1D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257800"/>
            <a:ext cx="8382000" cy="3810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400" dirty="0" smtClean="0"/>
              <a:t>The </a:t>
            </a:r>
            <a:r>
              <a:rPr lang="en-US" sz="1400" dirty="0"/>
              <a:t>dates are subject to change.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107497"/>
              </p:ext>
            </p:extLst>
          </p:nvPr>
        </p:nvGraphicFramePr>
        <p:xfrm>
          <a:off x="609600" y="2057400"/>
          <a:ext cx="7924800" cy="3212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9189"/>
                <a:gridCol w="4075611"/>
              </a:tblGrid>
              <a:tr h="3101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Activity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143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Date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0118">
                <a:tc>
                  <a:txBody>
                    <a:bodyPr/>
                    <a:lstStyle/>
                    <a:p>
                      <a:pPr marL="0" marR="1143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RFP Release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January 17, 2020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0118">
                <a:tc>
                  <a:txBody>
                    <a:bodyPr/>
                    <a:lstStyle/>
                    <a:p>
                      <a:pPr marL="0" marR="1143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Pre-Proposal Conference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February 6, 2020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0118">
                <a:tc>
                  <a:txBody>
                    <a:bodyPr/>
                    <a:lstStyle/>
                    <a:p>
                      <a:pPr marL="0" marR="1143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Offeror Questions Due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TOMORROW</a:t>
                      </a:r>
                      <a:r>
                        <a:rPr lang="en-US" sz="1600" b="1" baseline="0" dirty="0" smtClean="0">
                          <a:effectLst/>
                        </a:rPr>
                        <a:t>  </a:t>
                      </a:r>
                      <a:r>
                        <a:rPr lang="en-US" sz="1600" b="1" dirty="0" smtClean="0">
                          <a:effectLst/>
                        </a:rPr>
                        <a:t>  February  7</a:t>
                      </a:r>
                      <a:r>
                        <a:rPr lang="en-US" sz="1600" b="1" dirty="0">
                          <a:effectLst/>
                        </a:rPr>
                        <a:t>, </a:t>
                      </a:r>
                      <a:r>
                        <a:rPr lang="en-US" sz="1600" b="1" dirty="0" smtClean="0">
                          <a:effectLst/>
                        </a:rPr>
                        <a:t>2020  5pm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0118">
                <a:tc>
                  <a:txBody>
                    <a:bodyPr/>
                    <a:lstStyle/>
                    <a:p>
                      <a:pPr marL="0" marR="1143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Deadline to request access to SFTP server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THURSDAY,</a:t>
                      </a:r>
                      <a:r>
                        <a:rPr lang="en-US" sz="1600" b="1" baseline="0" dirty="0" smtClean="0">
                          <a:effectLst/>
                        </a:rPr>
                        <a:t>          </a:t>
                      </a:r>
                      <a:r>
                        <a:rPr lang="en-US" sz="1600" b="1" dirty="0" smtClean="0">
                          <a:effectLst/>
                        </a:rPr>
                        <a:t>March </a:t>
                      </a:r>
                      <a:r>
                        <a:rPr lang="en-US" sz="1600" b="1" dirty="0">
                          <a:effectLst/>
                        </a:rPr>
                        <a:t>12, </a:t>
                      </a:r>
                      <a:r>
                        <a:rPr lang="en-US" sz="1600" b="1" dirty="0" smtClean="0">
                          <a:effectLst/>
                        </a:rPr>
                        <a:t>2020  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0118">
                <a:tc>
                  <a:txBody>
                    <a:bodyPr/>
                    <a:lstStyle/>
                    <a:p>
                      <a:pPr marL="0" marR="1143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Offeror’s Proposals Due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TUESDAY,          </a:t>
                      </a:r>
                      <a:r>
                        <a:rPr lang="en-US" sz="1600" b="1" baseline="0" dirty="0" smtClean="0"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effectLst/>
                        </a:rPr>
                        <a:t>March </a:t>
                      </a:r>
                      <a:r>
                        <a:rPr lang="en-US" sz="1600" b="1" dirty="0">
                          <a:effectLst/>
                        </a:rPr>
                        <a:t>24, </a:t>
                      </a:r>
                      <a:r>
                        <a:rPr lang="en-US" sz="1600" b="1" dirty="0" smtClean="0">
                          <a:effectLst/>
                        </a:rPr>
                        <a:t>2020  3pm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0118">
                <a:tc>
                  <a:txBody>
                    <a:bodyPr/>
                    <a:lstStyle/>
                    <a:p>
                      <a:pPr marL="0" marR="1143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Contingent RFP Award (Subject to change)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June 23, 2020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0118">
                <a:tc>
                  <a:txBody>
                    <a:bodyPr/>
                    <a:lstStyle/>
                    <a:p>
                      <a:pPr marL="0" marR="1143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Final RFP Award (Subject to change)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August 28, 2020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0236">
                <a:tc>
                  <a:txBody>
                    <a:bodyPr/>
                    <a:lstStyle/>
                    <a:p>
                      <a:pPr marL="0" marR="1143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Services Start Date 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October 1, 2020*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1143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*Unless otherwise changed in writing by AHCCCS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6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Submission of your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sz="2000" dirty="0" smtClean="0"/>
              <a:t>The RFP is located on the AHCCCS public website</a:t>
            </a:r>
          </a:p>
          <a:p>
            <a:r>
              <a:rPr lang="en-US" sz="2000" dirty="0" smtClean="0"/>
              <a:t>The Bidders library is linked from this site </a:t>
            </a:r>
          </a:p>
          <a:p>
            <a:r>
              <a:rPr lang="en-US" sz="2000" dirty="0" smtClean="0"/>
              <a:t>The SFTP is secure and available to potential Offerors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Offeror shall submit its proposal to the AHCCCS SFTP server in accordance </a:t>
            </a:r>
            <a:r>
              <a:rPr lang="en-US" sz="2000" dirty="0" smtClean="0"/>
              <a:t>with </a:t>
            </a:r>
            <a:r>
              <a:rPr lang="en-US" sz="2000" b="1" u="sng" dirty="0" smtClean="0"/>
              <a:t>Exhibit D - Proposal </a:t>
            </a:r>
            <a:r>
              <a:rPr lang="en-US" sz="2000" b="1" u="sng" dirty="0"/>
              <a:t>Submission Instructions</a:t>
            </a:r>
          </a:p>
          <a:p>
            <a:r>
              <a:rPr lang="en-US" sz="2000" dirty="0"/>
              <a:t>Failure to follow the prescribed format for submission may result in AHCCCS determining that the submission is </a:t>
            </a:r>
            <a:r>
              <a:rPr lang="en-US" sz="2000" dirty="0" smtClean="0"/>
              <a:t>non-responsive</a:t>
            </a:r>
          </a:p>
          <a:p>
            <a:pPr lvl="1"/>
            <a:r>
              <a:rPr lang="en-US" sz="1400" dirty="0" smtClean="0"/>
              <a:t>Take note of page limits and fonts and borders</a:t>
            </a:r>
            <a:endParaRPr lang="en-US" sz="1400" dirty="0"/>
          </a:p>
          <a:p>
            <a:r>
              <a:rPr lang="en-US" sz="2400" dirty="0"/>
              <a:t>Proposals are due on:</a:t>
            </a:r>
          </a:p>
          <a:p>
            <a:pPr marL="0" indent="0" algn="ctr">
              <a:buNone/>
            </a:pPr>
            <a:r>
              <a:rPr lang="en-US" sz="2400" b="1" dirty="0" smtClean="0"/>
              <a:t>    Tuesday, March 24, 2020 </a:t>
            </a:r>
            <a:r>
              <a:rPr lang="en-US" sz="2400" b="1" dirty="0"/>
              <a:t>at 3:00 PM Arizona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2376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AHCCCS Public Website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5180990" cy="4373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0" y="21336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AHCCCS will post Solicitation Amendments here.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2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Bidder’s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4701580" cy="4373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3200" y="26670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award, AHCCCS will post the Procurement File here. </a:t>
            </a:r>
          </a:p>
          <a:p>
            <a:endParaRPr lang="en-US" dirty="0"/>
          </a:p>
          <a:p>
            <a:r>
              <a:rPr lang="en-US" dirty="0" smtClean="0"/>
              <a:t>Sign up for Constant Contact Notifications.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HCCCS template 2014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AHCCCS template 2014</Template>
  <TotalTime>8583</TotalTime>
  <Words>1358</Words>
  <Application>Microsoft Office PowerPoint</Application>
  <PresentationFormat>On-screen Show (4:3)</PresentationFormat>
  <Paragraphs>215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AHCCCS template 2014</vt:lpstr>
      <vt:lpstr>HEAplus Maintenance and Operations RFP  PRE-PROPOSAL CONFERENCE</vt:lpstr>
      <vt:lpstr>General Information</vt:lpstr>
      <vt:lpstr>RFP Prevails</vt:lpstr>
      <vt:lpstr>Purpose of the RFP</vt:lpstr>
      <vt:lpstr>Term of Contract</vt:lpstr>
      <vt:lpstr>Anticipated Procurement Schedule</vt:lpstr>
      <vt:lpstr> Submission of your Proposal</vt:lpstr>
      <vt:lpstr>AHCCCS Public Website</vt:lpstr>
      <vt:lpstr>Bidder’s Library</vt:lpstr>
      <vt:lpstr>SFTP Server</vt:lpstr>
      <vt:lpstr>SFTP Server (cont.)</vt:lpstr>
      <vt:lpstr>SFTP Server (cont.)</vt:lpstr>
      <vt:lpstr>Proposal Preparation</vt:lpstr>
      <vt:lpstr>Proposal &amp; Naming Conventions</vt:lpstr>
      <vt:lpstr>Submission Confirmation</vt:lpstr>
      <vt:lpstr>Transmittal Letter</vt:lpstr>
      <vt:lpstr>Mandatory Requirement</vt:lpstr>
      <vt:lpstr>Narrative Proposal - Experience/Expertise</vt:lpstr>
      <vt:lpstr>Narrative Proposal – Methodology</vt:lpstr>
      <vt:lpstr>Technical Proposal – Exhibit A</vt:lpstr>
      <vt:lpstr>Cost Proposal – Exhibit B</vt:lpstr>
      <vt:lpstr>Evaluation Criteria</vt:lpstr>
      <vt:lpstr>Questions?</vt:lpstr>
      <vt:lpstr>Contact</vt:lpstr>
    </vt:vector>
  </TitlesOfParts>
  <Company>AHCCCS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LaPorte, Meggan</cp:lastModifiedBy>
  <cp:revision>101</cp:revision>
  <cp:lastPrinted>2020-02-04T23:58:46Z</cp:lastPrinted>
  <dcterms:created xsi:type="dcterms:W3CDTF">2017-04-17T16:40:06Z</dcterms:created>
  <dcterms:modified xsi:type="dcterms:W3CDTF">2020-02-06T20:21:39Z</dcterms:modified>
</cp:coreProperties>
</file>