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65" r:id="rId3"/>
    <p:sldId id="264" r:id="rId4"/>
    <p:sldId id="262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04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D9041-E5C3-4FEB-AC9B-74EF232AE056}" type="datetimeFigureOut">
              <a:rPr lang="en-US" smtClean="0"/>
              <a:t>5/6/2013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F7695-25AF-47DD-A9FB-5910BFD104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06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8A0435-BA7B-483C-8261-75F0880AA13E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8A0435-BA7B-483C-8261-75F0880AA13E}" type="slidenum">
              <a:rPr lang="en-US" sz="1200">
                <a:solidFill>
                  <a:prstClr val="black"/>
                </a:solidFill>
              </a:rPr>
              <a:pPr eaLnBrk="1" hangingPunct="1"/>
              <a:t>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8A0435-BA7B-483C-8261-75F0880AA13E}" type="slidenum">
              <a:rPr lang="en-US" sz="1200">
                <a:solidFill>
                  <a:prstClr val="black"/>
                </a:solidFill>
              </a:rPr>
              <a:pPr eaLnBrk="1" hangingPunct="1"/>
              <a:t>3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83368-2740-476A-BD5B-D58CCDAFDB6A}" type="slidenum">
              <a:rPr lang="en-US" sz="1200">
                <a:solidFill>
                  <a:prstClr val="black"/>
                </a:solidFill>
              </a:rPr>
              <a:pPr eaLnBrk="1" hangingPunct="1"/>
              <a:t>4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4E2598-79B3-41B6-8633-05C9D126A497}" type="slidenum">
              <a:rPr lang="en-US" sz="1200">
                <a:solidFill>
                  <a:prstClr val="black"/>
                </a:solidFill>
              </a:rPr>
              <a:pPr eaLnBrk="1" hangingPunct="1"/>
              <a:t>5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5292725"/>
            <a:ext cx="9144000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546725"/>
            <a:ext cx="9147175" cy="1312863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262563"/>
            <a:ext cx="9144000" cy="746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0" y="5502275"/>
            <a:ext cx="9144000" cy="1271588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fld id="{07BDAA9A-6FBC-428A-A97A-C1B405459C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58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2A40C-2782-4D78-A0E7-3BD993373E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1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C60B0-E68D-4200-A197-2FF6D07816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941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6BB6D-3509-4920-AA45-512EBB47B8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257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5BD9-2167-4611-9D6E-8455CF98B1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50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85DC9-1CF9-419C-AFAF-9B7D6592F8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8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5546725"/>
            <a:ext cx="9147175" cy="1312863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0" y="5292725"/>
            <a:ext cx="9144000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262563"/>
            <a:ext cx="9144000" cy="746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0" y="5502275"/>
            <a:ext cx="9144000" cy="1271588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A77CF-79BA-43B8-A68F-48005D3FBF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89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257B9-1F7C-4CC5-BDAA-3304238F7B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3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4DDAC-FE42-4FE0-B792-76EE7C6C40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00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0" y="5010150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0" y="4973638"/>
            <a:ext cx="7675563" cy="928687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C7AE9-1B57-4B75-BE6E-B2620824E3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8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0" y="5381625"/>
            <a:ext cx="3286125" cy="120808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0" y="5346700"/>
            <a:ext cx="3425825" cy="944563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5257A-A5A7-4676-A26D-6B92A1B3F1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7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010150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0" y="4973638"/>
            <a:ext cx="7675563" cy="928687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B4CD4-F949-4B78-BD51-873836CD70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16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F21AD-2BA7-48B7-900A-2A9C142F51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74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5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1600200"/>
            <a:ext cx="7772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43607B-BBCD-4D73-9107-8F5663110214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2428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AHCCCS System Security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Why is Security SO important?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Federal and State standards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Security breaches in the last year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What AHCCCS is doing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What we are expecting of you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Questions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sz="28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sz="2800" dirty="0" smtClean="0"/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0CA94155-09D8-492F-B89E-F1C621FD1734}" type="slidenum">
              <a:rPr lang="en-US" sz="1400" smtClean="0">
                <a:solidFill>
                  <a:srgbClr val="FFFFFF"/>
                </a:solidFill>
              </a:rPr>
              <a:pPr algn="ctr" eaLnBrk="1" hangingPunct="1"/>
              <a:t>1</a:t>
            </a:fld>
            <a:endParaRPr lang="en-US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07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Federal and State Standards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Federal requirement – HIPAA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Covers both Privacy and Security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AHCCCS utilized HIPAA consultants to assist with:</a:t>
            </a:r>
          </a:p>
          <a:p>
            <a:pPr lvl="2" indent="-274320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GAP analysis (as-is and target environments)</a:t>
            </a:r>
          </a:p>
          <a:p>
            <a:pPr lvl="2" indent="-274320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Remediation Plan</a:t>
            </a:r>
          </a:p>
          <a:p>
            <a:pPr lvl="2" indent="-274320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Part of that is on-gong – Annual HIPAA Security Self Assessment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State Standards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0CA94155-09D8-492F-B89E-F1C621FD1734}" type="slidenum">
              <a:rPr lang="en-US" sz="1400" smtClean="0">
                <a:solidFill>
                  <a:srgbClr val="FFFFFF"/>
                </a:solidFill>
              </a:rPr>
              <a:pPr algn="ctr" eaLnBrk="1" hangingPunct="1"/>
              <a:t>2</a:t>
            </a:fld>
            <a:endParaRPr lang="en-US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5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Security breaches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 rtlCol="0">
            <a:normAutofit fontScale="62500" lnSpcReduction="20000"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State of Utah – up to 200K files stolen; information on up to 750K people hacked due to a “configuration issue”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sz="2800" dirty="0" smtClean="0"/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dirty="0"/>
              <a:t>State of Alaska – USB thumb drive stolen w/member data; fined in </a:t>
            </a:r>
            <a:r>
              <a:rPr lang="en-US" sz="2800" dirty="0" smtClean="0"/>
              <a:t>2012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sz="2800" dirty="0"/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dirty="0"/>
              <a:t>State of South Carolina - Information on 228K people stolen by an employee via </a:t>
            </a:r>
            <a:r>
              <a:rPr lang="en-US" sz="2800" dirty="0" smtClean="0"/>
              <a:t>email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sz="2800" dirty="0" smtClean="0"/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dirty="0" smtClean="0"/>
              <a:t>ASU– obtained password, used to steal list of user-id &amp; passwords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sz="2800" dirty="0" smtClean="0"/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dirty="0" smtClean="0"/>
              <a:t>AZ DPS – 8 E-mail accounts “hacked”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sz="2800" dirty="0"/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dirty="0" smtClean="0"/>
              <a:t>Our responsibility:  As Health Care professionals,  take SECURITY seriously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0CA94155-09D8-492F-B89E-F1C621FD1734}" type="slidenum">
              <a:rPr lang="en-US" sz="1400" smtClean="0">
                <a:solidFill>
                  <a:srgbClr val="FFFFFF"/>
                </a:solidFill>
              </a:rPr>
              <a:pPr algn="ctr" eaLnBrk="1" hangingPunct="1"/>
              <a:t>3</a:t>
            </a:fld>
            <a:endParaRPr lang="en-US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1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What AHCCCS security is doing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 rtlCol="0">
            <a:normAutofit fontScale="47500" lnSpcReduction="20000"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Annual HIPAA Security Self Assessment (Audit)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sz="4000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Stach &amp; Liu Security Audit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External Penetration Test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Detailed assessment of our web-based applications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Wireless environment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Completed, working on remediation</a:t>
            </a:r>
            <a:endParaRPr lang="en-US" sz="36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sz="4000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Working on an SSAE-16 audit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Focused on Security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In Process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Completed “assessment”, awaiting preliminary findings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sz="4000" dirty="0" smtClean="0"/>
          </a:p>
          <a:p>
            <a:pPr lvl="2" indent="-274320" eaLnBrk="1" fontAlgn="auto" hangingPunct="1">
              <a:spcAft>
                <a:spcPts val="0"/>
              </a:spcAft>
              <a:defRPr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56659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we are expecting of you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 rtlCol="0">
            <a:normAutofit fontScale="85000" lnSpcReduction="20000"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Security language is/will be included in the contracts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Includes </a:t>
            </a:r>
            <a:r>
              <a:rPr lang="en-US" sz="2400" strike="sngStrike" dirty="0" smtClean="0"/>
              <a:t>initial and </a:t>
            </a:r>
            <a:r>
              <a:rPr lang="en-US" sz="2400" dirty="0" smtClean="0"/>
              <a:t>annual assessments 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Actively worked remediation plan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sz="2800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Providing our HIPAA Security Self Assessment Audit tool that we utilize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strike="sngStrike" dirty="0" smtClean="0"/>
              <a:t>Best if</a:t>
            </a:r>
            <a:r>
              <a:rPr lang="en-US" sz="2400" dirty="0" smtClean="0"/>
              <a:t> Audit to be conducted by an independent third party; required by contract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Only as good as you make it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endParaRPr lang="en-US" sz="24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Questions?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312420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fld id="{561D8BAA-3A00-45AC-9B22-A0E1CA2CF9B4}" type="slidenum">
              <a:rPr lang="en-US" sz="1400" smtClean="0">
                <a:solidFill>
                  <a:srgbClr val="FFFFFF"/>
                </a:solidFill>
              </a:rPr>
              <a:pPr algn="ctr" eaLnBrk="1" hangingPunct="1"/>
              <a:t>5</a:t>
            </a:fld>
            <a:endParaRPr lang="en-US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64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280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 Pop</vt:lpstr>
      <vt:lpstr>AHCCCS System Security</vt:lpstr>
      <vt:lpstr>Federal and State Standards</vt:lpstr>
      <vt:lpstr>Security breaches</vt:lpstr>
      <vt:lpstr>What AHCCCS security is doing </vt:lpstr>
      <vt:lpstr>What we are expecting of you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Wang, Jim</dc:creator>
  <cp:lastModifiedBy>Ambur, Julie</cp:lastModifiedBy>
  <cp:revision>12</cp:revision>
  <dcterms:created xsi:type="dcterms:W3CDTF">2013-04-29T03:09:17Z</dcterms:created>
  <dcterms:modified xsi:type="dcterms:W3CDTF">2013-05-06T16:32:17Z</dcterms:modified>
</cp:coreProperties>
</file>