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327" r:id="rId2"/>
    <p:sldId id="377" r:id="rId3"/>
    <p:sldId id="281" r:id="rId4"/>
    <p:sldId id="392" r:id="rId5"/>
    <p:sldId id="391" r:id="rId6"/>
    <p:sldId id="278" r:id="rId7"/>
    <p:sldId id="394" r:id="rId8"/>
    <p:sldId id="402" r:id="rId9"/>
    <p:sldId id="395" r:id="rId10"/>
    <p:sldId id="396" r:id="rId11"/>
    <p:sldId id="397" r:id="rId12"/>
    <p:sldId id="398" r:id="rId13"/>
    <p:sldId id="399" r:id="rId14"/>
    <p:sldId id="339" r:id="rId15"/>
    <p:sldId id="382" r:id="rId16"/>
    <p:sldId id="353" r:id="rId17"/>
    <p:sldId id="403" r:id="rId18"/>
    <p:sldId id="400" r:id="rId19"/>
    <p:sldId id="40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93" autoAdjust="0"/>
  </p:normalViewPr>
  <p:slideViewPr>
    <p:cSldViewPr>
      <p:cViewPr varScale="1">
        <p:scale>
          <a:sx n="86" d="100"/>
          <a:sy n="86" d="100"/>
        </p:scale>
        <p:origin x="-13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9BE49F-9DD7-42FD-8EE0-B4F5EFDC02B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51540B-D4D2-416D-B6BF-59FAC6D0BCCA}">
      <dgm:prSet phldrT="[Text]"/>
      <dgm:spPr/>
      <dgm:t>
        <a:bodyPr/>
        <a:lstStyle/>
        <a:p>
          <a:r>
            <a:rPr lang="en-US" dirty="0" smtClean="0"/>
            <a:t>Reports Generated</a:t>
          </a:r>
        </a:p>
        <a:p>
          <a:r>
            <a:rPr lang="en-US" dirty="0" smtClean="0"/>
            <a:t>Care1st</a:t>
          </a:r>
          <a:endParaRPr lang="en-US" dirty="0"/>
        </a:p>
      </dgm:t>
    </dgm:pt>
    <dgm:pt modelId="{CF96E942-AFFD-4D56-9829-A0AF3A929EC4}" type="parTrans" cxnId="{77B0FA87-F3FD-4B6D-A649-27D8CA0E4507}">
      <dgm:prSet/>
      <dgm:spPr/>
      <dgm:t>
        <a:bodyPr/>
        <a:lstStyle/>
        <a:p>
          <a:endParaRPr lang="en-US"/>
        </a:p>
      </dgm:t>
    </dgm:pt>
    <dgm:pt modelId="{85F5A965-4413-4EF9-A8DD-57884F718834}" type="sibTrans" cxnId="{77B0FA87-F3FD-4B6D-A649-27D8CA0E4507}">
      <dgm:prSet/>
      <dgm:spPr/>
      <dgm:t>
        <a:bodyPr/>
        <a:lstStyle/>
        <a:p>
          <a:endParaRPr lang="en-US" dirty="0"/>
        </a:p>
      </dgm:t>
    </dgm:pt>
    <dgm:pt modelId="{D060FC7F-06B1-4245-8307-1FB71B324AF1}">
      <dgm:prSet phldrT="[Text]"/>
      <dgm:spPr/>
      <dgm:t>
        <a:bodyPr/>
        <a:lstStyle/>
        <a:p>
          <a:r>
            <a:rPr lang="en-US" dirty="0" smtClean="0"/>
            <a:t>Centralized Administrative MA Organizes, Reviews &amp; Pushes to Practice</a:t>
          </a:r>
          <a:endParaRPr lang="en-US" dirty="0"/>
        </a:p>
      </dgm:t>
    </dgm:pt>
    <dgm:pt modelId="{6915DA37-3326-41A2-97D0-0D725D9C65B4}" type="parTrans" cxnId="{23258628-3C54-41D7-A453-1BB4E1397F20}">
      <dgm:prSet/>
      <dgm:spPr/>
      <dgm:t>
        <a:bodyPr/>
        <a:lstStyle/>
        <a:p>
          <a:endParaRPr lang="en-US"/>
        </a:p>
      </dgm:t>
    </dgm:pt>
    <dgm:pt modelId="{73235873-CB4A-45E4-B0FE-8FAD8388B294}" type="sibTrans" cxnId="{23258628-3C54-41D7-A453-1BB4E1397F20}">
      <dgm:prSet/>
      <dgm:spPr/>
      <dgm:t>
        <a:bodyPr/>
        <a:lstStyle/>
        <a:p>
          <a:endParaRPr lang="en-US" dirty="0"/>
        </a:p>
      </dgm:t>
    </dgm:pt>
    <dgm:pt modelId="{B6F01347-C935-451C-B460-FBA9332BFE00}">
      <dgm:prSet phldrT="[Text]"/>
      <dgm:spPr/>
      <dgm:t>
        <a:bodyPr/>
        <a:lstStyle/>
        <a:p>
          <a:r>
            <a:rPr lang="en-US" dirty="0" smtClean="0"/>
            <a:t>Designated Individual within Practice Identifies Care Gaps, Utilization Concerns</a:t>
          </a:r>
          <a:endParaRPr lang="en-US" dirty="0"/>
        </a:p>
      </dgm:t>
    </dgm:pt>
    <dgm:pt modelId="{270E0E5D-406D-4E93-8B8E-16EBF7EAB649}" type="parTrans" cxnId="{C722434E-ABA7-4E35-B99E-3E047F1689E2}">
      <dgm:prSet/>
      <dgm:spPr/>
      <dgm:t>
        <a:bodyPr/>
        <a:lstStyle/>
        <a:p>
          <a:endParaRPr lang="en-US"/>
        </a:p>
      </dgm:t>
    </dgm:pt>
    <dgm:pt modelId="{425B2DBE-AF70-4351-9357-317FCCDF1DF8}" type="sibTrans" cxnId="{C722434E-ABA7-4E35-B99E-3E047F1689E2}">
      <dgm:prSet/>
      <dgm:spPr/>
      <dgm:t>
        <a:bodyPr/>
        <a:lstStyle/>
        <a:p>
          <a:endParaRPr lang="en-US" dirty="0"/>
        </a:p>
      </dgm:t>
    </dgm:pt>
    <dgm:pt modelId="{D3E19D5F-B845-4CDE-B10C-3451E360D1B5}">
      <dgm:prSet phldrT="[Text]"/>
      <dgm:spPr/>
      <dgm:t>
        <a:bodyPr/>
        <a:lstStyle/>
        <a:p>
          <a:r>
            <a:rPr lang="en-US" dirty="0" smtClean="0"/>
            <a:t> Practice Team Works the Report</a:t>
          </a:r>
          <a:endParaRPr lang="en-US" dirty="0"/>
        </a:p>
      </dgm:t>
    </dgm:pt>
    <dgm:pt modelId="{B1D7AD9B-E0D4-463C-A6F4-C1E9A1B5918E}" type="parTrans" cxnId="{C321C8FB-4B77-42D3-B407-041709FB0A84}">
      <dgm:prSet/>
      <dgm:spPr/>
      <dgm:t>
        <a:bodyPr/>
        <a:lstStyle/>
        <a:p>
          <a:endParaRPr lang="en-US"/>
        </a:p>
      </dgm:t>
    </dgm:pt>
    <dgm:pt modelId="{44357D9D-C012-4183-906C-9770AF88A418}" type="sibTrans" cxnId="{C321C8FB-4B77-42D3-B407-041709FB0A84}">
      <dgm:prSet/>
      <dgm:spPr/>
      <dgm:t>
        <a:bodyPr/>
        <a:lstStyle/>
        <a:p>
          <a:endParaRPr lang="en-US" dirty="0"/>
        </a:p>
      </dgm:t>
    </dgm:pt>
    <dgm:pt modelId="{475C146B-E4D1-4CE8-BA4F-3FFDC291FBC5}">
      <dgm:prSet phldrT="[Text]"/>
      <dgm:spPr/>
      <dgm:t>
        <a:bodyPr/>
        <a:lstStyle/>
        <a:p>
          <a:r>
            <a:rPr lang="en-US" dirty="0" smtClean="0"/>
            <a:t>Plan of Care Instituted*</a:t>
          </a:r>
          <a:endParaRPr lang="en-US" dirty="0"/>
        </a:p>
      </dgm:t>
    </dgm:pt>
    <dgm:pt modelId="{6C843AD9-7C01-4C84-9129-4122667C81B1}" type="parTrans" cxnId="{3C018B9F-E505-430A-9933-3C8A311F582B}">
      <dgm:prSet/>
      <dgm:spPr/>
      <dgm:t>
        <a:bodyPr/>
        <a:lstStyle/>
        <a:p>
          <a:endParaRPr lang="en-US"/>
        </a:p>
      </dgm:t>
    </dgm:pt>
    <dgm:pt modelId="{50094E74-5320-4068-8430-4C8091EBF2D1}" type="sibTrans" cxnId="{3C018B9F-E505-430A-9933-3C8A311F582B}">
      <dgm:prSet/>
      <dgm:spPr/>
      <dgm:t>
        <a:bodyPr/>
        <a:lstStyle/>
        <a:p>
          <a:endParaRPr lang="en-US"/>
        </a:p>
      </dgm:t>
    </dgm:pt>
    <dgm:pt modelId="{5FB72529-4392-4248-87F6-A9E88707B594}" type="pres">
      <dgm:prSet presAssocID="{F39BE49F-9DD7-42FD-8EE0-B4F5EFDC02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29B8FB-5CFE-4DBE-9283-713FDA0509B2}" type="pres">
      <dgm:prSet presAssocID="{FF51540B-D4D2-416D-B6BF-59FAC6D0BCC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50712-46B5-429E-986D-73B2F94F8A50}" type="pres">
      <dgm:prSet presAssocID="{85F5A965-4413-4EF9-A8DD-57884F718834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E46FE36-FC8E-418D-9BFC-FC06AAE7D643}" type="pres">
      <dgm:prSet presAssocID="{85F5A965-4413-4EF9-A8DD-57884F718834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4570D2D-BC3A-4A43-9394-997DEB716A06}" type="pres">
      <dgm:prSet presAssocID="{D060FC7F-06B1-4245-8307-1FB71B324A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7E45C-342A-4B80-A1FF-ECCF6386A139}" type="pres">
      <dgm:prSet presAssocID="{73235873-CB4A-45E4-B0FE-8FAD8388B294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727BEE7-3C44-4D0E-BFE2-9CC6CEE28F55}" type="pres">
      <dgm:prSet presAssocID="{73235873-CB4A-45E4-B0FE-8FAD8388B294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F49ED50-48F2-477E-A2E2-0C006AB3AAAE}" type="pres">
      <dgm:prSet presAssocID="{B6F01347-C935-451C-B460-FBA9332BFE0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F8080-1266-4D69-B465-6EE1B7B948BA}" type="pres">
      <dgm:prSet presAssocID="{425B2DBE-AF70-4351-9357-317FCCDF1DF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ED7C620-7DD9-413F-AC2B-0A95DB6D1E73}" type="pres">
      <dgm:prSet presAssocID="{425B2DBE-AF70-4351-9357-317FCCDF1DF8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525D19B3-D511-47DC-BF1B-EF7AAD243340}" type="pres">
      <dgm:prSet presAssocID="{D3E19D5F-B845-4CDE-B10C-3451E360D1B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D89799-02C0-4038-8A12-854CB7BBAE86}" type="pres">
      <dgm:prSet presAssocID="{44357D9D-C012-4183-906C-9770AF88A41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835B430A-209D-48CD-BC01-6DCC6C22B1C9}" type="pres">
      <dgm:prSet presAssocID="{44357D9D-C012-4183-906C-9770AF88A418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BB7A6335-2B6B-4E29-88D0-C8CC74E4F440}" type="pres">
      <dgm:prSet presAssocID="{475C146B-E4D1-4CE8-BA4F-3FFDC291FBC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5C50A7-7EDB-4365-AA18-45F27F6BCAB9}" type="presOf" srcId="{44357D9D-C012-4183-906C-9770AF88A418}" destId="{DCD89799-02C0-4038-8A12-854CB7BBAE86}" srcOrd="0" destOrd="0" presId="urn:microsoft.com/office/officeart/2005/8/layout/process5"/>
    <dgm:cxn modelId="{33AC5550-D6DD-4C41-85EC-DDF5C80AB1CE}" type="presOf" srcId="{D3E19D5F-B845-4CDE-B10C-3451E360D1B5}" destId="{525D19B3-D511-47DC-BF1B-EF7AAD243340}" srcOrd="0" destOrd="0" presId="urn:microsoft.com/office/officeart/2005/8/layout/process5"/>
    <dgm:cxn modelId="{D6E94609-88ED-486B-A78B-64BE64047078}" type="presOf" srcId="{425B2DBE-AF70-4351-9357-317FCCDF1DF8}" destId="{DED7C620-7DD9-413F-AC2B-0A95DB6D1E73}" srcOrd="1" destOrd="0" presId="urn:microsoft.com/office/officeart/2005/8/layout/process5"/>
    <dgm:cxn modelId="{07DE991D-8780-4268-AEFD-4EBB8226BD45}" type="presOf" srcId="{B6F01347-C935-451C-B460-FBA9332BFE00}" destId="{9F49ED50-48F2-477E-A2E2-0C006AB3AAAE}" srcOrd="0" destOrd="0" presId="urn:microsoft.com/office/officeart/2005/8/layout/process5"/>
    <dgm:cxn modelId="{042981AF-8701-4817-9D06-325F4C8F26FF}" type="presOf" srcId="{73235873-CB4A-45E4-B0FE-8FAD8388B294}" destId="{C727BEE7-3C44-4D0E-BFE2-9CC6CEE28F55}" srcOrd="1" destOrd="0" presId="urn:microsoft.com/office/officeart/2005/8/layout/process5"/>
    <dgm:cxn modelId="{8022EBD6-568A-4066-8C1C-5903529B2378}" type="presOf" srcId="{D060FC7F-06B1-4245-8307-1FB71B324AF1}" destId="{34570D2D-BC3A-4A43-9394-997DEB716A06}" srcOrd="0" destOrd="0" presId="urn:microsoft.com/office/officeart/2005/8/layout/process5"/>
    <dgm:cxn modelId="{D62BF8E4-8EBB-4746-BEBA-5CCF767E49F6}" type="presOf" srcId="{F39BE49F-9DD7-42FD-8EE0-B4F5EFDC02BC}" destId="{5FB72529-4392-4248-87F6-A9E88707B594}" srcOrd="0" destOrd="0" presId="urn:microsoft.com/office/officeart/2005/8/layout/process5"/>
    <dgm:cxn modelId="{8793A699-51CB-4155-A6C4-6A6AB13E8967}" type="presOf" srcId="{85F5A965-4413-4EF9-A8DD-57884F718834}" destId="{DB350712-46B5-429E-986D-73B2F94F8A50}" srcOrd="0" destOrd="0" presId="urn:microsoft.com/office/officeart/2005/8/layout/process5"/>
    <dgm:cxn modelId="{C321C8FB-4B77-42D3-B407-041709FB0A84}" srcId="{F39BE49F-9DD7-42FD-8EE0-B4F5EFDC02BC}" destId="{D3E19D5F-B845-4CDE-B10C-3451E360D1B5}" srcOrd="3" destOrd="0" parTransId="{B1D7AD9B-E0D4-463C-A6F4-C1E9A1B5918E}" sibTransId="{44357D9D-C012-4183-906C-9770AF88A418}"/>
    <dgm:cxn modelId="{8FD0A105-0746-4DE6-AAB4-2C32849E1CC0}" type="presOf" srcId="{475C146B-E4D1-4CE8-BA4F-3FFDC291FBC5}" destId="{BB7A6335-2B6B-4E29-88D0-C8CC74E4F440}" srcOrd="0" destOrd="0" presId="urn:microsoft.com/office/officeart/2005/8/layout/process5"/>
    <dgm:cxn modelId="{23258628-3C54-41D7-A453-1BB4E1397F20}" srcId="{F39BE49F-9DD7-42FD-8EE0-B4F5EFDC02BC}" destId="{D060FC7F-06B1-4245-8307-1FB71B324AF1}" srcOrd="1" destOrd="0" parTransId="{6915DA37-3326-41A2-97D0-0D725D9C65B4}" sibTransId="{73235873-CB4A-45E4-B0FE-8FAD8388B294}"/>
    <dgm:cxn modelId="{3C018B9F-E505-430A-9933-3C8A311F582B}" srcId="{F39BE49F-9DD7-42FD-8EE0-B4F5EFDC02BC}" destId="{475C146B-E4D1-4CE8-BA4F-3FFDC291FBC5}" srcOrd="4" destOrd="0" parTransId="{6C843AD9-7C01-4C84-9129-4122667C81B1}" sibTransId="{50094E74-5320-4068-8430-4C8091EBF2D1}"/>
    <dgm:cxn modelId="{28197191-66A5-452B-8E2A-76D5DE855AFC}" type="presOf" srcId="{44357D9D-C012-4183-906C-9770AF88A418}" destId="{835B430A-209D-48CD-BC01-6DCC6C22B1C9}" srcOrd="1" destOrd="0" presId="urn:microsoft.com/office/officeart/2005/8/layout/process5"/>
    <dgm:cxn modelId="{94FCFE8A-7F2A-433C-AA7D-6C3E76241CEE}" type="presOf" srcId="{73235873-CB4A-45E4-B0FE-8FAD8388B294}" destId="{35B7E45C-342A-4B80-A1FF-ECCF6386A139}" srcOrd="0" destOrd="0" presId="urn:microsoft.com/office/officeart/2005/8/layout/process5"/>
    <dgm:cxn modelId="{09C73D51-3802-4269-9840-7300449833B8}" type="presOf" srcId="{425B2DBE-AF70-4351-9357-317FCCDF1DF8}" destId="{527F8080-1266-4D69-B465-6EE1B7B948BA}" srcOrd="0" destOrd="0" presId="urn:microsoft.com/office/officeart/2005/8/layout/process5"/>
    <dgm:cxn modelId="{C722434E-ABA7-4E35-B99E-3E047F1689E2}" srcId="{F39BE49F-9DD7-42FD-8EE0-B4F5EFDC02BC}" destId="{B6F01347-C935-451C-B460-FBA9332BFE00}" srcOrd="2" destOrd="0" parTransId="{270E0E5D-406D-4E93-8B8E-16EBF7EAB649}" sibTransId="{425B2DBE-AF70-4351-9357-317FCCDF1DF8}"/>
    <dgm:cxn modelId="{CEB4F263-0F1E-4ED9-8C10-C65C7566CF33}" type="presOf" srcId="{FF51540B-D4D2-416D-B6BF-59FAC6D0BCCA}" destId="{F729B8FB-5CFE-4DBE-9283-713FDA0509B2}" srcOrd="0" destOrd="0" presId="urn:microsoft.com/office/officeart/2005/8/layout/process5"/>
    <dgm:cxn modelId="{07098052-14A0-472E-BF96-C6AAF410677F}" type="presOf" srcId="{85F5A965-4413-4EF9-A8DD-57884F718834}" destId="{1E46FE36-FC8E-418D-9BFC-FC06AAE7D643}" srcOrd="1" destOrd="0" presId="urn:microsoft.com/office/officeart/2005/8/layout/process5"/>
    <dgm:cxn modelId="{77B0FA87-F3FD-4B6D-A649-27D8CA0E4507}" srcId="{F39BE49F-9DD7-42FD-8EE0-B4F5EFDC02BC}" destId="{FF51540B-D4D2-416D-B6BF-59FAC6D0BCCA}" srcOrd="0" destOrd="0" parTransId="{CF96E942-AFFD-4D56-9829-A0AF3A929EC4}" sibTransId="{85F5A965-4413-4EF9-A8DD-57884F718834}"/>
    <dgm:cxn modelId="{445C8700-0F32-46C0-87FD-FFA8F18932B2}" type="presParOf" srcId="{5FB72529-4392-4248-87F6-A9E88707B594}" destId="{F729B8FB-5CFE-4DBE-9283-713FDA0509B2}" srcOrd="0" destOrd="0" presId="urn:microsoft.com/office/officeart/2005/8/layout/process5"/>
    <dgm:cxn modelId="{F59C9ADB-0023-4B77-BA7A-CC1760705002}" type="presParOf" srcId="{5FB72529-4392-4248-87F6-A9E88707B594}" destId="{DB350712-46B5-429E-986D-73B2F94F8A50}" srcOrd="1" destOrd="0" presId="urn:microsoft.com/office/officeart/2005/8/layout/process5"/>
    <dgm:cxn modelId="{A1977C46-1086-4E02-8F3B-89C3EFCECC7D}" type="presParOf" srcId="{DB350712-46B5-429E-986D-73B2F94F8A50}" destId="{1E46FE36-FC8E-418D-9BFC-FC06AAE7D643}" srcOrd="0" destOrd="0" presId="urn:microsoft.com/office/officeart/2005/8/layout/process5"/>
    <dgm:cxn modelId="{A9C5FBA9-3371-4DB3-B129-2E87EEDCECBD}" type="presParOf" srcId="{5FB72529-4392-4248-87F6-A9E88707B594}" destId="{34570D2D-BC3A-4A43-9394-997DEB716A06}" srcOrd="2" destOrd="0" presId="urn:microsoft.com/office/officeart/2005/8/layout/process5"/>
    <dgm:cxn modelId="{86E11786-7563-4797-BC1E-4E5189212B92}" type="presParOf" srcId="{5FB72529-4392-4248-87F6-A9E88707B594}" destId="{35B7E45C-342A-4B80-A1FF-ECCF6386A139}" srcOrd="3" destOrd="0" presId="urn:microsoft.com/office/officeart/2005/8/layout/process5"/>
    <dgm:cxn modelId="{0131D23D-FB56-4CF5-8FAE-AE515459C2EC}" type="presParOf" srcId="{35B7E45C-342A-4B80-A1FF-ECCF6386A139}" destId="{C727BEE7-3C44-4D0E-BFE2-9CC6CEE28F55}" srcOrd="0" destOrd="0" presId="urn:microsoft.com/office/officeart/2005/8/layout/process5"/>
    <dgm:cxn modelId="{AEE3504C-2AC6-4DBD-9EE4-37406E7949FF}" type="presParOf" srcId="{5FB72529-4392-4248-87F6-A9E88707B594}" destId="{9F49ED50-48F2-477E-A2E2-0C006AB3AAAE}" srcOrd="4" destOrd="0" presId="urn:microsoft.com/office/officeart/2005/8/layout/process5"/>
    <dgm:cxn modelId="{525A5B66-2218-4A28-AE8B-344BC0C05843}" type="presParOf" srcId="{5FB72529-4392-4248-87F6-A9E88707B594}" destId="{527F8080-1266-4D69-B465-6EE1B7B948BA}" srcOrd="5" destOrd="0" presId="urn:microsoft.com/office/officeart/2005/8/layout/process5"/>
    <dgm:cxn modelId="{BBB015AB-8715-4A07-B3F9-E249E4E71349}" type="presParOf" srcId="{527F8080-1266-4D69-B465-6EE1B7B948BA}" destId="{DED7C620-7DD9-413F-AC2B-0A95DB6D1E73}" srcOrd="0" destOrd="0" presId="urn:microsoft.com/office/officeart/2005/8/layout/process5"/>
    <dgm:cxn modelId="{71F30C52-763D-45ED-A398-A65BE816BE78}" type="presParOf" srcId="{5FB72529-4392-4248-87F6-A9E88707B594}" destId="{525D19B3-D511-47DC-BF1B-EF7AAD243340}" srcOrd="6" destOrd="0" presId="urn:microsoft.com/office/officeart/2005/8/layout/process5"/>
    <dgm:cxn modelId="{214B55B5-99DA-476F-A1C4-9F0790A46454}" type="presParOf" srcId="{5FB72529-4392-4248-87F6-A9E88707B594}" destId="{DCD89799-02C0-4038-8A12-854CB7BBAE86}" srcOrd="7" destOrd="0" presId="urn:microsoft.com/office/officeart/2005/8/layout/process5"/>
    <dgm:cxn modelId="{642E002F-12F5-4AF1-8194-51632D80BDBC}" type="presParOf" srcId="{DCD89799-02C0-4038-8A12-854CB7BBAE86}" destId="{835B430A-209D-48CD-BC01-6DCC6C22B1C9}" srcOrd="0" destOrd="0" presId="urn:microsoft.com/office/officeart/2005/8/layout/process5"/>
    <dgm:cxn modelId="{D5466D46-DA18-4215-99FB-000C9EA4EFC5}" type="presParOf" srcId="{5FB72529-4392-4248-87F6-A9E88707B594}" destId="{BB7A6335-2B6B-4E29-88D0-C8CC74E4F440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29B8FB-5CFE-4DBE-9283-713FDA0509B2}">
      <dsp:nvSpPr>
        <dsp:cNvPr id="0" name=""/>
        <dsp:cNvSpPr/>
      </dsp:nvSpPr>
      <dsp:spPr>
        <a:xfrm>
          <a:off x="7233" y="70889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Reports Generated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Care1st</a:t>
          </a:r>
          <a:endParaRPr lang="en-US" sz="1600" kern="1200" dirty="0"/>
        </a:p>
      </dsp:txBody>
      <dsp:txXfrm>
        <a:off x="7233" y="708898"/>
        <a:ext cx="2161877" cy="1297126"/>
      </dsp:txXfrm>
    </dsp:sp>
    <dsp:sp modelId="{DB350712-46B5-429E-986D-73B2F94F8A50}">
      <dsp:nvSpPr>
        <dsp:cNvPr id="0" name=""/>
        <dsp:cNvSpPr/>
      </dsp:nvSpPr>
      <dsp:spPr>
        <a:xfrm>
          <a:off x="2359355" y="108938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2359355" y="1089388"/>
        <a:ext cx="458317" cy="536145"/>
      </dsp:txXfrm>
    </dsp:sp>
    <dsp:sp modelId="{34570D2D-BC3A-4A43-9394-997DEB716A06}">
      <dsp:nvSpPr>
        <dsp:cNvPr id="0" name=""/>
        <dsp:cNvSpPr/>
      </dsp:nvSpPr>
      <dsp:spPr>
        <a:xfrm>
          <a:off x="3033861" y="70889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Centralized Administrative MA Organizes, Reviews &amp; Pushes to Practice</a:t>
          </a:r>
          <a:endParaRPr lang="en-US" sz="1600" kern="1200" dirty="0"/>
        </a:p>
      </dsp:txBody>
      <dsp:txXfrm>
        <a:off x="3033861" y="708898"/>
        <a:ext cx="2161877" cy="1297126"/>
      </dsp:txXfrm>
    </dsp:sp>
    <dsp:sp modelId="{35B7E45C-342A-4B80-A1FF-ECCF6386A139}">
      <dsp:nvSpPr>
        <dsp:cNvPr id="0" name=""/>
        <dsp:cNvSpPr/>
      </dsp:nvSpPr>
      <dsp:spPr>
        <a:xfrm>
          <a:off x="5385983" y="108938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5385983" y="1089388"/>
        <a:ext cx="458317" cy="536145"/>
      </dsp:txXfrm>
    </dsp:sp>
    <dsp:sp modelId="{9F49ED50-48F2-477E-A2E2-0C006AB3AAAE}">
      <dsp:nvSpPr>
        <dsp:cNvPr id="0" name=""/>
        <dsp:cNvSpPr/>
      </dsp:nvSpPr>
      <dsp:spPr>
        <a:xfrm>
          <a:off x="6060489" y="70889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Designated Individual within Practice Identifies Care Gaps, Utilization Concerns</a:t>
          </a:r>
          <a:endParaRPr lang="en-US" sz="1600" kern="1200" dirty="0"/>
        </a:p>
      </dsp:txBody>
      <dsp:txXfrm>
        <a:off x="6060489" y="708898"/>
        <a:ext cx="2161877" cy="1297126"/>
      </dsp:txXfrm>
    </dsp:sp>
    <dsp:sp modelId="{527F8080-1266-4D69-B465-6EE1B7B948BA}">
      <dsp:nvSpPr>
        <dsp:cNvPr id="0" name=""/>
        <dsp:cNvSpPr/>
      </dsp:nvSpPr>
      <dsp:spPr>
        <a:xfrm rot="5400000">
          <a:off x="6912269" y="2157355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 rot="5400000">
        <a:off x="6912269" y="2157355"/>
        <a:ext cx="458317" cy="536145"/>
      </dsp:txXfrm>
    </dsp:sp>
    <dsp:sp modelId="{525D19B3-D511-47DC-BF1B-EF7AAD243340}">
      <dsp:nvSpPr>
        <dsp:cNvPr id="0" name=""/>
        <dsp:cNvSpPr/>
      </dsp:nvSpPr>
      <dsp:spPr>
        <a:xfrm>
          <a:off x="6060489" y="2870775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Practice Team Works the Report</a:t>
          </a:r>
          <a:endParaRPr lang="en-US" sz="1600" kern="1200" dirty="0"/>
        </a:p>
      </dsp:txBody>
      <dsp:txXfrm>
        <a:off x="6060489" y="2870775"/>
        <a:ext cx="2161877" cy="1297126"/>
      </dsp:txXfrm>
    </dsp:sp>
    <dsp:sp modelId="{DCD89799-02C0-4038-8A12-854CB7BBAE86}">
      <dsp:nvSpPr>
        <dsp:cNvPr id="0" name=""/>
        <dsp:cNvSpPr/>
      </dsp:nvSpPr>
      <dsp:spPr>
        <a:xfrm rot="10800000">
          <a:off x="5411926" y="3251265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 rot="10800000">
        <a:off x="5411926" y="3251265"/>
        <a:ext cx="458317" cy="536145"/>
      </dsp:txXfrm>
    </dsp:sp>
    <dsp:sp modelId="{BB7A6335-2B6B-4E29-88D0-C8CC74E4F440}">
      <dsp:nvSpPr>
        <dsp:cNvPr id="0" name=""/>
        <dsp:cNvSpPr/>
      </dsp:nvSpPr>
      <dsp:spPr>
        <a:xfrm>
          <a:off x="3033861" y="2870775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Plan of Care Instituted*</a:t>
          </a:r>
          <a:endParaRPr lang="en-US" sz="1600" kern="1200" dirty="0"/>
        </a:p>
      </dsp:txBody>
      <dsp:txXfrm>
        <a:off x="3033861" y="2870775"/>
        <a:ext cx="2161877" cy="1297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D903E-ED4B-4A7F-9761-EA971FA1DF1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A7374-4420-4020-B143-DDB4B412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9539C-D60D-4A76-BA35-5F704CBE2D82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C517F-0401-4567-85B6-6D702CC14B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3765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7923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Terminology-  Banner ACO Model /  Care1st Acute AHCCCS Model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242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Work flow: </a:t>
            </a:r>
            <a:r>
              <a:rPr lang="en-US" sz="2800" dirty="0" smtClean="0"/>
              <a:t>Inconsistent identification of clinic specific resource; </a:t>
            </a:r>
            <a:r>
              <a:rPr lang="en-US" sz="2400" dirty="0" smtClean="0"/>
              <a:t>Lack of individual(s) to obtain data and close care gaps : Not a hard wired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0661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D8F-7D1A-48CD-9139-85CB4FA5D742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88C6-DD99-4F07-81F7-6ADC37140DCB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6E52-EFC6-4DC3-9D0D-207CF00F8FC3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0CA-3809-4101-B1E9-FDF16AA6294C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7EDB0-BB89-4E67-BDAE-948D62237C5B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C231E-C698-4E4E-A98A-D5B73EC37907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62AF-51DF-4314-9ED3-B359C00EB972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9348-DE64-4B7F-AE32-2C0A3E7B2E45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5D23-E7ED-4BC0-966D-827667774658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565E-B079-443C-B0B1-28DC4E51FE4E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C600-564E-4B76-B727-7B09A58D8DA2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9ADA467-1A42-4095-B844-0D82D2502D3E}" type="datetime1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Care1st Health Plan Arizona, Inc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9ABA42C-63A8-4FED-B00D-9522E148B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848600" cy="1600200"/>
          </a:xfrm>
        </p:spPr>
        <p:txBody>
          <a:bodyPr/>
          <a:lstStyle/>
          <a:p>
            <a:r>
              <a:rPr lang="en-US" sz="4400" dirty="0" smtClean="0"/>
              <a:t>Banner and Care1st </a:t>
            </a:r>
            <a:r>
              <a:rPr lang="en-US" sz="4000" dirty="0" smtClean="0"/>
              <a:t>Population health Model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696200" cy="2514600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Transitioning to a value based model focused on outcome measures driven by providers and engaged members </a:t>
            </a:r>
          </a:p>
          <a:p>
            <a:endParaRPr lang="en-US" sz="1800" i="1" dirty="0"/>
          </a:p>
          <a:p>
            <a:endParaRPr lang="en-US" sz="1800" i="1" dirty="0" smtClean="0"/>
          </a:p>
          <a:p>
            <a:endParaRPr lang="en-US" sz="34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58987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369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Remove </a:t>
            </a:r>
            <a:r>
              <a:rPr lang="en-US" sz="2800" dirty="0"/>
              <a:t>the provider as the “data collector</a:t>
            </a:r>
            <a:r>
              <a:rPr lang="en-US" sz="2800" dirty="0" smtClean="0"/>
              <a:t>”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r>
              <a:rPr lang="en-US" sz="2800" dirty="0" smtClean="0"/>
              <a:t>Streamline </a:t>
            </a:r>
            <a:r>
              <a:rPr lang="en-US" sz="2800" dirty="0"/>
              <a:t>process for patient call backs and follow </a:t>
            </a:r>
            <a:r>
              <a:rPr lang="en-US" sz="2800" dirty="0" smtClean="0"/>
              <a:t>ups</a:t>
            </a:r>
          </a:p>
          <a:p>
            <a:endParaRPr lang="en-US" sz="2800" dirty="0" smtClean="0"/>
          </a:p>
          <a:p>
            <a:r>
              <a:rPr lang="en-US" sz="2800" dirty="0" smtClean="0"/>
              <a:t>Coordinate </a:t>
            </a:r>
            <a:r>
              <a:rPr lang="en-US" sz="2800" dirty="0"/>
              <a:t>transition care from acute care to ambulatory care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5471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Standardized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/>
              <a:t> Use a centralized resource</a:t>
            </a:r>
          </a:p>
          <a:p>
            <a:pPr lvl="1"/>
            <a:r>
              <a:rPr lang="en-US" sz="2400" dirty="0" smtClean="0"/>
              <a:t>Review data</a:t>
            </a:r>
          </a:p>
          <a:p>
            <a:pPr lvl="1"/>
            <a:r>
              <a:rPr lang="en-US" sz="2400" dirty="0" smtClean="0"/>
              <a:t>Collate per region, practice, provider</a:t>
            </a:r>
          </a:p>
          <a:p>
            <a:r>
              <a:rPr lang="en-US" sz="3000" dirty="0" smtClean="0"/>
              <a:t>Designate individual designated as </a:t>
            </a:r>
            <a:r>
              <a:rPr lang="en-US" sz="3000" dirty="0"/>
              <a:t>point of contact </a:t>
            </a:r>
            <a:r>
              <a:rPr lang="en-US" sz="3000" dirty="0" smtClean="0"/>
              <a:t>at each </a:t>
            </a:r>
            <a:r>
              <a:rPr lang="en-US" sz="3000" dirty="0"/>
              <a:t>clinic/health </a:t>
            </a:r>
            <a:r>
              <a:rPr lang="en-US" sz="3000" dirty="0" smtClean="0"/>
              <a:t>center</a:t>
            </a:r>
          </a:p>
          <a:p>
            <a:r>
              <a:rPr lang="en-US" sz="3000" dirty="0" smtClean="0"/>
              <a:t>Update bi-weekly </a:t>
            </a:r>
            <a:r>
              <a:rPr lang="en-US" sz="3000" dirty="0"/>
              <a:t>to monthly </a:t>
            </a:r>
            <a:endParaRPr lang="en-US" sz="3000" dirty="0" smtClean="0"/>
          </a:p>
          <a:p>
            <a:r>
              <a:rPr lang="en-US" sz="3000" dirty="0" smtClean="0"/>
              <a:t>Develop basic workflows</a:t>
            </a:r>
          </a:p>
          <a:p>
            <a:pPr lvl="1"/>
            <a:r>
              <a:rPr lang="en-US" sz="2400" dirty="0" smtClean="0"/>
              <a:t>Front office</a:t>
            </a:r>
            <a:endParaRPr lang="en-US" sz="2400" dirty="0"/>
          </a:p>
          <a:p>
            <a:pPr lvl="1"/>
            <a:r>
              <a:rPr lang="en-US" sz="2400" dirty="0"/>
              <a:t>Working </a:t>
            </a:r>
            <a:r>
              <a:rPr lang="en-US" sz="2400" dirty="0" smtClean="0"/>
              <a:t>care gaps</a:t>
            </a:r>
            <a:endParaRPr lang="en-US" sz="2400" dirty="0"/>
          </a:p>
          <a:p>
            <a:pPr lvl="1"/>
            <a:r>
              <a:rPr lang="en-US" sz="2400" dirty="0"/>
              <a:t>Messaging to patients </a:t>
            </a:r>
            <a:endParaRPr lang="en-US" sz="2400" dirty="0" smtClean="0"/>
          </a:p>
          <a:p>
            <a:pPr lvl="1"/>
            <a:r>
              <a:rPr lang="en-US" sz="2400" dirty="0" smtClean="0"/>
              <a:t>Reporting </a:t>
            </a:r>
            <a:r>
              <a:rPr lang="en-US" sz="2400" dirty="0"/>
              <a:t>and communicating to practices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2088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Work Flow for Ambulatory Setting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76600" y="6019800"/>
            <a:ext cx="24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May prompt referral to CM </a:t>
            </a:r>
            <a:endParaRPr lang="en-US" sz="14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455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422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Dental: Increased Awareness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Work flow in clinics/health centers</a:t>
            </a:r>
          </a:p>
          <a:p>
            <a:pPr lvl="1"/>
            <a:r>
              <a:rPr lang="en-US" sz="2400" dirty="0" smtClean="0"/>
              <a:t>Reminder every patient/every time about importance of dental care</a:t>
            </a:r>
          </a:p>
          <a:p>
            <a:pPr lvl="1"/>
            <a:r>
              <a:rPr lang="en-US" sz="2400" dirty="0" smtClean="0"/>
              <a:t>Last dentist </a:t>
            </a:r>
            <a:r>
              <a:rPr lang="en-US" sz="2400" dirty="0" smtClean="0"/>
              <a:t>visited </a:t>
            </a:r>
            <a:r>
              <a:rPr lang="en-US" sz="2400" dirty="0" smtClean="0"/>
              <a:t>easily accessible by practice</a:t>
            </a:r>
          </a:p>
          <a:p>
            <a:pPr lvl="1"/>
            <a:r>
              <a:rPr lang="en-US" sz="2400" dirty="0" smtClean="0"/>
              <a:t>Information given to patient and family</a:t>
            </a:r>
          </a:p>
          <a:p>
            <a:pPr lvl="1"/>
            <a:r>
              <a:rPr lang="en-US" sz="2400" dirty="0" smtClean="0"/>
              <a:t>Reminder cards </a:t>
            </a:r>
          </a:p>
          <a:p>
            <a:pPr lvl="1"/>
            <a:r>
              <a:rPr lang="en-US" sz="2400" dirty="0" smtClean="0"/>
              <a:t>Tri-fold dental flyer used to encourage </a:t>
            </a:r>
            <a:r>
              <a:rPr lang="en-US" sz="2400" dirty="0"/>
              <a:t>parents to take child to </a:t>
            </a:r>
            <a:r>
              <a:rPr lang="en-US" sz="2400" dirty="0" smtClean="0"/>
              <a:t>dentist</a:t>
            </a:r>
          </a:p>
          <a:p>
            <a:r>
              <a:rPr lang="en-US" sz="2800" dirty="0" smtClean="0"/>
              <a:t>Results to date</a:t>
            </a:r>
          </a:p>
          <a:p>
            <a:pPr lvl="1"/>
            <a:r>
              <a:rPr lang="en-US" sz="2400" dirty="0" smtClean="0"/>
              <a:t>Tracking </a:t>
            </a:r>
            <a:r>
              <a:rPr lang="en-US" sz="2400" dirty="0"/>
              <a:t>to hit target, likely will hit stretch</a:t>
            </a:r>
          </a:p>
          <a:p>
            <a:pPr lvl="1"/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87539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Adolescent Well Care</a:t>
            </a:r>
            <a:br>
              <a:rPr lang="en-US" dirty="0" smtClean="0"/>
            </a:br>
            <a:r>
              <a:rPr lang="en-US" sz="3600" dirty="0" smtClean="0"/>
              <a:t>Update to Work Flows to Target Opportunity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Increased </a:t>
            </a:r>
            <a:r>
              <a:rPr lang="en-US" sz="2800" dirty="0"/>
              <a:t>focus on adolescent care </a:t>
            </a:r>
          </a:p>
          <a:p>
            <a:pPr lvl="1"/>
            <a:r>
              <a:rPr lang="en-US" sz="2400" dirty="0" smtClean="0"/>
              <a:t>Adolescent </a:t>
            </a:r>
            <a:r>
              <a:rPr lang="en-US" sz="2400" dirty="0"/>
              <a:t>well care/sports physical letter sent to </a:t>
            </a:r>
            <a:r>
              <a:rPr lang="en-US" sz="2400" dirty="0" smtClean="0"/>
              <a:t>parents</a:t>
            </a:r>
          </a:p>
          <a:p>
            <a:pPr lvl="1"/>
            <a:r>
              <a:rPr lang="en-US" sz="2400" dirty="0"/>
              <a:t>Providers encouraged to do Adolescent Well Care during sick visits</a:t>
            </a:r>
          </a:p>
          <a:p>
            <a:pPr lvl="1"/>
            <a:r>
              <a:rPr lang="en-US" sz="2400" dirty="0"/>
              <a:t>Front office workflow </a:t>
            </a:r>
            <a:r>
              <a:rPr lang="en-US" sz="2400" dirty="0" smtClean="0"/>
              <a:t>created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Results to date</a:t>
            </a:r>
          </a:p>
          <a:p>
            <a:pPr lvl="1"/>
            <a:r>
              <a:rPr lang="en-US" sz="2400" dirty="0" smtClean="0"/>
              <a:t>Improved, likely to hit target</a:t>
            </a:r>
            <a:endParaRPr lang="en-US" sz="2400" dirty="0"/>
          </a:p>
          <a:p>
            <a:pPr lvl="1"/>
            <a:endParaRPr lang="en-US" sz="36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0302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 Child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Well Child </a:t>
            </a:r>
            <a:r>
              <a:rPr lang="en-US" sz="2800" dirty="0" smtClean="0"/>
              <a:t>visits (first 15 months) </a:t>
            </a:r>
          </a:p>
          <a:p>
            <a:pPr lvl="1"/>
            <a:r>
              <a:rPr lang="en-US" sz="2400" dirty="0" smtClean="0"/>
              <a:t>Tracking to exceed target</a:t>
            </a:r>
            <a:endParaRPr lang="en-US" sz="2400" dirty="0"/>
          </a:p>
          <a:p>
            <a:endParaRPr lang="en-US" dirty="0"/>
          </a:p>
          <a:p>
            <a:r>
              <a:rPr lang="en-US" sz="2800" dirty="0"/>
              <a:t>Well Child Visits (ages 3 – </a:t>
            </a:r>
            <a:r>
              <a:rPr lang="en-US" sz="2800" dirty="0" smtClean="0"/>
              <a:t>6 years)</a:t>
            </a:r>
          </a:p>
          <a:p>
            <a:pPr lvl="1"/>
            <a:r>
              <a:rPr lang="en-US" sz="2400" dirty="0" smtClean="0"/>
              <a:t>Tracking to exceed target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9802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3661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Year 2: Process Changes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Developing </a:t>
            </a:r>
            <a:r>
              <a:rPr lang="en-US" sz="2600" dirty="0"/>
              <a:t>rolling 12 month quality reports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/>
              <a:t>By region, practice, provider</a:t>
            </a:r>
          </a:p>
          <a:p>
            <a:r>
              <a:rPr lang="en-US" sz="2600" dirty="0" smtClean="0"/>
              <a:t>Continue monthly </a:t>
            </a:r>
            <a:r>
              <a:rPr lang="en-US" sz="2600" dirty="0"/>
              <a:t>push of </a:t>
            </a:r>
            <a:r>
              <a:rPr lang="en-US" sz="2600" dirty="0" smtClean="0"/>
              <a:t>Care1st quality data </a:t>
            </a:r>
            <a:r>
              <a:rPr lang="en-US" sz="2600" dirty="0"/>
              <a:t>to practice</a:t>
            </a:r>
          </a:p>
          <a:p>
            <a:r>
              <a:rPr lang="en-US" sz="2600" dirty="0" smtClean="0"/>
              <a:t>Standardize </a:t>
            </a:r>
            <a:r>
              <a:rPr lang="en-US" sz="2600" dirty="0"/>
              <a:t>appointment </a:t>
            </a:r>
            <a:r>
              <a:rPr lang="en-US" sz="2600" dirty="0" smtClean="0"/>
              <a:t>templates</a:t>
            </a:r>
          </a:p>
          <a:p>
            <a:r>
              <a:rPr lang="en-US" sz="2600" dirty="0" smtClean="0"/>
              <a:t>Add PCPs in areas of high need</a:t>
            </a:r>
          </a:p>
          <a:p>
            <a:r>
              <a:rPr lang="en-US" sz="2600" dirty="0" smtClean="0"/>
              <a:t>Transition from </a:t>
            </a:r>
            <a:r>
              <a:rPr lang="en-US" sz="2600" dirty="0"/>
              <a:t>acute care to ambulatory care</a:t>
            </a:r>
          </a:p>
          <a:p>
            <a:r>
              <a:rPr lang="en-US" sz="2600" dirty="0" smtClean="0"/>
              <a:t>Evaluate more </a:t>
            </a:r>
            <a:r>
              <a:rPr lang="en-US" sz="2600" dirty="0"/>
              <a:t>efficient </a:t>
            </a:r>
            <a:r>
              <a:rPr lang="en-US" sz="2600" dirty="0" smtClean="0"/>
              <a:t>utilization via mid-level providers</a:t>
            </a:r>
            <a:endParaRPr lang="en-US" sz="2600" dirty="0"/>
          </a:p>
          <a:p>
            <a:r>
              <a:rPr lang="en-US" sz="2600" dirty="0" smtClean="0"/>
              <a:t>Increasing patient outreach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Appointments </a:t>
            </a:r>
            <a:r>
              <a:rPr lang="en-US" sz="2400" dirty="0"/>
              <a:t>made prior to discharge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More frequent appointments</a:t>
            </a:r>
          </a:p>
          <a:p>
            <a:pPr lvl="4">
              <a:buFont typeface="Courier New" pitchFamily="49" charset="0"/>
              <a:buChar char="o"/>
            </a:pPr>
            <a:r>
              <a:rPr lang="en-US" sz="2000" dirty="0" smtClean="0"/>
              <a:t>Patients </a:t>
            </a:r>
            <a:r>
              <a:rPr lang="en-US" sz="2000" dirty="0"/>
              <a:t>with multiple chronic conditions </a:t>
            </a:r>
          </a:p>
          <a:p>
            <a:pPr lvl="4">
              <a:buFont typeface="Courier New" pitchFamily="49" charset="0"/>
              <a:buChar char="o"/>
            </a:pPr>
            <a:r>
              <a:rPr lang="en-US" sz="2000" dirty="0" smtClean="0"/>
              <a:t>High </a:t>
            </a:r>
            <a:r>
              <a:rPr lang="en-US" sz="2000" dirty="0"/>
              <a:t>risk for ED use or hospital admissions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460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25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Banner / Care1st Medicaid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Global Risk sharing agreement based on total cost PMPM by risk groups for the assigned Acute AHCCCS membership  (</a:t>
            </a:r>
            <a:r>
              <a:rPr lang="en-US" sz="1900" dirty="0" smtClean="0"/>
              <a:t>excluding </a:t>
            </a:r>
            <a:r>
              <a:rPr lang="en-US" sz="1900" dirty="0" smtClean="0"/>
              <a:t>NEAD population for minimum year one</a:t>
            </a:r>
            <a:r>
              <a:rPr lang="en-US" dirty="0" smtClean="0"/>
              <a:t>) </a:t>
            </a:r>
            <a:endParaRPr lang="en-US" dirty="0" smtClean="0"/>
          </a:p>
          <a:p>
            <a:pPr lvl="2"/>
            <a:r>
              <a:rPr lang="en-US" dirty="0" smtClean="0"/>
              <a:t>October 1, 2014 Start Date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Focused on 5 Banner Primary Care Physician group practices</a:t>
            </a:r>
          </a:p>
          <a:p>
            <a:endParaRPr lang="en-US" baseline="30000" dirty="0" smtClean="0"/>
          </a:p>
          <a:p>
            <a:r>
              <a:rPr lang="en-US" dirty="0" smtClean="0"/>
              <a:t>Application of population health strategies to a Medicaid population</a:t>
            </a:r>
          </a:p>
          <a:p>
            <a:pPr lvl="2"/>
            <a:r>
              <a:rPr lang="en-US" dirty="0" smtClean="0"/>
              <a:t>Adult and Pediatric population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Members: </a:t>
            </a:r>
            <a:r>
              <a:rPr lang="en-US" dirty="0" smtClean="0"/>
              <a:t>5,374 </a:t>
            </a:r>
            <a:r>
              <a:rPr lang="en-US" dirty="0" smtClean="0"/>
              <a:t>distributed across Maricopa County</a:t>
            </a:r>
          </a:p>
          <a:p>
            <a:pPr lvl="2"/>
            <a:r>
              <a:rPr lang="en-US" dirty="0" smtClean="0"/>
              <a:t>Pediatric: </a:t>
            </a:r>
            <a:r>
              <a:rPr lang="en-US" dirty="0" smtClean="0"/>
              <a:t>2,470</a:t>
            </a:r>
            <a:endParaRPr lang="en-US" dirty="0" smtClean="0"/>
          </a:p>
          <a:p>
            <a:pPr lvl="2"/>
            <a:r>
              <a:rPr lang="en-US" dirty="0" smtClean="0"/>
              <a:t>Adult: </a:t>
            </a:r>
            <a:r>
              <a:rPr lang="en-US" dirty="0" smtClean="0"/>
              <a:t>2,904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385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Readiness Elements: </a:t>
            </a:r>
            <a:r>
              <a:rPr lang="en-US" sz="3600" dirty="0" smtClean="0"/>
              <a:t>April – Oct 2014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 Team and Accessibility- Pediatric and Adult</a:t>
            </a:r>
          </a:p>
          <a:p>
            <a:endParaRPr lang="en-US" dirty="0" smtClean="0"/>
          </a:p>
          <a:p>
            <a:r>
              <a:rPr lang="en-US" dirty="0" smtClean="0"/>
              <a:t>Physician Leadership- Champion </a:t>
            </a:r>
          </a:p>
          <a:p>
            <a:endParaRPr lang="en-US" dirty="0" smtClean="0"/>
          </a:p>
          <a:p>
            <a:r>
              <a:rPr lang="en-US" dirty="0" smtClean="0"/>
              <a:t>Operational Resources/Upfront $’s- Dedicated Staff</a:t>
            </a:r>
          </a:p>
          <a:p>
            <a:endParaRPr lang="en-US" dirty="0" smtClean="0"/>
          </a:p>
          <a:p>
            <a:r>
              <a:rPr lang="en-US" dirty="0" smtClean="0"/>
              <a:t>IT/Clinical Data- Sharing of Reports</a:t>
            </a:r>
          </a:p>
          <a:p>
            <a:endParaRPr lang="en-US" dirty="0" smtClean="0"/>
          </a:p>
          <a:p>
            <a:r>
              <a:rPr lang="en-US" dirty="0" smtClean="0"/>
              <a:t>Patient Engagement- Predictive Modeling of HN/HC</a:t>
            </a:r>
          </a:p>
          <a:p>
            <a:endParaRPr lang="en-US" dirty="0" smtClean="0"/>
          </a:p>
          <a:p>
            <a:r>
              <a:rPr lang="en-US" dirty="0" smtClean="0"/>
              <a:t>Shared Governance- Strategic Alignment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Joint Meetings: 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Clinical Meetings/ Monthly</a:t>
            </a:r>
          </a:p>
          <a:p>
            <a:pPr lvl="1">
              <a:buNone/>
            </a:pPr>
            <a:r>
              <a:rPr lang="en-US" dirty="0" smtClean="0"/>
              <a:t>	- Improve care delivery through higher quality care, lower inappropriate utilization, and collaboration of joint resources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Administrative Meetings/ Monthly </a:t>
            </a:r>
          </a:p>
          <a:p>
            <a:pPr lvl="1">
              <a:buNone/>
            </a:pPr>
            <a:r>
              <a:rPr lang="en-US" sz="1800" dirty="0" smtClean="0"/>
              <a:t>	- Identify issues and opportunities for financial improvement (OON UM), Pharmacy Trends, Provider Services/ Network Credentialing, IT / receipt of required data files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Quarterly Strategic Meetings/ Quarterly </a:t>
            </a:r>
          </a:p>
          <a:p>
            <a:pPr lvl="1">
              <a:buNone/>
            </a:pPr>
            <a:r>
              <a:rPr lang="en-US" dirty="0" smtClean="0"/>
              <a:t> 	- </a:t>
            </a:r>
            <a:r>
              <a:rPr lang="en-US" sz="1800" dirty="0" smtClean="0"/>
              <a:t>Provide leadership overview of current status of financial and quality metrics  outlined in the contract.  Develop monitoring activities and track progress against annual strategic </a:t>
            </a:r>
            <a:r>
              <a:rPr lang="en-US" sz="1800" dirty="0" smtClean="0"/>
              <a:t>plan.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Incentive for Year 1</a:t>
            </a:r>
            <a:br>
              <a:rPr lang="en-US" dirty="0" smtClean="0"/>
            </a:br>
            <a:r>
              <a:rPr lang="en-US" dirty="0" smtClean="0"/>
              <a:t> Pediatric Quality Measures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Annual </a:t>
            </a:r>
            <a:r>
              <a:rPr lang="en-US" sz="2800" dirty="0"/>
              <a:t>Dental </a:t>
            </a:r>
            <a:r>
              <a:rPr lang="en-US" sz="2800" dirty="0" smtClean="0"/>
              <a:t>Visits </a:t>
            </a:r>
            <a:r>
              <a:rPr lang="en-US" sz="2800" dirty="0"/>
              <a:t>(ages </a:t>
            </a:r>
            <a:r>
              <a:rPr lang="en-US" sz="2800" dirty="0" smtClean="0"/>
              <a:t>2-20 years)</a:t>
            </a:r>
          </a:p>
          <a:p>
            <a:endParaRPr lang="en-US" sz="2800" dirty="0"/>
          </a:p>
          <a:p>
            <a:r>
              <a:rPr lang="en-US" sz="2800" dirty="0" smtClean="0"/>
              <a:t>Well </a:t>
            </a:r>
            <a:r>
              <a:rPr lang="en-US" sz="2800" dirty="0"/>
              <a:t>Child </a:t>
            </a:r>
            <a:r>
              <a:rPr lang="en-US" sz="2800" dirty="0" smtClean="0"/>
              <a:t>V</a:t>
            </a:r>
            <a:r>
              <a:rPr lang="en-US" sz="2800" dirty="0" smtClean="0"/>
              <a:t>isits </a:t>
            </a:r>
            <a:r>
              <a:rPr lang="en-US" sz="2800" dirty="0" smtClean="0"/>
              <a:t>(first 15 months)</a:t>
            </a:r>
          </a:p>
          <a:p>
            <a:endParaRPr lang="en-US" sz="2800" dirty="0" smtClean="0"/>
          </a:p>
          <a:p>
            <a:r>
              <a:rPr lang="en-US" sz="2800" dirty="0" smtClean="0"/>
              <a:t>Well </a:t>
            </a:r>
            <a:r>
              <a:rPr lang="en-US" sz="2800" dirty="0"/>
              <a:t>Child Visits (ages </a:t>
            </a:r>
            <a:r>
              <a:rPr lang="en-US" sz="2800" dirty="0" smtClean="0"/>
              <a:t>3–6 </a:t>
            </a:r>
            <a:r>
              <a:rPr lang="en-US" sz="2800" dirty="0" smtClean="0"/>
              <a:t>years)</a:t>
            </a:r>
          </a:p>
          <a:p>
            <a:endParaRPr lang="en-US" sz="2800" dirty="0"/>
          </a:p>
          <a:p>
            <a:r>
              <a:rPr lang="en-US" sz="2800" dirty="0" smtClean="0"/>
              <a:t>Adolescent </a:t>
            </a:r>
            <a:r>
              <a:rPr lang="en-US" sz="2800" dirty="0"/>
              <a:t>Well Visits (ages </a:t>
            </a:r>
            <a:r>
              <a:rPr lang="en-US" sz="2800" dirty="0" smtClean="0"/>
              <a:t>12-21 years)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380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one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82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Status Prior to Contract Implementation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Different decentralized workflows/processes</a:t>
            </a:r>
          </a:p>
          <a:p>
            <a:r>
              <a:rPr lang="en-US" sz="2800" dirty="0" smtClean="0"/>
              <a:t>Variable approaches </a:t>
            </a:r>
            <a:r>
              <a:rPr lang="en-US" sz="2800" dirty="0"/>
              <a:t>to </a:t>
            </a:r>
            <a:r>
              <a:rPr lang="en-US" sz="2800" dirty="0" smtClean="0"/>
              <a:t>patient outreach</a:t>
            </a:r>
          </a:p>
          <a:p>
            <a:r>
              <a:rPr lang="en-US" sz="2800" dirty="0" smtClean="0"/>
              <a:t>Lack of knowledge of which patients were actively engaged in care management programs</a:t>
            </a:r>
          </a:p>
          <a:p>
            <a:r>
              <a:rPr lang="en-US" sz="2800" dirty="0" smtClean="0"/>
              <a:t>Lack </a:t>
            </a:r>
            <a:r>
              <a:rPr lang="en-US" sz="2800" dirty="0"/>
              <a:t>of </a:t>
            </a:r>
            <a:r>
              <a:rPr lang="en-US" sz="2800" dirty="0" smtClean="0"/>
              <a:t>data</a:t>
            </a:r>
          </a:p>
          <a:p>
            <a:r>
              <a:rPr lang="en-US" sz="2800" dirty="0" smtClean="0"/>
              <a:t>Lack of staff to implement outreach</a:t>
            </a:r>
          </a:p>
          <a:p>
            <a:r>
              <a:rPr lang="en-US" sz="2800" dirty="0" smtClean="0"/>
              <a:t>Different EHR’s across provider groups</a:t>
            </a:r>
          </a:p>
          <a:p>
            <a:r>
              <a:rPr lang="en-US" sz="2800" dirty="0" smtClean="0"/>
              <a:t>Lack of understanding of AHCCCS benefits   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67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Work Year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300" dirty="0" smtClean="0"/>
              <a:t>Work flows </a:t>
            </a:r>
          </a:p>
          <a:p>
            <a:pPr lvl="1"/>
            <a:r>
              <a:rPr lang="en-US" sz="2800" dirty="0" smtClean="0"/>
              <a:t>Standardize across the multiple </a:t>
            </a:r>
            <a:r>
              <a:rPr lang="en-US" sz="2800" dirty="0"/>
              <a:t>health clinics/health </a:t>
            </a:r>
            <a:r>
              <a:rPr lang="en-US" sz="2800" dirty="0" smtClean="0"/>
              <a:t>centers</a:t>
            </a:r>
            <a:endParaRPr lang="en-US" sz="2800" dirty="0"/>
          </a:p>
          <a:p>
            <a:pPr lvl="1"/>
            <a:r>
              <a:rPr lang="en-US" sz="2800" dirty="0" smtClean="0"/>
              <a:t>Improve efficiency</a:t>
            </a:r>
          </a:p>
          <a:p>
            <a:pPr lvl="1"/>
            <a:r>
              <a:rPr lang="en-US" sz="2800" dirty="0" smtClean="0"/>
              <a:t>Centralize some components </a:t>
            </a:r>
          </a:p>
          <a:p>
            <a:r>
              <a:rPr lang="en-US" sz="3300" dirty="0" smtClean="0"/>
              <a:t>Acute setting</a:t>
            </a:r>
          </a:p>
          <a:p>
            <a:pPr lvl="1"/>
            <a:r>
              <a:rPr lang="en-US" sz="2800" dirty="0" smtClean="0"/>
              <a:t>Improve care </a:t>
            </a:r>
            <a:r>
              <a:rPr lang="en-US" sz="2800" dirty="0"/>
              <a:t>coordination/transitions of care</a:t>
            </a:r>
          </a:p>
          <a:p>
            <a:pPr lvl="1"/>
            <a:r>
              <a:rPr lang="en-US" sz="2800" dirty="0" smtClean="0"/>
              <a:t>Develop common EMR (incidental to system wide initiative)</a:t>
            </a:r>
          </a:p>
          <a:p>
            <a:pPr lvl="1"/>
            <a:r>
              <a:rPr lang="en-US" sz="2800" dirty="0" smtClean="0"/>
              <a:t>Improve reliability of PCP identification</a:t>
            </a:r>
          </a:p>
          <a:p>
            <a:r>
              <a:rPr lang="en-US" sz="3300" dirty="0" smtClean="0"/>
              <a:t>Dental Care</a:t>
            </a:r>
          </a:p>
          <a:p>
            <a:pPr lvl="1"/>
            <a:r>
              <a:rPr lang="en-US" sz="2900" dirty="0" smtClean="0"/>
              <a:t>Increase awareness and access to information</a:t>
            </a:r>
          </a:p>
          <a:p>
            <a:r>
              <a:rPr lang="en-US" sz="3300" dirty="0" smtClean="0"/>
              <a:t>Adolescent Care</a:t>
            </a:r>
          </a:p>
          <a:p>
            <a:pPr lvl="1"/>
            <a:r>
              <a:rPr lang="en-US" sz="2900" dirty="0" smtClean="0"/>
              <a:t>Strengthen outreach to patient and care givers</a:t>
            </a:r>
          </a:p>
          <a:p>
            <a:r>
              <a:rPr lang="en-US" sz="3300" dirty="0" smtClean="0"/>
              <a:t>Improve overall access to care</a:t>
            </a:r>
            <a:endParaRPr lang="en-US" sz="3300" dirty="0"/>
          </a:p>
          <a:p>
            <a:pPr lvl="1"/>
            <a:endParaRPr lang="en-US" sz="28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A42C-63A8-4FED-B00D-9522E148B89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Care1st Health Plan Arizona, Inc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88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</TotalTime>
  <Words>773</Words>
  <Application>Microsoft Office PowerPoint</Application>
  <PresentationFormat>On-screen Show (4:3)</PresentationFormat>
  <Paragraphs>183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Banner and Care1st Population health Model</vt:lpstr>
      <vt:lpstr>Background</vt:lpstr>
      <vt:lpstr>Banner / Care1st Medicaid Contract</vt:lpstr>
      <vt:lpstr>Readiness Elements: April – Oct 2014</vt:lpstr>
      <vt:lpstr>Structure Implementation</vt:lpstr>
      <vt:lpstr>Quality Incentive for Year 1  Pediatric Quality Measures </vt:lpstr>
      <vt:lpstr>Year one</vt:lpstr>
      <vt:lpstr> Status Prior to Contract Implementation  </vt:lpstr>
      <vt:lpstr>Focus Work Year 1</vt:lpstr>
      <vt:lpstr>Best Practices</vt:lpstr>
      <vt:lpstr>Improve Efficiency</vt:lpstr>
      <vt:lpstr>Standardized Approach</vt:lpstr>
      <vt:lpstr>Process Work Flow for Ambulatory Setting</vt:lpstr>
      <vt:lpstr>results</vt:lpstr>
      <vt:lpstr>Dental: Increased Awareness</vt:lpstr>
      <vt:lpstr>Adolescent Well Care Update to Work Flows to Target Opportunity </vt:lpstr>
      <vt:lpstr>Well Child Visits</vt:lpstr>
      <vt:lpstr>Year 2</vt:lpstr>
      <vt:lpstr> Year 2: Process Changes </vt:lpstr>
    </vt:vector>
  </TitlesOfParts>
  <Company>Banner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Management</dc:title>
  <dc:creator>Banner Health</dc:creator>
  <cp:lastModifiedBy>DSigel</cp:lastModifiedBy>
  <cp:revision>204</cp:revision>
  <dcterms:created xsi:type="dcterms:W3CDTF">2014-09-08T18:43:09Z</dcterms:created>
  <dcterms:modified xsi:type="dcterms:W3CDTF">2015-11-12T16:20:42Z</dcterms:modified>
</cp:coreProperties>
</file>