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88" r:id="rId3"/>
    <p:sldId id="266" r:id="rId4"/>
    <p:sldId id="294" r:id="rId5"/>
    <p:sldId id="296" r:id="rId6"/>
    <p:sldId id="297" r:id="rId7"/>
    <p:sldId id="298" r:id="rId8"/>
    <p:sldId id="276" r:id="rId9"/>
    <p:sldId id="302" r:id="rId10"/>
    <p:sldId id="303" r:id="rId11"/>
    <p:sldId id="304" r:id="rId12"/>
    <p:sldId id="305" r:id="rId13"/>
    <p:sldId id="309" r:id="rId14"/>
    <p:sldId id="310" r:id="rId15"/>
    <p:sldId id="311" r:id="rId16"/>
    <p:sldId id="259" r:id="rId17"/>
    <p:sldId id="26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11/17/2015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209800"/>
            <a:ext cx="6705600" cy="1905000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5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2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74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2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3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07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85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6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91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6220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00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5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35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AHCCCS Update Meeting – Systems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Hospice Rate Change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AHCCCS was recently notified of an upcoming Hospice Rate Change effective 1/1/2016 that we and all MCO’s need to comply with. </a:t>
            </a:r>
            <a:endParaRPr lang="en-US" sz="2400" dirty="0" smtClean="0"/>
          </a:p>
          <a:p>
            <a:r>
              <a:rPr lang="en-US" sz="2400" dirty="0" smtClean="0"/>
              <a:t>Notice sent to all MCO’s last week </a:t>
            </a:r>
          </a:p>
          <a:p>
            <a:r>
              <a:rPr lang="en-US" sz="2400" u="sng" dirty="0"/>
              <a:t>Effective January 1, 2016</a:t>
            </a:r>
            <a:endParaRPr lang="en-US" sz="2400" dirty="0"/>
          </a:p>
          <a:p>
            <a:r>
              <a:rPr lang="en-US" sz="2400" dirty="0" smtClean="0"/>
              <a:t>Hospice </a:t>
            </a:r>
            <a:r>
              <a:rPr lang="en-US" sz="2400" dirty="0"/>
              <a:t>Final Rule replaces the single </a:t>
            </a:r>
            <a:r>
              <a:rPr lang="en-US" sz="2400" u="sng" dirty="0"/>
              <a:t>Routine Home Care (RHC) per diem</a:t>
            </a:r>
            <a:r>
              <a:rPr lang="en-US" sz="2400" dirty="0"/>
              <a:t> rate with two different RHC payment rates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dirty="0"/>
              <a:t>higher payment rate for the first 60 days of hospice care 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dirty="0"/>
              <a:t>reduced payment rate for 61 days and over of hospice care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240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Hospice Rate Change </a:t>
            </a:r>
            <a:r>
              <a:rPr lang="en-US" dirty="0" smtClean="0"/>
              <a:t>Update,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Medicaid follows the Medicare methodology, therefore State Medicaid agencies must make conforming changes to their payments.  </a:t>
            </a:r>
          </a:p>
          <a:p>
            <a:r>
              <a:rPr lang="en-US" sz="2400" dirty="0"/>
              <a:t>Additionally the Rule identifies a Service Intensity Add-on (SIA) payment is in addition to the per diem RHC rate when all of the following criteria are met: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day is an RHC level of care day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day occurs during the last 7 days of the patient’s life, and the patient is discharged expired</a:t>
            </a:r>
          </a:p>
          <a:p>
            <a:pPr lvl="1"/>
            <a:r>
              <a:rPr lang="en-US" sz="2000" dirty="0" smtClean="0"/>
              <a:t>Direct </a:t>
            </a:r>
            <a:r>
              <a:rPr lang="en-US" sz="2000" dirty="0"/>
              <a:t>patient care is furnished by a registered nurse (RN) or social worker that day</a:t>
            </a:r>
          </a:p>
          <a:p>
            <a:r>
              <a:rPr lang="en-US" sz="2400" dirty="0"/>
              <a:t> 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892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Hospice Rate Change Update,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New G-codes will be used to identify RN versus LPN </a:t>
            </a:r>
            <a:r>
              <a:rPr lang="en-US" sz="2400" dirty="0" smtClean="0"/>
              <a:t>visits for the SIA</a:t>
            </a:r>
          </a:p>
          <a:p>
            <a:r>
              <a:rPr lang="en-US" sz="2400" dirty="0"/>
              <a:t>AHCCCS is in the process of finalizing our approach to remediation of our systems and will share this information for those interested in our approach as soon as it is </a:t>
            </a:r>
            <a:r>
              <a:rPr lang="en-US" sz="2400" dirty="0" smtClean="0"/>
              <a:t>available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49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905000"/>
          </a:xfrm>
        </p:spPr>
        <p:txBody>
          <a:bodyPr/>
          <a:lstStyle/>
          <a:p>
            <a:r>
              <a:rPr lang="en-US" dirty="0"/>
              <a:t>Value Based Purchasing (VBP) Differential Adjusted </a:t>
            </a:r>
            <a:r>
              <a:rPr lang="en-US" dirty="0" smtClean="0"/>
              <a:t>Payments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438400"/>
            <a:ext cx="8382000" cy="3733800"/>
          </a:xfrm>
        </p:spPr>
        <p:txBody>
          <a:bodyPr/>
          <a:lstStyle/>
          <a:p>
            <a:r>
              <a:rPr lang="en-US" sz="2400" dirty="0"/>
              <a:t>Effective 10/1/16 – 9/30/17</a:t>
            </a:r>
          </a:p>
          <a:p>
            <a:r>
              <a:rPr lang="en-US" sz="2400" dirty="0" smtClean="0"/>
              <a:t>Positive </a:t>
            </a:r>
            <a:r>
              <a:rPr lang="en-US" sz="2400" dirty="0"/>
              <a:t>adjustment to AHCCCS FFS rates for:</a:t>
            </a:r>
          </a:p>
          <a:p>
            <a:pPr lvl="1"/>
            <a:r>
              <a:rPr lang="en-US" sz="2400" dirty="0" smtClean="0"/>
              <a:t>Hospitals </a:t>
            </a:r>
            <a:r>
              <a:rPr lang="en-US" sz="2400" dirty="0"/>
              <a:t>(for inpatient and outpatient services)</a:t>
            </a:r>
          </a:p>
          <a:p>
            <a:pPr lvl="1"/>
            <a:r>
              <a:rPr lang="en-US" sz="2400" dirty="0" smtClean="0"/>
              <a:t>Nursing </a:t>
            </a:r>
            <a:r>
              <a:rPr lang="en-US" sz="2400" dirty="0"/>
              <a:t>Facilities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4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VBP </a:t>
            </a:r>
            <a:r>
              <a:rPr lang="en-US" dirty="0"/>
              <a:t>Differential Adjusted </a:t>
            </a:r>
            <a:r>
              <a:rPr lang="en-US" dirty="0" smtClean="0"/>
              <a:t>Payments Update,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Based </a:t>
            </a:r>
            <a:r>
              <a:rPr lang="en-US" sz="2400" dirty="0"/>
              <a:t>on criteria established by AHCCCS </a:t>
            </a:r>
            <a:endParaRPr lang="en-US" sz="2400" dirty="0" smtClean="0"/>
          </a:p>
          <a:p>
            <a:r>
              <a:rPr lang="en-US" sz="2400" dirty="0" smtClean="0"/>
              <a:t>Determined </a:t>
            </a:r>
            <a:r>
              <a:rPr lang="en-US" sz="2400" dirty="0"/>
              <a:t>at a point in time preceding 10/1/16 </a:t>
            </a:r>
            <a:r>
              <a:rPr lang="en-US" sz="2400" dirty="0" smtClean="0"/>
              <a:t>(</a:t>
            </a:r>
            <a:r>
              <a:rPr lang="en-US" sz="2400" dirty="0"/>
              <a:t>thus no provider being added/subtracted during year)</a:t>
            </a:r>
          </a:p>
          <a:p>
            <a:r>
              <a:rPr lang="en-US" sz="2400" dirty="0" smtClean="0"/>
              <a:t>MCOs </a:t>
            </a:r>
            <a:r>
              <a:rPr lang="en-US" sz="2400" dirty="0"/>
              <a:t>will be mandated via contract language to make same adjustments to payments for </a:t>
            </a:r>
            <a:r>
              <a:rPr lang="en-US" sz="2400" dirty="0" smtClean="0"/>
              <a:t>providers </a:t>
            </a:r>
            <a:r>
              <a:rPr lang="en-US" sz="2400" dirty="0"/>
              <a:t>meeting </a:t>
            </a:r>
            <a:r>
              <a:rPr lang="en-US" sz="2400" dirty="0" smtClean="0"/>
              <a:t>criteria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484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VBP </a:t>
            </a:r>
            <a:r>
              <a:rPr lang="en-US" dirty="0"/>
              <a:t>Differential Adjusted </a:t>
            </a:r>
            <a:r>
              <a:rPr lang="en-US" dirty="0" smtClean="0"/>
              <a:t>Payments Updates, </a:t>
            </a:r>
            <a:r>
              <a:rPr lang="en-US" dirty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Public Notice will post this week with more details, seeking public comment</a:t>
            </a:r>
          </a:p>
          <a:p>
            <a:r>
              <a:rPr lang="en-US" sz="2400" dirty="0" smtClean="0"/>
              <a:t>Proposal includes:</a:t>
            </a:r>
          </a:p>
          <a:p>
            <a:pPr lvl="1"/>
            <a:r>
              <a:rPr lang="en-US" sz="2400" dirty="0" smtClean="0"/>
              <a:t>0.5% increase for hospitals</a:t>
            </a:r>
          </a:p>
          <a:p>
            <a:pPr lvl="1"/>
            <a:r>
              <a:rPr lang="en-US" sz="2400" dirty="0" smtClean="0"/>
              <a:t>1.0%  increase for NFs</a:t>
            </a:r>
          </a:p>
          <a:p>
            <a:r>
              <a:rPr lang="en-US" sz="2400" dirty="0" smtClean="0"/>
              <a:t>Anticipate </a:t>
            </a:r>
            <a:r>
              <a:rPr lang="en-US" sz="2400" dirty="0"/>
              <a:t>expansion of this proposal for 10/1/17 -9/30/18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21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ICD10 Project Close-out</a:t>
            </a:r>
          </a:p>
          <a:p>
            <a:r>
              <a:rPr lang="en-US" sz="2400" dirty="0" smtClean="0"/>
              <a:t>Greater </a:t>
            </a:r>
            <a:r>
              <a:rPr lang="en-US" sz="2400" dirty="0"/>
              <a:t>AZ SMI </a:t>
            </a:r>
            <a:r>
              <a:rPr lang="en-US" sz="2400" dirty="0" smtClean="0"/>
              <a:t>Integration and GMH/SA </a:t>
            </a:r>
            <a:r>
              <a:rPr lang="en-US" sz="2400" dirty="0"/>
              <a:t>Duals Integration </a:t>
            </a:r>
            <a:r>
              <a:rPr lang="en-US" sz="2400" dirty="0" smtClean="0"/>
              <a:t>Wrap-up</a:t>
            </a:r>
            <a:endParaRPr lang="en-US" sz="2400" dirty="0"/>
          </a:p>
          <a:p>
            <a:r>
              <a:rPr lang="en-US" sz="2400" dirty="0" smtClean="0"/>
              <a:t>PCP Rate Parity Project Updates</a:t>
            </a:r>
          </a:p>
          <a:p>
            <a:r>
              <a:rPr lang="en-US" sz="2400" dirty="0" smtClean="0"/>
              <a:t>AHCCCS CRN Expansion Project (999 Lines) Updates</a:t>
            </a:r>
          </a:p>
          <a:p>
            <a:r>
              <a:rPr lang="en-US" sz="2400" dirty="0" smtClean="0"/>
              <a:t>Hospice Rate Change </a:t>
            </a:r>
            <a:r>
              <a:rPr lang="en-US" sz="2400" dirty="0" smtClean="0"/>
              <a:t>Update</a:t>
            </a:r>
          </a:p>
          <a:p>
            <a:r>
              <a:rPr lang="en-US" sz="2400" dirty="0"/>
              <a:t>Value Based Purchasing (VBP) Differential Adjusted Payments Update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424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ICD10 Project </a:t>
            </a:r>
            <a:r>
              <a:rPr lang="en-US" dirty="0" smtClean="0"/>
              <a:t>Close-out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en-US" sz="2400" dirty="0" smtClean="0"/>
              <a:t>Congratulations to everyone on a smooth implementation</a:t>
            </a:r>
          </a:p>
          <a:p>
            <a:pPr lvl="0">
              <a:defRPr/>
            </a:pPr>
            <a:r>
              <a:rPr lang="en-US" sz="2400" dirty="0" smtClean="0"/>
              <a:t>A few issues have been identified with minimal impacts and all were quickly resolved</a:t>
            </a:r>
          </a:p>
          <a:p>
            <a:pPr lvl="0">
              <a:defRPr/>
            </a:pPr>
            <a:r>
              <a:rPr lang="en-US" sz="2400" dirty="0" smtClean="0"/>
              <a:t>We will continue to maintain and monitor the ICD10 mailbox through at least the end of calendar year</a:t>
            </a:r>
          </a:p>
          <a:p>
            <a:r>
              <a:rPr lang="en-US" sz="2400" dirty="0"/>
              <a:t>AHCCCS will be running a standard set of monitoring reports </a:t>
            </a:r>
            <a:r>
              <a:rPr lang="en-US" sz="2400" dirty="0" smtClean="0"/>
              <a:t>for a few months for </a:t>
            </a:r>
            <a:r>
              <a:rPr lang="en-US" sz="2400" dirty="0"/>
              <a:t>Claims and Encounters to assess and make early identification of any areas of issue</a:t>
            </a:r>
          </a:p>
          <a:p>
            <a:r>
              <a:rPr lang="en-US" sz="2400" dirty="0" smtClean="0"/>
              <a:t>Beginning </a:t>
            </a:r>
            <a:r>
              <a:rPr lang="en-US" sz="2400" dirty="0"/>
              <a:t>10/1/15 MCO’s </a:t>
            </a:r>
            <a:r>
              <a:rPr lang="en-US" sz="2400" dirty="0" smtClean="0"/>
              <a:t>were asked </a:t>
            </a:r>
            <a:r>
              <a:rPr lang="en-US" sz="2400" dirty="0"/>
              <a:t>to supply a limited set of every other week updates on key </a:t>
            </a:r>
            <a:r>
              <a:rPr lang="en-US" sz="2400" dirty="0" smtClean="0"/>
              <a:t>areas, through at least the end of the calendar year</a:t>
            </a:r>
            <a:endParaRPr lang="en-US" sz="2400" dirty="0"/>
          </a:p>
          <a:p>
            <a:pPr lvl="0"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030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Greater AZ </a:t>
            </a:r>
            <a:r>
              <a:rPr lang="en-US" dirty="0" smtClean="0"/>
              <a:t>SMI/GMH/SA </a:t>
            </a:r>
            <a:r>
              <a:rPr lang="en-US" dirty="0"/>
              <a:t>Duals </a:t>
            </a:r>
            <a:r>
              <a:rPr lang="en-US" dirty="0" smtClean="0"/>
              <a:t>Integrations Close-out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Again an overall successful implementation of both projects</a:t>
            </a:r>
          </a:p>
          <a:p>
            <a:r>
              <a:rPr lang="en-US" sz="2400" dirty="0" smtClean="0"/>
              <a:t>Minimal conversion, member record issues that either have been or in the process of being addressed</a:t>
            </a:r>
          </a:p>
          <a:p>
            <a:r>
              <a:rPr lang="en-US" sz="2400" dirty="0" smtClean="0"/>
              <a:t>Related to Lessons Learned from this implementation, a new process will be implemented to facilitate Contractor reporting of member questions, data issues, etc. on an ongoing basis; additional information to be sent shortly outlining the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47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PCP Rate Parity </a:t>
            </a:r>
            <a:r>
              <a:rPr lang="en-US" altLang="en-US" dirty="0" smtClean="0"/>
              <a:t>Project Updates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414838"/>
              </p:ext>
            </p:extLst>
          </p:nvPr>
        </p:nvGraphicFramePr>
        <p:xfrm>
          <a:off x="762000" y="1905003"/>
          <a:ext cx="7620000" cy="3627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4363"/>
                <a:gridCol w="3986815"/>
                <a:gridCol w="208822"/>
              </a:tblGrid>
              <a:tr h="2790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Adjudication Dates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Run Date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9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August - December 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Completed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9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- March 2014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Completed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9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April - June 2014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Completed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9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July - September 2014 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Completed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9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October 2014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Completed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9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November 2014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Completed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9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December 2014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Completed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79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- March 2015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Completed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580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April – June 2015 (includes July 2014 –June 2015 Void/Replace)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Initially Distributed </a:t>
                      </a:r>
                      <a:r>
                        <a:rPr lang="en-US" sz="1100" dirty="0">
                          <a:effectLst/>
                        </a:rPr>
                        <a:t>July 21, </a:t>
                      </a:r>
                      <a:r>
                        <a:rPr lang="en-US" sz="1100" dirty="0" smtClean="0">
                          <a:effectLst/>
                        </a:rPr>
                        <a:t>2015; with a follow-up correction</a:t>
                      </a:r>
                      <a:r>
                        <a:rPr lang="en-US" sz="1100" baseline="0" dirty="0" smtClean="0">
                          <a:effectLst/>
                        </a:rPr>
                        <a:t> in August; 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</a:rPr>
                        <a:t>final reports to go out this ASAP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580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July  </a:t>
                      </a: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– </a:t>
                      </a:r>
                      <a:r>
                        <a:rPr lang="en-US" sz="1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August 2015; </a:t>
                      </a:r>
                      <a:r>
                        <a:rPr lang="en-US" altLang="en-US" sz="11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include only dates of service on and after 10/1/13 </a:t>
                      </a:r>
                      <a:r>
                        <a:rPr lang="en-US" altLang="en-US" sz="1100" dirty="0" smtClean="0">
                          <a:solidFill>
                            <a:schemeClr val="tx1"/>
                          </a:solidFill>
                        </a:rPr>
                        <a:t>other than by specific exception</a:t>
                      </a:r>
                      <a:r>
                        <a:rPr lang="en-US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endParaRPr lang="en-US" sz="11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Run in progress</a:t>
                      </a:r>
                      <a:r>
                        <a:rPr lang="en-US" sz="11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 for distribution ASAP</a:t>
                      </a:r>
                      <a:endParaRPr lang="en-US" sz="11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3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PCP Rate Parity </a:t>
            </a:r>
            <a:r>
              <a:rPr lang="en-US" altLang="en-US" dirty="0" smtClean="0"/>
              <a:t>Project Updates,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Reminder - Contractor </a:t>
            </a:r>
            <a:r>
              <a:rPr lang="en-US" sz="2400" dirty="0"/>
              <a:t>Error </a:t>
            </a:r>
            <a:r>
              <a:rPr lang="en-US" sz="2400" dirty="0" smtClean="0"/>
              <a:t>Reports, sample or full reports may be made available to plans as requested</a:t>
            </a:r>
            <a:endParaRPr lang="en-US" sz="2400" dirty="0"/>
          </a:p>
          <a:p>
            <a:r>
              <a:rPr lang="en-US" altLang="en-US" sz="2400" dirty="0" smtClean="0">
                <a:solidFill>
                  <a:schemeClr val="tx1"/>
                </a:solidFill>
              </a:rPr>
              <a:t>Reminder - In </a:t>
            </a:r>
            <a:r>
              <a:rPr lang="en-US" altLang="en-US" sz="2400" dirty="0">
                <a:solidFill>
                  <a:schemeClr val="tx1"/>
                </a:solidFill>
              </a:rPr>
              <a:t>the event that a provider is subsequently “decertified” for enhanced payments as result of </a:t>
            </a:r>
            <a:r>
              <a:rPr lang="en-US" altLang="en-US" sz="2400" dirty="0" smtClean="0">
                <a:solidFill>
                  <a:schemeClr val="tx1"/>
                </a:solidFill>
              </a:rPr>
              <a:t>required audits </a:t>
            </a:r>
            <a:r>
              <a:rPr lang="en-US" altLang="en-US" sz="2400" dirty="0">
                <a:solidFill>
                  <a:schemeClr val="tx1"/>
                </a:solidFill>
              </a:rPr>
              <a:t>or other changes to </a:t>
            </a:r>
            <a:r>
              <a:rPr lang="en-US" altLang="en-US" sz="2400" dirty="0" smtClean="0">
                <a:solidFill>
                  <a:schemeClr val="tx1"/>
                </a:solidFill>
              </a:rPr>
              <a:t>providers: 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lvl="1"/>
            <a:r>
              <a:rPr lang="en-US" altLang="en-US" sz="2000" dirty="0" smtClean="0">
                <a:solidFill>
                  <a:schemeClr val="tx1"/>
                </a:solidFill>
              </a:rPr>
              <a:t>Contractors </a:t>
            </a:r>
            <a:r>
              <a:rPr lang="en-US" altLang="en-US" sz="2000" dirty="0">
                <a:solidFill>
                  <a:schemeClr val="tx1"/>
                </a:solidFill>
              </a:rPr>
              <a:t>will </a:t>
            </a:r>
            <a:r>
              <a:rPr lang="en-US" altLang="en-US" sz="2000" dirty="0" smtClean="0">
                <a:solidFill>
                  <a:schemeClr val="tx1"/>
                </a:solidFill>
              </a:rPr>
              <a:t>be </a:t>
            </a:r>
            <a:r>
              <a:rPr lang="en-US" altLang="en-US" sz="2000" dirty="0">
                <a:solidFill>
                  <a:schemeClr val="tx1"/>
                </a:solidFill>
              </a:rPr>
              <a:t>required to reprocess all impacted claims for recoupment of enhanced payment amounts and </a:t>
            </a:r>
            <a:r>
              <a:rPr lang="en-US" altLang="en-US" sz="2000" dirty="0" smtClean="0">
                <a:solidFill>
                  <a:schemeClr val="tx1"/>
                </a:solidFill>
              </a:rPr>
              <a:t>replace encounters for the reprocessed claims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lvl="1"/>
            <a:r>
              <a:rPr lang="en-US" altLang="en-US" sz="2000" dirty="0" smtClean="0">
                <a:solidFill>
                  <a:schemeClr val="tx1"/>
                </a:solidFill>
              </a:rPr>
              <a:t>Contractors </a:t>
            </a:r>
            <a:r>
              <a:rPr lang="en-US" altLang="en-US" sz="2000" dirty="0">
                <a:solidFill>
                  <a:schemeClr val="tx1"/>
                </a:solidFill>
              </a:rPr>
              <a:t>will be required to refund payments to AHCCCS for any reduced claim </a:t>
            </a:r>
            <a:r>
              <a:rPr lang="en-US" altLang="en-US" sz="2000" dirty="0" smtClean="0">
                <a:solidFill>
                  <a:schemeClr val="tx1"/>
                </a:solidFill>
              </a:rPr>
              <a:t>payments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809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PCP Rate </a:t>
            </a:r>
            <a:r>
              <a:rPr lang="en-US" altLang="en-US" dirty="0" smtClean="0"/>
              <a:t>Parity Project Updates, 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The first of </a:t>
            </a:r>
            <a:r>
              <a:rPr lang="en-US" altLang="en-US" sz="2400" dirty="0" smtClean="0">
                <a:solidFill>
                  <a:schemeClr val="tx1"/>
                </a:solidFill>
              </a:rPr>
              <a:t>the required audits of eligible providers </a:t>
            </a:r>
            <a:r>
              <a:rPr lang="en-US" altLang="en-US" sz="2400" dirty="0">
                <a:solidFill>
                  <a:schemeClr val="tx1"/>
                </a:solidFill>
              </a:rPr>
              <a:t>is currently nearing </a:t>
            </a:r>
            <a:r>
              <a:rPr lang="en-US" altLang="en-US" sz="2400" dirty="0" smtClean="0">
                <a:solidFill>
                  <a:schemeClr val="tx1"/>
                </a:solidFill>
              </a:rPr>
              <a:t>completion; pending receipt of a few identified outstanding records and final assessment of providers</a:t>
            </a:r>
            <a:r>
              <a:rPr lang="en-US" sz="1600" dirty="0" smtClean="0"/>
              <a:t>  </a:t>
            </a:r>
          </a:p>
          <a:p>
            <a:pPr lvl="1"/>
            <a:endParaRPr lang="en-US" altLang="en-US" sz="2000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652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AHCCCS CRN Expansion </a:t>
            </a:r>
            <a:r>
              <a:rPr lang="en-US" dirty="0" smtClean="0"/>
              <a:t>Project Updates </a:t>
            </a:r>
            <a:r>
              <a:rPr lang="en-US" dirty="0" smtClean="0"/>
              <a:t>(999 Lines)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AHCCCS 999 </a:t>
            </a:r>
            <a:r>
              <a:rPr lang="en-US" altLang="en-US" sz="2400" dirty="0" smtClean="0"/>
              <a:t>line claims HIPAA </a:t>
            </a:r>
            <a:r>
              <a:rPr lang="en-US" altLang="en-US" sz="2400" dirty="0"/>
              <a:t>compliance </a:t>
            </a:r>
            <a:r>
              <a:rPr lang="en-US" altLang="en-US" sz="2400" dirty="0" smtClean="0"/>
              <a:t>changes</a:t>
            </a:r>
          </a:p>
          <a:p>
            <a:r>
              <a:rPr lang="en-US" altLang="en-US" sz="2400" dirty="0" smtClean="0"/>
              <a:t>Targeted for a March 2016 Implementation </a:t>
            </a:r>
          </a:p>
          <a:p>
            <a:r>
              <a:rPr lang="en-US" altLang="en-US" sz="2400" dirty="0" smtClean="0"/>
              <a:t>Approach - fully remediated </a:t>
            </a:r>
            <a:r>
              <a:rPr lang="en-US" altLang="en-US" sz="2400" dirty="0"/>
              <a:t>the PMMIS system to expand the CRN by 1 additional </a:t>
            </a:r>
            <a:r>
              <a:rPr lang="en-US" altLang="en-US" sz="2400" dirty="0" smtClean="0"/>
              <a:t>digit for </a:t>
            </a:r>
            <a:r>
              <a:rPr lang="en-US" altLang="en-US" sz="2400" u="sng" dirty="0" smtClean="0"/>
              <a:t>all form types</a:t>
            </a:r>
            <a:r>
              <a:rPr lang="en-US" altLang="en-US" sz="2400" dirty="0" smtClean="0"/>
              <a:t>; i.e.… AHCCCS CRN’s will go from 14 digits to 15 digits in length</a:t>
            </a:r>
          </a:p>
          <a:p>
            <a:r>
              <a:rPr lang="en-US" altLang="en-US" sz="2400" dirty="0" smtClean="0"/>
              <a:t>Impacts all history processes, reporting, PMMIS screens, etc… that utilize CRN’s from the implementation date forward</a:t>
            </a:r>
          </a:p>
          <a:p>
            <a:r>
              <a:rPr lang="en-US" altLang="en-US" sz="2400" dirty="0" smtClean="0"/>
              <a:t>Will impact and require testing with Contractors and Trading Partners</a:t>
            </a:r>
          </a:p>
          <a:p>
            <a:r>
              <a:rPr lang="en-US" altLang="en-US" sz="2400" dirty="0" smtClean="0"/>
              <a:t>Overview of impacts in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51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AHCCCS CRN Expansion </a:t>
            </a:r>
            <a:r>
              <a:rPr lang="en-US" dirty="0" smtClean="0"/>
              <a:t>Project Updates </a:t>
            </a:r>
            <a:r>
              <a:rPr lang="en-US" dirty="0"/>
              <a:t>(999 Lines</a:t>
            </a:r>
            <a:r>
              <a:rPr lang="en-US" dirty="0" smtClean="0"/>
              <a:t>),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Testing to begin mid to late December with external Trading Partners</a:t>
            </a:r>
          </a:p>
          <a:p>
            <a:r>
              <a:rPr lang="en-US" sz="2400" dirty="0" smtClean="0"/>
              <a:t>CRN expansion is current in place in the AHCCCS PMMIS Test Systems</a:t>
            </a:r>
          </a:p>
          <a:p>
            <a:r>
              <a:rPr lang="en-US" altLang="en-US" sz="2400" dirty="0"/>
              <a:t>Technical Workgroup </a:t>
            </a:r>
            <a:r>
              <a:rPr lang="en-US" altLang="en-US" sz="2400" dirty="0" smtClean="0"/>
              <a:t>scheduled for 12/3/2015</a:t>
            </a:r>
            <a:endParaRPr lang="en-US" altLang="en-US" sz="2400" dirty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653812"/>
      </p:ext>
    </p:extLst>
  </p:cSld>
  <p:clrMapOvr>
    <a:masterClrMapping/>
  </p:clrMapOvr>
</p:sld>
</file>

<file path=ppt/theme/theme1.xml><?xml version="1.0" encoding="utf-8"?>
<a:theme xmlns:a="http://schemas.openxmlformats.org/drawingml/2006/main" name="1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921</Words>
  <Application>Microsoft Office PowerPoint</Application>
  <PresentationFormat>On-screen Show (4:3)</PresentationFormat>
  <Paragraphs>138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1_2014 AHCCCS</vt:lpstr>
      <vt:lpstr>AHCCCS Update Meeting – Systems Update</vt:lpstr>
      <vt:lpstr>Topics:</vt:lpstr>
      <vt:lpstr>ICD10 Project Close-out</vt:lpstr>
      <vt:lpstr>Greater AZ SMI/GMH/SA Duals Integrations Close-out</vt:lpstr>
      <vt:lpstr>PCP Rate Parity Project Updates</vt:lpstr>
      <vt:lpstr>PCP Rate Parity Project Updates, Cont.</vt:lpstr>
      <vt:lpstr>PCP Rate Parity Project Updates,  Cont.</vt:lpstr>
      <vt:lpstr>AHCCCS CRN Expansion Project Updates (999 Lines)</vt:lpstr>
      <vt:lpstr>AHCCCS CRN Expansion Project Updates (999 Lines), cont.</vt:lpstr>
      <vt:lpstr>Hospice Rate Change Update</vt:lpstr>
      <vt:lpstr>Hospice Rate Change Update, Cont.</vt:lpstr>
      <vt:lpstr>Hospice Rate Change Update, Cont.</vt:lpstr>
      <vt:lpstr>Value Based Purchasing (VBP) Differential Adjusted Payments Update</vt:lpstr>
      <vt:lpstr>VBP Differential Adjusted Payments Update, Cont.</vt:lpstr>
      <vt:lpstr>VBP Differential Adjusted Payments Updates, Cont.</vt:lpstr>
      <vt:lpstr>Questions?</vt:lpstr>
      <vt:lpstr>Thank You.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Shepherd, Jill</dc:creator>
  <cp:lastModifiedBy>Petre, Lori</cp:lastModifiedBy>
  <cp:revision>57</cp:revision>
  <cp:lastPrinted>2015-11-16T21:02:03Z</cp:lastPrinted>
  <dcterms:created xsi:type="dcterms:W3CDTF">2014-04-21T18:20:21Z</dcterms:created>
  <dcterms:modified xsi:type="dcterms:W3CDTF">2015-11-18T01:28:08Z</dcterms:modified>
</cp:coreProperties>
</file>