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12" r:id="rId2"/>
    <p:sldMasterId id="2147483725" r:id="rId3"/>
  </p:sldMasterIdLst>
  <p:notesMasterIdLst>
    <p:notesMasterId r:id="rId11"/>
  </p:notesMasterIdLst>
  <p:sldIdLst>
    <p:sldId id="256" r:id="rId4"/>
    <p:sldId id="272" r:id="rId5"/>
    <p:sldId id="278" r:id="rId6"/>
    <p:sldId id="260" r:id="rId7"/>
    <p:sldId id="276" r:id="rId8"/>
    <p:sldId id="279" r:id="rId9"/>
    <p:sldId id="271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61B1"/>
    <a:srgbClr val="336699"/>
    <a:srgbClr val="C9BCD6"/>
    <a:srgbClr val="69559B"/>
    <a:srgbClr val="FFCCFF"/>
    <a:srgbClr val="73628A"/>
    <a:srgbClr val="24486C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424ABC-E55C-47DC-ABDC-20D9C424733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E9CA37-7D90-42E0-AFDC-97EE1C824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9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33800"/>
            <a:ext cx="60198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5003E4D-3C85-4163-8EA5-4513688ADE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7A4F7-8003-4202-9F85-0DD9D4BB1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3229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55A02-9ACE-469D-A3B6-C67025E5FA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8516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ernate Stat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8534400" cy="49831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e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578850" cy="643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47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44715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89819142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1809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0281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5402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246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7713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10F9F-85FF-4AD1-94A6-BF80B9B77D0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8576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62749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11777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0777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79813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46362464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4161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31934268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5901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1996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651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E1E90-A338-42C0-8797-1C0576C39C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255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7064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660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3883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99940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4383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618840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86478929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F83B8-2F5D-4C4F-855F-D10862A285C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1459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0593C-6A47-448E-8283-E6F11C89865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1824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FD7DF-FD71-43CB-8CB9-26CEF6CEB4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15852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379F5-EC0E-49EA-BA78-141639209D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8405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7121D-9D93-4218-8622-3659FE48AC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0220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D61E1-CB3D-42A3-8EFD-B442462071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4953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17B65939-5D76-427D-8A68-D1B236A500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11" r:id="rId12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26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47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1.jpe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" y="-1411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54338" y="5292298"/>
            <a:ext cx="3740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IG Sharon E. Ormsby</a:t>
            </a:r>
          </a:p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November 18, 2015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457199"/>
            <a:ext cx="4448385" cy="3962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442"/>
            <a:ext cx="3276600" cy="9251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4912" y="2590800"/>
            <a:ext cx="67056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OIG </a:t>
            </a: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Program Integrity </a:t>
            </a: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Audits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Content Placeholder 39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02" y="4890753"/>
            <a:ext cx="2618898" cy="196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2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PI Audit Design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28600" y="819150"/>
            <a:ext cx="1466850" cy="14668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>
                    <a:lumMod val="10000"/>
                  </a:schemeClr>
                </a:solidFill>
              </a:rPr>
              <a:t>Data mining  segregate outliers from utilization, NCCI or double billing</a:t>
            </a:r>
            <a:endParaRPr lang="en-US" sz="1100" b="1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828800" y="1857375"/>
            <a:ext cx="1466850" cy="14668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5">
                    <a:lumMod val="25000"/>
                  </a:schemeClr>
                </a:solidFill>
              </a:rPr>
              <a:t>Create algorithms based on trend analysis</a:t>
            </a:r>
            <a:r>
              <a:rPr lang="en-US" sz="1200" dirty="0" smtClean="0">
                <a:solidFill>
                  <a:schemeClr val="tx2"/>
                </a:solidFill>
              </a:rPr>
              <a:t>.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76200"/>
            <a:ext cx="2844800" cy="21336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7994"/>
            <a:ext cx="4577942" cy="3408206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3048000" cy="9144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562350" y="2800350"/>
            <a:ext cx="1466850" cy="146685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5">
                    <a:lumMod val="25000"/>
                  </a:schemeClr>
                </a:solidFill>
              </a:rPr>
              <a:t>Jobs and programs in the main frame to identify causes</a:t>
            </a:r>
            <a:endParaRPr lang="en-US" sz="1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38750" y="3714750"/>
            <a:ext cx="1466850" cy="1466850"/>
          </a:xfrm>
          <a:prstGeom prst="ellipse">
            <a:avLst/>
          </a:prstGeom>
          <a:solidFill>
            <a:srgbClr val="3366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Compare w/data analytics software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53545" y="4772025"/>
            <a:ext cx="1466850" cy="146685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PI Audit results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\\snas05\HomeDir$\S\SEOrmsby\My Pictures\Fe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923213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59" y="5128054"/>
            <a:ext cx="3048000" cy="226918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" y="5867400"/>
            <a:ext cx="2185086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7454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13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206"/>
            <a:ext cx="4648200" cy="340820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3360313" cy="923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0200" y="76200"/>
            <a:ext cx="3505200" cy="166013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PI Audits to date  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" name="Content Placeholder 3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8161B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2100262" cy="1575196"/>
          </a:xfrm>
          <a:prstGeom prst="rect">
            <a:avLst/>
          </a:prstGeom>
          <a:ln>
            <a:noFill/>
          </a:ln>
        </p:spPr>
      </p:pic>
      <p:pic>
        <p:nvPicPr>
          <p:cNvPr id="22" name="Content Placeholder 33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3DC03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39" y="2209800"/>
            <a:ext cx="2085961" cy="1564471"/>
          </a:xfrm>
          <a:prstGeom prst="rect">
            <a:avLst/>
          </a:prstGeom>
          <a:ln>
            <a:noFill/>
          </a:ln>
        </p:spPr>
      </p:pic>
      <p:pic>
        <p:nvPicPr>
          <p:cNvPr id="23" name="Content Placeholder 35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F6B51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09800"/>
            <a:ext cx="2051050" cy="1538287"/>
          </a:xfrm>
          <a:prstGeom prst="rect">
            <a:avLst/>
          </a:prstGeom>
          <a:ln>
            <a:noFill/>
          </a:ln>
        </p:spPr>
      </p:pic>
      <p:sp>
        <p:nvSpPr>
          <p:cNvPr id="24" name="Left-Right Arrow 23"/>
          <p:cNvSpPr/>
          <p:nvPr/>
        </p:nvSpPr>
        <p:spPr>
          <a:xfrm>
            <a:off x="2514600" y="2743200"/>
            <a:ext cx="838200" cy="457200"/>
          </a:xfrm>
          <a:prstGeom prst="leftRight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19050" cap="flat" cmpd="sng" algn="ctr">
            <a:solidFill>
              <a:srgbClr val="3556D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5" name="Left-Right Arrow 24"/>
          <p:cNvSpPr/>
          <p:nvPr/>
        </p:nvSpPr>
        <p:spPr>
          <a:xfrm>
            <a:off x="5638800" y="2777729"/>
            <a:ext cx="838200" cy="457200"/>
          </a:xfrm>
          <a:prstGeom prst="leftRightArrow">
            <a:avLst/>
          </a:prstGeom>
          <a:solidFill>
            <a:srgbClr val="96CCFF">
              <a:alpha val="37000"/>
            </a:srgbClr>
          </a:solidFill>
          <a:ln w="19050" cap="flat" cmpd="sng" algn="ctr">
            <a:solidFill>
              <a:srgbClr val="3556D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877" y="3865646"/>
            <a:ext cx="25839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Left-Right-Bilateral: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dirty="0" smtClean="0"/>
              <a:t>To identify improper use of codes for </a:t>
            </a:r>
          </a:p>
          <a:p>
            <a:pPr algn="ctr"/>
            <a:r>
              <a:rPr lang="en-US" dirty="0" smtClean="0"/>
              <a:t>left-right-bilateral.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33816" y="3845283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Evaluation and Management  Code Audit</a:t>
            </a:r>
          </a:p>
          <a:p>
            <a:pPr algn="ctr"/>
            <a:endParaRPr lang="en-US" b="1" dirty="0" smtClean="0"/>
          </a:p>
          <a:p>
            <a:r>
              <a:rPr lang="en-US" b="1" dirty="0" smtClean="0"/>
              <a:t>  </a:t>
            </a:r>
            <a:r>
              <a:rPr lang="en-US" dirty="0" smtClean="0"/>
              <a:t>To identify improper billing related to duplicate claims and encounters when the same E&amp;M code was billed by the same provider, for the same patient, on the same date of service. </a:t>
            </a:r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324600" y="3861196"/>
            <a:ext cx="25670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Status Code B Audit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identify improper use of the “status B” CPT Codes</a:t>
            </a:r>
          </a:p>
          <a:p>
            <a:endParaRPr lang="en-US" dirty="0"/>
          </a:p>
          <a:p>
            <a:r>
              <a:rPr lang="en-US" dirty="0" smtClean="0"/>
              <a:t>Where providers have sought separate payments for Status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10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 smtClean="0"/>
              <a:t>OIG Letter to Corporate Compliance Officers for each MCO: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384880" y="4419600"/>
            <a:ext cx="3759120" cy="279860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5562600"/>
            <a:ext cx="2463800" cy="739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905000"/>
            <a:ext cx="838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letter seeks Monetary Recoupment from identified providers.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letter explains the basis and time period of the Audit.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letter provides background regarding policy, manual, claim clues, and other educational material distributed by AHCCCS.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letter states that the </a:t>
            </a:r>
            <a:r>
              <a:rPr lang="en-US" dirty="0"/>
              <a:t>OIG </a:t>
            </a:r>
            <a:r>
              <a:rPr lang="en-US" u="sng" dirty="0"/>
              <a:t>intends to recover </a:t>
            </a:r>
            <a:r>
              <a:rPr lang="en-US" dirty="0"/>
              <a:t>overpayments from all providers who were paid $1,000</a:t>
            </a:r>
            <a:r>
              <a:rPr lang="en-US" dirty="0" smtClean="0"/>
              <a:t>+.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recovery </a:t>
            </a:r>
            <a:r>
              <a:rPr lang="en-US" u="sng" dirty="0"/>
              <a:t>will not include the correctly paid</a:t>
            </a:r>
            <a:r>
              <a:rPr lang="en-US" dirty="0"/>
              <a:t>, </a:t>
            </a:r>
            <a:r>
              <a:rPr lang="en-US" dirty="0" smtClean="0"/>
              <a:t>initially </a:t>
            </a:r>
            <a:r>
              <a:rPr lang="en-US" dirty="0"/>
              <a:t>submitted claim. Each contractor having encounters </a:t>
            </a:r>
            <a:r>
              <a:rPr lang="en-US" dirty="0" smtClean="0"/>
              <a:t>included</a:t>
            </a:r>
          </a:p>
          <a:p>
            <a:r>
              <a:rPr lang="en-US" dirty="0"/>
              <a:t>  </a:t>
            </a:r>
            <a:r>
              <a:rPr lang="en-US" dirty="0" smtClean="0"/>
              <a:t>   </a:t>
            </a:r>
            <a:r>
              <a:rPr lang="en-US" dirty="0"/>
              <a:t>in the recovery results is hereby notified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of </a:t>
            </a:r>
            <a:r>
              <a:rPr lang="en-US" dirty="0"/>
              <a:t>our intent to collect this </a:t>
            </a:r>
            <a:r>
              <a:rPr lang="en-US" dirty="0" smtClean="0"/>
              <a:t>overpayment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187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 smtClean="0"/>
              <a:t>OIG Letter to Corporate Compliance Officers for each MCO: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384880" y="4419600"/>
            <a:ext cx="3759120" cy="279860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5562600"/>
            <a:ext cx="2463800" cy="739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905000"/>
            <a:ext cx="838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The OIG has included a list of encounters </a:t>
            </a:r>
            <a:r>
              <a:rPr lang="en-US" dirty="0" smtClean="0"/>
              <a:t>paid by </a:t>
            </a:r>
            <a:r>
              <a:rPr lang="en-US" dirty="0"/>
              <a:t>your health plan that are impacted </a:t>
            </a:r>
            <a:r>
              <a:rPr lang="en-US" dirty="0" smtClean="0"/>
              <a:t>by </a:t>
            </a:r>
            <a:r>
              <a:rPr lang="en-US" dirty="0"/>
              <a:t>this </a:t>
            </a:r>
            <a:r>
              <a:rPr lang="en-US" dirty="0" smtClean="0"/>
              <a:t>audit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OIG wants to have interaction with your corporate compliance officer on this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OIG wants to insure we are being transparent and communicative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OIG has presented this information to your </a:t>
            </a:r>
          </a:p>
          <a:p>
            <a:r>
              <a:rPr lang="en-US" dirty="0" smtClean="0"/>
              <a:t>     corporate compliance officers at the </a:t>
            </a:r>
          </a:p>
          <a:p>
            <a:r>
              <a:rPr lang="en-US" smtClean="0"/>
              <a:t>     quarterly </a:t>
            </a:r>
            <a:r>
              <a:rPr lang="en-US" dirty="0" smtClean="0"/>
              <a:t>CONG meeting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177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64194"/>
            <a:ext cx="4731524" cy="325580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49147"/>
            <a:ext cx="3269147" cy="9230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52487" y="4400322"/>
            <a:ext cx="3942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you!</a:t>
            </a:r>
            <a:endParaRPr lang="en-US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70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riting on the wall design template">
  <a:themeElements>
    <a:clrScheme name="Office Theme 12">
      <a:dk1>
        <a:srgbClr val="FED39A"/>
      </a:dk1>
      <a:lt1>
        <a:srgbClr val="FFFFFF"/>
      </a:lt1>
      <a:dk2>
        <a:srgbClr val="B6B6B6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D9B483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FED39A"/>
        </a:dk1>
        <a:lt1>
          <a:srgbClr val="FFFFFF"/>
        </a:lt1>
        <a:dk2>
          <a:srgbClr val="B6B6B6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9B483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 Green Textured 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Green curves template Segoe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1392</TotalTime>
  <Words>313</Words>
  <Application>Microsoft Office PowerPoint</Application>
  <PresentationFormat>On-screen Show (4:3)</PresentationFormat>
  <Paragraphs>54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Writing on the wall design template</vt:lpstr>
      <vt:lpstr>1_Blue Green Textured Segoe</vt:lpstr>
      <vt:lpstr>1_Green curves template Segoe</vt:lpstr>
      <vt:lpstr>PowerPoint Presentation</vt:lpstr>
      <vt:lpstr>PI Audit Design</vt:lpstr>
      <vt:lpstr>PowerPoint Presentation</vt:lpstr>
      <vt:lpstr>PI Audits to date   </vt:lpstr>
      <vt:lpstr>OIG Letter to Corporate Compliance Officers for each MCO:</vt:lpstr>
      <vt:lpstr>OIG Letter to Corporate Compliance Officers for each MCO:</vt:lpstr>
      <vt:lpstr>PowerPoint Presentation</vt:lpstr>
    </vt:vector>
  </TitlesOfParts>
  <Company>AHCCCS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OIG - CONG Meeting</dc:title>
  <dc:creator>Jenkina</dc:creator>
  <cp:lastModifiedBy>Ormsby, Sharon</cp:lastModifiedBy>
  <cp:revision>104</cp:revision>
  <cp:lastPrinted>2014-09-09T15:46:45Z</cp:lastPrinted>
  <dcterms:created xsi:type="dcterms:W3CDTF">2014-09-04T20:58:43Z</dcterms:created>
  <dcterms:modified xsi:type="dcterms:W3CDTF">2015-11-18T00:14:13Z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TC010903011033</vt:lpwstr>
  </property>
</Properties>
</file>