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notesSlides/notesSlide1.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27" r:id="rId4"/>
  </p:sldMasterIdLst>
  <p:notesMasterIdLst>
    <p:notesMasterId r:id="rId28"/>
  </p:notesMasterIdLst>
  <p:handoutMasterIdLst>
    <p:handoutMasterId r:id="rId29"/>
  </p:handoutMasterIdLst>
  <p:sldIdLst>
    <p:sldId id="626" r:id="rId5"/>
    <p:sldId id="788" r:id="rId6"/>
    <p:sldId id="792" r:id="rId7"/>
    <p:sldId id="803" r:id="rId8"/>
    <p:sldId id="791" r:id="rId9"/>
    <p:sldId id="790" r:id="rId10"/>
    <p:sldId id="800" r:id="rId11"/>
    <p:sldId id="789" r:id="rId12"/>
    <p:sldId id="787" r:id="rId13"/>
    <p:sldId id="786" r:id="rId14"/>
    <p:sldId id="793" r:id="rId15"/>
    <p:sldId id="794" r:id="rId16"/>
    <p:sldId id="805" r:id="rId17"/>
    <p:sldId id="806" r:id="rId18"/>
    <p:sldId id="808" r:id="rId19"/>
    <p:sldId id="809" r:id="rId20"/>
    <p:sldId id="810" r:id="rId21"/>
    <p:sldId id="811" r:id="rId22"/>
    <p:sldId id="785" r:id="rId23"/>
    <p:sldId id="795" r:id="rId24"/>
    <p:sldId id="796" r:id="rId25"/>
    <p:sldId id="797" r:id="rId26"/>
    <p:sldId id="784" r:id="rId27"/>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917" autoAdjust="0"/>
    <p:restoredTop sz="95592" autoAdjust="0"/>
  </p:normalViewPr>
  <p:slideViewPr>
    <p:cSldViewPr>
      <p:cViewPr>
        <p:scale>
          <a:sx n="110" d="100"/>
          <a:sy n="110" d="100"/>
        </p:scale>
        <p:origin x="282" y="96"/>
      </p:cViewPr>
      <p:guideLst>
        <p:guide orient="horz" pos="2160"/>
        <p:guide pos="2880"/>
      </p:guideLst>
    </p:cSldViewPr>
  </p:slideViewPr>
  <p:notesTextViewPr>
    <p:cViewPr>
      <p:scale>
        <a:sx n="100" d="100"/>
        <a:sy n="100" d="100"/>
      </p:scale>
      <p:origin x="0" y="0"/>
    </p:cViewPr>
  </p:notesTextViewPr>
  <p:sorterViewPr>
    <p:cViewPr>
      <p:scale>
        <a:sx n="160" d="100"/>
        <a:sy n="160" d="100"/>
      </p:scale>
      <p:origin x="0" y="0"/>
    </p:cViewPr>
  </p:sorterViewPr>
  <p:notesViewPr>
    <p:cSldViewPr>
      <p:cViewPr varScale="1">
        <p:scale>
          <a:sx n="81" d="100"/>
          <a:sy n="81" d="100"/>
        </p:scale>
        <p:origin x="-1998"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lineChart>
        <c:grouping val="standard"/>
        <c:varyColors val="0"/>
        <c:ser>
          <c:idx val="0"/>
          <c:order val="0"/>
          <c:tx>
            <c:strRef>
              <c:f>Sheet1!$B$1</c:f>
              <c:strCache>
                <c:ptCount val="1"/>
                <c:pt idx="0">
                  <c:v>Opioid</c:v>
                </c:pt>
              </c:strCache>
            </c:strRef>
          </c:tx>
          <c:marker>
            <c:symbol val="none"/>
          </c:marker>
          <c:cat>
            <c:numRef>
              <c:f>Sheet1!$A$2:$A$16</c:f>
              <c:numCache>
                <c:formatCode>General</c:formatCode>
                <c:ptCount val="15"/>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numCache>
            </c:numRef>
          </c:cat>
          <c:val>
            <c:numRef>
              <c:f>Sheet1!$B$2:$B$16</c:f>
              <c:numCache>
                <c:formatCode>General</c:formatCode>
                <c:ptCount val="15"/>
                <c:pt idx="0">
                  <c:v>4</c:v>
                </c:pt>
                <c:pt idx="1">
                  <c:v>4.5</c:v>
                </c:pt>
                <c:pt idx="2">
                  <c:v>5</c:v>
                </c:pt>
                <c:pt idx="3">
                  <c:v>7.5</c:v>
                </c:pt>
                <c:pt idx="4">
                  <c:v>8</c:v>
                </c:pt>
                <c:pt idx="5">
                  <c:v>10</c:v>
                </c:pt>
                <c:pt idx="6">
                  <c:v>11</c:v>
                </c:pt>
                <c:pt idx="7">
                  <c:v>14</c:v>
                </c:pt>
                <c:pt idx="8">
                  <c:v>14.5</c:v>
                </c:pt>
                <c:pt idx="9">
                  <c:v>15</c:v>
                </c:pt>
                <c:pt idx="10">
                  <c:v>15.5</c:v>
                </c:pt>
                <c:pt idx="11">
                  <c:v>16</c:v>
                </c:pt>
                <c:pt idx="12">
                  <c:v>17</c:v>
                </c:pt>
                <c:pt idx="13">
                  <c:v>16</c:v>
                </c:pt>
                <c:pt idx="14">
                  <c:v>16.5</c:v>
                </c:pt>
              </c:numCache>
            </c:numRef>
          </c:val>
          <c:smooth val="0"/>
        </c:ser>
        <c:ser>
          <c:idx val="1"/>
          <c:order val="1"/>
          <c:tx>
            <c:strRef>
              <c:f>Sheet1!$C$1</c:f>
              <c:strCache>
                <c:ptCount val="1"/>
                <c:pt idx="0">
                  <c:v>Cocaine</c:v>
                </c:pt>
              </c:strCache>
            </c:strRef>
          </c:tx>
          <c:marker>
            <c:symbol val="none"/>
          </c:marker>
          <c:cat>
            <c:numRef>
              <c:f>Sheet1!$A$2:$A$16</c:f>
              <c:numCache>
                <c:formatCode>General</c:formatCode>
                <c:ptCount val="15"/>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numCache>
            </c:numRef>
          </c:cat>
          <c:val>
            <c:numRef>
              <c:f>Sheet1!$C$2:$C$16</c:f>
              <c:numCache>
                <c:formatCode>General</c:formatCode>
                <c:ptCount val="15"/>
                <c:pt idx="0">
                  <c:v>3.8</c:v>
                </c:pt>
                <c:pt idx="1">
                  <c:v>3.6</c:v>
                </c:pt>
                <c:pt idx="2">
                  <c:v>4</c:v>
                </c:pt>
                <c:pt idx="3">
                  <c:v>4.5</c:v>
                </c:pt>
                <c:pt idx="4">
                  <c:v>5</c:v>
                </c:pt>
                <c:pt idx="5">
                  <c:v>5.3</c:v>
                </c:pt>
                <c:pt idx="6">
                  <c:v>5.9</c:v>
                </c:pt>
                <c:pt idx="7">
                  <c:v>7.5</c:v>
                </c:pt>
                <c:pt idx="8">
                  <c:v>6</c:v>
                </c:pt>
                <c:pt idx="9">
                  <c:v>5</c:v>
                </c:pt>
                <c:pt idx="10">
                  <c:v>4.7</c:v>
                </c:pt>
                <c:pt idx="11">
                  <c:v>4.5</c:v>
                </c:pt>
                <c:pt idx="12">
                  <c:v>4.7</c:v>
                </c:pt>
                <c:pt idx="13">
                  <c:v>4.5999999999999996</c:v>
                </c:pt>
                <c:pt idx="14">
                  <c:v>5</c:v>
                </c:pt>
              </c:numCache>
            </c:numRef>
          </c:val>
          <c:smooth val="0"/>
        </c:ser>
        <c:ser>
          <c:idx val="2"/>
          <c:order val="2"/>
          <c:tx>
            <c:strRef>
              <c:f>Sheet1!$D$1</c:f>
              <c:strCache>
                <c:ptCount val="1"/>
                <c:pt idx="0">
                  <c:v>Heroin</c:v>
                </c:pt>
              </c:strCache>
            </c:strRef>
          </c:tx>
          <c:marker>
            <c:symbol val="none"/>
          </c:marker>
          <c:cat>
            <c:numRef>
              <c:f>Sheet1!$A$2:$A$16</c:f>
              <c:numCache>
                <c:formatCode>General</c:formatCode>
                <c:ptCount val="15"/>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numCache>
            </c:numRef>
          </c:cat>
          <c:val>
            <c:numRef>
              <c:f>Sheet1!$D$2:$D$16</c:f>
              <c:numCache>
                <c:formatCode>General</c:formatCode>
                <c:ptCount val="15"/>
                <c:pt idx="0">
                  <c:v>2.2000000000000002</c:v>
                </c:pt>
                <c:pt idx="1">
                  <c:v>2.1</c:v>
                </c:pt>
                <c:pt idx="2">
                  <c:v>2</c:v>
                </c:pt>
                <c:pt idx="3">
                  <c:v>2.1</c:v>
                </c:pt>
                <c:pt idx="4">
                  <c:v>2.1</c:v>
                </c:pt>
                <c:pt idx="5">
                  <c:v>2</c:v>
                </c:pt>
                <c:pt idx="6">
                  <c:v>2</c:v>
                </c:pt>
                <c:pt idx="7">
                  <c:v>2.1</c:v>
                </c:pt>
                <c:pt idx="8">
                  <c:v>2.6</c:v>
                </c:pt>
                <c:pt idx="9">
                  <c:v>3</c:v>
                </c:pt>
                <c:pt idx="10">
                  <c:v>3</c:v>
                </c:pt>
                <c:pt idx="11">
                  <c:v>2.9</c:v>
                </c:pt>
                <c:pt idx="12">
                  <c:v>4.5</c:v>
                </c:pt>
                <c:pt idx="13">
                  <c:v>6</c:v>
                </c:pt>
                <c:pt idx="14">
                  <c:v>8</c:v>
                </c:pt>
              </c:numCache>
            </c:numRef>
          </c:val>
          <c:smooth val="0"/>
        </c:ser>
        <c:ser>
          <c:idx val="3"/>
          <c:order val="3"/>
          <c:tx>
            <c:strRef>
              <c:f>Sheet1!$E$1</c:f>
              <c:strCache>
                <c:ptCount val="1"/>
                <c:pt idx="0">
                  <c:v>Marijuana</c:v>
                </c:pt>
              </c:strCache>
            </c:strRef>
          </c:tx>
          <c:spPr>
            <a:ln w="66675">
              <a:solidFill>
                <a:srgbClr val="37AB66"/>
              </a:solidFill>
            </a:ln>
          </c:spPr>
          <c:marker>
            <c:symbol val="none"/>
          </c:marker>
          <c:cat>
            <c:numRef>
              <c:f>Sheet1!$A$2:$A$16</c:f>
              <c:numCache>
                <c:formatCode>General</c:formatCode>
                <c:ptCount val="15"/>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numCache>
            </c:numRef>
          </c:cat>
          <c:val>
            <c:numRef>
              <c:f>Sheet1!$E$2:$E$16</c:f>
              <c:numCache>
                <c:formatCode>General</c:formatCode>
                <c:ptCount val="15"/>
                <c:pt idx="0">
                  <c:v>0.2</c:v>
                </c:pt>
                <c:pt idx="1">
                  <c:v>0.2</c:v>
                </c:pt>
                <c:pt idx="2">
                  <c:v>0.2</c:v>
                </c:pt>
                <c:pt idx="3">
                  <c:v>0.2</c:v>
                </c:pt>
                <c:pt idx="4">
                  <c:v>0.2</c:v>
                </c:pt>
                <c:pt idx="5">
                  <c:v>0.2</c:v>
                </c:pt>
                <c:pt idx="6">
                  <c:v>0.2</c:v>
                </c:pt>
                <c:pt idx="7">
                  <c:v>0.2</c:v>
                </c:pt>
                <c:pt idx="8">
                  <c:v>0.2</c:v>
                </c:pt>
                <c:pt idx="9">
                  <c:v>0.2</c:v>
                </c:pt>
                <c:pt idx="10">
                  <c:v>0.2</c:v>
                </c:pt>
                <c:pt idx="11">
                  <c:v>0.2</c:v>
                </c:pt>
                <c:pt idx="12">
                  <c:v>0.2</c:v>
                </c:pt>
                <c:pt idx="13">
                  <c:v>0.2</c:v>
                </c:pt>
                <c:pt idx="14">
                  <c:v>0.2</c:v>
                </c:pt>
              </c:numCache>
            </c:numRef>
          </c:val>
          <c:smooth val="0"/>
        </c:ser>
        <c:dLbls>
          <c:showLegendKey val="0"/>
          <c:showVal val="0"/>
          <c:showCatName val="0"/>
          <c:showSerName val="0"/>
          <c:showPercent val="0"/>
          <c:showBubbleSize val="0"/>
        </c:dLbls>
        <c:marker val="1"/>
        <c:smooth val="0"/>
        <c:axId val="63501056"/>
        <c:axId val="63502592"/>
      </c:lineChart>
      <c:catAx>
        <c:axId val="63501056"/>
        <c:scaling>
          <c:orientation val="minMax"/>
        </c:scaling>
        <c:delete val="0"/>
        <c:axPos val="b"/>
        <c:numFmt formatCode="General" sourceLinked="1"/>
        <c:majorTickMark val="out"/>
        <c:minorTickMark val="none"/>
        <c:tickLblPos val="nextTo"/>
        <c:txPr>
          <a:bodyPr/>
          <a:lstStyle/>
          <a:p>
            <a:pPr>
              <a:defRPr sz="1600"/>
            </a:pPr>
            <a:endParaRPr lang="en-US"/>
          </a:p>
        </c:txPr>
        <c:crossAx val="63502592"/>
        <c:crosses val="autoZero"/>
        <c:auto val="1"/>
        <c:lblAlgn val="ctr"/>
        <c:lblOffset val="100"/>
        <c:noMultiLvlLbl val="0"/>
      </c:catAx>
      <c:valAx>
        <c:axId val="63502592"/>
        <c:scaling>
          <c:orientation val="minMax"/>
          <c:max val="25"/>
        </c:scaling>
        <c:delete val="0"/>
        <c:axPos val="l"/>
        <c:majorGridlines/>
        <c:title>
          <c:tx>
            <c:rich>
              <a:bodyPr rot="-5400000" vert="horz"/>
              <a:lstStyle/>
              <a:p>
                <a:pPr>
                  <a:defRPr sz="1600" b="0"/>
                </a:pPr>
                <a:r>
                  <a:rPr lang="en-US" sz="1600" b="0" dirty="0" smtClean="0"/>
                  <a:t>Deaths in Tens of Thousands</a:t>
                </a:r>
                <a:endParaRPr lang="en-US" sz="1600" b="0" dirty="0"/>
              </a:p>
            </c:rich>
          </c:tx>
          <c:layout/>
          <c:overlay val="0"/>
        </c:title>
        <c:numFmt formatCode="General" sourceLinked="1"/>
        <c:majorTickMark val="out"/>
        <c:minorTickMark val="none"/>
        <c:tickLblPos val="nextTo"/>
        <c:crossAx val="63501056"/>
        <c:crosses val="autoZero"/>
        <c:crossBetween val="between"/>
      </c:valAx>
    </c:plotArea>
    <c:legend>
      <c:legendPos val="r"/>
      <c:layout>
        <c:manualLayout>
          <c:xMode val="edge"/>
          <c:yMode val="edge"/>
          <c:x val="0.82890407796247678"/>
          <c:y val="5.2408515049725352E-2"/>
          <c:w val="0.17109592203752308"/>
          <c:h val="0.31152795548704221"/>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invertIfNegative val="0"/>
          <c:cat>
            <c:strRef>
              <c:f>Sheet1!$A$2:$A$6</c:f>
              <c:strCache>
                <c:ptCount val="5"/>
                <c:pt idx="0">
                  <c:v>8 + Years</c:v>
                </c:pt>
                <c:pt idx="1">
                  <c:v>5-8 years</c:v>
                </c:pt>
                <c:pt idx="2">
                  <c:v>3-4 years</c:v>
                </c:pt>
                <c:pt idx="3">
                  <c:v>1-2 years</c:v>
                </c:pt>
                <c:pt idx="4">
                  <c:v>&lt; 1 year</c:v>
                </c:pt>
              </c:strCache>
            </c:strRef>
          </c:cat>
          <c:val>
            <c:numRef>
              <c:f>Sheet1!$B$2:$B$6</c:f>
              <c:numCache>
                <c:formatCode>0%</c:formatCode>
                <c:ptCount val="5"/>
                <c:pt idx="0">
                  <c:v>0.11</c:v>
                </c:pt>
                <c:pt idx="1">
                  <c:v>0.08</c:v>
                </c:pt>
                <c:pt idx="2">
                  <c:v>0.19</c:v>
                </c:pt>
                <c:pt idx="3">
                  <c:v>0.22</c:v>
                </c:pt>
                <c:pt idx="4">
                  <c:v>0.41</c:v>
                </c:pt>
              </c:numCache>
            </c:numRef>
          </c:val>
        </c:ser>
        <c:dLbls>
          <c:showLegendKey val="0"/>
          <c:showVal val="0"/>
          <c:showCatName val="0"/>
          <c:showSerName val="0"/>
          <c:showPercent val="0"/>
          <c:showBubbleSize val="0"/>
        </c:dLbls>
        <c:gapWidth val="150"/>
        <c:axId val="64020864"/>
        <c:axId val="64022400"/>
      </c:barChart>
      <c:catAx>
        <c:axId val="64020864"/>
        <c:scaling>
          <c:orientation val="minMax"/>
        </c:scaling>
        <c:delete val="0"/>
        <c:axPos val="l"/>
        <c:majorTickMark val="out"/>
        <c:minorTickMark val="none"/>
        <c:tickLblPos val="nextTo"/>
        <c:crossAx val="64022400"/>
        <c:crosses val="autoZero"/>
        <c:auto val="1"/>
        <c:lblAlgn val="ctr"/>
        <c:lblOffset val="100"/>
        <c:noMultiLvlLbl val="0"/>
      </c:catAx>
      <c:valAx>
        <c:axId val="64022400"/>
        <c:scaling>
          <c:orientation val="minMax"/>
        </c:scaling>
        <c:delete val="0"/>
        <c:axPos val="b"/>
        <c:majorGridlines/>
        <c:numFmt formatCode="0%" sourceLinked="1"/>
        <c:majorTickMark val="out"/>
        <c:minorTickMark val="none"/>
        <c:tickLblPos val="nextTo"/>
        <c:crossAx val="6402086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Avg Tenure</c:v>
                </c:pt>
              </c:strCache>
            </c:strRef>
          </c:tx>
          <c:marker>
            <c:symbol val="none"/>
          </c:marker>
          <c:cat>
            <c:numRef>
              <c:f>Sheet1!$A$2:$A$5</c:f>
              <c:numCache>
                <c:formatCode>General</c:formatCode>
                <c:ptCount val="4"/>
                <c:pt idx="0">
                  <c:v>2012</c:v>
                </c:pt>
                <c:pt idx="1">
                  <c:v>2013</c:v>
                </c:pt>
                <c:pt idx="2">
                  <c:v>2014</c:v>
                </c:pt>
                <c:pt idx="3">
                  <c:v>2015</c:v>
                </c:pt>
              </c:numCache>
            </c:numRef>
          </c:cat>
          <c:val>
            <c:numRef>
              <c:f>Sheet1!$B$2:$B$5</c:f>
              <c:numCache>
                <c:formatCode>General</c:formatCode>
                <c:ptCount val="4"/>
                <c:pt idx="0">
                  <c:v>2</c:v>
                </c:pt>
                <c:pt idx="1">
                  <c:v>3</c:v>
                </c:pt>
                <c:pt idx="2">
                  <c:v>2.2999999999999998</c:v>
                </c:pt>
                <c:pt idx="3">
                  <c:v>1.4</c:v>
                </c:pt>
              </c:numCache>
            </c:numRef>
          </c:val>
          <c:smooth val="0"/>
        </c:ser>
        <c:dLbls>
          <c:showLegendKey val="0"/>
          <c:showVal val="0"/>
          <c:showCatName val="0"/>
          <c:showSerName val="0"/>
          <c:showPercent val="0"/>
          <c:showBubbleSize val="0"/>
        </c:dLbls>
        <c:marker val="1"/>
        <c:smooth val="0"/>
        <c:axId val="64076416"/>
        <c:axId val="64078208"/>
      </c:lineChart>
      <c:catAx>
        <c:axId val="64076416"/>
        <c:scaling>
          <c:orientation val="minMax"/>
        </c:scaling>
        <c:delete val="0"/>
        <c:axPos val="b"/>
        <c:numFmt formatCode="General" sourceLinked="1"/>
        <c:majorTickMark val="out"/>
        <c:minorTickMark val="none"/>
        <c:tickLblPos val="nextTo"/>
        <c:crossAx val="64078208"/>
        <c:crosses val="autoZero"/>
        <c:auto val="1"/>
        <c:lblAlgn val="ctr"/>
        <c:lblOffset val="100"/>
        <c:noMultiLvlLbl val="0"/>
      </c:catAx>
      <c:valAx>
        <c:axId val="64078208"/>
        <c:scaling>
          <c:orientation val="minMax"/>
        </c:scaling>
        <c:delete val="0"/>
        <c:axPos val="l"/>
        <c:majorGridlines/>
        <c:numFmt formatCode="General" sourceLinked="1"/>
        <c:majorTickMark val="out"/>
        <c:minorTickMark val="none"/>
        <c:tickLblPos val="nextTo"/>
        <c:crossAx val="64076416"/>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Planning</c:v>
                </c:pt>
              </c:strCache>
            </c:strRef>
          </c:tx>
          <c:invertIfNegative val="0"/>
          <c:dLbls>
            <c:dLbl>
              <c:idx val="0"/>
              <c:layout/>
              <c:showLegendKey val="0"/>
              <c:showVal val="1"/>
              <c:showCatName val="0"/>
              <c:showSerName val="0"/>
              <c:showPercent val="0"/>
              <c:showBubbleSize val="0"/>
            </c:dLbl>
            <c:dLbl>
              <c:idx val="1"/>
              <c:layout/>
              <c:showLegendKey val="0"/>
              <c:showVal val="1"/>
              <c:showCatName val="0"/>
              <c:showSerName val="0"/>
              <c:showPercent val="0"/>
              <c:showBubbleSize val="0"/>
            </c:dLbl>
            <c:dLbl>
              <c:idx val="2"/>
              <c:layout/>
              <c:showLegendKey val="0"/>
              <c:showVal val="1"/>
              <c:showCatName val="0"/>
              <c:showSerName val="0"/>
              <c:showPercent val="0"/>
              <c:showBubbleSize val="0"/>
            </c:dLbl>
            <c:dLbl>
              <c:idx val="4"/>
              <c:layout/>
              <c:showLegendKey val="0"/>
              <c:showVal val="1"/>
              <c:showCatName val="0"/>
              <c:showSerName val="0"/>
              <c:showPercent val="0"/>
              <c:showBubbleSize val="0"/>
            </c:dLbl>
            <c:showLegendKey val="0"/>
            <c:showVal val="0"/>
            <c:showCatName val="0"/>
            <c:showSerName val="0"/>
            <c:showPercent val="0"/>
            <c:showBubbleSize val="0"/>
          </c:dLbls>
          <c:cat>
            <c:strRef>
              <c:f>Sheet1!$A$2:$A$6</c:f>
              <c:strCache>
                <c:ptCount val="5"/>
                <c:pt idx="0">
                  <c:v>MLTSS</c:v>
                </c:pt>
                <c:pt idx="1">
                  <c:v>Duals Demo</c:v>
                </c:pt>
                <c:pt idx="2">
                  <c:v>DSNP Alignment</c:v>
                </c:pt>
                <c:pt idx="3">
                  <c:v>Managed BH</c:v>
                </c:pt>
                <c:pt idx="4">
                  <c:v>BH PH Integration</c:v>
                </c:pt>
              </c:strCache>
            </c:strRef>
          </c:cat>
          <c:val>
            <c:numRef>
              <c:f>Sheet1!$B$2:$B$6</c:f>
              <c:numCache>
                <c:formatCode>General</c:formatCode>
                <c:ptCount val="5"/>
                <c:pt idx="0">
                  <c:v>14</c:v>
                </c:pt>
                <c:pt idx="1">
                  <c:v>8</c:v>
                </c:pt>
                <c:pt idx="2">
                  <c:v>14</c:v>
                </c:pt>
                <c:pt idx="3">
                  <c:v>8</c:v>
                </c:pt>
                <c:pt idx="4">
                  <c:v>16</c:v>
                </c:pt>
              </c:numCache>
            </c:numRef>
          </c:val>
        </c:ser>
        <c:ser>
          <c:idx val="1"/>
          <c:order val="1"/>
          <c:tx>
            <c:strRef>
              <c:f>Sheet1!$C$1</c:f>
              <c:strCache>
                <c:ptCount val="1"/>
                <c:pt idx="0">
                  <c:v>Implementing </c:v>
                </c:pt>
              </c:strCache>
            </c:strRef>
          </c:tx>
          <c:invertIfNegative val="0"/>
          <c:dLbls>
            <c:showLegendKey val="0"/>
            <c:showVal val="1"/>
            <c:showCatName val="0"/>
            <c:showSerName val="0"/>
            <c:showPercent val="0"/>
            <c:showBubbleSize val="0"/>
            <c:showLeaderLines val="0"/>
          </c:dLbls>
          <c:cat>
            <c:strRef>
              <c:f>Sheet1!$A$2:$A$6</c:f>
              <c:strCache>
                <c:ptCount val="5"/>
                <c:pt idx="0">
                  <c:v>MLTSS</c:v>
                </c:pt>
                <c:pt idx="1">
                  <c:v>Duals Demo</c:v>
                </c:pt>
                <c:pt idx="2">
                  <c:v>DSNP Alignment</c:v>
                </c:pt>
                <c:pt idx="3">
                  <c:v>Managed BH</c:v>
                </c:pt>
                <c:pt idx="4">
                  <c:v>BH PH Integration</c:v>
                </c:pt>
              </c:strCache>
            </c:strRef>
          </c:cat>
          <c:val>
            <c:numRef>
              <c:f>Sheet1!$C$2:$C$6</c:f>
              <c:numCache>
                <c:formatCode>General</c:formatCode>
                <c:ptCount val="5"/>
                <c:pt idx="0">
                  <c:v>3</c:v>
                </c:pt>
                <c:pt idx="1">
                  <c:v>2</c:v>
                </c:pt>
                <c:pt idx="2">
                  <c:v>3</c:v>
                </c:pt>
                <c:pt idx="3">
                  <c:v>1</c:v>
                </c:pt>
                <c:pt idx="4">
                  <c:v>12</c:v>
                </c:pt>
              </c:numCache>
            </c:numRef>
          </c:val>
        </c:ser>
        <c:ser>
          <c:idx val="2"/>
          <c:order val="2"/>
          <c:tx>
            <c:strRef>
              <c:f>Sheet1!$D$1</c:f>
              <c:strCache>
                <c:ptCount val="1"/>
                <c:pt idx="0">
                  <c:v>Implemented</c:v>
                </c:pt>
              </c:strCache>
            </c:strRef>
          </c:tx>
          <c:invertIfNegative val="0"/>
          <c:dLbls>
            <c:showLegendKey val="0"/>
            <c:showVal val="1"/>
            <c:showCatName val="0"/>
            <c:showSerName val="0"/>
            <c:showPercent val="0"/>
            <c:showBubbleSize val="0"/>
            <c:showLeaderLines val="0"/>
          </c:dLbls>
          <c:cat>
            <c:strRef>
              <c:f>Sheet1!$A$2:$A$6</c:f>
              <c:strCache>
                <c:ptCount val="5"/>
                <c:pt idx="0">
                  <c:v>MLTSS</c:v>
                </c:pt>
                <c:pt idx="1">
                  <c:v>Duals Demo</c:v>
                </c:pt>
                <c:pt idx="2">
                  <c:v>DSNP Alignment</c:v>
                </c:pt>
                <c:pt idx="3">
                  <c:v>Managed BH</c:v>
                </c:pt>
                <c:pt idx="4">
                  <c:v>BH PH Integration</c:v>
                </c:pt>
              </c:strCache>
            </c:strRef>
          </c:cat>
          <c:val>
            <c:numRef>
              <c:f>Sheet1!$D$2:$D$6</c:f>
              <c:numCache>
                <c:formatCode>General</c:formatCode>
                <c:ptCount val="5"/>
                <c:pt idx="0">
                  <c:v>11</c:v>
                </c:pt>
                <c:pt idx="1">
                  <c:v>7</c:v>
                </c:pt>
                <c:pt idx="2">
                  <c:v>4</c:v>
                </c:pt>
                <c:pt idx="3">
                  <c:v>21</c:v>
                </c:pt>
                <c:pt idx="4">
                  <c:v>7</c:v>
                </c:pt>
              </c:numCache>
            </c:numRef>
          </c:val>
        </c:ser>
        <c:dLbls>
          <c:showLegendKey val="0"/>
          <c:showVal val="0"/>
          <c:showCatName val="0"/>
          <c:showSerName val="0"/>
          <c:showPercent val="0"/>
          <c:showBubbleSize val="0"/>
        </c:dLbls>
        <c:gapWidth val="150"/>
        <c:overlap val="100"/>
        <c:axId val="64153088"/>
        <c:axId val="64154624"/>
      </c:barChart>
      <c:catAx>
        <c:axId val="64153088"/>
        <c:scaling>
          <c:orientation val="minMax"/>
        </c:scaling>
        <c:delete val="0"/>
        <c:axPos val="l"/>
        <c:majorTickMark val="out"/>
        <c:minorTickMark val="none"/>
        <c:tickLblPos val="nextTo"/>
        <c:crossAx val="64154624"/>
        <c:crosses val="autoZero"/>
        <c:auto val="1"/>
        <c:lblAlgn val="ctr"/>
        <c:lblOffset val="100"/>
        <c:noMultiLvlLbl val="0"/>
      </c:catAx>
      <c:valAx>
        <c:axId val="64154624"/>
        <c:scaling>
          <c:orientation val="minMax"/>
        </c:scaling>
        <c:delete val="0"/>
        <c:axPos val="b"/>
        <c:majorGridlines/>
        <c:numFmt formatCode="General" sourceLinked="1"/>
        <c:majorTickMark val="out"/>
        <c:minorTickMark val="none"/>
        <c:tickLblPos val="nextTo"/>
        <c:crossAx val="64153088"/>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Planning</c:v>
                </c:pt>
              </c:strCache>
            </c:strRef>
          </c:tx>
          <c:invertIfNegative val="0"/>
          <c:dLbls>
            <c:dLbl>
              <c:idx val="0"/>
              <c:layout/>
              <c:showLegendKey val="0"/>
              <c:showVal val="1"/>
              <c:showCatName val="0"/>
              <c:showSerName val="0"/>
              <c:showPercent val="0"/>
              <c:showBubbleSize val="0"/>
            </c:dLbl>
            <c:dLbl>
              <c:idx val="1"/>
              <c:layout/>
              <c:showLegendKey val="0"/>
              <c:showVal val="1"/>
              <c:showCatName val="0"/>
              <c:showSerName val="0"/>
              <c:showPercent val="0"/>
              <c:showBubbleSize val="0"/>
            </c:dLbl>
            <c:dLbl>
              <c:idx val="2"/>
              <c:layout/>
              <c:showLegendKey val="0"/>
              <c:showVal val="1"/>
              <c:showCatName val="0"/>
              <c:showSerName val="0"/>
              <c:showPercent val="0"/>
              <c:showBubbleSize val="0"/>
            </c:dLbl>
            <c:dLbl>
              <c:idx val="3"/>
              <c:layout/>
              <c:showLegendKey val="0"/>
              <c:showVal val="1"/>
              <c:showCatName val="0"/>
              <c:showSerName val="0"/>
              <c:showPercent val="0"/>
              <c:showBubbleSize val="0"/>
            </c:dLbl>
            <c:dLbl>
              <c:idx val="4"/>
              <c:layout/>
              <c:showLegendKey val="0"/>
              <c:showVal val="1"/>
              <c:showCatName val="0"/>
              <c:showSerName val="0"/>
              <c:showPercent val="0"/>
              <c:showBubbleSize val="0"/>
            </c:dLbl>
            <c:showLegendKey val="0"/>
            <c:showVal val="0"/>
            <c:showCatName val="0"/>
            <c:showSerName val="0"/>
            <c:showPercent val="0"/>
            <c:showBubbleSize val="0"/>
          </c:dLbls>
          <c:cat>
            <c:strRef>
              <c:f>Sheet1!$A$2:$A$6</c:f>
              <c:strCache>
                <c:ptCount val="5"/>
                <c:pt idx="0">
                  <c:v>ACO Shared Savings</c:v>
                </c:pt>
                <c:pt idx="1">
                  <c:v>MCO P4P</c:v>
                </c:pt>
                <c:pt idx="2">
                  <c:v>Bundled Payments</c:v>
                </c:pt>
                <c:pt idx="3">
                  <c:v>PCMH/Health Homes</c:v>
                </c:pt>
                <c:pt idx="4">
                  <c:v>High Needs High Costs</c:v>
                </c:pt>
              </c:strCache>
            </c:strRef>
          </c:cat>
          <c:val>
            <c:numRef>
              <c:f>Sheet1!$B$2:$B$6</c:f>
              <c:numCache>
                <c:formatCode>General</c:formatCode>
                <c:ptCount val="5"/>
                <c:pt idx="0">
                  <c:v>20</c:v>
                </c:pt>
                <c:pt idx="1">
                  <c:v>11</c:v>
                </c:pt>
                <c:pt idx="2">
                  <c:v>21</c:v>
                </c:pt>
                <c:pt idx="3">
                  <c:v>11</c:v>
                </c:pt>
                <c:pt idx="4">
                  <c:v>15</c:v>
                </c:pt>
              </c:numCache>
            </c:numRef>
          </c:val>
        </c:ser>
        <c:ser>
          <c:idx val="1"/>
          <c:order val="1"/>
          <c:tx>
            <c:strRef>
              <c:f>Sheet1!$C$1</c:f>
              <c:strCache>
                <c:ptCount val="1"/>
                <c:pt idx="0">
                  <c:v>Implementing</c:v>
                </c:pt>
              </c:strCache>
            </c:strRef>
          </c:tx>
          <c:invertIfNegative val="0"/>
          <c:dLbls>
            <c:showLegendKey val="0"/>
            <c:showVal val="1"/>
            <c:showCatName val="0"/>
            <c:showSerName val="0"/>
            <c:showPercent val="0"/>
            <c:showBubbleSize val="0"/>
            <c:showLeaderLines val="0"/>
          </c:dLbls>
          <c:cat>
            <c:strRef>
              <c:f>Sheet1!$A$2:$A$6</c:f>
              <c:strCache>
                <c:ptCount val="5"/>
                <c:pt idx="0">
                  <c:v>ACO Shared Savings</c:v>
                </c:pt>
                <c:pt idx="1">
                  <c:v>MCO P4P</c:v>
                </c:pt>
                <c:pt idx="2">
                  <c:v>Bundled Payments</c:v>
                </c:pt>
                <c:pt idx="3">
                  <c:v>PCMH/Health Homes</c:v>
                </c:pt>
                <c:pt idx="4">
                  <c:v>High Needs High Costs</c:v>
                </c:pt>
              </c:strCache>
            </c:strRef>
          </c:cat>
          <c:val>
            <c:numRef>
              <c:f>Sheet1!$C$2:$C$6</c:f>
              <c:numCache>
                <c:formatCode>General</c:formatCode>
                <c:ptCount val="5"/>
                <c:pt idx="0">
                  <c:v>3</c:v>
                </c:pt>
                <c:pt idx="1">
                  <c:v>5</c:v>
                </c:pt>
                <c:pt idx="2">
                  <c:v>3</c:v>
                </c:pt>
                <c:pt idx="3">
                  <c:v>3</c:v>
                </c:pt>
                <c:pt idx="4">
                  <c:v>1</c:v>
                </c:pt>
              </c:numCache>
            </c:numRef>
          </c:val>
        </c:ser>
        <c:ser>
          <c:idx val="2"/>
          <c:order val="2"/>
          <c:tx>
            <c:strRef>
              <c:f>Sheet1!$D$1</c:f>
              <c:strCache>
                <c:ptCount val="1"/>
                <c:pt idx="0">
                  <c:v>Implemented</c:v>
                </c:pt>
              </c:strCache>
            </c:strRef>
          </c:tx>
          <c:invertIfNegative val="0"/>
          <c:dLbls>
            <c:showLegendKey val="0"/>
            <c:showVal val="1"/>
            <c:showCatName val="0"/>
            <c:showSerName val="0"/>
            <c:showPercent val="0"/>
            <c:showBubbleSize val="0"/>
            <c:showLeaderLines val="0"/>
          </c:dLbls>
          <c:cat>
            <c:strRef>
              <c:f>Sheet1!$A$2:$A$6</c:f>
              <c:strCache>
                <c:ptCount val="5"/>
                <c:pt idx="0">
                  <c:v>ACO Shared Savings</c:v>
                </c:pt>
                <c:pt idx="1">
                  <c:v>MCO P4P</c:v>
                </c:pt>
                <c:pt idx="2">
                  <c:v>Bundled Payments</c:v>
                </c:pt>
                <c:pt idx="3">
                  <c:v>PCMH/Health Homes</c:v>
                </c:pt>
                <c:pt idx="4">
                  <c:v>High Needs High Costs</c:v>
                </c:pt>
              </c:strCache>
            </c:strRef>
          </c:cat>
          <c:val>
            <c:numRef>
              <c:f>Sheet1!$D$2:$D$6</c:f>
              <c:numCache>
                <c:formatCode>General</c:formatCode>
                <c:ptCount val="5"/>
                <c:pt idx="0">
                  <c:v>5</c:v>
                </c:pt>
                <c:pt idx="1">
                  <c:v>15</c:v>
                </c:pt>
                <c:pt idx="2">
                  <c:v>7</c:v>
                </c:pt>
                <c:pt idx="3">
                  <c:v>20</c:v>
                </c:pt>
                <c:pt idx="4">
                  <c:v>10</c:v>
                </c:pt>
              </c:numCache>
            </c:numRef>
          </c:val>
        </c:ser>
        <c:dLbls>
          <c:showLegendKey val="0"/>
          <c:showVal val="0"/>
          <c:showCatName val="0"/>
          <c:showSerName val="0"/>
          <c:showPercent val="0"/>
          <c:showBubbleSize val="0"/>
        </c:dLbls>
        <c:gapWidth val="150"/>
        <c:overlap val="100"/>
        <c:axId val="110050304"/>
        <c:axId val="110060288"/>
      </c:barChart>
      <c:catAx>
        <c:axId val="110050304"/>
        <c:scaling>
          <c:orientation val="minMax"/>
        </c:scaling>
        <c:delete val="0"/>
        <c:axPos val="l"/>
        <c:majorTickMark val="out"/>
        <c:minorTickMark val="none"/>
        <c:tickLblPos val="nextTo"/>
        <c:crossAx val="110060288"/>
        <c:crosses val="autoZero"/>
        <c:auto val="1"/>
        <c:lblAlgn val="ctr"/>
        <c:lblOffset val="100"/>
        <c:noMultiLvlLbl val="0"/>
      </c:catAx>
      <c:valAx>
        <c:axId val="110060288"/>
        <c:scaling>
          <c:orientation val="minMax"/>
        </c:scaling>
        <c:delete val="0"/>
        <c:axPos val="b"/>
        <c:majorGridlines/>
        <c:numFmt formatCode="General" sourceLinked="1"/>
        <c:majorTickMark val="out"/>
        <c:minorTickMark val="none"/>
        <c:tickLblPos val="nextTo"/>
        <c:crossAx val="110050304"/>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eaLnBrk="1" hangingPunct="1">
              <a:defRPr sz="1200">
                <a:latin typeface="Arial" charset="0"/>
              </a:defRPr>
            </a:lvl1pPr>
          </a:lstStyle>
          <a:p>
            <a:pPr>
              <a:defRPr/>
            </a:pPr>
            <a:endParaRPr lang="en-US" dirty="0"/>
          </a:p>
        </p:txBody>
      </p:sp>
      <p:sp>
        <p:nvSpPr>
          <p:cNvPr id="5123" name="Rectangle 3"/>
          <p:cNvSpPr>
            <a:spLocks noGrp="1" noChangeArrowheads="1"/>
          </p:cNvSpPr>
          <p:nvPr>
            <p:ph type="dt" sz="quarter"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eaLnBrk="1" hangingPunct="1">
              <a:defRPr sz="1200">
                <a:latin typeface="Arial" charset="0"/>
              </a:defRPr>
            </a:lvl1pPr>
          </a:lstStyle>
          <a:p>
            <a:pPr>
              <a:defRPr/>
            </a:pPr>
            <a:endParaRPr lang="en-US" dirty="0"/>
          </a:p>
        </p:txBody>
      </p:sp>
      <p:sp>
        <p:nvSpPr>
          <p:cNvPr id="5124" name="Rectangle 4"/>
          <p:cNvSpPr>
            <a:spLocks noGrp="1" noChangeArrowheads="1"/>
          </p:cNvSpPr>
          <p:nvPr>
            <p:ph type="ftr" sz="quarter" idx="2"/>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eaLnBrk="1" hangingPunct="1">
              <a:defRPr sz="1200">
                <a:latin typeface="Arial" charset="0"/>
              </a:defRPr>
            </a:lvl1pPr>
          </a:lstStyle>
          <a:p>
            <a:pPr>
              <a:defRPr/>
            </a:pPr>
            <a:endParaRPr lang="en-US" dirty="0"/>
          </a:p>
        </p:txBody>
      </p:sp>
      <p:sp>
        <p:nvSpPr>
          <p:cNvPr id="5125" name="Rectangle 5"/>
          <p:cNvSpPr>
            <a:spLocks noGrp="1" noChangeArrowheads="1"/>
          </p:cNvSpPr>
          <p:nvPr>
            <p:ph type="sldNum" sz="quarter" idx="3"/>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eaLnBrk="1" hangingPunct="1">
              <a:defRPr sz="1200">
                <a:latin typeface="Arial" charset="0"/>
              </a:defRPr>
            </a:lvl1pPr>
          </a:lstStyle>
          <a:p>
            <a:pPr>
              <a:defRPr/>
            </a:pPr>
            <a:fld id="{D2844793-DE4A-4109-AC3B-563B8AFB863D}" type="slidenum">
              <a:rPr lang="en-US"/>
              <a:pPr>
                <a:defRPr/>
              </a:pPr>
              <a:t>‹#›</a:t>
            </a:fld>
            <a:endParaRPr lang="en-US" dirty="0"/>
          </a:p>
        </p:txBody>
      </p:sp>
    </p:spTree>
    <p:extLst>
      <p:ext uri="{BB962C8B-B14F-4D97-AF65-F5344CB8AC3E}">
        <p14:creationId xmlns:p14="http://schemas.microsoft.com/office/powerpoint/2010/main" val="535740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eaLnBrk="1" hangingPunct="1">
              <a:defRPr sz="1200">
                <a:latin typeface="Arial" charset="0"/>
              </a:defRPr>
            </a:lvl1pPr>
          </a:lstStyle>
          <a:p>
            <a:pPr>
              <a:defRPr/>
            </a:pPr>
            <a:endParaRPr lang="en-US" dirty="0"/>
          </a:p>
        </p:txBody>
      </p:sp>
      <p:sp>
        <p:nvSpPr>
          <p:cNvPr id="3075"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eaLnBrk="1" hangingPunct="1">
              <a:defRPr sz="1200">
                <a:latin typeface="Arial" charset="0"/>
              </a:defRPr>
            </a:lvl1pPr>
          </a:lstStyle>
          <a:p>
            <a:pPr>
              <a:defRPr/>
            </a:pPr>
            <a:endParaRPr lang="en-US" dirty="0"/>
          </a:p>
        </p:txBody>
      </p:sp>
      <p:sp>
        <p:nvSpPr>
          <p:cNvPr id="3482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eaLnBrk="1" hangingPunct="1">
              <a:defRPr sz="1200">
                <a:latin typeface="Arial" charset="0"/>
              </a:defRPr>
            </a:lvl1pPr>
          </a:lstStyle>
          <a:p>
            <a:pPr>
              <a:defRPr/>
            </a:pPr>
            <a:endParaRPr lang="en-US" dirty="0"/>
          </a:p>
        </p:txBody>
      </p:sp>
      <p:sp>
        <p:nvSpPr>
          <p:cNvPr id="3079"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eaLnBrk="1" hangingPunct="1">
              <a:defRPr sz="1200">
                <a:latin typeface="Arial" charset="0"/>
              </a:defRPr>
            </a:lvl1pPr>
          </a:lstStyle>
          <a:p>
            <a:pPr>
              <a:defRPr/>
            </a:pPr>
            <a:fld id="{4B5C2C34-22E5-4F62-B91E-07252E9FC912}" type="slidenum">
              <a:rPr lang="en-US"/>
              <a:pPr>
                <a:defRPr/>
              </a:pPr>
              <a:t>‹#›</a:t>
            </a:fld>
            <a:endParaRPr lang="en-US" dirty="0"/>
          </a:p>
        </p:txBody>
      </p:sp>
    </p:spTree>
    <p:extLst>
      <p:ext uri="{BB962C8B-B14F-4D97-AF65-F5344CB8AC3E}">
        <p14:creationId xmlns:p14="http://schemas.microsoft.com/office/powerpoint/2010/main" val="11117071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B5C2C34-22E5-4F62-B91E-07252E9FC912}" type="slidenum">
              <a:rPr lang="en-US" smtClean="0"/>
              <a:pPr>
                <a:defRPr/>
              </a:pPr>
              <a:t>14</a:t>
            </a:fld>
            <a:endParaRPr lang="en-US" dirty="0"/>
          </a:p>
        </p:txBody>
      </p:sp>
    </p:spTree>
    <p:extLst>
      <p:ext uri="{BB962C8B-B14F-4D97-AF65-F5344CB8AC3E}">
        <p14:creationId xmlns:p14="http://schemas.microsoft.com/office/powerpoint/2010/main" val="33997436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448056" y="2015653"/>
            <a:ext cx="6705600" cy="1905000"/>
          </a:xfrm>
          <a:prstGeom prst="rect">
            <a:avLst/>
          </a:prstGeom>
        </p:spPr>
        <p:txBody>
          <a:bodyPr anchor="b" anchorCtr="0"/>
          <a:lstStyle>
            <a:lvl1pPr algn="l">
              <a:defRPr>
                <a:solidFill>
                  <a:srgbClr val="318DCC"/>
                </a:solidFill>
                <a:effectLst>
                  <a:outerShdw blurRad="63500" dist="38100" dir="2700000" algn="tl">
                    <a:srgbClr val="1F5B83">
                      <a:alpha val="42745"/>
                    </a:srgbClr>
                  </a:outerShdw>
                </a:effectLst>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a:t>
            </a:r>
            <a:br>
              <a:rPr lang="en-US" dirty="0" smtClean="0"/>
            </a:br>
            <a:r>
              <a:rPr lang="en-US" dirty="0" smtClean="0"/>
              <a:t>title</a:t>
            </a:r>
            <a:endParaRPr lang="en-US" dirty="0"/>
          </a:p>
        </p:txBody>
      </p:sp>
      <p:sp>
        <p:nvSpPr>
          <p:cNvPr id="6" name="Subtitle 2"/>
          <p:cNvSpPr>
            <a:spLocks noGrp="1"/>
          </p:cNvSpPr>
          <p:nvPr>
            <p:ph type="subTitle" idx="1"/>
          </p:nvPr>
        </p:nvSpPr>
        <p:spPr>
          <a:xfrm>
            <a:off x="457200" y="4114800"/>
            <a:ext cx="4724400" cy="2133600"/>
          </a:xfrm>
          <a:prstGeom prst="rect">
            <a:avLst/>
          </a:prstGeom>
        </p:spPr>
        <p:txBody>
          <a:bodyPr/>
          <a:lstStyle>
            <a:lvl1pPr marL="0" indent="0" algn="l">
              <a:buNone/>
              <a:defRPr>
                <a:solidFill>
                  <a:srgbClr val="717171"/>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738616"/>
            <a:ext cx="4648200" cy="1260179"/>
          </a:xfrm>
          <a:prstGeom prst="rect">
            <a:avLst/>
          </a:prstGeom>
        </p:spPr>
      </p:pic>
    </p:spTree>
    <p:extLst>
      <p:ext uri="{BB962C8B-B14F-4D97-AF65-F5344CB8AC3E}">
        <p14:creationId xmlns:p14="http://schemas.microsoft.com/office/powerpoint/2010/main" val="305443691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ank you">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49072" y="1371600"/>
            <a:ext cx="5723128" cy="2457450"/>
          </a:xfrm>
          <a:prstGeom prst="rect">
            <a:avLst/>
          </a:prstGeom>
        </p:spPr>
        <p:txBody>
          <a:bodyPr anchor="b" anchorCtr="0"/>
          <a:lstStyle>
            <a:lvl1pPr algn="l">
              <a:defRPr lang="en-US" dirty="0">
                <a:solidFill>
                  <a:srgbClr val="318DCC"/>
                </a:solidFill>
                <a:effectLst>
                  <a:outerShdw blurRad="63500" dist="38100" dir="2700000" algn="tl">
                    <a:srgbClr val="1F5B83">
                      <a:alpha val="42745"/>
                    </a:srgbClr>
                  </a:outerShdw>
                </a:effectLst>
                <a:latin typeface="Tahoma" panose="020B0604030504040204" pitchFamily="34" charset="0"/>
                <a:ea typeface="Tahoma" panose="020B0604030504040204" pitchFamily="34" charset="0"/>
                <a:cs typeface="Tahoma" panose="020B0604030504040204" pitchFamily="34" charset="0"/>
              </a:defRPr>
            </a:lvl1pPr>
          </a:lstStyle>
          <a:p>
            <a:pPr lvl="0"/>
            <a:r>
              <a:rPr lang="en-US" dirty="0" smtClean="0"/>
              <a:t>Thank You.</a:t>
            </a:r>
            <a:endParaRPr lang="en-US" dirty="0"/>
          </a:p>
        </p:txBody>
      </p:sp>
      <p:sp>
        <p:nvSpPr>
          <p:cNvPr id="10" name="Slide Number Placeholder 5"/>
          <p:cNvSpPr>
            <a:spLocks noGrp="1"/>
          </p:cNvSpPr>
          <p:nvPr>
            <p:ph type="sldNum" sz="quarter" idx="4"/>
          </p:nvPr>
        </p:nvSpPr>
        <p:spPr>
          <a:xfrm>
            <a:off x="6705600" y="6196969"/>
            <a:ext cx="2133600" cy="288925"/>
          </a:xfrm>
          <a:prstGeom prst="rect">
            <a:avLst/>
          </a:prstGeom>
        </p:spPr>
        <p:txBody>
          <a:bodyPr anchor="b" anchorCtr="0"/>
          <a:lstStyle>
            <a:lvl1pPr algn="r">
              <a:defRPr sz="1100">
                <a:solidFill>
                  <a:schemeClr val="tx1">
                    <a:lumMod val="65000"/>
                    <a:lumOff val="35000"/>
                  </a:schemeClr>
                </a:solidFill>
              </a:defRPr>
            </a:lvl1pPr>
          </a:lstStyle>
          <a:p>
            <a:fld id="{FF445594-FFE8-4E90-934C-EFF530110A38}" type="slidenum">
              <a:rPr lang="en-US" smtClean="0"/>
              <a:t>‹#›</a:t>
            </a:fld>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43" y="6019800"/>
            <a:ext cx="2228088" cy="604060"/>
          </a:xfrm>
          <a:prstGeom prst="rect">
            <a:avLst/>
          </a:prstGeom>
        </p:spPr>
      </p:pic>
      <p:sp>
        <p:nvSpPr>
          <p:cNvPr id="7" name="Footer Placeholder 4"/>
          <p:cNvSpPr>
            <a:spLocks noGrp="1"/>
          </p:cNvSpPr>
          <p:nvPr>
            <p:ph type="ftr" sz="quarter" idx="3"/>
          </p:nvPr>
        </p:nvSpPr>
        <p:spPr>
          <a:xfrm>
            <a:off x="0" y="6196969"/>
            <a:ext cx="9144000" cy="381000"/>
          </a:xfrm>
        </p:spPr>
        <p:txBody>
          <a:bodyPr/>
          <a:lstStyle/>
          <a:p>
            <a:r>
              <a:rPr lang="en-US" dirty="0" smtClean="0"/>
              <a:t>Reaching across Arizona to provide comprehensive </a:t>
            </a:r>
            <a:br>
              <a:rPr lang="en-US" dirty="0" smtClean="0"/>
            </a:br>
            <a:r>
              <a:rPr lang="en-US" dirty="0" smtClean="0"/>
              <a:t>quality health care for those in need</a:t>
            </a:r>
            <a:endParaRPr lang="en-US" dirty="0"/>
          </a:p>
        </p:txBody>
      </p:sp>
    </p:spTree>
    <p:extLst>
      <p:ext uri="{BB962C8B-B14F-4D97-AF65-F5344CB8AC3E}">
        <p14:creationId xmlns:p14="http://schemas.microsoft.com/office/powerpoint/2010/main" val="107100450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ransiti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49072" y="1428750"/>
            <a:ext cx="5723128" cy="2457450"/>
          </a:xfrm>
          <a:prstGeom prst="rect">
            <a:avLst/>
          </a:prstGeom>
        </p:spPr>
        <p:txBody>
          <a:bodyPr anchor="b" anchorCtr="0"/>
          <a:lstStyle>
            <a:lvl1pPr algn="l">
              <a:defRPr lang="en-US" dirty="0">
                <a:solidFill>
                  <a:srgbClr val="318DCC"/>
                </a:solidFill>
                <a:effectLst>
                  <a:outerShdw blurRad="63500" dist="38100" dir="2700000" algn="tl">
                    <a:srgbClr val="1F5B83">
                      <a:alpha val="42745"/>
                    </a:srgbClr>
                  </a:outerShdw>
                </a:effectLst>
                <a:latin typeface="Tahoma" panose="020B0604030504040204" pitchFamily="34" charset="0"/>
                <a:ea typeface="Tahoma" panose="020B0604030504040204" pitchFamily="34" charset="0"/>
                <a:cs typeface="Tahoma" panose="020B0604030504040204" pitchFamily="34" charset="0"/>
              </a:defRPr>
            </a:lvl1pPr>
          </a:lstStyle>
          <a:p>
            <a:pPr lvl="0"/>
            <a:r>
              <a:rPr lang="en-US" dirty="0" smtClean="0"/>
              <a:t>Click to edit Master </a:t>
            </a:r>
            <a:br>
              <a:rPr lang="en-US" dirty="0" smtClean="0"/>
            </a:br>
            <a:r>
              <a:rPr lang="en-US" dirty="0" smtClean="0"/>
              <a:t>Transition</a:t>
            </a:r>
            <a:endParaRPr lang="en-US" dirty="0"/>
          </a:p>
        </p:txBody>
      </p:sp>
      <p:sp>
        <p:nvSpPr>
          <p:cNvPr id="7" name="Subtitle 2"/>
          <p:cNvSpPr>
            <a:spLocks noGrp="1"/>
          </p:cNvSpPr>
          <p:nvPr>
            <p:ph type="subTitle" idx="1"/>
          </p:nvPr>
        </p:nvSpPr>
        <p:spPr>
          <a:xfrm>
            <a:off x="449072" y="4114800"/>
            <a:ext cx="5723128" cy="1676400"/>
          </a:xfrm>
          <a:prstGeom prst="rect">
            <a:avLst/>
          </a:prstGeom>
        </p:spPr>
        <p:txBody>
          <a:bodyPr/>
          <a:lstStyle>
            <a:lvl1pPr marL="0" indent="0" algn="l">
              <a:buNone/>
              <a:defRPr>
                <a:solidFill>
                  <a:srgbClr val="717171"/>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Slide Number Placeholder 5"/>
          <p:cNvSpPr>
            <a:spLocks noGrp="1"/>
          </p:cNvSpPr>
          <p:nvPr>
            <p:ph type="sldNum" sz="quarter" idx="4"/>
          </p:nvPr>
        </p:nvSpPr>
        <p:spPr>
          <a:xfrm>
            <a:off x="6705600" y="6196969"/>
            <a:ext cx="2133600" cy="288925"/>
          </a:xfrm>
          <a:prstGeom prst="rect">
            <a:avLst/>
          </a:prstGeom>
        </p:spPr>
        <p:txBody>
          <a:bodyPr anchor="b" anchorCtr="0"/>
          <a:lstStyle>
            <a:lvl1pPr algn="r">
              <a:defRPr sz="1100">
                <a:solidFill>
                  <a:schemeClr val="tx1">
                    <a:lumMod val="65000"/>
                    <a:lumOff val="35000"/>
                  </a:schemeClr>
                </a:solidFill>
              </a:defRPr>
            </a:lvl1pPr>
          </a:lstStyle>
          <a:p>
            <a:fld id="{FF445594-FFE8-4E90-934C-EFF530110A38}" type="slidenum">
              <a:rPr lang="en-US" smtClean="0"/>
              <a:t>‹#›</a:t>
            </a:fld>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43" y="6019800"/>
            <a:ext cx="2228088" cy="604060"/>
          </a:xfrm>
          <a:prstGeom prst="rect">
            <a:avLst/>
          </a:prstGeom>
        </p:spPr>
      </p:pic>
      <p:sp>
        <p:nvSpPr>
          <p:cNvPr id="12" name="Footer Placeholder 4"/>
          <p:cNvSpPr>
            <a:spLocks noGrp="1"/>
          </p:cNvSpPr>
          <p:nvPr>
            <p:ph type="ftr" sz="quarter" idx="3"/>
          </p:nvPr>
        </p:nvSpPr>
        <p:spPr>
          <a:xfrm>
            <a:off x="0" y="6196969"/>
            <a:ext cx="9144000" cy="381000"/>
          </a:xfrm>
        </p:spPr>
        <p:txBody>
          <a:bodyPr/>
          <a:lstStyle/>
          <a:p>
            <a:r>
              <a:rPr lang="en-US" dirty="0" smtClean="0"/>
              <a:t>Reaching across Arizona to provide comprehensive </a:t>
            </a:r>
            <a:br>
              <a:rPr lang="en-US" dirty="0" smtClean="0"/>
            </a:br>
            <a:r>
              <a:rPr lang="en-US" dirty="0" smtClean="0"/>
              <a:t>quality health care for those in need</a:t>
            </a:r>
            <a:endParaRPr lang="en-US" dirty="0"/>
          </a:p>
        </p:txBody>
      </p:sp>
    </p:spTree>
    <p:extLst>
      <p:ext uri="{BB962C8B-B14F-4D97-AF65-F5344CB8AC3E}">
        <p14:creationId xmlns:p14="http://schemas.microsoft.com/office/powerpoint/2010/main" val="255264221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305800" cy="1219200"/>
          </a:xfrm>
          <a:prstGeom prst="rect">
            <a:avLst/>
          </a:prstGeom>
        </p:spPr>
        <p:txBody>
          <a:bodyPr anchor="b" anchorCtr="0"/>
          <a:lstStyle>
            <a:lvl1pPr algn="l">
              <a:defRPr lang="en-US" sz="4000" dirty="0">
                <a:solidFill>
                  <a:srgbClr val="318DCF"/>
                </a:solidFill>
                <a:effectLst>
                  <a:outerShdw blurRad="63500" dist="38100" dir="2700000" algn="tl">
                    <a:srgbClr val="1F5B83">
                      <a:alpha val="42745"/>
                    </a:srgbClr>
                  </a:outerShdw>
                </a:effectLst>
                <a:latin typeface="Tahoma" panose="020B0604030504040204" pitchFamily="34" charset="0"/>
                <a:ea typeface="Tahoma" panose="020B0604030504040204" pitchFamily="34" charset="0"/>
                <a:cs typeface="Tahoma" panose="020B0604030504040204" pitchFamily="34" charset="0"/>
              </a:defRPr>
            </a:lvl1pPr>
          </a:lstStyle>
          <a:p>
            <a:pPr lvl="0"/>
            <a:r>
              <a:rPr lang="en-US" smtClean="0"/>
              <a:t>Click to edit Master title style</a:t>
            </a:r>
            <a:endParaRPr lang="en-US" dirty="0"/>
          </a:p>
        </p:txBody>
      </p:sp>
      <p:sp>
        <p:nvSpPr>
          <p:cNvPr id="3" name="Content Placeholder 2"/>
          <p:cNvSpPr>
            <a:spLocks noGrp="1"/>
          </p:cNvSpPr>
          <p:nvPr>
            <p:ph idx="1"/>
          </p:nvPr>
        </p:nvSpPr>
        <p:spPr>
          <a:xfrm>
            <a:off x="457200" y="1600200"/>
            <a:ext cx="8382000" cy="4373563"/>
          </a:xfrm>
          <a:prstGeom prst="rect">
            <a:avLst/>
          </a:prstGeom>
        </p:spPr>
        <p:txBody>
          <a:bodyPr/>
          <a:lstStyle>
            <a:lvl1pPr marL="342900" indent="-342900">
              <a:spcBef>
                <a:spcPts val="1000"/>
              </a:spcBef>
              <a:buClr>
                <a:schemeClr val="accent1"/>
              </a:buClr>
              <a:buFont typeface="Arial" panose="020B0604020202020204" pitchFamily="34" charset="0"/>
              <a:buChar char="•"/>
              <a:defRPr>
                <a:solidFill>
                  <a:srgbClr val="717171"/>
                </a:solidFill>
                <a:latin typeface="Tahoma" panose="020B0604030504040204" pitchFamily="34" charset="0"/>
                <a:ea typeface="Tahoma" panose="020B0604030504040204" pitchFamily="34" charset="0"/>
                <a:cs typeface="Tahoma" panose="020B0604030504040204" pitchFamily="34" charset="0"/>
              </a:defRPr>
            </a:lvl1pPr>
            <a:lvl2pPr marL="742950" indent="-285750">
              <a:buClr>
                <a:schemeClr val="accent1"/>
              </a:buClr>
              <a:buSzPct val="80000"/>
              <a:buFont typeface="Courier New" panose="02070309020205020404" pitchFamily="49" charset="0"/>
              <a:buChar char="o"/>
              <a:defRPr>
                <a:solidFill>
                  <a:srgbClr val="717171"/>
                </a:solidFill>
                <a:latin typeface="Tahoma" panose="020B0604030504040204" pitchFamily="34" charset="0"/>
                <a:ea typeface="Tahoma" panose="020B0604030504040204" pitchFamily="34" charset="0"/>
                <a:cs typeface="Tahoma" panose="020B0604030504040204" pitchFamily="34" charset="0"/>
              </a:defRPr>
            </a:lvl2pPr>
            <a:lvl3pPr marL="1143000" indent="-228600">
              <a:buClr>
                <a:schemeClr val="accent1"/>
              </a:buClr>
              <a:buFont typeface="Wingdings" panose="05000000000000000000" pitchFamily="2" charset="2"/>
              <a:buChar char="§"/>
              <a:defRPr>
                <a:solidFill>
                  <a:srgbClr val="717171"/>
                </a:solidFill>
                <a:latin typeface="Tahoma" panose="020B0604030504040204" pitchFamily="34" charset="0"/>
                <a:ea typeface="Tahoma" panose="020B0604030504040204" pitchFamily="34" charset="0"/>
                <a:cs typeface="Tahoma" panose="020B0604030504040204" pitchFamily="34" charset="0"/>
              </a:defRPr>
            </a:lvl3pPr>
            <a:lvl4pPr marL="1600200" indent="-228600">
              <a:buClr>
                <a:schemeClr val="accent1"/>
              </a:buClr>
              <a:buSzPct val="70000"/>
              <a:buFont typeface="Wingdings" panose="05000000000000000000" pitchFamily="2" charset="2"/>
              <a:buChar char="q"/>
              <a:defRPr>
                <a:solidFill>
                  <a:srgbClr val="717171"/>
                </a:solidFill>
                <a:latin typeface="Tahoma" panose="020B0604030504040204" pitchFamily="34" charset="0"/>
                <a:ea typeface="Tahoma" panose="020B0604030504040204" pitchFamily="34" charset="0"/>
                <a:cs typeface="Tahoma" panose="020B0604030504040204" pitchFamily="34" charset="0"/>
              </a:defRPr>
            </a:lvl4pPr>
            <a:lvl5pPr marL="2057400" indent="-228600">
              <a:buClr>
                <a:schemeClr val="accent1"/>
              </a:buClr>
              <a:buFont typeface="Arial" panose="020B0604020202020204" pitchFamily="34" charset="0"/>
              <a:buChar char="•"/>
              <a:defRPr>
                <a:solidFill>
                  <a:srgbClr val="71717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9" name="Straight Connector 8"/>
          <p:cNvCxnSpPr/>
          <p:nvPr/>
        </p:nvCxnSpPr>
        <p:spPr>
          <a:xfrm>
            <a:off x="381000" y="1447800"/>
            <a:ext cx="8458200" cy="0"/>
          </a:xfrm>
          <a:prstGeom prst="line">
            <a:avLst/>
          </a:prstGeom>
          <a:ln w="28575">
            <a:solidFill>
              <a:srgbClr val="318DCC"/>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1" name="Slide Number Placeholder 5"/>
          <p:cNvSpPr>
            <a:spLocks noGrp="1"/>
          </p:cNvSpPr>
          <p:nvPr>
            <p:ph type="sldNum" sz="quarter" idx="4"/>
          </p:nvPr>
        </p:nvSpPr>
        <p:spPr>
          <a:xfrm>
            <a:off x="6705600" y="6196969"/>
            <a:ext cx="2133600" cy="288925"/>
          </a:xfrm>
          <a:prstGeom prst="rect">
            <a:avLst/>
          </a:prstGeom>
        </p:spPr>
        <p:txBody>
          <a:bodyPr anchor="b" anchorCtr="0"/>
          <a:lstStyle>
            <a:lvl1pPr algn="r">
              <a:defRPr sz="1100">
                <a:solidFill>
                  <a:schemeClr val="tx1">
                    <a:lumMod val="65000"/>
                    <a:lumOff val="35000"/>
                  </a:schemeClr>
                </a:solidFill>
              </a:defRPr>
            </a:lvl1pPr>
          </a:lstStyle>
          <a:p>
            <a:fld id="{FF445594-FFE8-4E90-934C-EFF530110A38}" type="slidenum">
              <a:rPr lang="en-US" smtClean="0"/>
              <a:t>‹#›</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43" y="6019800"/>
            <a:ext cx="2228088" cy="604060"/>
          </a:xfrm>
          <a:prstGeom prst="rect">
            <a:avLst/>
          </a:prstGeom>
        </p:spPr>
      </p:pic>
      <p:sp>
        <p:nvSpPr>
          <p:cNvPr id="10" name="Footer Placeholder 4"/>
          <p:cNvSpPr>
            <a:spLocks noGrp="1"/>
          </p:cNvSpPr>
          <p:nvPr>
            <p:ph type="ftr" sz="quarter" idx="3"/>
          </p:nvPr>
        </p:nvSpPr>
        <p:spPr>
          <a:xfrm>
            <a:off x="0" y="6196969"/>
            <a:ext cx="9144000" cy="381000"/>
          </a:xfrm>
        </p:spPr>
        <p:txBody>
          <a:bodyPr/>
          <a:lstStyle/>
          <a:p>
            <a:r>
              <a:rPr lang="en-US" dirty="0" smtClean="0"/>
              <a:t>Reaching across Arizona to provide comprehensive </a:t>
            </a:r>
            <a:br>
              <a:rPr lang="en-US" dirty="0" smtClean="0"/>
            </a:br>
            <a:r>
              <a:rPr lang="en-US" dirty="0" smtClean="0"/>
              <a:t>quality health care for those in need</a:t>
            </a:r>
            <a:endParaRPr lang="en-US" dirty="0"/>
          </a:p>
        </p:txBody>
      </p:sp>
    </p:spTree>
    <p:extLst>
      <p:ext uri="{BB962C8B-B14F-4D97-AF65-F5344CB8AC3E}">
        <p14:creationId xmlns:p14="http://schemas.microsoft.com/office/powerpoint/2010/main" val="3897503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lank with Titl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p:nvPr/>
        </p:nvCxnSpPr>
        <p:spPr>
          <a:xfrm>
            <a:off x="381000" y="1447800"/>
            <a:ext cx="8458200" cy="0"/>
          </a:xfrm>
          <a:prstGeom prst="line">
            <a:avLst/>
          </a:prstGeom>
          <a:ln w="28575">
            <a:solidFill>
              <a:srgbClr val="318DCC"/>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1" name="Slide Number Placeholder 5"/>
          <p:cNvSpPr>
            <a:spLocks noGrp="1"/>
          </p:cNvSpPr>
          <p:nvPr>
            <p:ph type="sldNum" sz="quarter" idx="4"/>
          </p:nvPr>
        </p:nvSpPr>
        <p:spPr>
          <a:xfrm>
            <a:off x="6705600" y="6196969"/>
            <a:ext cx="2133600" cy="288925"/>
          </a:xfrm>
          <a:prstGeom prst="rect">
            <a:avLst/>
          </a:prstGeom>
        </p:spPr>
        <p:txBody>
          <a:bodyPr anchor="b" anchorCtr="0"/>
          <a:lstStyle>
            <a:lvl1pPr algn="r">
              <a:defRPr sz="1100">
                <a:solidFill>
                  <a:schemeClr val="tx1">
                    <a:lumMod val="65000"/>
                    <a:lumOff val="35000"/>
                  </a:schemeClr>
                </a:solidFill>
              </a:defRPr>
            </a:lvl1pPr>
          </a:lstStyle>
          <a:p>
            <a:fld id="{FF445594-FFE8-4E90-934C-EFF530110A38}" type="slidenum">
              <a:rPr lang="en-US" smtClean="0"/>
              <a:t>‹#›</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43" y="6019800"/>
            <a:ext cx="2228088" cy="604060"/>
          </a:xfrm>
          <a:prstGeom prst="rect">
            <a:avLst/>
          </a:prstGeom>
        </p:spPr>
      </p:pic>
      <p:sp>
        <p:nvSpPr>
          <p:cNvPr id="8" name="Title 1"/>
          <p:cNvSpPr>
            <a:spLocks noGrp="1"/>
          </p:cNvSpPr>
          <p:nvPr>
            <p:ph type="title"/>
          </p:nvPr>
        </p:nvSpPr>
        <p:spPr>
          <a:xfrm>
            <a:off x="457200" y="304800"/>
            <a:ext cx="8305800" cy="1219200"/>
          </a:xfrm>
          <a:prstGeom prst="rect">
            <a:avLst/>
          </a:prstGeom>
        </p:spPr>
        <p:txBody>
          <a:bodyPr anchor="b" anchorCtr="0"/>
          <a:lstStyle>
            <a:lvl1pPr algn="l">
              <a:defRPr lang="en-US" sz="4000" dirty="0">
                <a:solidFill>
                  <a:srgbClr val="318DCF"/>
                </a:solidFill>
                <a:effectLst>
                  <a:outerShdw blurRad="63500" dist="38100" dir="2700000" algn="tl">
                    <a:srgbClr val="1F5B83">
                      <a:alpha val="42745"/>
                    </a:srgbClr>
                  </a:outerShdw>
                </a:effectLst>
                <a:latin typeface="Tahoma" panose="020B0604030504040204" pitchFamily="34" charset="0"/>
                <a:ea typeface="Tahoma" panose="020B0604030504040204" pitchFamily="34" charset="0"/>
                <a:cs typeface="Tahoma" panose="020B0604030504040204" pitchFamily="34" charset="0"/>
              </a:defRPr>
            </a:lvl1pPr>
          </a:lstStyle>
          <a:p>
            <a:pPr lvl="0"/>
            <a:r>
              <a:rPr lang="en-US" smtClean="0"/>
              <a:t>Click to edit Master title style</a:t>
            </a:r>
            <a:endParaRPr lang="en-US" dirty="0"/>
          </a:p>
        </p:txBody>
      </p:sp>
      <p:sp>
        <p:nvSpPr>
          <p:cNvPr id="10" name="Footer Placeholder 4"/>
          <p:cNvSpPr>
            <a:spLocks noGrp="1"/>
          </p:cNvSpPr>
          <p:nvPr>
            <p:ph type="ftr" sz="quarter" idx="3"/>
          </p:nvPr>
        </p:nvSpPr>
        <p:spPr>
          <a:xfrm>
            <a:off x="0" y="6196969"/>
            <a:ext cx="9144000" cy="381000"/>
          </a:xfrm>
        </p:spPr>
        <p:txBody>
          <a:bodyPr/>
          <a:lstStyle/>
          <a:p>
            <a:r>
              <a:rPr lang="en-US" dirty="0" smtClean="0"/>
              <a:t>Reaching across Arizona to provide comprehensive </a:t>
            </a:r>
            <a:br>
              <a:rPr lang="en-US" dirty="0" smtClean="0"/>
            </a:br>
            <a:r>
              <a:rPr lang="en-US" dirty="0" smtClean="0"/>
              <a:t>quality health care for those in need</a:t>
            </a:r>
            <a:endParaRPr lang="en-US" dirty="0"/>
          </a:p>
        </p:txBody>
      </p:sp>
    </p:spTree>
    <p:extLst>
      <p:ext uri="{BB962C8B-B14F-4D97-AF65-F5344CB8AC3E}">
        <p14:creationId xmlns:p14="http://schemas.microsoft.com/office/powerpoint/2010/main" val="4144605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p:nvPr/>
        </p:nvCxnSpPr>
        <p:spPr>
          <a:xfrm>
            <a:off x="381000" y="1447800"/>
            <a:ext cx="8458200" cy="0"/>
          </a:xfrm>
          <a:prstGeom prst="line">
            <a:avLst/>
          </a:prstGeom>
          <a:ln w="28575">
            <a:solidFill>
              <a:srgbClr val="318DCC"/>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1" name="Slide Number Placeholder 5"/>
          <p:cNvSpPr>
            <a:spLocks noGrp="1"/>
          </p:cNvSpPr>
          <p:nvPr>
            <p:ph type="sldNum" sz="quarter" idx="4"/>
          </p:nvPr>
        </p:nvSpPr>
        <p:spPr>
          <a:xfrm>
            <a:off x="6705600" y="6196969"/>
            <a:ext cx="2133600" cy="288925"/>
          </a:xfrm>
          <a:prstGeom prst="rect">
            <a:avLst/>
          </a:prstGeom>
        </p:spPr>
        <p:txBody>
          <a:bodyPr anchor="b" anchorCtr="0"/>
          <a:lstStyle>
            <a:lvl1pPr algn="r">
              <a:defRPr sz="1100">
                <a:solidFill>
                  <a:schemeClr val="tx1">
                    <a:lumMod val="65000"/>
                    <a:lumOff val="35000"/>
                  </a:schemeClr>
                </a:solidFill>
              </a:defRPr>
            </a:lvl1pPr>
          </a:lstStyle>
          <a:p>
            <a:fld id="{FF445594-FFE8-4E90-934C-EFF530110A38}" type="slidenum">
              <a:rPr lang="en-US" smtClean="0"/>
              <a:t>‹#›</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43" y="6019800"/>
            <a:ext cx="2228088" cy="604060"/>
          </a:xfrm>
          <a:prstGeom prst="rect">
            <a:avLst/>
          </a:prstGeom>
        </p:spPr>
      </p:pic>
      <p:sp>
        <p:nvSpPr>
          <p:cNvPr id="14" name="Content Placeholder 2"/>
          <p:cNvSpPr>
            <a:spLocks noGrp="1"/>
          </p:cNvSpPr>
          <p:nvPr>
            <p:ph idx="11"/>
          </p:nvPr>
        </p:nvSpPr>
        <p:spPr>
          <a:xfrm>
            <a:off x="457200" y="1600200"/>
            <a:ext cx="4114800" cy="4373563"/>
          </a:xfrm>
          <a:prstGeom prst="rect">
            <a:avLst/>
          </a:prstGeom>
        </p:spPr>
        <p:txBody>
          <a:bodyPr/>
          <a:lstStyle>
            <a:lvl1pPr marL="342900" indent="-342900">
              <a:spcBef>
                <a:spcPts val="1000"/>
              </a:spcBef>
              <a:buClr>
                <a:schemeClr val="accent1"/>
              </a:buClr>
              <a:buFont typeface="Arial" panose="020B0604020202020204" pitchFamily="34" charset="0"/>
              <a:buChar char="•"/>
              <a:defRPr sz="2800">
                <a:solidFill>
                  <a:srgbClr val="717171"/>
                </a:solidFill>
                <a:latin typeface="Tahoma" panose="020B0604030504040204" pitchFamily="34" charset="0"/>
                <a:ea typeface="Tahoma" panose="020B0604030504040204" pitchFamily="34" charset="0"/>
                <a:cs typeface="Tahoma" panose="020B0604030504040204" pitchFamily="34" charset="0"/>
              </a:defRPr>
            </a:lvl1pPr>
            <a:lvl2pPr marL="742950" indent="-285750">
              <a:buClr>
                <a:schemeClr val="accent1"/>
              </a:buClr>
              <a:buSzPct val="80000"/>
              <a:buFont typeface="Courier New" panose="02070309020205020404" pitchFamily="49" charset="0"/>
              <a:buChar char="o"/>
              <a:defRPr sz="2400">
                <a:solidFill>
                  <a:srgbClr val="717171"/>
                </a:solidFill>
                <a:latin typeface="Tahoma" panose="020B0604030504040204" pitchFamily="34" charset="0"/>
                <a:ea typeface="Tahoma" panose="020B0604030504040204" pitchFamily="34" charset="0"/>
                <a:cs typeface="Tahoma" panose="020B0604030504040204" pitchFamily="34" charset="0"/>
              </a:defRPr>
            </a:lvl2pPr>
            <a:lvl3pPr marL="1143000" indent="-228600">
              <a:buClr>
                <a:schemeClr val="accent1"/>
              </a:buClr>
              <a:buFont typeface="Wingdings" panose="05000000000000000000" pitchFamily="2" charset="2"/>
              <a:buChar char="§"/>
              <a:defRPr sz="2000">
                <a:solidFill>
                  <a:srgbClr val="717171"/>
                </a:solidFill>
                <a:latin typeface="Tahoma" panose="020B0604030504040204" pitchFamily="34" charset="0"/>
                <a:ea typeface="Tahoma" panose="020B0604030504040204" pitchFamily="34" charset="0"/>
                <a:cs typeface="Tahoma" panose="020B0604030504040204" pitchFamily="34" charset="0"/>
              </a:defRPr>
            </a:lvl3pPr>
            <a:lvl4pPr marL="1600200" indent="-228600">
              <a:buClr>
                <a:schemeClr val="accent1"/>
              </a:buClr>
              <a:buSzPct val="70000"/>
              <a:buFont typeface="Wingdings" panose="05000000000000000000" pitchFamily="2" charset="2"/>
              <a:buChar char="q"/>
              <a:defRPr sz="1800">
                <a:solidFill>
                  <a:srgbClr val="717171"/>
                </a:solidFill>
                <a:latin typeface="Tahoma" panose="020B0604030504040204" pitchFamily="34" charset="0"/>
                <a:ea typeface="Tahoma" panose="020B0604030504040204" pitchFamily="34" charset="0"/>
                <a:cs typeface="Tahoma" panose="020B0604030504040204" pitchFamily="34" charset="0"/>
              </a:defRPr>
            </a:lvl4pPr>
            <a:lvl5pPr marL="2057400" indent="-228600">
              <a:buClr>
                <a:schemeClr val="accent1"/>
              </a:buClr>
              <a:buFont typeface="Arial" panose="020B0604020202020204" pitchFamily="34" charset="0"/>
              <a:buChar char="•"/>
              <a:defRPr sz="1600">
                <a:solidFill>
                  <a:srgbClr val="71717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2"/>
          </p:nvPr>
        </p:nvSpPr>
        <p:spPr>
          <a:xfrm>
            <a:off x="4703618" y="1600200"/>
            <a:ext cx="4114800" cy="4373563"/>
          </a:xfrm>
          <a:prstGeom prst="rect">
            <a:avLst/>
          </a:prstGeom>
        </p:spPr>
        <p:txBody>
          <a:bodyPr/>
          <a:lstStyle>
            <a:lvl1pPr marL="342900" indent="-342900">
              <a:spcBef>
                <a:spcPts val="1000"/>
              </a:spcBef>
              <a:buClr>
                <a:schemeClr val="accent1"/>
              </a:buClr>
              <a:buFont typeface="Arial" panose="020B0604020202020204" pitchFamily="34" charset="0"/>
              <a:buChar char="•"/>
              <a:defRPr sz="2800">
                <a:solidFill>
                  <a:srgbClr val="717171"/>
                </a:solidFill>
                <a:latin typeface="Tahoma" panose="020B0604030504040204" pitchFamily="34" charset="0"/>
                <a:ea typeface="Tahoma" panose="020B0604030504040204" pitchFamily="34" charset="0"/>
                <a:cs typeface="Tahoma" panose="020B0604030504040204" pitchFamily="34" charset="0"/>
              </a:defRPr>
            </a:lvl1pPr>
            <a:lvl2pPr marL="742950" indent="-285750">
              <a:buClr>
                <a:schemeClr val="accent1"/>
              </a:buClr>
              <a:buSzPct val="80000"/>
              <a:buFont typeface="Courier New" panose="02070309020205020404" pitchFamily="49" charset="0"/>
              <a:buChar char="o"/>
              <a:defRPr sz="2400">
                <a:solidFill>
                  <a:srgbClr val="717171"/>
                </a:solidFill>
                <a:latin typeface="Tahoma" panose="020B0604030504040204" pitchFamily="34" charset="0"/>
                <a:ea typeface="Tahoma" panose="020B0604030504040204" pitchFamily="34" charset="0"/>
                <a:cs typeface="Tahoma" panose="020B0604030504040204" pitchFamily="34" charset="0"/>
              </a:defRPr>
            </a:lvl2pPr>
            <a:lvl3pPr marL="1143000" indent="-228600">
              <a:buClr>
                <a:schemeClr val="accent1"/>
              </a:buClr>
              <a:buFont typeface="Wingdings" panose="05000000000000000000" pitchFamily="2" charset="2"/>
              <a:buChar char="§"/>
              <a:defRPr sz="2000">
                <a:solidFill>
                  <a:srgbClr val="717171"/>
                </a:solidFill>
                <a:latin typeface="Tahoma" panose="020B0604030504040204" pitchFamily="34" charset="0"/>
                <a:ea typeface="Tahoma" panose="020B0604030504040204" pitchFamily="34" charset="0"/>
                <a:cs typeface="Tahoma" panose="020B0604030504040204" pitchFamily="34" charset="0"/>
              </a:defRPr>
            </a:lvl3pPr>
            <a:lvl4pPr marL="1600200" indent="-228600">
              <a:buClr>
                <a:schemeClr val="accent1"/>
              </a:buClr>
              <a:buSzPct val="70000"/>
              <a:buFont typeface="Wingdings" panose="05000000000000000000" pitchFamily="2" charset="2"/>
              <a:buChar char="q"/>
              <a:defRPr sz="1800">
                <a:solidFill>
                  <a:srgbClr val="717171"/>
                </a:solidFill>
                <a:latin typeface="Tahoma" panose="020B0604030504040204" pitchFamily="34" charset="0"/>
                <a:ea typeface="Tahoma" panose="020B0604030504040204" pitchFamily="34" charset="0"/>
                <a:cs typeface="Tahoma" panose="020B0604030504040204" pitchFamily="34" charset="0"/>
              </a:defRPr>
            </a:lvl4pPr>
            <a:lvl5pPr marL="2057400" indent="-228600">
              <a:buClr>
                <a:schemeClr val="accent1"/>
              </a:buClr>
              <a:buFont typeface="Arial" panose="020B0604020202020204" pitchFamily="34" charset="0"/>
              <a:buChar char="•"/>
              <a:defRPr sz="1600">
                <a:solidFill>
                  <a:srgbClr val="71717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1"/>
          <p:cNvSpPr>
            <a:spLocks noGrp="1"/>
          </p:cNvSpPr>
          <p:nvPr>
            <p:ph type="title"/>
          </p:nvPr>
        </p:nvSpPr>
        <p:spPr>
          <a:xfrm>
            <a:off x="457200" y="304800"/>
            <a:ext cx="8306474" cy="1219200"/>
          </a:xfrm>
          <a:prstGeom prst="rect">
            <a:avLst/>
          </a:prstGeom>
        </p:spPr>
        <p:txBody>
          <a:bodyPr anchor="b" anchorCtr="0"/>
          <a:lstStyle>
            <a:lvl1pPr algn="l">
              <a:defRPr lang="en-US" sz="4000" dirty="0">
                <a:solidFill>
                  <a:srgbClr val="318DCF"/>
                </a:solidFill>
                <a:effectLst>
                  <a:outerShdw blurRad="63500" dist="38100" dir="2700000" algn="tl">
                    <a:srgbClr val="1F5B83">
                      <a:alpha val="42745"/>
                    </a:srgbClr>
                  </a:outerShdw>
                </a:effectLst>
                <a:latin typeface="Tahoma" panose="020B0604030504040204" pitchFamily="34" charset="0"/>
                <a:ea typeface="Tahoma" panose="020B0604030504040204" pitchFamily="34" charset="0"/>
                <a:cs typeface="Tahoma" panose="020B0604030504040204" pitchFamily="34" charset="0"/>
              </a:defRPr>
            </a:lvl1pPr>
          </a:lstStyle>
          <a:p>
            <a:pPr lvl="0"/>
            <a:r>
              <a:rPr lang="en-US" smtClean="0"/>
              <a:t>Click to edit Master title style</a:t>
            </a:r>
            <a:endParaRPr lang="en-US" dirty="0"/>
          </a:p>
        </p:txBody>
      </p:sp>
      <p:sp>
        <p:nvSpPr>
          <p:cNvPr id="13" name="Footer Placeholder 4"/>
          <p:cNvSpPr>
            <a:spLocks noGrp="1"/>
          </p:cNvSpPr>
          <p:nvPr>
            <p:ph type="ftr" sz="quarter" idx="3"/>
          </p:nvPr>
        </p:nvSpPr>
        <p:spPr>
          <a:xfrm>
            <a:off x="0" y="6196969"/>
            <a:ext cx="9144000" cy="381000"/>
          </a:xfrm>
        </p:spPr>
        <p:txBody>
          <a:bodyPr/>
          <a:lstStyle/>
          <a:p>
            <a:r>
              <a:rPr lang="en-US" dirty="0" smtClean="0"/>
              <a:t>Reaching across Arizona to provide comprehensive </a:t>
            </a:r>
            <a:br>
              <a:rPr lang="en-US" dirty="0" smtClean="0"/>
            </a:br>
            <a:r>
              <a:rPr lang="en-US" dirty="0" smtClean="0"/>
              <a:t>quality health care for those in need</a:t>
            </a:r>
            <a:endParaRPr lang="en-US" dirty="0"/>
          </a:p>
        </p:txBody>
      </p:sp>
    </p:spTree>
    <p:extLst>
      <p:ext uri="{BB962C8B-B14F-4D97-AF65-F5344CB8AC3E}">
        <p14:creationId xmlns:p14="http://schemas.microsoft.com/office/powerpoint/2010/main" val="151060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Left Graphic">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p:nvPr/>
        </p:nvCxnSpPr>
        <p:spPr>
          <a:xfrm>
            <a:off x="381000" y="1447800"/>
            <a:ext cx="8458200" cy="0"/>
          </a:xfrm>
          <a:prstGeom prst="line">
            <a:avLst/>
          </a:prstGeom>
          <a:ln w="28575">
            <a:solidFill>
              <a:srgbClr val="318DCC"/>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1" name="Slide Number Placeholder 5"/>
          <p:cNvSpPr>
            <a:spLocks noGrp="1"/>
          </p:cNvSpPr>
          <p:nvPr>
            <p:ph type="sldNum" sz="quarter" idx="4"/>
          </p:nvPr>
        </p:nvSpPr>
        <p:spPr>
          <a:xfrm>
            <a:off x="6705600" y="6196969"/>
            <a:ext cx="2133600" cy="288925"/>
          </a:xfrm>
          <a:prstGeom prst="rect">
            <a:avLst/>
          </a:prstGeom>
        </p:spPr>
        <p:txBody>
          <a:bodyPr anchor="b" anchorCtr="0"/>
          <a:lstStyle>
            <a:lvl1pPr algn="r">
              <a:defRPr sz="1100">
                <a:solidFill>
                  <a:schemeClr val="tx1">
                    <a:lumMod val="65000"/>
                    <a:lumOff val="35000"/>
                  </a:schemeClr>
                </a:solidFill>
              </a:defRPr>
            </a:lvl1pPr>
          </a:lstStyle>
          <a:p>
            <a:fld id="{FF445594-FFE8-4E90-934C-EFF530110A38}" type="slidenum">
              <a:rPr lang="en-US" smtClean="0"/>
              <a:t>‹#›</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43" y="6019800"/>
            <a:ext cx="2228088" cy="604060"/>
          </a:xfrm>
          <a:prstGeom prst="rect">
            <a:avLst/>
          </a:prstGeom>
        </p:spPr>
      </p:pic>
      <p:sp>
        <p:nvSpPr>
          <p:cNvPr id="15" name="Content Placeholder 2"/>
          <p:cNvSpPr>
            <a:spLocks noGrp="1"/>
          </p:cNvSpPr>
          <p:nvPr>
            <p:ph idx="12"/>
          </p:nvPr>
        </p:nvSpPr>
        <p:spPr>
          <a:xfrm>
            <a:off x="4703618" y="1600200"/>
            <a:ext cx="4114800" cy="4373563"/>
          </a:xfrm>
          <a:prstGeom prst="rect">
            <a:avLst/>
          </a:prstGeom>
        </p:spPr>
        <p:txBody>
          <a:bodyPr/>
          <a:lstStyle>
            <a:lvl1pPr marL="342900" indent="-342900">
              <a:spcBef>
                <a:spcPts val="1000"/>
              </a:spcBef>
              <a:buClr>
                <a:schemeClr val="accent1"/>
              </a:buClr>
              <a:buFont typeface="Arial" panose="020B0604020202020204" pitchFamily="34" charset="0"/>
              <a:buChar char="•"/>
              <a:defRPr sz="2800">
                <a:solidFill>
                  <a:srgbClr val="717171"/>
                </a:solidFill>
                <a:latin typeface="Tahoma" panose="020B0604030504040204" pitchFamily="34" charset="0"/>
                <a:ea typeface="Tahoma" panose="020B0604030504040204" pitchFamily="34" charset="0"/>
                <a:cs typeface="Tahoma" panose="020B0604030504040204" pitchFamily="34" charset="0"/>
              </a:defRPr>
            </a:lvl1pPr>
            <a:lvl2pPr marL="742950" indent="-285750">
              <a:buClr>
                <a:schemeClr val="accent1"/>
              </a:buClr>
              <a:buSzPct val="80000"/>
              <a:buFont typeface="Courier New" panose="02070309020205020404" pitchFamily="49" charset="0"/>
              <a:buChar char="o"/>
              <a:defRPr sz="2400">
                <a:solidFill>
                  <a:srgbClr val="717171"/>
                </a:solidFill>
                <a:latin typeface="Tahoma" panose="020B0604030504040204" pitchFamily="34" charset="0"/>
                <a:ea typeface="Tahoma" panose="020B0604030504040204" pitchFamily="34" charset="0"/>
                <a:cs typeface="Tahoma" panose="020B0604030504040204" pitchFamily="34" charset="0"/>
              </a:defRPr>
            </a:lvl2pPr>
            <a:lvl3pPr marL="1143000" indent="-228600">
              <a:buClr>
                <a:schemeClr val="accent1"/>
              </a:buClr>
              <a:buFont typeface="Wingdings" panose="05000000000000000000" pitchFamily="2" charset="2"/>
              <a:buChar char="§"/>
              <a:defRPr sz="2000">
                <a:solidFill>
                  <a:srgbClr val="717171"/>
                </a:solidFill>
                <a:latin typeface="Tahoma" panose="020B0604030504040204" pitchFamily="34" charset="0"/>
                <a:ea typeface="Tahoma" panose="020B0604030504040204" pitchFamily="34" charset="0"/>
                <a:cs typeface="Tahoma" panose="020B0604030504040204" pitchFamily="34" charset="0"/>
              </a:defRPr>
            </a:lvl3pPr>
            <a:lvl4pPr marL="1600200" indent="-228600">
              <a:buClr>
                <a:schemeClr val="accent1"/>
              </a:buClr>
              <a:buSzPct val="70000"/>
              <a:buFont typeface="Wingdings" panose="05000000000000000000" pitchFamily="2" charset="2"/>
              <a:buChar char="q"/>
              <a:defRPr sz="1800">
                <a:solidFill>
                  <a:srgbClr val="717171"/>
                </a:solidFill>
                <a:latin typeface="Tahoma" panose="020B0604030504040204" pitchFamily="34" charset="0"/>
                <a:ea typeface="Tahoma" panose="020B0604030504040204" pitchFamily="34" charset="0"/>
                <a:cs typeface="Tahoma" panose="020B0604030504040204" pitchFamily="34" charset="0"/>
              </a:defRPr>
            </a:lvl4pPr>
            <a:lvl5pPr marL="2057400" indent="-228600">
              <a:buClr>
                <a:schemeClr val="accent1"/>
              </a:buClr>
              <a:buFont typeface="Arial" panose="020B0604020202020204" pitchFamily="34" charset="0"/>
              <a:buChar char="•"/>
              <a:defRPr sz="1600">
                <a:solidFill>
                  <a:srgbClr val="71717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4"/>
          </p:nvPr>
        </p:nvSpPr>
        <p:spPr>
          <a:xfrm>
            <a:off x="381000" y="1828800"/>
            <a:ext cx="4210194" cy="3886200"/>
          </a:xfrm>
          <a:prstGeom prst="rect">
            <a:avLst/>
          </a:prstGeom>
        </p:spPr>
        <p:txBody>
          <a:bodyPr/>
          <a:lstStyle>
            <a:lvl1pPr marL="342900" indent="-342900">
              <a:buClr>
                <a:schemeClr val="accent1"/>
              </a:buClr>
              <a:buFont typeface="Arial" panose="020B0604020202020204" pitchFamily="34" charset="0"/>
              <a:buChar char="•"/>
              <a:defRPr sz="2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buClr>
                <a:srgbClr val="F2D10E"/>
              </a:buClr>
              <a:buSzPct val="80000"/>
              <a:buFont typeface="Courier New" panose="02070309020205020404" pitchFamily="49" charset="0"/>
              <a:buChar char="o"/>
              <a:defRPr sz="20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F2D10E"/>
              </a:buClr>
              <a:buFont typeface="Wingdings" panose="05000000000000000000" pitchFamily="2" charset="2"/>
              <a:buChar char="§"/>
              <a:defRPr sz="18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F2D10E"/>
              </a:buClr>
              <a:buSzPct val="70000"/>
              <a:buFont typeface="Wingdings" panose="05000000000000000000" pitchFamily="2" charset="2"/>
              <a:buChar char="q"/>
              <a:defRPr sz="16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buClr>
                <a:srgbClr val="F2D10E"/>
              </a:buClr>
              <a:buFont typeface="Arial" panose="020B0604020202020204" pitchFamily="34" charset="0"/>
              <a:buChar char="•"/>
              <a:defRPr sz="14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5pPr>
          </a:lstStyle>
          <a:p>
            <a:pPr lvl="0"/>
            <a:endParaRPr lang="en-US" dirty="0" smtClean="0"/>
          </a:p>
        </p:txBody>
      </p:sp>
      <p:sp>
        <p:nvSpPr>
          <p:cNvPr id="13" name="Title 1"/>
          <p:cNvSpPr>
            <a:spLocks noGrp="1"/>
          </p:cNvSpPr>
          <p:nvPr>
            <p:ph type="title"/>
          </p:nvPr>
        </p:nvSpPr>
        <p:spPr>
          <a:xfrm>
            <a:off x="457200" y="304800"/>
            <a:ext cx="8305800" cy="1219200"/>
          </a:xfrm>
          <a:prstGeom prst="rect">
            <a:avLst/>
          </a:prstGeom>
        </p:spPr>
        <p:txBody>
          <a:bodyPr anchor="b" anchorCtr="0"/>
          <a:lstStyle>
            <a:lvl1pPr algn="l">
              <a:defRPr lang="en-US" sz="4000" dirty="0">
                <a:solidFill>
                  <a:srgbClr val="318DCF"/>
                </a:solidFill>
                <a:effectLst>
                  <a:outerShdw blurRad="63500" dist="38100" dir="2700000" algn="tl">
                    <a:srgbClr val="1F5B83">
                      <a:alpha val="42745"/>
                    </a:srgbClr>
                  </a:outerShdw>
                </a:effectLst>
                <a:latin typeface="Tahoma" panose="020B0604030504040204" pitchFamily="34" charset="0"/>
                <a:ea typeface="Tahoma" panose="020B0604030504040204" pitchFamily="34" charset="0"/>
                <a:cs typeface="Tahoma" panose="020B0604030504040204" pitchFamily="34" charset="0"/>
              </a:defRPr>
            </a:lvl1pPr>
          </a:lstStyle>
          <a:p>
            <a:pPr lvl="0"/>
            <a:r>
              <a:rPr lang="en-US" smtClean="0"/>
              <a:t>Click to edit Master title style</a:t>
            </a:r>
            <a:endParaRPr lang="en-US" dirty="0"/>
          </a:p>
        </p:txBody>
      </p:sp>
      <p:sp>
        <p:nvSpPr>
          <p:cNvPr id="14" name="Footer Placeholder 4"/>
          <p:cNvSpPr>
            <a:spLocks noGrp="1"/>
          </p:cNvSpPr>
          <p:nvPr>
            <p:ph type="ftr" sz="quarter" idx="3"/>
          </p:nvPr>
        </p:nvSpPr>
        <p:spPr>
          <a:xfrm>
            <a:off x="0" y="6196969"/>
            <a:ext cx="9144000" cy="381000"/>
          </a:xfrm>
        </p:spPr>
        <p:txBody>
          <a:bodyPr/>
          <a:lstStyle/>
          <a:p>
            <a:r>
              <a:rPr lang="en-US" dirty="0" smtClean="0"/>
              <a:t>Reaching across Arizona to provide comprehensive </a:t>
            </a:r>
            <a:br>
              <a:rPr lang="en-US" dirty="0" smtClean="0"/>
            </a:br>
            <a:r>
              <a:rPr lang="en-US" dirty="0" smtClean="0"/>
              <a:t>quality health care for those in need</a:t>
            </a:r>
            <a:endParaRPr lang="en-US" dirty="0"/>
          </a:p>
        </p:txBody>
      </p:sp>
    </p:spTree>
    <p:extLst>
      <p:ext uri="{BB962C8B-B14F-4D97-AF65-F5344CB8AC3E}">
        <p14:creationId xmlns:p14="http://schemas.microsoft.com/office/powerpoint/2010/main" val="138860024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Right Graphic">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p:nvPr/>
        </p:nvCxnSpPr>
        <p:spPr>
          <a:xfrm>
            <a:off x="381000" y="1447800"/>
            <a:ext cx="8458200" cy="0"/>
          </a:xfrm>
          <a:prstGeom prst="line">
            <a:avLst/>
          </a:prstGeom>
          <a:ln w="28575">
            <a:solidFill>
              <a:srgbClr val="318DCC"/>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1" name="Slide Number Placeholder 5"/>
          <p:cNvSpPr>
            <a:spLocks noGrp="1"/>
          </p:cNvSpPr>
          <p:nvPr>
            <p:ph type="sldNum" sz="quarter" idx="4"/>
          </p:nvPr>
        </p:nvSpPr>
        <p:spPr>
          <a:xfrm>
            <a:off x="6705600" y="6196969"/>
            <a:ext cx="2133600" cy="288925"/>
          </a:xfrm>
          <a:prstGeom prst="rect">
            <a:avLst/>
          </a:prstGeom>
        </p:spPr>
        <p:txBody>
          <a:bodyPr anchor="b" anchorCtr="0"/>
          <a:lstStyle>
            <a:lvl1pPr algn="r">
              <a:defRPr sz="1100">
                <a:solidFill>
                  <a:schemeClr val="tx1">
                    <a:lumMod val="65000"/>
                    <a:lumOff val="35000"/>
                  </a:schemeClr>
                </a:solidFill>
              </a:defRPr>
            </a:lvl1pPr>
          </a:lstStyle>
          <a:p>
            <a:fld id="{FF445594-FFE8-4E90-934C-EFF530110A38}" type="slidenum">
              <a:rPr lang="en-US" smtClean="0"/>
              <a:t>‹#›</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43" y="6019800"/>
            <a:ext cx="2228088" cy="604060"/>
          </a:xfrm>
          <a:prstGeom prst="rect">
            <a:avLst/>
          </a:prstGeom>
        </p:spPr>
      </p:pic>
      <p:sp>
        <p:nvSpPr>
          <p:cNvPr id="14" name="Content Placeholder 2"/>
          <p:cNvSpPr>
            <a:spLocks noGrp="1"/>
          </p:cNvSpPr>
          <p:nvPr>
            <p:ph idx="11"/>
          </p:nvPr>
        </p:nvSpPr>
        <p:spPr>
          <a:xfrm>
            <a:off x="457200" y="1600200"/>
            <a:ext cx="4114800" cy="4373563"/>
          </a:xfrm>
          <a:prstGeom prst="rect">
            <a:avLst/>
          </a:prstGeom>
        </p:spPr>
        <p:txBody>
          <a:bodyPr/>
          <a:lstStyle>
            <a:lvl1pPr marL="342900" indent="-342900">
              <a:spcBef>
                <a:spcPts val="1000"/>
              </a:spcBef>
              <a:buClr>
                <a:schemeClr val="accent1"/>
              </a:buClr>
              <a:buFont typeface="Arial" panose="020B0604020202020204" pitchFamily="34" charset="0"/>
              <a:buChar char="•"/>
              <a:defRPr sz="2800">
                <a:solidFill>
                  <a:srgbClr val="717171"/>
                </a:solidFill>
                <a:latin typeface="Tahoma" panose="020B0604030504040204" pitchFamily="34" charset="0"/>
                <a:ea typeface="Tahoma" panose="020B0604030504040204" pitchFamily="34" charset="0"/>
                <a:cs typeface="Tahoma" panose="020B0604030504040204" pitchFamily="34" charset="0"/>
              </a:defRPr>
            </a:lvl1pPr>
            <a:lvl2pPr marL="742950" indent="-285750">
              <a:buClr>
                <a:schemeClr val="accent1"/>
              </a:buClr>
              <a:buSzPct val="80000"/>
              <a:buFont typeface="Courier New" panose="02070309020205020404" pitchFamily="49" charset="0"/>
              <a:buChar char="o"/>
              <a:defRPr sz="2400">
                <a:solidFill>
                  <a:srgbClr val="717171"/>
                </a:solidFill>
                <a:latin typeface="Tahoma" panose="020B0604030504040204" pitchFamily="34" charset="0"/>
                <a:ea typeface="Tahoma" panose="020B0604030504040204" pitchFamily="34" charset="0"/>
                <a:cs typeface="Tahoma" panose="020B0604030504040204" pitchFamily="34" charset="0"/>
              </a:defRPr>
            </a:lvl2pPr>
            <a:lvl3pPr marL="1143000" indent="-228600">
              <a:buClr>
                <a:schemeClr val="accent1"/>
              </a:buClr>
              <a:buFont typeface="Wingdings" panose="05000000000000000000" pitchFamily="2" charset="2"/>
              <a:buChar char="§"/>
              <a:defRPr sz="2000">
                <a:solidFill>
                  <a:srgbClr val="717171"/>
                </a:solidFill>
                <a:latin typeface="Tahoma" panose="020B0604030504040204" pitchFamily="34" charset="0"/>
                <a:ea typeface="Tahoma" panose="020B0604030504040204" pitchFamily="34" charset="0"/>
                <a:cs typeface="Tahoma" panose="020B0604030504040204" pitchFamily="34" charset="0"/>
              </a:defRPr>
            </a:lvl3pPr>
            <a:lvl4pPr marL="1600200" indent="-228600">
              <a:buClr>
                <a:schemeClr val="accent1"/>
              </a:buClr>
              <a:buSzPct val="70000"/>
              <a:buFont typeface="Wingdings" panose="05000000000000000000" pitchFamily="2" charset="2"/>
              <a:buChar char="q"/>
              <a:defRPr sz="1800">
                <a:solidFill>
                  <a:srgbClr val="717171"/>
                </a:solidFill>
                <a:latin typeface="Tahoma" panose="020B0604030504040204" pitchFamily="34" charset="0"/>
                <a:ea typeface="Tahoma" panose="020B0604030504040204" pitchFamily="34" charset="0"/>
                <a:cs typeface="Tahoma" panose="020B0604030504040204" pitchFamily="34" charset="0"/>
              </a:defRPr>
            </a:lvl4pPr>
            <a:lvl5pPr marL="2057400" indent="-228600">
              <a:buClr>
                <a:schemeClr val="accent1"/>
              </a:buClr>
              <a:buFont typeface="Arial" panose="020B0604020202020204" pitchFamily="34" charset="0"/>
              <a:buChar char="•"/>
              <a:defRPr sz="1600">
                <a:solidFill>
                  <a:srgbClr val="71717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4"/>
          </p:nvPr>
        </p:nvSpPr>
        <p:spPr>
          <a:xfrm>
            <a:off x="4610101" y="1828800"/>
            <a:ext cx="4210194" cy="3886200"/>
          </a:xfrm>
          <a:prstGeom prst="rect">
            <a:avLst/>
          </a:prstGeom>
        </p:spPr>
        <p:txBody>
          <a:bodyPr/>
          <a:lstStyle>
            <a:lvl1pPr marL="342900" indent="-342900">
              <a:buClr>
                <a:schemeClr val="accent1"/>
              </a:buClr>
              <a:buFont typeface="Arial" panose="020B0604020202020204" pitchFamily="34" charset="0"/>
              <a:buChar char="•"/>
              <a:defRPr sz="2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buClr>
                <a:srgbClr val="F2D10E"/>
              </a:buClr>
              <a:buSzPct val="80000"/>
              <a:buFont typeface="Courier New" panose="02070309020205020404" pitchFamily="49" charset="0"/>
              <a:buChar char="o"/>
              <a:defRPr sz="20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F2D10E"/>
              </a:buClr>
              <a:buFont typeface="Wingdings" panose="05000000000000000000" pitchFamily="2" charset="2"/>
              <a:buChar char="§"/>
              <a:defRPr sz="18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F2D10E"/>
              </a:buClr>
              <a:buSzPct val="70000"/>
              <a:buFont typeface="Wingdings" panose="05000000000000000000" pitchFamily="2" charset="2"/>
              <a:buChar char="q"/>
              <a:defRPr sz="16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buClr>
                <a:srgbClr val="F2D10E"/>
              </a:buClr>
              <a:buFont typeface="Arial" panose="020B0604020202020204" pitchFamily="34" charset="0"/>
              <a:buChar char="•"/>
              <a:defRPr sz="14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5pPr>
          </a:lstStyle>
          <a:p>
            <a:pPr lvl="0"/>
            <a:endParaRPr lang="en-US" dirty="0" smtClean="0"/>
          </a:p>
        </p:txBody>
      </p:sp>
      <p:sp>
        <p:nvSpPr>
          <p:cNvPr id="13" name="Title 1"/>
          <p:cNvSpPr>
            <a:spLocks noGrp="1"/>
          </p:cNvSpPr>
          <p:nvPr>
            <p:ph type="title"/>
          </p:nvPr>
        </p:nvSpPr>
        <p:spPr>
          <a:xfrm>
            <a:off x="457200" y="304800"/>
            <a:ext cx="8305800" cy="1219200"/>
          </a:xfrm>
          <a:prstGeom prst="rect">
            <a:avLst/>
          </a:prstGeom>
        </p:spPr>
        <p:txBody>
          <a:bodyPr anchor="b" anchorCtr="0"/>
          <a:lstStyle>
            <a:lvl1pPr algn="l">
              <a:defRPr lang="en-US" sz="4000" dirty="0">
                <a:solidFill>
                  <a:srgbClr val="318DCF"/>
                </a:solidFill>
                <a:effectLst>
                  <a:outerShdw blurRad="63500" dist="38100" dir="2700000" algn="tl">
                    <a:srgbClr val="1F5B83">
                      <a:alpha val="42745"/>
                    </a:srgbClr>
                  </a:outerShdw>
                </a:effectLst>
                <a:latin typeface="Tahoma" panose="020B0604030504040204" pitchFamily="34" charset="0"/>
                <a:ea typeface="Tahoma" panose="020B0604030504040204" pitchFamily="34" charset="0"/>
                <a:cs typeface="Tahoma" panose="020B0604030504040204" pitchFamily="34" charset="0"/>
              </a:defRPr>
            </a:lvl1pPr>
          </a:lstStyle>
          <a:p>
            <a:pPr lvl="0"/>
            <a:r>
              <a:rPr lang="en-US" smtClean="0"/>
              <a:t>Click to edit Master title style</a:t>
            </a:r>
            <a:endParaRPr lang="en-US" dirty="0"/>
          </a:p>
        </p:txBody>
      </p:sp>
      <p:sp>
        <p:nvSpPr>
          <p:cNvPr id="15" name="Footer Placeholder 4"/>
          <p:cNvSpPr>
            <a:spLocks noGrp="1"/>
          </p:cNvSpPr>
          <p:nvPr>
            <p:ph type="ftr" sz="quarter" idx="3"/>
          </p:nvPr>
        </p:nvSpPr>
        <p:spPr>
          <a:xfrm>
            <a:off x="0" y="6196969"/>
            <a:ext cx="9144000" cy="381000"/>
          </a:xfrm>
        </p:spPr>
        <p:txBody>
          <a:bodyPr/>
          <a:lstStyle/>
          <a:p>
            <a:r>
              <a:rPr lang="en-US" dirty="0" smtClean="0"/>
              <a:t>Reaching across Arizona to provide comprehensive </a:t>
            </a:r>
            <a:br>
              <a:rPr lang="en-US" dirty="0" smtClean="0"/>
            </a:br>
            <a:r>
              <a:rPr lang="en-US" dirty="0" smtClean="0"/>
              <a:t>quality health care for those in need</a:t>
            </a:r>
            <a:endParaRPr lang="en-US" dirty="0"/>
          </a:p>
        </p:txBody>
      </p:sp>
    </p:spTree>
    <p:extLst>
      <p:ext uri="{BB962C8B-B14F-4D97-AF65-F5344CB8AC3E}">
        <p14:creationId xmlns:p14="http://schemas.microsoft.com/office/powerpoint/2010/main" val="1283788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e-Contras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p:nvPr/>
        </p:nvCxnSpPr>
        <p:spPr>
          <a:xfrm>
            <a:off x="381000" y="1447800"/>
            <a:ext cx="8458200" cy="0"/>
          </a:xfrm>
          <a:prstGeom prst="line">
            <a:avLst/>
          </a:prstGeom>
          <a:ln w="28575">
            <a:solidFill>
              <a:srgbClr val="318DCC"/>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1" name="Slide Number Placeholder 5"/>
          <p:cNvSpPr>
            <a:spLocks noGrp="1"/>
          </p:cNvSpPr>
          <p:nvPr>
            <p:ph type="sldNum" sz="quarter" idx="4"/>
          </p:nvPr>
        </p:nvSpPr>
        <p:spPr>
          <a:xfrm>
            <a:off x="6705600" y="6196969"/>
            <a:ext cx="2133600" cy="288925"/>
          </a:xfrm>
          <a:prstGeom prst="rect">
            <a:avLst/>
          </a:prstGeom>
        </p:spPr>
        <p:txBody>
          <a:bodyPr anchor="b" anchorCtr="0"/>
          <a:lstStyle>
            <a:lvl1pPr algn="r">
              <a:defRPr sz="1100">
                <a:solidFill>
                  <a:schemeClr val="tx1">
                    <a:lumMod val="65000"/>
                    <a:lumOff val="35000"/>
                  </a:schemeClr>
                </a:solidFill>
              </a:defRPr>
            </a:lvl1pPr>
          </a:lstStyle>
          <a:p>
            <a:fld id="{FF445594-FFE8-4E90-934C-EFF530110A38}" type="slidenum">
              <a:rPr lang="en-US" smtClean="0"/>
              <a:t>‹#›</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43" y="6019800"/>
            <a:ext cx="2228088" cy="604060"/>
          </a:xfrm>
          <a:prstGeom prst="rect">
            <a:avLst/>
          </a:prstGeom>
        </p:spPr>
      </p:pic>
      <p:sp>
        <p:nvSpPr>
          <p:cNvPr id="8" name="Text Placeholder 2"/>
          <p:cNvSpPr>
            <a:spLocks noGrp="1"/>
          </p:cNvSpPr>
          <p:nvPr>
            <p:ph type="body" idx="1"/>
          </p:nvPr>
        </p:nvSpPr>
        <p:spPr>
          <a:xfrm>
            <a:off x="457200" y="1676400"/>
            <a:ext cx="3962400" cy="639762"/>
          </a:xfrm>
          <a:prstGeom prst="rect">
            <a:avLst/>
          </a:prstGeom>
        </p:spPr>
        <p:txBody>
          <a:bodyPr anchor="b"/>
          <a:lstStyle>
            <a:lvl1pPr marL="0" indent="0">
              <a:buNone/>
              <a:defRPr sz="2200" b="1">
                <a:solidFill>
                  <a:srgbClr val="717171"/>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5" name="Content Placeholder 2"/>
          <p:cNvSpPr>
            <a:spLocks noGrp="1"/>
          </p:cNvSpPr>
          <p:nvPr>
            <p:ph idx="12"/>
          </p:nvPr>
        </p:nvSpPr>
        <p:spPr>
          <a:xfrm>
            <a:off x="457200" y="2334490"/>
            <a:ext cx="3993573" cy="3810000"/>
          </a:xfrm>
          <a:prstGeom prst="rect">
            <a:avLst/>
          </a:prstGeom>
        </p:spPr>
        <p:txBody>
          <a:bodyPr/>
          <a:lstStyle>
            <a:lvl1pPr marL="342900" indent="-342900">
              <a:spcBef>
                <a:spcPts val="800"/>
              </a:spcBef>
              <a:buClr>
                <a:schemeClr val="accent1"/>
              </a:buClr>
              <a:buFont typeface="Arial" panose="020B0604020202020204" pitchFamily="34" charset="0"/>
              <a:buChar char="•"/>
              <a:defRPr sz="2200">
                <a:solidFill>
                  <a:srgbClr val="717171"/>
                </a:solidFill>
                <a:latin typeface="Tahoma" panose="020B0604030504040204" pitchFamily="34" charset="0"/>
                <a:ea typeface="Tahoma" panose="020B0604030504040204" pitchFamily="34" charset="0"/>
                <a:cs typeface="Tahoma" panose="020B0604030504040204" pitchFamily="34" charset="0"/>
              </a:defRPr>
            </a:lvl1pPr>
            <a:lvl2pPr marL="742950" indent="-285750">
              <a:buClr>
                <a:schemeClr val="accent1"/>
              </a:buClr>
              <a:buSzPct val="80000"/>
              <a:buFont typeface="Courier New" panose="02070309020205020404" pitchFamily="49" charset="0"/>
              <a:buChar char="o"/>
              <a:defRPr sz="2000">
                <a:solidFill>
                  <a:srgbClr val="717171"/>
                </a:solidFill>
                <a:latin typeface="Tahoma" panose="020B0604030504040204" pitchFamily="34" charset="0"/>
                <a:ea typeface="Tahoma" panose="020B0604030504040204" pitchFamily="34" charset="0"/>
                <a:cs typeface="Tahoma" panose="020B0604030504040204" pitchFamily="34" charset="0"/>
              </a:defRPr>
            </a:lvl2pPr>
            <a:lvl3pPr marL="1143000" indent="-228600">
              <a:buClr>
                <a:schemeClr val="accent1"/>
              </a:buClr>
              <a:buFont typeface="Wingdings" panose="05000000000000000000" pitchFamily="2" charset="2"/>
              <a:buChar char="§"/>
              <a:defRPr sz="1800">
                <a:solidFill>
                  <a:srgbClr val="717171"/>
                </a:solidFill>
                <a:latin typeface="Tahoma" panose="020B0604030504040204" pitchFamily="34" charset="0"/>
                <a:ea typeface="Tahoma" panose="020B0604030504040204" pitchFamily="34" charset="0"/>
                <a:cs typeface="Tahoma" panose="020B0604030504040204" pitchFamily="34" charset="0"/>
              </a:defRPr>
            </a:lvl3pPr>
            <a:lvl4pPr marL="1600200" indent="-228600">
              <a:buClr>
                <a:schemeClr val="accent1"/>
              </a:buClr>
              <a:buSzPct val="70000"/>
              <a:buFont typeface="Wingdings" panose="05000000000000000000" pitchFamily="2" charset="2"/>
              <a:buChar char="q"/>
              <a:defRPr sz="1600">
                <a:solidFill>
                  <a:srgbClr val="717171"/>
                </a:solidFill>
                <a:latin typeface="Tahoma" panose="020B0604030504040204" pitchFamily="34" charset="0"/>
                <a:ea typeface="Tahoma" panose="020B0604030504040204" pitchFamily="34" charset="0"/>
                <a:cs typeface="Tahoma" panose="020B0604030504040204" pitchFamily="34" charset="0"/>
              </a:defRPr>
            </a:lvl4pPr>
            <a:lvl5pPr marL="2057400" indent="-228600">
              <a:buClr>
                <a:schemeClr val="accent1"/>
              </a:buClr>
              <a:buFont typeface="Arial" panose="020B0604020202020204" pitchFamily="34" charset="0"/>
              <a:buChar char="•"/>
              <a:defRPr sz="1400">
                <a:solidFill>
                  <a:srgbClr val="71717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ext Placeholder 2"/>
          <p:cNvSpPr>
            <a:spLocks noGrp="1"/>
          </p:cNvSpPr>
          <p:nvPr>
            <p:ph type="body" idx="13"/>
          </p:nvPr>
        </p:nvSpPr>
        <p:spPr>
          <a:xfrm>
            <a:off x="4572000" y="1676400"/>
            <a:ext cx="4040188" cy="639762"/>
          </a:xfrm>
          <a:prstGeom prst="rect">
            <a:avLst/>
          </a:prstGeom>
        </p:spPr>
        <p:txBody>
          <a:bodyPr anchor="b"/>
          <a:lstStyle>
            <a:lvl1pPr marL="0" indent="0">
              <a:buNone/>
              <a:defRPr sz="2200" b="1">
                <a:solidFill>
                  <a:srgbClr val="717171"/>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7" name="Content Placeholder 2"/>
          <p:cNvSpPr>
            <a:spLocks noGrp="1"/>
          </p:cNvSpPr>
          <p:nvPr>
            <p:ph idx="14"/>
          </p:nvPr>
        </p:nvSpPr>
        <p:spPr>
          <a:xfrm>
            <a:off x="4587531" y="2334490"/>
            <a:ext cx="3993573" cy="3810000"/>
          </a:xfrm>
          <a:prstGeom prst="rect">
            <a:avLst/>
          </a:prstGeom>
        </p:spPr>
        <p:txBody>
          <a:bodyPr/>
          <a:lstStyle>
            <a:lvl1pPr marL="342900" indent="-342900">
              <a:spcBef>
                <a:spcPts val="800"/>
              </a:spcBef>
              <a:buClr>
                <a:schemeClr val="accent1"/>
              </a:buClr>
              <a:buFont typeface="Arial" panose="020B0604020202020204" pitchFamily="34" charset="0"/>
              <a:buChar char="•"/>
              <a:defRPr sz="2200">
                <a:solidFill>
                  <a:srgbClr val="717171"/>
                </a:solidFill>
                <a:latin typeface="Tahoma" panose="020B0604030504040204" pitchFamily="34" charset="0"/>
                <a:ea typeface="Tahoma" panose="020B0604030504040204" pitchFamily="34" charset="0"/>
                <a:cs typeface="Tahoma" panose="020B0604030504040204" pitchFamily="34" charset="0"/>
              </a:defRPr>
            </a:lvl1pPr>
            <a:lvl2pPr marL="742950" indent="-285750">
              <a:buClr>
                <a:schemeClr val="accent1"/>
              </a:buClr>
              <a:buSzPct val="80000"/>
              <a:buFont typeface="Courier New" panose="02070309020205020404" pitchFamily="49" charset="0"/>
              <a:buChar char="o"/>
              <a:defRPr sz="2000">
                <a:solidFill>
                  <a:srgbClr val="717171"/>
                </a:solidFill>
                <a:latin typeface="Tahoma" panose="020B0604030504040204" pitchFamily="34" charset="0"/>
                <a:ea typeface="Tahoma" panose="020B0604030504040204" pitchFamily="34" charset="0"/>
                <a:cs typeface="Tahoma" panose="020B0604030504040204" pitchFamily="34" charset="0"/>
              </a:defRPr>
            </a:lvl2pPr>
            <a:lvl3pPr marL="1143000" indent="-228600">
              <a:buClr>
                <a:schemeClr val="accent1"/>
              </a:buClr>
              <a:buFont typeface="Wingdings" panose="05000000000000000000" pitchFamily="2" charset="2"/>
              <a:buChar char="§"/>
              <a:defRPr sz="1800">
                <a:solidFill>
                  <a:srgbClr val="717171"/>
                </a:solidFill>
                <a:latin typeface="Tahoma" panose="020B0604030504040204" pitchFamily="34" charset="0"/>
                <a:ea typeface="Tahoma" panose="020B0604030504040204" pitchFamily="34" charset="0"/>
                <a:cs typeface="Tahoma" panose="020B0604030504040204" pitchFamily="34" charset="0"/>
              </a:defRPr>
            </a:lvl3pPr>
            <a:lvl4pPr marL="1600200" indent="-228600">
              <a:buClr>
                <a:schemeClr val="accent1"/>
              </a:buClr>
              <a:buSzPct val="70000"/>
              <a:buFont typeface="Wingdings" panose="05000000000000000000" pitchFamily="2" charset="2"/>
              <a:buChar char="q"/>
              <a:defRPr sz="1600">
                <a:solidFill>
                  <a:srgbClr val="717171"/>
                </a:solidFill>
                <a:latin typeface="Tahoma" panose="020B0604030504040204" pitchFamily="34" charset="0"/>
                <a:ea typeface="Tahoma" panose="020B0604030504040204" pitchFamily="34" charset="0"/>
                <a:cs typeface="Tahoma" panose="020B0604030504040204" pitchFamily="34" charset="0"/>
              </a:defRPr>
            </a:lvl4pPr>
            <a:lvl5pPr marL="2057400" indent="-228600">
              <a:buClr>
                <a:schemeClr val="accent1"/>
              </a:buClr>
              <a:buFont typeface="Arial" panose="020B0604020202020204" pitchFamily="34" charset="0"/>
              <a:buChar char="•"/>
              <a:defRPr sz="1400">
                <a:solidFill>
                  <a:srgbClr val="71717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itle 1"/>
          <p:cNvSpPr>
            <a:spLocks noGrp="1"/>
          </p:cNvSpPr>
          <p:nvPr>
            <p:ph type="title"/>
          </p:nvPr>
        </p:nvSpPr>
        <p:spPr>
          <a:xfrm>
            <a:off x="457200" y="304800"/>
            <a:ext cx="8314566" cy="1219200"/>
          </a:xfrm>
          <a:prstGeom prst="rect">
            <a:avLst/>
          </a:prstGeom>
        </p:spPr>
        <p:txBody>
          <a:bodyPr anchor="b" anchorCtr="0"/>
          <a:lstStyle>
            <a:lvl1pPr algn="l">
              <a:defRPr lang="en-US" sz="4000" dirty="0">
                <a:solidFill>
                  <a:srgbClr val="318DCF"/>
                </a:solidFill>
                <a:effectLst>
                  <a:outerShdw blurRad="63500" dist="38100" dir="2700000" algn="tl">
                    <a:srgbClr val="1F5B83">
                      <a:alpha val="42745"/>
                    </a:srgbClr>
                  </a:outerShdw>
                </a:effectLst>
                <a:latin typeface="Tahoma" panose="020B0604030504040204" pitchFamily="34" charset="0"/>
                <a:ea typeface="Tahoma" panose="020B0604030504040204" pitchFamily="34" charset="0"/>
                <a:cs typeface="Tahoma" panose="020B0604030504040204" pitchFamily="34" charset="0"/>
              </a:defRPr>
            </a:lvl1pPr>
          </a:lstStyle>
          <a:p>
            <a:pPr lvl="0"/>
            <a:r>
              <a:rPr lang="en-US" smtClean="0"/>
              <a:t>Click to edit Master title style</a:t>
            </a:r>
            <a:endParaRPr lang="en-US" dirty="0"/>
          </a:p>
        </p:txBody>
      </p:sp>
      <p:sp>
        <p:nvSpPr>
          <p:cNvPr id="14" name="Footer Placeholder 4"/>
          <p:cNvSpPr>
            <a:spLocks noGrp="1"/>
          </p:cNvSpPr>
          <p:nvPr>
            <p:ph type="ftr" sz="quarter" idx="3"/>
          </p:nvPr>
        </p:nvSpPr>
        <p:spPr>
          <a:xfrm>
            <a:off x="0" y="6196969"/>
            <a:ext cx="9144000" cy="381000"/>
          </a:xfrm>
        </p:spPr>
        <p:txBody>
          <a:bodyPr/>
          <a:lstStyle/>
          <a:p>
            <a:r>
              <a:rPr lang="en-US" dirty="0" smtClean="0"/>
              <a:t>Reaching across Arizona to provide comprehensive </a:t>
            </a:r>
            <a:br>
              <a:rPr lang="en-US" dirty="0" smtClean="0"/>
            </a:br>
            <a:r>
              <a:rPr lang="en-US" dirty="0" smtClean="0"/>
              <a:t>quality health care for those in need</a:t>
            </a:r>
            <a:endParaRPr lang="en-US" dirty="0"/>
          </a:p>
        </p:txBody>
      </p:sp>
    </p:spTree>
    <p:extLst>
      <p:ext uri="{BB962C8B-B14F-4D97-AF65-F5344CB8AC3E}">
        <p14:creationId xmlns:p14="http://schemas.microsoft.com/office/powerpoint/2010/main" val="2388401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Question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49072" y="1371600"/>
            <a:ext cx="5723128" cy="2457450"/>
          </a:xfrm>
          <a:prstGeom prst="rect">
            <a:avLst/>
          </a:prstGeom>
        </p:spPr>
        <p:txBody>
          <a:bodyPr anchor="b" anchorCtr="0"/>
          <a:lstStyle>
            <a:lvl1pPr algn="l">
              <a:defRPr lang="en-US" dirty="0">
                <a:solidFill>
                  <a:srgbClr val="318DCC"/>
                </a:solidFill>
                <a:effectLst>
                  <a:outerShdw blurRad="63500" dist="38100" dir="2700000" algn="tl">
                    <a:srgbClr val="1F5B83">
                      <a:alpha val="42745"/>
                    </a:srgbClr>
                  </a:outerShdw>
                </a:effectLst>
                <a:latin typeface="Tahoma" panose="020B0604030504040204" pitchFamily="34" charset="0"/>
                <a:ea typeface="Tahoma" panose="020B0604030504040204" pitchFamily="34" charset="0"/>
                <a:cs typeface="Tahoma" panose="020B0604030504040204" pitchFamily="34" charset="0"/>
              </a:defRPr>
            </a:lvl1pPr>
          </a:lstStyle>
          <a:p>
            <a:pPr lvl="0"/>
            <a:r>
              <a:rPr lang="en-US" dirty="0" smtClean="0"/>
              <a:t>Question?</a:t>
            </a:r>
            <a:endParaRPr lang="en-US" dirty="0"/>
          </a:p>
        </p:txBody>
      </p:sp>
      <p:sp>
        <p:nvSpPr>
          <p:cNvPr id="10" name="Slide Number Placeholder 5"/>
          <p:cNvSpPr>
            <a:spLocks noGrp="1"/>
          </p:cNvSpPr>
          <p:nvPr>
            <p:ph type="sldNum" sz="quarter" idx="4"/>
          </p:nvPr>
        </p:nvSpPr>
        <p:spPr>
          <a:xfrm>
            <a:off x="6705600" y="6196969"/>
            <a:ext cx="2133600" cy="288925"/>
          </a:xfrm>
          <a:prstGeom prst="rect">
            <a:avLst/>
          </a:prstGeom>
        </p:spPr>
        <p:txBody>
          <a:bodyPr anchor="b" anchorCtr="0"/>
          <a:lstStyle>
            <a:lvl1pPr algn="r">
              <a:defRPr sz="1100">
                <a:solidFill>
                  <a:schemeClr val="tx1">
                    <a:lumMod val="65000"/>
                    <a:lumOff val="35000"/>
                  </a:schemeClr>
                </a:solidFill>
              </a:defRPr>
            </a:lvl1pPr>
          </a:lstStyle>
          <a:p>
            <a:fld id="{FF445594-FFE8-4E90-934C-EFF530110A38}" type="slidenum">
              <a:rPr lang="en-US" smtClean="0"/>
              <a:t>‹#›</a:t>
            </a:fld>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43" y="6019800"/>
            <a:ext cx="2228088" cy="604060"/>
          </a:xfrm>
          <a:prstGeom prst="rect">
            <a:avLst/>
          </a:prstGeom>
        </p:spPr>
      </p:pic>
      <p:sp>
        <p:nvSpPr>
          <p:cNvPr id="7" name="Footer Placeholder 4"/>
          <p:cNvSpPr>
            <a:spLocks noGrp="1"/>
          </p:cNvSpPr>
          <p:nvPr>
            <p:ph type="ftr" sz="quarter" idx="3"/>
          </p:nvPr>
        </p:nvSpPr>
        <p:spPr>
          <a:xfrm>
            <a:off x="0" y="6196969"/>
            <a:ext cx="9144000" cy="381000"/>
          </a:xfrm>
        </p:spPr>
        <p:txBody>
          <a:bodyPr/>
          <a:lstStyle/>
          <a:p>
            <a:r>
              <a:rPr lang="en-US" dirty="0" smtClean="0"/>
              <a:t>Reaching across Arizona to provide comprehensive </a:t>
            </a:r>
            <a:br>
              <a:rPr lang="en-US" dirty="0" smtClean="0"/>
            </a:br>
            <a:r>
              <a:rPr lang="en-US" dirty="0" smtClean="0"/>
              <a:t>quality health care for those in need</a:t>
            </a:r>
            <a:endParaRPr lang="en-US" dirty="0"/>
          </a:p>
        </p:txBody>
      </p:sp>
    </p:spTree>
    <p:extLst>
      <p:ext uri="{BB962C8B-B14F-4D97-AF65-F5344CB8AC3E}">
        <p14:creationId xmlns:p14="http://schemas.microsoft.com/office/powerpoint/2010/main" val="674471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Slide Number Placeholder 5"/>
          <p:cNvSpPr>
            <a:spLocks noGrp="1"/>
          </p:cNvSpPr>
          <p:nvPr>
            <p:ph type="sldNum" sz="quarter" idx="4"/>
          </p:nvPr>
        </p:nvSpPr>
        <p:spPr>
          <a:xfrm>
            <a:off x="6705600" y="6199632"/>
            <a:ext cx="2133600" cy="288925"/>
          </a:xfrm>
          <a:prstGeom prst="rect">
            <a:avLst/>
          </a:prstGeom>
        </p:spPr>
        <p:txBody>
          <a:bodyPr anchor="b" anchorCtr="0"/>
          <a:lstStyle>
            <a:lvl1pPr algn="r">
              <a:defRPr sz="1100">
                <a:solidFill>
                  <a:schemeClr val="tx1">
                    <a:lumMod val="65000"/>
                    <a:lumOff val="35000"/>
                  </a:schemeClr>
                </a:solidFill>
              </a:defRPr>
            </a:lvl1pPr>
          </a:lstStyle>
          <a:p>
            <a:fld id="{FF445594-FFE8-4E90-934C-EFF530110A38}" type="slidenum">
              <a:rPr lang="en-US" smtClean="0"/>
              <a:t>‹#›</a:t>
            </a:fld>
            <a:endParaRPr lang="en-US" dirty="0"/>
          </a:p>
        </p:txBody>
      </p:sp>
      <p:sp>
        <p:nvSpPr>
          <p:cNvPr id="4" name="Footer Placeholder 4"/>
          <p:cNvSpPr>
            <a:spLocks noGrp="1"/>
          </p:cNvSpPr>
          <p:nvPr>
            <p:ph type="ftr" sz="quarter" idx="3"/>
          </p:nvPr>
        </p:nvSpPr>
        <p:spPr>
          <a:xfrm>
            <a:off x="0" y="6199632"/>
            <a:ext cx="9144000" cy="381000"/>
          </a:xfrm>
          <a:prstGeom prst="rect">
            <a:avLst/>
          </a:prstGeom>
        </p:spPr>
        <p:txBody>
          <a:bodyPr anchor="b" anchorCtr="0"/>
          <a:lstStyle>
            <a:lvl1pPr algn="ctr">
              <a:lnSpc>
                <a:spcPts val="1200"/>
              </a:lnSpc>
              <a:defRPr sz="1100">
                <a:solidFill>
                  <a:schemeClr val="tx1">
                    <a:lumMod val="65000"/>
                    <a:lumOff val="35000"/>
                  </a:schemeClr>
                </a:solidFill>
              </a:defRPr>
            </a:lvl1pPr>
          </a:lstStyle>
          <a:p>
            <a:r>
              <a:rPr lang="en-US" smtClean="0"/>
              <a:t>Reaching across Arizona to provide comprehensive  quality health care for those in need</a:t>
            </a:r>
            <a:endParaRPr lang="en-US" dirty="0"/>
          </a:p>
        </p:txBody>
      </p:sp>
    </p:spTree>
    <p:extLst>
      <p:ext uri="{BB962C8B-B14F-4D97-AF65-F5344CB8AC3E}">
        <p14:creationId xmlns:p14="http://schemas.microsoft.com/office/powerpoint/2010/main" val="1543338456"/>
      </p:ext>
    </p:extLst>
  </p:cSld>
  <p:clrMap bg1="lt1" tx1="dk1" bg2="lt2" tx2="dk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4"/>
          <p:cNvSpPr>
            <a:spLocks noGrp="1"/>
          </p:cNvSpPr>
          <p:nvPr>
            <p:ph type="ctrTitle"/>
          </p:nvPr>
        </p:nvSpPr>
        <p:spPr/>
        <p:txBody>
          <a:bodyPr/>
          <a:lstStyle/>
          <a:p>
            <a:pPr eaLnBrk="1" fontAlgn="auto" hangingPunct="1">
              <a:spcAft>
                <a:spcPts val="0"/>
              </a:spcAft>
              <a:defRPr/>
            </a:pPr>
            <a:r>
              <a:rPr lang="en-US" altLang="en-US" dirty="0" smtClean="0"/>
              <a:t>AHCCCS Update</a:t>
            </a:r>
            <a:br>
              <a:rPr lang="en-US" altLang="en-US" dirty="0" smtClean="0"/>
            </a:br>
            <a:endParaRPr lang="en-US" altLang="en-US" dirty="0" smtClean="0"/>
          </a:p>
        </p:txBody>
      </p:sp>
      <p:sp>
        <p:nvSpPr>
          <p:cNvPr id="12291" name="Subtitle 1"/>
          <p:cNvSpPr>
            <a:spLocks noGrp="1"/>
          </p:cNvSpPr>
          <p:nvPr>
            <p:ph type="subTitle"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endParaRPr lang="en-US" altLang="en-US" dirty="0" smtClean="0"/>
          </a:p>
        </p:txBody>
      </p:sp>
    </p:spTree>
    <p:extLst>
      <p:ext uri="{BB962C8B-B14F-4D97-AF65-F5344CB8AC3E}">
        <p14:creationId xmlns:p14="http://schemas.microsoft.com/office/powerpoint/2010/main" val="21689075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DD Statement</a:t>
            </a:r>
            <a:endParaRPr lang="en-US" dirty="0"/>
          </a:p>
        </p:txBody>
      </p:sp>
      <p:sp>
        <p:nvSpPr>
          <p:cNvPr id="7" name="Content Placeholder 6"/>
          <p:cNvSpPr>
            <a:spLocks noGrp="1"/>
          </p:cNvSpPr>
          <p:nvPr>
            <p:ph idx="1"/>
          </p:nvPr>
        </p:nvSpPr>
        <p:spPr/>
        <p:txBody>
          <a:bodyPr/>
          <a:lstStyle/>
          <a:p>
            <a:pPr marL="0" indent="0">
              <a:buNone/>
            </a:pPr>
            <a:r>
              <a:rPr lang="en-US" sz="2000" i="1" dirty="0" smtClean="0"/>
              <a:t>We </a:t>
            </a:r>
            <a:r>
              <a:rPr lang="en-US" sz="2000" i="1" dirty="0"/>
              <a:t>have received questions and have heard concerns from a number of individuals regarding the possibility of DDD merging into the AHCCCS Administration. </a:t>
            </a:r>
          </a:p>
          <a:p>
            <a:pPr marL="0" indent="0">
              <a:buNone/>
            </a:pPr>
            <a:r>
              <a:rPr lang="en-US" sz="2000" b="1" i="1" u="sng" dirty="0"/>
              <a:t>We can absolutely guarantee that there is no proposal to merge DDD within the AHCCCS Administration that has been discussed by either agency or the Governor’s Office. </a:t>
            </a:r>
            <a:endParaRPr lang="en-US" sz="2000" b="1" i="1" u="sng" dirty="0" smtClean="0"/>
          </a:p>
          <a:p>
            <a:pPr marL="0" indent="0">
              <a:buNone/>
            </a:pPr>
            <a:r>
              <a:rPr lang="en-US" sz="2000" i="1" dirty="0" smtClean="0"/>
              <a:t>AHCCCS </a:t>
            </a:r>
            <a:r>
              <a:rPr lang="en-US" sz="2000" i="1" dirty="0"/>
              <a:t>and DES DDD are having preliminary discussions around ways to improve accessing care for our members. Currently, members receive their physical health through a health plan, behavioral health through the RBHA and long term services and supports through DDD. They may also receive services through Medicare, Medicare Part D and CRS. </a:t>
            </a:r>
            <a:endParaRPr lang="en-US" sz="2000" i="1" dirty="0" smtClean="0"/>
          </a:p>
          <a:p>
            <a:pPr marL="0" indent="0">
              <a:buNone/>
            </a:pPr>
            <a:r>
              <a:rPr lang="en-US" sz="2000" i="1" dirty="0" smtClean="0"/>
              <a:t>In </a:t>
            </a:r>
            <a:r>
              <a:rPr lang="en-US" sz="2000" i="1" dirty="0"/>
              <a:t>order to more comprehensively and appropriately discuss these issues, the contracts have been extended a year to October 1, 2017. </a:t>
            </a:r>
          </a:p>
        </p:txBody>
      </p:sp>
      <p:sp>
        <p:nvSpPr>
          <p:cNvPr id="4" name="Slide Number Placeholder 3"/>
          <p:cNvSpPr>
            <a:spLocks noGrp="1"/>
          </p:cNvSpPr>
          <p:nvPr>
            <p:ph type="sldNum" sz="quarter" idx="4"/>
          </p:nvPr>
        </p:nvSpPr>
        <p:spPr/>
        <p:txBody>
          <a:bodyPr/>
          <a:lstStyle/>
          <a:p>
            <a:fld id="{FF445594-FFE8-4E90-934C-EFF530110A38}" type="slidenum">
              <a:rPr lang="en-US" smtClean="0"/>
              <a:t>10</a:t>
            </a:fld>
            <a:endParaRPr lang="en-US" dirty="0"/>
          </a:p>
        </p:txBody>
      </p:sp>
      <p:sp>
        <p:nvSpPr>
          <p:cNvPr id="5" name="Footer Placeholder 4"/>
          <p:cNvSpPr>
            <a:spLocks noGrp="1"/>
          </p:cNvSpPr>
          <p:nvPr>
            <p:ph type="ftr" sz="quarter" idx="3"/>
          </p:nvPr>
        </p:nvSpPr>
        <p:spPr/>
        <p:txBody>
          <a:bodyPr/>
          <a:lstStyle/>
          <a:p>
            <a:r>
              <a:rPr lang="en-US" smtClean="0"/>
              <a:t>Reaching across Arizona to provide comprehensive </a:t>
            </a:r>
            <a:br>
              <a:rPr lang="en-US" smtClean="0"/>
            </a:br>
            <a:r>
              <a:rPr lang="en-US" smtClean="0"/>
              <a:t>quality health care for those in need</a:t>
            </a:r>
            <a:endParaRPr lang="en-US" dirty="0"/>
          </a:p>
        </p:txBody>
      </p:sp>
    </p:spTree>
    <p:extLst>
      <p:ext uri="{BB962C8B-B14F-4D97-AF65-F5344CB8AC3E}">
        <p14:creationId xmlns:p14="http://schemas.microsoft.com/office/powerpoint/2010/main" val="1215475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DSNP News</a:t>
            </a:r>
            <a:endParaRPr lang="en-US" dirty="0"/>
          </a:p>
        </p:txBody>
      </p:sp>
      <p:sp>
        <p:nvSpPr>
          <p:cNvPr id="3" name="Content Placeholder 2"/>
          <p:cNvSpPr>
            <a:spLocks noGrp="1"/>
          </p:cNvSpPr>
          <p:nvPr>
            <p:ph idx="1"/>
          </p:nvPr>
        </p:nvSpPr>
        <p:spPr/>
        <p:txBody>
          <a:bodyPr/>
          <a:lstStyle/>
          <a:p>
            <a:r>
              <a:rPr lang="en-US" dirty="0" smtClean="0"/>
              <a:t>HCC Adjustment – need supportive comments – due November 25, 2015</a:t>
            </a:r>
          </a:p>
          <a:p>
            <a:r>
              <a:rPr lang="en-US" dirty="0" smtClean="0"/>
              <a:t>Seamless Conversion – need to get adjusted letters in – AHCCCS will follow-up with CMS</a:t>
            </a:r>
          </a:p>
          <a:p>
            <a:r>
              <a:rPr lang="en-US" dirty="0" smtClean="0"/>
              <a:t>Star Ratings – be looking </a:t>
            </a:r>
            <a:endParaRPr lang="en-US" dirty="0"/>
          </a:p>
        </p:txBody>
      </p:sp>
      <p:sp>
        <p:nvSpPr>
          <p:cNvPr id="4" name="Slide Number Placeholder 3"/>
          <p:cNvSpPr>
            <a:spLocks noGrp="1"/>
          </p:cNvSpPr>
          <p:nvPr>
            <p:ph type="sldNum" sz="quarter" idx="4"/>
          </p:nvPr>
        </p:nvSpPr>
        <p:spPr/>
        <p:txBody>
          <a:bodyPr/>
          <a:lstStyle/>
          <a:p>
            <a:fld id="{FF445594-FFE8-4E90-934C-EFF530110A38}" type="slidenum">
              <a:rPr lang="en-US" smtClean="0"/>
              <a:t>11</a:t>
            </a:fld>
            <a:endParaRPr lang="en-US" dirty="0"/>
          </a:p>
        </p:txBody>
      </p:sp>
      <p:sp>
        <p:nvSpPr>
          <p:cNvPr id="5" name="Footer Placeholder 4"/>
          <p:cNvSpPr>
            <a:spLocks noGrp="1"/>
          </p:cNvSpPr>
          <p:nvPr>
            <p:ph type="ftr" sz="quarter" idx="3"/>
          </p:nvPr>
        </p:nvSpPr>
        <p:spPr/>
        <p:txBody>
          <a:bodyPr/>
          <a:lstStyle/>
          <a:p>
            <a:r>
              <a:rPr lang="en-US" smtClean="0"/>
              <a:t>Reaching across Arizona to provide comprehensive </a:t>
            </a:r>
            <a:br>
              <a:rPr lang="en-US" smtClean="0"/>
            </a:br>
            <a:r>
              <a:rPr lang="en-US" smtClean="0"/>
              <a:t>quality health care for those in need</a:t>
            </a:r>
            <a:endParaRPr lang="en-US" dirty="0"/>
          </a:p>
        </p:txBody>
      </p:sp>
    </p:spTree>
    <p:extLst>
      <p:ext uri="{BB962C8B-B14F-4D97-AF65-F5344CB8AC3E}">
        <p14:creationId xmlns:p14="http://schemas.microsoft.com/office/powerpoint/2010/main" val="22255866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Federal Guidance/Rules</a:t>
            </a:r>
            <a:endParaRPr lang="en-US" dirty="0"/>
          </a:p>
        </p:txBody>
      </p:sp>
      <p:sp>
        <p:nvSpPr>
          <p:cNvPr id="3" name="Content Placeholder 2"/>
          <p:cNvSpPr>
            <a:spLocks noGrp="1"/>
          </p:cNvSpPr>
          <p:nvPr>
            <p:ph idx="1"/>
          </p:nvPr>
        </p:nvSpPr>
        <p:spPr>
          <a:xfrm>
            <a:off x="457200" y="1447800"/>
            <a:ext cx="8382000" cy="4525963"/>
          </a:xfrm>
        </p:spPr>
        <p:txBody>
          <a:bodyPr/>
          <a:lstStyle/>
          <a:p>
            <a:r>
              <a:rPr lang="en-US" sz="2200" dirty="0" smtClean="0"/>
              <a:t>DOL – OT for companionship - in effect</a:t>
            </a:r>
          </a:p>
          <a:p>
            <a:r>
              <a:rPr lang="en-US" sz="2200" dirty="0" smtClean="0"/>
              <a:t>Access to Care </a:t>
            </a:r>
            <a:r>
              <a:rPr lang="en-US" sz="2200" dirty="0" err="1" smtClean="0"/>
              <a:t>Reg</a:t>
            </a:r>
            <a:r>
              <a:rPr lang="en-US" sz="2200" dirty="0" smtClean="0"/>
              <a:t> Requirements - FFS</a:t>
            </a:r>
          </a:p>
          <a:p>
            <a:pPr lvl="1"/>
            <a:r>
              <a:rPr lang="en-US" sz="2200" dirty="0" smtClean="0"/>
              <a:t>7-1-16 Report – </a:t>
            </a:r>
          </a:p>
          <a:p>
            <a:pPr lvl="2"/>
            <a:r>
              <a:rPr lang="en-US" sz="2200" dirty="0" smtClean="0"/>
              <a:t>Primary Care – Physician –FQHC – dental</a:t>
            </a:r>
          </a:p>
          <a:p>
            <a:pPr lvl="2"/>
            <a:r>
              <a:rPr lang="en-US" sz="2200" dirty="0" smtClean="0"/>
              <a:t>Specialty services</a:t>
            </a:r>
          </a:p>
          <a:p>
            <a:pPr lvl="2"/>
            <a:r>
              <a:rPr lang="en-US" sz="2200" dirty="0" smtClean="0"/>
              <a:t>Pre and post natal – labor and delivery</a:t>
            </a:r>
          </a:p>
          <a:p>
            <a:pPr lvl="2"/>
            <a:r>
              <a:rPr lang="en-US" sz="2200" dirty="0" smtClean="0"/>
              <a:t>Behavioral Health</a:t>
            </a:r>
          </a:p>
          <a:p>
            <a:pPr lvl="2"/>
            <a:r>
              <a:rPr lang="en-US" sz="2200" dirty="0" smtClean="0"/>
              <a:t>Home Health</a:t>
            </a:r>
          </a:p>
          <a:p>
            <a:pPr lvl="1"/>
            <a:r>
              <a:rPr lang="en-US" sz="2200" dirty="0" smtClean="0"/>
              <a:t>If reductions need to demonstrate access</a:t>
            </a:r>
          </a:p>
          <a:p>
            <a:r>
              <a:rPr lang="en-US" sz="2200" dirty="0" smtClean="0"/>
              <a:t>Proposed </a:t>
            </a:r>
            <a:r>
              <a:rPr lang="en-US" sz="2200" dirty="0" err="1" smtClean="0"/>
              <a:t>Reg</a:t>
            </a:r>
            <a:r>
              <a:rPr lang="en-US" sz="2200" dirty="0" smtClean="0"/>
              <a:t> – prohibit discrimination on the basis of sex</a:t>
            </a:r>
          </a:p>
          <a:p>
            <a:r>
              <a:rPr lang="en-US" sz="2200" dirty="0" err="1" smtClean="0"/>
              <a:t>Hep</a:t>
            </a:r>
            <a:r>
              <a:rPr lang="en-US" sz="2200" dirty="0" smtClean="0"/>
              <a:t> C Guidance</a:t>
            </a:r>
          </a:p>
          <a:p>
            <a:endParaRPr lang="en-US" dirty="0"/>
          </a:p>
        </p:txBody>
      </p:sp>
      <p:sp>
        <p:nvSpPr>
          <p:cNvPr id="4" name="Slide Number Placeholder 3"/>
          <p:cNvSpPr>
            <a:spLocks noGrp="1"/>
          </p:cNvSpPr>
          <p:nvPr>
            <p:ph type="sldNum" sz="quarter" idx="4"/>
          </p:nvPr>
        </p:nvSpPr>
        <p:spPr/>
        <p:txBody>
          <a:bodyPr/>
          <a:lstStyle/>
          <a:p>
            <a:fld id="{FF445594-FFE8-4E90-934C-EFF530110A38}" type="slidenum">
              <a:rPr lang="en-US" smtClean="0"/>
              <a:t>12</a:t>
            </a:fld>
            <a:endParaRPr lang="en-US" dirty="0"/>
          </a:p>
        </p:txBody>
      </p:sp>
      <p:sp>
        <p:nvSpPr>
          <p:cNvPr id="5" name="Footer Placeholder 4"/>
          <p:cNvSpPr>
            <a:spLocks noGrp="1"/>
          </p:cNvSpPr>
          <p:nvPr>
            <p:ph type="ftr" sz="quarter" idx="3"/>
          </p:nvPr>
        </p:nvSpPr>
        <p:spPr/>
        <p:txBody>
          <a:bodyPr/>
          <a:lstStyle/>
          <a:p>
            <a:r>
              <a:rPr lang="en-US" smtClean="0"/>
              <a:t>Reaching across Arizona to provide comprehensive </a:t>
            </a:r>
            <a:br>
              <a:rPr lang="en-US" smtClean="0"/>
            </a:br>
            <a:r>
              <a:rPr lang="en-US" smtClean="0"/>
              <a:t>quality health care for those in need</a:t>
            </a:r>
            <a:endParaRPr lang="en-US" dirty="0"/>
          </a:p>
        </p:txBody>
      </p:sp>
    </p:spTree>
    <p:extLst>
      <p:ext uri="{BB962C8B-B14F-4D97-AF65-F5344CB8AC3E}">
        <p14:creationId xmlns:p14="http://schemas.microsoft.com/office/powerpoint/2010/main" val="25464210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Medicaid Director Tenure</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3844577"/>
              </p:ext>
            </p:extLst>
          </p:nvPr>
        </p:nvGraphicFramePr>
        <p:xfrm>
          <a:off x="457200" y="1600200"/>
          <a:ext cx="8382000" cy="4373563"/>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FF445594-FFE8-4E90-934C-EFF530110A38}" type="slidenum">
              <a:rPr lang="en-US" smtClean="0"/>
              <a:t>13</a:t>
            </a:fld>
            <a:endParaRPr lang="en-US" dirty="0"/>
          </a:p>
        </p:txBody>
      </p:sp>
      <p:sp>
        <p:nvSpPr>
          <p:cNvPr id="5" name="Footer Placeholder 4"/>
          <p:cNvSpPr>
            <a:spLocks noGrp="1"/>
          </p:cNvSpPr>
          <p:nvPr>
            <p:ph type="ftr" sz="quarter" idx="3"/>
          </p:nvPr>
        </p:nvSpPr>
        <p:spPr/>
        <p:txBody>
          <a:bodyPr/>
          <a:lstStyle/>
          <a:p>
            <a:r>
              <a:rPr lang="en-US" smtClean="0"/>
              <a:t>Reaching across Arizona to provide comprehensive </a:t>
            </a:r>
            <a:br>
              <a:rPr lang="en-US" smtClean="0"/>
            </a:br>
            <a:r>
              <a:rPr lang="en-US" smtClean="0"/>
              <a:t>quality health care for those in need</a:t>
            </a:r>
            <a:endParaRPr lang="en-US" dirty="0"/>
          </a:p>
        </p:txBody>
      </p:sp>
    </p:spTree>
    <p:extLst>
      <p:ext uri="{BB962C8B-B14F-4D97-AF65-F5344CB8AC3E}">
        <p14:creationId xmlns:p14="http://schemas.microsoft.com/office/powerpoint/2010/main" val="12702980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Average Medicaid Director Tenure</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616134978"/>
              </p:ext>
            </p:extLst>
          </p:nvPr>
        </p:nvGraphicFramePr>
        <p:xfrm>
          <a:off x="457200" y="1600200"/>
          <a:ext cx="8382000" cy="43735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
          </p:nvPr>
        </p:nvSpPr>
        <p:spPr/>
        <p:txBody>
          <a:bodyPr/>
          <a:lstStyle/>
          <a:p>
            <a:fld id="{FF445594-FFE8-4E90-934C-EFF530110A38}" type="slidenum">
              <a:rPr lang="en-US" smtClean="0"/>
              <a:t>14</a:t>
            </a:fld>
            <a:endParaRPr lang="en-US" dirty="0"/>
          </a:p>
        </p:txBody>
      </p:sp>
      <p:sp>
        <p:nvSpPr>
          <p:cNvPr id="5" name="Footer Placeholder 4"/>
          <p:cNvSpPr>
            <a:spLocks noGrp="1"/>
          </p:cNvSpPr>
          <p:nvPr>
            <p:ph type="ftr" sz="quarter" idx="3"/>
          </p:nvPr>
        </p:nvSpPr>
        <p:spPr/>
        <p:txBody>
          <a:bodyPr/>
          <a:lstStyle/>
          <a:p>
            <a:r>
              <a:rPr lang="en-US" smtClean="0"/>
              <a:t>Reaching across Arizona to provide comprehensive </a:t>
            </a:r>
            <a:br>
              <a:rPr lang="en-US" smtClean="0"/>
            </a:br>
            <a:r>
              <a:rPr lang="en-US" smtClean="0"/>
              <a:t>quality health care for those in need</a:t>
            </a:r>
            <a:endParaRPr lang="en-US" dirty="0"/>
          </a:p>
        </p:txBody>
      </p:sp>
    </p:spTree>
    <p:extLst>
      <p:ext uri="{BB962C8B-B14F-4D97-AF65-F5344CB8AC3E}">
        <p14:creationId xmlns:p14="http://schemas.microsoft.com/office/powerpoint/2010/main" val="5978121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Barriers To Innovation</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234495654"/>
              </p:ext>
            </p:extLst>
          </p:nvPr>
        </p:nvGraphicFramePr>
        <p:xfrm>
          <a:off x="304800" y="1828800"/>
          <a:ext cx="8534400" cy="3505199"/>
        </p:xfrm>
        <a:graphic>
          <a:graphicData uri="http://schemas.openxmlformats.org/drawingml/2006/table">
            <a:tbl>
              <a:tblPr firstRow="1" bandRow="1">
                <a:tableStyleId>{5C22544A-7EE6-4342-B048-85BDC9FD1C3A}</a:tableStyleId>
              </a:tblPr>
              <a:tblGrid>
                <a:gridCol w="4267200"/>
                <a:gridCol w="4267200"/>
              </a:tblGrid>
              <a:tr h="867266">
                <a:tc>
                  <a:txBody>
                    <a:bodyPr/>
                    <a:lstStyle/>
                    <a:p>
                      <a:r>
                        <a:rPr lang="en-US" sz="3200" dirty="0" smtClean="0"/>
                        <a:t>Staffing</a:t>
                      </a:r>
                      <a:endParaRPr lang="en-US" sz="3200" dirty="0"/>
                    </a:p>
                  </a:txBody>
                  <a:tcPr/>
                </a:tc>
                <a:tc>
                  <a:txBody>
                    <a:bodyPr/>
                    <a:lstStyle/>
                    <a:p>
                      <a:r>
                        <a:rPr lang="en-US" sz="3200" dirty="0" smtClean="0"/>
                        <a:t>84%</a:t>
                      </a:r>
                      <a:endParaRPr lang="en-US" sz="3200" dirty="0"/>
                    </a:p>
                  </a:txBody>
                  <a:tcPr/>
                </a:tc>
              </a:tr>
              <a:tr h="879311">
                <a:tc>
                  <a:txBody>
                    <a:bodyPr/>
                    <a:lstStyle/>
                    <a:p>
                      <a:r>
                        <a:rPr lang="en-US" sz="3200" dirty="0" smtClean="0"/>
                        <a:t>Data and Systems</a:t>
                      </a:r>
                      <a:endParaRPr lang="en-US" sz="3200" dirty="0"/>
                    </a:p>
                  </a:txBody>
                  <a:tcPr/>
                </a:tc>
                <a:tc>
                  <a:txBody>
                    <a:bodyPr/>
                    <a:lstStyle/>
                    <a:p>
                      <a:r>
                        <a:rPr lang="en-US" sz="3200" dirty="0" smtClean="0"/>
                        <a:t>81%</a:t>
                      </a:r>
                      <a:endParaRPr lang="en-US" sz="3200" dirty="0"/>
                    </a:p>
                  </a:txBody>
                  <a:tcPr/>
                </a:tc>
              </a:tr>
              <a:tr h="879311">
                <a:tc>
                  <a:txBody>
                    <a:bodyPr/>
                    <a:lstStyle/>
                    <a:p>
                      <a:r>
                        <a:rPr lang="en-US" sz="3200" dirty="0" smtClean="0"/>
                        <a:t>Admin Budgets</a:t>
                      </a:r>
                      <a:r>
                        <a:rPr lang="en-US" sz="3200" baseline="0" dirty="0" smtClean="0"/>
                        <a:t> </a:t>
                      </a:r>
                      <a:endParaRPr lang="en-US" sz="3200" dirty="0"/>
                    </a:p>
                  </a:txBody>
                  <a:tcPr/>
                </a:tc>
                <a:tc>
                  <a:txBody>
                    <a:bodyPr/>
                    <a:lstStyle/>
                    <a:p>
                      <a:r>
                        <a:rPr lang="en-US" sz="3200" dirty="0" smtClean="0"/>
                        <a:t>62%</a:t>
                      </a:r>
                      <a:endParaRPr lang="en-US" sz="3200" dirty="0"/>
                    </a:p>
                  </a:txBody>
                  <a:tcPr/>
                </a:tc>
              </a:tr>
              <a:tr h="879311">
                <a:tc>
                  <a:txBody>
                    <a:bodyPr/>
                    <a:lstStyle/>
                    <a:p>
                      <a:r>
                        <a:rPr lang="en-US" sz="3200" dirty="0" smtClean="0"/>
                        <a:t>Complex</a:t>
                      </a:r>
                      <a:r>
                        <a:rPr lang="en-US" sz="3200" baseline="0" dirty="0" smtClean="0"/>
                        <a:t> Procurements</a:t>
                      </a:r>
                      <a:endParaRPr lang="en-US" sz="3200" dirty="0"/>
                    </a:p>
                  </a:txBody>
                  <a:tcPr/>
                </a:tc>
                <a:tc>
                  <a:txBody>
                    <a:bodyPr/>
                    <a:lstStyle/>
                    <a:p>
                      <a:r>
                        <a:rPr lang="en-US" sz="3200" dirty="0" smtClean="0"/>
                        <a:t>51%</a:t>
                      </a:r>
                      <a:endParaRPr lang="en-US" sz="3200" dirty="0"/>
                    </a:p>
                  </a:txBody>
                  <a:tcPr/>
                </a:tc>
              </a:tr>
            </a:tbl>
          </a:graphicData>
        </a:graphic>
      </p:graphicFrame>
      <p:sp>
        <p:nvSpPr>
          <p:cNvPr id="4" name="Slide Number Placeholder 3"/>
          <p:cNvSpPr>
            <a:spLocks noGrp="1"/>
          </p:cNvSpPr>
          <p:nvPr>
            <p:ph type="sldNum" sz="quarter" idx="4"/>
          </p:nvPr>
        </p:nvSpPr>
        <p:spPr/>
        <p:txBody>
          <a:bodyPr/>
          <a:lstStyle/>
          <a:p>
            <a:fld id="{FF445594-FFE8-4E90-934C-EFF530110A38}" type="slidenum">
              <a:rPr lang="en-US" smtClean="0"/>
              <a:t>15</a:t>
            </a:fld>
            <a:endParaRPr lang="en-US" dirty="0"/>
          </a:p>
        </p:txBody>
      </p:sp>
      <p:sp>
        <p:nvSpPr>
          <p:cNvPr id="5" name="Footer Placeholder 4"/>
          <p:cNvSpPr>
            <a:spLocks noGrp="1"/>
          </p:cNvSpPr>
          <p:nvPr>
            <p:ph type="ftr" sz="quarter" idx="3"/>
          </p:nvPr>
        </p:nvSpPr>
        <p:spPr/>
        <p:txBody>
          <a:bodyPr/>
          <a:lstStyle/>
          <a:p>
            <a:r>
              <a:rPr lang="en-US" smtClean="0"/>
              <a:t>Reaching across Arizona to provide comprehensive </a:t>
            </a:r>
            <a:br>
              <a:rPr lang="en-US" smtClean="0"/>
            </a:br>
            <a:r>
              <a:rPr lang="en-US" smtClean="0"/>
              <a:t>quality health care for those in need</a:t>
            </a:r>
            <a:endParaRPr lang="en-US" dirty="0"/>
          </a:p>
        </p:txBody>
      </p:sp>
    </p:spTree>
    <p:extLst>
      <p:ext uri="{BB962C8B-B14F-4D97-AF65-F5344CB8AC3E}">
        <p14:creationId xmlns:p14="http://schemas.microsoft.com/office/powerpoint/2010/main" val="9806403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Drives Change</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288432721"/>
              </p:ext>
            </p:extLst>
          </p:nvPr>
        </p:nvGraphicFramePr>
        <p:xfrm>
          <a:off x="533400" y="1600200"/>
          <a:ext cx="8305800" cy="3962400"/>
        </p:xfrm>
        <a:graphic>
          <a:graphicData uri="http://schemas.openxmlformats.org/drawingml/2006/table">
            <a:tbl>
              <a:tblPr firstRow="1" bandRow="1">
                <a:tableStyleId>{5C22544A-7EE6-4342-B048-85BDC9FD1C3A}</a:tableStyleId>
              </a:tblPr>
              <a:tblGrid>
                <a:gridCol w="4152900"/>
                <a:gridCol w="4152900"/>
              </a:tblGrid>
              <a:tr h="792480">
                <a:tc>
                  <a:txBody>
                    <a:bodyPr/>
                    <a:lstStyle/>
                    <a:p>
                      <a:r>
                        <a:rPr lang="en-US" sz="3200" dirty="0" smtClean="0"/>
                        <a:t>Governor</a:t>
                      </a:r>
                      <a:endParaRPr lang="en-US" sz="3200" dirty="0"/>
                    </a:p>
                  </a:txBody>
                  <a:tcPr/>
                </a:tc>
                <a:tc>
                  <a:txBody>
                    <a:bodyPr/>
                    <a:lstStyle/>
                    <a:p>
                      <a:r>
                        <a:rPr lang="en-US" sz="3200" dirty="0" smtClean="0"/>
                        <a:t>57%</a:t>
                      </a:r>
                      <a:endParaRPr lang="en-US" sz="3200" dirty="0"/>
                    </a:p>
                  </a:txBody>
                  <a:tcPr/>
                </a:tc>
              </a:tr>
              <a:tr h="792480">
                <a:tc>
                  <a:txBody>
                    <a:bodyPr/>
                    <a:lstStyle/>
                    <a:p>
                      <a:r>
                        <a:rPr lang="en-US" sz="3200" dirty="0" smtClean="0"/>
                        <a:t>Director</a:t>
                      </a:r>
                      <a:endParaRPr lang="en-US" sz="3200" dirty="0"/>
                    </a:p>
                  </a:txBody>
                  <a:tcPr/>
                </a:tc>
                <a:tc>
                  <a:txBody>
                    <a:bodyPr/>
                    <a:lstStyle/>
                    <a:p>
                      <a:r>
                        <a:rPr lang="en-US" sz="3200" dirty="0" smtClean="0"/>
                        <a:t>39%</a:t>
                      </a:r>
                      <a:endParaRPr lang="en-US" sz="3200" dirty="0"/>
                    </a:p>
                  </a:txBody>
                  <a:tcPr/>
                </a:tc>
              </a:tr>
              <a:tr h="792480">
                <a:tc>
                  <a:txBody>
                    <a:bodyPr/>
                    <a:lstStyle/>
                    <a:p>
                      <a:r>
                        <a:rPr lang="en-US" sz="3200" dirty="0" smtClean="0"/>
                        <a:t>Budget</a:t>
                      </a:r>
                      <a:r>
                        <a:rPr lang="en-US" sz="3200" baseline="0" dirty="0" smtClean="0"/>
                        <a:t> </a:t>
                      </a:r>
                      <a:endParaRPr lang="en-US" sz="3200" dirty="0"/>
                    </a:p>
                  </a:txBody>
                  <a:tcPr/>
                </a:tc>
                <a:tc>
                  <a:txBody>
                    <a:bodyPr/>
                    <a:lstStyle/>
                    <a:p>
                      <a:r>
                        <a:rPr lang="en-US" sz="3200" dirty="0" smtClean="0"/>
                        <a:t>30%</a:t>
                      </a:r>
                    </a:p>
                  </a:txBody>
                  <a:tcPr/>
                </a:tc>
              </a:tr>
              <a:tr h="792480">
                <a:tc>
                  <a:txBody>
                    <a:bodyPr/>
                    <a:lstStyle/>
                    <a:p>
                      <a:r>
                        <a:rPr lang="en-US" sz="3200" dirty="0" smtClean="0"/>
                        <a:t>Legislature</a:t>
                      </a:r>
                      <a:endParaRPr lang="en-US" sz="3200" dirty="0"/>
                    </a:p>
                  </a:txBody>
                  <a:tcPr/>
                </a:tc>
                <a:tc>
                  <a:txBody>
                    <a:bodyPr/>
                    <a:lstStyle/>
                    <a:p>
                      <a:r>
                        <a:rPr lang="en-US" sz="3200" dirty="0" smtClean="0"/>
                        <a:t>26%</a:t>
                      </a:r>
                      <a:endParaRPr lang="en-US" sz="3200" dirty="0"/>
                    </a:p>
                  </a:txBody>
                  <a:tcPr/>
                </a:tc>
              </a:tr>
              <a:tr h="792480">
                <a:tc>
                  <a:txBody>
                    <a:bodyPr/>
                    <a:lstStyle/>
                    <a:p>
                      <a:r>
                        <a:rPr lang="en-US" sz="3200" dirty="0" smtClean="0"/>
                        <a:t>CMS</a:t>
                      </a:r>
                      <a:endParaRPr lang="en-US" sz="3200" dirty="0"/>
                    </a:p>
                  </a:txBody>
                  <a:tcPr/>
                </a:tc>
                <a:tc>
                  <a:txBody>
                    <a:bodyPr/>
                    <a:lstStyle/>
                    <a:p>
                      <a:r>
                        <a:rPr lang="en-US" sz="3200" dirty="0" smtClean="0"/>
                        <a:t>22%</a:t>
                      </a:r>
                      <a:endParaRPr lang="en-US" sz="3200" dirty="0"/>
                    </a:p>
                  </a:txBody>
                  <a:tcPr/>
                </a:tc>
              </a:tr>
            </a:tbl>
          </a:graphicData>
        </a:graphic>
      </p:graphicFrame>
      <p:sp>
        <p:nvSpPr>
          <p:cNvPr id="4" name="Slide Number Placeholder 3"/>
          <p:cNvSpPr>
            <a:spLocks noGrp="1"/>
          </p:cNvSpPr>
          <p:nvPr>
            <p:ph type="sldNum" sz="quarter" idx="4"/>
          </p:nvPr>
        </p:nvSpPr>
        <p:spPr/>
        <p:txBody>
          <a:bodyPr/>
          <a:lstStyle/>
          <a:p>
            <a:fld id="{FF445594-FFE8-4E90-934C-EFF530110A38}" type="slidenum">
              <a:rPr lang="en-US" smtClean="0"/>
              <a:t>16</a:t>
            </a:fld>
            <a:endParaRPr lang="en-US" dirty="0"/>
          </a:p>
        </p:txBody>
      </p:sp>
      <p:sp>
        <p:nvSpPr>
          <p:cNvPr id="5" name="Footer Placeholder 4"/>
          <p:cNvSpPr>
            <a:spLocks noGrp="1"/>
          </p:cNvSpPr>
          <p:nvPr>
            <p:ph type="ftr" sz="quarter" idx="3"/>
          </p:nvPr>
        </p:nvSpPr>
        <p:spPr/>
        <p:txBody>
          <a:bodyPr/>
          <a:lstStyle/>
          <a:p>
            <a:r>
              <a:rPr lang="en-US" smtClean="0"/>
              <a:t>Reaching across Arizona to provide comprehensive </a:t>
            </a:r>
            <a:br>
              <a:rPr lang="en-US" smtClean="0"/>
            </a:br>
            <a:r>
              <a:rPr lang="en-US" smtClean="0"/>
              <a:t>quality health care for those in need</a:t>
            </a:r>
            <a:endParaRPr lang="en-US" dirty="0"/>
          </a:p>
        </p:txBody>
      </p:sp>
    </p:spTree>
    <p:extLst>
      <p:ext uri="{BB962C8B-B14F-4D97-AF65-F5344CB8AC3E}">
        <p14:creationId xmlns:p14="http://schemas.microsoft.com/office/powerpoint/2010/main" val="13041537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Delivery System Initiatives </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52592438"/>
              </p:ext>
            </p:extLst>
          </p:nvPr>
        </p:nvGraphicFramePr>
        <p:xfrm>
          <a:off x="457200" y="1600200"/>
          <a:ext cx="8382000" cy="4373563"/>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FF445594-FFE8-4E90-934C-EFF530110A38}" type="slidenum">
              <a:rPr lang="en-US" smtClean="0"/>
              <a:t>17</a:t>
            </a:fld>
            <a:endParaRPr lang="en-US" dirty="0"/>
          </a:p>
        </p:txBody>
      </p:sp>
      <p:sp>
        <p:nvSpPr>
          <p:cNvPr id="5" name="Footer Placeholder 4"/>
          <p:cNvSpPr>
            <a:spLocks noGrp="1"/>
          </p:cNvSpPr>
          <p:nvPr>
            <p:ph type="ftr" sz="quarter" idx="3"/>
          </p:nvPr>
        </p:nvSpPr>
        <p:spPr/>
        <p:txBody>
          <a:bodyPr/>
          <a:lstStyle/>
          <a:p>
            <a:r>
              <a:rPr lang="en-US" smtClean="0"/>
              <a:t>Reaching across Arizona to provide comprehensive </a:t>
            </a:r>
            <a:br>
              <a:rPr lang="en-US" smtClean="0"/>
            </a:br>
            <a:r>
              <a:rPr lang="en-US" smtClean="0"/>
              <a:t>quality health care for those in need</a:t>
            </a:r>
            <a:endParaRPr lang="en-US" dirty="0"/>
          </a:p>
        </p:txBody>
      </p:sp>
    </p:spTree>
    <p:extLst>
      <p:ext uri="{BB962C8B-B14F-4D97-AF65-F5344CB8AC3E}">
        <p14:creationId xmlns:p14="http://schemas.microsoft.com/office/powerpoint/2010/main" val="1065858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Delivery System Reforms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35428598"/>
              </p:ext>
            </p:extLst>
          </p:nvPr>
        </p:nvGraphicFramePr>
        <p:xfrm>
          <a:off x="457200" y="1600200"/>
          <a:ext cx="8382000" cy="4373563"/>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FF445594-FFE8-4E90-934C-EFF530110A38}" type="slidenum">
              <a:rPr lang="en-US" smtClean="0"/>
              <a:t>18</a:t>
            </a:fld>
            <a:endParaRPr lang="en-US" dirty="0"/>
          </a:p>
        </p:txBody>
      </p:sp>
      <p:sp>
        <p:nvSpPr>
          <p:cNvPr id="5" name="Footer Placeholder 4"/>
          <p:cNvSpPr>
            <a:spLocks noGrp="1"/>
          </p:cNvSpPr>
          <p:nvPr>
            <p:ph type="ftr" sz="quarter" idx="3"/>
          </p:nvPr>
        </p:nvSpPr>
        <p:spPr/>
        <p:txBody>
          <a:bodyPr/>
          <a:lstStyle/>
          <a:p>
            <a:r>
              <a:rPr lang="en-US" smtClean="0"/>
              <a:t>Reaching across Arizona to provide comprehensive </a:t>
            </a:r>
            <a:br>
              <a:rPr lang="en-US" smtClean="0"/>
            </a:br>
            <a:r>
              <a:rPr lang="en-US" smtClean="0"/>
              <a:t>quality health care for those in need</a:t>
            </a:r>
            <a:endParaRPr lang="en-US" dirty="0"/>
          </a:p>
        </p:txBody>
      </p:sp>
    </p:spTree>
    <p:extLst>
      <p:ext uri="{BB962C8B-B14F-4D97-AF65-F5344CB8AC3E}">
        <p14:creationId xmlns:p14="http://schemas.microsoft.com/office/powerpoint/2010/main" val="8919352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Being Mortal – </a:t>
            </a:r>
            <a:r>
              <a:rPr lang="en-US" dirty="0" err="1" smtClean="0"/>
              <a:t>Atul</a:t>
            </a:r>
            <a:r>
              <a:rPr lang="en-US" dirty="0" smtClean="0"/>
              <a:t> </a:t>
            </a:r>
            <a:r>
              <a:rPr lang="en-US" dirty="0" err="1" smtClean="0"/>
              <a:t>Gawande</a:t>
            </a:r>
            <a:endParaRPr lang="en-US" dirty="0"/>
          </a:p>
        </p:txBody>
      </p:sp>
      <p:sp>
        <p:nvSpPr>
          <p:cNvPr id="7" name="Content Placeholder 6"/>
          <p:cNvSpPr>
            <a:spLocks noGrp="1"/>
          </p:cNvSpPr>
          <p:nvPr>
            <p:ph idx="1"/>
          </p:nvPr>
        </p:nvSpPr>
        <p:spPr/>
        <p:txBody>
          <a:bodyPr/>
          <a:lstStyle/>
          <a:p>
            <a:r>
              <a:rPr lang="en-US" sz="2400" dirty="0" smtClean="0"/>
              <a:t>Medical advances have turned aging and dying into a medical experience doctors not ready for</a:t>
            </a:r>
          </a:p>
          <a:p>
            <a:r>
              <a:rPr lang="en-US" sz="2400" dirty="0" smtClean="0"/>
              <a:t>Geriatrics – good outcomes – poor finances</a:t>
            </a:r>
          </a:p>
          <a:p>
            <a:r>
              <a:rPr lang="en-US" sz="2400" dirty="0" smtClean="0"/>
              <a:t>97% of all Med students do not take a course in geriatrics</a:t>
            </a:r>
          </a:p>
          <a:p>
            <a:r>
              <a:rPr lang="en-US" sz="2400" dirty="0" smtClean="0"/>
              <a:t>1954 legislation created to establish NFs in response to rapid growth in hospitals – originally built for transitions</a:t>
            </a:r>
          </a:p>
          <a:p>
            <a:r>
              <a:rPr lang="en-US" sz="2400" dirty="0" smtClean="0"/>
              <a:t>1983 First Assisted Living Facility </a:t>
            </a:r>
          </a:p>
          <a:p>
            <a:r>
              <a:rPr lang="en-US" sz="2400" dirty="0" smtClean="0"/>
              <a:t>We want autonomy for ourselves – safety for parents</a:t>
            </a:r>
          </a:p>
          <a:p>
            <a:r>
              <a:rPr lang="en-US" sz="2400" dirty="0" smtClean="0"/>
              <a:t>Institution – “A safe life but devoid of anything we care about”</a:t>
            </a:r>
            <a:endParaRPr lang="en-US" sz="2400" dirty="0"/>
          </a:p>
        </p:txBody>
      </p:sp>
      <p:sp>
        <p:nvSpPr>
          <p:cNvPr id="4" name="Slide Number Placeholder 3"/>
          <p:cNvSpPr>
            <a:spLocks noGrp="1"/>
          </p:cNvSpPr>
          <p:nvPr>
            <p:ph type="sldNum" sz="quarter" idx="4"/>
          </p:nvPr>
        </p:nvSpPr>
        <p:spPr/>
        <p:txBody>
          <a:bodyPr/>
          <a:lstStyle/>
          <a:p>
            <a:fld id="{FF445594-FFE8-4E90-934C-EFF530110A38}" type="slidenum">
              <a:rPr lang="en-US" smtClean="0"/>
              <a:t>19</a:t>
            </a:fld>
            <a:endParaRPr lang="en-US" dirty="0"/>
          </a:p>
        </p:txBody>
      </p:sp>
      <p:sp>
        <p:nvSpPr>
          <p:cNvPr id="5" name="Footer Placeholder 4"/>
          <p:cNvSpPr>
            <a:spLocks noGrp="1"/>
          </p:cNvSpPr>
          <p:nvPr>
            <p:ph type="ftr" sz="quarter" idx="3"/>
          </p:nvPr>
        </p:nvSpPr>
        <p:spPr/>
        <p:txBody>
          <a:bodyPr/>
          <a:lstStyle/>
          <a:p>
            <a:r>
              <a:rPr lang="en-US" smtClean="0"/>
              <a:t>Reaching across Arizona to provide comprehensive </a:t>
            </a:r>
            <a:br>
              <a:rPr lang="en-US" smtClean="0"/>
            </a:br>
            <a:r>
              <a:rPr lang="en-US" smtClean="0"/>
              <a:t>quality health care for those in need</a:t>
            </a:r>
            <a:endParaRPr lang="en-US" dirty="0"/>
          </a:p>
        </p:txBody>
      </p:sp>
    </p:spTree>
    <p:extLst>
      <p:ext uri="{BB962C8B-B14F-4D97-AF65-F5344CB8AC3E}">
        <p14:creationId xmlns:p14="http://schemas.microsoft.com/office/powerpoint/2010/main" val="42054123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Centers of Excellence</a:t>
            </a:r>
            <a:endParaRPr lang="en-US" dirty="0"/>
          </a:p>
        </p:txBody>
      </p:sp>
      <p:sp>
        <p:nvSpPr>
          <p:cNvPr id="7" name="Content Placeholder 6"/>
          <p:cNvSpPr>
            <a:spLocks noGrp="1"/>
          </p:cNvSpPr>
          <p:nvPr>
            <p:ph idx="1"/>
          </p:nvPr>
        </p:nvSpPr>
        <p:spPr/>
        <p:txBody>
          <a:bodyPr/>
          <a:lstStyle/>
          <a:p>
            <a:pPr marL="0" indent="0">
              <a:buNone/>
            </a:pPr>
            <a:r>
              <a:rPr lang="en-US" sz="2000" i="1" dirty="0"/>
              <a:t>To encourage Contractor activity which incentivizes utilization of the best value providers for select, evidenced based, high volume procedures or conditions, the Contractor shall submit a Centers of Excellence Report to AHCCCS, DHCM by April 1, 2016, as specified in Attachment F3, Contractor Chart of Deliverables, outlining the Contractor’s approach to </a:t>
            </a:r>
            <a:r>
              <a:rPr lang="en-US" sz="2000" b="1" i="1" dirty="0"/>
              <a:t>developing</a:t>
            </a:r>
            <a:r>
              <a:rPr lang="en-US" sz="2000" i="1" dirty="0"/>
              <a:t> at least two Centers of Excellence for at least two different procedures or conditions. </a:t>
            </a:r>
            <a:endParaRPr lang="en-US" sz="2000" i="1" dirty="0" smtClean="0"/>
          </a:p>
          <a:p>
            <a:pPr marL="0" indent="0">
              <a:buNone/>
            </a:pPr>
            <a:r>
              <a:rPr lang="en-US" sz="2000" dirty="0" smtClean="0"/>
              <a:t>Looking for plan to </a:t>
            </a:r>
          </a:p>
          <a:p>
            <a:pPr marL="514350" indent="-514350">
              <a:buAutoNum type="arabicPeriod"/>
            </a:pPr>
            <a:r>
              <a:rPr lang="en-US" sz="2000" dirty="0" smtClean="0"/>
              <a:t>Identify COEs </a:t>
            </a:r>
          </a:p>
          <a:p>
            <a:pPr marL="514350" indent="-514350">
              <a:buAutoNum type="arabicPeriod"/>
            </a:pPr>
            <a:r>
              <a:rPr lang="en-US" sz="2000" dirty="0" smtClean="0"/>
              <a:t>Describe criteria that differentiate COEs</a:t>
            </a:r>
          </a:p>
          <a:p>
            <a:pPr marL="514350" indent="-514350">
              <a:buAutoNum type="arabicPeriod"/>
            </a:pPr>
            <a:r>
              <a:rPr lang="en-US" sz="2000" dirty="0" smtClean="0"/>
              <a:t>Strategy to Drive members to COEs</a:t>
            </a:r>
          </a:p>
          <a:p>
            <a:pPr marL="514350" indent="-514350">
              <a:buAutoNum type="arabicPeriod"/>
            </a:pPr>
            <a:r>
              <a:rPr lang="en-US" sz="2000" dirty="0" smtClean="0"/>
              <a:t>May look to develop COEs in select areas but recognize that is longer term strategy </a:t>
            </a:r>
            <a:endParaRPr lang="en-US" sz="2000" dirty="0"/>
          </a:p>
        </p:txBody>
      </p:sp>
      <p:sp>
        <p:nvSpPr>
          <p:cNvPr id="4" name="Slide Number Placeholder 3"/>
          <p:cNvSpPr>
            <a:spLocks noGrp="1"/>
          </p:cNvSpPr>
          <p:nvPr>
            <p:ph type="sldNum" sz="quarter" idx="4"/>
          </p:nvPr>
        </p:nvSpPr>
        <p:spPr/>
        <p:txBody>
          <a:bodyPr/>
          <a:lstStyle/>
          <a:p>
            <a:fld id="{FF445594-FFE8-4E90-934C-EFF530110A38}" type="slidenum">
              <a:rPr lang="en-US" smtClean="0"/>
              <a:t>2</a:t>
            </a:fld>
            <a:endParaRPr lang="en-US" dirty="0"/>
          </a:p>
        </p:txBody>
      </p:sp>
      <p:sp>
        <p:nvSpPr>
          <p:cNvPr id="5" name="Footer Placeholder 4"/>
          <p:cNvSpPr>
            <a:spLocks noGrp="1"/>
          </p:cNvSpPr>
          <p:nvPr>
            <p:ph type="ftr" sz="quarter" idx="3"/>
          </p:nvPr>
        </p:nvSpPr>
        <p:spPr/>
        <p:txBody>
          <a:bodyPr/>
          <a:lstStyle/>
          <a:p>
            <a:r>
              <a:rPr lang="en-US" smtClean="0"/>
              <a:t>Reaching across Arizona to provide comprehensive </a:t>
            </a:r>
            <a:br>
              <a:rPr lang="en-US" smtClean="0"/>
            </a:br>
            <a:r>
              <a:rPr lang="en-US" smtClean="0"/>
              <a:t>quality health care for those in need</a:t>
            </a:r>
            <a:endParaRPr lang="en-US" dirty="0"/>
          </a:p>
        </p:txBody>
      </p:sp>
    </p:spTree>
    <p:extLst>
      <p:ext uri="{BB962C8B-B14F-4D97-AF65-F5344CB8AC3E}">
        <p14:creationId xmlns:p14="http://schemas.microsoft.com/office/powerpoint/2010/main" val="16967027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Being Mortal – </a:t>
            </a:r>
            <a:r>
              <a:rPr lang="en-US" dirty="0" err="1"/>
              <a:t>Atul</a:t>
            </a:r>
            <a:r>
              <a:rPr lang="en-US" dirty="0"/>
              <a:t> </a:t>
            </a:r>
            <a:r>
              <a:rPr lang="en-US" dirty="0" err="1"/>
              <a:t>Gawande</a:t>
            </a:r>
            <a:endParaRPr lang="en-US" dirty="0"/>
          </a:p>
        </p:txBody>
      </p:sp>
      <p:sp>
        <p:nvSpPr>
          <p:cNvPr id="3" name="Content Placeholder 2"/>
          <p:cNvSpPr>
            <a:spLocks noGrp="1"/>
          </p:cNvSpPr>
          <p:nvPr>
            <p:ph idx="1"/>
          </p:nvPr>
        </p:nvSpPr>
        <p:spPr/>
        <p:txBody>
          <a:bodyPr/>
          <a:lstStyle/>
          <a:p>
            <a:r>
              <a:rPr lang="en-US" sz="2400" i="1" dirty="0" smtClean="0"/>
              <a:t>Medical profession concentrates on repair of health not sustenance of soul</a:t>
            </a:r>
          </a:p>
          <a:p>
            <a:r>
              <a:rPr lang="en-US" sz="2400" i="1" dirty="0" smtClean="0"/>
              <a:t>Making lives meaningful in old age is new and requires imagination</a:t>
            </a:r>
          </a:p>
          <a:p>
            <a:r>
              <a:rPr lang="en-US" sz="2400" i="1" dirty="0" smtClean="0"/>
              <a:t>Job is not to confine choices in name of safety but to expand as part of worthwhile life</a:t>
            </a:r>
          </a:p>
          <a:p>
            <a:r>
              <a:rPr lang="en-US" sz="2400" i="1" dirty="0" smtClean="0"/>
              <a:t>Pre 1945 – majority of deaths at home – Late 80s – 17% - 2010 45% died in hospice – half at home</a:t>
            </a:r>
          </a:p>
          <a:p>
            <a:r>
              <a:rPr lang="en-US" sz="2400" i="1" dirty="0" smtClean="0"/>
              <a:t>Questions – what are your biggest concerns/fears?  What goals are most important?  What tradeoffs willing to make?  Not make?</a:t>
            </a:r>
            <a:endParaRPr lang="en-US" sz="2400" i="1" dirty="0"/>
          </a:p>
        </p:txBody>
      </p:sp>
      <p:sp>
        <p:nvSpPr>
          <p:cNvPr id="4" name="Slide Number Placeholder 3"/>
          <p:cNvSpPr>
            <a:spLocks noGrp="1"/>
          </p:cNvSpPr>
          <p:nvPr>
            <p:ph type="sldNum" sz="quarter" idx="4"/>
          </p:nvPr>
        </p:nvSpPr>
        <p:spPr/>
        <p:txBody>
          <a:bodyPr/>
          <a:lstStyle/>
          <a:p>
            <a:fld id="{FF445594-FFE8-4E90-934C-EFF530110A38}" type="slidenum">
              <a:rPr lang="en-US" smtClean="0"/>
              <a:t>20</a:t>
            </a:fld>
            <a:endParaRPr lang="en-US" dirty="0"/>
          </a:p>
        </p:txBody>
      </p:sp>
      <p:sp>
        <p:nvSpPr>
          <p:cNvPr id="5" name="Footer Placeholder 4"/>
          <p:cNvSpPr>
            <a:spLocks noGrp="1"/>
          </p:cNvSpPr>
          <p:nvPr>
            <p:ph type="ftr" sz="quarter" idx="3"/>
          </p:nvPr>
        </p:nvSpPr>
        <p:spPr/>
        <p:txBody>
          <a:bodyPr/>
          <a:lstStyle/>
          <a:p>
            <a:r>
              <a:rPr lang="en-US" smtClean="0"/>
              <a:t>Reaching across Arizona to provide comprehensive </a:t>
            </a:r>
            <a:br>
              <a:rPr lang="en-US" smtClean="0"/>
            </a:br>
            <a:r>
              <a:rPr lang="en-US" smtClean="0"/>
              <a:t>quality health care for those in need</a:t>
            </a:r>
            <a:endParaRPr lang="en-US" dirty="0"/>
          </a:p>
        </p:txBody>
      </p:sp>
    </p:spTree>
    <p:extLst>
      <p:ext uri="{BB962C8B-B14F-4D97-AF65-F5344CB8AC3E}">
        <p14:creationId xmlns:p14="http://schemas.microsoft.com/office/powerpoint/2010/main" val="5442593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Medicare and Medicaid at 50</a:t>
            </a:r>
            <a:endParaRPr lang="en-US" dirty="0"/>
          </a:p>
        </p:txBody>
      </p:sp>
      <p:sp>
        <p:nvSpPr>
          <p:cNvPr id="7" name="Content Placeholder 6"/>
          <p:cNvSpPr>
            <a:spLocks noGrp="1"/>
          </p:cNvSpPr>
          <p:nvPr>
            <p:ph idx="1"/>
          </p:nvPr>
        </p:nvSpPr>
        <p:spPr>
          <a:xfrm>
            <a:off x="381000" y="1371600"/>
            <a:ext cx="8458200" cy="4602163"/>
          </a:xfrm>
        </p:spPr>
        <p:txBody>
          <a:bodyPr/>
          <a:lstStyle/>
          <a:p>
            <a:r>
              <a:rPr lang="en-US" sz="2800" dirty="0" smtClean="0"/>
              <a:t>1949 – Truman effort killed by AMA effort</a:t>
            </a:r>
          </a:p>
          <a:p>
            <a:r>
              <a:rPr lang="en-US" sz="2800" dirty="0" smtClean="0"/>
              <a:t>AMA labeled program as socialized medicine</a:t>
            </a:r>
          </a:p>
          <a:p>
            <a:r>
              <a:rPr lang="en-US" sz="2800" dirty="0" smtClean="0"/>
              <a:t>1957 – Congress tries again</a:t>
            </a:r>
          </a:p>
          <a:p>
            <a:r>
              <a:rPr lang="en-US" sz="2800" dirty="0" smtClean="0"/>
              <a:t>1960 – </a:t>
            </a:r>
            <a:r>
              <a:rPr lang="en-US" sz="2800" dirty="0" err="1" smtClean="0"/>
              <a:t>Kerrs</a:t>
            </a:r>
            <a:r>
              <a:rPr lang="en-US" sz="2800" dirty="0" smtClean="0"/>
              <a:t>-Mill federal-state program for poor elderly passed</a:t>
            </a:r>
          </a:p>
          <a:p>
            <a:r>
              <a:rPr lang="en-US" sz="2800" dirty="0" smtClean="0"/>
              <a:t>3 years later only 28 states &lt;1% elderly</a:t>
            </a:r>
          </a:p>
          <a:p>
            <a:r>
              <a:rPr lang="en-US" sz="2800" dirty="0" smtClean="0"/>
              <a:t>1960 President Kennedy proposes 57 version of Medicare</a:t>
            </a:r>
          </a:p>
          <a:p>
            <a:r>
              <a:rPr lang="en-US" sz="2800" dirty="0" smtClean="0"/>
              <a:t>1964 – Barry </a:t>
            </a:r>
            <a:r>
              <a:rPr lang="en-US" sz="2800" dirty="0" err="1" smtClean="0"/>
              <a:t>Goldwaters</a:t>
            </a:r>
            <a:r>
              <a:rPr lang="en-US" sz="2800" dirty="0" smtClean="0"/>
              <a:t> opposition turning point</a:t>
            </a:r>
            <a:endParaRPr lang="en-US" sz="2800" dirty="0"/>
          </a:p>
        </p:txBody>
      </p:sp>
      <p:sp>
        <p:nvSpPr>
          <p:cNvPr id="4" name="Slide Number Placeholder 3"/>
          <p:cNvSpPr>
            <a:spLocks noGrp="1"/>
          </p:cNvSpPr>
          <p:nvPr>
            <p:ph type="sldNum" sz="quarter" idx="4"/>
          </p:nvPr>
        </p:nvSpPr>
        <p:spPr/>
        <p:txBody>
          <a:bodyPr/>
          <a:lstStyle/>
          <a:p>
            <a:fld id="{FF445594-FFE8-4E90-934C-EFF530110A38}" type="slidenum">
              <a:rPr lang="en-US" smtClean="0"/>
              <a:t>21</a:t>
            </a:fld>
            <a:endParaRPr lang="en-US" dirty="0"/>
          </a:p>
        </p:txBody>
      </p:sp>
      <p:sp>
        <p:nvSpPr>
          <p:cNvPr id="5" name="Footer Placeholder 4"/>
          <p:cNvSpPr>
            <a:spLocks noGrp="1"/>
          </p:cNvSpPr>
          <p:nvPr>
            <p:ph type="ftr" sz="quarter" idx="3"/>
          </p:nvPr>
        </p:nvSpPr>
        <p:spPr/>
        <p:txBody>
          <a:bodyPr/>
          <a:lstStyle/>
          <a:p>
            <a:r>
              <a:rPr lang="en-US" smtClean="0"/>
              <a:t>Reaching across Arizona to provide comprehensive </a:t>
            </a:r>
            <a:br>
              <a:rPr lang="en-US" smtClean="0"/>
            </a:br>
            <a:r>
              <a:rPr lang="en-US" smtClean="0"/>
              <a:t>quality health care for those in need</a:t>
            </a:r>
            <a:endParaRPr lang="en-US" dirty="0"/>
          </a:p>
        </p:txBody>
      </p:sp>
    </p:spTree>
    <p:extLst>
      <p:ext uri="{BB962C8B-B14F-4D97-AF65-F5344CB8AC3E}">
        <p14:creationId xmlns:p14="http://schemas.microsoft.com/office/powerpoint/2010/main" val="25927328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Medicare and Medicaid at 50</a:t>
            </a:r>
            <a:endParaRPr lang="en-US" dirty="0"/>
          </a:p>
        </p:txBody>
      </p:sp>
      <p:sp>
        <p:nvSpPr>
          <p:cNvPr id="3" name="Content Placeholder 2"/>
          <p:cNvSpPr>
            <a:spLocks noGrp="1"/>
          </p:cNvSpPr>
          <p:nvPr>
            <p:ph idx="1"/>
          </p:nvPr>
        </p:nvSpPr>
        <p:spPr>
          <a:xfrm>
            <a:off x="381000" y="1371600"/>
            <a:ext cx="8458200" cy="4602163"/>
          </a:xfrm>
        </p:spPr>
        <p:txBody>
          <a:bodyPr/>
          <a:lstStyle/>
          <a:p>
            <a:r>
              <a:rPr lang="en-US" sz="2400" dirty="0" smtClean="0"/>
              <a:t>1964 – Big wave of Dems to Congress</a:t>
            </a:r>
          </a:p>
          <a:p>
            <a:r>
              <a:rPr lang="en-US" sz="2400" dirty="0" smtClean="0"/>
              <a:t>LBJ efforts on Civil Rights ensured victory which ensured Medicare legislation</a:t>
            </a:r>
          </a:p>
          <a:p>
            <a:r>
              <a:rPr lang="en-US" sz="2400" dirty="0" smtClean="0"/>
              <a:t>President of National Medical Association representing black physicians was only clinician at signing ceremony</a:t>
            </a:r>
          </a:p>
          <a:p>
            <a:r>
              <a:rPr lang="en-US" sz="2400" dirty="0" smtClean="0"/>
              <a:t>After 1965 passage Office of Equal Health Opportunity required that hospitals sign certification of Title VI requiring desegregation</a:t>
            </a:r>
          </a:p>
          <a:p>
            <a:r>
              <a:rPr lang="en-US" sz="2400" dirty="0"/>
              <a:t>3,000 hospital desegregated in 3 months</a:t>
            </a:r>
          </a:p>
          <a:p>
            <a:r>
              <a:rPr lang="en-US" sz="2400" dirty="0"/>
              <a:t>Within decade all but 4 of over 500 black hospitals closed or converted</a:t>
            </a:r>
          </a:p>
          <a:p>
            <a:endParaRPr lang="en-US" sz="2800" dirty="0" smtClean="0"/>
          </a:p>
          <a:p>
            <a:endParaRPr lang="en-US" dirty="0"/>
          </a:p>
        </p:txBody>
      </p:sp>
      <p:sp>
        <p:nvSpPr>
          <p:cNvPr id="4" name="Slide Number Placeholder 3"/>
          <p:cNvSpPr>
            <a:spLocks noGrp="1"/>
          </p:cNvSpPr>
          <p:nvPr>
            <p:ph type="sldNum" sz="quarter" idx="4"/>
          </p:nvPr>
        </p:nvSpPr>
        <p:spPr/>
        <p:txBody>
          <a:bodyPr/>
          <a:lstStyle/>
          <a:p>
            <a:fld id="{FF445594-FFE8-4E90-934C-EFF530110A38}" type="slidenum">
              <a:rPr lang="en-US" smtClean="0"/>
              <a:t>22</a:t>
            </a:fld>
            <a:endParaRPr lang="en-US" dirty="0"/>
          </a:p>
        </p:txBody>
      </p:sp>
      <p:sp>
        <p:nvSpPr>
          <p:cNvPr id="5" name="Footer Placeholder 4"/>
          <p:cNvSpPr>
            <a:spLocks noGrp="1"/>
          </p:cNvSpPr>
          <p:nvPr>
            <p:ph type="ftr" sz="quarter" idx="3"/>
          </p:nvPr>
        </p:nvSpPr>
        <p:spPr/>
        <p:txBody>
          <a:bodyPr/>
          <a:lstStyle/>
          <a:p>
            <a:r>
              <a:rPr lang="en-US" smtClean="0"/>
              <a:t>Reaching across Arizona to provide comprehensive </a:t>
            </a:r>
            <a:br>
              <a:rPr lang="en-US" smtClean="0"/>
            </a:br>
            <a:r>
              <a:rPr lang="en-US" smtClean="0"/>
              <a:t>quality health care for those in need</a:t>
            </a:r>
            <a:endParaRPr lang="en-US" dirty="0"/>
          </a:p>
        </p:txBody>
      </p:sp>
    </p:spTree>
    <p:extLst>
      <p:ext uri="{BB962C8B-B14F-4D97-AF65-F5344CB8AC3E}">
        <p14:creationId xmlns:p14="http://schemas.microsoft.com/office/powerpoint/2010/main" val="4441133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faces of medicai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096000"/>
          </a:xfrm>
          <a:prstGeom prst="rect">
            <a:avLst/>
          </a:prstGeom>
        </p:spPr>
      </p:pic>
    </p:spTree>
    <p:extLst>
      <p:ext uri="{BB962C8B-B14F-4D97-AF65-F5344CB8AC3E}">
        <p14:creationId xmlns:p14="http://schemas.microsoft.com/office/powerpoint/2010/main" val="9955833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VBP Forums</a:t>
            </a:r>
            <a:endParaRPr lang="en-US" dirty="0"/>
          </a:p>
        </p:txBody>
      </p:sp>
      <p:sp>
        <p:nvSpPr>
          <p:cNvPr id="3" name="Content Placeholder 2"/>
          <p:cNvSpPr>
            <a:spLocks noGrp="1"/>
          </p:cNvSpPr>
          <p:nvPr>
            <p:ph idx="1"/>
          </p:nvPr>
        </p:nvSpPr>
        <p:spPr/>
        <p:txBody>
          <a:bodyPr/>
          <a:lstStyle/>
          <a:p>
            <a:r>
              <a:rPr lang="en-US" dirty="0" smtClean="0"/>
              <a:t>November 18</a:t>
            </a:r>
            <a:r>
              <a:rPr lang="en-US" baseline="30000" dirty="0" smtClean="0"/>
              <a:t>th</a:t>
            </a:r>
            <a:r>
              <a:rPr lang="en-US" dirty="0" smtClean="0"/>
              <a:t> – BH Providers and Plans</a:t>
            </a:r>
          </a:p>
          <a:p>
            <a:pPr lvl="1"/>
            <a:r>
              <a:rPr lang="en-US" dirty="0" smtClean="0"/>
              <a:t>Overview</a:t>
            </a:r>
          </a:p>
          <a:p>
            <a:pPr lvl="1"/>
            <a:r>
              <a:rPr lang="en-US" dirty="0" smtClean="0"/>
              <a:t>RBHA – Provider – Plan Panel</a:t>
            </a:r>
          </a:p>
          <a:p>
            <a:r>
              <a:rPr lang="en-US" dirty="0" smtClean="0"/>
              <a:t>December 8</a:t>
            </a:r>
            <a:r>
              <a:rPr lang="en-US" baseline="30000" dirty="0" smtClean="0"/>
              <a:t>th</a:t>
            </a:r>
            <a:r>
              <a:rPr lang="en-US" dirty="0" smtClean="0"/>
              <a:t> DSRIP Stakeholder Discussion</a:t>
            </a:r>
          </a:p>
          <a:p>
            <a:pPr lvl="1"/>
            <a:r>
              <a:rPr lang="en-US" dirty="0" smtClean="0"/>
              <a:t>National Overview</a:t>
            </a:r>
          </a:p>
          <a:p>
            <a:pPr lvl="1"/>
            <a:r>
              <a:rPr lang="en-US" dirty="0" smtClean="0"/>
              <a:t>NY Detail</a:t>
            </a:r>
          </a:p>
          <a:p>
            <a:pPr lvl="1"/>
            <a:r>
              <a:rPr lang="en-US" dirty="0" smtClean="0"/>
              <a:t>AZ Discussion</a:t>
            </a:r>
            <a:endParaRPr lang="en-US" dirty="0"/>
          </a:p>
        </p:txBody>
      </p:sp>
      <p:sp>
        <p:nvSpPr>
          <p:cNvPr id="4" name="Slide Number Placeholder 3"/>
          <p:cNvSpPr>
            <a:spLocks noGrp="1"/>
          </p:cNvSpPr>
          <p:nvPr>
            <p:ph type="sldNum" sz="quarter" idx="4"/>
          </p:nvPr>
        </p:nvSpPr>
        <p:spPr/>
        <p:txBody>
          <a:bodyPr/>
          <a:lstStyle/>
          <a:p>
            <a:fld id="{FF445594-FFE8-4E90-934C-EFF530110A38}" type="slidenum">
              <a:rPr lang="en-US" smtClean="0"/>
              <a:t>3</a:t>
            </a:fld>
            <a:endParaRPr lang="en-US" dirty="0"/>
          </a:p>
        </p:txBody>
      </p:sp>
      <p:sp>
        <p:nvSpPr>
          <p:cNvPr id="5" name="Footer Placeholder 4"/>
          <p:cNvSpPr>
            <a:spLocks noGrp="1"/>
          </p:cNvSpPr>
          <p:nvPr>
            <p:ph type="ftr" sz="quarter" idx="3"/>
          </p:nvPr>
        </p:nvSpPr>
        <p:spPr/>
        <p:txBody>
          <a:bodyPr/>
          <a:lstStyle/>
          <a:p>
            <a:r>
              <a:rPr lang="en-US" smtClean="0"/>
              <a:t>Reaching across Arizona to provide comprehensive </a:t>
            </a:r>
            <a:br>
              <a:rPr lang="en-US" smtClean="0"/>
            </a:br>
            <a:r>
              <a:rPr lang="en-US" smtClean="0"/>
              <a:t>quality health care for those in need</a:t>
            </a:r>
            <a:endParaRPr lang="en-US" dirty="0"/>
          </a:p>
        </p:txBody>
      </p:sp>
    </p:spTree>
    <p:extLst>
      <p:ext uri="{BB962C8B-B14F-4D97-AF65-F5344CB8AC3E}">
        <p14:creationId xmlns:p14="http://schemas.microsoft.com/office/powerpoint/2010/main" val="30673797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of BH VBP Session</a:t>
            </a:r>
            <a:endParaRPr lang="en-US" dirty="0"/>
          </a:p>
        </p:txBody>
      </p:sp>
      <p:sp>
        <p:nvSpPr>
          <p:cNvPr id="3" name="Content Placeholder 2"/>
          <p:cNvSpPr>
            <a:spLocks noGrp="1"/>
          </p:cNvSpPr>
          <p:nvPr>
            <p:ph idx="1"/>
          </p:nvPr>
        </p:nvSpPr>
        <p:spPr/>
        <p:txBody>
          <a:bodyPr/>
          <a:lstStyle/>
          <a:p>
            <a:r>
              <a:rPr lang="en-US" dirty="0" smtClean="0"/>
              <a:t>Transparency – want stakeholders to understand our direction and goals as well as our contractors</a:t>
            </a:r>
          </a:p>
          <a:p>
            <a:r>
              <a:rPr lang="en-US" dirty="0" smtClean="0"/>
              <a:t>Stakeholder Input and Engagement – Want to hear thoughts and concerns</a:t>
            </a:r>
          </a:p>
          <a:p>
            <a:r>
              <a:rPr lang="en-US" dirty="0" smtClean="0"/>
              <a:t>Support culture of learning - hear what has worked and lessons learned</a:t>
            </a:r>
          </a:p>
          <a:p>
            <a:r>
              <a:rPr lang="en-US" dirty="0" smtClean="0"/>
              <a:t>Continue process of creating clarity</a:t>
            </a:r>
          </a:p>
          <a:p>
            <a:endParaRPr lang="en-US" dirty="0" smtClean="0"/>
          </a:p>
          <a:p>
            <a:endParaRPr lang="en-US" dirty="0" smtClean="0"/>
          </a:p>
          <a:p>
            <a:endParaRPr lang="en-US" dirty="0"/>
          </a:p>
        </p:txBody>
      </p:sp>
      <p:sp>
        <p:nvSpPr>
          <p:cNvPr id="4" name="Slide Number Placeholder 3"/>
          <p:cNvSpPr>
            <a:spLocks noGrp="1"/>
          </p:cNvSpPr>
          <p:nvPr>
            <p:ph type="sldNum" sz="quarter" idx="4"/>
          </p:nvPr>
        </p:nvSpPr>
        <p:spPr/>
        <p:txBody>
          <a:bodyPr/>
          <a:lstStyle/>
          <a:p>
            <a:fld id="{FF445594-FFE8-4E90-934C-EFF530110A38}" type="slidenum">
              <a:rPr lang="en-US" smtClean="0"/>
              <a:t>4</a:t>
            </a:fld>
            <a:endParaRPr lang="en-US" dirty="0"/>
          </a:p>
        </p:txBody>
      </p:sp>
      <p:sp>
        <p:nvSpPr>
          <p:cNvPr id="5" name="Footer Placeholder 4"/>
          <p:cNvSpPr>
            <a:spLocks noGrp="1"/>
          </p:cNvSpPr>
          <p:nvPr>
            <p:ph type="ftr" sz="quarter" idx="3"/>
          </p:nvPr>
        </p:nvSpPr>
        <p:spPr/>
        <p:txBody>
          <a:bodyPr/>
          <a:lstStyle/>
          <a:p>
            <a:r>
              <a:rPr lang="en-US" smtClean="0"/>
              <a:t>Reaching across Arizona to provide comprehensive </a:t>
            </a:r>
            <a:br>
              <a:rPr lang="en-US" smtClean="0"/>
            </a:br>
            <a:r>
              <a:rPr lang="en-US" smtClean="0"/>
              <a:t>quality health care for those in need</a:t>
            </a:r>
            <a:endParaRPr lang="en-US" dirty="0"/>
          </a:p>
        </p:txBody>
      </p:sp>
    </p:spTree>
    <p:extLst>
      <p:ext uri="{BB962C8B-B14F-4D97-AF65-F5344CB8AC3E}">
        <p14:creationId xmlns:p14="http://schemas.microsoft.com/office/powerpoint/2010/main" val="22985836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Based Purchasing Goals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223765597"/>
              </p:ext>
            </p:extLst>
          </p:nvPr>
        </p:nvGraphicFramePr>
        <p:xfrm>
          <a:off x="533400" y="1600200"/>
          <a:ext cx="8305800" cy="4191000"/>
        </p:xfrm>
        <a:graphic>
          <a:graphicData uri="http://schemas.openxmlformats.org/drawingml/2006/table">
            <a:tbl>
              <a:tblPr firstRow="1" bandRow="1">
                <a:tableStyleId>{5C22544A-7EE6-4342-B048-85BDC9FD1C3A}</a:tableStyleId>
              </a:tblPr>
              <a:tblGrid>
                <a:gridCol w="1384300"/>
                <a:gridCol w="1384300"/>
                <a:gridCol w="1384300"/>
                <a:gridCol w="1384300"/>
                <a:gridCol w="1384300"/>
                <a:gridCol w="1384300"/>
              </a:tblGrid>
              <a:tr h="1047750">
                <a:tc>
                  <a:txBody>
                    <a:bodyPr/>
                    <a:lstStyle/>
                    <a:p>
                      <a:r>
                        <a:rPr lang="en-US" sz="2600" dirty="0" smtClean="0"/>
                        <a:t>Program</a:t>
                      </a:r>
                      <a:endParaRPr lang="en-US" sz="2600" dirty="0"/>
                    </a:p>
                  </a:txBody>
                  <a:tcPr/>
                </a:tc>
                <a:tc>
                  <a:txBody>
                    <a:bodyPr/>
                    <a:lstStyle/>
                    <a:p>
                      <a:r>
                        <a:rPr lang="en-US" sz="2600" dirty="0" smtClean="0"/>
                        <a:t>CYE</a:t>
                      </a:r>
                      <a:r>
                        <a:rPr lang="en-US" sz="2600" baseline="0" dirty="0" smtClean="0"/>
                        <a:t> 15</a:t>
                      </a:r>
                      <a:endParaRPr lang="en-US" sz="2600" dirty="0"/>
                    </a:p>
                  </a:txBody>
                  <a:tcPr/>
                </a:tc>
                <a:tc>
                  <a:txBody>
                    <a:bodyPr/>
                    <a:lstStyle/>
                    <a:p>
                      <a:r>
                        <a:rPr lang="en-US" sz="2600" dirty="0" smtClean="0"/>
                        <a:t>CYE 16</a:t>
                      </a:r>
                      <a:endParaRPr lang="en-US" sz="2600" dirty="0"/>
                    </a:p>
                  </a:txBody>
                  <a:tcPr/>
                </a:tc>
                <a:tc>
                  <a:txBody>
                    <a:bodyPr/>
                    <a:lstStyle/>
                    <a:p>
                      <a:r>
                        <a:rPr lang="en-US" sz="2600" dirty="0" smtClean="0"/>
                        <a:t>CYE 17</a:t>
                      </a:r>
                      <a:endParaRPr lang="en-US" sz="2600" dirty="0"/>
                    </a:p>
                  </a:txBody>
                  <a:tcPr/>
                </a:tc>
                <a:tc>
                  <a:txBody>
                    <a:bodyPr/>
                    <a:lstStyle/>
                    <a:p>
                      <a:r>
                        <a:rPr lang="en-US" sz="2600" dirty="0" smtClean="0"/>
                        <a:t>CYE 18</a:t>
                      </a:r>
                      <a:endParaRPr lang="en-US" sz="2600" dirty="0"/>
                    </a:p>
                  </a:txBody>
                  <a:tcPr/>
                </a:tc>
                <a:tc>
                  <a:txBody>
                    <a:bodyPr/>
                    <a:lstStyle/>
                    <a:p>
                      <a:r>
                        <a:rPr lang="en-US" sz="2600" dirty="0" smtClean="0"/>
                        <a:t>CYE 19</a:t>
                      </a:r>
                      <a:endParaRPr lang="en-US" sz="2600" dirty="0"/>
                    </a:p>
                  </a:txBody>
                  <a:tcPr/>
                </a:tc>
              </a:tr>
              <a:tr h="1047750">
                <a:tc>
                  <a:txBody>
                    <a:bodyPr/>
                    <a:lstStyle/>
                    <a:p>
                      <a:r>
                        <a:rPr lang="en-US" sz="2600" dirty="0" smtClean="0"/>
                        <a:t>Acute</a:t>
                      </a:r>
                      <a:endParaRPr lang="en-US" sz="2600" dirty="0"/>
                    </a:p>
                  </a:txBody>
                  <a:tcPr/>
                </a:tc>
                <a:tc>
                  <a:txBody>
                    <a:bodyPr/>
                    <a:lstStyle/>
                    <a:p>
                      <a:r>
                        <a:rPr lang="en-US" sz="2600" dirty="0" smtClean="0"/>
                        <a:t>10%</a:t>
                      </a:r>
                      <a:endParaRPr lang="en-US" sz="2600" dirty="0"/>
                    </a:p>
                  </a:txBody>
                  <a:tcPr/>
                </a:tc>
                <a:tc>
                  <a:txBody>
                    <a:bodyPr/>
                    <a:lstStyle/>
                    <a:p>
                      <a:r>
                        <a:rPr lang="en-US" sz="2600" dirty="0" smtClean="0"/>
                        <a:t>20%</a:t>
                      </a:r>
                      <a:endParaRPr lang="en-US" sz="2600" dirty="0"/>
                    </a:p>
                  </a:txBody>
                  <a:tcPr/>
                </a:tc>
                <a:tc>
                  <a:txBody>
                    <a:bodyPr/>
                    <a:lstStyle/>
                    <a:p>
                      <a:r>
                        <a:rPr lang="en-US" sz="2600" dirty="0" smtClean="0"/>
                        <a:t>35%</a:t>
                      </a:r>
                      <a:endParaRPr lang="en-US" sz="2600" dirty="0"/>
                    </a:p>
                  </a:txBody>
                  <a:tcPr/>
                </a:tc>
                <a:tc>
                  <a:txBody>
                    <a:bodyPr/>
                    <a:lstStyle/>
                    <a:p>
                      <a:r>
                        <a:rPr lang="en-US" sz="2600" dirty="0" smtClean="0"/>
                        <a:t>50%</a:t>
                      </a:r>
                      <a:endParaRPr lang="en-US" sz="2600" dirty="0"/>
                    </a:p>
                  </a:txBody>
                  <a:tcPr/>
                </a:tc>
                <a:tc>
                  <a:txBody>
                    <a:bodyPr/>
                    <a:lstStyle/>
                    <a:p>
                      <a:r>
                        <a:rPr lang="en-US" sz="2600" dirty="0" smtClean="0"/>
                        <a:t>50%</a:t>
                      </a:r>
                      <a:endParaRPr lang="en-US" sz="2600" dirty="0"/>
                    </a:p>
                  </a:txBody>
                  <a:tcPr/>
                </a:tc>
              </a:tr>
              <a:tr h="1047750">
                <a:tc>
                  <a:txBody>
                    <a:bodyPr/>
                    <a:lstStyle/>
                    <a:p>
                      <a:r>
                        <a:rPr lang="en-US" sz="2600" dirty="0" smtClean="0"/>
                        <a:t>ALTCS EPD</a:t>
                      </a:r>
                      <a:endParaRPr lang="en-US" sz="2600" dirty="0"/>
                    </a:p>
                  </a:txBody>
                  <a:tcPr/>
                </a:tc>
                <a:tc>
                  <a:txBody>
                    <a:bodyPr/>
                    <a:lstStyle/>
                    <a:p>
                      <a:r>
                        <a:rPr lang="en-US" sz="2600" dirty="0" smtClean="0"/>
                        <a:t>5%</a:t>
                      </a:r>
                      <a:endParaRPr lang="en-US" sz="2600" dirty="0"/>
                    </a:p>
                  </a:txBody>
                  <a:tcPr/>
                </a:tc>
                <a:tc>
                  <a:txBody>
                    <a:bodyPr/>
                    <a:lstStyle/>
                    <a:p>
                      <a:r>
                        <a:rPr lang="en-US" sz="2600" dirty="0" smtClean="0"/>
                        <a:t>15%</a:t>
                      </a:r>
                      <a:endParaRPr lang="en-US" sz="2600" dirty="0"/>
                    </a:p>
                  </a:txBody>
                  <a:tcPr/>
                </a:tc>
                <a:tc>
                  <a:txBody>
                    <a:bodyPr/>
                    <a:lstStyle/>
                    <a:p>
                      <a:r>
                        <a:rPr lang="en-US" sz="2600" dirty="0" smtClean="0"/>
                        <a:t>25%</a:t>
                      </a:r>
                      <a:endParaRPr lang="en-US" sz="2600" dirty="0"/>
                    </a:p>
                  </a:txBody>
                  <a:tcPr/>
                </a:tc>
                <a:tc>
                  <a:txBody>
                    <a:bodyPr/>
                    <a:lstStyle/>
                    <a:p>
                      <a:r>
                        <a:rPr lang="en-US" sz="2600" dirty="0" smtClean="0"/>
                        <a:t>35%</a:t>
                      </a:r>
                      <a:endParaRPr lang="en-US" sz="2600" dirty="0"/>
                    </a:p>
                  </a:txBody>
                  <a:tcPr/>
                </a:tc>
                <a:tc>
                  <a:txBody>
                    <a:bodyPr/>
                    <a:lstStyle/>
                    <a:p>
                      <a:r>
                        <a:rPr lang="en-US" sz="2600" dirty="0" smtClean="0"/>
                        <a:t>50%</a:t>
                      </a:r>
                      <a:endParaRPr lang="en-US" sz="2600" dirty="0"/>
                    </a:p>
                  </a:txBody>
                  <a:tcPr/>
                </a:tc>
              </a:tr>
              <a:tr h="1047750">
                <a:tc>
                  <a:txBody>
                    <a:bodyPr/>
                    <a:lstStyle/>
                    <a:p>
                      <a:r>
                        <a:rPr lang="en-US" sz="2600" dirty="0" smtClean="0"/>
                        <a:t>RBHA</a:t>
                      </a:r>
                      <a:endParaRPr lang="en-US" sz="2600" dirty="0"/>
                    </a:p>
                  </a:txBody>
                  <a:tcPr/>
                </a:tc>
                <a:tc>
                  <a:txBody>
                    <a:bodyPr/>
                    <a:lstStyle/>
                    <a:p>
                      <a:endParaRPr lang="en-US" sz="2600" dirty="0"/>
                    </a:p>
                  </a:txBody>
                  <a:tcPr/>
                </a:tc>
                <a:tc>
                  <a:txBody>
                    <a:bodyPr/>
                    <a:lstStyle/>
                    <a:p>
                      <a:r>
                        <a:rPr lang="en-US" sz="2600" dirty="0" smtClean="0"/>
                        <a:t>5%</a:t>
                      </a:r>
                      <a:endParaRPr lang="en-US" sz="2600" dirty="0"/>
                    </a:p>
                  </a:txBody>
                  <a:tcPr/>
                </a:tc>
                <a:tc>
                  <a:txBody>
                    <a:bodyPr/>
                    <a:lstStyle/>
                    <a:p>
                      <a:r>
                        <a:rPr lang="en-US" sz="2600" dirty="0" smtClean="0"/>
                        <a:t>15%</a:t>
                      </a:r>
                      <a:endParaRPr lang="en-US" sz="2600" dirty="0"/>
                    </a:p>
                  </a:txBody>
                  <a:tcPr/>
                </a:tc>
                <a:tc>
                  <a:txBody>
                    <a:bodyPr/>
                    <a:lstStyle/>
                    <a:p>
                      <a:r>
                        <a:rPr lang="en-US" sz="2600" dirty="0" smtClean="0"/>
                        <a:t>25%</a:t>
                      </a:r>
                      <a:endParaRPr lang="en-US" sz="2600" dirty="0"/>
                    </a:p>
                  </a:txBody>
                  <a:tcPr/>
                </a:tc>
                <a:tc>
                  <a:txBody>
                    <a:bodyPr/>
                    <a:lstStyle/>
                    <a:p>
                      <a:r>
                        <a:rPr lang="en-US" sz="2600" dirty="0" smtClean="0"/>
                        <a:t>35%</a:t>
                      </a:r>
                      <a:endParaRPr lang="en-US" sz="2600" dirty="0"/>
                    </a:p>
                  </a:txBody>
                  <a:tcPr/>
                </a:tc>
              </a:tr>
            </a:tbl>
          </a:graphicData>
        </a:graphic>
      </p:graphicFrame>
      <p:sp>
        <p:nvSpPr>
          <p:cNvPr id="4" name="Slide Number Placeholder 3"/>
          <p:cNvSpPr>
            <a:spLocks noGrp="1"/>
          </p:cNvSpPr>
          <p:nvPr>
            <p:ph type="sldNum" sz="quarter" idx="4"/>
          </p:nvPr>
        </p:nvSpPr>
        <p:spPr/>
        <p:txBody>
          <a:bodyPr/>
          <a:lstStyle/>
          <a:p>
            <a:fld id="{FF445594-FFE8-4E90-934C-EFF530110A38}" type="slidenum">
              <a:rPr lang="en-US" smtClean="0"/>
              <a:t>5</a:t>
            </a:fld>
            <a:endParaRPr lang="en-US" dirty="0"/>
          </a:p>
        </p:txBody>
      </p:sp>
      <p:sp>
        <p:nvSpPr>
          <p:cNvPr id="5" name="Footer Placeholder 4"/>
          <p:cNvSpPr>
            <a:spLocks noGrp="1"/>
          </p:cNvSpPr>
          <p:nvPr>
            <p:ph type="ftr" sz="quarter" idx="3"/>
          </p:nvPr>
        </p:nvSpPr>
        <p:spPr/>
        <p:txBody>
          <a:bodyPr/>
          <a:lstStyle/>
          <a:p>
            <a:r>
              <a:rPr lang="en-US" smtClean="0"/>
              <a:t>Reaching across Arizona to provide comprehensive </a:t>
            </a:r>
            <a:br>
              <a:rPr lang="en-US" smtClean="0"/>
            </a:br>
            <a:r>
              <a:rPr lang="en-US" smtClean="0"/>
              <a:t>quality health care for those in need</a:t>
            </a:r>
            <a:endParaRPr lang="en-US" dirty="0"/>
          </a:p>
        </p:txBody>
      </p:sp>
    </p:spTree>
    <p:extLst>
      <p:ext uri="{BB962C8B-B14F-4D97-AF65-F5344CB8AC3E}">
        <p14:creationId xmlns:p14="http://schemas.microsoft.com/office/powerpoint/2010/main" val="22768999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10 Biggest HIPAA Breaches</a:t>
            </a:r>
            <a:endParaRPr lang="en-US" dirty="0"/>
          </a:p>
        </p:txBody>
      </p:sp>
      <p:sp>
        <p:nvSpPr>
          <p:cNvPr id="4" name="Slide Number Placeholder 3"/>
          <p:cNvSpPr>
            <a:spLocks noGrp="1"/>
          </p:cNvSpPr>
          <p:nvPr>
            <p:ph type="sldNum" sz="quarter" idx="4"/>
          </p:nvPr>
        </p:nvSpPr>
        <p:spPr/>
        <p:txBody>
          <a:bodyPr/>
          <a:lstStyle/>
          <a:p>
            <a:fld id="{FF445594-FFE8-4E90-934C-EFF530110A38}" type="slidenum">
              <a:rPr lang="en-US" smtClean="0"/>
              <a:t>6</a:t>
            </a:fld>
            <a:endParaRPr lang="en-US" dirty="0"/>
          </a:p>
        </p:txBody>
      </p:sp>
      <p:sp>
        <p:nvSpPr>
          <p:cNvPr id="5" name="Footer Placeholder 4"/>
          <p:cNvSpPr>
            <a:spLocks noGrp="1"/>
          </p:cNvSpPr>
          <p:nvPr>
            <p:ph type="ftr" sz="quarter" idx="3"/>
          </p:nvPr>
        </p:nvSpPr>
        <p:spPr/>
        <p:txBody>
          <a:bodyPr/>
          <a:lstStyle/>
          <a:p>
            <a:r>
              <a:rPr lang="en-US" smtClean="0"/>
              <a:t>Reaching across Arizona to provide comprehensive </a:t>
            </a:r>
            <a:br>
              <a:rPr lang="en-US" smtClean="0"/>
            </a:br>
            <a:r>
              <a:rPr lang="en-US" smtClean="0"/>
              <a:t>quality health care for those in need</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117332461"/>
              </p:ext>
            </p:extLst>
          </p:nvPr>
        </p:nvGraphicFramePr>
        <p:xfrm>
          <a:off x="2362200" y="2209800"/>
          <a:ext cx="457200" cy="3733800"/>
        </p:xfrm>
        <a:graphic>
          <a:graphicData uri="http://schemas.openxmlformats.org/drawingml/2006/table">
            <a:tbl>
              <a:tblPr>
                <a:tableStyleId>{5C22544A-7EE6-4342-B048-85BDC9FD1C3A}</a:tableStyleId>
              </a:tblPr>
              <a:tblGrid>
                <a:gridCol w="457200"/>
              </a:tblGrid>
              <a:tr h="373380">
                <a:tc>
                  <a:txBody>
                    <a:bodyPr/>
                    <a:lstStyle/>
                    <a:p>
                      <a:r>
                        <a:rPr lang="en-US" sz="1600" dirty="0" smtClean="0"/>
                        <a:t>1</a:t>
                      </a:r>
                      <a:endParaRPr lang="en-US" sz="1600" dirty="0"/>
                    </a:p>
                  </a:txBody>
                  <a:tcPr>
                    <a:noFill/>
                  </a:tcPr>
                </a:tc>
              </a:tr>
              <a:tr h="373380">
                <a:tc>
                  <a:txBody>
                    <a:bodyPr/>
                    <a:lstStyle/>
                    <a:p>
                      <a:r>
                        <a:rPr lang="en-US" sz="1600" dirty="0" smtClean="0"/>
                        <a:t>2</a:t>
                      </a:r>
                      <a:endParaRPr lang="en-US" sz="1600" dirty="0"/>
                    </a:p>
                  </a:txBody>
                  <a:tcPr>
                    <a:noFill/>
                  </a:tcPr>
                </a:tc>
              </a:tr>
              <a:tr h="373380">
                <a:tc>
                  <a:txBody>
                    <a:bodyPr/>
                    <a:lstStyle/>
                    <a:p>
                      <a:r>
                        <a:rPr lang="en-US" sz="1600" dirty="0" smtClean="0"/>
                        <a:t>3</a:t>
                      </a:r>
                      <a:endParaRPr lang="en-US" sz="1600" dirty="0"/>
                    </a:p>
                  </a:txBody>
                  <a:tcPr>
                    <a:noFill/>
                  </a:tcPr>
                </a:tc>
              </a:tr>
              <a:tr h="373380">
                <a:tc>
                  <a:txBody>
                    <a:bodyPr/>
                    <a:lstStyle/>
                    <a:p>
                      <a:r>
                        <a:rPr lang="en-US" sz="1600" dirty="0" smtClean="0"/>
                        <a:t>4</a:t>
                      </a:r>
                      <a:endParaRPr lang="en-US" sz="1600" dirty="0"/>
                    </a:p>
                  </a:txBody>
                  <a:tcPr>
                    <a:noFill/>
                  </a:tcPr>
                </a:tc>
              </a:tr>
              <a:tr h="373380">
                <a:tc>
                  <a:txBody>
                    <a:bodyPr/>
                    <a:lstStyle/>
                    <a:p>
                      <a:r>
                        <a:rPr lang="en-US" sz="1600" dirty="0" smtClean="0"/>
                        <a:t>5</a:t>
                      </a:r>
                      <a:endParaRPr lang="en-US" sz="1600" dirty="0"/>
                    </a:p>
                  </a:txBody>
                  <a:tcPr>
                    <a:noFill/>
                  </a:tcPr>
                </a:tc>
              </a:tr>
              <a:tr h="373380">
                <a:tc>
                  <a:txBody>
                    <a:bodyPr/>
                    <a:lstStyle/>
                    <a:p>
                      <a:r>
                        <a:rPr lang="en-US" sz="1600" dirty="0" smtClean="0"/>
                        <a:t>6</a:t>
                      </a:r>
                      <a:endParaRPr lang="en-US" sz="1600" dirty="0"/>
                    </a:p>
                  </a:txBody>
                  <a:tcPr>
                    <a:noFill/>
                  </a:tcPr>
                </a:tc>
              </a:tr>
              <a:tr h="373380">
                <a:tc>
                  <a:txBody>
                    <a:bodyPr/>
                    <a:lstStyle/>
                    <a:p>
                      <a:r>
                        <a:rPr lang="en-US" sz="1600" dirty="0" smtClean="0"/>
                        <a:t>7</a:t>
                      </a:r>
                      <a:endParaRPr lang="en-US" sz="1600" dirty="0"/>
                    </a:p>
                  </a:txBody>
                  <a:tcPr>
                    <a:noFill/>
                  </a:tcPr>
                </a:tc>
              </a:tr>
              <a:tr h="373380">
                <a:tc>
                  <a:txBody>
                    <a:bodyPr/>
                    <a:lstStyle/>
                    <a:p>
                      <a:r>
                        <a:rPr lang="en-US" sz="1600" dirty="0" smtClean="0"/>
                        <a:t>8</a:t>
                      </a:r>
                      <a:endParaRPr lang="en-US" sz="1600" dirty="0"/>
                    </a:p>
                  </a:txBody>
                  <a:tcPr>
                    <a:noFill/>
                  </a:tcPr>
                </a:tc>
              </a:tr>
              <a:tr h="373380">
                <a:tc>
                  <a:txBody>
                    <a:bodyPr/>
                    <a:lstStyle/>
                    <a:p>
                      <a:r>
                        <a:rPr lang="en-US" sz="1600" dirty="0" smtClean="0"/>
                        <a:t>9</a:t>
                      </a:r>
                      <a:endParaRPr lang="en-US" sz="1600" dirty="0"/>
                    </a:p>
                  </a:txBody>
                  <a:tcPr>
                    <a:noFill/>
                  </a:tcPr>
                </a:tc>
              </a:tr>
              <a:tr h="373380">
                <a:tc>
                  <a:txBody>
                    <a:bodyPr/>
                    <a:lstStyle/>
                    <a:p>
                      <a:r>
                        <a:rPr lang="en-US" sz="1600" dirty="0" smtClean="0"/>
                        <a:t>10</a:t>
                      </a:r>
                      <a:endParaRPr lang="en-US" sz="1600" dirty="0"/>
                    </a:p>
                  </a:txBody>
                  <a:tcPr>
                    <a:no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04787304"/>
              </p:ext>
            </p:extLst>
          </p:nvPr>
        </p:nvGraphicFramePr>
        <p:xfrm>
          <a:off x="2819400" y="1828797"/>
          <a:ext cx="2895600" cy="4114803"/>
        </p:xfrm>
        <a:graphic>
          <a:graphicData uri="http://schemas.openxmlformats.org/drawingml/2006/table">
            <a:tbl>
              <a:tblPr firstRow="1">
                <a:tableStyleId>{5C22544A-7EE6-4342-B048-85BDC9FD1C3A}</a:tableStyleId>
              </a:tblPr>
              <a:tblGrid>
                <a:gridCol w="2895600"/>
              </a:tblGrid>
              <a:tr h="374073">
                <a:tc>
                  <a:txBody>
                    <a:bodyPr/>
                    <a:lstStyle/>
                    <a:p>
                      <a:pPr algn="ctr"/>
                      <a:r>
                        <a:rPr lang="en-US" sz="1600" dirty="0" smtClean="0"/>
                        <a:t>Covered Entity</a:t>
                      </a:r>
                      <a:endParaRPr lang="en-US" sz="1600" dirty="0"/>
                    </a:p>
                  </a:txBody>
                  <a:tcPr/>
                </a:tc>
              </a:tr>
              <a:tr h="374073">
                <a:tc>
                  <a:txBody>
                    <a:bodyPr/>
                    <a:lstStyle/>
                    <a:p>
                      <a:r>
                        <a:rPr lang="en-US" sz="1600" dirty="0" smtClean="0"/>
                        <a:t>Anthem</a:t>
                      </a:r>
                      <a:endParaRPr lang="en-US" sz="1600" dirty="0"/>
                    </a:p>
                  </a:txBody>
                  <a:tcPr>
                    <a:lnB w="76200" cap="flat" cmpd="sng" algn="ctr">
                      <a:solidFill>
                        <a:schemeClr val="bg1"/>
                      </a:solidFill>
                      <a:prstDash val="solid"/>
                      <a:round/>
                      <a:headEnd type="none" w="med" len="med"/>
                      <a:tailEnd type="none" w="med" len="med"/>
                    </a:lnB>
                  </a:tcPr>
                </a:tc>
              </a:tr>
              <a:tr h="374073">
                <a:tc>
                  <a:txBody>
                    <a:bodyPr/>
                    <a:lstStyle/>
                    <a:p>
                      <a:r>
                        <a:rPr lang="en-US" sz="1600" dirty="0" err="1" smtClean="0"/>
                        <a:t>Premera</a:t>
                      </a:r>
                      <a:r>
                        <a:rPr lang="en-US" sz="1600" dirty="0" smtClean="0"/>
                        <a:t> Blue Cross</a:t>
                      </a:r>
                      <a:endParaRPr lang="en-US" sz="1600"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r>
              <a:tr h="374073">
                <a:tc>
                  <a:txBody>
                    <a:bodyPr/>
                    <a:lstStyle/>
                    <a:p>
                      <a:r>
                        <a:rPr lang="en-US" sz="1600" dirty="0" smtClean="0"/>
                        <a:t>SAIC</a:t>
                      </a:r>
                      <a:endParaRPr lang="en-US" sz="1600"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r>
              <a:tr h="374073">
                <a:tc>
                  <a:txBody>
                    <a:bodyPr/>
                    <a:lstStyle/>
                    <a:p>
                      <a:r>
                        <a:rPr lang="en-US" sz="1600" dirty="0" smtClean="0"/>
                        <a:t>Community Health System</a:t>
                      </a:r>
                      <a:endParaRPr lang="en-US" sz="1600"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r>
              <a:tr h="374073">
                <a:tc>
                  <a:txBody>
                    <a:bodyPr/>
                    <a:lstStyle/>
                    <a:p>
                      <a:r>
                        <a:rPr lang="en-US" sz="1600" dirty="0" smtClean="0"/>
                        <a:t>UCLA Health Systems</a:t>
                      </a:r>
                      <a:endParaRPr lang="en-US" sz="1600"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r>
              <a:tr h="374073">
                <a:tc>
                  <a:txBody>
                    <a:bodyPr/>
                    <a:lstStyle/>
                    <a:p>
                      <a:r>
                        <a:rPr lang="en-US" sz="1600" dirty="0" smtClean="0"/>
                        <a:t>Advocate</a:t>
                      </a:r>
                      <a:r>
                        <a:rPr lang="en-US" sz="1600" baseline="0" dirty="0" smtClean="0"/>
                        <a:t> Health &amp; Hospitals</a:t>
                      </a:r>
                      <a:endParaRPr lang="en-US" sz="1600"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r>
              <a:tr h="374073">
                <a:tc>
                  <a:txBody>
                    <a:bodyPr/>
                    <a:lstStyle/>
                    <a:p>
                      <a:r>
                        <a:rPr lang="en-US" sz="1600" dirty="0" smtClean="0"/>
                        <a:t>Medical Informatics  Engineering</a:t>
                      </a:r>
                      <a:endParaRPr lang="en-US" sz="1600"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r>
              <a:tr h="374073">
                <a:tc>
                  <a:txBody>
                    <a:bodyPr/>
                    <a:lstStyle/>
                    <a:p>
                      <a:r>
                        <a:rPr lang="en-US" sz="1600" dirty="0" smtClean="0"/>
                        <a:t>Xerox</a:t>
                      </a:r>
                      <a:r>
                        <a:rPr lang="en-US" sz="1600" baseline="0" dirty="0" smtClean="0"/>
                        <a:t> State Healthcare</a:t>
                      </a:r>
                      <a:endParaRPr lang="en-US" sz="1600"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r>
              <a:tr h="374073">
                <a:tc>
                  <a:txBody>
                    <a:bodyPr/>
                    <a:lstStyle/>
                    <a:p>
                      <a:r>
                        <a:rPr lang="en-US" sz="1600" dirty="0" smtClean="0"/>
                        <a:t>IBM</a:t>
                      </a:r>
                      <a:endParaRPr lang="en-US" sz="1600"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r>
              <a:tr h="374073">
                <a:tc>
                  <a:txBody>
                    <a:bodyPr/>
                    <a:lstStyle/>
                    <a:p>
                      <a:r>
                        <a:rPr lang="en-US" sz="1600" dirty="0" smtClean="0"/>
                        <a:t>GRM Info. Management Services</a:t>
                      </a:r>
                      <a:endParaRPr lang="en-US" sz="1600" dirty="0"/>
                    </a:p>
                  </a:txBody>
                  <a:tcPr>
                    <a:lnT w="76200" cap="flat" cmpd="sng" algn="ctr">
                      <a:solidFill>
                        <a:schemeClr val="bg1"/>
                      </a:solidFill>
                      <a:prstDash val="solid"/>
                      <a:round/>
                      <a:headEnd type="none" w="med" len="med"/>
                      <a:tailEnd type="none" w="med" len="med"/>
                    </a:lnT>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253046067"/>
              </p:ext>
            </p:extLst>
          </p:nvPr>
        </p:nvGraphicFramePr>
        <p:xfrm>
          <a:off x="5867400" y="1828797"/>
          <a:ext cx="1219200" cy="4114803"/>
        </p:xfrm>
        <a:graphic>
          <a:graphicData uri="http://schemas.openxmlformats.org/drawingml/2006/table">
            <a:tbl>
              <a:tblPr firstRow="1">
                <a:tableStyleId>{F5AB1C69-6EDB-4FF4-983F-18BD219EF322}</a:tableStyleId>
              </a:tblPr>
              <a:tblGrid>
                <a:gridCol w="1219200"/>
              </a:tblGrid>
              <a:tr h="374073">
                <a:tc>
                  <a:txBody>
                    <a:bodyPr/>
                    <a:lstStyle/>
                    <a:p>
                      <a:pPr algn="ctr"/>
                      <a:r>
                        <a:rPr lang="en-US" sz="1600" dirty="0" smtClean="0"/>
                        <a:t>#People</a:t>
                      </a:r>
                      <a:endParaRPr lang="en-US" sz="1600" dirty="0"/>
                    </a:p>
                  </a:txBody>
                  <a:tcPr/>
                </a:tc>
              </a:tr>
              <a:tr h="374073">
                <a:tc>
                  <a:txBody>
                    <a:bodyPr/>
                    <a:lstStyle/>
                    <a:p>
                      <a:r>
                        <a:rPr lang="en-US" sz="1600" dirty="0" smtClean="0"/>
                        <a:t>78.8 Million</a:t>
                      </a:r>
                      <a:endParaRPr lang="en-US" sz="1600" dirty="0"/>
                    </a:p>
                  </a:txBody>
                  <a:tcPr>
                    <a:lnB w="76200" cap="flat" cmpd="sng" algn="ctr">
                      <a:solidFill>
                        <a:schemeClr val="bg1"/>
                      </a:solidFill>
                      <a:prstDash val="solid"/>
                      <a:round/>
                      <a:headEnd type="none" w="med" len="med"/>
                      <a:tailEnd type="none" w="med" len="med"/>
                    </a:lnB>
                  </a:tcPr>
                </a:tc>
              </a:tr>
              <a:tr h="374073">
                <a:tc>
                  <a:txBody>
                    <a:bodyPr/>
                    <a:lstStyle/>
                    <a:p>
                      <a:r>
                        <a:rPr lang="en-US" sz="1600" dirty="0" smtClean="0"/>
                        <a:t>11 Million</a:t>
                      </a:r>
                      <a:endParaRPr lang="en-US" sz="1600"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r>
              <a:tr h="374073">
                <a:tc>
                  <a:txBody>
                    <a:bodyPr/>
                    <a:lstStyle/>
                    <a:p>
                      <a:r>
                        <a:rPr lang="en-US" sz="1600" dirty="0" smtClean="0"/>
                        <a:t>4.9 Million</a:t>
                      </a:r>
                      <a:endParaRPr lang="en-US" sz="1600"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r>
              <a:tr h="374073">
                <a:tc>
                  <a:txBody>
                    <a:bodyPr/>
                    <a:lstStyle/>
                    <a:p>
                      <a:r>
                        <a:rPr lang="en-US" sz="1600" dirty="0" smtClean="0"/>
                        <a:t>4.5 Million</a:t>
                      </a:r>
                      <a:endParaRPr lang="en-US" sz="1600"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r>
              <a:tr h="374073">
                <a:tc>
                  <a:txBody>
                    <a:bodyPr/>
                    <a:lstStyle/>
                    <a:p>
                      <a:r>
                        <a:rPr lang="en-US" sz="1600" dirty="0" smtClean="0"/>
                        <a:t>4.5 Million</a:t>
                      </a:r>
                      <a:endParaRPr lang="en-US" sz="1600"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r>
              <a:tr h="374073">
                <a:tc>
                  <a:txBody>
                    <a:bodyPr/>
                    <a:lstStyle/>
                    <a:p>
                      <a:r>
                        <a:rPr lang="en-US" sz="1600" dirty="0" smtClean="0"/>
                        <a:t>4.03 Million</a:t>
                      </a:r>
                      <a:endParaRPr lang="en-US" sz="1600"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r>
              <a:tr h="374073">
                <a:tc>
                  <a:txBody>
                    <a:bodyPr/>
                    <a:lstStyle/>
                    <a:p>
                      <a:r>
                        <a:rPr lang="en-US" sz="1600" dirty="0" smtClean="0"/>
                        <a:t>3.9 Million</a:t>
                      </a:r>
                      <a:endParaRPr lang="en-US" sz="1600"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r>
              <a:tr h="374073">
                <a:tc>
                  <a:txBody>
                    <a:bodyPr/>
                    <a:lstStyle/>
                    <a:p>
                      <a:r>
                        <a:rPr lang="en-US" sz="1600" dirty="0" smtClean="0"/>
                        <a:t>2.0 Million</a:t>
                      </a:r>
                      <a:endParaRPr lang="en-US" sz="1600"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r>
              <a:tr h="374073">
                <a:tc>
                  <a:txBody>
                    <a:bodyPr/>
                    <a:lstStyle/>
                    <a:p>
                      <a:r>
                        <a:rPr lang="en-US" sz="1600" dirty="0" smtClean="0"/>
                        <a:t>1.9 Million</a:t>
                      </a:r>
                      <a:endParaRPr lang="en-US" sz="1600"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r>
              <a:tr h="374073">
                <a:tc>
                  <a:txBody>
                    <a:bodyPr/>
                    <a:lstStyle/>
                    <a:p>
                      <a:r>
                        <a:rPr lang="en-US" sz="1600" dirty="0" smtClean="0"/>
                        <a:t>1.7 Million</a:t>
                      </a:r>
                      <a:endParaRPr lang="en-US" sz="1600" dirty="0"/>
                    </a:p>
                  </a:txBody>
                  <a:tcPr>
                    <a:lnT w="76200" cap="flat" cmpd="sng" algn="ctr">
                      <a:solidFill>
                        <a:schemeClr val="bg1"/>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40058868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a:t>
            </a:r>
            <a:endParaRPr lang="en-US" dirty="0"/>
          </a:p>
        </p:txBody>
      </p:sp>
      <p:sp>
        <p:nvSpPr>
          <p:cNvPr id="3" name="Content Placeholder 2"/>
          <p:cNvSpPr>
            <a:spLocks noGrp="1"/>
          </p:cNvSpPr>
          <p:nvPr>
            <p:ph idx="1"/>
          </p:nvPr>
        </p:nvSpPr>
        <p:spPr/>
        <p:txBody>
          <a:bodyPr/>
          <a:lstStyle/>
          <a:p>
            <a:r>
              <a:rPr lang="en-US" dirty="0" smtClean="0"/>
              <a:t>Last month AHCCCS received 372,000 emails – </a:t>
            </a:r>
            <a:r>
              <a:rPr lang="en-US" smtClean="0"/>
              <a:t>228,000 (61%) were </a:t>
            </a:r>
            <a:r>
              <a:rPr lang="en-US" dirty="0" smtClean="0"/>
              <a:t>blocked due to being some form of junk</a:t>
            </a:r>
          </a:p>
          <a:p>
            <a:r>
              <a:rPr lang="en-US" dirty="0" smtClean="0"/>
              <a:t>External penetration testing</a:t>
            </a:r>
          </a:p>
          <a:p>
            <a:r>
              <a:rPr lang="en-US" dirty="0" smtClean="0"/>
              <a:t>Continual employee education</a:t>
            </a:r>
          </a:p>
          <a:p>
            <a:r>
              <a:rPr lang="en-US" dirty="0" smtClean="0"/>
              <a:t>Always evaluating ways to strengthen</a:t>
            </a:r>
          </a:p>
          <a:p>
            <a:endParaRPr lang="en-US" dirty="0" smtClean="0"/>
          </a:p>
          <a:p>
            <a:endParaRPr lang="en-US" dirty="0"/>
          </a:p>
        </p:txBody>
      </p:sp>
      <p:sp>
        <p:nvSpPr>
          <p:cNvPr id="4" name="Slide Number Placeholder 3"/>
          <p:cNvSpPr>
            <a:spLocks noGrp="1"/>
          </p:cNvSpPr>
          <p:nvPr>
            <p:ph type="sldNum" sz="quarter" idx="4"/>
          </p:nvPr>
        </p:nvSpPr>
        <p:spPr/>
        <p:txBody>
          <a:bodyPr/>
          <a:lstStyle/>
          <a:p>
            <a:fld id="{FF445594-FFE8-4E90-934C-EFF530110A38}" type="slidenum">
              <a:rPr lang="en-US" smtClean="0"/>
              <a:t>7</a:t>
            </a:fld>
            <a:endParaRPr lang="en-US" dirty="0"/>
          </a:p>
        </p:txBody>
      </p:sp>
      <p:sp>
        <p:nvSpPr>
          <p:cNvPr id="5" name="Footer Placeholder 4"/>
          <p:cNvSpPr>
            <a:spLocks noGrp="1"/>
          </p:cNvSpPr>
          <p:nvPr>
            <p:ph type="ftr" sz="quarter" idx="3"/>
          </p:nvPr>
        </p:nvSpPr>
        <p:spPr/>
        <p:txBody>
          <a:bodyPr/>
          <a:lstStyle/>
          <a:p>
            <a:r>
              <a:rPr lang="en-US" smtClean="0"/>
              <a:t>Reaching across Arizona to provide comprehensive </a:t>
            </a:r>
            <a:br>
              <a:rPr lang="en-US" smtClean="0"/>
            </a:br>
            <a:r>
              <a:rPr lang="en-US" smtClean="0"/>
              <a:t>quality health care for those in need</a:t>
            </a:r>
            <a:endParaRPr lang="en-US" dirty="0"/>
          </a:p>
        </p:txBody>
      </p:sp>
    </p:spTree>
    <p:extLst>
      <p:ext uri="{BB962C8B-B14F-4D97-AF65-F5344CB8AC3E}">
        <p14:creationId xmlns:p14="http://schemas.microsoft.com/office/powerpoint/2010/main" val="6285685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Overdose Death Rates In America</a:t>
            </a:r>
            <a:endParaRPr lang="en-US" dirty="0"/>
          </a:p>
        </p:txBody>
      </p:sp>
      <p:sp>
        <p:nvSpPr>
          <p:cNvPr id="4" name="Slide Number Placeholder 3"/>
          <p:cNvSpPr>
            <a:spLocks noGrp="1"/>
          </p:cNvSpPr>
          <p:nvPr>
            <p:ph type="sldNum" sz="quarter" idx="4"/>
          </p:nvPr>
        </p:nvSpPr>
        <p:spPr/>
        <p:txBody>
          <a:bodyPr/>
          <a:lstStyle/>
          <a:p>
            <a:fld id="{FF445594-FFE8-4E90-934C-EFF530110A38}" type="slidenum">
              <a:rPr lang="en-US" smtClean="0"/>
              <a:t>8</a:t>
            </a:fld>
            <a:endParaRPr lang="en-US" dirty="0"/>
          </a:p>
        </p:txBody>
      </p:sp>
      <p:sp>
        <p:nvSpPr>
          <p:cNvPr id="5" name="Footer Placeholder 4"/>
          <p:cNvSpPr>
            <a:spLocks noGrp="1"/>
          </p:cNvSpPr>
          <p:nvPr>
            <p:ph type="ftr" sz="quarter" idx="3"/>
          </p:nvPr>
        </p:nvSpPr>
        <p:spPr/>
        <p:txBody>
          <a:bodyPr/>
          <a:lstStyle/>
          <a:p>
            <a:r>
              <a:rPr lang="en-US" smtClean="0"/>
              <a:t>Reaching across Arizona to provide comprehensive </a:t>
            </a:r>
            <a:br>
              <a:rPr lang="en-US" smtClean="0"/>
            </a:br>
            <a:r>
              <a:rPr lang="en-US" smtClean="0"/>
              <a:t>quality health care for those in need</a:t>
            </a:r>
            <a:endParaRPr lang="en-US" dirty="0"/>
          </a:p>
        </p:txBody>
      </p:sp>
      <p:graphicFrame>
        <p:nvGraphicFramePr>
          <p:cNvPr id="7" name="Content Placeholder 3"/>
          <p:cNvGraphicFramePr>
            <a:graphicFrameLocks/>
          </p:cNvGraphicFramePr>
          <p:nvPr>
            <p:extLst>
              <p:ext uri="{D42A27DB-BD31-4B8C-83A1-F6EECF244321}">
                <p14:modId xmlns:p14="http://schemas.microsoft.com/office/powerpoint/2010/main" val="818429518"/>
              </p:ext>
            </p:extLst>
          </p:nvPr>
        </p:nvGraphicFramePr>
        <p:xfrm>
          <a:off x="914400" y="1600200"/>
          <a:ext cx="7772400" cy="427452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671423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AZHEC HIE Statement</a:t>
            </a:r>
            <a:endParaRPr lang="en-US" dirty="0"/>
          </a:p>
        </p:txBody>
      </p:sp>
      <p:sp>
        <p:nvSpPr>
          <p:cNvPr id="7" name="Content Placeholder 6"/>
          <p:cNvSpPr>
            <a:spLocks noGrp="1"/>
          </p:cNvSpPr>
          <p:nvPr>
            <p:ph idx="1"/>
          </p:nvPr>
        </p:nvSpPr>
        <p:spPr/>
        <p:txBody>
          <a:bodyPr/>
          <a:lstStyle/>
          <a:p>
            <a:pPr marL="0" indent="0">
              <a:buNone/>
            </a:pPr>
            <a:r>
              <a:rPr lang="en-US" sz="2200" i="1" dirty="0"/>
              <a:t>aims to incorporate work that has been done to date by The Network, the RBHAs and Behavioral Health Information Network of Arizona (BHINAZ) to facilitate the secure sharing of patient information by behavioral and medical health care providers. </a:t>
            </a:r>
            <a:endParaRPr lang="en-US" sz="2200" i="1" dirty="0" smtClean="0"/>
          </a:p>
          <a:p>
            <a:pPr marL="0" indent="0">
              <a:buNone/>
            </a:pPr>
            <a:r>
              <a:rPr lang="en-US" sz="2200" i="1" dirty="0"/>
              <a:t>the overall objective will be to develop a single statewide HIE infrastructure for the sharing of physical and behavioral health information with a single participation fee for physical and behavioral health providers</a:t>
            </a:r>
            <a:r>
              <a:rPr lang="en-US" sz="2200" i="1" dirty="0" smtClean="0"/>
              <a:t>.</a:t>
            </a:r>
          </a:p>
          <a:p>
            <a:pPr marL="0" indent="0">
              <a:buNone/>
            </a:pPr>
            <a:r>
              <a:rPr lang="en-US" sz="2200" i="1" dirty="0" smtClean="0"/>
              <a:t>Therefore</a:t>
            </a:r>
            <a:r>
              <a:rPr lang="en-US" sz="2200" i="1" dirty="0"/>
              <a:t>, Arizona must support a single, sustainable, integrated, transparent Network with an appropriate governance structure where all providers have an ownership stake. </a:t>
            </a:r>
          </a:p>
        </p:txBody>
      </p:sp>
      <p:sp>
        <p:nvSpPr>
          <p:cNvPr id="4" name="Slide Number Placeholder 3"/>
          <p:cNvSpPr>
            <a:spLocks noGrp="1"/>
          </p:cNvSpPr>
          <p:nvPr>
            <p:ph type="sldNum" sz="quarter" idx="4"/>
          </p:nvPr>
        </p:nvSpPr>
        <p:spPr/>
        <p:txBody>
          <a:bodyPr/>
          <a:lstStyle/>
          <a:p>
            <a:fld id="{FF445594-FFE8-4E90-934C-EFF530110A38}" type="slidenum">
              <a:rPr lang="en-US" smtClean="0"/>
              <a:t>9</a:t>
            </a:fld>
            <a:endParaRPr lang="en-US" dirty="0"/>
          </a:p>
        </p:txBody>
      </p:sp>
      <p:sp>
        <p:nvSpPr>
          <p:cNvPr id="5" name="Footer Placeholder 4"/>
          <p:cNvSpPr>
            <a:spLocks noGrp="1"/>
          </p:cNvSpPr>
          <p:nvPr>
            <p:ph type="ftr" sz="quarter" idx="3"/>
          </p:nvPr>
        </p:nvSpPr>
        <p:spPr/>
        <p:txBody>
          <a:bodyPr/>
          <a:lstStyle/>
          <a:p>
            <a:r>
              <a:rPr lang="en-US" smtClean="0"/>
              <a:t>Reaching across Arizona to provide comprehensive </a:t>
            </a:r>
            <a:br>
              <a:rPr lang="en-US" smtClean="0"/>
            </a:br>
            <a:r>
              <a:rPr lang="en-US" smtClean="0"/>
              <a:t>quality health care for those in need</a:t>
            </a:r>
            <a:endParaRPr lang="en-US" dirty="0"/>
          </a:p>
        </p:txBody>
      </p:sp>
    </p:spTree>
    <p:extLst>
      <p:ext uri="{BB962C8B-B14F-4D97-AF65-F5344CB8AC3E}">
        <p14:creationId xmlns:p14="http://schemas.microsoft.com/office/powerpoint/2010/main" val="1713418176"/>
      </p:ext>
    </p:extLst>
  </p:cSld>
  <p:clrMapOvr>
    <a:masterClrMapping/>
  </p:clrMapOvr>
  <p:timing>
    <p:tnLst>
      <p:par>
        <p:cTn id="1" dur="indefinite" restart="never" nodeType="tmRoot"/>
      </p:par>
    </p:tnLst>
  </p:timing>
</p:sld>
</file>

<file path=ppt/theme/theme1.xml><?xml version="1.0" encoding="utf-8"?>
<a:theme xmlns:a="http://schemas.openxmlformats.org/drawingml/2006/main" name="3_2014 AHCCCS">
  <a:themeElements>
    <a:clrScheme name="AHCCCS 1">
      <a:dk1>
        <a:srgbClr val="595959"/>
      </a:dk1>
      <a:lt1>
        <a:sysClr val="window" lastClr="FFFFFF"/>
      </a:lt1>
      <a:dk2>
        <a:srgbClr val="1F497D"/>
      </a:dk2>
      <a:lt2>
        <a:srgbClr val="FFFFFF"/>
      </a:lt2>
      <a:accent1>
        <a:srgbClr val="318DCC"/>
      </a:accent1>
      <a:accent2>
        <a:srgbClr val="FFCB08"/>
      </a:accent2>
      <a:accent3>
        <a:srgbClr val="702339"/>
      </a:accent3>
      <a:accent4>
        <a:srgbClr val="6E9282"/>
      </a:accent4>
      <a:accent5>
        <a:srgbClr val="A0CEEC"/>
      </a:accent5>
      <a:accent6>
        <a:srgbClr val="FAE69C"/>
      </a:accent6>
      <a:hlink>
        <a:srgbClr val="318DCC"/>
      </a:hlink>
      <a:folHlink>
        <a:srgbClr val="70233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18CA5A3BC7C3A45A7DF571A25E273CD" ma:contentTypeVersion="0" ma:contentTypeDescription="Create a new document." ma:contentTypeScope="" ma:versionID="5589fa26cd31f093e6817e0116009b82">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B5734FB-75F0-48A5-A4EB-69DDB64B4804}">
  <ds:schemaRefs>
    <ds:schemaRef ds:uri="http://schemas.microsoft.com/office/2006/documentManagement/types"/>
    <ds:schemaRef ds:uri="http://purl.org/dc/terms/"/>
    <ds:schemaRef ds:uri="http://schemas.microsoft.com/office/infopath/2007/PartnerControls"/>
    <ds:schemaRef ds:uri="http://www.w3.org/XML/1998/namespace"/>
    <ds:schemaRef ds:uri="http://purl.org/dc/dcmitype/"/>
    <ds:schemaRef ds:uri="http://purl.org/dc/elements/1.1/"/>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34778DE3-1BB4-46D7-ADBB-119184F23F63}">
  <ds:schemaRefs>
    <ds:schemaRef ds:uri="http://schemas.microsoft.com/sharepoint/v3/contenttype/forms"/>
  </ds:schemaRefs>
</ds:datastoreItem>
</file>

<file path=customXml/itemProps3.xml><?xml version="1.0" encoding="utf-8"?>
<ds:datastoreItem xmlns:ds="http://schemas.openxmlformats.org/officeDocument/2006/customXml" ds:itemID="{9F48B145-882E-42BE-B2DB-79040E8286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26512</TotalTime>
  <Words>1197</Words>
  <Application>Microsoft Office PowerPoint</Application>
  <PresentationFormat>On-screen Show (4:3)</PresentationFormat>
  <Paragraphs>216</Paragraphs>
  <Slides>23</Slides>
  <Notes>1</Notes>
  <HiddenSlides>0</HiddenSlides>
  <MMClips>1</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3_2014 AHCCCS</vt:lpstr>
      <vt:lpstr>AHCCCS Update </vt:lpstr>
      <vt:lpstr>Centers of Excellence</vt:lpstr>
      <vt:lpstr>VBP Forums</vt:lpstr>
      <vt:lpstr>Goals of BH VBP Session</vt:lpstr>
      <vt:lpstr>Value Based Purchasing Goals</vt:lpstr>
      <vt:lpstr>10 Biggest HIPAA Breaches</vt:lpstr>
      <vt:lpstr>Security </vt:lpstr>
      <vt:lpstr>Overdose Death Rates In America</vt:lpstr>
      <vt:lpstr>AZHEC HIE Statement</vt:lpstr>
      <vt:lpstr>DD Statement</vt:lpstr>
      <vt:lpstr>DSNP News</vt:lpstr>
      <vt:lpstr>Recent Federal Guidance/Rules</vt:lpstr>
      <vt:lpstr>Medicaid Director Tenure</vt:lpstr>
      <vt:lpstr>Average Medicaid Director Tenure</vt:lpstr>
      <vt:lpstr>Barriers To Innovation</vt:lpstr>
      <vt:lpstr>What Drives Change</vt:lpstr>
      <vt:lpstr>Delivery System Initiatives </vt:lpstr>
      <vt:lpstr>Delivery System Reforms</vt:lpstr>
      <vt:lpstr>Being Mortal – Atul Gawande</vt:lpstr>
      <vt:lpstr>Being Mortal – Atul Gawande</vt:lpstr>
      <vt:lpstr>Medicare and Medicaid at 50</vt:lpstr>
      <vt:lpstr>Medicare and Medicaid at 50</vt:lpstr>
      <vt:lpstr>PowerPoint Presentation</vt:lpstr>
    </vt:vector>
  </TitlesOfParts>
  <Company>AHCCCS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 presentation</dc:title>
  <dc:creator>Lcraymon</dc:creator>
  <cp:lastModifiedBy>Yedowitz, Barbara</cp:lastModifiedBy>
  <cp:revision>399</cp:revision>
  <cp:lastPrinted>2015-09-05T00:35:10Z</cp:lastPrinted>
  <dcterms:created xsi:type="dcterms:W3CDTF">2011-11-23T15:17:49Z</dcterms:created>
  <dcterms:modified xsi:type="dcterms:W3CDTF">2015-11-18T19:49:48Z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0x010100218CA5A3BC7C3A45A7DF571A25E273CD</vt:lpwstr>
  </property>
</Properties>
</file>