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394" r:id="rId2"/>
    <p:sldId id="395" r:id="rId3"/>
    <p:sldId id="396" r:id="rId4"/>
    <p:sldId id="397" r:id="rId5"/>
    <p:sldId id="398" r:id="rId6"/>
    <p:sldId id="399" r:id="rId7"/>
    <p:sldId id="404" r:id="rId8"/>
    <p:sldId id="401" r:id="rId9"/>
    <p:sldId id="402" r:id="rId10"/>
    <p:sldId id="40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746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3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9800843-9438-4DEB-AB27-7B9210C8A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55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F1D5F84-2644-4F23-A385-234D01E85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75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B9B8E0-A414-43B2-A975-E2D7614D17E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B46CFB-B07F-4FC1-9303-95971F7B1A0B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E7A11B-08F7-4C4B-8E69-06EA1A9D3FB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14C2B0-37F8-4EEE-A9BE-303C79136E1C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6C0B11-C2C1-4B43-A4D6-F4E2FFD8DF4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8D2099-DF6C-4EC3-9A55-DC601A17D59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C7771C-4516-4F25-A31F-22361418258C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5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</p:grpSp>
      <p:pic>
        <p:nvPicPr>
          <p:cNvPr id="10" name="Picture 13" descr="AHCCCS logo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172200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5943600" y="60960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900">
              <a:latin typeface="Arial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00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D8893-B2D2-4FFD-9789-95CC3FFBD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FDBD0-FCEC-453A-8FF0-1580DB319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58580-53F3-45E2-8306-3D13316AF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73C58-2221-46A4-B5BA-30D29E833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A6F1B-E873-434E-90DB-D436D972E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49AA0-2115-41B9-BA6C-177EB1CF8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80430-6EB0-4279-9915-D0D863158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3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61CE5-2098-446F-81D3-E7AC14BE8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BD02C-FFF1-463F-9E1F-4DE89738C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22BA9-67D5-4695-BEE7-E46FDAC26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3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03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03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03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</p:grpSp>
      <p:sp>
        <p:nvSpPr>
          <p:cNvPr id="1029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900">
              <a:latin typeface="Arial" charset="0"/>
            </a:endParaRPr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              Our first care is your health care</a:t>
            </a:r>
          </a:p>
          <a:p>
            <a:pPr>
              <a:defRPr/>
            </a:pPr>
            <a:r>
              <a:rPr lang="en-US"/>
              <a:t>              Arizona Health Care Cost Containment System</a:t>
            </a:r>
          </a:p>
        </p:txBody>
      </p:sp>
      <p:sp>
        <p:nvSpPr>
          <p:cNvPr id="1031" name="Text Box 24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00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pic>
        <p:nvPicPr>
          <p:cNvPr id="1032" name="Picture 25" descr="AHCCCS logo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28600" y="6172200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360CCC9C-8104-47B1-B9C9-F6279A219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Operations </a:t>
            </a:r>
            <a:r>
              <a:rPr lang="en-US" dirty="0" smtClean="0"/>
              <a:t>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en-US" dirty="0" smtClean="0"/>
              <a:t>Dr. Kim Elliott, Clinical Quality Management</a:t>
            </a:r>
          </a:p>
          <a:p>
            <a:pPr>
              <a:defRPr/>
            </a:pPr>
            <a:r>
              <a:rPr lang="en-US" dirty="0" smtClean="0"/>
              <a:t>Diana Alvarez, Operations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Jami </a:t>
            </a:r>
            <a:r>
              <a:rPr lang="en-US" dirty="0" smtClean="0"/>
              <a:t>Snyder, Operations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Division of Health Care Management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September 19, 2012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</a:t>
            </a:r>
          </a:p>
        </p:txBody>
      </p:sp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              Our first care is your health care</a:t>
            </a:r>
          </a:p>
          <a:p>
            <a:r>
              <a:rPr lang="en-US" smtClean="0"/>
              <a:t>              Arizona Health Care Cost Containment System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AC18593-0B59-49C1-8A3E-547197F948D8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sz="3200" b="1" smtClean="0"/>
              <a:t>Community First Choice</a:t>
            </a:r>
            <a:r>
              <a:rPr lang="en-US" sz="3200" i="1" smtClean="0"/>
              <a:t/>
            </a:r>
            <a:br>
              <a:rPr lang="en-US" sz="3200" i="1" smtClean="0"/>
            </a:br>
            <a:r>
              <a:rPr lang="en-US" sz="3200" i="1" smtClean="0"/>
              <a:t>Long Term Care 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02125"/>
          </a:xfrm>
        </p:spPr>
        <p:txBody>
          <a:bodyPr/>
          <a:lstStyle/>
          <a:p>
            <a:r>
              <a:rPr lang="en-US" sz="2400" smtClean="0"/>
              <a:t>Option under the Affordable Care Act aimed at enhancing the member-directed service options</a:t>
            </a:r>
          </a:p>
          <a:p>
            <a:r>
              <a:rPr lang="en-US" sz="2400" smtClean="0"/>
              <a:t>AHCCCS will use CFC to implement the Agency with Choice model </a:t>
            </a:r>
          </a:p>
          <a:p>
            <a:pPr lvl="1"/>
            <a:r>
              <a:rPr lang="en-US" sz="2000" smtClean="0"/>
              <a:t>Co-employer model, in which the member and provider share employer-based responsibilities for the paid caregiver (attendant care, personal care, homemaker, habilitation)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              Our first care is your health care</a:t>
            </a:r>
          </a:p>
          <a:p>
            <a:r>
              <a:rPr lang="en-US" smtClean="0"/>
              <a:t>              Arizona Health Care Cost Containment System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A42F83-9CC3-4D33-A3B1-60107A53A1E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sz="3200" b="1" smtClean="0"/>
              <a:t>Community First Choice</a:t>
            </a:r>
            <a:r>
              <a:rPr lang="en-US" sz="3200" i="1" smtClean="0"/>
              <a:t/>
            </a:r>
            <a:br>
              <a:rPr lang="en-US" sz="3200" i="1" smtClean="0"/>
            </a:br>
            <a:r>
              <a:rPr lang="en-US" sz="3200" i="1" smtClean="0"/>
              <a:t>Long Term Care 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302125"/>
          </a:xfrm>
        </p:spPr>
        <p:txBody>
          <a:bodyPr/>
          <a:lstStyle/>
          <a:p>
            <a:r>
              <a:rPr lang="en-US" sz="2400" smtClean="0"/>
              <a:t>Implementation Date: January 1, 2013</a:t>
            </a:r>
          </a:p>
          <a:p>
            <a:r>
              <a:rPr lang="en-US" sz="2400" smtClean="0"/>
              <a:t>Next Steps</a:t>
            </a:r>
            <a:r>
              <a:rPr lang="en-US" smtClean="0"/>
              <a:t>	</a:t>
            </a:r>
          </a:p>
          <a:p>
            <a:pPr lvl="1"/>
            <a:r>
              <a:rPr lang="en-US" sz="2000" smtClean="0"/>
              <a:t>Public hearing – Arizona CFC regulations</a:t>
            </a:r>
          </a:p>
          <a:p>
            <a:pPr lvl="2"/>
            <a:r>
              <a:rPr lang="en-US" sz="2000" smtClean="0"/>
              <a:t>September 24, 2012, 10 a.m. </a:t>
            </a:r>
          </a:p>
          <a:p>
            <a:pPr lvl="1"/>
            <a:r>
              <a:rPr lang="en-US" sz="2000" smtClean="0"/>
              <a:t>Submission of State Plan Amendment to CMS</a:t>
            </a:r>
          </a:p>
          <a:p>
            <a:pPr lvl="1"/>
            <a:r>
              <a:rPr lang="en-US" sz="2000" smtClean="0"/>
              <a:t>Finalize necessary policy changes</a:t>
            </a:r>
          </a:p>
          <a:p>
            <a:pPr lvl="1"/>
            <a:r>
              <a:rPr lang="en-US" sz="2000" smtClean="0"/>
              <a:t>Outreach and training	</a:t>
            </a:r>
          </a:p>
          <a:p>
            <a:pPr lvl="2"/>
            <a:r>
              <a:rPr lang="en-US" sz="2000" smtClean="0"/>
              <a:t>ALTCS case manager training, community stakeholder training/outreach, provider forums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8600" y="6248400"/>
            <a:ext cx="85344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              Our first care is your health care</a:t>
            </a:r>
          </a:p>
          <a:p>
            <a:r>
              <a:rPr lang="en-US" smtClean="0"/>
              <a:t>              Arizona Health Care Cost Containment System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286000" y="624840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C1B7756-5792-422E-8D45-13AFE159510C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839200" cy="1143000"/>
          </a:xfrm>
        </p:spPr>
        <p:txBody>
          <a:bodyPr/>
          <a:lstStyle/>
          <a:p>
            <a:r>
              <a:rPr lang="en-US" sz="3200" smtClean="0"/>
              <a:t/>
            </a:r>
            <a:br>
              <a:rPr lang="en-US" sz="3200" smtClean="0"/>
            </a:br>
            <a:r>
              <a:rPr lang="en-US" sz="2800" b="1" smtClean="0"/>
              <a:t>Direct Care Worker Training and Testing Initiative</a:t>
            </a:r>
            <a:r>
              <a:rPr lang="en-US" sz="2800" i="1" smtClean="0"/>
              <a:t/>
            </a:r>
            <a:br>
              <a:rPr lang="en-US" sz="2800" i="1" smtClean="0"/>
            </a:br>
            <a:r>
              <a:rPr lang="en-US" sz="2800" i="1" smtClean="0"/>
              <a:t>Long Term Care</a:t>
            </a:r>
            <a:endParaRPr lang="en-US" sz="2800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Training and testing program, requiring that direct care workers (attendant care, personal care, homemaker) demonstrate proficiency in a core set of competencies needed to serve ALTCS members</a:t>
            </a:r>
          </a:p>
          <a:p>
            <a:r>
              <a:rPr lang="en-US" sz="2400" smtClean="0"/>
              <a:t>Implementation Date: October 1, 2012</a:t>
            </a:r>
          </a:p>
          <a:p>
            <a:r>
              <a:rPr lang="en-US" sz="2400" smtClean="0"/>
              <a:t>Next Steps</a:t>
            </a:r>
          </a:p>
          <a:p>
            <a:pPr lvl="1"/>
            <a:r>
              <a:rPr lang="en-US" sz="2000" smtClean="0"/>
              <a:t>Work with MCOs to ensure all affected providers have a plan to train workers</a:t>
            </a:r>
          </a:p>
          <a:p>
            <a:pPr lvl="1"/>
            <a:r>
              <a:rPr lang="en-US" sz="2000" smtClean="0"/>
              <a:t>Finalize database to track test scores of trained workers</a:t>
            </a:r>
          </a:p>
          <a:p>
            <a:pPr lvl="1"/>
            <a:r>
              <a:rPr lang="en-US" sz="2000" smtClean="0"/>
              <a:t>Begin conducting audits of approved training programs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              Our first care is your health care</a:t>
            </a:r>
          </a:p>
          <a:p>
            <a:r>
              <a:rPr lang="en-US" smtClean="0"/>
              <a:t>              Arizona Health Care Cost Containment System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8C78DD-3543-46BC-9400-E6D35025ECF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/>
              <a:t>Provider Affiliation Transmission Revisions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i="1" smtClean="0"/>
              <a:t>Acute Care and Long Term Care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Quarterly reporting requirement for Acute and ALTCS plans </a:t>
            </a:r>
          </a:p>
          <a:p>
            <a:pPr lvl="1"/>
            <a:r>
              <a:rPr lang="en-US" sz="2000" smtClean="0"/>
              <a:t>New requirement for ALTCS plans (replaces biannual network summary report)</a:t>
            </a:r>
          </a:p>
          <a:p>
            <a:r>
              <a:rPr lang="en-US" sz="2400" smtClean="0"/>
              <a:t>Additional fields added to meet Insure Kids Now Requirement (IKN)</a:t>
            </a:r>
          </a:p>
          <a:p>
            <a:r>
              <a:rPr lang="en-US" sz="2400" smtClean="0"/>
              <a:t>October submission suspended</a:t>
            </a:r>
          </a:p>
          <a:p>
            <a:r>
              <a:rPr lang="en-US" sz="2400" smtClean="0"/>
              <a:t>Next submission Date: January 15, 2013</a:t>
            </a:r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              Our first care is your health care</a:t>
            </a:r>
          </a:p>
          <a:p>
            <a:r>
              <a:rPr lang="en-US" smtClean="0"/>
              <a:t>              Arizona Health Care Cost Containment System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7B37D2-84C8-4DEF-A125-A1ED0128C4B0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/>
              <a:t>Dental Audit</a:t>
            </a:r>
            <a:r>
              <a:rPr lang="en-US" sz="2800" smtClean="0"/>
              <a:t> </a:t>
            </a:r>
            <a:r>
              <a:rPr lang="en-US" sz="2800" b="1" smtClean="0"/>
              <a:t>– Access to Care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i="1" smtClean="0"/>
              <a:t>Acute Care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Conducted to address access to care concerns, specifically related to dental providers</a:t>
            </a:r>
          </a:p>
          <a:p>
            <a:r>
              <a:rPr lang="en-US" smtClean="0"/>
              <a:t>Random phone survey</a:t>
            </a:r>
          </a:p>
          <a:p>
            <a:pPr marL="742950" lvl="1" indent="-285750"/>
            <a:r>
              <a:rPr lang="en-US" sz="2400" smtClean="0"/>
              <a:t>Approximately 300 calls</a:t>
            </a:r>
          </a:p>
          <a:p>
            <a:pPr marL="742950" lvl="1" indent="-285750"/>
            <a:r>
              <a:rPr lang="en-US" sz="2400" smtClean="0"/>
              <a:t>Surveyed availability of urgent and routine appointments, if accepting new patients, provider speaks another language or serves special needs population as identified on website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              Our first care is your health care</a:t>
            </a:r>
          </a:p>
          <a:p>
            <a:r>
              <a:rPr lang="en-US" smtClean="0"/>
              <a:t>              Arizona Health Care Cost Containment System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B9F66F-68A2-494B-BE86-49DDEBFADC88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b="1" smtClean="0"/>
              <a:t>Dental Audit</a:t>
            </a:r>
            <a:r>
              <a:rPr lang="en-US" sz="3200" smtClean="0"/>
              <a:t> </a:t>
            </a:r>
            <a:r>
              <a:rPr lang="en-US" sz="3200" b="1" smtClean="0"/>
              <a:t>– Access to Care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i="1" smtClean="0"/>
              <a:t>Acute Care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458200" cy="4302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Results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91 percent of all providers actually contacted for appointment were able to meet appointment timeframes. 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Most that were unable to make an appointment provided a referral</a:t>
            </a:r>
          </a:p>
          <a:p>
            <a:pPr lvl="1">
              <a:lnSpc>
                <a:spcPct val="80000"/>
              </a:lnSpc>
            </a:pP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/>
              <a:t>Percent of  providers from pool of all providers in the sample that we were unable to schedule an appointment ranged from 3 percent to 40 percent among AHCCCS acute care health plans.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Denominator includes providers not reached, providers that did not speak Spanish, providers that had disconnected numbers and providers that had terminated contracts or registration with AHCCCS.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Dental Audit</a:t>
            </a:r>
            <a:r>
              <a:rPr lang="en-US" sz="3200" smtClean="0"/>
              <a:t> </a:t>
            </a:r>
            <a:r>
              <a:rPr lang="en-US" sz="3200" b="1" smtClean="0"/>
              <a:t>– Access to Care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i="1" smtClean="0"/>
              <a:t>Acute Care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302125"/>
          </a:xfrm>
        </p:spPr>
        <p:txBody>
          <a:bodyPr/>
          <a:lstStyle/>
          <a:p>
            <a:r>
              <a:rPr lang="en-US" smtClean="0"/>
              <a:t>Results (continued)</a:t>
            </a:r>
          </a:p>
          <a:p>
            <a:pPr lvl="1"/>
            <a:r>
              <a:rPr lang="en-US" smtClean="0"/>
              <a:t>29 providers called to assess ability to accommodate Spanish speaking members</a:t>
            </a:r>
          </a:p>
          <a:p>
            <a:pPr lvl="2"/>
            <a:r>
              <a:rPr lang="en-US" smtClean="0"/>
              <a:t>20 percent of providers were unable to schedule an appointment </a:t>
            </a:r>
          </a:p>
          <a:p>
            <a:pPr lvl="2"/>
            <a:r>
              <a:rPr lang="en-US" smtClean="0"/>
              <a:t>4 providers did not have a Spanish speaking staff member available to schedule an appointment</a:t>
            </a:r>
          </a:p>
          <a:p>
            <a:pPr lvl="2"/>
            <a:r>
              <a:rPr lang="en-US" smtClean="0"/>
              <a:t>2 providers had wait times of 15 and 20 minutes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Dental Audit</a:t>
            </a:r>
            <a:r>
              <a:rPr lang="en-US" sz="3200" smtClean="0"/>
              <a:t> </a:t>
            </a:r>
            <a:r>
              <a:rPr lang="en-US" sz="3200" b="1" smtClean="0"/>
              <a:t>– Access to Care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i="1" smtClean="0"/>
              <a:t>Acute Care</a:t>
            </a:r>
            <a:endParaRPr lang="en-US" sz="320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02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AHCCCS expectation going forward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AHCCCS to share detailed results with MCOs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MCOs do similar type audits or surveys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Track and trend data to ensure adequate network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              Our first care is your health care</a:t>
            </a:r>
          </a:p>
          <a:p>
            <a:r>
              <a:rPr lang="en-US" smtClean="0"/>
              <a:t>              Arizona Health Care Cost Containment System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4805F2-B823-4EBB-91AC-7D76A2B27065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13799</TotalTime>
  <Words>566</Words>
  <Application>Microsoft Office PowerPoint</Application>
  <PresentationFormat>On-screen Show (4:3)</PresentationFormat>
  <Paragraphs>86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Quadrant</vt:lpstr>
      <vt:lpstr>Operations Update</vt:lpstr>
      <vt:lpstr>Community First Choice Long Term Care </vt:lpstr>
      <vt:lpstr>Community First Choice Long Term Care </vt:lpstr>
      <vt:lpstr> Direct Care Worker Training and Testing Initiative Long Term Care</vt:lpstr>
      <vt:lpstr>Provider Affiliation Transmission Revisions Acute Care and Long Term Care</vt:lpstr>
      <vt:lpstr>Dental Audit – Access to Care Acute Care</vt:lpstr>
      <vt:lpstr>Dental Audit – Access to Care Acute Care</vt:lpstr>
      <vt:lpstr>Dental Audit – Access to Care Acute Care</vt:lpstr>
      <vt:lpstr>Dental Audit – Access to Care Acute Care</vt:lpstr>
      <vt:lpstr>Questions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Lcraymon</dc:creator>
  <cp:lastModifiedBy>Snyder, Jami</cp:lastModifiedBy>
  <cp:revision>148</cp:revision>
  <dcterms:created xsi:type="dcterms:W3CDTF">2011-11-23T15:17:49Z</dcterms:created>
  <dcterms:modified xsi:type="dcterms:W3CDTF">2012-09-18T22:49:15Z</dcterms:modified>
</cp:coreProperties>
</file>