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handoutMasterIdLst>
    <p:handoutMasterId r:id="rId21"/>
  </p:handoutMasterIdLst>
  <p:sldIdLst>
    <p:sldId id="262" r:id="rId2"/>
    <p:sldId id="263" r:id="rId3"/>
    <p:sldId id="264" r:id="rId4"/>
    <p:sldId id="267" r:id="rId5"/>
    <p:sldId id="266"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craymo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308"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endParaRPr lang="en-US" dirty="0"/>
          </a:p>
        </p:txBody>
      </p:sp>
      <p:sp>
        <p:nvSpPr>
          <p:cNvPr id="5123"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endParaRPr lang="en-US" dirty="0"/>
          </a:p>
        </p:txBody>
      </p:sp>
      <p:sp>
        <p:nvSpPr>
          <p:cNvPr id="5124"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endParaRPr lang="en-US" dirty="0"/>
          </a:p>
        </p:txBody>
      </p:sp>
      <p:sp>
        <p:nvSpPr>
          <p:cNvPr id="5125"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fld id="{1CC292CF-DC2E-4E32-B20E-3278CF61FE7E}" type="slidenum">
              <a:rPr lang="en-US"/>
              <a:pPr/>
              <a:t>‹#›</a:t>
            </a:fld>
            <a:endParaRPr lang="en-US" dirty="0"/>
          </a:p>
        </p:txBody>
      </p:sp>
    </p:spTree>
    <p:extLst>
      <p:ext uri="{BB962C8B-B14F-4D97-AF65-F5344CB8AC3E}">
        <p14:creationId xmlns:p14="http://schemas.microsoft.com/office/powerpoint/2010/main" val="2235255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endParaRPr lang="en-US" dirty="0"/>
          </a:p>
        </p:txBody>
      </p:sp>
      <p:sp>
        <p:nvSpPr>
          <p:cNvPr id="3075"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endParaRPr lang="en-US" dirty="0"/>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endParaRPr lang="en-US" dirty="0"/>
          </a:p>
        </p:txBody>
      </p:sp>
      <p:sp>
        <p:nvSpPr>
          <p:cNvPr id="3079"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fld id="{8F0B7250-DA43-4EA7-AD99-831C16F2814C}" type="slidenum">
              <a:rPr lang="en-US"/>
              <a:pPr/>
              <a:t>‹#›</a:t>
            </a:fld>
            <a:endParaRPr lang="en-US" dirty="0"/>
          </a:p>
        </p:txBody>
      </p:sp>
    </p:spTree>
    <p:extLst>
      <p:ext uri="{BB962C8B-B14F-4D97-AF65-F5344CB8AC3E}">
        <p14:creationId xmlns:p14="http://schemas.microsoft.com/office/powerpoint/2010/main" val="39400539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355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23557" name="Rectangle 5"/>
          <p:cNvSpPr>
            <a:spLocks noGrp="1" noChangeArrowheads="1"/>
          </p:cNvSpPr>
          <p:nvPr>
            <p:ph type="ftr" sz="quarter" idx="3"/>
          </p:nvPr>
        </p:nvSpPr>
        <p:spPr/>
        <p:txBody>
          <a:bodyPr/>
          <a:lstStyle>
            <a:lvl1pPr>
              <a:defRPr/>
            </a:lvl1pPr>
          </a:lstStyle>
          <a:p>
            <a:r>
              <a:rPr lang="en-US" dirty="0"/>
              <a:t>              Our first care is your health care</a:t>
            </a:r>
          </a:p>
          <a:p>
            <a:r>
              <a:rPr lang="en-US" dirty="0"/>
              <a:t>              Arizona Health Care Cost Containment System</a:t>
            </a:r>
          </a:p>
        </p:txBody>
      </p:sp>
      <p:grpSp>
        <p:nvGrpSpPr>
          <p:cNvPr id="23559" name="Group 7"/>
          <p:cNvGrpSpPr>
            <a:grpSpLocks/>
          </p:cNvGrpSpPr>
          <p:nvPr/>
        </p:nvGrpSpPr>
        <p:grpSpPr bwMode="auto">
          <a:xfrm>
            <a:off x="279400" y="152400"/>
            <a:ext cx="8686800" cy="1600200"/>
            <a:chOff x="176" y="96"/>
            <a:chExt cx="5472" cy="1008"/>
          </a:xfrm>
        </p:grpSpPr>
        <p:sp>
          <p:nvSpPr>
            <p:cNvPr id="23560"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561"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dirty="0"/>
            </a:p>
          </p:txBody>
        </p:sp>
        <p:sp>
          <p:nvSpPr>
            <p:cNvPr id="23562"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dirty="0"/>
            </a:p>
          </p:txBody>
        </p:sp>
        <p:sp>
          <p:nvSpPr>
            <p:cNvPr id="23563"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dirty="0"/>
            </a:p>
          </p:txBody>
        </p:sp>
        <p:sp>
          <p:nvSpPr>
            <p:cNvPr id="23564"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dirty="0"/>
            </a:p>
          </p:txBody>
        </p:sp>
      </p:grpSp>
      <p:pic>
        <p:nvPicPr>
          <p:cNvPr id="23565" name="Picture 13" descr="AHCCCS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172200"/>
            <a:ext cx="476250" cy="390525"/>
          </a:xfrm>
          <a:prstGeom prst="rect">
            <a:avLst/>
          </a:prstGeom>
          <a:noFill/>
          <a:extLst>
            <a:ext uri="{909E8E84-426E-40DD-AFC4-6F175D3DCCD1}">
              <a14:hiddenFill xmlns:a14="http://schemas.microsoft.com/office/drawing/2010/main">
                <a:solidFill>
                  <a:srgbClr val="FFFFFF"/>
                </a:solidFill>
              </a14:hiddenFill>
            </a:ext>
          </a:extLst>
        </p:spPr>
      </p:pic>
      <p:sp>
        <p:nvSpPr>
          <p:cNvPr id="23566" name="Rectangle 14"/>
          <p:cNvSpPr>
            <a:spLocks noChangeArrowheads="1"/>
          </p:cNvSpPr>
          <p:nvPr/>
        </p:nvSpPr>
        <p:spPr bwMode="auto">
          <a:xfrm>
            <a:off x="5943600" y="60960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endParaRPr lang="en-US" sz="900" dirty="0">
              <a:latin typeface="Arial" charset="0"/>
            </a:endParaRPr>
          </a:p>
        </p:txBody>
      </p:sp>
      <p:sp>
        <p:nvSpPr>
          <p:cNvPr id="23568" name="Text Box 16"/>
          <p:cNvSpPr txBox="1">
            <a:spLocks noChangeArrowheads="1"/>
          </p:cNvSpPr>
          <p:nvPr userDrawn="1"/>
        </p:nvSpPr>
        <p:spPr bwMode="auto">
          <a:xfrm>
            <a:off x="5105400" y="6172200"/>
            <a:ext cx="3733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dirty="0">
                <a:latin typeface="Arial" charset="0"/>
              </a:rPr>
              <a:t>“Reaching across Arizona to provide comprehensive quality health care for those in need”</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a:t>              Our first care is your health care</a:t>
            </a:r>
          </a:p>
          <a:p>
            <a:r>
              <a:rPr lang="en-US" dirty="0"/>
              <a:t>              arizona health care cost containment system</a:t>
            </a:r>
          </a:p>
        </p:txBody>
      </p:sp>
      <p:sp>
        <p:nvSpPr>
          <p:cNvPr id="5" name="Slide Number Placeholder 4"/>
          <p:cNvSpPr>
            <a:spLocks noGrp="1"/>
          </p:cNvSpPr>
          <p:nvPr>
            <p:ph type="sldNum" sz="quarter" idx="11"/>
          </p:nvPr>
        </p:nvSpPr>
        <p:spPr/>
        <p:txBody>
          <a:bodyPr/>
          <a:lstStyle>
            <a:lvl1pPr>
              <a:defRPr/>
            </a:lvl1pPr>
          </a:lstStyle>
          <a:p>
            <a:fld id="{6FC14178-EDED-4A4D-BEB2-F008AAD7565C}" type="slidenum">
              <a:rPr lang="en-US"/>
              <a:pPr/>
              <a:t>‹#›</a:t>
            </a:fld>
            <a:endParaRPr lang="en-US" dirty="0"/>
          </a:p>
        </p:txBody>
      </p:sp>
    </p:spTree>
    <p:extLst>
      <p:ext uri="{BB962C8B-B14F-4D97-AF65-F5344CB8AC3E}">
        <p14:creationId xmlns:p14="http://schemas.microsoft.com/office/powerpoint/2010/main" val="220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a:t>              Our first care is your health care</a:t>
            </a:r>
          </a:p>
          <a:p>
            <a:r>
              <a:rPr lang="en-US" dirty="0"/>
              <a:t>              arizona health care cost containment system</a:t>
            </a:r>
          </a:p>
        </p:txBody>
      </p:sp>
      <p:sp>
        <p:nvSpPr>
          <p:cNvPr id="5" name="Slide Number Placeholder 4"/>
          <p:cNvSpPr>
            <a:spLocks noGrp="1"/>
          </p:cNvSpPr>
          <p:nvPr>
            <p:ph type="sldNum" sz="quarter" idx="11"/>
          </p:nvPr>
        </p:nvSpPr>
        <p:spPr/>
        <p:txBody>
          <a:bodyPr/>
          <a:lstStyle>
            <a:lvl1pPr>
              <a:defRPr/>
            </a:lvl1pPr>
          </a:lstStyle>
          <a:p>
            <a:fld id="{6803BD10-3C47-465E-A0E0-2A38ABC58DF2}" type="slidenum">
              <a:rPr lang="en-US"/>
              <a:pPr/>
              <a:t>‹#›</a:t>
            </a:fld>
            <a:endParaRPr lang="en-US" dirty="0"/>
          </a:p>
        </p:txBody>
      </p:sp>
    </p:spTree>
    <p:extLst>
      <p:ext uri="{BB962C8B-B14F-4D97-AF65-F5344CB8AC3E}">
        <p14:creationId xmlns:p14="http://schemas.microsoft.com/office/powerpoint/2010/main" val="124241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dirty="0"/>
              <a:t>              Our first care is your health care</a:t>
            </a:r>
          </a:p>
          <a:p>
            <a:r>
              <a:rPr lang="en-US" dirty="0"/>
              <a:t>              arizona health care cost containment system</a:t>
            </a:r>
          </a:p>
        </p:txBody>
      </p:sp>
      <p:sp>
        <p:nvSpPr>
          <p:cNvPr id="5" name="Slide Number Placeholder 4"/>
          <p:cNvSpPr>
            <a:spLocks noGrp="1"/>
          </p:cNvSpPr>
          <p:nvPr>
            <p:ph type="sldNum" sz="quarter" idx="11"/>
          </p:nvPr>
        </p:nvSpPr>
        <p:spPr/>
        <p:txBody>
          <a:bodyPr/>
          <a:lstStyle>
            <a:lvl1pPr>
              <a:defRPr/>
            </a:lvl1pPr>
          </a:lstStyle>
          <a:p>
            <a:fld id="{97CC79EC-1D23-433C-ABF4-26BBE0FF6626}" type="slidenum">
              <a:rPr lang="en-US"/>
              <a:pPr/>
              <a:t>‹#›</a:t>
            </a:fld>
            <a:endParaRPr lang="en-US" dirty="0"/>
          </a:p>
        </p:txBody>
      </p:sp>
    </p:spTree>
    <p:extLst>
      <p:ext uri="{BB962C8B-B14F-4D97-AF65-F5344CB8AC3E}">
        <p14:creationId xmlns:p14="http://schemas.microsoft.com/office/powerpoint/2010/main" val="137596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dirty="0"/>
              <a:t>              Our first care is your health care</a:t>
            </a:r>
          </a:p>
          <a:p>
            <a:r>
              <a:rPr lang="en-US" dirty="0"/>
              <a:t>              arizona health care cost containment system</a:t>
            </a:r>
          </a:p>
        </p:txBody>
      </p:sp>
      <p:sp>
        <p:nvSpPr>
          <p:cNvPr id="5" name="Slide Number Placeholder 4"/>
          <p:cNvSpPr>
            <a:spLocks noGrp="1"/>
          </p:cNvSpPr>
          <p:nvPr>
            <p:ph type="sldNum" sz="quarter" idx="11"/>
          </p:nvPr>
        </p:nvSpPr>
        <p:spPr/>
        <p:txBody>
          <a:bodyPr/>
          <a:lstStyle>
            <a:lvl1pPr>
              <a:defRPr/>
            </a:lvl1pPr>
          </a:lstStyle>
          <a:p>
            <a:fld id="{6CED8803-4C7A-4285-8E76-A13CF4EE6D70}" type="slidenum">
              <a:rPr lang="en-US"/>
              <a:pPr/>
              <a:t>‹#›</a:t>
            </a:fld>
            <a:endParaRPr lang="en-US" dirty="0"/>
          </a:p>
        </p:txBody>
      </p:sp>
    </p:spTree>
    <p:extLst>
      <p:ext uri="{BB962C8B-B14F-4D97-AF65-F5344CB8AC3E}">
        <p14:creationId xmlns:p14="http://schemas.microsoft.com/office/powerpoint/2010/main" val="1557136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dirty="0"/>
              <a:t>              Our first care is your health care</a:t>
            </a:r>
          </a:p>
          <a:p>
            <a:r>
              <a:rPr lang="en-US" dirty="0"/>
              <a:t>              arizona health care cost containment system</a:t>
            </a:r>
          </a:p>
        </p:txBody>
      </p:sp>
      <p:sp>
        <p:nvSpPr>
          <p:cNvPr id="6" name="Slide Number Placeholder 5"/>
          <p:cNvSpPr>
            <a:spLocks noGrp="1"/>
          </p:cNvSpPr>
          <p:nvPr>
            <p:ph type="sldNum" sz="quarter" idx="11"/>
          </p:nvPr>
        </p:nvSpPr>
        <p:spPr/>
        <p:txBody>
          <a:bodyPr/>
          <a:lstStyle>
            <a:lvl1pPr>
              <a:defRPr/>
            </a:lvl1pPr>
          </a:lstStyle>
          <a:p>
            <a:fld id="{C223C683-029D-46F2-A9A1-5969B0FDC0E4}" type="slidenum">
              <a:rPr lang="en-US"/>
              <a:pPr/>
              <a:t>‹#›</a:t>
            </a:fld>
            <a:endParaRPr lang="en-US" dirty="0"/>
          </a:p>
        </p:txBody>
      </p:sp>
    </p:spTree>
    <p:extLst>
      <p:ext uri="{BB962C8B-B14F-4D97-AF65-F5344CB8AC3E}">
        <p14:creationId xmlns:p14="http://schemas.microsoft.com/office/powerpoint/2010/main" val="274415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dirty="0"/>
              <a:t>              Our first care is your health care</a:t>
            </a:r>
          </a:p>
          <a:p>
            <a:r>
              <a:rPr lang="en-US" dirty="0"/>
              <a:t>              arizona health care cost containment system</a:t>
            </a:r>
          </a:p>
        </p:txBody>
      </p:sp>
      <p:sp>
        <p:nvSpPr>
          <p:cNvPr id="8" name="Slide Number Placeholder 7"/>
          <p:cNvSpPr>
            <a:spLocks noGrp="1"/>
          </p:cNvSpPr>
          <p:nvPr>
            <p:ph type="sldNum" sz="quarter" idx="11"/>
          </p:nvPr>
        </p:nvSpPr>
        <p:spPr/>
        <p:txBody>
          <a:bodyPr/>
          <a:lstStyle>
            <a:lvl1pPr>
              <a:defRPr/>
            </a:lvl1pPr>
          </a:lstStyle>
          <a:p>
            <a:fld id="{833B7062-CDA3-4226-A271-5030D956A633}" type="slidenum">
              <a:rPr lang="en-US"/>
              <a:pPr/>
              <a:t>‹#›</a:t>
            </a:fld>
            <a:endParaRPr lang="en-US" dirty="0"/>
          </a:p>
        </p:txBody>
      </p:sp>
    </p:spTree>
    <p:extLst>
      <p:ext uri="{BB962C8B-B14F-4D97-AF65-F5344CB8AC3E}">
        <p14:creationId xmlns:p14="http://schemas.microsoft.com/office/powerpoint/2010/main" val="1726140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dirty="0"/>
              <a:t>              Our first care is your health care</a:t>
            </a:r>
          </a:p>
          <a:p>
            <a:r>
              <a:rPr lang="en-US" dirty="0"/>
              <a:t>              arizona health care cost containment system</a:t>
            </a:r>
          </a:p>
        </p:txBody>
      </p:sp>
      <p:sp>
        <p:nvSpPr>
          <p:cNvPr id="4" name="Slide Number Placeholder 3"/>
          <p:cNvSpPr>
            <a:spLocks noGrp="1"/>
          </p:cNvSpPr>
          <p:nvPr>
            <p:ph type="sldNum" sz="quarter" idx="11"/>
          </p:nvPr>
        </p:nvSpPr>
        <p:spPr/>
        <p:txBody>
          <a:bodyPr/>
          <a:lstStyle>
            <a:lvl1pPr>
              <a:defRPr/>
            </a:lvl1pPr>
          </a:lstStyle>
          <a:p>
            <a:fld id="{532BCAF9-7E78-4978-9B69-3F78D94E523F}" type="slidenum">
              <a:rPr lang="en-US"/>
              <a:pPr/>
              <a:t>‹#›</a:t>
            </a:fld>
            <a:endParaRPr lang="en-US" dirty="0"/>
          </a:p>
        </p:txBody>
      </p:sp>
    </p:spTree>
    <p:extLst>
      <p:ext uri="{BB962C8B-B14F-4D97-AF65-F5344CB8AC3E}">
        <p14:creationId xmlns:p14="http://schemas.microsoft.com/office/powerpoint/2010/main" val="2243497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dirty="0"/>
              <a:t>              Our first care is your health care</a:t>
            </a:r>
          </a:p>
          <a:p>
            <a:r>
              <a:rPr lang="en-US" dirty="0"/>
              <a:t>              arizona health care cost containment system</a:t>
            </a:r>
          </a:p>
        </p:txBody>
      </p:sp>
      <p:sp>
        <p:nvSpPr>
          <p:cNvPr id="3" name="Slide Number Placeholder 2"/>
          <p:cNvSpPr>
            <a:spLocks noGrp="1"/>
          </p:cNvSpPr>
          <p:nvPr>
            <p:ph type="sldNum" sz="quarter" idx="11"/>
          </p:nvPr>
        </p:nvSpPr>
        <p:spPr/>
        <p:txBody>
          <a:bodyPr/>
          <a:lstStyle>
            <a:lvl1pPr>
              <a:defRPr/>
            </a:lvl1pPr>
          </a:lstStyle>
          <a:p>
            <a:fld id="{4824D369-92B0-4613-8788-5DD0CA33C370}" type="slidenum">
              <a:rPr lang="en-US"/>
              <a:pPr/>
              <a:t>‹#›</a:t>
            </a:fld>
            <a:endParaRPr lang="en-US" dirty="0"/>
          </a:p>
        </p:txBody>
      </p:sp>
    </p:spTree>
    <p:extLst>
      <p:ext uri="{BB962C8B-B14F-4D97-AF65-F5344CB8AC3E}">
        <p14:creationId xmlns:p14="http://schemas.microsoft.com/office/powerpoint/2010/main" val="3588752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              Our first care is your health care</a:t>
            </a:r>
          </a:p>
          <a:p>
            <a:r>
              <a:rPr lang="en-US" dirty="0"/>
              <a:t>              arizona health care cost containment system</a:t>
            </a:r>
          </a:p>
        </p:txBody>
      </p:sp>
      <p:sp>
        <p:nvSpPr>
          <p:cNvPr id="6" name="Slide Number Placeholder 5"/>
          <p:cNvSpPr>
            <a:spLocks noGrp="1"/>
          </p:cNvSpPr>
          <p:nvPr>
            <p:ph type="sldNum" sz="quarter" idx="11"/>
          </p:nvPr>
        </p:nvSpPr>
        <p:spPr/>
        <p:txBody>
          <a:bodyPr/>
          <a:lstStyle>
            <a:lvl1pPr>
              <a:defRPr/>
            </a:lvl1pPr>
          </a:lstStyle>
          <a:p>
            <a:fld id="{850A5D7E-3972-42AB-A0C6-F416B1812C21}" type="slidenum">
              <a:rPr lang="en-US"/>
              <a:pPr/>
              <a:t>‹#›</a:t>
            </a:fld>
            <a:endParaRPr lang="en-US" dirty="0"/>
          </a:p>
        </p:txBody>
      </p:sp>
    </p:spTree>
    <p:extLst>
      <p:ext uri="{BB962C8B-B14F-4D97-AF65-F5344CB8AC3E}">
        <p14:creationId xmlns:p14="http://schemas.microsoft.com/office/powerpoint/2010/main" val="3400716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              Our first care is your health care</a:t>
            </a:r>
          </a:p>
          <a:p>
            <a:r>
              <a:rPr lang="en-US" dirty="0"/>
              <a:t>              arizona health care cost containment system</a:t>
            </a:r>
          </a:p>
        </p:txBody>
      </p:sp>
      <p:sp>
        <p:nvSpPr>
          <p:cNvPr id="6" name="Slide Number Placeholder 5"/>
          <p:cNvSpPr>
            <a:spLocks noGrp="1"/>
          </p:cNvSpPr>
          <p:nvPr>
            <p:ph type="sldNum" sz="quarter" idx="11"/>
          </p:nvPr>
        </p:nvSpPr>
        <p:spPr/>
        <p:txBody>
          <a:bodyPr/>
          <a:lstStyle>
            <a:lvl1pPr>
              <a:defRPr/>
            </a:lvl1pPr>
          </a:lstStyle>
          <a:p>
            <a:fld id="{0BB1B2B4-7881-4422-9FB1-2EA9C0521A19}" type="slidenum">
              <a:rPr lang="en-US"/>
              <a:pPr/>
              <a:t>‹#›</a:t>
            </a:fld>
            <a:endParaRPr lang="en-US" dirty="0"/>
          </a:p>
        </p:txBody>
      </p:sp>
    </p:spTree>
    <p:extLst>
      <p:ext uri="{BB962C8B-B14F-4D97-AF65-F5344CB8AC3E}">
        <p14:creationId xmlns:p14="http://schemas.microsoft.com/office/powerpoint/2010/main" val="18704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533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7411" name="Rectangle 3"/>
          <p:cNvSpPr>
            <a:spLocks noGrp="1" noChangeArrowheads="1"/>
          </p:cNvSpPr>
          <p:nvPr>
            <p:ph type="body" idx="1"/>
          </p:nvPr>
        </p:nvSpPr>
        <p:spPr bwMode="auto">
          <a:xfrm>
            <a:off x="457200" y="1828800"/>
            <a:ext cx="8229600" cy="430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7415" name="Group 7"/>
          <p:cNvGrpSpPr>
            <a:grpSpLocks/>
          </p:cNvGrpSpPr>
          <p:nvPr/>
        </p:nvGrpSpPr>
        <p:grpSpPr bwMode="auto">
          <a:xfrm>
            <a:off x="279400" y="152400"/>
            <a:ext cx="8686800" cy="1600200"/>
            <a:chOff x="176" y="96"/>
            <a:chExt cx="5472" cy="1008"/>
          </a:xfrm>
        </p:grpSpPr>
        <p:sp>
          <p:nvSpPr>
            <p:cNvPr id="17416"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7417"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dirty="0"/>
            </a:p>
          </p:txBody>
        </p:sp>
        <p:sp>
          <p:nvSpPr>
            <p:cNvPr id="17418"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dirty="0"/>
            </a:p>
          </p:txBody>
        </p:sp>
        <p:sp>
          <p:nvSpPr>
            <p:cNvPr id="17419"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dirty="0"/>
            </a:p>
          </p:txBody>
        </p:sp>
        <p:sp>
          <p:nvSpPr>
            <p:cNvPr id="17420"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dirty="0"/>
            </a:p>
          </p:txBody>
        </p:sp>
      </p:grpSp>
      <p:sp>
        <p:nvSpPr>
          <p:cNvPr id="17422" name="Rectangle 14"/>
          <p:cNvSpPr>
            <a:spLocks noChangeArrowheads="1"/>
          </p:cNvSpPr>
          <p:nvPr/>
        </p:nvSpPr>
        <p:spPr bwMode="auto">
          <a:xfrm>
            <a:off x="5867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endParaRPr lang="en-US" sz="900" dirty="0">
              <a:latin typeface="Arial" charset="0"/>
            </a:endParaRPr>
          </a:p>
        </p:txBody>
      </p:sp>
      <p:sp>
        <p:nvSpPr>
          <p:cNvPr id="17431" name="Rectangle 23"/>
          <p:cNvSpPr>
            <a:spLocks noGrp="1" noChangeArrowheads="1"/>
          </p:cNvSpPr>
          <p:nvPr>
            <p:ph type="ftr" sz="quarter" idx="3"/>
          </p:nvPr>
        </p:nvSpPr>
        <p:spPr bwMode="auto">
          <a:xfrm>
            <a:off x="228600" y="6172200"/>
            <a:ext cx="8534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900">
                <a:latin typeface="Arial" charset="0"/>
              </a:defRPr>
            </a:lvl1pPr>
          </a:lstStyle>
          <a:p>
            <a:r>
              <a:rPr lang="en-US" dirty="0"/>
              <a:t>              Our first care is your health care</a:t>
            </a:r>
          </a:p>
          <a:p>
            <a:r>
              <a:rPr lang="en-US" dirty="0"/>
              <a:t>              arizona health care cost containment system</a:t>
            </a:r>
          </a:p>
        </p:txBody>
      </p:sp>
      <p:sp>
        <p:nvSpPr>
          <p:cNvPr id="17432" name="Text Box 24"/>
          <p:cNvSpPr txBox="1">
            <a:spLocks noChangeArrowheads="1"/>
          </p:cNvSpPr>
          <p:nvPr userDrawn="1"/>
        </p:nvSpPr>
        <p:spPr bwMode="auto">
          <a:xfrm>
            <a:off x="5105400" y="6172200"/>
            <a:ext cx="3733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dirty="0">
                <a:latin typeface="Arial" charset="0"/>
              </a:rPr>
              <a:t>“Reaching across Arizona to provide comprehensive quality health care for those in  need”</a:t>
            </a:r>
          </a:p>
        </p:txBody>
      </p:sp>
      <p:pic>
        <p:nvPicPr>
          <p:cNvPr id="17433" name="Picture 25" descr="AHCCCS 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6172200"/>
            <a:ext cx="476250" cy="390525"/>
          </a:xfrm>
          <a:prstGeom prst="rect">
            <a:avLst/>
          </a:prstGeom>
          <a:noFill/>
          <a:extLst>
            <a:ext uri="{909E8E84-426E-40DD-AFC4-6F175D3DCCD1}">
              <a14:hiddenFill xmlns:a14="http://schemas.microsoft.com/office/drawing/2010/main">
                <a:solidFill>
                  <a:srgbClr val="FFFFFF"/>
                </a:solidFill>
              </a14:hiddenFill>
            </a:ext>
          </a:extLst>
        </p:spPr>
      </p:pic>
      <p:sp>
        <p:nvSpPr>
          <p:cNvPr id="17434" name="Rectangle 26"/>
          <p:cNvSpPr>
            <a:spLocks noGrp="1" noChangeArrowheads="1"/>
          </p:cNvSpPr>
          <p:nvPr>
            <p:ph type="sldNum" sz="quarter" idx="4"/>
          </p:nvPr>
        </p:nvSpPr>
        <p:spPr bwMode="auto">
          <a:xfrm>
            <a:off x="2209800" y="61722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fld id="{6FAA16C4-397F-47A6-A819-BED95FDB69D4}"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fontAlgn="base">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fontAlgn="base">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fontAlgn="base">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ftr" sz="quarter" idx="3"/>
          </p:nvPr>
        </p:nvSpPr>
        <p:spPr/>
        <p:txBody>
          <a:bodyPr/>
          <a:lstStyle/>
          <a:p>
            <a:r>
              <a:rPr lang="en-US" dirty="0"/>
              <a:t>              Our first care is your health care</a:t>
            </a:r>
          </a:p>
          <a:p>
            <a:r>
              <a:rPr lang="en-US" dirty="0"/>
              <a:t>              Arizona Health Care Cost Containment System</a:t>
            </a:r>
          </a:p>
        </p:txBody>
      </p:sp>
      <p:sp>
        <p:nvSpPr>
          <p:cNvPr id="56322" name="Rectangle 2"/>
          <p:cNvSpPr>
            <a:spLocks noGrp="1" noChangeArrowheads="1"/>
          </p:cNvSpPr>
          <p:nvPr>
            <p:ph type="ctrTitle"/>
          </p:nvPr>
        </p:nvSpPr>
        <p:spPr/>
        <p:txBody>
          <a:bodyPr/>
          <a:lstStyle/>
          <a:p>
            <a:r>
              <a:rPr lang="en-US" dirty="0" smtClean="0"/>
              <a:t>HIPAA Privacy and Security 2013:  The New Regulations</a:t>
            </a:r>
            <a:endParaRPr lang="en-US" dirty="0"/>
          </a:p>
        </p:txBody>
      </p:sp>
      <p:sp>
        <p:nvSpPr>
          <p:cNvPr id="56323" name="Text Box 3"/>
          <p:cNvSpPr txBox="1">
            <a:spLocks noChangeArrowheads="1"/>
          </p:cNvSpPr>
          <p:nvPr/>
        </p:nvSpPr>
        <p:spPr bwMode="auto">
          <a:xfrm>
            <a:off x="517525" y="62865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dirty="0"/>
          </a:p>
        </p:txBody>
      </p:sp>
      <p:sp>
        <p:nvSpPr>
          <p:cNvPr id="2" name="TextBox 1"/>
          <p:cNvSpPr txBox="1"/>
          <p:nvPr/>
        </p:nvSpPr>
        <p:spPr>
          <a:xfrm>
            <a:off x="838200" y="4386855"/>
            <a:ext cx="6858000" cy="707886"/>
          </a:xfrm>
          <a:prstGeom prst="rect">
            <a:avLst/>
          </a:prstGeom>
          <a:noFill/>
        </p:spPr>
        <p:txBody>
          <a:bodyPr wrap="square" rtlCol="0">
            <a:spAutoFit/>
          </a:bodyPr>
          <a:lstStyle/>
          <a:p>
            <a:r>
              <a:rPr lang="en-US" sz="4000" dirty="0" smtClean="0"/>
              <a:t>By Melanie A. Herring, Esq.</a:t>
            </a:r>
            <a:endParaRPr 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Associate Requirements</a:t>
            </a:r>
            <a:endParaRPr lang="en-US" dirty="0"/>
          </a:p>
        </p:txBody>
      </p:sp>
      <p:sp>
        <p:nvSpPr>
          <p:cNvPr id="3" name="Content Placeholder 2"/>
          <p:cNvSpPr>
            <a:spLocks noGrp="1"/>
          </p:cNvSpPr>
          <p:nvPr>
            <p:ph idx="1"/>
          </p:nvPr>
        </p:nvSpPr>
        <p:spPr/>
        <p:txBody>
          <a:bodyPr/>
          <a:lstStyle/>
          <a:p>
            <a:pPr marL="0" indent="0">
              <a:buNone/>
            </a:pPr>
            <a:r>
              <a:rPr lang="en-US" sz="2800" dirty="0"/>
              <a:t>This section of the regulation has the most changes.  Highlights:</a:t>
            </a:r>
          </a:p>
          <a:p>
            <a:r>
              <a:rPr lang="en-US" sz="2800" dirty="0"/>
              <a:t>Amended BA definition</a:t>
            </a:r>
            <a:r>
              <a:rPr lang="en-US" sz="2800" dirty="0" smtClean="0"/>
              <a:t>:</a:t>
            </a:r>
          </a:p>
          <a:p>
            <a:pPr lvl="1"/>
            <a:r>
              <a:rPr lang="en-US" dirty="0" smtClean="0"/>
              <a:t>Clarify that a BA is also an entity that “maintains” PHI on behalf of the CE (i.e.: record storage services, record locator services)</a:t>
            </a:r>
          </a:p>
          <a:p>
            <a:pPr lvl="1"/>
            <a:r>
              <a:rPr lang="en-US" dirty="0" smtClean="0"/>
              <a:t>E-prescribing Gateways, HIO’s, PSO’s are a BA</a:t>
            </a:r>
          </a:p>
          <a:p>
            <a:pPr marL="0" indent="0">
              <a:buNone/>
            </a:pPr>
            <a:endParaRPr lang="en-US" sz="2800" dirty="0"/>
          </a:p>
          <a:p>
            <a:pPr marL="0" indent="0">
              <a:buNone/>
            </a:pPr>
            <a:endParaRPr lang="en-US"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10</a:t>
            </a:fld>
            <a:endParaRPr lang="en-US" dirty="0"/>
          </a:p>
        </p:txBody>
      </p:sp>
    </p:spTree>
    <p:extLst>
      <p:ext uri="{BB962C8B-B14F-4D97-AF65-F5344CB8AC3E}">
        <p14:creationId xmlns:p14="http://schemas.microsoft.com/office/powerpoint/2010/main" val="1150573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86800" cy="1143000"/>
          </a:xfrm>
        </p:spPr>
        <p:txBody>
          <a:bodyPr/>
          <a:lstStyle/>
          <a:p>
            <a:r>
              <a:rPr lang="en-US" dirty="0" smtClean="0"/>
              <a:t> . . .Business Associate Requirements</a:t>
            </a:r>
            <a:endParaRPr lang="en-US" dirty="0"/>
          </a:p>
        </p:txBody>
      </p:sp>
      <p:sp>
        <p:nvSpPr>
          <p:cNvPr id="3" name="Content Placeholder 2"/>
          <p:cNvSpPr>
            <a:spLocks noGrp="1"/>
          </p:cNvSpPr>
          <p:nvPr>
            <p:ph idx="1"/>
          </p:nvPr>
        </p:nvSpPr>
        <p:spPr/>
        <p:txBody>
          <a:bodyPr/>
          <a:lstStyle/>
          <a:p>
            <a:r>
              <a:rPr lang="en-US" dirty="0" smtClean="0"/>
              <a:t>Security Rule, Minimum Necessary Rule, Accounting of Disclosures Rule now apply directly to BA’s</a:t>
            </a:r>
          </a:p>
          <a:p>
            <a:r>
              <a:rPr lang="en-US" dirty="0" smtClean="0"/>
              <a:t>Our BA contracts will require amendments</a:t>
            </a:r>
          </a:p>
          <a:p>
            <a:r>
              <a:rPr lang="en-US" dirty="0" smtClean="0"/>
              <a:t>Our BA’s must now have BA contracts in place with their subcontractors</a:t>
            </a:r>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11</a:t>
            </a:fld>
            <a:endParaRPr lang="en-US" dirty="0"/>
          </a:p>
        </p:txBody>
      </p:sp>
    </p:spTree>
    <p:extLst>
      <p:ext uri="{BB962C8B-B14F-4D97-AF65-F5344CB8AC3E}">
        <p14:creationId xmlns:p14="http://schemas.microsoft.com/office/powerpoint/2010/main" val="612842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839200" cy="1143000"/>
          </a:xfrm>
        </p:spPr>
        <p:txBody>
          <a:bodyPr/>
          <a:lstStyle/>
          <a:p>
            <a:r>
              <a:rPr lang="en-US" dirty="0" smtClean="0"/>
              <a:t>. . . Business Associate Requirements</a:t>
            </a:r>
            <a:endParaRPr lang="en-US" dirty="0"/>
          </a:p>
        </p:txBody>
      </p:sp>
      <p:sp>
        <p:nvSpPr>
          <p:cNvPr id="3" name="Content Placeholder 2"/>
          <p:cNvSpPr>
            <a:spLocks noGrp="1"/>
          </p:cNvSpPr>
          <p:nvPr>
            <p:ph idx="1"/>
          </p:nvPr>
        </p:nvSpPr>
        <p:spPr/>
        <p:txBody>
          <a:bodyPr/>
          <a:lstStyle/>
          <a:p>
            <a:r>
              <a:rPr lang="en-US" dirty="0" smtClean="0"/>
              <a:t>BA’s are now directly liable for their own breaches, and the CE of a BA remains liable as well for its BA’s breaches</a:t>
            </a:r>
          </a:p>
          <a:p>
            <a:r>
              <a:rPr lang="en-US" dirty="0" smtClean="0"/>
              <a:t>Subcontractors to BA’s are directly liable for their own breaches</a:t>
            </a:r>
          </a:p>
          <a:p>
            <a:pPr marL="0" indent="0">
              <a:buNone/>
            </a:pPr>
            <a:endParaRPr lang="en-US"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12</a:t>
            </a:fld>
            <a:endParaRPr lang="en-US" dirty="0"/>
          </a:p>
        </p:txBody>
      </p:sp>
    </p:spTree>
    <p:extLst>
      <p:ext uri="{BB962C8B-B14F-4D97-AF65-F5344CB8AC3E}">
        <p14:creationId xmlns:p14="http://schemas.microsoft.com/office/powerpoint/2010/main" val="619951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Enhanced Penalties and Enforcement</a:t>
            </a:r>
            <a:endParaRPr lang="en-US" sz="4000" dirty="0"/>
          </a:p>
        </p:txBody>
      </p:sp>
      <p:sp>
        <p:nvSpPr>
          <p:cNvPr id="3" name="Content Placeholder 2"/>
          <p:cNvSpPr>
            <a:spLocks noGrp="1"/>
          </p:cNvSpPr>
          <p:nvPr>
            <p:ph idx="1"/>
          </p:nvPr>
        </p:nvSpPr>
        <p:spPr/>
        <p:txBody>
          <a:bodyPr/>
          <a:lstStyle/>
          <a:p>
            <a:r>
              <a:rPr lang="en-US" sz="2800" dirty="0" smtClean="0"/>
              <a:t>HHS-OCR may fine all parties responsible (i.e.: can fine the CE and the BA for the same violation)</a:t>
            </a:r>
          </a:p>
          <a:p>
            <a:r>
              <a:rPr lang="en-US" sz="2800" dirty="0" smtClean="0"/>
              <a:t>The General Rule: Monetary penalties will be tallied on a per person and per day basis</a:t>
            </a:r>
          </a:p>
          <a:p>
            <a:r>
              <a:rPr lang="en-US" sz="2800" dirty="0" smtClean="0"/>
              <a:t>Maximum Annual Cap for Violations of a Provision:  1.5 million dollars </a:t>
            </a:r>
          </a:p>
          <a:p>
            <a:r>
              <a:rPr lang="en-US" sz="2800" dirty="0" smtClean="0"/>
              <a:t>A few defenses are allowed but if you do not cure the violation within 30 days of the breach you may lose that defense</a:t>
            </a:r>
            <a:endParaRPr lang="en-US" sz="2800"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13</a:t>
            </a:fld>
            <a:endParaRPr lang="en-US" dirty="0"/>
          </a:p>
        </p:txBody>
      </p:sp>
    </p:spTree>
    <p:extLst>
      <p:ext uri="{BB962C8B-B14F-4D97-AF65-F5344CB8AC3E}">
        <p14:creationId xmlns:p14="http://schemas.microsoft.com/office/powerpoint/2010/main" val="768208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Privacy Requirements</a:t>
            </a:r>
            <a:endParaRPr lang="en-US" dirty="0"/>
          </a:p>
        </p:txBody>
      </p:sp>
      <p:sp>
        <p:nvSpPr>
          <p:cNvPr id="3" name="Content Placeholder 2"/>
          <p:cNvSpPr>
            <a:spLocks noGrp="1"/>
          </p:cNvSpPr>
          <p:nvPr>
            <p:ph idx="1"/>
          </p:nvPr>
        </p:nvSpPr>
        <p:spPr/>
        <p:txBody>
          <a:bodyPr/>
          <a:lstStyle/>
          <a:p>
            <a:r>
              <a:rPr lang="en-US" sz="2800" dirty="0" smtClean="0"/>
              <a:t>50 year deceased exception</a:t>
            </a:r>
          </a:p>
          <a:p>
            <a:r>
              <a:rPr lang="en-US" sz="2800" dirty="0" smtClean="0"/>
              <a:t>BA’s are now directly required to comply with significant provisions of the privacy rule</a:t>
            </a:r>
          </a:p>
          <a:p>
            <a:r>
              <a:rPr lang="en-US" sz="2800" dirty="0" smtClean="0"/>
              <a:t>Genetic information (GINA) is now expressly included within the definition of “health information”</a:t>
            </a:r>
          </a:p>
          <a:p>
            <a:r>
              <a:rPr lang="en-US" sz="2800" dirty="0" smtClean="0"/>
              <a:t>Amendments to the Marketing Requirements (mostly dealing with financial remuneration marketing)</a:t>
            </a:r>
            <a:endParaRPr lang="en-US" sz="2800"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14</a:t>
            </a:fld>
            <a:endParaRPr lang="en-US" dirty="0"/>
          </a:p>
        </p:txBody>
      </p:sp>
    </p:spTree>
    <p:extLst>
      <p:ext uri="{BB962C8B-B14F-4D97-AF65-F5344CB8AC3E}">
        <p14:creationId xmlns:p14="http://schemas.microsoft.com/office/powerpoint/2010/main" val="2065627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 . . New Privacy Requirements</a:t>
            </a:r>
            <a:endParaRPr lang="en-US" dirty="0"/>
          </a:p>
        </p:txBody>
      </p:sp>
      <p:sp>
        <p:nvSpPr>
          <p:cNvPr id="3" name="Content Placeholder 2"/>
          <p:cNvSpPr>
            <a:spLocks noGrp="1"/>
          </p:cNvSpPr>
          <p:nvPr>
            <p:ph idx="1"/>
          </p:nvPr>
        </p:nvSpPr>
        <p:spPr/>
        <p:txBody>
          <a:bodyPr/>
          <a:lstStyle/>
          <a:p>
            <a:r>
              <a:rPr lang="en-US" dirty="0" smtClean="0"/>
              <a:t>Prohibits the sale of PHI without individual authorization (data use agreements)</a:t>
            </a:r>
          </a:p>
          <a:p>
            <a:r>
              <a:rPr lang="en-US" dirty="0" smtClean="0"/>
              <a:t>Enhances an individual’s right to request and receive a copy of their PHI records</a:t>
            </a:r>
          </a:p>
          <a:p>
            <a:r>
              <a:rPr lang="en-US" dirty="0" smtClean="0"/>
              <a:t>An individual can restrict disclosures of his/her PHI to health plans if the PHI pertains solely to a service that the individual has paid for in full</a:t>
            </a:r>
            <a:endParaRPr lang="en-US"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15</a:t>
            </a:fld>
            <a:endParaRPr lang="en-US" dirty="0"/>
          </a:p>
        </p:txBody>
      </p:sp>
    </p:spTree>
    <p:extLst>
      <p:ext uri="{BB962C8B-B14F-4D97-AF65-F5344CB8AC3E}">
        <p14:creationId xmlns:p14="http://schemas.microsoft.com/office/powerpoint/2010/main" val="1999772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 . . New Privacy Requirements</a:t>
            </a:r>
            <a:endParaRPr lang="en-US" dirty="0"/>
          </a:p>
        </p:txBody>
      </p:sp>
      <p:sp>
        <p:nvSpPr>
          <p:cNvPr id="3" name="Content Placeholder 2"/>
          <p:cNvSpPr>
            <a:spLocks noGrp="1"/>
          </p:cNvSpPr>
          <p:nvPr>
            <p:ph idx="1"/>
          </p:nvPr>
        </p:nvSpPr>
        <p:spPr/>
        <p:txBody>
          <a:bodyPr/>
          <a:lstStyle/>
          <a:p>
            <a:r>
              <a:rPr lang="en-US" dirty="0" smtClean="0"/>
              <a:t>Relaxes the regulations surrounding disclosures of PHI to family members or others involved in the person’s care</a:t>
            </a:r>
          </a:p>
          <a:p>
            <a:r>
              <a:rPr lang="en-US" dirty="0" smtClean="0"/>
              <a:t>Allows disclosure of immunization records to schools</a:t>
            </a:r>
            <a:endParaRPr lang="en-US"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16</a:t>
            </a:fld>
            <a:endParaRPr lang="en-US" dirty="0"/>
          </a:p>
        </p:txBody>
      </p:sp>
    </p:spTree>
    <p:extLst>
      <p:ext uri="{BB962C8B-B14F-4D97-AF65-F5344CB8AC3E}">
        <p14:creationId xmlns:p14="http://schemas.microsoft.com/office/powerpoint/2010/main" val="1763277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of Privacy Practices</a:t>
            </a:r>
            <a:endParaRPr lang="en-US" dirty="0"/>
          </a:p>
        </p:txBody>
      </p:sp>
      <p:sp>
        <p:nvSpPr>
          <p:cNvPr id="3" name="Content Placeholder 2"/>
          <p:cNvSpPr>
            <a:spLocks noGrp="1"/>
          </p:cNvSpPr>
          <p:nvPr>
            <p:ph idx="1"/>
          </p:nvPr>
        </p:nvSpPr>
        <p:spPr/>
        <p:txBody>
          <a:bodyPr/>
          <a:lstStyle/>
          <a:p>
            <a:pPr marL="0" indent="0">
              <a:buNone/>
            </a:pPr>
            <a:r>
              <a:rPr lang="en-US" dirty="0" smtClean="0"/>
              <a:t>Must Amend the CE’s Notice of Privacy Practices and mail to all individuals by September 23, 2013</a:t>
            </a:r>
            <a:endParaRPr lang="en-US"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17</a:t>
            </a:fld>
            <a:endParaRPr lang="en-US" dirty="0"/>
          </a:p>
        </p:txBody>
      </p:sp>
    </p:spTree>
    <p:extLst>
      <p:ext uri="{BB962C8B-B14F-4D97-AF65-F5344CB8AC3E}">
        <p14:creationId xmlns:p14="http://schemas.microsoft.com/office/powerpoint/2010/main" val="1528409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066800"/>
          </a:xfrm>
        </p:spPr>
        <p:txBody>
          <a:bodyPr/>
          <a:lstStyle/>
          <a:p>
            <a:r>
              <a:rPr lang="en-US" dirty="0" smtClean="0"/>
              <a:t>Genetic Information Nondiscrimination Act (GINA)</a:t>
            </a:r>
            <a:endParaRPr lang="en-US" dirty="0"/>
          </a:p>
        </p:txBody>
      </p:sp>
      <p:sp>
        <p:nvSpPr>
          <p:cNvPr id="3" name="Content Placeholder 2"/>
          <p:cNvSpPr>
            <a:spLocks noGrp="1"/>
          </p:cNvSpPr>
          <p:nvPr>
            <p:ph idx="1"/>
          </p:nvPr>
        </p:nvSpPr>
        <p:spPr>
          <a:xfrm>
            <a:off x="457200" y="2133600"/>
            <a:ext cx="8229600" cy="3997325"/>
          </a:xfrm>
        </p:spPr>
        <p:txBody>
          <a:bodyPr/>
          <a:lstStyle/>
          <a:p>
            <a:pPr marL="0" indent="0">
              <a:buNone/>
            </a:pPr>
            <a:r>
              <a:rPr lang="en-US" dirty="0" smtClean="0"/>
              <a:t>GINA prohibits the use of genetic information for underwriting purposes.  HHS has made this prohibition applicable to all health plans subject to HIPAA, not just the limited set of plans covered by GINA</a:t>
            </a:r>
            <a:endParaRPr lang="en-US"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18</a:t>
            </a:fld>
            <a:endParaRPr lang="en-US" dirty="0"/>
          </a:p>
        </p:txBody>
      </p:sp>
    </p:spTree>
    <p:extLst>
      <p:ext uri="{BB962C8B-B14F-4D97-AF65-F5344CB8AC3E}">
        <p14:creationId xmlns:p14="http://schemas.microsoft.com/office/powerpoint/2010/main" val="4252187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              Our first care is your health care</a:t>
            </a:r>
          </a:p>
          <a:p>
            <a:r>
              <a:rPr lang="en-US" dirty="0"/>
              <a:t>              arizona health care cost containment system</a:t>
            </a:r>
          </a:p>
        </p:txBody>
      </p:sp>
      <p:sp>
        <p:nvSpPr>
          <p:cNvPr id="5" name="Slide Number Placeholder 4"/>
          <p:cNvSpPr>
            <a:spLocks noGrp="1"/>
          </p:cNvSpPr>
          <p:nvPr>
            <p:ph type="sldNum" sz="quarter" idx="11"/>
          </p:nvPr>
        </p:nvSpPr>
        <p:spPr/>
        <p:txBody>
          <a:bodyPr/>
          <a:lstStyle/>
          <a:p>
            <a:fld id="{EB465C60-E995-4274-88C9-6967CC2CFDC0}" type="slidenum">
              <a:rPr lang="en-US"/>
              <a:pPr/>
              <a:t>2</a:t>
            </a:fld>
            <a:endParaRPr lang="en-US" dirty="0"/>
          </a:p>
        </p:txBody>
      </p:sp>
      <p:sp>
        <p:nvSpPr>
          <p:cNvPr id="57346" name="Rectangle 2"/>
          <p:cNvSpPr>
            <a:spLocks noGrp="1" noChangeArrowheads="1"/>
          </p:cNvSpPr>
          <p:nvPr>
            <p:ph type="title"/>
          </p:nvPr>
        </p:nvSpPr>
        <p:spPr/>
        <p:txBody>
          <a:bodyPr/>
          <a:lstStyle/>
          <a:p>
            <a:r>
              <a:rPr lang="en-US" dirty="0" smtClean="0"/>
              <a:t>Major Provisions</a:t>
            </a:r>
            <a:endParaRPr lang="en-US" dirty="0"/>
          </a:p>
        </p:txBody>
      </p:sp>
      <p:sp>
        <p:nvSpPr>
          <p:cNvPr id="57347" name="Rectangle 3"/>
          <p:cNvSpPr>
            <a:spLocks noGrp="1" noChangeArrowheads="1"/>
          </p:cNvSpPr>
          <p:nvPr>
            <p:ph type="body" idx="1"/>
          </p:nvPr>
        </p:nvSpPr>
        <p:spPr>
          <a:xfrm>
            <a:off x="457200" y="1828801"/>
            <a:ext cx="8229600" cy="3810000"/>
          </a:xfrm>
        </p:spPr>
        <p:txBody>
          <a:bodyPr/>
          <a:lstStyle/>
          <a:p>
            <a:r>
              <a:rPr lang="en-US" sz="2800" dirty="0" smtClean="0"/>
              <a:t>Breach Notification Regulations</a:t>
            </a:r>
          </a:p>
          <a:p>
            <a:r>
              <a:rPr lang="en-US" sz="2800" dirty="0" smtClean="0"/>
              <a:t>Business Associate (BA) Changes</a:t>
            </a:r>
          </a:p>
          <a:p>
            <a:r>
              <a:rPr lang="en-US" sz="2800" dirty="0" smtClean="0"/>
              <a:t>Enhanced Enforcement and Penalties</a:t>
            </a:r>
          </a:p>
          <a:p>
            <a:r>
              <a:rPr lang="en-US" sz="2800" dirty="0" smtClean="0"/>
              <a:t>New Privacy Requirements</a:t>
            </a:r>
          </a:p>
          <a:p>
            <a:r>
              <a:rPr lang="en-US" sz="2800" dirty="0" smtClean="0"/>
              <a:t>Amended Notice of Privacy Practices (NPP</a:t>
            </a:r>
            <a:r>
              <a:rPr lang="en-US" sz="2800" dirty="0" smtClean="0"/>
              <a:t>)</a:t>
            </a:r>
            <a:endParaRPr lang="en-US"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              Our first care is your health care</a:t>
            </a:r>
          </a:p>
          <a:p>
            <a:r>
              <a:rPr lang="en-US" dirty="0"/>
              <a:t>              arizona health care cost containment system</a:t>
            </a:r>
          </a:p>
        </p:txBody>
      </p:sp>
      <p:sp>
        <p:nvSpPr>
          <p:cNvPr id="5" name="Slide Number Placeholder 4"/>
          <p:cNvSpPr>
            <a:spLocks noGrp="1"/>
          </p:cNvSpPr>
          <p:nvPr>
            <p:ph type="sldNum" sz="quarter" idx="11"/>
          </p:nvPr>
        </p:nvSpPr>
        <p:spPr/>
        <p:txBody>
          <a:bodyPr/>
          <a:lstStyle/>
          <a:p>
            <a:fld id="{AC24A507-AFBD-4089-9630-05C4D22FA507}" type="slidenum">
              <a:rPr lang="en-US"/>
              <a:pPr/>
              <a:t>3</a:t>
            </a:fld>
            <a:endParaRPr lang="en-US" dirty="0"/>
          </a:p>
        </p:txBody>
      </p:sp>
      <p:sp>
        <p:nvSpPr>
          <p:cNvPr id="76802" name="Rectangle 2"/>
          <p:cNvSpPr>
            <a:spLocks noGrp="1" noChangeArrowheads="1"/>
          </p:cNvSpPr>
          <p:nvPr>
            <p:ph type="title"/>
          </p:nvPr>
        </p:nvSpPr>
        <p:spPr/>
        <p:txBody>
          <a:bodyPr/>
          <a:lstStyle/>
          <a:p>
            <a:r>
              <a:rPr lang="en-US" dirty="0" smtClean="0"/>
              <a:t>Important Deadlines</a:t>
            </a:r>
            <a:endParaRPr lang="en-US" dirty="0"/>
          </a:p>
        </p:txBody>
      </p:sp>
      <p:sp>
        <p:nvSpPr>
          <p:cNvPr id="76803" name="Rectangle 3"/>
          <p:cNvSpPr>
            <a:spLocks noGrp="1" noChangeArrowheads="1"/>
          </p:cNvSpPr>
          <p:nvPr>
            <p:ph type="body" idx="1"/>
          </p:nvPr>
        </p:nvSpPr>
        <p:spPr/>
        <p:txBody>
          <a:bodyPr/>
          <a:lstStyle/>
          <a:p>
            <a:r>
              <a:rPr lang="en-US" dirty="0" smtClean="0"/>
              <a:t>January 25, 2013: Final Regs were issued</a:t>
            </a:r>
          </a:p>
          <a:p>
            <a:r>
              <a:rPr lang="en-US" dirty="0" smtClean="0"/>
              <a:t>March 22, 2013: Effective Date</a:t>
            </a:r>
          </a:p>
          <a:p>
            <a:r>
              <a:rPr lang="en-US" b="1" dirty="0" smtClean="0"/>
              <a:t>September 23, 2013: Compliance Date (180 days from Effective Date)*</a:t>
            </a:r>
          </a:p>
          <a:p>
            <a:r>
              <a:rPr lang="en-US" dirty="0" smtClean="0"/>
              <a:t>September 22, 2014: Deferred Compliance Date for Certain BA Contracts</a:t>
            </a:r>
          </a:p>
          <a:p>
            <a:pPr marL="471487" lvl="1" indent="0">
              <a:buNone/>
            </a:pPr>
            <a:r>
              <a:rPr lang="en-US" sz="2400" dirty="0" smtClean="0"/>
              <a:t>*	For all future HIPAA amendments, default 180 day compliance deadline</a:t>
            </a:r>
          </a:p>
          <a:p>
            <a:pPr marL="471487" lvl="1" indent="0">
              <a:buNone/>
            </a:pPr>
            <a:r>
              <a:rPr lang="en-US" dirty="0" smtClean="0"/>
              <a:t>				</a:t>
            </a:r>
            <a:br>
              <a:rPr lang="en-US" dirty="0" smtClean="0"/>
            </a:br>
            <a:endParaRPr lang="en-US" dirty="0" smtClean="0"/>
          </a:p>
          <a:p>
            <a:pPr marL="471487" lvl="1" indent="0">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58200" cy="1143000"/>
          </a:xfrm>
        </p:spPr>
        <p:txBody>
          <a:bodyPr/>
          <a:lstStyle/>
          <a:p>
            <a:r>
              <a:rPr lang="en-US" dirty="0" smtClean="0"/>
              <a:t>Breach Notification Standards . . .	</a:t>
            </a:r>
            <a:endParaRPr lang="en-US" dirty="0"/>
          </a:p>
        </p:txBody>
      </p:sp>
      <p:sp>
        <p:nvSpPr>
          <p:cNvPr id="3" name="Content Placeholder 2"/>
          <p:cNvSpPr>
            <a:spLocks noGrp="1"/>
          </p:cNvSpPr>
          <p:nvPr>
            <p:ph idx="1"/>
          </p:nvPr>
        </p:nvSpPr>
        <p:spPr>
          <a:xfrm>
            <a:off x="457200" y="1981200"/>
            <a:ext cx="8229600" cy="4149725"/>
          </a:xfrm>
        </p:spPr>
        <p:txBody>
          <a:bodyPr/>
          <a:lstStyle/>
          <a:p>
            <a:pPr marL="0" indent="0">
              <a:buNone/>
            </a:pPr>
            <a:r>
              <a:rPr lang="en-US" dirty="0" smtClean="0"/>
              <a:t>When a CE is required to report a privacy or security breach to HHS-OCR, the affected individuals, and/or the media . . . . </a:t>
            </a:r>
          </a:p>
          <a:p>
            <a:endParaRPr lang="en-US"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4</a:t>
            </a:fld>
            <a:endParaRPr lang="en-US" dirty="0"/>
          </a:p>
        </p:txBody>
      </p:sp>
    </p:spTree>
    <p:extLst>
      <p:ext uri="{BB962C8B-B14F-4D97-AF65-F5344CB8AC3E}">
        <p14:creationId xmlns:p14="http://schemas.microsoft.com/office/powerpoint/2010/main" val="3943215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              Our first care is your health care</a:t>
            </a:r>
          </a:p>
          <a:p>
            <a:r>
              <a:rPr lang="en-US" dirty="0"/>
              <a:t>              arizona health care cost containment system</a:t>
            </a:r>
          </a:p>
        </p:txBody>
      </p:sp>
      <p:sp>
        <p:nvSpPr>
          <p:cNvPr id="5" name="Slide Number Placeholder 4"/>
          <p:cNvSpPr>
            <a:spLocks noGrp="1"/>
          </p:cNvSpPr>
          <p:nvPr>
            <p:ph type="sldNum" sz="quarter" idx="11"/>
          </p:nvPr>
        </p:nvSpPr>
        <p:spPr/>
        <p:txBody>
          <a:bodyPr/>
          <a:lstStyle/>
          <a:p>
            <a:fld id="{33DB1656-3583-491A-9449-230C5A0A04BB}" type="slidenum">
              <a:rPr lang="en-US"/>
              <a:pPr/>
              <a:t>5</a:t>
            </a:fld>
            <a:endParaRPr lang="en-US" dirty="0"/>
          </a:p>
        </p:txBody>
      </p:sp>
      <p:sp>
        <p:nvSpPr>
          <p:cNvPr id="78850" name="Rectangle 2"/>
          <p:cNvSpPr>
            <a:spLocks noGrp="1" noChangeArrowheads="1"/>
          </p:cNvSpPr>
          <p:nvPr>
            <p:ph type="title"/>
          </p:nvPr>
        </p:nvSpPr>
        <p:spPr/>
        <p:txBody>
          <a:bodyPr/>
          <a:lstStyle/>
          <a:p>
            <a:r>
              <a:rPr lang="en-US" dirty="0" smtClean="0"/>
              <a:t> . . . Breach Notification Standards</a:t>
            </a:r>
            <a:endParaRPr lang="en-US" dirty="0"/>
          </a:p>
        </p:txBody>
      </p:sp>
      <p:sp>
        <p:nvSpPr>
          <p:cNvPr id="78851" name="Rectangle 3"/>
          <p:cNvSpPr>
            <a:spLocks noGrp="1" noChangeArrowheads="1"/>
          </p:cNvSpPr>
          <p:nvPr>
            <p:ph type="body" idx="1"/>
          </p:nvPr>
        </p:nvSpPr>
        <p:spPr/>
        <p:txBody>
          <a:bodyPr/>
          <a:lstStyle/>
          <a:p>
            <a:pPr>
              <a:buFont typeface="Wingdings" pitchFamily="2" charset="2"/>
              <a:buChar char="q"/>
            </a:pPr>
            <a:r>
              <a:rPr lang="en-US" sz="2800" dirty="0" smtClean="0"/>
              <a:t>Under the old rule, breaches were not reported unless they posed “a significant risk of reputational, financial or other harm”</a:t>
            </a:r>
          </a:p>
          <a:p>
            <a:pPr>
              <a:buFont typeface="Wingdings" pitchFamily="2" charset="2"/>
              <a:buChar char="q"/>
            </a:pPr>
            <a:r>
              <a:rPr lang="en-US" sz="2800" dirty="0" smtClean="0"/>
              <a:t>Under the new rule, “harm threshold” is eliminated and replaced with a more objective standard</a:t>
            </a:r>
          </a:p>
          <a:p>
            <a:pPr>
              <a:buFont typeface="Wingdings" pitchFamily="2" charset="2"/>
              <a:buChar char="q"/>
            </a:pPr>
            <a:r>
              <a:rPr lang="en-US" sz="2800" dirty="0" smtClean="0"/>
              <a:t>Under the new rule, the “safe harbor” provisions for encrypted and PHI secure disposal remain intact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smtClean="0"/>
              <a:t>. . . Breach Notification Standards</a:t>
            </a:r>
            <a:endParaRPr lang="en-US" dirty="0"/>
          </a:p>
        </p:txBody>
      </p:sp>
      <p:sp>
        <p:nvSpPr>
          <p:cNvPr id="3" name="Content Placeholder 2"/>
          <p:cNvSpPr>
            <a:spLocks noGrp="1"/>
          </p:cNvSpPr>
          <p:nvPr>
            <p:ph idx="1"/>
          </p:nvPr>
        </p:nvSpPr>
        <p:spPr/>
        <p:txBody>
          <a:bodyPr/>
          <a:lstStyle/>
          <a:p>
            <a:pPr marL="0" indent="0">
              <a:buNone/>
            </a:pPr>
            <a:r>
              <a:rPr lang="en-US" dirty="0" smtClean="0"/>
              <a:t>New Rule: </a:t>
            </a:r>
          </a:p>
          <a:p>
            <a:pPr marL="0" indent="0">
              <a:buNone/>
            </a:pPr>
            <a:r>
              <a:rPr lang="en-US" dirty="0" smtClean="0"/>
              <a:t>All incidents are assumed to be a reportable breach to HHS-OCR unless a Risk Analysis (RA) reveals a “low probability” that PHI has been compromised</a:t>
            </a:r>
            <a:endParaRPr lang="en-US"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6</a:t>
            </a:fld>
            <a:endParaRPr lang="en-US" dirty="0"/>
          </a:p>
        </p:txBody>
      </p:sp>
    </p:spTree>
    <p:extLst>
      <p:ext uri="{BB962C8B-B14F-4D97-AF65-F5344CB8AC3E}">
        <p14:creationId xmlns:p14="http://schemas.microsoft.com/office/powerpoint/2010/main" val="188445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 . . Breach Notification Standards</a:t>
            </a:r>
            <a:endParaRPr lang="en-US" dirty="0"/>
          </a:p>
        </p:txBody>
      </p:sp>
      <p:sp>
        <p:nvSpPr>
          <p:cNvPr id="3" name="Content Placeholder 2"/>
          <p:cNvSpPr>
            <a:spLocks noGrp="1"/>
          </p:cNvSpPr>
          <p:nvPr>
            <p:ph idx="1"/>
          </p:nvPr>
        </p:nvSpPr>
        <p:spPr/>
        <p:txBody>
          <a:bodyPr/>
          <a:lstStyle/>
          <a:p>
            <a:pPr marL="0" indent="0">
              <a:buNone/>
            </a:pPr>
            <a:r>
              <a:rPr lang="en-US" dirty="0" smtClean="0"/>
              <a:t>4 factors to a Risk Analysis:</a:t>
            </a:r>
          </a:p>
          <a:p>
            <a:pPr lvl="1"/>
            <a:r>
              <a:rPr lang="en-US" dirty="0" smtClean="0"/>
              <a:t>The nature and extent of PHI involved, including the types of identifiers and the likelihood of re-identification</a:t>
            </a:r>
          </a:p>
          <a:p>
            <a:pPr lvl="1"/>
            <a:r>
              <a:rPr lang="en-US" dirty="0" smtClean="0"/>
              <a:t>The unauthorized person who used or received the PHI</a:t>
            </a:r>
          </a:p>
          <a:p>
            <a:pPr lvl="1"/>
            <a:r>
              <a:rPr lang="en-US" dirty="0" smtClean="0"/>
              <a:t>Whether the PHI was actually acquired and viewed, and</a:t>
            </a:r>
            <a:endParaRPr lang="en-US"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7</a:t>
            </a:fld>
            <a:endParaRPr lang="en-US" dirty="0"/>
          </a:p>
        </p:txBody>
      </p:sp>
    </p:spTree>
    <p:extLst>
      <p:ext uri="{BB962C8B-B14F-4D97-AF65-F5344CB8AC3E}">
        <p14:creationId xmlns:p14="http://schemas.microsoft.com/office/powerpoint/2010/main" val="2441177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 . . Breach Notification Standards</a:t>
            </a:r>
            <a:endParaRPr lang="en-US" dirty="0"/>
          </a:p>
        </p:txBody>
      </p:sp>
      <p:sp>
        <p:nvSpPr>
          <p:cNvPr id="3" name="Content Placeholder 2"/>
          <p:cNvSpPr>
            <a:spLocks noGrp="1"/>
          </p:cNvSpPr>
          <p:nvPr>
            <p:ph idx="1"/>
          </p:nvPr>
        </p:nvSpPr>
        <p:spPr/>
        <p:txBody>
          <a:bodyPr/>
          <a:lstStyle/>
          <a:p>
            <a:r>
              <a:rPr lang="en-US" dirty="0" smtClean="0"/>
              <a:t>The extent to which any risk to the PHI has been mitigated</a:t>
            </a:r>
          </a:p>
          <a:p>
            <a:endParaRPr lang="en-US" dirty="0"/>
          </a:p>
          <a:p>
            <a:pPr marL="0" indent="0">
              <a:buNone/>
            </a:pPr>
            <a:r>
              <a:rPr lang="en-US" dirty="0" smtClean="0"/>
              <a:t>Notification to HHS-OCR will be required if the RA reveals any risk except “Low Probability that the PHI will be or has been compromised”</a:t>
            </a:r>
            <a:endParaRPr lang="en-US"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8</a:t>
            </a:fld>
            <a:endParaRPr lang="en-US" dirty="0"/>
          </a:p>
        </p:txBody>
      </p:sp>
    </p:spTree>
    <p:extLst>
      <p:ext uri="{BB962C8B-B14F-4D97-AF65-F5344CB8AC3E}">
        <p14:creationId xmlns:p14="http://schemas.microsoft.com/office/powerpoint/2010/main" val="3323462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 . . Breach Notification Standards</a:t>
            </a:r>
            <a:endParaRPr lang="en-US" dirty="0"/>
          </a:p>
        </p:txBody>
      </p:sp>
      <p:sp>
        <p:nvSpPr>
          <p:cNvPr id="3" name="Content Placeholder 2"/>
          <p:cNvSpPr>
            <a:spLocks noGrp="1"/>
          </p:cNvSpPr>
          <p:nvPr>
            <p:ph idx="1"/>
          </p:nvPr>
        </p:nvSpPr>
        <p:spPr/>
        <p:txBody>
          <a:bodyPr/>
          <a:lstStyle/>
          <a:p>
            <a:r>
              <a:rPr lang="en-US" dirty="0" smtClean="0"/>
              <a:t>The CE’s Risk Analysis must be in writing and retained by the CE.</a:t>
            </a:r>
          </a:p>
          <a:p>
            <a:r>
              <a:rPr lang="en-US" dirty="0" smtClean="0"/>
              <a:t>Willful Negligence:  If a breach reported to HHS-OCR suggests “willful negligence” by the CE or its BA, then HHS-OCR must investigate</a:t>
            </a:r>
            <a:endParaRPr lang="en-US" dirty="0"/>
          </a:p>
        </p:txBody>
      </p:sp>
      <p:sp>
        <p:nvSpPr>
          <p:cNvPr id="4" name="Footer Placeholder 3"/>
          <p:cNvSpPr>
            <a:spLocks noGrp="1"/>
          </p:cNvSpPr>
          <p:nvPr>
            <p:ph type="ftr" sz="quarter" idx="10"/>
          </p:nvPr>
        </p:nvSpPr>
        <p:spPr/>
        <p:txBody>
          <a:bodyPr/>
          <a:lstStyle/>
          <a:p>
            <a:r>
              <a:rPr lang="en-US" dirty="0" smtClean="0"/>
              <a:t>              Our first care is your health care</a:t>
            </a:r>
          </a:p>
          <a:p>
            <a:r>
              <a:rPr lang="en-US" dirty="0" smtClean="0"/>
              <a:t>              arizona health care cost containment system</a:t>
            </a:r>
            <a:endParaRPr lang="en-US" dirty="0"/>
          </a:p>
        </p:txBody>
      </p:sp>
      <p:sp>
        <p:nvSpPr>
          <p:cNvPr id="5" name="Slide Number Placeholder 4"/>
          <p:cNvSpPr>
            <a:spLocks noGrp="1"/>
          </p:cNvSpPr>
          <p:nvPr>
            <p:ph type="sldNum" sz="quarter" idx="11"/>
          </p:nvPr>
        </p:nvSpPr>
        <p:spPr/>
        <p:txBody>
          <a:bodyPr/>
          <a:lstStyle/>
          <a:p>
            <a:fld id="{97CC79EC-1D23-433C-ABF4-26BBE0FF6626}" type="slidenum">
              <a:rPr lang="en-US" smtClean="0"/>
              <a:pPr/>
              <a:t>9</a:t>
            </a:fld>
            <a:endParaRPr lang="en-US" dirty="0"/>
          </a:p>
        </p:txBody>
      </p:sp>
    </p:spTree>
    <p:extLst>
      <p:ext uri="{BB962C8B-B14F-4D97-AF65-F5344CB8AC3E}">
        <p14:creationId xmlns:p14="http://schemas.microsoft.com/office/powerpoint/2010/main" val="2354138785"/>
      </p:ext>
    </p:extLst>
  </p:cSld>
  <p:clrMapOvr>
    <a:masterClrMapping/>
  </p:clrMapOvr>
</p:sld>
</file>

<file path=ppt/theme/theme1.xml><?xml version="1.0" encoding="utf-8"?>
<a:theme xmlns:a="http://schemas.openxmlformats.org/drawingml/2006/main" name="Quadrant">
  <a:themeElements>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8562</TotalTime>
  <Words>1079</Words>
  <Application>Microsoft Office PowerPoint</Application>
  <PresentationFormat>On-screen Show (4:3)</PresentationFormat>
  <Paragraphs>122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Quadrant</vt:lpstr>
      <vt:lpstr>HIPAA Privacy and Security 2013:  The New Regulations</vt:lpstr>
      <vt:lpstr>Major Provisions</vt:lpstr>
      <vt:lpstr>Important Deadlines</vt:lpstr>
      <vt:lpstr>Breach Notification Standards . . . </vt:lpstr>
      <vt:lpstr> . . . Breach Notification Standards</vt:lpstr>
      <vt:lpstr> . . . Breach Notification Standards</vt:lpstr>
      <vt:lpstr> . . . Breach Notification Standards</vt:lpstr>
      <vt:lpstr> . . . Breach Notification Standards</vt:lpstr>
      <vt:lpstr> . . . Breach Notification Standards</vt:lpstr>
      <vt:lpstr>Business Associate Requirements</vt:lpstr>
      <vt:lpstr> . . .Business Associate Requirements</vt:lpstr>
      <vt:lpstr>. . . Business Associate Requirements</vt:lpstr>
      <vt:lpstr>Enhanced Penalties and Enforcement</vt:lpstr>
      <vt:lpstr>New Privacy Requirements</vt:lpstr>
      <vt:lpstr> . . . New Privacy Requirements</vt:lpstr>
      <vt:lpstr> . . . New Privacy Requirements</vt:lpstr>
      <vt:lpstr>Notice of Privacy Practices</vt:lpstr>
      <vt:lpstr>Genetic Information Nondiscrimination Act (GINA)</vt:lpstr>
    </vt:vector>
  </TitlesOfParts>
  <Company>AHCCCS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Lcraymon</dc:creator>
  <cp:lastModifiedBy>Herring, Melanie</cp:lastModifiedBy>
  <cp:revision>24</cp:revision>
  <cp:lastPrinted>2013-02-20T21:48:17Z</cp:lastPrinted>
  <dcterms:created xsi:type="dcterms:W3CDTF">2011-11-23T15:17:49Z</dcterms:created>
  <dcterms:modified xsi:type="dcterms:W3CDTF">2013-04-26T19:47:30Z</dcterms:modified>
</cp:coreProperties>
</file>