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3"/>
  </p:notesMasterIdLst>
  <p:handoutMasterIdLst>
    <p:handoutMasterId r:id="rId4"/>
  </p:handoutMasterIdLst>
  <p:sldIdLst>
    <p:sldId id="334" r:id="rId2"/>
  </p:sldIdLst>
  <p:sldSz cx="6858000" cy="9144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67B78"/>
    <a:srgbClr val="F68E38"/>
    <a:srgbClr val="F68222"/>
    <a:srgbClr val="F8A15A"/>
    <a:srgbClr val="F58427"/>
    <a:srgbClr val="359FAD"/>
    <a:srgbClr val="2E8A96"/>
    <a:srgbClr val="3194A1"/>
    <a:srgbClr val="F5750B"/>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1245" autoAdjust="0"/>
  </p:normalViewPr>
  <p:slideViewPr>
    <p:cSldViewPr snapToGrid="0">
      <p:cViewPr>
        <p:scale>
          <a:sx n="100" d="100"/>
          <a:sy n="100" d="100"/>
        </p:scale>
        <p:origin x="-1020" y="52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lvl1pPr defTabSz="922338">
              <a:defRPr sz="1200"/>
            </a:lvl1pPr>
          </a:lstStyle>
          <a:p>
            <a:pPr>
              <a:defRPr/>
            </a:pPr>
            <a:endParaRPr lang="en-US"/>
          </a:p>
        </p:txBody>
      </p:sp>
      <p:sp>
        <p:nvSpPr>
          <p:cNvPr id="49155" name="Rectangle 3"/>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lvl1pPr algn="r" defTabSz="922338">
              <a:defRPr sz="1200"/>
            </a:lvl1pPr>
          </a:lstStyle>
          <a:p>
            <a:pPr>
              <a:defRPr/>
            </a:pPr>
            <a:endParaRPr lang="en-US"/>
          </a:p>
        </p:txBody>
      </p:sp>
      <p:sp>
        <p:nvSpPr>
          <p:cNvPr id="4915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92300" tIns="46150" rIns="92300" bIns="46150" numCol="1" anchor="b" anchorCtr="0" compatLnSpc="1">
            <a:prstTxWarp prst="textNoShape">
              <a:avLst/>
            </a:prstTxWarp>
          </a:bodyPr>
          <a:lstStyle>
            <a:lvl1pPr defTabSz="922338">
              <a:defRPr sz="1200"/>
            </a:lvl1pPr>
          </a:lstStyle>
          <a:p>
            <a:pPr>
              <a:defRPr/>
            </a:pPr>
            <a:endParaRPr lang="en-US"/>
          </a:p>
        </p:txBody>
      </p:sp>
      <p:sp>
        <p:nvSpPr>
          <p:cNvPr id="49157" name="Rectangle 5"/>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92300" tIns="46150" rIns="92300" bIns="46150" numCol="1" anchor="b" anchorCtr="0" compatLnSpc="1">
            <a:prstTxWarp prst="textNoShape">
              <a:avLst/>
            </a:prstTxWarp>
          </a:bodyPr>
          <a:lstStyle>
            <a:lvl1pPr algn="r" defTabSz="922338">
              <a:defRPr sz="1200"/>
            </a:lvl1pPr>
          </a:lstStyle>
          <a:p>
            <a:pPr>
              <a:defRPr/>
            </a:pPr>
            <a:fld id="{45927C6A-974F-4892-812B-F1FF995A0B2B}" type="slidenum">
              <a:rPr lang="en-US"/>
              <a:pPr>
                <a:defRPr/>
              </a:pPr>
              <a:t>‹#›</a:t>
            </a:fld>
            <a:endParaRPr lang="en-US"/>
          </a:p>
        </p:txBody>
      </p:sp>
    </p:spTree>
    <p:extLst>
      <p:ext uri="{BB962C8B-B14F-4D97-AF65-F5344CB8AC3E}">
        <p14:creationId xmlns:p14="http://schemas.microsoft.com/office/powerpoint/2010/main" val="11635068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lvl1pPr defTabSz="922338">
              <a:defRPr sz="1200"/>
            </a:lvl1pPr>
          </a:lstStyle>
          <a:p>
            <a:pPr>
              <a:defRPr/>
            </a:pPr>
            <a:endParaRPr lang="en-US"/>
          </a:p>
        </p:txBody>
      </p:sp>
      <p:sp>
        <p:nvSpPr>
          <p:cNvPr id="74755" name="Rectangle 3"/>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lvl1pPr algn="r" defTabSz="922338">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2197100" y="698500"/>
            <a:ext cx="2616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4758"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2300" tIns="46150" rIns="92300" bIns="46150" numCol="1" anchor="b" anchorCtr="0" compatLnSpc="1">
            <a:prstTxWarp prst="textNoShape">
              <a:avLst/>
            </a:prstTxWarp>
          </a:bodyPr>
          <a:lstStyle>
            <a:lvl1pPr defTabSz="922338">
              <a:defRPr sz="1200"/>
            </a:lvl1pPr>
          </a:lstStyle>
          <a:p>
            <a:pPr>
              <a:defRPr/>
            </a:pPr>
            <a:endParaRPr lang="en-US"/>
          </a:p>
        </p:txBody>
      </p:sp>
      <p:sp>
        <p:nvSpPr>
          <p:cNvPr id="74759" name="Rectangle 7"/>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2300" tIns="46150" rIns="92300" bIns="46150" numCol="1" anchor="b" anchorCtr="0" compatLnSpc="1">
            <a:prstTxWarp prst="textNoShape">
              <a:avLst/>
            </a:prstTxWarp>
          </a:bodyPr>
          <a:lstStyle>
            <a:lvl1pPr algn="r" defTabSz="922338">
              <a:defRPr sz="1200"/>
            </a:lvl1pPr>
          </a:lstStyle>
          <a:p>
            <a:pPr>
              <a:defRPr/>
            </a:pPr>
            <a:fld id="{9A3A6835-AFE6-4035-9D0F-940DAB65023F}" type="slidenum">
              <a:rPr lang="en-US"/>
              <a:pPr>
                <a:defRPr/>
              </a:pPr>
              <a:t>‹#›</a:t>
            </a:fld>
            <a:endParaRPr lang="en-US"/>
          </a:p>
        </p:txBody>
      </p:sp>
    </p:spTree>
    <p:extLst>
      <p:ext uri="{BB962C8B-B14F-4D97-AF65-F5344CB8AC3E}">
        <p14:creationId xmlns:p14="http://schemas.microsoft.com/office/powerpoint/2010/main" val="11126030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a:ln/>
        </p:spPr>
      </p:sp>
      <p:sp>
        <p:nvSpPr>
          <p:cNvPr id="40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1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81DA9548-1063-424E-A192-FD48683E8905}" type="slidenum">
              <a:rPr lang="en-US" smtClean="0"/>
              <a:pPr eaLnBrk="1" hangingPunct="1"/>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0"/>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B5FF08-2C33-4E3A-A806-776A0B330CE0}" type="datetimeFigureOut">
              <a:rPr lang="en-US"/>
              <a:pPr>
                <a:defRPr/>
              </a:pPr>
              <a:t>2/19/2013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33D43F4-2830-426F-9862-F995B136568F}" type="slidenum">
              <a:rPr lang="en-US"/>
              <a:pPr>
                <a:defRPr/>
              </a:pPr>
              <a:t>‹#›</a:t>
            </a:fld>
            <a:endParaRPr lang="en-US"/>
          </a:p>
        </p:txBody>
      </p:sp>
    </p:spTree>
    <p:extLst>
      <p:ext uri="{BB962C8B-B14F-4D97-AF65-F5344CB8AC3E}">
        <p14:creationId xmlns:p14="http://schemas.microsoft.com/office/powerpoint/2010/main" val="2526755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652554D-E563-49DB-9985-A979FD909B33}" type="datetimeFigureOut">
              <a:rPr lang="en-US"/>
              <a:pPr>
                <a:defRPr/>
              </a:pPr>
              <a:t>2/19/2013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578855-765E-4E26-A276-05419B949C86}" type="slidenum">
              <a:rPr lang="en-US"/>
              <a:pPr>
                <a:defRPr/>
              </a:pPr>
              <a:t>‹#›</a:t>
            </a:fld>
            <a:endParaRPr lang="en-US"/>
          </a:p>
        </p:txBody>
      </p:sp>
    </p:spTree>
    <p:extLst>
      <p:ext uri="{BB962C8B-B14F-4D97-AF65-F5344CB8AC3E}">
        <p14:creationId xmlns:p14="http://schemas.microsoft.com/office/powerpoint/2010/main" val="643947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7"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1AEAB10-59C6-40D8-A323-60F9A37172DA}" type="datetimeFigureOut">
              <a:rPr lang="en-US"/>
              <a:pPr>
                <a:defRPr/>
              </a:pPr>
              <a:t>2/19/2013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DAFE13A-B1CA-4267-B438-E2CFA7F27B50}" type="slidenum">
              <a:rPr lang="en-US"/>
              <a:pPr>
                <a:defRPr/>
              </a:pPr>
              <a:t>‹#›</a:t>
            </a:fld>
            <a:endParaRPr lang="en-US"/>
          </a:p>
        </p:txBody>
      </p:sp>
    </p:spTree>
    <p:extLst>
      <p:ext uri="{BB962C8B-B14F-4D97-AF65-F5344CB8AC3E}">
        <p14:creationId xmlns:p14="http://schemas.microsoft.com/office/powerpoint/2010/main" val="770086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99D1377-7B30-4B5A-9E24-BF57C913FBE6}" type="datetimeFigureOut">
              <a:rPr lang="en-US"/>
              <a:pPr>
                <a:defRPr/>
              </a:pPr>
              <a:t>2/19/2013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293E07-F98B-49F8-A3EE-32D90128B679}" type="slidenum">
              <a:rPr lang="en-US"/>
              <a:pPr>
                <a:defRPr/>
              </a:pPr>
              <a:t>‹#›</a:t>
            </a:fld>
            <a:endParaRPr lang="en-US"/>
          </a:p>
        </p:txBody>
      </p:sp>
    </p:spTree>
    <p:extLst>
      <p:ext uri="{BB962C8B-B14F-4D97-AF65-F5344CB8AC3E}">
        <p14:creationId xmlns:p14="http://schemas.microsoft.com/office/powerpoint/2010/main" val="1161614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21"/>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D49267-446D-4382-8CFF-23DEAFC0D8AE}" type="datetimeFigureOut">
              <a:rPr lang="en-US"/>
              <a:pPr>
                <a:defRPr/>
              </a:pPr>
              <a:t>2/19/2013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CAB5DB-74F3-4CDF-BFE3-A8ADEB4ADED1}" type="slidenum">
              <a:rPr lang="en-US"/>
              <a:pPr>
                <a:defRPr/>
              </a:pPr>
              <a:t>‹#›</a:t>
            </a:fld>
            <a:endParaRPr lang="en-US"/>
          </a:p>
        </p:txBody>
      </p:sp>
    </p:spTree>
    <p:extLst>
      <p:ext uri="{BB962C8B-B14F-4D97-AF65-F5344CB8AC3E}">
        <p14:creationId xmlns:p14="http://schemas.microsoft.com/office/powerpoint/2010/main" val="919173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7"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2"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BF2DE0E-A330-4F1E-9AF0-666D3A6D18B9}" type="datetimeFigureOut">
              <a:rPr lang="en-US"/>
              <a:pPr>
                <a:defRPr/>
              </a:pPr>
              <a:t>2/19/2013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02379-7871-49EF-932A-02252FF79B00}" type="slidenum">
              <a:rPr lang="en-US"/>
              <a:pPr>
                <a:defRPr/>
              </a:pPr>
              <a:t>‹#›</a:t>
            </a:fld>
            <a:endParaRPr lang="en-US"/>
          </a:p>
        </p:txBody>
      </p:sp>
    </p:spTree>
    <p:extLst>
      <p:ext uri="{BB962C8B-B14F-4D97-AF65-F5344CB8AC3E}">
        <p14:creationId xmlns:p14="http://schemas.microsoft.com/office/powerpoint/2010/main" val="308209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1"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1"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B2554BA-2BD9-4C26-8CE7-57BE85ADA826}" type="datetimeFigureOut">
              <a:rPr lang="en-US"/>
              <a:pPr>
                <a:defRPr/>
              </a:pPr>
              <a:t>2/19/2013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828E5FB-64CD-459E-8BA6-6312ACE51C0E}" type="slidenum">
              <a:rPr lang="en-US"/>
              <a:pPr>
                <a:defRPr/>
              </a:pPr>
              <a:t>‹#›</a:t>
            </a:fld>
            <a:endParaRPr lang="en-US"/>
          </a:p>
        </p:txBody>
      </p:sp>
    </p:spTree>
    <p:extLst>
      <p:ext uri="{BB962C8B-B14F-4D97-AF65-F5344CB8AC3E}">
        <p14:creationId xmlns:p14="http://schemas.microsoft.com/office/powerpoint/2010/main" val="841047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04AC48E-3973-4330-BB61-529B56DF2AC3}" type="datetimeFigureOut">
              <a:rPr lang="en-US"/>
              <a:pPr>
                <a:defRPr/>
              </a:pPr>
              <a:t>2/19/2013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E9639BF-D41B-4BE5-AE84-4EA5871D6899}" type="slidenum">
              <a:rPr lang="en-US"/>
              <a:pPr>
                <a:defRPr/>
              </a:pPr>
              <a:t>‹#›</a:t>
            </a:fld>
            <a:endParaRPr lang="en-US"/>
          </a:p>
        </p:txBody>
      </p:sp>
    </p:spTree>
    <p:extLst>
      <p:ext uri="{BB962C8B-B14F-4D97-AF65-F5344CB8AC3E}">
        <p14:creationId xmlns:p14="http://schemas.microsoft.com/office/powerpoint/2010/main" val="3359535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C21BD8A-66FC-4B2A-BF74-513560994B3F}" type="datetimeFigureOut">
              <a:rPr lang="en-US"/>
              <a:pPr>
                <a:defRPr/>
              </a:pPr>
              <a:t>2/19/2013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39ECF12-3827-49F2-97D2-B5826BC134AE}" type="slidenum">
              <a:rPr lang="en-US"/>
              <a:pPr>
                <a:defRPr/>
              </a:pPr>
              <a:t>‹#›</a:t>
            </a:fld>
            <a:endParaRPr lang="en-US"/>
          </a:p>
        </p:txBody>
      </p:sp>
    </p:spTree>
    <p:extLst>
      <p:ext uri="{BB962C8B-B14F-4D97-AF65-F5344CB8AC3E}">
        <p14:creationId xmlns:p14="http://schemas.microsoft.com/office/powerpoint/2010/main" val="4007270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9" y="364070"/>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2" y="1913470"/>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5FF2BF9-FC0A-4F53-9DBB-9E7ED2590B9D}" type="datetimeFigureOut">
              <a:rPr lang="en-US"/>
              <a:pPr>
                <a:defRPr/>
              </a:pPr>
              <a:t>2/19/2013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4052AE6-5D6D-48E0-AA0B-7537FA5F2BC1}" type="slidenum">
              <a:rPr lang="en-US"/>
              <a:pPr>
                <a:defRPr/>
              </a:pPr>
              <a:t>‹#›</a:t>
            </a:fld>
            <a:endParaRPr lang="en-US"/>
          </a:p>
        </p:txBody>
      </p:sp>
    </p:spTree>
    <p:extLst>
      <p:ext uri="{BB962C8B-B14F-4D97-AF65-F5344CB8AC3E}">
        <p14:creationId xmlns:p14="http://schemas.microsoft.com/office/powerpoint/2010/main" val="774745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5ED48A0-89C6-4BAD-A26F-E8994AC6631E}" type="datetimeFigureOut">
              <a:rPr lang="en-US"/>
              <a:pPr>
                <a:defRPr/>
              </a:pPr>
              <a:t>2/19/2013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EE1167E-D856-42F5-9894-2A13171049F3}" type="slidenum">
              <a:rPr lang="en-US"/>
              <a:pPr>
                <a:defRPr/>
              </a:pPr>
              <a:t>‹#›</a:t>
            </a:fld>
            <a:endParaRPr lang="en-US"/>
          </a:p>
        </p:txBody>
      </p:sp>
    </p:spTree>
    <p:extLst>
      <p:ext uri="{BB962C8B-B14F-4D97-AF65-F5344CB8AC3E}">
        <p14:creationId xmlns:p14="http://schemas.microsoft.com/office/powerpoint/2010/main" val="272687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A2DACE5-0273-4107-A963-332BF4033D92}" type="datetimeFigureOut">
              <a:rPr lang="en-US"/>
              <a:pPr>
                <a:defRPr/>
              </a:pPr>
              <a:t>2/19/2013</a:t>
            </a:fld>
            <a:endParaRPr lang="en-US" dirty="0"/>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4702E94-2B9D-48F0-9C35-62F023F66CF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9"/>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83885" y="8537257"/>
            <a:ext cx="869950"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p:nvSpPr>
        <p:spPr>
          <a:xfrm>
            <a:off x="257810" y="7638731"/>
            <a:ext cx="6248400" cy="898526"/>
          </a:xfrm>
          <a:prstGeom prst="rect">
            <a:avLst/>
          </a:prstGeom>
          <a:solidFill>
            <a:srgbClr val="F68222"/>
          </a:soli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fontAlgn="auto">
              <a:spcBef>
                <a:spcPts val="0"/>
              </a:spcBef>
              <a:spcAft>
                <a:spcPts val="0"/>
              </a:spcAft>
              <a:defRPr/>
            </a:pPr>
            <a:endParaRPr lang="en-US" sz="1200" dirty="0" smtClean="0">
              <a:solidFill>
                <a:schemeClr val="tx2">
                  <a:lumMod val="50000"/>
                </a:schemeClr>
              </a:solidFill>
              <a:latin typeface="Arial" pitchFamily="34" charset="0"/>
              <a:cs typeface="Arial" pitchFamily="34" charset="0"/>
            </a:endParaRPr>
          </a:p>
          <a:p>
            <a:pPr algn="ctr" fontAlgn="auto">
              <a:spcBef>
                <a:spcPts val="0"/>
              </a:spcBef>
              <a:spcAft>
                <a:spcPts val="0"/>
              </a:spcAft>
              <a:defRPr/>
            </a:pPr>
            <a:endParaRPr lang="en-US" sz="1200" dirty="0">
              <a:solidFill>
                <a:schemeClr val="tx2">
                  <a:lumMod val="50000"/>
                </a:schemeClr>
              </a:solidFill>
              <a:latin typeface="Arial" pitchFamily="34" charset="0"/>
              <a:cs typeface="Arial" pitchFamily="34" charset="0"/>
            </a:endParaRPr>
          </a:p>
          <a:p>
            <a:pPr algn="ctr" fontAlgn="auto">
              <a:spcBef>
                <a:spcPts val="0"/>
              </a:spcBef>
              <a:spcAft>
                <a:spcPts val="0"/>
              </a:spcAft>
              <a:defRPr/>
            </a:pPr>
            <a:endParaRPr lang="en-US" sz="1200" dirty="0" smtClean="0">
              <a:solidFill>
                <a:schemeClr val="tx2">
                  <a:lumMod val="50000"/>
                </a:schemeClr>
              </a:solidFill>
              <a:latin typeface="Arial" pitchFamily="34" charset="0"/>
              <a:cs typeface="Arial" pitchFamily="34" charset="0"/>
            </a:endParaRPr>
          </a:p>
          <a:p>
            <a:pPr algn="ctr" fontAlgn="auto">
              <a:spcBef>
                <a:spcPts val="0"/>
              </a:spcBef>
              <a:spcAft>
                <a:spcPts val="0"/>
              </a:spcAft>
              <a:defRPr/>
            </a:pPr>
            <a:endParaRPr lang="en-US" sz="1200" dirty="0">
              <a:solidFill>
                <a:schemeClr val="tx2">
                  <a:lumMod val="50000"/>
                </a:schemeClr>
              </a:solidFill>
              <a:latin typeface="Arial" pitchFamily="34" charset="0"/>
              <a:cs typeface="Arial" pitchFamily="34" charset="0"/>
            </a:endParaRPr>
          </a:p>
          <a:p>
            <a:pPr algn="ctr" fontAlgn="auto">
              <a:spcBef>
                <a:spcPts val="0"/>
              </a:spcBef>
              <a:spcAft>
                <a:spcPts val="0"/>
              </a:spcAft>
              <a:defRPr/>
            </a:pPr>
            <a:endParaRPr lang="en-US" sz="1200" dirty="0" smtClean="0">
              <a:solidFill>
                <a:schemeClr val="tx2">
                  <a:lumMod val="50000"/>
                </a:schemeClr>
              </a:solidFill>
              <a:latin typeface="Arial" pitchFamily="34" charset="0"/>
              <a:cs typeface="Arial" pitchFamily="34" charset="0"/>
            </a:endParaRPr>
          </a:p>
          <a:p>
            <a:pPr algn="ctr" fontAlgn="auto">
              <a:spcBef>
                <a:spcPts val="0"/>
              </a:spcBef>
              <a:spcAft>
                <a:spcPts val="0"/>
              </a:spcAft>
              <a:defRPr/>
            </a:pPr>
            <a:endParaRPr lang="en-US" sz="1200" dirty="0" smtClean="0">
              <a:solidFill>
                <a:schemeClr val="tx2">
                  <a:lumMod val="50000"/>
                </a:schemeClr>
              </a:solidFill>
              <a:latin typeface="Arial" pitchFamily="34" charset="0"/>
              <a:cs typeface="Arial" pitchFamily="34" charset="0"/>
            </a:endParaRPr>
          </a:p>
          <a:p>
            <a:pPr algn="ctr" fontAlgn="auto">
              <a:spcBef>
                <a:spcPts val="0"/>
              </a:spcBef>
              <a:spcAft>
                <a:spcPts val="0"/>
              </a:spcAft>
              <a:defRPr/>
            </a:pPr>
            <a:endParaRPr lang="en-US" sz="1200" dirty="0">
              <a:solidFill>
                <a:schemeClr val="tx2">
                  <a:lumMod val="50000"/>
                </a:schemeClr>
              </a:solidFill>
              <a:latin typeface="Arial" pitchFamily="34" charset="0"/>
              <a:cs typeface="Arial" pitchFamily="34" charset="0"/>
            </a:endParaRPr>
          </a:p>
          <a:p>
            <a:pPr algn="ctr" fontAlgn="auto">
              <a:spcBef>
                <a:spcPts val="0"/>
              </a:spcBef>
              <a:spcAft>
                <a:spcPts val="0"/>
              </a:spcAft>
              <a:defRPr/>
            </a:pPr>
            <a:endParaRPr lang="en-US" sz="1200" dirty="0" smtClean="0">
              <a:solidFill>
                <a:schemeClr val="tx2">
                  <a:lumMod val="50000"/>
                </a:schemeClr>
              </a:solidFill>
              <a:latin typeface="Arial" pitchFamily="34" charset="0"/>
              <a:cs typeface="Arial" pitchFamily="34" charset="0"/>
            </a:endParaRPr>
          </a:p>
          <a:p>
            <a:pPr algn="ctr" fontAlgn="auto">
              <a:spcBef>
                <a:spcPts val="600"/>
              </a:spcBef>
              <a:spcAft>
                <a:spcPts val="600"/>
              </a:spcAft>
              <a:defRPr/>
            </a:pPr>
            <a:r>
              <a:rPr lang="en-US" sz="1200" dirty="0" smtClean="0">
                <a:solidFill>
                  <a:schemeClr val="tx2">
                    <a:lumMod val="50000"/>
                  </a:schemeClr>
                </a:solidFill>
                <a:latin typeface="Arial" pitchFamily="34" charset="0"/>
                <a:cs typeface="Arial" pitchFamily="34" charset="0"/>
              </a:rPr>
              <a:t>Visit TAPI.org for updates to vaccine financing changes and check the AHCCCS website daily for updates. </a:t>
            </a:r>
          </a:p>
          <a:p>
            <a:pPr algn="ctr" fontAlgn="auto">
              <a:spcBef>
                <a:spcPts val="0"/>
              </a:spcBef>
              <a:spcAft>
                <a:spcPts val="0"/>
              </a:spcAft>
              <a:defRPr/>
            </a:pPr>
            <a:r>
              <a:rPr lang="en-US" sz="1200" dirty="0">
                <a:solidFill>
                  <a:schemeClr val="tx2">
                    <a:lumMod val="50000"/>
                  </a:schemeClr>
                </a:solidFill>
                <a:latin typeface="Arial" pitchFamily="34" charset="0"/>
                <a:cs typeface="Arial" pitchFamily="34" charset="0"/>
              </a:rPr>
              <a:t>http://</a:t>
            </a:r>
            <a:r>
              <a:rPr lang="en-US" sz="1200" dirty="0" smtClean="0">
                <a:solidFill>
                  <a:schemeClr val="tx2">
                    <a:lumMod val="50000"/>
                  </a:schemeClr>
                </a:solidFill>
                <a:latin typeface="Arial" pitchFamily="34" charset="0"/>
                <a:cs typeface="Arial" pitchFamily="34" charset="0"/>
              </a:rPr>
              <a:t>www.azahcccs.gov/commercial/ProviderBilling/rates/PCSrates.aspx</a:t>
            </a:r>
            <a:endParaRPr lang="en-US" sz="1200" dirty="0">
              <a:solidFill>
                <a:schemeClr val="tx2">
                  <a:lumMod val="50000"/>
                </a:schemeClr>
              </a:solidFill>
              <a:latin typeface="Arial" pitchFamily="34" charset="0"/>
              <a:cs typeface="Arial" pitchFamily="34" charset="0"/>
            </a:endParaRPr>
          </a:p>
          <a:p>
            <a:pPr algn="ctr" fontAlgn="auto">
              <a:spcBef>
                <a:spcPts val="0"/>
              </a:spcBef>
              <a:spcAft>
                <a:spcPts val="0"/>
              </a:spcAft>
              <a:defRPr/>
            </a:pPr>
            <a:endParaRPr lang="en-US" sz="800" dirty="0" smtClean="0">
              <a:solidFill>
                <a:schemeClr val="tx2">
                  <a:lumMod val="50000"/>
                </a:schemeClr>
              </a:solidFill>
              <a:latin typeface="Arial" pitchFamily="34" charset="0"/>
              <a:cs typeface="Arial" pitchFamily="34" charset="0"/>
            </a:endParaRPr>
          </a:p>
        </p:txBody>
      </p:sp>
      <p:sp>
        <p:nvSpPr>
          <p:cNvPr id="2084" name="TextBox 46"/>
          <p:cNvSpPr txBox="1">
            <a:spLocks noChangeArrowheads="1"/>
          </p:cNvSpPr>
          <p:nvPr/>
        </p:nvSpPr>
        <p:spPr bwMode="auto">
          <a:xfrm>
            <a:off x="254000" y="8621713"/>
            <a:ext cx="406553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b="1" dirty="0" smtClean="0">
                <a:solidFill>
                  <a:schemeClr val="tx2">
                    <a:lumMod val="75000"/>
                  </a:schemeClr>
                </a:solidFill>
              </a:rPr>
              <a:t>Providers: New Vaccine Codes and Instructions:  February 2013</a:t>
            </a:r>
            <a:endParaRPr lang="en-US" sz="1000" b="1" dirty="0">
              <a:solidFill>
                <a:schemeClr val="tx2">
                  <a:lumMod val="75000"/>
                </a:schemeClr>
              </a:solidFill>
            </a:endParaRPr>
          </a:p>
        </p:txBody>
      </p:sp>
      <p:sp>
        <p:nvSpPr>
          <p:cNvPr id="2086" name="Rectangle 7169"/>
          <p:cNvSpPr>
            <a:spLocks noChangeArrowheads="1"/>
          </p:cNvSpPr>
          <p:nvPr/>
        </p:nvSpPr>
        <p:spPr bwMode="auto">
          <a:xfrm>
            <a:off x="308134" y="2601254"/>
            <a:ext cx="59436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600" b="1" i="1" dirty="0" smtClean="0">
                <a:solidFill>
                  <a:srgbClr val="002060"/>
                </a:solidFill>
                <a:latin typeface="Calibri" pitchFamily="34" charset="0"/>
              </a:rPr>
              <a:t>AHCCCS Changes to Billing and Coding for Vaccines starting 1.1.2013</a:t>
            </a:r>
            <a:endParaRPr lang="en-US" sz="1600" b="1" i="1" dirty="0">
              <a:solidFill>
                <a:srgbClr val="002060"/>
              </a:solidFill>
              <a:latin typeface="Calibri" pitchFamily="34" charset="0"/>
            </a:endParaRPr>
          </a:p>
        </p:txBody>
      </p:sp>
      <p:cxnSp>
        <p:nvCxnSpPr>
          <p:cNvPr id="41" name="Straight Connector 40"/>
          <p:cNvCxnSpPr/>
          <p:nvPr/>
        </p:nvCxnSpPr>
        <p:spPr>
          <a:xfrm>
            <a:off x="348059" y="2939808"/>
            <a:ext cx="6067902" cy="30778"/>
          </a:xfrm>
          <a:prstGeom prst="line">
            <a:avLst/>
          </a:prstGeom>
          <a:ln w="76200"/>
        </p:spPr>
        <p:style>
          <a:lnRef idx="1">
            <a:schemeClr val="accent6"/>
          </a:lnRef>
          <a:fillRef idx="0">
            <a:schemeClr val="accent6"/>
          </a:fillRef>
          <a:effectRef idx="0">
            <a:schemeClr val="accent6"/>
          </a:effectRef>
          <a:fontRef idx="minor">
            <a:schemeClr val="tx1"/>
          </a:fontRef>
        </p:style>
      </p:cxn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858" y="183066"/>
            <a:ext cx="5992495" cy="247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93858" y="3169920"/>
            <a:ext cx="6112352" cy="4801314"/>
          </a:xfrm>
          <a:prstGeom prst="rect">
            <a:avLst/>
          </a:prstGeom>
          <a:noFill/>
        </p:spPr>
        <p:txBody>
          <a:bodyPr wrap="square" rtlCol="0">
            <a:spAutoFit/>
          </a:bodyPr>
          <a:lstStyle/>
          <a:p>
            <a:r>
              <a:rPr lang="en-US" sz="1100" dirty="0" smtClean="0">
                <a:solidFill>
                  <a:schemeClr val="tx2">
                    <a:lumMod val="50000"/>
                  </a:schemeClr>
                </a:solidFill>
              </a:rPr>
              <a:t>The Affordable care Act “Bump” in payment for primary care services requires changes in the way vaccines are billed even for providers that are not eligible for the increased payment. (check eligibility on AHCCCS website)</a:t>
            </a:r>
          </a:p>
          <a:p>
            <a:endParaRPr lang="en-US" sz="1100" dirty="0" smtClean="0"/>
          </a:p>
          <a:p>
            <a:r>
              <a:rPr lang="en-US" sz="1100" dirty="0" smtClean="0">
                <a:solidFill>
                  <a:schemeClr val="tx1">
                    <a:lumMod val="65000"/>
                    <a:lumOff val="35000"/>
                  </a:schemeClr>
                </a:solidFill>
              </a:rPr>
              <a:t>The </a:t>
            </a:r>
            <a:r>
              <a:rPr lang="en-US" sz="1100" dirty="0">
                <a:solidFill>
                  <a:schemeClr val="tx1">
                    <a:lumMod val="65000"/>
                    <a:lumOff val="35000"/>
                  </a:schemeClr>
                </a:solidFill>
              </a:rPr>
              <a:t>claims need to be billed correctly to be paid.  If the provider’s claim system is not able to bill correctly, the services will need to be re-billed when they provider’s system is able to bill correctly</a:t>
            </a:r>
            <a:r>
              <a:rPr lang="en-US" sz="1100" dirty="0" smtClean="0">
                <a:solidFill>
                  <a:schemeClr val="tx1">
                    <a:lumMod val="65000"/>
                    <a:lumOff val="35000"/>
                  </a:schemeClr>
                </a:solidFill>
              </a:rPr>
              <a:t>.</a:t>
            </a:r>
          </a:p>
          <a:p>
            <a:endParaRPr lang="en-US" sz="1100" dirty="0" smtClean="0"/>
          </a:p>
          <a:p>
            <a:pPr marL="171450" indent="-171450">
              <a:spcAft>
                <a:spcPts val="600"/>
              </a:spcAft>
              <a:buFont typeface="Arial" pitchFamily="34" charset="0"/>
              <a:buChar char="•"/>
            </a:pPr>
            <a:r>
              <a:rPr lang="en-US" sz="1100" dirty="0" smtClean="0">
                <a:solidFill>
                  <a:schemeClr val="tx2">
                    <a:lumMod val="50000"/>
                  </a:schemeClr>
                </a:solidFill>
              </a:rPr>
              <a:t>Each </a:t>
            </a:r>
            <a:r>
              <a:rPr lang="en-US" sz="1100" dirty="0">
                <a:solidFill>
                  <a:schemeClr val="tx2">
                    <a:lumMod val="50000"/>
                  </a:schemeClr>
                </a:solidFill>
              </a:rPr>
              <a:t>individual injection should be billed under code </a:t>
            </a:r>
            <a:r>
              <a:rPr lang="en-US" sz="1100" dirty="0" smtClean="0">
                <a:solidFill>
                  <a:schemeClr val="tx2">
                    <a:lumMod val="50000"/>
                  </a:schemeClr>
                </a:solidFill>
              </a:rPr>
              <a:t>90460</a:t>
            </a:r>
            <a:r>
              <a:rPr lang="en-US" sz="1100" dirty="0">
                <a:solidFill>
                  <a:schemeClr val="tx2">
                    <a:lumMod val="50000"/>
                  </a:schemeClr>
                </a:solidFill>
              </a:rPr>
              <a:t> </a:t>
            </a:r>
            <a:r>
              <a:rPr lang="en-US" sz="1100" dirty="0" smtClean="0">
                <a:solidFill>
                  <a:schemeClr val="tx2">
                    <a:lumMod val="50000"/>
                  </a:schemeClr>
                </a:solidFill>
              </a:rPr>
              <a:t>for the admin fee of $21.33 for those in the bump category or $15.43 for those that don’t qualify and then the vaccine code with $0.00.  All codes must have the SL modifier included. </a:t>
            </a:r>
            <a:r>
              <a:rPr lang="en-US" sz="1100" dirty="0"/>
              <a:t>   </a:t>
            </a:r>
            <a:endParaRPr lang="en-US" sz="1100" dirty="0" smtClean="0"/>
          </a:p>
          <a:p>
            <a:pPr marL="171450" indent="-171450">
              <a:spcAft>
                <a:spcPts val="600"/>
              </a:spcAft>
              <a:buFont typeface="Arial" pitchFamily="34" charset="0"/>
              <a:buChar char="•"/>
            </a:pPr>
            <a:r>
              <a:rPr lang="en-US" sz="1100" dirty="0" smtClean="0">
                <a:solidFill>
                  <a:schemeClr val="tx1">
                    <a:lumMod val="65000"/>
                    <a:lumOff val="35000"/>
                  </a:schemeClr>
                </a:solidFill>
              </a:rPr>
              <a:t>Each </a:t>
            </a:r>
            <a:r>
              <a:rPr lang="en-US" sz="1100" dirty="0">
                <a:solidFill>
                  <a:schemeClr val="tx1">
                    <a:lumMod val="65000"/>
                    <a:lumOff val="35000"/>
                  </a:schemeClr>
                </a:solidFill>
              </a:rPr>
              <a:t>unique individual </a:t>
            </a:r>
            <a:r>
              <a:rPr lang="en-US" sz="1100" dirty="0" smtClean="0">
                <a:solidFill>
                  <a:schemeClr val="tx1">
                    <a:lumMod val="65000"/>
                    <a:lumOff val="35000"/>
                  </a:schemeClr>
                </a:solidFill>
              </a:rPr>
              <a:t>childhood injection</a:t>
            </a:r>
            <a:r>
              <a:rPr lang="en-US" sz="1100" dirty="0">
                <a:solidFill>
                  <a:schemeClr val="tx1">
                    <a:lumMod val="65000"/>
                    <a:lumOff val="35000"/>
                  </a:schemeClr>
                </a:solidFill>
              </a:rPr>
              <a:t>, regardless of whether individual or a combo vaccine, should be billed using 90460. </a:t>
            </a:r>
            <a:r>
              <a:rPr lang="en-US" sz="1100" dirty="0" smtClean="0">
                <a:solidFill>
                  <a:schemeClr val="tx1">
                    <a:lumMod val="65000"/>
                    <a:lumOff val="35000"/>
                  </a:schemeClr>
                </a:solidFill>
              </a:rPr>
              <a:t>Adult admin fees use 90471.</a:t>
            </a:r>
            <a:endParaRPr lang="en-US" sz="1100" dirty="0">
              <a:solidFill>
                <a:schemeClr val="tx1">
                  <a:lumMod val="65000"/>
                  <a:lumOff val="35000"/>
                </a:schemeClr>
              </a:solidFill>
            </a:endParaRPr>
          </a:p>
          <a:p>
            <a:pPr marL="171450" indent="-171450">
              <a:spcAft>
                <a:spcPts val="600"/>
              </a:spcAft>
              <a:buFont typeface="Arial" pitchFamily="34" charset="0"/>
              <a:buChar char="•"/>
            </a:pPr>
            <a:r>
              <a:rPr lang="en-US" sz="1100" dirty="0" smtClean="0">
                <a:solidFill>
                  <a:schemeClr val="tx2">
                    <a:lumMod val="50000"/>
                  </a:schemeClr>
                </a:solidFill>
              </a:rPr>
              <a:t>The health plans are still making the necessary system changes to accept the new required codes.  Correct claims that are submitted may be held temporarily until resolved.  (May be as late as 3.31.13) Admin fees will be paid at the 2012 rate until the end of the year when CMS approves the “bump” plan and back payments for the increase will be paid to providers for dates of service after 1.1.2013</a:t>
            </a:r>
            <a:r>
              <a:rPr lang="en-US" sz="1100" dirty="0" smtClean="0"/>
              <a:t>.</a:t>
            </a:r>
            <a:endParaRPr lang="en-US" sz="1100" dirty="0"/>
          </a:p>
          <a:p>
            <a:pPr marL="171450" indent="-171450">
              <a:spcAft>
                <a:spcPts val="600"/>
              </a:spcAft>
              <a:buFont typeface="Arial" pitchFamily="34" charset="0"/>
              <a:buChar char="•"/>
            </a:pPr>
            <a:r>
              <a:rPr lang="en-US" sz="1100" dirty="0" smtClean="0">
                <a:solidFill>
                  <a:schemeClr val="tx1">
                    <a:lumMod val="65000"/>
                    <a:lumOff val="35000"/>
                  </a:schemeClr>
                </a:solidFill>
              </a:rPr>
              <a:t>Until the health plans have their systems set providers </a:t>
            </a:r>
            <a:r>
              <a:rPr lang="en-US" sz="1100" dirty="0">
                <a:solidFill>
                  <a:schemeClr val="tx1">
                    <a:lumMod val="65000"/>
                    <a:lumOff val="35000"/>
                  </a:schemeClr>
                </a:solidFill>
              </a:rPr>
              <a:t>can bill the </a:t>
            </a:r>
            <a:r>
              <a:rPr lang="en-US" sz="1100" dirty="0" smtClean="0">
                <a:solidFill>
                  <a:schemeClr val="tx1">
                    <a:lumMod val="65000"/>
                    <a:lumOff val="35000"/>
                  </a:schemeClr>
                </a:solidFill>
              </a:rPr>
              <a:t>immunization separate </a:t>
            </a:r>
            <a:r>
              <a:rPr lang="en-US" sz="1100" dirty="0">
                <a:solidFill>
                  <a:schemeClr val="tx1">
                    <a:lumMod val="65000"/>
                    <a:lumOff val="35000"/>
                  </a:schemeClr>
                </a:solidFill>
              </a:rPr>
              <a:t>from the rest of the services </a:t>
            </a:r>
            <a:r>
              <a:rPr lang="en-US" sz="1100" dirty="0" smtClean="0">
                <a:solidFill>
                  <a:schemeClr val="tx1">
                    <a:lumMod val="65000"/>
                    <a:lumOff val="35000"/>
                  </a:schemeClr>
                </a:solidFill>
              </a:rPr>
              <a:t>so that the claims are not held due to the vaccine codes.</a:t>
            </a:r>
          </a:p>
          <a:p>
            <a:pPr marL="171450" indent="-171450">
              <a:buFont typeface="Arial" pitchFamily="34" charset="0"/>
              <a:buChar char="•"/>
            </a:pPr>
            <a:r>
              <a:rPr lang="en-US" sz="1100" dirty="0" smtClean="0">
                <a:solidFill>
                  <a:schemeClr val="tx2">
                    <a:lumMod val="50000"/>
                  </a:schemeClr>
                </a:solidFill>
              </a:rPr>
              <a:t>Once the health plan systems are in place bill claims with an E&amp;M code that includes vaccines reported on the same date of service with a 25 modifier.</a:t>
            </a:r>
            <a:endParaRPr lang="en-US" sz="1100" dirty="0">
              <a:solidFill>
                <a:schemeClr val="tx2">
                  <a:lumMod val="50000"/>
                </a:schemeClr>
              </a:solidFill>
            </a:endParaRPr>
          </a:p>
          <a:p>
            <a:endParaRPr lang="en-US" sz="1100" dirty="0"/>
          </a:p>
          <a:p>
            <a:r>
              <a:rPr lang="en-US" sz="1100" dirty="0"/>
              <a:t> </a:t>
            </a:r>
          </a:p>
          <a:p>
            <a:r>
              <a:rPr lang="en-US" sz="1100" dirty="0"/>
              <a:t> </a:t>
            </a:r>
          </a:p>
          <a:p>
            <a:endParaRPr lang="en-US" sz="1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9800</TotalTime>
  <Words>92</Words>
  <Application>Microsoft Office PowerPoint</Application>
  <PresentationFormat>On-screen Show (4:3)</PresentationFormat>
  <Paragraphs>25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2010-2012 Strategic Map</dc:title>
  <dc:subject>&amp;lt;p&amp;gt;Strengthen State/Territorial Public Health Effectiveness  in Improving Health Outcomes Strengthen State-based Public Health Practice Serve as Collective Voice and “Go To” Resource for S/T Public Health Support S/T Health Official Effectiveness and Success Continuously Increase Flexible, Sustainable ASTHO Resources Cont&amp;lt;/p&amp;gt;</dc:subject>
  <dc:creator>Paula Steib</dc:creator>
  <dc:description>&amp;lt;p&amp;gt;Strengthen State/Territorial Public Health Effectiveness  in Improving Health Outcomes Strengthen State-based Public Health Practice Serve as Collective Voice and “Go To” Resource for S/T Public Health Support S/T Health Official Effectiveness and Success Continuously Increase Flexible, Sustainable ASTHO Resources Cont&amp;lt;/p&amp;gt;</dc:description>
  <cp:lastModifiedBy>Snyder, Jami</cp:lastModifiedBy>
  <cp:revision>63</cp:revision>
  <cp:lastPrinted>2012-10-01T20:26:55Z</cp:lastPrinted>
  <dcterms:created xsi:type="dcterms:W3CDTF">2003-09-02T16:19:23Z</dcterms:created>
  <dcterms:modified xsi:type="dcterms:W3CDTF">2013-02-20T00:23:05Z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ktContentLanguage">
    <vt:i4>1033</vt:i4>
  </property>
  <property fmtid="{D5CDD505-2E9C-101B-9397-08002B2CF9AE}" pid="3" name="EktQuickLink">
    <vt:lpwstr>DownloadAsset.aspx?id=3754</vt:lpwstr>
  </property>
  <property fmtid="{D5CDD505-2E9C-101B-9397-08002B2CF9AE}" pid="4" name="EktContentType">
    <vt:i4>101</vt:i4>
  </property>
  <property fmtid="{D5CDD505-2E9C-101B-9397-08002B2CF9AE}" pid="5" name="EktFolderName">
    <vt:lpwstr/>
  </property>
  <property fmtid="{D5CDD505-2E9C-101B-9397-08002B2CF9AE}" pid="6" name="EktCmsPath">
    <vt:lpwstr>&amp;lt;p&amp;gt;Strengthen State/Territorial Public Health Effectiveness  in Improving Health Outcomes Strengthen State-based Public Health Practice Serve as Collective Voice and “Go To” Resource for S/T Public Health Support S/T Health Official Effectiveness an</vt:lpwstr>
  </property>
  <property fmtid="{D5CDD505-2E9C-101B-9397-08002B2CF9AE}" pid="7" name="EktExpiryType">
    <vt:i4>1</vt:i4>
  </property>
  <property fmtid="{D5CDD505-2E9C-101B-9397-08002B2CF9AE}" pid="8" name="EktDateCreated">
    <vt:filetime>2010-01-05T14:30:12Z</vt:filetime>
  </property>
  <property fmtid="{D5CDD505-2E9C-101B-9397-08002B2CF9AE}" pid="9" name="EktDateModified">
    <vt:filetime>2010-01-05T14:30:17Z</vt:filetime>
  </property>
  <property fmtid="{D5CDD505-2E9C-101B-9397-08002B2CF9AE}" pid="10" name="EktTaxCategory">
    <vt:lpwstr/>
  </property>
  <property fmtid="{D5CDD505-2E9C-101B-9397-08002B2CF9AE}" pid="11" name="EktCmsSize">
    <vt:i4>1164800</vt:i4>
  </property>
  <property fmtid="{D5CDD505-2E9C-101B-9397-08002B2CF9AE}" pid="12" name="EktSearchable">
    <vt:i4>1</vt:i4>
  </property>
  <property fmtid="{D5CDD505-2E9C-101B-9397-08002B2CF9AE}" pid="13" name="EktEDescription">
    <vt:lpwstr>Summary &amp;lt;p&amp;gt;Strengthen State/Territorial Public Health Effectiveness  in Improving Health Outcomes Strengthen State-based Public Health Practice Serve as Collective Voice and “Go To” Resource for S/T Public Health Support S/T Health Official Effectiv</vt:lpwstr>
  </property>
  <property fmtid="{D5CDD505-2E9C-101B-9397-08002B2CF9AE}" pid="14" name="EktContentSubType">
    <vt:i4>0</vt:i4>
  </property>
</Properties>
</file>