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78" r:id="rId3"/>
    <p:sldId id="275" r:id="rId4"/>
    <p:sldId id="258" r:id="rId5"/>
    <p:sldId id="267" r:id="rId6"/>
    <p:sldId id="268" r:id="rId7"/>
    <p:sldId id="274" r:id="rId8"/>
    <p:sldId id="269" r:id="rId9"/>
    <p:sldId id="259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05" autoAdjust="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NUMBER</a:t>
            </a:r>
            <a:r>
              <a:rPr lang="en-US" baseline="0" dirty="0" smtClean="0"/>
              <a:t> OF PROVIDERS SCHEDULED FOR REENROLLMENT</a:t>
            </a:r>
          </a:p>
          <a:p>
            <a:pPr>
              <a:defRPr/>
            </a:pPr>
            <a:endParaRPr lang="en-US" dirty="0"/>
          </a:p>
        </c:rich>
      </c:tx>
      <c:layout>
        <c:manualLayout>
          <c:xMode val="edge"/>
          <c:yMode val="edge"/>
          <c:x val="0.18473765432098765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0165645960921552"/>
          <c:y val="0.15772002648388717"/>
          <c:w val="0.89372472538154957"/>
          <c:h val="0.594239897898184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Sheet1!$C$1</c:f>
              <c:strCache>
                <c:ptCount val="1"/>
                <c:pt idx="0">
                  <c:v>Provider Type Scheduled for Reenrollment</c:v>
                </c:pt>
              </c:strCache>
            </c:strRef>
          </c:tx>
          <c:spPr>
            <a:ln cmpd="dbl"/>
            <a:effectLst>
              <a:glow rad="1905000">
                <a:schemeClr val="accent1">
                  <a:alpha val="40000"/>
                </a:schemeClr>
              </a:glow>
              <a:outerShdw blurRad="50800" dist="50800" dir="5400000" sx="1000" sy="1000" algn="ctr" rotWithShape="0">
                <a:srgbClr val="000000"/>
              </a:outerShdw>
            </a:effectLst>
          </c:spPr>
          <c:invertIfNegative val="0"/>
          <c:cat>
            <c:strRef>
              <c:f>Sheet1!$B$2:$B$11</c:f>
              <c:strCache>
                <c:ptCount val="10"/>
                <c:pt idx="0">
                  <c:v>January 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98</c:v>
                </c:pt>
                <c:pt idx="1">
                  <c:v>521</c:v>
                </c:pt>
                <c:pt idx="2">
                  <c:v>745</c:v>
                </c:pt>
                <c:pt idx="3">
                  <c:v>600</c:v>
                </c:pt>
                <c:pt idx="4">
                  <c:v>744</c:v>
                </c:pt>
                <c:pt idx="5">
                  <c:v>606</c:v>
                </c:pt>
                <c:pt idx="6">
                  <c:v>600</c:v>
                </c:pt>
                <c:pt idx="7">
                  <c:v>850</c:v>
                </c:pt>
                <c:pt idx="8">
                  <c:v>900</c:v>
                </c:pt>
                <c:pt idx="9">
                  <c:v>711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1"/>
        <c:overlap val="-42"/>
        <c:axId val="108705280"/>
        <c:axId val="108706816"/>
      </c:barChart>
      <c:catAx>
        <c:axId val="1087052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08706816"/>
        <c:crossesAt val="50"/>
        <c:auto val="1"/>
        <c:lblAlgn val="ctr"/>
        <c:lblOffset val="100"/>
        <c:noMultiLvlLbl val="0"/>
      </c:catAx>
      <c:valAx>
        <c:axId val="108706816"/>
        <c:scaling>
          <c:orientation val="minMax"/>
          <c:max val="950"/>
          <c:min val="50"/>
        </c:scaling>
        <c:delete val="0"/>
        <c:axPos val="l"/>
        <c:majorGridlines>
          <c:spPr>
            <a:ln cap="sq">
              <a:solidFill>
                <a:schemeClr val="tx1">
                  <a:tint val="75000"/>
                  <a:shade val="95000"/>
                  <a:satMod val="105000"/>
                </a:schemeClr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08705280"/>
        <c:crosses val="autoZero"/>
        <c:crossBetween val="between"/>
        <c:majorUnit val="50"/>
        <c:minorUnit val="20"/>
      </c:valAx>
      <c:spPr>
        <a:noFill/>
        <a:ln w="25400" cmpd="thinThick">
          <a:noFill/>
        </a:ln>
        <a:effectLst>
          <a:glow rad="127000">
            <a:schemeClr val="bg1"/>
          </a:glow>
          <a:outerShdw sx="1000" sy="1000" algn="ctr" rotWithShape="0">
            <a:schemeClr val="bg1"/>
          </a:outerShdw>
        </a:effectLst>
      </c:spPr>
    </c:plotArea>
    <c:legend>
      <c:legendPos val="r"/>
      <c:legendEntry>
        <c:idx val="0"/>
        <c:txPr>
          <a:bodyPr/>
          <a:lstStyle/>
          <a:p>
            <a:pPr>
              <a:defRPr sz="1200"/>
            </a:pPr>
            <a:endParaRPr lang="en-US"/>
          </a:p>
        </c:txPr>
      </c:legendEntry>
      <c:layout>
        <c:manualLayout>
          <c:xMode val="edge"/>
          <c:yMode val="edge"/>
          <c:x val="0.41667748128706134"/>
          <c:y val="0.87372457207899534"/>
          <c:w val="0.24215381063478175"/>
          <c:h val="9.8231028402132312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0.12037</cdr:x>
      <cdr:y>0.23571</cdr:y>
    </cdr:from>
    <cdr:to>
      <cdr:x>0.13889</cdr:x>
      <cdr:y>0.69028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990600" y="1066800"/>
          <a:ext cx="152400" cy="2057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5A54F3-3CF5-4541-952C-5C7C8A419721}" type="datetimeFigureOut">
              <a:rPr lang="en-US" smtClean="0"/>
              <a:t>2/19/2013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E016D4-9BF1-4285-AB73-C0678E031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61906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E5DA18-9F41-4F34-82D0-87B54119BB30}" type="datetimeFigureOut">
              <a:rPr lang="en-US" smtClean="0"/>
              <a:t>2/19/2013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753688-77EE-41F8-84C3-E5F91785C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17031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753688-77EE-41F8-84C3-E5F91785C18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8435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753688-77EE-41F8-84C3-E5F91785C18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199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B45AA-6E76-4336-8EA2-4E6B98618F96}" type="datetime4">
              <a:rPr lang="en-US" smtClean="0"/>
              <a:t>February 19,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3FF3F-4DE0-4342-9A0C-A7155D1C7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626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1BF5B-60D2-436A-8789-75E945C99809}" type="datetime4">
              <a:rPr lang="en-US" smtClean="0"/>
              <a:t>February 19,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3FF3F-4DE0-4342-9A0C-A7155D1C7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289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1EE06-2FC8-4E01-8AA8-70C332E3F70C}" type="datetime4">
              <a:rPr lang="en-US" smtClean="0"/>
              <a:t>February 19,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3FF3F-4DE0-4342-9A0C-A7155D1C7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668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9BEC7-1BD7-4778-8266-2887BACC251E}" type="datetime4">
              <a:rPr lang="en-US" smtClean="0"/>
              <a:t>February 19,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3FF3F-4DE0-4342-9A0C-A7155D1C7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082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6117-ED8B-41CC-AF60-822F1C466D44}" type="datetime4">
              <a:rPr lang="en-US" smtClean="0"/>
              <a:t>February 19,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3FF3F-4DE0-4342-9A0C-A7155D1C7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541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73865-F432-4519-98F7-CA0A3ADF791F}" type="datetime4">
              <a:rPr lang="en-US" smtClean="0"/>
              <a:t>February 19, 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3FF3F-4DE0-4342-9A0C-A7155D1C7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107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CB59A-FCD7-4A9E-B649-42E070587774}" type="datetime4">
              <a:rPr lang="en-US" smtClean="0"/>
              <a:t>February 19, 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3FF3F-4DE0-4342-9A0C-A7155D1C7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148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1B82A-579D-4709-BD28-B7BCA15EEAA3}" type="datetime4">
              <a:rPr lang="en-US" smtClean="0"/>
              <a:t>February 19, 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3FF3F-4DE0-4342-9A0C-A7155D1C7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028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2B952-1415-4C77-84A2-0140EB42995A}" type="datetime4">
              <a:rPr lang="en-US" smtClean="0"/>
              <a:t>February 19, 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3FF3F-4DE0-4342-9A0C-A7155D1C7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620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6A3CA-A92B-4F83-9581-C99B8107BF10}" type="datetime4">
              <a:rPr lang="en-US" smtClean="0"/>
              <a:t>February 19, 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3FF3F-4DE0-4342-9A0C-A7155D1C7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212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36B3C-66DF-43FD-888B-C54C3758E983}" type="datetime4">
              <a:rPr lang="en-US" smtClean="0"/>
              <a:t>February 19, 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3FF3F-4DE0-4342-9A0C-A7155D1C7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396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7C184-AD9B-4D41-AB28-75410E233767}" type="datetime4">
              <a:rPr lang="en-US" smtClean="0"/>
              <a:t>February 19,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63FF3F-4DE0-4342-9A0C-A7155D1C7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049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Provider Re-Enrollment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3623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Year Implementation 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Year 1- Primarily Institutional Providers </a:t>
            </a:r>
          </a:p>
          <a:p>
            <a:r>
              <a:rPr lang="en-US" dirty="0" smtClean="0"/>
              <a:t>6405 Providers scheduled for reenrollment</a:t>
            </a:r>
          </a:p>
          <a:p>
            <a:r>
              <a:rPr lang="en-US" dirty="0" smtClean="0"/>
              <a:t>Providers will </a:t>
            </a:r>
            <a:r>
              <a:rPr lang="en-US" dirty="0"/>
              <a:t>be notified </a:t>
            </a:r>
            <a:r>
              <a:rPr lang="en-US" dirty="0" smtClean="0"/>
              <a:t>when reenrollment is due</a:t>
            </a:r>
          </a:p>
          <a:p>
            <a:pPr lvl="1"/>
            <a:r>
              <a:rPr lang="en-US" sz="3600" i="1" dirty="0" smtClean="0">
                <a:latin typeface="Angsana New" pitchFamily="18" charset="-34"/>
                <a:cs typeface="Angsana New" pitchFamily="18" charset="-34"/>
              </a:rPr>
              <a:t>Important: Providers should not submit documentation before being notified </a:t>
            </a:r>
          </a:p>
          <a:p>
            <a:pPr lvl="1"/>
            <a:r>
              <a:rPr lang="en-US" sz="3600" i="1" dirty="0" smtClean="0">
                <a:latin typeface="Angsana New" pitchFamily="18" charset="-34"/>
                <a:cs typeface="Angsana New" pitchFamily="18" charset="-34"/>
              </a:rPr>
              <a:t>Schedule is subject to change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398001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2138225"/>
              </p:ext>
            </p:extLst>
          </p:nvPr>
        </p:nvGraphicFramePr>
        <p:xfrm>
          <a:off x="374353" y="457200"/>
          <a:ext cx="8229600" cy="48829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74353" y="2127682"/>
            <a:ext cx="369332" cy="182880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sz="1200" dirty="0" smtClean="0"/>
              <a:t>Number of Providers</a:t>
            </a:r>
            <a:endParaRPr lang="en-US" sz="12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990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68362"/>
          </a:xfrm>
        </p:spPr>
        <p:txBody>
          <a:bodyPr/>
          <a:lstStyle/>
          <a:p>
            <a:r>
              <a:rPr lang="en-US" dirty="0" smtClean="0"/>
              <a:t>Year 1 Schedule (Per Week)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1642845"/>
              </p:ext>
            </p:extLst>
          </p:nvPr>
        </p:nvGraphicFramePr>
        <p:xfrm>
          <a:off x="304800" y="838200"/>
          <a:ext cx="8305800" cy="56197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"/>
                <a:gridCol w="1676400"/>
                <a:gridCol w="2870200"/>
                <a:gridCol w="1397000"/>
                <a:gridCol w="889000"/>
                <a:gridCol w="1016000"/>
              </a:tblGrid>
              <a:tr h="576168">
                <a:tc>
                  <a:txBody>
                    <a:bodyPr/>
                    <a:lstStyle/>
                    <a:p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Date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Provider</a:t>
                      </a:r>
                      <a:r>
                        <a:rPr lang="en-US" sz="1700" baseline="0" dirty="0" smtClean="0"/>
                        <a:t> Type/ Name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Total Providers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Fee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Site Visit</a:t>
                      </a:r>
                      <a:endParaRPr lang="en-US" sz="1700" dirty="0"/>
                    </a:p>
                  </a:txBody>
                  <a:tcPr/>
                </a:tc>
              </a:tr>
              <a:tr h="350502">
                <a:tc rowSpan="7"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 Progress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b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 smtClean="0">
                          <a:solidFill>
                            <a:schemeClr val="tx1"/>
                          </a:solidFill>
                        </a:rPr>
                        <a:t>01/18/2013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 smtClean="0">
                          <a:solidFill>
                            <a:schemeClr val="tx1"/>
                          </a:solidFill>
                        </a:rPr>
                        <a:t>50- Adult Foster Care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 smtClean="0">
                          <a:solidFill>
                            <a:schemeClr val="tx1"/>
                          </a:solidFill>
                        </a:rPr>
                        <a:t>50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 smtClean="0">
                          <a:solidFill>
                            <a:schemeClr val="tx1"/>
                          </a:solidFill>
                        </a:rPr>
                        <a:t>N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 smtClean="0">
                          <a:solidFill>
                            <a:schemeClr val="tx1"/>
                          </a:solidFill>
                        </a:rPr>
                        <a:t>N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50502">
                <a:tc v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b"/>
                </a:tc>
                <a:tc>
                  <a:txBody>
                    <a:bodyPr/>
                    <a:lstStyle/>
                    <a:p>
                      <a:r>
                        <a:rPr lang="en-US" sz="1700" dirty="0" smtClean="0">
                          <a:solidFill>
                            <a:schemeClr val="tx1"/>
                          </a:solidFill>
                        </a:rPr>
                        <a:t>01/25/2013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 smtClean="0">
                          <a:solidFill>
                            <a:schemeClr val="tx1"/>
                          </a:solidFill>
                        </a:rPr>
                        <a:t>50- Adult Foster Care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 smtClean="0">
                          <a:solidFill>
                            <a:schemeClr val="tx1"/>
                          </a:solidFill>
                        </a:rPr>
                        <a:t>48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 smtClean="0">
                          <a:solidFill>
                            <a:schemeClr val="tx1"/>
                          </a:solidFill>
                        </a:rPr>
                        <a:t>N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 smtClean="0">
                          <a:solidFill>
                            <a:schemeClr val="tx1"/>
                          </a:solidFill>
                        </a:rPr>
                        <a:t>N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50502">
                <a:tc v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b"/>
                </a:tc>
                <a:tc>
                  <a:txBody>
                    <a:bodyPr/>
                    <a:lstStyle/>
                    <a:p>
                      <a:r>
                        <a:rPr lang="en-US" sz="1700" dirty="0" smtClean="0">
                          <a:solidFill>
                            <a:schemeClr val="tx1"/>
                          </a:solidFill>
                        </a:rPr>
                        <a:t>02/01/2013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 smtClean="0">
                          <a:solidFill>
                            <a:schemeClr val="tx1"/>
                          </a:solidFill>
                        </a:rPr>
                        <a:t>40- Attendant</a:t>
                      </a:r>
                      <a:r>
                        <a:rPr lang="en-US" sz="1700" baseline="0" dirty="0" smtClean="0">
                          <a:solidFill>
                            <a:schemeClr val="tx1"/>
                          </a:solidFill>
                        </a:rPr>
                        <a:t> Care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 smtClean="0">
                          <a:solidFill>
                            <a:schemeClr val="tx1"/>
                          </a:solidFill>
                        </a:rPr>
                        <a:t>150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 smtClean="0">
                          <a:solidFill>
                            <a:schemeClr val="tx1"/>
                          </a:solidFill>
                        </a:rPr>
                        <a:t>Y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 smtClean="0">
                          <a:solidFill>
                            <a:schemeClr val="tx1"/>
                          </a:solidFill>
                        </a:rPr>
                        <a:t>N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83513">
                <a:tc v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b"/>
                </a:tc>
                <a:tc>
                  <a:txBody>
                    <a:bodyPr/>
                    <a:lstStyle/>
                    <a:p>
                      <a:r>
                        <a:rPr lang="en-US" sz="1700" dirty="0" smtClean="0">
                          <a:solidFill>
                            <a:schemeClr val="tx1"/>
                          </a:solidFill>
                        </a:rPr>
                        <a:t>02/08/2013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 smtClean="0">
                          <a:solidFill>
                            <a:schemeClr val="tx1"/>
                          </a:solidFill>
                        </a:rPr>
                        <a:t>40- Attendant</a:t>
                      </a:r>
                      <a:r>
                        <a:rPr lang="en-US" sz="1700" baseline="0" dirty="0" smtClean="0">
                          <a:solidFill>
                            <a:schemeClr val="tx1"/>
                          </a:solidFill>
                        </a:rPr>
                        <a:t> Care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 smtClean="0">
                          <a:solidFill>
                            <a:schemeClr val="tx1"/>
                          </a:solidFill>
                        </a:rPr>
                        <a:t>101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 smtClean="0">
                          <a:solidFill>
                            <a:schemeClr val="tx1"/>
                          </a:solidFill>
                        </a:rPr>
                        <a:t>Y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 smtClean="0">
                          <a:solidFill>
                            <a:schemeClr val="tx1"/>
                          </a:solidFill>
                        </a:rPr>
                        <a:t>N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72442">
                <a:tc vMerge="1"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b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i="1" dirty="0" smtClean="0"/>
                        <a:t>02/15/2013</a:t>
                      </a:r>
                      <a:endParaRPr lang="en-US" sz="1700" i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i="1" dirty="0" smtClean="0"/>
                        <a:t>97- Air Transportation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i="1" dirty="0" smtClean="0"/>
                        <a:t>35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i="1" dirty="0" smtClean="0"/>
                        <a:t>Y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i="1" dirty="0" smtClean="0"/>
                        <a:t>N</a:t>
                      </a:r>
                      <a:endParaRPr lang="en-US" sz="1700" i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42647">
                <a:tc vMerge="1">
                  <a:txBody>
                    <a:bodyPr/>
                    <a:lstStyle/>
                    <a:p>
                      <a:pPr algn="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7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27- Adult Day care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19</a:t>
                      </a:r>
                      <a:endParaRPr lang="en-US" sz="17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endParaRPr lang="en-US" sz="17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endParaRPr lang="en-US" sz="17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42647">
                <a:tc vMerge="1">
                  <a:txBody>
                    <a:bodyPr/>
                    <a:lstStyle/>
                    <a:p>
                      <a:pPr algn="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7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74- Alternative Res. Fac.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66</a:t>
                      </a:r>
                      <a:endParaRPr lang="en-US" sz="17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endParaRPr lang="en-US" sz="17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endParaRPr lang="en-US" sz="17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42647">
                <a:tc>
                  <a:txBody>
                    <a:bodyPr/>
                    <a:lstStyle/>
                    <a:p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02/22/2013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74- Alternative Res.</a:t>
                      </a:r>
                      <a:r>
                        <a:rPr lang="en-US" sz="1700" baseline="0" dirty="0" smtClean="0"/>
                        <a:t> Fac.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150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Y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N</a:t>
                      </a:r>
                      <a:endParaRPr lang="en-US" sz="1700" dirty="0"/>
                    </a:p>
                  </a:txBody>
                  <a:tcPr/>
                </a:tc>
              </a:tr>
              <a:tr h="350502">
                <a:tc>
                  <a:txBody>
                    <a:bodyPr/>
                    <a:lstStyle/>
                    <a:p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03/01/2013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43*-Ambulatory Surg. </a:t>
                      </a:r>
                      <a:r>
                        <a:rPr lang="en-US" sz="1700" dirty="0" err="1" smtClean="0"/>
                        <a:t>Ctr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147*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/>
                    </a:p>
                  </a:txBody>
                  <a:tcPr/>
                </a:tc>
              </a:tr>
              <a:tr h="1800527">
                <a:tc>
                  <a:txBody>
                    <a:bodyPr/>
                    <a:lstStyle/>
                    <a:p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03/08/2013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 smtClean="0"/>
                        <a:t>49- </a:t>
                      </a:r>
                      <a:r>
                        <a:rPr lang="en-US" sz="1600" dirty="0" smtClean="0"/>
                        <a:t>Assisted</a:t>
                      </a:r>
                      <a:r>
                        <a:rPr lang="en-US" sz="1600" baseline="0" dirty="0" smtClean="0"/>
                        <a:t> Living Center</a:t>
                      </a:r>
                      <a:endParaRPr lang="en-US" sz="17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 smtClean="0"/>
                        <a:t>56- </a:t>
                      </a:r>
                      <a:r>
                        <a:rPr lang="en-US" sz="1600" dirty="0" smtClean="0"/>
                        <a:t>Boarding</a:t>
                      </a:r>
                      <a:r>
                        <a:rPr lang="en-US" sz="1600" baseline="0" dirty="0" smtClean="0"/>
                        <a:t> Home</a:t>
                      </a:r>
                      <a:endParaRPr lang="en-US" sz="17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 smtClean="0"/>
                        <a:t>B7- </a:t>
                      </a:r>
                      <a:r>
                        <a:rPr lang="en-US" sz="1600" dirty="0" smtClean="0"/>
                        <a:t>Crisis Service</a:t>
                      </a:r>
                      <a:r>
                        <a:rPr lang="en-US" sz="1600" baseline="0" dirty="0" smtClean="0"/>
                        <a:t> Provider</a:t>
                      </a:r>
                      <a:endParaRPr lang="en-US" sz="17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 smtClean="0"/>
                        <a:t>81- </a:t>
                      </a:r>
                      <a:r>
                        <a:rPr lang="en-US" sz="1600" dirty="0" smtClean="0"/>
                        <a:t>EPD</a:t>
                      </a:r>
                      <a:r>
                        <a:rPr lang="en-US" sz="1600" baseline="0" dirty="0" smtClean="0"/>
                        <a:t> HCBS </a:t>
                      </a:r>
                      <a:endParaRPr lang="en-US" sz="17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 smtClean="0"/>
                        <a:t>83- </a:t>
                      </a:r>
                      <a:r>
                        <a:rPr lang="en-US" sz="1600" dirty="0" smtClean="0"/>
                        <a:t>Free</a:t>
                      </a:r>
                      <a:r>
                        <a:rPr lang="en-US" sz="1600" baseline="0" dirty="0" smtClean="0"/>
                        <a:t> standing Birthing Ctr.</a:t>
                      </a:r>
                      <a:endParaRPr lang="en-US" sz="17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 smtClean="0"/>
                        <a:t>55- </a:t>
                      </a:r>
                      <a:r>
                        <a:rPr lang="en-US" sz="1600" dirty="0" smtClean="0"/>
                        <a:t>Hotels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128</a:t>
                      </a:r>
                    </a:p>
                    <a:p>
                      <a:r>
                        <a:rPr lang="en-US" sz="1700" dirty="0" smtClean="0"/>
                        <a:t>3</a:t>
                      </a:r>
                    </a:p>
                    <a:p>
                      <a:r>
                        <a:rPr lang="en-US" sz="1700" dirty="0" smtClean="0"/>
                        <a:t>2</a:t>
                      </a:r>
                    </a:p>
                    <a:p>
                      <a:r>
                        <a:rPr lang="en-US" sz="1700" dirty="0" smtClean="0"/>
                        <a:t>11</a:t>
                      </a:r>
                    </a:p>
                    <a:p>
                      <a:r>
                        <a:rPr lang="en-US" sz="1700" dirty="0" smtClean="0"/>
                        <a:t>1</a:t>
                      </a:r>
                    </a:p>
                    <a:p>
                      <a:r>
                        <a:rPr lang="en-US" sz="1700" dirty="0" smtClean="0"/>
                        <a:t>3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Y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N</a:t>
                      </a:r>
                      <a:endParaRPr lang="en-US" sz="17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762000" y="6525368"/>
            <a:ext cx="57844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 Medicare (fee and site visit performed at federal level )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546476" y="6647231"/>
            <a:ext cx="228600" cy="15240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858000" y="6586923"/>
            <a:ext cx="1600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 smtClean="0"/>
              <a:t>Moderate categorical risk</a:t>
            </a:r>
            <a:endParaRPr lang="en-US" sz="10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738119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Schedule Continued…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4656579"/>
              </p:ext>
            </p:extLst>
          </p:nvPr>
        </p:nvGraphicFramePr>
        <p:xfrm>
          <a:off x="457200" y="762001"/>
          <a:ext cx="8534400" cy="55439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5945"/>
                <a:gridCol w="3523376"/>
                <a:gridCol w="1800837"/>
                <a:gridCol w="548081"/>
                <a:gridCol w="1096161"/>
              </a:tblGrid>
              <a:tr h="456175"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Date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Provider Type/ Name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Total Providers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Fee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Site Visit</a:t>
                      </a:r>
                      <a:endParaRPr lang="en-US" sz="1700" dirty="0"/>
                    </a:p>
                  </a:txBody>
                  <a:tcPr/>
                </a:tc>
              </a:tr>
              <a:tr h="328359"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03/15/2013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 smtClean="0"/>
                        <a:t>36- Assisted</a:t>
                      </a:r>
                      <a:r>
                        <a:rPr lang="en-US" sz="1700" baseline="0" dirty="0" smtClean="0"/>
                        <a:t> Living Homes</a:t>
                      </a:r>
                      <a:endParaRPr lang="en-US" sz="17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150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Y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N</a:t>
                      </a:r>
                      <a:endParaRPr lang="en-US" sz="1700" dirty="0"/>
                    </a:p>
                  </a:txBody>
                  <a:tcPr/>
                </a:tc>
              </a:tr>
              <a:tr h="328359"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03/22/2013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 smtClean="0"/>
                        <a:t>36- Assisted</a:t>
                      </a:r>
                      <a:r>
                        <a:rPr lang="en-US" sz="1700" baseline="0" dirty="0" smtClean="0"/>
                        <a:t> Living Homes</a:t>
                      </a:r>
                      <a:endParaRPr lang="en-US" sz="17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150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Y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N</a:t>
                      </a:r>
                      <a:endParaRPr lang="en-US" sz="1700" dirty="0"/>
                    </a:p>
                  </a:txBody>
                  <a:tcPr/>
                </a:tc>
              </a:tr>
              <a:tr h="328359"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03/29/2013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 smtClean="0"/>
                        <a:t>36- Assisted</a:t>
                      </a:r>
                      <a:r>
                        <a:rPr lang="en-US" sz="1700" baseline="0" dirty="0" smtClean="0"/>
                        <a:t> Living Homes</a:t>
                      </a:r>
                      <a:endParaRPr lang="en-US" sz="17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150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Y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N</a:t>
                      </a:r>
                      <a:endParaRPr lang="en-US" sz="1700" dirty="0"/>
                    </a:p>
                  </a:txBody>
                  <a:tcPr/>
                </a:tc>
              </a:tr>
              <a:tr h="342636"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04/05/2013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 smtClean="0"/>
                        <a:t>36- Assisted</a:t>
                      </a:r>
                      <a:r>
                        <a:rPr lang="en-US" sz="1700" baseline="0" dirty="0" smtClean="0"/>
                        <a:t> Living Homes</a:t>
                      </a:r>
                      <a:endParaRPr lang="en-US" sz="17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150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Y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N</a:t>
                      </a:r>
                      <a:endParaRPr lang="en-US" sz="1700" dirty="0"/>
                    </a:p>
                  </a:txBody>
                  <a:tcPr/>
                </a:tc>
              </a:tr>
              <a:tr h="342636"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04/12/2013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 smtClean="0"/>
                        <a:t>36- Assisted</a:t>
                      </a:r>
                      <a:r>
                        <a:rPr lang="en-US" sz="1700" baseline="0" dirty="0" smtClean="0"/>
                        <a:t> Living Homes</a:t>
                      </a:r>
                      <a:endParaRPr lang="en-US" sz="17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150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Y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N</a:t>
                      </a:r>
                      <a:endParaRPr lang="en-US" sz="1700" dirty="0"/>
                    </a:p>
                  </a:txBody>
                  <a:tcPr/>
                </a:tc>
              </a:tr>
              <a:tr h="342636"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04/19/2013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 smtClean="0"/>
                        <a:t>36- Assisted</a:t>
                      </a:r>
                      <a:r>
                        <a:rPr lang="en-US" sz="1700" baseline="0" dirty="0" smtClean="0"/>
                        <a:t> Living Homes</a:t>
                      </a:r>
                      <a:endParaRPr lang="en-US" sz="17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150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Y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N</a:t>
                      </a:r>
                      <a:endParaRPr lang="en-US" sz="1700" dirty="0"/>
                    </a:p>
                  </a:txBody>
                  <a:tcPr/>
                </a:tc>
              </a:tr>
              <a:tr h="342636"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04/26/2013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 smtClean="0"/>
                        <a:t>36- Assisted</a:t>
                      </a:r>
                      <a:r>
                        <a:rPr lang="en-US" sz="1700" baseline="0" dirty="0" smtClean="0"/>
                        <a:t> Living Homes</a:t>
                      </a:r>
                      <a:endParaRPr lang="en-US" sz="17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150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Y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N</a:t>
                      </a:r>
                      <a:endParaRPr lang="en-US" sz="1700" dirty="0"/>
                    </a:p>
                  </a:txBody>
                  <a:tcPr/>
                </a:tc>
              </a:tr>
              <a:tr h="599612"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05/03/2013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 smtClean="0"/>
                        <a:t>36- Assisted</a:t>
                      </a:r>
                      <a:r>
                        <a:rPr lang="en-US" sz="1700" baseline="0" dirty="0" smtClean="0"/>
                        <a:t> Living Homes</a:t>
                      </a:r>
                      <a:endParaRPr lang="en-US" sz="17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 smtClean="0"/>
                        <a:t>A5- </a:t>
                      </a:r>
                      <a:r>
                        <a:rPr lang="en-US" sz="1700" dirty="0" err="1" smtClean="0"/>
                        <a:t>Behav</a:t>
                      </a:r>
                      <a:r>
                        <a:rPr lang="en-US" sz="1700" dirty="0" smtClean="0"/>
                        <a:t>. </a:t>
                      </a:r>
                      <a:r>
                        <a:rPr lang="en-US" sz="1700" dirty="0" err="1" smtClean="0"/>
                        <a:t>Hlth</a:t>
                      </a:r>
                      <a:r>
                        <a:rPr lang="en-US" sz="1700" dirty="0" smtClean="0"/>
                        <a:t> Therapeutic Home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65</a:t>
                      </a:r>
                      <a:r>
                        <a:rPr lang="en-US" sz="1700" baseline="0" dirty="0" smtClean="0"/>
                        <a:t> </a:t>
                      </a:r>
                    </a:p>
                    <a:p>
                      <a:r>
                        <a:rPr lang="en-US" sz="1700" baseline="0" dirty="0" smtClean="0"/>
                        <a:t>109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Y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N</a:t>
                      </a:r>
                      <a:endParaRPr lang="en-US" sz="1700" dirty="0"/>
                    </a:p>
                  </a:txBody>
                  <a:tcPr/>
                </a:tc>
              </a:tr>
              <a:tr h="342636"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05/10/2013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 smtClean="0"/>
                        <a:t>A5- </a:t>
                      </a:r>
                      <a:r>
                        <a:rPr lang="en-US" sz="1700" dirty="0" err="1" smtClean="0"/>
                        <a:t>Behav</a:t>
                      </a:r>
                      <a:r>
                        <a:rPr lang="en-US" sz="1700" dirty="0" smtClean="0"/>
                        <a:t>. </a:t>
                      </a:r>
                      <a:r>
                        <a:rPr lang="en-US" sz="1700" dirty="0" err="1" smtClean="0"/>
                        <a:t>Hlth</a:t>
                      </a:r>
                      <a:r>
                        <a:rPr lang="en-US" sz="1700" dirty="0" smtClean="0"/>
                        <a:t> Therapeutic Home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150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Y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N</a:t>
                      </a:r>
                      <a:endParaRPr lang="en-US" sz="1700" dirty="0"/>
                    </a:p>
                  </a:txBody>
                  <a:tcPr/>
                </a:tc>
              </a:tr>
              <a:tr h="342636"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05/17/2013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 smtClean="0"/>
                        <a:t>A5- </a:t>
                      </a:r>
                      <a:r>
                        <a:rPr lang="en-US" sz="1700" dirty="0" err="1" smtClean="0"/>
                        <a:t>Behav</a:t>
                      </a:r>
                      <a:r>
                        <a:rPr lang="en-US" sz="1700" dirty="0" smtClean="0"/>
                        <a:t>. </a:t>
                      </a:r>
                      <a:r>
                        <a:rPr lang="en-US" sz="1700" dirty="0" err="1" smtClean="0"/>
                        <a:t>Hlth</a:t>
                      </a:r>
                      <a:r>
                        <a:rPr lang="en-US" sz="1700" dirty="0" smtClean="0"/>
                        <a:t> Therapeutic Home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150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Y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N</a:t>
                      </a:r>
                      <a:endParaRPr lang="en-US" sz="1700" dirty="0"/>
                    </a:p>
                  </a:txBody>
                  <a:tcPr/>
                </a:tc>
              </a:tr>
              <a:tr h="599612"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05/24/2013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 smtClean="0"/>
                        <a:t>A5- </a:t>
                      </a:r>
                      <a:r>
                        <a:rPr lang="en-US" sz="1700" dirty="0" err="1" smtClean="0"/>
                        <a:t>Behav</a:t>
                      </a:r>
                      <a:r>
                        <a:rPr lang="en-US" sz="1700" dirty="0" smtClean="0"/>
                        <a:t>. </a:t>
                      </a:r>
                      <a:r>
                        <a:rPr lang="en-US" sz="1700" dirty="0" err="1" smtClean="0"/>
                        <a:t>Hlth</a:t>
                      </a:r>
                      <a:r>
                        <a:rPr lang="en-US" sz="1700" dirty="0" smtClean="0"/>
                        <a:t> Therapeutic Home</a:t>
                      </a:r>
                    </a:p>
                    <a:p>
                      <a:r>
                        <a:rPr lang="en-US" sz="1700" dirty="0" smtClean="0"/>
                        <a:t>05- Clinic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55</a:t>
                      </a:r>
                    </a:p>
                    <a:p>
                      <a:r>
                        <a:rPr lang="en-US" sz="1700" dirty="0" smtClean="0"/>
                        <a:t>95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Y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N</a:t>
                      </a:r>
                      <a:endParaRPr lang="en-US" sz="1700" dirty="0"/>
                    </a:p>
                  </a:txBody>
                  <a:tcPr/>
                </a:tc>
              </a:tr>
              <a:tr h="713909"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05/31/2012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05-</a:t>
                      </a:r>
                      <a:r>
                        <a:rPr lang="en-US" sz="1700" baseline="0" dirty="0" smtClean="0"/>
                        <a:t> Clinic </a:t>
                      </a:r>
                      <a:endParaRPr lang="en-US" sz="17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 smtClean="0"/>
                        <a:t>71*- Psychiatric Hospital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129</a:t>
                      </a:r>
                      <a:endParaRPr lang="en-US" sz="1700" baseline="0" dirty="0" smtClean="0"/>
                    </a:p>
                    <a:p>
                      <a:r>
                        <a:rPr lang="en-US" sz="1700" baseline="0" dirty="0" smtClean="0"/>
                        <a:t>21*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Y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N</a:t>
                      </a:r>
                      <a:endParaRPr lang="en-US" sz="17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44984" y="6500213"/>
            <a:ext cx="6341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*Medicare (fee and site visit performed at federal level 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225649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8580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Schedule Continued…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655493"/>
              </p:ext>
            </p:extLst>
          </p:nvPr>
        </p:nvGraphicFramePr>
        <p:xfrm>
          <a:off x="228600" y="1124834"/>
          <a:ext cx="8534401" cy="5156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/>
                <a:gridCol w="3258085"/>
                <a:gridCol w="1754737"/>
                <a:gridCol w="842008"/>
                <a:gridCol w="1231771"/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Date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Provider</a:t>
                      </a:r>
                      <a:r>
                        <a:rPr lang="en-US" sz="1700" baseline="0" dirty="0" smtClean="0"/>
                        <a:t> Type/ Name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Total Providers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Fee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Site Visit</a:t>
                      </a:r>
                      <a:endParaRPr lang="en-US" sz="1700" dirty="0"/>
                    </a:p>
                  </a:txBody>
                  <a:tcPr/>
                </a:tc>
              </a:tr>
              <a:tr h="624840"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06/07/2013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 smtClean="0"/>
                        <a:t>41*- Dialysis Center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 smtClean="0"/>
                        <a:t>70- Home Delivered Meals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122*</a:t>
                      </a:r>
                    </a:p>
                    <a:p>
                      <a:r>
                        <a:rPr lang="en-US" sz="1700" dirty="0" smtClean="0"/>
                        <a:t>20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Y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N</a:t>
                      </a:r>
                      <a:endParaRPr lang="en-US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06/14/2013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 smtClean="0"/>
                        <a:t>32- Medical Foods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 smtClean="0"/>
                        <a:t>78- Mental </a:t>
                      </a:r>
                      <a:r>
                        <a:rPr lang="en-US" sz="1700" dirty="0" err="1" smtClean="0"/>
                        <a:t>Hlth</a:t>
                      </a:r>
                      <a:r>
                        <a:rPr lang="en-US" sz="1700" dirty="0" smtClean="0"/>
                        <a:t> Res. Treat. Ctr.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 smtClean="0"/>
                        <a:t>72- Regional </a:t>
                      </a:r>
                      <a:r>
                        <a:rPr lang="en-US" sz="1700" dirty="0" err="1" smtClean="0"/>
                        <a:t>Beh</a:t>
                      </a:r>
                      <a:r>
                        <a:rPr lang="en-US" sz="1700" dirty="0" smtClean="0"/>
                        <a:t>.</a:t>
                      </a:r>
                      <a:r>
                        <a:rPr lang="en-US" sz="1700" baseline="0" dirty="0" smtClean="0"/>
                        <a:t> </a:t>
                      </a:r>
                      <a:r>
                        <a:rPr lang="en-US" sz="1700" baseline="0" dirty="0" err="1" smtClean="0"/>
                        <a:t>Hlth</a:t>
                      </a:r>
                      <a:r>
                        <a:rPr lang="en-US" sz="1700" baseline="0" dirty="0" smtClean="0"/>
                        <a:t>. Auth.</a:t>
                      </a:r>
                      <a:endParaRPr lang="en-US" sz="1700" dirty="0" smtClean="0"/>
                    </a:p>
                    <a:p>
                      <a:r>
                        <a:rPr lang="en-US" sz="1700" dirty="0" smtClean="0"/>
                        <a:t>B2- </a:t>
                      </a:r>
                      <a:r>
                        <a:rPr lang="en-US" sz="1700" dirty="0" err="1" smtClean="0"/>
                        <a:t>Resid</a:t>
                      </a:r>
                      <a:r>
                        <a:rPr lang="en-US" sz="1700" baseline="0" dirty="0" smtClean="0"/>
                        <a:t> </a:t>
                      </a:r>
                      <a:r>
                        <a:rPr lang="en-US" sz="1700" dirty="0" err="1" smtClean="0"/>
                        <a:t>Trtm</a:t>
                      </a:r>
                      <a:r>
                        <a:rPr lang="en-US" sz="1700" dirty="0" smtClean="0"/>
                        <a:t>. </a:t>
                      </a:r>
                      <a:r>
                        <a:rPr lang="en-US" sz="1700" dirty="0" err="1" smtClean="0"/>
                        <a:t>Ctr</a:t>
                      </a:r>
                      <a:r>
                        <a:rPr lang="en-US" sz="1700" dirty="0" smtClean="0"/>
                        <a:t>-non-secure </a:t>
                      </a:r>
                    </a:p>
                    <a:p>
                      <a:r>
                        <a:rPr lang="en-US" sz="1700" dirty="0" smtClean="0"/>
                        <a:t>B3- </a:t>
                      </a:r>
                      <a:r>
                        <a:rPr lang="en-US" sz="1700" dirty="0" err="1" smtClean="0"/>
                        <a:t>Resid</a:t>
                      </a:r>
                      <a:r>
                        <a:rPr lang="en-US" sz="1700" dirty="0" smtClean="0"/>
                        <a:t> </a:t>
                      </a:r>
                      <a:r>
                        <a:rPr lang="en-US" sz="1700" dirty="0" err="1" smtClean="0"/>
                        <a:t>Trtment</a:t>
                      </a:r>
                      <a:r>
                        <a:rPr lang="en-US" sz="1700" baseline="0" dirty="0" smtClean="0"/>
                        <a:t> </a:t>
                      </a:r>
                      <a:r>
                        <a:rPr lang="en-US" sz="1700" baseline="0" dirty="0" err="1" smtClean="0"/>
                        <a:t>Ctr</a:t>
                      </a:r>
                      <a:r>
                        <a:rPr lang="en-US" sz="1700" baseline="0" dirty="0" smtClean="0"/>
                        <a:t>-non-secure</a:t>
                      </a:r>
                      <a:endParaRPr lang="en-US" sz="1700" dirty="0" smtClean="0"/>
                    </a:p>
                    <a:p>
                      <a:r>
                        <a:rPr lang="en-US" sz="1700" dirty="0" smtClean="0"/>
                        <a:t>E1- Independent Testing Fac.</a:t>
                      </a:r>
                    </a:p>
                    <a:p>
                      <a:r>
                        <a:rPr lang="en-US" sz="1700" dirty="0" smtClean="0"/>
                        <a:t>A2- Level III </a:t>
                      </a:r>
                      <a:r>
                        <a:rPr lang="en-US" sz="1700" dirty="0" err="1" smtClean="0"/>
                        <a:t>Behav</a:t>
                      </a:r>
                      <a:r>
                        <a:rPr lang="en-US" sz="1700" dirty="0" smtClean="0"/>
                        <a:t>.</a:t>
                      </a:r>
                      <a:r>
                        <a:rPr lang="en-US" sz="1700" baseline="0" dirty="0" smtClean="0"/>
                        <a:t> Health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6</a:t>
                      </a:r>
                    </a:p>
                    <a:p>
                      <a:r>
                        <a:rPr lang="en-US" sz="1700" dirty="0" smtClean="0"/>
                        <a:t>6</a:t>
                      </a:r>
                    </a:p>
                    <a:p>
                      <a:r>
                        <a:rPr lang="en-US" sz="1700" dirty="0" smtClean="0"/>
                        <a:t>12</a:t>
                      </a:r>
                    </a:p>
                    <a:p>
                      <a:r>
                        <a:rPr lang="en-US" sz="1700" dirty="0" smtClean="0"/>
                        <a:t>5</a:t>
                      </a:r>
                    </a:p>
                    <a:p>
                      <a:r>
                        <a:rPr lang="en-US" sz="1700" dirty="0" smtClean="0"/>
                        <a:t>1</a:t>
                      </a:r>
                    </a:p>
                    <a:p>
                      <a:r>
                        <a:rPr lang="en-US" sz="1700" dirty="0" smtClean="0"/>
                        <a:t>57</a:t>
                      </a:r>
                    </a:p>
                    <a:p>
                      <a:r>
                        <a:rPr lang="en-US" sz="1700" dirty="0" smtClean="0"/>
                        <a:t>70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Y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N</a:t>
                      </a:r>
                      <a:endParaRPr lang="en-US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06/21/2013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B1-</a:t>
                      </a:r>
                      <a:r>
                        <a:rPr lang="en-US" sz="1700" baseline="0" dirty="0" smtClean="0"/>
                        <a:t> </a:t>
                      </a:r>
                      <a:r>
                        <a:rPr lang="en-US" sz="1700" baseline="0" dirty="0" err="1" smtClean="0"/>
                        <a:t>Resid</a:t>
                      </a:r>
                      <a:r>
                        <a:rPr lang="en-US" sz="1700" baseline="0" dirty="0" smtClean="0"/>
                        <a:t>. </a:t>
                      </a:r>
                      <a:r>
                        <a:rPr lang="en-US" sz="1700" baseline="0" dirty="0" err="1" smtClean="0"/>
                        <a:t>Trtment</a:t>
                      </a:r>
                      <a:r>
                        <a:rPr lang="en-US" sz="1700" baseline="0" dirty="0" smtClean="0"/>
                        <a:t> Ctr. secure</a:t>
                      </a:r>
                    </a:p>
                    <a:p>
                      <a:r>
                        <a:rPr lang="en-US" sz="1700" baseline="0" dirty="0" smtClean="0"/>
                        <a:t>57- Residential Treatment Fac.</a:t>
                      </a:r>
                    </a:p>
                    <a:p>
                      <a:r>
                        <a:rPr lang="en-US" sz="1700" baseline="0" dirty="0" smtClean="0"/>
                        <a:t>A6- Rural Substance Abuse </a:t>
                      </a:r>
                      <a:r>
                        <a:rPr lang="en-US" sz="1700" baseline="0" dirty="0" err="1" smtClean="0"/>
                        <a:t>Tra</a:t>
                      </a:r>
                      <a:endParaRPr lang="en-US" sz="1700" baseline="0" dirty="0" smtClean="0"/>
                    </a:p>
                    <a:p>
                      <a:r>
                        <a:rPr lang="en-US" sz="1700" baseline="0" dirty="0" smtClean="0"/>
                        <a:t>B5- </a:t>
                      </a:r>
                      <a:r>
                        <a:rPr lang="en-US" sz="1700" baseline="0" dirty="0" err="1" smtClean="0"/>
                        <a:t>Subacute</a:t>
                      </a:r>
                      <a:r>
                        <a:rPr lang="en-US" sz="1700" baseline="0" dirty="0" smtClean="0"/>
                        <a:t> facility (1-16 beds)</a:t>
                      </a:r>
                    </a:p>
                    <a:p>
                      <a:r>
                        <a:rPr lang="en-US" sz="1700" baseline="0" dirty="0" smtClean="0"/>
                        <a:t>B6- </a:t>
                      </a:r>
                      <a:r>
                        <a:rPr lang="en-US" sz="1700" baseline="0" dirty="0" err="1" smtClean="0"/>
                        <a:t>Subacute</a:t>
                      </a:r>
                      <a:r>
                        <a:rPr lang="en-US" sz="1700" baseline="0" dirty="0" smtClean="0"/>
                        <a:t> facility (17+beds)</a:t>
                      </a:r>
                    </a:p>
                    <a:p>
                      <a:r>
                        <a:rPr lang="en-US" sz="1700" baseline="0" dirty="0" smtClean="0"/>
                        <a:t>79- Vision Center</a:t>
                      </a:r>
                    </a:p>
                    <a:p>
                      <a:r>
                        <a:rPr lang="en-US" sz="1700" baseline="0" dirty="0" smtClean="0"/>
                        <a:t>02*- Hospital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11</a:t>
                      </a:r>
                    </a:p>
                    <a:p>
                      <a:r>
                        <a:rPr lang="en-US" sz="1700" dirty="0" smtClean="0"/>
                        <a:t>1</a:t>
                      </a:r>
                    </a:p>
                    <a:p>
                      <a:r>
                        <a:rPr lang="en-US" sz="1700" dirty="0" smtClean="0"/>
                        <a:t>8</a:t>
                      </a:r>
                    </a:p>
                    <a:p>
                      <a:r>
                        <a:rPr lang="en-US" sz="1700" dirty="0" smtClean="0"/>
                        <a:t>19</a:t>
                      </a:r>
                    </a:p>
                    <a:p>
                      <a:r>
                        <a:rPr lang="en-US" sz="1700" dirty="0" smtClean="0"/>
                        <a:t>4</a:t>
                      </a:r>
                    </a:p>
                    <a:p>
                      <a:r>
                        <a:rPr lang="en-US" sz="1700" dirty="0" smtClean="0"/>
                        <a:t>11</a:t>
                      </a:r>
                    </a:p>
                    <a:p>
                      <a:r>
                        <a:rPr lang="en-US" sz="1700" dirty="0" smtClean="0"/>
                        <a:t>103*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Y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N</a:t>
                      </a:r>
                      <a:endParaRPr lang="en-US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06/28/2013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02*- Hospital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150*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14400" y="6308743"/>
            <a:ext cx="624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 </a:t>
            </a:r>
            <a:r>
              <a:rPr lang="en-US" dirty="0"/>
              <a:t>Medicare (fee and site visit performed at federal level 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745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914400"/>
          </a:xfrm>
        </p:spPr>
        <p:txBody>
          <a:bodyPr/>
          <a:lstStyle/>
          <a:p>
            <a:r>
              <a:rPr lang="en-US" dirty="0"/>
              <a:t>Schedule Continued…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6685419"/>
              </p:ext>
            </p:extLst>
          </p:nvPr>
        </p:nvGraphicFramePr>
        <p:xfrm>
          <a:off x="457200" y="762000"/>
          <a:ext cx="8229600" cy="5623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2926080"/>
                <a:gridCol w="1828800"/>
                <a:gridCol w="838200"/>
                <a:gridCol w="99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Provider Type/ 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 Providers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Site Visit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07/05/2013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02*- Hospital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150*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07/12/2013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02*- Hospital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150*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07/19/2013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02*- Hospital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150*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07/26/2013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02*- Hospital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150*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08/02/2013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02*- Hospital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150*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08/09/2013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02*- Hospital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150*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40080">
                <a:tc>
                  <a:txBody>
                    <a:bodyPr/>
                    <a:lstStyle/>
                    <a:p>
                      <a:r>
                        <a:rPr lang="en-US" dirty="0" smtClean="0"/>
                        <a:t>08/16/2013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02*- Hospital</a:t>
                      </a:r>
                    </a:p>
                    <a:p>
                      <a:r>
                        <a:rPr lang="en-US" dirty="0" smtClean="0"/>
                        <a:t>28- Non-</a:t>
                      </a:r>
                      <a:r>
                        <a:rPr lang="en-US" dirty="0" err="1" smtClean="0"/>
                        <a:t>Emerg</a:t>
                      </a:r>
                      <a:r>
                        <a:rPr lang="en-US" dirty="0" smtClean="0"/>
                        <a:t> Trans.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81*</a:t>
                      </a:r>
                    </a:p>
                    <a:p>
                      <a:r>
                        <a:rPr lang="en-US" dirty="0" smtClean="0"/>
                        <a:t>69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08/23/2013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28- Non-</a:t>
                      </a:r>
                      <a:r>
                        <a:rPr lang="en-US" dirty="0" err="1" smtClean="0"/>
                        <a:t>Emerg</a:t>
                      </a:r>
                      <a:r>
                        <a:rPr lang="en-US" dirty="0" smtClean="0"/>
                        <a:t> Trans.</a:t>
                      </a:r>
                      <a:endParaRPr lang="en-US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08/30/2013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30- DME Supplier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250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251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09/06/2013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30-</a:t>
                      </a:r>
                      <a:r>
                        <a:rPr lang="en-US" baseline="0" dirty="0" smtClean="0"/>
                        <a:t> DME Supplier</a:t>
                      </a:r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207</a:t>
                      </a:r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22*- Nursing Home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43*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09/13/2013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22*-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Nursing</a:t>
                      </a:r>
                      <a:r>
                        <a:rPr lang="en-US" baseline="0" dirty="0" smtClean="0"/>
                        <a:t> Home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03- Pharmacy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103*</a:t>
                      </a:r>
                    </a:p>
                    <a:p>
                      <a:r>
                        <a:rPr lang="en-US" dirty="0" smtClean="0"/>
                        <a:t>47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6477000"/>
            <a:ext cx="228600" cy="152400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28964" y="6430089"/>
            <a:ext cx="16856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High categorical risk </a:t>
            </a:r>
            <a:endParaRPr lang="en-US" sz="1000" dirty="0"/>
          </a:p>
        </p:txBody>
      </p:sp>
      <p:sp>
        <p:nvSpPr>
          <p:cNvPr id="7" name="TextBox 6"/>
          <p:cNvSpPr txBox="1"/>
          <p:nvPr/>
        </p:nvSpPr>
        <p:spPr>
          <a:xfrm>
            <a:off x="2286000" y="6368534"/>
            <a:ext cx="556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 </a:t>
            </a:r>
            <a:r>
              <a:rPr lang="en-US" dirty="0"/>
              <a:t>Medicare (fee and site visit performed at federal level 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123240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Schedule Continued…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5859313"/>
              </p:ext>
            </p:extLst>
          </p:nvPr>
        </p:nvGraphicFramePr>
        <p:xfrm>
          <a:off x="914400" y="1600200"/>
          <a:ext cx="69342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2209800"/>
                <a:gridCol w="1676400"/>
                <a:gridCol w="609600"/>
                <a:gridCol w="1066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Date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Provider</a:t>
                      </a:r>
                      <a:r>
                        <a:rPr lang="en-US" baseline="0" dirty="0" smtClean="0"/>
                        <a:t> Type/ 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 Providers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Site Visit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09/20/2013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03*- Pharmacy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09/27/2013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03*- Pharmacy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10/04/2013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03*- Pharmacy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281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10/11/2013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03*- Pharmacy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10/18/2013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03*- Pharmacy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2849985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Year 1- Documents Collected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Provider </a:t>
            </a:r>
            <a:r>
              <a:rPr lang="en-US" dirty="0" smtClean="0"/>
              <a:t>Participation Agreement</a:t>
            </a:r>
          </a:p>
          <a:p>
            <a:pPr lvl="1"/>
            <a:r>
              <a:rPr lang="en-US" dirty="0" smtClean="0"/>
              <a:t>Disclosure of </a:t>
            </a:r>
            <a:r>
              <a:rPr lang="en-US" dirty="0" smtClean="0"/>
              <a:t>Ownership Form- </a:t>
            </a:r>
            <a:r>
              <a:rPr lang="en-US" sz="2400" dirty="0" smtClean="0"/>
              <a:t>Companies and Facilities</a:t>
            </a:r>
          </a:p>
          <a:p>
            <a:pPr lvl="1"/>
            <a:r>
              <a:rPr lang="en-US" dirty="0" smtClean="0"/>
              <a:t>Criminal Offense Form</a:t>
            </a:r>
            <a:endParaRPr lang="en-US" dirty="0" smtClean="0"/>
          </a:p>
          <a:p>
            <a:pPr lvl="1"/>
            <a:r>
              <a:rPr lang="en-US" dirty="0" smtClean="0"/>
              <a:t>Address </a:t>
            </a:r>
            <a:r>
              <a:rPr lang="en-US" dirty="0"/>
              <a:t>V</a:t>
            </a:r>
            <a:r>
              <a:rPr lang="en-US" dirty="0" smtClean="0"/>
              <a:t>erification Form/W-9</a:t>
            </a:r>
          </a:p>
          <a:p>
            <a:pPr lvl="1"/>
            <a:r>
              <a:rPr lang="en-US" dirty="0" smtClean="0"/>
              <a:t>Provider </a:t>
            </a:r>
            <a:r>
              <a:rPr lang="en-US" dirty="0"/>
              <a:t>T</a:t>
            </a:r>
            <a:r>
              <a:rPr lang="en-US" dirty="0" smtClean="0"/>
              <a:t>ype </a:t>
            </a:r>
            <a:r>
              <a:rPr lang="en-US" dirty="0" smtClean="0"/>
              <a:t>P</a:t>
            </a:r>
            <a:r>
              <a:rPr lang="en-US" dirty="0" smtClean="0"/>
              <a:t>rofiles </a:t>
            </a:r>
          </a:p>
          <a:p>
            <a:pPr lvl="2"/>
            <a:r>
              <a:rPr lang="en-US" sz="1900" dirty="0" smtClean="0"/>
              <a:t>Attendant Care</a:t>
            </a:r>
          </a:p>
          <a:p>
            <a:pPr lvl="2"/>
            <a:r>
              <a:rPr lang="en-US" sz="1900" dirty="0" smtClean="0"/>
              <a:t>Independent Testing Facility</a:t>
            </a:r>
          </a:p>
          <a:p>
            <a:pPr lvl="2"/>
            <a:r>
              <a:rPr lang="en-US" sz="1900" dirty="0" smtClean="0"/>
              <a:t>Non-Emergency Transportation Provider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3823214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1242</TotalTime>
  <Words>674</Words>
  <Application>Microsoft Office PowerPoint</Application>
  <PresentationFormat>On-screen Show (4:3)</PresentationFormat>
  <Paragraphs>307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Provider Re-Enrollment</vt:lpstr>
      <vt:lpstr>1St Year Implementation Schedule</vt:lpstr>
      <vt:lpstr>PowerPoint Presentation</vt:lpstr>
      <vt:lpstr>Year 1 Schedule (Per Week)</vt:lpstr>
      <vt:lpstr>Schedule Continued…</vt:lpstr>
      <vt:lpstr>Schedule Continued…</vt:lpstr>
      <vt:lpstr>Schedule Continued…</vt:lpstr>
      <vt:lpstr>Schedule Continued…</vt:lpstr>
      <vt:lpstr>Year 1- Documents Collected</vt:lpstr>
    </vt:vector>
  </TitlesOfParts>
  <Company>AHCCCS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Provider Re-Enrollment</dc:title>
  <dc:creator>Ceniceros, Maria</dc:creator>
  <cp:lastModifiedBy>Ceniceros, Maria</cp:lastModifiedBy>
  <cp:revision>121</cp:revision>
  <cp:lastPrinted>2013-02-19T21:07:59Z</cp:lastPrinted>
  <dcterms:created xsi:type="dcterms:W3CDTF">2012-12-31T17:52:52Z</dcterms:created>
  <dcterms:modified xsi:type="dcterms:W3CDTF">2013-02-19T21:51:34Z</dcterms:modified>
</cp:coreProperties>
</file>