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62" r:id="rId2"/>
    <p:sldId id="267" r:id="rId3"/>
    <p:sldId id="269" r:id="rId4"/>
    <p:sldId id="271" r:id="rId5"/>
    <p:sldId id="270" r:id="rId6"/>
    <p:sldId id="273" r:id="rId7"/>
    <p:sldId id="275" r:id="rId8"/>
    <p:sldId id="279" r:id="rId9"/>
    <p:sldId id="284" r:id="rId10"/>
    <p:sldId id="295" r:id="rId11"/>
    <p:sldId id="321" r:id="rId12"/>
    <p:sldId id="302" r:id="rId13"/>
    <p:sldId id="280" r:id="rId14"/>
    <p:sldId id="277" r:id="rId15"/>
    <p:sldId id="278"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craymo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464" y="-7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00"/>
    </p:cViewPr>
  </p:sorterViewPr>
  <p:notesViewPr>
    <p:cSldViewPr>
      <p:cViewPr varScale="1">
        <p:scale>
          <a:sx n="53" d="100"/>
          <a:sy n="53" d="100"/>
        </p:scale>
        <p:origin x="-192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7F44E219-C6AF-46C2-AC48-ED7C7B07BE92}" type="slidenum">
              <a:rPr lang="en-US"/>
              <a:pPr/>
              <a:t>‹#›</a:t>
            </a:fld>
            <a:endParaRPr lang="en-US"/>
          </a:p>
        </p:txBody>
      </p:sp>
    </p:spTree>
    <p:extLst>
      <p:ext uri="{BB962C8B-B14F-4D97-AF65-F5344CB8AC3E}">
        <p14:creationId xmlns:p14="http://schemas.microsoft.com/office/powerpoint/2010/main" val="370833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DA599D6-234B-4B62-99F3-C1FB98EF01A0}" type="slidenum">
              <a:rPr lang="en-US"/>
              <a:pPr/>
              <a:t>‹#›</a:t>
            </a:fld>
            <a:endParaRPr lang="en-US"/>
          </a:p>
        </p:txBody>
      </p:sp>
    </p:spTree>
    <p:extLst>
      <p:ext uri="{BB962C8B-B14F-4D97-AF65-F5344CB8AC3E}">
        <p14:creationId xmlns:p14="http://schemas.microsoft.com/office/powerpoint/2010/main" val="12638699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355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3557" name="Rectangle 5"/>
          <p:cNvSpPr>
            <a:spLocks noGrp="1" noChangeArrowheads="1"/>
          </p:cNvSpPr>
          <p:nvPr>
            <p:ph type="ftr" sz="quarter" idx="3"/>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grpSp>
        <p:nvGrpSpPr>
          <p:cNvPr id="23559" name="Group 7"/>
          <p:cNvGrpSpPr>
            <a:grpSpLocks/>
          </p:cNvGrpSpPr>
          <p:nvPr/>
        </p:nvGrpSpPr>
        <p:grpSpPr bwMode="auto">
          <a:xfrm>
            <a:off x="279400" y="152400"/>
            <a:ext cx="8686800" cy="1600200"/>
            <a:chOff x="176" y="96"/>
            <a:chExt cx="5472" cy="1008"/>
          </a:xfrm>
        </p:grpSpPr>
        <p:sp>
          <p:nvSpPr>
            <p:cNvPr id="23560"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1"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sp>
          <p:nvSpPr>
            <p:cNvPr id="23562"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sp>
          <p:nvSpPr>
            <p:cNvPr id="23563"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sp>
          <p:nvSpPr>
            <p:cNvPr id="23564"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grpSp>
      <p:sp>
        <p:nvSpPr>
          <p:cNvPr id="23566" name="Rectangle 14"/>
          <p:cNvSpPr>
            <a:spLocks noChangeArrowheads="1"/>
          </p:cNvSpPr>
          <p:nvPr/>
        </p:nvSpPr>
        <p:spPr bwMode="auto">
          <a:xfrm>
            <a:off x="5943600" y="60960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sz="900">
              <a:latin typeface="Arial" charset="0"/>
            </a:endParaRPr>
          </a:p>
        </p:txBody>
      </p:sp>
      <p:sp>
        <p:nvSpPr>
          <p:cNvPr id="23568" name="Text Box 16"/>
          <p:cNvSpPr txBox="1">
            <a:spLocks noChangeArrowheads="1"/>
          </p:cNvSpPr>
          <p:nvPr userDrawn="1"/>
        </p:nvSpPr>
        <p:spPr bwMode="auto">
          <a:xfrm>
            <a:off x="5105400" y="6172200"/>
            <a:ext cx="3733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Arial" charset="0"/>
              </a:rPr>
              <a:t>“Reaching across Arizona to provide comprehensive quality health care for those in need”</a:t>
            </a:r>
          </a:p>
        </p:txBody>
      </p:sp>
      <p:pic>
        <p:nvPicPr>
          <p:cNvPr id="14" name="Picture 13" descr="C:\Users\Lcraymon\AppData\Local\Microsoft\Windows\Temporary Internet Files\Content.Outlook\OU63YQMA\30th-Anniversary-Logo-1.jpg"/>
          <p:cNvPicPr>
            <a:picLocks noChangeAspect="1" noChangeArrowheads="1"/>
          </p:cNvPicPr>
          <p:nvPr userDrawn="1"/>
        </p:nvPicPr>
        <p:blipFill>
          <a:blip r:embed="rId2"/>
          <a:srcRect/>
          <a:stretch>
            <a:fillRect/>
          </a:stretch>
        </p:blipFill>
        <p:spPr bwMode="auto">
          <a:xfrm>
            <a:off x="270435" y="6172200"/>
            <a:ext cx="457200" cy="45720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lvl1pPr>
              <a:defRPr/>
            </a:lvl1pPr>
          </a:lstStyle>
          <a:p>
            <a:fld id="{958FC688-C5B8-4493-8FE0-06D31B3F3679}" type="slidenum">
              <a:rPr lang="en-US"/>
              <a:pPr/>
              <a:t>‹#›</a:t>
            </a:fld>
            <a:endParaRPr lang="en-US"/>
          </a:p>
        </p:txBody>
      </p:sp>
    </p:spTree>
    <p:extLst>
      <p:ext uri="{BB962C8B-B14F-4D97-AF65-F5344CB8AC3E}">
        <p14:creationId xmlns:p14="http://schemas.microsoft.com/office/powerpoint/2010/main" val="1855837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lvl1pPr>
              <a:defRPr/>
            </a:lvl1pPr>
          </a:lstStyle>
          <a:p>
            <a:fld id="{75106C88-A84F-41BA-B872-618AE1198871}" type="slidenum">
              <a:rPr lang="en-US"/>
              <a:pPr/>
              <a:t>‹#›</a:t>
            </a:fld>
            <a:endParaRPr lang="en-US"/>
          </a:p>
        </p:txBody>
      </p:sp>
    </p:spTree>
    <p:extLst>
      <p:ext uri="{BB962C8B-B14F-4D97-AF65-F5344CB8AC3E}">
        <p14:creationId xmlns:p14="http://schemas.microsoft.com/office/powerpoint/2010/main" val="14582407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lvl1pPr>
              <a:defRPr/>
            </a:lvl1pPr>
          </a:lstStyle>
          <a:p>
            <a:fld id="{1FD26230-3EB5-4604-AF78-0F052656C95F}" type="slidenum">
              <a:rPr lang="en-US"/>
              <a:pPr/>
              <a:t>‹#›</a:t>
            </a:fld>
            <a:endParaRPr lang="en-US"/>
          </a:p>
        </p:txBody>
      </p:sp>
    </p:spTree>
    <p:extLst>
      <p:ext uri="{BB962C8B-B14F-4D97-AF65-F5344CB8AC3E}">
        <p14:creationId xmlns:p14="http://schemas.microsoft.com/office/powerpoint/2010/main" val="35843573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lvl1pPr>
              <a:defRPr/>
            </a:lvl1pPr>
          </a:lstStyle>
          <a:p>
            <a:fld id="{E31FB0F7-F515-4DF0-B0D0-2F1A89D65C15}" type="slidenum">
              <a:rPr lang="en-US"/>
              <a:pPr/>
              <a:t>‹#›</a:t>
            </a:fld>
            <a:endParaRPr lang="en-US"/>
          </a:p>
        </p:txBody>
      </p:sp>
    </p:spTree>
    <p:extLst>
      <p:ext uri="{BB962C8B-B14F-4D97-AF65-F5344CB8AC3E}">
        <p14:creationId xmlns:p14="http://schemas.microsoft.com/office/powerpoint/2010/main" val="4263296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6" name="Slide Number Placeholder 5"/>
          <p:cNvSpPr>
            <a:spLocks noGrp="1"/>
          </p:cNvSpPr>
          <p:nvPr>
            <p:ph type="sldNum" sz="quarter" idx="11"/>
          </p:nvPr>
        </p:nvSpPr>
        <p:spPr/>
        <p:txBody>
          <a:bodyPr/>
          <a:lstStyle>
            <a:lvl1pPr>
              <a:defRPr/>
            </a:lvl1pPr>
          </a:lstStyle>
          <a:p>
            <a:fld id="{FE3EA548-AF74-4D67-8F33-254FA8E8CDFC}" type="slidenum">
              <a:rPr lang="en-US"/>
              <a:pPr/>
              <a:t>‹#›</a:t>
            </a:fld>
            <a:endParaRPr lang="en-US"/>
          </a:p>
        </p:txBody>
      </p:sp>
    </p:spTree>
    <p:extLst>
      <p:ext uri="{BB962C8B-B14F-4D97-AF65-F5344CB8AC3E}">
        <p14:creationId xmlns:p14="http://schemas.microsoft.com/office/powerpoint/2010/main" val="145194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b="1" dirty="0" smtClean="0"/>
              <a:t>              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8" name="Slide Number Placeholder 7"/>
          <p:cNvSpPr>
            <a:spLocks noGrp="1"/>
          </p:cNvSpPr>
          <p:nvPr>
            <p:ph type="sldNum" sz="quarter" idx="11"/>
          </p:nvPr>
        </p:nvSpPr>
        <p:spPr/>
        <p:txBody>
          <a:bodyPr/>
          <a:lstStyle>
            <a:lvl1pPr>
              <a:defRPr/>
            </a:lvl1pPr>
          </a:lstStyle>
          <a:p>
            <a:fld id="{8B360C3C-64AB-413C-98D6-4A0599CDFA4B}" type="slidenum">
              <a:rPr lang="en-US"/>
              <a:pPr/>
              <a:t>‹#›</a:t>
            </a:fld>
            <a:endParaRPr lang="en-US"/>
          </a:p>
        </p:txBody>
      </p:sp>
    </p:spTree>
    <p:extLst>
      <p:ext uri="{BB962C8B-B14F-4D97-AF65-F5344CB8AC3E}">
        <p14:creationId xmlns:p14="http://schemas.microsoft.com/office/powerpoint/2010/main" val="1483458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4" name="Slide Number Placeholder 3"/>
          <p:cNvSpPr>
            <a:spLocks noGrp="1"/>
          </p:cNvSpPr>
          <p:nvPr>
            <p:ph type="sldNum" sz="quarter" idx="11"/>
          </p:nvPr>
        </p:nvSpPr>
        <p:spPr/>
        <p:txBody>
          <a:bodyPr/>
          <a:lstStyle>
            <a:lvl1pPr>
              <a:defRPr/>
            </a:lvl1pPr>
          </a:lstStyle>
          <a:p>
            <a:fld id="{D8645536-07B1-4827-A0F6-8BC3AB73FA76}" type="slidenum">
              <a:rPr lang="en-US"/>
              <a:pPr/>
              <a:t>‹#›</a:t>
            </a:fld>
            <a:endParaRPr lang="en-US" dirty="0"/>
          </a:p>
        </p:txBody>
      </p:sp>
    </p:spTree>
    <p:extLst>
      <p:ext uri="{BB962C8B-B14F-4D97-AF65-F5344CB8AC3E}">
        <p14:creationId xmlns:p14="http://schemas.microsoft.com/office/powerpoint/2010/main" val="310462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3" name="Slide Number Placeholder 2"/>
          <p:cNvSpPr>
            <a:spLocks noGrp="1"/>
          </p:cNvSpPr>
          <p:nvPr>
            <p:ph type="sldNum" sz="quarter" idx="11"/>
          </p:nvPr>
        </p:nvSpPr>
        <p:spPr/>
        <p:txBody>
          <a:bodyPr/>
          <a:lstStyle>
            <a:lvl1pPr>
              <a:defRPr/>
            </a:lvl1pPr>
          </a:lstStyle>
          <a:p>
            <a:fld id="{61A56A9A-593D-4542-852A-382A38DE42D7}" type="slidenum">
              <a:rPr lang="en-US"/>
              <a:pPr/>
              <a:t>‹#›</a:t>
            </a:fld>
            <a:endParaRPr lang="en-US" dirty="0"/>
          </a:p>
        </p:txBody>
      </p:sp>
    </p:spTree>
    <p:extLst>
      <p:ext uri="{BB962C8B-B14F-4D97-AF65-F5344CB8AC3E}">
        <p14:creationId xmlns:p14="http://schemas.microsoft.com/office/powerpoint/2010/main" val="286940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6" name="Slide Number Placeholder 5"/>
          <p:cNvSpPr>
            <a:spLocks noGrp="1"/>
          </p:cNvSpPr>
          <p:nvPr>
            <p:ph type="sldNum" sz="quarter" idx="11"/>
          </p:nvPr>
        </p:nvSpPr>
        <p:spPr/>
        <p:txBody>
          <a:bodyPr/>
          <a:lstStyle>
            <a:lvl1pPr>
              <a:defRPr/>
            </a:lvl1pPr>
          </a:lstStyle>
          <a:p>
            <a:fld id="{11CFDFAD-250D-41ED-AB3E-026354405FD8}" type="slidenum">
              <a:rPr lang="en-US"/>
              <a:pPr/>
              <a:t>‹#›</a:t>
            </a:fld>
            <a:endParaRPr lang="en-US"/>
          </a:p>
        </p:txBody>
      </p:sp>
    </p:spTree>
    <p:extLst>
      <p:ext uri="{BB962C8B-B14F-4D97-AF65-F5344CB8AC3E}">
        <p14:creationId xmlns:p14="http://schemas.microsoft.com/office/powerpoint/2010/main" val="2353096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6" name="Slide Number Placeholder 5"/>
          <p:cNvSpPr>
            <a:spLocks noGrp="1"/>
          </p:cNvSpPr>
          <p:nvPr>
            <p:ph type="sldNum" sz="quarter" idx="11"/>
          </p:nvPr>
        </p:nvSpPr>
        <p:spPr/>
        <p:txBody>
          <a:bodyPr/>
          <a:lstStyle>
            <a:lvl1pPr>
              <a:defRPr/>
            </a:lvl1pPr>
          </a:lstStyle>
          <a:p>
            <a:fld id="{1A57F361-137A-48FC-9D00-154E3A08F027}" type="slidenum">
              <a:rPr lang="en-US"/>
              <a:pPr/>
              <a:t>‹#›</a:t>
            </a:fld>
            <a:endParaRPr lang="en-US"/>
          </a:p>
        </p:txBody>
      </p:sp>
    </p:spTree>
    <p:extLst>
      <p:ext uri="{BB962C8B-B14F-4D97-AF65-F5344CB8AC3E}">
        <p14:creationId xmlns:p14="http://schemas.microsoft.com/office/powerpoint/2010/main" val="404512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533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457200" y="1828800"/>
            <a:ext cx="82296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grpSp>
        <p:nvGrpSpPr>
          <p:cNvPr id="17415" name="Group 7"/>
          <p:cNvGrpSpPr>
            <a:grpSpLocks/>
          </p:cNvGrpSpPr>
          <p:nvPr/>
        </p:nvGrpSpPr>
        <p:grpSpPr bwMode="auto">
          <a:xfrm>
            <a:off x="279400" y="152400"/>
            <a:ext cx="8686800" cy="1600200"/>
            <a:chOff x="176" y="96"/>
            <a:chExt cx="5472" cy="1008"/>
          </a:xfrm>
        </p:grpSpPr>
        <p:sp>
          <p:nvSpPr>
            <p:cNvPr id="17416"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7"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sp>
          <p:nvSpPr>
            <p:cNvPr id="17418"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sp>
          <p:nvSpPr>
            <p:cNvPr id="17419"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sp>
          <p:nvSpPr>
            <p:cNvPr id="17420"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p>
          </p:txBody>
        </p:sp>
      </p:grpSp>
      <p:sp>
        <p:nvSpPr>
          <p:cNvPr id="17422" name="Rectangle 14"/>
          <p:cNvSpPr>
            <a:spLocks noChangeArrowheads="1"/>
          </p:cNvSpPr>
          <p:nvPr/>
        </p:nvSpPr>
        <p:spPr bwMode="auto">
          <a:xfrm>
            <a:off x="5867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sz="900">
              <a:latin typeface="Arial" charset="0"/>
            </a:endParaRPr>
          </a:p>
        </p:txBody>
      </p:sp>
      <p:sp>
        <p:nvSpPr>
          <p:cNvPr id="17431" name="Rectangle 23"/>
          <p:cNvSpPr>
            <a:spLocks noGrp="1" noChangeArrowheads="1"/>
          </p:cNvSpPr>
          <p:nvPr>
            <p:ph type="ftr" sz="quarter" idx="3"/>
          </p:nvPr>
        </p:nvSpPr>
        <p:spPr bwMode="auto">
          <a:xfrm>
            <a:off x="228600" y="6172200"/>
            <a:ext cx="8534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900">
                <a:latin typeface="Arial" charset="0"/>
              </a:defRPr>
            </a:lvl1pPr>
          </a:lstStyle>
          <a:p>
            <a:r>
              <a:rPr lang="en-US" dirty="0" smtClean="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endParaRPr lang="en-US" i="1" dirty="0"/>
          </a:p>
        </p:txBody>
      </p:sp>
      <p:sp>
        <p:nvSpPr>
          <p:cNvPr id="17432" name="Text Box 24"/>
          <p:cNvSpPr txBox="1">
            <a:spLocks noChangeArrowheads="1"/>
          </p:cNvSpPr>
          <p:nvPr userDrawn="1"/>
        </p:nvSpPr>
        <p:spPr bwMode="auto">
          <a:xfrm>
            <a:off x="5105400" y="6172200"/>
            <a:ext cx="3733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Arial" charset="0"/>
              </a:rPr>
              <a:t>“Reaching across Arizona to provide comprehensive quality health care for those in need”</a:t>
            </a:r>
          </a:p>
        </p:txBody>
      </p:sp>
      <p:sp>
        <p:nvSpPr>
          <p:cNvPr id="17434" name="Rectangle 26"/>
          <p:cNvSpPr>
            <a:spLocks noGrp="1" noChangeArrowheads="1"/>
          </p:cNvSpPr>
          <p:nvPr>
            <p:ph type="sldNum" sz="quarter" idx="4"/>
          </p:nvPr>
        </p:nvSpPr>
        <p:spPr bwMode="auto">
          <a:xfrm>
            <a:off x="2209800" y="61722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fld id="{07343DD0-76E3-4274-9879-698851B62F84}" type="slidenum">
              <a:rPr lang="en-US"/>
              <a:pPr/>
              <a:t>‹#›</a:t>
            </a:fld>
            <a:endParaRPr lang="en-US" dirty="0"/>
          </a:p>
        </p:txBody>
      </p:sp>
      <p:pic>
        <p:nvPicPr>
          <p:cNvPr id="15" name="Picture 14" descr="C:\Users\Lcraymon\AppData\Local\Microsoft\Windows\Temporary Internet Files\Content.Outlook\OU63YQMA\30th-Anniversary-Logo-1.jpg"/>
          <p:cNvPicPr>
            <a:picLocks noChangeAspect="1" noChangeArrowheads="1"/>
          </p:cNvPicPr>
          <p:nvPr userDrawn="1"/>
        </p:nvPicPr>
        <p:blipFill>
          <a:blip r:embed="rId13"/>
          <a:srcRect/>
          <a:stretch>
            <a:fillRect/>
          </a:stretch>
        </p:blipFill>
        <p:spPr bwMode="auto">
          <a:xfrm>
            <a:off x="270435" y="6172200"/>
            <a:ext cx="457200"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hie.az.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zahcccs.gov/commercial/HospitalSupplements/EHRpayments.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905001"/>
            <a:ext cx="7772400" cy="1695450"/>
          </a:xfrm>
        </p:spPr>
        <p:txBody>
          <a:bodyPr/>
          <a:lstStyle/>
          <a:p>
            <a:r>
              <a:rPr lang="en-US" sz="3600" dirty="0" smtClean="0"/>
              <a:t>HIT/HIE Update </a:t>
            </a:r>
            <a:br>
              <a:rPr lang="en-US" sz="3600" dirty="0" smtClean="0"/>
            </a:br>
            <a:r>
              <a:rPr lang="en-US" sz="3600" dirty="0" smtClean="0"/>
              <a:t>AHCCCS EHR Incentive Program and Health Information Exchange </a:t>
            </a:r>
            <a:endParaRPr lang="en-US" sz="3600" dirty="0"/>
          </a:p>
        </p:txBody>
      </p:sp>
      <p:sp>
        <p:nvSpPr>
          <p:cNvPr id="8" name="Subtitle 7"/>
          <p:cNvSpPr>
            <a:spLocks noGrp="1"/>
          </p:cNvSpPr>
          <p:nvPr>
            <p:ph type="subTitle" idx="1"/>
          </p:nvPr>
        </p:nvSpPr>
        <p:spPr/>
        <p:txBody>
          <a:bodyPr/>
          <a:lstStyle/>
          <a:p>
            <a:r>
              <a:rPr lang="en-US" dirty="0" smtClean="0"/>
              <a:t>Lorie Mayer</a:t>
            </a:r>
          </a:p>
          <a:p>
            <a:r>
              <a:rPr lang="en-US" dirty="0" smtClean="0"/>
              <a:t>February 20, 2013 </a:t>
            </a:r>
            <a:endParaRPr lang="en-US" dirty="0"/>
          </a:p>
        </p:txBody>
      </p:sp>
      <p:sp>
        <p:nvSpPr>
          <p:cNvPr id="4" name="Rectangle 5"/>
          <p:cNvSpPr>
            <a:spLocks noGrp="1" noChangeArrowheads="1"/>
          </p:cNvSpPr>
          <p:nvPr>
            <p:ph type="ftr" sz="quarter" idx="3"/>
          </p:nvPr>
        </p:nvSpPr>
        <p:spPr/>
        <p:txBody>
          <a:bodyPr/>
          <a:lstStyle/>
          <a:p>
            <a:r>
              <a:rPr lang="en-US" dirty="0" smtClean="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endParaRPr lang="en-US" dirty="0" smtClean="0"/>
          </a:p>
          <a:p>
            <a:r>
              <a:rPr lang="en-US" dirty="0" smtClean="0"/>
              <a:t>              </a:t>
            </a:r>
            <a:endParaRPr lang="en-US" dirty="0"/>
          </a:p>
        </p:txBody>
      </p:sp>
      <p:sp>
        <p:nvSpPr>
          <p:cNvPr id="56323" name="Text Box 3"/>
          <p:cNvSpPr txBox="1">
            <a:spLocks noChangeArrowheads="1"/>
          </p:cNvSpPr>
          <p:nvPr/>
        </p:nvSpPr>
        <p:spPr bwMode="auto">
          <a:xfrm>
            <a:off x="517525" y="62865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en-US" dirty="0" smtClean="0"/>
              <a:t>The State is not building and operating a state-wide health information exchange.</a:t>
            </a:r>
          </a:p>
          <a:p>
            <a:pPr marL="0" indent="0" algn="ctr">
              <a:buNone/>
            </a:pPr>
            <a:r>
              <a:rPr lang="en-US" dirty="0" smtClean="0"/>
              <a:t>ASET is making investments into organizations with HIE expertise and relationships to sustain HIE after ONC grant funds end.</a:t>
            </a:r>
          </a:p>
          <a:p>
            <a:pPr marL="0" indent="0" algn="ctr">
              <a:buNone/>
            </a:pPr>
            <a:r>
              <a:rPr lang="en-US" dirty="0" smtClean="0"/>
              <a:t>ASET is supporting technology choices that allow providers to communicate point to point  (DIRECT) and Robust (query model</a:t>
            </a:r>
            <a:r>
              <a:rPr lang="en-US" dirty="0" smtClean="0"/>
              <a:t>).</a:t>
            </a:r>
            <a:endParaRPr lang="en-US" dirty="0"/>
          </a:p>
        </p:txBody>
      </p:sp>
      <p:sp>
        <p:nvSpPr>
          <p:cNvPr id="3" name="Title 2"/>
          <p:cNvSpPr>
            <a:spLocks noGrp="1"/>
          </p:cNvSpPr>
          <p:nvPr>
            <p:ph type="title"/>
          </p:nvPr>
        </p:nvSpPr>
        <p:spPr/>
        <p:txBody>
          <a:bodyPr/>
          <a:lstStyle/>
          <a:p>
            <a:r>
              <a:rPr lang="en-US" dirty="0" smtClean="0"/>
              <a:t>General Arizona Approach</a:t>
            </a:r>
            <a:endParaRPr lang="en-US" dirty="0"/>
          </a:p>
        </p:txBody>
      </p:sp>
    </p:spTree>
    <p:extLst>
      <p:ext uri="{BB962C8B-B14F-4D97-AF65-F5344CB8AC3E}">
        <p14:creationId xmlns:p14="http://schemas.microsoft.com/office/powerpoint/2010/main" val="194988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Coordinate all the diverse project efforts at state agencies and with other ONC funded entities (like REC)</a:t>
            </a:r>
          </a:p>
          <a:p>
            <a:r>
              <a:rPr lang="en-US" sz="2000" dirty="0"/>
              <a:t>Coordinate </a:t>
            </a:r>
            <a:r>
              <a:rPr lang="en-US" sz="2000" dirty="0" smtClean="0"/>
              <a:t>multiple Procurement efforts</a:t>
            </a:r>
          </a:p>
          <a:p>
            <a:r>
              <a:rPr lang="en-US" sz="2000" dirty="0" smtClean="0"/>
              <a:t>Provide guidance, direction, and updates to HIT/HIE stakeholders (public meetings, state strategic and operational plans to ONC )</a:t>
            </a:r>
          </a:p>
          <a:p>
            <a:r>
              <a:rPr lang="en-US" sz="2000" dirty="0" smtClean="0"/>
              <a:t>Work with federal partners (IHS,VA, SSD) and other States on interoperability and privacy and security strategies</a:t>
            </a:r>
          </a:p>
          <a:p>
            <a:r>
              <a:rPr lang="en-US" sz="2000" dirty="0"/>
              <a:t>General Outreach to Many </a:t>
            </a:r>
            <a:r>
              <a:rPr lang="en-US" sz="2000" dirty="0" smtClean="0"/>
              <a:t>Audiences</a:t>
            </a:r>
          </a:p>
          <a:p>
            <a:r>
              <a:rPr lang="en-US" sz="2000" dirty="0" smtClean="0"/>
              <a:t>Coordinate across state agencies to meet MU and supporting activities like </a:t>
            </a:r>
            <a:r>
              <a:rPr lang="en-US" sz="2000" dirty="0" err="1" smtClean="0"/>
              <a:t>telehealth</a:t>
            </a:r>
            <a:r>
              <a:rPr lang="en-US" sz="2000" dirty="0" smtClean="0"/>
              <a:t> and broadband </a:t>
            </a:r>
          </a:p>
          <a:p>
            <a:r>
              <a:rPr lang="en-US" sz="2000" dirty="0" smtClean="0"/>
              <a:t>Provide data analysis to track and trend EHR use and HIE adoption</a:t>
            </a:r>
          </a:p>
          <a:p>
            <a:r>
              <a:rPr lang="en-US" sz="2000" dirty="0" smtClean="0"/>
              <a:t>Promote other funding opportunities for stakeholders  </a:t>
            </a:r>
            <a:endParaRPr lang="en-US" sz="2000" dirty="0"/>
          </a:p>
        </p:txBody>
      </p:sp>
      <p:sp>
        <p:nvSpPr>
          <p:cNvPr id="3" name="Title 2"/>
          <p:cNvSpPr>
            <a:spLocks noGrp="1"/>
          </p:cNvSpPr>
          <p:nvPr>
            <p:ph type="title"/>
          </p:nvPr>
        </p:nvSpPr>
        <p:spPr/>
        <p:txBody>
          <a:bodyPr/>
          <a:lstStyle/>
          <a:p>
            <a:r>
              <a:rPr lang="en-US" sz="3200" dirty="0" smtClean="0"/>
              <a:t>How does ASET add value to HIE ? </a:t>
            </a:r>
            <a:endParaRPr lang="en-US" sz="3200" dirty="0"/>
          </a:p>
        </p:txBody>
      </p:sp>
    </p:spTree>
    <p:extLst>
      <p:ext uri="{BB962C8B-B14F-4D97-AF65-F5344CB8AC3E}">
        <p14:creationId xmlns:p14="http://schemas.microsoft.com/office/powerpoint/2010/main" val="1378474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533400"/>
          </a:xfrm>
        </p:spPr>
        <p:txBody>
          <a:bodyPr/>
          <a:lstStyle/>
          <a:p>
            <a:pPr algn="ctr"/>
            <a:r>
              <a:rPr lang="en-US" sz="2800" dirty="0" smtClean="0"/>
              <a:t>ASET funded HIE Marketplace at </a:t>
            </a:r>
            <a:r>
              <a:rPr lang="en-US" sz="2800" dirty="0" err="1" smtClean="0"/>
              <a:t>AzHeC</a:t>
            </a:r>
            <a:endParaRPr lang="en-US" sz="2800" dirty="0"/>
          </a:p>
        </p:txBody>
      </p:sp>
      <p:sp>
        <p:nvSpPr>
          <p:cNvPr id="6" name="Regular Pentagon 5"/>
          <p:cNvSpPr/>
          <p:nvPr/>
        </p:nvSpPr>
        <p:spPr>
          <a:xfrm>
            <a:off x="3006024" y="2484687"/>
            <a:ext cx="3023681" cy="2134475"/>
          </a:xfrm>
          <a:prstGeom prst="pentagon">
            <a:avLst/>
          </a:prstGeom>
          <a:solidFill>
            <a:srgbClr val="960201"/>
          </a:solidFill>
          <a:ln>
            <a:solidFill>
              <a:srgbClr val="0035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rgbClr val="003582"/>
              </a:solidFill>
            </a:endParaRPr>
          </a:p>
        </p:txBody>
      </p:sp>
      <p:sp>
        <p:nvSpPr>
          <p:cNvPr id="7" name="TextBox 3"/>
          <p:cNvSpPr txBox="1"/>
          <p:nvPr/>
        </p:nvSpPr>
        <p:spPr>
          <a:xfrm>
            <a:off x="1177225" y="1191784"/>
            <a:ext cx="7086600" cy="707886"/>
          </a:xfrm>
          <a:prstGeom prst="rect">
            <a:avLst/>
          </a:prstGeom>
          <a:solidFill>
            <a:srgbClr val="960201"/>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i="1" dirty="0" smtClean="0">
                <a:solidFill>
                  <a:schemeClr val="bg1"/>
                </a:solidFill>
              </a:rPr>
              <a:t>Goal: To connect Arizona providers with viable options for health information exchange</a:t>
            </a:r>
            <a:endParaRPr lang="en-US" sz="2000" b="1" i="1" dirty="0">
              <a:solidFill>
                <a:schemeClr val="bg1"/>
              </a:solidFill>
            </a:endParaRPr>
          </a:p>
        </p:txBody>
      </p:sp>
      <p:sp>
        <p:nvSpPr>
          <p:cNvPr id="8" name="TextBox 4"/>
          <p:cNvSpPr txBox="1"/>
          <p:nvPr/>
        </p:nvSpPr>
        <p:spPr>
          <a:xfrm>
            <a:off x="6282625" y="2256963"/>
            <a:ext cx="2743200" cy="1200329"/>
          </a:xfrm>
          <a:prstGeom prst="rect">
            <a:avLst/>
          </a:prstGeom>
          <a:solidFill>
            <a:schemeClr val="bg1">
              <a:lumMod val="65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smtClean="0"/>
              <a:t>Develop technical specs, standards and operation requirements for HISPs</a:t>
            </a:r>
            <a:endParaRPr lang="en-US" b="1" dirty="0"/>
          </a:p>
        </p:txBody>
      </p:sp>
      <p:sp>
        <p:nvSpPr>
          <p:cNvPr id="9" name="TextBox 8"/>
          <p:cNvSpPr txBox="1"/>
          <p:nvPr/>
        </p:nvSpPr>
        <p:spPr>
          <a:xfrm>
            <a:off x="118174" y="4465886"/>
            <a:ext cx="2727702" cy="1200329"/>
          </a:xfrm>
          <a:prstGeom prst="rect">
            <a:avLst/>
          </a:prstGeom>
          <a:solidFill>
            <a:schemeClr val="bg1">
              <a:lumMod val="65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smtClean="0"/>
              <a:t>Collaborate with HISP vendors who are interested in participating</a:t>
            </a:r>
            <a:endParaRPr lang="en-US" b="1" dirty="0"/>
          </a:p>
        </p:txBody>
      </p:sp>
      <p:sp>
        <p:nvSpPr>
          <p:cNvPr id="10" name="TextBox 7"/>
          <p:cNvSpPr txBox="1"/>
          <p:nvPr/>
        </p:nvSpPr>
        <p:spPr>
          <a:xfrm>
            <a:off x="339025" y="2256963"/>
            <a:ext cx="2286000" cy="923330"/>
          </a:xfrm>
          <a:prstGeom prst="rect">
            <a:avLst/>
          </a:prstGeom>
          <a:solidFill>
            <a:schemeClr val="bg1">
              <a:lumMod val="65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smtClean="0"/>
              <a:t>Partnership between ASET and AzHeC</a:t>
            </a:r>
            <a:endParaRPr lang="en-US" b="1" dirty="0"/>
          </a:p>
        </p:txBody>
      </p:sp>
      <p:sp>
        <p:nvSpPr>
          <p:cNvPr id="11" name="TextBox 11"/>
          <p:cNvSpPr txBox="1"/>
          <p:nvPr/>
        </p:nvSpPr>
        <p:spPr>
          <a:xfrm>
            <a:off x="6625525" y="4465887"/>
            <a:ext cx="2057400" cy="1200329"/>
          </a:xfrm>
          <a:prstGeom prst="rect">
            <a:avLst/>
          </a:prstGeom>
          <a:solidFill>
            <a:schemeClr val="bg1">
              <a:lumMod val="65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smtClean="0"/>
              <a:t>Provide education to consumers and providers</a:t>
            </a:r>
            <a:endParaRPr lang="en-US" b="1" dirty="0"/>
          </a:p>
        </p:txBody>
      </p:sp>
      <p:sp>
        <p:nvSpPr>
          <p:cNvPr id="12" name="TextBox 9"/>
          <p:cNvSpPr txBox="1"/>
          <p:nvPr/>
        </p:nvSpPr>
        <p:spPr>
          <a:xfrm>
            <a:off x="2981706" y="3244320"/>
            <a:ext cx="3048000"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smtClean="0">
                <a:solidFill>
                  <a:schemeClr val="bg1"/>
                </a:solidFill>
              </a:rPr>
              <a:t>Health Information Exchange Marketplace</a:t>
            </a:r>
          </a:p>
          <a:p>
            <a:pPr algn="ctr"/>
            <a:r>
              <a:rPr lang="en-US" b="1" dirty="0" smtClean="0">
                <a:solidFill>
                  <a:schemeClr val="bg1"/>
                </a:solidFill>
              </a:rPr>
              <a:t>Over 700 Free DIRECT</a:t>
            </a:r>
          </a:p>
          <a:p>
            <a:pPr algn="ctr"/>
            <a:r>
              <a:rPr lang="en-US" b="1" dirty="0" smtClean="0">
                <a:solidFill>
                  <a:schemeClr val="bg1"/>
                </a:solidFill>
              </a:rPr>
              <a:t>Accounts </a:t>
            </a:r>
            <a:endParaRPr lang="en-US" b="1" dirty="0">
              <a:solidFill>
                <a:schemeClr val="bg1"/>
              </a:solidFill>
            </a:endParaRPr>
          </a:p>
        </p:txBody>
      </p:sp>
    </p:spTree>
    <p:extLst>
      <p:ext uri="{BB962C8B-B14F-4D97-AF65-F5344CB8AC3E}">
        <p14:creationId xmlns:p14="http://schemas.microsoft.com/office/powerpoint/2010/main" val="136588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Health Information Exchange Update </a:t>
            </a:r>
            <a:endParaRPr lang="en-US" sz="4000" dirty="0"/>
          </a:p>
        </p:txBody>
      </p:sp>
      <p:sp>
        <p:nvSpPr>
          <p:cNvPr id="3" name="Content Placeholder 2"/>
          <p:cNvSpPr>
            <a:spLocks noGrp="1"/>
          </p:cNvSpPr>
          <p:nvPr>
            <p:ph idx="1"/>
          </p:nvPr>
        </p:nvSpPr>
        <p:spPr>
          <a:xfrm>
            <a:off x="457200" y="1676400"/>
            <a:ext cx="8229600" cy="4454525"/>
          </a:xfrm>
        </p:spPr>
        <p:txBody>
          <a:bodyPr/>
          <a:lstStyle/>
          <a:p>
            <a:r>
              <a:rPr lang="en-US" sz="2400" b="1" dirty="0" smtClean="0"/>
              <a:t>Robust Exchange Option</a:t>
            </a:r>
            <a:r>
              <a:rPr lang="en-US" sz="2400" dirty="0" smtClean="0"/>
              <a:t>: Health Information Network of Arizona (</a:t>
            </a:r>
            <a:r>
              <a:rPr lang="en-US" sz="2400" dirty="0" err="1" smtClean="0"/>
              <a:t>HINAz</a:t>
            </a:r>
            <a:r>
              <a:rPr lang="en-US" sz="2400" dirty="0" smtClean="0"/>
              <a:t>) won $</a:t>
            </a:r>
            <a:r>
              <a:rPr lang="en-US" sz="2400" dirty="0" smtClean="0"/>
              <a:t>3.3 </a:t>
            </a:r>
            <a:r>
              <a:rPr lang="en-US" sz="2400" dirty="0" smtClean="0"/>
              <a:t>million award from ASET in March 2012 to build: </a:t>
            </a:r>
          </a:p>
          <a:p>
            <a:pPr lvl="1"/>
            <a:r>
              <a:rPr lang="en-US" sz="2000" dirty="0" smtClean="0"/>
              <a:t>Provider Directory</a:t>
            </a:r>
          </a:p>
          <a:p>
            <a:pPr lvl="1"/>
            <a:r>
              <a:rPr lang="en-US" sz="2000" dirty="0" smtClean="0"/>
              <a:t>Record Locator Service</a:t>
            </a:r>
          </a:p>
          <a:p>
            <a:pPr lvl="1"/>
            <a:r>
              <a:rPr lang="en-US" sz="2000" dirty="0" smtClean="0"/>
              <a:t>Master Patient Index </a:t>
            </a:r>
          </a:p>
          <a:p>
            <a:r>
              <a:rPr lang="en-US" sz="2400" dirty="0" smtClean="0"/>
              <a:t>Also </a:t>
            </a:r>
            <a:r>
              <a:rPr lang="en-US" sz="2400" dirty="0" smtClean="0"/>
              <a:t>RFP required </a:t>
            </a:r>
            <a:r>
              <a:rPr lang="en-US" sz="2400" dirty="0" smtClean="0"/>
              <a:t>to provided governance/oversight of HIE </a:t>
            </a:r>
          </a:p>
          <a:p>
            <a:r>
              <a:rPr lang="en-US" sz="2400" dirty="0" smtClean="0"/>
              <a:t>To date </a:t>
            </a:r>
            <a:r>
              <a:rPr lang="en-US" sz="2400" dirty="0" err="1" smtClean="0"/>
              <a:t>HINAz</a:t>
            </a:r>
            <a:r>
              <a:rPr lang="en-US" sz="2400" dirty="0" smtClean="0"/>
              <a:t>  has 26 Participation Agreements signed</a:t>
            </a:r>
          </a:p>
          <a:p>
            <a:pPr lvl="1"/>
            <a:r>
              <a:rPr lang="en-US" sz="2000" dirty="0" smtClean="0"/>
              <a:t>(8 Hospitals + 7 health plans + 3 CHCs + 1 Reference Lab +7 practices)</a:t>
            </a:r>
          </a:p>
          <a:p>
            <a:r>
              <a:rPr lang="en-US" sz="2400" dirty="0" smtClean="0"/>
              <a:t>Some data is flowing but small number of users in production: full implementation is slow</a:t>
            </a:r>
            <a:r>
              <a:rPr lang="en-US" sz="2000" dirty="0" smtClean="0"/>
              <a:t>   </a:t>
            </a:r>
            <a:r>
              <a:rPr lang="en-US" sz="2400" dirty="0" smtClean="0"/>
              <a:t> </a:t>
            </a:r>
          </a:p>
          <a:p>
            <a:endParaRPr lang="en-US" dirty="0"/>
          </a:p>
        </p:txBody>
      </p:sp>
      <p:sp>
        <p:nvSpPr>
          <p:cNvPr id="4" name="Footer Placeholder 3"/>
          <p:cNvSpPr>
            <a:spLocks noGrp="1"/>
          </p:cNvSpPr>
          <p:nvPr>
            <p:ph type="ftr" sz="quarter" idx="10"/>
          </p:nvPr>
        </p:nvSpPr>
        <p:spPr/>
        <p:txBody>
          <a:bodyPr/>
          <a:lstStyle/>
          <a:p>
            <a:r>
              <a:rPr lang="en-US" dirty="0" smtClean="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13</a:t>
            </a:fld>
            <a:endParaRPr lang="en-US"/>
          </a:p>
        </p:txBody>
      </p:sp>
    </p:spTree>
    <p:extLst>
      <p:ext uri="{BB962C8B-B14F-4D97-AF65-F5344CB8AC3E}">
        <p14:creationId xmlns:p14="http://schemas.microsoft.com/office/powerpoint/2010/main" val="4268519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Health Information Exchange Update </a:t>
            </a:r>
            <a:endParaRPr lang="en-US" sz="4000" dirty="0"/>
          </a:p>
        </p:txBody>
      </p:sp>
      <p:sp>
        <p:nvSpPr>
          <p:cNvPr id="3" name="Content Placeholder 2"/>
          <p:cNvSpPr>
            <a:spLocks noGrp="1"/>
          </p:cNvSpPr>
          <p:nvPr>
            <p:ph idx="1"/>
          </p:nvPr>
        </p:nvSpPr>
        <p:spPr>
          <a:xfrm>
            <a:off x="457200" y="1676400"/>
            <a:ext cx="8229600" cy="4454525"/>
          </a:xfrm>
        </p:spPr>
        <p:txBody>
          <a:bodyPr/>
          <a:lstStyle/>
          <a:p>
            <a:pPr marL="0" indent="0">
              <a:buNone/>
            </a:pPr>
            <a:r>
              <a:rPr lang="en-US" sz="1800" b="1" dirty="0" smtClean="0"/>
              <a:t>Other ASET Projects that support HIE: </a:t>
            </a:r>
          </a:p>
          <a:p>
            <a:pPr lvl="1"/>
            <a:r>
              <a:rPr lang="en-US" sz="1800" dirty="0" smtClean="0"/>
              <a:t>Award of $1.1 million to “Unconnected Providers”- funding to support planning and implementation of HIE technology to 14  organizations (blend of LTC, BH, rural, Hospitals) Kicked off in January 2013 – thru June 2013</a:t>
            </a:r>
          </a:p>
          <a:p>
            <a:r>
              <a:rPr lang="en-US" sz="1800" dirty="0" smtClean="0"/>
              <a:t>ASET hosting quarterly public meetings (next one March 26</a:t>
            </a:r>
            <a:r>
              <a:rPr lang="en-US" sz="1800" baseline="30000" dirty="0" smtClean="0"/>
              <a:t>th</a:t>
            </a:r>
            <a:r>
              <a:rPr lang="en-US" sz="1800" dirty="0" smtClean="0"/>
              <a:t>) </a:t>
            </a:r>
          </a:p>
          <a:p>
            <a:r>
              <a:rPr lang="en-US" sz="1800" dirty="0" smtClean="0"/>
              <a:t>ASET coordinating with Arizona Health-e Connection (REC) to update state roadmap for HIT/HIE</a:t>
            </a:r>
          </a:p>
          <a:p>
            <a:r>
              <a:rPr lang="en-US" sz="1800" dirty="0" smtClean="0"/>
              <a:t>ASET produced policy papers on HIE Scan, LTC, Rural health and BH providers and </a:t>
            </a:r>
            <a:r>
              <a:rPr lang="en-US" sz="1800" dirty="0"/>
              <a:t>HIE posted at: </a:t>
            </a:r>
            <a:r>
              <a:rPr lang="en-US" sz="1800" dirty="0">
                <a:hlinkClick r:id="rId2"/>
              </a:rPr>
              <a:t>http://hie.az.gov</a:t>
            </a:r>
            <a:r>
              <a:rPr lang="en-US" sz="1800" dirty="0" smtClean="0">
                <a:hlinkClick r:id="rId2"/>
              </a:rPr>
              <a:t>/</a:t>
            </a:r>
            <a:endParaRPr lang="en-US" sz="1800" dirty="0" smtClean="0"/>
          </a:p>
          <a:p>
            <a:r>
              <a:rPr lang="en-US" sz="1800" dirty="0" smtClean="0"/>
              <a:t>ASET funding ADHS immunization and </a:t>
            </a:r>
            <a:r>
              <a:rPr lang="en-US" sz="1800" dirty="0" err="1" smtClean="0"/>
              <a:t>syndromic</a:t>
            </a:r>
            <a:r>
              <a:rPr lang="en-US" sz="1800" dirty="0" smtClean="0"/>
              <a:t> surveillance projects to ensure readiness for Stage 1 and 2 of MU </a:t>
            </a:r>
          </a:p>
          <a:p>
            <a:r>
              <a:rPr lang="en-US" sz="1800" dirty="0" smtClean="0"/>
              <a:t>ASET funding HIPAA Privacy and Security Assessment of </a:t>
            </a:r>
            <a:r>
              <a:rPr lang="en-US" sz="1800" dirty="0" err="1" smtClean="0"/>
              <a:t>HINAz</a:t>
            </a:r>
            <a:r>
              <a:rPr lang="en-US" sz="1800" dirty="0" smtClean="0"/>
              <a:t> to ensure capability to protect PHI before AHCCCS Eligibility and Enrollment data will be made available to HIE  </a:t>
            </a:r>
          </a:p>
          <a:p>
            <a:endParaRPr lang="en-US" dirty="0"/>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14</a:t>
            </a:fld>
            <a:endParaRPr lang="en-US"/>
          </a:p>
        </p:txBody>
      </p:sp>
    </p:spTree>
    <p:extLst>
      <p:ext uri="{BB962C8B-B14F-4D97-AF65-F5344CB8AC3E}">
        <p14:creationId xmlns:p14="http://schemas.microsoft.com/office/powerpoint/2010/main" val="2222375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Health Information Exchange Update </a:t>
            </a:r>
            <a:endParaRPr lang="en-US" sz="4000" dirty="0"/>
          </a:p>
        </p:txBody>
      </p:sp>
      <p:sp>
        <p:nvSpPr>
          <p:cNvPr id="3" name="Content Placeholder 2"/>
          <p:cNvSpPr>
            <a:spLocks noGrp="1"/>
          </p:cNvSpPr>
          <p:nvPr>
            <p:ph idx="1"/>
          </p:nvPr>
        </p:nvSpPr>
        <p:spPr>
          <a:xfrm>
            <a:off x="457200" y="1752600"/>
            <a:ext cx="8229600" cy="4378325"/>
          </a:xfrm>
        </p:spPr>
        <p:txBody>
          <a:bodyPr/>
          <a:lstStyle/>
          <a:p>
            <a:pPr marL="0" indent="0">
              <a:buNone/>
            </a:pPr>
            <a:r>
              <a:rPr lang="en-US" sz="2000" dirty="0" smtClean="0"/>
              <a:t>Significant state dependencies on HIE: </a:t>
            </a:r>
          </a:p>
          <a:p>
            <a:r>
              <a:rPr lang="en-US" sz="2000" dirty="0" smtClean="0"/>
              <a:t>AHCCCS Acute </a:t>
            </a:r>
            <a:r>
              <a:rPr lang="en-US" sz="2000" dirty="0" smtClean="0"/>
              <a:t>Care RFP</a:t>
            </a:r>
          </a:p>
          <a:p>
            <a:r>
              <a:rPr lang="en-US" sz="2000" dirty="0" smtClean="0"/>
              <a:t>ADHS Behavioral Health RFP</a:t>
            </a:r>
          </a:p>
          <a:p>
            <a:r>
              <a:rPr lang="en-US" sz="2000" dirty="0" smtClean="0"/>
              <a:t>AHCCCS approved </a:t>
            </a:r>
            <a:r>
              <a:rPr lang="en-US" sz="2000" dirty="0" smtClean="0"/>
              <a:t>IAPD for HIE discount to high volume Medicaid providers (hospitals and FQHCs) to encourage joining </a:t>
            </a:r>
            <a:r>
              <a:rPr lang="en-US" sz="2000" dirty="0" err="1" smtClean="0"/>
              <a:t>HINAz</a:t>
            </a:r>
            <a:r>
              <a:rPr lang="en-US" sz="2000" dirty="0" smtClean="0"/>
              <a:t> early to increase value proposition</a:t>
            </a:r>
          </a:p>
          <a:p>
            <a:pPr lvl="1"/>
            <a:r>
              <a:rPr lang="en-US" sz="2000" dirty="0" smtClean="0"/>
              <a:t>So far no takers as </a:t>
            </a:r>
            <a:r>
              <a:rPr lang="en-US" sz="2000" dirty="0" err="1" smtClean="0"/>
              <a:t>HINAz</a:t>
            </a:r>
            <a:r>
              <a:rPr lang="en-US" sz="2000" dirty="0" smtClean="0"/>
              <a:t> is not all the way live </a:t>
            </a:r>
          </a:p>
          <a:p>
            <a:r>
              <a:rPr lang="en-US" sz="2000" dirty="0" smtClean="0"/>
              <a:t>HIE needed to support agency integration work, </a:t>
            </a:r>
            <a:r>
              <a:rPr lang="en-US" sz="2000" smtClean="0"/>
              <a:t>meaningful use, and </a:t>
            </a:r>
            <a:r>
              <a:rPr lang="en-US" sz="2000" dirty="0" smtClean="0"/>
              <a:t>clinical </a:t>
            </a:r>
            <a:r>
              <a:rPr lang="en-US" sz="2000" smtClean="0"/>
              <a:t>quality </a:t>
            </a:r>
            <a:r>
              <a:rPr lang="en-US" sz="2000" smtClean="0"/>
              <a:t>reporting </a:t>
            </a:r>
            <a:endParaRPr lang="en-US" sz="2000" dirty="0" smtClean="0"/>
          </a:p>
          <a:p>
            <a:r>
              <a:rPr lang="en-US" sz="2000" dirty="0" smtClean="0"/>
              <a:t>HIE/transport of clinical information  is starting to become  more of a focus than HIT (EHR Adoption) </a:t>
            </a:r>
          </a:p>
          <a:p>
            <a:endParaRPr lang="en-US" dirty="0"/>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15</a:t>
            </a:fld>
            <a:endParaRPr lang="en-US"/>
          </a:p>
        </p:txBody>
      </p:sp>
    </p:spTree>
    <p:extLst>
      <p:ext uri="{BB962C8B-B14F-4D97-AF65-F5344CB8AC3E}">
        <p14:creationId xmlns:p14="http://schemas.microsoft.com/office/powerpoint/2010/main" val="2752551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Medicare and Medicaid Payments by State and Provider (January 2011 – December 2012)</a:t>
            </a:r>
            <a:endParaRPr lang="en-US" sz="2800" dirty="0"/>
          </a:p>
        </p:txBody>
      </p:sp>
      <p:sp>
        <p:nvSpPr>
          <p:cNvPr id="3" name="Content Placeholder 2"/>
          <p:cNvSpPr>
            <a:spLocks noGrp="1"/>
          </p:cNvSpPr>
          <p:nvPr>
            <p:ph idx="1"/>
          </p:nvPr>
        </p:nvSpPr>
        <p:spPr/>
        <p:txBody>
          <a:bodyPr/>
          <a:lstStyle/>
          <a:p>
            <a:r>
              <a:rPr lang="en-US" sz="2400" dirty="0" smtClean="0"/>
              <a:t>Medicare Eligible Professionals (1,693)		 $29,625,425</a:t>
            </a:r>
          </a:p>
          <a:p>
            <a:r>
              <a:rPr lang="en-US" sz="2400" dirty="0" smtClean="0"/>
              <a:t>Medicaid Eligible Professionals (1,490) 		 $31,195,009</a:t>
            </a:r>
          </a:p>
          <a:p>
            <a:r>
              <a:rPr lang="en-US" sz="2400" b="1" dirty="0" smtClean="0"/>
              <a:t>Total EP Payments = 3,183 		$60,820,434</a:t>
            </a:r>
          </a:p>
          <a:p>
            <a:endParaRPr lang="en-US" sz="2400" dirty="0"/>
          </a:p>
          <a:p>
            <a:r>
              <a:rPr lang="en-US" sz="2400" dirty="0" smtClean="0"/>
              <a:t>Medicare Eligible Hospitals 				    $0 </a:t>
            </a:r>
          </a:p>
          <a:p>
            <a:r>
              <a:rPr lang="en-US" sz="2400" dirty="0" smtClean="0"/>
              <a:t>Medicaid Eligible Hospitals (1)			   $1,879,947</a:t>
            </a:r>
          </a:p>
          <a:p>
            <a:r>
              <a:rPr lang="en-US" sz="2400" b="1" dirty="0" smtClean="0"/>
              <a:t>Total Dually Eligible Hospitals (95)     	$126,092,054</a:t>
            </a:r>
          </a:p>
          <a:p>
            <a:endParaRPr lang="en-US" sz="2400" b="1" dirty="0" smtClean="0"/>
          </a:p>
          <a:p>
            <a:r>
              <a:rPr lang="en-US" sz="2400" b="1" dirty="0" smtClean="0"/>
              <a:t>Total for EP and EH Payments for Arizona $188,792,435</a:t>
            </a:r>
          </a:p>
          <a:p>
            <a:endParaRPr lang="en-US" dirty="0"/>
          </a:p>
        </p:txBody>
      </p:sp>
      <p:sp>
        <p:nvSpPr>
          <p:cNvPr id="4" name="Footer Placeholder 3"/>
          <p:cNvSpPr>
            <a:spLocks noGrp="1"/>
          </p:cNvSpPr>
          <p:nvPr>
            <p:ph type="ftr" sz="quarter" idx="10"/>
          </p:nvPr>
        </p:nvSpPr>
        <p:spPr/>
        <p:txBody>
          <a:bodyPr/>
          <a:lstStyle/>
          <a:p>
            <a:r>
              <a:rPr lang="en-US" dirty="0" smtClean="0"/>
              <a:t>              </a:t>
            </a:r>
            <a:r>
              <a:rPr lang="en-US" b="1" dirty="0" smtClean="0"/>
              <a:t>30 Years of Medicaid Innovation</a:t>
            </a:r>
          </a:p>
          <a:p>
            <a:r>
              <a:rPr lang="en-US" dirty="0" smtClean="0"/>
              <a:t>              </a:t>
            </a:r>
            <a:r>
              <a:rPr lang="en-US" i="1" dirty="0" smtClean="0"/>
              <a:t>Our first care is your health care</a:t>
            </a:r>
          </a:p>
          <a:p>
            <a:r>
              <a:rPr lang="en-US" i="1" dirty="0"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2</a:t>
            </a:fld>
            <a:endParaRPr lang="en-US" dirty="0"/>
          </a:p>
        </p:txBody>
      </p:sp>
    </p:spTree>
    <p:extLst>
      <p:ext uri="{BB962C8B-B14F-4D97-AF65-F5344CB8AC3E}">
        <p14:creationId xmlns:p14="http://schemas.microsoft.com/office/powerpoint/2010/main" val="1995085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AHCCCS EHR Incentive Program Eligible Hospitals </a:t>
            </a:r>
            <a:r>
              <a:rPr lang="en-US" sz="2800" dirty="0"/>
              <a:t/>
            </a:r>
            <a:br>
              <a:rPr lang="en-US" sz="2800" dirty="0"/>
            </a:br>
            <a:r>
              <a:rPr lang="en-US" sz="2800" dirty="0" smtClean="0"/>
              <a:t>Program Total As of January 31</a:t>
            </a:r>
            <a:r>
              <a:rPr lang="en-US" sz="2800" baseline="30000" dirty="0" smtClean="0"/>
              <a:t>st</a:t>
            </a:r>
            <a:r>
              <a:rPr lang="en-US" sz="2800" dirty="0" smtClean="0"/>
              <a:t> 2013</a:t>
            </a:r>
            <a:endParaRPr lang="en-US" sz="2800" dirty="0"/>
          </a:p>
        </p:txBody>
      </p:sp>
      <p:sp>
        <p:nvSpPr>
          <p:cNvPr id="3" name="Content Placeholder 2"/>
          <p:cNvSpPr>
            <a:spLocks noGrp="1"/>
          </p:cNvSpPr>
          <p:nvPr>
            <p:ph idx="1"/>
          </p:nvPr>
        </p:nvSpPr>
        <p:spPr/>
        <p:txBody>
          <a:bodyPr/>
          <a:lstStyle/>
          <a:p>
            <a:r>
              <a:rPr lang="en-US" sz="2800" dirty="0" smtClean="0"/>
              <a:t>AHCCCS opened for MU Stage 1 Nov 5</a:t>
            </a:r>
            <a:r>
              <a:rPr lang="en-US" sz="2800" baseline="30000" dirty="0" smtClean="0"/>
              <a:t>th</a:t>
            </a:r>
            <a:endParaRPr lang="en-US" sz="2800" dirty="0" smtClean="0"/>
          </a:p>
          <a:p>
            <a:r>
              <a:rPr lang="en-US" sz="2800" dirty="0" smtClean="0"/>
              <a:t>73 EHs Registered with CMS</a:t>
            </a:r>
          </a:p>
          <a:p>
            <a:r>
              <a:rPr lang="en-US" sz="2800" dirty="0" smtClean="0"/>
              <a:t>70 EHs Registered with e-PIP</a:t>
            </a:r>
          </a:p>
          <a:p>
            <a:r>
              <a:rPr lang="en-US" sz="2800" dirty="0" smtClean="0"/>
              <a:t>66 EHS Attested for A/I/U  + 15 EHS Attested for Meaningful Use Stage 1= 81 Attestations</a:t>
            </a:r>
          </a:p>
          <a:p>
            <a:r>
              <a:rPr lang="en-US" sz="2800" dirty="0" smtClean="0"/>
              <a:t>61 EHS Paid for A/I/U + 15 EHS Paid for MU Stage 1  = 76 EHS Paid </a:t>
            </a:r>
          </a:p>
          <a:p>
            <a:r>
              <a:rPr lang="en-US" sz="2800" dirty="0" smtClean="0"/>
              <a:t>Total Medicaid Hospital Payments= $86,205,046 </a:t>
            </a:r>
            <a:endParaRPr lang="en-US" sz="2800" dirty="0"/>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3</a:t>
            </a:fld>
            <a:endParaRPr lang="en-US"/>
          </a:p>
        </p:txBody>
      </p:sp>
    </p:spTree>
    <p:extLst>
      <p:ext uri="{BB962C8B-B14F-4D97-AF65-F5344CB8AC3E}">
        <p14:creationId xmlns:p14="http://schemas.microsoft.com/office/powerpoint/2010/main" val="4112709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to AHCCCS Website</a:t>
            </a:r>
            <a:endParaRPr lang="en-US" dirty="0"/>
          </a:p>
        </p:txBody>
      </p:sp>
      <p:sp>
        <p:nvSpPr>
          <p:cNvPr id="3" name="Content Placeholder 2"/>
          <p:cNvSpPr>
            <a:spLocks noGrp="1"/>
          </p:cNvSpPr>
          <p:nvPr>
            <p:ph idx="1"/>
          </p:nvPr>
        </p:nvSpPr>
        <p:spPr/>
        <p:txBody>
          <a:bodyPr/>
          <a:lstStyle/>
          <a:p>
            <a:r>
              <a:rPr lang="en-US" dirty="0" smtClean="0"/>
              <a:t>Monthly List of Hospitals that have been paid to date: </a:t>
            </a:r>
          </a:p>
          <a:p>
            <a:r>
              <a:rPr lang="en-US" dirty="0">
                <a:hlinkClick r:id="rId2"/>
              </a:rPr>
              <a:t>http://</a:t>
            </a:r>
            <a:r>
              <a:rPr lang="en-US" dirty="0" smtClean="0">
                <a:hlinkClick r:id="rId2"/>
              </a:rPr>
              <a:t>www.azahcccs.gov/commercial/HospitalSupplements/EHRpayments.aspx</a:t>
            </a:r>
            <a:endParaRPr lang="en-US" dirty="0" smtClean="0"/>
          </a:p>
          <a:p>
            <a:r>
              <a:rPr lang="en-US" dirty="0" smtClean="0"/>
              <a:t>Agency </a:t>
            </a:r>
            <a:r>
              <a:rPr lang="en-US" dirty="0" smtClean="0"/>
              <a:t>Post Payment -Audit </a:t>
            </a:r>
            <a:r>
              <a:rPr lang="en-US" dirty="0" smtClean="0"/>
              <a:t>Strategy approved by CMS </a:t>
            </a:r>
          </a:p>
          <a:p>
            <a:pPr lvl="1"/>
            <a:r>
              <a:rPr lang="en-US" dirty="0" smtClean="0">
                <a:solidFill>
                  <a:schemeClr val="accent6"/>
                </a:solidFill>
              </a:rPr>
              <a:t>Audited </a:t>
            </a:r>
            <a:r>
              <a:rPr lang="en-US" dirty="0" smtClean="0">
                <a:solidFill>
                  <a:schemeClr val="accent6"/>
                </a:solidFill>
              </a:rPr>
              <a:t>16 Hospitals ( </a:t>
            </a:r>
            <a:r>
              <a:rPr lang="en-US" dirty="0"/>
              <a:t>3 </a:t>
            </a:r>
            <a:r>
              <a:rPr lang="en-US" dirty="0" smtClean="0"/>
              <a:t>November, 3 December, 10 January 2013)</a:t>
            </a:r>
            <a:endParaRPr lang="en-US" dirty="0"/>
          </a:p>
          <a:p>
            <a:pPr lvl="1"/>
            <a:endParaRPr lang="en-US" dirty="0">
              <a:solidFill>
                <a:schemeClr val="accent6"/>
              </a:solidFill>
            </a:endParaRPr>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4</a:t>
            </a:fld>
            <a:endParaRPr lang="en-US"/>
          </a:p>
        </p:txBody>
      </p:sp>
    </p:spTree>
    <p:extLst>
      <p:ext uri="{BB962C8B-B14F-4D97-AF65-F5344CB8AC3E}">
        <p14:creationId xmlns:p14="http://schemas.microsoft.com/office/powerpoint/2010/main" val="305936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AHCCCS EHRs Incentive Program Eligible Professionals (EPs) for A/I/U and MU </a:t>
            </a:r>
            <a:endParaRPr lang="en-US" sz="2800" dirty="0"/>
          </a:p>
        </p:txBody>
      </p:sp>
      <p:sp>
        <p:nvSpPr>
          <p:cNvPr id="3" name="Content Placeholder 2"/>
          <p:cNvSpPr>
            <a:spLocks noGrp="1"/>
          </p:cNvSpPr>
          <p:nvPr>
            <p:ph idx="1"/>
          </p:nvPr>
        </p:nvSpPr>
        <p:spPr/>
        <p:txBody>
          <a:bodyPr/>
          <a:lstStyle/>
          <a:p>
            <a:r>
              <a:rPr lang="en-US" sz="2400" dirty="0" smtClean="0"/>
              <a:t>As of January 31</a:t>
            </a:r>
            <a:r>
              <a:rPr lang="en-US" sz="2400" baseline="30000" dirty="0" smtClean="0"/>
              <a:t>st</a:t>
            </a:r>
            <a:r>
              <a:rPr lang="en-US" sz="2400" dirty="0" smtClean="0"/>
              <a:t> 2013 </a:t>
            </a:r>
          </a:p>
          <a:p>
            <a:pPr lvl="1"/>
            <a:r>
              <a:rPr lang="en-US" sz="2400" dirty="0" smtClean="0"/>
              <a:t>3,512  Registered with CMS</a:t>
            </a:r>
          </a:p>
          <a:p>
            <a:pPr lvl="1"/>
            <a:r>
              <a:rPr lang="en-US" sz="2400" dirty="0" smtClean="0"/>
              <a:t>3,202 Registered with e-PIP</a:t>
            </a:r>
          </a:p>
          <a:p>
            <a:pPr lvl="1"/>
            <a:r>
              <a:rPr lang="en-US" sz="2400" dirty="0" smtClean="0"/>
              <a:t>2,173 Attested (gap between Registered </a:t>
            </a:r>
            <a:r>
              <a:rPr lang="en-US" sz="2400" dirty="0" err="1" smtClean="0"/>
              <a:t>vs</a:t>
            </a:r>
            <a:r>
              <a:rPr lang="en-US" sz="2400" dirty="0" smtClean="0"/>
              <a:t> Attested has averaged around 1,000)</a:t>
            </a:r>
          </a:p>
          <a:p>
            <a:pPr lvl="2"/>
            <a:r>
              <a:rPr lang="en-US" sz="2000" dirty="0" smtClean="0"/>
              <a:t>Of those who attested about 6.7% (146) were ineligible</a:t>
            </a:r>
          </a:p>
          <a:p>
            <a:pPr lvl="2"/>
            <a:r>
              <a:rPr lang="en-US" sz="2000" dirty="0" smtClean="0"/>
              <a:t>19 EPS were rejected/incomplete</a:t>
            </a:r>
          </a:p>
          <a:p>
            <a:pPr lvl="1"/>
            <a:r>
              <a:rPr lang="en-US" sz="2400" dirty="0" smtClean="0"/>
              <a:t>1,794 Validated by AHCCCS Staff </a:t>
            </a:r>
          </a:p>
          <a:p>
            <a:pPr lvl="1"/>
            <a:r>
              <a:rPr lang="en-US" sz="2400" dirty="0" smtClean="0"/>
              <a:t>1,572 EPs Paid </a:t>
            </a:r>
          </a:p>
          <a:p>
            <a:pPr lvl="1"/>
            <a:r>
              <a:rPr lang="en-US" sz="2400" dirty="0" smtClean="0"/>
              <a:t>Total program payments for EPS $32,756,176</a:t>
            </a:r>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5</a:t>
            </a:fld>
            <a:endParaRPr lang="en-US"/>
          </a:p>
        </p:txBody>
      </p:sp>
    </p:spTree>
    <p:extLst>
      <p:ext uri="{BB962C8B-B14F-4D97-AF65-F5344CB8AC3E}">
        <p14:creationId xmlns:p14="http://schemas.microsoft.com/office/powerpoint/2010/main" val="1551757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Summary of Payment by EP Provider Type</a:t>
            </a:r>
            <a:br>
              <a:rPr lang="en-US" sz="3200" dirty="0" smtClean="0"/>
            </a:br>
            <a:r>
              <a:rPr lang="en-US" sz="3200" dirty="0" smtClean="0"/>
              <a:t>As of January 31</a:t>
            </a:r>
            <a:r>
              <a:rPr lang="en-US" sz="3200" baseline="30000" dirty="0" smtClean="0"/>
              <a:t>st</a:t>
            </a:r>
            <a:r>
              <a:rPr lang="en-US" sz="3200" dirty="0" smtClean="0"/>
              <a:t> 2013 </a:t>
            </a:r>
            <a:endParaRPr lang="en-US" sz="3200" dirty="0"/>
          </a:p>
        </p:txBody>
      </p:sp>
      <p:sp>
        <p:nvSpPr>
          <p:cNvPr id="3" name="Content Placeholder 2"/>
          <p:cNvSpPr>
            <a:spLocks noGrp="1"/>
          </p:cNvSpPr>
          <p:nvPr>
            <p:ph idx="1"/>
          </p:nvPr>
        </p:nvSpPr>
        <p:spPr/>
        <p:txBody>
          <a:bodyPr/>
          <a:lstStyle/>
          <a:p>
            <a:r>
              <a:rPr lang="en-US" sz="2800" dirty="0" smtClean="0"/>
              <a:t>55 Certified Nurse Midwives</a:t>
            </a:r>
          </a:p>
          <a:p>
            <a:r>
              <a:rPr lang="en-US" sz="2800" dirty="0" smtClean="0"/>
              <a:t>66 Dentist</a:t>
            </a:r>
          </a:p>
          <a:p>
            <a:r>
              <a:rPr lang="en-US" sz="2800" dirty="0" smtClean="0"/>
              <a:t>214 Nurse Practitioners </a:t>
            </a:r>
          </a:p>
          <a:p>
            <a:r>
              <a:rPr lang="en-US" sz="2800" dirty="0" smtClean="0"/>
              <a:t>2 Physician Assistants so led FQHC</a:t>
            </a:r>
          </a:p>
          <a:p>
            <a:r>
              <a:rPr lang="en-US" sz="2800" dirty="0" smtClean="0"/>
              <a:t>843 Physicians (non-Pediatricians)</a:t>
            </a:r>
          </a:p>
          <a:p>
            <a:r>
              <a:rPr lang="en-US" sz="2800" dirty="0" smtClean="0"/>
              <a:t>392 Physicians (Pediatricians) </a:t>
            </a:r>
          </a:p>
          <a:p>
            <a:r>
              <a:rPr lang="en-US" sz="2800" dirty="0" smtClean="0"/>
              <a:t>1,572 EPS Paid by AHCCCS for A/I/U and MU stage 1</a:t>
            </a:r>
            <a:endParaRPr lang="en-US" sz="2800" dirty="0"/>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6</a:t>
            </a:fld>
            <a:endParaRPr lang="en-US"/>
          </a:p>
        </p:txBody>
      </p:sp>
    </p:spTree>
    <p:extLst>
      <p:ext uri="{BB962C8B-B14F-4D97-AF65-F5344CB8AC3E}">
        <p14:creationId xmlns:p14="http://schemas.microsoft.com/office/powerpoint/2010/main" val="1245767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EHR Incentive Program 2013 Focus</a:t>
            </a:r>
            <a:endParaRPr lang="en-US" sz="4000" dirty="0"/>
          </a:p>
        </p:txBody>
      </p:sp>
      <p:sp>
        <p:nvSpPr>
          <p:cNvPr id="3" name="Content Placeholder 2"/>
          <p:cNvSpPr>
            <a:spLocks noGrp="1"/>
          </p:cNvSpPr>
          <p:nvPr>
            <p:ph idx="1"/>
          </p:nvPr>
        </p:nvSpPr>
        <p:spPr>
          <a:xfrm>
            <a:off x="457200" y="1676400"/>
            <a:ext cx="8229600" cy="4454525"/>
          </a:xfrm>
        </p:spPr>
        <p:txBody>
          <a:bodyPr/>
          <a:lstStyle/>
          <a:p>
            <a:r>
              <a:rPr lang="en-US" sz="2400" dirty="0" smtClean="0"/>
              <a:t>Supporting providers to move from A/I/U to MU Stage 1 – slowdown in #s ready to do this</a:t>
            </a:r>
          </a:p>
          <a:p>
            <a:r>
              <a:rPr lang="en-US" sz="2400" dirty="0" smtClean="0"/>
              <a:t>Reducing the number of providers who have registered but not started the A/I/U process </a:t>
            </a:r>
          </a:p>
          <a:p>
            <a:r>
              <a:rPr lang="en-US" sz="2400" dirty="0" smtClean="0"/>
              <a:t>Kickoff Auditing for EP Payments </a:t>
            </a:r>
          </a:p>
          <a:p>
            <a:r>
              <a:rPr lang="en-US" sz="2400" dirty="0" smtClean="0"/>
              <a:t>Prepare for CMS site visits/audits</a:t>
            </a:r>
          </a:p>
          <a:p>
            <a:r>
              <a:rPr lang="en-US" sz="2400" dirty="0" smtClean="0"/>
              <a:t>Prepare for MU Stage 2 (2014) planning with ADHS and Regional Extension Center (</a:t>
            </a:r>
            <a:r>
              <a:rPr lang="en-US" sz="2400" dirty="0" err="1" smtClean="0"/>
              <a:t>AzHeC</a:t>
            </a:r>
            <a:r>
              <a:rPr lang="en-US" sz="2400" dirty="0" smtClean="0"/>
              <a:t>)</a:t>
            </a:r>
          </a:p>
          <a:p>
            <a:r>
              <a:rPr lang="en-US" sz="2400" dirty="0" smtClean="0"/>
              <a:t>Starting to plan for end of REC funding/help for providers</a:t>
            </a:r>
          </a:p>
          <a:p>
            <a:r>
              <a:rPr lang="en-US" sz="2400" dirty="0" smtClean="0"/>
              <a:t>AHCCCS planning for how EHRS </a:t>
            </a:r>
            <a:r>
              <a:rPr lang="en-US" sz="2400" dirty="0" smtClean="0"/>
              <a:t>adoption can </a:t>
            </a:r>
            <a:r>
              <a:rPr lang="en-US" sz="2400" dirty="0" smtClean="0"/>
              <a:t>support electronic reporting  </a:t>
            </a:r>
            <a:r>
              <a:rPr lang="en-US" sz="2800" dirty="0" smtClean="0"/>
              <a:t> </a:t>
            </a:r>
          </a:p>
          <a:p>
            <a:endParaRPr lang="en-US" dirty="0"/>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1FD26230-3EB5-4604-AF78-0F052656C95F}" type="slidenum">
              <a:rPr lang="en-US" smtClean="0"/>
              <a:pPr/>
              <a:t>7</a:t>
            </a:fld>
            <a:endParaRPr lang="en-US"/>
          </a:p>
        </p:txBody>
      </p:sp>
    </p:spTree>
    <p:extLst>
      <p:ext uri="{BB962C8B-B14F-4D97-AF65-F5344CB8AC3E}">
        <p14:creationId xmlns:p14="http://schemas.microsoft.com/office/powerpoint/2010/main" val="1021678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810000"/>
            <a:ext cx="7772400" cy="1958975"/>
          </a:xfrm>
        </p:spPr>
        <p:txBody>
          <a:bodyPr/>
          <a:lstStyle/>
          <a:p>
            <a:r>
              <a:rPr lang="en-US" dirty="0"/>
              <a:t>Health Information Exchange Update </a:t>
            </a:r>
            <a:br>
              <a:rPr lang="en-US" dirty="0"/>
            </a:br>
            <a:endParaRPr lang="en-US" dirty="0"/>
          </a:p>
        </p:txBody>
      </p:sp>
      <p:sp>
        <p:nvSpPr>
          <p:cNvPr id="3" name="Text Placeholder 2"/>
          <p:cNvSpPr>
            <a:spLocks noGrp="1"/>
          </p:cNvSpPr>
          <p:nvPr>
            <p:ph type="body" idx="1"/>
          </p:nvPr>
        </p:nvSpPr>
        <p:spPr>
          <a:xfrm>
            <a:off x="722313" y="2906713"/>
            <a:ext cx="7772400" cy="827087"/>
          </a:xfrm>
        </p:spPr>
        <p:txBody>
          <a:bodyPr/>
          <a:lstStyle/>
          <a:p>
            <a:endParaRPr lang="en-US" dirty="0"/>
          </a:p>
        </p:txBody>
      </p:sp>
      <p:sp>
        <p:nvSpPr>
          <p:cNvPr id="4" name="Footer Placeholder 3"/>
          <p:cNvSpPr>
            <a:spLocks noGrp="1"/>
          </p:cNvSpPr>
          <p:nvPr>
            <p:ph type="ftr" sz="quarter" idx="10"/>
          </p:nvPr>
        </p:nvSpPr>
        <p:spPr/>
        <p:txBody>
          <a:bodyPr/>
          <a:lstStyle/>
          <a:p>
            <a:r>
              <a:rPr lang="en-US" smtClean="0"/>
              <a:t>              </a:t>
            </a:r>
            <a:r>
              <a:rPr lang="en-US" b="1" smtClean="0"/>
              <a:t>30 Years of Medicaid Innovation</a:t>
            </a:r>
          </a:p>
          <a:p>
            <a:r>
              <a:rPr lang="en-US" smtClean="0"/>
              <a:t>              </a:t>
            </a:r>
            <a:r>
              <a:rPr lang="en-US" i="1" smtClean="0"/>
              <a:t>Our first care is your health care</a:t>
            </a:r>
          </a:p>
          <a:p>
            <a:r>
              <a:rPr lang="en-US" i="1" smtClean="0"/>
              <a:t>              Arizona Health Care Cost Containment System</a:t>
            </a:r>
          </a:p>
          <a:p>
            <a:endParaRPr lang="en-US" dirty="0"/>
          </a:p>
        </p:txBody>
      </p:sp>
      <p:sp>
        <p:nvSpPr>
          <p:cNvPr id="5" name="Slide Number Placeholder 4"/>
          <p:cNvSpPr>
            <a:spLocks noGrp="1"/>
          </p:cNvSpPr>
          <p:nvPr>
            <p:ph type="sldNum" sz="quarter" idx="11"/>
          </p:nvPr>
        </p:nvSpPr>
        <p:spPr/>
        <p:txBody>
          <a:bodyPr/>
          <a:lstStyle/>
          <a:p>
            <a:fld id="{E31FB0F7-F515-4DF0-B0D0-2F1A89D65C15}" type="slidenum">
              <a:rPr lang="en-US" smtClean="0"/>
              <a:pPr/>
              <a:t>8</a:t>
            </a:fld>
            <a:endParaRPr lang="en-US"/>
          </a:p>
        </p:txBody>
      </p:sp>
    </p:spTree>
    <p:extLst>
      <p:ext uri="{BB962C8B-B14F-4D97-AF65-F5344CB8AC3E}">
        <p14:creationId xmlns:p14="http://schemas.microsoft.com/office/powerpoint/2010/main" val="3246557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6571" y="1752600"/>
            <a:ext cx="8502952" cy="2400300"/>
          </a:xfrm>
        </p:spPr>
        <p:txBody>
          <a:bodyPr/>
          <a:lstStyle/>
          <a:p>
            <a:pPr marL="0" indent="0">
              <a:buNone/>
            </a:pPr>
            <a:r>
              <a:rPr lang="en-US" sz="1400" b="1" dirty="0"/>
              <a:t>Purpose</a:t>
            </a:r>
            <a:r>
              <a:rPr lang="en-US" sz="1400" dirty="0"/>
              <a:t> -- The overall purpose of this program is to facilitate and expand the secure electronic movement and use of health information among organizations according to nationally recognized standards. This program will be a Federal-State collaboration aimed at the long-term goal of nationwide HIE and interoperability. To this end, ONC awarded cooperative agreements to States and State Designated Entities (SDEs).</a:t>
            </a:r>
          </a:p>
          <a:p>
            <a:pPr marL="0" indent="0">
              <a:buNone/>
            </a:pPr>
            <a:endParaRPr lang="en-US" sz="1400" dirty="0"/>
          </a:p>
          <a:p>
            <a:pPr marL="0" indent="0">
              <a:buNone/>
            </a:pPr>
            <a:r>
              <a:rPr lang="en-US" sz="1400" b="1" dirty="0"/>
              <a:t>Program</a:t>
            </a:r>
            <a:r>
              <a:rPr lang="en-US" sz="1400" dirty="0"/>
              <a:t> -- This program is focused on preparing States to support their providers in achieving HIE meaningful use goals, objectives, and measures. The total funding for this initiative is $564,000,000.</a:t>
            </a:r>
          </a:p>
          <a:p>
            <a:pPr marL="0" indent="0">
              <a:buNone/>
            </a:pPr>
            <a:endParaRPr lang="en-US" sz="1400" dirty="0"/>
          </a:p>
          <a:p>
            <a:pPr marL="0" indent="0">
              <a:buNone/>
            </a:pPr>
            <a:r>
              <a:rPr lang="en-US" sz="1400" b="1" dirty="0"/>
              <a:t>Grantees</a:t>
            </a:r>
            <a:r>
              <a:rPr lang="en-US" sz="1400" dirty="0"/>
              <a:t> -- In March 2010, ONC completed the announcement of State HIE Cooperative Agreement Program awardees. In total, 56 States, eligible Territories, and qualified SDEs received</a:t>
            </a:r>
            <a:r>
              <a:rPr lang="en-US" sz="1600" dirty="0"/>
              <a:t> awards.</a:t>
            </a:r>
          </a:p>
          <a:p>
            <a:pPr marL="0" indent="0">
              <a:buNone/>
            </a:pPr>
            <a:endParaRPr lang="en-US" sz="1800" dirty="0"/>
          </a:p>
        </p:txBody>
      </p:sp>
      <p:sp>
        <p:nvSpPr>
          <p:cNvPr id="4" name="Title 3"/>
          <p:cNvSpPr>
            <a:spLocks noGrp="1"/>
          </p:cNvSpPr>
          <p:nvPr>
            <p:ph type="title"/>
          </p:nvPr>
        </p:nvSpPr>
        <p:spPr>
          <a:xfrm>
            <a:off x="457200" y="533400"/>
            <a:ext cx="8229600" cy="762000"/>
          </a:xfrm>
        </p:spPr>
        <p:txBody>
          <a:bodyPr/>
          <a:lstStyle/>
          <a:p>
            <a:r>
              <a:rPr lang="en-US" sz="2400" dirty="0"/>
              <a:t>Background: </a:t>
            </a:r>
            <a:r>
              <a:rPr lang="en-US" sz="2400" dirty="0" smtClean="0"/>
              <a:t>ONC Health </a:t>
            </a:r>
            <a:r>
              <a:rPr lang="en-US" sz="2400" dirty="0"/>
              <a:t>Information Exchange Cooperative Agreement</a:t>
            </a:r>
          </a:p>
        </p:txBody>
      </p:sp>
      <p:graphicFrame>
        <p:nvGraphicFramePr>
          <p:cNvPr id="6" name="Table 5"/>
          <p:cNvGraphicFramePr>
            <a:graphicFrameLocks noGrp="1"/>
          </p:cNvGraphicFramePr>
          <p:nvPr>
            <p:extLst>
              <p:ext uri="{D42A27DB-BD31-4B8C-83A1-F6EECF244321}">
                <p14:modId xmlns:p14="http://schemas.microsoft.com/office/powerpoint/2010/main" val="1610440350"/>
              </p:ext>
            </p:extLst>
          </p:nvPr>
        </p:nvGraphicFramePr>
        <p:xfrm>
          <a:off x="914400" y="4495800"/>
          <a:ext cx="6200776" cy="1229256"/>
        </p:xfrm>
        <a:graphic>
          <a:graphicData uri="http://schemas.openxmlformats.org/drawingml/2006/table">
            <a:tbl>
              <a:tblPr>
                <a:tableStyleId>{5C22544A-7EE6-4342-B048-85BDC9FD1C3A}</a:tableStyleId>
              </a:tblPr>
              <a:tblGrid>
                <a:gridCol w="4333691"/>
                <a:gridCol w="1703720"/>
                <a:gridCol w="163365"/>
              </a:tblGrid>
              <a:tr h="330373">
                <a:tc>
                  <a:txBody>
                    <a:bodyPr/>
                    <a:lstStyle/>
                    <a:p>
                      <a:pPr marL="0" marR="0" algn="ctr">
                        <a:lnSpc>
                          <a:spcPct val="115000"/>
                        </a:lnSpc>
                        <a:spcBef>
                          <a:spcPts val="0"/>
                        </a:spcBef>
                        <a:spcAft>
                          <a:spcPts val="1000"/>
                        </a:spcAft>
                      </a:pPr>
                      <a:r>
                        <a:rPr lang="en-US" sz="1600" b="1" dirty="0">
                          <a:solidFill>
                            <a:schemeClr val="bg1"/>
                          </a:solidFill>
                          <a:effectLst/>
                        </a:rPr>
                        <a:t>Grantee</a:t>
                      </a:r>
                      <a:endParaRPr lang="en-US" sz="1600" b="1" dirty="0">
                        <a:solidFill>
                          <a:schemeClr val="bg1"/>
                        </a:solidFill>
                        <a:effectLst/>
                        <a:latin typeface="Calibri"/>
                        <a:ea typeface="Calibri"/>
                        <a:cs typeface="Times New Roman"/>
                      </a:endParaRPr>
                    </a:p>
                  </a:txBody>
                  <a:tcPr marL="35739" marR="35739" marT="18119" marB="18119"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60201"/>
                    </a:solidFill>
                  </a:tcPr>
                </a:tc>
                <a:tc>
                  <a:txBody>
                    <a:bodyPr/>
                    <a:lstStyle/>
                    <a:p>
                      <a:pPr marL="0" marR="0" algn="ctr">
                        <a:lnSpc>
                          <a:spcPct val="115000"/>
                        </a:lnSpc>
                        <a:spcBef>
                          <a:spcPts val="0"/>
                        </a:spcBef>
                        <a:spcAft>
                          <a:spcPts val="1000"/>
                        </a:spcAft>
                      </a:pPr>
                      <a:r>
                        <a:rPr lang="en-US" sz="1600" b="1" dirty="0">
                          <a:solidFill>
                            <a:schemeClr val="bg1"/>
                          </a:solidFill>
                          <a:effectLst/>
                        </a:rPr>
                        <a:t>Total Award</a:t>
                      </a:r>
                      <a:endParaRPr lang="en-US" sz="1600" b="1" dirty="0">
                        <a:solidFill>
                          <a:schemeClr val="bg1"/>
                        </a:solidFill>
                        <a:effectLst/>
                        <a:latin typeface="Calibri"/>
                        <a:ea typeface="Calibri"/>
                        <a:cs typeface="Times New Roman"/>
                      </a:endParaRPr>
                    </a:p>
                  </a:txBody>
                  <a:tcPr marL="35739" marR="35739" marT="18119" marB="18119"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60201"/>
                    </a:solidFill>
                  </a:tcPr>
                </a:tc>
                <a:tc>
                  <a:txBody>
                    <a:bodyPr/>
                    <a:lstStyle/>
                    <a:p>
                      <a:pPr marL="0" marR="0" algn="ctr">
                        <a:lnSpc>
                          <a:spcPct val="115000"/>
                        </a:lnSpc>
                        <a:spcBef>
                          <a:spcPts val="0"/>
                        </a:spcBef>
                        <a:spcAft>
                          <a:spcPts val="1000"/>
                        </a:spcAft>
                      </a:pPr>
                      <a:r>
                        <a:rPr lang="en-US" sz="1600" b="1" dirty="0">
                          <a:solidFill>
                            <a:schemeClr val="bg1"/>
                          </a:solidFill>
                          <a:effectLst/>
                        </a:rPr>
                        <a:t> </a:t>
                      </a:r>
                      <a:endParaRPr lang="en-US" sz="1600" b="1" dirty="0">
                        <a:solidFill>
                          <a:schemeClr val="bg1"/>
                        </a:solidFill>
                        <a:effectLst/>
                        <a:latin typeface="Calibri"/>
                        <a:ea typeface="Calibri"/>
                        <a:cs typeface="Times New Roman"/>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60201"/>
                    </a:solidFill>
                  </a:tcPr>
                </a:tc>
              </a:tr>
              <a:tr h="898883">
                <a:tc>
                  <a:txBody>
                    <a:bodyPr/>
                    <a:lstStyle/>
                    <a:p>
                      <a:pPr marL="0" marR="0">
                        <a:lnSpc>
                          <a:spcPct val="115000"/>
                        </a:lnSpc>
                        <a:spcBef>
                          <a:spcPts val="0"/>
                        </a:spcBef>
                        <a:spcAft>
                          <a:spcPts val="1000"/>
                        </a:spcAft>
                      </a:pPr>
                      <a:r>
                        <a:rPr lang="en-US" sz="1600" b="1" dirty="0" smtClean="0">
                          <a:solidFill>
                            <a:schemeClr val="bg1"/>
                          </a:solidFill>
                          <a:effectLst/>
                        </a:rPr>
                        <a:t>Arizona</a:t>
                      </a:r>
                      <a:r>
                        <a:rPr lang="en-US" sz="1600" b="1" baseline="0" dirty="0" smtClean="0">
                          <a:solidFill>
                            <a:schemeClr val="bg1"/>
                          </a:solidFill>
                          <a:effectLst/>
                        </a:rPr>
                        <a:t> Strategic Enterprise Technology Office (pass thru from Governor’s Office)</a:t>
                      </a:r>
                      <a:endParaRPr lang="en-US" sz="1000" b="1" dirty="0">
                        <a:solidFill>
                          <a:schemeClr val="bg1"/>
                        </a:solidFill>
                        <a:effectLst/>
                        <a:latin typeface="Calibri"/>
                        <a:ea typeface="Calibri"/>
                        <a:cs typeface="Times New Roman"/>
                      </a:endParaRPr>
                    </a:p>
                  </a:txBody>
                  <a:tcPr marL="35739" marR="35739" marT="18119" marB="18119"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60201"/>
                    </a:solidFill>
                  </a:tcPr>
                </a:tc>
                <a:tc>
                  <a:txBody>
                    <a:bodyPr/>
                    <a:lstStyle/>
                    <a:p>
                      <a:pPr marL="0" marR="0" algn="ctr">
                        <a:lnSpc>
                          <a:spcPct val="115000"/>
                        </a:lnSpc>
                        <a:spcBef>
                          <a:spcPts val="0"/>
                        </a:spcBef>
                        <a:spcAft>
                          <a:spcPts val="1000"/>
                        </a:spcAft>
                      </a:pPr>
                      <a:r>
                        <a:rPr lang="en-US" sz="1600" b="1" dirty="0" smtClean="0">
                          <a:solidFill>
                            <a:schemeClr val="bg1"/>
                          </a:solidFill>
                          <a:effectLst/>
                        </a:rPr>
                        <a:t>$9,377,000  </a:t>
                      </a:r>
                      <a:endParaRPr lang="en-US" sz="1050" b="1" dirty="0">
                        <a:solidFill>
                          <a:schemeClr val="bg1"/>
                        </a:solidFill>
                        <a:effectLst/>
                        <a:latin typeface="Calibri"/>
                        <a:ea typeface="Calibri"/>
                        <a:cs typeface="Times New Roman"/>
                      </a:endParaRPr>
                    </a:p>
                  </a:txBody>
                  <a:tcPr marL="35739" marR="35739" marT="18119" marB="18119"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60201"/>
                    </a:solidFill>
                  </a:tcPr>
                </a:tc>
                <a:tc>
                  <a:txBody>
                    <a:bodyPr/>
                    <a:lstStyle/>
                    <a:p>
                      <a:pPr marL="0" marR="0">
                        <a:lnSpc>
                          <a:spcPct val="115000"/>
                        </a:lnSpc>
                        <a:spcBef>
                          <a:spcPts val="0"/>
                        </a:spcBef>
                        <a:spcAft>
                          <a:spcPts val="1000"/>
                        </a:spcAft>
                      </a:pPr>
                      <a:r>
                        <a:rPr lang="en-US" sz="1600" b="1" dirty="0">
                          <a:solidFill>
                            <a:schemeClr val="bg1"/>
                          </a:solidFill>
                          <a:effectLst/>
                        </a:rPr>
                        <a:t> </a:t>
                      </a:r>
                      <a:endParaRPr lang="en-US" sz="1050" b="1" dirty="0">
                        <a:solidFill>
                          <a:schemeClr val="bg1"/>
                        </a:solidFill>
                        <a:effectLst/>
                        <a:latin typeface="Calibri"/>
                        <a:ea typeface="Calibri"/>
                        <a:cs typeface="Times New Roman"/>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60201"/>
                    </a:solidFill>
                  </a:tcPr>
                </a:tc>
              </a:tr>
            </a:tbl>
          </a:graphicData>
        </a:graphic>
      </p:graphicFrame>
      <p:pic>
        <p:nvPicPr>
          <p:cNvPr id="7" name="Picture 2" descr="Ariz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750" y="4229099"/>
            <a:ext cx="142875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249465"/>
      </p:ext>
    </p:extLst>
  </p:cSld>
  <p:clrMapOvr>
    <a:masterClrMapping/>
  </p:clrMapOvr>
</p:sld>
</file>

<file path=ppt/theme/theme1.xml><?xml version="1.0" encoding="utf-8"?>
<a:theme xmlns:a="http://schemas.openxmlformats.org/drawingml/2006/main" name="Quadrant">
  <a:themeElements>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8804</TotalTime>
  <Words>1155</Words>
  <Application>Microsoft Office PowerPoint</Application>
  <PresentationFormat>On-screen Show (4:3)</PresentationFormat>
  <Paragraphs>155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Quadrant</vt:lpstr>
      <vt:lpstr>HIT/HIE Update  AHCCCS EHR Incentive Program and Health Information Exchange </vt:lpstr>
      <vt:lpstr>Medicare and Medicaid Payments by State and Provider (January 2011 – December 2012)</vt:lpstr>
      <vt:lpstr>AHCCCS EHR Incentive Program Eligible Hospitals  Program Total As of January 31st 2013</vt:lpstr>
      <vt:lpstr>Link to AHCCCS Website</vt:lpstr>
      <vt:lpstr>AHCCCS EHRs Incentive Program Eligible Professionals (EPs) for A/I/U and MU </vt:lpstr>
      <vt:lpstr>Summary of Payment by EP Provider Type As of January 31st 2013 </vt:lpstr>
      <vt:lpstr>EHR Incentive Program 2013 Focus</vt:lpstr>
      <vt:lpstr>Health Information Exchange Update  </vt:lpstr>
      <vt:lpstr>Background: ONC Health Information Exchange Cooperative Agreement</vt:lpstr>
      <vt:lpstr>General Arizona Approach</vt:lpstr>
      <vt:lpstr>How does ASET add value to HIE ? </vt:lpstr>
      <vt:lpstr>ASET funded HIE Marketplace at AzHeC</vt:lpstr>
      <vt:lpstr>Health Information Exchange Update </vt:lpstr>
      <vt:lpstr>Health Information Exchange Update </vt:lpstr>
      <vt:lpstr>Health Information Exchange Update </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Lcraymon</dc:creator>
  <cp:lastModifiedBy>Mayer, Lorie</cp:lastModifiedBy>
  <cp:revision>60</cp:revision>
  <dcterms:created xsi:type="dcterms:W3CDTF">2011-11-23T15:17:49Z</dcterms:created>
  <dcterms:modified xsi:type="dcterms:W3CDTF">2013-02-11T17:22:30Z</dcterms:modified>
</cp:coreProperties>
</file>