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ppt/charts/chart8.xml" ContentType="application/vnd.openxmlformats-officedocument.drawingml.chart+xml"/>
  <Override PartName="/ppt/drawings/drawing3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6"/>
  </p:notesMasterIdLst>
  <p:handoutMasterIdLst>
    <p:handoutMasterId r:id="rId37"/>
  </p:handoutMasterIdLst>
  <p:sldIdLst>
    <p:sldId id="312" r:id="rId2"/>
    <p:sldId id="397" r:id="rId3"/>
    <p:sldId id="451" r:id="rId4"/>
    <p:sldId id="445" r:id="rId5"/>
    <p:sldId id="463" r:id="rId6"/>
    <p:sldId id="467" r:id="rId7"/>
    <p:sldId id="484" r:id="rId8"/>
    <p:sldId id="459" r:id="rId9"/>
    <p:sldId id="492" r:id="rId10"/>
    <p:sldId id="493" r:id="rId11"/>
    <p:sldId id="483" r:id="rId12"/>
    <p:sldId id="461" r:id="rId13"/>
    <p:sldId id="496" r:id="rId14"/>
    <p:sldId id="497" r:id="rId15"/>
    <p:sldId id="460" r:id="rId16"/>
    <p:sldId id="458" r:id="rId17"/>
    <p:sldId id="474" r:id="rId18"/>
    <p:sldId id="468" r:id="rId19"/>
    <p:sldId id="482" r:id="rId20"/>
    <p:sldId id="495" r:id="rId21"/>
    <p:sldId id="486" r:id="rId22"/>
    <p:sldId id="490" r:id="rId23"/>
    <p:sldId id="471" r:id="rId24"/>
    <p:sldId id="485" r:id="rId25"/>
    <p:sldId id="478" r:id="rId26"/>
    <p:sldId id="473" r:id="rId27"/>
    <p:sldId id="481" r:id="rId28"/>
    <p:sldId id="489" r:id="rId29"/>
    <p:sldId id="500" r:id="rId30"/>
    <p:sldId id="454" r:id="rId31"/>
    <p:sldId id="306" r:id="rId32"/>
    <p:sldId id="499" r:id="rId33"/>
    <p:sldId id="488" r:id="rId34"/>
    <p:sldId id="267" r:id="rId35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craymon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7" d="100"/>
          <a:sy n="107" d="100"/>
        </p:scale>
        <p:origin x="-68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6" d="100"/>
        <a:sy n="15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926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l3hl\Desktop\pie%20of%20pie.xlsx" TargetMode="External"/><Relationship Id="rId1" Type="http://schemas.openxmlformats.org/officeDocument/2006/relationships/themeOverride" Target="../theme/themeOverride1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Documents%20and%20Settings\kokazaki\Local%20Settings\Temporary%20Internet%20Files\Content.Outlook\GHUP03F1\AHCCCS%20Eligibility%20Chart%20w%20ACA%20and%20breaks-ver7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Documents%20and%20Settings\kokazaki\Local%20Settings\Temporary%20Internet%20Files\Content.Outlook\GHUP03F1\Medicaid%20Enrollment%20Chart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1"/>
            <c:bubble3D val="0"/>
            <c:spPr>
              <a:solidFill>
                <a:srgbClr val="7030A0"/>
              </a:solidFill>
              <a:ln>
                <a:solidFill>
                  <a:schemeClr val="bg1"/>
                </a:solidFill>
              </a:ln>
            </c:spPr>
          </c:dPt>
          <c:dPt>
            <c:idx val="2"/>
            <c:bubble3D val="0"/>
            <c:spPr>
              <a:solidFill>
                <a:srgbClr val="FFFF00"/>
              </a:solidFill>
              <a:ln>
                <a:solidFill>
                  <a:schemeClr val="bg1"/>
                </a:solidFill>
              </a:ln>
            </c:spPr>
          </c:dPt>
          <c:dPt>
            <c:idx val="3"/>
            <c:bubble3D val="0"/>
            <c:spPr>
              <a:solidFill>
                <a:srgbClr val="FF0000"/>
              </a:solidFill>
              <a:ln>
                <a:solidFill>
                  <a:schemeClr val="bg1"/>
                </a:solidFill>
              </a:ln>
            </c:spPr>
          </c:dPt>
          <c:dPt>
            <c:idx val="4"/>
            <c:bubble3D val="0"/>
            <c:spPr>
              <a:solidFill>
                <a:srgbClr val="0070C0"/>
              </a:solidFill>
              <a:ln>
                <a:solidFill>
                  <a:schemeClr val="bg1"/>
                </a:solidFill>
              </a:ln>
            </c:spPr>
          </c:dPt>
          <c:dPt>
            <c:idx val="5"/>
            <c:bubble3D val="0"/>
            <c:spPr>
              <a:solidFill>
                <a:srgbClr val="92D050"/>
              </a:solidFill>
              <a:ln>
                <a:solidFill>
                  <a:schemeClr val="bg1"/>
                </a:solidFill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AHCCCS</a:t>
                    </a:r>
                  </a:p>
                  <a:p>
                    <a:r>
                      <a:rPr lang="en-US" dirty="0" smtClean="0"/>
                      <a:t>Admin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DES Admin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1419510061242345E-3"/>
                  <c:y val="1.238927165354330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ALTCS 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452901720618256E-3"/>
                  <c:y val="-1.7785433070866142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DES DD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3926946631671039E-2"/>
                  <c:y val="2.08474409448818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BH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6.0870516185476805E-3"/>
                  <c:y val="-2.19835137795275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Physical</a:t>
                    </a:r>
                  </a:p>
                  <a:p>
                    <a:r>
                      <a:rPr lang="en-US" dirty="0" smtClean="0"/>
                      <a:t>Health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Sheet1!$A$2:$A$7</c:f>
              <c:strCache>
                <c:ptCount val="6"/>
                <c:pt idx="0">
                  <c:v>AHCCC Admin</c:v>
                </c:pt>
                <c:pt idx="1">
                  <c:v>DES Admin</c:v>
                </c:pt>
                <c:pt idx="2">
                  <c:v>ALTCS EPD</c:v>
                </c:pt>
                <c:pt idx="3">
                  <c:v>DES DD</c:v>
                </c:pt>
                <c:pt idx="4">
                  <c:v>BH</c:v>
                </c:pt>
                <c:pt idx="5">
                  <c:v>Physical</c:v>
                </c:pt>
              </c:strCache>
            </c:strRef>
          </c:cat>
          <c:val>
            <c:numRef>
              <c:f>Sheet1!$B$2:$B$7</c:f>
              <c:numCache>
                <c:formatCode>#,##0</c:formatCode>
                <c:ptCount val="6"/>
                <c:pt idx="0">
                  <c:v>84000000</c:v>
                </c:pt>
                <c:pt idx="1">
                  <c:v>91000000</c:v>
                </c:pt>
                <c:pt idx="2">
                  <c:v>1200000000</c:v>
                </c:pt>
                <c:pt idx="3">
                  <c:v>925000000</c:v>
                </c:pt>
                <c:pt idx="4">
                  <c:v>1269000000</c:v>
                </c:pt>
                <c:pt idx="5">
                  <c:v>5520000000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779134295227528E-2"/>
          <c:y val="0.13911620294599017"/>
          <c:w val="0.8867924528301887"/>
          <c:h val="0.56955810147299513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Sheet1!$A$2</c:f>
              <c:strCache>
                <c:ptCount val="1"/>
                <c:pt idx="0">
                  <c:v>All AHCCCS</c:v>
                </c:pt>
              </c:strCache>
            </c:strRef>
          </c:tx>
          <c:spPr>
            <a:solidFill>
              <a:srgbClr val="0000FF"/>
            </a:solidFill>
            <a:ln w="8861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2.2588274483950486E-2"/>
                  <c:y val="-2.293781696629813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290532774170433E-2"/>
                  <c:y val="-3.31941677590389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4492745374780439E-2"/>
                  <c:y val="-8.50214224348583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0192676471680632E-2"/>
                  <c:y val="7.591689888129171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7.0326066236553048E-3"/>
                  <c:y val="5.51875674686589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8.001266500694805E-3"/>
                  <c:y val="-2.3406718300061859E-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17723">
                <a:noFill/>
              </a:ln>
            </c:spPr>
            <c:txPr>
              <a:bodyPr/>
              <a:lstStyle/>
              <a:p>
                <a:pPr>
                  <a:defRPr sz="1395" b="1" i="0" u="none" strike="noStrike" baseline="0">
                    <a:solidFill>
                      <a:schemeClr val="tx1"/>
                    </a:solidFill>
                    <a:latin typeface="Verdana"/>
                    <a:ea typeface="Verdana"/>
                    <a:cs typeface="Verdan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Sheet1!$B$1:$J$1</c:f>
              <c:strCache>
                <c:ptCount val="7"/>
                <c:pt idx="0">
                  <c:v>CYE '08</c:v>
                </c:pt>
                <c:pt idx="1">
                  <c:v>CYE '09</c:v>
                </c:pt>
                <c:pt idx="2">
                  <c:v>CYE '10</c:v>
                </c:pt>
                <c:pt idx="3">
                  <c:v>CYE'11</c:v>
                </c:pt>
                <c:pt idx="4">
                  <c:v>CYE '12</c:v>
                </c:pt>
                <c:pt idx="5">
                  <c:v>CYE'13</c:v>
                </c:pt>
                <c:pt idx="6">
                  <c:v>6 Yr Avg.</c:v>
                </c:pt>
              </c:strCache>
            </c:strRef>
          </c:cat>
          <c:val>
            <c:numRef>
              <c:f>Sheet1!$B$2:$J$2</c:f>
              <c:numCache>
                <c:formatCode>General</c:formatCode>
                <c:ptCount val="7"/>
                <c:pt idx="0">
                  <c:v>6.73</c:v>
                </c:pt>
                <c:pt idx="1">
                  <c:v>6.49</c:v>
                </c:pt>
                <c:pt idx="2">
                  <c:v>-2.4500000000000002</c:v>
                </c:pt>
                <c:pt idx="3">
                  <c:v>-4.2</c:v>
                </c:pt>
                <c:pt idx="4">
                  <c:v>-7.6</c:v>
                </c:pt>
                <c:pt idx="5">
                  <c:v>1.4</c:v>
                </c:pt>
                <c:pt idx="6">
                  <c:v>0.37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6356480"/>
        <c:axId val="36359168"/>
      </c:barChart>
      <c:catAx>
        <c:axId val="36356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221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54" b="1" i="0" u="none" strike="noStrike" baseline="-25000">
                <a:solidFill>
                  <a:schemeClr val="tx1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363591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6359168"/>
        <c:scaling>
          <c:orientation val="minMax"/>
        </c:scaling>
        <c:delete val="0"/>
        <c:axPos val="l"/>
        <c:majorGridlines>
          <c:spPr>
            <a:ln w="2215">
              <a:solidFill>
                <a:schemeClr val="tx1"/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221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13" b="1" i="0" u="none" strike="noStrike" baseline="0">
                <a:solidFill>
                  <a:schemeClr val="tx1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36356480"/>
        <c:crosses val="autoZero"/>
        <c:crossBetween val="between"/>
      </c:valAx>
      <c:spPr>
        <a:noFill/>
        <a:ln w="8861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13" b="1" i="0" u="none" strike="noStrike" baseline="0">
          <a:solidFill>
            <a:schemeClr val="tx1"/>
          </a:solidFill>
          <a:latin typeface="Verdana"/>
          <a:ea typeface="Verdana"/>
          <a:cs typeface="Verdana"/>
        </a:defRPr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4456713522693406E-2"/>
          <c:y val="8.1956835555256222E-2"/>
          <c:w val="0.92571864277544791"/>
          <c:h val="0.84597433368414665"/>
        </c:manualLayout>
      </c:layout>
      <c:lineChart>
        <c:grouping val="standar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NHE</c:v>
                </c:pt>
              </c:strCache>
            </c:strRef>
          </c:tx>
          <c:dPt>
            <c:idx val="12"/>
            <c:bubble3D val="0"/>
            <c:spPr/>
          </c:dPt>
          <c:cat>
            <c:numRef>
              <c:f>Sheet1!$B$1:$AA$1</c:f>
              <c:numCache>
                <c:formatCode>General</c:formatCode>
                <c:ptCount val="26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</c:numCache>
            </c:numRef>
          </c:cat>
          <c:val>
            <c:numRef>
              <c:f>Sheet1!$B$2:$AB$2</c:f>
              <c:numCache>
                <c:formatCode>#,##0.0</c:formatCode>
                <c:ptCount val="27"/>
                <c:pt idx="0">
                  <c:v>9.3715116503200004</c:v>
                </c:pt>
                <c:pt idx="1">
                  <c:v>7.2611478210399998</c:v>
                </c:pt>
                <c:pt idx="2">
                  <c:v>8.8541414774200007</c:v>
                </c:pt>
                <c:pt idx="3">
                  <c:v>12.05533083397</c:v>
                </c:pt>
                <c:pt idx="4">
                  <c:v>11.306122985009999</c:v>
                </c:pt>
                <c:pt idx="5">
                  <c:v>11.86358434552</c:v>
                </c:pt>
                <c:pt idx="6">
                  <c:v>9.2846498727500002</c:v>
                </c:pt>
                <c:pt idx="7">
                  <c:v>8.3870776442399997</c:v>
                </c:pt>
                <c:pt idx="8">
                  <c:v>7.4111771682100001</c:v>
                </c:pt>
                <c:pt idx="9">
                  <c:v>5.5557277006000003</c:v>
                </c:pt>
                <c:pt idx="10">
                  <c:v>5.6282183200500002</c:v>
                </c:pt>
                <c:pt idx="11">
                  <c:v>5.2964140017599997</c:v>
                </c:pt>
                <c:pt idx="12">
                  <c:v>5.6174339399799997</c:v>
                </c:pt>
                <c:pt idx="13">
                  <c:v>5.8034509565699999</c:v>
                </c:pt>
                <c:pt idx="14">
                  <c:v>6.4125267378600004</c:v>
                </c:pt>
                <c:pt idx="15">
                  <c:v>7.0520858500300001</c:v>
                </c:pt>
                <c:pt idx="16">
                  <c:v>8.4352866102099995</c:v>
                </c:pt>
                <c:pt idx="17">
                  <c:v>9.6835330000000006</c:v>
                </c:pt>
                <c:pt idx="18">
                  <c:v>8.3935750000000002</c:v>
                </c:pt>
                <c:pt idx="19">
                  <c:v>7.1058459999999997</c:v>
                </c:pt>
                <c:pt idx="20">
                  <c:v>6.7784500000000003</c:v>
                </c:pt>
                <c:pt idx="21">
                  <c:v>6.5400580000000001</c:v>
                </c:pt>
                <c:pt idx="22">
                  <c:v>6.2393660000000004</c:v>
                </c:pt>
                <c:pt idx="23">
                  <c:v>4.7155110000000002</c:v>
                </c:pt>
                <c:pt idx="24">
                  <c:v>3.9277700000000002</c:v>
                </c:pt>
                <c:pt idx="25">
                  <c:v>3.9493450000000001</c:v>
                </c:pt>
                <c:pt idx="26" formatCode="0.0">
                  <c:v>3.8765179999999999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444480"/>
        <c:axId val="46666112"/>
      </c:lineChart>
      <c:lineChart>
        <c:grouping val="standard"/>
        <c:varyColors val="0"/>
        <c:ser>
          <c:idx val="0"/>
          <c:order val="1"/>
          <c:tx>
            <c:strRef>
              <c:f>Sheet1!$A$3</c:f>
              <c:strCache>
                <c:ptCount val="1"/>
                <c:pt idx="0">
                  <c:v>GDP</c:v>
                </c:pt>
              </c:strCache>
            </c:strRef>
          </c:tx>
          <c:marker>
            <c:symbol val="square"/>
            <c:size val="5"/>
            <c:spPr>
              <a:solidFill>
                <a:schemeClr val="accent1"/>
              </a:solidFill>
            </c:spPr>
          </c:marker>
          <c:cat>
            <c:numRef>
              <c:f>Sheet1!$B$1:$AB$1</c:f>
              <c:numCache>
                <c:formatCode>General</c:formatCode>
                <c:ptCount val="27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</c:numCache>
            </c:numRef>
          </c:cat>
          <c:val>
            <c:numRef>
              <c:f>Sheet1!$B$3:$AB$3</c:f>
              <c:numCache>
                <c:formatCode>#,##0.0</c:formatCode>
                <c:ptCount val="27"/>
                <c:pt idx="0">
                  <c:v>7.2909511816599997</c:v>
                </c:pt>
                <c:pt idx="1">
                  <c:v>5.7522228808499998</c:v>
                </c:pt>
                <c:pt idx="2">
                  <c:v>6.19492836483</c:v>
                </c:pt>
                <c:pt idx="3">
                  <c:v>7.6851617262099996</c:v>
                </c:pt>
                <c:pt idx="4">
                  <c:v>7.4837267665300002</c:v>
                </c:pt>
                <c:pt idx="5">
                  <c:v>5.8079932872400004</c:v>
                </c:pt>
                <c:pt idx="6">
                  <c:v>3.3031635203900001</c:v>
                </c:pt>
                <c:pt idx="7">
                  <c:v>5.8443617429600003</c:v>
                </c:pt>
                <c:pt idx="8">
                  <c:v>5.1259006984799997</c:v>
                </c:pt>
                <c:pt idx="9">
                  <c:v>6.2663107058199996</c:v>
                </c:pt>
                <c:pt idx="10">
                  <c:v>4.6505391520400003</c:v>
                </c:pt>
                <c:pt idx="11">
                  <c:v>5.7156729200100003</c:v>
                </c:pt>
                <c:pt idx="12">
                  <c:v>6.30095043695</c:v>
                </c:pt>
                <c:pt idx="13">
                  <c:v>5.5338197878199997</c:v>
                </c:pt>
                <c:pt idx="14">
                  <c:v>6.3683402513200003</c:v>
                </c:pt>
                <c:pt idx="15">
                  <c:v>6.3933287004899997</c:v>
                </c:pt>
                <c:pt idx="16">
                  <c:v>3.36331206351</c:v>
                </c:pt>
                <c:pt idx="17">
                  <c:v>3.46191985378</c:v>
                </c:pt>
                <c:pt idx="18">
                  <c:v>4.6972928784199999</c:v>
                </c:pt>
                <c:pt idx="19">
                  <c:v>6.3820430435600004</c:v>
                </c:pt>
                <c:pt idx="20">
                  <c:v>6.4935503193199997</c:v>
                </c:pt>
                <c:pt idx="21">
                  <c:v>5.9748078903600002</c:v>
                </c:pt>
                <c:pt idx="22">
                  <c:v>4.8702269533200004</c:v>
                </c:pt>
                <c:pt idx="23">
                  <c:v>1.87330258684</c:v>
                </c:pt>
                <c:pt idx="24">
                  <c:v>-2.2236994017399998</c:v>
                </c:pt>
                <c:pt idx="25">
                  <c:v>3.75848916178</c:v>
                </c:pt>
                <c:pt idx="26" formatCode="0.0">
                  <c:v>3.9782328314600002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667648"/>
        <c:axId val="46669184"/>
      </c:lineChart>
      <c:catAx>
        <c:axId val="43444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5400000" vert="horz"/>
          <a:lstStyle/>
          <a:p>
            <a:pPr>
              <a:defRPr sz="1200"/>
            </a:pPr>
            <a:endParaRPr lang="en-US"/>
          </a:p>
        </c:txPr>
        <c:crossAx val="46666112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46666112"/>
        <c:scaling>
          <c:orientation val="minMax"/>
          <c:max val="12"/>
          <c:min val="-4"/>
        </c:scaling>
        <c:delete val="0"/>
        <c:axPos val="l"/>
        <c:numFmt formatCode="#,##0.0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200"/>
            </a:pPr>
            <a:endParaRPr lang="en-US"/>
          </a:p>
        </c:txPr>
        <c:crossAx val="43444480"/>
        <c:crosses val="autoZero"/>
        <c:crossBetween val="between"/>
        <c:majorUnit val="2"/>
        <c:minorUnit val="0.4"/>
      </c:valAx>
      <c:catAx>
        <c:axId val="466676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46669184"/>
        <c:crosses val="autoZero"/>
        <c:auto val="0"/>
        <c:lblAlgn val="ctr"/>
        <c:lblOffset val="100"/>
        <c:noMultiLvlLbl val="0"/>
      </c:catAx>
      <c:valAx>
        <c:axId val="46669184"/>
        <c:scaling>
          <c:orientation val="minMax"/>
          <c:max val="18"/>
          <c:min val="0"/>
        </c:scaling>
        <c:delete val="1"/>
        <c:axPos val="r"/>
        <c:numFmt formatCode="#,##0.0" sourceLinked="1"/>
        <c:majorTickMark val="out"/>
        <c:minorTickMark val="none"/>
        <c:tickLblPos val="none"/>
        <c:crossAx val="46667648"/>
        <c:crosses val="max"/>
        <c:crossBetween val="between"/>
        <c:majorUnit val="4"/>
        <c:minorUnit val="1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2488721004470594"/>
          <c:y val="0.10635930377124"/>
          <c:w val="0.35022557991063008"/>
          <c:h val="0.68201823456278565"/>
        </c:manualLayout>
      </c:layout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15%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delete val="1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val>
            <c:numRef>
              <c:f>Sheet8!$D$23:$D$24</c:f>
              <c:numCache>
                <c:formatCode>0%</c:formatCode>
                <c:ptCount val="2"/>
                <c:pt idx="0">
                  <c:v>0.15000000000000024</c:v>
                </c:pt>
                <c:pt idx="1">
                  <c:v>0.85000000000000064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 b="1" dirty="0" smtClean="0"/>
              <a:t>Total Medicaid Expenditures and Enrollment</a:t>
            </a:r>
            <a:endParaRPr lang="en-US" sz="2000" dirty="0" smtClean="0"/>
          </a:p>
        </c:rich>
      </c:tx>
      <c:layout>
        <c:manualLayout>
          <c:xMode val="edge"/>
          <c:yMode val="edge"/>
          <c:x val="0.15879452568428945"/>
          <c:y val="0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Enrollment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Sheet1!$B$2:$B$6</c:f>
              <c:numCache>
                <c:formatCode>0.0%</c:formatCode>
                <c:ptCount val="5"/>
                <c:pt idx="0">
                  <c:v>1.2189342109167889E-3</c:v>
                </c:pt>
                <c:pt idx="1">
                  <c:v>3.4738634931639867E-2</c:v>
                </c:pt>
                <c:pt idx="2">
                  <c:v>7.3009588772044998E-2</c:v>
                </c:pt>
                <c:pt idx="3">
                  <c:v>4.9352053093951742E-2</c:v>
                </c:pt>
                <c:pt idx="4">
                  <c:v>3.1827504658826777E-2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Spending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rgbClr val="4F81BD"/>
              </a:solidFill>
            </a:ln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Sheet1!$C$2:$C$6</c:f>
              <c:numCache>
                <c:formatCode>0.0%</c:formatCode>
                <c:ptCount val="5"/>
                <c:pt idx="0">
                  <c:v>6.286807325259125E-2</c:v>
                </c:pt>
                <c:pt idx="1">
                  <c:v>5.7513153243449189E-2</c:v>
                </c:pt>
                <c:pt idx="2">
                  <c:v>8.8367525393096225E-2</c:v>
                </c:pt>
                <c:pt idx="3">
                  <c:v>5.9383914034773833E-2</c:v>
                </c:pt>
                <c:pt idx="4">
                  <c:v>2.5051424988762783E-2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46764416"/>
        <c:axId val="46765952"/>
      </c:bar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Per enrollee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diamond"/>
            <c:size val="7"/>
            <c:spPr>
              <a:solidFill>
                <a:schemeClr val="accent1"/>
              </a:solidFill>
            </c:spPr>
          </c:marker>
          <c:dLbls>
            <c:dLbl>
              <c:idx val="4"/>
              <c:layout>
                <c:manualLayout>
                  <c:x val="-6.2265419947506562E-2"/>
                  <c:y val="3.07931165862331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Sheet1!$D$2:$D$6</c:f>
              <c:numCache>
                <c:formatCode>0.0%</c:formatCode>
                <c:ptCount val="5"/>
                <c:pt idx="0">
                  <c:v>6.157408428383504E-2</c:v>
                </c:pt>
                <c:pt idx="1">
                  <c:v>2.2009923610626592E-2</c:v>
                </c:pt>
                <c:pt idx="2">
                  <c:v>1.4312953753401914E-2</c:v>
                </c:pt>
                <c:pt idx="3">
                  <c:v>9.5600527118078205E-3</c:v>
                </c:pt>
                <c:pt idx="4">
                  <c:v>-6.5670663356708348E-3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764416"/>
        <c:axId val="46765952"/>
      </c:lineChart>
      <c:catAx>
        <c:axId val="46764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/>
          <a:lstStyle/>
          <a:p>
            <a:pPr>
              <a:defRPr sz="1000"/>
            </a:pPr>
            <a:endParaRPr lang="en-US"/>
          </a:p>
        </c:txPr>
        <c:crossAx val="467659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6765952"/>
        <c:scaling>
          <c:orientation val="minMax"/>
        </c:scaling>
        <c:delete val="0"/>
        <c:axPos val="l"/>
        <c:majorGridlines/>
        <c:numFmt formatCode="0%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4676441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solidFill>
        <a:srgbClr val="4F81BD"/>
      </a:solidFill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 b="1" i="0" baseline="0" dirty="0" smtClean="0"/>
              <a:t>Federal and State &amp; Local Medicaid Expenditures</a:t>
            </a:r>
            <a:endParaRPr lang="en-US" sz="2000" b="1" i="0" baseline="0" dirty="0"/>
          </a:p>
        </c:rich>
      </c:tx>
      <c:layout>
        <c:manualLayout>
          <c:xMode val="edge"/>
          <c:yMode val="edge"/>
          <c:x val="0.19058479532163744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6043399180365611"/>
          <c:y val="0.15895203623740584"/>
          <c:w val="0.80740226550628524"/>
          <c:h val="0.711545169757006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Sheet1!$B$2:$B$6</c:f>
              <c:numCache>
                <c:formatCode>0.0%</c:formatCode>
                <c:ptCount val="5"/>
                <c:pt idx="0">
                  <c:v>6.286807325259125E-2</c:v>
                </c:pt>
                <c:pt idx="1">
                  <c:v>5.7513153243449189E-2</c:v>
                </c:pt>
                <c:pt idx="2">
                  <c:v>8.8367525393096225E-2</c:v>
                </c:pt>
                <c:pt idx="3">
                  <c:v>5.9383914034773833E-2</c:v>
                </c:pt>
                <c:pt idx="4">
                  <c:v>2.5051424988762783E-2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Federal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Sheet1!$C$2:$C$6</c:f>
              <c:numCache>
                <c:formatCode>0.0%</c:formatCode>
                <c:ptCount val="5"/>
                <c:pt idx="0">
                  <c:v>6.7083297607726911E-2</c:v>
                </c:pt>
                <c:pt idx="1">
                  <c:v>9.5693093697313047E-2</c:v>
                </c:pt>
                <c:pt idx="2">
                  <c:v>0.21905163205624789</c:v>
                </c:pt>
                <c:pt idx="3">
                  <c:v>7.6768837636556952E-2</c:v>
                </c:pt>
                <c:pt idx="4">
                  <c:v>-7.1045034096178461E-2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State/local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Sheet1!$D$2:$D$6</c:f>
              <c:numCache>
                <c:formatCode>0.0%</c:formatCode>
                <c:ptCount val="5"/>
                <c:pt idx="0">
                  <c:v>5.7342439280180235E-2</c:v>
                </c:pt>
                <c:pt idx="1">
                  <c:v>7.0029259975450397E-3</c:v>
                </c:pt>
                <c:pt idx="2">
                  <c:v>-9.9748173713720467E-2</c:v>
                </c:pt>
                <c:pt idx="3">
                  <c:v>2.5496912428243146E-2</c:v>
                </c:pt>
                <c:pt idx="4">
                  <c:v>0.22172946111836511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8182016"/>
        <c:axId val="48183552"/>
      </c:barChart>
      <c:catAx>
        <c:axId val="481820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txPr>
          <a:bodyPr/>
          <a:lstStyle/>
          <a:p>
            <a:pPr>
              <a:defRPr sz="1400"/>
            </a:pPr>
            <a:endParaRPr lang="en-US"/>
          </a:p>
        </c:txPr>
        <c:crossAx val="48183552"/>
        <c:crossesAt val="0"/>
        <c:auto val="1"/>
        <c:lblAlgn val="ctr"/>
        <c:lblOffset val="100"/>
        <c:noMultiLvlLbl val="0"/>
      </c:catAx>
      <c:valAx>
        <c:axId val="48183552"/>
        <c:scaling>
          <c:orientation val="minMax"/>
        </c:scaling>
        <c:delete val="0"/>
        <c:axPos val="t"/>
        <c:numFmt formatCode="0.0%" sourceLinked="1"/>
        <c:majorTickMark val="none"/>
        <c:minorTickMark val="none"/>
        <c:tickLblPos val="none"/>
        <c:crossAx val="48182016"/>
        <c:crosses val="autoZero"/>
        <c:crossBetween val="between"/>
      </c:valAx>
      <c:spPr>
        <a:ln>
          <a:solidFill>
            <a:srgbClr val="4F81BD"/>
          </a:solidFill>
        </a:ln>
      </c:spPr>
    </c:plotArea>
    <c:legend>
      <c:legendPos val="t"/>
      <c:layout>
        <c:manualLayout>
          <c:xMode val="edge"/>
          <c:yMode val="edge"/>
          <c:x val="0.24326679559792125"/>
          <c:y val="0.9283781988188976"/>
          <c:w val="0.62739812128747063"/>
          <c:h val="6.1610151553636437E-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rgbClr val="4F81BD"/>
      </a:solidFill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Data!$B$1</c:f>
              <c:strCache>
                <c:ptCount val="1"/>
                <c:pt idx="0">
                  <c:v>Federal Minimum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Data!$A$2:$A$8</c:f>
              <c:strCache>
                <c:ptCount val="7"/>
                <c:pt idx="0">
                  <c:v>Infants
(0-1)</c:v>
                </c:pt>
                <c:pt idx="1">
                  <c:v>Children
(1-5)</c:v>
                </c:pt>
                <c:pt idx="2">
                  <c:v>Children
(6-19)</c:v>
                </c:pt>
                <c:pt idx="3">
                  <c:v>Pregnant Women</c:v>
                </c:pt>
                <c:pt idx="4">
                  <c:v>Parents</c:v>
                </c:pt>
                <c:pt idx="5">
                  <c:v>Aged, Blind and Disabled</c:v>
                </c:pt>
                <c:pt idx="6">
                  <c:v>Childless Adults*</c:v>
                </c:pt>
              </c:strCache>
            </c:strRef>
          </c:cat>
          <c:val>
            <c:numRef>
              <c:f>Data!$B$2:$B$8</c:f>
              <c:numCache>
                <c:formatCode>0%</c:formatCode>
                <c:ptCount val="7"/>
                <c:pt idx="0">
                  <c:v>1.33</c:v>
                </c:pt>
                <c:pt idx="1">
                  <c:v>1.33</c:v>
                </c:pt>
                <c:pt idx="2">
                  <c:v>1</c:v>
                </c:pt>
                <c:pt idx="3">
                  <c:v>1.33</c:v>
                </c:pt>
                <c:pt idx="4">
                  <c:v>0.23</c:v>
                </c:pt>
                <c:pt idx="5">
                  <c:v>0.76000000000000012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Data!$C$1</c:f>
              <c:strCache>
                <c:ptCount val="1"/>
                <c:pt idx="0">
                  <c:v>State Expanded Coverage (Non-Prop 204)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cat>
            <c:strRef>
              <c:f>Data!$A$2:$A$8</c:f>
              <c:strCache>
                <c:ptCount val="7"/>
                <c:pt idx="0">
                  <c:v>Infants
(0-1)</c:v>
                </c:pt>
                <c:pt idx="1">
                  <c:v>Children
(1-5)</c:v>
                </c:pt>
                <c:pt idx="2">
                  <c:v>Children
(6-19)</c:v>
                </c:pt>
                <c:pt idx="3">
                  <c:v>Pregnant Women</c:v>
                </c:pt>
                <c:pt idx="4">
                  <c:v>Parents</c:v>
                </c:pt>
                <c:pt idx="5">
                  <c:v>Aged, Blind and Disabled</c:v>
                </c:pt>
                <c:pt idx="6">
                  <c:v>Childless Adults*</c:v>
                </c:pt>
              </c:strCache>
            </c:strRef>
          </c:cat>
          <c:val>
            <c:numRef>
              <c:f>Data!$C$2:$C$8</c:f>
              <c:numCache>
                <c:formatCode>General</c:formatCode>
                <c:ptCount val="7"/>
                <c:pt idx="0" formatCode="0%">
                  <c:v>7.0000000000000021E-2</c:v>
                </c:pt>
                <c:pt idx="3" formatCode="0%">
                  <c:v>0.17</c:v>
                </c:pt>
                <c:pt idx="6" formatCode="0%">
                  <c:v>0</c:v>
                </c:pt>
              </c:numCache>
            </c:numRef>
          </c:val>
        </c:ser>
        <c:ser>
          <c:idx val="2"/>
          <c:order val="2"/>
          <c:tx>
            <c:strRef>
              <c:f>Data!$D$1</c:f>
              <c:strCache>
                <c:ptCount val="1"/>
                <c:pt idx="0">
                  <c:v>Prop 204 Expanded Coverage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Data!$A$2:$A$8</c:f>
              <c:strCache>
                <c:ptCount val="7"/>
                <c:pt idx="0">
                  <c:v>Infants
(0-1)</c:v>
                </c:pt>
                <c:pt idx="1">
                  <c:v>Children
(1-5)</c:v>
                </c:pt>
                <c:pt idx="2">
                  <c:v>Children
(6-19)</c:v>
                </c:pt>
                <c:pt idx="3">
                  <c:v>Pregnant Women</c:v>
                </c:pt>
                <c:pt idx="4">
                  <c:v>Parents</c:v>
                </c:pt>
                <c:pt idx="5">
                  <c:v>Aged, Blind and Disabled</c:v>
                </c:pt>
                <c:pt idx="6">
                  <c:v>Childless Adults*</c:v>
                </c:pt>
              </c:strCache>
            </c:strRef>
          </c:cat>
          <c:val>
            <c:numRef>
              <c:f>Data!$D$2:$D$8</c:f>
              <c:numCache>
                <c:formatCode>General</c:formatCode>
                <c:ptCount val="7"/>
                <c:pt idx="4" formatCode="0%">
                  <c:v>0.77</c:v>
                </c:pt>
                <c:pt idx="5" formatCode="0%">
                  <c:v>0.24000000000000002</c:v>
                </c:pt>
                <c:pt idx="6" formatCode="0%">
                  <c:v>1</c:v>
                </c:pt>
              </c:numCache>
            </c:numRef>
          </c:val>
        </c:ser>
        <c:ser>
          <c:idx val="3"/>
          <c:order val="3"/>
          <c:tx>
            <c:strRef>
              <c:f>Data!$E$1</c:f>
              <c:strCache>
                <c:ptCount val="1"/>
                <c:pt idx="0">
                  <c:v>Healthcare Reform Mandatory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strRef>
              <c:f>Data!$A$2:$A$8</c:f>
              <c:strCache>
                <c:ptCount val="7"/>
                <c:pt idx="0">
                  <c:v>Infants
(0-1)</c:v>
                </c:pt>
                <c:pt idx="1">
                  <c:v>Children
(1-5)</c:v>
                </c:pt>
                <c:pt idx="2">
                  <c:v>Children
(6-19)</c:v>
                </c:pt>
                <c:pt idx="3">
                  <c:v>Pregnant Women</c:v>
                </c:pt>
                <c:pt idx="4">
                  <c:v>Parents</c:v>
                </c:pt>
                <c:pt idx="5">
                  <c:v>Aged, Blind and Disabled</c:v>
                </c:pt>
                <c:pt idx="6">
                  <c:v>Childless Adults*</c:v>
                </c:pt>
              </c:strCache>
            </c:strRef>
          </c:cat>
          <c:val>
            <c:numRef>
              <c:f>Data!$E$2:$E$8</c:f>
              <c:numCache>
                <c:formatCode>0%</c:formatCode>
                <c:ptCount val="7"/>
                <c:pt idx="1">
                  <c:v>5.000000000000001E-2</c:v>
                </c:pt>
                <c:pt idx="2">
                  <c:v>0.38000000000000006</c:v>
                </c:pt>
              </c:numCache>
            </c:numRef>
          </c:val>
        </c:ser>
        <c:ser>
          <c:idx val="5"/>
          <c:order val="4"/>
          <c:tx>
            <c:strRef>
              <c:f>Data!$F$1</c:f>
              <c:strCache>
                <c:ptCount val="1"/>
                <c:pt idx="0">
                  <c:v>Full Expansion</c:v>
                </c:pt>
              </c:strCache>
            </c:strRef>
          </c:tx>
          <c:spPr>
            <a:solidFill>
              <a:srgbClr val="FFC000"/>
            </a:solidFill>
            <a:ln w="25400">
              <a:noFill/>
            </a:ln>
          </c:spPr>
          <c:invertIfNegative val="0"/>
          <c:dPt>
            <c:idx val="4"/>
            <c:invertIfNegative val="0"/>
            <c:bubble3D val="0"/>
            <c:spPr>
              <a:solidFill>
                <a:srgbClr val="FFC000"/>
              </a:solidFill>
              <a:ln w="25400" cap="sq">
                <a:solidFill>
                  <a:schemeClr val="tx1"/>
                </a:solidFill>
                <a:miter lim="800000"/>
              </a:ln>
            </c:spPr>
          </c:dPt>
          <c:dPt>
            <c:idx val="6"/>
            <c:invertIfNegative val="0"/>
            <c:bubble3D val="0"/>
            <c:spPr>
              <a:solidFill>
                <a:srgbClr val="FFC000"/>
              </a:solidFill>
              <a:ln w="25400" cap="sq">
                <a:solidFill>
                  <a:prstClr val="black"/>
                </a:solidFill>
                <a:miter lim="800000"/>
              </a:ln>
            </c:spPr>
          </c:dPt>
          <c:val>
            <c:numRef>
              <c:f>Data!$F$2:$F$8</c:f>
              <c:numCache>
                <c:formatCode>General</c:formatCode>
                <c:ptCount val="7"/>
                <c:pt idx="4" formatCode="0%">
                  <c:v>0.33000000000000007</c:v>
                </c:pt>
                <c:pt idx="6" formatCode="0%">
                  <c:v>0.33000000000000007</c:v>
                </c:pt>
              </c:numCache>
            </c:numRef>
          </c:val>
        </c:ser>
        <c:ser>
          <c:idx val="4"/>
          <c:order val="5"/>
          <c:tx>
            <c:strRef>
              <c:f>Data!$G$1</c:f>
              <c:strCache>
                <c:ptCount val="1"/>
                <c:pt idx="0">
                  <c:v>Exchange Subsidies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Data!$A$2:$A$8</c:f>
              <c:strCache>
                <c:ptCount val="7"/>
                <c:pt idx="0">
                  <c:v>Infants
(0-1)</c:v>
                </c:pt>
                <c:pt idx="1">
                  <c:v>Children
(1-5)</c:v>
                </c:pt>
                <c:pt idx="2">
                  <c:v>Children
(6-19)</c:v>
                </c:pt>
                <c:pt idx="3">
                  <c:v>Pregnant Women</c:v>
                </c:pt>
                <c:pt idx="4">
                  <c:v>Parents</c:v>
                </c:pt>
                <c:pt idx="5">
                  <c:v>Aged, Blind and Disabled</c:v>
                </c:pt>
                <c:pt idx="6">
                  <c:v>Childless Adults*</c:v>
                </c:pt>
              </c:strCache>
            </c:strRef>
          </c:cat>
          <c:val>
            <c:numRef>
              <c:f>Data!$G$2:$G$8</c:f>
              <c:numCache>
                <c:formatCode>0%</c:formatCode>
                <c:ptCount val="7"/>
                <c:pt idx="0">
                  <c:v>1.1000000000000001</c:v>
                </c:pt>
                <c:pt idx="1">
                  <c:v>1.1200000000000001</c:v>
                </c:pt>
                <c:pt idx="2">
                  <c:v>1.1200000000000001</c:v>
                </c:pt>
                <c:pt idx="3">
                  <c:v>1</c:v>
                </c:pt>
                <c:pt idx="4">
                  <c:v>1.1700000000000002</c:v>
                </c:pt>
                <c:pt idx="5">
                  <c:v>0</c:v>
                </c:pt>
                <c:pt idx="6">
                  <c:v>1.1700000000000002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48675072"/>
        <c:axId val="48689152"/>
      </c:barChart>
      <c:catAx>
        <c:axId val="48675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48689152"/>
        <c:crosses val="autoZero"/>
        <c:auto val="1"/>
        <c:lblAlgn val="ctr"/>
        <c:lblOffset val="100"/>
        <c:noMultiLvlLbl val="0"/>
      </c:catAx>
      <c:valAx>
        <c:axId val="48689152"/>
        <c:scaling>
          <c:orientation val="minMax"/>
          <c:max val="2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48675072"/>
        <c:crosses val="autoZero"/>
        <c:crossBetween val="between"/>
        <c:majorUnit val="0.5"/>
      </c:valAx>
    </c:plotArea>
    <c:legend>
      <c:legendPos val="r"/>
      <c:layout>
        <c:manualLayout>
          <c:xMode val="edge"/>
          <c:yMode val="edge"/>
          <c:x val="0.69871131493178773"/>
          <c:y val="2.843006326336868E-2"/>
          <c:w val="0.27198465576418418"/>
          <c:h val="0.38584512042377683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 cmpd="sng">
      <a:noFill/>
    </a:ln>
    <a:scene3d>
      <a:camera prst="orthographicFront"/>
      <a:lightRig rig="threePt" dir="t"/>
    </a:scene3d>
    <a:sp3d>
      <a:bevelT/>
    </a:sp3d>
  </c:sp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21904027030029"/>
          <c:y val="0.14340872133451327"/>
          <c:w val="0.8801331853496106"/>
          <c:h val="0.72238494306681744"/>
        </c:manualLayout>
      </c:layout>
      <c:lineChart>
        <c:grouping val="standard"/>
        <c:varyColors val="0"/>
        <c:ser>
          <c:idx val="0"/>
          <c:order val="0"/>
          <c:tx>
            <c:strRef>
              <c:f>Data!$AI$3</c:f>
              <c:strCache>
                <c:ptCount val="1"/>
                <c:pt idx="0">
                  <c:v>Actuals</c:v>
                </c:pt>
              </c:strCache>
            </c:strRef>
          </c:tx>
          <c:spPr>
            <a:ln w="44450">
              <a:solidFill>
                <a:srgbClr val="000080"/>
              </a:solidFill>
              <a:prstDash val="solid"/>
            </a:ln>
          </c:spPr>
          <c:marker>
            <c:symbol val="none"/>
          </c:marker>
          <c:cat>
            <c:numRef>
              <c:f>Data!$B$262:$B$339</c:f>
              <c:numCache>
                <c:formatCode>mmm\-yy</c:formatCode>
                <c:ptCount val="78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  <c:pt idx="48">
                  <c:v>41640</c:v>
                </c:pt>
                <c:pt idx="49">
                  <c:v>41671</c:v>
                </c:pt>
                <c:pt idx="50">
                  <c:v>41699</c:v>
                </c:pt>
                <c:pt idx="51">
                  <c:v>41730</c:v>
                </c:pt>
                <c:pt idx="52">
                  <c:v>41760</c:v>
                </c:pt>
                <c:pt idx="53">
                  <c:v>41791</c:v>
                </c:pt>
                <c:pt idx="54">
                  <c:v>41821</c:v>
                </c:pt>
                <c:pt idx="55">
                  <c:v>41852</c:v>
                </c:pt>
                <c:pt idx="56">
                  <c:v>41883</c:v>
                </c:pt>
                <c:pt idx="57">
                  <c:v>41913</c:v>
                </c:pt>
                <c:pt idx="58">
                  <c:v>41944</c:v>
                </c:pt>
                <c:pt idx="59">
                  <c:v>41974</c:v>
                </c:pt>
                <c:pt idx="60">
                  <c:v>42005</c:v>
                </c:pt>
                <c:pt idx="61">
                  <c:v>42036</c:v>
                </c:pt>
                <c:pt idx="62">
                  <c:v>42064</c:v>
                </c:pt>
                <c:pt idx="63">
                  <c:v>42095</c:v>
                </c:pt>
                <c:pt idx="64">
                  <c:v>42125</c:v>
                </c:pt>
                <c:pt idx="65">
                  <c:v>42156</c:v>
                </c:pt>
                <c:pt idx="66">
                  <c:v>42186</c:v>
                </c:pt>
                <c:pt idx="67">
                  <c:v>42217</c:v>
                </c:pt>
                <c:pt idx="68">
                  <c:v>42248</c:v>
                </c:pt>
                <c:pt idx="69">
                  <c:v>42278</c:v>
                </c:pt>
                <c:pt idx="70">
                  <c:v>42309</c:v>
                </c:pt>
                <c:pt idx="71">
                  <c:v>42339</c:v>
                </c:pt>
                <c:pt idx="72">
                  <c:v>42370</c:v>
                </c:pt>
                <c:pt idx="73">
                  <c:v>42401</c:v>
                </c:pt>
                <c:pt idx="74">
                  <c:v>42430</c:v>
                </c:pt>
                <c:pt idx="75">
                  <c:v>42461</c:v>
                </c:pt>
                <c:pt idx="76">
                  <c:v>42491</c:v>
                </c:pt>
                <c:pt idx="77">
                  <c:v>42522</c:v>
                </c:pt>
              </c:numCache>
            </c:numRef>
          </c:cat>
          <c:val>
            <c:numRef>
              <c:f>Data!$AI$262:$AI$339</c:f>
              <c:numCache>
                <c:formatCode>_(* #,##0_);_(* \(#,##0\);_(* "-"??_);_(@_)</c:formatCode>
                <c:ptCount val="78"/>
                <c:pt idx="0">
                  <c:v>1130168.4000000004</c:v>
                </c:pt>
                <c:pt idx="1">
                  <c:v>1138888.1200000001</c:v>
                </c:pt>
                <c:pt idx="2">
                  <c:v>1147397.6400000006</c:v>
                </c:pt>
                <c:pt idx="3">
                  <c:v>1150823.95</c:v>
                </c:pt>
                <c:pt idx="4">
                  <c:v>1151550.96</c:v>
                </c:pt>
                <c:pt idx="5">
                  <c:v>1160044.8000000003</c:v>
                </c:pt>
                <c:pt idx="6">
                  <c:v>1161554.9400000002</c:v>
                </c:pt>
                <c:pt idx="7">
                  <c:v>1160556.8700000001</c:v>
                </c:pt>
                <c:pt idx="8">
                  <c:v>1166642.43</c:v>
                </c:pt>
                <c:pt idx="9">
                  <c:v>1167449.7000000002</c:v>
                </c:pt>
                <c:pt idx="10">
                  <c:v>1171462.74</c:v>
                </c:pt>
                <c:pt idx="11">
                  <c:v>1173178.08</c:v>
                </c:pt>
                <c:pt idx="12">
                  <c:v>1158860.6400000001</c:v>
                </c:pt>
                <c:pt idx="13">
                  <c:v>1161343.1400000001</c:v>
                </c:pt>
                <c:pt idx="14">
                  <c:v>1165027.3600000003</c:v>
                </c:pt>
                <c:pt idx="15">
                  <c:v>1164057.01</c:v>
                </c:pt>
                <c:pt idx="16">
                  <c:v>1167598.5</c:v>
                </c:pt>
                <c:pt idx="17">
                  <c:v>1182551.9900000002</c:v>
                </c:pt>
                <c:pt idx="18">
                  <c:v>1186728.5900000001</c:v>
                </c:pt>
                <c:pt idx="19">
                  <c:v>1193753.71</c:v>
                </c:pt>
                <c:pt idx="20">
                  <c:v>1185002.22</c:v>
                </c:pt>
                <c:pt idx="21">
                  <c:v>1171439.3900000001</c:v>
                </c:pt>
                <c:pt idx="22">
                  <c:v>1159366.6000000001</c:v>
                </c:pt>
                <c:pt idx="23">
                  <c:v>1147374.8700000003</c:v>
                </c:pt>
                <c:pt idx="24">
                  <c:v>1130996.0900000001</c:v>
                </c:pt>
                <c:pt idx="25">
                  <c:v>1125221.24</c:v>
                </c:pt>
                <c:pt idx="26">
                  <c:v>1113603.8800000001</c:v>
                </c:pt>
                <c:pt idx="27">
                  <c:v>1102339.05</c:v>
                </c:pt>
                <c:pt idx="28">
                  <c:v>1100002.5</c:v>
                </c:pt>
                <c:pt idx="29">
                  <c:v>1091735.1200000001</c:v>
                </c:pt>
                <c:pt idx="30">
                  <c:v>1086738.45</c:v>
                </c:pt>
                <c:pt idx="31">
                  <c:v>1093781.23</c:v>
                </c:pt>
                <c:pt idx="32">
                  <c:v>1082723.5900000001</c:v>
                </c:pt>
                <c:pt idx="33">
                  <c:v>1077542.95</c:v>
                </c:pt>
                <c:pt idx="34">
                  <c:v>1068693.25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Data!$AM$3</c:f>
              <c:strCache>
                <c:ptCount val="1"/>
                <c:pt idx="0">
                  <c:v>Continue Freeze</c:v>
                </c:pt>
              </c:strCache>
            </c:strRef>
          </c:tx>
          <c:spPr>
            <a:ln w="44450">
              <a:solidFill>
                <a:srgbClr val="FF0000"/>
              </a:solidFill>
              <a:prstDash val="lgDash"/>
            </a:ln>
          </c:spPr>
          <c:marker>
            <c:symbol val="none"/>
          </c:marker>
          <c:cat>
            <c:numRef>
              <c:f>Data!$B$262:$B$339</c:f>
              <c:numCache>
                <c:formatCode>mmm\-yy</c:formatCode>
                <c:ptCount val="78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  <c:pt idx="48">
                  <c:v>41640</c:v>
                </c:pt>
                <c:pt idx="49">
                  <c:v>41671</c:v>
                </c:pt>
                <c:pt idx="50">
                  <c:v>41699</c:v>
                </c:pt>
                <c:pt idx="51">
                  <c:v>41730</c:v>
                </c:pt>
                <c:pt idx="52">
                  <c:v>41760</c:v>
                </c:pt>
                <c:pt idx="53">
                  <c:v>41791</c:v>
                </c:pt>
                <c:pt idx="54">
                  <c:v>41821</c:v>
                </c:pt>
                <c:pt idx="55">
                  <c:v>41852</c:v>
                </c:pt>
                <c:pt idx="56">
                  <c:v>41883</c:v>
                </c:pt>
                <c:pt idx="57">
                  <c:v>41913</c:v>
                </c:pt>
                <c:pt idx="58">
                  <c:v>41944</c:v>
                </c:pt>
                <c:pt idx="59">
                  <c:v>41974</c:v>
                </c:pt>
                <c:pt idx="60">
                  <c:v>42005</c:v>
                </c:pt>
                <c:pt idx="61">
                  <c:v>42036</c:v>
                </c:pt>
                <c:pt idx="62">
                  <c:v>42064</c:v>
                </c:pt>
                <c:pt idx="63">
                  <c:v>42095</c:v>
                </c:pt>
                <c:pt idx="64">
                  <c:v>42125</c:v>
                </c:pt>
                <c:pt idx="65">
                  <c:v>42156</c:v>
                </c:pt>
                <c:pt idx="66">
                  <c:v>42186</c:v>
                </c:pt>
                <c:pt idx="67">
                  <c:v>42217</c:v>
                </c:pt>
                <c:pt idx="68">
                  <c:v>42248</c:v>
                </c:pt>
                <c:pt idx="69">
                  <c:v>42278</c:v>
                </c:pt>
                <c:pt idx="70">
                  <c:v>42309</c:v>
                </c:pt>
                <c:pt idx="71">
                  <c:v>42339</c:v>
                </c:pt>
                <c:pt idx="72">
                  <c:v>42370</c:v>
                </c:pt>
                <c:pt idx="73">
                  <c:v>42401</c:v>
                </c:pt>
                <c:pt idx="74">
                  <c:v>42430</c:v>
                </c:pt>
                <c:pt idx="75">
                  <c:v>42461</c:v>
                </c:pt>
                <c:pt idx="76">
                  <c:v>42491</c:v>
                </c:pt>
                <c:pt idx="77">
                  <c:v>42522</c:v>
                </c:pt>
              </c:numCache>
            </c:numRef>
          </c:cat>
          <c:val>
            <c:numRef>
              <c:f>Data!$AM$262:$AM$339</c:f>
              <c:numCache>
                <c:formatCode>General</c:formatCode>
                <c:ptCount val="78"/>
                <c:pt idx="33" formatCode="_(* #,##0_);_(* \(#,##0\);_(* &quot;-&quot;??_);_(@_)">
                  <c:v>1077542.95</c:v>
                </c:pt>
                <c:pt idx="34" formatCode="_(* #,##0_);_(* \(#,##0\);_(* &quot;-&quot;??_);_(@_)">
                  <c:v>1068693.25</c:v>
                </c:pt>
                <c:pt idx="35" formatCode="_(* #,##0_);_(* \(#,##0\);_(* &quot;-&quot;??_);_(@_)">
                  <c:v>1065194.7541172458</c:v>
                </c:pt>
                <c:pt idx="36" formatCode="_(* #,##0_);_(* \(#,##0\);_(* &quot;-&quot;??_);_(@_)">
                  <c:v>1061541.5114404738</c:v>
                </c:pt>
                <c:pt idx="37" formatCode="_(* #,##0_);_(* \(#,##0\);_(* &quot;-&quot;??_);_(@_)">
                  <c:v>1057850.7360007903</c:v>
                </c:pt>
                <c:pt idx="38" formatCode="_(* #,##0_);_(* \(#,##0\);_(* &quot;-&quot;??_);_(@_)">
                  <c:v>1054847.9596608349</c:v>
                </c:pt>
                <c:pt idx="39" formatCode="_(* #,##0_);_(* \(#,##0\);_(* &quot;-&quot;??_);_(@_)">
                  <c:v>1051509.7710008016</c:v>
                </c:pt>
                <c:pt idx="40" formatCode="_(* #,##0_);_(* \(#,##0\);_(* &quot;-&quot;??_);_(@_)">
                  <c:v>1048612.0388399791</c:v>
                </c:pt>
                <c:pt idx="41" formatCode="_(* #,##0_);_(* \(#,##0\);_(* &quot;-&quot;??_);_(@_)">
                  <c:v>1045889.1440782467</c:v>
                </c:pt>
                <c:pt idx="42" formatCode="_(* #,##0_);_(* \(#,##0\);_(* &quot;-&quot;??_);_(@_)">
                  <c:v>1043205.0433770311</c:v>
                </c:pt>
                <c:pt idx="43" formatCode="_(* #,##0_);_(* \(#,##0\);_(* &quot;-&quot;??_);_(@_)">
                  <c:v>1040800.3048828692</c:v>
                </c:pt>
                <c:pt idx="44" formatCode="_(* #,##0_);_(* \(#,##0\);_(* &quot;-&quot;??_);_(@_)">
                  <c:v>1038198.9908293494</c:v>
                </c:pt>
                <c:pt idx="45" formatCode="_(* #,##0_);_(* \(#,##0\);_(* &quot;-&quot;??_);_(@_)">
                  <c:v>1035689.773542873</c:v>
                </c:pt>
                <c:pt idx="46" formatCode="_(* #,##0_);_(* \(#,##0\);_(* &quot;-&quot;??_);_(@_)">
                  <c:v>1033103.7887445621</c:v>
                </c:pt>
                <c:pt idx="47" formatCode="_(* #,##0_);_(* \(#,##0\);_(* &quot;-&quot;??_);_(@_)">
                  <c:v>1031002.322440879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Data!$AN$3</c:f>
              <c:strCache>
                <c:ptCount val="1"/>
                <c:pt idx="0">
                  <c:v>Restore Prop 204</c:v>
                </c:pt>
              </c:strCache>
            </c:strRef>
          </c:tx>
          <c:spPr>
            <a:ln w="47625">
              <a:solidFill>
                <a:srgbClr val="7030A0"/>
              </a:solidFill>
              <a:prstDash val="lgDash"/>
            </a:ln>
          </c:spPr>
          <c:marker>
            <c:symbol val="none"/>
          </c:marker>
          <c:cat>
            <c:numRef>
              <c:f>Data!$B$262:$B$339</c:f>
              <c:numCache>
                <c:formatCode>mmm\-yy</c:formatCode>
                <c:ptCount val="78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  <c:pt idx="48">
                  <c:v>41640</c:v>
                </c:pt>
                <c:pt idx="49">
                  <c:v>41671</c:v>
                </c:pt>
                <c:pt idx="50">
                  <c:v>41699</c:v>
                </c:pt>
                <c:pt idx="51">
                  <c:v>41730</c:v>
                </c:pt>
                <c:pt idx="52">
                  <c:v>41760</c:v>
                </c:pt>
                <c:pt idx="53">
                  <c:v>41791</c:v>
                </c:pt>
                <c:pt idx="54">
                  <c:v>41821</c:v>
                </c:pt>
                <c:pt idx="55">
                  <c:v>41852</c:v>
                </c:pt>
                <c:pt idx="56">
                  <c:v>41883</c:v>
                </c:pt>
                <c:pt idx="57">
                  <c:v>41913</c:v>
                </c:pt>
                <c:pt idx="58">
                  <c:v>41944</c:v>
                </c:pt>
                <c:pt idx="59">
                  <c:v>41974</c:v>
                </c:pt>
                <c:pt idx="60">
                  <c:v>42005</c:v>
                </c:pt>
                <c:pt idx="61">
                  <c:v>42036</c:v>
                </c:pt>
                <c:pt idx="62">
                  <c:v>42064</c:v>
                </c:pt>
                <c:pt idx="63">
                  <c:v>42095</c:v>
                </c:pt>
                <c:pt idx="64">
                  <c:v>42125</c:v>
                </c:pt>
                <c:pt idx="65">
                  <c:v>42156</c:v>
                </c:pt>
                <c:pt idx="66">
                  <c:v>42186</c:v>
                </c:pt>
                <c:pt idx="67">
                  <c:v>42217</c:v>
                </c:pt>
                <c:pt idx="68">
                  <c:v>42248</c:v>
                </c:pt>
                <c:pt idx="69">
                  <c:v>42278</c:v>
                </c:pt>
                <c:pt idx="70">
                  <c:v>42309</c:v>
                </c:pt>
                <c:pt idx="71">
                  <c:v>42339</c:v>
                </c:pt>
                <c:pt idx="72">
                  <c:v>42370</c:v>
                </c:pt>
                <c:pt idx="73">
                  <c:v>42401</c:v>
                </c:pt>
                <c:pt idx="74">
                  <c:v>42430</c:v>
                </c:pt>
                <c:pt idx="75">
                  <c:v>42461</c:v>
                </c:pt>
                <c:pt idx="76">
                  <c:v>42491</c:v>
                </c:pt>
                <c:pt idx="77">
                  <c:v>42522</c:v>
                </c:pt>
              </c:numCache>
            </c:numRef>
          </c:cat>
          <c:val>
            <c:numRef>
              <c:f>Data!$AN$262:$AN$339</c:f>
              <c:numCache>
                <c:formatCode>General</c:formatCode>
                <c:ptCount val="78"/>
                <c:pt idx="47" formatCode="_(* #,##0_);_(* \(#,##0\);_(* &quot;-&quot;??_);_(@_)">
                  <c:v>1031002.322440879</c:v>
                </c:pt>
                <c:pt idx="48" formatCode="_(* #,##0_);_(* \(#,##0\);_(* &quot;-&quot;??_);_(@_)">
                  <c:v>1053069.9874481405</c:v>
                </c:pt>
                <c:pt idx="49" formatCode="_(* #,##0_);_(* \(#,##0\);_(* &quot;-&quot;??_);_(@_)">
                  <c:v>1074953.6174427783</c:v>
                </c:pt>
                <c:pt idx="50" formatCode="_(* #,##0_);_(* \(#,##0\);_(* &quot;-&quot;??_);_(@_)">
                  <c:v>1097316.8033398124</c:v>
                </c:pt>
                <c:pt idx="51" formatCode="_(* #,##0_);_(* \(#,##0\);_(* &quot;-&quot;??_);_(@_)">
                  <c:v>1119189.1208357161</c:v>
                </c:pt>
                <c:pt idx="52" formatCode="_(* #,##0_);_(* \(#,##0\);_(* &quot;-&quot;??_);_(@_)">
                  <c:v>1141412.5624128373</c:v>
                </c:pt>
                <c:pt idx="53" formatCode="_(* #,##0_);_(* \(#,##0\);_(* &quot;-&quot;??_);_(@_)">
                  <c:v>1159973.6688580452</c:v>
                </c:pt>
                <c:pt idx="54" formatCode="_(* #,##0_);_(* \(#,##0\);_(* &quot;-&quot;??_);_(@_)">
                  <c:v>1178203.7475174703</c:v>
                </c:pt>
                <c:pt idx="55" formatCode="_(* #,##0_);_(* \(#,##0\);_(* &quot;-&quot;??_);_(@_)">
                  <c:v>1196625.1888924555</c:v>
                </c:pt>
                <c:pt idx="56" formatCode="_(* #,##0_);_(* \(#,##0\);_(* &quot;-&quot;??_);_(@_)">
                  <c:v>1214730.211927067</c:v>
                </c:pt>
                <c:pt idx="57" formatCode="_(* #,##0_);_(* \(#,##0\);_(* &quot;-&quot;??_);_(@_)">
                  <c:v>1214236.2474059279</c:v>
                </c:pt>
                <c:pt idx="58" formatCode="_(* #,##0_);_(* \(#,##0\);_(* &quot;-&quot;??_);_(@_)">
                  <c:v>1213563.5967934125</c:v>
                </c:pt>
                <c:pt idx="59" formatCode="_(* #,##0_);_(* \(#,##0\);_(* &quot;-&quot;??_);_(@_)">
                  <c:v>1213319.3446808248</c:v>
                </c:pt>
                <c:pt idx="60" formatCode="_(* #,##0_);_(* \(#,##0\);_(* &quot;-&quot;??_);_(@_)">
                  <c:v>1212793.1033145138</c:v>
                </c:pt>
                <c:pt idx="61" formatCode="_(* #,##0_);_(* \(#,##0\);_(* &quot;-&quot;??_);_(@_)">
                  <c:v>1212069.5222918799</c:v>
                </c:pt>
                <c:pt idx="62" formatCode="_(* #,##0_);_(* \(#,##0\);_(* &quot;-&quot;??_);_(@_)">
                  <c:v>1211860.8075820697</c:v>
                </c:pt>
                <c:pt idx="63" formatCode="_(* #,##0_);_(* \(#,##0\);_(* &quot;-&quot;??_);_(@_)">
                  <c:v>1211125.5889738633</c:v>
                </c:pt>
                <c:pt idx="64" formatCode="_(* #,##0_);_(* \(#,##0\);_(* &quot;-&quot;??_);_(@_)">
                  <c:v>1210767.1404424072</c:v>
                </c:pt>
                <c:pt idx="65" formatCode="_(* #,##0_);_(* \(#,##0\);_(* &quot;-&quot;??_);_(@_)">
                  <c:v>1210483.2598807856</c:v>
                </c:pt>
                <c:pt idx="66" formatCode="_(* #,##0_);_(* \(#,##0\);_(* &quot;-&quot;??_);_(@_)">
                  <c:v>1210122.0119114802</c:v>
                </c:pt>
                <c:pt idx="67" formatCode="_(* #,##0_);_(* \(#,##0\);_(* &quot;-&quot;??_);_(@_)">
                  <c:v>1209965.7230597127</c:v>
                </c:pt>
                <c:pt idx="68" formatCode="_(* #,##0_);_(* \(#,##0\);_(* &quot;-&quot;??_);_(@_)">
                  <c:v>1209470.664110187</c:v>
                </c:pt>
                <c:pt idx="69" formatCode="_(* #,##0_);_(* \(#,##0\);_(* &quot;-&quot;??_);_(@_)">
                  <c:v>1208972.0629876559</c:v>
                </c:pt>
                <c:pt idx="70" formatCode="_(* #,##0_);_(* \(#,##0\);_(* &quot;-&quot;??_);_(@_)">
                  <c:v>1208282.3853965509</c:v>
                </c:pt>
                <c:pt idx="71" formatCode="_(* #,##0_);_(* \(#,##0\);_(* &quot;-&quot;??_);_(@_)">
                  <c:v>1208050.8874898111</c:v>
                </c:pt>
                <c:pt idx="72" formatCode="_(* #,##0_);_(* \(#,##0\);_(* &quot;-&quot;??_);_(@_)">
                  <c:v>1207517.8536862256</c:v>
                </c:pt>
                <c:pt idx="73" formatCode="_(* #,##0_);_(* \(#,##0\);_(* &quot;-&quot;??_);_(@_)">
                  <c:v>1206774.0511285765</c:v>
                </c:pt>
                <c:pt idx="74" formatCode="_(* #,##0_);_(* \(#,##0\);_(* &quot;-&quot;??_);_(@_)">
                  <c:v>1206580.300594524</c:v>
                </c:pt>
                <c:pt idx="75" formatCode="_(* #,##0_);_(* \(#,##0\);_(* &quot;-&quot;??_);_(@_)">
                  <c:v>1205824.2857190508</c:v>
                </c:pt>
                <c:pt idx="76" formatCode="_(* #,##0_);_(* \(#,##0\);_(* &quot;-&quot;??_);_(@_)">
                  <c:v>1205470.5617235205</c:v>
                </c:pt>
                <c:pt idx="77" formatCode="_(* #,##0_);_(* \(#,##0\);_(* &quot;-&quot;??_);_(@_)">
                  <c:v>1205196.3116128384</c:v>
                </c:pt>
              </c:numCache>
            </c:numRef>
          </c:val>
          <c:smooth val="0"/>
        </c:ser>
        <c:ser>
          <c:idx val="1"/>
          <c:order val="3"/>
          <c:tx>
            <c:strRef>
              <c:f>Data!$AO$3</c:f>
              <c:strCache>
                <c:ptCount val="1"/>
                <c:pt idx="0">
                  <c:v>Expand to 133%</c:v>
                </c:pt>
              </c:strCache>
            </c:strRef>
          </c:tx>
          <c:spPr>
            <a:ln w="44450">
              <a:solidFill>
                <a:srgbClr val="00B050"/>
              </a:solidFill>
              <a:prstDash val="lgDash"/>
            </a:ln>
          </c:spPr>
          <c:marker>
            <c:symbol val="none"/>
          </c:marker>
          <c:cat>
            <c:numRef>
              <c:f>Data!$B$262:$B$339</c:f>
              <c:numCache>
                <c:formatCode>mmm\-yy</c:formatCode>
                <c:ptCount val="78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  <c:pt idx="48">
                  <c:v>41640</c:v>
                </c:pt>
                <c:pt idx="49">
                  <c:v>41671</c:v>
                </c:pt>
                <c:pt idx="50">
                  <c:v>41699</c:v>
                </c:pt>
                <c:pt idx="51">
                  <c:v>41730</c:v>
                </c:pt>
                <c:pt idx="52">
                  <c:v>41760</c:v>
                </c:pt>
                <c:pt idx="53">
                  <c:v>41791</c:v>
                </c:pt>
                <c:pt idx="54">
                  <c:v>41821</c:v>
                </c:pt>
                <c:pt idx="55">
                  <c:v>41852</c:v>
                </c:pt>
                <c:pt idx="56">
                  <c:v>41883</c:v>
                </c:pt>
                <c:pt idx="57">
                  <c:v>41913</c:v>
                </c:pt>
                <c:pt idx="58">
                  <c:v>41944</c:v>
                </c:pt>
                <c:pt idx="59">
                  <c:v>41974</c:v>
                </c:pt>
                <c:pt idx="60">
                  <c:v>42005</c:v>
                </c:pt>
                <c:pt idx="61">
                  <c:v>42036</c:v>
                </c:pt>
                <c:pt idx="62">
                  <c:v>42064</c:v>
                </c:pt>
                <c:pt idx="63">
                  <c:v>42095</c:v>
                </c:pt>
                <c:pt idx="64">
                  <c:v>42125</c:v>
                </c:pt>
                <c:pt idx="65">
                  <c:v>42156</c:v>
                </c:pt>
                <c:pt idx="66">
                  <c:v>42186</c:v>
                </c:pt>
                <c:pt idx="67">
                  <c:v>42217</c:v>
                </c:pt>
                <c:pt idx="68">
                  <c:v>42248</c:v>
                </c:pt>
                <c:pt idx="69">
                  <c:v>42278</c:v>
                </c:pt>
                <c:pt idx="70">
                  <c:v>42309</c:v>
                </c:pt>
                <c:pt idx="71">
                  <c:v>42339</c:v>
                </c:pt>
                <c:pt idx="72">
                  <c:v>42370</c:v>
                </c:pt>
                <c:pt idx="73">
                  <c:v>42401</c:v>
                </c:pt>
                <c:pt idx="74">
                  <c:v>42430</c:v>
                </c:pt>
                <c:pt idx="75">
                  <c:v>42461</c:v>
                </c:pt>
                <c:pt idx="76">
                  <c:v>42491</c:v>
                </c:pt>
                <c:pt idx="77">
                  <c:v>42522</c:v>
                </c:pt>
              </c:numCache>
            </c:numRef>
          </c:cat>
          <c:val>
            <c:numRef>
              <c:f>Data!$AO$262:$AO$339</c:f>
              <c:numCache>
                <c:formatCode>General</c:formatCode>
                <c:ptCount val="78"/>
                <c:pt idx="47" formatCode="_(* #,##0_);_(* \(#,##0\);_(* &quot;-&quot;??_);_(@_)">
                  <c:v>1031002.322440879</c:v>
                </c:pt>
                <c:pt idx="48" formatCode="_(* #,##0_);_(* \(#,##0\);_(* &quot;-&quot;??_);_(@_)">
                  <c:v>1060033.5874481408</c:v>
                </c:pt>
                <c:pt idx="49" formatCode="_(* #,##0_);_(* \(#,##0\);_(* &quot;-&quot;??_);_(@_)">
                  <c:v>1088880.8174427783</c:v>
                </c:pt>
                <c:pt idx="50" formatCode="_(* #,##0_);_(* \(#,##0\);_(* &quot;-&quot;??_);_(@_)">
                  <c:v>1118207.6033398118</c:v>
                </c:pt>
                <c:pt idx="51" formatCode="_(* #,##0_);_(* \(#,##0\);_(* &quot;-&quot;??_);_(@_)">
                  <c:v>1147043.5208357163</c:v>
                </c:pt>
                <c:pt idx="52" formatCode="_(* #,##0_);_(* \(#,##0\);_(* &quot;-&quot;??_);_(@_)">
                  <c:v>1176230.5624128373</c:v>
                </c:pt>
                <c:pt idx="53" formatCode="_(* #,##0_);_(* \(#,##0\);_(* &quot;-&quot;??_);_(@_)">
                  <c:v>1200594.6688580452</c:v>
                </c:pt>
                <c:pt idx="54" formatCode="_(* #,##0_);_(* \(#,##0\);_(* &quot;-&quot;??_);_(@_)">
                  <c:v>1224627.7475174703</c:v>
                </c:pt>
                <c:pt idx="55" formatCode="_(* #,##0_);_(* \(#,##0\);_(* &quot;-&quot;??_);_(@_)">
                  <c:v>1248852.1888924555</c:v>
                </c:pt>
                <c:pt idx="56" formatCode="_(* #,##0_);_(* \(#,##0\);_(* &quot;-&quot;??_);_(@_)">
                  <c:v>1272760.211927067</c:v>
                </c:pt>
                <c:pt idx="57" formatCode="_(* #,##0_);_(* \(#,##0\);_(* &quot;-&quot;??_);_(@_)">
                  <c:v>1272376.5644984634</c:v>
                </c:pt>
                <c:pt idx="58" formatCode="_(* #,##0_);_(* \(#,##0\);_(* &quot;-&quot;??_);_(@_)">
                  <c:v>1271814.4406951955</c:v>
                </c:pt>
                <c:pt idx="59" formatCode="_(* #,##0_);_(* \(#,##0\);_(* &quot;-&quot;??_);_(@_)">
                  <c:v>1271680.9255072509</c:v>
                </c:pt>
                <c:pt idx="60" formatCode="_(* #,##0_);_(* \(#,##0\);_(* &quot;-&quot;??_);_(@_)">
                  <c:v>1271265.631580411</c:v>
                </c:pt>
                <c:pt idx="61" formatCode="_(* #,##0_);_(* \(#,##0\);_(* &quot;-&quot;??_);_(@_)">
                  <c:v>1270653.2089122741</c:v>
                </c:pt>
                <c:pt idx="62" formatCode="_(* #,##0_);_(* \(#,##0\);_(* &quot;-&quot;??_);_(@_)">
                  <c:v>1270555.8638729437</c:v>
                </c:pt>
                <c:pt idx="63" formatCode="_(* #,##0_);_(* \(#,##0\);_(* &quot;-&quot;??_);_(@_)">
                  <c:v>1269932.2266529179</c:v>
                </c:pt>
                <c:pt idx="64" formatCode="_(* #,##0_);_(* \(#,##0\);_(* &quot;-&quot;??_);_(@_)">
                  <c:v>1269685.5716298292</c:v>
                </c:pt>
                <c:pt idx="65" formatCode="_(* #,##0_);_(* \(#,##0\);_(* &quot;-&quot;??_);_(@_)">
                  <c:v>1269513.6971000079</c:v>
                </c:pt>
                <c:pt idx="66" formatCode="_(* #,##0_);_(* \(#,##0\);_(* &quot;-&quot;??_);_(@_)">
                  <c:v>1269264.6680899486</c:v>
                </c:pt>
                <c:pt idx="67" formatCode="_(* #,##0_);_(* \(#,##0\);_(* &quot;-&quot;??_);_(@_)">
                  <c:v>1269220.8115296585</c:v>
                </c:pt>
                <c:pt idx="68" formatCode="_(* #,##0_);_(* \(#,##0\);_(* &quot;-&quot;??_);_(@_)">
                  <c:v>1268838.3986093916</c:v>
                </c:pt>
                <c:pt idx="69" formatCode="_(* #,##0_);_(* \(#,##0\);_(* &quot;-&quot;??_);_(@_)">
                  <c:v>1268450.1403656218</c:v>
                </c:pt>
                <c:pt idx="70" formatCode="_(* #,##0_);_(* \(#,##0\);_(* &quot;-&quot;??_);_(@_)">
                  <c:v>1267871.0107402843</c:v>
                </c:pt>
                <c:pt idx="71" formatCode="_(* #,##0_);_(* \(#,##0\);_(* &quot;-&quot;??_);_(@_)">
                  <c:v>1267750.2662674987</c:v>
                </c:pt>
                <c:pt idx="72" formatCode="_(* #,##0_);_(* \(#,##0\);_(* &quot;-&quot;??_);_(@_)">
                  <c:v>1267328.1917479448</c:v>
                </c:pt>
                <c:pt idx="73" formatCode="_(* #,##0_);_(* \(#,##0\);_(* &quot;-&quot;??_);_(@_)">
                  <c:v>1266695.5547070042</c:v>
                </c:pt>
                <c:pt idx="74" formatCode="_(* #,##0_);_(* \(#,##0\);_(* &quot;-&quot;??_);_(@_)">
                  <c:v>1266613.1763056491</c:v>
                </c:pt>
                <c:pt idx="75" formatCode="_(* #,##0_);_(* \(#,##0\);_(* &quot;-&quot;??_);_(@_)">
                  <c:v>1265968.7405628841</c:v>
                </c:pt>
                <c:pt idx="76" formatCode="_(* #,##0_);_(* \(#,##0\);_(* &quot;-&quot;??_);_(@_)">
                  <c:v>1265726.8030848117</c:v>
                </c:pt>
                <c:pt idx="77" formatCode="_(* #,##0_);_(* \(#,##0\);_(* &quot;-&quot;??_);_(@_)">
                  <c:v>1265564.5472617876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Data!$AL$3</c:f>
              <c:strCache>
                <c:ptCount val="1"/>
                <c:pt idx="0">
                  <c:v>Drop on 1/1/14</c:v>
                </c:pt>
              </c:strCache>
            </c:strRef>
          </c:tx>
          <c:spPr>
            <a:ln w="44450">
              <a:solidFill>
                <a:srgbClr val="00B0F0"/>
              </a:solidFill>
              <a:prstDash val="lgDash"/>
            </a:ln>
          </c:spPr>
          <c:marker>
            <c:symbol val="none"/>
          </c:marker>
          <c:cat>
            <c:numRef>
              <c:f>Data!$B$262:$B$339</c:f>
              <c:numCache>
                <c:formatCode>mmm\-yy</c:formatCode>
                <c:ptCount val="78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  <c:pt idx="48">
                  <c:v>41640</c:v>
                </c:pt>
                <c:pt idx="49">
                  <c:v>41671</c:v>
                </c:pt>
                <c:pt idx="50">
                  <c:v>41699</c:v>
                </c:pt>
                <c:pt idx="51">
                  <c:v>41730</c:v>
                </c:pt>
                <c:pt idx="52">
                  <c:v>41760</c:v>
                </c:pt>
                <c:pt idx="53">
                  <c:v>41791</c:v>
                </c:pt>
                <c:pt idx="54">
                  <c:v>41821</c:v>
                </c:pt>
                <c:pt idx="55">
                  <c:v>41852</c:v>
                </c:pt>
                <c:pt idx="56">
                  <c:v>41883</c:v>
                </c:pt>
                <c:pt idx="57">
                  <c:v>41913</c:v>
                </c:pt>
                <c:pt idx="58">
                  <c:v>41944</c:v>
                </c:pt>
                <c:pt idx="59">
                  <c:v>41974</c:v>
                </c:pt>
                <c:pt idx="60">
                  <c:v>42005</c:v>
                </c:pt>
                <c:pt idx="61">
                  <c:v>42036</c:v>
                </c:pt>
                <c:pt idx="62">
                  <c:v>42064</c:v>
                </c:pt>
                <c:pt idx="63">
                  <c:v>42095</c:v>
                </c:pt>
                <c:pt idx="64">
                  <c:v>42125</c:v>
                </c:pt>
                <c:pt idx="65">
                  <c:v>42156</c:v>
                </c:pt>
                <c:pt idx="66">
                  <c:v>42186</c:v>
                </c:pt>
                <c:pt idx="67">
                  <c:v>42217</c:v>
                </c:pt>
                <c:pt idx="68">
                  <c:v>42248</c:v>
                </c:pt>
                <c:pt idx="69">
                  <c:v>42278</c:v>
                </c:pt>
                <c:pt idx="70">
                  <c:v>42309</c:v>
                </c:pt>
                <c:pt idx="71">
                  <c:v>42339</c:v>
                </c:pt>
                <c:pt idx="72">
                  <c:v>42370</c:v>
                </c:pt>
                <c:pt idx="73">
                  <c:v>42401</c:v>
                </c:pt>
                <c:pt idx="74">
                  <c:v>42430</c:v>
                </c:pt>
                <c:pt idx="75">
                  <c:v>42461</c:v>
                </c:pt>
                <c:pt idx="76">
                  <c:v>42491</c:v>
                </c:pt>
                <c:pt idx="77">
                  <c:v>42522</c:v>
                </c:pt>
              </c:numCache>
            </c:numRef>
          </c:cat>
          <c:val>
            <c:numRef>
              <c:f>Data!$AL$262:$AL$339</c:f>
              <c:numCache>
                <c:formatCode>General</c:formatCode>
                <c:ptCount val="78"/>
                <c:pt idx="47" formatCode="_(* #,##0_);_(* \(#,##0\);_(* &quot;-&quot;??_);_(@_)">
                  <c:v>1031002.322440879</c:v>
                </c:pt>
                <c:pt idx="48" formatCode="_(* #,##0_);_(* \(#,##0\);_(* &quot;-&quot;??_);_(@_)">
                  <c:v>982294.92477003392</c:v>
                </c:pt>
                <c:pt idx="49" formatCode="_(* #,##0_);_(* \(#,##0\);_(* &quot;-&quot;??_);_(@_)">
                  <c:v>981787.32428074174</c:v>
                </c:pt>
                <c:pt idx="50" formatCode="_(* #,##0_);_(* \(#,##0\);_(* &quot;-&quot;??_);_(@_)">
                  <c:v>981759.27969384426</c:v>
                </c:pt>
                <c:pt idx="51" formatCode="_(* #,##0_);_(* \(#,##0\);_(* &quot;-&quot;??_);_(@_)">
                  <c:v>981240.36670581833</c:v>
                </c:pt>
                <c:pt idx="52" formatCode="_(* #,##0_);_(* \(#,##0\);_(* &quot;-&quot;??_);_(@_)">
                  <c:v>981072.57779900718</c:v>
                </c:pt>
                <c:pt idx="53" formatCode="_(* #,##0_);_(* \(#,##0\);_(* &quot;-&quot;??_);_(@_)">
                  <c:v>980974.32550760743</c:v>
                </c:pt>
                <c:pt idx="54" formatCode="_(* #,##0_);_(* \(#,##0\);_(* &quot;-&quot;??_);_(@_)">
                  <c:v>980545.04543042253</c:v>
                </c:pt>
                <c:pt idx="55" formatCode="_(* #,##0_);_(* \(#,##0\);_(* &quot;-&quot;??_);_(@_)">
                  <c:v>980307.12806879939</c:v>
                </c:pt>
                <c:pt idx="56" formatCode="_(* #,##0_);_(* \(#,##0\);_(* &quot;-&quot;??_);_(@_)">
                  <c:v>979752.79236680199</c:v>
                </c:pt>
                <c:pt idx="57" formatCode="_(* #,##0_);_(* \(#,##0\);_(* &quot;-&quot;??_);_(@_)">
                  <c:v>979197.0690136007</c:v>
                </c:pt>
                <c:pt idx="58" formatCode="_(* #,##0_);_(* \(#,##0\);_(* &quot;-&quot;??_);_(@_)">
                  <c:v>978462.54146033106</c:v>
                </c:pt>
                <c:pt idx="59" formatCode="_(* #,##0_);_(* \(#,##0\);_(* &quot;-&quot;??_);_(@_)">
                  <c:v>978156.29407242569</c:v>
                </c:pt>
                <c:pt idx="60" formatCode="_(* #,##0_);_(* \(#,##0\);_(* &quot;-&quot;??_);_(@_)">
                  <c:v>977567.93886992719</c:v>
                </c:pt>
                <c:pt idx="61" formatCode="_(* #,##0_);_(* \(#,##0\);_(* &quot;-&quot;??_);_(@_)">
                  <c:v>976782.12522349739</c:v>
                </c:pt>
                <c:pt idx="62" formatCode="_(* #,##0_);_(* \(#,##0\);_(* &quot;-&quot;??_);_(@_)">
                  <c:v>976511.05887511326</c:v>
                </c:pt>
                <c:pt idx="63" formatCode="_(* #,##0_);_(* \(#,##0\);_(* &quot;-&quot;??_);_(@_)">
                  <c:v>975713.36938594771</c:v>
                </c:pt>
                <c:pt idx="64" formatCode="_(* #,##0_);_(* \(#,##0\);_(* &quot;-&quot;??_);_(@_)">
                  <c:v>975292.33050310682</c:v>
                </c:pt>
                <c:pt idx="65" formatCode="_(* #,##0_);_(* \(#,##0\);_(* &quot;-&quot;??_);_(@_)">
                  <c:v>974945.7398911966</c:v>
                </c:pt>
                <c:pt idx="66" formatCode="_(* #,##0_);_(* \(#,##0\);_(* &quot;-&quot;??_);_(@_)">
                  <c:v>974521.66194378422</c:v>
                </c:pt>
                <c:pt idx="67" formatCode="_(* #,##0_);_(* \(#,##0\);_(* &quot;-&quot;??_);_(@_)">
                  <c:v>974302.42295674072</c:v>
                </c:pt>
                <c:pt idx="68" formatCode="_(* #,##0_);_(* \(#,##0\);_(* &quot;-&quot;??_);_(@_)">
                  <c:v>973744.29348497721</c:v>
                </c:pt>
                <c:pt idx="69" formatCode="_(* #,##0_);_(* \(#,##0\);_(* &quot;-&quot;??_);_(@_)">
                  <c:v>973184.72354850895</c:v>
                </c:pt>
                <c:pt idx="70" formatCode="_(* #,##0_);_(* \(#,##0\);_(* &quot;-&quot;??_);_(@_)">
                  <c:v>972433.96464617015</c:v>
                </c:pt>
                <c:pt idx="71" formatCode="_(* #,##0_);_(* \(#,##0\);_(* &quot;-&quot;??_);_(@_)">
                  <c:v>972141.27272332297</c:v>
                </c:pt>
                <c:pt idx="72" formatCode="_(* #,##0_);_(* \(#,##0\);_(* &quot;-&quot;??_);_(@_)">
                  <c:v>971546.9319907988</c:v>
                </c:pt>
                <c:pt idx="73" formatCode="_(* #,##0_);_(* \(#,##0\);_(* &quot;-&quot;??_);_(@_)">
                  <c:v>970741.70938303601</c:v>
                </c:pt>
                <c:pt idx="74" formatCode="_(* #,##0_);_(* \(#,##0\);_(* &quot;-&quot;??_);_(@_)">
                  <c:v>970486.42546896939</c:v>
                </c:pt>
                <c:pt idx="75" formatCode="_(* #,##0_);_(* \(#,##0\);_(* &quot;-&quot;??_);_(@_)">
                  <c:v>969668.76367446873</c:v>
                </c:pt>
                <c:pt idx="76" formatCode="_(* #,##0_);_(* \(#,##0\);_(* &quot;-&quot;??_);_(@_)">
                  <c:v>969253.27901140111</c:v>
                </c:pt>
                <c:pt idx="77" formatCode="_(* #,##0_);_(* \(#,##0\);_(* &quot;-&quot;??_);_(@_)">
                  <c:v>968917.15427478589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360832"/>
        <c:axId val="48641152"/>
      </c:lineChart>
      <c:dateAx>
        <c:axId val="48360832"/>
        <c:scaling>
          <c:orientation val="minMax"/>
        </c:scaling>
        <c:delete val="0"/>
        <c:axPos val="b"/>
        <c:numFmt formatCode="mmm\-yy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48641152"/>
        <c:crosses val="autoZero"/>
        <c:auto val="1"/>
        <c:lblOffset val="100"/>
        <c:baseTimeUnit val="months"/>
        <c:majorUnit val="4"/>
        <c:majorTimeUnit val="months"/>
        <c:minorUnit val="1"/>
        <c:minorTimeUnit val="months"/>
      </c:dateAx>
      <c:valAx>
        <c:axId val="48641152"/>
        <c:scaling>
          <c:orientation val="minMax"/>
          <c:max val="1500000"/>
          <c:min val="0"/>
        </c:scaling>
        <c:delete val="0"/>
        <c:axPos val="l"/>
        <c:majorGridlines>
          <c:spPr>
            <a:ln w="12700">
              <a:solidFill>
                <a:srgbClr val="000000"/>
              </a:solidFill>
              <a:prstDash val="solid"/>
            </a:ln>
          </c:spPr>
        </c:majorGridlines>
        <c:numFmt formatCode="_(* #,##0_);_(* \(#,##0\);_(* &quot;-&quot;??_);_(@_)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48360832"/>
        <c:crosses val="autoZero"/>
        <c:crossBetween val="between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Dollars (in Millions)</c:v>
          </c:tx>
          <c:invertIfNegative val="0"/>
          <c:dLbls>
            <c:dLbl>
              <c:idx val="0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5.4270935446451888E-17"/>
                  <c:y val="5.00178255927566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 i="0" baseline="0">
                    <a:latin typeface="Calibri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'[Copy of GME Funding.xls]Sheet1'!$B$4:$B$15</c:f>
              <c:numCache>
                <c:formatCode>General</c:formatCode>
                <c:ptCount val="1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</c:numCache>
            </c:numRef>
          </c:cat>
          <c:val>
            <c:numRef>
              <c:f>'[Copy of GME Funding.xls]Sheet1'!$C$4:$C$15</c:f>
              <c:numCache>
                <c:formatCode>General</c:formatCode>
                <c:ptCount val="12"/>
                <c:pt idx="0">
                  <c:v>18</c:v>
                </c:pt>
                <c:pt idx="1">
                  <c:v>18</c:v>
                </c:pt>
                <c:pt idx="2">
                  <c:v>19</c:v>
                </c:pt>
                <c:pt idx="3">
                  <c:v>20</c:v>
                </c:pt>
                <c:pt idx="4">
                  <c:v>21</c:v>
                </c:pt>
                <c:pt idx="5">
                  <c:v>22</c:v>
                </c:pt>
                <c:pt idx="6">
                  <c:v>33</c:v>
                </c:pt>
                <c:pt idx="7">
                  <c:v>68</c:v>
                </c:pt>
                <c:pt idx="8">
                  <c:v>81</c:v>
                </c:pt>
                <c:pt idx="9">
                  <c:v>86</c:v>
                </c:pt>
                <c:pt idx="10">
                  <c:v>113</c:v>
                </c:pt>
                <c:pt idx="11">
                  <c:v>126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axId val="47925888"/>
        <c:axId val="47939968"/>
      </c:barChart>
      <c:lineChart>
        <c:grouping val="standard"/>
        <c:varyColors val="0"/>
        <c:ser>
          <c:idx val="1"/>
          <c:order val="1"/>
          <c:tx>
            <c:v>Number of Resident Slots</c:v>
          </c:tx>
          <c:marker>
            <c:symbol val="none"/>
          </c:marker>
          <c:dLbls>
            <c:dLbl>
              <c:idx val="6"/>
              <c:layout>
                <c:manualLayout>
                  <c:x val="-2.7589805353118484E-2"/>
                  <c:y val="-4.349376138500575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spPr/>
              <c:txPr>
                <a:bodyPr/>
                <a:lstStyle/>
                <a:p>
                  <a:pPr>
                    <a:defRPr b="1" i="0" baseline="0">
                      <a:latin typeface="Calibri" pitchFamily="34" charset="0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'[Copy of GME Funding.xls]Sheet1'!$D$4:$D$15</c:f>
              <c:numCache>
                <c:formatCode>General</c:formatCode>
                <c:ptCount val="12"/>
                <c:pt idx="6">
                  <c:v>1262</c:v>
                </c:pt>
                <c:pt idx="7">
                  <c:v>1355</c:v>
                </c:pt>
                <c:pt idx="8">
                  <c:v>1360</c:v>
                </c:pt>
                <c:pt idx="9">
                  <c:v>1463</c:v>
                </c:pt>
                <c:pt idx="10">
                  <c:v>1512</c:v>
                </c:pt>
                <c:pt idx="11">
                  <c:v>1588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941504"/>
        <c:axId val="47943040"/>
      </c:lineChart>
      <c:catAx>
        <c:axId val="47925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 baseline="0">
                <a:latin typeface="Calibri" pitchFamily="34" charset="0"/>
              </a:defRPr>
            </a:pPr>
            <a:endParaRPr lang="en-US"/>
          </a:p>
        </c:txPr>
        <c:crossAx val="47939968"/>
        <c:crosses val="autoZero"/>
        <c:auto val="1"/>
        <c:lblAlgn val="ctr"/>
        <c:lblOffset val="100"/>
        <c:noMultiLvlLbl val="0"/>
      </c:catAx>
      <c:valAx>
        <c:axId val="479399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47925888"/>
        <c:crosses val="autoZero"/>
        <c:crossBetween val="between"/>
      </c:valAx>
      <c:catAx>
        <c:axId val="47941504"/>
        <c:scaling>
          <c:orientation val="minMax"/>
        </c:scaling>
        <c:delete val="1"/>
        <c:axPos val="b"/>
        <c:majorTickMark val="out"/>
        <c:minorTickMark val="none"/>
        <c:tickLblPos val="nextTo"/>
        <c:crossAx val="47943040"/>
        <c:crosses val="autoZero"/>
        <c:auto val="1"/>
        <c:lblAlgn val="ctr"/>
        <c:lblOffset val="100"/>
        <c:noMultiLvlLbl val="0"/>
      </c:catAx>
      <c:valAx>
        <c:axId val="47943040"/>
        <c:scaling>
          <c:orientation val="minMax"/>
          <c:max val="2000"/>
          <c:min val="1000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 i="0" baseline="0">
                <a:latin typeface="Calibri" pitchFamily="34" charset="0"/>
              </a:defRPr>
            </a:pPr>
            <a:endParaRPr lang="en-US"/>
          </a:p>
        </c:txPr>
        <c:crossAx val="47941504"/>
        <c:crosses val="max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0.7585</cdr:x>
      <cdr:y>0.63875</cdr:y>
    </cdr:from>
    <cdr:to>
      <cdr:x>0.85725</cdr:x>
      <cdr:y>0.72225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509466" y="3717381"/>
          <a:ext cx="847475" cy="48595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18288" tIns="0" rIns="0" bIns="0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endParaRPr lang="en-US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0.72187</cdr:x>
      <cdr:y>0.80226</cdr:y>
    </cdr:from>
    <cdr:to>
      <cdr:x>0.9766</cdr:x>
      <cdr:y>0.97266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257013" y="5035758"/>
          <a:ext cx="2207936" cy="10696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baseline="0"/>
        </a:p>
      </cdr:txBody>
    </cdr:sp>
  </cdr:relSizeAnchor>
  <cdr:relSizeAnchor xmlns:cdr="http://schemas.openxmlformats.org/drawingml/2006/chartDrawing">
    <cdr:from>
      <cdr:x>0.78885</cdr:x>
      <cdr:y>0.93743</cdr:y>
    </cdr:from>
    <cdr:to>
      <cdr:x>0.98701</cdr:x>
      <cdr:y>0.98726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6837542" y="5875317"/>
          <a:ext cx="1717602" cy="31230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2700" cmpd="dbl">
          <a:noFill/>
        </a:ln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en-US" sz="1200"/>
            <a:t>*Currently frozen</a:t>
          </a:r>
        </a:p>
      </cdr:txBody>
    </cdr:sp>
  </cdr:relSizeAnchor>
  <cdr:relSizeAnchor xmlns:cdr="http://schemas.openxmlformats.org/drawingml/2006/chartDrawing">
    <cdr:from>
      <cdr:x>0.72187</cdr:x>
      <cdr:y>0.80226</cdr:y>
    </cdr:from>
    <cdr:to>
      <cdr:x>0.9766</cdr:x>
      <cdr:y>0.97266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6257013" y="5035758"/>
          <a:ext cx="2207936" cy="10696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baseline="0"/>
        </a:p>
      </cdr:txBody>
    </cdr:sp>
  </cdr:relSizeAnchor>
  <cdr:relSizeAnchor xmlns:cdr="http://schemas.openxmlformats.org/drawingml/2006/chartDrawing">
    <cdr:from>
      <cdr:x>0.72187</cdr:x>
      <cdr:y>0.80226</cdr:y>
    </cdr:from>
    <cdr:to>
      <cdr:x>0.9766</cdr:x>
      <cdr:y>0.97266</cdr:y>
    </cdr:to>
    <cdr:sp macro="" textlink="">
      <cdr:nvSpPr>
        <cdr:cNvPr id="58" name="TextBox 1"/>
        <cdr:cNvSpPr txBox="1"/>
      </cdr:nvSpPr>
      <cdr:spPr>
        <a:xfrm xmlns:a="http://schemas.openxmlformats.org/drawingml/2006/main">
          <a:off x="6257013" y="5035758"/>
          <a:ext cx="2207936" cy="10696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baseline="0"/>
        </a:p>
      </cdr:txBody>
    </cdr:sp>
  </cdr:relSizeAnchor>
  <cdr:relSizeAnchor xmlns:cdr="http://schemas.openxmlformats.org/drawingml/2006/chartDrawing">
    <cdr:from>
      <cdr:x>0.72187</cdr:x>
      <cdr:y>0.80226</cdr:y>
    </cdr:from>
    <cdr:to>
      <cdr:x>0.9766</cdr:x>
      <cdr:y>0.97266</cdr:y>
    </cdr:to>
    <cdr:sp macro="" textlink="">
      <cdr:nvSpPr>
        <cdr:cNvPr id="81" name="TextBox 1"/>
        <cdr:cNvSpPr txBox="1"/>
      </cdr:nvSpPr>
      <cdr:spPr>
        <a:xfrm xmlns:a="http://schemas.openxmlformats.org/drawingml/2006/main">
          <a:off x="6257013" y="5035758"/>
          <a:ext cx="2207936" cy="10696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baseline="0"/>
        </a:p>
      </cdr:txBody>
    </cdr:sp>
  </cdr:relSizeAnchor>
  <cdr:relSizeAnchor xmlns:cdr="http://schemas.openxmlformats.org/drawingml/2006/chartDrawing">
    <cdr:from>
      <cdr:x>0.4386</cdr:x>
      <cdr:y>0.40299</cdr:y>
    </cdr:from>
    <cdr:to>
      <cdr:x>0.72807</cdr:x>
      <cdr:y>0.50746</cdr:y>
    </cdr:to>
    <cdr:sp macro="" textlink="">
      <cdr:nvSpPr>
        <cdr:cNvPr id="8" name="Straight Connector 7"/>
        <cdr:cNvSpPr/>
      </cdr:nvSpPr>
      <cdr:spPr>
        <a:xfrm xmlns:a="http://schemas.openxmlformats.org/drawingml/2006/main">
          <a:off x="3810000" y="2057400"/>
          <a:ext cx="2514600" cy="53340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0.43462</cdr:x>
      <cdr:y>0.41318</cdr:y>
    </cdr:from>
    <cdr:to>
      <cdr:x>0.97636</cdr:x>
      <cdr:y>0.51291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545701" y="2209800"/>
          <a:ext cx="4419603" cy="53339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dirty="0" smtClean="0"/>
            <a:t>If Arizona does not expand, it may have to eliminate coverage for remaining 50,000 Childless Adults on 1/1/14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0.38792</cdr:x>
      <cdr:y>0.22796</cdr:y>
    </cdr:from>
    <cdr:to>
      <cdr:x>0.64507</cdr:x>
      <cdr:y>0.28495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3164715" y="1219200"/>
          <a:ext cx="2097871" cy="304800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400" dirty="0" smtClean="0"/>
            <a:t>Difference- 57,000 People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0.75219</cdr:x>
      <cdr:y>0.28495</cdr:y>
    </cdr:from>
    <cdr:to>
      <cdr:x>0.95768</cdr:x>
      <cdr:y>0.35619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6136489" y="1524000"/>
          <a:ext cx="1676421" cy="381000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400" dirty="0" smtClean="0"/>
            <a:t>Prop 204 Population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0.71483</cdr:x>
      <cdr:y>0.18522</cdr:y>
    </cdr:from>
    <cdr:to>
      <cdr:x>0.96264</cdr:x>
      <cdr:y>0.24221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5831700" y="990600"/>
          <a:ext cx="2021674" cy="304800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en-US" sz="1400" dirty="0" smtClean="0"/>
            <a:t>Full Expansion to 133%</a:t>
          </a:r>
          <a:endParaRPr lang="en-US" sz="14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7F44E219-C6AF-46C2-AC48-ED7C7B07BE9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3366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DDA599D6-234B-4B62-99F3-C1FB98EF01A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8699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6799"/>
            <a:fld id="{B4871DA3-EDA9-4B95-8383-D11A9C9480AA}" type="slidenum">
              <a:rPr lang="en-US" smtClean="0"/>
              <a:pPr defTabSz="936799"/>
              <a:t>5</a:t>
            </a:fld>
            <a:endParaRPr lang="en-US" dirty="0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232169" indent="-232169">
              <a:lnSpc>
                <a:spcPct val="90000"/>
              </a:lnSpc>
              <a:defRPr/>
            </a:pPr>
            <a:endParaRPr lang="en-US" baseline="0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 txBox="1">
            <a:spLocks noGrp="1" noChangeArrowheads="1"/>
          </p:cNvSpPr>
          <p:nvPr/>
        </p:nvSpPr>
        <p:spPr bwMode="auto">
          <a:xfrm>
            <a:off x="3970939" y="8829580"/>
            <a:ext cx="3037840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18" tIns="46507" rIns="93018" bIns="46507" anchor="b"/>
          <a:lstStyle/>
          <a:p>
            <a:pPr algn="r" defTabSz="928877"/>
            <a:fld id="{BCC5C832-FF1A-4DD1-9481-A5EB2628557E}" type="slidenum">
              <a:rPr lang="en-US" sz="1300"/>
              <a:pPr algn="r" defTabSz="928877"/>
              <a:t>6</a:t>
            </a:fld>
            <a:endParaRPr lang="en-US" sz="1300" dirty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33488" y="698500"/>
            <a:ext cx="4545012" cy="340995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1" y="4416401"/>
            <a:ext cx="6075680" cy="4543124"/>
          </a:xfrm>
          <a:noFill/>
          <a:ln/>
        </p:spPr>
        <p:txBody>
          <a:bodyPr lIns="93018" tIns="46507" rIns="93018" bIns="46507"/>
          <a:lstStyle/>
          <a:p>
            <a:pPr lvl="0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itchFamily="34" charset="0"/>
              </a:rPr>
              <a:t>1,213 American Indians were born in 9 non I.H.S and 638 facilities during past year</a:t>
            </a:r>
          </a:p>
          <a:p>
            <a:r>
              <a:rPr lang="en-US" smtClean="0">
                <a:latin typeface="Arial" pitchFamily="34" charset="0"/>
              </a:rPr>
              <a:t>1,053 American Indian Long Term Care members had an inpatient stay in non I.H.S and 638 facilities last year</a:t>
            </a:r>
          </a:p>
          <a:p>
            <a:r>
              <a:rPr lang="en-US" smtClean="0">
                <a:latin typeface="Arial" pitchFamily="34" charset="0"/>
              </a:rPr>
              <a:t>Goal - Improve health outcomes by reducing readmissions and increase use of primary care services</a:t>
            </a:r>
          </a:p>
          <a:p>
            <a:endParaRPr lang="en-US" smtClean="0">
              <a:latin typeface="Arial" pitchFamily="34" charset="0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DA9D5B2-D19E-477C-A4A5-9041540D6A74}" type="slidenum">
              <a:rPr lang="en-US" smtClean="0">
                <a:latin typeface="Arial" pitchFamily="34" charset="0"/>
              </a:rPr>
              <a:pPr/>
              <a:t>29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grpSp>
        <p:nvGrpSpPr>
          <p:cNvPr id="23559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23560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561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/>
            </a:p>
          </p:txBody>
        </p:sp>
        <p:sp>
          <p:nvSpPr>
            <p:cNvPr id="23562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/>
            </a:p>
          </p:txBody>
        </p:sp>
        <p:sp>
          <p:nvSpPr>
            <p:cNvPr id="23563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/>
            </a:p>
          </p:txBody>
        </p:sp>
        <p:sp>
          <p:nvSpPr>
            <p:cNvPr id="23564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/>
            </a:p>
          </p:txBody>
        </p:sp>
      </p:grp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5943600" y="60960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endParaRPr lang="en-US" sz="900" dirty="0">
              <a:latin typeface="Arial" charset="0"/>
            </a:endParaRPr>
          </a:p>
        </p:txBody>
      </p:sp>
      <p:sp>
        <p:nvSpPr>
          <p:cNvPr id="23568" name="Text Box 16"/>
          <p:cNvSpPr txBox="1">
            <a:spLocks noChangeArrowheads="1"/>
          </p:cNvSpPr>
          <p:nvPr userDrawn="1"/>
        </p:nvSpPr>
        <p:spPr bwMode="auto">
          <a:xfrm>
            <a:off x="5105400" y="6172200"/>
            <a:ext cx="3733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dirty="0">
                <a:latin typeface="Arial" charset="0"/>
              </a:rPr>
              <a:t>“Reaching across Arizona to provide comprehensive quality health care for those in need”</a:t>
            </a:r>
          </a:p>
        </p:txBody>
      </p:sp>
      <p:pic>
        <p:nvPicPr>
          <p:cNvPr id="14" name="Picture 13" descr="C:\Users\Lcraymon\AppData\Local\Microsoft\Windows\Temporary Internet Files\Content.Outlook\OU63YQMA\30th-Anniversary-Logo-1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70435" y="6172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8FC688-C5B8-4493-8FE0-06D31B3F367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837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5106C88-A84F-41BA-B872-618AE119887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2407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FD26230-3EB5-4604-AF78-0F052656C95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357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31FB0F7-F515-4DF0-B0D0-2F1A89D65C1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296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E3EA548-AF74-4D67-8F33-254FA8E8CDF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94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b="1" dirty="0" smtClean="0"/>
              <a:t>              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B360C3C-64AB-413C-98D6-4A0599CDFA4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458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8645536-07B1-4827-A0F6-8BC3AB73FA7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626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A56A9A-593D-4542-852A-382A38DE42D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40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CFDFAD-250D-41ED-AB3E-026354405FD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096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57F361-137A-48FC-9D00-154E3A08F02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127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grpSp>
        <p:nvGrpSpPr>
          <p:cNvPr id="17415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17416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/>
            </a:p>
          </p:txBody>
        </p:sp>
        <p:sp>
          <p:nvSpPr>
            <p:cNvPr id="17418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/>
            </a:p>
          </p:txBody>
        </p:sp>
        <p:sp>
          <p:nvSpPr>
            <p:cNvPr id="17419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/>
            </a:p>
          </p:txBody>
        </p:sp>
        <p:sp>
          <p:nvSpPr>
            <p:cNvPr id="17420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/>
            </a:p>
          </p:txBody>
        </p:sp>
      </p:grp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58674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endParaRPr lang="en-US" sz="900" dirty="0">
              <a:latin typeface="Arial" charset="0"/>
            </a:endParaRPr>
          </a:p>
        </p:txBody>
      </p:sp>
      <p:sp>
        <p:nvSpPr>
          <p:cNvPr id="17431" name="Rectangle 2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172200"/>
            <a:ext cx="8534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latin typeface="Arial" charset="0"/>
              </a:defRPr>
            </a:lvl1pPr>
          </a:lstStyle>
          <a:p>
            <a:r>
              <a:rPr lang="en-US" dirty="0" smtClean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  <a:endParaRPr lang="en-US" i="1" dirty="0"/>
          </a:p>
        </p:txBody>
      </p:sp>
      <p:sp>
        <p:nvSpPr>
          <p:cNvPr id="17432" name="Text Box 24"/>
          <p:cNvSpPr txBox="1">
            <a:spLocks noChangeArrowheads="1"/>
          </p:cNvSpPr>
          <p:nvPr userDrawn="1"/>
        </p:nvSpPr>
        <p:spPr bwMode="auto">
          <a:xfrm>
            <a:off x="5105400" y="6172200"/>
            <a:ext cx="3733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dirty="0">
                <a:latin typeface="Arial" charset="0"/>
              </a:rPr>
              <a:t>“Reaching across Arizona to provide comprehensive quality health care for those in need”</a:t>
            </a:r>
          </a:p>
        </p:txBody>
      </p:sp>
      <p:sp>
        <p:nvSpPr>
          <p:cNvPr id="17434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209800" y="61722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fld id="{07343DD0-76E3-4274-9879-698851B62F84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15" name="Picture 14" descr="C:\Users\Lcraymon\AppData\Local\Microsoft\Windows\Temporary Internet Files\Content.Outlook\OU63YQMA\30th-Anniversary-Logo-1.jpg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270435" y="6172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png"/><Relationship Id="rId4" Type="http://schemas.openxmlformats.org/officeDocument/2006/relationships/oleObject" Target="../embeddings/Microsoft_Excel_97-2003_Worksheet2.xls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Microsoft_Excel_97-2003_Worksheet1.xls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AHCCCS</a:t>
            </a:r>
            <a:br>
              <a:rPr lang="en-US" dirty="0" smtClean="0"/>
            </a:br>
            <a:r>
              <a:rPr lang="en-US" dirty="0" smtClean="0"/>
              <a:t>February 20,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9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00050" y="609600"/>
            <a:ext cx="8229600" cy="1143000"/>
          </a:xfrm>
        </p:spPr>
        <p:txBody>
          <a:bodyPr/>
          <a:lstStyle/>
          <a:p>
            <a:r>
              <a:rPr lang="en-US" smtClean="0"/>
              <a:t>AHCCCS Coverage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In her State of the State Governor Brewer called for the legislature to restore Proposition 204 coverage and provide coverage up to 133%</a:t>
            </a:r>
          </a:p>
          <a:p>
            <a:r>
              <a:rPr lang="en-US" sz="2800" smtClean="0"/>
              <a:t>This would provide coverage for about 300,000 statewide (about 30,000 American Indians)</a:t>
            </a:r>
          </a:p>
          <a:p>
            <a:r>
              <a:rPr lang="en-US" sz="2800" smtClean="0"/>
              <a:t>Proposal would provide about $1.7 billion in federal funds to support healthcare in AZ</a:t>
            </a:r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D9191EF-34AA-4B18-BCAA-D8A162ECFD17}" type="slidenum">
              <a:rPr lang="en-US" smtClean="0">
                <a:latin typeface="Arial" pitchFamily="34" charset="0"/>
              </a:rPr>
              <a:pPr/>
              <a:t>10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6389" name="Footer Placeholder 3"/>
          <p:cNvSpPr txBox="1">
            <a:spLocks noGrp="1"/>
          </p:cNvSpPr>
          <p:nvPr/>
        </p:nvSpPr>
        <p:spPr bwMode="auto">
          <a:xfrm>
            <a:off x="247650" y="6164263"/>
            <a:ext cx="85344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900">
                <a:latin typeface="Arial" pitchFamily="34" charset="0"/>
              </a:rPr>
              <a:t>              </a:t>
            </a:r>
            <a:r>
              <a:rPr lang="en-US" sz="900" b="1">
                <a:latin typeface="Arial" pitchFamily="34" charset="0"/>
              </a:rPr>
              <a:t>30 Years of Medicaid Innovation</a:t>
            </a:r>
          </a:p>
          <a:p>
            <a:r>
              <a:rPr lang="en-US" sz="900">
                <a:latin typeface="Arial" pitchFamily="34" charset="0"/>
              </a:rPr>
              <a:t>              </a:t>
            </a:r>
            <a:r>
              <a:rPr lang="en-US" sz="900" i="1">
                <a:latin typeface="Arial" pitchFamily="34" charset="0"/>
              </a:rPr>
              <a:t>Our first care is your health care</a:t>
            </a:r>
          </a:p>
          <a:p>
            <a:r>
              <a:rPr lang="en-US" sz="900" i="1">
                <a:latin typeface="Arial" pitchFamily="34" charset="0"/>
              </a:rPr>
              <a:t>              Arizona Health Care Cost Containment System</a:t>
            </a:r>
          </a:p>
          <a:p>
            <a:endParaRPr lang="en-US" sz="9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88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419100" y="1612792"/>
            <a:ext cx="8496300" cy="36840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30" name="Chart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460967"/>
              </p:ext>
            </p:extLst>
          </p:nvPr>
        </p:nvGraphicFramePr>
        <p:xfrm>
          <a:off x="212324" y="1544810"/>
          <a:ext cx="8686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59" name="Group 58"/>
          <p:cNvGrpSpPr/>
          <p:nvPr/>
        </p:nvGrpSpPr>
        <p:grpSpPr>
          <a:xfrm>
            <a:off x="661947" y="1600200"/>
            <a:ext cx="5486400" cy="1582252"/>
            <a:chOff x="661947" y="1746695"/>
            <a:chExt cx="5486400" cy="1582252"/>
          </a:xfrm>
        </p:grpSpPr>
        <p:sp>
          <p:nvSpPr>
            <p:cNvPr id="22" name="TextBox 21"/>
            <p:cNvSpPr txBox="1"/>
            <p:nvPr/>
          </p:nvSpPr>
          <p:spPr>
            <a:xfrm>
              <a:off x="5157747" y="1752600"/>
              <a:ext cx="9906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600" dirty="0" smtClean="0">
                  <a:solidFill>
                    <a:schemeClr val="bg1"/>
                  </a:solidFill>
                </a:rPr>
                <a:t>~</a:t>
              </a:r>
              <a:endParaRPr lang="en-US" sz="9600" dirty="0">
                <a:solidFill>
                  <a:schemeClr val="bg1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651766" y="1752600"/>
              <a:ext cx="9906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600" dirty="0" smtClean="0">
                  <a:solidFill>
                    <a:schemeClr val="bg1"/>
                  </a:solidFill>
                </a:rPr>
                <a:t>~</a:t>
              </a:r>
              <a:endParaRPr lang="en-US" sz="9600" dirty="0">
                <a:solidFill>
                  <a:schemeClr val="bg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916143" y="1746695"/>
              <a:ext cx="9906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600" dirty="0" smtClean="0">
                  <a:solidFill>
                    <a:schemeClr val="bg1"/>
                  </a:solidFill>
                </a:rPr>
                <a:t>~</a:t>
              </a:r>
              <a:endParaRPr lang="en-US" sz="9600" dirty="0">
                <a:solidFill>
                  <a:schemeClr val="bg1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165404" y="1752600"/>
              <a:ext cx="9906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600" dirty="0" smtClean="0">
                  <a:solidFill>
                    <a:schemeClr val="bg1"/>
                  </a:solidFill>
                </a:rPr>
                <a:t>~</a:t>
              </a:r>
              <a:endParaRPr lang="en-US" sz="9600" dirty="0">
                <a:solidFill>
                  <a:schemeClr val="bg1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416789" y="1752600"/>
              <a:ext cx="9906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600" dirty="0" smtClean="0">
                  <a:solidFill>
                    <a:schemeClr val="bg1"/>
                  </a:solidFill>
                </a:rPr>
                <a:t>~</a:t>
              </a:r>
              <a:endParaRPr lang="en-US" sz="9600" dirty="0">
                <a:solidFill>
                  <a:schemeClr val="bg1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61947" y="1759287"/>
              <a:ext cx="9906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600" dirty="0" smtClean="0">
                  <a:solidFill>
                    <a:schemeClr val="bg1"/>
                  </a:solidFill>
                </a:rPr>
                <a:t>~</a:t>
              </a:r>
              <a:endParaRPr lang="en-US" sz="96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15824"/>
            <a:ext cx="8686800" cy="950976"/>
          </a:xfrm>
        </p:spPr>
        <p:txBody>
          <a:bodyPr>
            <a:noAutofit/>
          </a:bodyPr>
          <a:lstStyle/>
          <a:p>
            <a:r>
              <a:rPr lang="en-US" sz="3600" dirty="0" smtClean="0"/>
              <a:t>Medicaid and ACA Populations</a:t>
            </a:r>
            <a:endParaRPr lang="en-US" sz="3600" dirty="0"/>
          </a:p>
        </p:txBody>
      </p:sp>
      <p:sp>
        <p:nvSpPr>
          <p:cNvPr id="36" name="TextBox 35"/>
          <p:cNvSpPr txBox="1"/>
          <p:nvPr/>
        </p:nvSpPr>
        <p:spPr>
          <a:xfrm>
            <a:off x="882677" y="4331472"/>
            <a:ext cx="396926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67%</a:t>
            </a:r>
            <a:endParaRPr lang="en-US" sz="900" dirty="0"/>
          </a:p>
        </p:txBody>
      </p:sp>
      <p:sp>
        <p:nvSpPr>
          <p:cNvPr id="43" name="TextBox 42"/>
          <p:cNvSpPr txBox="1"/>
          <p:nvPr/>
        </p:nvSpPr>
        <p:spPr>
          <a:xfrm>
            <a:off x="1619250" y="4332828"/>
            <a:ext cx="396926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67%</a:t>
            </a:r>
            <a:endParaRPr lang="en-US" sz="900" dirty="0"/>
          </a:p>
        </p:txBody>
      </p:sp>
      <p:sp>
        <p:nvSpPr>
          <p:cNvPr id="44" name="TextBox 43"/>
          <p:cNvSpPr txBox="1"/>
          <p:nvPr/>
        </p:nvSpPr>
        <p:spPr>
          <a:xfrm>
            <a:off x="2354249" y="4325346"/>
            <a:ext cx="396926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67%</a:t>
            </a:r>
            <a:endParaRPr lang="en-US" sz="900" dirty="0"/>
          </a:p>
        </p:txBody>
      </p:sp>
      <p:sp>
        <p:nvSpPr>
          <p:cNvPr id="45" name="TextBox 44"/>
          <p:cNvSpPr txBox="1"/>
          <p:nvPr/>
        </p:nvSpPr>
        <p:spPr>
          <a:xfrm>
            <a:off x="3103012" y="4327542"/>
            <a:ext cx="396926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67%</a:t>
            </a:r>
            <a:endParaRPr lang="en-US" sz="900" dirty="0"/>
          </a:p>
        </p:txBody>
      </p:sp>
      <p:sp>
        <p:nvSpPr>
          <p:cNvPr id="46" name="TextBox 45"/>
          <p:cNvSpPr txBox="1"/>
          <p:nvPr/>
        </p:nvSpPr>
        <p:spPr>
          <a:xfrm>
            <a:off x="3854997" y="4327542"/>
            <a:ext cx="396926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67%</a:t>
            </a:r>
            <a:endParaRPr lang="en-US" sz="900" dirty="0"/>
          </a:p>
        </p:txBody>
      </p:sp>
      <p:sp>
        <p:nvSpPr>
          <p:cNvPr id="47" name="TextBox 46"/>
          <p:cNvSpPr txBox="1"/>
          <p:nvPr/>
        </p:nvSpPr>
        <p:spPr>
          <a:xfrm>
            <a:off x="4597011" y="4327542"/>
            <a:ext cx="396926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67%</a:t>
            </a:r>
            <a:endParaRPr lang="en-US" sz="900" dirty="0"/>
          </a:p>
        </p:txBody>
      </p:sp>
      <p:sp>
        <p:nvSpPr>
          <p:cNvPr id="48" name="TextBox 47"/>
          <p:cNvSpPr txBox="1"/>
          <p:nvPr/>
        </p:nvSpPr>
        <p:spPr>
          <a:xfrm>
            <a:off x="5324370" y="4332828"/>
            <a:ext cx="396926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85%</a:t>
            </a:r>
            <a:endParaRPr lang="en-US" sz="900" dirty="0"/>
          </a:p>
        </p:txBody>
      </p:sp>
      <p:sp>
        <p:nvSpPr>
          <p:cNvPr id="50" name="TextBox 49"/>
          <p:cNvSpPr txBox="1"/>
          <p:nvPr/>
        </p:nvSpPr>
        <p:spPr>
          <a:xfrm>
            <a:off x="5337124" y="3048000"/>
            <a:ext cx="396926" cy="20774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50" dirty="0" smtClean="0"/>
              <a:t>100%</a:t>
            </a:r>
            <a:endParaRPr lang="en-US" sz="750" dirty="0"/>
          </a:p>
        </p:txBody>
      </p:sp>
      <p:sp>
        <p:nvSpPr>
          <p:cNvPr id="51" name="TextBox 50"/>
          <p:cNvSpPr txBox="1"/>
          <p:nvPr/>
        </p:nvSpPr>
        <p:spPr>
          <a:xfrm>
            <a:off x="3852717" y="3048000"/>
            <a:ext cx="396926" cy="20774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50" dirty="0" smtClean="0"/>
              <a:t>100%</a:t>
            </a:r>
            <a:endParaRPr lang="en-US" sz="750" dirty="0"/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4800600" y="1400175"/>
            <a:ext cx="0" cy="2057400"/>
          </a:xfrm>
          <a:prstGeom prst="straightConnector1">
            <a:avLst/>
          </a:prstGeom>
          <a:ln w="2222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435502" y="2298673"/>
            <a:ext cx="762000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Medicare</a:t>
            </a:r>
            <a:endParaRPr lang="en-US" sz="1100" dirty="0"/>
          </a:p>
        </p:txBody>
      </p:sp>
      <p:sp>
        <p:nvSpPr>
          <p:cNvPr id="56" name="TextBox 55"/>
          <p:cNvSpPr txBox="1"/>
          <p:nvPr/>
        </p:nvSpPr>
        <p:spPr>
          <a:xfrm>
            <a:off x="152400" y="1219200"/>
            <a:ext cx="533400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400%</a:t>
            </a:r>
            <a:endParaRPr lang="en-US" sz="1050" dirty="0"/>
          </a:p>
        </p:txBody>
      </p:sp>
      <p:sp>
        <p:nvSpPr>
          <p:cNvPr id="31" name="TextBox 30"/>
          <p:cNvSpPr txBox="1"/>
          <p:nvPr/>
        </p:nvSpPr>
        <p:spPr>
          <a:xfrm>
            <a:off x="6400800" y="3581400"/>
            <a:ext cx="23622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100-133% FPL Estimated 57,000 to enroll </a:t>
            </a:r>
            <a:endParaRPr lang="en-US" sz="1600" dirty="0"/>
          </a:p>
        </p:txBody>
      </p:sp>
      <p:sp>
        <p:nvSpPr>
          <p:cNvPr id="32" name="TextBox 31"/>
          <p:cNvSpPr txBox="1"/>
          <p:nvPr/>
        </p:nvSpPr>
        <p:spPr>
          <a:xfrm>
            <a:off x="6400800" y="4343400"/>
            <a:ext cx="236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Percentage of costs paid by federal government</a:t>
            </a:r>
            <a:endParaRPr lang="en-US" sz="1600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5797496" y="4448244"/>
            <a:ext cx="679504" cy="187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5638800" y="3276600"/>
            <a:ext cx="7620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Slide Number Placeholder 28"/>
          <p:cNvSpPr>
            <a:spLocks noGrp="1"/>
          </p:cNvSpPr>
          <p:nvPr>
            <p:ph type="sldNum" sz="quarter" idx="4294967295"/>
          </p:nvPr>
        </p:nvSpPr>
        <p:spPr>
          <a:xfrm>
            <a:off x="4067747" y="6248400"/>
            <a:ext cx="457200" cy="365125"/>
          </a:xfrm>
          <a:prstGeom prst="rect">
            <a:avLst/>
          </a:prstGeom>
        </p:spPr>
        <p:txBody>
          <a:bodyPr/>
          <a:lstStyle/>
          <a:p>
            <a:fld id="{9E0F56C5-F8F2-4441-9743-E6CA2E093D72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3" name="Footer Placeholder 3"/>
          <p:cNvSpPr txBox="1">
            <a:spLocks noGrp="1"/>
          </p:cNvSpPr>
          <p:nvPr/>
        </p:nvSpPr>
        <p:spPr bwMode="auto">
          <a:xfrm>
            <a:off x="228600" y="6144087"/>
            <a:ext cx="8534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900" dirty="0">
                <a:latin typeface="Arial" charset="0"/>
              </a:rPr>
              <a:t>              </a:t>
            </a:r>
            <a:r>
              <a:rPr lang="en-US" sz="900" b="1" dirty="0">
                <a:latin typeface="Arial" charset="0"/>
              </a:rPr>
              <a:t>30 Years of Medicaid Innovation</a:t>
            </a:r>
          </a:p>
          <a:p>
            <a:r>
              <a:rPr lang="en-US" sz="900" dirty="0">
                <a:latin typeface="Arial" charset="0"/>
              </a:rPr>
              <a:t>              </a:t>
            </a:r>
            <a:r>
              <a:rPr lang="en-US" sz="900" i="1" dirty="0">
                <a:latin typeface="Arial" charset="0"/>
              </a:rPr>
              <a:t>Our first care is your health care</a:t>
            </a:r>
          </a:p>
          <a:p>
            <a:r>
              <a:rPr lang="en-US" sz="900" i="1" dirty="0">
                <a:latin typeface="Arial" charset="0"/>
              </a:rPr>
              <a:t>              Arizona Health Care Cost Containment System</a:t>
            </a:r>
          </a:p>
          <a:p>
            <a:endParaRPr lang="en-US" sz="9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90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686800" cy="609600"/>
          </a:xfrm>
        </p:spPr>
        <p:txBody>
          <a:bodyPr>
            <a:noAutofit/>
          </a:bodyPr>
          <a:lstStyle/>
          <a:p>
            <a:r>
              <a:rPr lang="en-US" sz="4000" dirty="0" smtClean="0"/>
              <a:t>Relatively Minor Tweak to Populations Already Covered by Arizona Voters</a:t>
            </a:r>
            <a:endParaRPr lang="en-US" sz="4000" dirty="0"/>
          </a:p>
        </p:txBody>
      </p:sp>
      <p:graphicFrame>
        <p:nvGraphicFramePr>
          <p:cNvPr id="11" name="Char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5003291"/>
              </p:ext>
            </p:extLst>
          </p:nvPr>
        </p:nvGraphicFramePr>
        <p:xfrm>
          <a:off x="533400" y="1752600"/>
          <a:ext cx="8117681" cy="4114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3" name="Straight Arrow Connector 12"/>
          <p:cNvCxnSpPr/>
          <p:nvPr/>
        </p:nvCxnSpPr>
        <p:spPr>
          <a:xfrm>
            <a:off x="5791200" y="2438400"/>
            <a:ext cx="838200" cy="0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3"/>
          <p:cNvSpPr txBox="1">
            <a:spLocks noGrp="1"/>
          </p:cNvSpPr>
          <p:nvPr/>
        </p:nvSpPr>
        <p:spPr bwMode="auto">
          <a:xfrm>
            <a:off x="228600" y="6172200"/>
            <a:ext cx="8534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900" dirty="0">
                <a:latin typeface="Arial" charset="0"/>
              </a:rPr>
              <a:t>              </a:t>
            </a:r>
            <a:r>
              <a:rPr lang="en-US" sz="900" b="1" dirty="0">
                <a:latin typeface="Arial" charset="0"/>
              </a:rPr>
              <a:t>30 Years of Medicaid Innovation</a:t>
            </a:r>
          </a:p>
          <a:p>
            <a:r>
              <a:rPr lang="en-US" sz="900" dirty="0">
                <a:latin typeface="Arial" charset="0"/>
              </a:rPr>
              <a:t>              </a:t>
            </a:r>
            <a:r>
              <a:rPr lang="en-US" sz="900" i="1" dirty="0">
                <a:latin typeface="Arial" charset="0"/>
              </a:rPr>
              <a:t>Our first care is your health care</a:t>
            </a:r>
          </a:p>
          <a:p>
            <a:r>
              <a:rPr lang="en-US" sz="900" i="1" dirty="0">
                <a:latin typeface="Arial" charset="0"/>
              </a:rPr>
              <a:t>              Arizona Health Care Cost Containment System</a:t>
            </a:r>
          </a:p>
          <a:p>
            <a:endParaRPr lang="en-US" sz="900" dirty="0">
              <a:latin typeface="Arial" charset="0"/>
            </a:endParaRPr>
          </a:p>
        </p:txBody>
      </p:sp>
      <p:sp>
        <p:nvSpPr>
          <p:cNvPr id="7" name="Slide Number Placeholder 28"/>
          <p:cNvSpPr>
            <a:spLocks noGrp="1"/>
          </p:cNvSpPr>
          <p:nvPr>
            <p:ph type="sldNum" sz="quarter" idx="4294967295"/>
          </p:nvPr>
        </p:nvSpPr>
        <p:spPr>
          <a:xfrm>
            <a:off x="4114800" y="6227762"/>
            <a:ext cx="457200" cy="365125"/>
          </a:xfrm>
          <a:prstGeom prst="rect">
            <a:avLst/>
          </a:prstGeom>
        </p:spPr>
        <p:txBody>
          <a:bodyPr/>
          <a:lstStyle/>
          <a:p>
            <a:fld id="{9E0F56C5-F8F2-4441-9743-E6CA2E093D72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15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Medicaid Efforts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3333974"/>
              </p:ext>
            </p:extLst>
          </p:nvPr>
        </p:nvGraphicFramePr>
        <p:xfrm>
          <a:off x="457200" y="1998662"/>
          <a:ext cx="822960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292025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Local Match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Federal</a:t>
                      </a:r>
                      <a:r>
                        <a:rPr lang="en-US" baseline="0" dirty="0" smtClean="0"/>
                        <a:t> Match</a:t>
                      </a:r>
                      <a:endParaRPr lang="en-US" dirty="0"/>
                    </a:p>
                  </a:txBody>
                  <a:tcPr/>
                </a:tc>
              </a:tr>
              <a:tr h="553360">
                <a:tc>
                  <a:txBody>
                    <a:bodyPr/>
                    <a:lstStyle/>
                    <a:p>
                      <a:r>
                        <a:rPr lang="en-US" dirty="0" smtClean="0"/>
                        <a:t>Safety Net Care Pool Maricopa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$36.7 million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$70.2 million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553360">
                <a:tc>
                  <a:txBody>
                    <a:bodyPr/>
                    <a:lstStyle/>
                    <a:p>
                      <a:r>
                        <a:rPr lang="en-US" dirty="0" smtClean="0"/>
                        <a:t>Safety Net Care Pool UMC &amp; PCH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$77.2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million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$147.8 million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20597">
                <a:tc>
                  <a:txBody>
                    <a:bodyPr/>
                    <a:lstStyle/>
                    <a:p>
                      <a:r>
                        <a:rPr lang="en-US" dirty="0" smtClean="0"/>
                        <a:t>Phoenix Provider</a:t>
                      </a:r>
                      <a:r>
                        <a:rPr lang="en-US" baseline="0" dirty="0" smtClean="0"/>
                        <a:t> Tax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$109.0 million</a:t>
                      </a:r>
                      <a:endParaRPr lang="en-US" sz="1800" u="sng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$208.6 million</a:t>
                      </a:r>
                      <a:endParaRPr lang="en-US" sz="1800" u="sng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20597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$222.9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million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$426.6 million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51492" y="6350238"/>
            <a:ext cx="457200" cy="365125"/>
          </a:xfrm>
          <a:prstGeom prst="rect">
            <a:avLst/>
          </a:prstGeom>
        </p:spPr>
        <p:txBody>
          <a:bodyPr/>
          <a:lstStyle/>
          <a:p>
            <a:fld id="{9E0F56C5-F8F2-4441-9743-E6CA2E093D72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430" y="4800600"/>
            <a:ext cx="617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These efforts end on 12/31/13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73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Medicaid Expansion Funding Impacts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8189131"/>
              </p:ext>
            </p:extLst>
          </p:nvPr>
        </p:nvGraphicFramePr>
        <p:xfrm>
          <a:off x="457200" y="2057400"/>
          <a:ext cx="8229600" cy="329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2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 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 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 2016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State Match Increase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$27 million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$154 million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$105 million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Provider</a:t>
                      </a:r>
                      <a:r>
                        <a:rPr lang="en-US" baseline="0" dirty="0" smtClean="0"/>
                        <a:t> Assessment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($82 million)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($256</a:t>
                      </a:r>
                      <a:r>
                        <a:rPr lang="en-US" baseline="0" dirty="0" smtClean="0"/>
                        <a:t> million)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($224 million)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Increase</a:t>
                      </a:r>
                      <a:r>
                        <a:rPr lang="en-US" baseline="0" dirty="0" smtClean="0"/>
                        <a:t> in Existing Premium Tax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($7</a:t>
                      </a:r>
                      <a:r>
                        <a:rPr lang="en-US" u="sng" baseline="0" dirty="0" smtClean="0"/>
                        <a:t> million)</a:t>
                      </a:r>
                      <a:endParaRPr lang="en-US" u="sn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($34 million)</a:t>
                      </a:r>
                      <a:endParaRPr lang="en-US" u="sn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($36 million)</a:t>
                      </a:r>
                      <a:endParaRPr lang="en-US" u="sng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Net Impact on GF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($62 million)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($136 million)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($155 million)</a:t>
                      </a:r>
                      <a:endParaRPr lang="en-US" dirty="0"/>
                    </a:p>
                  </a:txBody>
                  <a:tcPr anchor="ctr"/>
                </a:tc>
              </a:tr>
              <a:tr h="61468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Federal Match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$337 million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$1.556 billion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$1.712 billion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51492" y="6350238"/>
            <a:ext cx="457200" cy="365125"/>
          </a:xfrm>
          <a:prstGeom prst="rect">
            <a:avLst/>
          </a:prstGeom>
        </p:spPr>
        <p:txBody>
          <a:bodyPr/>
          <a:lstStyle/>
          <a:p>
            <a:fld id="{9E0F56C5-F8F2-4441-9743-E6CA2E093D72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04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New Imag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74899" y="2057399"/>
            <a:ext cx="4154813" cy="32766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763000" cy="762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Expanding will Maintain Arizona’s </a:t>
            </a:r>
            <a:br>
              <a:rPr lang="en-US" sz="4000" dirty="0" smtClean="0"/>
            </a:br>
            <a:r>
              <a:rPr lang="en-US" sz="4000" dirty="0" smtClean="0"/>
              <a:t>Economic Competitiveness</a:t>
            </a:r>
            <a:endParaRPr lang="en-US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2209800"/>
            <a:ext cx="4876800" cy="4038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latin typeface="+mn-lt"/>
              </a:rPr>
              <a:t>Almost all of Arizona’s neighboring states are expanding</a:t>
            </a:r>
          </a:p>
          <a:p>
            <a:r>
              <a:rPr lang="en-US" dirty="0" smtClean="0">
                <a:latin typeface="+mn-lt"/>
              </a:rPr>
              <a:t>Not expanding will expose Arizona to uncompensated care costs that will impact the cost and quality of care</a:t>
            </a:r>
          </a:p>
          <a:p>
            <a:r>
              <a:rPr lang="en-US" dirty="0" smtClean="0">
                <a:latin typeface="+mn-lt"/>
              </a:rPr>
              <a:t>This cost will hurt Arizona in economic competition with other states</a:t>
            </a:r>
          </a:p>
          <a:p>
            <a:r>
              <a:rPr lang="en-US" dirty="0" smtClean="0">
                <a:latin typeface="+mn-lt"/>
              </a:rPr>
              <a:t>Taxes from non-expanding states will fund Medicaid growth in expanding states creating a wealth shift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638800" y="28194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Expanding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5212080" y="3782568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Expanding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7543800" y="43434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Expanding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7772400" y="3259723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Expanding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6647688" y="3099590"/>
            <a:ext cx="121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Undecided</a:t>
            </a:r>
            <a:endParaRPr lang="en-US" sz="1600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294967295"/>
          </p:nvPr>
        </p:nvSpPr>
        <p:spPr>
          <a:xfrm>
            <a:off x="4060031" y="6227762"/>
            <a:ext cx="457200" cy="365125"/>
          </a:xfrm>
          <a:prstGeom prst="rect">
            <a:avLst/>
          </a:prstGeom>
        </p:spPr>
        <p:txBody>
          <a:bodyPr/>
          <a:lstStyle/>
          <a:p>
            <a:fld id="{9E0F56C5-F8F2-4441-9743-E6CA2E093D72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17" name="Footer Placeholder 3"/>
          <p:cNvSpPr txBox="1">
            <a:spLocks noGrp="1"/>
          </p:cNvSpPr>
          <p:nvPr/>
        </p:nvSpPr>
        <p:spPr bwMode="auto">
          <a:xfrm>
            <a:off x="228600" y="6172200"/>
            <a:ext cx="8534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900" dirty="0">
                <a:latin typeface="Arial" charset="0"/>
              </a:rPr>
              <a:t>              </a:t>
            </a:r>
            <a:r>
              <a:rPr lang="en-US" sz="900" b="1" dirty="0">
                <a:latin typeface="Arial" charset="0"/>
              </a:rPr>
              <a:t>30 Years of Medicaid Innovation</a:t>
            </a:r>
          </a:p>
          <a:p>
            <a:r>
              <a:rPr lang="en-US" sz="900" dirty="0">
                <a:latin typeface="Arial" charset="0"/>
              </a:rPr>
              <a:t>              </a:t>
            </a:r>
            <a:r>
              <a:rPr lang="en-US" sz="900" i="1" dirty="0">
                <a:latin typeface="Arial" charset="0"/>
              </a:rPr>
              <a:t>Our first care is your health care</a:t>
            </a:r>
          </a:p>
          <a:p>
            <a:r>
              <a:rPr lang="en-US" sz="900" i="1" dirty="0">
                <a:latin typeface="Arial" charset="0"/>
              </a:rPr>
              <a:t>              Arizona Health Care Cost Containment System</a:t>
            </a:r>
          </a:p>
          <a:p>
            <a:endParaRPr lang="en-US" sz="9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1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2743200" y="6248400"/>
            <a:ext cx="2133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C99D390-4BF1-4EB3-BBD4-37CB4354E567}" type="slidenum">
              <a:rPr lang="en-US" altLang="en-US"/>
              <a:pPr eaLnBrk="1" hangingPunct="1"/>
              <a:t>16</a:t>
            </a:fld>
            <a:endParaRPr lang="en-US" altLang="en-US" dirty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AHCCCS Prop 204 Restoration and Medicaid Coverage 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3767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200" b="1" i="1" dirty="0" smtClean="0"/>
              <a:t>Honor the will of the Voters </a:t>
            </a:r>
            <a:r>
              <a:rPr lang="en-US" sz="2200" dirty="0" smtClean="0"/>
              <a:t>– twice have approved coverage for low income Arizonans – up to 100%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b="1" i="1" dirty="0" smtClean="0"/>
              <a:t>Keeps Arizona Economically competitive </a:t>
            </a:r>
            <a:r>
              <a:rPr lang="en-US" sz="2200" dirty="0" smtClean="0"/>
              <a:t>– Arizona families and businesses have to support uncompensated care – states that expand Medicaid have competitive advantage 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b="1" i="1" dirty="0" smtClean="0"/>
              <a:t>Protect rural, safety net and healthcare infrastructure </a:t>
            </a:r>
            <a:r>
              <a:rPr lang="en-US" sz="2200" dirty="0" smtClean="0"/>
              <a:t>- AHCCCS is an integrated system and the impact of a continued freeze will be dramatic on the delivery system all Arizonans enjoy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b="1" i="1" dirty="0" smtClean="0"/>
              <a:t>AHCCCS part of sustainability solution – </a:t>
            </a:r>
            <a:r>
              <a:rPr lang="en-US" sz="2200" dirty="0" smtClean="0"/>
              <a:t>Healthcare financing is a national policy dilemma that requires a federal solution – AHCCCS is nationally recognized system and similar efficiency levels should be achieved elsewhere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b="1" i="1" dirty="0" smtClean="0"/>
              <a:t>Achieve healthier Arizona </a:t>
            </a:r>
            <a:r>
              <a:rPr lang="en-US" sz="2200" dirty="0" smtClean="0"/>
              <a:t>– New England Journal of Medicine found AHCCCS expansion saved lives and coverage also supports lower costs of care for patients   </a:t>
            </a:r>
            <a:endParaRPr lang="en-US" sz="2200" b="1" i="1" dirty="0" smtClean="0"/>
          </a:p>
          <a:p>
            <a:pPr eaLnBrk="1" hangingPunct="1">
              <a:lnSpc>
                <a:spcPct val="80000"/>
              </a:lnSpc>
            </a:pPr>
            <a:endParaRPr lang="en-US" sz="2400" b="1" dirty="0" smtClean="0"/>
          </a:p>
        </p:txBody>
      </p:sp>
      <p:sp>
        <p:nvSpPr>
          <p:cNvPr id="5" name="Footer Placeholder 3"/>
          <p:cNvSpPr txBox="1">
            <a:spLocks noGrp="1"/>
          </p:cNvSpPr>
          <p:nvPr/>
        </p:nvSpPr>
        <p:spPr bwMode="auto">
          <a:xfrm>
            <a:off x="228600" y="6172200"/>
            <a:ext cx="8534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900" dirty="0">
                <a:latin typeface="Arial" charset="0"/>
              </a:rPr>
              <a:t>              </a:t>
            </a:r>
            <a:r>
              <a:rPr lang="en-US" sz="900" b="1" dirty="0">
                <a:latin typeface="Arial" charset="0"/>
              </a:rPr>
              <a:t>30 Years of Medicaid Innovation</a:t>
            </a:r>
          </a:p>
          <a:p>
            <a:r>
              <a:rPr lang="en-US" sz="900" dirty="0">
                <a:latin typeface="Arial" charset="0"/>
              </a:rPr>
              <a:t>              </a:t>
            </a:r>
            <a:r>
              <a:rPr lang="en-US" sz="900" i="1" dirty="0">
                <a:latin typeface="Arial" charset="0"/>
              </a:rPr>
              <a:t>Our first care is your health care</a:t>
            </a:r>
          </a:p>
          <a:p>
            <a:r>
              <a:rPr lang="en-US" sz="900" i="1" dirty="0">
                <a:latin typeface="Arial" charset="0"/>
              </a:rPr>
              <a:t>              Arizona Health Care Cost Containment System</a:t>
            </a:r>
          </a:p>
          <a:p>
            <a:endParaRPr lang="en-US" sz="9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5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D9F7B78-52E1-475D-873E-D361AA0FB8F6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132097" name="Slide Number Placeholder 4"/>
          <p:cNvSpPr txBox="1">
            <a:spLocks noGrp="1"/>
          </p:cNvSpPr>
          <p:nvPr/>
        </p:nvSpPr>
        <p:spPr bwMode="auto">
          <a:xfrm>
            <a:off x="2209800" y="61722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3E34BF2-6DA0-4083-A1B5-23997C3DE9C7}" type="slidenum">
              <a:rPr lang="en-US" sz="1400">
                <a:latin typeface="Arial" charset="0"/>
              </a:rPr>
              <a:pPr algn="r"/>
              <a:t>17</a:t>
            </a:fld>
            <a:endParaRPr lang="en-US" sz="1400" dirty="0">
              <a:latin typeface="Arial" charset="0"/>
            </a:endParaRPr>
          </a:p>
        </p:txBody>
      </p:sp>
      <p:sp>
        <p:nvSpPr>
          <p:cNvPr id="132098" name="Slide Number Placeholder 4"/>
          <p:cNvSpPr txBox="1">
            <a:spLocks noGrp="1"/>
          </p:cNvSpPr>
          <p:nvPr/>
        </p:nvSpPr>
        <p:spPr bwMode="auto">
          <a:xfrm>
            <a:off x="2209800" y="61722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2AC4487-53DC-4312-9212-1587A899C1E7}" type="slidenum">
              <a:rPr lang="en-US" sz="1400">
                <a:latin typeface="Arial" charset="0"/>
              </a:rPr>
              <a:pPr algn="r"/>
              <a:t>17</a:t>
            </a:fld>
            <a:endParaRPr lang="en-US" sz="1400" dirty="0">
              <a:latin typeface="Arial" charset="0"/>
            </a:endParaRPr>
          </a:p>
        </p:txBody>
      </p:sp>
      <p:sp>
        <p:nvSpPr>
          <p:cNvPr id="132099" name="Slide Number Placeholder 4"/>
          <p:cNvSpPr txBox="1">
            <a:spLocks noGrp="1"/>
          </p:cNvSpPr>
          <p:nvPr/>
        </p:nvSpPr>
        <p:spPr bwMode="auto">
          <a:xfrm>
            <a:off x="2209800" y="61722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75EE0078-75B1-4D4B-B642-C75973953231}" type="slidenum">
              <a:rPr lang="en-US" sz="1400">
                <a:latin typeface="Arial" charset="0"/>
              </a:rPr>
              <a:pPr algn="r"/>
              <a:t>17</a:t>
            </a:fld>
            <a:endParaRPr lang="en-US" sz="1400" dirty="0">
              <a:latin typeface="Arial" charset="0"/>
            </a:endParaRPr>
          </a:p>
        </p:txBody>
      </p:sp>
      <p:sp>
        <p:nvSpPr>
          <p:cNvPr id="132100" name="Slide Number Placeholder 4"/>
          <p:cNvSpPr txBox="1">
            <a:spLocks noGrp="1"/>
          </p:cNvSpPr>
          <p:nvPr/>
        </p:nvSpPr>
        <p:spPr bwMode="auto">
          <a:xfrm>
            <a:off x="2209800" y="61722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7611DA1-7687-4BBA-938E-129E03752522}" type="slidenum">
              <a:rPr lang="en-US" sz="1400">
                <a:latin typeface="Arial" charset="0"/>
              </a:rPr>
              <a:pPr algn="r"/>
              <a:t>17</a:t>
            </a:fld>
            <a:endParaRPr lang="en-US" sz="1400" dirty="0">
              <a:latin typeface="Arial" charset="0"/>
            </a:endParaRPr>
          </a:p>
        </p:txBody>
      </p:sp>
      <p:sp>
        <p:nvSpPr>
          <p:cNvPr id="132101" name="Title 1"/>
          <p:cNvSpPr>
            <a:spLocks noGrp="1"/>
          </p:cNvSpPr>
          <p:nvPr>
            <p:ph type="title" idx="4294967295"/>
          </p:nvPr>
        </p:nvSpPr>
        <p:spPr>
          <a:xfrm>
            <a:off x="457200" y="533400"/>
            <a:ext cx="8229600" cy="9144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Population Fiscal Summary (FY 16)</a:t>
            </a:r>
          </a:p>
        </p:txBody>
      </p:sp>
      <p:graphicFrame>
        <p:nvGraphicFramePr>
          <p:cNvPr id="132163" name="Group 67"/>
          <p:cNvGraphicFramePr>
            <a:graphicFrameLocks noGrp="1"/>
          </p:cNvGraphicFramePr>
          <p:nvPr>
            <p:ph idx="4294967295"/>
          </p:nvPr>
        </p:nvGraphicFramePr>
        <p:xfrm>
          <a:off x="304800" y="1524000"/>
          <a:ext cx="8534400" cy="4389785"/>
        </p:xfrm>
        <a:graphic>
          <a:graphicData uri="http://schemas.openxmlformats.org/drawingml/2006/table">
            <a:tbl>
              <a:tblPr/>
              <a:tblGrid>
                <a:gridCol w="2528888"/>
                <a:gridCol w="1422400"/>
                <a:gridCol w="1581150"/>
                <a:gridCol w="1500187"/>
                <a:gridCol w="1501775"/>
              </a:tblGrid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Population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FPL 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Est. #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State Cost 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Total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Children 6-18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100-133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44,000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$33 m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$124 m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EF3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Eligible not enrolled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7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0-133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7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137,000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7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$225 m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7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$656 m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7F9"/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33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33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33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33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33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EF3"/>
                    </a:solidFill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Childless Adult Restoration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7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0-100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7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154,000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7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$170 m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7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$1.4 B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7F9"/>
                    </a:solidFill>
                  </a:tcPr>
                </a:tc>
              </a:tr>
              <a:tr h="630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Childless Adult not previously enrolled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0-100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33,600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$37 m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$306 m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EF3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33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7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33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7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33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7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33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7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33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7F9"/>
                    </a:solidFill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Optional Parent Expansion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100-133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42,000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$0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$289 m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EF3"/>
                    </a:solidFill>
                  </a:tcPr>
                </a:tc>
              </a:tr>
              <a:tr h="630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Optional Childless Adult Expansion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7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100-133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7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18,000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7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$0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7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$165 m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7F9"/>
                    </a:solidFill>
                  </a:tcPr>
                </a:tc>
              </a:tr>
            </a:tbl>
          </a:graphicData>
        </a:graphic>
      </p:graphicFrame>
      <p:sp>
        <p:nvSpPr>
          <p:cNvPr id="132164" name="Slide Number Placeholder 4"/>
          <p:cNvSpPr txBox="1">
            <a:spLocks noGrp="1"/>
          </p:cNvSpPr>
          <p:nvPr/>
        </p:nvSpPr>
        <p:spPr bwMode="auto">
          <a:xfrm>
            <a:off x="2209800" y="61722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B24E1AE-E570-44BE-8B69-31EBD835F8FF}" type="slidenum">
              <a:rPr lang="en-US" sz="1400">
                <a:latin typeface="Arial" charset="0"/>
              </a:rPr>
              <a:pPr algn="r"/>
              <a:t>17</a:t>
            </a:fld>
            <a:endParaRPr lang="en-US" sz="1400" dirty="0">
              <a:latin typeface="Arial" charset="0"/>
            </a:endParaRPr>
          </a:p>
        </p:txBody>
      </p:sp>
      <p:sp>
        <p:nvSpPr>
          <p:cNvPr id="132165" name="Footer Placeholder 3"/>
          <p:cNvSpPr txBox="1">
            <a:spLocks noGrp="1"/>
          </p:cNvSpPr>
          <p:nvPr/>
        </p:nvSpPr>
        <p:spPr bwMode="auto">
          <a:xfrm>
            <a:off x="228600" y="6172200"/>
            <a:ext cx="8534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900" dirty="0">
                <a:latin typeface="Arial" charset="0"/>
              </a:rPr>
              <a:t>              </a:t>
            </a:r>
            <a:r>
              <a:rPr lang="en-US" sz="900" b="1" dirty="0">
                <a:latin typeface="Arial" charset="0"/>
              </a:rPr>
              <a:t>30 Years of Medicaid Innovation</a:t>
            </a:r>
          </a:p>
          <a:p>
            <a:r>
              <a:rPr lang="en-US" sz="900" dirty="0">
                <a:latin typeface="Arial" charset="0"/>
              </a:rPr>
              <a:t>              </a:t>
            </a:r>
            <a:r>
              <a:rPr lang="en-US" sz="900" i="1" dirty="0">
                <a:latin typeface="Arial" charset="0"/>
              </a:rPr>
              <a:t>Our first care is your health care</a:t>
            </a:r>
          </a:p>
          <a:p>
            <a:r>
              <a:rPr lang="en-US" sz="900" i="1" dirty="0">
                <a:latin typeface="Arial" charset="0"/>
              </a:rPr>
              <a:t>              Arizona Health Care Cost Containment System</a:t>
            </a:r>
          </a:p>
          <a:p>
            <a:endParaRPr lang="en-US" sz="9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95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 smtClean="0"/>
              <a:t>Medicaid Coverage Protections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Circuit Breaker – proposal includes requirement that if federal funding decrease below 80% for childless adults coverage terminates</a:t>
            </a:r>
          </a:p>
          <a:p>
            <a:r>
              <a:rPr lang="en-US" sz="2400" dirty="0" smtClean="0"/>
              <a:t>Funding Source – </a:t>
            </a:r>
          </a:p>
          <a:p>
            <a:pPr lvl="1"/>
            <a:r>
              <a:rPr lang="en-US" sz="2400" dirty="0" smtClean="0"/>
              <a:t>Executive proposal includes hospital assessment to cover state costs associated with Prop 204 </a:t>
            </a:r>
          </a:p>
          <a:p>
            <a:pPr lvl="1"/>
            <a:r>
              <a:rPr lang="en-US" sz="2400" dirty="0" smtClean="0"/>
              <a:t>Replace City of Phoenix assessment</a:t>
            </a:r>
          </a:p>
          <a:p>
            <a:pPr lvl="1"/>
            <a:r>
              <a:rPr lang="en-US" sz="2400" dirty="0" smtClean="0"/>
              <a:t>Consultant Retained (Navigant)</a:t>
            </a:r>
          </a:p>
          <a:p>
            <a:pPr lvl="1"/>
            <a:r>
              <a:rPr lang="en-US" sz="2400" dirty="0" smtClean="0"/>
              <a:t>NF Assessment passed last year </a:t>
            </a:r>
          </a:p>
          <a:p>
            <a:r>
              <a:rPr lang="en-US" sz="2400" dirty="0" smtClean="0"/>
              <a:t>Pursue payment modernization opportunities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              </a:t>
            </a:r>
            <a:r>
              <a:rPr lang="en-US" b="1" smtClean="0"/>
              <a:t>30 Years of Medicaid Innovation</a:t>
            </a:r>
          </a:p>
          <a:p>
            <a:r>
              <a:rPr lang="en-US" smtClean="0"/>
              <a:t>              </a:t>
            </a:r>
            <a:r>
              <a:rPr lang="en-US" i="1" smtClean="0"/>
              <a:t>Our first care is your health care</a:t>
            </a:r>
          </a:p>
          <a:p>
            <a:r>
              <a:rPr lang="en-US" i="1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D26230-3EB5-4604-AF78-0F052656C95F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47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 smtClean="0"/>
              <a:t>AHCCCS is part of the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Conservative managed care principles based on competition and choice</a:t>
            </a:r>
          </a:p>
          <a:p>
            <a:r>
              <a:rPr lang="en-US" sz="2000" dirty="0" smtClean="0"/>
              <a:t>“Gold Standard” for managed care</a:t>
            </a:r>
          </a:p>
          <a:p>
            <a:r>
              <a:rPr lang="en-US" sz="2000" dirty="0" smtClean="0"/>
              <a:t>Error rates well below national average</a:t>
            </a:r>
          </a:p>
          <a:p>
            <a:r>
              <a:rPr lang="en-US" sz="2000" dirty="0" smtClean="0"/>
              <a:t>Quality performance measures above national averages</a:t>
            </a:r>
          </a:p>
          <a:p>
            <a:r>
              <a:rPr lang="en-US" sz="2000" dirty="0"/>
              <a:t>#1 ranking nationally for Medicaid Developmentally Disabled program – United Cerebral Palsy 2012 </a:t>
            </a:r>
            <a:r>
              <a:rPr lang="en-US" sz="2000" dirty="0" smtClean="0"/>
              <a:t>Report</a:t>
            </a:r>
          </a:p>
          <a:p>
            <a:r>
              <a:rPr lang="en-US" sz="2000" dirty="0" smtClean="0"/>
              <a:t>High member satisfaction – less than 3% switch plans</a:t>
            </a:r>
          </a:p>
          <a:p>
            <a:r>
              <a:rPr lang="en-US" sz="2000" dirty="0" smtClean="0"/>
              <a:t>Strong Competition to participate in the program</a:t>
            </a:r>
          </a:p>
          <a:p>
            <a:r>
              <a:rPr lang="en-US" sz="2000" dirty="0" smtClean="0"/>
              <a:t>One of the highest rates of community placement nationally for those at risk of institutionalization</a:t>
            </a:r>
          </a:p>
          <a:p>
            <a:r>
              <a:rPr lang="en-US" sz="2000" dirty="0" smtClean="0"/>
              <a:t>National leader in Integrated delivery system for Dual eligible</a:t>
            </a:r>
          </a:p>
          <a:p>
            <a:r>
              <a:rPr lang="en-US" sz="2000" dirty="0" smtClean="0"/>
              <a:t>Very strong provider participation rates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              </a:t>
            </a:r>
            <a:r>
              <a:rPr lang="en-US" b="1" smtClean="0"/>
              <a:t>30 Years of Medicaid Innovation</a:t>
            </a:r>
          </a:p>
          <a:p>
            <a:r>
              <a:rPr lang="en-US" smtClean="0"/>
              <a:t>              </a:t>
            </a:r>
            <a:r>
              <a:rPr lang="en-US" i="1" smtClean="0"/>
              <a:t>Our first care is your health care</a:t>
            </a:r>
          </a:p>
          <a:p>
            <a:r>
              <a:rPr lang="en-US" i="1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D26230-3EB5-4604-AF78-0F052656C95F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40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2514600" y="6172200"/>
            <a:ext cx="2133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D1624CA-EDAB-4E4A-8819-92733EF2C51B}" type="slidenum">
              <a:rPr lang="en-US" altLang="en-US"/>
              <a:pPr eaLnBrk="1" hangingPunct="1"/>
              <a:t>2</a:t>
            </a:fld>
            <a:endParaRPr lang="en-US" altLang="en-US" dirty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543800" cy="1295400"/>
          </a:xfrm>
        </p:spPr>
        <p:txBody>
          <a:bodyPr/>
          <a:lstStyle/>
          <a:p>
            <a:pPr eaLnBrk="1" hangingPunct="1"/>
            <a:r>
              <a:rPr lang="en-US" dirty="0" smtClean="0"/>
              <a:t>AHCCCS Update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000" dirty="0" smtClean="0"/>
              <a:t>Trends</a:t>
            </a:r>
          </a:p>
          <a:p>
            <a:pPr eaLnBrk="1" hangingPunct="1"/>
            <a:r>
              <a:rPr lang="en-US" sz="3000" dirty="0" smtClean="0"/>
              <a:t>Governor’s Medicaid Coverage Proposal</a:t>
            </a:r>
          </a:p>
          <a:p>
            <a:pPr eaLnBrk="1" hangingPunct="1"/>
            <a:r>
              <a:rPr lang="en-US" sz="3000" dirty="0" smtClean="0"/>
              <a:t>RFP Update</a:t>
            </a:r>
          </a:p>
          <a:p>
            <a:pPr eaLnBrk="1" hangingPunct="1"/>
            <a:r>
              <a:rPr lang="en-US" sz="3000" dirty="0" smtClean="0"/>
              <a:t>Other Issues</a:t>
            </a:r>
          </a:p>
          <a:p>
            <a:pPr eaLnBrk="1" hangingPunct="1"/>
            <a:endParaRPr lang="en-US" sz="3000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5" name="Footer Placeholder 3"/>
          <p:cNvSpPr txBox="1">
            <a:spLocks noGrp="1"/>
          </p:cNvSpPr>
          <p:nvPr/>
        </p:nvSpPr>
        <p:spPr bwMode="auto">
          <a:xfrm>
            <a:off x="247649" y="6164606"/>
            <a:ext cx="8534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900" dirty="0">
                <a:latin typeface="Arial" charset="0"/>
              </a:rPr>
              <a:t>              </a:t>
            </a:r>
            <a:r>
              <a:rPr lang="en-US" sz="900" b="1" dirty="0">
                <a:latin typeface="Arial" charset="0"/>
              </a:rPr>
              <a:t>30 Years of Medicaid Innovation</a:t>
            </a:r>
          </a:p>
          <a:p>
            <a:r>
              <a:rPr lang="en-US" sz="900" dirty="0">
                <a:latin typeface="Arial" charset="0"/>
              </a:rPr>
              <a:t>              </a:t>
            </a:r>
            <a:r>
              <a:rPr lang="en-US" sz="900" i="1" dirty="0">
                <a:latin typeface="Arial" charset="0"/>
              </a:rPr>
              <a:t>Our first care is your health care</a:t>
            </a:r>
          </a:p>
          <a:p>
            <a:r>
              <a:rPr lang="en-US" sz="900" i="1" dirty="0">
                <a:latin typeface="Arial" charset="0"/>
              </a:rPr>
              <a:t>              Arizona Health Care Cost Containment System</a:t>
            </a:r>
          </a:p>
          <a:p>
            <a:endParaRPr lang="en-US" sz="9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765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Legislative Reaction</a:t>
            </a:r>
          </a:p>
        </p:txBody>
      </p:sp>
      <p:sp>
        <p:nvSpPr>
          <p:cNvPr id="21507" name="Footer Placeholder 3"/>
          <p:cNvSpPr txBox="1">
            <a:spLocks noGrp="1"/>
          </p:cNvSpPr>
          <p:nvPr/>
        </p:nvSpPr>
        <p:spPr bwMode="auto">
          <a:xfrm>
            <a:off x="247650" y="6164263"/>
            <a:ext cx="85344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900">
                <a:latin typeface="Arial" pitchFamily="34" charset="0"/>
              </a:rPr>
              <a:t>              </a:t>
            </a:r>
            <a:r>
              <a:rPr lang="en-US" sz="900" b="1">
                <a:latin typeface="Arial" pitchFamily="34" charset="0"/>
              </a:rPr>
              <a:t>30 Years of Medicaid Innovation</a:t>
            </a:r>
          </a:p>
          <a:p>
            <a:r>
              <a:rPr lang="en-US" sz="900">
                <a:latin typeface="Arial" pitchFamily="34" charset="0"/>
              </a:rPr>
              <a:t>              </a:t>
            </a:r>
            <a:r>
              <a:rPr lang="en-US" sz="900" i="1">
                <a:latin typeface="Arial" pitchFamily="34" charset="0"/>
              </a:rPr>
              <a:t>Our first care is your health care</a:t>
            </a:r>
          </a:p>
          <a:p>
            <a:r>
              <a:rPr lang="en-US" sz="900" i="1">
                <a:latin typeface="Arial" pitchFamily="34" charset="0"/>
              </a:rPr>
              <a:t>              Arizona Health Care Cost Containment System</a:t>
            </a:r>
          </a:p>
          <a:p>
            <a:endParaRPr lang="en-US" sz="9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91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ACA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Recent Eligibility Rule released – comments due soon</a:t>
            </a:r>
          </a:p>
          <a:p>
            <a:r>
              <a:rPr lang="en-US" dirty="0" smtClean="0"/>
              <a:t>Work on Health E-Arizona continues</a:t>
            </a:r>
          </a:p>
          <a:p>
            <a:r>
              <a:rPr lang="en-US" dirty="0" smtClean="0"/>
              <a:t>Working to determine interface requirements and costs with FFE</a:t>
            </a:r>
          </a:p>
          <a:p>
            <a:r>
              <a:rPr lang="en-US" dirty="0" smtClean="0"/>
              <a:t>Working with DES on staff and consumer training for post 1-1-14 world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              </a:t>
            </a:r>
            <a:r>
              <a:rPr lang="en-US" b="1" smtClean="0"/>
              <a:t>30 Years of Medicaid Innovation</a:t>
            </a:r>
          </a:p>
          <a:p>
            <a:r>
              <a:rPr lang="en-US" smtClean="0"/>
              <a:t>              </a:t>
            </a:r>
            <a:r>
              <a:rPr lang="en-US" i="1" smtClean="0"/>
              <a:t>Our first care is your health care</a:t>
            </a:r>
          </a:p>
          <a:p>
            <a:r>
              <a:rPr lang="en-US" i="1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D26230-3EB5-4604-AF78-0F052656C95F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72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3A6D06D-17BE-4C30-856E-9336F6B0B93C}" type="slidenum">
              <a:rPr lang="en-US" smtClean="0">
                <a:latin typeface="Arial" pitchFamily="34" charset="0"/>
              </a:rPr>
              <a:pPr/>
              <a:t>22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00050" y="6096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Exchange Timeframes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000" smtClean="0"/>
              <a:t>September 2012: Essential Benefits decision</a:t>
            </a:r>
          </a:p>
          <a:p>
            <a:pPr eaLnBrk="1" hangingPunct="1">
              <a:lnSpc>
                <a:spcPct val="80000"/>
              </a:lnSpc>
            </a:pPr>
            <a:r>
              <a:rPr lang="en-US" sz="3000" b="1" smtClean="0"/>
              <a:t>December 2012: Governor deferred to Federal Exchange – 25 states in this model</a:t>
            </a:r>
            <a:endParaRPr lang="en-US" sz="3000" smtClean="0"/>
          </a:p>
          <a:p>
            <a:pPr eaLnBrk="1" hangingPunct="1">
              <a:lnSpc>
                <a:spcPct val="80000"/>
              </a:lnSpc>
            </a:pPr>
            <a:r>
              <a:rPr lang="en-US" sz="3000" smtClean="0"/>
              <a:t>January 2013: HHS Secretary Certifies Exchange </a:t>
            </a:r>
          </a:p>
          <a:p>
            <a:pPr eaLnBrk="1" hangingPunct="1">
              <a:lnSpc>
                <a:spcPct val="80000"/>
              </a:lnSpc>
            </a:pPr>
            <a:r>
              <a:rPr lang="en-US" sz="3000" smtClean="0"/>
              <a:t>July 2013: Systems Readiness Testing</a:t>
            </a:r>
          </a:p>
          <a:p>
            <a:pPr eaLnBrk="1" hangingPunct="1">
              <a:lnSpc>
                <a:spcPct val="80000"/>
              </a:lnSpc>
            </a:pPr>
            <a:r>
              <a:rPr lang="en-US" sz="3000" smtClean="0"/>
              <a:t>October 2013: Exchange enrollment begins</a:t>
            </a:r>
          </a:p>
          <a:p>
            <a:pPr eaLnBrk="1" hangingPunct="1">
              <a:lnSpc>
                <a:spcPct val="80000"/>
              </a:lnSpc>
            </a:pPr>
            <a:r>
              <a:rPr lang="en-US" sz="3000" smtClean="0"/>
              <a:t>January 2014: Exchange coverage begins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January 2015: Exchange must be self-sustaining through user fees, assessments or other funding sources</a:t>
            </a:r>
          </a:p>
          <a:p>
            <a:pPr eaLnBrk="1" hangingPunct="1">
              <a:lnSpc>
                <a:spcPct val="80000"/>
              </a:lnSpc>
            </a:pPr>
            <a:endParaRPr lang="en-US" sz="3000" smtClean="0"/>
          </a:p>
        </p:txBody>
      </p:sp>
      <p:sp>
        <p:nvSpPr>
          <p:cNvPr id="22533" name="Footer Placeholder 3"/>
          <p:cNvSpPr txBox="1">
            <a:spLocks noGrp="1"/>
          </p:cNvSpPr>
          <p:nvPr/>
        </p:nvSpPr>
        <p:spPr bwMode="auto">
          <a:xfrm>
            <a:off x="247650" y="6164263"/>
            <a:ext cx="85344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900">
                <a:latin typeface="Arial" pitchFamily="34" charset="0"/>
              </a:rPr>
              <a:t>              </a:t>
            </a:r>
            <a:r>
              <a:rPr lang="en-US" sz="900" b="1">
                <a:latin typeface="Arial" pitchFamily="34" charset="0"/>
              </a:rPr>
              <a:t>30 Years of Medicaid Innovation</a:t>
            </a:r>
          </a:p>
          <a:p>
            <a:r>
              <a:rPr lang="en-US" sz="900">
                <a:latin typeface="Arial" pitchFamily="34" charset="0"/>
              </a:rPr>
              <a:t>              </a:t>
            </a:r>
            <a:r>
              <a:rPr lang="en-US" sz="900" i="1">
                <a:latin typeface="Arial" pitchFamily="34" charset="0"/>
              </a:rPr>
              <a:t>Our first care is your health care</a:t>
            </a:r>
          </a:p>
          <a:p>
            <a:r>
              <a:rPr lang="en-US" sz="900" i="1">
                <a:latin typeface="Arial" pitchFamily="34" charset="0"/>
              </a:rPr>
              <a:t>              Arizona Health Care Cost Containment System</a:t>
            </a:r>
          </a:p>
          <a:p>
            <a:endParaRPr lang="en-US" sz="9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71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 smtClean="0"/>
              <a:t>Triple Crown Procurements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October 1, 2013 start date for potentially 5 years</a:t>
            </a:r>
          </a:p>
          <a:p>
            <a:r>
              <a:rPr lang="en-US" dirty="0" smtClean="0"/>
              <a:t>Maricopa RBHA – $5 billion plus</a:t>
            </a:r>
          </a:p>
          <a:p>
            <a:r>
              <a:rPr lang="en-US" dirty="0" smtClean="0"/>
              <a:t>Statewide Acute Care – roughly $33 billion (with expansion)</a:t>
            </a:r>
          </a:p>
          <a:p>
            <a:r>
              <a:rPr lang="en-US" dirty="0" smtClean="0"/>
              <a:t>CRS Program - $1.0 billion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              </a:t>
            </a:r>
            <a:r>
              <a:rPr lang="en-US" b="1" smtClean="0"/>
              <a:t>30 Years of Medicaid Innovation</a:t>
            </a:r>
          </a:p>
          <a:p>
            <a:r>
              <a:rPr lang="en-US" smtClean="0"/>
              <a:t>              </a:t>
            </a:r>
            <a:r>
              <a:rPr lang="en-US" i="1" smtClean="0"/>
              <a:t>Our first care is your health care</a:t>
            </a:r>
          </a:p>
          <a:p>
            <a:r>
              <a:rPr lang="en-US" i="1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D26230-3EB5-4604-AF78-0F052656C95F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43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Maricopa RBHA RFP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smtClean="0"/>
              <a:t>5 Responders to RFP – Magellan – United – </a:t>
            </a:r>
            <a:r>
              <a:rPr lang="en-US" sz="2600" dirty="0" err="1" smtClean="0"/>
              <a:t>Cenpatico</a:t>
            </a:r>
            <a:r>
              <a:rPr lang="en-US" sz="2600" dirty="0" smtClean="0"/>
              <a:t> – Mercy Maricopa Integrated – Partners in Integrated Health</a:t>
            </a:r>
          </a:p>
          <a:p>
            <a:r>
              <a:rPr lang="en-US" sz="2600" dirty="0" smtClean="0"/>
              <a:t>RFP includes care coordination with information moving between AHCCCS plans and RBHAs</a:t>
            </a:r>
          </a:p>
          <a:p>
            <a:r>
              <a:rPr lang="en-US" sz="2600" dirty="0" smtClean="0"/>
              <a:t>DHS and AHCCCS are collaborating on readiness reviews and member transition plan – leveraging best experiences of both</a:t>
            </a:r>
          </a:p>
          <a:p>
            <a:r>
              <a:rPr lang="en-US" sz="2600" dirty="0" smtClean="0"/>
              <a:t>Winning plan will also receive utilization information</a:t>
            </a:r>
            <a:endParaRPr lang="en-US" sz="2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              </a:t>
            </a:r>
            <a:r>
              <a:rPr lang="en-US" b="1" smtClean="0"/>
              <a:t>30 Years of Medicaid Innovation</a:t>
            </a:r>
          </a:p>
          <a:p>
            <a:r>
              <a:rPr lang="en-US" smtClean="0"/>
              <a:t>              </a:t>
            </a:r>
            <a:r>
              <a:rPr lang="en-US" i="1" smtClean="0"/>
              <a:t>Our first care is your health care</a:t>
            </a:r>
          </a:p>
          <a:p>
            <a:r>
              <a:rPr lang="en-US" i="1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D26230-3EB5-4604-AF78-0F052656C95F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32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1A46B3-849D-49DE-BA52-1D4A25AEF4D5}" type="slidenum">
              <a:rPr lang="en-US"/>
              <a:pPr/>
              <a:t>25</a:t>
            </a:fld>
            <a:endParaRPr lang="en-US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8229600" cy="838200"/>
          </a:xfrm>
        </p:spPr>
        <p:txBody>
          <a:bodyPr/>
          <a:lstStyle/>
          <a:p>
            <a:r>
              <a:rPr lang="en-US" dirty="0"/>
              <a:t>Duals Demonstration </a:t>
            </a:r>
            <a:r>
              <a:rPr lang="en-US" dirty="0" smtClean="0"/>
              <a:t>Update</a:t>
            </a:r>
            <a:endParaRPr lang="en-US" dirty="0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100" dirty="0"/>
              <a:t>AHCCCS </a:t>
            </a:r>
            <a:r>
              <a:rPr lang="en-US" sz="2100" dirty="0" smtClean="0"/>
              <a:t>submitted Demonstration Proposal to CMS for</a:t>
            </a:r>
            <a:r>
              <a:rPr lang="en-US" sz="2100" dirty="0"/>
              <a:t>: 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ALTCS EPD –1-1-14 – Existing Contractors – Statewide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Maricopa Members with SMI – 1-1-14  </a:t>
            </a:r>
          </a:p>
          <a:p>
            <a:pPr lvl="1">
              <a:lnSpc>
                <a:spcPct val="90000"/>
              </a:lnSpc>
            </a:pPr>
            <a:r>
              <a:rPr lang="en-US" sz="2100" dirty="0" smtClean="0"/>
              <a:t>Acute </a:t>
            </a:r>
            <a:r>
              <a:rPr lang="en-US" sz="2100" dirty="0"/>
              <a:t>Care Members – 1-1-14 – Statewide</a:t>
            </a:r>
          </a:p>
          <a:p>
            <a:pPr>
              <a:lnSpc>
                <a:spcPct val="90000"/>
              </a:lnSpc>
            </a:pPr>
            <a:r>
              <a:rPr lang="en-US" sz="2100" dirty="0" smtClean="0"/>
              <a:t>GOAL</a:t>
            </a:r>
            <a:r>
              <a:rPr lang="en-US" sz="2100" dirty="0"/>
              <a:t>: 1-1-14 -  100,000 dual eligible individuals will be in an integrated plan</a:t>
            </a:r>
          </a:p>
          <a:p>
            <a:pPr>
              <a:lnSpc>
                <a:spcPct val="90000"/>
              </a:lnSpc>
            </a:pPr>
            <a:r>
              <a:rPr lang="en-US" sz="2100" dirty="0" smtClean="0"/>
              <a:t>AHCCCS on Dual Track for Duals – If no Demo plans must be SNPs</a:t>
            </a:r>
          </a:p>
          <a:p>
            <a:pPr>
              <a:lnSpc>
                <a:spcPct val="90000"/>
              </a:lnSpc>
            </a:pPr>
            <a:r>
              <a:rPr lang="en-US" sz="2100" dirty="0" smtClean="0"/>
              <a:t>Recent Letter on web to CMS stating concerns – decision by April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January 1, 2014 cannot slip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What happens in 3 years – path forward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Capitation Rates – Supplemental Benefits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Sending letter to HCBS members - unaligned</a:t>
            </a:r>
          </a:p>
          <a:p>
            <a:pPr marL="471487" lvl="1" indent="0">
              <a:lnSpc>
                <a:spcPct val="90000"/>
              </a:lnSpc>
              <a:buNone/>
            </a:pPr>
            <a:endParaRPr lang="en-US" sz="1700" dirty="0"/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28600" y="6172200"/>
            <a:ext cx="8534400" cy="476250"/>
          </a:xfrm>
        </p:spPr>
        <p:txBody>
          <a:bodyPr/>
          <a:lstStyle/>
          <a:p>
            <a:r>
              <a:rPr lang="en-US" dirty="0" smtClean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45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5EF798-30F8-4587-B17D-ED45DE06B02A}" type="slidenum">
              <a:rPr lang="en-US">
                <a:solidFill>
                  <a:srgbClr val="000033"/>
                </a:solidFill>
              </a:rPr>
              <a:pPr>
                <a:defRPr/>
              </a:pPr>
              <a:t>26</a:t>
            </a:fld>
            <a:endParaRPr lang="en-US" dirty="0">
              <a:solidFill>
                <a:srgbClr val="000033"/>
              </a:solidFill>
            </a:endParaRPr>
          </a:p>
        </p:txBody>
      </p:sp>
      <p:sp>
        <p:nvSpPr>
          <p:cNvPr id="33793" name="Slide Number Placeholder 4"/>
          <p:cNvSpPr txBox="1">
            <a:spLocks noGrp="1"/>
          </p:cNvSpPr>
          <p:nvPr/>
        </p:nvSpPr>
        <p:spPr bwMode="auto">
          <a:xfrm>
            <a:off x="2209800" y="61722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468FDC98-79FC-49DB-805A-9B7611AEDAAC}" type="slidenum">
              <a:rPr lang="en-US" sz="1400">
                <a:solidFill>
                  <a:srgbClr val="000033"/>
                </a:solidFill>
                <a:latin typeface="Arial" charset="0"/>
              </a:rPr>
              <a:pPr algn="r"/>
              <a:t>26</a:t>
            </a:fld>
            <a:endParaRPr lang="en-US" sz="1400" dirty="0">
              <a:solidFill>
                <a:srgbClr val="000033"/>
              </a:solidFill>
              <a:latin typeface="Arial" charset="0"/>
            </a:endParaRPr>
          </a:p>
        </p:txBody>
      </p:sp>
      <p:sp>
        <p:nvSpPr>
          <p:cNvPr id="33794" name="Slide Number Placeholder 4"/>
          <p:cNvSpPr txBox="1">
            <a:spLocks noGrp="1"/>
          </p:cNvSpPr>
          <p:nvPr/>
        </p:nvSpPr>
        <p:spPr bwMode="auto">
          <a:xfrm>
            <a:off x="2209800" y="61722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3DB44E0-7FE0-4DF6-AD46-5CE23E5EBA89}" type="slidenum">
              <a:rPr lang="en-US" sz="1400">
                <a:solidFill>
                  <a:srgbClr val="000033"/>
                </a:solidFill>
                <a:latin typeface="Arial" charset="0"/>
              </a:rPr>
              <a:pPr algn="r"/>
              <a:t>26</a:t>
            </a:fld>
            <a:endParaRPr lang="en-US" sz="1400" dirty="0">
              <a:solidFill>
                <a:srgbClr val="000033"/>
              </a:solidFill>
              <a:latin typeface="Arial" charset="0"/>
            </a:endParaRPr>
          </a:p>
        </p:txBody>
      </p:sp>
      <p:sp>
        <p:nvSpPr>
          <p:cNvPr id="33795" name="Slide Number Placeholder 4"/>
          <p:cNvSpPr txBox="1">
            <a:spLocks noGrp="1"/>
          </p:cNvSpPr>
          <p:nvPr/>
        </p:nvSpPr>
        <p:spPr bwMode="auto">
          <a:xfrm>
            <a:off x="2209800" y="61722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43C7CA5-A7EF-406B-B6DB-2742214733C6}" type="slidenum">
              <a:rPr lang="en-US" sz="1400">
                <a:solidFill>
                  <a:srgbClr val="000033"/>
                </a:solidFill>
                <a:latin typeface="Arial" charset="0"/>
              </a:rPr>
              <a:pPr algn="r"/>
              <a:t>26</a:t>
            </a:fld>
            <a:endParaRPr lang="en-US" sz="1400" dirty="0">
              <a:solidFill>
                <a:srgbClr val="000033"/>
              </a:solidFill>
              <a:latin typeface="Arial" charset="0"/>
            </a:endParaRPr>
          </a:p>
        </p:txBody>
      </p:sp>
      <p:sp>
        <p:nvSpPr>
          <p:cNvPr id="33796" name="Slide Number Placeholder 4"/>
          <p:cNvSpPr txBox="1">
            <a:spLocks noGrp="1"/>
          </p:cNvSpPr>
          <p:nvPr/>
        </p:nvSpPr>
        <p:spPr bwMode="auto">
          <a:xfrm>
            <a:off x="2209800" y="61722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66642D8-39CE-4179-9388-8C80CC3BB298}" type="slidenum">
              <a:rPr lang="en-US" sz="1400">
                <a:solidFill>
                  <a:srgbClr val="000033"/>
                </a:solidFill>
                <a:latin typeface="Arial" charset="0"/>
              </a:rPr>
              <a:pPr algn="r"/>
              <a:t>26</a:t>
            </a:fld>
            <a:endParaRPr lang="en-US" sz="1400" dirty="0">
              <a:solidFill>
                <a:srgbClr val="000033"/>
              </a:solidFill>
              <a:latin typeface="Arial" charset="0"/>
            </a:endParaRPr>
          </a:p>
        </p:txBody>
      </p:sp>
      <p:sp>
        <p:nvSpPr>
          <p:cNvPr id="33797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RFP Milestone Dates</a:t>
            </a:r>
          </a:p>
        </p:txBody>
      </p:sp>
      <p:sp>
        <p:nvSpPr>
          <p:cNvPr id="33798" name="Footer Placeholder 3"/>
          <p:cNvSpPr>
            <a:spLocks noGrp="1"/>
          </p:cNvSpPr>
          <p:nvPr>
            <p:ph type="ftr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>
                <a:solidFill>
                  <a:srgbClr val="000033"/>
                </a:solidFill>
              </a:rPr>
              <a:t>              </a:t>
            </a:r>
            <a:r>
              <a:rPr lang="en-US" b="1" dirty="0">
                <a:solidFill>
                  <a:srgbClr val="000033"/>
                </a:solidFill>
              </a:rPr>
              <a:t>30 Years of Medicaid Innovation</a:t>
            </a:r>
          </a:p>
          <a:p>
            <a:r>
              <a:rPr lang="en-US" dirty="0">
                <a:solidFill>
                  <a:srgbClr val="000033"/>
                </a:solidFill>
              </a:rPr>
              <a:t>              </a:t>
            </a:r>
            <a:r>
              <a:rPr lang="en-US" i="1" dirty="0">
                <a:solidFill>
                  <a:srgbClr val="000033"/>
                </a:solidFill>
              </a:rPr>
              <a:t>Our first care is your health care</a:t>
            </a:r>
          </a:p>
          <a:p>
            <a:r>
              <a:rPr lang="en-US" i="1" dirty="0">
                <a:solidFill>
                  <a:srgbClr val="000033"/>
                </a:solidFill>
              </a:rPr>
              <a:t>              Arizona Health Care Cost Containment System</a:t>
            </a:r>
          </a:p>
          <a:p>
            <a:endParaRPr lang="en-US" dirty="0">
              <a:solidFill>
                <a:srgbClr val="000033"/>
              </a:solidFill>
            </a:endParaRPr>
          </a:p>
        </p:txBody>
      </p:sp>
      <p:sp>
        <p:nvSpPr>
          <p:cNvPr id="33799" name="Slide Number Placeholder 4"/>
          <p:cNvSpPr txBox="1">
            <a:spLocks noGrp="1"/>
          </p:cNvSpPr>
          <p:nvPr/>
        </p:nvSpPr>
        <p:spPr bwMode="auto">
          <a:xfrm>
            <a:off x="2209800" y="61722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442C2D75-CDBB-4FF9-9AC5-F8F2FE2BF15E}" type="slidenum">
              <a:rPr lang="en-US" sz="1400">
                <a:solidFill>
                  <a:srgbClr val="000033"/>
                </a:solidFill>
                <a:latin typeface="Arial" charset="0"/>
              </a:rPr>
              <a:pPr algn="r"/>
              <a:t>26</a:t>
            </a:fld>
            <a:endParaRPr lang="en-US" sz="1400" dirty="0">
              <a:solidFill>
                <a:srgbClr val="000033"/>
              </a:solidFill>
              <a:latin typeface="Arial" charset="0"/>
            </a:endParaRPr>
          </a:p>
        </p:txBody>
      </p:sp>
      <p:graphicFrame>
        <p:nvGraphicFramePr>
          <p:cNvPr id="32813" name="Group 45"/>
          <p:cNvGraphicFramePr>
            <a:graphicFrameLocks noGrp="1"/>
          </p:cNvGraphicFramePr>
          <p:nvPr/>
        </p:nvGraphicFramePr>
        <p:xfrm>
          <a:off x="304800" y="1524000"/>
          <a:ext cx="8458200" cy="4506834"/>
        </p:xfrm>
        <a:graphic>
          <a:graphicData uri="http://schemas.openxmlformats.org/drawingml/2006/table">
            <a:tbl>
              <a:tblPr/>
              <a:tblGrid>
                <a:gridCol w="5710031"/>
                <a:gridCol w="2748169"/>
              </a:tblGrid>
              <a:tr h="2862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Activity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3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E4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Date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3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E4EC"/>
                    </a:solidFill>
                  </a:tcPr>
                </a:tc>
              </a:tr>
              <a:tr h="35626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RFP Issued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3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E4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November 1, 2012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3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E4EC"/>
                    </a:solidFill>
                  </a:tcPr>
                </a:tc>
              </a:tr>
              <a:tr h="48400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Prospective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Offerors’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 Conference and Technical Interface Meeting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3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E4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November 9, 2012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3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E4EC"/>
                    </a:solidFill>
                  </a:tcPr>
                </a:tc>
              </a:tr>
              <a:tr h="47670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First Set of Technical Assistance and RFP Questions Due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3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E4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November 14, 2012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3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E4EC"/>
                    </a:solidFill>
                  </a:tcPr>
                </a:tc>
              </a:tr>
              <a:tr h="48400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RFP Amendment Including Responses to RFP Questions  Issued On or Before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3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E4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November 27, 2012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3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E4EC"/>
                    </a:solidFill>
                  </a:tcPr>
                </a:tc>
              </a:tr>
              <a:tr h="47670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Second Set of Technical Assistance and RFP Questions Due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3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E4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December 10, 2012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3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E4EC"/>
                    </a:solidFill>
                  </a:tcPr>
                </a:tc>
              </a:tr>
              <a:tr h="48400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Second Amendment Including Responses to RFP Questions Issued On or Before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3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E4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December 19, 2012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3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E4EC"/>
                    </a:solidFill>
                  </a:tcPr>
                </a:tc>
              </a:tr>
              <a:tr h="38214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Proposals Due by 3:00 p.m. Arizona time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3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E4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January 28, 2013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3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E4EC"/>
                    </a:solidFill>
                  </a:tcPr>
                </a:tc>
              </a:tr>
              <a:tr h="35321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Contracts Awarded On or Before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3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E4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March 22, 2013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3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E4EC"/>
                    </a:solidFill>
                  </a:tcPr>
                </a:tc>
              </a:tr>
              <a:tr h="35626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Readiness Reviews Begin On or After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3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E4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April 1, 2013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3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E4EC"/>
                    </a:solidFill>
                  </a:tcPr>
                </a:tc>
              </a:tr>
              <a:tr h="35626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New Contracts Effective 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3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E4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3"/>
                          </a:solidFill>
                          <a:effectLst/>
                          <a:latin typeface="Times New Roman" pitchFamily="18" charset="0"/>
                        </a:rPr>
                        <a:t>October 1, 2013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3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E4EC"/>
                    </a:solidFill>
                  </a:tcPr>
                </a:tc>
              </a:tr>
            </a:tbl>
          </a:graphicData>
        </a:graphic>
      </p:graphicFrame>
      <p:sp>
        <p:nvSpPr>
          <p:cNvPr id="33838" name="Rectangle 3"/>
          <p:cNvSpPr>
            <a:spLocks noChangeArrowheads="1"/>
          </p:cNvSpPr>
          <p:nvPr/>
        </p:nvSpPr>
        <p:spPr bwMode="auto">
          <a:xfrm>
            <a:off x="1714500" y="3086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-76200" algn="l"/>
                <a:tab pos="228600" algn="l"/>
                <a:tab pos="533400" algn="l"/>
                <a:tab pos="838200" algn="l"/>
                <a:tab pos="1143000" algn="l"/>
                <a:tab pos="1447800" algn="l"/>
                <a:tab pos="1752600" algn="l"/>
                <a:tab pos="2057400" algn="l"/>
                <a:tab pos="2362200" algn="l"/>
              </a:tabLst>
            </a:pPr>
            <a:endParaRPr lang="en-US" dirty="0">
              <a:solidFill>
                <a:srgbClr val="000033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97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 smtClean="0"/>
              <a:t>AHCCCS Payment Modernization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02125"/>
          </a:xfrm>
        </p:spPr>
        <p:txBody>
          <a:bodyPr/>
          <a:lstStyle/>
          <a:p>
            <a:r>
              <a:rPr lang="en-US" dirty="0" smtClean="0"/>
              <a:t>Plan Integration – </a:t>
            </a:r>
          </a:p>
          <a:p>
            <a:r>
              <a:rPr lang="en-US" dirty="0" smtClean="0"/>
              <a:t>ALTCS Shared Savings Proposals</a:t>
            </a:r>
          </a:p>
          <a:p>
            <a:r>
              <a:rPr lang="en-US" dirty="0" smtClean="0"/>
              <a:t>Acute Plans – Shared Savings RFP Requirements</a:t>
            </a:r>
          </a:p>
          <a:p>
            <a:r>
              <a:rPr lang="en-US" dirty="0" smtClean="0"/>
              <a:t>Inpatient APR DRG</a:t>
            </a:r>
          </a:p>
          <a:p>
            <a:r>
              <a:rPr lang="en-US" dirty="0" smtClean="0"/>
              <a:t>Start seeking more stakeholder input</a:t>
            </a:r>
          </a:p>
          <a:p>
            <a:r>
              <a:rPr lang="en-US" dirty="0" smtClean="0"/>
              <a:t>Asked specific questions as part of RFP on payment strategies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              </a:t>
            </a:r>
            <a:r>
              <a:rPr lang="en-US" b="1" smtClean="0"/>
              <a:t>30 Years of Medicaid Innovation</a:t>
            </a:r>
          </a:p>
          <a:p>
            <a:r>
              <a:rPr lang="en-US" smtClean="0"/>
              <a:t>              </a:t>
            </a:r>
            <a:r>
              <a:rPr lang="en-US" i="1" smtClean="0"/>
              <a:t>Our first care is your health care</a:t>
            </a:r>
          </a:p>
          <a:p>
            <a:r>
              <a:rPr lang="en-US" i="1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D26230-3EB5-4604-AF78-0F052656C95F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40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Chart 1"/>
          <p:cNvGraphicFramePr>
            <a:graphicFrameLocks noGrp="1"/>
          </p:cNvGraphicFramePr>
          <p:nvPr/>
        </p:nvGraphicFramePr>
        <p:xfrm>
          <a:off x="381000" y="457200"/>
          <a:ext cx="8521700" cy="575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0" r:id="rId4" imgW="8675360" imgH="6364776" progId="Excel.Chart.8">
                  <p:embed/>
                </p:oleObj>
              </mc:Choice>
              <mc:Fallback>
                <p:oleObj r:id="rId4" imgW="8675360" imgH="6364776" progId="Excel.Char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57200"/>
                        <a:ext cx="8521700" cy="575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3" name="Footer Placeholder 3"/>
          <p:cNvSpPr txBox="1">
            <a:spLocks noGrp="1"/>
          </p:cNvSpPr>
          <p:nvPr/>
        </p:nvSpPr>
        <p:spPr bwMode="auto">
          <a:xfrm>
            <a:off x="247650" y="6164263"/>
            <a:ext cx="85344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900">
                <a:latin typeface="Arial" pitchFamily="34" charset="0"/>
              </a:rPr>
              <a:t>              </a:t>
            </a:r>
            <a:r>
              <a:rPr lang="en-US" sz="900" b="1">
                <a:latin typeface="Arial" pitchFamily="34" charset="0"/>
              </a:rPr>
              <a:t>30 Years of Medicaid Innovation</a:t>
            </a:r>
          </a:p>
          <a:p>
            <a:r>
              <a:rPr lang="en-US" sz="900">
                <a:latin typeface="Arial" pitchFamily="34" charset="0"/>
              </a:rPr>
              <a:t>              </a:t>
            </a:r>
            <a:r>
              <a:rPr lang="en-US" sz="900" i="1">
                <a:latin typeface="Arial" pitchFamily="34" charset="0"/>
              </a:rPr>
              <a:t>Our first care is your health care</a:t>
            </a:r>
          </a:p>
          <a:p>
            <a:r>
              <a:rPr lang="en-US" sz="900" i="1">
                <a:latin typeface="Arial" pitchFamily="34" charset="0"/>
              </a:rPr>
              <a:t>              Arizona Health Care Cost Containment System</a:t>
            </a:r>
          </a:p>
          <a:p>
            <a:endParaRPr lang="en-US" sz="900">
              <a:latin typeface="Arial" pitchFamily="34" charset="0"/>
            </a:endParaRPr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2224088" y="6194425"/>
            <a:ext cx="2133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55D1B54-AD44-4E21-93A2-474EF257EFCA}" type="slidenum">
              <a:rPr lang="en-US" altLang="en-US" smtClean="0">
                <a:latin typeface="Arial" pitchFamily="34" charset="0"/>
              </a:rPr>
              <a:pPr/>
              <a:t>28</a:t>
            </a:fld>
            <a:endParaRPr lang="en-US" alt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58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DFSM Care Coordination Strategies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400" dirty="0" smtClean="0"/>
              <a:t>Care Management Coordinator Goal - </a:t>
            </a:r>
            <a:r>
              <a:rPr lang="en-US" sz="2400" i="1" dirty="0" smtClean="0"/>
              <a:t>Improve health outcomes by reducing readmissions and increase use of primary care services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400" dirty="0" smtClean="0"/>
              <a:t>AHCCCS working with 3 populations Post IP stay </a:t>
            </a:r>
          </a:p>
          <a:p>
            <a:pPr eaLnBrk="1" hangingPunct="1">
              <a:defRPr/>
            </a:pPr>
            <a:r>
              <a:rPr lang="en-US" sz="2400" dirty="0" smtClean="0"/>
              <a:t>Long Term Care – contacting tribal case manager (1,053 in non I.H.S/638 facility last year)</a:t>
            </a:r>
          </a:p>
          <a:p>
            <a:pPr eaLnBrk="1" hangingPunct="1">
              <a:defRPr/>
            </a:pPr>
            <a:r>
              <a:rPr lang="en-US" sz="2400" dirty="0" smtClean="0"/>
              <a:t>Newborns – contacting moms to coordinate pediatric visit (1,213 born in 9 non I.H.S/638 facilities last year)</a:t>
            </a:r>
          </a:p>
          <a:p>
            <a:pPr eaLnBrk="1" hangingPunct="1">
              <a:defRPr/>
            </a:pPr>
            <a:r>
              <a:rPr lang="en-US" sz="2400" dirty="0" smtClean="0"/>
              <a:t>Diabetic Patients – connecting member back to I.H.S &amp; 638 system</a:t>
            </a:r>
          </a:p>
          <a:p>
            <a:pPr eaLnBrk="1" hangingPunct="1">
              <a:defRPr/>
            </a:pPr>
            <a:r>
              <a:rPr lang="en-US" sz="2400" dirty="0" smtClean="0"/>
              <a:t>Looking to share utilization data with Health plans</a:t>
            </a:r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1AD5ABE-830F-4375-A2B6-A61EFF7BE5C5}" type="slidenum">
              <a:rPr lang="en-US" smtClean="0">
                <a:latin typeface="Arial" pitchFamily="34" charset="0"/>
              </a:rPr>
              <a:pPr/>
              <a:t>29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28677" name="Footer Placehold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              </a:t>
            </a:r>
            <a:r>
              <a:rPr lang="en-US" b="1" smtClean="0">
                <a:latin typeface="Arial" pitchFamily="34" charset="0"/>
              </a:rPr>
              <a:t>30 Years of Medicaid Innovation</a:t>
            </a:r>
          </a:p>
          <a:p>
            <a:r>
              <a:rPr lang="en-US" smtClean="0">
                <a:latin typeface="Arial" pitchFamily="34" charset="0"/>
              </a:rPr>
              <a:t>              </a:t>
            </a:r>
            <a:r>
              <a:rPr lang="en-US" i="1" smtClean="0">
                <a:latin typeface="Arial" pitchFamily="34" charset="0"/>
              </a:rPr>
              <a:t>Our first care is your health care</a:t>
            </a:r>
          </a:p>
          <a:p>
            <a:r>
              <a:rPr lang="en-US" i="1" smtClean="0">
                <a:latin typeface="Arial" pitchFamily="34" charset="0"/>
              </a:rPr>
              <a:t>              Arizona Health Care Cost Containment System</a:t>
            </a:r>
          </a:p>
          <a:p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66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931692130"/>
              </p:ext>
            </p:extLst>
          </p:nvPr>
        </p:nvGraphicFramePr>
        <p:xfrm>
          <a:off x="1066800" y="1828800"/>
          <a:ext cx="6858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228600" y="6172200"/>
            <a:ext cx="8534400" cy="476250"/>
          </a:xfrm>
          <a:prstGeom prst="rect">
            <a:avLst/>
          </a:prstGeom>
        </p:spPr>
        <p:txBody>
          <a:bodyPr/>
          <a:lstStyle/>
          <a:p>
            <a:r>
              <a:rPr lang="en-US" sz="9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900" b="1" dirty="0" smtClean="0">
                <a:latin typeface="Arial" pitchFamily="34" charset="0"/>
                <a:cs typeface="Arial" pitchFamily="34" charset="0"/>
              </a:rPr>
              <a:t>             30 Years of Medicaid Innovation</a:t>
            </a:r>
          </a:p>
          <a:p>
            <a:r>
              <a:rPr lang="en-US" sz="900" dirty="0" smtClean="0">
                <a:latin typeface="Arial" pitchFamily="34" charset="0"/>
                <a:cs typeface="Arial" pitchFamily="34" charset="0"/>
              </a:rPr>
              <a:t>              </a:t>
            </a:r>
            <a:r>
              <a:rPr lang="en-US" sz="900" i="1" dirty="0" smtClean="0">
                <a:latin typeface="Arial" pitchFamily="34" charset="0"/>
                <a:cs typeface="Arial" pitchFamily="34" charset="0"/>
              </a:rPr>
              <a:t>Our first care is your health care</a:t>
            </a:r>
          </a:p>
          <a:p>
            <a:r>
              <a:rPr lang="en-US" sz="900" i="1" dirty="0" smtClean="0">
                <a:latin typeface="Arial" pitchFamily="34" charset="0"/>
                <a:cs typeface="Arial" pitchFamily="34" charset="0"/>
              </a:rPr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2209800" y="6172200"/>
            <a:ext cx="2133600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r"/>
            <a:fld id="{1FD26230-3EB5-4604-AF78-0F052656C95F}" type="slidenum">
              <a:rPr lang="en-US" sz="1400" smtClean="0">
                <a:latin typeface="Arial" pitchFamily="34" charset="0"/>
                <a:cs typeface="Arial" pitchFamily="34" charset="0"/>
              </a:rPr>
              <a:pPr algn="r"/>
              <a:t>3</a:t>
            </a:fld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990600"/>
            <a:ext cx="45687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FY 2013 Spending </a:t>
            </a:r>
            <a:endParaRPr lang="en-US" sz="4400" dirty="0">
              <a:solidFill>
                <a:schemeClr val="tx2"/>
              </a:solidFill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24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 smtClean="0"/>
              <a:t>AHCCCS GME Funding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              </a:t>
            </a:r>
            <a:r>
              <a:rPr lang="en-US" b="1" smtClean="0"/>
              <a:t>30 Years of Medicaid Innovation</a:t>
            </a:r>
          </a:p>
          <a:p>
            <a:r>
              <a:rPr lang="en-US" smtClean="0"/>
              <a:t>              </a:t>
            </a:r>
            <a:r>
              <a:rPr lang="en-US" i="1" smtClean="0"/>
              <a:t>Our first care is your health care</a:t>
            </a:r>
          </a:p>
          <a:p>
            <a:r>
              <a:rPr lang="en-US" i="1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D26230-3EB5-4604-AF78-0F052656C95F}" type="slidenum">
              <a:rPr lang="en-US" smtClean="0"/>
              <a:pPr/>
              <a:t>30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4133224"/>
              </p:ext>
            </p:extLst>
          </p:nvPr>
        </p:nvGraphicFramePr>
        <p:xfrm>
          <a:off x="457200" y="1828800"/>
          <a:ext cx="8229600" cy="4302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23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 smtClean="0"/>
              <a:t>AHCCCS Sunset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95799"/>
          </a:xfrm>
        </p:spPr>
        <p:txBody>
          <a:bodyPr/>
          <a:lstStyle/>
          <a:p>
            <a:pPr marL="469900" lvl="1" indent="-469900">
              <a:buClr>
                <a:schemeClr val="bg2"/>
              </a:buClr>
              <a:buSzPct val="70000"/>
              <a:buFont typeface="Wingdings" pitchFamily="2" charset="2"/>
              <a:buChar char="o"/>
            </a:pPr>
            <a:r>
              <a:rPr lang="en-US" sz="2400" dirty="0" smtClean="0"/>
              <a:t>Sunset Audit Process – See handout</a:t>
            </a:r>
          </a:p>
          <a:p>
            <a:pPr marL="1389063" lvl="3" indent="-469900">
              <a:buSzPct val="70000"/>
            </a:pPr>
            <a:r>
              <a:rPr lang="en-US" dirty="0" smtClean="0"/>
              <a:t>TPL/COB – “AHCCCS processes help meet federal and state requirements…”  - minimal findings</a:t>
            </a:r>
          </a:p>
          <a:p>
            <a:pPr marL="1389063" lvl="3" indent="-469900">
              <a:buSzPct val="70000"/>
            </a:pPr>
            <a:r>
              <a:rPr lang="en-US" dirty="0" smtClean="0"/>
              <a:t>Eligibility – “findings of a 1.1% error rate are commendable …particularly when compared to the …national eligibility error rate of 6.7%”  (AHCCCS response)</a:t>
            </a:r>
          </a:p>
          <a:p>
            <a:pPr marL="1389063" lvl="3" indent="-469900">
              <a:buSzPct val="70000"/>
            </a:pPr>
            <a:r>
              <a:rPr lang="en-US" dirty="0" smtClean="0"/>
              <a:t>Medicaid Fraud – “AHCCCS has processes in place to detect Medicaid fraud and abuse but should continue to enhance its training and data analysis” </a:t>
            </a:r>
          </a:p>
          <a:p>
            <a:pPr marL="939800" lvl="2" indent="-469900">
              <a:buSzPct val="70000"/>
            </a:pPr>
            <a:r>
              <a:rPr lang="en-US" sz="2000" dirty="0" smtClean="0"/>
              <a:t>Sunset Factors – “Auditors’ analysis of the sunset factors found strong performance by AHCCCS with regard to many of these factors”</a:t>
            </a:r>
          </a:p>
          <a:p>
            <a:pPr marL="469900" lvl="1" indent="-469900">
              <a:buSzPct val="70000"/>
            </a:pPr>
            <a:r>
              <a:rPr lang="en-US" sz="2400" dirty="0" smtClean="0"/>
              <a:t>Next Step – Legislation making way through process</a:t>
            </a:r>
          </a:p>
          <a:p>
            <a:endParaRPr lang="en-US" dirty="0" smtClean="0"/>
          </a:p>
        </p:txBody>
      </p:sp>
      <p:sp>
        <p:nvSpPr>
          <p:cNvPr id="4096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8F90515-9085-4A00-9E69-B9CAD1A02F63}" type="slidenum">
              <a:rPr lang="en-US" smtClean="0">
                <a:latin typeface="Arial" charset="0"/>
              </a:rPr>
              <a:pPr/>
              <a:t>31</a:t>
            </a:fld>
            <a:endParaRPr lang="en-US" dirty="0" smtClean="0">
              <a:latin typeface="Arial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28600" y="6172200"/>
            <a:ext cx="8534400" cy="476250"/>
          </a:xfrm>
        </p:spPr>
        <p:txBody>
          <a:bodyPr/>
          <a:lstStyle/>
          <a:p>
            <a:r>
              <a:rPr lang="en-US" dirty="0" smtClean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05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74FA53B-C5A9-4D60-90C9-02FA69CF46A2}" type="slidenum">
              <a:rPr lang="en-US" altLang="en-US"/>
              <a:pPr eaLnBrk="1" hangingPunct="1"/>
              <a:t>32</a:t>
            </a:fld>
            <a:endParaRPr lang="en-US" altLang="en-US" dirty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AHCCCS Staffing Levels</a:t>
            </a:r>
          </a:p>
        </p:txBody>
      </p:sp>
      <p:graphicFrame>
        <p:nvGraphicFramePr>
          <p:cNvPr id="12290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9469995"/>
              </p:ext>
            </p:extLst>
          </p:nvPr>
        </p:nvGraphicFramePr>
        <p:xfrm>
          <a:off x="457200" y="1719263"/>
          <a:ext cx="8229600" cy="441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6" name="Chart" r:id="rId3" imgW="8229600" imgH="4524375" progId="MSGraph.Chart.8">
                  <p:embed followColorScheme="full"/>
                </p:oleObj>
              </mc:Choice>
              <mc:Fallback>
                <p:oleObj name="Chart" r:id="rId3" imgW="8229600" imgH="4524375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719263"/>
                        <a:ext cx="8229600" cy="4410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0028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NF Assessment – In progress</a:t>
            </a:r>
          </a:p>
          <a:p>
            <a:r>
              <a:rPr lang="en-US" sz="2400" dirty="0" smtClean="0"/>
              <a:t>HIT payment – Exceed $100 m to date</a:t>
            </a:r>
          </a:p>
          <a:p>
            <a:r>
              <a:rPr lang="en-US" sz="2400" dirty="0" err="1" smtClean="0"/>
              <a:t>KidsCare</a:t>
            </a:r>
            <a:r>
              <a:rPr lang="en-US" sz="2400" dirty="0" smtClean="0"/>
              <a:t> II &gt; 25,000</a:t>
            </a:r>
          </a:p>
          <a:p>
            <a:r>
              <a:rPr lang="en-US" sz="2400" dirty="0" smtClean="0"/>
              <a:t>State Trainings</a:t>
            </a:r>
          </a:p>
          <a:p>
            <a:pPr lvl="1"/>
            <a:r>
              <a:rPr lang="en-US" sz="2400" dirty="0" smtClean="0"/>
              <a:t>7 State Training through NAMD – another session early summer</a:t>
            </a:r>
          </a:p>
          <a:p>
            <a:pPr lvl="2"/>
            <a:r>
              <a:rPr lang="en-US" dirty="0" smtClean="0"/>
              <a:t>Maine – NE – NM – DC – Utah – IN - VI </a:t>
            </a:r>
          </a:p>
          <a:p>
            <a:pPr lvl="1"/>
            <a:r>
              <a:rPr lang="en-US" sz="2400" dirty="0" smtClean="0"/>
              <a:t>California – CMS – </a:t>
            </a:r>
          </a:p>
          <a:p>
            <a:pPr lvl="1"/>
            <a:r>
              <a:rPr lang="en-US" sz="2400" dirty="0" smtClean="0"/>
              <a:t>SC – PA – FL - AL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              </a:t>
            </a:r>
            <a:r>
              <a:rPr lang="en-US" b="1" smtClean="0"/>
              <a:t>30 Years of Medicaid Innovation</a:t>
            </a:r>
          </a:p>
          <a:p>
            <a:r>
              <a:rPr lang="en-US" smtClean="0"/>
              <a:t>              </a:t>
            </a:r>
            <a:r>
              <a:rPr lang="en-US" i="1" smtClean="0"/>
              <a:t>Our first care is your health care</a:t>
            </a:r>
          </a:p>
          <a:p>
            <a:r>
              <a:rPr lang="en-US" i="1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D26230-3EB5-4604-AF78-0F052656C95F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28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D26230-3EB5-4604-AF78-0F052656C95F}" type="slidenum">
              <a:rPr lang="en-US" smtClean="0"/>
              <a:pPr/>
              <a:t>34</a:t>
            </a:fld>
            <a:endParaRPr lang="en-US" dirty="0"/>
          </a:p>
        </p:txBody>
      </p:sp>
      <p:pic>
        <p:nvPicPr>
          <p:cNvPr id="6" name="Picture 3" descr="C:\Users\Lcraymon\AppData\Local\Microsoft\Windows\Temporary Internet Files\Content.Outlook\OU63YQMA\30th-Anniversary-Logo-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0"/>
            <a:ext cx="8839200" cy="521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508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 smtClean="0"/>
              <a:t>AHCCCS Capitation Trends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D26230-3EB5-4604-AF78-0F052656C95F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7" name="Content Placeholder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4834923"/>
              </p:ext>
            </p:extLst>
          </p:nvPr>
        </p:nvGraphicFramePr>
        <p:xfrm>
          <a:off x="508000" y="1963291"/>
          <a:ext cx="8128000" cy="40331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068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1889125" y="6246019"/>
            <a:ext cx="2895600" cy="365125"/>
          </a:xfrm>
          <a:noFill/>
        </p:spPr>
        <p:txBody>
          <a:bodyPr/>
          <a:lstStyle/>
          <a:p>
            <a:pPr algn="r"/>
            <a:fld id="{B8AFC991-6C48-4CDF-A596-084B1A027FA4}" type="slidenum">
              <a:rPr lang="en-US" smtClean="0"/>
              <a:pPr algn="r"/>
              <a:t>5</a:t>
            </a:fld>
            <a:endParaRPr lang="en-US" dirty="0" smtClean="0"/>
          </a:p>
        </p:txBody>
      </p:sp>
      <p:sp>
        <p:nvSpPr>
          <p:cNvPr id="1029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1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2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5" name="Rectangle 8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6" name="Rectangle 9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graphicFrame>
        <p:nvGraphicFramePr>
          <p:cNvPr id="36" name="Object 10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9182628"/>
              </p:ext>
            </p:extLst>
          </p:nvPr>
        </p:nvGraphicFramePr>
        <p:xfrm>
          <a:off x="434776" y="1617899"/>
          <a:ext cx="8480623" cy="4276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37" name="Rectangle 11"/>
          <p:cNvSpPr>
            <a:spLocks noChangeArrowheads="1"/>
          </p:cNvSpPr>
          <p:nvPr/>
        </p:nvSpPr>
        <p:spPr bwMode="auto">
          <a:xfrm>
            <a:off x="762000" y="1524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8" name="Rectangle 12"/>
          <p:cNvSpPr>
            <a:spLocks noChangeArrowheads="1"/>
          </p:cNvSpPr>
          <p:nvPr/>
        </p:nvSpPr>
        <p:spPr bwMode="auto">
          <a:xfrm>
            <a:off x="685800" y="1295400"/>
            <a:ext cx="8077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dirty="0">
              <a:latin typeface="Arial" charset="0"/>
            </a:endParaRPr>
          </a:p>
        </p:txBody>
      </p:sp>
      <p:sp>
        <p:nvSpPr>
          <p:cNvPr id="1040" name="Rectangle 14"/>
          <p:cNvSpPr>
            <a:spLocks noChangeArrowheads="1"/>
          </p:cNvSpPr>
          <p:nvPr/>
        </p:nvSpPr>
        <p:spPr bwMode="auto">
          <a:xfrm>
            <a:off x="247649" y="533400"/>
            <a:ext cx="8667751" cy="8899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sz="2600" dirty="0">
                <a:solidFill>
                  <a:schemeClr val="tx2"/>
                </a:solidFill>
                <a:latin typeface="+mj-lt"/>
                <a:ea typeface="+mj-ea"/>
                <a:cs typeface="Times New Roman" pitchFamily="18" charset="0"/>
              </a:rPr>
              <a:t>Growth in National Health Expenditures and </a:t>
            </a:r>
          </a:p>
          <a:p>
            <a:pPr eaLnBrk="0" hangingPunct="0"/>
            <a:r>
              <a:rPr lang="en-US" sz="2600" dirty="0">
                <a:solidFill>
                  <a:schemeClr val="tx2"/>
                </a:solidFill>
                <a:latin typeface="+mj-lt"/>
                <a:ea typeface="+mj-ea"/>
                <a:cs typeface="Times New Roman" pitchFamily="18" charset="0"/>
              </a:rPr>
              <a:t>Gross Domestic Product (GDP), </a:t>
            </a:r>
            <a:r>
              <a:rPr lang="en-US" sz="2600" dirty="0" smtClean="0">
                <a:solidFill>
                  <a:schemeClr val="tx2"/>
                </a:solidFill>
                <a:latin typeface="+mj-lt"/>
                <a:ea typeface="+mj-ea"/>
                <a:cs typeface="Times New Roman" pitchFamily="18" charset="0"/>
              </a:rPr>
              <a:t>1985-2011</a:t>
            </a:r>
            <a:endParaRPr lang="en-US" sz="2800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041" name="Rectangle 15"/>
          <p:cNvSpPr>
            <a:spLocks noChangeArrowheads="1"/>
          </p:cNvSpPr>
          <p:nvPr/>
        </p:nvSpPr>
        <p:spPr bwMode="auto">
          <a:xfrm>
            <a:off x="7051675" y="3756025"/>
            <a:ext cx="8191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42" name="Rectangle 16"/>
          <p:cNvSpPr>
            <a:spLocks noChangeArrowheads="1"/>
          </p:cNvSpPr>
          <p:nvPr/>
        </p:nvSpPr>
        <p:spPr bwMode="auto">
          <a:xfrm>
            <a:off x="136525" y="6308725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43" name="Rectangle 17"/>
          <p:cNvSpPr>
            <a:spLocks noChangeArrowheads="1"/>
          </p:cNvSpPr>
          <p:nvPr/>
        </p:nvSpPr>
        <p:spPr bwMode="auto">
          <a:xfrm>
            <a:off x="320675" y="5805433"/>
            <a:ext cx="8461374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r>
              <a:rPr lang="en-US" sz="900" dirty="0">
                <a:latin typeface="+mj-lt"/>
              </a:rPr>
              <a:t>SOURCE: Centers for Medicare &amp; Medicaid Services, Office of the Actuary, National Health Statistics Group,  </a:t>
            </a:r>
            <a:r>
              <a:rPr lang="en-US" sz="900" dirty="0" smtClean="0">
                <a:latin typeface="+mj-lt"/>
              </a:rPr>
              <a:t>U.S Department </a:t>
            </a:r>
            <a:r>
              <a:rPr lang="en-US" sz="900" dirty="0">
                <a:latin typeface="+mj-lt"/>
              </a:rPr>
              <a:t>of Commerce, Bureau of Economic Analysis and National Bureau of Economic Research, Inc.</a:t>
            </a:r>
          </a:p>
        </p:txBody>
      </p:sp>
      <p:sp>
        <p:nvSpPr>
          <p:cNvPr id="1044" name="Text Box 18"/>
          <p:cNvSpPr txBox="1">
            <a:spLocks noChangeArrowheads="1"/>
          </p:cNvSpPr>
          <p:nvPr/>
        </p:nvSpPr>
        <p:spPr bwMode="auto">
          <a:xfrm rot="-5400000">
            <a:off x="-1332011" y="2703612"/>
            <a:ext cx="32766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1400" b="1" dirty="0" smtClean="0"/>
              <a:t>Annual  </a:t>
            </a:r>
            <a:r>
              <a:rPr lang="en-US" sz="1400" b="1" dirty="0" smtClean="0">
                <a:latin typeface="Arial" charset="0"/>
              </a:rPr>
              <a:t>Percent change</a:t>
            </a:r>
            <a:endParaRPr lang="en-US" sz="1400" b="1" dirty="0">
              <a:latin typeface="Arial" charset="0"/>
            </a:endParaRPr>
          </a:p>
        </p:txBody>
      </p:sp>
      <p:sp>
        <p:nvSpPr>
          <p:cNvPr id="1047" name="Line 23"/>
          <p:cNvSpPr>
            <a:spLocks noChangeShapeType="1"/>
          </p:cNvSpPr>
          <p:nvPr/>
        </p:nvSpPr>
        <p:spPr bwMode="auto">
          <a:xfrm>
            <a:off x="1219200" y="51816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48" name="Rectangle 26"/>
          <p:cNvSpPr>
            <a:spLocks noChangeArrowheads="1"/>
          </p:cNvSpPr>
          <p:nvPr/>
        </p:nvSpPr>
        <p:spPr bwMode="auto">
          <a:xfrm>
            <a:off x="2866030" y="1752600"/>
            <a:ext cx="1337670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>
                <a:latin typeface="Arial" charset="0"/>
              </a:rPr>
              <a:t>July 1990- </a:t>
            </a:r>
          </a:p>
          <a:p>
            <a:pPr algn="ctr" eaLnBrk="1" hangingPunct="1"/>
            <a:r>
              <a:rPr lang="en-US" sz="1200" dirty="0">
                <a:latin typeface="Arial" charset="0"/>
              </a:rPr>
              <a:t>March 1991</a:t>
            </a:r>
          </a:p>
          <a:p>
            <a:pPr algn="ctr" eaLnBrk="1" hangingPunct="1"/>
            <a:r>
              <a:rPr lang="en-US" sz="1200" dirty="0">
                <a:latin typeface="Arial" charset="0"/>
              </a:rPr>
              <a:t> Recession</a:t>
            </a:r>
          </a:p>
        </p:txBody>
      </p:sp>
      <p:sp>
        <p:nvSpPr>
          <p:cNvPr id="1049" name="Rectangle 27"/>
          <p:cNvSpPr>
            <a:spLocks noChangeArrowheads="1"/>
          </p:cNvSpPr>
          <p:nvPr/>
        </p:nvSpPr>
        <p:spPr bwMode="auto">
          <a:xfrm>
            <a:off x="4191000" y="1555844"/>
            <a:ext cx="1143000" cy="10349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>
                <a:latin typeface="Arial" charset="0"/>
              </a:rPr>
              <a:t>March 2001- </a:t>
            </a:r>
          </a:p>
          <a:p>
            <a:pPr algn="ctr" eaLnBrk="1" hangingPunct="1"/>
            <a:r>
              <a:rPr lang="en-US" sz="1200" dirty="0">
                <a:latin typeface="Arial" charset="0"/>
              </a:rPr>
              <a:t>November 2001</a:t>
            </a:r>
          </a:p>
          <a:p>
            <a:pPr algn="ctr" eaLnBrk="1" hangingPunct="1"/>
            <a:r>
              <a:rPr lang="en-US" sz="1200" dirty="0">
                <a:latin typeface="Arial" charset="0"/>
              </a:rPr>
              <a:t> Recession</a:t>
            </a:r>
          </a:p>
        </p:txBody>
      </p:sp>
      <p:sp>
        <p:nvSpPr>
          <p:cNvPr id="1051" name="Rectangle 30"/>
          <p:cNvSpPr>
            <a:spLocks noChangeArrowheads="1"/>
          </p:cNvSpPr>
          <p:nvPr/>
        </p:nvSpPr>
        <p:spPr bwMode="auto">
          <a:xfrm>
            <a:off x="5511800" y="1752600"/>
            <a:ext cx="284517" cy="288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52" name="Rectangle 32"/>
          <p:cNvSpPr>
            <a:spLocks noChangeArrowheads="1"/>
          </p:cNvSpPr>
          <p:nvPr/>
        </p:nvSpPr>
        <p:spPr bwMode="auto">
          <a:xfrm>
            <a:off x="4038600" y="5029200"/>
            <a:ext cx="1473200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latin typeface="Arial Unicode MS" pitchFamily="34" charset="-128"/>
              </a:rPr>
              <a:t>Calendar Years</a:t>
            </a:r>
          </a:p>
        </p:txBody>
      </p:sp>
      <p:sp>
        <p:nvSpPr>
          <p:cNvPr id="1053" name="Rectangle 35"/>
          <p:cNvSpPr>
            <a:spLocks noChangeArrowheads="1"/>
          </p:cNvSpPr>
          <p:nvPr/>
        </p:nvSpPr>
        <p:spPr bwMode="auto">
          <a:xfrm>
            <a:off x="6242050" y="1760537"/>
            <a:ext cx="1066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1200" dirty="0">
                <a:latin typeface="Arial" charset="0"/>
              </a:rPr>
              <a:t>December 2007-June 2009</a:t>
            </a:r>
          </a:p>
          <a:p>
            <a:pPr algn="ctr" eaLnBrk="1" hangingPunct="1"/>
            <a:r>
              <a:rPr lang="en-US" sz="1200" dirty="0">
                <a:latin typeface="Arial" charset="0"/>
              </a:rPr>
              <a:t>Recession</a:t>
            </a:r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2476500" y="1759424"/>
            <a:ext cx="228600" cy="28819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56" name="Rectangle 25"/>
          <p:cNvSpPr>
            <a:spLocks noChangeArrowheads="1"/>
          </p:cNvSpPr>
          <p:nvPr/>
        </p:nvSpPr>
        <p:spPr bwMode="auto">
          <a:xfrm>
            <a:off x="7493000" y="1760536"/>
            <a:ext cx="377825" cy="2880839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57" name="Line 28"/>
          <p:cNvSpPr>
            <a:spLocks noChangeShapeType="1"/>
          </p:cNvSpPr>
          <p:nvPr/>
        </p:nvSpPr>
        <p:spPr bwMode="auto">
          <a:xfrm>
            <a:off x="5235011" y="1939567"/>
            <a:ext cx="222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58" name="Line 28"/>
          <p:cNvSpPr>
            <a:spLocks noChangeShapeType="1"/>
          </p:cNvSpPr>
          <p:nvPr/>
        </p:nvSpPr>
        <p:spPr bwMode="auto">
          <a:xfrm>
            <a:off x="2838734" y="1949924"/>
            <a:ext cx="25817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0" name="Line 28"/>
          <p:cNvSpPr>
            <a:spLocks noChangeShapeType="1"/>
          </p:cNvSpPr>
          <p:nvPr/>
        </p:nvSpPr>
        <p:spPr bwMode="auto">
          <a:xfrm>
            <a:off x="7197725" y="1981200"/>
            <a:ext cx="222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1" name="Footer Placeholder 3"/>
          <p:cNvSpPr txBox="1">
            <a:spLocks noGrp="1"/>
          </p:cNvSpPr>
          <p:nvPr/>
        </p:nvSpPr>
        <p:spPr bwMode="auto">
          <a:xfrm>
            <a:off x="247649" y="6164606"/>
            <a:ext cx="8534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900" dirty="0">
                <a:latin typeface="Arial" charset="0"/>
              </a:rPr>
              <a:t>              </a:t>
            </a:r>
            <a:r>
              <a:rPr lang="en-US" sz="900" b="1" dirty="0">
                <a:latin typeface="Arial" charset="0"/>
              </a:rPr>
              <a:t>30 Years of Medicaid Innovation</a:t>
            </a:r>
          </a:p>
          <a:p>
            <a:r>
              <a:rPr lang="en-US" sz="900" dirty="0">
                <a:latin typeface="Arial" charset="0"/>
              </a:rPr>
              <a:t>              </a:t>
            </a:r>
            <a:r>
              <a:rPr lang="en-US" sz="900" i="1" dirty="0">
                <a:latin typeface="Arial" charset="0"/>
              </a:rPr>
              <a:t>Our first care is your health care</a:t>
            </a:r>
          </a:p>
          <a:p>
            <a:r>
              <a:rPr lang="en-US" sz="900" i="1" dirty="0">
                <a:latin typeface="Arial" charset="0"/>
              </a:rPr>
              <a:t>              Arizona Health Care Cost Containment System</a:t>
            </a:r>
          </a:p>
          <a:p>
            <a:endParaRPr lang="en-US" sz="9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1491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66800" y="609600"/>
            <a:ext cx="7848600" cy="1143000"/>
          </a:xfrm>
        </p:spPr>
        <p:txBody>
          <a:bodyPr/>
          <a:lstStyle/>
          <a:p>
            <a:r>
              <a:rPr lang="en-US" sz="2800" dirty="0" smtClean="0">
                <a:cs typeface="Times New Roman" pitchFamily="18" charset="0"/>
              </a:rPr>
              <a:t>Medicaid: </a:t>
            </a:r>
            <a:r>
              <a:rPr lang="en-US" sz="2800" dirty="0" smtClean="0"/>
              <a:t>Growth </a:t>
            </a:r>
            <a:r>
              <a:rPr lang="en-US" sz="2800" dirty="0"/>
              <a:t>in </a:t>
            </a:r>
            <a:r>
              <a:rPr lang="en-US" sz="2800" dirty="0" smtClean="0"/>
              <a:t>Enrollment and Total, Federal, and State &amp; Local Expenditures, 2007 </a:t>
            </a:r>
            <a:r>
              <a:rPr lang="en-US" sz="2800" dirty="0"/>
              <a:t>– 2011</a:t>
            </a:r>
            <a:endParaRPr lang="en-US" sz="2800" dirty="0"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4362" y="5867399"/>
            <a:ext cx="8077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latin typeface="+mn-lt"/>
              </a:rPr>
              <a:t>SOURCE: Centers for Medicare &amp; Medicaid Services, Office of the Actuary, National Health Statistics Group.</a:t>
            </a:r>
            <a:endParaRPr lang="en-US" sz="1200" dirty="0">
              <a:latin typeface="+mn-lt"/>
            </a:endParaRP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429866449"/>
              </p:ext>
            </p:extLst>
          </p:nvPr>
        </p:nvGraphicFramePr>
        <p:xfrm>
          <a:off x="-381000" y="762000"/>
          <a:ext cx="2133600" cy="106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4194916012"/>
              </p:ext>
            </p:extLst>
          </p:nvPr>
        </p:nvGraphicFramePr>
        <p:xfrm>
          <a:off x="609600" y="1828800"/>
          <a:ext cx="3810000" cy="4001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3313991270"/>
              </p:ext>
            </p:extLst>
          </p:nvPr>
        </p:nvGraphicFramePr>
        <p:xfrm>
          <a:off x="4572000" y="1797844"/>
          <a:ext cx="40386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Footer Placeholder 3"/>
          <p:cNvSpPr txBox="1">
            <a:spLocks noGrp="1"/>
          </p:cNvSpPr>
          <p:nvPr/>
        </p:nvSpPr>
        <p:spPr bwMode="auto">
          <a:xfrm>
            <a:off x="247649" y="6164606"/>
            <a:ext cx="8534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900" dirty="0">
                <a:latin typeface="Arial" charset="0"/>
              </a:rPr>
              <a:t>              </a:t>
            </a:r>
            <a:r>
              <a:rPr lang="en-US" sz="900" b="1" dirty="0">
                <a:latin typeface="Arial" charset="0"/>
              </a:rPr>
              <a:t>30 Years of Medicaid Innovation</a:t>
            </a:r>
          </a:p>
          <a:p>
            <a:r>
              <a:rPr lang="en-US" sz="900" dirty="0">
                <a:latin typeface="Arial" charset="0"/>
              </a:rPr>
              <a:t>              </a:t>
            </a:r>
            <a:r>
              <a:rPr lang="en-US" sz="900" i="1" dirty="0">
                <a:latin typeface="Arial" charset="0"/>
              </a:rPr>
              <a:t>Our first care is your health care</a:t>
            </a:r>
          </a:p>
          <a:p>
            <a:r>
              <a:rPr lang="en-US" sz="900" i="1" dirty="0">
                <a:latin typeface="Arial" charset="0"/>
              </a:rPr>
              <a:t>              Arizona Health Care Cost Containment System</a:t>
            </a:r>
          </a:p>
          <a:p>
            <a:endParaRPr lang="en-US" sz="900" dirty="0">
              <a:latin typeface="Arial" charset="0"/>
            </a:endParaRPr>
          </a:p>
        </p:txBody>
      </p:sp>
      <p:sp>
        <p:nvSpPr>
          <p:cNvPr id="10" name="Slide Number Placeholder 11"/>
          <p:cNvSpPr>
            <a:spLocks noGrp="1"/>
          </p:cNvSpPr>
          <p:nvPr>
            <p:ph type="sldNum" sz="quarter" idx="4294967295"/>
          </p:nvPr>
        </p:nvSpPr>
        <p:spPr>
          <a:xfrm>
            <a:off x="2536031" y="6220168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5110493-0AC4-41B0-8563-D87218B983A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14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1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              Our first care is your health care</a:t>
            </a:r>
          </a:p>
          <a:p>
            <a:r>
              <a:rPr lang="en-US" smtClean="0">
                <a:latin typeface="Arial" pitchFamily="34" charset="0"/>
              </a:rPr>
              <a:t>              Arizona Health Care Cost Containment System</a:t>
            </a:r>
          </a:p>
        </p:txBody>
      </p:sp>
      <p:sp>
        <p:nvSpPr>
          <p:cNvPr id="13315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2018955-25FD-40D4-8552-C180F91DFEAA}" type="slidenum">
              <a:rPr lang="en-US" smtClean="0">
                <a:latin typeface="Arial" pitchFamily="34" charset="0"/>
              </a:rPr>
              <a:pPr/>
              <a:t>7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3316" name="Slide Number Placeholder 3"/>
          <p:cNvSpPr txBox="1">
            <a:spLocks noGrp="1"/>
          </p:cNvSpPr>
          <p:nvPr/>
        </p:nvSpPr>
        <p:spPr bwMode="auto">
          <a:xfrm>
            <a:off x="2209800" y="61722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F017136C-CDA9-4C32-9EBD-665CF83914D1}" type="slidenum">
              <a:rPr lang="en-US" sz="1400">
                <a:latin typeface="Arial" pitchFamily="34" charset="0"/>
              </a:rPr>
              <a:pPr algn="r" eaLnBrk="1" hangingPunct="1"/>
              <a:t>7</a:t>
            </a:fld>
            <a:endParaRPr lang="en-US" sz="1400">
              <a:latin typeface="Arial" pitchFamily="34" charset="0"/>
            </a:endParaRPr>
          </a:p>
        </p:txBody>
      </p:sp>
      <p:graphicFrame>
        <p:nvGraphicFramePr>
          <p:cNvPr id="13317" name="Object 2"/>
          <p:cNvGraphicFramePr>
            <a:graphicFrameLocks noChangeAspect="1"/>
          </p:cNvGraphicFramePr>
          <p:nvPr/>
        </p:nvGraphicFramePr>
        <p:xfrm>
          <a:off x="254000" y="1727200"/>
          <a:ext cx="8534400" cy="449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0" r:id="rId4" imgW="8535140" imgH="4499238" progId="Excel.Chart.8">
                  <p:embed/>
                </p:oleObj>
              </mc:Choice>
              <mc:Fallback>
                <p:oleObj r:id="rId4" imgW="8535140" imgH="4499238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000" y="1727200"/>
                        <a:ext cx="8534400" cy="449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609600"/>
            <a:ext cx="7543800" cy="1143000"/>
          </a:xfrm>
        </p:spPr>
        <p:txBody>
          <a:bodyPr/>
          <a:lstStyle/>
          <a:p>
            <a:pPr eaLnBrk="1" hangingPunct="1"/>
            <a:r>
              <a:rPr lang="en-US" smtClean="0"/>
              <a:t>Childless Adult Population </a:t>
            </a:r>
          </a:p>
        </p:txBody>
      </p:sp>
    </p:spTree>
    <p:extLst>
      <p:ext uri="{BB962C8B-B14F-4D97-AF65-F5344CB8AC3E}">
        <p14:creationId xmlns:p14="http://schemas.microsoft.com/office/powerpoint/2010/main" val="314743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74228B-271A-4A14-A25C-BB1E8F814E02}" type="slidenum">
              <a:rPr lang="en-US"/>
              <a:pPr/>
              <a:t>8</a:t>
            </a:fld>
            <a:endParaRPr lang="en-US"/>
          </a:p>
        </p:txBody>
      </p:sp>
      <p:sp>
        <p:nvSpPr>
          <p:cNvPr id="1280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 smtClean="0"/>
              <a:t>Childless Adult Expenditure </a:t>
            </a:r>
            <a:r>
              <a:rPr lang="en-US" dirty="0"/>
              <a:t>Data</a:t>
            </a:r>
          </a:p>
        </p:txBody>
      </p:sp>
      <p:graphicFrame>
        <p:nvGraphicFramePr>
          <p:cNvPr id="351311" name="Group 79"/>
          <p:cNvGraphicFramePr>
            <a:graphicFrameLocks noGrp="1"/>
          </p:cNvGraphicFramePr>
          <p:nvPr>
            <p:ph idx="4294967295"/>
          </p:nvPr>
        </p:nvGraphicFramePr>
        <p:xfrm>
          <a:off x="457200" y="1828800"/>
          <a:ext cx="8229600" cy="4090989"/>
        </p:xfrm>
        <a:graphic>
          <a:graphicData uri="http://schemas.openxmlformats.org/drawingml/2006/table">
            <a:tbl>
              <a:tblPr/>
              <a:tblGrid>
                <a:gridCol w="4419600"/>
                <a:gridCol w="2057400"/>
                <a:gridCol w="1752600"/>
              </a:tblGrid>
              <a:tr h="708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Diagnosis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Members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4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Injuries/Trauma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65,095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$163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Heart - circulatory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53,087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$147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Digestive system disease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52,921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$112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Cancer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18,766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$76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Diabetes and kidney disease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28,981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$49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Respiratory Disease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73,047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$85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Footer Placeholder 3"/>
          <p:cNvSpPr txBox="1">
            <a:spLocks noGrp="1"/>
          </p:cNvSpPr>
          <p:nvPr/>
        </p:nvSpPr>
        <p:spPr bwMode="auto">
          <a:xfrm>
            <a:off x="228600" y="6172200"/>
            <a:ext cx="8534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900" dirty="0">
                <a:latin typeface="Arial" charset="0"/>
              </a:rPr>
              <a:t>              </a:t>
            </a:r>
            <a:r>
              <a:rPr lang="en-US" sz="900" b="1" dirty="0">
                <a:latin typeface="Arial" charset="0"/>
              </a:rPr>
              <a:t>30 Years of Medicaid Innovation</a:t>
            </a:r>
          </a:p>
          <a:p>
            <a:r>
              <a:rPr lang="en-US" sz="900" dirty="0">
                <a:latin typeface="Arial" charset="0"/>
              </a:rPr>
              <a:t>              </a:t>
            </a:r>
            <a:r>
              <a:rPr lang="en-US" sz="900" i="1" dirty="0">
                <a:latin typeface="Arial" charset="0"/>
              </a:rPr>
              <a:t>Our first care is your health care</a:t>
            </a:r>
          </a:p>
          <a:p>
            <a:r>
              <a:rPr lang="en-US" sz="900" i="1" dirty="0">
                <a:latin typeface="Arial" charset="0"/>
              </a:rPr>
              <a:t>              Arizona Health Care Cost Containment System</a:t>
            </a:r>
          </a:p>
          <a:p>
            <a:endParaRPr lang="en-US" sz="9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45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Governor’s Medicaid Decision</a:t>
            </a:r>
          </a:p>
        </p:txBody>
      </p:sp>
      <p:sp>
        <p:nvSpPr>
          <p:cNvPr id="15363" name="Footer Placeholder 3"/>
          <p:cNvSpPr txBox="1">
            <a:spLocks noGrp="1"/>
          </p:cNvSpPr>
          <p:nvPr/>
        </p:nvSpPr>
        <p:spPr bwMode="auto">
          <a:xfrm>
            <a:off x="247650" y="6164263"/>
            <a:ext cx="85344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900">
                <a:latin typeface="Arial" pitchFamily="34" charset="0"/>
              </a:rPr>
              <a:t>              </a:t>
            </a:r>
            <a:r>
              <a:rPr lang="en-US" sz="900" b="1">
                <a:latin typeface="Arial" pitchFamily="34" charset="0"/>
              </a:rPr>
              <a:t>30 Years of Medicaid Innovation</a:t>
            </a:r>
          </a:p>
          <a:p>
            <a:r>
              <a:rPr lang="en-US" sz="900">
                <a:latin typeface="Arial" pitchFamily="34" charset="0"/>
              </a:rPr>
              <a:t>              </a:t>
            </a:r>
            <a:r>
              <a:rPr lang="en-US" sz="900" i="1">
                <a:latin typeface="Arial" pitchFamily="34" charset="0"/>
              </a:rPr>
              <a:t>Our first care is your health care</a:t>
            </a:r>
          </a:p>
          <a:p>
            <a:r>
              <a:rPr lang="en-US" sz="900" i="1">
                <a:latin typeface="Arial" pitchFamily="34" charset="0"/>
              </a:rPr>
              <a:t>              Arizona Health Care Cost Containment System</a:t>
            </a:r>
          </a:p>
          <a:p>
            <a:endParaRPr lang="en-US" sz="9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86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uadrant">
  <a:themeElements>
    <a:clrScheme name="Quadrant 8">
      <a:dk1>
        <a:srgbClr val="000033"/>
      </a:dk1>
      <a:lt1>
        <a:srgbClr val="FFFFFF"/>
      </a:lt1>
      <a:dk2>
        <a:srgbClr val="003366"/>
      </a:dk2>
      <a:lt2>
        <a:srgbClr val="275C6D"/>
      </a:lt2>
      <a:accent1>
        <a:srgbClr val="A7D2DF"/>
      </a:accent1>
      <a:accent2>
        <a:srgbClr val="108DA6"/>
      </a:accent2>
      <a:accent3>
        <a:srgbClr val="FFFFFF"/>
      </a:accent3>
      <a:accent4>
        <a:srgbClr val="00002A"/>
      </a:accent4>
      <a:accent5>
        <a:srgbClr val="D0E5EC"/>
      </a:accent5>
      <a:accent6>
        <a:srgbClr val="0D7F96"/>
      </a:accent6>
      <a:hlink>
        <a:srgbClr val="666699"/>
      </a:hlink>
      <a:folHlink>
        <a:srgbClr val="9999FF"/>
      </a:folHlink>
    </a:clrScheme>
    <a:fontScheme name="Quadran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14513</TotalTime>
  <Words>2387</Words>
  <Application>Microsoft Office PowerPoint</Application>
  <PresentationFormat>On-screen Show (4:3)</PresentationFormat>
  <Paragraphs>456</Paragraphs>
  <Slides>34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37" baseType="lpstr">
      <vt:lpstr>Quadrant</vt:lpstr>
      <vt:lpstr>Microsoft Excel Chart</vt:lpstr>
      <vt:lpstr>Chart</vt:lpstr>
      <vt:lpstr>AHCCCS February 20, 2013</vt:lpstr>
      <vt:lpstr>AHCCCS Update</vt:lpstr>
      <vt:lpstr>PowerPoint Presentation</vt:lpstr>
      <vt:lpstr>AHCCCS Capitation Trends</vt:lpstr>
      <vt:lpstr>PowerPoint Presentation</vt:lpstr>
      <vt:lpstr>Medicaid: Growth in Enrollment and Total, Federal, and State &amp; Local Expenditures, 2007 – 2011</vt:lpstr>
      <vt:lpstr>Childless Adult Population </vt:lpstr>
      <vt:lpstr>Childless Adult Expenditure Data</vt:lpstr>
      <vt:lpstr>Governor’s Medicaid Decision</vt:lpstr>
      <vt:lpstr>AHCCCS Coverage</vt:lpstr>
      <vt:lpstr>Medicaid and ACA Populations</vt:lpstr>
      <vt:lpstr>Relatively Minor Tweak to Populations Already Covered by Arizona Voters</vt:lpstr>
      <vt:lpstr>Local Medicaid Efforts</vt:lpstr>
      <vt:lpstr>Medicaid Expansion Funding Impacts</vt:lpstr>
      <vt:lpstr>Expanding will Maintain Arizona’s  Economic Competitiveness</vt:lpstr>
      <vt:lpstr>AHCCCS Prop 204 Restoration and Medicaid Coverage </vt:lpstr>
      <vt:lpstr>Population Fiscal Summary (FY 16)</vt:lpstr>
      <vt:lpstr>Medicaid Coverage Protections</vt:lpstr>
      <vt:lpstr>AHCCCS is part of the Solution</vt:lpstr>
      <vt:lpstr>Legislative Reaction</vt:lpstr>
      <vt:lpstr>Other ACA Updates</vt:lpstr>
      <vt:lpstr>Exchange Timeframes</vt:lpstr>
      <vt:lpstr>Triple Crown Procurements</vt:lpstr>
      <vt:lpstr>Maricopa RBHA RFP</vt:lpstr>
      <vt:lpstr>Duals Demonstration Update</vt:lpstr>
      <vt:lpstr>RFP Milestone Dates</vt:lpstr>
      <vt:lpstr>AHCCCS Payment Modernization</vt:lpstr>
      <vt:lpstr>PowerPoint Presentation</vt:lpstr>
      <vt:lpstr>DFSM Care Coordination Strategies</vt:lpstr>
      <vt:lpstr>AHCCCS GME Funding</vt:lpstr>
      <vt:lpstr>AHCCCS Sunset</vt:lpstr>
      <vt:lpstr>AHCCCS Staffing Levels</vt:lpstr>
      <vt:lpstr>Other Issues</vt:lpstr>
      <vt:lpstr>PowerPoint Presentation</vt:lpstr>
    </vt:vector>
  </TitlesOfParts>
  <Company>AHCCCS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Lcraymon</dc:creator>
  <cp:lastModifiedBy>Snyder, Jami</cp:lastModifiedBy>
  <cp:revision>105</cp:revision>
  <cp:lastPrinted>2012-11-13T16:36:01Z</cp:lastPrinted>
  <dcterms:created xsi:type="dcterms:W3CDTF">2011-11-23T15:17:49Z</dcterms:created>
  <dcterms:modified xsi:type="dcterms:W3CDTF">2013-02-20T13:56:01Z</dcterms:modified>
</cp:coreProperties>
</file>