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312" r:id="rId2"/>
    <p:sldId id="533" r:id="rId3"/>
    <p:sldId id="521" r:id="rId4"/>
    <p:sldId id="542" r:id="rId5"/>
    <p:sldId id="540" r:id="rId6"/>
    <p:sldId id="538" r:id="rId7"/>
    <p:sldId id="539" r:id="rId8"/>
    <p:sldId id="528" r:id="rId9"/>
    <p:sldId id="526" r:id="rId10"/>
    <p:sldId id="527" r:id="rId11"/>
    <p:sldId id="531" r:id="rId12"/>
    <p:sldId id="532" r:id="rId13"/>
    <p:sldId id="534" r:id="rId14"/>
    <p:sldId id="535" r:id="rId15"/>
    <p:sldId id="523" r:id="rId16"/>
    <p:sldId id="536" r:id="rId17"/>
    <p:sldId id="537" r:id="rId18"/>
    <p:sldId id="541" r:id="rId1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craymo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 autoAdjust="0"/>
    <p:restoredTop sz="93677" autoAdjust="0"/>
  </p:normalViewPr>
  <p:slideViewPr>
    <p:cSldViewPr>
      <p:cViewPr>
        <p:scale>
          <a:sx n="107" d="100"/>
          <a:sy n="107" d="100"/>
        </p:scale>
        <p:origin x="-546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6" d="100"/>
        <a:sy n="166" d="100"/>
      </p:scale>
      <p:origin x="0" y="7188"/>
    </p:cViewPr>
  </p:sorterViewPr>
  <p:notesViewPr>
    <p:cSldViewPr>
      <p:cViewPr varScale="1">
        <p:scale>
          <a:sx n="81" d="100"/>
          <a:sy n="81" d="100"/>
        </p:scale>
        <p:origin x="-199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jbetlac\AppData\Local\Microsoft\Windows\Temporary%20Internet%20Files\Content.Outlook\2DG6F91F\Caseload%20Graphs%20for%20HP%20meeting%20(2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jbetlac\AppData\Local\Microsoft\Windows\Temporary%20Internet%20Files\Content.Outlook\2DG6F91F\Caseload%20Graphs%20for%20HP%20meeting%20(2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jbetlac\AppData\Local\Microsoft\Windows\Temporary%20Internet%20Files\Content.Outlook\2DG6F91F\Caseload%20Graphs%20for%20HP%20meeting%20(2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jbetlac\AppData\Local\Microsoft\Windows\Temporary%20Internet%20Files\Content.Outlook\2DG6F91F\Caseload%20Graphs%20for%20HP%20meeting%20(2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jbetlac\AppData\Local\Microsoft\Windows\Temporary%20Internet%20Files\Content.Outlook\2DG6F91F\Caseload%20Graphs%20for%20HP%20meeting%20(2)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jbetlac\AppData\Local\Microsoft\Windows\Temporary%20Internet%20Files\Content.Outlook\2DG6F91F\Caseload%20Graphs%20for%20HP%20meeting%20(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'[2]Childless Adult Data'!$H$3</c:f>
              <c:strCache>
                <c:ptCount val="1"/>
                <c:pt idx="0">
                  <c:v>Actual</c:v>
                </c:pt>
              </c:strCache>
            </c:strRef>
          </c:tx>
          <c:marker>
            <c:symbol val="none"/>
          </c:marker>
          <c:cat>
            <c:numRef>
              <c:f>'[2]Childless Adult Data'!$G$4:$G$51</c:f>
              <c:numCache>
                <c:formatCode>General</c:formatCode>
                <c:ptCount val="48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  <c:pt idx="12">
                  <c:v>41091</c:v>
                </c:pt>
                <c:pt idx="13">
                  <c:v>41122</c:v>
                </c:pt>
                <c:pt idx="14">
                  <c:v>41153</c:v>
                </c:pt>
                <c:pt idx="15">
                  <c:v>41194</c:v>
                </c:pt>
                <c:pt idx="16">
                  <c:v>41214</c:v>
                </c:pt>
                <c:pt idx="17">
                  <c:v>41244</c:v>
                </c:pt>
                <c:pt idx="18">
                  <c:v>41275</c:v>
                </c:pt>
                <c:pt idx="19">
                  <c:v>41318</c:v>
                </c:pt>
                <c:pt idx="20">
                  <c:v>41346</c:v>
                </c:pt>
                <c:pt idx="21">
                  <c:v>41377</c:v>
                </c:pt>
                <c:pt idx="22">
                  <c:v>41407</c:v>
                </c:pt>
                <c:pt idx="23">
                  <c:v>41438</c:v>
                </c:pt>
                <c:pt idx="24">
                  <c:v>41468</c:v>
                </c:pt>
                <c:pt idx="25">
                  <c:v>41499</c:v>
                </c:pt>
                <c:pt idx="26">
                  <c:v>41530</c:v>
                </c:pt>
                <c:pt idx="27">
                  <c:v>41560</c:v>
                </c:pt>
                <c:pt idx="28">
                  <c:v>41591</c:v>
                </c:pt>
                <c:pt idx="29">
                  <c:v>41621</c:v>
                </c:pt>
                <c:pt idx="30">
                  <c:v>41652</c:v>
                </c:pt>
                <c:pt idx="31">
                  <c:v>41683</c:v>
                </c:pt>
                <c:pt idx="32">
                  <c:v>41711</c:v>
                </c:pt>
                <c:pt idx="33">
                  <c:v>41742</c:v>
                </c:pt>
                <c:pt idx="34">
                  <c:v>41772</c:v>
                </c:pt>
                <c:pt idx="35">
                  <c:v>41803</c:v>
                </c:pt>
                <c:pt idx="36">
                  <c:v>41833</c:v>
                </c:pt>
                <c:pt idx="37">
                  <c:v>41864</c:v>
                </c:pt>
                <c:pt idx="38">
                  <c:v>41895</c:v>
                </c:pt>
                <c:pt idx="39">
                  <c:v>41925</c:v>
                </c:pt>
                <c:pt idx="40">
                  <c:v>41956</c:v>
                </c:pt>
                <c:pt idx="41">
                  <c:v>41986</c:v>
                </c:pt>
                <c:pt idx="42">
                  <c:v>42017</c:v>
                </c:pt>
                <c:pt idx="43">
                  <c:v>42048</c:v>
                </c:pt>
                <c:pt idx="44">
                  <c:v>42076</c:v>
                </c:pt>
                <c:pt idx="45">
                  <c:v>42107</c:v>
                </c:pt>
                <c:pt idx="46">
                  <c:v>42137</c:v>
                </c:pt>
                <c:pt idx="47">
                  <c:v>42168</c:v>
                </c:pt>
              </c:numCache>
            </c:numRef>
          </c:cat>
          <c:val>
            <c:numRef>
              <c:f>'[2]Childless Adult Data'!$H$4:$H$51</c:f>
              <c:numCache>
                <c:formatCode>General</c:formatCode>
                <c:ptCount val="48"/>
                <c:pt idx="0">
                  <c:v>217718</c:v>
                </c:pt>
                <c:pt idx="1">
                  <c:v>217126</c:v>
                </c:pt>
                <c:pt idx="2">
                  <c:v>206478</c:v>
                </c:pt>
                <c:pt idx="3">
                  <c:v>192011</c:v>
                </c:pt>
                <c:pt idx="4">
                  <c:v>177580</c:v>
                </c:pt>
                <c:pt idx="5">
                  <c:v>164390</c:v>
                </c:pt>
                <c:pt idx="6">
                  <c:v>153512</c:v>
                </c:pt>
                <c:pt idx="7">
                  <c:v>145493</c:v>
                </c:pt>
                <c:pt idx="8">
                  <c:v>138307</c:v>
                </c:pt>
                <c:pt idx="9">
                  <c:v>130839</c:v>
                </c:pt>
                <c:pt idx="10">
                  <c:v>123613</c:v>
                </c:pt>
                <c:pt idx="11">
                  <c:v>116403</c:v>
                </c:pt>
                <c:pt idx="12">
                  <c:v>110145</c:v>
                </c:pt>
                <c:pt idx="13">
                  <c:v>105320</c:v>
                </c:pt>
                <c:pt idx="14">
                  <c:v>100197</c:v>
                </c:pt>
                <c:pt idx="15">
                  <c:v>96325</c:v>
                </c:pt>
                <c:pt idx="16">
                  <c:v>92995</c:v>
                </c:pt>
                <c:pt idx="17">
                  <c:v>89631</c:v>
                </c:pt>
                <c:pt idx="18">
                  <c:v>86719</c:v>
                </c:pt>
                <c:pt idx="19">
                  <c:v>84162</c:v>
                </c:pt>
                <c:pt idx="20">
                  <c:v>81655</c:v>
                </c:pt>
                <c:pt idx="21">
                  <c:v>79047</c:v>
                </c:pt>
                <c:pt idx="22">
                  <c:v>76603</c:v>
                </c:pt>
                <c:pt idx="23">
                  <c:v>74062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'[2]Childless Adult Data'!$I$3</c:f>
              <c:strCache>
                <c:ptCount val="1"/>
                <c:pt idx="0">
                  <c:v>Forecast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'[2]Childless Adult Data'!$G$4:$G$51</c:f>
              <c:numCache>
                <c:formatCode>General</c:formatCode>
                <c:ptCount val="48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  <c:pt idx="12">
                  <c:v>41091</c:v>
                </c:pt>
                <c:pt idx="13">
                  <c:v>41122</c:v>
                </c:pt>
                <c:pt idx="14">
                  <c:v>41153</c:v>
                </c:pt>
                <c:pt idx="15">
                  <c:v>41194</c:v>
                </c:pt>
                <c:pt idx="16">
                  <c:v>41214</c:v>
                </c:pt>
                <c:pt idx="17">
                  <c:v>41244</c:v>
                </c:pt>
                <c:pt idx="18">
                  <c:v>41275</c:v>
                </c:pt>
                <c:pt idx="19">
                  <c:v>41318</c:v>
                </c:pt>
                <c:pt idx="20">
                  <c:v>41346</c:v>
                </c:pt>
                <c:pt idx="21">
                  <c:v>41377</c:v>
                </c:pt>
                <c:pt idx="22">
                  <c:v>41407</c:v>
                </c:pt>
                <c:pt idx="23">
                  <c:v>41438</c:v>
                </c:pt>
                <c:pt idx="24">
                  <c:v>41468</c:v>
                </c:pt>
                <c:pt idx="25">
                  <c:v>41499</c:v>
                </c:pt>
                <c:pt idx="26">
                  <c:v>41530</c:v>
                </c:pt>
                <c:pt idx="27">
                  <c:v>41560</c:v>
                </c:pt>
                <c:pt idx="28">
                  <c:v>41591</c:v>
                </c:pt>
                <c:pt idx="29">
                  <c:v>41621</c:v>
                </c:pt>
                <c:pt idx="30">
                  <c:v>41652</c:v>
                </c:pt>
                <c:pt idx="31">
                  <c:v>41683</c:v>
                </c:pt>
                <c:pt idx="32">
                  <c:v>41711</c:v>
                </c:pt>
                <c:pt idx="33">
                  <c:v>41742</c:v>
                </c:pt>
                <c:pt idx="34">
                  <c:v>41772</c:v>
                </c:pt>
                <c:pt idx="35">
                  <c:v>41803</c:v>
                </c:pt>
                <c:pt idx="36">
                  <c:v>41833</c:v>
                </c:pt>
                <c:pt idx="37">
                  <c:v>41864</c:v>
                </c:pt>
                <c:pt idx="38">
                  <c:v>41895</c:v>
                </c:pt>
                <c:pt idx="39">
                  <c:v>41925</c:v>
                </c:pt>
                <c:pt idx="40">
                  <c:v>41956</c:v>
                </c:pt>
                <c:pt idx="41">
                  <c:v>41986</c:v>
                </c:pt>
                <c:pt idx="42">
                  <c:v>42017</c:v>
                </c:pt>
                <c:pt idx="43">
                  <c:v>42048</c:v>
                </c:pt>
                <c:pt idx="44">
                  <c:v>42076</c:v>
                </c:pt>
                <c:pt idx="45">
                  <c:v>42107</c:v>
                </c:pt>
                <c:pt idx="46">
                  <c:v>42137</c:v>
                </c:pt>
                <c:pt idx="47">
                  <c:v>42168</c:v>
                </c:pt>
              </c:numCache>
            </c:numRef>
          </c:cat>
          <c:val>
            <c:numRef>
              <c:f>'[2]Childless Adult Data'!$I$4:$I$51</c:f>
              <c:numCache>
                <c:formatCode>General</c:formatCode>
                <c:ptCount val="48"/>
                <c:pt idx="23">
                  <c:v>74062</c:v>
                </c:pt>
                <c:pt idx="24">
                  <c:v>72620.083132926535</c:v>
                </c:pt>
                <c:pt idx="25">
                  <c:v>70967.772741456589</c:v>
                </c:pt>
                <c:pt idx="26">
                  <c:v>69215.843431373461</c:v>
                </c:pt>
                <c:pt idx="27">
                  <c:v>67572.344482091939</c:v>
                </c:pt>
                <c:pt idx="28">
                  <c:v>66028.898868622564</c:v>
                </c:pt>
                <c:pt idx="29">
                  <c:v>64577.791947176032</c:v>
                </c:pt>
                <c:pt idx="30">
                  <c:v>84495.534483930751</c:v>
                </c:pt>
                <c:pt idx="31">
                  <c:v>105779.06896786149</c:v>
                </c:pt>
                <c:pt idx="32">
                  <c:v>127062.60345179224</c:v>
                </c:pt>
                <c:pt idx="33">
                  <c:v>148346.13793572297</c:v>
                </c:pt>
                <c:pt idx="34">
                  <c:v>169629.67241965374</c:v>
                </c:pt>
                <c:pt idx="35">
                  <c:v>187365.95115626266</c:v>
                </c:pt>
                <c:pt idx="36">
                  <c:v>205102.22989287163</c:v>
                </c:pt>
                <c:pt idx="37">
                  <c:v>222838.50862948058</c:v>
                </c:pt>
                <c:pt idx="38">
                  <c:v>240574.78736608953</c:v>
                </c:pt>
                <c:pt idx="39">
                  <c:v>240636.54619815212</c:v>
                </c:pt>
                <c:pt idx="40">
                  <c:v>240698.42313890593</c:v>
                </c:pt>
                <c:pt idx="41">
                  <c:v>240760.41841422411</c:v>
                </c:pt>
                <c:pt idx="42">
                  <c:v>240822.53225041175</c:v>
                </c:pt>
                <c:pt idx="43">
                  <c:v>240884.7648742068</c:v>
                </c:pt>
                <c:pt idx="44">
                  <c:v>240947.11651278081</c:v>
                </c:pt>
                <c:pt idx="45">
                  <c:v>241009.58739373976</c:v>
                </c:pt>
                <c:pt idx="46">
                  <c:v>241072.17774512488</c:v>
                </c:pt>
                <c:pt idx="47">
                  <c:v>241134.88779541358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8372864"/>
        <c:axId val="168419712"/>
      </c:lineChart>
      <c:catAx>
        <c:axId val="168372864"/>
        <c:scaling>
          <c:orientation val="minMax"/>
        </c:scaling>
        <c:delete val="0"/>
        <c:axPos val="b"/>
        <c:numFmt formatCode="[$-409]mmm\-yy;@" sourceLinked="0"/>
        <c:majorTickMark val="out"/>
        <c:minorTickMark val="none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168419712"/>
        <c:crosses val="autoZero"/>
        <c:auto val="1"/>
        <c:lblAlgn val="ctr"/>
        <c:lblOffset val="100"/>
        <c:noMultiLvlLbl val="0"/>
      </c:catAx>
      <c:valAx>
        <c:axId val="168419712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16837286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383928743354343E-2"/>
          <c:y val="7.5074317204213703E-2"/>
          <c:w val="0.89775726605235262"/>
          <c:h val="0.78953469734758719"/>
        </c:manualLayout>
      </c:layout>
      <c:lineChart>
        <c:grouping val="standard"/>
        <c:varyColors val="0"/>
        <c:ser>
          <c:idx val="0"/>
          <c:order val="0"/>
          <c:tx>
            <c:strRef>
              <c:f>'[2]204 TANF Parent Data'!$H$3</c:f>
              <c:strCache>
                <c:ptCount val="1"/>
                <c:pt idx="0">
                  <c:v>Actual</c:v>
                </c:pt>
              </c:strCache>
            </c:strRef>
          </c:tx>
          <c:marker>
            <c:symbol val="none"/>
          </c:marker>
          <c:cat>
            <c:numRef>
              <c:f>'[2]204 TANF Parent Data'!$G$4:$G$51</c:f>
              <c:numCache>
                <c:formatCode>General</c:formatCode>
                <c:ptCount val="48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  <c:pt idx="12">
                  <c:v>41091</c:v>
                </c:pt>
                <c:pt idx="13">
                  <c:v>41122</c:v>
                </c:pt>
                <c:pt idx="14">
                  <c:v>41153</c:v>
                </c:pt>
                <c:pt idx="15">
                  <c:v>41194</c:v>
                </c:pt>
                <c:pt idx="16">
                  <c:v>41214</c:v>
                </c:pt>
                <c:pt idx="17">
                  <c:v>41244</c:v>
                </c:pt>
                <c:pt idx="18">
                  <c:v>41275</c:v>
                </c:pt>
                <c:pt idx="19">
                  <c:v>41318</c:v>
                </c:pt>
                <c:pt idx="20">
                  <c:v>41346</c:v>
                </c:pt>
                <c:pt idx="21">
                  <c:v>41377</c:v>
                </c:pt>
                <c:pt idx="22">
                  <c:v>41407</c:v>
                </c:pt>
                <c:pt idx="23">
                  <c:v>41438</c:v>
                </c:pt>
                <c:pt idx="24">
                  <c:v>41468</c:v>
                </c:pt>
                <c:pt idx="25">
                  <c:v>41499</c:v>
                </c:pt>
                <c:pt idx="26">
                  <c:v>41530</c:v>
                </c:pt>
                <c:pt idx="27">
                  <c:v>41560</c:v>
                </c:pt>
                <c:pt idx="28">
                  <c:v>41591</c:v>
                </c:pt>
                <c:pt idx="29">
                  <c:v>41621</c:v>
                </c:pt>
                <c:pt idx="30">
                  <c:v>41652</c:v>
                </c:pt>
                <c:pt idx="31">
                  <c:v>41683</c:v>
                </c:pt>
                <c:pt idx="32">
                  <c:v>41711</c:v>
                </c:pt>
                <c:pt idx="33">
                  <c:v>41742</c:v>
                </c:pt>
                <c:pt idx="34">
                  <c:v>41772</c:v>
                </c:pt>
                <c:pt idx="35">
                  <c:v>41803</c:v>
                </c:pt>
                <c:pt idx="36">
                  <c:v>41833</c:v>
                </c:pt>
                <c:pt idx="37">
                  <c:v>41864</c:v>
                </c:pt>
                <c:pt idx="38">
                  <c:v>41895</c:v>
                </c:pt>
                <c:pt idx="39">
                  <c:v>41925</c:v>
                </c:pt>
                <c:pt idx="40">
                  <c:v>41956</c:v>
                </c:pt>
                <c:pt idx="41">
                  <c:v>41986</c:v>
                </c:pt>
                <c:pt idx="42">
                  <c:v>42017</c:v>
                </c:pt>
                <c:pt idx="43">
                  <c:v>42048</c:v>
                </c:pt>
                <c:pt idx="44">
                  <c:v>42076</c:v>
                </c:pt>
                <c:pt idx="45">
                  <c:v>42107</c:v>
                </c:pt>
                <c:pt idx="46">
                  <c:v>42137</c:v>
                </c:pt>
                <c:pt idx="47">
                  <c:v>42168</c:v>
                </c:pt>
              </c:numCache>
            </c:numRef>
          </c:cat>
          <c:val>
            <c:numRef>
              <c:f>'[2]204 TANF Parent Data'!$H$4:$H$51</c:f>
              <c:numCache>
                <c:formatCode>General</c:formatCode>
                <c:ptCount val="48"/>
                <c:pt idx="0">
                  <c:v>123073</c:v>
                </c:pt>
                <c:pt idx="1">
                  <c:v>123068</c:v>
                </c:pt>
                <c:pt idx="2">
                  <c:v>122607</c:v>
                </c:pt>
                <c:pt idx="3">
                  <c:v>121960</c:v>
                </c:pt>
                <c:pt idx="4">
                  <c:v>120752</c:v>
                </c:pt>
                <c:pt idx="5">
                  <c:v>120055</c:v>
                </c:pt>
                <c:pt idx="6">
                  <c:v>119238</c:v>
                </c:pt>
                <c:pt idx="7">
                  <c:v>118914</c:v>
                </c:pt>
                <c:pt idx="8">
                  <c:v>117955</c:v>
                </c:pt>
                <c:pt idx="9">
                  <c:v>117175</c:v>
                </c:pt>
                <c:pt idx="10">
                  <c:v>117397</c:v>
                </c:pt>
                <c:pt idx="11">
                  <c:v>116526</c:v>
                </c:pt>
                <c:pt idx="12">
                  <c:v>116210</c:v>
                </c:pt>
                <c:pt idx="13">
                  <c:v>116715</c:v>
                </c:pt>
                <c:pt idx="14">
                  <c:v>116650</c:v>
                </c:pt>
                <c:pt idx="15">
                  <c:v>115318</c:v>
                </c:pt>
                <c:pt idx="16">
                  <c:v>114221</c:v>
                </c:pt>
                <c:pt idx="17">
                  <c:v>113410</c:v>
                </c:pt>
                <c:pt idx="18">
                  <c:v>113051</c:v>
                </c:pt>
                <c:pt idx="19">
                  <c:v>112501</c:v>
                </c:pt>
                <c:pt idx="20">
                  <c:v>112718</c:v>
                </c:pt>
                <c:pt idx="21">
                  <c:v>113087</c:v>
                </c:pt>
                <c:pt idx="22">
                  <c:v>113620</c:v>
                </c:pt>
                <c:pt idx="23">
                  <c:v>112879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'[2]204 TANF Parent Data'!$I$3</c:f>
              <c:strCache>
                <c:ptCount val="1"/>
                <c:pt idx="0">
                  <c:v>Forecast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'[2]204 TANF Parent Data'!$G$4:$G$51</c:f>
              <c:numCache>
                <c:formatCode>General</c:formatCode>
                <c:ptCount val="48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  <c:pt idx="12">
                  <c:v>41091</c:v>
                </c:pt>
                <c:pt idx="13">
                  <c:v>41122</c:v>
                </c:pt>
                <c:pt idx="14">
                  <c:v>41153</c:v>
                </c:pt>
                <c:pt idx="15">
                  <c:v>41194</c:v>
                </c:pt>
                <c:pt idx="16">
                  <c:v>41214</c:v>
                </c:pt>
                <c:pt idx="17">
                  <c:v>41244</c:v>
                </c:pt>
                <c:pt idx="18">
                  <c:v>41275</c:v>
                </c:pt>
                <c:pt idx="19">
                  <c:v>41318</c:v>
                </c:pt>
                <c:pt idx="20">
                  <c:v>41346</c:v>
                </c:pt>
                <c:pt idx="21">
                  <c:v>41377</c:v>
                </c:pt>
                <c:pt idx="22">
                  <c:v>41407</c:v>
                </c:pt>
                <c:pt idx="23">
                  <c:v>41438</c:v>
                </c:pt>
                <c:pt idx="24">
                  <c:v>41468</c:v>
                </c:pt>
                <c:pt idx="25">
                  <c:v>41499</c:v>
                </c:pt>
                <c:pt idx="26">
                  <c:v>41530</c:v>
                </c:pt>
                <c:pt idx="27">
                  <c:v>41560</c:v>
                </c:pt>
                <c:pt idx="28">
                  <c:v>41591</c:v>
                </c:pt>
                <c:pt idx="29">
                  <c:v>41621</c:v>
                </c:pt>
                <c:pt idx="30">
                  <c:v>41652</c:v>
                </c:pt>
                <c:pt idx="31">
                  <c:v>41683</c:v>
                </c:pt>
                <c:pt idx="32">
                  <c:v>41711</c:v>
                </c:pt>
                <c:pt idx="33">
                  <c:v>41742</c:v>
                </c:pt>
                <c:pt idx="34">
                  <c:v>41772</c:v>
                </c:pt>
                <c:pt idx="35">
                  <c:v>41803</c:v>
                </c:pt>
                <c:pt idx="36">
                  <c:v>41833</c:v>
                </c:pt>
                <c:pt idx="37">
                  <c:v>41864</c:v>
                </c:pt>
                <c:pt idx="38">
                  <c:v>41895</c:v>
                </c:pt>
                <c:pt idx="39">
                  <c:v>41925</c:v>
                </c:pt>
                <c:pt idx="40">
                  <c:v>41956</c:v>
                </c:pt>
                <c:pt idx="41">
                  <c:v>41986</c:v>
                </c:pt>
                <c:pt idx="42">
                  <c:v>42017</c:v>
                </c:pt>
                <c:pt idx="43">
                  <c:v>42048</c:v>
                </c:pt>
                <c:pt idx="44">
                  <c:v>42076</c:v>
                </c:pt>
                <c:pt idx="45">
                  <c:v>42107</c:v>
                </c:pt>
                <c:pt idx="46">
                  <c:v>42137</c:v>
                </c:pt>
                <c:pt idx="47">
                  <c:v>42168</c:v>
                </c:pt>
              </c:numCache>
            </c:numRef>
          </c:cat>
          <c:val>
            <c:numRef>
              <c:f>'[2]204 TANF Parent Data'!$I$4:$I$51</c:f>
              <c:numCache>
                <c:formatCode>General</c:formatCode>
                <c:ptCount val="48"/>
                <c:pt idx="23">
                  <c:v>112879</c:v>
                </c:pt>
                <c:pt idx="24">
                  <c:v>114086</c:v>
                </c:pt>
                <c:pt idx="25">
                  <c:v>115292</c:v>
                </c:pt>
                <c:pt idx="26">
                  <c:v>116499</c:v>
                </c:pt>
                <c:pt idx="27">
                  <c:v>117706</c:v>
                </c:pt>
                <c:pt idx="28">
                  <c:v>118912</c:v>
                </c:pt>
                <c:pt idx="29">
                  <c:v>120420</c:v>
                </c:pt>
                <c:pt idx="30">
                  <c:v>129159.62712133446</c:v>
                </c:pt>
                <c:pt idx="31">
                  <c:v>131572.62712133446</c:v>
                </c:pt>
                <c:pt idx="32">
                  <c:v>134287.62712133446</c:v>
                </c:pt>
                <c:pt idx="33">
                  <c:v>136700.62712133446</c:v>
                </c:pt>
                <c:pt idx="34">
                  <c:v>139113.62712133446</c:v>
                </c:pt>
                <c:pt idx="35">
                  <c:v>141828.62712133446</c:v>
                </c:pt>
                <c:pt idx="36">
                  <c:v>144242.62712133446</c:v>
                </c:pt>
                <c:pt idx="37">
                  <c:v>146655.62712133446</c:v>
                </c:pt>
                <c:pt idx="38">
                  <c:v>149370.62712133446</c:v>
                </c:pt>
                <c:pt idx="39">
                  <c:v>149428.62712133446</c:v>
                </c:pt>
                <c:pt idx="40">
                  <c:v>149485.62712133446</c:v>
                </c:pt>
                <c:pt idx="41">
                  <c:v>149543.62712133446</c:v>
                </c:pt>
                <c:pt idx="42">
                  <c:v>149601.62712133446</c:v>
                </c:pt>
                <c:pt idx="43">
                  <c:v>149659.62712133446</c:v>
                </c:pt>
                <c:pt idx="44">
                  <c:v>149718.62712133446</c:v>
                </c:pt>
                <c:pt idx="45">
                  <c:v>149776.62712133446</c:v>
                </c:pt>
                <c:pt idx="46">
                  <c:v>149835.62712133446</c:v>
                </c:pt>
                <c:pt idx="47">
                  <c:v>149893.62712133446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8548608"/>
        <c:axId val="168898560"/>
      </c:lineChart>
      <c:catAx>
        <c:axId val="168548608"/>
        <c:scaling>
          <c:orientation val="minMax"/>
        </c:scaling>
        <c:delete val="0"/>
        <c:axPos val="b"/>
        <c:numFmt formatCode="[$-409]mmm\-yy;@" sourceLinked="0"/>
        <c:majorTickMark val="out"/>
        <c:minorTickMark val="none"/>
        <c:tickLblPos val="nextTo"/>
        <c:txPr>
          <a:bodyPr rot="-2700000" vert="horz"/>
          <a:lstStyle/>
          <a:p>
            <a:pPr>
              <a:defRPr/>
            </a:pPr>
            <a:endParaRPr lang="en-US"/>
          </a:p>
        </c:txPr>
        <c:crossAx val="168898560"/>
        <c:crosses val="autoZero"/>
        <c:auto val="1"/>
        <c:lblAlgn val="ctr"/>
        <c:lblOffset val="100"/>
        <c:tickLblSkip val="2"/>
        <c:noMultiLvlLbl val="0"/>
      </c:catAx>
      <c:valAx>
        <c:axId val="168898560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16854860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'[2]ACA Population Table'!$O$8</c:f>
              <c:strCache>
                <c:ptCount val="1"/>
                <c:pt idx="0">
                  <c:v>Forecast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'[2]ACA Population Table'!$N$9:$N$26</c:f>
              <c:numCache>
                <c:formatCode>General</c:formatCode>
                <c:ptCount val="18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  <c:pt idx="9">
                  <c:v>41913</c:v>
                </c:pt>
                <c:pt idx="10">
                  <c:v>41944</c:v>
                </c:pt>
                <c:pt idx="11">
                  <c:v>41974</c:v>
                </c:pt>
                <c:pt idx="12">
                  <c:v>42005</c:v>
                </c:pt>
                <c:pt idx="13">
                  <c:v>42036</c:v>
                </c:pt>
                <c:pt idx="14">
                  <c:v>42064</c:v>
                </c:pt>
                <c:pt idx="15">
                  <c:v>42095</c:v>
                </c:pt>
                <c:pt idx="16">
                  <c:v>42125</c:v>
                </c:pt>
                <c:pt idx="17">
                  <c:v>42156</c:v>
                </c:pt>
              </c:numCache>
            </c:numRef>
          </c:cat>
          <c:val>
            <c:numRef>
              <c:f>'[2]ACA Population Table'!$O$9:$O$26</c:f>
              <c:numCache>
                <c:formatCode>General</c:formatCode>
                <c:ptCount val="18"/>
                <c:pt idx="0">
                  <c:v>6963.5999999999985</c:v>
                </c:pt>
                <c:pt idx="1">
                  <c:v>13927.199999999997</c:v>
                </c:pt>
                <c:pt idx="2">
                  <c:v>20890.799999999996</c:v>
                </c:pt>
                <c:pt idx="3">
                  <c:v>27854.399999999994</c:v>
                </c:pt>
                <c:pt idx="4">
                  <c:v>34817.999999999993</c:v>
                </c:pt>
                <c:pt idx="5">
                  <c:v>40620.999999999993</c:v>
                </c:pt>
                <c:pt idx="6">
                  <c:v>46424</c:v>
                </c:pt>
                <c:pt idx="7">
                  <c:v>52227</c:v>
                </c:pt>
                <c:pt idx="8">
                  <c:v>58029.999999999993</c:v>
                </c:pt>
                <c:pt idx="9">
                  <c:v>58140.317092535057</c:v>
                </c:pt>
                <c:pt idx="10">
                  <c:v>58250.843901783977</c:v>
                </c:pt>
                <c:pt idx="11">
                  <c:v>58361.580826425692</c:v>
                </c:pt>
                <c:pt idx="12">
                  <c:v>58472.528265897025</c:v>
                </c:pt>
                <c:pt idx="13">
                  <c:v>58583.686620394146</c:v>
                </c:pt>
                <c:pt idx="14">
                  <c:v>58695.056290874018</c:v>
                </c:pt>
                <c:pt idx="15">
                  <c:v>58806.637679055835</c:v>
                </c:pt>
                <c:pt idx="16">
                  <c:v>58918.43118742248</c:v>
                </c:pt>
                <c:pt idx="17">
                  <c:v>59030.43721922196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9002496"/>
        <c:axId val="169004416"/>
      </c:lineChart>
      <c:catAx>
        <c:axId val="169002496"/>
        <c:scaling>
          <c:orientation val="minMax"/>
        </c:scaling>
        <c:delete val="0"/>
        <c:axPos val="b"/>
        <c:numFmt formatCode="[$-409]mmm\-yy;@" sourceLinked="0"/>
        <c:majorTickMark val="out"/>
        <c:minorTickMark val="none"/>
        <c:tickLblPos val="nextTo"/>
        <c:txPr>
          <a:bodyPr rot="-2700000" vert="horz"/>
          <a:lstStyle/>
          <a:p>
            <a:pPr>
              <a:defRPr/>
            </a:pPr>
            <a:endParaRPr lang="en-US"/>
          </a:p>
        </c:txPr>
        <c:crossAx val="169004416"/>
        <c:crosses val="autoZero"/>
        <c:auto val="1"/>
        <c:lblAlgn val="ctr"/>
        <c:lblOffset val="100"/>
        <c:noMultiLvlLbl val="0"/>
      </c:catAx>
      <c:valAx>
        <c:axId val="169004416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16900249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'[2]Base SOBRA Kids'!$H$3</c:f>
              <c:strCache>
                <c:ptCount val="1"/>
                <c:pt idx="0">
                  <c:v>Actual</c:v>
                </c:pt>
              </c:strCache>
            </c:strRef>
          </c:tx>
          <c:marker>
            <c:symbol val="none"/>
          </c:marker>
          <c:cat>
            <c:numRef>
              <c:f>'[2]Base SOBRA Kids'!$G$4:$G$51</c:f>
              <c:numCache>
                <c:formatCode>General</c:formatCode>
                <c:ptCount val="48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  <c:pt idx="12">
                  <c:v>41091</c:v>
                </c:pt>
                <c:pt idx="13">
                  <c:v>41122</c:v>
                </c:pt>
                <c:pt idx="14">
                  <c:v>41153</c:v>
                </c:pt>
                <c:pt idx="15">
                  <c:v>41194</c:v>
                </c:pt>
                <c:pt idx="16">
                  <c:v>41214</c:v>
                </c:pt>
                <c:pt idx="17">
                  <c:v>41244</c:v>
                </c:pt>
                <c:pt idx="18">
                  <c:v>41275</c:v>
                </c:pt>
                <c:pt idx="19">
                  <c:v>41318</c:v>
                </c:pt>
                <c:pt idx="20">
                  <c:v>41346</c:v>
                </c:pt>
                <c:pt idx="21">
                  <c:v>41377</c:v>
                </c:pt>
                <c:pt idx="22">
                  <c:v>41407</c:v>
                </c:pt>
                <c:pt idx="23">
                  <c:v>41438</c:v>
                </c:pt>
                <c:pt idx="24">
                  <c:v>41468</c:v>
                </c:pt>
                <c:pt idx="25">
                  <c:v>41499</c:v>
                </c:pt>
                <c:pt idx="26">
                  <c:v>41530</c:v>
                </c:pt>
                <c:pt idx="27">
                  <c:v>41560</c:v>
                </c:pt>
                <c:pt idx="28">
                  <c:v>41591</c:v>
                </c:pt>
                <c:pt idx="29">
                  <c:v>41621</c:v>
                </c:pt>
                <c:pt idx="30">
                  <c:v>41652</c:v>
                </c:pt>
                <c:pt idx="31">
                  <c:v>41683</c:v>
                </c:pt>
                <c:pt idx="32">
                  <c:v>41711</c:v>
                </c:pt>
                <c:pt idx="33">
                  <c:v>41742</c:v>
                </c:pt>
                <c:pt idx="34">
                  <c:v>41772</c:v>
                </c:pt>
                <c:pt idx="35">
                  <c:v>41803</c:v>
                </c:pt>
                <c:pt idx="36">
                  <c:v>41833</c:v>
                </c:pt>
                <c:pt idx="37">
                  <c:v>41864</c:v>
                </c:pt>
                <c:pt idx="38">
                  <c:v>41895</c:v>
                </c:pt>
                <c:pt idx="39">
                  <c:v>41925</c:v>
                </c:pt>
                <c:pt idx="40">
                  <c:v>41956</c:v>
                </c:pt>
                <c:pt idx="41">
                  <c:v>41986</c:v>
                </c:pt>
                <c:pt idx="42">
                  <c:v>42017</c:v>
                </c:pt>
                <c:pt idx="43">
                  <c:v>42048</c:v>
                </c:pt>
                <c:pt idx="44">
                  <c:v>42076</c:v>
                </c:pt>
                <c:pt idx="45">
                  <c:v>42107</c:v>
                </c:pt>
                <c:pt idx="46">
                  <c:v>42137</c:v>
                </c:pt>
                <c:pt idx="47">
                  <c:v>42168</c:v>
                </c:pt>
              </c:numCache>
            </c:numRef>
          </c:cat>
          <c:val>
            <c:numRef>
              <c:f>'[2]Base SOBRA Kids'!$H$4:$H$51</c:f>
              <c:numCache>
                <c:formatCode>General</c:formatCode>
                <c:ptCount val="48"/>
                <c:pt idx="0">
                  <c:v>327766.59987044334</c:v>
                </c:pt>
                <c:pt idx="1">
                  <c:v>329462.49886882305</c:v>
                </c:pt>
                <c:pt idx="2">
                  <c:v>330700.97962465696</c:v>
                </c:pt>
                <c:pt idx="3">
                  <c:v>328120.73048382998</c:v>
                </c:pt>
                <c:pt idx="4">
                  <c:v>321128.84035710245</c:v>
                </c:pt>
                <c:pt idx="5">
                  <c:v>319313.4386768043</c:v>
                </c:pt>
                <c:pt idx="6">
                  <c:v>316131.24943268299</c:v>
                </c:pt>
                <c:pt idx="7">
                  <c:v>315160.19892272167</c:v>
                </c:pt>
                <c:pt idx="8">
                  <c:v>312514.40869626403</c:v>
                </c:pt>
                <c:pt idx="9">
                  <c:v>311218.8191716969</c:v>
                </c:pt>
                <c:pt idx="10">
                  <c:v>311377.04733210243</c:v>
                </c:pt>
                <c:pt idx="11">
                  <c:v>315112.95022539794</c:v>
                </c:pt>
                <c:pt idx="12">
                  <c:v>314972.55014026165</c:v>
                </c:pt>
                <c:pt idx="13">
                  <c:v>317441.34071242623</c:v>
                </c:pt>
                <c:pt idx="14">
                  <c:v>315042.10972520709</c:v>
                </c:pt>
                <c:pt idx="15">
                  <c:v>312313.78042292222</c:v>
                </c:pt>
                <c:pt idx="16">
                  <c:v>309975.02093922719</c:v>
                </c:pt>
                <c:pt idx="17">
                  <c:v>308868.95882162452</c:v>
                </c:pt>
                <c:pt idx="18">
                  <c:v>306099.21175917983</c:v>
                </c:pt>
                <c:pt idx="19">
                  <c:v>305458.53927454352</c:v>
                </c:pt>
                <c:pt idx="20">
                  <c:v>305368.00689956546</c:v>
                </c:pt>
                <c:pt idx="21">
                  <c:v>304657.84901931882</c:v>
                </c:pt>
                <c:pt idx="22">
                  <c:v>305032.26055237465</c:v>
                </c:pt>
                <c:pt idx="23">
                  <c:v>305651.99836528441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'[2]Base SOBRA Kids'!$I$3</c:f>
              <c:strCache>
                <c:ptCount val="1"/>
                <c:pt idx="0">
                  <c:v>Forecast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'[2]Base SOBRA Kids'!$G$4:$G$51</c:f>
              <c:numCache>
                <c:formatCode>General</c:formatCode>
                <c:ptCount val="48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  <c:pt idx="12">
                  <c:v>41091</c:v>
                </c:pt>
                <c:pt idx="13">
                  <c:v>41122</c:v>
                </c:pt>
                <c:pt idx="14">
                  <c:v>41153</c:v>
                </c:pt>
                <c:pt idx="15">
                  <c:v>41194</c:v>
                </c:pt>
                <c:pt idx="16">
                  <c:v>41214</c:v>
                </c:pt>
                <c:pt idx="17">
                  <c:v>41244</c:v>
                </c:pt>
                <c:pt idx="18">
                  <c:v>41275</c:v>
                </c:pt>
                <c:pt idx="19">
                  <c:v>41318</c:v>
                </c:pt>
                <c:pt idx="20">
                  <c:v>41346</c:v>
                </c:pt>
                <c:pt idx="21">
                  <c:v>41377</c:v>
                </c:pt>
                <c:pt idx="22">
                  <c:v>41407</c:v>
                </c:pt>
                <c:pt idx="23">
                  <c:v>41438</c:v>
                </c:pt>
                <c:pt idx="24">
                  <c:v>41468</c:v>
                </c:pt>
                <c:pt idx="25">
                  <c:v>41499</c:v>
                </c:pt>
                <c:pt idx="26">
                  <c:v>41530</c:v>
                </c:pt>
                <c:pt idx="27">
                  <c:v>41560</c:v>
                </c:pt>
                <c:pt idx="28">
                  <c:v>41591</c:v>
                </c:pt>
                <c:pt idx="29">
                  <c:v>41621</c:v>
                </c:pt>
                <c:pt idx="30">
                  <c:v>41652</c:v>
                </c:pt>
                <c:pt idx="31">
                  <c:v>41683</c:v>
                </c:pt>
                <c:pt idx="32">
                  <c:v>41711</c:v>
                </c:pt>
                <c:pt idx="33">
                  <c:v>41742</c:v>
                </c:pt>
                <c:pt idx="34">
                  <c:v>41772</c:v>
                </c:pt>
                <c:pt idx="35">
                  <c:v>41803</c:v>
                </c:pt>
                <c:pt idx="36">
                  <c:v>41833</c:v>
                </c:pt>
                <c:pt idx="37">
                  <c:v>41864</c:v>
                </c:pt>
                <c:pt idx="38">
                  <c:v>41895</c:v>
                </c:pt>
                <c:pt idx="39">
                  <c:v>41925</c:v>
                </c:pt>
                <c:pt idx="40">
                  <c:v>41956</c:v>
                </c:pt>
                <c:pt idx="41">
                  <c:v>41986</c:v>
                </c:pt>
                <c:pt idx="42">
                  <c:v>42017</c:v>
                </c:pt>
                <c:pt idx="43">
                  <c:v>42048</c:v>
                </c:pt>
                <c:pt idx="44">
                  <c:v>42076</c:v>
                </c:pt>
                <c:pt idx="45">
                  <c:v>42107</c:v>
                </c:pt>
                <c:pt idx="46">
                  <c:v>42137</c:v>
                </c:pt>
                <c:pt idx="47">
                  <c:v>42168</c:v>
                </c:pt>
              </c:numCache>
            </c:numRef>
          </c:cat>
          <c:val>
            <c:numRef>
              <c:f>'[2]Base SOBRA Kids'!$I$4:$I$51</c:f>
              <c:numCache>
                <c:formatCode>General</c:formatCode>
                <c:ptCount val="48"/>
                <c:pt idx="23">
                  <c:v>305651.99836528441</c:v>
                </c:pt>
                <c:pt idx="24">
                  <c:v>314460.86220839171</c:v>
                </c:pt>
                <c:pt idx="25">
                  <c:v>317479.44429100497</c:v>
                </c:pt>
                <c:pt idx="26">
                  <c:v>320499.82994810789</c:v>
                </c:pt>
                <c:pt idx="27">
                  <c:v>323522.02362780174</c:v>
                </c:pt>
                <c:pt idx="28">
                  <c:v>326546.02978915803</c:v>
                </c:pt>
                <c:pt idx="29">
                  <c:v>330133.85290224536</c:v>
                </c:pt>
                <c:pt idx="30">
                  <c:v>367933.05004355439</c:v>
                </c:pt>
                <c:pt idx="31">
                  <c:v>376814.12051443505</c:v>
                </c:pt>
                <c:pt idx="32">
                  <c:v>386259.02141350816</c:v>
                </c:pt>
                <c:pt idx="33">
                  <c:v>395144.75725510361</c:v>
                </c:pt>
                <c:pt idx="34">
                  <c:v>404031.33256468456</c:v>
                </c:pt>
                <c:pt idx="35">
                  <c:v>412881.15187887533</c:v>
                </c:pt>
                <c:pt idx="36">
                  <c:v>421170.81974548881</c:v>
                </c:pt>
                <c:pt idx="37">
                  <c:v>429462.34072355391</c:v>
                </c:pt>
                <c:pt idx="38">
                  <c:v>438317.71938334336</c:v>
                </c:pt>
                <c:pt idx="39">
                  <c:v>439278.04840374464</c:v>
                </c:pt>
                <c:pt idx="40">
                  <c:v>440241.35280676041</c:v>
                </c:pt>
                <c:pt idx="41">
                  <c:v>441206.63740287401</c:v>
                </c:pt>
                <c:pt idx="42">
                  <c:v>442247.6125323138</c:v>
                </c:pt>
                <c:pt idx="43">
                  <c:v>443291.12253472366</c:v>
                </c:pt>
                <c:pt idx="44">
                  <c:v>444337.17360009061</c:v>
                </c:pt>
                <c:pt idx="45">
                  <c:v>445385.77193355083</c:v>
                </c:pt>
                <c:pt idx="46">
                  <c:v>446436.92375542637</c:v>
                </c:pt>
                <c:pt idx="47">
                  <c:v>447490.63530126261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9181568"/>
        <c:axId val="169183104"/>
      </c:lineChart>
      <c:catAx>
        <c:axId val="169181568"/>
        <c:scaling>
          <c:orientation val="minMax"/>
        </c:scaling>
        <c:delete val="0"/>
        <c:axPos val="b"/>
        <c:numFmt formatCode="[$-409]mmm\-yy;@" sourceLinked="0"/>
        <c:majorTickMark val="out"/>
        <c:minorTickMark val="none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169183104"/>
        <c:crosses val="autoZero"/>
        <c:auto val="1"/>
        <c:lblAlgn val="ctr"/>
        <c:lblOffset val="100"/>
        <c:noMultiLvlLbl val="0"/>
      </c:catAx>
      <c:valAx>
        <c:axId val="169183104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16918156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'[2]Base TANF Data'!$H$3</c:f>
              <c:strCache>
                <c:ptCount val="1"/>
                <c:pt idx="0">
                  <c:v>Actual</c:v>
                </c:pt>
              </c:strCache>
            </c:strRef>
          </c:tx>
          <c:marker>
            <c:symbol val="none"/>
          </c:marker>
          <c:cat>
            <c:numRef>
              <c:f>'[2]Base TANF Data'!$G$4:$G$51</c:f>
              <c:numCache>
                <c:formatCode>General</c:formatCode>
                <c:ptCount val="48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  <c:pt idx="12">
                  <c:v>41091</c:v>
                </c:pt>
                <c:pt idx="13">
                  <c:v>41122</c:v>
                </c:pt>
                <c:pt idx="14">
                  <c:v>41153</c:v>
                </c:pt>
                <c:pt idx="15">
                  <c:v>41194</c:v>
                </c:pt>
                <c:pt idx="16">
                  <c:v>41214</c:v>
                </c:pt>
                <c:pt idx="17">
                  <c:v>41244</c:v>
                </c:pt>
                <c:pt idx="18">
                  <c:v>41275</c:v>
                </c:pt>
                <c:pt idx="19">
                  <c:v>41318</c:v>
                </c:pt>
                <c:pt idx="20">
                  <c:v>41346</c:v>
                </c:pt>
                <c:pt idx="21">
                  <c:v>41377</c:v>
                </c:pt>
                <c:pt idx="22">
                  <c:v>41407</c:v>
                </c:pt>
                <c:pt idx="23">
                  <c:v>41438</c:v>
                </c:pt>
                <c:pt idx="24">
                  <c:v>41468</c:v>
                </c:pt>
                <c:pt idx="25">
                  <c:v>41499</c:v>
                </c:pt>
                <c:pt idx="26">
                  <c:v>41530</c:v>
                </c:pt>
                <c:pt idx="27">
                  <c:v>41560</c:v>
                </c:pt>
                <c:pt idx="28">
                  <c:v>41591</c:v>
                </c:pt>
                <c:pt idx="29">
                  <c:v>41621</c:v>
                </c:pt>
                <c:pt idx="30">
                  <c:v>41652</c:v>
                </c:pt>
                <c:pt idx="31">
                  <c:v>41683</c:v>
                </c:pt>
                <c:pt idx="32">
                  <c:v>41711</c:v>
                </c:pt>
                <c:pt idx="33">
                  <c:v>41742</c:v>
                </c:pt>
                <c:pt idx="34">
                  <c:v>41772</c:v>
                </c:pt>
                <c:pt idx="35">
                  <c:v>41803</c:v>
                </c:pt>
                <c:pt idx="36">
                  <c:v>41833</c:v>
                </c:pt>
                <c:pt idx="37">
                  <c:v>41864</c:v>
                </c:pt>
                <c:pt idx="38">
                  <c:v>41895</c:v>
                </c:pt>
                <c:pt idx="39">
                  <c:v>41925</c:v>
                </c:pt>
                <c:pt idx="40">
                  <c:v>41956</c:v>
                </c:pt>
                <c:pt idx="41">
                  <c:v>41986</c:v>
                </c:pt>
                <c:pt idx="42">
                  <c:v>42017</c:v>
                </c:pt>
                <c:pt idx="43">
                  <c:v>42048</c:v>
                </c:pt>
                <c:pt idx="44">
                  <c:v>42076</c:v>
                </c:pt>
                <c:pt idx="45">
                  <c:v>42107</c:v>
                </c:pt>
                <c:pt idx="46">
                  <c:v>42137</c:v>
                </c:pt>
                <c:pt idx="47">
                  <c:v>42168</c:v>
                </c:pt>
              </c:numCache>
            </c:numRef>
          </c:cat>
          <c:val>
            <c:numRef>
              <c:f>'[2]Base TANF Data'!$H$4:$H$51</c:f>
              <c:numCache>
                <c:formatCode>General</c:formatCode>
                <c:ptCount val="48"/>
                <c:pt idx="0">
                  <c:v>417328.39153262787</c:v>
                </c:pt>
                <c:pt idx="1">
                  <c:v>427897.81043800339</c:v>
                </c:pt>
                <c:pt idx="2">
                  <c:v>431682.3411239963</c:v>
                </c:pt>
                <c:pt idx="3">
                  <c:v>437854.45906632394</c:v>
                </c:pt>
                <c:pt idx="4">
                  <c:v>443483.92188429646</c:v>
                </c:pt>
                <c:pt idx="5">
                  <c:v>446276.35794159397</c:v>
                </c:pt>
                <c:pt idx="6">
                  <c:v>445161.18806558102</c:v>
                </c:pt>
                <c:pt idx="7">
                  <c:v>446111.47963445447</c:v>
                </c:pt>
                <c:pt idx="8">
                  <c:v>442826.350882167</c:v>
                </c:pt>
                <c:pt idx="9">
                  <c:v>442550.55145734176</c:v>
                </c:pt>
                <c:pt idx="10">
                  <c:v>441106.7505126521</c:v>
                </c:pt>
                <c:pt idx="11">
                  <c:v>437002.27032735944</c:v>
                </c:pt>
                <c:pt idx="12">
                  <c:v>438108.43076201342</c:v>
                </c:pt>
                <c:pt idx="13">
                  <c:v>442170.19042775035</c:v>
                </c:pt>
                <c:pt idx="14">
                  <c:v>441833.95996002667</c:v>
                </c:pt>
                <c:pt idx="15">
                  <c:v>439957.86927455664</c:v>
                </c:pt>
                <c:pt idx="16">
                  <c:v>437729.33235573396</c:v>
                </c:pt>
                <c:pt idx="17">
                  <c:v>438161.51088088751</c:v>
                </c:pt>
                <c:pt idx="18">
                  <c:v>436233.65857875347</c:v>
                </c:pt>
                <c:pt idx="19">
                  <c:v>437067.24939244799</c:v>
                </c:pt>
                <c:pt idx="20">
                  <c:v>437993.29954093695</c:v>
                </c:pt>
                <c:pt idx="21">
                  <c:v>437640.96049776673</c:v>
                </c:pt>
                <c:pt idx="22">
                  <c:v>439138.88098096102</c:v>
                </c:pt>
                <c:pt idx="23">
                  <c:v>434967.56337164296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'[2]Base TANF Data'!$I$3</c:f>
              <c:strCache>
                <c:ptCount val="1"/>
                <c:pt idx="0">
                  <c:v>Forecast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'[2]Base TANF Data'!$G$4:$G$51</c:f>
              <c:numCache>
                <c:formatCode>General</c:formatCode>
                <c:ptCount val="48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  <c:pt idx="12">
                  <c:v>41091</c:v>
                </c:pt>
                <c:pt idx="13">
                  <c:v>41122</c:v>
                </c:pt>
                <c:pt idx="14">
                  <c:v>41153</c:v>
                </c:pt>
                <c:pt idx="15">
                  <c:v>41194</c:v>
                </c:pt>
                <c:pt idx="16">
                  <c:v>41214</c:v>
                </c:pt>
                <c:pt idx="17">
                  <c:v>41244</c:v>
                </c:pt>
                <c:pt idx="18">
                  <c:v>41275</c:v>
                </c:pt>
                <c:pt idx="19">
                  <c:v>41318</c:v>
                </c:pt>
                <c:pt idx="20">
                  <c:v>41346</c:v>
                </c:pt>
                <c:pt idx="21">
                  <c:v>41377</c:v>
                </c:pt>
                <c:pt idx="22">
                  <c:v>41407</c:v>
                </c:pt>
                <c:pt idx="23">
                  <c:v>41438</c:v>
                </c:pt>
                <c:pt idx="24">
                  <c:v>41468</c:v>
                </c:pt>
                <c:pt idx="25">
                  <c:v>41499</c:v>
                </c:pt>
                <c:pt idx="26">
                  <c:v>41530</c:v>
                </c:pt>
                <c:pt idx="27">
                  <c:v>41560</c:v>
                </c:pt>
                <c:pt idx="28">
                  <c:v>41591</c:v>
                </c:pt>
                <c:pt idx="29">
                  <c:v>41621</c:v>
                </c:pt>
                <c:pt idx="30">
                  <c:v>41652</c:v>
                </c:pt>
                <c:pt idx="31">
                  <c:v>41683</c:v>
                </c:pt>
                <c:pt idx="32">
                  <c:v>41711</c:v>
                </c:pt>
                <c:pt idx="33">
                  <c:v>41742</c:v>
                </c:pt>
                <c:pt idx="34">
                  <c:v>41772</c:v>
                </c:pt>
                <c:pt idx="35">
                  <c:v>41803</c:v>
                </c:pt>
                <c:pt idx="36">
                  <c:v>41833</c:v>
                </c:pt>
                <c:pt idx="37">
                  <c:v>41864</c:v>
                </c:pt>
                <c:pt idx="38">
                  <c:v>41895</c:v>
                </c:pt>
                <c:pt idx="39">
                  <c:v>41925</c:v>
                </c:pt>
                <c:pt idx="40">
                  <c:v>41956</c:v>
                </c:pt>
                <c:pt idx="41">
                  <c:v>41986</c:v>
                </c:pt>
                <c:pt idx="42">
                  <c:v>42017</c:v>
                </c:pt>
                <c:pt idx="43">
                  <c:v>42048</c:v>
                </c:pt>
                <c:pt idx="44">
                  <c:v>42076</c:v>
                </c:pt>
                <c:pt idx="45">
                  <c:v>42107</c:v>
                </c:pt>
                <c:pt idx="46">
                  <c:v>42137</c:v>
                </c:pt>
                <c:pt idx="47">
                  <c:v>42168</c:v>
                </c:pt>
              </c:numCache>
            </c:numRef>
          </c:cat>
          <c:val>
            <c:numRef>
              <c:f>'[2]Base TANF Data'!$I$4:$I$51</c:f>
              <c:numCache>
                <c:formatCode>General</c:formatCode>
                <c:ptCount val="48"/>
                <c:pt idx="23">
                  <c:v>434967.56337164296</c:v>
                </c:pt>
                <c:pt idx="24">
                  <c:v>445421.06595269049</c:v>
                </c:pt>
                <c:pt idx="25">
                  <c:v>448323.59596384387</c:v>
                </c:pt>
                <c:pt idx="26">
                  <c:v>451229.58426278108</c:v>
                </c:pt>
                <c:pt idx="27">
                  <c:v>454137.03691230301</c:v>
                </c:pt>
                <c:pt idx="28">
                  <c:v>457047.95999016293</c:v>
                </c:pt>
                <c:pt idx="29">
                  <c:v>460412.35958910367</c:v>
                </c:pt>
                <c:pt idx="30">
                  <c:v>487385.69240319263</c:v>
                </c:pt>
                <c:pt idx="31">
                  <c:v>492111.06338266551</c:v>
                </c:pt>
                <c:pt idx="32">
                  <c:v>497290.92925175384</c:v>
                </c:pt>
                <c:pt idx="33">
                  <c:v>502021.29616352834</c:v>
                </c:pt>
                <c:pt idx="34">
                  <c:v>506754.17028623505</c:v>
                </c:pt>
                <c:pt idx="35">
                  <c:v>511941.55780333251</c:v>
                </c:pt>
                <c:pt idx="36">
                  <c:v>516679.46491352929</c:v>
                </c:pt>
                <c:pt idx="37">
                  <c:v>521420.89783082175</c:v>
                </c:pt>
                <c:pt idx="38">
                  <c:v>526615.86278453155</c:v>
                </c:pt>
                <c:pt idx="39">
                  <c:v>527832.36601934349</c:v>
                </c:pt>
                <c:pt idx="40">
                  <c:v>529052.41379534372</c:v>
                </c:pt>
                <c:pt idx="41">
                  <c:v>530274.01238805708</c:v>
                </c:pt>
                <c:pt idx="42">
                  <c:v>531581.81115584797</c:v>
                </c:pt>
                <c:pt idx="43">
                  <c:v>532892.83530820813</c:v>
                </c:pt>
                <c:pt idx="44">
                  <c:v>534207.09279980592</c:v>
                </c:pt>
                <c:pt idx="45">
                  <c:v>535524.59160492825</c:v>
                </c:pt>
                <c:pt idx="46">
                  <c:v>536845.33971752878</c:v>
                </c:pt>
                <c:pt idx="47">
                  <c:v>538169.34515127621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9484672"/>
        <c:axId val="169486208"/>
      </c:lineChart>
      <c:catAx>
        <c:axId val="169484672"/>
        <c:scaling>
          <c:orientation val="minMax"/>
        </c:scaling>
        <c:delete val="0"/>
        <c:axPos val="b"/>
        <c:numFmt formatCode="[$-409]mmm\-yy;@" sourceLinked="0"/>
        <c:majorTickMark val="out"/>
        <c:minorTickMark val="none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169486208"/>
        <c:crosses val="autoZero"/>
        <c:auto val="1"/>
        <c:lblAlgn val="ctr"/>
        <c:lblOffset val="100"/>
        <c:noMultiLvlLbl val="0"/>
      </c:catAx>
      <c:valAx>
        <c:axId val="169486208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16948467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'[2]Monthly Change Data'!$R$4</c:f>
              <c:strCache>
                <c:ptCount val="1"/>
                <c:pt idx="0">
                  <c:v>Prop 204 &amp; Adult Expansion</c:v>
                </c:pt>
              </c:strCache>
            </c:strRef>
          </c:tx>
          <c:marker>
            <c:symbol val="none"/>
          </c:marker>
          <c:cat>
            <c:numRef>
              <c:f>'[2]Monthly Change Data'!$Q$5:$Q$22</c:f>
              <c:numCache>
                <c:formatCode>General</c:formatCode>
                <c:ptCount val="18"/>
                <c:pt idx="0">
                  <c:v>41652</c:v>
                </c:pt>
                <c:pt idx="1">
                  <c:v>41683</c:v>
                </c:pt>
                <c:pt idx="2">
                  <c:v>41711</c:v>
                </c:pt>
                <c:pt idx="3">
                  <c:v>41742</c:v>
                </c:pt>
                <c:pt idx="4">
                  <c:v>41772</c:v>
                </c:pt>
                <c:pt idx="5">
                  <c:v>41803</c:v>
                </c:pt>
                <c:pt idx="6">
                  <c:v>41833</c:v>
                </c:pt>
                <c:pt idx="7">
                  <c:v>41864</c:v>
                </c:pt>
                <c:pt idx="8">
                  <c:v>41895</c:v>
                </c:pt>
                <c:pt idx="9">
                  <c:v>41925</c:v>
                </c:pt>
                <c:pt idx="10">
                  <c:v>41956</c:v>
                </c:pt>
                <c:pt idx="11">
                  <c:v>41986</c:v>
                </c:pt>
                <c:pt idx="12">
                  <c:v>42017</c:v>
                </c:pt>
                <c:pt idx="13">
                  <c:v>42048</c:v>
                </c:pt>
                <c:pt idx="14">
                  <c:v>42076</c:v>
                </c:pt>
                <c:pt idx="15">
                  <c:v>42107</c:v>
                </c:pt>
                <c:pt idx="16">
                  <c:v>42137</c:v>
                </c:pt>
                <c:pt idx="17">
                  <c:v>42168</c:v>
                </c:pt>
              </c:numCache>
            </c:numRef>
          </c:cat>
          <c:val>
            <c:numRef>
              <c:f>'[2]Monthly Change Data'!$R$5:$R$22</c:f>
              <c:numCache>
                <c:formatCode>General</c:formatCode>
                <c:ptCount val="18"/>
                <c:pt idx="0">
                  <c:v>35620.96965808919</c:v>
                </c:pt>
                <c:pt idx="1">
                  <c:v>66281.104142019933</c:v>
                </c:pt>
                <c:pt idx="2">
                  <c:v>97243.238625950646</c:v>
                </c:pt>
                <c:pt idx="3">
                  <c:v>127903.37310988136</c:v>
                </c:pt>
                <c:pt idx="4">
                  <c:v>158563.50759381213</c:v>
                </c:pt>
                <c:pt idx="5">
                  <c:v>184817.78633042105</c:v>
                </c:pt>
                <c:pt idx="6">
                  <c:v>210771.06506703008</c:v>
                </c:pt>
                <c:pt idx="7">
                  <c:v>236723.343803639</c:v>
                </c:pt>
                <c:pt idx="8">
                  <c:v>262977.62254024792</c:v>
                </c:pt>
                <c:pt idx="9">
                  <c:v>263207.6984648456</c:v>
                </c:pt>
                <c:pt idx="10">
                  <c:v>263437.10221484833</c:v>
                </c:pt>
                <c:pt idx="11">
                  <c:v>263667.83441480825</c:v>
                </c:pt>
                <c:pt idx="12">
                  <c:v>263898.89569046721</c:v>
                </c:pt>
                <c:pt idx="13">
                  <c:v>264130.28666875936</c:v>
                </c:pt>
                <c:pt idx="14">
                  <c:v>264363.00797781325</c:v>
                </c:pt>
                <c:pt idx="15">
                  <c:v>264595.06024695403</c:v>
                </c:pt>
                <c:pt idx="16">
                  <c:v>264828.44410670578</c:v>
                </c:pt>
                <c:pt idx="17">
                  <c:v>265061.16018879396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261504"/>
        <c:axId val="128279680"/>
      </c:lineChart>
      <c:catAx>
        <c:axId val="128261504"/>
        <c:scaling>
          <c:orientation val="minMax"/>
        </c:scaling>
        <c:delete val="0"/>
        <c:axPos val="b"/>
        <c:numFmt formatCode="[$-409]mmm\-yy;@" sourceLinked="0"/>
        <c:majorTickMark val="out"/>
        <c:minorTickMark val="none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128279680"/>
        <c:crosses val="autoZero"/>
        <c:auto val="1"/>
        <c:lblAlgn val="ctr"/>
        <c:lblOffset val="100"/>
        <c:noMultiLvlLbl val="0"/>
      </c:catAx>
      <c:valAx>
        <c:axId val="128279680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12826150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1252DCD-3C3E-4613-BD1A-F58C433EE2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644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95C5EAF-3FB3-4F4B-A726-BBF373448C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7607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5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cs typeface="+mn-cs"/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cs typeface="+mn-cs"/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cs typeface="+mn-cs"/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cs typeface="+mn-cs"/>
              </a:endParaRPr>
            </a:p>
          </p:txBody>
        </p:sp>
      </p:grp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5943600" y="6096000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algn="ctr">
              <a:defRPr/>
            </a:pPr>
            <a:endParaRPr lang="en-US" sz="900" dirty="0">
              <a:latin typeface="Arial" charset="0"/>
              <a:cs typeface="+mn-cs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 userDrawn="1"/>
        </p:nvSpPr>
        <p:spPr bwMode="auto">
          <a:xfrm>
            <a:off x="5105400" y="6172200"/>
            <a:ext cx="3733800" cy="396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000" dirty="0">
                <a:latin typeface="Arial" charset="0"/>
                <a:cs typeface="+mn-cs"/>
              </a:rPr>
              <a:t>“Reaching across Arizona to provide comprehensive quality health care for those in need”</a:t>
            </a:r>
          </a:p>
        </p:txBody>
      </p:sp>
      <p:pic>
        <p:nvPicPr>
          <p:cNvPr id="12" name="Picture 13" descr="C:\Users\Lcraymon\AppData\Local\Microsoft\Windows\Temporary Internet Files\Content.Outlook\OU63YQMA\30th-Anniversary-Logo-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69875" y="6172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r>
              <a:rPr lang="en-US" dirty="0"/>
              <a:t>              </a:t>
            </a:r>
            <a:r>
              <a:rPr lang="en-US" b="1" dirty="0"/>
              <a:t>30 Years of Medicaid Innovation</a:t>
            </a:r>
          </a:p>
          <a:p>
            <a:pPr>
              <a:defRPr/>
            </a:pPr>
            <a:r>
              <a:rPr lang="en-US" dirty="0"/>
              <a:t>              Our first care is your health care</a:t>
            </a:r>
          </a:p>
          <a:p>
            <a:pPr>
              <a:defRPr/>
            </a:pPr>
            <a:r>
              <a:rPr lang="en-US" dirty="0"/>
              <a:t>              Arizona Health Care Cost Containment System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r>
              <a:rPr lang="en-US" dirty="0"/>
              <a:t>              </a:t>
            </a:r>
            <a:r>
              <a:rPr lang="en-US" b="1" dirty="0"/>
              <a:t>30 Years of Medicaid Innovation</a:t>
            </a:r>
          </a:p>
          <a:p>
            <a:pPr>
              <a:defRPr/>
            </a:pPr>
            <a:r>
              <a:rPr lang="en-US" dirty="0"/>
              <a:t>              Our first care is your health care</a:t>
            </a:r>
          </a:p>
          <a:p>
            <a:pPr>
              <a:defRPr/>
            </a:pPr>
            <a:r>
              <a:rPr lang="en-US" dirty="0"/>
              <a:t>              Arizona Health Care Cost Containment System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54931-85B9-41EB-A877-C3968302F6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r>
              <a:rPr lang="en-US" dirty="0"/>
              <a:t>              </a:t>
            </a:r>
            <a:r>
              <a:rPr lang="en-US" b="1" dirty="0"/>
              <a:t>30 Years of Medicaid Innovation</a:t>
            </a:r>
          </a:p>
          <a:p>
            <a:pPr>
              <a:defRPr/>
            </a:pPr>
            <a:r>
              <a:rPr lang="en-US" dirty="0"/>
              <a:t>              Our first care is your health care</a:t>
            </a:r>
          </a:p>
          <a:p>
            <a:pPr>
              <a:defRPr/>
            </a:pPr>
            <a:r>
              <a:rPr lang="en-US" dirty="0"/>
              <a:t>              Arizona Health Care Cost Containment System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F5DDA-B456-485D-AEBF-F0646B91D1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B233D-5103-48D4-940C-434C32388FD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r>
              <a:rPr lang="en-US" dirty="0"/>
              <a:t>              </a:t>
            </a:r>
            <a:r>
              <a:rPr lang="en-US" b="1" dirty="0"/>
              <a:t>30 Years of Medicaid Innovation</a:t>
            </a:r>
          </a:p>
          <a:p>
            <a:pPr>
              <a:defRPr/>
            </a:pPr>
            <a:r>
              <a:rPr lang="en-US" dirty="0"/>
              <a:t>              Our first care is your health care</a:t>
            </a:r>
          </a:p>
          <a:p>
            <a:pPr>
              <a:defRPr/>
            </a:pPr>
            <a:r>
              <a:rPr lang="en-US" dirty="0"/>
              <a:t>              Arizona Health Care Cost Containment System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81F9E-70A2-428B-B5BD-0F344978B4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r>
              <a:rPr lang="en-US" dirty="0"/>
              <a:t>              </a:t>
            </a:r>
            <a:r>
              <a:rPr lang="en-US" b="1" dirty="0"/>
              <a:t>30 Years of Medicaid Innovation</a:t>
            </a:r>
          </a:p>
          <a:p>
            <a:pPr>
              <a:defRPr/>
            </a:pPr>
            <a:r>
              <a:rPr lang="en-US" dirty="0"/>
              <a:t>              Our first care is your health care</a:t>
            </a:r>
          </a:p>
          <a:p>
            <a:pPr>
              <a:defRPr/>
            </a:pPr>
            <a:r>
              <a:rPr lang="en-US" dirty="0"/>
              <a:t>              Arizona Health Care Cost Containment System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C6571-FAD7-4299-AAF7-897FC8A8AA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r>
              <a:rPr lang="en-US" dirty="0"/>
              <a:t>              </a:t>
            </a:r>
            <a:r>
              <a:rPr lang="en-US" b="1" dirty="0"/>
              <a:t>30 Years of Medicaid Innovation</a:t>
            </a:r>
          </a:p>
          <a:p>
            <a:pPr>
              <a:defRPr/>
            </a:pPr>
            <a:r>
              <a:rPr lang="en-US" dirty="0"/>
              <a:t>              Our first care is your health care</a:t>
            </a:r>
          </a:p>
          <a:p>
            <a:pPr>
              <a:defRPr/>
            </a:pPr>
            <a:r>
              <a:rPr lang="en-US" dirty="0"/>
              <a:t>              Arizona Health Care Cost Containment System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71B54-4A02-4C3D-B08B-02E7CAB50B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1" i="0"/>
            </a:lvl1pPr>
          </a:lstStyle>
          <a:p>
            <a:pPr>
              <a:defRPr/>
            </a:pPr>
            <a:r>
              <a:rPr lang="en-US" dirty="0"/>
              <a:t>              30 Years of Medicaid Innovation</a:t>
            </a:r>
          </a:p>
          <a:p>
            <a:pPr>
              <a:defRPr/>
            </a:pPr>
            <a:r>
              <a:rPr lang="en-US" dirty="0"/>
              <a:t>              Our first care is your health care</a:t>
            </a:r>
          </a:p>
          <a:p>
            <a:pPr>
              <a:defRPr/>
            </a:pPr>
            <a:r>
              <a:rPr lang="en-US" dirty="0"/>
              <a:t>              Arizona Health Care Cost Containment System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3A058-AA38-4CE6-88B6-AA2288161B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r>
              <a:rPr lang="en-US" dirty="0"/>
              <a:t>              </a:t>
            </a:r>
            <a:r>
              <a:rPr lang="en-US" b="1" dirty="0"/>
              <a:t>30 Years of Medicaid Innovation</a:t>
            </a:r>
          </a:p>
          <a:p>
            <a:pPr>
              <a:defRPr/>
            </a:pPr>
            <a:r>
              <a:rPr lang="en-US" dirty="0"/>
              <a:t>              Our first care is your health care</a:t>
            </a:r>
          </a:p>
          <a:p>
            <a:pPr>
              <a:defRPr/>
            </a:pPr>
            <a:r>
              <a:rPr lang="en-US" dirty="0"/>
              <a:t>              Arizona Health Care Cost Containment System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B334A-3383-4617-92BB-164452DA2F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r>
              <a:rPr lang="en-US" dirty="0"/>
              <a:t>              </a:t>
            </a:r>
            <a:r>
              <a:rPr lang="en-US" b="1" dirty="0"/>
              <a:t>30 Years of Medicaid Innovation</a:t>
            </a:r>
          </a:p>
          <a:p>
            <a:pPr>
              <a:defRPr/>
            </a:pPr>
            <a:r>
              <a:rPr lang="en-US" dirty="0"/>
              <a:t>              Our first care is your health care</a:t>
            </a:r>
          </a:p>
          <a:p>
            <a:pPr>
              <a:defRPr/>
            </a:pPr>
            <a:r>
              <a:rPr lang="en-US" dirty="0"/>
              <a:t>              Arizona Health Care Cost Containment System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D719E-835F-4940-B6A1-2B91304F59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r>
              <a:rPr lang="en-US" dirty="0"/>
              <a:t>              </a:t>
            </a:r>
            <a:r>
              <a:rPr lang="en-US" b="1" dirty="0"/>
              <a:t>30 Years of Medicaid Innovation</a:t>
            </a:r>
          </a:p>
          <a:p>
            <a:pPr>
              <a:defRPr/>
            </a:pPr>
            <a:r>
              <a:rPr lang="en-US" dirty="0"/>
              <a:t>              Our first care is your health care</a:t>
            </a:r>
          </a:p>
          <a:p>
            <a:pPr>
              <a:defRPr/>
            </a:pPr>
            <a:r>
              <a:rPr lang="en-US" dirty="0"/>
              <a:t>              Arizona Health Care Cost Containment System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81F34-017F-4D5C-A5D2-2617329BA1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r>
              <a:rPr lang="en-US" dirty="0"/>
              <a:t>              </a:t>
            </a:r>
            <a:r>
              <a:rPr lang="en-US" b="1" dirty="0"/>
              <a:t>30 Years of Medicaid Innovation</a:t>
            </a:r>
          </a:p>
          <a:p>
            <a:pPr>
              <a:defRPr/>
            </a:pPr>
            <a:r>
              <a:rPr lang="en-US" dirty="0"/>
              <a:t>              Our first care is your health care</a:t>
            </a:r>
          </a:p>
          <a:p>
            <a:pPr>
              <a:defRPr/>
            </a:pPr>
            <a:r>
              <a:rPr lang="en-US" dirty="0"/>
              <a:t>              Arizona Health Care Cost Containment System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B1842-DFF4-41D0-B5D6-6F9DBEB886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028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7416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cs typeface="+mn-cs"/>
              </a:endParaRPr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cs typeface="+mn-cs"/>
              </a:endParaRPr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cs typeface="+mn-cs"/>
              </a:endParaRPr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cs typeface="+mn-cs"/>
              </a:endParaRPr>
            </a:p>
          </p:txBody>
        </p:sp>
      </p:grp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5867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algn="ctr">
              <a:defRPr/>
            </a:pPr>
            <a:endParaRPr lang="en-US" sz="900" dirty="0">
              <a:latin typeface="Arial" charset="0"/>
              <a:cs typeface="+mn-cs"/>
            </a:endParaRPr>
          </a:p>
        </p:txBody>
      </p:sp>
      <p:sp>
        <p:nvSpPr>
          <p:cNvPr id="17431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172200"/>
            <a:ext cx="85344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 i="1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              </a:t>
            </a:r>
            <a:r>
              <a:rPr lang="en-US" b="1" dirty="0"/>
              <a:t>30 Years of Medicaid Innovation</a:t>
            </a:r>
          </a:p>
          <a:p>
            <a:pPr>
              <a:defRPr/>
            </a:pPr>
            <a:r>
              <a:rPr lang="en-US" dirty="0"/>
              <a:t>              Our first care is your health care</a:t>
            </a:r>
          </a:p>
          <a:p>
            <a:pPr>
              <a:defRPr/>
            </a:pPr>
            <a:r>
              <a:rPr lang="en-US" dirty="0"/>
              <a:t>              Arizona Health Care Cost Containment System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 userDrawn="1"/>
        </p:nvSpPr>
        <p:spPr bwMode="auto">
          <a:xfrm>
            <a:off x="5105400" y="6172200"/>
            <a:ext cx="3733800" cy="396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000" dirty="0">
                <a:latin typeface="Arial" charset="0"/>
                <a:cs typeface="+mn-cs"/>
              </a:rPr>
              <a:t>“Reaching across Arizona to provide comprehensive quality health care for those in need”</a:t>
            </a:r>
          </a:p>
        </p:txBody>
      </p:sp>
      <p:sp>
        <p:nvSpPr>
          <p:cNvPr id="1743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09800" y="6172200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2DA4643-3481-43A0-84D8-409BA70787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14" descr="C:\Users\Lcraymon\AppData\Local\Microsoft\Windows\Temporary Internet Files\Content.Outlook\OU63YQMA\30th-Anniversary-Logo-1.jpg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269875" y="6172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AHCCCS Update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              </a:t>
            </a:r>
            <a:r>
              <a:rPr lang="en-US" b="1" dirty="0" smtClean="0">
                <a:cs typeface="Arial" charset="0"/>
              </a:rPr>
              <a:t>30 Years of Medicaid Innovation</a:t>
            </a:r>
          </a:p>
          <a:p>
            <a:r>
              <a:rPr lang="en-US" dirty="0" smtClean="0">
                <a:cs typeface="Arial" charset="0"/>
              </a:rPr>
              <a:t>              </a:t>
            </a:r>
            <a:r>
              <a:rPr lang="en-US" i="1" dirty="0" smtClean="0">
                <a:cs typeface="Arial" charset="0"/>
              </a:rPr>
              <a:t>Our first care is your health care</a:t>
            </a:r>
          </a:p>
          <a:p>
            <a:r>
              <a:rPr lang="en-US" i="1" dirty="0" smtClean="0">
                <a:cs typeface="Arial" charset="0"/>
              </a:rPr>
              <a:t>              Arizona Health Care Cost Containment System</a:t>
            </a:r>
          </a:p>
          <a:p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AHCCCS Adult Expansion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    </a:t>
            </a:r>
            <a:r>
              <a:rPr lang="en-US" b="1" smtClean="0"/>
              <a:t>30 Years of Medicaid Innovation</a:t>
            </a:r>
          </a:p>
          <a:p>
            <a:pPr>
              <a:defRPr/>
            </a:pPr>
            <a:r>
              <a:rPr lang="en-US" smtClean="0"/>
              <a:t>              Our first care is your health care</a:t>
            </a:r>
          </a:p>
          <a:p>
            <a:pPr>
              <a:defRPr/>
            </a:pPr>
            <a:r>
              <a:rPr lang="en-US" smtClean="0"/>
              <a:t>              Arizona Health Care Cost Containment System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281F9E-70A2-428B-B5BD-0F344978B4D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7910406"/>
              </p:ext>
            </p:extLst>
          </p:nvPr>
        </p:nvGraphicFramePr>
        <p:xfrm>
          <a:off x="457200" y="1828800"/>
          <a:ext cx="8229600" cy="4302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561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smtClean="0"/>
              <a:t>AHCCCS SOBRA Kids (Expansion Included)</a:t>
            </a:r>
            <a:endParaRPr lang="en-US" sz="3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    </a:t>
            </a:r>
            <a:r>
              <a:rPr lang="en-US" b="1" smtClean="0"/>
              <a:t>30 Years of Medicaid Innovation</a:t>
            </a:r>
          </a:p>
          <a:p>
            <a:pPr>
              <a:defRPr/>
            </a:pPr>
            <a:r>
              <a:rPr lang="en-US" smtClean="0"/>
              <a:t>              Our first care is your health care</a:t>
            </a:r>
          </a:p>
          <a:p>
            <a:pPr>
              <a:defRPr/>
            </a:pPr>
            <a:r>
              <a:rPr lang="en-US" smtClean="0"/>
              <a:t>              Arizona Health Care Cost Containment System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281F9E-70A2-428B-B5BD-0F344978B4D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9529983"/>
              </p:ext>
            </p:extLst>
          </p:nvPr>
        </p:nvGraphicFramePr>
        <p:xfrm>
          <a:off x="457200" y="1828800"/>
          <a:ext cx="8229600" cy="4302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073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AHCCCS Traditional TANF Pop.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    </a:t>
            </a:r>
            <a:r>
              <a:rPr lang="en-US" b="1" smtClean="0"/>
              <a:t>30 Years of Medicaid Innovation</a:t>
            </a:r>
          </a:p>
          <a:p>
            <a:pPr>
              <a:defRPr/>
            </a:pPr>
            <a:r>
              <a:rPr lang="en-US" smtClean="0"/>
              <a:t>              Our first care is your health care</a:t>
            </a:r>
          </a:p>
          <a:p>
            <a:pPr>
              <a:defRPr/>
            </a:pPr>
            <a:r>
              <a:rPr lang="en-US" smtClean="0"/>
              <a:t>              Arizona Health Care Cost Containment System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281F9E-70A2-428B-B5BD-0F344978B4D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2006045"/>
              </p:ext>
            </p:extLst>
          </p:nvPr>
        </p:nvGraphicFramePr>
        <p:xfrm>
          <a:off x="457200" y="1828800"/>
          <a:ext cx="8229600" cy="4302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000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AHCCCS Cumulative Growth </a:t>
            </a:r>
            <a:br>
              <a:rPr lang="en-US" sz="3600" dirty="0" smtClean="0"/>
            </a:br>
            <a:r>
              <a:rPr lang="en-US" sz="3600" dirty="0" smtClean="0"/>
              <a:t>(Prop 204 + Expansion)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    </a:t>
            </a:r>
            <a:r>
              <a:rPr lang="en-US" b="1" smtClean="0"/>
              <a:t>30 Years of Medicaid Innovation</a:t>
            </a:r>
          </a:p>
          <a:p>
            <a:pPr>
              <a:defRPr/>
            </a:pPr>
            <a:r>
              <a:rPr lang="en-US" smtClean="0"/>
              <a:t>              Our first care is your health care</a:t>
            </a:r>
          </a:p>
          <a:p>
            <a:pPr>
              <a:defRPr/>
            </a:pPr>
            <a:r>
              <a:rPr lang="en-US" smtClean="0"/>
              <a:t>              Arizona Health Care Cost Containment System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281F9E-70A2-428B-B5BD-0F344978B4D7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828800"/>
          <a:ext cx="8229600" cy="4302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3175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E Arizona Plus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schedule to bring up on 10-1-13</a:t>
            </a:r>
          </a:p>
          <a:p>
            <a:r>
              <a:rPr lang="en-US" dirty="0" smtClean="0"/>
              <a:t>Considerable challenges remain</a:t>
            </a:r>
          </a:p>
          <a:p>
            <a:pPr lvl="1"/>
            <a:r>
              <a:rPr lang="en-US" dirty="0" smtClean="0"/>
              <a:t>Lack of live testing to federal marketplace</a:t>
            </a:r>
          </a:p>
          <a:p>
            <a:pPr lvl="1"/>
            <a:r>
              <a:rPr lang="en-US" dirty="0" smtClean="0"/>
              <a:t>CMS has not finalized regulations</a:t>
            </a:r>
          </a:p>
          <a:p>
            <a:pPr lvl="1"/>
            <a:r>
              <a:rPr lang="en-US" dirty="0" smtClean="0"/>
              <a:t>Efforts to consolidate Medicaid call center support </a:t>
            </a:r>
          </a:p>
          <a:p>
            <a:pPr lvl="1"/>
            <a:r>
              <a:rPr lang="en-US" dirty="0" smtClean="0"/>
              <a:t>Training materials for staff and public</a:t>
            </a:r>
          </a:p>
          <a:p>
            <a:pPr lvl="1"/>
            <a:r>
              <a:rPr lang="en-US" dirty="0" smtClean="0"/>
              <a:t>Size – Scope – Timeframe – issues unknown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    </a:t>
            </a:r>
            <a:r>
              <a:rPr lang="en-US" b="1" smtClean="0"/>
              <a:t>30 Years of Medicaid Innovation</a:t>
            </a:r>
          </a:p>
          <a:p>
            <a:pPr>
              <a:defRPr/>
            </a:pPr>
            <a:r>
              <a:rPr lang="en-US" smtClean="0"/>
              <a:t>              Our first care is your health care</a:t>
            </a:r>
          </a:p>
          <a:p>
            <a:pPr>
              <a:defRPr/>
            </a:pPr>
            <a:r>
              <a:rPr lang="en-US" smtClean="0"/>
              <a:t>              Arizona Health Care Cost Containment System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281F9E-70A2-428B-B5BD-0F344978B4D7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132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Received very positive system review by CMS as part of 10-1-13 implementation</a:t>
            </a:r>
          </a:p>
          <a:p>
            <a:r>
              <a:rPr lang="en-US" sz="2000" i="1" dirty="0"/>
              <a:t>Arizona has worked diligently to ensure that the Health-e-Arizona Plus system is compliant with Federal law and regulation and that it meets the needs and requirements of the state of Arizona and its beneficiaries.</a:t>
            </a:r>
          </a:p>
          <a:p>
            <a:r>
              <a:rPr lang="en-US" sz="2000" i="1" dirty="0" smtClean="0"/>
              <a:t>They </a:t>
            </a:r>
            <a:r>
              <a:rPr lang="en-US" sz="2000" i="1" dirty="0"/>
              <a:t>consistently look for and offer work for reuse; the Health-e Arizona system will be interoperable with the FFM and the </a:t>
            </a:r>
            <a:r>
              <a:rPr lang="en-US" sz="2000" i="1" dirty="0" smtClean="0"/>
              <a:t>FDSH. </a:t>
            </a:r>
            <a:r>
              <a:rPr lang="en-US" sz="2000" i="1" dirty="0"/>
              <a:t>Arizona is very proactive and engaged in analyzing and inquiring clarification on CMS IT Guidance.</a:t>
            </a:r>
          </a:p>
          <a:p>
            <a:r>
              <a:rPr lang="en-US" sz="2000" i="1" dirty="0" smtClean="0"/>
              <a:t>Arizona </a:t>
            </a:r>
            <a:r>
              <a:rPr lang="en-US" sz="2000" i="1" dirty="0"/>
              <a:t>is has been an invaluable resource to several states including sharing of ideas, hosting on-site visits, and providing demonstrations of their system.  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            </a:t>
            </a:r>
            <a:r>
              <a:rPr lang="en-US" b="1" dirty="0" smtClean="0"/>
              <a:t>30 Years of Medicaid Innovation</a:t>
            </a:r>
          </a:p>
          <a:p>
            <a:pPr>
              <a:defRPr/>
            </a:pPr>
            <a:r>
              <a:rPr lang="en-US" dirty="0" smtClean="0"/>
              <a:t>              Our first care is your health care</a:t>
            </a:r>
          </a:p>
          <a:p>
            <a:pPr>
              <a:defRPr/>
            </a:pPr>
            <a:r>
              <a:rPr lang="en-US" dirty="0" smtClean="0"/>
              <a:t>              Arizona Health Care Cost Containment System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281F9E-70A2-428B-B5BD-0F344978B4D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99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Maricopa RBHA Transition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Magellan protesting award</a:t>
            </a:r>
          </a:p>
          <a:p>
            <a:r>
              <a:rPr lang="en-US" sz="2800" dirty="0" smtClean="0"/>
              <a:t>5-21 Stay issued by ADOA on transition related </a:t>
            </a:r>
            <a:r>
              <a:rPr lang="en-US" sz="2800" dirty="0" err="1" smtClean="0"/>
              <a:t>activitiy</a:t>
            </a:r>
            <a:endParaRPr lang="en-US" sz="2800" dirty="0" smtClean="0"/>
          </a:p>
          <a:p>
            <a:r>
              <a:rPr lang="en-US" sz="2800" dirty="0" smtClean="0"/>
              <a:t>8-12-13 hearing date set for OAH</a:t>
            </a:r>
          </a:p>
          <a:p>
            <a:r>
              <a:rPr lang="en-US" sz="2800" dirty="0" smtClean="0"/>
              <a:t>DHS has stated that given the stay and this timeframe October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is not achievable</a:t>
            </a:r>
          </a:p>
          <a:p>
            <a:r>
              <a:rPr lang="en-US" sz="2800" dirty="0" smtClean="0"/>
              <a:t>AHCCCS working with DHS on Plan B – current structure – updating contracts/cap rates</a:t>
            </a:r>
          </a:p>
          <a:p>
            <a:r>
              <a:rPr lang="en-US" sz="2800" dirty="0" smtClean="0"/>
              <a:t>Stay Tuned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    </a:t>
            </a:r>
            <a:r>
              <a:rPr lang="en-US" b="1" smtClean="0"/>
              <a:t>30 Years of Medicaid Innovation</a:t>
            </a:r>
          </a:p>
          <a:p>
            <a:pPr>
              <a:defRPr/>
            </a:pPr>
            <a:r>
              <a:rPr lang="en-US" smtClean="0"/>
              <a:t>              Our first care is your health care</a:t>
            </a:r>
          </a:p>
          <a:p>
            <a:pPr>
              <a:defRPr/>
            </a:pPr>
            <a:r>
              <a:rPr lang="en-US" smtClean="0"/>
              <a:t>              Arizona Health Care Cost Containment System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281F9E-70A2-428B-B5BD-0F344978B4D7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911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Blind Spots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AHCCCS working to make data available for care coordination purposes</a:t>
            </a:r>
          </a:p>
          <a:p>
            <a:r>
              <a:rPr lang="en-US" dirty="0" smtClean="0"/>
              <a:t>BH data to acute plans – PH data to RBHAs – I.H.S/638 date etc..</a:t>
            </a:r>
          </a:p>
          <a:p>
            <a:r>
              <a:rPr lang="en-US" dirty="0" smtClean="0"/>
              <a:t>Recently received approval to provide Medicare Parts A, B and D data</a:t>
            </a:r>
          </a:p>
          <a:p>
            <a:r>
              <a:rPr lang="en-US" dirty="0" smtClean="0"/>
              <a:t>January 1, 2014 implementation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    </a:t>
            </a:r>
            <a:r>
              <a:rPr lang="en-US" b="1" smtClean="0"/>
              <a:t>30 Years of Medicaid Innovation</a:t>
            </a:r>
          </a:p>
          <a:p>
            <a:pPr>
              <a:defRPr/>
            </a:pPr>
            <a:r>
              <a:rPr lang="en-US" smtClean="0"/>
              <a:t>              Our first care is your health care</a:t>
            </a:r>
          </a:p>
          <a:p>
            <a:pPr>
              <a:defRPr/>
            </a:pPr>
            <a:r>
              <a:rPr lang="en-US" smtClean="0"/>
              <a:t>              Arizona Health Care Cost Containment System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281F9E-70A2-428B-B5BD-0F344978B4D7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024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Reinsurance YOY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600" dirty="0" smtClean="0"/>
              <a:t>FY 10  </a:t>
            </a:r>
            <a:r>
              <a:rPr lang="en-US" sz="2600" dirty="0" smtClean="0">
                <a:solidFill>
                  <a:srgbClr val="FF0000"/>
                </a:solidFill>
              </a:rPr>
              <a:t>-5.44% </a:t>
            </a:r>
            <a:r>
              <a:rPr lang="en-US" sz="2600" dirty="0" smtClean="0"/>
              <a:t>- FY 11  3.34% - FY 12 </a:t>
            </a:r>
            <a:r>
              <a:rPr lang="en-US" sz="2600" dirty="0" smtClean="0">
                <a:solidFill>
                  <a:srgbClr val="FF0000"/>
                </a:solidFill>
              </a:rPr>
              <a:t>-17.5% </a:t>
            </a:r>
          </a:p>
          <a:p>
            <a:r>
              <a:rPr lang="en-US" sz="2600" dirty="0" smtClean="0"/>
              <a:t>Plan A  </a:t>
            </a:r>
            <a:r>
              <a:rPr lang="en-US" sz="2600" dirty="0" smtClean="0">
                <a:solidFill>
                  <a:srgbClr val="FF0000"/>
                </a:solidFill>
              </a:rPr>
              <a:t>-15.71%</a:t>
            </a:r>
          </a:p>
          <a:p>
            <a:r>
              <a:rPr lang="en-US" sz="2600" dirty="0" smtClean="0"/>
              <a:t>Plan B  </a:t>
            </a:r>
            <a:r>
              <a:rPr lang="en-US" sz="2600" dirty="0" smtClean="0">
                <a:solidFill>
                  <a:srgbClr val="FF0000"/>
                </a:solidFill>
              </a:rPr>
              <a:t>-61.4%</a:t>
            </a:r>
          </a:p>
          <a:p>
            <a:r>
              <a:rPr lang="en-US" sz="2600" dirty="0" smtClean="0"/>
              <a:t>Plan C </a:t>
            </a:r>
            <a:r>
              <a:rPr lang="en-US" sz="2600" dirty="0" smtClean="0">
                <a:solidFill>
                  <a:srgbClr val="FF0000"/>
                </a:solidFill>
              </a:rPr>
              <a:t>-48%</a:t>
            </a:r>
          </a:p>
          <a:p>
            <a:r>
              <a:rPr lang="en-US" sz="2600" dirty="0" smtClean="0"/>
              <a:t>Plan D </a:t>
            </a:r>
            <a:r>
              <a:rPr lang="en-US" sz="2600" dirty="0" smtClean="0">
                <a:solidFill>
                  <a:srgbClr val="FF0000"/>
                </a:solidFill>
              </a:rPr>
              <a:t>-44%</a:t>
            </a:r>
          </a:p>
          <a:p>
            <a:r>
              <a:rPr lang="en-US" sz="2600" dirty="0" smtClean="0"/>
              <a:t>Plan E </a:t>
            </a:r>
            <a:r>
              <a:rPr lang="en-US" sz="2600" dirty="0" smtClean="0">
                <a:solidFill>
                  <a:srgbClr val="FF0000"/>
                </a:solidFill>
              </a:rPr>
              <a:t>-44%</a:t>
            </a:r>
          </a:p>
          <a:p>
            <a:r>
              <a:rPr lang="en-US" sz="2600" dirty="0" smtClean="0"/>
              <a:t>Plan F </a:t>
            </a:r>
            <a:r>
              <a:rPr lang="en-US" sz="2600" dirty="0" smtClean="0">
                <a:solidFill>
                  <a:srgbClr val="FF0000"/>
                </a:solidFill>
              </a:rPr>
              <a:t>-36%</a:t>
            </a:r>
          </a:p>
          <a:p>
            <a:r>
              <a:rPr lang="en-US" sz="2600" dirty="0" smtClean="0"/>
              <a:t>Plan G </a:t>
            </a:r>
            <a:r>
              <a:rPr lang="en-US" sz="2600" dirty="0" smtClean="0">
                <a:solidFill>
                  <a:srgbClr val="FF0000"/>
                </a:solidFill>
              </a:rPr>
              <a:t>-58%</a:t>
            </a:r>
          </a:p>
          <a:p>
            <a:r>
              <a:rPr lang="en-US" sz="2600" dirty="0"/>
              <a:t>Plan </a:t>
            </a:r>
            <a:r>
              <a:rPr lang="en-US" sz="2600" dirty="0" smtClean="0"/>
              <a:t>H </a:t>
            </a:r>
            <a:r>
              <a:rPr lang="en-US" sz="2600" dirty="0" smtClean="0">
                <a:solidFill>
                  <a:srgbClr val="FF0000"/>
                </a:solidFill>
              </a:rPr>
              <a:t>-58%</a:t>
            </a:r>
            <a:endParaRPr lang="en-US" sz="2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    </a:t>
            </a:r>
            <a:r>
              <a:rPr lang="en-US" b="1" smtClean="0"/>
              <a:t>30 Years of Medicaid Innovation</a:t>
            </a:r>
          </a:p>
          <a:p>
            <a:pPr>
              <a:defRPr/>
            </a:pPr>
            <a:r>
              <a:rPr lang="en-US" smtClean="0"/>
              <a:t>              Our first care is your health care</a:t>
            </a:r>
          </a:p>
          <a:p>
            <a:pPr>
              <a:defRPr/>
            </a:pPr>
            <a:r>
              <a:rPr lang="en-US" smtClean="0"/>
              <a:t>              Arizona Health Care Cost Containment System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281F9E-70A2-428B-B5BD-0F344978B4D7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14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    </a:t>
            </a:r>
            <a:r>
              <a:rPr lang="en-US" b="1" smtClean="0"/>
              <a:t>30 Years of Medicaid Innovation</a:t>
            </a:r>
          </a:p>
          <a:p>
            <a:pPr>
              <a:defRPr/>
            </a:pPr>
            <a:r>
              <a:rPr lang="en-US" smtClean="0"/>
              <a:t>              Our first care is your health care</a:t>
            </a:r>
          </a:p>
          <a:p>
            <a:pPr>
              <a:defRPr/>
            </a:pPr>
            <a:r>
              <a:rPr lang="en-US" smtClean="0"/>
              <a:t>              Arizona Health Care Cost Containment System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281F9E-70A2-428B-B5BD-0F344978B4D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1026" name="Picture 2" descr="\\sstore06\homedir$\T\TJBetlac\My Pictures\MedicaidBillSigning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1066800"/>
            <a:ext cx="8382000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934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Authorizes Prop 204 Restoration and Expansion </a:t>
            </a:r>
          </a:p>
          <a:p>
            <a:r>
              <a:rPr lang="en-US" dirty="0" smtClean="0"/>
              <a:t>Provides AHCCCS Director with ability to levy an assessment against hospitals – includes ability to exempt</a:t>
            </a:r>
          </a:p>
          <a:p>
            <a:r>
              <a:rPr lang="en-US" dirty="0" smtClean="0"/>
              <a:t>Includes circuit breakers Governor had requested in case federal funding is reduced </a:t>
            </a:r>
          </a:p>
          <a:p>
            <a:r>
              <a:rPr lang="en-US" dirty="0" smtClean="0"/>
              <a:t>Restores Well-exams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            </a:t>
            </a:r>
            <a:r>
              <a:rPr lang="en-US" b="1" dirty="0" smtClean="0"/>
              <a:t>30 Years of Medicaid Innovation</a:t>
            </a:r>
          </a:p>
          <a:p>
            <a:pPr>
              <a:defRPr/>
            </a:pPr>
            <a:r>
              <a:rPr lang="en-US" dirty="0" smtClean="0"/>
              <a:t>              Our first care is your health care</a:t>
            </a:r>
          </a:p>
          <a:p>
            <a:pPr>
              <a:defRPr/>
            </a:pPr>
            <a:r>
              <a:rPr lang="en-US" dirty="0" smtClean="0"/>
              <a:t>              Arizona Health Care Cost Containment System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281F9E-70A2-428B-B5BD-0F344978B4D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88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and 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smtClean="0"/>
              <a:t>Assumes 3% capitation rate for AHCCCS</a:t>
            </a:r>
          </a:p>
          <a:p>
            <a:r>
              <a:rPr lang="en-US" sz="3000" dirty="0" smtClean="0"/>
              <a:t>Assumes 3% provider rate increase for BH and DD providers 10-1-13</a:t>
            </a:r>
          </a:p>
          <a:p>
            <a:r>
              <a:rPr lang="en-US" sz="3000" dirty="0" smtClean="0"/>
              <a:t>Increases ambulance rates beginning 10-1-14</a:t>
            </a:r>
          </a:p>
          <a:p>
            <a:r>
              <a:rPr lang="en-US" sz="3000" dirty="0" smtClean="0"/>
              <a:t>Repeals HCG 1-1-14 – stops enrollment 8-1-13</a:t>
            </a:r>
          </a:p>
          <a:p>
            <a:r>
              <a:rPr lang="en-US" sz="3000" dirty="0" smtClean="0"/>
              <a:t>Increases cost sharing above federal limits</a:t>
            </a:r>
            <a:endParaRPr lang="en-US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    </a:t>
            </a:r>
            <a:r>
              <a:rPr lang="en-US" b="1" smtClean="0"/>
              <a:t>30 Years of Medicaid Innovation</a:t>
            </a:r>
          </a:p>
          <a:p>
            <a:pPr>
              <a:defRPr/>
            </a:pPr>
            <a:r>
              <a:rPr lang="en-US" smtClean="0"/>
              <a:t>              Our first care is your health care</a:t>
            </a:r>
          </a:p>
          <a:p>
            <a:pPr>
              <a:defRPr/>
            </a:pPr>
            <a:r>
              <a:rPr lang="en-US" smtClean="0"/>
              <a:t>              Arizona Health Care Cost Containment System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281F9E-70A2-428B-B5BD-0F344978B4D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2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Legislation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Continues AHCCCS for 10 years</a:t>
            </a:r>
          </a:p>
          <a:p>
            <a:r>
              <a:rPr lang="en-US" sz="2600" dirty="0" smtClean="0"/>
              <a:t>AHCCCS Medically preferred treatment options; report</a:t>
            </a:r>
          </a:p>
          <a:p>
            <a:r>
              <a:rPr lang="en-US" sz="2600" dirty="0" smtClean="0"/>
              <a:t>AHCCCS may provider services if the services are </a:t>
            </a:r>
          </a:p>
          <a:p>
            <a:pPr lvl="1"/>
            <a:r>
              <a:rPr lang="en-US" sz="2600" dirty="0" smtClean="0"/>
              <a:t>Medically recognized as the preferred treatment option consistent with Medicare</a:t>
            </a:r>
          </a:p>
          <a:p>
            <a:pPr lvl="1"/>
            <a:r>
              <a:rPr lang="en-US" sz="2600" dirty="0" smtClean="0"/>
              <a:t>Are less expensive than all other treatment options</a:t>
            </a:r>
          </a:p>
          <a:p>
            <a:pPr lvl="1"/>
            <a:r>
              <a:rPr lang="en-US" sz="2600" dirty="0" smtClean="0"/>
              <a:t>AHCCCS and contractors shall report on services and alternative treatments that would have been employed</a:t>
            </a:r>
          </a:p>
          <a:p>
            <a:r>
              <a:rPr lang="en-US" sz="2600" dirty="0" smtClean="0"/>
              <a:t>Legislation was enacted establishing APR-DRGs as new IP system for 10-1-14</a:t>
            </a:r>
          </a:p>
          <a:p>
            <a:pPr marL="0" indent="0">
              <a:buNone/>
            </a:pPr>
            <a:endParaRPr lang="en-US" sz="3000" dirty="0" smtClean="0"/>
          </a:p>
          <a:p>
            <a:endParaRPr lang="en-US" sz="2600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    </a:t>
            </a:r>
            <a:r>
              <a:rPr lang="en-US" b="1" smtClean="0"/>
              <a:t>30 Years of Medicaid Innovation</a:t>
            </a:r>
          </a:p>
          <a:p>
            <a:pPr>
              <a:defRPr/>
            </a:pPr>
            <a:r>
              <a:rPr lang="en-US" smtClean="0"/>
              <a:t>              Our first care is your health care</a:t>
            </a:r>
          </a:p>
          <a:p>
            <a:pPr>
              <a:defRPr/>
            </a:pPr>
            <a:r>
              <a:rPr lang="en-US" smtClean="0"/>
              <a:t>              Arizona Health Care Cost Containment System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281F9E-70A2-428B-B5BD-0F344978B4D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11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AHCCCS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12/1/13 - Non-emergency use of the ED</a:t>
            </a:r>
          </a:p>
          <a:p>
            <a:r>
              <a:rPr lang="en-US" sz="2400" dirty="0" smtClean="0"/>
              <a:t>12/31/13 – Air Ambulance – 5 year history and consistency with rules</a:t>
            </a:r>
          </a:p>
          <a:p>
            <a:r>
              <a:rPr lang="en-US" sz="2400" dirty="0" smtClean="0"/>
              <a:t>1/1/14 – Hospital Transparency – Charge-master Report – recommendations</a:t>
            </a:r>
          </a:p>
          <a:p>
            <a:r>
              <a:rPr lang="en-US" sz="2400" dirty="0" smtClean="0"/>
              <a:t>10/1/13 - Hospital Uncompensated Costs – change in </a:t>
            </a:r>
            <a:r>
              <a:rPr lang="en-US" sz="2400" dirty="0" err="1" smtClean="0"/>
              <a:t>uncomp</a:t>
            </a:r>
            <a:r>
              <a:rPr lang="en-US" sz="2400" dirty="0" smtClean="0"/>
              <a:t> costs and profitability</a:t>
            </a:r>
          </a:p>
          <a:p>
            <a:r>
              <a:rPr lang="en-US" sz="2400" dirty="0" smtClean="0"/>
              <a:t>8/1/14 – Hospital Assessment paid – coverage</a:t>
            </a:r>
          </a:p>
          <a:p>
            <a:r>
              <a:rPr lang="en-US" sz="2400" dirty="0" smtClean="0"/>
              <a:t>10/1/14 – Legislative circuit breaker and outcomes study committee – impact of decreased federal funds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    </a:t>
            </a:r>
            <a:r>
              <a:rPr lang="en-US" b="1" smtClean="0"/>
              <a:t>30 Years of Medicaid Innovation</a:t>
            </a:r>
          </a:p>
          <a:p>
            <a:pPr>
              <a:defRPr/>
            </a:pPr>
            <a:r>
              <a:rPr lang="en-US" smtClean="0"/>
              <a:t>              Our first care is your health care</a:t>
            </a:r>
          </a:p>
          <a:p>
            <a:pPr>
              <a:defRPr/>
            </a:pPr>
            <a:r>
              <a:rPr lang="en-US" smtClean="0"/>
              <a:t>              Arizona Health Care Cost Containment System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281F9E-70A2-428B-B5BD-0F344978B4D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31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II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Lawsuits </a:t>
            </a:r>
          </a:p>
          <a:p>
            <a:pPr lvl="1"/>
            <a:r>
              <a:rPr lang="en-US" dirty="0" smtClean="0"/>
              <a:t>Referral – Constitution exempts laws necessary for the support and maintenance of the departments of the state government”</a:t>
            </a:r>
          </a:p>
          <a:p>
            <a:pPr lvl="1"/>
            <a:r>
              <a:rPr lang="en-US" dirty="0" smtClean="0"/>
              <a:t>Prop 108 – does not apply to “fees and assessments that are authorized by statute, but are not prescribed by formula, amount or limit, and are set by a state officer or agency.”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    </a:t>
            </a:r>
            <a:r>
              <a:rPr lang="en-US" b="1" smtClean="0"/>
              <a:t>30 Years of Medicaid Innovation</a:t>
            </a:r>
          </a:p>
          <a:p>
            <a:pPr>
              <a:defRPr/>
            </a:pPr>
            <a:r>
              <a:rPr lang="en-US" smtClean="0"/>
              <a:t>              Our first care is your health care</a:t>
            </a:r>
          </a:p>
          <a:p>
            <a:pPr>
              <a:defRPr/>
            </a:pPr>
            <a:r>
              <a:rPr lang="en-US" smtClean="0"/>
              <a:t>              Arizona Health Care Cost Containment System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281F9E-70A2-428B-B5BD-0F344978B4D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24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AHCCCS Childless Adult Population</a:t>
            </a:r>
            <a:endParaRPr lang="en-US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    </a:t>
            </a:r>
            <a:r>
              <a:rPr lang="en-US" b="1" smtClean="0"/>
              <a:t>30 Years of Medicaid Innovation</a:t>
            </a:r>
          </a:p>
          <a:p>
            <a:pPr>
              <a:defRPr/>
            </a:pPr>
            <a:r>
              <a:rPr lang="en-US" smtClean="0"/>
              <a:t>              Our first care is your health care</a:t>
            </a:r>
          </a:p>
          <a:p>
            <a:pPr>
              <a:defRPr/>
            </a:pPr>
            <a:r>
              <a:rPr lang="en-US" smtClean="0"/>
              <a:t>              Arizona Health Care Cost Containment System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281F9E-70A2-428B-B5BD-0F344978B4D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2867600"/>
              </p:ext>
            </p:extLst>
          </p:nvPr>
        </p:nvGraphicFramePr>
        <p:xfrm>
          <a:off x="457200" y="1828800"/>
          <a:ext cx="8229600" cy="4302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809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AHCCCS Prop 204 Parents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    </a:t>
            </a:r>
            <a:r>
              <a:rPr lang="en-US" b="1" smtClean="0"/>
              <a:t>30 Years of Medicaid Innovation</a:t>
            </a:r>
          </a:p>
          <a:p>
            <a:pPr>
              <a:defRPr/>
            </a:pPr>
            <a:r>
              <a:rPr lang="en-US" smtClean="0"/>
              <a:t>              Our first care is your health care</a:t>
            </a:r>
          </a:p>
          <a:p>
            <a:pPr>
              <a:defRPr/>
            </a:pPr>
            <a:r>
              <a:rPr lang="en-US" smtClean="0"/>
              <a:t>              Arizona Health Care Cost Containment System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281F9E-70A2-428B-B5BD-0F344978B4D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4405549"/>
              </p:ext>
            </p:extLst>
          </p:nvPr>
        </p:nvGraphicFramePr>
        <p:xfrm>
          <a:off x="457200" y="1828800"/>
          <a:ext cx="8229600" cy="4302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611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8">
      <a:dk1>
        <a:srgbClr val="000033"/>
      </a:dk1>
      <a:lt1>
        <a:srgbClr val="FFFFFF"/>
      </a:lt1>
      <a:dk2>
        <a:srgbClr val="003366"/>
      </a:dk2>
      <a:lt2>
        <a:srgbClr val="275C6D"/>
      </a:lt2>
      <a:accent1>
        <a:srgbClr val="A7D2DF"/>
      </a:accent1>
      <a:accent2>
        <a:srgbClr val="108DA6"/>
      </a:accent2>
      <a:accent3>
        <a:srgbClr val="FFFFFF"/>
      </a:accent3>
      <a:accent4>
        <a:srgbClr val="00002A"/>
      </a:accent4>
      <a:accent5>
        <a:srgbClr val="D0E5EC"/>
      </a:accent5>
      <a:accent6>
        <a:srgbClr val="0D7F96"/>
      </a:accent6>
      <a:hlink>
        <a:srgbClr val="666699"/>
      </a:hlink>
      <a:folHlink>
        <a:srgbClr val="9999FF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20184</TotalTime>
  <Words>1010</Words>
  <Application>Microsoft Office PowerPoint</Application>
  <PresentationFormat>On-screen Show (4:3)</PresentationFormat>
  <Paragraphs>144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Quadrant</vt:lpstr>
      <vt:lpstr>AHCCCS Update </vt:lpstr>
      <vt:lpstr>PowerPoint Presentation</vt:lpstr>
      <vt:lpstr>Final Legislation</vt:lpstr>
      <vt:lpstr>Budget and Legislation</vt:lpstr>
      <vt:lpstr>Legislation continued</vt:lpstr>
      <vt:lpstr>AHCCCS Reports</vt:lpstr>
      <vt:lpstr>Phase II </vt:lpstr>
      <vt:lpstr>AHCCCS Childless Adult Population</vt:lpstr>
      <vt:lpstr>AHCCCS Prop 204 Parents</vt:lpstr>
      <vt:lpstr>AHCCCS Adult Expansion </vt:lpstr>
      <vt:lpstr>AHCCCS SOBRA Kids (Expansion Included)</vt:lpstr>
      <vt:lpstr>AHCCCS Traditional TANF Pop.</vt:lpstr>
      <vt:lpstr>AHCCCS Cumulative Growth  (Prop 204 + Expansion)</vt:lpstr>
      <vt:lpstr>Health E Arizona Plus</vt:lpstr>
      <vt:lpstr>ACA Update</vt:lpstr>
      <vt:lpstr>Maricopa RBHA Transition </vt:lpstr>
      <vt:lpstr>Blind Spots Update</vt:lpstr>
      <vt:lpstr>Reinsurance YOY change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Lcraymon</dc:creator>
  <cp:lastModifiedBy>Snyder, Jami</cp:lastModifiedBy>
  <cp:revision>125</cp:revision>
  <cp:lastPrinted>2013-06-21T23:24:12Z</cp:lastPrinted>
  <dcterms:created xsi:type="dcterms:W3CDTF">2011-11-23T15:17:49Z</dcterms:created>
  <dcterms:modified xsi:type="dcterms:W3CDTF">2013-06-25T23:56:52Z</dcterms:modified>
</cp:coreProperties>
</file>