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1"/>
  </p:notesMasterIdLst>
  <p:handoutMasterIdLst>
    <p:handoutMasterId r:id="rId42"/>
  </p:handoutMasterIdLst>
  <p:sldIdLst>
    <p:sldId id="312" r:id="rId2"/>
    <p:sldId id="452" r:id="rId3"/>
    <p:sldId id="504" r:id="rId4"/>
    <p:sldId id="505" r:id="rId5"/>
    <p:sldId id="507" r:id="rId6"/>
    <p:sldId id="508" r:id="rId7"/>
    <p:sldId id="447" r:id="rId8"/>
    <p:sldId id="510" r:id="rId9"/>
    <p:sldId id="471" r:id="rId10"/>
    <p:sldId id="502" r:id="rId11"/>
    <p:sldId id="503" r:id="rId12"/>
    <p:sldId id="486" r:id="rId13"/>
    <p:sldId id="477" r:id="rId14"/>
    <p:sldId id="435" r:id="rId15"/>
    <p:sldId id="499" r:id="rId16"/>
    <p:sldId id="491" r:id="rId17"/>
    <p:sldId id="492" r:id="rId18"/>
    <p:sldId id="517" r:id="rId19"/>
    <p:sldId id="511" r:id="rId20"/>
    <p:sldId id="513" r:id="rId21"/>
    <p:sldId id="494" r:id="rId22"/>
    <p:sldId id="514" r:id="rId23"/>
    <p:sldId id="515" r:id="rId24"/>
    <p:sldId id="516" r:id="rId25"/>
    <p:sldId id="493" r:id="rId26"/>
    <p:sldId id="474" r:id="rId27"/>
    <p:sldId id="455" r:id="rId28"/>
    <p:sldId id="519" r:id="rId29"/>
    <p:sldId id="473" r:id="rId30"/>
    <p:sldId id="431" r:id="rId31"/>
    <p:sldId id="481" r:id="rId32"/>
    <p:sldId id="518" r:id="rId33"/>
    <p:sldId id="483" r:id="rId34"/>
    <p:sldId id="479" r:id="rId35"/>
    <p:sldId id="484" r:id="rId36"/>
    <p:sldId id="498" r:id="rId37"/>
    <p:sldId id="500" r:id="rId38"/>
    <p:sldId id="512" r:id="rId39"/>
    <p:sldId id="267" r:id="rId4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craymo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autoAdjust="0"/>
    <p:restoredTop sz="93677" autoAdjust="0"/>
  </p:normalViewPr>
  <p:slideViewPr>
    <p:cSldViewPr>
      <p:cViewPr>
        <p:scale>
          <a:sx n="107" d="100"/>
          <a:sy n="107" d="100"/>
        </p:scale>
        <p:origin x="-486" y="6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6" d="100"/>
        <a:sy n="156" d="100"/>
      </p:scale>
      <p:origin x="0" y="13392"/>
    </p:cViewPr>
  </p:sorterViewPr>
  <p:notesViewPr>
    <p:cSldViewPr>
      <p:cViewPr varScale="1">
        <p:scale>
          <a:sx n="81" d="100"/>
          <a:sy n="81" d="100"/>
        </p:scale>
        <p:origin x="-199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l3hl\Desktop\pie%20of%20pie.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488721004470639"/>
          <c:y val="0.10635930377124"/>
          <c:w val="0.35022557991063041"/>
          <c:h val="0.68201823456278565"/>
        </c:manualLayout>
      </c:layout>
      <c:pieChart>
        <c:varyColors val="1"/>
        <c:ser>
          <c:idx val="0"/>
          <c:order val="0"/>
          <c:dLbls>
            <c:dLbl>
              <c:idx val="0"/>
              <c:layout/>
              <c:tx>
                <c:rich>
                  <a:bodyPr/>
                  <a:lstStyle/>
                  <a:p>
                    <a:r>
                      <a:rPr lang="en-US" dirty="0" smtClean="0"/>
                      <a:t>15%</a:t>
                    </a:r>
                    <a:endParaRPr lang="en-US" dirty="0"/>
                  </a:p>
                </c:rich>
              </c:tx>
              <c:showLegendKey val="0"/>
              <c:showVal val="0"/>
              <c:showCatName val="0"/>
              <c:showSerName val="0"/>
              <c:showPercent val="1"/>
              <c:showBubbleSize val="0"/>
            </c:dLbl>
            <c:dLbl>
              <c:idx val="1"/>
              <c:delete val="1"/>
            </c:dLbl>
            <c:showLegendKey val="0"/>
            <c:showVal val="0"/>
            <c:showCatName val="0"/>
            <c:showSerName val="0"/>
            <c:showPercent val="1"/>
            <c:showBubbleSize val="0"/>
            <c:showLeaderLines val="0"/>
          </c:dLbls>
          <c:val>
            <c:numRef>
              <c:f>Sheet8!$D$23:$D$24</c:f>
              <c:numCache>
                <c:formatCode>0%</c:formatCode>
                <c:ptCount val="2"/>
                <c:pt idx="0">
                  <c:v>0.15000000000000024</c:v>
                </c:pt>
                <c:pt idx="1">
                  <c:v>0.85000000000000064</c:v>
                </c:pt>
              </c:numCache>
            </c:numRef>
          </c:val>
        </c:ser>
        <c:dLbls>
          <c:showLegendKey val="0"/>
          <c:showVal val="0"/>
          <c:showCatName val="0"/>
          <c:showSerName val="0"/>
          <c:showPercent val="1"/>
          <c:showBubbleSize val="0"/>
          <c:showLeaderLines val="0"/>
        </c:dLbls>
        <c:firstSliceAng val="0"/>
      </c:pieChart>
    </c:plotArea>
    <c:plotVisOnly val="1"/>
    <c:dispBlanksAs val="zero"/>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5123" name="Rectangle 3"/>
          <p:cNvSpPr>
            <a:spLocks noGrp="1" noChangeArrowheads="1"/>
          </p:cNvSpPr>
          <p:nvPr>
            <p:ph type="dt" sz="quarter"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5124" name="Rectangle 4"/>
          <p:cNvSpPr>
            <a:spLocks noGrp="1" noChangeArrowheads="1"/>
          </p:cNvSpPr>
          <p:nvPr>
            <p:ph type="ftr" sz="quarter" idx="2"/>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5125" name="Rectangle 5"/>
          <p:cNvSpPr>
            <a:spLocks noGrp="1" noChangeArrowheads="1"/>
          </p:cNvSpPr>
          <p:nvPr>
            <p:ph type="sldNum" sz="quarter" idx="3"/>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cs typeface="+mn-cs"/>
              </a:defRPr>
            </a:lvl1pPr>
          </a:lstStyle>
          <a:p>
            <a:pPr>
              <a:defRPr/>
            </a:pPr>
            <a:fld id="{A1252DCD-3C3E-4613-BD1A-F58C433EE205}" type="slidenum">
              <a:rPr lang="en-US"/>
              <a:pPr>
                <a:defRPr/>
              </a:pPr>
              <a:t>‹#›</a:t>
            </a:fld>
            <a:endParaRPr lang="en-US" dirty="0"/>
          </a:p>
        </p:txBody>
      </p:sp>
    </p:spTree>
    <p:extLst>
      <p:ext uri="{BB962C8B-B14F-4D97-AF65-F5344CB8AC3E}">
        <p14:creationId xmlns:p14="http://schemas.microsoft.com/office/powerpoint/2010/main" val="4026386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cs typeface="+mn-cs"/>
              </a:defRPr>
            </a:lvl1pPr>
          </a:lstStyle>
          <a:p>
            <a:pPr>
              <a:defRPr/>
            </a:pPr>
            <a:fld id="{795C5EAF-3FB3-4F4B-A726-BBF373448C9A}" type="slidenum">
              <a:rPr lang="en-US"/>
              <a:pPr>
                <a:defRPr/>
              </a:pPr>
              <a:t>‹#›</a:t>
            </a:fld>
            <a:endParaRPr lang="en-US" dirty="0"/>
          </a:p>
        </p:txBody>
      </p:sp>
    </p:spTree>
    <p:extLst>
      <p:ext uri="{BB962C8B-B14F-4D97-AF65-F5344CB8AC3E}">
        <p14:creationId xmlns:p14="http://schemas.microsoft.com/office/powerpoint/2010/main" val="30161013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6625"/>
            <a:fld id="{3BA0BEA1-72E9-4837-B66A-97B8E4289802}" type="slidenum">
              <a:rPr lang="en-US" sz="1200">
                <a:latin typeface="Arial" charset="0"/>
              </a:rPr>
              <a:pPr algn="r" defTabSz="936625"/>
              <a:t>10</a:t>
            </a:fld>
            <a:endParaRPr lang="en-US" sz="1200">
              <a:latin typeface="Arial"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marL="231775" indent="-231775" eaLnBrk="1" hangingPunct="1">
              <a:lnSpc>
                <a:spcPct val="90000"/>
              </a:lnSpc>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3013" tIns="46504" rIns="93013" bIns="46504" anchor="b"/>
          <a:lstStyle/>
          <a:p>
            <a:pPr algn="r" defTabSz="928688" eaLnBrk="0" hangingPunct="0"/>
            <a:fld id="{8486B492-9C9C-4312-83C2-9D424C32D4F8}" type="slidenum">
              <a:rPr lang="en-US" sz="1300"/>
              <a:pPr algn="r" defTabSz="928688" eaLnBrk="0" hangingPunct="0"/>
              <a:t>11</a:t>
            </a:fld>
            <a:endParaRPr lang="en-US" sz="1300"/>
          </a:p>
        </p:txBody>
      </p:sp>
      <p:sp>
        <p:nvSpPr>
          <p:cNvPr id="82947" name="Rectangle 2"/>
          <p:cNvSpPr>
            <a:spLocks noGrp="1" noRot="1" noChangeAspect="1" noChangeArrowheads="1" noTextEdit="1"/>
          </p:cNvSpPr>
          <p:nvPr>
            <p:ph type="sldImg"/>
          </p:nvPr>
        </p:nvSpPr>
        <p:spPr>
          <a:xfrm>
            <a:off x="1231900" y="698500"/>
            <a:ext cx="4548188" cy="3409950"/>
          </a:xfrm>
          <a:ln/>
        </p:spPr>
      </p:sp>
      <p:sp>
        <p:nvSpPr>
          <p:cNvPr id="28676" name="Rectangle 3"/>
          <p:cNvSpPr>
            <a:spLocks noGrp="1" noChangeArrowheads="1"/>
          </p:cNvSpPr>
          <p:nvPr>
            <p:ph type="body" idx="1"/>
          </p:nvPr>
        </p:nvSpPr>
        <p:spPr>
          <a:xfrm>
            <a:off x="701675" y="4416425"/>
            <a:ext cx="6075363" cy="4543425"/>
          </a:xfrm>
          <a:ln/>
        </p:spPr>
        <p:txBody>
          <a:bodyPr lIns="93013" tIns="46504" rIns="93013" bIns="46504"/>
          <a:lstStyle/>
          <a:p>
            <a:pPr eaLnBrk="1" hangingPunct="1">
              <a:defRPr/>
            </a:pPr>
            <a:endParaRPr lang="en-US" dirty="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ln/>
        </p:spPr>
      </p:sp>
      <p:sp>
        <p:nvSpPr>
          <p:cNvPr id="31746" name="Notes Placeholder 2"/>
          <p:cNvSpPr>
            <a:spLocks noGrp="1"/>
          </p:cNvSpPr>
          <p:nvPr>
            <p:ph type="body" idx="1"/>
          </p:nvPr>
        </p:nvSpPr>
        <p:spPr>
          <a:noFill/>
        </p:spPr>
        <p:txBody>
          <a:bodyPr/>
          <a:lstStyle/>
          <a:p>
            <a:pPr eaLnBrk="1" hangingPunct="1"/>
            <a:r>
              <a:rPr lang="en-US" smtClean="0"/>
              <a:t>Paul Fischbeck from Carnegie Mellon assembled this data.   Researchers seem to agree the data is accurate, but don’t have a common viewpoint on why this occurs.   There is some concensus that our health condition is worse entering age 65 but we are better than other countries at overcoming lifestyle choices we made earlier in life, in particular obesity.  Another view is more primary care and fewer specialists and hospitals in other developed countries</a:t>
            </a:r>
          </a:p>
        </p:txBody>
      </p:sp>
      <p:sp>
        <p:nvSpPr>
          <p:cNvPr id="31747" name="Slide Number Placeholder 3"/>
          <p:cNvSpPr>
            <a:spLocks noGrp="1"/>
          </p:cNvSpPr>
          <p:nvPr>
            <p:ph type="sldNum" sz="quarter" idx="5"/>
          </p:nvPr>
        </p:nvSpPr>
        <p:spPr>
          <a:noFill/>
          <a:ln>
            <a:miter lim="800000"/>
            <a:headEnd/>
            <a:tailEnd/>
          </a:ln>
        </p:spPr>
        <p:txBody>
          <a:bodyPr/>
          <a:lstStyle/>
          <a:p>
            <a:pPr eaLnBrk="0" hangingPunct="0"/>
            <a:fld id="{7E6ADF6E-9C69-4F67-901B-0E994739ECE0}" type="slidenum">
              <a:rPr lang="en-US" smtClean="0">
                <a:ea typeface="MS PGothic" pitchFamily="34" charset="-128"/>
                <a:cs typeface="Arial" charset="0"/>
              </a:rPr>
              <a:pPr eaLnBrk="0" hangingPunct="0"/>
              <a:t>13</a:t>
            </a:fld>
            <a:endParaRPr lang="en-US" smtClean="0">
              <a:ea typeface="MS PGothic" pitchFamily="34" charset="-128"/>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a:ln/>
        </p:spPr>
      </p:sp>
      <p:sp>
        <p:nvSpPr>
          <p:cNvPr id="58370" name="Notes Placeholder 2"/>
          <p:cNvSpPr>
            <a:spLocks noGrp="1"/>
          </p:cNvSpPr>
          <p:nvPr>
            <p:ph type="body" idx="1"/>
          </p:nvPr>
        </p:nvSpPr>
        <p:spPr>
          <a:noFill/>
        </p:spPr>
        <p:txBody>
          <a:bodyPr/>
          <a:lstStyle/>
          <a:p>
            <a:pPr eaLnBrk="1" hangingPunct="1"/>
            <a:endParaRPr lang="en-US" smtClean="0"/>
          </a:p>
        </p:txBody>
      </p:sp>
      <p:sp>
        <p:nvSpPr>
          <p:cNvPr id="58371" name="Slide Number Placeholder 3"/>
          <p:cNvSpPr>
            <a:spLocks noGrp="1"/>
          </p:cNvSpPr>
          <p:nvPr>
            <p:ph type="sldNum" sz="quarter" idx="5"/>
          </p:nvPr>
        </p:nvSpPr>
        <p:spPr>
          <a:noFill/>
          <a:ln>
            <a:miter lim="800000"/>
            <a:headEnd/>
            <a:tailEnd/>
          </a:ln>
        </p:spPr>
        <p:txBody>
          <a:bodyPr/>
          <a:lstStyle/>
          <a:p>
            <a:fld id="{5DE84A32-78F8-4581-8724-5C469572BB5D}" type="slidenum">
              <a:rPr lang="en-US" smtClean="0">
                <a:cs typeface="Arial" charset="0"/>
              </a:rPr>
              <a:pPr/>
              <a:t>35</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79400" y="152400"/>
            <a:ext cx="8686800" cy="1600200"/>
            <a:chOff x="176" y="96"/>
            <a:chExt cx="5472" cy="1008"/>
          </a:xfrm>
        </p:grpSpPr>
        <p:sp>
          <p:nvSpPr>
            <p:cNvPr id="5"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p:spPr>
          <p:txBody>
            <a:bodyPr/>
            <a:lstStyle/>
            <a:p>
              <a:pPr eaLnBrk="0" hangingPunct="0">
                <a:defRPr/>
              </a:pPr>
              <a:endParaRPr lang="en-US" dirty="0">
                <a:cs typeface="+mn-cs"/>
              </a:endParaRPr>
            </a:p>
          </p:txBody>
        </p:sp>
        <p:sp>
          <p:nvSpPr>
            <p:cNvPr id="6"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p:spPr>
          <p:txBody>
            <a:bodyPr wrap="none" anchor="ctr"/>
            <a:lstStyle/>
            <a:p>
              <a:pPr algn="ctr">
                <a:defRPr/>
              </a:pPr>
              <a:endParaRPr lang="en-US" sz="2400" dirty="0">
                <a:cs typeface="+mn-cs"/>
              </a:endParaRPr>
            </a:p>
          </p:txBody>
        </p:sp>
        <p:sp>
          <p:nvSpPr>
            <p:cNvPr id="7"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p:spPr>
          <p:txBody>
            <a:bodyPr wrap="none" anchor="ctr"/>
            <a:lstStyle/>
            <a:p>
              <a:pPr algn="ctr">
                <a:defRPr/>
              </a:pPr>
              <a:endParaRPr lang="en-US" sz="2400" dirty="0">
                <a:cs typeface="+mn-cs"/>
              </a:endParaRPr>
            </a:p>
          </p:txBody>
        </p:sp>
        <p:sp>
          <p:nvSpPr>
            <p:cNvPr id="8"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p:spPr>
          <p:txBody>
            <a:bodyPr wrap="none" anchor="ctr"/>
            <a:lstStyle/>
            <a:p>
              <a:pPr algn="ctr">
                <a:defRPr/>
              </a:pPr>
              <a:endParaRPr lang="en-US" sz="2400" dirty="0">
                <a:cs typeface="+mn-cs"/>
              </a:endParaRPr>
            </a:p>
          </p:txBody>
        </p:sp>
        <p:sp>
          <p:nvSpPr>
            <p:cNvPr id="9"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p:spPr>
          <p:txBody>
            <a:bodyPr wrap="none" anchor="ctr"/>
            <a:lstStyle/>
            <a:p>
              <a:pPr algn="ctr">
                <a:defRPr/>
              </a:pPr>
              <a:endParaRPr lang="en-US" sz="2400" dirty="0">
                <a:cs typeface="+mn-cs"/>
              </a:endParaRPr>
            </a:p>
          </p:txBody>
        </p:sp>
      </p:grpSp>
      <p:sp>
        <p:nvSpPr>
          <p:cNvPr id="10" name="Rectangle 14"/>
          <p:cNvSpPr>
            <a:spLocks noChangeArrowheads="1"/>
          </p:cNvSpPr>
          <p:nvPr/>
        </p:nvSpPr>
        <p:spPr bwMode="auto">
          <a:xfrm>
            <a:off x="5943600" y="6096000"/>
            <a:ext cx="2895600" cy="476250"/>
          </a:xfrm>
          <a:prstGeom prst="rect">
            <a:avLst/>
          </a:prstGeom>
          <a:noFill/>
          <a:ln>
            <a:noFill/>
          </a:ln>
          <a:effectLst/>
          <a:extLst/>
        </p:spPr>
        <p:txBody>
          <a:bodyPr/>
          <a:lstStyle/>
          <a:p>
            <a:pPr algn="ctr">
              <a:defRPr/>
            </a:pPr>
            <a:endParaRPr lang="en-US" sz="900" dirty="0">
              <a:latin typeface="Arial" charset="0"/>
              <a:cs typeface="+mn-cs"/>
            </a:endParaRPr>
          </a:p>
        </p:txBody>
      </p:sp>
      <p:sp>
        <p:nvSpPr>
          <p:cNvPr id="11" name="Text Box 16"/>
          <p:cNvSpPr txBox="1">
            <a:spLocks noChangeArrowheads="1"/>
          </p:cNvSpPr>
          <p:nvPr userDrawn="1"/>
        </p:nvSpPr>
        <p:spPr bwMode="auto">
          <a:xfrm>
            <a:off x="5105400" y="6172200"/>
            <a:ext cx="3733800" cy="396875"/>
          </a:xfrm>
          <a:prstGeom prst="rect">
            <a:avLst/>
          </a:prstGeom>
          <a:noFill/>
          <a:ln>
            <a:noFill/>
          </a:ln>
          <a:effectLst/>
          <a:extLst/>
        </p:spPr>
        <p:txBody>
          <a:bodyPr>
            <a:spAutoFit/>
          </a:bodyPr>
          <a:lstStyle/>
          <a:p>
            <a:pPr algn="ctr" eaLnBrk="0" hangingPunct="0">
              <a:spcBef>
                <a:spcPct val="50000"/>
              </a:spcBef>
              <a:defRPr/>
            </a:pPr>
            <a:r>
              <a:rPr lang="en-US" sz="1000" dirty="0">
                <a:latin typeface="Arial" charset="0"/>
                <a:cs typeface="+mn-cs"/>
              </a:rPr>
              <a:t>“Reaching across Arizona to provide comprehensive quality health care for those in need”</a:t>
            </a:r>
          </a:p>
        </p:txBody>
      </p:sp>
      <p:pic>
        <p:nvPicPr>
          <p:cNvPr id="12" name="Picture 13" descr="C:\Users\Lcraymon\AppData\Local\Microsoft\Windows\Temporary Internet Files\Content.Outlook\OU63YQMA\30th-Anniversary-Logo-1.jpg"/>
          <p:cNvPicPr>
            <a:picLocks noChangeAspect="1" noChangeArrowheads="1"/>
          </p:cNvPicPr>
          <p:nvPr userDrawn="1"/>
        </p:nvPicPr>
        <p:blipFill>
          <a:blip r:embed="rId2"/>
          <a:srcRect/>
          <a:stretch>
            <a:fillRect/>
          </a:stretch>
        </p:blipFill>
        <p:spPr bwMode="auto">
          <a:xfrm>
            <a:off x="269875" y="6172200"/>
            <a:ext cx="457200" cy="457200"/>
          </a:xfrm>
          <a:prstGeom prst="rect">
            <a:avLst/>
          </a:prstGeom>
          <a:noFill/>
          <a:ln w="9525">
            <a:noFill/>
            <a:miter lim="800000"/>
            <a:headEnd/>
            <a:tailEnd/>
          </a:ln>
        </p:spPr>
      </p:pic>
      <p:sp>
        <p:nvSpPr>
          <p:cNvPr id="23554"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355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3" name="Rectangle 5"/>
          <p:cNvSpPr>
            <a:spLocks noGrp="1" noChangeArrowheads="1"/>
          </p:cNvSpPr>
          <p:nvPr>
            <p:ph type="ftr" sz="quarter" idx="10"/>
          </p:nvPr>
        </p:nvSpPr>
        <p:spPr/>
        <p:txBody>
          <a:bodyPr/>
          <a:lstStyle>
            <a:lvl1pPr>
              <a:defRPr i="0"/>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i="0"/>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0FA54931-85B9-41EB-A877-C3968302F6B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i="0"/>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28FF5DDA-B456-485D-AEBF-F0646B91D1A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22238"/>
            <a:ext cx="8229600" cy="6008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dt" sz="half" idx="10"/>
          </p:nvPr>
        </p:nvSpPr>
        <p:spPr>
          <a:xfrm>
            <a:off x="457200" y="6248400"/>
            <a:ext cx="2133600" cy="457200"/>
          </a:xfrm>
          <a:prstGeom prst="rect">
            <a:avLst/>
          </a:prstGeom>
        </p:spPr>
        <p:txBody>
          <a:bodyPr/>
          <a:lstStyle>
            <a:lvl1pPr eaLnBrk="0" hangingPunct="0">
              <a:defRPr>
                <a:cs typeface="+mn-cs"/>
              </a:defRPr>
            </a:lvl1pPr>
          </a:lstStyle>
          <a:p>
            <a:pPr>
              <a:defRPr/>
            </a:pPr>
            <a:endParaRPr lang="en-US" altLang="en-US"/>
          </a:p>
        </p:txBody>
      </p:sp>
      <p:sp>
        <p:nvSpPr>
          <p:cNvPr id="4" name="Rectangle 6"/>
          <p:cNvSpPr>
            <a:spLocks noGrp="1" noChangeArrowheads="1"/>
          </p:cNvSpPr>
          <p:nvPr>
            <p:ph type="ftr" sz="quarter" idx="11"/>
          </p:nvPr>
        </p:nvSpPr>
        <p:spPr/>
        <p:txBody>
          <a:bodyPr/>
          <a:lstStyle>
            <a:lvl1pPr>
              <a:defRPr i="0"/>
            </a:lvl1pPr>
          </a:lstStyle>
          <a:p>
            <a:pPr>
              <a:defRPr/>
            </a:pPr>
            <a:endParaRPr lang="en-US" altLang="en-US"/>
          </a:p>
        </p:txBody>
      </p:sp>
      <p:sp>
        <p:nvSpPr>
          <p:cNvPr id="5" name="Rectangle 7"/>
          <p:cNvSpPr>
            <a:spLocks noGrp="1" noChangeArrowheads="1"/>
          </p:cNvSpPr>
          <p:nvPr>
            <p:ph type="sldNum" sz="quarter" idx="12"/>
          </p:nvPr>
        </p:nvSpPr>
        <p:spPr/>
        <p:txBody>
          <a:bodyPr/>
          <a:lstStyle>
            <a:lvl1pPr>
              <a:defRPr/>
            </a:lvl1pPr>
          </a:lstStyle>
          <a:p>
            <a:pPr>
              <a:defRPr/>
            </a:pPr>
            <a:fld id="{E6CB233D-5103-48D4-940C-434C32388FD6}"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i="0"/>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C2281F9E-70A2-428B-B5BD-0F344978B4D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i="0"/>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325C6571-FAD7-4299-AAF7-897FC8A8AA4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i="0"/>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14471B54-4A02-4C3D-B08B-02E7CAB50BB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b="1" i="0"/>
            </a:lvl1pPr>
          </a:lstStyle>
          <a:p>
            <a:pPr>
              <a:defRPr/>
            </a:pPr>
            <a:r>
              <a:rPr lang="en-US"/>
              <a:t>              30 Years of Medicaid Innovation</a:t>
            </a:r>
          </a:p>
          <a:p>
            <a:pPr>
              <a:defRPr/>
            </a:pPr>
            <a:r>
              <a:rPr lang="en-US"/>
              <a:t>              Our first care is your health care</a:t>
            </a:r>
          </a:p>
          <a:p>
            <a:pPr>
              <a:defRPr/>
            </a:pPr>
            <a:r>
              <a:rPr lang="en-US"/>
              <a:t>              Arizona Health Care Cost Containment System</a:t>
            </a:r>
          </a:p>
          <a:p>
            <a:pPr>
              <a:defRPr/>
            </a:pPr>
            <a:endParaRPr lang="en-US"/>
          </a:p>
        </p:txBody>
      </p:sp>
      <p:sp>
        <p:nvSpPr>
          <p:cNvPr id="8" name="Slide Number Placeholder 7"/>
          <p:cNvSpPr>
            <a:spLocks noGrp="1"/>
          </p:cNvSpPr>
          <p:nvPr>
            <p:ph type="sldNum" sz="quarter" idx="11"/>
          </p:nvPr>
        </p:nvSpPr>
        <p:spPr/>
        <p:txBody>
          <a:bodyPr/>
          <a:lstStyle>
            <a:lvl1pPr>
              <a:defRPr/>
            </a:lvl1pPr>
          </a:lstStyle>
          <a:p>
            <a:pPr>
              <a:defRPr/>
            </a:pPr>
            <a:fld id="{3823A058-AA38-4CE6-88B6-AA2288161BC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i="0"/>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a:p>
            <a:pPr>
              <a:defRPr/>
            </a:pPr>
            <a:endParaRPr lang="en-US"/>
          </a:p>
        </p:txBody>
      </p:sp>
      <p:sp>
        <p:nvSpPr>
          <p:cNvPr id="4" name="Slide Number Placeholder 3"/>
          <p:cNvSpPr>
            <a:spLocks noGrp="1"/>
          </p:cNvSpPr>
          <p:nvPr>
            <p:ph type="sldNum" sz="quarter" idx="11"/>
          </p:nvPr>
        </p:nvSpPr>
        <p:spPr/>
        <p:txBody>
          <a:bodyPr/>
          <a:lstStyle>
            <a:lvl1pPr>
              <a:defRPr/>
            </a:lvl1pPr>
          </a:lstStyle>
          <a:p>
            <a:pPr>
              <a:defRPr/>
            </a:pPr>
            <a:fld id="{199B334A-3383-4617-92BB-164452DA2F9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i="0"/>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a:p>
            <a:pPr>
              <a:defRPr/>
            </a:pPr>
            <a:endParaRPr lang="en-US"/>
          </a:p>
        </p:txBody>
      </p:sp>
      <p:sp>
        <p:nvSpPr>
          <p:cNvPr id="3" name="Slide Number Placeholder 2"/>
          <p:cNvSpPr>
            <a:spLocks noGrp="1"/>
          </p:cNvSpPr>
          <p:nvPr>
            <p:ph type="sldNum" sz="quarter" idx="11"/>
          </p:nvPr>
        </p:nvSpPr>
        <p:spPr/>
        <p:txBody>
          <a:bodyPr/>
          <a:lstStyle>
            <a:lvl1pPr>
              <a:defRPr/>
            </a:lvl1pPr>
          </a:lstStyle>
          <a:p>
            <a:pPr>
              <a:defRPr/>
            </a:pPr>
            <a:fld id="{DE5D719E-835F-4940-B6A1-2B91304F595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i="0"/>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4D781F34-017F-4D5C-A5D2-2617329BA1B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i="0"/>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9E2B1842-DFF4-41D0-B5D6-6F9DBEB8864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7"/>
          <p:cNvGrpSpPr>
            <a:grpSpLocks/>
          </p:cNvGrpSpPr>
          <p:nvPr/>
        </p:nvGrpSpPr>
        <p:grpSpPr bwMode="auto">
          <a:xfrm>
            <a:off x="279400" y="152400"/>
            <a:ext cx="8686800" cy="1600200"/>
            <a:chOff x="176" y="96"/>
            <a:chExt cx="5472" cy="1008"/>
          </a:xfrm>
        </p:grpSpPr>
        <p:sp>
          <p:nvSpPr>
            <p:cNvPr id="17416"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p:spPr>
          <p:txBody>
            <a:bodyPr/>
            <a:lstStyle/>
            <a:p>
              <a:pPr eaLnBrk="0" hangingPunct="0">
                <a:defRPr/>
              </a:pPr>
              <a:endParaRPr lang="en-US" dirty="0">
                <a:cs typeface="+mn-cs"/>
              </a:endParaRPr>
            </a:p>
          </p:txBody>
        </p:sp>
        <p:sp>
          <p:nvSpPr>
            <p:cNvPr id="17417"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p:spPr>
          <p:txBody>
            <a:bodyPr wrap="none" anchor="ctr"/>
            <a:lstStyle/>
            <a:p>
              <a:pPr algn="ctr">
                <a:defRPr/>
              </a:pPr>
              <a:endParaRPr lang="en-US" sz="2400" dirty="0">
                <a:cs typeface="+mn-cs"/>
              </a:endParaRPr>
            </a:p>
          </p:txBody>
        </p:sp>
        <p:sp>
          <p:nvSpPr>
            <p:cNvPr id="17418"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p:spPr>
          <p:txBody>
            <a:bodyPr wrap="none" anchor="ctr"/>
            <a:lstStyle/>
            <a:p>
              <a:pPr algn="ctr">
                <a:defRPr/>
              </a:pPr>
              <a:endParaRPr lang="en-US" sz="2400" dirty="0">
                <a:cs typeface="+mn-cs"/>
              </a:endParaRPr>
            </a:p>
          </p:txBody>
        </p:sp>
        <p:sp>
          <p:nvSpPr>
            <p:cNvPr id="17419"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p:spPr>
          <p:txBody>
            <a:bodyPr wrap="none" anchor="ctr"/>
            <a:lstStyle/>
            <a:p>
              <a:pPr algn="ctr">
                <a:defRPr/>
              </a:pPr>
              <a:endParaRPr lang="en-US" sz="2400" dirty="0">
                <a:cs typeface="+mn-cs"/>
              </a:endParaRPr>
            </a:p>
          </p:txBody>
        </p:sp>
        <p:sp>
          <p:nvSpPr>
            <p:cNvPr id="17420"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p:spPr>
          <p:txBody>
            <a:bodyPr wrap="none" anchor="ctr"/>
            <a:lstStyle/>
            <a:p>
              <a:pPr algn="ctr">
                <a:defRPr/>
              </a:pPr>
              <a:endParaRPr lang="en-US" sz="2400" dirty="0">
                <a:cs typeface="+mn-cs"/>
              </a:endParaRPr>
            </a:p>
          </p:txBody>
        </p:sp>
      </p:grpSp>
      <p:sp>
        <p:nvSpPr>
          <p:cNvPr id="17422" name="Rectangle 14"/>
          <p:cNvSpPr>
            <a:spLocks noChangeArrowheads="1"/>
          </p:cNvSpPr>
          <p:nvPr/>
        </p:nvSpPr>
        <p:spPr bwMode="auto">
          <a:xfrm>
            <a:off x="5867400" y="6248400"/>
            <a:ext cx="2895600" cy="457200"/>
          </a:xfrm>
          <a:prstGeom prst="rect">
            <a:avLst/>
          </a:prstGeom>
          <a:noFill/>
          <a:ln>
            <a:noFill/>
          </a:ln>
          <a:effectLst/>
          <a:extLst/>
        </p:spPr>
        <p:txBody>
          <a:bodyPr/>
          <a:lstStyle/>
          <a:p>
            <a:pPr algn="ctr">
              <a:defRPr/>
            </a:pPr>
            <a:endParaRPr lang="en-US" sz="900" dirty="0">
              <a:latin typeface="Arial" charset="0"/>
              <a:cs typeface="+mn-cs"/>
            </a:endParaRPr>
          </a:p>
        </p:txBody>
      </p:sp>
      <p:sp>
        <p:nvSpPr>
          <p:cNvPr id="17431" name="Rectangle 23"/>
          <p:cNvSpPr>
            <a:spLocks noGrp="1" noChangeArrowheads="1"/>
          </p:cNvSpPr>
          <p:nvPr>
            <p:ph type="ftr" sz="quarter" idx="3"/>
          </p:nvPr>
        </p:nvSpPr>
        <p:spPr bwMode="auto">
          <a:xfrm>
            <a:off x="228600" y="6172200"/>
            <a:ext cx="85344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900" i="1">
                <a:latin typeface="Arial" charset="0"/>
                <a:cs typeface="+mn-cs"/>
              </a:defRPr>
            </a:lvl1pPr>
          </a:lstStyle>
          <a:p>
            <a:pPr>
              <a:defRPr/>
            </a:pPr>
            <a:r>
              <a:rPr lang="en-US"/>
              <a:t>              </a:t>
            </a:r>
            <a:r>
              <a:rPr lang="en-US" b="1"/>
              <a:t>30 Years of Medicaid Innovation</a:t>
            </a:r>
          </a:p>
          <a:p>
            <a:pPr>
              <a:defRPr/>
            </a:pPr>
            <a:r>
              <a:rPr lang="en-US"/>
              <a:t>              Our first care is your health care</a:t>
            </a:r>
          </a:p>
          <a:p>
            <a:pPr>
              <a:defRPr/>
            </a:pPr>
            <a:r>
              <a:rPr lang="en-US"/>
              <a:t>              Arizona Health Care Cost Containment System</a:t>
            </a:r>
          </a:p>
        </p:txBody>
      </p:sp>
      <p:sp>
        <p:nvSpPr>
          <p:cNvPr id="17432" name="Text Box 24"/>
          <p:cNvSpPr txBox="1">
            <a:spLocks noChangeArrowheads="1"/>
          </p:cNvSpPr>
          <p:nvPr userDrawn="1"/>
        </p:nvSpPr>
        <p:spPr bwMode="auto">
          <a:xfrm>
            <a:off x="5105400" y="6172200"/>
            <a:ext cx="3733800" cy="396875"/>
          </a:xfrm>
          <a:prstGeom prst="rect">
            <a:avLst/>
          </a:prstGeom>
          <a:noFill/>
          <a:ln>
            <a:noFill/>
          </a:ln>
          <a:effectLst/>
          <a:extLst/>
        </p:spPr>
        <p:txBody>
          <a:bodyPr>
            <a:spAutoFit/>
          </a:bodyPr>
          <a:lstStyle/>
          <a:p>
            <a:pPr algn="ctr" eaLnBrk="0" hangingPunct="0">
              <a:spcBef>
                <a:spcPct val="50000"/>
              </a:spcBef>
              <a:defRPr/>
            </a:pPr>
            <a:r>
              <a:rPr lang="en-US" sz="1000" dirty="0">
                <a:latin typeface="Arial" charset="0"/>
                <a:cs typeface="+mn-cs"/>
              </a:rPr>
              <a:t>“Reaching across Arizona to provide comprehensive quality health care for those in need”</a:t>
            </a:r>
          </a:p>
        </p:txBody>
      </p:sp>
      <p:sp>
        <p:nvSpPr>
          <p:cNvPr id="17434" name="Rectangle 26"/>
          <p:cNvSpPr>
            <a:spLocks noGrp="1" noChangeArrowheads="1"/>
          </p:cNvSpPr>
          <p:nvPr>
            <p:ph type="sldNum" sz="quarter" idx="4"/>
          </p:nvPr>
        </p:nvSpPr>
        <p:spPr bwMode="auto">
          <a:xfrm>
            <a:off x="2209800" y="617220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atin typeface="Arial" charset="0"/>
                <a:cs typeface="+mn-cs"/>
              </a:defRPr>
            </a:lvl1pPr>
          </a:lstStyle>
          <a:p>
            <a:pPr>
              <a:defRPr/>
            </a:pPr>
            <a:fld id="{B2DA4643-3481-43A0-84D8-409BA707872C}" type="slidenum">
              <a:rPr lang="en-US"/>
              <a:pPr>
                <a:defRPr/>
              </a:pPr>
              <a:t>‹#›</a:t>
            </a:fld>
            <a:endParaRPr lang="en-US" dirty="0"/>
          </a:p>
        </p:txBody>
      </p:sp>
      <p:pic>
        <p:nvPicPr>
          <p:cNvPr id="1033" name="Picture 14" descr="C:\Users\Lcraymon\AppData\Local\Microsoft\Windows\Temporary Internet Files\Content.Outlook\OU63YQMA\30th-Anniversary-Logo-1.jpg"/>
          <p:cNvPicPr>
            <a:picLocks noChangeAspect="1" noChangeArrowheads="1"/>
          </p:cNvPicPr>
          <p:nvPr userDrawn="1"/>
        </p:nvPicPr>
        <p:blipFill>
          <a:blip r:embed="rId14"/>
          <a:srcRect/>
          <a:stretch>
            <a:fillRect/>
          </a:stretch>
        </p:blipFill>
        <p:spPr bwMode="auto">
          <a:xfrm>
            <a:off x="269875" y="6172200"/>
            <a:ext cx="457200" cy="457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2.xml"/><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oleObject" Target="../embeddings/oleObject2.bin"/><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p:txBody>
          <a:bodyPr/>
          <a:lstStyle/>
          <a:p>
            <a:pPr eaLnBrk="1" hangingPunct="1"/>
            <a:r>
              <a:rPr lang="en-US" smtClean="0"/>
              <a:t>AHCCCS Update</a:t>
            </a:r>
            <a:br>
              <a:rPr lang="en-US" smtClean="0"/>
            </a:br>
            <a:endParaRPr lang="en-US" smtClean="0"/>
          </a:p>
        </p:txBody>
      </p:sp>
      <p:sp>
        <p:nvSpPr>
          <p:cNvPr id="16386"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2"/>
          <p:cNvSpPr txBox="1">
            <a:spLocks noGrp="1"/>
          </p:cNvSpPr>
          <p:nvPr/>
        </p:nvSpPr>
        <p:spPr bwMode="auto">
          <a:xfrm>
            <a:off x="1889125" y="6246813"/>
            <a:ext cx="2895600" cy="365125"/>
          </a:xfrm>
          <a:prstGeom prst="rect">
            <a:avLst/>
          </a:prstGeom>
          <a:noFill/>
          <a:ln w="9525">
            <a:noFill/>
            <a:miter lim="800000"/>
            <a:headEnd/>
            <a:tailEnd/>
          </a:ln>
        </p:spPr>
        <p:txBody>
          <a:bodyPr/>
          <a:lstStyle/>
          <a:p>
            <a:pPr algn="r"/>
            <a:fld id="{D400FA7F-B568-4F6C-BC78-72A39E7C6DFC}" type="slidenum">
              <a:rPr lang="en-US" sz="1400">
                <a:latin typeface="Arial" charset="0"/>
              </a:rPr>
              <a:pPr algn="r"/>
              <a:t>10</a:t>
            </a:fld>
            <a:endParaRPr lang="en-US" sz="1400">
              <a:latin typeface="Arial" charset="0"/>
            </a:endParaRPr>
          </a:p>
        </p:txBody>
      </p:sp>
      <p:sp>
        <p:nvSpPr>
          <p:cNvPr id="79875"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79876"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79877"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79878"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79879"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79880"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79881"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79882"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graphicFrame>
        <p:nvGraphicFramePr>
          <p:cNvPr id="79883" name="Object 10">
            <a:hlinkClick r:id="" action="ppaction://ole?verb=0"/>
          </p:cNvPr>
          <p:cNvGraphicFramePr>
            <a:graphicFrameLocks/>
          </p:cNvGraphicFramePr>
          <p:nvPr/>
        </p:nvGraphicFramePr>
        <p:xfrm>
          <a:off x="434975" y="1617663"/>
          <a:ext cx="8480425" cy="4276725"/>
        </p:xfrm>
        <a:graphic>
          <a:graphicData uri="http://schemas.openxmlformats.org/presentationml/2006/ole">
            <mc:AlternateContent xmlns:mc="http://schemas.openxmlformats.org/markup-compatibility/2006">
              <mc:Choice xmlns:v="urn:schemas-microsoft-com:vml" Requires="v">
                <p:oleObj spid="_x0000_s79884" r:id="rId4" imgW="8480271" imgH="4279763" progId="Excel.Chart.8">
                  <p:embed/>
                </p:oleObj>
              </mc:Choice>
              <mc:Fallback>
                <p:oleObj r:id="rId4" imgW="8480271" imgH="4279763" progId="Excel.Chart.8">
                  <p:embed/>
                  <p:pic>
                    <p:nvPicPr>
                      <p:cNvPr id="0" name="Object 1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975" y="1617663"/>
                        <a:ext cx="8480425" cy="427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9884" name="Rectangle 11"/>
          <p:cNvSpPr>
            <a:spLocks noChangeArrowheads="1"/>
          </p:cNvSpPr>
          <p:nvPr/>
        </p:nvSpPr>
        <p:spPr bwMode="auto">
          <a:xfrm>
            <a:off x="762000" y="152400"/>
            <a:ext cx="7772400" cy="1143000"/>
          </a:xfrm>
          <a:prstGeom prst="rect">
            <a:avLst/>
          </a:prstGeom>
          <a:noFill/>
          <a:ln w="12700">
            <a:noFill/>
            <a:miter lim="800000"/>
            <a:headEnd/>
            <a:tailEnd/>
          </a:ln>
        </p:spPr>
        <p:txBody>
          <a:bodyPr wrap="none" anchor="ctr"/>
          <a:lstStyle/>
          <a:p>
            <a:pPr eaLnBrk="0" hangingPunct="0"/>
            <a:endParaRPr lang="en-US"/>
          </a:p>
        </p:txBody>
      </p:sp>
      <p:sp>
        <p:nvSpPr>
          <p:cNvPr id="79885" name="Rectangle 12"/>
          <p:cNvSpPr>
            <a:spLocks noChangeArrowheads="1"/>
          </p:cNvSpPr>
          <p:nvPr/>
        </p:nvSpPr>
        <p:spPr bwMode="auto">
          <a:xfrm>
            <a:off x="685800" y="1295400"/>
            <a:ext cx="8077200" cy="4114800"/>
          </a:xfrm>
          <a:prstGeom prst="rect">
            <a:avLst/>
          </a:prstGeom>
          <a:noFill/>
          <a:ln w="12700">
            <a:noFill/>
            <a:miter lim="800000"/>
            <a:headEnd/>
            <a:tailEnd/>
          </a:ln>
        </p:spPr>
        <p:txBody>
          <a:bodyPr wrap="none" anchor="ctr"/>
          <a:lstStyle/>
          <a:p>
            <a:pPr algn="ctr"/>
            <a:endParaRPr lang="en-US">
              <a:latin typeface="Arial" charset="0"/>
            </a:endParaRPr>
          </a:p>
        </p:txBody>
      </p:sp>
      <p:sp>
        <p:nvSpPr>
          <p:cNvPr id="1040" name="Rectangle 14"/>
          <p:cNvSpPr>
            <a:spLocks noChangeArrowheads="1"/>
          </p:cNvSpPr>
          <p:nvPr/>
        </p:nvSpPr>
        <p:spPr bwMode="auto">
          <a:xfrm>
            <a:off x="247650" y="533400"/>
            <a:ext cx="8667750" cy="1074738"/>
          </a:xfrm>
          <a:prstGeom prst="rect">
            <a:avLst/>
          </a:prstGeom>
          <a:noFill/>
          <a:ln w="12700">
            <a:noFill/>
            <a:miter lim="800000"/>
            <a:headEnd/>
            <a:tailEnd/>
          </a:ln>
        </p:spPr>
        <p:txBody>
          <a:bodyPr lIns="90488" tIns="44450" rIns="90488" bIns="44450">
            <a:spAutoFit/>
          </a:bodyPr>
          <a:lstStyle/>
          <a:p>
            <a:pPr eaLnBrk="0" hangingPunct="0">
              <a:defRPr/>
            </a:pPr>
            <a:r>
              <a:rPr lang="en-US" sz="3200" dirty="0">
                <a:solidFill>
                  <a:schemeClr val="tx2"/>
                </a:solidFill>
                <a:latin typeface="+mj-lt"/>
                <a:ea typeface="+mj-ea"/>
                <a:cs typeface="Times New Roman" pitchFamily="18" charset="0"/>
              </a:rPr>
              <a:t>Growth in National Health Expenditures and </a:t>
            </a:r>
          </a:p>
          <a:p>
            <a:pPr eaLnBrk="0" hangingPunct="0">
              <a:defRPr/>
            </a:pPr>
            <a:r>
              <a:rPr lang="en-US" sz="3200" dirty="0">
                <a:solidFill>
                  <a:schemeClr val="tx2"/>
                </a:solidFill>
                <a:latin typeface="+mj-lt"/>
                <a:ea typeface="+mj-ea"/>
                <a:cs typeface="Times New Roman" pitchFamily="18" charset="0"/>
              </a:rPr>
              <a:t>Gross Domestic Product (GDP), 1985-2011</a:t>
            </a:r>
            <a:endParaRPr lang="en-US" sz="3200" dirty="0">
              <a:solidFill>
                <a:schemeClr val="tx2"/>
              </a:solidFill>
              <a:cs typeface="+mn-cs"/>
            </a:endParaRPr>
          </a:p>
        </p:txBody>
      </p:sp>
      <p:sp>
        <p:nvSpPr>
          <p:cNvPr id="79887" name="Rectangle 15"/>
          <p:cNvSpPr>
            <a:spLocks noChangeArrowheads="1"/>
          </p:cNvSpPr>
          <p:nvPr/>
        </p:nvSpPr>
        <p:spPr bwMode="auto">
          <a:xfrm>
            <a:off x="7051675" y="3756025"/>
            <a:ext cx="819150" cy="457200"/>
          </a:xfrm>
          <a:prstGeom prst="rect">
            <a:avLst/>
          </a:prstGeom>
          <a:noFill/>
          <a:ln w="12700">
            <a:noFill/>
            <a:miter lim="800000"/>
            <a:headEnd/>
            <a:tailEnd/>
          </a:ln>
        </p:spPr>
        <p:txBody>
          <a:bodyPr wrap="none" anchor="ctr"/>
          <a:lstStyle/>
          <a:p>
            <a:pPr eaLnBrk="0" hangingPunct="0"/>
            <a:endParaRPr lang="en-US"/>
          </a:p>
        </p:txBody>
      </p:sp>
      <p:sp>
        <p:nvSpPr>
          <p:cNvPr id="79888" name="Rectangle 16"/>
          <p:cNvSpPr>
            <a:spLocks noChangeArrowheads="1"/>
          </p:cNvSpPr>
          <p:nvPr/>
        </p:nvSpPr>
        <p:spPr bwMode="auto">
          <a:xfrm>
            <a:off x="136525" y="6308725"/>
            <a:ext cx="184150" cy="457200"/>
          </a:xfrm>
          <a:prstGeom prst="rect">
            <a:avLst/>
          </a:prstGeom>
          <a:noFill/>
          <a:ln w="12700">
            <a:noFill/>
            <a:miter lim="800000"/>
            <a:headEnd/>
            <a:tailEnd/>
          </a:ln>
        </p:spPr>
        <p:txBody>
          <a:bodyPr wrap="none" anchor="ctr"/>
          <a:lstStyle/>
          <a:p>
            <a:pPr eaLnBrk="0" hangingPunct="0"/>
            <a:endParaRPr lang="en-US"/>
          </a:p>
        </p:txBody>
      </p:sp>
      <p:sp>
        <p:nvSpPr>
          <p:cNvPr id="1043" name="Rectangle 17"/>
          <p:cNvSpPr>
            <a:spLocks noChangeArrowheads="1"/>
          </p:cNvSpPr>
          <p:nvPr/>
        </p:nvSpPr>
        <p:spPr bwMode="auto">
          <a:xfrm>
            <a:off x="320675" y="5805488"/>
            <a:ext cx="8461375" cy="366712"/>
          </a:xfrm>
          <a:prstGeom prst="rect">
            <a:avLst/>
          </a:prstGeom>
          <a:noFill/>
          <a:ln w="12700">
            <a:noFill/>
            <a:miter lim="800000"/>
            <a:headEnd/>
            <a:tailEnd/>
          </a:ln>
        </p:spPr>
        <p:txBody>
          <a:bodyPr lIns="90488" tIns="44450" rIns="90488" bIns="44450">
            <a:spAutoFit/>
          </a:bodyPr>
          <a:lstStyle/>
          <a:p>
            <a:pPr eaLnBrk="0" hangingPunct="0">
              <a:defRPr/>
            </a:pPr>
            <a:r>
              <a:rPr lang="en-US" sz="900" dirty="0">
                <a:latin typeface="+mj-lt"/>
                <a:cs typeface="+mn-cs"/>
              </a:rPr>
              <a:t>SOURCE: Centers for Medicare &amp; Medicaid Services, Office of the Actuary, National Health Statistics Group,  U.S Department of Commerce, Bureau of Economic Analysis and National Bureau of Economic Research, Inc.</a:t>
            </a:r>
          </a:p>
        </p:txBody>
      </p:sp>
      <p:sp>
        <p:nvSpPr>
          <p:cNvPr id="79890" name="Text Box 18"/>
          <p:cNvSpPr txBox="1">
            <a:spLocks noChangeArrowheads="1"/>
          </p:cNvSpPr>
          <p:nvPr/>
        </p:nvSpPr>
        <p:spPr bwMode="auto">
          <a:xfrm rot="-5400000">
            <a:off x="-1331912" y="2703512"/>
            <a:ext cx="3276600" cy="307975"/>
          </a:xfrm>
          <a:prstGeom prst="rect">
            <a:avLst/>
          </a:prstGeom>
          <a:noFill/>
          <a:ln w="9525">
            <a:noFill/>
            <a:miter lim="800000"/>
            <a:headEnd/>
            <a:tailEnd/>
          </a:ln>
        </p:spPr>
        <p:txBody>
          <a:bodyPr>
            <a:spAutoFit/>
          </a:bodyPr>
          <a:lstStyle/>
          <a:p>
            <a:r>
              <a:rPr lang="en-US" sz="1400" b="1"/>
              <a:t>Annual  </a:t>
            </a:r>
            <a:r>
              <a:rPr lang="en-US" sz="1400" b="1">
                <a:latin typeface="Arial" charset="0"/>
              </a:rPr>
              <a:t>Percent change</a:t>
            </a:r>
          </a:p>
        </p:txBody>
      </p:sp>
      <p:sp>
        <p:nvSpPr>
          <p:cNvPr id="79891" name="Line 23"/>
          <p:cNvSpPr>
            <a:spLocks noChangeShapeType="1"/>
          </p:cNvSpPr>
          <p:nvPr/>
        </p:nvSpPr>
        <p:spPr bwMode="auto">
          <a:xfrm>
            <a:off x="1219200" y="5181600"/>
            <a:ext cx="0" cy="0"/>
          </a:xfrm>
          <a:prstGeom prst="line">
            <a:avLst/>
          </a:prstGeom>
          <a:noFill/>
          <a:ln w="9525">
            <a:solidFill>
              <a:schemeClr val="tx1"/>
            </a:solidFill>
            <a:round/>
            <a:headEnd/>
            <a:tailEnd/>
          </a:ln>
        </p:spPr>
        <p:txBody>
          <a:bodyPr/>
          <a:lstStyle/>
          <a:p>
            <a:endParaRPr lang="en-US"/>
          </a:p>
        </p:txBody>
      </p:sp>
      <p:sp>
        <p:nvSpPr>
          <p:cNvPr id="79892" name="Rectangle 26"/>
          <p:cNvSpPr>
            <a:spLocks noChangeArrowheads="1"/>
          </p:cNvSpPr>
          <p:nvPr/>
        </p:nvSpPr>
        <p:spPr bwMode="auto">
          <a:xfrm>
            <a:off x="2865438" y="1752600"/>
            <a:ext cx="1338262" cy="685800"/>
          </a:xfrm>
          <a:prstGeom prst="rect">
            <a:avLst/>
          </a:prstGeom>
          <a:noFill/>
          <a:ln w="12700">
            <a:noFill/>
            <a:miter lim="800000"/>
            <a:headEnd/>
            <a:tailEnd/>
          </a:ln>
        </p:spPr>
        <p:txBody>
          <a:bodyPr wrap="none" anchor="ctr"/>
          <a:lstStyle/>
          <a:p>
            <a:pPr algn="ctr"/>
            <a:r>
              <a:rPr lang="en-US" sz="1200">
                <a:latin typeface="Arial" charset="0"/>
              </a:rPr>
              <a:t>July 1990- </a:t>
            </a:r>
          </a:p>
          <a:p>
            <a:pPr algn="ctr"/>
            <a:r>
              <a:rPr lang="en-US" sz="1200">
                <a:latin typeface="Arial" charset="0"/>
              </a:rPr>
              <a:t>March 1991</a:t>
            </a:r>
          </a:p>
          <a:p>
            <a:pPr algn="ctr"/>
            <a:r>
              <a:rPr lang="en-US" sz="1200">
                <a:latin typeface="Arial" charset="0"/>
              </a:rPr>
              <a:t> Recession</a:t>
            </a:r>
          </a:p>
        </p:txBody>
      </p:sp>
      <p:sp>
        <p:nvSpPr>
          <p:cNvPr id="79893" name="Rectangle 27"/>
          <p:cNvSpPr>
            <a:spLocks noChangeArrowheads="1"/>
          </p:cNvSpPr>
          <p:nvPr/>
        </p:nvSpPr>
        <p:spPr bwMode="auto">
          <a:xfrm>
            <a:off x="4191000" y="1555750"/>
            <a:ext cx="1143000" cy="1035050"/>
          </a:xfrm>
          <a:prstGeom prst="rect">
            <a:avLst/>
          </a:prstGeom>
          <a:noFill/>
          <a:ln w="12700">
            <a:noFill/>
            <a:miter lim="800000"/>
            <a:headEnd/>
            <a:tailEnd/>
          </a:ln>
        </p:spPr>
        <p:txBody>
          <a:bodyPr wrap="none" anchor="ctr"/>
          <a:lstStyle/>
          <a:p>
            <a:pPr algn="ctr"/>
            <a:r>
              <a:rPr lang="en-US" sz="1200">
                <a:latin typeface="Arial" charset="0"/>
              </a:rPr>
              <a:t>March 2001- </a:t>
            </a:r>
          </a:p>
          <a:p>
            <a:pPr algn="ctr"/>
            <a:r>
              <a:rPr lang="en-US" sz="1200">
                <a:latin typeface="Arial" charset="0"/>
              </a:rPr>
              <a:t>November 2001</a:t>
            </a:r>
          </a:p>
          <a:p>
            <a:pPr algn="ctr"/>
            <a:r>
              <a:rPr lang="en-US" sz="1200">
                <a:latin typeface="Arial" charset="0"/>
              </a:rPr>
              <a:t> Recession</a:t>
            </a:r>
          </a:p>
        </p:txBody>
      </p:sp>
      <p:sp>
        <p:nvSpPr>
          <p:cNvPr id="79894" name="Rectangle 30"/>
          <p:cNvSpPr>
            <a:spLocks noChangeArrowheads="1"/>
          </p:cNvSpPr>
          <p:nvPr/>
        </p:nvSpPr>
        <p:spPr bwMode="auto">
          <a:xfrm>
            <a:off x="5511800" y="1752600"/>
            <a:ext cx="284163" cy="2887663"/>
          </a:xfrm>
          <a:prstGeom prst="rect">
            <a:avLst/>
          </a:prstGeom>
          <a:noFill/>
          <a:ln w="9525">
            <a:solidFill>
              <a:schemeClr val="tx1"/>
            </a:solidFill>
            <a:miter lim="800000"/>
            <a:headEnd/>
            <a:tailEnd/>
          </a:ln>
        </p:spPr>
        <p:txBody>
          <a:bodyPr wrap="none" anchor="ctr"/>
          <a:lstStyle/>
          <a:p>
            <a:pPr eaLnBrk="0" hangingPunct="0"/>
            <a:endParaRPr lang="en-US"/>
          </a:p>
        </p:txBody>
      </p:sp>
      <p:sp>
        <p:nvSpPr>
          <p:cNvPr id="79895" name="Rectangle 32"/>
          <p:cNvSpPr>
            <a:spLocks noChangeArrowheads="1"/>
          </p:cNvSpPr>
          <p:nvPr/>
        </p:nvSpPr>
        <p:spPr bwMode="auto">
          <a:xfrm>
            <a:off x="4038600" y="5029200"/>
            <a:ext cx="1473200" cy="301625"/>
          </a:xfrm>
          <a:prstGeom prst="rect">
            <a:avLst/>
          </a:prstGeom>
          <a:noFill/>
          <a:ln w="12700">
            <a:noFill/>
            <a:miter lim="800000"/>
            <a:headEnd/>
            <a:tailEnd/>
          </a:ln>
        </p:spPr>
        <p:txBody>
          <a:bodyPr wrap="none" lIns="90488" tIns="44450" rIns="90488" bIns="44450">
            <a:spAutoFit/>
          </a:bodyPr>
          <a:lstStyle/>
          <a:p>
            <a:pPr eaLnBrk="0" hangingPunct="0"/>
            <a:r>
              <a:rPr lang="en-US" sz="1400" b="1">
                <a:latin typeface="Arial Unicode MS" pitchFamily="34" charset="-128"/>
              </a:rPr>
              <a:t>Calendar Years</a:t>
            </a:r>
          </a:p>
        </p:txBody>
      </p:sp>
      <p:sp>
        <p:nvSpPr>
          <p:cNvPr id="79896" name="Rectangle 35"/>
          <p:cNvSpPr>
            <a:spLocks noChangeArrowheads="1"/>
          </p:cNvSpPr>
          <p:nvPr/>
        </p:nvSpPr>
        <p:spPr bwMode="auto">
          <a:xfrm>
            <a:off x="6242050" y="1760538"/>
            <a:ext cx="1066800" cy="830262"/>
          </a:xfrm>
          <a:prstGeom prst="rect">
            <a:avLst/>
          </a:prstGeom>
          <a:noFill/>
          <a:ln w="9525">
            <a:noFill/>
            <a:miter lim="800000"/>
            <a:headEnd/>
            <a:tailEnd/>
          </a:ln>
        </p:spPr>
        <p:txBody>
          <a:bodyPr>
            <a:spAutoFit/>
          </a:bodyPr>
          <a:lstStyle/>
          <a:p>
            <a:pPr algn="ctr"/>
            <a:r>
              <a:rPr lang="en-US" sz="1200">
                <a:latin typeface="Arial" charset="0"/>
              </a:rPr>
              <a:t>December 2007-June 2009</a:t>
            </a:r>
          </a:p>
          <a:p>
            <a:pPr algn="ctr"/>
            <a:r>
              <a:rPr lang="en-US" sz="1200">
                <a:latin typeface="Arial" charset="0"/>
              </a:rPr>
              <a:t>Recession</a:t>
            </a:r>
          </a:p>
        </p:txBody>
      </p:sp>
      <p:sp>
        <p:nvSpPr>
          <p:cNvPr id="79897" name="Rectangle 30"/>
          <p:cNvSpPr>
            <a:spLocks noChangeArrowheads="1"/>
          </p:cNvSpPr>
          <p:nvPr/>
        </p:nvSpPr>
        <p:spPr bwMode="auto">
          <a:xfrm>
            <a:off x="2476500" y="1758950"/>
            <a:ext cx="228600" cy="2882900"/>
          </a:xfrm>
          <a:prstGeom prst="rect">
            <a:avLst/>
          </a:prstGeom>
          <a:noFill/>
          <a:ln w="9525">
            <a:solidFill>
              <a:schemeClr val="tx1"/>
            </a:solidFill>
            <a:miter lim="800000"/>
            <a:headEnd/>
            <a:tailEnd/>
          </a:ln>
        </p:spPr>
        <p:txBody>
          <a:bodyPr wrap="none" anchor="ctr"/>
          <a:lstStyle/>
          <a:p>
            <a:pPr eaLnBrk="0" hangingPunct="0"/>
            <a:endParaRPr lang="en-US"/>
          </a:p>
        </p:txBody>
      </p:sp>
      <p:sp>
        <p:nvSpPr>
          <p:cNvPr id="79898" name="Rectangle 25"/>
          <p:cNvSpPr>
            <a:spLocks noChangeArrowheads="1"/>
          </p:cNvSpPr>
          <p:nvPr/>
        </p:nvSpPr>
        <p:spPr bwMode="auto">
          <a:xfrm>
            <a:off x="7493000" y="1760538"/>
            <a:ext cx="377825" cy="2881312"/>
          </a:xfrm>
          <a:prstGeom prst="rect">
            <a:avLst/>
          </a:prstGeom>
          <a:noFill/>
          <a:ln w="9525" algn="ctr">
            <a:solidFill>
              <a:schemeClr val="tx1"/>
            </a:solidFill>
            <a:miter lim="800000"/>
            <a:headEnd/>
            <a:tailEnd/>
          </a:ln>
        </p:spPr>
        <p:txBody>
          <a:bodyPr wrap="none" anchor="ctr"/>
          <a:lstStyle/>
          <a:p>
            <a:pPr eaLnBrk="0" hangingPunct="0"/>
            <a:endParaRPr lang="en-US"/>
          </a:p>
        </p:txBody>
      </p:sp>
      <p:sp>
        <p:nvSpPr>
          <p:cNvPr id="79899" name="Line 28"/>
          <p:cNvSpPr>
            <a:spLocks noChangeShapeType="1"/>
          </p:cNvSpPr>
          <p:nvPr/>
        </p:nvSpPr>
        <p:spPr bwMode="auto">
          <a:xfrm>
            <a:off x="5235575" y="1939925"/>
            <a:ext cx="222250" cy="0"/>
          </a:xfrm>
          <a:prstGeom prst="line">
            <a:avLst/>
          </a:prstGeom>
          <a:noFill/>
          <a:ln w="9525">
            <a:solidFill>
              <a:schemeClr val="tx1"/>
            </a:solidFill>
            <a:round/>
            <a:headEnd/>
            <a:tailEnd/>
          </a:ln>
        </p:spPr>
        <p:txBody>
          <a:bodyPr/>
          <a:lstStyle/>
          <a:p>
            <a:endParaRPr lang="en-US"/>
          </a:p>
        </p:txBody>
      </p:sp>
      <p:sp>
        <p:nvSpPr>
          <p:cNvPr id="79900" name="Line 28"/>
          <p:cNvSpPr>
            <a:spLocks noChangeShapeType="1"/>
          </p:cNvSpPr>
          <p:nvPr/>
        </p:nvSpPr>
        <p:spPr bwMode="auto">
          <a:xfrm>
            <a:off x="2838450" y="1949450"/>
            <a:ext cx="258763" cy="0"/>
          </a:xfrm>
          <a:prstGeom prst="line">
            <a:avLst/>
          </a:prstGeom>
          <a:noFill/>
          <a:ln w="9525">
            <a:solidFill>
              <a:schemeClr val="tx1"/>
            </a:solidFill>
            <a:round/>
            <a:headEnd/>
            <a:tailEnd/>
          </a:ln>
        </p:spPr>
        <p:txBody>
          <a:bodyPr/>
          <a:lstStyle/>
          <a:p>
            <a:endParaRPr lang="en-US"/>
          </a:p>
        </p:txBody>
      </p:sp>
      <p:sp>
        <p:nvSpPr>
          <p:cNvPr id="79901" name="Line 28"/>
          <p:cNvSpPr>
            <a:spLocks noChangeShapeType="1"/>
          </p:cNvSpPr>
          <p:nvPr/>
        </p:nvSpPr>
        <p:spPr bwMode="auto">
          <a:xfrm>
            <a:off x="7197725" y="1981200"/>
            <a:ext cx="222250" cy="0"/>
          </a:xfrm>
          <a:prstGeom prst="line">
            <a:avLst/>
          </a:prstGeom>
          <a:noFill/>
          <a:ln w="9525">
            <a:solidFill>
              <a:schemeClr val="tx1"/>
            </a:solidFill>
            <a:round/>
            <a:headEnd/>
            <a:tailEnd/>
          </a:ln>
        </p:spPr>
        <p:txBody>
          <a:bodyPr/>
          <a:lstStyle/>
          <a:p>
            <a:endParaRPr lang="en-US"/>
          </a:p>
        </p:txBody>
      </p:sp>
      <p:sp>
        <p:nvSpPr>
          <p:cNvPr id="79902" name="Footer Placeholder 3"/>
          <p:cNvSpPr txBox="1">
            <a:spLocks noGrp="1"/>
          </p:cNvSpPr>
          <p:nvPr/>
        </p:nvSpPr>
        <p:spPr bwMode="auto">
          <a:xfrm>
            <a:off x="247650" y="6164263"/>
            <a:ext cx="8534400" cy="476250"/>
          </a:xfrm>
          <a:prstGeom prst="rect">
            <a:avLst/>
          </a:prstGeom>
          <a:noFill/>
          <a:ln w="9525">
            <a:noFill/>
            <a:miter lim="800000"/>
            <a:headEnd/>
            <a:tailEnd/>
          </a:ln>
        </p:spPr>
        <p:txBody>
          <a:bodyPr/>
          <a:lstStyle/>
          <a:p>
            <a:pPr eaLnBrk="0" hangingPunct="0"/>
            <a:r>
              <a:rPr lang="en-US" sz="900">
                <a:latin typeface="Arial" charset="0"/>
              </a:rPr>
              <a:t>              </a:t>
            </a:r>
            <a:r>
              <a:rPr lang="en-US" sz="900" b="1">
                <a:latin typeface="Arial" charset="0"/>
              </a:rPr>
              <a:t>30 Years of Medicaid Innovation</a:t>
            </a:r>
          </a:p>
          <a:p>
            <a:pPr eaLnBrk="0" hangingPunct="0"/>
            <a:r>
              <a:rPr lang="en-US" sz="900">
                <a:latin typeface="Arial" charset="0"/>
              </a:rPr>
              <a:t>              </a:t>
            </a:r>
            <a:r>
              <a:rPr lang="en-US" sz="900" i="1">
                <a:latin typeface="Arial" charset="0"/>
              </a:rPr>
              <a:t>Our first care is your health care</a:t>
            </a:r>
          </a:p>
          <a:p>
            <a:pPr eaLnBrk="0" hangingPunct="0"/>
            <a:r>
              <a:rPr lang="en-US" sz="900" i="1">
                <a:latin typeface="Arial" charset="0"/>
              </a:rPr>
              <a:t>              Arizona Health Care Cost Containment System</a:t>
            </a:r>
          </a:p>
          <a:p>
            <a:pPr eaLnBrk="0" hangingPunct="0"/>
            <a:endParaRPr lang="en-US" sz="900">
              <a:latin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xfrm>
            <a:off x="1066800" y="609600"/>
            <a:ext cx="7848600" cy="1143000"/>
          </a:xfrm>
        </p:spPr>
        <p:txBody>
          <a:bodyPr/>
          <a:lstStyle/>
          <a:p>
            <a:pPr eaLnBrk="1" hangingPunct="1"/>
            <a:r>
              <a:rPr lang="en-US" sz="2800" smtClean="0">
                <a:cs typeface="Times New Roman" pitchFamily="18" charset="0"/>
              </a:rPr>
              <a:t>Medicaid: </a:t>
            </a:r>
            <a:r>
              <a:rPr lang="en-US" sz="2800" smtClean="0"/>
              <a:t>Growth in Enrollment and Total, Federal, and State &amp; Local Expenditures, 2007 – 2011</a:t>
            </a:r>
            <a:endParaRPr lang="en-US" sz="2800" smtClean="0">
              <a:cs typeface="Times New Roman" pitchFamily="18" charset="0"/>
            </a:endParaRPr>
          </a:p>
        </p:txBody>
      </p:sp>
      <p:sp>
        <p:nvSpPr>
          <p:cNvPr id="5" name="Rectangle 4"/>
          <p:cNvSpPr/>
          <p:nvPr/>
        </p:nvSpPr>
        <p:spPr>
          <a:xfrm>
            <a:off x="614363" y="5867400"/>
            <a:ext cx="8077200" cy="276225"/>
          </a:xfrm>
          <a:prstGeom prst="rect">
            <a:avLst/>
          </a:prstGeom>
        </p:spPr>
        <p:txBody>
          <a:bodyPr>
            <a:spAutoFit/>
          </a:bodyPr>
          <a:lstStyle/>
          <a:p>
            <a:pPr eaLnBrk="0" fontAlgn="auto" hangingPunct="0">
              <a:spcBef>
                <a:spcPts val="0"/>
              </a:spcBef>
              <a:spcAft>
                <a:spcPts val="0"/>
              </a:spcAft>
              <a:defRPr/>
            </a:pPr>
            <a:r>
              <a:rPr lang="en-US" sz="1200" dirty="0">
                <a:latin typeface="+mn-lt"/>
                <a:cs typeface="+mn-cs"/>
              </a:rPr>
              <a:t>SOURCE: Centers for Medicare &amp; Medicaid Services, Office of the Actuary, National Health Statistics Group.</a:t>
            </a:r>
          </a:p>
        </p:txBody>
      </p:sp>
      <p:graphicFrame>
        <p:nvGraphicFramePr>
          <p:cNvPr id="9" name="Chart 8"/>
          <p:cNvGraphicFramePr/>
          <p:nvPr/>
        </p:nvGraphicFramePr>
        <p:xfrm>
          <a:off x="-381000" y="762000"/>
          <a:ext cx="2133600" cy="1066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1925" name="Chart 10"/>
          <p:cNvGraphicFramePr>
            <a:graphicFrameLocks/>
          </p:cNvGraphicFramePr>
          <p:nvPr/>
        </p:nvGraphicFramePr>
        <p:xfrm>
          <a:off x="609600" y="1828800"/>
          <a:ext cx="3810000" cy="4002088"/>
        </p:xfrm>
        <a:graphic>
          <a:graphicData uri="http://schemas.openxmlformats.org/presentationml/2006/ole">
            <mc:AlternateContent xmlns:mc="http://schemas.openxmlformats.org/markup-compatibility/2006">
              <mc:Choice xmlns:v="urn:schemas-microsoft-com:vml" Requires="v">
                <p:oleObj spid="_x0000_s81927" r:id="rId5" imgW="3810330" imgH="3999323" progId="Excel.Chart.8">
                  <p:embed/>
                </p:oleObj>
              </mc:Choice>
              <mc:Fallback>
                <p:oleObj r:id="rId5" imgW="3810330" imgH="3999323" progId="Excel.Chart.8">
                  <p:embed/>
                  <p:pic>
                    <p:nvPicPr>
                      <p:cNvPr id="0" name="Chart 10"/>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828800"/>
                        <a:ext cx="3810000" cy="4002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26" name="Chart 12"/>
          <p:cNvGraphicFramePr>
            <a:graphicFrameLocks/>
          </p:cNvGraphicFramePr>
          <p:nvPr/>
        </p:nvGraphicFramePr>
        <p:xfrm>
          <a:off x="4572000" y="1798638"/>
          <a:ext cx="4038600" cy="4038600"/>
        </p:xfrm>
        <a:graphic>
          <a:graphicData uri="http://schemas.openxmlformats.org/presentationml/2006/ole">
            <mc:AlternateContent xmlns:mc="http://schemas.openxmlformats.org/markup-compatibility/2006">
              <mc:Choice xmlns:v="urn:schemas-microsoft-com:vml" Requires="v">
                <p:oleObj spid="_x0000_s81928" r:id="rId7" imgW="4041998" imgH="4035902" progId="Excel.Chart.8">
                  <p:embed/>
                </p:oleObj>
              </mc:Choice>
              <mc:Fallback>
                <p:oleObj r:id="rId7" imgW="4041998" imgH="4035902" progId="Excel.Chart.8">
                  <p:embed/>
                  <p:pic>
                    <p:nvPicPr>
                      <p:cNvPr id="0" name="Chart 12"/>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0" y="1798638"/>
                        <a:ext cx="4038600" cy="403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27" name="Footer Placeholder 3"/>
          <p:cNvSpPr txBox="1">
            <a:spLocks noGrp="1"/>
          </p:cNvSpPr>
          <p:nvPr/>
        </p:nvSpPr>
        <p:spPr bwMode="auto">
          <a:xfrm>
            <a:off x="247650" y="6164263"/>
            <a:ext cx="8534400" cy="476250"/>
          </a:xfrm>
          <a:prstGeom prst="rect">
            <a:avLst/>
          </a:prstGeom>
          <a:noFill/>
          <a:ln w="9525">
            <a:noFill/>
            <a:miter lim="800000"/>
            <a:headEnd/>
            <a:tailEnd/>
          </a:ln>
        </p:spPr>
        <p:txBody>
          <a:bodyPr/>
          <a:lstStyle/>
          <a:p>
            <a:pPr eaLnBrk="0" hangingPunct="0"/>
            <a:r>
              <a:rPr lang="en-US" sz="900">
                <a:latin typeface="Arial" charset="0"/>
              </a:rPr>
              <a:t>              </a:t>
            </a:r>
            <a:r>
              <a:rPr lang="en-US" sz="900" b="1">
                <a:latin typeface="Arial" charset="0"/>
              </a:rPr>
              <a:t>30 Years of Medicaid Innovation</a:t>
            </a:r>
          </a:p>
          <a:p>
            <a:pPr eaLnBrk="0" hangingPunct="0"/>
            <a:r>
              <a:rPr lang="en-US" sz="900">
                <a:latin typeface="Arial" charset="0"/>
              </a:rPr>
              <a:t>              </a:t>
            </a:r>
            <a:r>
              <a:rPr lang="en-US" sz="900" i="1">
                <a:latin typeface="Arial" charset="0"/>
              </a:rPr>
              <a:t>Our first care is your health care</a:t>
            </a:r>
          </a:p>
          <a:p>
            <a:pPr eaLnBrk="0" hangingPunct="0"/>
            <a:r>
              <a:rPr lang="en-US" sz="900" i="1">
                <a:latin typeface="Arial" charset="0"/>
              </a:rPr>
              <a:t>              Arizona Health Care Cost Containment System</a:t>
            </a:r>
          </a:p>
          <a:p>
            <a:pPr eaLnBrk="0" hangingPunct="0"/>
            <a:endParaRPr lang="en-US" sz="900">
              <a:latin typeface="Arial" charset="0"/>
            </a:endParaRPr>
          </a:p>
        </p:txBody>
      </p:sp>
      <p:sp>
        <p:nvSpPr>
          <p:cNvPr id="81928" name="Slide Number Placeholder 11"/>
          <p:cNvSpPr txBox="1">
            <a:spLocks noGrp="1"/>
          </p:cNvSpPr>
          <p:nvPr/>
        </p:nvSpPr>
        <p:spPr bwMode="auto">
          <a:xfrm>
            <a:off x="2349500" y="6219825"/>
            <a:ext cx="2133600" cy="365125"/>
          </a:xfrm>
          <a:prstGeom prst="rect">
            <a:avLst/>
          </a:prstGeom>
          <a:noFill/>
          <a:ln w="9525">
            <a:noFill/>
            <a:miter lim="800000"/>
            <a:headEnd/>
            <a:tailEnd/>
          </a:ln>
        </p:spPr>
        <p:txBody>
          <a:bodyPr/>
          <a:lstStyle/>
          <a:p>
            <a:pPr algn="r"/>
            <a:fld id="{119A63CE-240B-40BC-8281-A3F9C110A352}" type="slidenum">
              <a:rPr lang="en-US" sz="1400">
                <a:latin typeface="Arial" charset="0"/>
              </a:rPr>
              <a:pPr algn="r"/>
              <a:t>11</a:t>
            </a:fld>
            <a:endParaRPr lang="en-US" sz="1400">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1143000"/>
          </a:xfrm>
        </p:spPr>
        <p:txBody>
          <a:bodyPr>
            <a:normAutofit fontScale="90000"/>
          </a:bodyPr>
          <a:lstStyle/>
          <a:p>
            <a:pPr eaLnBrk="1" hangingPunct="1">
              <a:defRPr/>
            </a:pPr>
            <a:r>
              <a:rPr lang="en-US" dirty="0" smtClean="0"/>
              <a:t/>
            </a:r>
            <a:br>
              <a:rPr lang="en-US" dirty="0" smtClean="0"/>
            </a:br>
            <a:r>
              <a:rPr lang="en-US" dirty="0" smtClean="0"/>
              <a:t>Percent </a:t>
            </a:r>
            <a:r>
              <a:rPr lang="en-US" dirty="0"/>
              <a:t>of Gross Domestic </a:t>
            </a:r>
            <a:r>
              <a:rPr lang="en-US" dirty="0" smtClean="0"/>
              <a:t>Product</a:t>
            </a:r>
            <a:br>
              <a:rPr lang="en-US" dirty="0" smtClean="0"/>
            </a:br>
            <a:r>
              <a:rPr lang="en-US" sz="1600" dirty="0"/>
              <a:t>Source: Congressional Budget Office, The Long-Term Budget Outlook, June 2010, revised August </a:t>
            </a:r>
            <a:r>
              <a:rPr lang="en-US" sz="1600" dirty="0" smtClean="0"/>
              <a:t>2010</a:t>
            </a:r>
            <a:endParaRPr lang="en-US" dirty="0"/>
          </a:p>
        </p:txBody>
      </p:sp>
      <p:pic>
        <p:nvPicPr>
          <p:cNvPr id="29698" name="Content Placeholder 5"/>
          <p:cNvPicPr>
            <a:picLocks noGrp="1"/>
          </p:cNvPicPr>
          <p:nvPr>
            <p:ph idx="1"/>
          </p:nvPr>
        </p:nvPicPr>
        <p:blipFill>
          <a:blip r:embed="rId2"/>
          <a:srcRect/>
          <a:stretch>
            <a:fillRect/>
          </a:stretch>
        </p:blipFill>
        <p:spPr>
          <a:xfrm>
            <a:off x="457200" y="2384425"/>
            <a:ext cx="8229600" cy="2957513"/>
          </a:xfrm>
        </p:spPr>
      </p:pic>
      <p:sp>
        <p:nvSpPr>
          <p:cNvPr id="29699" name="Slide Number Placeholder 5"/>
          <p:cNvSpPr>
            <a:spLocks noGrp="1"/>
          </p:cNvSpPr>
          <p:nvPr>
            <p:ph type="sldNum" sz="quarter" idx="11"/>
          </p:nvPr>
        </p:nvSpPr>
        <p:spPr>
          <a:xfrm>
            <a:off x="2514600" y="6248400"/>
            <a:ext cx="2133600" cy="457200"/>
          </a:xfrm>
          <a:noFill/>
          <a:ln>
            <a:miter lim="800000"/>
            <a:headEnd/>
            <a:tailEnd/>
          </a:ln>
        </p:spPr>
        <p:txBody>
          <a:bodyPr/>
          <a:lstStyle/>
          <a:p>
            <a:fld id="{1D63A556-99B6-4A6A-B6ED-CA395A5A5BC9}" type="slidenum">
              <a:rPr lang="en-US" altLang="en-US" smtClean="0">
                <a:cs typeface="Arial" charset="0"/>
              </a:rPr>
              <a:pPr/>
              <a:t>12</a:t>
            </a:fld>
            <a:endParaRPr lang="en-US" altLang="en-US" smtClean="0">
              <a:cs typeface="Arial" charset="0"/>
            </a:endParaRPr>
          </a:p>
        </p:txBody>
      </p:sp>
      <p:sp>
        <p:nvSpPr>
          <p:cNvPr id="29700"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762000" y="685800"/>
            <a:ext cx="7958138" cy="633413"/>
          </a:xfrm>
        </p:spPr>
        <p:txBody>
          <a:bodyPr anchor="t"/>
          <a:lstStyle/>
          <a:p>
            <a:pPr eaLnBrk="1" hangingPunct="1"/>
            <a:r>
              <a:rPr lang="en-US" sz="3400" b="1" smtClean="0"/>
              <a:t>What’s Wrong With This Picture?</a:t>
            </a:r>
          </a:p>
        </p:txBody>
      </p:sp>
      <p:pic>
        <p:nvPicPr>
          <p:cNvPr id="30722" name="Picture 2"/>
          <p:cNvPicPr>
            <a:picLocks noChangeAspect="1" noChangeArrowheads="1"/>
          </p:cNvPicPr>
          <p:nvPr/>
        </p:nvPicPr>
        <p:blipFill>
          <a:blip r:embed="rId3"/>
          <a:srcRect/>
          <a:stretch>
            <a:fillRect/>
          </a:stretch>
        </p:blipFill>
        <p:spPr bwMode="auto">
          <a:xfrm>
            <a:off x="685800" y="1828800"/>
            <a:ext cx="8305800" cy="4197350"/>
          </a:xfrm>
          <a:prstGeom prst="rect">
            <a:avLst/>
          </a:prstGeom>
          <a:noFill/>
          <a:ln w="9525">
            <a:noFill/>
            <a:miter lim="800000"/>
            <a:headEnd/>
            <a:tailEnd/>
          </a:ln>
        </p:spPr>
      </p:pic>
      <p:sp>
        <p:nvSpPr>
          <p:cNvPr id="30723" name="Slide Number Placeholder 5"/>
          <p:cNvSpPr>
            <a:spLocks noGrp="1"/>
          </p:cNvSpPr>
          <p:nvPr>
            <p:ph type="sldNum" sz="quarter" idx="11"/>
          </p:nvPr>
        </p:nvSpPr>
        <p:spPr>
          <a:xfrm>
            <a:off x="2514600" y="6248400"/>
            <a:ext cx="2133600" cy="457200"/>
          </a:xfrm>
          <a:noFill/>
          <a:ln>
            <a:miter lim="800000"/>
            <a:headEnd/>
            <a:tailEnd/>
          </a:ln>
        </p:spPr>
        <p:txBody>
          <a:bodyPr/>
          <a:lstStyle/>
          <a:p>
            <a:fld id="{142B4755-7587-4AFA-964F-8DA9C065FE06}" type="slidenum">
              <a:rPr lang="en-US" altLang="en-US" smtClean="0">
                <a:cs typeface="Arial" charset="0"/>
              </a:rPr>
              <a:pPr/>
              <a:t>13</a:t>
            </a:fld>
            <a:endParaRPr lang="en-US" altLang="en-US" smtClean="0">
              <a:cs typeface="Arial" charset="0"/>
            </a:endParaRPr>
          </a:p>
        </p:txBody>
      </p:sp>
      <p:sp>
        <p:nvSpPr>
          <p:cNvPr id="30724"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Tree>
  </p:cSld>
  <p:clrMapOvr>
    <a:masterClrMapping/>
  </p:clrMapOvr>
  <p:transition>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457200" y="609600"/>
            <a:ext cx="8229600" cy="1143000"/>
          </a:xfrm>
        </p:spPr>
        <p:txBody>
          <a:bodyPr/>
          <a:lstStyle/>
          <a:p>
            <a:pPr eaLnBrk="1" hangingPunct="1"/>
            <a:r>
              <a:rPr lang="en-US" sz="4200" smtClean="0"/>
              <a:t>Regardless of ACA Decisions- Unsustainable System</a:t>
            </a:r>
          </a:p>
        </p:txBody>
      </p:sp>
      <p:sp>
        <p:nvSpPr>
          <p:cNvPr id="32770" name="Content Placeholder 2"/>
          <p:cNvSpPr>
            <a:spLocks noGrp="1"/>
          </p:cNvSpPr>
          <p:nvPr>
            <p:ph idx="1"/>
          </p:nvPr>
        </p:nvSpPr>
        <p:spPr/>
        <p:txBody>
          <a:bodyPr/>
          <a:lstStyle/>
          <a:p>
            <a:pPr eaLnBrk="1" hangingPunct="1"/>
            <a:r>
              <a:rPr lang="en-US" sz="2400" smtClean="0"/>
              <a:t>Institute of Medicine - $750 Billion in “Waste”</a:t>
            </a:r>
          </a:p>
          <a:p>
            <a:pPr lvl="1" eaLnBrk="1" hangingPunct="1"/>
            <a:r>
              <a:rPr lang="en-US" sz="2400" smtClean="0"/>
              <a:t>$210 B Unnecessary Procedures</a:t>
            </a:r>
          </a:p>
          <a:p>
            <a:pPr lvl="1" eaLnBrk="1" hangingPunct="1"/>
            <a:r>
              <a:rPr lang="en-US" sz="2400" smtClean="0"/>
              <a:t>$130 B Inefficient Care</a:t>
            </a:r>
          </a:p>
          <a:p>
            <a:pPr lvl="1" eaLnBrk="1" hangingPunct="1"/>
            <a:r>
              <a:rPr lang="en-US" sz="2400" smtClean="0"/>
              <a:t>$190 B Excess Admin</a:t>
            </a:r>
          </a:p>
          <a:p>
            <a:pPr lvl="1" eaLnBrk="1" hangingPunct="1"/>
            <a:r>
              <a:rPr lang="en-US" sz="2400" smtClean="0"/>
              <a:t>$105 B Inflated Prices</a:t>
            </a:r>
          </a:p>
          <a:p>
            <a:pPr lvl="1" eaLnBrk="1" hangingPunct="1"/>
            <a:r>
              <a:rPr lang="en-US" sz="2400" smtClean="0"/>
              <a:t>$55 B Prevention Failures</a:t>
            </a:r>
          </a:p>
          <a:p>
            <a:pPr lvl="1" eaLnBrk="1" hangingPunct="1"/>
            <a:r>
              <a:rPr lang="en-US" sz="2400" smtClean="0"/>
              <a:t>$75 B Fraud</a:t>
            </a:r>
          </a:p>
          <a:p>
            <a:pPr eaLnBrk="1" hangingPunct="1"/>
            <a:r>
              <a:rPr lang="en-US" sz="2400" smtClean="0"/>
              <a:t>IOM Solutions – Science and Informatics – Engage and Empower Patients – Align Incentives – Transparency – Culture of Leadership and Learning</a:t>
            </a:r>
          </a:p>
          <a:p>
            <a:pPr eaLnBrk="1" hangingPunct="1"/>
            <a:endParaRPr lang="en-US" smtClean="0"/>
          </a:p>
        </p:txBody>
      </p:sp>
      <p:sp>
        <p:nvSpPr>
          <p:cNvPr id="32771"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32772" name="Slide Number Placeholder 4"/>
          <p:cNvSpPr>
            <a:spLocks noGrp="1"/>
          </p:cNvSpPr>
          <p:nvPr>
            <p:ph type="sldNum" sz="quarter" idx="11"/>
          </p:nvPr>
        </p:nvSpPr>
        <p:spPr>
          <a:noFill/>
          <a:ln>
            <a:miter lim="800000"/>
            <a:headEnd/>
            <a:tailEnd/>
          </a:ln>
        </p:spPr>
        <p:txBody>
          <a:bodyPr/>
          <a:lstStyle/>
          <a:p>
            <a:fld id="{5DE7174D-74B4-4548-ADAF-1CEF3EF88D10}" type="slidenum">
              <a:rPr lang="en-US" smtClean="0">
                <a:cs typeface="Arial" charset="0"/>
              </a:rPr>
              <a:pPr/>
              <a:t>14</a:t>
            </a:fld>
            <a:endParaRPr lang="en-US" smtClean="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457200" y="609600"/>
            <a:ext cx="8229600" cy="1143000"/>
          </a:xfrm>
        </p:spPr>
        <p:txBody>
          <a:bodyPr/>
          <a:lstStyle/>
          <a:p>
            <a:pPr eaLnBrk="1" hangingPunct="1"/>
            <a:r>
              <a:rPr lang="en-US" smtClean="0"/>
              <a:t>U.S. Healthcare System </a:t>
            </a:r>
          </a:p>
        </p:txBody>
      </p:sp>
      <p:sp>
        <p:nvSpPr>
          <p:cNvPr id="3" name="Content Placeholder 2"/>
          <p:cNvSpPr>
            <a:spLocks noGrp="1"/>
          </p:cNvSpPr>
          <p:nvPr>
            <p:ph idx="1"/>
          </p:nvPr>
        </p:nvSpPr>
        <p:spPr/>
        <p:txBody>
          <a:bodyPr/>
          <a:lstStyle/>
          <a:p>
            <a:pPr marL="0" indent="0" eaLnBrk="1" hangingPunct="1">
              <a:buFont typeface="Wingdings" pitchFamily="2" charset="2"/>
              <a:buNone/>
              <a:defRPr/>
            </a:pPr>
            <a:r>
              <a:rPr lang="en-US" sz="2400" i="1" dirty="0" smtClean="0"/>
              <a:t>System – an assemblage or combination of things or parts forming a complex or unitary whole </a:t>
            </a:r>
          </a:p>
          <a:p>
            <a:pPr eaLnBrk="1" hangingPunct="1">
              <a:defRPr/>
            </a:pPr>
            <a:r>
              <a:rPr lang="en-US" sz="2200" dirty="0" smtClean="0"/>
              <a:t>Care </a:t>
            </a:r>
            <a:r>
              <a:rPr lang="en-US" sz="2200" dirty="0"/>
              <a:t>delivery has become increasingly fragmented, leading to coordination and communication challenges for patients and clinicians.</a:t>
            </a:r>
          </a:p>
          <a:p>
            <a:pPr eaLnBrk="1" hangingPunct="1">
              <a:defRPr/>
            </a:pPr>
            <a:r>
              <a:rPr lang="en-US" sz="2200" dirty="0"/>
              <a:t>Improved patient engagement is associated with better patient experience, health, and quality of life and better economic outcomes, yet patient and family participation in care remains limited. </a:t>
            </a:r>
            <a:endParaRPr lang="en-US" sz="2200" dirty="0" smtClean="0"/>
          </a:p>
          <a:p>
            <a:pPr eaLnBrk="1" hangingPunct="1">
              <a:defRPr/>
            </a:pPr>
            <a:r>
              <a:rPr lang="en-US" sz="2200" dirty="0"/>
              <a:t>The prevailing approach to paying for health care, based predominantly on individual services and products, encourages wasteful and ineffective care.</a:t>
            </a:r>
          </a:p>
          <a:p>
            <a:pPr eaLnBrk="1" hangingPunct="1">
              <a:defRPr/>
            </a:pPr>
            <a:endParaRPr lang="en-US" sz="2400" dirty="0"/>
          </a:p>
          <a:p>
            <a:pPr eaLnBrk="1" hangingPunct="1">
              <a:defRPr/>
            </a:pPr>
            <a:endParaRPr lang="en-US" dirty="0"/>
          </a:p>
        </p:txBody>
      </p:sp>
      <p:sp>
        <p:nvSpPr>
          <p:cNvPr id="33795"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33796" name="Slide Number Placeholder 4"/>
          <p:cNvSpPr>
            <a:spLocks noGrp="1"/>
          </p:cNvSpPr>
          <p:nvPr>
            <p:ph type="sldNum" sz="quarter" idx="11"/>
          </p:nvPr>
        </p:nvSpPr>
        <p:spPr>
          <a:noFill/>
          <a:ln>
            <a:miter lim="800000"/>
            <a:headEnd/>
            <a:tailEnd/>
          </a:ln>
        </p:spPr>
        <p:txBody>
          <a:bodyPr/>
          <a:lstStyle/>
          <a:p>
            <a:fld id="{C96A1222-213A-46F0-86BE-84D63807E8BD}" type="slidenum">
              <a:rPr lang="en-US" smtClean="0">
                <a:cs typeface="Arial" charset="0"/>
              </a:rPr>
              <a:pPr/>
              <a:t>15</a:t>
            </a:fld>
            <a:endParaRPr lang="en-US" smtClean="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457200" y="609600"/>
            <a:ext cx="8229600" cy="1143000"/>
          </a:xfrm>
        </p:spPr>
        <p:txBody>
          <a:bodyPr/>
          <a:lstStyle/>
          <a:p>
            <a:pPr eaLnBrk="1" hangingPunct="1"/>
            <a:r>
              <a:rPr lang="en-US" smtClean="0"/>
              <a:t>Where have we been?</a:t>
            </a:r>
          </a:p>
        </p:txBody>
      </p:sp>
      <p:sp>
        <p:nvSpPr>
          <p:cNvPr id="34818" name="Content Placeholder 2"/>
          <p:cNvSpPr>
            <a:spLocks noGrp="1"/>
          </p:cNvSpPr>
          <p:nvPr>
            <p:ph idx="1"/>
          </p:nvPr>
        </p:nvSpPr>
        <p:spPr/>
        <p:txBody>
          <a:bodyPr/>
          <a:lstStyle/>
          <a:p>
            <a:pPr eaLnBrk="1" hangingPunct="1"/>
            <a:r>
              <a:rPr lang="en-US" smtClean="0"/>
              <a:t>Administered largest cuts (percentage) of any Medicaid system nationally</a:t>
            </a:r>
          </a:p>
          <a:p>
            <a:pPr eaLnBrk="1" hangingPunct="1"/>
            <a:r>
              <a:rPr lang="en-US" i="1" smtClean="0"/>
              <a:t>Preserved the core</a:t>
            </a:r>
          </a:p>
          <a:p>
            <a:pPr lvl="1" eaLnBrk="1" hangingPunct="1"/>
            <a:r>
              <a:rPr lang="en-US" smtClean="0"/>
              <a:t>Services for members</a:t>
            </a:r>
          </a:p>
          <a:p>
            <a:pPr lvl="1" eaLnBrk="1" hangingPunct="1"/>
            <a:r>
              <a:rPr lang="en-US" smtClean="0"/>
              <a:t>Providers in the system</a:t>
            </a:r>
          </a:p>
          <a:p>
            <a:pPr lvl="1" eaLnBrk="1" hangingPunct="1"/>
            <a:r>
              <a:rPr lang="en-US" smtClean="0"/>
              <a:t>Plans wanting to compete for AHCCCS business</a:t>
            </a:r>
          </a:p>
          <a:p>
            <a:pPr lvl="1" eaLnBrk="1" hangingPunct="1"/>
            <a:r>
              <a:rPr lang="en-US" smtClean="0"/>
              <a:t>Administrative capacity to manage the program</a:t>
            </a:r>
          </a:p>
          <a:p>
            <a:pPr eaLnBrk="1" hangingPunct="1"/>
            <a:r>
              <a:rPr lang="en-US" smtClean="0"/>
              <a:t>Managed Triple Crown Process</a:t>
            </a:r>
          </a:p>
        </p:txBody>
      </p:sp>
      <p:sp>
        <p:nvSpPr>
          <p:cNvPr id="34819"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34820" name="Slide Number Placeholder 4"/>
          <p:cNvSpPr>
            <a:spLocks noGrp="1"/>
          </p:cNvSpPr>
          <p:nvPr>
            <p:ph type="sldNum" sz="quarter" idx="11"/>
          </p:nvPr>
        </p:nvSpPr>
        <p:spPr>
          <a:noFill/>
          <a:ln>
            <a:miter lim="800000"/>
            <a:headEnd/>
            <a:tailEnd/>
          </a:ln>
        </p:spPr>
        <p:txBody>
          <a:bodyPr/>
          <a:lstStyle/>
          <a:p>
            <a:fld id="{56E7FC1E-DE04-4A09-888C-EE7318EE29C8}" type="slidenum">
              <a:rPr lang="en-US" smtClean="0">
                <a:cs typeface="Arial" charset="0"/>
              </a:rPr>
              <a:pPr/>
              <a:t>16</a:t>
            </a:fld>
            <a:endParaRPr lang="en-US" smtClean="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457200" y="609600"/>
            <a:ext cx="8229600" cy="1143000"/>
          </a:xfrm>
        </p:spPr>
        <p:txBody>
          <a:bodyPr/>
          <a:lstStyle/>
          <a:p>
            <a:pPr eaLnBrk="1" hangingPunct="1"/>
            <a:r>
              <a:rPr lang="en-US" sz="4100" smtClean="0"/>
              <a:t>Where are we going? </a:t>
            </a:r>
            <a:br>
              <a:rPr lang="en-US" sz="4100" smtClean="0"/>
            </a:br>
            <a:r>
              <a:rPr lang="en-US" sz="4100" smtClean="0"/>
              <a:t>AHCCCS Strategic Direction</a:t>
            </a:r>
          </a:p>
        </p:txBody>
      </p:sp>
      <p:sp>
        <p:nvSpPr>
          <p:cNvPr id="35842" name="Content Placeholder 6"/>
          <p:cNvSpPr>
            <a:spLocks noGrp="1"/>
          </p:cNvSpPr>
          <p:nvPr>
            <p:ph idx="1"/>
          </p:nvPr>
        </p:nvSpPr>
        <p:spPr/>
        <p:txBody>
          <a:bodyPr/>
          <a:lstStyle/>
          <a:p>
            <a:pPr eaLnBrk="1" hangingPunct="1"/>
            <a:r>
              <a:rPr lang="en-US" sz="2800" i="1" smtClean="0"/>
              <a:t>Implement Governor’s Coverage Proposal</a:t>
            </a:r>
          </a:p>
          <a:p>
            <a:pPr eaLnBrk="1" hangingPunct="1"/>
            <a:r>
              <a:rPr lang="en-US" sz="2800" i="1" smtClean="0"/>
              <a:t>Develop strategies that leverage the AHCCCS Managed Care Model to bend the cost curve and improve health care outcomes</a:t>
            </a:r>
          </a:p>
          <a:p>
            <a:pPr eaLnBrk="1" hangingPunct="1"/>
            <a:r>
              <a:rPr lang="en-US" sz="2800" i="1" smtClean="0"/>
              <a:t>Recognize many strategies currently being pursued nationally have been implemented in Arizona</a:t>
            </a:r>
          </a:p>
          <a:p>
            <a:pPr lvl="1" eaLnBrk="1" hangingPunct="1"/>
            <a:r>
              <a:rPr lang="en-US" smtClean="0"/>
              <a:t>Managed care for long term care population</a:t>
            </a:r>
          </a:p>
          <a:p>
            <a:pPr lvl="1" eaLnBrk="1" hangingPunct="1"/>
            <a:r>
              <a:rPr lang="en-US" smtClean="0"/>
              <a:t>Home and community based placement</a:t>
            </a:r>
          </a:p>
          <a:p>
            <a:pPr lvl="1" eaLnBrk="1" hangingPunct="1"/>
            <a:r>
              <a:rPr lang="en-US" smtClean="0"/>
              <a:t>Dual member alignment</a:t>
            </a:r>
          </a:p>
          <a:p>
            <a:pPr lvl="1" eaLnBrk="1" hangingPunct="1"/>
            <a:endParaRPr lang="en-US" smtClean="0"/>
          </a:p>
        </p:txBody>
      </p:sp>
      <p:sp>
        <p:nvSpPr>
          <p:cNvPr id="35843"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35844" name="Slide Number Placeholder 4"/>
          <p:cNvSpPr>
            <a:spLocks noGrp="1"/>
          </p:cNvSpPr>
          <p:nvPr>
            <p:ph type="sldNum" sz="quarter" idx="11"/>
          </p:nvPr>
        </p:nvSpPr>
        <p:spPr>
          <a:noFill/>
          <a:ln>
            <a:miter lim="800000"/>
            <a:headEnd/>
            <a:tailEnd/>
          </a:ln>
        </p:spPr>
        <p:txBody>
          <a:bodyPr/>
          <a:lstStyle/>
          <a:p>
            <a:fld id="{13E93CEB-7576-46C5-92C3-300DF7E6CEDA}" type="slidenum">
              <a:rPr lang="en-US" smtClean="0">
                <a:cs typeface="Arial" charset="0"/>
              </a:rPr>
              <a:pPr/>
              <a:t>17</a:t>
            </a:fld>
            <a:endParaRPr lang="en-US" smtClean="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Rectangle 4"/>
          <p:cNvSpPr>
            <a:spLocks noGrp="1" noChangeArrowheads="1"/>
          </p:cNvSpPr>
          <p:nvPr>
            <p:ph type="ctrTitle" idx="4294967295"/>
          </p:nvPr>
        </p:nvSpPr>
        <p:spPr>
          <a:xfrm>
            <a:off x="685800" y="2130425"/>
            <a:ext cx="7772400" cy="1470025"/>
          </a:xfrm>
        </p:spPr>
        <p:txBody>
          <a:bodyPr/>
          <a:lstStyle/>
          <a:p>
            <a:r>
              <a:rPr lang="en-US" i="1" smtClean="0"/>
              <a:t>Help shape the future of AHCCCS</a:t>
            </a:r>
          </a:p>
        </p:txBody>
      </p:sp>
      <p:sp>
        <p:nvSpPr>
          <p:cNvPr id="97285" name="Rectangle 5"/>
          <p:cNvSpPr>
            <a:spLocks noGrp="1" noChangeArrowheads="1"/>
          </p:cNvSpPr>
          <p:nvPr>
            <p:ph type="subTitle" idx="4294967295"/>
          </p:nvPr>
        </p:nvSpPr>
        <p:spPr>
          <a:xfrm>
            <a:off x="1371600" y="3886200"/>
            <a:ext cx="6400800" cy="1752600"/>
          </a:xfrm>
        </p:spPr>
        <p:txBody>
          <a:bodyPr/>
          <a:lstStyle/>
          <a:p>
            <a:pPr marL="0" indent="0" algn="ctr">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p:txBody>
          <a:bodyPr/>
          <a:lstStyle/>
          <a:p>
            <a:r>
              <a:rPr lang="en-US" smtClean="0"/>
              <a:t>AHCCCS Goals</a:t>
            </a:r>
          </a:p>
        </p:txBody>
      </p:sp>
      <p:sp>
        <p:nvSpPr>
          <p:cNvPr id="91139" name="Rectangle 3"/>
          <p:cNvSpPr>
            <a:spLocks noGrp="1" noChangeArrowheads="1"/>
          </p:cNvSpPr>
          <p:nvPr>
            <p:ph type="body" idx="4294967295"/>
          </p:nvPr>
        </p:nvSpPr>
        <p:spPr/>
        <p:txBody>
          <a:bodyPr/>
          <a:lstStyle/>
          <a:p>
            <a:pPr marL="609600" indent="-609600">
              <a:buFont typeface="Wingdings" pitchFamily="2" charset="2"/>
              <a:buAutoNum type="arabicPeriod"/>
            </a:pPr>
            <a:r>
              <a:rPr lang="en-US" smtClean="0"/>
              <a:t>Bend the cost curve while improving the delivery and coordination of care</a:t>
            </a:r>
          </a:p>
          <a:p>
            <a:pPr marL="609600" indent="-609600">
              <a:buFont typeface="Wingdings" pitchFamily="2" charset="2"/>
              <a:buAutoNum type="arabicPeriod"/>
            </a:pPr>
            <a:r>
              <a:rPr lang="en-US" smtClean="0"/>
              <a:t>Pursue continuous quality improvement</a:t>
            </a:r>
          </a:p>
          <a:p>
            <a:pPr marL="609600" indent="-609600">
              <a:buFont typeface="Wingdings" pitchFamily="2" charset="2"/>
              <a:buAutoNum type="arabicPeriod"/>
            </a:pPr>
            <a:r>
              <a:rPr lang="en-US" smtClean="0"/>
              <a:t>Reduce fragmentation in healthcare through integrating delivery systems</a:t>
            </a:r>
          </a:p>
          <a:p>
            <a:pPr marL="609600" indent="-609600">
              <a:buFont typeface="Wingdings" pitchFamily="2" charset="2"/>
              <a:buAutoNum type="arabicPeriod"/>
            </a:pPr>
            <a:r>
              <a:rPr lang="en-US" smtClean="0"/>
              <a:t>Maintain core organizational capacity, infrastructure and workforce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00050" y="609600"/>
            <a:ext cx="8229600" cy="1143000"/>
          </a:xfrm>
        </p:spPr>
        <p:txBody>
          <a:bodyPr/>
          <a:lstStyle/>
          <a:p>
            <a:pPr eaLnBrk="1" hangingPunct="1"/>
            <a:r>
              <a:rPr lang="en-US" smtClean="0"/>
              <a:t>AHCCCS Coverage</a:t>
            </a:r>
          </a:p>
        </p:txBody>
      </p:sp>
      <p:sp>
        <p:nvSpPr>
          <p:cNvPr id="25602" name="Content Placeholder 2"/>
          <p:cNvSpPr>
            <a:spLocks noGrp="1"/>
          </p:cNvSpPr>
          <p:nvPr>
            <p:ph idx="1"/>
          </p:nvPr>
        </p:nvSpPr>
        <p:spPr/>
        <p:txBody>
          <a:bodyPr/>
          <a:lstStyle/>
          <a:p>
            <a:pPr eaLnBrk="1" hangingPunct="1"/>
            <a:r>
              <a:rPr lang="en-US" sz="2200" smtClean="0"/>
              <a:t>In her State of the State Governor Brewer called for the legislature to restore Proposition 204 coverage and provide coverage up to 133%</a:t>
            </a:r>
          </a:p>
          <a:p>
            <a:pPr eaLnBrk="1" hangingPunct="1"/>
            <a:r>
              <a:rPr lang="en-US" sz="2200" smtClean="0"/>
              <a:t>This would provide coverage for about 300,000 statewide </a:t>
            </a:r>
          </a:p>
          <a:p>
            <a:pPr eaLnBrk="1" hangingPunct="1"/>
            <a:r>
              <a:rPr lang="en-US" sz="2200" smtClean="0"/>
              <a:t>Proposal would provide about $1.7 billion in federal funds to support healthcare in AZ</a:t>
            </a:r>
          </a:p>
          <a:p>
            <a:pPr eaLnBrk="1" hangingPunct="1"/>
            <a:r>
              <a:rPr lang="en-US" sz="2200" smtClean="0"/>
              <a:t>Circuit Breaker – proposal includes requirement that if federal funding decrease below 80% for childless adults coverage terminates</a:t>
            </a:r>
          </a:p>
          <a:p>
            <a:pPr eaLnBrk="1" hangingPunct="1"/>
            <a:r>
              <a:rPr lang="en-US" sz="2200" smtClean="0"/>
              <a:t>Funding Source – Executive proposal includes hospital assessment to cover state costs associated with Prop 204 – Replace City of Phoenix assessment</a:t>
            </a:r>
          </a:p>
          <a:p>
            <a:pPr eaLnBrk="1" hangingPunct="1"/>
            <a:endParaRPr lang="en-US" sz="2800" smtClean="0"/>
          </a:p>
        </p:txBody>
      </p:sp>
      <p:sp>
        <p:nvSpPr>
          <p:cNvPr id="25603" name="Slide Number Placeholder 4"/>
          <p:cNvSpPr>
            <a:spLocks noGrp="1"/>
          </p:cNvSpPr>
          <p:nvPr>
            <p:ph type="sldNum" sz="quarter" idx="11"/>
          </p:nvPr>
        </p:nvSpPr>
        <p:spPr>
          <a:noFill/>
          <a:ln>
            <a:miter lim="800000"/>
            <a:headEnd/>
            <a:tailEnd/>
          </a:ln>
        </p:spPr>
        <p:txBody>
          <a:bodyPr/>
          <a:lstStyle/>
          <a:p>
            <a:fld id="{BDBC27CD-E3C4-469F-9BA3-2F8F464B7572}" type="slidenum">
              <a:rPr lang="en-US" smtClean="0">
                <a:cs typeface="Arial" charset="0"/>
              </a:rPr>
              <a:pPr/>
              <a:t>2</a:t>
            </a:fld>
            <a:endParaRPr lang="en-US" smtClean="0">
              <a:cs typeface="Arial" charset="0"/>
            </a:endParaRPr>
          </a:p>
        </p:txBody>
      </p:sp>
      <p:sp>
        <p:nvSpPr>
          <p:cNvPr id="25604" name="Footer Placeholder 3"/>
          <p:cNvSpPr txBox="1">
            <a:spLocks noGrp="1"/>
          </p:cNvSpPr>
          <p:nvPr/>
        </p:nvSpPr>
        <p:spPr bwMode="auto">
          <a:xfrm>
            <a:off x="247650" y="6164263"/>
            <a:ext cx="8534400" cy="476250"/>
          </a:xfrm>
          <a:prstGeom prst="rect">
            <a:avLst/>
          </a:prstGeom>
          <a:noFill/>
          <a:ln w="9525">
            <a:noFill/>
            <a:miter lim="800000"/>
            <a:headEnd/>
            <a:tailEnd/>
          </a:ln>
        </p:spPr>
        <p:txBody>
          <a:bodyPr/>
          <a:lstStyle/>
          <a:p>
            <a:pPr eaLnBrk="0" hangingPunct="0"/>
            <a:r>
              <a:rPr lang="en-US" sz="900">
                <a:latin typeface="Arial" charset="0"/>
              </a:rPr>
              <a:t>              </a:t>
            </a:r>
            <a:r>
              <a:rPr lang="en-US" sz="900" b="1">
                <a:latin typeface="Arial" charset="0"/>
              </a:rPr>
              <a:t>30 Years of Medicaid Innovation</a:t>
            </a:r>
          </a:p>
          <a:p>
            <a:pPr eaLnBrk="0" hangingPunct="0"/>
            <a:r>
              <a:rPr lang="en-US" sz="900">
                <a:latin typeface="Arial" charset="0"/>
              </a:rPr>
              <a:t>              </a:t>
            </a:r>
            <a:r>
              <a:rPr lang="en-US" sz="900" i="1">
                <a:latin typeface="Arial" charset="0"/>
              </a:rPr>
              <a:t>Our first care is your health care</a:t>
            </a:r>
          </a:p>
          <a:p>
            <a:pPr eaLnBrk="0" hangingPunct="0"/>
            <a:r>
              <a:rPr lang="en-US" sz="900" i="1">
                <a:latin typeface="Arial" charset="0"/>
              </a:rPr>
              <a:t>              Arizona Health Care Cost Containment System</a:t>
            </a:r>
          </a:p>
          <a:p>
            <a:pPr eaLnBrk="0" hangingPunct="0"/>
            <a:endParaRPr lang="en-US" sz="90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p:txBody>
          <a:bodyPr/>
          <a:lstStyle/>
          <a:p>
            <a:r>
              <a:rPr lang="en-US" smtClean="0"/>
              <a:t>Goal 1 - Bending the cost curve</a:t>
            </a:r>
          </a:p>
        </p:txBody>
      </p:sp>
      <p:sp>
        <p:nvSpPr>
          <p:cNvPr id="93187" name="Rectangle 3"/>
          <p:cNvSpPr>
            <a:spLocks noGrp="1" noChangeArrowheads="1"/>
          </p:cNvSpPr>
          <p:nvPr>
            <p:ph type="body" idx="4294967295"/>
          </p:nvPr>
        </p:nvSpPr>
        <p:spPr/>
        <p:txBody>
          <a:bodyPr/>
          <a:lstStyle/>
          <a:p>
            <a:pPr marL="609600" indent="-609600">
              <a:lnSpc>
                <a:spcPct val="80000"/>
              </a:lnSpc>
              <a:buFont typeface="Wingdings" pitchFamily="2" charset="2"/>
              <a:buAutoNum type="arabicPeriod"/>
            </a:pPr>
            <a:r>
              <a:rPr lang="en-US" sz="2800" smtClean="0"/>
              <a:t>Achieve Program Integrity Plan goals</a:t>
            </a:r>
          </a:p>
          <a:p>
            <a:pPr marL="609600" indent="-609600">
              <a:lnSpc>
                <a:spcPct val="80000"/>
              </a:lnSpc>
              <a:buFont typeface="Wingdings" pitchFamily="2" charset="2"/>
              <a:buAutoNum type="arabicPeriod"/>
            </a:pPr>
            <a:r>
              <a:rPr lang="en-US" sz="2800" smtClean="0"/>
              <a:t>Implement ALTCS/Acute shared savings requirements</a:t>
            </a:r>
          </a:p>
          <a:p>
            <a:pPr marL="609600" indent="-609600">
              <a:lnSpc>
                <a:spcPct val="80000"/>
              </a:lnSpc>
              <a:buFont typeface="Wingdings" pitchFamily="2" charset="2"/>
              <a:buAutoNum type="arabicPeriod"/>
            </a:pPr>
            <a:r>
              <a:rPr lang="en-US" sz="2800" smtClean="0"/>
              <a:t>Establish robust payment modernization stakeholder input opportunities</a:t>
            </a:r>
          </a:p>
          <a:p>
            <a:pPr marL="609600" indent="-609600">
              <a:lnSpc>
                <a:spcPct val="80000"/>
              </a:lnSpc>
              <a:buFont typeface="Wingdings" pitchFamily="2" charset="2"/>
              <a:buAutoNum type="arabicPeriod"/>
            </a:pPr>
            <a:r>
              <a:rPr lang="en-US" sz="2800" smtClean="0"/>
              <a:t>Evaluate and potentially adopt Medicare-like payment strategies targeting quality and aligning incentives </a:t>
            </a:r>
          </a:p>
          <a:p>
            <a:pPr marL="609600" indent="-609600">
              <a:lnSpc>
                <a:spcPct val="80000"/>
              </a:lnSpc>
              <a:buFont typeface="Wingdings" pitchFamily="2" charset="2"/>
              <a:buAutoNum type="arabicPeriod"/>
            </a:pPr>
            <a:r>
              <a:rPr lang="en-US" sz="2800" smtClean="0"/>
              <a:t>Commit Executive level resources towards substantive system payment modernization</a:t>
            </a:r>
            <a:br>
              <a:rPr lang="en-US" sz="2800" smtClean="0"/>
            </a:br>
            <a:endParaRPr lang="en-US" sz="28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457200" y="609600"/>
            <a:ext cx="8229600" cy="1143000"/>
          </a:xfrm>
        </p:spPr>
        <p:txBody>
          <a:bodyPr/>
          <a:lstStyle/>
          <a:p>
            <a:pPr eaLnBrk="1" hangingPunct="1"/>
            <a:r>
              <a:rPr lang="en-US" smtClean="0"/>
              <a:t>PI Strategies</a:t>
            </a:r>
          </a:p>
        </p:txBody>
      </p:sp>
      <p:sp>
        <p:nvSpPr>
          <p:cNvPr id="46082" name="Content Placeholder 2"/>
          <p:cNvSpPr>
            <a:spLocks noGrp="1"/>
          </p:cNvSpPr>
          <p:nvPr>
            <p:ph idx="1"/>
          </p:nvPr>
        </p:nvSpPr>
        <p:spPr/>
        <p:txBody>
          <a:bodyPr/>
          <a:lstStyle/>
          <a:p>
            <a:pPr eaLnBrk="1" hangingPunct="1"/>
            <a:r>
              <a:rPr lang="en-US" sz="2400" smtClean="0"/>
              <a:t>Establish collaborative constructive CMS partnership for data/resources</a:t>
            </a:r>
          </a:p>
          <a:p>
            <a:pPr lvl="1" eaLnBrk="1" hangingPunct="1"/>
            <a:r>
              <a:rPr lang="en-US" sz="2400" smtClean="0"/>
              <a:t>Medicare Investigation data</a:t>
            </a:r>
          </a:p>
          <a:p>
            <a:pPr lvl="1" eaLnBrk="1" hangingPunct="1"/>
            <a:r>
              <a:rPr lang="en-US" sz="2400" smtClean="0"/>
              <a:t>Medicare Part A, B, D</a:t>
            </a:r>
          </a:p>
          <a:p>
            <a:pPr lvl="1" eaLnBrk="1" hangingPunct="1"/>
            <a:r>
              <a:rPr lang="en-US" sz="2400" smtClean="0"/>
              <a:t>Streamline and improve numerous federal entities involved in audit process</a:t>
            </a:r>
          </a:p>
          <a:p>
            <a:pPr lvl="1" eaLnBrk="1" hangingPunct="1"/>
            <a:r>
              <a:rPr lang="en-US" sz="2400" smtClean="0"/>
              <a:t>Streamline/coordinate provider screening</a:t>
            </a:r>
          </a:p>
          <a:p>
            <a:pPr eaLnBrk="1" hangingPunct="1"/>
            <a:r>
              <a:rPr lang="en-US" sz="2400" smtClean="0"/>
              <a:t>Work with CMS on new PI efforts with Exchange and ACA</a:t>
            </a:r>
          </a:p>
          <a:p>
            <a:pPr eaLnBrk="1" hangingPunct="1"/>
            <a:r>
              <a:rPr lang="en-US" sz="2400" smtClean="0"/>
              <a:t>NEMT Task Force </a:t>
            </a:r>
          </a:p>
          <a:p>
            <a:pPr eaLnBrk="1" hangingPunct="1"/>
            <a:r>
              <a:rPr lang="en-US" sz="2400" smtClean="0"/>
              <a:t>Work with plans on continued efforts </a:t>
            </a:r>
          </a:p>
        </p:txBody>
      </p:sp>
      <p:sp>
        <p:nvSpPr>
          <p:cNvPr id="46083"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46084" name="Slide Number Placeholder 4"/>
          <p:cNvSpPr>
            <a:spLocks noGrp="1"/>
          </p:cNvSpPr>
          <p:nvPr>
            <p:ph type="sldNum" sz="quarter" idx="11"/>
          </p:nvPr>
        </p:nvSpPr>
        <p:spPr>
          <a:noFill/>
          <a:ln>
            <a:miter lim="800000"/>
            <a:headEnd/>
            <a:tailEnd/>
          </a:ln>
        </p:spPr>
        <p:txBody>
          <a:bodyPr/>
          <a:lstStyle/>
          <a:p>
            <a:fld id="{8B1AACF1-2CD9-47F4-98E3-D8F4989A749B}" type="slidenum">
              <a:rPr lang="en-US" smtClean="0">
                <a:cs typeface="Arial" charset="0"/>
              </a:rPr>
              <a:pPr/>
              <a:t>21</a:t>
            </a:fld>
            <a:endParaRPr lang="en-US" smtClean="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p:txBody>
          <a:bodyPr/>
          <a:lstStyle/>
          <a:p>
            <a:r>
              <a:rPr lang="en-US" sz="4000" smtClean="0"/>
              <a:t>Goal 2- Pursue continuous quality improvement</a:t>
            </a:r>
          </a:p>
        </p:txBody>
      </p:sp>
      <p:sp>
        <p:nvSpPr>
          <p:cNvPr id="94211" name="Rectangle 3"/>
          <p:cNvSpPr>
            <a:spLocks noGrp="1" noChangeArrowheads="1"/>
          </p:cNvSpPr>
          <p:nvPr>
            <p:ph type="body" idx="4294967295"/>
          </p:nvPr>
        </p:nvSpPr>
        <p:spPr/>
        <p:txBody>
          <a:bodyPr/>
          <a:lstStyle/>
          <a:p>
            <a:pPr marL="609600" indent="-609600">
              <a:buFont typeface="Wingdings" pitchFamily="2" charset="2"/>
              <a:buAutoNum type="arabicPeriod"/>
            </a:pPr>
            <a:r>
              <a:rPr lang="en-US" sz="2800" smtClean="0"/>
              <a:t>Promote and evaluate access to care</a:t>
            </a:r>
          </a:p>
          <a:p>
            <a:pPr marL="609600" indent="-609600">
              <a:buFont typeface="Wingdings" pitchFamily="2" charset="2"/>
              <a:buAutoNum type="arabicPeriod"/>
            </a:pPr>
            <a:r>
              <a:rPr lang="en-US" sz="2800" smtClean="0"/>
              <a:t>Improve measures for populations served through integrated delivery system</a:t>
            </a:r>
          </a:p>
          <a:p>
            <a:pPr marL="609600" indent="-609600">
              <a:buFont typeface="Wingdings" pitchFamily="2" charset="2"/>
              <a:buAutoNum type="arabicPeriod"/>
            </a:pPr>
            <a:r>
              <a:rPr lang="en-US" sz="2800" smtClean="0"/>
              <a:t>Achieve statistically significant improvements on PIPs</a:t>
            </a:r>
          </a:p>
          <a:p>
            <a:pPr marL="609600" indent="-609600">
              <a:buFont typeface="Wingdings" pitchFamily="2" charset="2"/>
              <a:buAutoNum type="arabicPeriod"/>
            </a:pPr>
            <a:r>
              <a:rPr lang="en-US" sz="2800" smtClean="0"/>
              <a:t>Achieve statistically significant improvement on quality measures</a:t>
            </a:r>
          </a:p>
          <a:p>
            <a:pPr marL="609600" indent="-609600">
              <a:buFont typeface="Wingdings" pitchFamily="2" charset="2"/>
              <a:buAutoNum type="arabicPeriod"/>
            </a:pPr>
            <a:r>
              <a:rPr lang="en-US" sz="2800" smtClean="0"/>
              <a:t>Leverage American Indian care management program to improve outcomes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4"/>
          <p:cNvSpPr>
            <a:spLocks noGrp="1" noChangeArrowheads="1"/>
          </p:cNvSpPr>
          <p:nvPr>
            <p:ph type="title" idx="4294967295"/>
          </p:nvPr>
        </p:nvSpPr>
        <p:spPr/>
        <p:txBody>
          <a:bodyPr/>
          <a:lstStyle/>
          <a:p>
            <a:r>
              <a:rPr lang="en-US" smtClean="0"/>
              <a:t>Success of PIPs</a:t>
            </a:r>
          </a:p>
        </p:txBody>
      </p:sp>
      <p:graphicFrame>
        <p:nvGraphicFramePr>
          <p:cNvPr id="42055" name="Group 71"/>
          <p:cNvGraphicFramePr>
            <a:graphicFrameLocks noGrp="1"/>
          </p:cNvGraphicFramePr>
          <p:nvPr>
            <p:ph idx="4294967295"/>
          </p:nvPr>
        </p:nvGraphicFramePr>
        <p:xfrm>
          <a:off x="457200" y="1828800"/>
          <a:ext cx="8229600" cy="3989390"/>
        </p:xfrm>
        <a:graphic>
          <a:graphicData uri="http://schemas.openxmlformats.org/drawingml/2006/table">
            <a:tbl>
              <a:tblPr/>
              <a:tblGrid>
                <a:gridCol w="3505200"/>
                <a:gridCol w="1600200"/>
                <a:gridCol w="1524000"/>
                <a:gridCol w="1600200"/>
              </a:tblGrid>
              <a:tr h="538163">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Measure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Years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Baseline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Final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Influenza vaccine refusal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2007-12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59.4%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36.2%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6575">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Report vaccines to ASIIS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2005-08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74.2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88.2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3-8 year old dental visits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2003-08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52.2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65.4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HBA1C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2001-04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60.8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79.5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Advanced Directives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2008-10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41.8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64.7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6575">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Appropriate pharmacological therapy - asthma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2006-10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81.1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bg2"/>
                        </a:buClr>
                        <a:buSzPct val="70000"/>
                        <a:buFont typeface="Wingdings" pitchFamily="2" charset="2"/>
                        <a:buNone/>
                        <a:tabLst/>
                      </a:pPr>
                      <a:r>
                        <a:rPr kumimoji="0" lang="en-US" sz="2200" b="0" i="0" u="none" strike="noStrike" cap="none" normalizeH="0" baseline="0" smtClean="0">
                          <a:ln>
                            <a:noFill/>
                          </a:ln>
                          <a:solidFill>
                            <a:schemeClr val="tx1"/>
                          </a:solidFill>
                          <a:effectLst/>
                          <a:latin typeface="Times New Roman" pitchFamily="18" charset="0"/>
                        </a:rPr>
                        <a:t>96.3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p:txBody>
          <a:bodyPr/>
          <a:lstStyle/>
          <a:p>
            <a:r>
              <a:rPr lang="en-US" sz="3200" smtClean="0"/>
              <a:t>Goal 3-Reduce fragmentation in healthcare through integrating delivery systems</a:t>
            </a:r>
          </a:p>
        </p:txBody>
      </p:sp>
      <p:sp>
        <p:nvSpPr>
          <p:cNvPr id="96259" name="Rectangle 3"/>
          <p:cNvSpPr>
            <a:spLocks noGrp="1" noChangeArrowheads="1"/>
          </p:cNvSpPr>
          <p:nvPr>
            <p:ph type="body" idx="4294967295"/>
          </p:nvPr>
        </p:nvSpPr>
        <p:spPr/>
        <p:txBody>
          <a:bodyPr/>
          <a:lstStyle/>
          <a:p>
            <a:pPr marL="609600" indent="-609600">
              <a:buFont typeface="Wingdings" pitchFamily="2" charset="2"/>
              <a:buAutoNum type="arabicPeriod"/>
            </a:pPr>
            <a:r>
              <a:rPr lang="en-US" smtClean="0"/>
              <a:t>Align and integrate model for CRS, SMI and dual eligible members</a:t>
            </a:r>
          </a:p>
          <a:p>
            <a:pPr marL="609600" indent="-609600">
              <a:buFont typeface="Wingdings" pitchFamily="2" charset="2"/>
              <a:buAutoNum type="arabicPeriod"/>
            </a:pPr>
            <a:r>
              <a:rPr lang="en-US" smtClean="0"/>
              <a:t>Build care coordination opportunities in the AHCCCS system</a:t>
            </a:r>
          </a:p>
          <a:p>
            <a:pPr marL="609600" indent="-609600">
              <a:buFont typeface="Wingdings" pitchFamily="2" charset="2"/>
              <a:buAutoNum type="arabicPeriod"/>
            </a:pPr>
            <a:r>
              <a:rPr lang="en-US" smtClean="0"/>
              <a:t>Build analytics into actionable solutions</a:t>
            </a:r>
          </a:p>
          <a:p>
            <a:pPr marL="609600" indent="-609600">
              <a:buFont typeface="Wingdings" pitchFamily="2" charset="2"/>
              <a:buAutoNum type="arabicPeriod"/>
            </a:pPr>
            <a:r>
              <a:rPr lang="en-US" smtClean="0"/>
              <a:t>Leverage HIT investments to create more data flow in healthcare delivery system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609600"/>
            <a:ext cx="8229600" cy="1143000"/>
          </a:xfrm>
        </p:spPr>
        <p:txBody>
          <a:bodyPr/>
          <a:lstStyle/>
          <a:p>
            <a:pPr eaLnBrk="1" hangingPunct="1"/>
            <a:r>
              <a:rPr lang="en-US" smtClean="0"/>
              <a:t>Triple Crown Procurements</a:t>
            </a:r>
          </a:p>
        </p:txBody>
      </p:sp>
      <p:sp>
        <p:nvSpPr>
          <p:cNvPr id="3" name="Content Placeholder 2"/>
          <p:cNvSpPr>
            <a:spLocks noGrp="1"/>
          </p:cNvSpPr>
          <p:nvPr>
            <p:ph idx="1"/>
          </p:nvPr>
        </p:nvSpPr>
        <p:spPr/>
        <p:txBody>
          <a:bodyPr/>
          <a:lstStyle/>
          <a:p>
            <a:pPr marL="0" indent="0" eaLnBrk="1" hangingPunct="1">
              <a:buFont typeface="Wingdings" pitchFamily="2" charset="2"/>
              <a:buNone/>
            </a:pPr>
            <a:r>
              <a:rPr lang="en-US" sz="2500" smtClean="0"/>
              <a:t>October 1, 2013 start date for potentially 5 years</a:t>
            </a:r>
          </a:p>
          <a:p>
            <a:pPr marL="0" indent="0" eaLnBrk="1" hangingPunct="1"/>
            <a:r>
              <a:rPr lang="en-US" sz="2500" smtClean="0"/>
              <a:t>Maricopa RBHA – $5 billion plus – Integrated System for members with SMI</a:t>
            </a:r>
          </a:p>
          <a:p>
            <a:pPr marL="0" indent="0" eaLnBrk="1" hangingPunct="1"/>
            <a:r>
              <a:rPr lang="en-US" sz="2500" smtClean="0"/>
              <a:t>Statewide Acute Care – roughly $33 billion (with expansion)</a:t>
            </a:r>
          </a:p>
          <a:p>
            <a:pPr marL="0" indent="0" eaLnBrk="1" hangingPunct="1"/>
            <a:r>
              <a:rPr lang="en-US" sz="2500" smtClean="0"/>
              <a:t>CRS Program - $1.0 billion – Integrate program</a:t>
            </a:r>
          </a:p>
          <a:p>
            <a:pPr marL="0" indent="0" eaLnBrk="1" hangingPunct="1"/>
            <a:r>
              <a:rPr lang="en-US" sz="2500" smtClean="0"/>
              <a:t>Competition - Rates down 2.8% - roughly $100 m in year 1</a:t>
            </a:r>
          </a:p>
          <a:p>
            <a:pPr marL="0" indent="0" eaLnBrk="1" hangingPunct="1"/>
            <a:r>
              <a:rPr lang="en-US" sz="2500" smtClean="0"/>
              <a:t>Total 3 bid protests – 2 RBHA – 1 acute </a:t>
            </a:r>
          </a:p>
          <a:p>
            <a:pPr marL="0" indent="0" eaLnBrk="1" hangingPunct="1"/>
            <a:r>
              <a:rPr lang="en-US" sz="2500" smtClean="0"/>
              <a:t>Transition – 171,000 members – Maricopa RBHA</a:t>
            </a:r>
          </a:p>
          <a:p>
            <a:pPr marL="0" indent="0" eaLnBrk="1" hangingPunct="1"/>
            <a:r>
              <a:rPr lang="en-US" sz="2500" smtClean="0"/>
              <a:t>Integration results much broader – Maricopa RBHA - CRS</a:t>
            </a:r>
          </a:p>
          <a:p>
            <a:pPr marL="0" indent="0" eaLnBrk="1" hangingPunct="1"/>
            <a:endParaRPr lang="en-US" sz="2400" smtClean="0"/>
          </a:p>
          <a:p>
            <a:pPr marL="0" indent="0" eaLnBrk="1" hangingPunct="1"/>
            <a:endParaRPr lang="en-US" smtClean="0"/>
          </a:p>
        </p:txBody>
      </p:sp>
      <p:sp>
        <p:nvSpPr>
          <p:cNvPr id="37891"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37892" name="Slide Number Placeholder 4"/>
          <p:cNvSpPr>
            <a:spLocks noGrp="1"/>
          </p:cNvSpPr>
          <p:nvPr>
            <p:ph type="sldNum" sz="quarter" idx="11"/>
          </p:nvPr>
        </p:nvSpPr>
        <p:spPr>
          <a:noFill/>
          <a:ln>
            <a:miter lim="800000"/>
            <a:headEnd/>
            <a:tailEnd/>
          </a:ln>
        </p:spPr>
        <p:txBody>
          <a:bodyPr/>
          <a:lstStyle/>
          <a:p>
            <a:fld id="{6187DD2B-B70F-4700-ACEF-5F1EEB61DCD6}" type="slidenum">
              <a:rPr lang="en-US" smtClean="0">
                <a:cs typeface="Arial" charset="0"/>
              </a:rPr>
              <a:pPr/>
              <a:t>25</a:t>
            </a:fld>
            <a:endParaRPr lang="en-US" smtClean="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457200" y="609600"/>
            <a:ext cx="8229600" cy="1143000"/>
          </a:xfrm>
        </p:spPr>
        <p:txBody>
          <a:bodyPr/>
          <a:lstStyle/>
          <a:p>
            <a:pPr eaLnBrk="1" hangingPunct="1"/>
            <a:r>
              <a:rPr lang="en-US" smtClean="0"/>
              <a:t>Future Integration Opportunities</a:t>
            </a:r>
          </a:p>
        </p:txBody>
      </p:sp>
      <p:sp>
        <p:nvSpPr>
          <p:cNvPr id="3" name="Content Placeholder 2"/>
          <p:cNvSpPr>
            <a:spLocks noGrp="1"/>
          </p:cNvSpPr>
          <p:nvPr>
            <p:ph idx="1"/>
          </p:nvPr>
        </p:nvSpPr>
        <p:spPr/>
        <p:txBody>
          <a:bodyPr/>
          <a:lstStyle/>
          <a:p>
            <a:pPr eaLnBrk="1" hangingPunct="1">
              <a:defRPr/>
            </a:pPr>
            <a:r>
              <a:rPr lang="en-US" sz="2400" dirty="0" smtClean="0"/>
              <a:t>Greater AZ RBHA </a:t>
            </a:r>
          </a:p>
          <a:p>
            <a:pPr lvl="1" eaLnBrk="1" hangingPunct="1">
              <a:defRPr/>
            </a:pPr>
            <a:r>
              <a:rPr lang="en-US" sz="2400" dirty="0" smtClean="0"/>
              <a:t>Engage in stakeholder/community dialogue</a:t>
            </a:r>
          </a:p>
          <a:p>
            <a:pPr lvl="1" eaLnBrk="1" hangingPunct="1">
              <a:defRPr/>
            </a:pPr>
            <a:r>
              <a:rPr lang="en-US" sz="2400" dirty="0" smtClean="0"/>
              <a:t>Further integration for members with SMI?</a:t>
            </a:r>
          </a:p>
          <a:p>
            <a:pPr lvl="1" eaLnBrk="1" hangingPunct="1">
              <a:defRPr/>
            </a:pPr>
            <a:r>
              <a:rPr lang="en-US" sz="2400" dirty="0" smtClean="0"/>
              <a:t>Opportunities for Children? CMDP? GMH/SA?</a:t>
            </a:r>
          </a:p>
          <a:p>
            <a:pPr eaLnBrk="1" hangingPunct="1">
              <a:defRPr/>
            </a:pPr>
            <a:r>
              <a:rPr lang="en-US" sz="2400" dirty="0" smtClean="0"/>
              <a:t>CRS</a:t>
            </a:r>
          </a:p>
          <a:p>
            <a:pPr lvl="1" eaLnBrk="1" hangingPunct="1">
              <a:defRPr/>
            </a:pPr>
            <a:r>
              <a:rPr lang="en-US" sz="2400" dirty="0" smtClean="0"/>
              <a:t>Engage in stakeholder dialogue</a:t>
            </a:r>
          </a:p>
          <a:p>
            <a:pPr lvl="1" eaLnBrk="1" hangingPunct="1">
              <a:defRPr/>
            </a:pPr>
            <a:r>
              <a:rPr lang="en-US" sz="2400" dirty="0" smtClean="0"/>
              <a:t>Determine timing and opportunity for members with a  Developmental Disability</a:t>
            </a:r>
          </a:p>
          <a:p>
            <a:pPr lvl="1" eaLnBrk="1" hangingPunct="1">
              <a:defRPr/>
            </a:pPr>
            <a:r>
              <a:rPr lang="en-US" sz="2400" dirty="0" smtClean="0"/>
              <a:t>Ability to establish choice option?</a:t>
            </a:r>
          </a:p>
          <a:p>
            <a:pPr eaLnBrk="1" hangingPunct="1">
              <a:defRPr/>
            </a:pPr>
            <a:r>
              <a:rPr lang="en-US" sz="2400" dirty="0" smtClean="0"/>
              <a:t>Continue to pursue opportunities to share data</a:t>
            </a:r>
          </a:p>
          <a:p>
            <a:pPr eaLnBrk="1" hangingPunct="1">
              <a:defRPr/>
            </a:pPr>
            <a:endParaRPr lang="en-US" dirty="0" smtClean="0"/>
          </a:p>
          <a:p>
            <a:pPr marL="0" indent="0" eaLnBrk="1" hangingPunct="1">
              <a:buFont typeface="Wingdings" pitchFamily="2" charset="2"/>
              <a:buNone/>
              <a:defRPr/>
            </a:pPr>
            <a:endParaRPr lang="en-US" sz="2400" dirty="0" smtClean="0"/>
          </a:p>
          <a:p>
            <a:pPr marL="0" indent="0" eaLnBrk="1" hangingPunct="1">
              <a:buFont typeface="Wingdings" pitchFamily="2" charset="2"/>
              <a:buNone/>
              <a:defRPr/>
            </a:pPr>
            <a:endParaRPr lang="en-US" dirty="0" smtClean="0"/>
          </a:p>
          <a:p>
            <a:pPr lvl="2" eaLnBrk="1" hangingPunct="1">
              <a:defRPr/>
            </a:pPr>
            <a:endParaRPr lang="en-US" dirty="0" smtClean="0"/>
          </a:p>
        </p:txBody>
      </p:sp>
      <p:sp>
        <p:nvSpPr>
          <p:cNvPr id="41987"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41988" name="Slide Number Placeholder 4"/>
          <p:cNvSpPr>
            <a:spLocks noGrp="1"/>
          </p:cNvSpPr>
          <p:nvPr>
            <p:ph type="sldNum" sz="quarter" idx="11"/>
          </p:nvPr>
        </p:nvSpPr>
        <p:spPr>
          <a:noFill/>
          <a:ln>
            <a:miter lim="800000"/>
            <a:headEnd/>
            <a:tailEnd/>
          </a:ln>
        </p:spPr>
        <p:txBody>
          <a:bodyPr/>
          <a:lstStyle/>
          <a:p>
            <a:fld id="{98290D24-8479-4D4E-8CB2-27FAC2F25110}" type="slidenum">
              <a:rPr lang="en-US" smtClean="0">
                <a:cs typeface="Arial" charset="0"/>
              </a:rPr>
              <a:pPr/>
              <a:t>26</a:t>
            </a:fld>
            <a:endParaRPr lang="en-US" smtClean="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Number Placeholder 4"/>
          <p:cNvSpPr>
            <a:spLocks noGrp="1"/>
          </p:cNvSpPr>
          <p:nvPr>
            <p:ph type="sldNum" sz="quarter" idx="11"/>
          </p:nvPr>
        </p:nvSpPr>
        <p:spPr>
          <a:noFill/>
          <a:ln>
            <a:miter lim="800000"/>
            <a:headEnd/>
            <a:tailEnd/>
          </a:ln>
        </p:spPr>
        <p:txBody>
          <a:bodyPr/>
          <a:lstStyle/>
          <a:p>
            <a:fld id="{76FB2BD8-AC25-4EB3-BC70-717178A5F51F}" type="slidenum">
              <a:rPr lang="en-US" smtClean="0">
                <a:cs typeface="Arial" charset="0"/>
              </a:rPr>
              <a:pPr/>
              <a:t>27</a:t>
            </a:fld>
            <a:endParaRPr lang="en-US" smtClean="0">
              <a:cs typeface="Arial" charset="0"/>
            </a:endParaRPr>
          </a:p>
        </p:txBody>
      </p:sp>
      <p:sp>
        <p:nvSpPr>
          <p:cNvPr id="44034" name="Rectangle 2"/>
          <p:cNvSpPr>
            <a:spLocks noGrp="1" noChangeArrowheads="1"/>
          </p:cNvSpPr>
          <p:nvPr>
            <p:ph type="title"/>
          </p:nvPr>
        </p:nvSpPr>
        <p:spPr>
          <a:xfrm>
            <a:off x="457200" y="914400"/>
            <a:ext cx="8229600" cy="838200"/>
          </a:xfrm>
        </p:spPr>
        <p:txBody>
          <a:bodyPr/>
          <a:lstStyle/>
          <a:p>
            <a:pPr eaLnBrk="1" hangingPunct="1"/>
            <a:r>
              <a:rPr lang="en-US" smtClean="0"/>
              <a:t>Duals Demonstration Update</a:t>
            </a:r>
          </a:p>
        </p:txBody>
      </p:sp>
      <p:sp>
        <p:nvSpPr>
          <p:cNvPr id="91139" name="Rectangle 3"/>
          <p:cNvSpPr>
            <a:spLocks noGrp="1" noChangeArrowheads="1"/>
          </p:cNvSpPr>
          <p:nvPr>
            <p:ph type="body" idx="1"/>
          </p:nvPr>
        </p:nvSpPr>
        <p:spPr/>
        <p:txBody>
          <a:bodyPr/>
          <a:lstStyle/>
          <a:p>
            <a:pPr eaLnBrk="1" hangingPunct="1">
              <a:lnSpc>
                <a:spcPct val="90000"/>
              </a:lnSpc>
              <a:defRPr/>
            </a:pPr>
            <a:r>
              <a:rPr lang="en-US" sz="2000" dirty="0" smtClean="0"/>
              <a:t>May 2012 AHCCCS submitted Demonstration Proposal to CMS for</a:t>
            </a:r>
            <a:r>
              <a:rPr lang="en-US" sz="2000" dirty="0"/>
              <a:t>: </a:t>
            </a:r>
          </a:p>
          <a:p>
            <a:pPr lvl="1" eaLnBrk="1" hangingPunct="1">
              <a:lnSpc>
                <a:spcPct val="90000"/>
              </a:lnSpc>
              <a:defRPr/>
            </a:pPr>
            <a:r>
              <a:rPr lang="en-US" sz="2000" dirty="0"/>
              <a:t>ALTCS EPD </a:t>
            </a:r>
            <a:r>
              <a:rPr lang="en-US" sz="2000" dirty="0" smtClean="0"/>
              <a:t>– Maricopa </a:t>
            </a:r>
            <a:r>
              <a:rPr lang="en-US" sz="2000" dirty="0"/>
              <a:t>Members with SMI </a:t>
            </a:r>
            <a:r>
              <a:rPr lang="en-US" sz="2000" dirty="0" smtClean="0"/>
              <a:t>- Acute </a:t>
            </a:r>
            <a:r>
              <a:rPr lang="en-US" sz="2000" dirty="0"/>
              <a:t>Care </a:t>
            </a:r>
            <a:endParaRPr lang="en-US" sz="2000" dirty="0" smtClean="0"/>
          </a:p>
          <a:p>
            <a:pPr eaLnBrk="1" hangingPunct="1">
              <a:lnSpc>
                <a:spcPct val="90000"/>
              </a:lnSpc>
              <a:defRPr/>
            </a:pPr>
            <a:r>
              <a:rPr lang="en-US" sz="2000" dirty="0" smtClean="0"/>
              <a:t>GOAL</a:t>
            </a:r>
            <a:r>
              <a:rPr lang="en-US" sz="2000" dirty="0"/>
              <a:t>: 1-1-14 -  100,000 dual </a:t>
            </a:r>
            <a:r>
              <a:rPr lang="en-US" sz="2000" dirty="0" smtClean="0"/>
              <a:t>eligible in </a:t>
            </a:r>
            <a:r>
              <a:rPr lang="en-US" sz="2000" dirty="0"/>
              <a:t>an integrated plan</a:t>
            </a:r>
          </a:p>
          <a:p>
            <a:pPr eaLnBrk="1" hangingPunct="1">
              <a:lnSpc>
                <a:spcPct val="90000"/>
              </a:lnSpc>
              <a:defRPr/>
            </a:pPr>
            <a:r>
              <a:rPr lang="en-US" sz="2000" dirty="0" smtClean="0"/>
              <a:t>RFP Dual Track for Duals – If no Demo plans must be SNPs</a:t>
            </a:r>
          </a:p>
          <a:p>
            <a:pPr eaLnBrk="1" hangingPunct="1">
              <a:lnSpc>
                <a:spcPct val="90000"/>
              </a:lnSpc>
              <a:defRPr/>
            </a:pPr>
            <a:r>
              <a:rPr lang="en-US" sz="2000" dirty="0" smtClean="0"/>
              <a:t>January 2013 letter to CMS stating concerns – decision by April</a:t>
            </a:r>
          </a:p>
          <a:p>
            <a:pPr lvl="1" eaLnBrk="1" hangingPunct="1">
              <a:lnSpc>
                <a:spcPct val="90000"/>
              </a:lnSpc>
              <a:defRPr/>
            </a:pPr>
            <a:r>
              <a:rPr lang="en-US" sz="2000" dirty="0" smtClean="0"/>
              <a:t>January 1, 2014 cannot slip - What happens in 3 years – path forward</a:t>
            </a:r>
          </a:p>
          <a:p>
            <a:pPr lvl="1" eaLnBrk="1" hangingPunct="1">
              <a:lnSpc>
                <a:spcPct val="90000"/>
              </a:lnSpc>
              <a:defRPr/>
            </a:pPr>
            <a:r>
              <a:rPr lang="en-US" sz="2000" dirty="0" smtClean="0"/>
              <a:t>Capitation Rates </a:t>
            </a:r>
          </a:p>
          <a:p>
            <a:pPr eaLnBrk="1" hangingPunct="1">
              <a:lnSpc>
                <a:spcPct val="90000"/>
              </a:lnSpc>
              <a:defRPr/>
            </a:pPr>
            <a:r>
              <a:rPr lang="en-US" sz="2000" dirty="0" smtClean="0"/>
              <a:t>April letter to CMS withdrawing from demonstration </a:t>
            </a:r>
          </a:p>
          <a:p>
            <a:pPr eaLnBrk="1" hangingPunct="1">
              <a:lnSpc>
                <a:spcPct val="90000"/>
              </a:lnSpc>
              <a:defRPr/>
            </a:pPr>
            <a:r>
              <a:rPr lang="en-US" sz="2000" dirty="0" smtClean="0"/>
              <a:t>State will pursue other alignment initiatives – </a:t>
            </a:r>
          </a:p>
          <a:p>
            <a:pPr lvl="1" eaLnBrk="1" hangingPunct="1">
              <a:lnSpc>
                <a:spcPct val="90000"/>
              </a:lnSpc>
              <a:defRPr/>
            </a:pPr>
            <a:r>
              <a:rPr lang="en-US" sz="2000" dirty="0" smtClean="0"/>
              <a:t>Leverage DSNP model – work with other states NAMD</a:t>
            </a:r>
          </a:p>
          <a:p>
            <a:pPr lvl="1" eaLnBrk="1" hangingPunct="1">
              <a:lnSpc>
                <a:spcPct val="90000"/>
              </a:lnSpc>
              <a:defRPr/>
            </a:pPr>
            <a:r>
              <a:rPr lang="en-US" sz="2000" dirty="0" smtClean="0"/>
              <a:t>Member education</a:t>
            </a:r>
          </a:p>
          <a:p>
            <a:pPr lvl="1" eaLnBrk="1" hangingPunct="1">
              <a:lnSpc>
                <a:spcPct val="90000"/>
              </a:lnSpc>
              <a:defRPr/>
            </a:pPr>
            <a:r>
              <a:rPr lang="en-US" sz="2000" dirty="0" smtClean="0"/>
              <a:t>Evaluate integration of BH services for GM/SA – 2014 or 2015</a:t>
            </a:r>
          </a:p>
          <a:p>
            <a:pPr lvl="1" eaLnBrk="1" hangingPunct="1">
              <a:lnSpc>
                <a:spcPct val="90000"/>
              </a:lnSpc>
              <a:defRPr/>
            </a:pPr>
            <a:r>
              <a:rPr lang="en-US" sz="2000" dirty="0" smtClean="0"/>
              <a:t>Leverage Medicare part A, B, D and </a:t>
            </a:r>
            <a:r>
              <a:rPr lang="en-US" sz="2000" smtClean="0"/>
              <a:t>D-SNP data</a:t>
            </a:r>
            <a:endParaRPr lang="en-US" sz="2000" dirty="0" smtClean="0"/>
          </a:p>
          <a:p>
            <a:pPr marL="471487" lvl="1" indent="0" eaLnBrk="1" hangingPunct="1">
              <a:lnSpc>
                <a:spcPct val="90000"/>
              </a:lnSpc>
              <a:buFont typeface="Wingdings" pitchFamily="2" charset="2"/>
              <a:buNone/>
              <a:defRPr/>
            </a:pPr>
            <a:endParaRPr lang="en-US" sz="1700" dirty="0"/>
          </a:p>
          <a:p>
            <a:pPr eaLnBrk="1" hangingPunct="1">
              <a:lnSpc>
                <a:spcPct val="90000"/>
              </a:lnSpc>
              <a:defRPr/>
            </a:pPr>
            <a:endParaRPr lang="en-US" sz="2400" dirty="0"/>
          </a:p>
        </p:txBody>
      </p:sp>
      <p:sp>
        <p:nvSpPr>
          <p:cNvPr id="44036"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idx="4294967295"/>
          </p:nvPr>
        </p:nvSpPr>
        <p:spPr/>
        <p:txBody>
          <a:bodyPr/>
          <a:lstStyle/>
          <a:p>
            <a:r>
              <a:rPr lang="en-US" smtClean="0"/>
              <a:t>Care Coordination Opportunities</a:t>
            </a:r>
          </a:p>
        </p:txBody>
      </p:sp>
      <p:sp>
        <p:nvSpPr>
          <p:cNvPr id="100355" name="Rectangle 3"/>
          <p:cNvSpPr>
            <a:spLocks noGrp="1" noChangeArrowheads="1"/>
          </p:cNvSpPr>
          <p:nvPr>
            <p:ph type="body" idx="4294967295"/>
          </p:nvPr>
        </p:nvSpPr>
        <p:spPr/>
        <p:txBody>
          <a:bodyPr/>
          <a:lstStyle/>
          <a:p>
            <a:pPr marL="609600" indent="-609600">
              <a:buFont typeface="Wingdings" pitchFamily="2" charset="2"/>
              <a:buAutoNum type="arabicPeriod"/>
            </a:pPr>
            <a:r>
              <a:rPr lang="en-US" sz="2800" smtClean="0"/>
              <a:t>Medicare Data – Parts A, B, C and D</a:t>
            </a:r>
          </a:p>
          <a:p>
            <a:pPr marL="609600" indent="-609600">
              <a:buFont typeface="Wingdings" pitchFamily="2" charset="2"/>
              <a:buAutoNum type="arabicPeriod"/>
            </a:pPr>
            <a:r>
              <a:rPr lang="en-US" sz="2800" smtClean="0"/>
              <a:t>Behavioral health encounter data moving to AHCCCS plans</a:t>
            </a:r>
          </a:p>
          <a:p>
            <a:pPr marL="609600" indent="-609600">
              <a:buFont typeface="Wingdings" pitchFamily="2" charset="2"/>
              <a:buAutoNum type="arabicPeriod"/>
            </a:pPr>
            <a:r>
              <a:rPr lang="en-US" sz="2800" smtClean="0"/>
              <a:t>Physical health encounter data moving to RBHAs</a:t>
            </a:r>
          </a:p>
          <a:p>
            <a:pPr marL="609600" indent="-609600">
              <a:buFont typeface="Wingdings" pitchFamily="2" charset="2"/>
              <a:buAutoNum type="arabicPeriod"/>
            </a:pPr>
            <a:r>
              <a:rPr lang="en-US" sz="2800" smtClean="0"/>
              <a:t>Other encounter data shared for non-integrated members – DD – CRS – CMDP</a:t>
            </a:r>
          </a:p>
          <a:p>
            <a:pPr marL="609600" indent="-609600">
              <a:buFont typeface="Wingdings" pitchFamily="2" charset="2"/>
              <a:buAutoNum type="arabicPeriod"/>
            </a:pPr>
            <a:r>
              <a:rPr lang="en-US" sz="2800" smtClean="0"/>
              <a:t>Medicaid and Exchange member churn? </a:t>
            </a:r>
          </a:p>
          <a:p>
            <a:pPr marL="609600" indent="-609600">
              <a:buFont typeface="Wingdings" pitchFamily="2" charset="2"/>
              <a:buAutoNum type="arabicPeriod"/>
            </a:pPr>
            <a:r>
              <a:rPr lang="en-US" sz="2800" smtClean="0"/>
              <a:t>Data on I.H.S and 638 facility usage</a:t>
            </a:r>
          </a:p>
          <a:p>
            <a:pPr marL="1004888" lvl="1" indent="-533400">
              <a:buFont typeface="Wingdings" pitchFamily="2" charset="2"/>
              <a:buAutoNum type="arabicPeriod"/>
            </a:pPr>
            <a:endParaRPr lang="en-US" sz="24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57200" y="609600"/>
            <a:ext cx="8229600" cy="1143000"/>
          </a:xfrm>
        </p:spPr>
        <p:txBody>
          <a:bodyPr/>
          <a:lstStyle/>
          <a:p>
            <a:pPr eaLnBrk="1" hangingPunct="1"/>
            <a:r>
              <a:rPr lang="en-US" smtClean="0"/>
              <a:t>HIT Adoption</a:t>
            </a:r>
          </a:p>
        </p:txBody>
      </p:sp>
      <p:sp>
        <p:nvSpPr>
          <p:cNvPr id="48130" name="Content Placeholder 2"/>
          <p:cNvSpPr>
            <a:spLocks noGrp="1"/>
          </p:cNvSpPr>
          <p:nvPr>
            <p:ph idx="1"/>
          </p:nvPr>
        </p:nvSpPr>
        <p:spPr/>
        <p:txBody>
          <a:bodyPr/>
          <a:lstStyle/>
          <a:p>
            <a:pPr eaLnBrk="1" hangingPunct="1"/>
            <a:r>
              <a:rPr lang="en-US" sz="2700" smtClean="0"/>
              <a:t>Arizona use of E.H.Rs</a:t>
            </a:r>
          </a:p>
          <a:p>
            <a:pPr lvl="1" eaLnBrk="1" hangingPunct="1"/>
            <a:r>
              <a:rPr lang="en-US" sz="2700" smtClean="0"/>
              <a:t>2007-2009 – 45%</a:t>
            </a:r>
          </a:p>
          <a:p>
            <a:pPr lvl="1" eaLnBrk="1" hangingPunct="1"/>
            <a:r>
              <a:rPr lang="en-US" sz="2700" smtClean="0"/>
              <a:t>2009-2011 - 52%</a:t>
            </a:r>
          </a:p>
          <a:p>
            <a:pPr lvl="1" eaLnBrk="1" hangingPunct="1"/>
            <a:r>
              <a:rPr lang="en-US" sz="2700" smtClean="0"/>
              <a:t>2012 – 78%</a:t>
            </a:r>
          </a:p>
          <a:p>
            <a:pPr eaLnBrk="1" hangingPunct="1"/>
            <a:r>
              <a:rPr lang="en-US" sz="2700" smtClean="0"/>
              <a:t>E-trends 2011 to 2012</a:t>
            </a:r>
          </a:p>
          <a:p>
            <a:pPr lvl="1" eaLnBrk="1" hangingPunct="1"/>
            <a:r>
              <a:rPr lang="en-US" sz="2700" smtClean="0"/>
              <a:t>% of new/renewal prescriptions e-RX 34% to 61%</a:t>
            </a:r>
          </a:p>
          <a:p>
            <a:pPr lvl="1" eaLnBrk="1" hangingPunct="1"/>
            <a:r>
              <a:rPr lang="en-US" sz="2700" smtClean="0"/>
              <a:t>% of physicians actively e-RX 48%-57%</a:t>
            </a:r>
          </a:p>
          <a:p>
            <a:pPr lvl="1" eaLnBrk="1" hangingPunct="1"/>
            <a:r>
              <a:rPr lang="en-US" sz="2700" smtClean="0"/>
              <a:t>% of hospitals sharing electronic care summaries with unaffiliated providers 26%-56% </a:t>
            </a:r>
          </a:p>
          <a:p>
            <a:pPr lvl="1" eaLnBrk="1" hangingPunct="1"/>
            <a:endParaRPr lang="en-US" smtClean="0"/>
          </a:p>
        </p:txBody>
      </p:sp>
      <p:sp>
        <p:nvSpPr>
          <p:cNvPr id="48131"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48132" name="Slide Number Placeholder 4"/>
          <p:cNvSpPr>
            <a:spLocks noGrp="1"/>
          </p:cNvSpPr>
          <p:nvPr>
            <p:ph type="sldNum" sz="quarter" idx="11"/>
          </p:nvPr>
        </p:nvSpPr>
        <p:spPr>
          <a:noFill/>
          <a:ln>
            <a:miter lim="800000"/>
            <a:headEnd/>
            <a:tailEnd/>
          </a:ln>
        </p:spPr>
        <p:txBody>
          <a:bodyPr/>
          <a:lstStyle/>
          <a:p>
            <a:fld id="{4B6FBF5E-535E-4B73-A482-750049B29138}" type="slidenum">
              <a:rPr lang="en-US" smtClean="0">
                <a:cs typeface="Arial" charset="0"/>
              </a:rPr>
              <a:pPr/>
              <a:t>29</a:t>
            </a:fld>
            <a:endParaRPr lang="en-US" smtClean="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idx="4294967295"/>
          </p:nvPr>
        </p:nvSpPr>
        <p:spPr/>
        <p:txBody>
          <a:bodyPr/>
          <a:lstStyle/>
          <a:p>
            <a:pPr eaLnBrk="1" hangingPunct="1"/>
            <a:r>
              <a:rPr lang="en-US" smtClean="0"/>
              <a:t>Who are the Childless Adults</a:t>
            </a:r>
          </a:p>
        </p:txBody>
      </p:sp>
      <p:graphicFrame>
        <p:nvGraphicFramePr>
          <p:cNvPr id="5" name="Content Placeholder 4"/>
          <p:cNvGraphicFramePr>
            <a:graphicFrameLocks noGrp="1"/>
          </p:cNvGraphicFramePr>
          <p:nvPr>
            <p:ph idx="4294967295"/>
          </p:nvPr>
        </p:nvGraphicFramePr>
        <p:xfrm>
          <a:off x="914400" y="1905000"/>
          <a:ext cx="7696200" cy="3711367"/>
        </p:xfrm>
        <a:graphic>
          <a:graphicData uri="http://schemas.openxmlformats.org/drawingml/2006/table">
            <a:tbl>
              <a:tblPr firstRow="1" bandRow="1">
                <a:tableStyleId>{5C22544A-7EE6-4342-B048-85BDC9FD1C3A}</a:tableStyleId>
              </a:tblPr>
              <a:tblGrid>
                <a:gridCol w="3848100"/>
                <a:gridCol w="3848100"/>
              </a:tblGrid>
              <a:tr h="440318">
                <a:tc>
                  <a:txBody>
                    <a:bodyPr/>
                    <a:lstStyle/>
                    <a:p>
                      <a:pPr marL="0" algn="l" defTabSz="914400" rtl="0" eaLnBrk="1" fontAlgn="b" latinLnBrk="0" hangingPunct="1"/>
                      <a:r>
                        <a:rPr lang="en-US" sz="2000" b="1" i="0" u="none" strike="noStrike" kern="1200" baseline="0" dirty="0">
                          <a:solidFill>
                            <a:schemeClr val="bg1"/>
                          </a:solidFill>
                          <a:effectLst/>
                          <a:latin typeface="Calibri"/>
                          <a:ea typeface="+mn-ea"/>
                          <a:cs typeface="+mn-cs"/>
                        </a:rPr>
                        <a:t>Diagnosis Group</a:t>
                      </a:r>
                    </a:p>
                  </a:txBody>
                  <a:tcPr marL="9525" marR="9525" marT="9525" marB="0" anchor="b"/>
                </a:tc>
                <a:tc>
                  <a:txBody>
                    <a:bodyPr/>
                    <a:lstStyle/>
                    <a:p>
                      <a:pPr algn="ctr" fontAlgn="b"/>
                      <a:r>
                        <a:rPr lang="en-US" sz="1600" b="1" i="0" u="none" strike="noStrike" baseline="0" dirty="0">
                          <a:solidFill>
                            <a:schemeClr val="bg1"/>
                          </a:solidFill>
                          <a:effectLst/>
                          <a:latin typeface="Calibri"/>
                        </a:rPr>
                        <a:t>Estimated</a:t>
                      </a:r>
                      <a:r>
                        <a:rPr lang="en-US" sz="1600" b="1" i="0" u="none" strike="noStrike" dirty="0">
                          <a:solidFill>
                            <a:srgbClr val="000000"/>
                          </a:solidFill>
                          <a:effectLst/>
                          <a:latin typeface="Calibri"/>
                        </a:rPr>
                        <a:t> </a:t>
                      </a:r>
                      <a:r>
                        <a:rPr lang="en-US" sz="1600" b="1" i="0" u="none" strike="noStrike" kern="1200" baseline="0" dirty="0">
                          <a:solidFill>
                            <a:schemeClr val="bg1"/>
                          </a:solidFill>
                          <a:effectLst/>
                          <a:latin typeface="Calibri"/>
                          <a:ea typeface="+mn-ea"/>
                          <a:cs typeface="+mn-cs"/>
                        </a:rPr>
                        <a:t>Patient Numbers Using December 2013 Projected Enrollment (63,212)</a:t>
                      </a:r>
                    </a:p>
                  </a:txBody>
                  <a:tcPr marL="9525" marR="9525" marT="9525" marB="0" anchor="b"/>
                </a:tc>
              </a:tr>
              <a:tr h="292709">
                <a:tc>
                  <a:txBody>
                    <a:bodyPr/>
                    <a:lstStyle/>
                    <a:p>
                      <a:pPr algn="l" fontAlgn="b"/>
                      <a:r>
                        <a:rPr lang="en-US" sz="1400" b="0" i="0" u="none" strike="noStrike" dirty="0">
                          <a:solidFill>
                            <a:srgbClr val="000000"/>
                          </a:solidFill>
                          <a:effectLst/>
                          <a:latin typeface="Calibri"/>
                        </a:rPr>
                        <a:t> Infectious (E.G. HIV, Hepatitis) </a:t>
                      </a:r>
                    </a:p>
                  </a:txBody>
                  <a:tcPr marL="9525" marR="9525" marT="9525" marB="0" anchor="b"/>
                </a:tc>
                <a:tc>
                  <a:txBody>
                    <a:bodyPr/>
                    <a:lstStyle/>
                    <a:p>
                      <a:pPr algn="l" fontAlgn="b"/>
                      <a:r>
                        <a:rPr lang="en-US" sz="1400" b="0" i="0" u="none" strike="noStrike">
                          <a:solidFill>
                            <a:srgbClr val="000000"/>
                          </a:solidFill>
                          <a:effectLst/>
                          <a:latin typeface="Calibri"/>
                        </a:rPr>
                        <a:t>                                                13,870 </a:t>
                      </a:r>
                    </a:p>
                  </a:txBody>
                  <a:tcPr marL="9525" marR="9525" marT="9525" marB="0" anchor="b"/>
                </a:tc>
              </a:tr>
              <a:tr h="292709">
                <a:tc>
                  <a:txBody>
                    <a:bodyPr/>
                    <a:lstStyle/>
                    <a:p>
                      <a:pPr algn="l" fontAlgn="b"/>
                      <a:r>
                        <a:rPr lang="en-US" sz="1400" b="0" i="0" u="none" strike="noStrike" dirty="0">
                          <a:solidFill>
                            <a:srgbClr val="000000"/>
                          </a:solidFill>
                          <a:effectLst/>
                          <a:latin typeface="Calibri"/>
                        </a:rPr>
                        <a:t> Cancer </a:t>
                      </a:r>
                    </a:p>
                  </a:txBody>
                  <a:tcPr marL="9525" marR="9525" marT="9525" marB="0" anchor="b"/>
                </a:tc>
                <a:tc>
                  <a:txBody>
                    <a:bodyPr/>
                    <a:lstStyle/>
                    <a:p>
                      <a:pPr algn="l" fontAlgn="b"/>
                      <a:r>
                        <a:rPr lang="en-US" sz="1400" b="0" i="0" u="none" strike="noStrike" dirty="0">
                          <a:solidFill>
                            <a:srgbClr val="000000"/>
                          </a:solidFill>
                          <a:effectLst/>
                          <a:latin typeface="Calibri"/>
                        </a:rPr>
                        <a:t>                                                  4,701 </a:t>
                      </a:r>
                    </a:p>
                  </a:txBody>
                  <a:tcPr marL="9525" marR="9525" marT="9525" marB="0" anchor="b"/>
                </a:tc>
              </a:tr>
              <a:tr h="292709">
                <a:tc>
                  <a:txBody>
                    <a:bodyPr/>
                    <a:lstStyle/>
                    <a:p>
                      <a:pPr algn="l" fontAlgn="b"/>
                      <a:r>
                        <a:rPr lang="en-US" sz="1400" b="0" i="0" u="none" strike="noStrike" dirty="0">
                          <a:solidFill>
                            <a:srgbClr val="000000"/>
                          </a:solidFill>
                          <a:effectLst/>
                          <a:latin typeface="Calibri"/>
                        </a:rPr>
                        <a:t> Metabolic diseases and immunity disorders (</a:t>
                      </a:r>
                      <a:r>
                        <a:rPr lang="en-US" sz="1400" b="0" i="0" u="none" strike="noStrike" kern="1200" dirty="0">
                          <a:solidFill>
                            <a:srgbClr val="000000"/>
                          </a:solidFill>
                          <a:effectLst/>
                          <a:latin typeface="Calibri"/>
                          <a:ea typeface="+mn-ea"/>
                          <a:cs typeface="+mn-cs"/>
                        </a:rPr>
                        <a:t>Diabetes) </a:t>
                      </a:r>
                    </a:p>
                  </a:txBody>
                  <a:tcPr marL="9525" marR="9525" marT="9525" marB="0" anchor="b"/>
                </a:tc>
                <a:tc>
                  <a:txBody>
                    <a:bodyPr/>
                    <a:lstStyle/>
                    <a:p>
                      <a:pPr algn="l" fontAlgn="b"/>
                      <a:r>
                        <a:rPr lang="en-US" sz="1400" b="0" i="0" u="none" strike="noStrike" dirty="0">
                          <a:solidFill>
                            <a:srgbClr val="000000"/>
                          </a:solidFill>
                          <a:effectLst/>
                          <a:latin typeface="Calibri"/>
                        </a:rPr>
                        <a:t>                                                16,684 </a:t>
                      </a:r>
                    </a:p>
                  </a:txBody>
                  <a:tcPr marL="9525" marR="9525" marT="9525" marB="0" anchor="b"/>
                </a:tc>
              </a:tr>
              <a:tr h="292709">
                <a:tc>
                  <a:txBody>
                    <a:bodyPr/>
                    <a:lstStyle/>
                    <a:p>
                      <a:pPr algn="l" fontAlgn="b"/>
                      <a:r>
                        <a:rPr lang="en-US" sz="1400" b="0" i="0" u="none" strike="noStrike" dirty="0">
                          <a:solidFill>
                            <a:srgbClr val="000000"/>
                          </a:solidFill>
                          <a:effectLst/>
                          <a:latin typeface="Calibri"/>
                        </a:rPr>
                        <a:t> Blood and Blood-forming organs (</a:t>
                      </a:r>
                      <a:r>
                        <a:rPr lang="en-US" sz="1400" b="0" i="0" u="none" strike="noStrike" dirty="0" smtClean="0">
                          <a:solidFill>
                            <a:srgbClr val="000000"/>
                          </a:solidFill>
                          <a:effectLst/>
                          <a:latin typeface="Calibri"/>
                        </a:rPr>
                        <a:t>Anemia, hemophilia) </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b="0" i="0" u="none" strike="noStrike" dirty="0">
                          <a:solidFill>
                            <a:srgbClr val="000000"/>
                          </a:solidFill>
                          <a:effectLst/>
                          <a:latin typeface="Calibri"/>
                        </a:rPr>
                        <a:t>                                                  2,590 </a:t>
                      </a:r>
                    </a:p>
                  </a:txBody>
                  <a:tcPr marL="9525" marR="9525" marT="9525" marB="0" anchor="b"/>
                </a:tc>
              </a:tr>
              <a:tr h="292709">
                <a:tc>
                  <a:txBody>
                    <a:bodyPr/>
                    <a:lstStyle/>
                    <a:p>
                      <a:pPr algn="l" fontAlgn="b"/>
                      <a:r>
                        <a:rPr lang="en-US" sz="1400" b="0" i="0" u="none" strike="noStrike">
                          <a:solidFill>
                            <a:srgbClr val="000000"/>
                          </a:solidFill>
                          <a:effectLst/>
                          <a:latin typeface="Calibri"/>
                        </a:rPr>
                        <a:t> Mental Illness </a:t>
                      </a:r>
                    </a:p>
                  </a:txBody>
                  <a:tcPr marL="9525" marR="9525" marT="9525" marB="0" anchor="b"/>
                </a:tc>
                <a:tc>
                  <a:txBody>
                    <a:bodyPr/>
                    <a:lstStyle/>
                    <a:p>
                      <a:pPr algn="l" fontAlgn="b"/>
                      <a:r>
                        <a:rPr lang="en-US" sz="1400" b="0" i="0" u="none" strike="noStrike" dirty="0">
                          <a:solidFill>
                            <a:srgbClr val="000000"/>
                          </a:solidFill>
                          <a:effectLst/>
                          <a:latin typeface="Calibri"/>
                        </a:rPr>
                        <a:t>                                                17,309 </a:t>
                      </a:r>
                    </a:p>
                  </a:txBody>
                  <a:tcPr marL="9525" marR="9525" marT="9525" marB="0" anchor="b"/>
                </a:tc>
              </a:tr>
              <a:tr h="292709">
                <a:tc>
                  <a:txBody>
                    <a:bodyPr/>
                    <a:lstStyle/>
                    <a:p>
                      <a:pPr algn="l" fontAlgn="b"/>
                      <a:r>
                        <a:rPr lang="en-US" sz="1400" b="0" i="0" u="none" strike="noStrike">
                          <a:solidFill>
                            <a:srgbClr val="000000"/>
                          </a:solidFill>
                          <a:effectLst/>
                          <a:latin typeface="Calibri"/>
                        </a:rPr>
                        <a:t> Nervous System and Sense Organ Diseases </a:t>
                      </a:r>
                    </a:p>
                  </a:txBody>
                  <a:tcPr marL="9525" marR="9525" marT="9525" marB="0" anchor="b"/>
                </a:tc>
                <a:tc>
                  <a:txBody>
                    <a:bodyPr/>
                    <a:lstStyle/>
                    <a:p>
                      <a:pPr algn="l" fontAlgn="b"/>
                      <a:r>
                        <a:rPr lang="en-US" sz="1400" b="0" i="0" u="none" strike="noStrike" dirty="0">
                          <a:solidFill>
                            <a:srgbClr val="000000"/>
                          </a:solidFill>
                          <a:effectLst/>
                          <a:latin typeface="Calibri"/>
                        </a:rPr>
                        <a:t>                                                18,232 </a:t>
                      </a:r>
                    </a:p>
                  </a:txBody>
                  <a:tcPr marL="9525" marR="9525" marT="9525" marB="0" anchor="b"/>
                </a:tc>
              </a:tr>
              <a:tr h="292709">
                <a:tc>
                  <a:txBody>
                    <a:bodyPr/>
                    <a:lstStyle/>
                    <a:p>
                      <a:pPr algn="l" fontAlgn="b"/>
                      <a:r>
                        <a:rPr lang="en-US" sz="1400" b="0" i="0" u="none" strike="noStrike" dirty="0">
                          <a:solidFill>
                            <a:srgbClr val="000000"/>
                          </a:solidFill>
                          <a:effectLst/>
                          <a:latin typeface="Calibri"/>
                        </a:rPr>
                        <a:t> Heart and Circulatory System Diseases </a:t>
                      </a:r>
                    </a:p>
                  </a:txBody>
                  <a:tcPr marL="9525" marR="9525" marT="9525" marB="0" anchor="b"/>
                </a:tc>
                <a:tc>
                  <a:txBody>
                    <a:bodyPr/>
                    <a:lstStyle/>
                    <a:p>
                      <a:pPr algn="l" fontAlgn="b"/>
                      <a:r>
                        <a:rPr lang="en-US" sz="1400" b="0" i="0" u="none" strike="noStrike" dirty="0">
                          <a:solidFill>
                            <a:srgbClr val="000000"/>
                          </a:solidFill>
                          <a:effectLst/>
                          <a:latin typeface="Calibri"/>
                        </a:rPr>
                        <a:t>                                                17,254 </a:t>
                      </a:r>
                    </a:p>
                  </a:txBody>
                  <a:tcPr marL="9525" marR="9525" marT="9525" marB="0" anchor="b"/>
                </a:tc>
              </a:tr>
              <a:tr h="292709">
                <a:tc>
                  <a:txBody>
                    <a:bodyPr/>
                    <a:lstStyle/>
                    <a:p>
                      <a:pPr algn="l" fontAlgn="b"/>
                      <a:r>
                        <a:rPr lang="en-US" sz="1400" b="0" i="0" u="none" strike="noStrike">
                          <a:solidFill>
                            <a:srgbClr val="000000"/>
                          </a:solidFill>
                          <a:effectLst/>
                          <a:latin typeface="Calibri"/>
                        </a:rPr>
                        <a:t> Respiratory Diseases </a:t>
                      </a:r>
                    </a:p>
                  </a:txBody>
                  <a:tcPr marL="9525" marR="9525" marT="9525" marB="0" anchor="b"/>
                </a:tc>
                <a:tc>
                  <a:txBody>
                    <a:bodyPr/>
                    <a:lstStyle/>
                    <a:p>
                      <a:pPr algn="l" fontAlgn="b"/>
                      <a:r>
                        <a:rPr lang="en-US" sz="1400" b="0" i="0" u="none" strike="noStrike" dirty="0">
                          <a:solidFill>
                            <a:srgbClr val="000000"/>
                          </a:solidFill>
                          <a:effectLst/>
                          <a:latin typeface="Calibri"/>
                        </a:rPr>
                        <a:t>                                                21,082 </a:t>
                      </a:r>
                    </a:p>
                  </a:txBody>
                  <a:tcPr marL="9525" marR="9525" marT="9525" marB="0" anchor="b"/>
                </a:tc>
              </a:tr>
              <a:tr h="292709">
                <a:tc>
                  <a:txBody>
                    <a:bodyPr/>
                    <a:lstStyle/>
                    <a:p>
                      <a:pPr algn="l" fontAlgn="b"/>
                      <a:r>
                        <a:rPr lang="en-US" sz="1400" b="0" i="0" u="none" strike="noStrike">
                          <a:solidFill>
                            <a:srgbClr val="000000"/>
                          </a:solidFill>
                          <a:effectLst/>
                          <a:latin typeface="Calibri"/>
                        </a:rPr>
                        <a:t> Kidney Diseases </a:t>
                      </a:r>
                    </a:p>
                  </a:txBody>
                  <a:tcPr marL="9525" marR="9525" marT="9525" marB="0" anchor="b"/>
                </a:tc>
                <a:tc>
                  <a:txBody>
                    <a:bodyPr/>
                    <a:lstStyle/>
                    <a:p>
                      <a:pPr algn="l" fontAlgn="b"/>
                      <a:r>
                        <a:rPr lang="en-US" sz="1400" b="0" i="0" u="none" strike="noStrike" dirty="0">
                          <a:solidFill>
                            <a:srgbClr val="000000"/>
                          </a:solidFill>
                          <a:effectLst/>
                          <a:latin typeface="Calibri"/>
                        </a:rPr>
                        <a:t>                                                15,084 </a:t>
                      </a:r>
                    </a:p>
                  </a:txBody>
                  <a:tcPr marL="9525" marR="9525" marT="9525" marB="0" anchor="b"/>
                </a:tc>
              </a:tr>
              <a:tr h="292709">
                <a:tc>
                  <a:txBody>
                    <a:bodyPr/>
                    <a:lstStyle/>
                    <a:p>
                      <a:pPr algn="l" fontAlgn="b"/>
                      <a:r>
                        <a:rPr lang="en-US" sz="1400" b="0" i="0" u="none" strike="noStrike">
                          <a:solidFill>
                            <a:srgbClr val="000000"/>
                          </a:solidFill>
                          <a:effectLst/>
                          <a:latin typeface="Calibri"/>
                        </a:rPr>
                        <a:t> Injury and Poisoning </a:t>
                      </a:r>
                    </a:p>
                  </a:txBody>
                  <a:tcPr marL="9525" marR="9525" marT="9525" marB="0" anchor="b"/>
                </a:tc>
                <a:tc>
                  <a:txBody>
                    <a:bodyPr/>
                    <a:lstStyle/>
                    <a:p>
                      <a:pPr algn="l" fontAlgn="b"/>
                      <a:r>
                        <a:rPr lang="en-US" sz="1400" b="0" i="0" u="none" strike="noStrike" dirty="0">
                          <a:solidFill>
                            <a:srgbClr val="000000"/>
                          </a:solidFill>
                          <a:effectLst/>
                          <a:latin typeface="Calibri"/>
                        </a:rPr>
                        <a:t>                                                16,196 </a:t>
                      </a:r>
                    </a:p>
                  </a:txBody>
                  <a:tcPr marL="9525" marR="9525" marT="9525" marB="0" anchor="b"/>
                </a:tc>
              </a:tr>
            </a:tbl>
          </a:graphicData>
        </a:graphic>
      </p:graphicFrame>
      <p:graphicFrame>
        <p:nvGraphicFramePr>
          <p:cNvPr id="6" name="Table 5"/>
          <p:cNvGraphicFramePr>
            <a:graphicFrameLocks noGrp="1"/>
          </p:cNvGraphicFramePr>
          <p:nvPr/>
        </p:nvGraphicFramePr>
        <p:xfrm>
          <a:off x="457200" y="5715000"/>
          <a:ext cx="7315200" cy="466725"/>
        </p:xfrm>
        <a:graphic>
          <a:graphicData uri="http://schemas.openxmlformats.org/drawingml/2006/table">
            <a:tbl>
              <a:tblPr>
                <a:tableStyleId>{5C22544A-7EE6-4342-B048-85BDC9FD1C3A}</a:tableStyleId>
              </a:tblPr>
              <a:tblGrid>
                <a:gridCol w="7315200"/>
              </a:tblGrid>
              <a:tr h="419100">
                <a:tc>
                  <a:txBody>
                    <a:bodyPr/>
                    <a:lstStyle/>
                    <a:p>
                      <a:pPr algn="l" fontAlgn="t"/>
                      <a:r>
                        <a:rPr lang="en-US" sz="1000" u="none" strike="noStrike" dirty="0" smtClean="0">
                          <a:effectLst/>
                        </a:rPr>
                        <a:t>Patient </a:t>
                      </a:r>
                      <a:r>
                        <a:rPr lang="en-US" sz="1000" u="none" strike="noStrike" dirty="0">
                          <a:effectLst/>
                        </a:rPr>
                        <a:t>Numbers forecasted based on caseloads prior to the Impact of the Enrollment Freeze and Estimated Patient Numbers for December </a:t>
                      </a:r>
                      <a:r>
                        <a:rPr lang="en-US" sz="1000" u="none" strike="noStrike" dirty="0" smtClean="0">
                          <a:effectLst/>
                        </a:rPr>
                        <a:t>2013.  Includes only examples</a:t>
                      </a:r>
                      <a:r>
                        <a:rPr lang="en-US" sz="1000" u="none" strike="noStrike" baseline="0" dirty="0" smtClean="0">
                          <a:effectLst/>
                        </a:rPr>
                        <a:t> and is not an exhaustive list of AHCCCS payments.  Additional information on this study is available at www.azahcccs.gov.</a:t>
                      </a:r>
                      <a:endParaRPr lang="en-US" sz="1000" b="1" i="1" u="none" strike="noStrike" dirty="0">
                        <a:solidFill>
                          <a:srgbClr val="222222"/>
                        </a:solidFill>
                        <a:effectLst/>
                        <a:latin typeface="Calibri"/>
                      </a:endParaRPr>
                    </a:p>
                  </a:txBody>
                  <a:tcPr marL="9525" marR="9525" marT="9525" marB="0"/>
                </a:tc>
              </a:tr>
            </a:tbl>
          </a:graphicData>
        </a:graphic>
      </p:graphicFrame>
      <p:sp>
        <p:nvSpPr>
          <p:cNvPr id="84015" name="Slide Number Placeholder 28"/>
          <p:cNvSpPr txBox="1">
            <a:spLocks noGrp="1"/>
          </p:cNvSpPr>
          <p:nvPr/>
        </p:nvSpPr>
        <p:spPr bwMode="auto">
          <a:xfrm>
            <a:off x="4067175" y="6248400"/>
            <a:ext cx="457200" cy="365125"/>
          </a:xfrm>
          <a:prstGeom prst="rect">
            <a:avLst/>
          </a:prstGeom>
          <a:noFill/>
          <a:ln w="9525">
            <a:noFill/>
            <a:miter lim="800000"/>
            <a:headEnd/>
            <a:tailEnd/>
          </a:ln>
        </p:spPr>
        <p:txBody>
          <a:bodyPr/>
          <a:lstStyle/>
          <a:p>
            <a:pPr algn="r"/>
            <a:fld id="{24FC89BA-20C7-456A-A4E9-CB9069B81190}" type="slidenum">
              <a:rPr lang="en-US" sz="1400">
                <a:latin typeface="Arial" charset="0"/>
              </a:rPr>
              <a:pPr algn="r"/>
              <a:t>3</a:t>
            </a:fld>
            <a:endParaRPr lang="en-US" sz="1400">
              <a:latin typeface="Arial" charset="0"/>
            </a:endParaRPr>
          </a:p>
        </p:txBody>
      </p:sp>
      <p:sp>
        <p:nvSpPr>
          <p:cNvPr id="84016" name="Footer Placeholder 3"/>
          <p:cNvSpPr txBox="1">
            <a:spLocks noGrp="1"/>
          </p:cNvSpPr>
          <p:nvPr/>
        </p:nvSpPr>
        <p:spPr bwMode="auto">
          <a:xfrm>
            <a:off x="228600" y="6172200"/>
            <a:ext cx="8534400" cy="476250"/>
          </a:xfrm>
          <a:prstGeom prst="rect">
            <a:avLst/>
          </a:prstGeom>
          <a:noFill/>
          <a:ln w="9525">
            <a:noFill/>
            <a:miter lim="800000"/>
            <a:headEnd/>
            <a:tailEnd/>
          </a:ln>
        </p:spPr>
        <p:txBody>
          <a:bodyPr/>
          <a:lstStyle/>
          <a:p>
            <a:r>
              <a:rPr lang="en-US" sz="900">
                <a:latin typeface="Arial" charset="0"/>
              </a:rPr>
              <a:t>              </a:t>
            </a:r>
            <a:r>
              <a:rPr lang="en-US" sz="900" b="1">
                <a:latin typeface="Arial" charset="0"/>
              </a:rPr>
              <a:t>30 Years of Medicaid Innovation</a:t>
            </a:r>
          </a:p>
          <a:p>
            <a:r>
              <a:rPr lang="en-US" sz="900">
                <a:latin typeface="Arial" charset="0"/>
              </a:rPr>
              <a:t>              </a:t>
            </a:r>
            <a:r>
              <a:rPr lang="en-US" sz="900" i="1">
                <a:latin typeface="Arial" charset="0"/>
              </a:rPr>
              <a:t>Our first care is your health care</a:t>
            </a:r>
          </a:p>
          <a:p>
            <a:r>
              <a:rPr lang="en-US" sz="900" i="1">
                <a:latin typeface="Arial" charset="0"/>
              </a:rPr>
              <a:t>              Arizona Health Care Cost Containment System</a:t>
            </a:r>
          </a:p>
          <a:p>
            <a:endParaRPr lang="en-US" sz="900">
              <a:latin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Number Placeholder 5"/>
          <p:cNvSpPr>
            <a:spLocks noGrp="1"/>
          </p:cNvSpPr>
          <p:nvPr>
            <p:ph type="sldNum" sz="quarter" idx="11"/>
          </p:nvPr>
        </p:nvSpPr>
        <p:spPr>
          <a:xfrm>
            <a:off x="2133600" y="6248400"/>
            <a:ext cx="2133600" cy="457200"/>
          </a:xfrm>
          <a:noFill/>
          <a:ln>
            <a:miter lim="800000"/>
            <a:headEnd/>
            <a:tailEnd/>
          </a:ln>
        </p:spPr>
        <p:txBody>
          <a:bodyPr/>
          <a:lstStyle/>
          <a:p>
            <a:fld id="{11D3ABFD-2F9D-45AC-AEFE-4F8FD143AFCE}" type="slidenum">
              <a:rPr lang="en-US" altLang="en-US" smtClean="0">
                <a:cs typeface="Arial" charset="0"/>
              </a:rPr>
              <a:pPr/>
              <a:t>30</a:t>
            </a:fld>
            <a:endParaRPr lang="en-US" altLang="en-US" smtClean="0">
              <a:cs typeface="Arial" charset="0"/>
            </a:endParaRPr>
          </a:p>
        </p:txBody>
      </p:sp>
      <p:sp>
        <p:nvSpPr>
          <p:cNvPr id="49154" name="Rectangle 2"/>
          <p:cNvSpPr>
            <a:spLocks noGrp="1" noChangeArrowheads="1"/>
          </p:cNvSpPr>
          <p:nvPr>
            <p:ph type="title"/>
          </p:nvPr>
        </p:nvSpPr>
        <p:spPr>
          <a:xfrm>
            <a:off x="457200" y="609600"/>
            <a:ext cx="8229600" cy="1143000"/>
          </a:xfrm>
        </p:spPr>
        <p:txBody>
          <a:bodyPr/>
          <a:lstStyle/>
          <a:p>
            <a:pPr eaLnBrk="1" hangingPunct="1"/>
            <a:r>
              <a:rPr lang="en-US" smtClean="0"/>
              <a:t>Health Information Technology</a:t>
            </a:r>
          </a:p>
        </p:txBody>
      </p:sp>
      <p:sp>
        <p:nvSpPr>
          <p:cNvPr id="64516" name="Rectangle 3"/>
          <p:cNvSpPr>
            <a:spLocks noGrp="1" noChangeArrowheads="1"/>
          </p:cNvSpPr>
          <p:nvPr>
            <p:ph type="body" idx="1"/>
          </p:nvPr>
        </p:nvSpPr>
        <p:spPr/>
        <p:txBody>
          <a:bodyPr/>
          <a:lstStyle/>
          <a:p>
            <a:pPr eaLnBrk="1" hangingPunct="1">
              <a:defRPr/>
            </a:pPr>
            <a:r>
              <a:rPr lang="en-US" sz="2200" dirty="0" smtClean="0"/>
              <a:t>E.H.R Incentive Payment Systems – Medicare almost $100 m</a:t>
            </a:r>
          </a:p>
          <a:p>
            <a:pPr eaLnBrk="1" hangingPunct="1">
              <a:defRPr/>
            </a:pPr>
            <a:r>
              <a:rPr lang="en-US" sz="2200" dirty="0" smtClean="0"/>
              <a:t>Medicaid HIT Payments – $122 m to date</a:t>
            </a:r>
            <a:endParaRPr lang="en-US" sz="2200" dirty="0"/>
          </a:p>
          <a:p>
            <a:pPr lvl="1" eaLnBrk="1" hangingPunct="1">
              <a:defRPr/>
            </a:pPr>
            <a:r>
              <a:rPr lang="en-US" sz="2200" dirty="0" smtClean="0"/>
              <a:t>1,633 </a:t>
            </a:r>
            <a:r>
              <a:rPr lang="en-US" sz="2200" dirty="0"/>
              <a:t>Eligible providers - </a:t>
            </a:r>
            <a:r>
              <a:rPr lang="en-US" sz="2200" dirty="0" smtClean="0"/>
              <a:t>$34.0 </a:t>
            </a:r>
            <a:r>
              <a:rPr lang="en-US" sz="2200" dirty="0"/>
              <a:t>m</a:t>
            </a:r>
          </a:p>
          <a:p>
            <a:pPr lvl="1" eaLnBrk="1" hangingPunct="1">
              <a:defRPr/>
            </a:pPr>
            <a:r>
              <a:rPr lang="en-US" sz="2200" dirty="0" smtClean="0"/>
              <a:t>79 </a:t>
            </a:r>
            <a:r>
              <a:rPr lang="en-US" sz="2200" dirty="0"/>
              <a:t>hospitals </a:t>
            </a:r>
            <a:r>
              <a:rPr lang="en-US" sz="2200" dirty="0" smtClean="0"/>
              <a:t>$88 m</a:t>
            </a:r>
          </a:p>
          <a:p>
            <a:pPr marL="0" indent="0" eaLnBrk="1" hangingPunct="1">
              <a:buFont typeface="Wingdings" pitchFamily="2" charset="2"/>
              <a:buNone/>
              <a:defRPr/>
            </a:pPr>
            <a:r>
              <a:rPr lang="en-US" sz="2200" dirty="0" smtClean="0"/>
              <a:t>Objectives</a:t>
            </a:r>
            <a:endParaRPr lang="en-US" sz="2200" dirty="0"/>
          </a:p>
          <a:p>
            <a:pPr eaLnBrk="1" hangingPunct="1">
              <a:defRPr/>
            </a:pPr>
            <a:r>
              <a:rPr lang="en-US" sz="2200" dirty="0" smtClean="0"/>
              <a:t>Participate with plans in Health Information Network of AZ as the entity moves toward implementation</a:t>
            </a:r>
          </a:p>
          <a:p>
            <a:pPr eaLnBrk="1" hangingPunct="1">
              <a:defRPr/>
            </a:pPr>
            <a:r>
              <a:rPr lang="en-US" sz="2200" dirty="0" smtClean="0"/>
              <a:t>Move majority of providers through MU continuum</a:t>
            </a:r>
          </a:p>
          <a:p>
            <a:pPr eaLnBrk="1" hangingPunct="1">
              <a:defRPr/>
            </a:pPr>
            <a:r>
              <a:rPr lang="en-US" sz="2200" dirty="0" smtClean="0"/>
              <a:t>Work on pilot opportunities for American Indian HP</a:t>
            </a:r>
          </a:p>
          <a:p>
            <a:pPr eaLnBrk="1" hangingPunct="1">
              <a:defRPr/>
            </a:pPr>
            <a:r>
              <a:rPr lang="en-US" sz="2200" dirty="0" smtClean="0"/>
              <a:t>Determine strategies around continued adoption for E-prescribe which may include reimbursement incentives/penalties </a:t>
            </a:r>
          </a:p>
          <a:p>
            <a:pPr eaLnBrk="1" hangingPunct="1">
              <a:defRPr/>
            </a:pPr>
            <a:endParaRPr lang="en-US" sz="2400" dirty="0" smtClean="0"/>
          </a:p>
        </p:txBody>
      </p:sp>
      <p:sp>
        <p:nvSpPr>
          <p:cNvPr id="49156" name="Rectangle 23"/>
          <p:cNvSpPr>
            <a:spLocks noGrp="1" noChangeArrowheads="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a:xfrm>
            <a:off x="457200" y="609600"/>
            <a:ext cx="8229600" cy="1143000"/>
          </a:xfrm>
        </p:spPr>
        <p:txBody>
          <a:bodyPr/>
          <a:lstStyle/>
          <a:p>
            <a:pPr eaLnBrk="1" hangingPunct="1"/>
            <a:r>
              <a:rPr lang="en-US" smtClean="0"/>
              <a:t>Data Analytics</a:t>
            </a:r>
          </a:p>
        </p:txBody>
      </p:sp>
      <p:sp>
        <p:nvSpPr>
          <p:cNvPr id="3" name="Content Placeholder 2"/>
          <p:cNvSpPr>
            <a:spLocks noGrp="1"/>
          </p:cNvSpPr>
          <p:nvPr>
            <p:ph idx="1"/>
          </p:nvPr>
        </p:nvSpPr>
        <p:spPr/>
        <p:txBody>
          <a:bodyPr/>
          <a:lstStyle/>
          <a:p>
            <a:pPr eaLnBrk="1" hangingPunct="1">
              <a:defRPr/>
            </a:pPr>
            <a:r>
              <a:rPr lang="en-US" sz="2200" dirty="0" smtClean="0"/>
              <a:t>Agency recently completed upgrade of data warehouse tools</a:t>
            </a:r>
          </a:p>
          <a:p>
            <a:pPr marL="0" indent="0" eaLnBrk="1" hangingPunct="1">
              <a:buFont typeface="Wingdings" pitchFamily="2" charset="2"/>
              <a:buNone/>
              <a:defRPr/>
            </a:pPr>
            <a:r>
              <a:rPr lang="en-US" sz="2200" b="1" dirty="0" smtClean="0"/>
              <a:t>Goal</a:t>
            </a:r>
            <a:r>
              <a:rPr lang="en-US" sz="2200" dirty="0" smtClean="0"/>
              <a:t> - </a:t>
            </a:r>
            <a:r>
              <a:rPr lang="en-US" sz="2200" i="1" dirty="0" smtClean="0"/>
              <a:t>Develop strategies to build data analytic capacity, determine best way to leverage data to create information and expand role to thought leader in use of Medicaid data analytics  </a:t>
            </a:r>
          </a:p>
          <a:p>
            <a:pPr marL="0" indent="0" eaLnBrk="1" hangingPunct="1">
              <a:buFont typeface="Wingdings" pitchFamily="2" charset="2"/>
              <a:buNone/>
              <a:defRPr/>
            </a:pPr>
            <a:r>
              <a:rPr lang="en-US" sz="2200" b="1" dirty="0" smtClean="0"/>
              <a:t>Strategies</a:t>
            </a:r>
          </a:p>
          <a:p>
            <a:pPr eaLnBrk="1" hangingPunct="1">
              <a:defRPr/>
            </a:pPr>
            <a:r>
              <a:rPr lang="en-US" sz="2200" dirty="0" smtClean="0"/>
              <a:t>Enhance training efforts to better leverage tools through agency</a:t>
            </a:r>
          </a:p>
          <a:p>
            <a:pPr eaLnBrk="1" hangingPunct="1">
              <a:defRPr/>
            </a:pPr>
            <a:r>
              <a:rPr lang="en-US" sz="2200" dirty="0" smtClean="0"/>
              <a:t>Establish workshops by external experts to develop capacity of agency to leverage resources</a:t>
            </a:r>
          </a:p>
          <a:p>
            <a:pPr eaLnBrk="1" hangingPunct="1">
              <a:defRPr/>
            </a:pPr>
            <a:r>
              <a:rPr lang="en-US" sz="2200" dirty="0" smtClean="0"/>
              <a:t>Expand tools to cover Quality measures and HEA + requirements </a:t>
            </a:r>
          </a:p>
          <a:p>
            <a:pPr marL="0" indent="0" eaLnBrk="1" hangingPunct="1">
              <a:buFont typeface="Wingdings" pitchFamily="2" charset="2"/>
              <a:buNone/>
              <a:defRPr/>
            </a:pPr>
            <a:r>
              <a:rPr lang="en-US" dirty="0"/>
              <a:t>	</a:t>
            </a:r>
          </a:p>
        </p:txBody>
      </p:sp>
      <p:sp>
        <p:nvSpPr>
          <p:cNvPr id="55299"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55300" name="Slide Number Placeholder 4"/>
          <p:cNvSpPr>
            <a:spLocks noGrp="1"/>
          </p:cNvSpPr>
          <p:nvPr>
            <p:ph type="sldNum" sz="quarter" idx="11"/>
          </p:nvPr>
        </p:nvSpPr>
        <p:spPr>
          <a:noFill/>
          <a:ln>
            <a:miter lim="800000"/>
            <a:headEnd/>
            <a:tailEnd/>
          </a:ln>
        </p:spPr>
        <p:txBody>
          <a:bodyPr/>
          <a:lstStyle/>
          <a:p>
            <a:fld id="{FFD5CCC6-B362-4E14-AAE5-884DAB3CCBA2}" type="slidenum">
              <a:rPr lang="en-US" smtClean="0">
                <a:cs typeface="Arial" charset="0"/>
              </a:rPr>
              <a:pPr/>
              <a:t>31</a:t>
            </a:fld>
            <a:endParaRPr lang="en-US" smtClean="0">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idx="4294967295"/>
          </p:nvPr>
        </p:nvSpPr>
        <p:spPr/>
        <p:txBody>
          <a:bodyPr/>
          <a:lstStyle/>
          <a:p>
            <a:r>
              <a:rPr lang="en-US" sz="4000" smtClean="0"/>
              <a:t>Goal 4 - Maintain core organizational capacity, infrastructure and workforce</a:t>
            </a:r>
          </a:p>
        </p:txBody>
      </p:sp>
      <p:sp>
        <p:nvSpPr>
          <p:cNvPr id="99331" name="Rectangle 3"/>
          <p:cNvSpPr>
            <a:spLocks noGrp="1" noChangeArrowheads="1"/>
          </p:cNvSpPr>
          <p:nvPr>
            <p:ph type="body" idx="4294967295"/>
          </p:nvPr>
        </p:nvSpPr>
        <p:spPr/>
        <p:txBody>
          <a:bodyPr/>
          <a:lstStyle/>
          <a:p>
            <a:pPr marL="609600" indent="-609600">
              <a:buFont typeface="Wingdings" pitchFamily="2" charset="2"/>
              <a:buAutoNum type="arabicPeriod"/>
            </a:pPr>
            <a:r>
              <a:rPr lang="en-US" sz="2800" smtClean="0"/>
              <a:t>Strengthen and achieve information system security and compliance</a:t>
            </a:r>
          </a:p>
          <a:p>
            <a:pPr marL="609600" indent="-609600">
              <a:buFont typeface="Wingdings" pitchFamily="2" charset="2"/>
              <a:buAutoNum type="arabicPeriod"/>
            </a:pPr>
            <a:r>
              <a:rPr lang="en-US" sz="2800" smtClean="0"/>
              <a:t>Implement mandated IT infrastructure modifications</a:t>
            </a:r>
          </a:p>
          <a:p>
            <a:pPr marL="609600" indent="-609600">
              <a:buFont typeface="Wingdings" pitchFamily="2" charset="2"/>
              <a:buAutoNum type="arabicPeriod"/>
            </a:pPr>
            <a:r>
              <a:rPr lang="en-US" sz="2800" smtClean="0"/>
              <a:t>Continue to recruit and retain engaged workforce dedicated to the AHCCCS mission</a:t>
            </a:r>
          </a:p>
          <a:p>
            <a:pPr marL="609600" indent="-609600">
              <a:buFont typeface="Wingdings" pitchFamily="2" charset="2"/>
              <a:buAutoNum type="arabicPeriod"/>
            </a:pPr>
            <a:r>
              <a:rPr lang="en-US" sz="2800" smtClean="0"/>
              <a:t>Pursue continued deployment of electronic solutions to reduce healthcare admin burden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457200" y="609600"/>
            <a:ext cx="8229600" cy="1143000"/>
          </a:xfrm>
        </p:spPr>
        <p:txBody>
          <a:bodyPr/>
          <a:lstStyle/>
          <a:p>
            <a:pPr eaLnBrk="1" hangingPunct="1"/>
            <a:r>
              <a:rPr lang="en-US" smtClean="0"/>
              <a:t>IT Support</a:t>
            </a:r>
          </a:p>
        </p:txBody>
      </p:sp>
      <p:sp>
        <p:nvSpPr>
          <p:cNvPr id="3" name="Content Placeholder 2"/>
          <p:cNvSpPr>
            <a:spLocks noGrp="1"/>
          </p:cNvSpPr>
          <p:nvPr>
            <p:ph idx="1"/>
          </p:nvPr>
        </p:nvSpPr>
        <p:spPr/>
        <p:txBody>
          <a:bodyPr/>
          <a:lstStyle/>
          <a:p>
            <a:pPr marL="0" indent="0" eaLnBrk="1" hangingPunct="1">
              <a:buFont typeface="Wingdings" pitchFamily="2" charset="2"/>
              <a:buNone/>
              <a:defRPr/>
            </a:pPr>
            <a:r>
              <a:rPr lang="en-US" sz="2400" dirty="0" smtClean="0"/>
              <a:t>Strategies</a:t>
            </a:r>
          </a:p>
          <a:p>
            <a:pPr eaLnBrk="1" hangingPunct="1">
              <a:defRPr/>
            </a:pPr>
            <a:r>
              <a:rPr lang="en-US" sz="2400" dirty="0" smtClean="0"/>
              <a:t>Continue developing culture of constant discipline around security of data/information</a:t>
            </a:r>
          </a:p>
          <a:p>
            <a:pPr eaLnBrk="1" hangingPunct="1">
              <a:defRPr/>
            </a:pPr>
            <a:r>
              <a:rPr lang="en-US" sz="2400" dirty="0" smtClean="0"/>
              <a:t>Implement recommendations from consultants</a:t>
            </a:r>
          </a:p>
          <a:p>
            <a:pPr eaLnBrk="1" hangingPunct="1">
              <a:defRPr/>
            </a:pPr>
            <a:r>
              <a:rPr lang="en-US" sz="2400" dirty="0" smtClean="0"/>
              <a:t>Move infrastructure to ADOA</a:t>
            </a:r>
          </a:p>
          <a:p>
            <a:pPr eaLnBrk="1" hangingPunct="1">
              <a:defRPr/>
            </a:pPr>
            <a:r>
              <a:rPr lang="en-US" sz="2400" dirty="0" smtClean="0"/>
              <a:t>Implement ICD-10 – other mandates</a:t>
            </a:r>
          </a:p>
          <a:p>
            <a:pPr eaLnBrk="1" hangingPunct="1">
              <a:defRPr/>
            </a:pPr>
            <a:r>
              <a:rPr lang="en-US" sz="2400" dirty="0" smtClean="0"/>
              <a:t>Continue system refresh</a:t>
            </a:r>
          </a:p>
          <a:p>
            <a:pPr eaLnBrk="1" hangingPunct="1">
              <a:defRPr/>
            </a:pPr>
            <a:r>
              <a:rPr lang="en-US" sz="2400" dirty="0" smtClean="0"/>
              <a:t>Leverage additional opportunities with Hawaii</a:t>
            </a:r>
          </a:p>
          <a:p>
            <a:pPr eaLnBrk="1" hangingPunct="1">
              <a:defRPr/>
            </a:pPr>
            <a:r>
              <a:rPr lang="en-US" sz="2400" dirty="0" smtClean="0"/>
              <a:t>Need to start thinking about future of PMMIS</a:t>
            </a:r>
            <a:endParaRPr lang="en-US" sz="2400" dirty="0"/>
          </a:p>
        </p:txBody>
      </p:sp>
      <p:sp>
        <p:nvSpPr>
          <p:cNvPr id="56323"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56324" name="Slide Number Placeholder 4"/>
          <p:cNvSpPr>
            <a:spLocks noGrp="1"/>
          </p:cNvSpPr>
          <p:nvPr>
            <p:ph type="sldNum" sz="quarter" idx="11"/>
          </p:nvPr>
        </p:nvSpPr>
        <p:spPr>
          <a:noFill/>
          <a:ln>
            <a:miter lim="800000"/>
            <a:headEnd/>
            <a:tailEnd/>
          </a:ln>
        </p:spPr>
        <p:txBody>
          <a:bodyPr/>
          <a:lstStyle/>
          <a:p>
            <a:fld id="{63E0C665-1F4C-495C-8CDB-FC3776E8CAAD}" type="slidenum">
              <a:rPr lang="en-US" smtClean="0">
                <a:cs typeface="Arial" charset="0"/>
              </a:rPr>
              <a:pPr/>
              <a:t>33</a:t>
            </a:fld>
            <a:endParaRPr lang="en-US" smtClean="0">
              <a:cs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457200" y="609600"/>
            <a:ext cx="8229600" cy="1143000"/>
          </a:xfrm>
        </p:spPr>
        <p:txBody>
          <a:bodyPr/>
          <a:lstStyle/>
          <a:p>
            <a:pPr eaLnBrk="1" hangingPunct="1"/>
            <a:r>
              <a:rPr lang="en-US" smtClean="0"/>
              <a:t>Employee Engagement and Results</a:t>
            </a:r>
          </a:p>
        </p:txBody>
      </p:sp>
      <p:sp>
        <p:nvSpPr>
          <p:cNvPr id="3" name="Content Placeholder 2"/>
          <p:cNvSpPr>
            <a:spLocks noGrp="1"/>
          </p:cNvSpPr>
          <p:nvPr>
            <p:ph idx="1"/>
          </p:nvPr>
        </p:nvSpPr>
        <p:spPr>
          <a:xfrm>
            <a:off x="457200" y="1752600"/>
            <a:ext cx="8229600" cy="4378325"/>
          </a:xfrm>
        </p:spPr>
        <p:txBody>
          <a:bodyPr/>
          <a:lstStyle/>
          <a:p>
            <a:pPr eaLnBrk="1" hangingPunct="1"/>
            <a:r>
              <a:rPr lang="en-US" sz="2200" smtClean="0"/>
              <a:t>30% workforce is Virtual Office </a:t>
            </a:r>
          </a:p>
          <a:p>
            <a:pPr eaLnBrk="1" hangingPunct="1"/>
            <a:r>
              <a:rPr lang="en-US" sz="2200" smtClean="0"/>
              <a:t>4.7 engaged employees per 1 disengaged – statewide average is 1.6 employees</a:t>
            </a:r>
          </a:p>
          <a:p>
            <a:pPr eaLnBrk="1" hangingPunct="1">
              <a:buFont typeface="Wingdings" pitchFamily="2" charset="2"/>
              <a:buNone/>
            </a:pPr>
            <a:r>
              <a:rPr lang="en-US" sz="2200" b="1" smtClean="0"/>
              <a:t>2013 Employee Survey Overall</a:t>
            </a:r>
          </a:p>
          <a:p>
            <a:pPr eaLnBrk="1" hangingPunct="1">
              <a:buFont typeface="Wingdings" pitchFamily="2" charset="2"/>
              <a:buNone/>
            </a:pPr>
            <a:r>
              <a:rPr lang="en-US" sz="2200" smtClean="0"/>
              <a:t>19 Up (8 questions over 2011) – 7 Down</a:t>
            </a:r>
          </a:p>
          <a:p>
            <a:pPr eaLnBrk="1" hangingPunct="1">
              <a:buFont typeface="Wingdings" pitchFamily="2" charset="2"/>
              <a:buNone/>
            </a:pPr>
            <a:r>
              <a:rPr lang="en-US" sz="2200" smtClean="0"/>
              <a:t>Top 3 </a:t>
            </a:r>
          </a:p>
          <a:p>
            <a:pPr eaLnBrk="1" hangingPunct="1"/>
            <a:r>
              <a:rPr lang="en-US" sz="2200" smtClean="0"/>
              <a:t>98.1% - I respect and value members of my team</a:t>
            </a:r>
          </a:p>
          <a:p>
            <a:pPr eaLnBrk="1" hangingPunct="1"/>
            <a:r>
              <a:rPr lang="en-US" sz="2200" smtClean="0"/>
              <a:t>97.1% - I believe in the AHCCCS mission</a:t>
            </a:r>
          </a:p>
          <a:p>
            <a:pPr eaLnBrk="1" hangingPunct="1"/>
            <a:r>
              <a:rPr lang="en-US" sz="2200" smtClean="0"/>
              <a:t>94.7%  - I understand clearly what is expected from me</a:t>
            </a:r>
          </a:p>
          <a:p>
            <a:pPr eaLnBrk="1" hangingPunct="1">
              <a:buFont typeface="Wingdings" pitchFamily="2" charset="2"/>
              <a:buNone/>
            </a:pPr>
            <a:r>
              <a:rPr lang="en-US" sz="2200" b="1" smtClean="0"/>
              <a:t>92.4% are proud to be an AHCCCS employee</a:t>
            </a:r>
          </a:p>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endParaRPr lang="en-US" smtClean="0"/>
          </a:p>
        </p:txBody>
      </p:sp>
      <p:sp>
        <p:nvSpPr>
          <p:cNvPr id="54275"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54276" name="Slide Number Placeholder 4"/>
          <p:cNvSpPr>
            <a:spLocks noGrp="1"/>
          </p:cNvSpPr>
          <p:nvPr>
            <p:ph type="sldNum" sz="quarter" idx="11"/>
          </p:nvPr>
        </p:nvSpPr>
        <p:spPr>
          <a:noFill/>
          <a:ln>
            <a:miter lim="800000"/>
            <a:headEnd/>
            <a:tailEnd/>
          </a:ln>
        </p:spPr>
        <p:txBody>
          <a:bodyPr/>
          <a:lstStyle/>
          <a:p>
            <a:fld id="{80C3E313-BDAF-4DDD-82C0-868B0496BD3F}" type="slidenum">
              <a:rPr lang="en-US" smtClean="0">
                <a:cs typeface="Arial" charset="0"/>
              </a:rPr>
              <a:pPr/>
              <a:t>34</a:t>
            </a:fld>
            <a:endParaRPr lang="en-US" smtClean="0">
              <a:cs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457200" y="609600"/>
            <a:ext cx="8229600" cy="1143000"/>
          </a:xfrm>
        </p:spPr>
        <p:txBody>
          <a:bodyPr/>
          <a:lstStyle/>
          <a:p>
            <a:pPr eaLnBrk="1" hangingPunct="1"/>
            <a:r>
              <a:rPr lang="en-US" smtClean="0"/>
              <a:t>HEA + ACA Eligibility Changes</a:t>
            </a:r>
          </a:p>
        </p:txBody>
      </p:sp>
      <p:sp>
        <p:nvSpPr>
          <p:cNvPr id="3" name="Content Placeholder 2"/>
          <p:cNvSpPr>
            <a:spLocks noGrp="1"/>
          </p:cNvSpPr>
          <p:nvPr>
            <p:ph idx="1"/>
          </p:nvPr>
        </p:nvSpPr>
        <p:spPr/>
        <p:txBody>
          <a:bodyPr/>
          <a:lstStyle/>
          <a:p>
            <a:pPr marL="0" indent="0" eaLnBrk="1" hangingPunct="1">
              <a:buFont typeface="Wingdings" pitchFamily="2" charset="2"/>
              <a:buNone/>
              <a:defRPr/>
            </a:pPr>
            <a:r>
              <a:rPr lang="en-US" sz="2400" dirty="0" smtClean="0"/>
              <a:t>AHCCCS currently receives roughly 40% of applications through Web</a:t>
            </a:r>
          </a:p>
          <a:p>
            <a:pPr marL="0" indent="0" eaLnBrk="1" hangingPunct="1">
              <a:buFont typeface="Wingdings" pitchFamily="2" charset="2"/>
              <a:buNone/>
              <a:defRPr/>
            </a:pPr>
            <a:r>
              <a:rPr lang="en-US" sz="2400" dirty="0" smtClean="0"/>
              <a:t>ACA Eligibility Strategies</a:t>
            </a:r>
          </a:p>
          <a:p>
            <a:pPr eaLnBrk="1" hangingPunct="1">
              <a:defRPr/>
            </a:pPr>
            <a:r>
              <a:rPr lang="en-US" sz="2400" dirty="0" smtClean="0"/>
              <a:t>By October 1, 2013 – implement Phase I of HEA + including MAGI requirements and FFM interface</a:t>
            </a:r>
          </a:p>
          <a:p>
            <a:pPr eaLnBrk="1" hangingPunct="1">
              <a:defRPr/>
            </a:pPr>
            <a:r>
              <a:rPr lang="en-US" sz="2400" dirty="0" smtClean="0"/>
              <a:t>By 12-31-15 Implement HEA + Phase II integrating other systems like ACE</a:t>
            </a:r>
          </a:p>
          <a:p>
            <a:pPr eaLnBrk="1" hangingPunct="1">
              <a:defRPr/>
            </a:pPr>
            <a:r>
              <a:rPr lang="en-US" sz="2400" dirty="0" smtClean="0"/>
              <a:t>Manage new joint governance with DES</a:t>
            </a:r>
          </a:p>
          <a:p>
            <a:pPr eaLnBrk="1" hangingPunct="1">
              <a:defRPr/>
            </a:pPr>
            <a:r>
              <a:rPr lang="en-US" sz="2400" dirty="0" smtClean="0"/>
              <a:t>Stabilize system and work to meet customer expectations</a:t>
            </a:r>
          </a:p>
          <a:p>
            <a:pPr eaLnBrk="1" hangingPunct="1">
              <a:defRPr/>
            </a:pPr>
            <a:r>
              <a:rPr lang="en-US" sz="2400" dirty="0" smtClean="0"/>
              <a:t>Ensure timely availability of system data</a:t>
            </a:r>
          </a:p>
        </p:txBody>
      </p:sp>
      <p:sp>
        <p:nvSpPr>
          <p:cNvPr id="57347"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57348" name="Slide Number Placeholder 4"/>
          <p:cNvSpPr>
            <a:spLocks noGrp="1"/>
          </p:cNvSpPr>
          <p:nvPr>
            <p:ph type="sldNum" sz="quarter" idx="11"/>
          </p:nvPr>
        </p:nvSpPr>
        <p:spPr>
          <a:noFill/>
          <a:ln>
            <a:miter lim="800000"/>
            <a:headEnd/>
            <a:tailEnd/>
          </a:ln>
        </p:spPr>
        <p:txBody>
          <a:bodyPr/>
          <a:lstStyle/>
          <a:p>
            <a:fld id="{39ACDBCB-6461-446A-AAF6-602B28E1F227}" type="slidenum">
              <a:rPr lang="en-US" smtClean="0">
                <a:cs typeface="Arial" charset="0"/>
              </a:rPr>
              <a:pPr/>
              <a:t>35</a:t>
            </a:fld>
            <a:endParaRPr lang="en-US" smtClean="0">
              <a:cs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Number Placeholder 4"/>
          <p:cNvSpPr>
            <a:spLocks noGrp="1"/>
          </p:cNvSpPr>
          <p:nvPr>
            <p:ph type="sldNum" sz="quarter" idx="11"/>
          </p:nvPr>
        </p:nvSpPr>
        <p:spPr>
          <a:noFill/>
          <a:ln>
            <a:miter lim="800000"/>
            <a:headEnd/>
            <a:tailEnd/>
          </a:ln>
        </p:spPr>
        <p:txBody>
          <a:bodyPr/>
          <a:lstStyle/>
          <a:p>
            <a:fld id="{90F86D42-706A-4343-9A38-9EB3084E4B4B}" type="slidenum">
              <a:rPr lang="en-US" smtClean="0">
                <a:cs typeface="Arial" charset="0"/>
              </a:rPr>
              <a:pPr/>
              <a:t>36</a:t>
            </a:fld>
            <a:endParaRPr lang="en-US" smtClean="0">
              <a:cs typeface="Arial" charset="0"/>
            </a:endParaRPr>
          </a:p>
        </p:txBody>
      </p:sp>
      <p:sp>
        <p:nvSpPr>
          <p:cNvPr id="64514" name="Rectangle 2"/>
          <p:cNvSpPr>
            <a:spLocks noGrp="1" noChangeArrowheads="1"/>
          </p:cNvSpPr>
          <p:nvPr>
            <p:ph type="title"/>
          </p:nvPr>
        </p:nvSpPr>
        <p:spPr>
          <a:xfrm>
            <a:off x="457200" y="457200"/>
            <a:ext cx="8229600" cy="1295400"/>
          </a:xfrm>
        </p:spPr>
        <p:txBody>
          <a:bodyPr/>
          <a:lstStyle/>
          <a:p>
            <a:pPr eaLnBrk="1" hangingPunct="1"/>
            <a:r>
              <a:rPr lang="en-US" sz="4000" smtClean="0"/>
              <a:t>Value of MCO – Positioned to put </a:t>
            </a:r>
            <a:r>
              <a:rPr lang="en-US" sz="4000" b="1" i="1" smtClean="0"/>
              <a:t>SYSTEM</a:t>
            </a:r>
            <a:r>
              <a:rPr lang="en-US" sz="4000" smtClean="0"/>
              <a:t> into Healthcare System  </a:t>
            </a:r>
          </a:p>
        </p:txBody>
      </p:sp>
      <p:sp>
        <p:nvSpPr>
          <p:cNvPr id="64515" name="Rectangle 3"/>
          <p:cNvSpPr>
            <a:spLocks noGrp="1" noChangeArrowheads="1"/>
          </p:cNvSpPr>
          <p:nvPr>
            <p:ph type="body" idx="1"/>
          </p:nvPr>
        </p:nvSpPr>
        <p:spPr/>
        <p:txBody>
          <a:bodyPr/>
          <a:lstStyle/>
          <a:p>
            <a:pPr eaLnBrk="1" hangingPunct="1">
              <a:lnSpc>
                <a:spcPct val="80000"/>
              </a:lnSpc>
            </a:pPr>
            <a:r>
              <a:rPr lang="en-US" sz="2800" smtClean="0"/>
              <a:t>Integration and alignment of all services for frail dual members provides opportunity to leverage full potential of MCOs -</a:t>
            </a:r>
          </a:p>
          <a:p>
            <a:pPr eaLnBrk="1" hangingPunct="1">
              <a:lnSpc>
                <a:spcPct val="80000"/>
              </a:lnSpc>
            </a:pPr>
            <a:r>
              <a:rPr lang="en-US" sz="2800" smtClean="0"/>
              <a:t>Leverage Data and turn to knowledge/information</a:t>
            </a:r>
          </a:p>
          <a:p>
            <a:pPr eaLnBrk="1" hangingPunct="1">
              <a:lnSpc>
                <a:spcPct val="80000"/>
              </a:lnSpc>
            </a:pPr>
            <a:r>
              <a:rPr lang="en-US" sz="2800" smtClean="0"/>
              <a:t>Seamless transition of care across settings</a:t>
            </a:r>
          </a:p>
          <a:p>
            <a:pPr eaLnBrk="1" hangingPunct="1">
              <a:lnSpc>
                <a:spcPct val="80000"/>
              </a:lnSpc>
            </a:pPr>
            <a:r>
              <a:rPr lang="en-US" sz="2800" smtClean="0"/>
              <a:t>Health Risk assessment tools</a:t>
            </a:r>
          </a:p>
          <a:p>
            <a:pPr eaLnBrk="1" hangingPunct="1">
              <a:lnSpc>
                <a:spcPct val="80000"/>
              </a:lnSpc>
            </a:pPr>
            <a:r>
              <a:rPr lang="en-US" sz="2800" smtClean="0"/>
              <a:t>Clinical support analytics, predictive modeling and care management staff to address </a:t>
            </a:r>
          </a:p>
          <a:p>
            <a:pPr eaLnBrk="1" hangingPunct="1">
              <a:lnSpc>
                <a:spcPct val="80000"/>
              </a:lnSpc>
            </a:pPr>
            <a:r>
              <a:rPr lang="en-US" sz="2800" smtClean="0"/>
              <a:t>Work with providers in getting them actionable data</a:t>
            </a:r>
          </a:p>
          <a:p>
            <a:pPr eaLnBrk="1" hangingPunct="1">
              <a:lnSpc>
                <a:spcPct val="80000"/>
              </a:lnSpc>
            </a:pPr>
            <a:r>
              <a:rPr lang="en-US" sz="2800" smtClean="0"/>
              <a:t>Serves as single entity accountable for outcomes of member</a:t>
            </a:r>
          </a:p>
        </p:txBody>
      </p:sp>
      <p:sp>
        <p:nvSpPr>
          <p:cNvPr id="64516" name="Rectangle 5"/>
          <p:cNvSpPr>
            <a:spLocks noGrp="1" noChangeArrowheads="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a:xfrm>
            <a:off x="457200" y="609600"/>
            <a:ext cx="8229600" cy="1143000"/>
          </a:xfrm>
        </p:spPr>
        <p:txBody>
          <a:bodyPr/>
          <a:lstStyle/>
          <a:p>
            <a:pPr eaLnBrk="1" hangingPunct="1"/>
            <a:r>
              <a:rPr lang="en-US" sz="3800" smtClean="0"/>
              <a:t>MCO Expectations – continue evolution</a:t>
            </a:r>
          </a:p>
        </p:txBody>
      </p:sp>
      <p:sp>
        <p:nvSpPr>
          <p:cNvPr id="65538" name="Content Placeholder 2"/>
          <p:cNvSpPr>
            <a:spLocks noGrp="1"/>
          </p:cNvSpPr>
          <p:nvPr>
            <p:ph idx="1"/>
          </p:nvPr>
        </p:nvSpPr>
        <p:spPr/>
        <p:txBody>
          <a:bodyPr/>
          <a:lstStyle/>
          <a:p>
            <a:pPr eaLnBrk="1" hangingPunct="1"/>
            <a:r>
              <a:rPr lang="en-US" sz="2400" smtClean="0"/>
              <a:t>Manage RFP transitions seamlessly</a:t>
            </a:r>
          </a:p>
          <a:p>
            <a:pPr eaLnBrk="1" hangingPunct="1"/>
            <a:r>
              <a:rPr lang="en-US" sz="2400" smtClean="0"/>
              <a:t>Continue health homes expansion</a:t>
            </a:r>
          </a:p>
          <a:p>
            <a:pPr eaLnBrk="1" hangingPunct="1"/>
            <a:r>
              <a:rPr lang="en-US" sz="2400" smtClean="0"/>
              <a:t>Leverage data, tools and capabilities for providers to take action</a:t>
            </a:r>
          </a:p>
          <a:p>
            <a:pPr eaLnBrk="1" hangingPunct="1"/>
            <a:r>
              <a:rPr lang="en-US" sz="2400" smtClean="0"/>
              <a:t>Maximize care management potential offered through integration and alignment – evaluate outcomes</a:t>
            </a:r>
          </a:p>
          <a:p>
            <a:pPr eaLnBrk="1" hangingPunct="1"/>
            <a:r>
              <a:rPr lang="en-US" sz="2400" smtClean="0"/>
              <a:t>Generate improved member outcomes through engaging member/family</a:t>
            </a:r>
          </a:p>
          <a:p>
            <a:pPr eaLnBrk="1" hangingPunct="1"/>
            <a:r>
              <a:rPr lang="en-US" sz="2400" smtClean="0"/>
              <a:t>Improve provider experience  </a:t>
            </a:r>
          </a:p>
          <a:p>
            <a:pPr eaLnBrk="1" hangingPunct="1"/>
            <a:r>
              <a:rPr lang="en-US" sz="2400" smtClean="0"/>
              <a:t>Shift payment emphasis to align incentives with outcomes</a:t>
            </a:r>
            <a:endParaRPr lang="en-US" smtClean="0"/>
          </a:p>
        </p:txBody>
      </p:sp>
      <p:sp>
        <p:nvSpPr>
          <p:cNvPr id="65539"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
        <p:nvSpPr>
          <p:cNvPr id="65540" name="Slide Number Placeholder 4"/>
          <p:cNvSpPr>
            <a:spLocks noGrp="1"/>
          </p:cNvSpPr>
          <p:nvPr>
            <p:ph type="sldNum" sz="quarter" idx="11"/>
          </p:nvPr>
        </p:nvSpPr>
        <p:spPr>
          <a:noFill/>
          <a:ln>
            <a:miter lim="800000"/>
            <a:headEnd/>
            <a:tailEnd/>
          </a:ln>
        </p:spPr>
        <p:txBody>
          <a:bodyPr/>
          <a:lstStyle/>
          <a:p>
            <a:fld id="{CABBEB5A-BA91-4EA6-9534-AB830EC19987}" type="slidenum">
              <a:rPr lang="en-US" smtClean="0">
                <a:cs typeface="Arial" charset="0"/>
              </a:rPr>
              <a:pPr/>
              <a:t>37</a:t>
            </a:fld>
            <a:endParaRPr lang="en-US" smtClean="0">
              <a:cs typeface="Arial"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a:lstStyle/>
          <a:p>
            <a:r>
              <a:rPr lang="en-US" smtClean="0"/>
              <a:t>Six month progress updates</a:t>
            </a:r>
          </a:p>
        </p:txBody>
      </p:sp>
      <p:sp>
        <p:nvSpPr>
          <p:cNvPr id="92163" name="Rectangle 3"/>
          <p:cNvSpPr>
            <a:spLocks noGrp="1" noChangeArrowheads="1"/>
          </p:cNvSpPr>
          <p:nvPr>
            <p:ph type="body" idx="4294967295"/>
          </p:nvPr>
        </p:nvSpPr>
        <p:spPr/>
        <p:txBody>
          <a:bodyPr/>
          <a:lstStyle/>
          <a:p>
            <a:pPr marL="609600" indent="-609600">
              <a:lnSpc>
                <a:spcPct val="90000"/>
              </a:lnSpc>
              <a:buFont typeface="Wingdings" pitchFamily="2" charset="2"/>
              <a:buNone/>
            </a:pPr>
            <a:r>
              <a:rPr lang="en-US" sz="2400" smtClean="0"/>
              <a:t>Meet individually with plans every six months with AHCCCS executives to establish dialogue</a:t>
            </a:r>
          </a:p>
          <a:p>
            <a:pPr marL="609600" indent="-609600">
              <a:lnSpc>
                <a:spcPct val="90000"/>
              </a:lnSpc>
            </a:pPr>
            <a:r>
              <a:rPr lang="en-US" sz="2400" smtClean="0"/>
              <a:t>Evolving agenda</a:t>
            </a:r>
          </a:p>
          <a:p>
            <a:pPr marL="609600" indent="-609600">
              <a:lnSpc>
                <a:spcPct val="90000"/>
              </a:lnSpc>
            </a:pPr>
            <a:r>
              <a:rPr lang="en-US" sz="2400" smtClean="0"/>
              <a:t>Update on RFP commitment</a:t>
            </a:r>
          </a:p>
          <a:p>
            <a:pPr marL="609600" indent="-609600">
              <a:lnSpc>
                <a:spcPct val="90000"/>
              </a:lnSpc>
            </a:pPr>
            <a:r>
              <a:rPr lang="en-US" sz="2400" smtClean="0"/>
              <a:t>Update on payment modernization opportunities</a:t>
            </a:r>
          </a:p>
          <a:p>
            <a:pPr marL="609600" indent="-609600">
              <a:lnSpc>
                <a:spcPct val="90000"/>
              </a:lnSpc>
            </a:pPr>
            <a:r>
              <a:rPr lang="en-US" sz="2400" smtClean="0"/>
              <a:t>Evaluate quality measures</a:t>
            </a:r>
          </a:p>
          <a:p>
            <a:pPr marL="609600" indent="-609600">
              <a:lnSpc>
                <a:spcPct val="90000"/>
              </a:lnSpc>
            </a:pPr>
            <a:r>
              <a:rPr lang="en-US" sz="2400" smtClean="0"/>
              <a:t>Evaluate any operating issues</a:t>
            </a:r>
          </a:p>
          <a:p>
            <a:pPr marL="609600" indent="-609600">
              <a:lnSpc>
                <a:spcPct val="90000"/>
              </a:lnSpc>
            </a:pPr>
            <a:r>
              <a:rPr lang="en-US" sz="2400" smtClean="0"/>
              <a:t>Provide update on system innovations and strategies that are being deployed to move system forward</a:t>
            </a:r>
          </a:p>
          <a:p>
            <a:pPr marL="609600" indent="-609600">
              <a:lnSpc>
                <a:spcPct val="90000"/>
              </a:lnSpc>
            </a:pPr>
            <a:r>
              <a:rPr lang="en-US" sz="2400" smtClean="0"/>
              <a:t>Update on network challenges/opportunities </a:t>
            </a:r>
          </a:p>
          <a:p>
            <a:pPr marL="609600" indent="-609600">
              <a:lnSpc>
                <a:spcPct val="90000"/>
              </a:lnSpc>
            </a:pPr>
            <a:r>
              <a:rPr lang="en-US" sz="2400" smtClean="0"/>
              <a:t>Update on leveraging new care coordination data</a:t>
            </a:r>
          </a:p>
          <a:p>
            <a:pPr marL="609600" indent="-609600">
              <a:lnSpc>
                <a:spcPct val="90000"/>
              </a:lnSpc>
              <a:buFont typeface="Wingdings" pitchFamily="2" charset="2"/>
              <a:buNone/>
            </a:pPr>
            <a:endParaRPr lang="en-US" sz="24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pic>
        <p:nvPicPr>
          <p:cNvPr id="66562" name="Picture 3" descr="C:\Users\Lcraymon\AppData\Local\Microsoft\Windows\Temporary Internet Files\Content.Outlook\OU63YQMA\30th-Anniversary-Logo-1.jpg"/>
          <p:cNvPicPr>
            <a:picLocks noGrp="1" noChangeAspect="1" noChangeArrowheads="1"/>
          </p:cNvPicPr>
          <p:nvPr>
            <p:ph idx="1"/>
          </p:nvPr>
        </p:nvPicPr>
        <p:blipFill>
          <a:blip r:embed="rId2"/>
          <a:srcRect/>
          <a:stretch>
            <a:fillRect/>
          </a:stretch>
        </p:blipFill>
        <p:spPr>
          <a:xfrm>
            <a:off x="152400" y="762000"/>
            <a:ext cx="8839200" cy="5216525"/>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idx="4294967295"/>
          </p:nvPr>
        </p:nvSpPr>
        <p:spPr>
          <a:xfrm>
            <a:off x="457200" y="609600"/>
            <a:ext cx="8229600" cy="1143000"/>
          </a:xfrm>
        </p:spPr>
        <p:txBody>
          <a:bodyPr/>
          <a:lstStyle/>
          <a:p>
            <a:pPr eaLnBrk="1" hangingPunct="1"/>
            <a:r>
              <a:rPr lang="en-US" smtClean="0"/>
              <a:t>Impact to Arizonans</a:t>
            </a:r>
          </a:p>
        </p:txBody>
      </p:sp>
      <p:sp>
        <p:nvSpPr>
          <p:cNvPr id="84995" name="Content Placeholder 2"/>
          <p:cNvSpPr>
            <a:spLocks noGrp="1"/>
          </p:cNvSpPr>
          <p:nvPr>
            <p:ph idx="4294967295"/>
          </p:nvPr>
        </p:nvSpPr>
        <p:spPr/>
        <p:txBody>
          <a:bodyPr/>
          <a:lstStyle/>
          <a:p>
            <a:pPr eaLnBrk="1" hangingPunct="1"/>
            <a:r>
              <a:rPr lang="en-US" sz="1900" smtClean="0"/>
              <a:t>Working Childless Adult age 55 – “I was born and raised in Arizona, lived here all my 55 years.  I have worked and raised a family.  I have come down with Hep C and if I don’t get treatment I will die.  I can’t work full time any longer because of my illness.  I can’t afford treatment.  I guess I don’t have a choice but to die thanks to this state I have called home all my life.  Still working part time paying into the system, just waiting to die.”</a:t>
            </a:r>
          </a:p>
          <a:p>
            <a:pPr eaLnBrk="1" hangingPunct="1"/>
            <a:r>
              <a:rPr lang="en-US" sz="1900" smtClean="0"/>
              <a:t>14 County Sheriffs sent a letter on Feb 11</a:t>
            </a:r>
            <a:r>
              <a:rPr lang="en-US" sz="1900" baseline="30000" smtClean="0"/>
              <a:t>th</a:t>
            </a:r>
            <a:r>
              <a:rPr lang="en-US" sz="1900" smtClean="0"/>
              <a:t> – “Deputies in the field are also seeing the impacts of the untreated mental health conditions among those who no longer qualify for AHCCCS/Medicaid.  Formerly stable people with mild to moderate mental health disorders are taxing the resources of deputies, often unnecessarily…“Making AHCCCS/Medicaid services more accessible to more Arizonans who are struggling economically will benefit the communities as a whole, as well as public safety in general.  Thus we support your proposal…”</a:t>
            </a:r>
            <a:endParaRPr lang="en-US" sz="2000" smtClean="0"/>
          </a:p>
          <a:p>
            <a:pPr eaLnBrk="1" hangingPunct="1"/>
            <a:endParaRPr lang="en-US" smtClean="0"/>
          </a:p>
        </p:txBody>
      </p:sp>
      <p:sp>
        <p:nvSpPr>
          <p:cNvPr id="84996" name="Footer Placeholder 3"/>
          <p:cNvSpPr txBox="1">
            <a:spLocks noGrp="1"/>
          </p:cNvSpPr>
          <p:nvPr/>
        </p:nvSpPr>
        <p:spPr bwMode="auto">
          <a:xfrm>
            <a:off x="228600" y="6172200"/>
            <a:ext cx="8534400" cy="476250"/>
          </a:xfrm>
          <a:prstGeom prst="rect">
            <a:avLst/>
          </a:prstGeom>
          <a:noFill/>
          <a:ln w="9525">
            <a:noFill/>
            <a:miter lim="800000"/>
            <a:headEnd/>
            <a:tailEnd/>
          </a:ln>
        </p:spPr>
        <p:txBody>
          <a:bodyPr/>
          <a:lstStyle/>
          <a:p>
            <a:r>
              <a:rPr lang="en-US" sz="900">
                <a:latin typeface="Arial" charset="0"/>
              </a:rPr>
              <a:t>              </a:t>
            </a:r>
            <a:r>
              <a:rPr lang="en-US" sz="900" b="1">
                <a:latin typeface="Arial" charset="0"/>
              </a:rPr>
              <a:t>30 Years of Medicaid Innovation</a:t>
            </a:r>
          </a:p>
          <a:p>
            <a:r>
              <a:rPr lang="en-US" sz="900">
                <a:latin typeface="Arial" charset="0"/>
              </a:rPr>
              <a:t>              </a:t>
            </a:r>
            <a:r>
              <a:rPr lang="en-US" sz="900" i="1">
                <a:latin typeface="Arial" charset="0"/>
              </a:rPr>
              <a:t>Our first care is your health care</a:t>
            </a:r>
          </a:p>
          <a:p>
            <a:r>
              <a:rPr lang="en-US" sz="900" i="1">
                <a:latin typeface="Arial" charset="0"/>
              </a:rPr>
              <a:t>              Arizona Health Care Cost Containment System</a:t>
            </a:r>
          </a:p>
          <a:p>
            <a:endParaRPr lang="en-US" sz="900">
              <a:latin typeface="Arial" charset="0"/>
            </a:endParaRPr>
          </a:p>
        </p:txBody>
      </p:sp>
      <p:sp>
        <p:nvSpPr>
          <p:cNvPr id="84997" name="Slide Number Placeholder 4"/>
          <p:cNvSpPr txBox="1">
            <a:spLocks noGrp="1"/>
          </p:cNvSpPr>
          <p:nvPr/>
        </p:nvSpPr>
        <p:spPr bwMode="auto">
          <a:xfrm>
            <a:off x="2209800" y="6172200"/>
            <a:ext cx="2133600" cy="476250"/>
          </a:xfrm>
          <a:prstGeom prst="rect">
            <a:avLst/>
          </a:prstGeom>
          <a:noFill/>
          <a:ln w="9525">
            <a:noFill/>
            <a:miter lim="800000"/>
            <a:headEnd/>
            <a:tailEnd/>
          </a:ln>
        </p:spPr>
        <p:txBody>
          <a:bodyPr/>
          <a:lstStyle/>
          <a:p>
            <a:pPr algn="r"/>
            <a:fld id="{DE811EEB-7B40-42FD-AA5B-D1DCDF325E94}" type="slidenum">
              <a:rPr lang="en-US" sz="1400">
                <a:latin typeface="Arial" charset="0"/>
              </a:rPr>
              <a:pPr algn="r"/>
              <a:t>4</a:t>
            </a:fld>
            <a:endParaRPr lang="en-US" sz="1400">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fontScale="90000"/>
          </a:bodyPr>
          <a:lstStyle/>
          <a:p>
            <a:pPr eaLnBrk="1" hangingPunct="1">
              <a:defRPr/>
            </a:pPr>
            <a:r>
              <a:rPr lang="en-US" dirty="0" smtClean="0"/>
              <a:t>State Only Childless Adult Program</a:t>
            </a:r>
            <a:endParaRPr lang="en-US" dirty="0"/>
          </a:p>
        </p:txBody>
      </p:sp>
      <p:graphicFrame>
        <p:nvGraphicFramePr>
          <p:cNvPr id="5" name="Content Placeholder 4"/>
          <p:cNvGraphicFramePr>
            <a:graphicFrameLocks noGrp="1"/>
          </p:cNvGraphicFramePr>
          <p:nvPr>
            <p:ph idx="4294967295"/>
          </p:nvPr>
        </p:nvGraphicFramePr>
        <p:xfrm>
          <a:off x="457200" y="2200275"/>
          <a:ext cx="8229600" cy="2142616"/>
        </p:xfrm>
        <a:graphic>
          <a:graphicData uri="http://schemas.openxmlformats.org/drawingml/2006/table">
            <a:tbl>
              <a:tblPr firstRow="1" bandRow="1">
                <a:tableStyleId>{5C22544A-7EE6-4342-B048-85BDC9FD1C3A}</a:tableStyleId>
              </a:tblPr>
              <a:tblGrid>
                <a:gridCol w="2743200"/>
                <a:gridCol w="2743200"/>
                <a:gridCol w="2743200"/>
              </a:tblGrid>
              <a:tr h="631065">
                <a:tc>
                  <a:txBody>
                    <a:bodyPr/>
                    <a:lstStyle/>
                    <a:p>
                      <a:r>
                        <a:rPr lang="en-US" dirty="0" smtClean="0"/>
                        <a:t>Fiscal Year</a:t>
                      </a:r>
                      <a:endParaRPr lang="en-US" dirty="0"/>
                    </a:p>
                  </a:txBody>
                  <a:tcPr/>
                </a:tc>
                <a:tc>
                  <a:txBody>
                    <a:bodyPr/>
                    <a:lstStyle/>
                    <a:p>
                      <a:r>
                        <a:rPr lang="en-US" dirty="0" smtClean="0"/>
                        <a:t>Legislative Estimates</a:t>
                      </a:r>
                      <a:endParaRPr lang="en-US" dirty="0"/>
                    </a:p>
                  </a:txBody>
                  <a:tcPr/>
                </a:tc>
                <a:tc>
                  <a:txBody>
                    <a:bodyPr/>
                    <a:lstStyle/>
                    <a:p>
                      <a:r>
                        <a:rPr lang="en-US" dirty="0" smtClean="0"/>
                        <a:t>AHCCCS/OSPB Estimates</a:t>
                      </a:r>
                      <a:endParaRPr lang="en-US" dirty="0"/>
                    </a:p>
                  </a:txBody>
                  <a:tcPr/>
                </a:tc>
              </a:tr>
              <a:tr h="375634">
                <a:tc>
                  <a:txBody>
                    <a:bodyPr/>
                    <a:lstStyle/>
                    <a:p>
                      <a:r>
                        <a:rPr lang="en-US" dirty="0" smtClean="0"/>
                        <a:t>FY 2014</a:t>
                      </a:r>
                      <a:endParaRPr lang="en-US" dirty="0"/>
                    </a:p>
                  </a:txBody>
                  <a:tcPr/>
                </a:tc>
                <a:tc>
                  <a:txBody>
                    <a:bodyPr/>
                    <a:lstStyle/>
                    <a:p>
                      <a:r>
                        <a:rPr lang="en-US" dirty="0" smtClean="0"/>
                        <a:t>$118 million</a:t>
                      </a:r>
                      <a:endParaRPr lang="en-US" dirty="0"/>
                    </a:p>
                  </a:txBody>
                  <a:tcPr/>
                </a:tc>
                <a:tc>
                  <a:txBody>
                    <a:bodyPr/>
                    <a:lstStyle/>
                    <a:p>
                      <a:r>
                        <a:rPr lang="en-US" dirty="0" smtClean="0"/>
                        <a:t>$200</a:t>
                      </a:r>
                      <a:r>
                        <a:rPr lang="en-US" baseline="0" dirty="0" smtClean="0"/>
                        <a:t> million</a:t>
                      </a:r>
                      <a:endParaRPr lang="en-US" dirty="0"/>
                    </a:p>
                  </a:txBody>
                  <a:tcPr/>
                </a:tc>
              </a:tr>
              <a:tr h="375634">
                <a:tc>
                  <a:txBody>
                    <a:bodyPr/>
                    <a:lstStyle/>
                    <a:p>
                      <a:r>
                        <a:rPr lang="en-US" dirty="0" smtClean="0"/>
                        <a:t>FY 2015</a:t>
                      </a:r>
                      <a:endParaRPr lang="en-US" dirty="0"/>
                    </a:p>
                  </a:txBody>
                  <a:tcPr/>
                </a:tc>
                <a:tc>
                  <a:txBody>
                    <a:bodyPr/>
                    <a:lstStyle/>
                    <a:p>
                      <a:r>
                        <a:rPr lang="en-US" dirty="0" smtClean="0"/>
                        <a:t>$181 million</a:t>
                      </a:r>
                      <a:endParaRPr lang="en-US" dirty="0"/>
                    </a:p>
                  </a:txBody>
                  <a:tcPr/>
                </a:tc>
                <a:tc>
                  <a:txBody>
                    <a:bodyPr/>
                    <a:lstStyle/>
                    <a:p>
                      <a:r>
                        <a:rPr lang="en-US" dirty="0" smtClean="0"/>
                        <a:t>$353 million</a:t>
                      </a:r>
                      <a:endParaRPr lang="en-US" dirty="0"/>
                    </a:p>
                  </a:txBody>
                  <a:tcPr/>
                </a:tc>
              </a:tr>
              <a:tr h="375634">
                <a:tc>
                  <a:txBody>
                    <a:bodyPr/>
                    <a:lstStyle/>
                    <a:p>
                      <a:r>
                        <a:rPr lang="en-US" dirty="0" smtClean="0"/>
                        <a:t>FY 2016</a:t>
                      </a:r>
                      <a:endParaRPr lang="en-US" dirty="0"/>
                    </a:p>
                  </a:txBody>
                  <a:tcPr/>
                </a:tc>
                <a:tc>
                  <a:txBody>
                    <a:bodyPr/>
                    <a:lstStyle/>
                    <a:p>
                      <a:r>
                        <a:rPr lang="en-US" u="sng" dirty="0" smtClean="0"/>
                        <a:t>$137 million</a:t>
                      </a:r>
                      <a:endParaRPr lang="en-US" u="sng" dirty="0"/>
                    </a:p>
                  </a:txBody>
                  <a:tcPr/>
                </a:tc>
                <a:tc>
                  <a:txBody>
                    <a:bodyPr/>
                    <a:lstStyle/>
                    <a:p>
                      <a:r>
                        <a:rPr lang="en-US" u="sng" dirty="0" smtClean="0"/>
                        <a:t>$310 million</a:t>
                      </a:r>
                      <a:endParaRPr lang="en-US" u="sng" dirty="0"/>
                    </a:p>
                  </a:txBody>
                  <a:tcPr/>
                </a:tc>
              </a:tr>
              <a:tr h="375634">
                <a:tc>
                  <a:txBody>
                    <a:bodyPr/>
                    <a:lstStyle/>
                    <a:p>
                      <a:r>
                        <a:rPr lang="en-US" dirty="0" smtClean="0"/>
                        <a:t>Three-</a:t>
                      </a:r>
                      <a:r>
                        <a:rPr lang="en-US" baseline="0" dirty="0" smtClean="0"/>
                        <a:t>Year </a:t>
                      </a:r>
                      <a:r>
                        <a:rPr lang="en-US" dirty="0" smtClean="0"/>
                        <a:t>Total</a:t>
                      </a:r>
                      <a:endParaRPr lang="en-US" dirty="0"/>
                    </a:p>
                  </a:txBody>
                  <a:tcPr/>
                </a:tc>
                <a:tc>
                  <a:txBody>
                    <a:bodyPr/>
                    <a:lstStyle/>
                    <a:p>
                      <a:r>
                        <a:rPr lang="en-US" dirty="0" smtClean="0"/>
                        <a:t>$436 million</a:t>
                      </a:r>
                      <a:endParaRPr lang="en-US" dirty="0"/>
                    </a:p>
                  </a:txBody>
                  <a:tcPr/>
                </a:tc>
                <a:tc>
                  <a:txBody>
                    <a:bodyPr/>
                    <a:lstStyle/>
                    <a:p>
                      <a:r>
                        <a:rPr lang="en-US" dirty="0" smtClean="0"/>
                        <a:t>$863 million</a:t>
                      </a:r>
                      <a:endParaRPr lang="en-US" dirty="0"/>
                    </a:p>
                  </a:txBody>
                  <a:tcPr/>
                </a:tc>
              </a:tr>
            </a:tbl>
          </a:graphicData>
        </a:graphic>
      </p:graphicFrame>
      <p:sp>
        <p:nvSpPr>
          <p:cNvPr id="87069" name="Slide Number Placeholder 28"/>
          <p:cNvSpPr txBox="1">
            <a:spLocks noGrp="1"/>
          </p:cNvSpPr>
          <p:nvPr/>
        </p:nvSpPr>
        <p:spPr bwMode="auto">
          <a:xfrm>
            <a:off x="4067175" y="6248400"/>
            <a:ext cx="457200" cy="365125"/>
          </a:xfrm>
          <a:prstGeom prst="rect">
            <a:avLst/>
          </a:prstGeom>
          <a:noFill/>
          <a:ln w="9525">
            <a:noFill/>
            <a:miter lim="800000"/>
            <a:headEnd/>
            <a:tailEnd/>
          </a:ln>
        </p:spPr>
        <p:txBody>
          <a:bodyPr/>
          <a:lstStyle/>
          <a:p>
            <a:pPr algn="r"/>
            <a:fld id="{E26E25FE-6AF9-4B13-A7CF-A339D69599EC}" type="slidenum">
              <a:rPr lang="en-US" sz="1400">
                <a:latin typeface="Arial" charset="0"/>
              </a:rPr>
              <a:pPr algn="r"/>
              <a:t>5</a:t>
            </a:fld>
            <a:endParaRPr lang="en-US" sz="1400">
              <a:latin typeface="Arial" charset="0"/>
            </a:endParaRPr>
          </a:p>
        </p:txBody>
      </p:sp>
      <p:sp>
        <p:nvSpPr>
          <p:cNvPr id="87070" name="Footer Placeholder 3"/>
          <p:cNvSpPr txBox="1">
            <a:spLocks noGrp="1"/>
          </p:cNvSpPr>
          <p:nvPr/>
        </p:nvSpPr>
        <p:spPr bwMode="auto">
          <a:xfrm>
            <a:off x="228600" y="6172200"/>
            <a:ext cx="8534400" cy="476250"/>
          </a:xfrm>
          <a:prstGeom prst="rect">
            <a:avLst/>
          </a:prstGeom>
          <a:noFill/>
          <a:ln w="9525">
            <a:noFill/>
            <a:miter lim="800000"/>
            <a:headEnd/>
            <a:tailEnd/>
          </a:ln>
        </p:spPr>
        <p:txBody>
          <a:bodyPr/>
          <a:lstStyle/>
          <a:p>
            <a:r>
              <a:rPr lang="en-US" sz="900">
                <a:latin typeface="Arial" charset="0"/>
              </a:rPr>
              <a:t>              </a:t>
            </a:r>
            <a:r>
              <a:rPr lang="en-US" sz="900" b="1">
                <a:latin typeface="Arial" charset="0"/>
              </a:rPr>
              <a:t>30 Years of Medicaid Innovation</a:t>
            </a:r>
          </a:p>
          <a:p>
            <a:r>
              <a:rPr lang="en-US" sz="900">
                <a:latin typeface="Arial" charset="0"/>
              </a:rPr>
              <a:t>              </a:t>
            </a:r>
            <a:r>
              <a:rPr lang="en-US" sz="900" i="1">
                <a:latin typeface="Arial" charset="0"/>
              </a:rPr>
              <a:t>Our first care is your health care</a:t>
            </a:r>
          </a:p>
          <a:p>
            <a:r>
              <a:rPr lang="en-US" sz="900" i="1">
                <a:latin typeface="Arial" charset="0"/>
              </a:rPr>
              <a:t>              Arizona Health Care Cost Containment System</a:t>
            </a:r>
          </a:p>
          <a:p>
            <a:endParaRPr lang="en-US" sz="90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idx="4294967295"/>
          </p:nvPr>
        </p:nvSpPr>
        <p:spPr/>
        <p:txBody>
          <a:bodyPr/>
          <a:lstStyle/>
          <a:p>
            <a:pPr eaLnBrk="1" hangingPunct="1"/>
            <a:r>
              <a:rPr lang="en-US" smtClean="0"/>
              <a:t>State only Program</a:t>
            </a:r>
          </a:p>
        </p:txBody>
      </p:sp>
      <p:pic>
        <p:nvPicPr>
          <p:cNvPr id="88067" name="Picture 3"/>
          <p:cNvPicPr>
            <a:picLocks noGrp="1" noChangeAspect="1" noChangeArrowheads="1"/>
          </p:cNvPicPr>
          <p:nvPr>
            <p:ph idx="4294967295"/>
          </p:nvPr>
        </p:nvPicPr>
        <p:blipFill>
          <a:blip r:embed="rId2"/>
          <a:srcRect/>
          <a:stretch>
            <a:fillRect/>
          </a:stretch>
        </p:blipFill>
        <p:spPr>
          <a:xfrm>
            <a:off x="762000" y="1981200"/>
            <a:ext cx="7543800" cy="4144963"/>
          </a:xfrm>
        </p:spPr>
      </p:pic>
      <p:sp>
        <p:nvSpPr>
          <p:cNvPr id="6" name="TextBox 5"/>
          <p:cNvSpPr txBox="1"/>
          <p:nvPr/>
        </p:nvSpPr>
        <p:spPr>
          <a:xfrm>
            <a:off x="2209800" y="1143000"/>
            <a:ext cx="6019800" cy="523875"/>
          </a:xfrm>
          <a:prstGeom prst="rect">
            <a:avLst/>
          </a:prstGeom>
          <a:noFill/>
        </p:spPr>
        <p:txBody>
          <a:bodyPr>
            <a:spAutoFit/>
          </a:bodyPr>
          <a:lstStyle/>
          <a:p>
            <a:pPr eaLnBrk="0" hangingPunct="0">
              <a:defRPr/>
            </a:pPr>
            <a:endParaRPr lang="en-US" sz="2800" dirty="0">
              <a:solidFill>
                <a:srgbClr val="002868"/>
              </a:solidFill>
              <a:latin typeface="Candara" pitchFamily="34" charset="0"/>
              <a:ea typeface="+mj-ea"/>
              <a:cs typeface="+mj-cs"/>
            </a:endParaRPr>
          </a:p>
        </p:txBody>
      </p:sp>
      <p:sp>
        <p:nvSpPr>
          <p:cNvPr id="88069" name="Slide Number Placeholder 28"/>
          <p:cNvSpPr txBox="1">
            <a:spLocks noGrp="1"/>
          </p:cNvSpPr>
          <p:nvPr/>
        </p:nvSpPr>
        <p:spPr bwMode="auto">
          <a:xfrm>
            <a:off x="4067175" y="6248400"/>
            <a:ext cx="457200" cy="365125"/>
          </a:xfrm>
          <a:prstGeom prst="rect">
            <a:avLst/>
          </a:prstGeom>
          <a:noFill/>
          <a:ln w="9525">
            <a:noFill/>
            <a:miter lim="800000"/>
            <a:headEnd/>
            <a:tailEnd/>
          </a:ln>
        </p:spPr>
        <p:txBody>
          <a:bodyPr/>
          <a:lstStyle/>
          <a:p>
            <a:pPr algn="r"/>
            <a:fld id="{D1CEAAAE-37A0-43A5-96DE-F840EECFEF0D}" type="slidenum">
              <a:rPr lang="en-US" sz="1400">
                <a:latin typeface="Arial" charset="0"/>
              </a:rPr>
              <a:pPr algn="r"/>
              <a:t>6</a:t>
            </a:fld>
            <a:endParaRPr lang="en-US" sz="1400">
              <a:latin typeface="Arial" charset="0"/>
            </a:endParaRPr>
          </a:p>
        </p:txBody>
      </p:sp>
      <p:sp>
        <p:nvSpPr>
          <p:cNvPr id="88070" name="Footer Placeholder 3"/>
          <p:cNvSpPr txBox="1">
            <a:spLocks noGrp="1"/>
          </p:cNvSpPr>
          <p:nvPr/>
        </p:nvSpPr>
        <p:spPr bwMode="auto">
          <a:xfrm>
            <a:off x="228600" y="6172200"/>
            <a:ext cx="8534400" cy="476250"/>
          </a:xfrm>
          <a:prstGeom prst="rect">
            <a:avLst/>
          </a:prstGeom>
          <a:noFill/>
          <a:ln w="9525">
            <a:noFill/>
            <a:miter lim="800000"/>
            <a:headEnd/>
            <a:tailEnd/>
          </a:ln>
        </p:spPr>
        <p:txBody>
          <a:bodyPr/>
          <a:lstStyle/>
          <a:p>
            <a:r>
              <a:rPr lang="en-US" sz="900">
                <a:latin typeface="Arial" charset="0"/>
              </a:rPr>
              <a:t>              </a:t>
            </a:r>
            <a:r>
              <a:rPr lang="en-US" sz="900" b="1">
                <a:latin typeface="Arial" charset="0"/>
              </a:rPr>
              <a:t>30 Years of Medicaid Innovation</a:t>
            </a:r>
          </a:p>
          <a:p>
            <a:r>
              <a:rPr lang="en-US" sz="900">
                <a:latin typeface="Arial" charset="0"/>
              </a:rPr>
              <a:t>              </a:t>
            </a:r>
            <a:r>
              <a:rPr lang="en-US" sz="900" i="1">
                <a:latin typeface="Arial" charset="0"/>
              </a:rPr>
              <a:t>Our first care is your health care</a:t>
            </a:r>
          </a:p>
          <a:p>
            <a:r>
              <a:rPr lang="en-US" sz="900" i="1">
                <a:latin typeface="Arial" charset="0"/>
              </a:rPr>
              <a:t>              Arizona Health Care Cost Containment System</a:t>
            </a:r>
          </a:p>
          <a:p>
            <a:endParaRPr lang="en-US" sz="90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1"/>
          </p:nvPr>
        </p:nvSpPr>
        <p:spPr>
          <a:xfrm>
            <a:off x="2743200" y="6248400"/>
            <a:ext cx="2133600" cy="457200"/>
          </a:xfrm>
          <a:noFill/>
          <a:ln>
            <a:miter lim="800000"/>
            <a:headEnd/>
            <a:tailEnd/>
          </a:ln>
        </p:spPr>
        <p:txBody>
          <a:bodyPr/>
          <a:lstStyle/>
          <a:p>
            <a:fld id="{07830745-C1F1-4ED7-9A64-F46B17B4F925}" type="slidenum">
              <a:rPr lang="en-US" altLang="en-US" smtClean="0">
                <a:cs typeface="Arial" charset="0"/>
              </a:rPr>
              <a:pPr/>
              <a:t>7</a:t>
            </a:fld>
            <a:endParaRPr lang="en-US" altLang="en-US" smtClean="0">
              <a:cs typeface="Arial" charset="0"/>
            </a:endParaRPr>
          </a:p>
        </p:txBody>
      </p:sp>
      <p:sp>
        <p:nvSpPr>
          <p:cNvPr id="27650" name="Rectangle 2"/>
          <p:cNvSpPr>
            <a:spLocks noGrp="1" noChangeArrowheads="1"/>
          </p:cNvSpPr>
          <p:nvPr>
            <p:ph type="title"/>
          </p:nvPr>
        </p:nvSpPr>
        <p:spPr>
          <a:xfrm>
            <a:off x="457200" y="609600"/>
            <a:ext cx="8229600" cy="1143000"/>
          </a:xfrm>
        </p:spPr>
        <p:txBody>
          <a:bodyPr/>
          <a:lstStyle/>
          <a:p>
            <a:pPr eaLnBrk="1" hangingPunct="1"/>
            <a:r>
              <a:rPr lang="en-US" sz="4000" smtClean="0"/>
              <a:t>AHCCCS Prop 204 Restoration and Medicaid Coverage </a:t>
            </a:r>
          </a:p>
        </p:txBody>
      </p:sp>
      <p:sp>
        <p:nvSpPr>
          <p:cNvPr id="27651" name="Rectangle 3"/>
          <p:cNvSpPr>
            <a:spLocks noGrp="1" noChangeArrowheads="1"/>
          </p:cNvSpPr>
          <p:nvPr>
            <p:ph type="body" idx="1"/>
          </p:nvPr>
        </p:nvSpPr>
        <p:spPr>
          <a:xfrm>
            <a:off x="457200" y="1719263"/>
            <a:ext cx="8229600" cy="4376737"/>
          </a:xfrm>
        </p:spPr>
        <p:txBody>
          <a:bodyPr/>
          <a:lstStyle/>
          <a:p>
            <a:pPr eaLnBrk="1" hangingPunct="1">
              <a:lnSpc>
                <a:spcPct val="80000"/>
              </a:lnSpc>
            </a:pPr>
            <a:r>
              <a:rPr lang="en-US" sz="2200" b="1" i="1" smtClean="0"/>
              <a:t>Honor the will of the Voters </a:t>
            </a:r>
            <a:r>
              <a:rPr lang="en-US" sz="2200" smtClean="0"/>
              <a:t>– twice have approved coverage for low income Arizonans – up to 100%</a:t>
            </a:r>
          </a:p>
          <a:p>
            <a:pPr eaLnBrk="1" hangingPunct="1">
              <a:lnSpc>
                <a:spcPct val="80000"/>
              </a:lnSpc>
            </a:pPr>
            <a:r>
              <a:rPr lang="en-US" sz="2200" b="1" i="1" smtClean="0"/>
              <a:t>Keeps Arizona Economically competitive </a:t>
            </a:r>
            <a:r>
              <a:rPr lang="en-US" sz="2200" smtClean="0"/>
              <a:t>– Arizona families and businesses have to support uncompensated care – states that expand Medicaid have competitive advantage </a:t>
            </a:r>
          </a:p>
          <a:p>
            <a:pPr eaLnBrk="1" hangingPunct="1">
              <a:lnSpc>
                <a:spcPct val="80000"/>
              </a:lnSpc>
            </a:pPr>
            <a:r>
              <a:rPr lang="en-US" sz="2200" b="1" i="1" smtClean="0"/>
              <a:t>Protect rural, safety net and healthcare infrastructure </a:t>
            </a:r>
            <a:r>
              <a:rPr lang="en-US" sz="2200" smtClean="0"/>
              <a:t>- AHCCCS is an integrated system and the impact of a continued freeze will be dramatic on the delivery system all Arizonans enjoy</a:t>
            </a:r>
          </a:p>
          <a:p>
            <a:pPr eaLnBrk="1" hangingPunct="1">
              <a:lnSpc>
                <a:spcPct val="80000"/>
              </a:lnSpc>
            </a:pPr>
            <a:r>
              <a:rPr lang="en-US" sz="2200" b="1" i="1" smtClean="0"/>
              <a:t>AHCCCS part of sustainability solution – </a:t>
            </a:r>
            <a:r>
              <a:rPr lang="en-US" sz="2200" smtClean="0"/>
              <a:t>Healthcare financing is a national policy dilemma that requires a federal solution – AHCCCS is nationally recognized system and similar efficiency levels should be achieved elsewhere</a:t>
            </a:r>
          </a:p>
          <a:p>
            <a:pPr eaLnBrk="1" hangingPunct="1">
              <a:lnSpc>
                <a:spcPct val="80000"/>
              </a:lnSpc>
            </a:pPr>
            <a:r>
              <a:rPr lang="en-US" sz="2200" b="1" i="1" smtClean="0"/>
              <a:t>Achieve healthier Arizona </a:t>
            </a:r>
            <a:r>
              <a:rPr lang="en-US" sz="2200" smtClean="0"/>
              <a:t>– New England Journal of Medicine found AHCCCS expansion saved lives and coverage also supports lower costs of care for patients   </a:t>
            </a:r>
            <a:endParaRPr lang="en-US" sz="2200" b="1" i="1" smtClean="0"/>
          </a:p>
          <a:p>
            <a:pPr eaLnBrk="1" hangingPunct="1">
              <a:lnSpc>
                <a:spcPct val="80000"/>
              </a:lnSpc>
            </a:pPr>
            <a:endParaRPr lang="en-US" sz="2400" b="1" smtClean="0"/>
          </a:p>
        </p:txBody>
      </p:sp>
      <p:sp>
        <p:nvSpPr>
          <p:cNvPr id="27652" name="Footer Placeholder 3"/>
          <p:cNvSpPr txBox="1">
            <a:spLocks noGrp="1"/>
          </p:cNvSpPr>
          <p:nvPr/>
        </p:nvSpPr>
        <p:spPr bwMode="auto">
          <a:xfrm>
            <a:off x="228600" y="6172200"/>
            <a:ext cx="8534400" cy="476250"/>
          </a:xfrm>
          <a:prstGeom prst="rect">
            <a:avLst/>
          </a:prstGeom>
          <a:noFill/>
          <a:ln w="9525">
            <a:noFill/>
            <a:miter lim="800000"/>
            <a:headEnd/>
            <a:tailEnd/>
          </a:ln>
        </p:spPr>
        <p:txBody>
          <a:bodyPr/>
          <a:lstStyle/>
          <a:p>
            <a:pPr eaLnBrk="0" hangingPunct="0"/>
            <a:r>
              <a:rPr lang="en-US" sz="900">
                <a:latin typeface="Arial" charset="0"/>
              </a:rPr>
              <a:t>              </a:t>
            </a:r>
            <a:r>
              <a:rPr lang="en-US" sz="900" b="1">
                <a:latin typeface="Arial" charset="0"/>
              </a:rPr>
              <a:t>30 Years of Medicaid Innovation</a:t>
            </a:r>
          </a:p>
          <a:p>
            <a:pPr eaLnBrk="0" hangingPunct="0"/>
            <a:r>
              <a:rPr lang="en-US" sz="900">
                <a:latin typeface="Arial" charset="0"/>
              </a:rPr>
              <a:t>              </a:t>
            </a:r>
            <a:r>
              <a:rPr lang="en-US" sz="900" i="1">
                <a:latin typeface="Arial" charset="0"/>
              </a:rPr>
              <a:t>Our first care is your health care</a:t>
            </a:r>
          </a:p>
          <a:p>
            <a:pPr eaLnBrk="0" hangingPunct="0"/>
            <a:r>
              <a:rPr lang="en-US" sz="900" i="1">
                <a:latin typeface="Arial" charset="0"/>
              </a:rPr>
              <a:t>              Arizona Health Care Cost Containment System</a:t>
            </a:r>
          </a:p>
          <a:p>
            <a:pPr eaLnBrk="0" hangingPunct="0"/>
            <a:endParaRPr lang="en-US" sz="900">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idx="4294967295"/>
          </p:nvPr>
        </p:nvSpPr>
        <p:spPr/>
        <p:txBody>
          <a:bodyPr/>
          <a:lstStyle/>
          <a:p>
            <a:pPr eaLnBrk="1" hangingPunct="1"/>
            <a:r>
              <a:rPr lang="en-US" smtClean="0"/>
              <a:t>Policy Options</a:t>
            </a:r>
          </a:p>
        </p:txBody>
      </p:sp>
      <p:graphicFrame>
        <p:nvGraphicFramePr>
          <p:cNvPr id="6" name="Content Placeholder 5"/>
          <p:cNvGraphicFramePr>
            <a:graphicFrameLocks noGrp="1"/>
          </p:cNvGraphicFramePr>
          <p:nvPr>
            <p:ph idx="4294967295"/>
          </p:nvPr>
        </p:nvGraphicFramePr>
        <p:xfrm>
          <a:off x="609600" y="1981200"/>
          <a:ext cx="8229600" cy="3886200"/>
        </p:xfrm>
        <a:graphic>
          <a:graphicData uri="http://schemas.openxmlformats.org/drawingml/2006/table">
            <a:tbl>
              <a:tblPr firstRow="1" bandRow="1">
                <a:tableStyleId>{5C22544A-7EE6-4342-B048-85BDC9FD1C3A}</a:tableStyleId>
              </a:tblPr>
              <a:tblGrid>
                <a:gridCol w="1981200"/>
                <a:gridCol w="1447800"/>
                <a:gridCol w="1600200"/>
                <a:gridCol w="1554480"/>
                <a:gridCol w="1645920"/>
              </a:tblGrid>
              <a:tr h="971550">
                <a:tc>
                  <a:txBody>
                    <a:bodyPr/>
                    <a:lstStyle/>
                    <a:p>
                      <a:r>
                        <a:rPr lang="en-US" sz="1800" dirty="0" smtClean="0">
                          <a:solidFill>
                            <a:schemeClr val="tx2"/>
                          </a:solidFill>
                          <a:latin typeface="+mj-lt"/>
                          <a:ea typeface="+mj-ea"/>
                          <a:cs typeface="+mj-cs"/>
                        </a:rPr>
                        <a:t>Options</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Lives covered</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GF Impact (FY 14-16)</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Federal $ available</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Prop 204 Vote Honored</a:t>
                      </a:r>
                      <a:endParaRPr lang="en-US" sz="1800" dirty="0">
                        <a:solidFill>
                          <a:schemeClr val="tx2"/>
                        </a:solidFill>
                        <a:latin typeface="+mj-lt"/>
                        <a:ea typeface="+mj-ea"/>
                        <a:cs typeface="+mj-cs"/>
                      </a:endParaRPr>
                    </a:p>
                  </a:txBody>
                  <a:tcPr/>
                </a:tc>
              </a:tr>
              <a:tr h="971550">
                <a:tc>
                  <a:txBody>
                    <a:bodyPr/>
                    <a:lstStyle/>
                    <a:p>
                      <a:r>
                        <a:rPr lang="en-US" sz="1800" dirty="0" smtClean="0">
                          <a:solidFill>
                            <a:schemeClr val="tx2"/>
                          </a:solidFill>
                          <a:latin typeface="+mj-lt"/>
                          <a:ea typeface="+mj-ea"/>
                          <a:cs typeface="+mj-cs"/>
                        </a:rPr>
                        <a:t>Governor’s Proposal</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300,000</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$(100) m savings</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$4.1 billion</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Yes</a:t>
                      </a:r>
                      <a:endParaRPr lang="en-US" sz="1800" dirty="0">
                        <a:solidFill>
                          <a:schemeClr val="tx2"/>
                        </a:solidFill>
                        <a:latin typeface="+mj-lt"/>
                        <a:ea typeface="+mj-ea"/>
                        <a:cs typeface="+mj-cs"/>
                      </a:endParaRPr>
                    </a:p>
                  </a:txBody>
                  <a:tcPr/>
                </a:tc>
              </a:tr>
              <a:tr h="971550">
                <a:tc>
                  <a:txBody>
                    <a:bodyPr/>
                    <a:lstStyle/>
                    <a:p>
                      <a:r>
                        <a:rPr lang="en-US" sz="1800" dirty="0" smtClean="0">
                          <a:solidFill>
                            <a:schemeClr val="tx2"/>
                          </a:solidFill>
                          <a:latin typeface="+mj-lt"/>
                          <a:ea typeface="+mj-ea"/>
                          <a:cs typeface="+mj-cs"/>
                        </a:rPr>
                        <a:t>Continued Freeze (assume state only)</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63,000 and shrinking</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$850 m plus cost</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$0</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No</a:t>
                      </a:r>
                      <a:endParaRPr lang="en-US" sz="1800" dirty="0">
                        <a:solidFill>
                          <a:schemeClr val="tx2"/>
                        </a:solidFill>
                        <a:latin typeface="+mj-lt"/>
                        <a:ea typeface="+mj-ea"/>
                        <a:cs typeface="+mj-cs"/>
                      </a:endParaRPr>
                    </a:p>
                  </a:txBody>
                  <a:tcPr/>
                </a:tc>
              </a:tr>
              <a:tr h="971550">
                <a:tc>
                  <a:txBody>
                    <a:bodyPr/>
                    <a:lstStyle/>
                    <a:p>
                      <a:r>
                        <a:rPr lang="en-US" sz="1800" dirty="0" smtClean="0">
                          <a:solidFill>
                            <a:schemeClr val="tx2"/>
                          </a:solidFill>
                          <a:latin typeface="+mj-lt"/>
                          <a:ea typeface="+mj-ea"/>
                          <a:cs typeface="+mj-cs"/>
                        </a:rPr>
                        <a:t>Terminate Coverage 1-1-14</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0</a:t>
                      </a:r>
                    </a:p>
                    <a:p>
                      <a:r>
                        <a:rPr lang="en-US" sz="1800" dirty="0" smtClean="0">
                          <a:solidFill>
                            <a:schemeClr val="tx2"/>
                          </a:solidFill>
                          <a:latin typeface="+mj-lt"/>
                          <a:ea typeface="+mj-ea"/>
                          <a:cs typeface="+mj-cs"/>
                        </a:rPr>
                        <a:t>(63,000 lose coverage)</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$0</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$0</a:t>
                      </a:r>
                      <a:endParaRPr lang="en-US" sz="1800" dirty="0">
                        <a:solidFill>
                          <a:schemeClr val="tx2"/>
                        </a:solidFill>
                        <a:latin typeface="+mj-lt"/>
                        <a:ea typeface="+mj-ea"/>
                        <a:cs typeface="+mj-cs"/>
                      </a:endParaRPr>
                    </a:p>
                  </a:txBody>
                  <a:tcPr/>
                </a:tc>
                <a:tc>
                  <a:txBody>
                    <a:bodyPr/>
                    <a:lstStyle/>
                    <a:p>
                      <a:r>
                        <a:rPr lang="en-US" sz="1800" dirty="0" smtClean="0">
                          <a:solidFill>
                            <a:schemeClr val="tx2"/>
                          </a:solidFill>
                          <a:latin typeface="+mj-lt"/>
                          <a:ea typeface="+mj-ea"/>
                          <a:cs typeface="+mj-cs"/>
                        </a:rPr>
                        <a:t>No</a:t>
                      </a:r>
                      <a:endParaRPr lang="en-US" sz="1800" dirty="0">
                        <a:solidFill>
                          <a:schemeClr val="tx2"/>
                        </a:solidFill>
                        <a:latin typeface="+mj-lt"/>
                        <a:ea typeface="+mj-ea"/>
                        <a:cs typeface="+mj-cs"/>
                      </a:endParaRPr>
                    </a:p>
                  </a:txBody>
                  <a:tcPr/>
                </a:tc>
              </a:tr>
            </a:tbl>
          </a:graphicData>
        </a:graphic>
      </p:graphicFrame>
      <p:sp>
        <p:nvSpPr>
          <p:cNvPr id="90147" name="Footer Placeholder 3"/>
          <p:cNvSpPr txBox="1">
            <a:spLocks noGrp="1"/>
          </p:cNvSpPr>
          <p:nvPr/>
        </p:nvSpPr>
        <p:spPr bwMode="auto">
          <a:xfrm>
            <a:off x="228600" y="6172200"/>
            <a:ext cx="8534400" cy="476250"/>
          </a:xfrm>
          <a:prstGeom prst="rect">
            <a:avLst/>
          </a:prstGeom>
          <a:noFill/>
          <a:ln w="9525">
            <a:noFill/>
            <a:miter lim="800000"/>
            <a:headEnd/>
            <a:tailEnd/>
          </a:ln>
        </p:spPr>
        <p:txBody>
          <a:bodyPr/>
          <a:lstStyle/>
          <a:p>
            <a:r>
              <a:rPr lang="en-US" sz="900">
                <a:solidFill>
                  <a:srgbClr val="000033"/>
                </a:solidFill>
                <a:latin typeface="Arial" charset="0"/>
              </a:rPr>
              <a:t>              </a:t>
            </a:r>
            <a:r>
              <a:rPr lang="en-US" sz="900" b="1">
                <a:solidFill>
                  <a:srgbClr val="000033"/>
                </a:solidFill>
                <a:latin typeface="Arial" charset="0"/>
              </a:rPr>
              <a:t>30 Years of Medicaid Innovation</a:t>
            </a:r>
          </a:p>
          <a:p>
            <a:r>
              <a:rPr lang="en-US" sz="900">
                <a:solidFill>
                  <a:srgbClr val="000033"/>
                </a:solidFill>
                <a:latin typeface="Arial" charset="0"/>
              </a:rPr>
              <a:t>              </a:t>
            </a:r>
            <a:r>
              <a:rPr lang="en-US" sz="900" i="1">
                <a:solidFill>
                  <a:srgbClr val="000033"/>
                </a:solidFill>
                <a:latin typeface="Arial" charset="0"/>
              </a:rPr>
              <a:t>Our first care is your health care</a:t>
            </a:r>
          </a:p>
          <a:p>
            <a:r>
              <a:rPr lang="en-US" sz="900" i="1">
                <a:solidFill>
                  <a:srgbClr val="000033"/>
                </a:solidFill>
                <a:latin typeface="Arial" charset="0"/>
              </a:rPr>
              <a:t>              Arizona Health Care Cost Containment System</a:t>
            </a:r>
          </a:p>
          <a:p>
            <a:endParaRPr lang="en-US" sz="900">
              <a:solidFill>
                <a:srgbClr val="000033"/>
              </a:solidFill>
              <a:latin typeface="Arial" charset="0"/>
            </a:endParaRPr>
          </a:p>
        </p:txBody>
      </p:sp>
      <p:sp>
        <p:nvSpPr>
          <p:cNvPr id="90148" name="Slide Number Placeholder 4"/>
          <p:cNvSpPr txBox="1">
            <a:spLocks noGrp="1"/>
          </p:cNvSpPr>
          <p:nvPr/>
        </p:nvSpPr>
        <p:spPr bwMode="auto">
          <a:xfrm>
            <a:off x="2209800" y="6172200"/>
            <a:ext cx="2133600" cy="476250"/>
          </a:xfrm>
          <a:prstGeom prst="rect">
            <a:avLst/>
          </a:prstGeom>
          <a:noFill/>
          <a:ln w="9525">
            <a:noFill/>
            <a:miter lim="800000"/>
            <a:headEnd/>
            <a:tailEnd/>
          </a:ln>
        </p:spPr>
        <p:txBody>
          <a:bodyPr/>
          <a:lstStyle/>
          <a:p>
            <a:pPr algn="r"/>
            <a:fld id="{C4820159-B242-4F97-B92D-AC6F22D8D340}" type="slidenum">
              <a:rPr lang="en-US" sz="1400">
                <a:solidFill>
                  <a:srgbClr val="000033"/>
                </a:solidFill>
                <a:latin typeface="Arial" charset="0"/>
              </a:rPr>
              <a:pPr algn="r"/>
              <a:t>8</a:t>
            </a:fld>
            <a:endParaRPr lang="en-US" sz="1400">
              <a:solidFill>
                <a:srgbClr val="000033"/>
              </a:solidFill>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5"/>
          <p:cNvSpPr>
            <a:spLocks noGrp="1"/>
          </p:cNvSpPr>
          <p:nvPr>
            <p:ph type="ctrTitle"/>
          </p:nvPr>
        </p:nvSpPr>
        <p:spPr/>
        <p:txBody>
          <a:bodyPr/>
          <a:lstStyle/>
          <a:p>
            <a:pPr eaLnBrk="1" hangingPunct="1"/>
            <a:r>
              <a:rPr lang="en-US" smtClean="0"/>
              <a:t>AHCCCS Future Strategies</a:t>
            </a:r>
          </a:p>
        </p:txBody>
      </p:sp>
      <p:sp>
        <p:nvSpPr>
          <p:cNvPr id="28674" name="Footer Placeholder 3"/>
          <p:cNvSpPr>
            <a:spLocks noGrp="1"/>
          </p:cNvSpPr>
          <p:nvPr>
            <p:ph type="ftr" sz="quarter" idx="10"/>
          </p:nvPr>
        </p:nvSpPr>
        <p:spPr>
          <a:noFill/>
          <a:ln>
            <a:miter lim="800000"/>
            <a:headEnd/>
            <a:tailEnd/>
          </a:ln>
        </p:spPr>
        <p:txBody>
          <a:bodyPr/>
          <a:lstStyle/>
          <a:p>
            <a:r>
              <a:rPr lang="en-US" smtClean="0">
                <a:cs typeface="Arial" charset="0"/>
              </a:rPr>
              <a:t>              </a:t>
            </a:r>
            <a:r>
              <a:rPr lang="en-US" b="1" smtClean="0">
                <a:cs typeface="Arial" charset="0"/>
              </a:rPr>
              <a:t>30 Years of Medicaid Innovation</a:t>
            </a:r>
          </a:p>
          <a:p>
            <a:r>
              <a:rPr lang="en-US" smtClean="0">
                <a:cs typeface="Arial" charset="0"/>
              </a:rPr>
              <a:t>              </a:t>
            </a:r>
            <a:r>
              <a:rPr lang="en-US" i="1" smtClean="0">
                <a:cs typeface="Arial" charset="0"/>
              </a:rPr>
              <a:t>Our first care is your health care</a:t>
            </a:r>
          </a:p>
          <a:p>
            <a:r>
              <a:rPr lang="en-US" i="1" smtClean="0">
                <a:cs typeface="Arial" charset="0"/>
              </a:rPr>
              <a:t>              Arizona Health Care Cost Containment System</a:t>
            </a:r>
          </a:p>
          <a:p>
            <a:endParaRPr lang="en-US" smtClean="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Quadrant">
  <a:themeElements>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Quadrant</Template>
  <TotalTime>12677</TotalTime>
  <Words>3007</Words>
  <Application>Microsoft Office PowerPoint</Application>
  <PresentationFormat>On-screen Show (4:3)</PresentationFormat>
  <Paragraphs>438</Paragraphs>
  <Slides>39</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Quadrant</vt:lpstr>
      <vt:lpstr>Microsoft Excel Chart</vt:lpstr>
      <vt:lpstr>AHCCCS Update </vt:lpstr>
      <vt:lpstr>AHCCCS Coverage</vt:lpstr>
      <vt:lpstr>Who are the Childless Adults</vt:lpstr>
      <vt:lpstr>Impact to Arizonans</vt:lpstr>
      <vt:lpstr>State Only Childless Adult Program</vt:lpstr>
      <vt:lpstr>State only Program</vt:lpstr>
      <vt:lpstr>AHCCCS Prop 204 Restoration and Medicaid Coverage </vt:lpstr>
      <vt:lpstr>Policy Options</vt:lpstr>
      <vt:lpstr>AHCCCS Future Strategies</vt:lpstr>
      <vt:lpstr>PowerPoint Presentation</vt:lpstr>
      <vt:lpstr>Medicaid: Growth in Enrollment and Total, Federal, and State &amp; Local Expenditures, 2007 – 2011</vt:lpstr>
      <vt:lpstr> Percent of Gross Domestic Product Source: Congressional Budget Office, The Long-Term Budget Outlook, June 2010, revised August 2010</vt:lpstr>
      <vt:lpstr>What’s Wrong With This Picture?</vt:lpstr>
      <vt:lpstr>Regardless of ACA Decisions- Unsustainable System</vt:lpstr>
      <vt:lpstr>U.S. Healthcare System </vt:lpstr>
      <vt:lpstr>Where have we been?</vt:lpstr>
      <vt:lpstr>Where are we going?  AHCCCS Strategic Direction</vt:lpstr>
      <vt:lpstr>Help shape the future of AHCCCS</vt:lpstr>
      <vt:lpstr>AHCCCS Goals</vt:lpstr>
      <vt:lpstr>Goal 1 - Bending the cost curve</vt:lpstr>
      <vt:lpstr>PI Strategies</vt:lpstr>
      <vt:lpstr>Goal 2- Pursue continuous quality improvement</vt:lpstr>
      <vt:lpstr>Success of PIPs</vt:lpstr>
      <vt:lpstr>Goal 3-Reduce fragmentation in healthcare through integrating delivery systems</vt:lpstr>
      <vt:lpstr>Triple Crown Procurements</vt:lpstr>
      <vt:lpstr>Future Integration Opportunities</vt:lpstr>
      <vt:lpstr>Duals Demonstration Update</vt:lpstr>
      <vt:lpstr>Care Coordination Opportunities</vt:lpstr>
      <vt:lpstr>HIT Adoption</vt:lpstr>
      <vt:lpstr>Health Information Technology</vt:lpstr>
      <vt:lpstr>Data Analytics</vt:lpstr>
      <vt:lpstr>Goal 4 - Maintain core organizational capacity, infrastructure and workforce</vt:lpstr>
      <vt:lpstr>IT Support</vt:lpstr>
      <vt:lpstr>Employee Engagement and Results</vt:lpstr>
      <vt:lpstr>HEA + ACA Eligibility Changes</vt:lpstr>
      <vt:lpstr>Value of MCO – Positioned to put SYSTEM into Healthcare System  </vt:lpstr>
      <vt:lpstr>MCO Expectations – continue evolution</vt:lpstr>
      <vt:lpstr>Six month progress updates</vt:lpstr>
      <vt:lpstr>PowerPoint Presentation</vt:lpstr>
    </vt:vector>
  </TitlesOfParts>
  <Company>AHCCCS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Lcraymon</dc:creator>
  <cp:lastModifiedBy>Snyder, Jami</cp:lastModifiedBy>
  <cp:revision>96</cp:revision>
  <cp:lastPrinted>2013-03-21T18:26:22Z</cp:lastPrinted>
  <dcterms:created xsi:type="dcterms:W3CDTF">2011-11-23T15:17:49Z</dcterms:created>
  <dcterms:modified xsi:type="dcterms:W3CDTF">2013-05-01T15:15:21Z</dcterms:modified>
</cp:coreProperties>
</file>