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62" r:id="rId5"/>
    <p:sldId id="261" r:id="rId6"/>
    <p:sldId id="265" r:id="rId7"/>
    <p:sldId id="290" r:id="rId8"/>
    <p:sldId id="279" r:id="rId9"/>
    <p:sldId id="296" r:id="rId10"/>
    <p:sldId id="280" r:id="rId11"/>
    <p:sldId id="297" r:id="rId12"/>
    <p:sldId id="281" r:id="rId13"/>
    <p:sldId id="317" r:id="rId14"/>
    <p:sldId id="299" r:id="rId15"/>
    <p:sldId id="293" r:id="rId16"/>
    <p:sldId id="298" r:id="rId17"/>
    <p:sldId id="326" r:id="rId18"/>
    <p:sldId id="300" r:id="rId19"/>
    <p:sldId id="292" r:id="rId20"/>
    <p:sldId id="301" r:id="rId21"/>
    <p:sldId id="291" r:id="rId22"/>
    <p:sldId id="302" r:id="rId23"/>
    <p:sldId id="303" r:id="rId24"/>
    <p:sldId id="318" r:id="rId25"/>
    <p:sldId id="319" r:id="rId26"/>
    <p:sldId id="304" r:id="rId27"/>
    <p:sldId id="286" r:id="rId28"/>
    <p:sldId id="306" r:id="rId29"/>
    <p:sldId id="305" r:id="rId30"/>
    <p:sldId id="307" r:id="rId31"/>
    <p:sldId id="308" r:id="rId32"/>
    <p:sldId id="309" r:id="rId33"/>
    <p:sldId id="287" r:id="rId34"/>
    <p:sldId id="311" r:id="rId35"/>
    <p:sldId id="325" r:id="rId36"/>
    <p:sldId id="324" r:id="rId37"/>
    <p:sldId id="276" r:id="rId38"/>
    <p:sldId id="289" r:id="rId39"/>
    <p:sldId id="277" r:id="rId40"/>
    <p:sldId id="312" r:id="rId41"/>
    <p:sldId id="267" r:id="rId42"/>
    <p:sldId id="313" r:id="rId43"/>
    <p:sldId id="272" r:id="rId44"/>
    <p:sldId id="314" r:id="rId45"/>
    <p:sldId id="327" r:id="rId46"/>
    <p:sldId id="316" r:id="rId47"/>
    <p:sldId id="411" r:id="rId48"/>
    <p:sldId id="485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B9"/>
    <a:srgbClr val="060606"/>
    <a:srgbClr val="338FAF"/>
    <a:srgbClr val="2682C2"/>
    <a:srgbClr val="338DCC"/>
    <a:srgbClr val="800000"/>
    <a:srgbClr val="3D95D3"/>
    <a:srgbClr val="379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3C5F6-6044-4D0F-AC2B-EABD8E260E69}" v="7" dt="2023-05-21T17:45:52.0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84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20" y="12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8E186-F5F1-458B-9E94-B1FA109EECC1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83C5-686D-48FF-94E9-991F1B16C1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83C5-686D-48FF-94E9-991F1B16C1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55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B6724-8EF1-43F6-9C19-164CCF28A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90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 userDrawn="1"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 userDrawn="1"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77" r:id="rId3"/>
    <p:sldLayoutId id="2147483678" r:id="rId4"/>
    <p:sldLayoutId id="2147483665" r:id="rId5"/>
    <p:sldLayoutId id="2147483652" r:id="rId6"/>
    <p:sldLayoutId id="2147483666" r:id="rId7"/>
    <p:sldLayoutId id="2147483659" r:id="rId8"/>
    <p:sldLayoutId id="2147483655" r:id="rId9"/>
    <p:sldLayoutId id="2147483670" r:id="rId10"/>
    <p:sldLayoutId id="2147483671" r:id="rId11"/>
    <p:sldLayoutId id="2147483672" r:id="rId12"/>
    <p:sldLayoutId id="2147483657" r:id="rId13"/>
    <p:sldLayoutId id="2147483673" r:id="rId14"/>
    <p:sldLayoutId id="2147483674" r:id="rId15"/>
    <p:sldLayoutId id="2147483675" r:id="rId16"/>
    <p:sldLayoutId id="2147483662" r:id="rId17"/>
    <p:sldLayoutId id="2147483656" r:id="rId18"/>
    <p:sldLayoutId id="2147483663" r:id="rId19"/>
    <p:sldLayoutId id="2147483676" r:id="rId20"/>
    <p:sldLayoutId id="2147483679" r:id="rId21"/>
    <p:sldLayoutId id="2147483680" r:id="rId2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8306" y="2876550"/>
            <a:ext cx="8929141" cy="1219200"/>
          </a:xfrm>
        </p:spPr>
        <p:txBody>
          <a:bodyPr lIns="91440" tIns="45720" rIns="91440" bIns="45720" anchor="b" anchorCtr="0">
            <a:noAutofit/>
          </a:bodyPr>
          <a:lstStyle/>
          <a:p>
            <a:pPr algn="ctr"/>
            <a:r>
              <a:rPr lang="en-US" altLang="en-US" sz="3200" b="0" dirty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AHCCCS Pharmacy and Therapeutics Committee</a:t>
            </a:r>
            <a:br>
              <a:rPr lang="en-US" altLang="en-US" sz="3200" b="0" dirty="0">
                <a:latin typeface="Tw Cen MT"/>
                <a:ea typeface="Tahoma"/>
                <a:cs typeface="Tahoma"/>
              </a:rPr>
            </a:br>
            <a:r>
              <a:rPr lang="en-US" altLang="en-US" sz="3200" b="0" dirty="0">
                <a:solidFill>
                  <a:srgbClr val="FFFFFF"/>
                </a:solidFill>
                <a:latin typeface="Tw Cen MT"/>
                <a:ea typeface="Tahoma"/>
                <a:cs typeface="Tahoma"/>
              </a:rPr>
              <a:t>Recommendations</a:t>
            </a:r>
            <a:endParaRPr lang="en-US" sz="3200" b="0" dirty="0">
              <a:solidFill>
                <a:srgbClr val="FFFFFF"/>
              </a:solidFill>
              <a:latin typeface="Tw Cen MT"/>
              <a:ea typeface="Tahoma"/>
              <a:cs typeface="Tahom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ctr"/>
            <a:r>
              <a:rPr lang="en-US" altLang="en-US" sz="2400" dirty="0">
                <a:latin typeface="Tw Cen MT"/>
                <a:ea typeface="Tahoma"/>
                <a:cs typeface="Tahoma"/>
              </a:rPr>
              <a:t>                May 23,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6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ACFB-B9CD-46F0-8C38-92377B5EC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Antimigraine Agents, CGRP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CE18-510B-4C0A-AB7A-AA0A6A41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664" y="1047751"/>
            <a:ext cx="4901392" cy="358140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  <a:endParaRPr lang="en-US" sz="2000" dirty="0"/>
          </a:p>
          <a:p>
            <a:r>
              <a:rPr lang="en-US" sz="2000" dirty="0">
                <a:solidFill>
                  <a:srgbClr val="060606"/>
                </a:solidFill>
              </a:rPr>
              <a:t>Ajovy*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Cafergot*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Emgality Syringe 120mg*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Emgality Pen* </a:t>
            </a:r>
          </a:p>
          <a:p>
            <a:r>
              <a:rPr lang="en-US" sz="2000" dirty="0" err="1">
                <a:solidFill>
                  <a:srgbClr val="060606"/>
                </a:solidFill>
              </a:rPr>
              <a:t>Ubrelvy</a:t>
            </a:r>
            <a:r>
              <a:rPr lang="en-US" sz="2000" dirty="0">
                <a:solidFill>
                  <a:srgbClr val="060606"/>
                </a:solidFill>
              </a:rPr>
              <a:t>*</a:t>
            </a:r>
          </a:p>
          <a:p>
            <a:endParaRPr lang="en-US" sz="2000" dirty="0">
              <a:solidFill>
                <a:srgbClr val="06060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66D04-7ECE-C311-DB25-8ED69A7F9E19}"/>
              </a:ext>
            </a:extLst>
          </p:cNvPr>
          <p:cNvSpPr txBox="1"/>
          <p:nvPr/>
        </p:nvSpPr>
        <p:spPr>
          <a:xfrm>
            <a:off x="5295014" y="1047752"/>
            <a:ext cx="368949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altLang="en-US" sz="2000" b="1" i="1" dirty="0">
              <a:solidFill>
                <a:srgbClr val="060606"/>
              </a:solidFill>
            </a:endParaRPr>
          </a:p>
          <a:p>
            <a:pPr marL="0" indent="0">
              <a:buNone/>
            </a:pPr>
            <a:r>
              <a:rPr lang="en-US" altLang="en-US" sz="2000" b="1" i="1" dirty="0">
                <a:solidFill>
                  <a:srgbClr val="060606"/>
                </a:solidFill>
              </a:rPr>
              <a:t>PDL Recommendations (products moving to nonpreferred status):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Aimovig*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Migergot</a:t>
            </a:r>
            <a:r>
              <a:rPr lang="en-US" sz="2000" dirty="0">
                <a:solidFill>
                  <a:srgbClr val="FF0000"/>
                </a:solidFill>
              </a:rPr>
              <a:t> rectal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Grandfathering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Aimovig – Yes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Migergot</a:t>
            </a:r>
            <a:r>
              <a:rPr lang="en-US" sz="2000" dirty="0">
                <a:solidFill>
                  <a:srgbClr val="FF0000"/>
                </a:solidFill>
              </a:rPr>
              <a:t> rectal - No</a:t>
            </a:r>
          </a:p>
          <a:p>
            <a:pPr lvl="1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5959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423D-0C24-402D-A193-5B4B07F753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/>
              <a:t>P&amp;T Public Class Vote:</a:t>
            </a:r>
            <a:br>
              <a:rPr lang="en-US" dirty="0">
                <a:cs typeface="Calibri"/>
              </a:rPr>
            </a:br>
            <a:r>
              <a:rPr lang="en-US" i="1" dirty="0"/>
              <a:t>Antipsychotics, Atypical </a:t>
            </a:r>
            <a:br>
              <a:rPr lang="en-US" i="1" dirty="0"/>
            </a:br>
            <a:r>
              <a:rPr lang="en-US" i="1" dirty="0"/>
              <a:t>Long-Acting Injectable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D6076-2817-411C-BEDC-000B13A61C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3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6639-0751-4C8B-B39D-65B3CDB5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Antipsychotics, </a:t>
            </a:r>
            <a:r>
              <a:rPr lang="en-US" i="1" dirty="0"/>
              <a:t>Atypical Long-Acting Injectable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E2E6-46C2-4F34-A6D3-0123C9B00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514"/>
            <a:ext cx="8229600" cy="3758446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100" b="1" i="1" dirty="0">
                <a:solidFill>
                  <a:srgbClr val="060606"/>
                </a:solidFill>
                <a:cs typeface="Arial"/>
              </a:rPr>
              <a:t>PDL Recommendations (preferred products):</a:t>
            </a:r>
          </a:p>
          <a:p>
            <a:r>
              <a:rPr lang="en-US" sz="2100" dirty="0">
                <a:cs typeface="Arial"/>
              </a:rPr>
              <a:t>  </a:t>
            </a:r>
            <a:r>
              <a:rPr lang="en-US" sz="2100" dirty="0">
                <a:solidFill>
                  <a:srgbClr val="060606"/>
                </a:solidFill>
                <a:cs typeface="Arial"/>
              </a:rPr>
              <a:t>Long-Acting Injectable Agents</a:t>
            </a:r>
          </a:p>
          <a:p>
            <a:pPr lvl="1"/>
            <a:r>
              <a:rPr lang="en-US" sz="2100" dirty="0">
                <a:solidFill>
                  <a:srgbClr val="060606"/>
                </a:solidFill>
                <a:cs typeface="Arial"/>
              </a:rPr>
              <a:t>Abilify Maintena*</a:t>
            </a:r>
          </a:p>
          <a:p>
            <a:pPr lvl="1"/>
            <a:r>
              <a:rPr lang="en-US" sz="2100" dirty="0">
                <a:solidFill>
                  <a:srgbClr val="060606"/>
                </a:solidFill>
                <a:cs typeface="Arial"/>
              </a:rPr>
              <a:t>Aristada*</a:t>
            </a:r>
          </a:p>
          <a:p>
            <a:pPr lvl="1"/>
            <a:r>
              <a:rPr lang="en-US" sz="2100" dirty="0">
                <a:solidFill>
                  <a:srgbClr val="060606"/>
                </a:solidFill>
                <a:cs typeface="Arial"/>
              </a:rPr>
              <a:t>Aristada Initio*</a:t>
            </a:r>
          </a:p>
          <a:p>
            <a:pPr lvl="1"/>
            <a:r>
              <a:rPr lang="en-US" sz="2100" dirty="0">
                <a:solidFill>
                  <a:srgbClr val="060606"/>
                </a:solidFill>
                <a:cs typeface="Arial"/>
              </a:rPr>
              <a:t>Invega Hafyera</a:t>
            </a:r>
          </a:p>
          <a:p>
            <a:pPr lvl="1"/>
            <a:r>
              <a:rPr lang="en-US" sz="2100" dirty="0">
                <a:solidFill>
                  <a:srgbClr val="060606"/>
                </a:solidFill>
                <a:cs typeface="Arial"/>
              </a:rPr>
              <a:t>Invega Sustenna*</a:t>
            </a:r>
          </a:p>
          <a:p>
            <a:pPr lvl="1"/>
            <a:r>
              <a:rPr lang="en-US" sz="2100" dirty="0">
                <a:solidFill>
                  <a:srgbClr val="060606"/>
                </a:solidFill>
                <a:cs typeface="Arial"/>
              </a:rPr>
              <a:t>Invega Trinza*</a:t>
            </a:r>
          </a:p>
          <a:p>
            <a:pPr lvl="1"/>
            <a:r>
              <a:rPr lang="en-US" sz="2100" b="0" i="0" u="none" strike="noStrike" baseline="0" dirty="0">
                <a:solidFill>
                  <a:srgbClr val="060606"/>
                </a:solidFill>
                <a:cs typeface="Arial"/>
              </a:rPr>
              <a:t>Perseris*</a:t>
            </a:r>
            <a:endParaRPr lang="en-US" sz="2100" dirty="0">
              <a:solidFill>
                <a:srgbClr val="060606"/>
              </a:solidFill>
              <a:cs typeface="Arial"/>
            </a:endParaRPr>
          </a:p>
          <a:p>
            <a:pPr lvl="1"/>
            <a:r>
              <a:rPr lang="en-US" sz="2100" dirty="0">
                <a:solidFill>
                  <a:srgbClr val="060606"/>
                </a:solidFill>
                <a:cs typeface="Arial"/>
              </a:rPr>
              <a:t>Risperdal Consta*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2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2584-DE6C-46A5-BB99-7D65CDCDEB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i="1" dirty="0"/>
              <a:t>Antipsychotics, Oral Atypical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9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6231F-5A43-7820-5A14-06B9762A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56841"/>
          </a:xfrm>
        </p:spPr>
        <p:txBody>
          <a:bodyPr/>
          <a:lstStyle/>
          <a:p>
            <a:r>
              <a:rPr lang="en-US" altLang="en-US" dirty="0"/>
              <a:t>Antipsychotics, </a:t>
            </a:r>
            <a:r>
              <a:rPr lang="en-US" dirty="0"/>
              <a:t>Oral Atypical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A1E68-1D18-589F-F560-0181C2D85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480"/>
            <a:ext cx="5364480" cy="39471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b="1" i="1" dirty="0">
                <a:cs typeface="Arial"/>
              </a:rPr>
              <a:t>PDL Recommendations (preferred products):</a:t>
            </a:r>
          </a:p>
          <a:p>
            <a:r>
              <a:rPr lang="en-US" sz="2200" dirty="0">
                <a:solidFill>
                  <a:srgbClr val="060606"/>
                </a:solidFill>
                <a:cs typeface="Arial"/>
              </a:rPr>
              <a:t>Oral Agents</a:t>
            </a:r>
            <a:endParaRPr lang="en-US" sz="2200" dirty="0">
              <a:solidFill>
                <a:srgbClr val="060606"/>
              </a:solidFill>
              <a:effectLst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aripiprazole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clozapine ODT*, clozapine ODT*(AG), clozapine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3A3AB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lurasidone</a:t>
            </a:r>
          </a:p>
          <a:p>
            <a:pPr marL="57150" indent="0">
              <a:buNone/>
            </a:pPr>
            <a:endParaRPr lang="en-US" altLang="en-US" sz="2200" b="1" i="1" dirty="0">
              <a:solidFill>
                <a:srgbClr val="060606"/>
              </a:solidFill>
            </a:endParaRPr>
          </a:p>
          <a:p>
            <a:pPr marL="57150" indent="0">
              <a:buNone/>
            </a:pPr>
            <a:r>
              <a:rPr lang="en-US" altLang="en-US" sz="2200" b="1" i="1" dirty="0">
                <a:solidFill>
                  <a:srgbClr val="060606"/>
                </a:solidFill>
              </a:rPr>
              <a:t>PDL Recommendations (products moving to nonpreferred status):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cs typeface="Arial"/>
              </a:rPr>
              <a:t>Latuda 	</a:t>
            </a:r>
            <a:r>
              <a:rPr lang="en-US" sz="2400" dirty="0">
                <a:solidFill>
                  <a:srgbClr val="FF0000"/>
                </a:solidFill>
              </a:rPr>
              <a:t>Grandfathering - No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ACA61-11DB-6C12-EE3F-2841CDF14A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8981" y="1317522"/>
            <a:ext cx="4395019" cy="3311627"/>
          </a:xfrm>
        </p:spPr>
        <p:txBody>
          <a:bodyPr/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olanzapine ODT*, olanzapine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quetiapine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risperdone ODT*, risperidone solution*, risperidone tablet*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ziprasidone capsule*</a:t>
            </a:r>
          </a:p>
          <a:p>
            <a:pPr marL="457200" lvl="1" indent="0">
              <a:buNone/>
            </a:pPr>
            <a:endParaRPr lang="en-US" sz="2400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6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7832-F131-49B9-A9F0-2A956ADE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COPD Agents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FB167-0D8B-42CC-B3B8-4B966EC76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4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0D614-DF99-48EF-BDF1-0A34A207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131"/>
            <a:ext cx="8229600" cy="960924"/>
          </a:xfrm>
        </p:spPr>
        <p:txBody>
          <a:bodyPr/>
          <a:lstStyle/>
          <a:p>
            <a:r>
              <a:rPr lang="en-US" altLang="en-US" dirty="0"/>
              <a:t>COPD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5C92-196F-4559-8FD6-85C567D36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5379720" cy="3722667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Antimuscarinics - Short-Acting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Atrovent*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ipratropium nebulizer*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Antimuscarinics - Long-Acting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Spiriva HandiHaler*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solidFill>
                  <a:srgbClr val="3A3AB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Spiriva Respimat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Tudorza Pressair*</a:t>
            </a:r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038389-92D8-4FDB-9450-34636209BC3C}"/>
              </a:ext>
            </a:extLst>
          </p:cNvPr>
          <p:cNvSpPr txBox="1">
            <a:spLocks/>
          </p:cNvSpPr>
          <p:nvPr/>
        </p:nvSpPr>
        <p:spPr>
          <a:xfrm>
            <a:off x="2057400" y="302895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91227-35D8-44E5-8C6E-EDACD7591EFD}"/>
              </a:ext>
            </a:extLst>
          </p:cNvPr>
          <p:cNvSpPr txBox="1"/>
          <p:nvPr/>
        </p:nvSpPr>
        <p:spPr>
          <a:xfrm>
            <a:off x="4358640" y="1055057"/>
            <a:ext cx="4785360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606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Beta Agonist/Antimuscarinic Combination - Short-Acting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ipratropium/albuterol nebulizer*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Combivent Respimat*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Beta Agonist/Antimuscarinic Combination - Long-Acting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b="0" i="0" u="none" strike="noStrike" baseline="0" dirty="0">
                <a:solidFill>
                  <a:srgbClr val="060606"/>
                </a:solidFill>
              </a:rPr>
              <a:t>Anoro Ellipta*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Stiolto Respimat*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lvl="1"/>
            <a:endParaRPr lang="en-US" altLang="en-US" sz="20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82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2140-81BF-49B6-BB6C-0D5026AD1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dirty="0"/>
              <a:t>Cytokine and CAM Antagonists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1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456C-5961-4244-9764-59CE2706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Cytokine and CAM Antagonists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B042-8B5C-4F53-B2C1-0AAB732D2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7338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1800" b="1" i="1" dirty="0">
                <a:cs typeface="Arial"/>
              </a:rPr>
              <a:t>PDL Recommendations (preferred products):</a:t>
            </a:r>
            <a:endParaRPr lang="en-US" sz="1800" b="0" i="0" u="none" strike="noStrike" baseline="0" dirty="0">
              <a:cs typeface="Arial"/>
            </a:endParaRPr>
          </a:p>
          <a:p>
            <a:r>
              <a:rPr lang="en-US" sz="1800" dirty="0">
                <a:solidFill>
                  <a:srgbClr val="060606"/>
                </a:solidFill>
                <a:cs typeface="Arial"/>
              </a:rPr>
              <a:t>Enbrel Kit*, Enbrel Syringe*, Enbrel Pen*, Enbrel Mini Cartridge*, </a:t>
            </a:r>
            <a:r>
              <a:rPr lang="en-US" sz="1800" b="0" i="0" u="none" strike="noStrike" baseline="0" dirty="0">
                <a:solidFill>
                  <a:srgbClr val="060606"/>
                </a:solidFill>
                <a:cs typeface="Arial"/>
              </a:rPr>
              <a:t>Enbrel Vial* </a:t>
            </a:r>
            <a:r>
              <a:rPr lang="en-US" sz="1800" dirty="0">
                <a:solidFill>
                  <a:srgbClr val="060606"/>
                </a:solidFill>
                <a:cs typeface="Arial"/>
              </a:rPr>
              <a:t>with PA </a:t>
            </a:r>
            <a:endParaRPr lang="en-US" sz="1800" dirty="0">
              <a:solidFill>
                <a:srgbClr val="060606"/>
              </a:solidFill>
            </a:endParaRPr>
          </a:p>
          <a:p>
            <a:r>
              <a:rPr lang="en-US" sz="1800" dirty="0">
                <a:solidFill>
                  <a:srgbClr val="060606"/>
                </a:solidFill>
                <a:cs typeface="Arial"/>
              </a:rPr>
              <a:t>Humira Kit*, Humira Pen Kit* with PA</a:t>
            </a:r>
          </a:p>
          <a:p>
            <a:r>
              <a:rPr lang="en-US" sz="1800" dirty="0">
                <a:solidFill>
                  <a:srgbClr val="3A3AB9"/>
                </a:solidFill>
                <a:cs typeface="Arial"/>
              </a:rPr>
              <a:t>infliximab</a:t>
            </a:r>
          </a:p>
          <a:p>
            <a:r>
              <a:rPr lang="en-US" sz="1800" dirty="0">
                <a:solidFill>
                  <a:srgbClr val="060606"/>
                </a:solidFill>
                <a:cs typeface="Arial"/>
              </a:rPr>
              <a:t>Orencia Clickject, Orencia Syringe</a:t>
            </a:r>
          </a:p>
          <a:p>
            <a:r>
              <a:rPr lang="en-US" sz="1800" dirty="0">
                <a:solidFill>
                  <a:srgbClr val="060606"/>
                </a:solidFill>
                <a:cs typeface="Arial"/>
              </a:rPr>
              <a:t>Otezla* with PA</a:t>
            </a:r>
          </a:p>
          <a:p>
            <a:r>
              <a:rPr lang="en-US" sz="1800" dirty="0">
                <a:solidFill>
                  <a:srgbClr val="060606"/>
                </a:solidFill>
                <a:cs typeface="Arial"/>
              </a:rPr>
              <a:t>Xeljanz (immediate release) with PA</a:t>
            </a:r>
          </a:p>
          <a:p>
            <a:pPr marL="0" indent="0">
              <a:buNone/>
            </a:pPr>
            <a:r>
              <a:rPr lang="en-US" altLang="en-US" sz="1800" b="1" i="1" dirty="0"/>
              <a:t>PDL Recommendations (products moving to nonpreferred status):</a:t>
            </a:r>
            <a:endParaRPr lang="en-US" sz="1800" b="1" i="1" dirty="0"/>
          </a:p>
          <a:p>
            <a:r>
              <a:rPr lang="en-US" sz="1800" dirty="0" err="1">
                <a:solidFill>
                  <a:srgbClr val="FF0000"/>
                </a:solidFill>
              </a:rPr>
              <a:t>Avsola</a:t>
            </a:r>
            <a:r>
              <a:rPr lang="en-US" sz="1800" dirty="0">
                <a:solidFill>
                  <a:srgbClr val="FF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Grandfathering – 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No grandfathering for Remicade, </a:t>
            </a:r>
            <a:r>
              <a:rPr lang="en-US" sz="14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Inflectra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4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Renflexis</a:t>
            </a:r>
            <a:r>
              <a:rPr lang="en-US" sz="1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, and </a:t>
            </a:r>
            <a:r>
              <a:rPr lang="en-US" sz="14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Avsola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cs typeface="Arial"/>
            </a:endParaRPr>
          </a:p>
          <a:p>
            <a:pPr marL="0" indent="0">
              <a:buNone/>
            </a:pPr>
            <a:endParaRPr lang="en-US" sz="1800" dirty="0">
              <a:solidFill>
                <a:srgbClr val="2C2C2C"/>
              </a:solidFill>
            </a:endParaRPr>
          </a:p>
          <a:p>
            <a:endParaRPr lang="en-US" sz="1800" b="1" dirty="0">
              <a:solidFill>
                <a:srgbClr val="595959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376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40A4-8F88-409F-AA27-4DBE9A5AF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Epinephrine, Self-Injected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C4131-3BBF-42E4-BA2E-DC7705791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8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/>
              <a:t>Products currently preferred and remaining preferred are listed in </a:t>
            </a:r>
            <a:r>
              <a:rPr lang="en-US" altLang="en-US" sz="2000" b="1" u="sng" dirty="0"/>
              <a:t>Black</a:t>
            </a:r>
          </a:p>
          <a:p>
            <a:r>
              <a:rPr lang="en-US" altLang="en-US" sz="2000" dirty="0"/>
              <a:t>Products currently new, not previously reviewed or non-preferred and recommended to be preferred are listed in </a:t>
            </a:r>
            <a:r>
              <a:rPr lang="en-US" altLang="en-US" sz="2000" b="1" u="sng" dirty="0">
                <a:solidFill>
                  <a:srgbClr val="3A3AB9"/>
                </a:solidFill>
              </a:rPr>
              <a:t>Blue</a:t>
            </a:r>
          </a:p>
          <a:p>
            <a:r>
              <a:rPr lang="en-US" altLang="en-US" sz="2000" dirty="0"/>
              <a:t>Products currently new, not previously reviewed or preferred and recommended to be non- preferred 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rgbClr val="060606"/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rgbClr val="060606"/>
                </a:solidFill>
              </a:rPr>
              <a:t>asterisk</a:t>
            </a:r>
            <a:r>
              <a:rPr lang="en-US" altLang="en-US" sz="2000" dirty="0">
                <a:solidFill>
                  <a:srgbClr val="060606"/>
                </a:solidFill>
              </a:rPr>
              <a:t> (*)</a:t>
            </a:r>
          </a:p>
          <a:p>
            <a:r>
              <a:rPr lang="en-US" altLang="en-US" sz="2000" dirty="0">
                <a:solidFill>
                  <a:srgbClr val="060606"/>
                </a:solidFill>
              </a:rPr>
              <a:t>Classes where grandfathering is recommended will have a notation on the preferred recommendations page</a:t>
            </a: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9751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BCD-8268-4E27-860E-5646096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Epinephrine, Self-Injected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798-6141-47B0-B94D-5D20CD475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800" b="1" i="1" dirty="0">
                <a:cs typeface="Arial"/>
              </a:rPr>
              <a:t>PDL Recommendations (preferred products):</a:t>
            </a:r>
          </a:p>
          <a:p>
            <a:r>
              <a:rPr lang="en-US" dirty="0">
                <a:cs typeface="Arial"/>
              </a:rPr>
              <a:t>epinephrine 0.15mg (generic EpiPen Jr.)*</a:t>
            </a:r>
          </a:p>
          <a:p>
            <a:r>
              <a:rPr lang="en-US" dirty="0">
                <a:cs typeface="Arial"/>
              </a:rPr>
              <a:t>epinephrine 0.3mg (generic EpiPen)*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88115C-BA65-4416-AF8E-0C98FC0EBE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en-US" dirty="0">
                <a:ea typeface="+mj-lt"/>
                <a:cs typeface="+mj-lt"/>
              </a:rPr>
              <a:t>P&amp;T Public Class Vote: 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Glucagon Agents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5BCD-35E7-46D4-94B4-38354EEACB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lIns="91440" tIns="45720" rIns="91440" bIns="45720" anchor="t"/>
          <a:lstStyle/>
          <a:p>
            <a:pPr algn="ctr"/>
            <a:endParaRPr lang="en-US" altLang="en-US" sz="3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785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60BCD-8268-4E27-860E-564609666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Glucagon Agents</a:t>
            </a:r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BF798-6141-47B0-B94D-5D20CD475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872835"/>
            <a:ext cx="8681167" cy="3761509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sz="2200" dirty="0">
                <a:solidFill>
                  <a:srgbClr val="060606"/>
                </a:solidFill>
              </a:rPr>
              <a:t>g</a:t>
            </a:r>
            <a:r>
              <a:rPr lang="en-US" sz="2200" b="0" i="0" u="none" strike="noStrike" baseline="0" dirty="0">
                <a:solidFill>
                  <a:srgbClr val="060606"/>
                </a:solidFill>
              </a:rPr>
              <a:t>lucagon injection*</a:t>
            </a:r>
            <a:endParaRPr lang="en-US" sz="2200" dirty="0">
              <a:solidFill>
                <a:srgbClr val="060606"/>
              </a:solidFill>
            </a:endParaRPr>
          </a:p>
          <a:p>
            <a:r>
              <a:rPr lang="en-US" sz="2200" dirty="0">
                <a:solidFill>
                  <a:srgbClr val="060606"/>
                </a:solidFill>
              </a:rPr>
              <a:t>g</a:t>
            </a:r>
            <a:r>
              <a:rPr lang="en-US" sz="2200" b="0" i="0" u="none" strike="noStrike" baseline="0" dirty="0">
                <a:solidFill>
                  <a:srgbClr val="060606"/>
                </a:solidFill>
              </a:rPr>
              <a:t>lucagon </a:t>
            </a:r>
            <a:r>
              <a:rPr lang="en-US" sz="2200" dirty="0">
                <a:solidFill>
                  <a:srgbClr val="060606"/>
                </a:solidFill>
              </a:rPr>
              <a:t>e</a:t>
            </a:r>
            <a:r>
              <a:rPr lang="en-US" sz="2200" b="0" i="0" u="none" strike="noStrike" baseline="0" dirty="0">
                <a:solidFill>
                  <a:srgbClr val="060606"/>
                </a:solidFill>
              </a:rPr>
              <a:t>mergency </a:t>
            </a:r>
            <a:r>
              <a:rPr lang="en-US" sz="2200" dirty="0">
                <a:solidFill>
                  <a:srgbClr val="060606"/>
                </a:solidFill>
              </a:rPr>
              <a:t>k</a:t>
            </a:r>
            <a:r>
              <a:rPr lang="en-US" sz="2200" b="0" i="0" u="none" strike="noStrike" baseline="0" dirty="0">
                <a:solidFill>
                  <a:srgbClr val="060606"/>
                </a:solidFill>
              </a:rPr>
              <a:t>it (by </a:t>
            </a:r>
            <a:r>
              <a:rPr lang="en-US" sz="2200" dirty="0">
                <a:solidFill>
                  <a:srgbClr val="060606"/>
                </a:solidFill>
              </a:rPr>
              <a:t>Amphastar</a:t>
            </a:r>
            <a:r>
              <a:rPr lang="en-US" sz="2200" b="0" i="0" u="none" strike="noStrike" baseline="0" dirty="0">
                <a:solidFill>
                  <a:srgbClr val="060606"/>
                </a:solidFill>
              </a:rPr>
              <a:t>)*</a:t>
            </a:r>
          </a:p>
          <a:p>
            <a:r>
              <a:rPr lang="en-US" sz="2200" dirty="0">
                <a:solidFill>
                  <a:srgbClr val="060606"/>
                </a:solidFill>
              </a:rPr>
              <a:t>Gvoke Pen – PA for greater QL of 1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rgbClr val="3A3AB9"/>
                </a:solidFill>
              </a:rPr>
              <a:t>Gvoke Syringe, Gvoke Vial</a:t>
            </a:r>
            <a:endParaRPr lang="en-US" sz="2200" b="0" i="0" u="none" strike="noStrike" baseline="0" dirty="0">
              <a:solidFill>
                <a:srgbClr val="3A3AB9"/>
              </a:solidFill>
            </a:endParaRPr>
          </a:p>
          <a:p>
            <a:r>
              <a:rPr lang="en-US" sz="2200" b="0" i="0" u="none" strike="noStrike" baseline="0" dirty="0">
                <a:solidFill>
                  <a:srgbClr val="060606"/>
                </a:solidFill>
              </a:rPr>
              <a:t>Proglycem Suspension*</a:t>
            </a:r>
          </a:p>
          <a:p>
            <a:r>
              <a:rPr lang="en-US" sz="2200" dirty="0">
                <a:solidFill>
                  <a:srgbClr val="3A3AB9"/>
                </a:solidFill>
              </a:rPr>
              <a:t>Zegalogue Autoinjector</a:t>
            </a:r>
            <a:endParaRPr lang="en-US" sz="2000" dirty="0">
              <a:latin typeface="CIDFont+F4"/>
            </a:endParaRPr>
          </a:p>
          <a:p>
            <a:pPr marL="0" indent="0">
              <a:buNone/>
            </a:pPr>
            <a:endParaRPr lang="en-US" altLang="en-US" sz="2200" b="1" i="1" dirty="0">
              <a:solidFill>
                <a:srgbClr val="060606"/>
              </a:solidFill>
            </a:endParaRPr>
          </a:p>
          <a:p>
            <a:pPr marL="0" indent="0">
              <a:buNone/>
            </a:pPr>
            <a:r>
              <a:rPr lang="en-US" altLang="en-US" sz="2200" b="1" i="1" dirty="0">
                <a:solidFill>
                  <a:srgbClr val="060606"/>
                </a:solidFill>
              </a:rPr>
              <a:t>PDL Recommendations (products moving to nonpreferred status):</a:t>
            </a:r>
            <a:endParaRPr lang="en-US" sz="2200" b="1" i="1" dirty="0">
              <a:solidFill>
                <a:srgbClr val="060606"/>
              </a:solidFill>
            </a:endParaRPr>
          </a:p>
          <a:p>
            <a:r>
              <a:rPr lang="en-US" sz="2200" dirty="0">
                <a:solidFill>
                  <a:srgbClr val="FF0000"/>
                </a:solidFill>
              </a:rPr>
              <a:t>g</a:t>
            </a:r>
            <a:r>
              <a:rPr lang="en-US" sz="2200" b="0" i="0" u="none" strike="noStrike" baseline="0" dirty="0">
                <a:solidFill>
                  <a:srgbClr val="FF0000"/>
                </a:solidFill>
              </a:rPr>
              <a:t>lucagon 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="0" i="0" u="none" strike="noStrike" baseline="0" dirty="0">
                <a:solidFill>
                  <a:srgbClr val="FF0000"/>
                </a:solidFill>
              </a:rPr>
              <a:t>mergency </a:t>
            </a:r>
            <a:r>
              <a:rPr lang="en-US" sz="2200" dirty="0">
                <a:solidFill>
                  <a:srgbClr val="FF0000"/>
                </a:solidFill>
              </a:rPr>
              <a:t>k</a:t>
            </a:r>
            <a:r>
              <a:rPr lang="en-US" sz="2200" b="0" i="0" u="none" strike="noStrike" baseline="0" dirty="0">
                <a:solidFill>
                  <a:srgbClr val="FF0000"/>
                </a:solidFill>
              </a:rPr>
              <a:t>it (by Eli Lilly)* 		Grandfathering - Yes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b="0" i="0" u="none" strike="noStrike" baseline="0" dirty="0">
              <a:latin typeface="CIDFont+F4"/>
            </a:endParaRPr>
          </a:p>
          <a:p>
            <a:pPr marL="0" indent="0">
              <a:buNone/>
            </a:pPr>
            <a:endParaRPr lang="en-US" dirty="0">
              <a:solidFill>
                <a:srgbClr val="2682C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7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6BE5-B69E-436D-9FCC-F2BAAD537C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Glucocorticoids, Inhaled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3D192-4A77-447D-9E05-D3E311B5A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82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Glucocorticoids, Inhaled</a:t>
            </a:r>
            <a:endParaRPr lang="en-US" dirty="0"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57667"/>
            <a:ext cx="8462897" cy="3891114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2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200" dirty="0">
                <a:solidFill>
                  <a:srgbClr val="060606"/>
                </a:solidFill>
              </a:rPr>
              <a:t>Single Agent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Asmanex*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budesonide 1 mg respules*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  <a:cs typeface="Arial"/>
              </a:rPr>
              <a:t>budesonide 0.25 and 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rgbClr val="060606"/>
                </a:solidFill>
                <a:cs typeface="Arial"/>
              </a:rPr>
              <a:t>     0.5 mg respules*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Flovent HFA*</a:t>
            </a:r>
            <a:r>
              <a:rPr lang="en-US" sz="2200" dirty="0">
                <a:solidFill>
                  <a:srgbClr val="060606"/>
                </a:solidFill>
              </a:rPr>
              <a:t>^</a:t>
            </a:r>
            <a:endParaRPr lang="en-US" dirty="0">
              <a:solidFill>
                <a:srgbClr val="06060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Pulmicort Flexhaler*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648200" y="1405681"/>
            <a:ext cx="4191000" cy="3096017"/>
          </a:xfrm>
        </p:spPr>
        <p:txBody>
          <a:bodyPr/>
          <a:lstStyle/>
          <a:p>
            <a:r>
              <a:rPr lang="en-US" sz="2200" dirty="0">
                <a:solidFill>
                  <a:srgbClr val="060606"/>
                </a:solidFill>
              </a:rPr>
              <a:t>Combination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Advair Diskus*^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Advair HFA*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Flovent Diskus*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Dulera*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60606"/>
                </a:solidFill>
              </a:rPr>
              <a:t>Symbicort*^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200" dirty="0">
              <a:solidFill>
                <a:srgbClr val="060606"/>
              </a:solidFill>
            </a:endParaRPr>
          </a:p>
          <a:p>
            <a:pPr marL="57150" indent="0">
              <a:buNone/>
            </a:pPr>
            <a:r>
              <a:rPr lang="en-US" sz="2000" i="1" dirty="0">
                <a:solidFill>
                  <a:srgbClr val="060606"/>
                </a:solidFill>
              </a:rPr>
              <a:t>^Brand is preferred over generic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8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5027-B759-47CA-B244-054EF9BF35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Growth Hormone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0F670-8561-4367-B69E-D8FBD9CD1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A76AA-EC5C-4D66-944E-E36814AE9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Hormone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5268F-1723-4D6E-8D53-E3E8E000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rgbClr val="060606"/>
                </a:solidFill>
              </a:rPr>
              <a:t>Genotropin Cartridge*, Genotropin Disp Syringe*</a:t>
            </a:r>
          </a:p>
          <a:p>
            <a:r>
              <a:rPr lang="en-US" sz="2400" dirty="0">
                <a:solidFill>
                  <a:srgbClr val="060606"/>
                </a:solidFill>
              </a:rPr>
              <a:t>Norditropin Pen*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BFCA-C0FC-42D3-9C72-A040798B1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P&amp;T Public Class Vote: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altLang="en-US" i="1" dirty="0">
                <a:solidFill>
                  <a:schemeClr val="bg1"/>
                </a:solidFill>
              </a:rPr>
              <a:t>Hepatitis C Agents</a:t>
            </a:r>
            <a:br>
              <a:rPr lang="en-US" alt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Direct Acting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F1069-C4E2-4D0C-888A-FE7B5BCB4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2A1F-E0F2-45C2-A88F-57D983D4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Hepatitis C Agents (D</a:t>
            </a:r>
            <a:r>
              <a:rPr lang="en-US" dirty="0"/>
              <a:t>irect Acting)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CF74-DAF6-4037-AE63-F29912BC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Mavyret*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sofosbuvir/velpatasvir (AG)*</a:t>
            </a:r>
          </a:p>
          <a:p>
            <a:pPr lvl="1"/>
            <a:endParaRPr lang="en-US" sz="2400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9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B25EA-A2C6-4F2E-A65C-4B5CE1DBF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Hypoglycemics, Incretin </a:t>
            </a:r>
            <a:br>
              <a:rPr lang="en-US" altLang="en-US" i="1" dirty="0"/>
            </a:br>
            <a:r>
              <a:rPr lang="en-US" altLang="en-US" i="1" dirty="0"/>
              <a:t>Mimetics/Enhancers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DC53D-B373-40A0-B491-B6AE65E26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4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sz="3200" i="1" dirty="0"/>
              <a:t>Analgesics, Narcotics Long Acting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7B02038-9B82-40AE-9459-1FC21EB617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44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7150"/>
            <a:ext cx="8458200" cy="609600"/>
          </a:xfrm>
        </p:spPr>
        <p:txBody>
          <a:bodyPr/>
          <a:lstStyle/>
          <a:p>
            <a:pPr algn="l"/>
            <a:r>
              <a:rPr lang="en-US" altLang="en-US" dirty="0"/>
              <a:t>Hypoglycemics, Incretin Mimetics/Enhancers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666750"/>
            <a:ext cx="4495800" cy="4001095"/>
          </a:xfrm>
        </p:spPr>
        <p:txBody>
          <a:bodyPr/>
          <a:lstStyle/>
          <a:p>
            <a:pPr>
              <a:buNone/>
            </a:pPr>
            <a:r>
              <a:rPr lang="en-US" altLang="en-US" sz="1800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altLang="en-US" sz="1800" dirty="0">
                <a:solidFill>
                  <a:srgbClr val="060606"/>
                </a:solidFill>
              </a:rPr>
              <a:t>Amylin Analogues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0606"/>
                </a:solidFill>
              </a:rPr>
              <a:t>Symlin Pens*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Dipeptidyl Peptidase-4 Enzyme Inhibitors (DPP-4s)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Janumet*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Janumet XR*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Januvia*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Jentadueto*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Jentadueto XR*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Kazano*</a:t>
            </a:r>
            <a:r>
              <a:rPr lang="en-US" sz="1800" dirty="0">
                <a:solidFill>
                  <a:srgbClr val="060606"/>
                </a:solidFill>
              </a:rPr>
              <a:t>^</a:t>
            </a:r>
            <a:endParaRPr lang="en-US" sz="18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8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Kombiglyze XR*</a:t>
            </a:r>
          </a:p>
          <a:p>
            <a:pPr marL="0" indent="0">
              <a:buNone/>
            </a:pPr>
            <a:r>
              <a:rPr lang="en-US" sz="1600" i="1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^Brand is preferred over generic</a:t>
            </a:r>
            <a:endParaRPr lang="en-US" sz="16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BC33-6F6F-4FAC-A1D4-F53D8E440F08}"/>
              </a:ext>
            </a:extLst>
          </p:cNvPr>
          <p:cNvSpPr txBox="1"/>
          <p:nvPr/>
        </p:nvSpPr>
        <p:spPr>
          <a:xfrm>
            <a:off x="4953000" y="895350"/>
            <a:ext cx="3962400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0606"/>
                </a:solidFill>
              </a:rPr>
              <a:t>Dipeptidyl Peptidase-4 Enzyme Inhibitors (DPP-4s) </a:t>
            </a:r>
            <a:r>
              <a:rPr lang="en-US" i="1" dirty="0">
                <a:solidFill>
                  <a:srgbClr val="060606"/>
                </a:solidFill>
              </a:rPr>
              <a:t>Cont.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Nesina*</a:t>
            </a:r>
            <a:r>
              <a:rPr lang="en-US" sz="1800" dirty="0">
                <a:solidFill>
                  <a:srgbClr val="060606"/>
                </a:solidFill>
              </a:rPr>
              <a:t>^</a:t>
            </a:r>
            <a:endParaRPr lang="en-US" dirty="0">
              <a:solidFill>
                <a:srgbClr val="060606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Onglyza*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srgbClr val="060606"/>
                </a:solidFill>
              </a:rPr>
              <a:t>Oseni*</a:t>
            </a:r>
            <a:r>
              <a:rPr lang="en-US" sz="1800" dirty="0">
                <a:solidFill>
                  <a:srgbClr val="060606"/>
                </a:solidFill>
              </a:rPr>
              <a:t>^</a:t>
            </a:r>
            <a:endParaRPr lang="en-US" dirty="0">
              <a:solidFill>
                <a:srgbClr val="060606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Tradjenta*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u="none" strike="noStrike" baseline="0" dirty="0">
                <a:solidFill>
                  <a:srgbClr val="060606"/>
                </a:solidFill>
              </a:rPr>
              <a:t>Trijardy XR*</a:t>
            </a:r>
            <a:r>
              <a:rPr lang="en-US" dirty="0">
                <a:solidFill>
                  <a:srgbClr val="060606"/>
                </a:solidFill>
              </a:rPr>
              <a:t> </a:t>
            </a:r>
            <a:endParaRPr lang="en-US" dirty="0">
              <a:solidFill>
                <a:srgbClr val="060606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60606"/>
                </a:solidFill>
              </a:rPr>
              <a:t>Glucagon-Like Peptide-1 Receptor Agonists (GLP-1s)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Bydureon Pens*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Byetta Pens*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i="0" u="none" strike="noStrike" baseline="0" dirty="0">
                <a:solidFill>
                  <a:srgbClr val="060606"/>
                </a:solidFill>
              </a:rPr>
              <a:t>Trulicity*</a:t>
            </a:r>
            <a:r>
              <a:rPr lang="en-US" dirty="0">
                <a:solidFill>
                  <a:srgbClr val="060606"/>
                </a:solidFill>
              </a:rPr>
              <a:t> </a:t>
            </a:r>
            <a:endParaRPr lang="en-US" b="1" dirty="0">
              <a:solidFill>
                <a:srgbClr val="060606"/>
              </a:solidFill>
              <a:cs typeface="Calibri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60606"/>
                </a:solidFill>
              </a:rPr>
              <a:t>Victoza*</a:t>
            </a:r>
          </a:p>
          <a:p>
            <a:pPr lvl="1"/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3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1BB4-8B55-4095-9356-F4768CA9F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Hypoglycemics, Insulin and Related Agents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4CBC8-60F3-4DD3-B0CE-3ED5B43526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6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0912-0BB9-4FAA-8A81-CABA65DE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(1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78BA4-A937-44AE-A1D3-36B4C702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47751"/>
            <a:ext cx="4419600" cy="35814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altLang="en-US" sz="2000" dirty="0">
                <a:solidFill>
                  <a:srgbClr val="060606"/>
                </a:solidFill>
              </a:rPr>
              <a:t>Rapid-Acting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  <a:cs typeface="Arial"/>
              </a:rPr>
              <a:t>Humalog Cartridge*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60606"/>
                </a:solidFill>
              </a:rPr>
              <a:t>Insulin Aspart Cartridge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60606"/>
                </a:solidFill>
              </a:rPr>
              <a:t>Insulin Aspart Pen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60606"/>
                </a:solidFill>
              </a:rPr>
              <a:t>Insulin Aspart Vial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2000" b="0" i="0" u="none" strike="noStrike" baseline="0" dirty="0">
                <a:solidFill>
                  <a:srgbClr val="060606"/>
                </a:solidFill>
              </a:rPr>
              <a:t>Insulin Lispro Junior Kwikpen (AG)</a:t>
            </a:r>
            <a:endParaRPr lang="en-US" sz="2000" b="0" i="0" u="none" strike="noStrike" baseline="0" dirty="0">
              <a:solidFill>
                <a:srgbClr val="060606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60606"/>
                </a:solidFill>
              </a:rPr>
              <a:t>Insulin Lispro Pen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60606"/>
                </a:solidFill>
              </a:rPr>
              <a:t>Insulin Lispro Vial (AG)</a:t>
            </a:r>
          </a:p>
          <a:p>
            <a:pPr marL="457200" lvl="1" indent="0">
              <a:buNone/>
            </a:pPr>
            <a:endParaRPr lang="en-US" sz="1800" b="0" i="0" u="none" strike="noStrike" baseline="0" dirty="0"/>
          </a:p>
          <a:p>
            <a:pPr lvl="1"/>
            <a:endParaRPr lang="en-US" sz="1800" b="0" i="0" u="none" strike="noStrike" baseline="0" dirty="0">
              <a:solidFill>
                <a:srgbClr val="0070C0"/>
              </a:solidFill>
              <a:latin typeface="CIDFont+F4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38793-4A49-4562-8B12-88D9C8990C3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7520" y="1691640"/>
            <a:ext cx="4191000" cy="2937510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rgbClr val="060606"/>
                </a:solidFill>
              </a:rPr>
              <a:t>Regular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Humulin 500 Pens*, Humulin 500 Vials*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Novolin Vial OTC*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Long-Acting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Lantus Vial*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Lantus Solostar Pen*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Levemir Pens*, Levemir Vials*</a:t>
            </a:r>
          </a:p>
          <a:p>
            <a:pPr lvl="1"/>
            <a:endParaRPr lang="en-US" sz="1800" dirty="0">
              <a:solidFill>
                <a:srgbClr val="3A3AB9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0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3532-533F-4DE8-A395-BEF8C433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Hypoglycemics, Insulin and Related </a:t>
            </a:r>
            <a:br>
              <a:rPr lang="en-US" altLang="en-US" dirty="0"/>
            </a:br>
            <a:r>
              <a:rPr lang="en-US" altLang="en-US" dirty="0"/>
              <a:t>Agents (2 of 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C28D3-6915-4E51-973D-DE4AA593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7750"/>
            <a:ext cx="4724400" cy="366140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altLang="en-US" sz="2000" b="1" i="1" dirty="0">
                <a:solidFill>
                  <a:srgbClr val="060606"/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rgbClr val="060606"/>
                </a:solidFill>
              </a:rPr>
              <a:t>Rapid/Intermediate-Acting Combination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  <a:cs typeface="Arial"/>
              </a:rPr>
              <a:t>Humalog Mix Vials*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Insulin Aspart/Insulin Aspart Protamine Vial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000" b="0" i="0" u="none" strike="noStrike" baseline="0" dirty="0">
                <a:solidFill>
                  <a:srgbClr val="060606"/>
                </a:solidFill>
                <a:cs typeface="Arial"/>
              </a:rPr>
              <a:t>Insulin Aspart/Insulin Aspart Protamine Insulin Pen (AG)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i="0" u="none" strike="noStrike" baseline="0" dirty="0">
                <a:solidFill>
                  <a:srgbClr val="060606"/>
                </a:solidFill>
                <a:cs typeface="Arial"/>
              </a:rPr>
              <a:t>Insulin Lispro Protamine Mix Kwikpen (AG)</a:t>
            </a:r>
            <a:endParaRPr lang="fr-FR" sz="2000" b="0" i="0" u="none" strike="noStrike" baseline="0" dirty="0">
              <a:solidFill>
                <a:srgbClr val="060606"/>
              </a:solidFill>
              <a:cs typeface="Arial"/>
            </a:endParaRPr>
          </a:p>
          <a:p>
            <a:pPr lvl="1"/>
            <a:endParaRPr lang="fr-FR" sz="1800" b="0" i="0" u="none" strike="noStrike" baseline="0" dirty="0">
              <a:cs typeface="Arial"/>
            </a:endParaRPr>
          </a:p>
          <a:p>
            <a:pPr lvl="1"/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AF49-FAA0-4566-9CF2-6DA9D9869F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4400" y="1813559"/>
            <a:ext cx="4419600" cy="2703757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rgbClr val="060606"/>
                </a:solidFill>
              </a:rPr>
              <a:t>Regular/Intermediate-Acting Combination Insulins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Humulin Pen 70/30 Pen OTC, Humulin 70/30 Vials*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60606"/>
                </a:solidFill>
              </a:rPr>
              <a:t>Novolin 70/30 Vial OTC*</a:t>
            </a:r>
          </a:p>
          <a:p>
            <a:pPr>
              <a:buNone/>
            </a:pPr>
            <a:endParaRPr lang="en-US" altLang="en-US" sz="1800" b="1" i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80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Op</a:t>
            </a:r>
            <a:r>
              <a:rPr lang="en-US" altLang="en-US" i="1" dirty="0"/>
              <a:t>ioid Dependence Treatments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Opioid Dependence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1049"/>
            <a:ext cx="4863230" cy="392811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b="1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 Recommendations (preferred products):</a:t>
            </a: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Buprenorphine/Naloxone Products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buprenorphine/naloxone sublingual tablet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Suboxone Film*^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 Products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buprenorphine sublingual tablet –PA required unless member is pregnant*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Sublocade subcutaneous – with PA (Statewide PA criteria to be developed)</a:t>
            </a: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rgbClr val="1E09B7"/>
              </a:solidFill>
            </a:endParaRPr>
          </a:p>
          <a:p>
            <a:endParaRPr lang="en-US" sz="1800" i="1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0625F-C201-4B05-8FB0-8E3057A322E9}"/>
              </a:ext>
            </a:extLst>
          </p:cNvPr>
          <p:cNvSpPr txBox="1"/>
          <p:nvPr/>
        </p:nvSpPr>
        <p:spPr>
          <a:xfrm>
            <a:off x="5135880" y="1105536"/>
            <a:ext cx="4004467" cy="39567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Naloxone Products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naloxone syringe*, naloxone vials*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Kloxxado Spray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Narcan Nasal*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Naltrexone Products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naltrexone tablets*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Vivitrol*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Alpha Agonist Products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clonidine tablet*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^Brand is preferred over generic</a:t>
            </a:r>
            <a:endParaRPr lang="en-US" sz="1600" kern="100" dirty="0">
              <a:solidFill>
                <a:srgbClr val="0606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60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14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Pancreatic Enzymes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70F98BD-59EF-4193-80B9-ED0D99106A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17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B1B0-338E-4562-8E72-AF03CB4E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Pancreatic Enzymes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BA47-0BD0-46E6-807F-BA36CDDA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400" dirty="0">
                <a:solidFill>
                  <a:srgbClr val="060606"/>
                </a:solidFill>
              </a:rPr>
              <a:t>Creon*</a:t>
            </a:r>
          </a:p>
          <a:p>
            <a:r>
              <a:rPr lang="en-US" sz="2400" dirty="0">
                <a:solidFill>
                  <a:srgbClr val="060606"/>
                </a:solidFill>
              </a:rPr>
              <a:t>Zenpep*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7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Progestational Agents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A3386E3-8C57-464D-9969-7C99F3645B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4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B59CD-675E-40DC-8ACF-A7EF247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>
            <a:noAutofit/>
          </a:bodyPr>
          <a:lstStyle/>
          <a:p>
            <a:r>
              <a:rPr lang="en-US" altLang="en-US" dirty="0"/>
              <a:t>Progestational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CB08-BAF6-41EB-8852-CA77F9874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96" y="953805"/>
            <a:ext cx="8394004" cy="3394472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200" b="1" i="1" dirty="0">
                <a:cs typeface="Arial"/>
              </a:rPr>
              <a:t>PDL Recommendations (preferred products):</a:t>
            </a:r>
          </a:p>
          <a:p>
            <a:pPr>
              <a:buFont typeface="Arial"/>
              <a:buChar char="•"/>
            </a:pPr>
            <a:r>
              <a:rPr lang="en-US" sz="2200" dirty="0">
                <a:solidFill>
                  <a:srgbClr val="060606"/>
                </a:solidFill>
                <a:ea typeface="+mn-lt"/>
                <a:cs typeface="Calibri"/>
              </a:rPr>
              <a:t>medroxyprogesterone acetate, medroxyprogesterone acetate (AG)</a:t>
            </a:r>
          </a:p>
          <a:p>
            <a:pPr>
              <a:buFont typeface="Arial"/>
            </a:pPr>
            <a:r>
              <a:rPr lang="en-US" sz="2200" dirty="0">
                <a:solidFill>
                  <a:srgbClr val="060606"/>
                </a:solidFill>
                <a:ea typeface="+mn-lt"/>
                <a:cs typeface="Calibri"/>
              </a:rPr>
              <a:t>norethindrone acetate</a:t>
            </a:r>
          </a:p>
          <a:p>
            <a:pPr>
              <a:buFont typeface="Arial"/>
            </a:pPr>
            <a:r>
              <a:rPr lang="en-US" sz="2200" dirty="0">
                <a:solidFill>
                  <a:srgbClr val="060606"/>
                </a:solidFill>
                <a:ea typeface="+mn-lt"/>
                <a:cs typeface="Calibri"/>
              </a:rPr>
              <a:t>progesterone Capsule</a:t>
            </a: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pPr marL="0" indent="0">
              <a:buNone/>
            </a:pPr>
            <a:r>
              <a:rPr lang="en-US" altLang="en-US" sz="2200" b="1" i="1" dirty="0">
                <a:cs typeface="Arial"/>
              </a:rPr>
              <a:t>Withdrawn from Market by FDA:</a:t>
            </a:r>
          </a:p>
          <a:p>
            <a:r>
              <a:rPr lang="en-US" sz="2200" dirty="0">
                <a:solidFill>
                  <a:srgbClr val="FF0000"/>
                </a:solidFill>
                <a:cs typeface="Arial"/>
              </a:rPr>
              <a:t>Makena Auto Injector*	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cs typeface="Arial"/>
              </a:rPr>
              <a:t>Grandfathering – No (all hydroxyprogesterone products have been withdrawn from market)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ea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647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5261-E8FF-43D5-AEA2-2B574CDA0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Analgesics, Narcotics Long Acting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9E9A5-A0B1-4B8F-877F-09C4D374A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992888"/>
            <a:ext cx="8438029" cy="3701032"/>
          </a:xfrm>
        </p:spPr>
        <p:txBody>
          <a:bodyPr/>
          <a:lstStyle/>
          <a:p>
            <a:pPr>
              <a:buNone/>
            </a:pPr>
            <a:r>
              <a:rPr lang="en-US" altLang="en-US" b="1" i="1" dirty="0"/>
              <a:t>PDL Recommendations (preferred products):</a:t>
            </a:r>
          </a:p>
          <a:p>
            <a:r>
              <a:rPr lang="en-US" dirty="0">
                <a:solidFill>
                  <a:srgbClr val="060606"/>
                </a:solidFill>
              </a:rPr>
              <a:t>Butrans*^</a:t>
            </a:r>
          </a:p>
          <a:p>
            <a:r>
              <a:rPr lang="en-US" dirty="0">
                <a:solidFill>
                  <a:srgbClr val="060606"/>
                </a:solidFill>
              </a:rPr>
              <a:t>fentanyl transdermal (not including the 37.5mg, 62.5mg &amp; 87.5 strengths)*</a:t>
            </a:r>
          </a:p>
          <a:p>
            <a:r>
              <a:rPr lang="en-US" dirty="0">
                <a:solidFill>
                  <a:srgbClr val="060606"/>
                </a:solidFill>
              </a:rPr>
              <a:t>morphine ER tablet*</a:t>
            </a:r>
          </a:p>
          <a:p>
            <a:r>
              <a:rPr lang="en-US" dirty="0">
                <a:solidFill>
                  <a:srgbClr val="060606"/>
                </a:solidFill>
              </a:rPr>
              <a:t>tramadol ER (generic Ultram ER)*</a:t>
            </a:r>
          </a:p>
          <a:p>
            <a:r>
              <a:rPr lang="en-US" dirty="0">
                <a:solidFill>
                  <a:srgbClr val="060606"/>
                </a:solidFill>
              </a:rPr>
              <a:t>Xtampza ER*^</a:t>
            </a:r>
          </a:p>
          <a:p>
            <a:endParaRPr lang="en-US" sz="2000" dirty="0">
              <a:solidFill>
                <a:srgbClr val="060606"/>
              </a:solidFill>
            </a:endParaRPr>
          </a:p>
          <a:p>
            <a:pPr>
              <a:buNone/>
            </a:pPr>
            <a:r>
              <a:rPr lang="en-US" sz="2000" i="1" dirty="0">
                <a:solidFill>
                  <a:srgbClr val="060606"/>
                </a:solidFill>
              </a:rPr>
              <a:t>^Brand is preferred over generic</a:t>
            </a:r>
          </a:p>
        </p:txBody>
      </p:sp>
    </p:spTree>
    <p:extLst>
      <p:ext uri="{BB962C8B-B14F-4D97-AF65-F5344CB8AC3E}">
        <p14:creationId xmlns:p14="http://schemas.microsoft.com/office/powerpoint/2010/main" val="10995668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Stimulants and Related Agents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65FB35-7B1F-4E38-B690-D50DE964A0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8083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2B4A-B63F-4390-8399-C9CEB191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83511"/>
          </a:xfrm>
        </p:spPr>
        <p:txBody>
          <a:bodyPr/>
          <a:lstStyle/>
          <a:p>
            <a:r>
              <a:rPr lang="en-US" altLang="en-US" dirty="0"/>
              <a:t>Stimulants and Related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B619A-8F97-4CB4-99B8-C980F581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14348"/>
            <a:ext cx="8717280" cy="3903372"/>
          </a:xfrm>
        </p:spPr>
        <p:txBody>
          <a:bodyPr/>
          <a:lstStyle/>
          <a:p>
            <a:pPr>
              <a:buNone/>
            </a:pPr>
            <a:r>
              <a:rPr lang="en-US" altLang="en-US" sz="2200" b="1" i="1" dirty="0">
                <a:solidFill>
                  <a:srgbClr val="060606"/>
                </a:solidFill>
              </a:rPr>
              <a:t>PDL Recommendations (preferred products):</a:t>
            </a:r>
            <a:endParaRPr lang="en-US" sz="2200" dirty="0">
              <a:solidFill>
                <a:srgbClr val="060606"/>
              </a:solidFill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Adderall XR*^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amphetamine salt combination*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atomoxetine, atomoxetine (AG)*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clonidine ER*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Concerta*^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Daytrana*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exmethylphenidate*,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200" kern="100" dirty="0">
                <a:solidFill>
                  <a:srgbClr val="06060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dexmethylphenidate (AG)*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kern="100" dirty="0">
                <a:solidFill>
                  <a:srgbClr val="3A3AB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kern="100" dirty="0">
                <a:solidFill>
                  <a:srgbClr val="3A3AB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exmethylphenidate</a:t>
            </a:r>
            <a:r>
              <a:rPr lang="en-US" sz="2200" kern="100" dirty="0">
                <a:solidFill>
                  <a:srgbClr val="3A3AB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ER</a:t>
            </a:r>
            <a:endParaRPr lang="en-US" sz="2200" kern="100" dirty="0">
              <a:solidFill>
                <a:srgbClr val="3A3AB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2035-A7C4-48B6-93BA-54CCB69E3606}"/>
              </a:ext>
            </a:extLst>
          </p:cNvPr>
          <p:cNvSpPr txBox="1"/>
          <p:nvPr/>
        </p:nvSpPr>
        <p:spPr>
          <a:xfrm>
            <a:off x="5181600" y="960570"/>
            <a:ext cx="381000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rgbClr val="0606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dextroamphetamine tablet*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guanfacine ER*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Methylin Solution*^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methylphenidate*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methylphenidate CD*, methylphenidate CD (AG)*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Ritalin LA 10mg capsule*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60606"/>
                </a:solidFill>
              </a:rPr>
              <a:t>Vyvanse Capsule*</a:t>
            </a:r>
            <a:endParaRPr lang="en-US" sz="2200" dirty="0">
              <a:solidFill>
                <a:srgbClr val="060606"/>
              </a:solidFill>
              <a:cs typeface="Calibri"/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rgbClr val="060606"/>
                </a:solidFill>
              </a:rPr>
              <a:t>^Brand is preferred over generic</a:t>
            </a: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52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2B4A-B63F-4390-8399-C9CEB191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683511"/>
          </a:xfrm>
        </p:spPr>
        <p:txBody>
          <a:bodyPr/>
          <a:lstStyle/>
          <a:p>
            <a:r>
              <a:rPr lang="en-US" altLang="en-US" dirty="0"/>
              <a:t>Stimulants and Related Agents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B619A-8F97-4CB4-99B8-C980F5815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60570"/>
            <a:ext cx="8717280" cy="353943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i="1" dirty="0">
                <a:solidFill>
                  <a:srgbClr val="060606"/>
                </a:solidFill>
              </a:rPr>
              <a:t>PDL Recommendations (products moving to nonpreferred status):</a:t>
            </a:r>
            <a:endParaRPr lang="en-US" sz="2400" b="1" i="1" dirty="0">
              <a:solidFill>
                <a:srgbClr val="06060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Focalin XR* 		Grandfathering – No, dependent on shortages 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32035-A7C4-48B6-93BA-54CCB69E3606}"/>
              </a:ext>
            </a:extLst>
          </p:cNvPr>
          <p:cNvSpPr txBox="1"/>
          <p:nvPr/>
        </p:nvSpPr>
        <p:spPr>
          <a:xfrm>
            <a:off x="5410200" y="960570"/>
            <a:ext cx="358140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87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50927-60A1-4701-9775-34ABFA3B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Drug Recommendations (Non-Supplemental)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8398-ED4C-4FAB-B0B6-195B9F3DA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60606"/>
                </a:solidFill>
                <a:effectLst/>
                <a:ea typeface="Calibri" panose="020F0502020204030204" pitchFamily="34" charset="0"/>
              </a:rPr>
              <a:t>Joenja </a:t>
            </a:r>
            <a:r>
              <a:rPr lang="en-US" dirty="0">
                <a:solidFill>
                  <a:srgbClr val="060606"/>
                </a:solidFill>
              </a:rPr>
              <a:t>– Nonpreferred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7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BD127-2918-4175-B919-C8606B816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Public Therapeutic Class Votes</a:t>
            </a:r>
          </a:p>
        </p:txBody>
      </p:sp>
    </p:spTree>
    <p:extLst>
      <p:ext uri="{BB962C8B-B14F-4D97-AF65-F5344CB8AC3E}">
        <p14:creationId xmlns:p14="http://schemas.microsoft.com/office/powerpoint/2010/main" val="457073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ACD9-9209-4B56-9A44-0F760407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56490"/>
            <a:ext cx="8229600" cy="83426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Meeting Adjournment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081D6-8BB8-4254-92F6-49A0543B8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495550"/>
            <a:ext cx="8229600" cy="1676400"/>
          </a:xfrm>
        </p:spPr>
        <p:txBody>
          <a:bodyPr/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Future Meeting Dates: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October </a:t>
            </a:r>
            <a:r>
              <a:rPr lang="en-US" sz="2400" dirty="0">
                <a:solidFill>
                  <a:srgbClr val="000000"/>
                </a:solidFill>
                <a:ea typeface="Calibri" panose="020F0502020204030204" pitchFamily="34" charset="0"/>
              </a:rPr>
              <a:t>25</a:t>
            </a:r>
            <a:r>
              <a:rPr lang="en-US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2023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January 24, 2024</a:t>
            </a:r>
          </a:p>
        </p:txBody>
      </p:sp>
    </p:spTree>
    <p:extLst>
      <p:ext uri="{BB962C8B-B14F-4D97-AF65-F5344CB8AC3E}">
        <p14:creationId xmlns:p14="http://schemas.microsoft.com/office/powerpoint/2010/main" val="403912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Antibiotics, Inhaled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3DB1E02-6252-404F-995E-5DE2E9080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6BFE-8CDE-4D03-BAEE-4AEE865C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Antibiotics, Inhaled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313F8-0436-4E81-A119-65EA1010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dirty="0">
                <a:solidFill>
                  <a:srgbClr val="060606"/>
                </a:solidFill>
              </a:rPr>
              <a:t>Bethkis*</a:t>
            </a:r>
          </a:p>
          <a:p>
            <a:r>
              <a:rPr lang="en-US" dirty="0">
                <a:solidFill>
                  <a:srgbClr val="060606"/>
                </a:solidFill>
              </a:rPr>
              <a:t>Kitabis Pak*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46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i="1" dirty="0"/>
              <a:t>Anticoagulants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F9C9EEBA-9C8A-4C92-B548-6615186A05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06A3-505D-4E5E-98CC-EB4CEF1D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Anticoagulants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635E-46B7-46AE-A92B-4372370E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39" y="992888"/>
            <a:ext cx="5055514" cy="3624831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2000" dirty="0">
                <a:solidFill>
                  <a:srgbClr val="060606"/>
                </a:solidFill>
              </a:rPr>
              <a:t>Oral Agents</a:t>
            </a:r>
          </a:p>
          <a:p>
            <a:pPr lvl="1"/>
            <a:r>
              <a:rPr lang="en-US" sz="2000" dirty="0">
                <a:solidFill>
                  <a:srgbClr val="060606"/>
                </a:solidFill>
              </a:rPr>
              <a:t>Eliquis*, Eliquis Dose Pack*</a:t>
            </a:r>
          </a:p>
          <a:p>
            <a:pPr lvl="1"/>
            <a:r>
              <a:rPr lang="en-US" sz="2000" dirty="0">
                <a:solidFill>
                  <a:srgbClr val="060606"/>
                </a:solidFill>
              </a:rPr>
              <a:t>Pradaxa*^</a:t>
            </a:r>
          </a:p>
          <a:p>
            <a:pPr lvl="1"/>
            <a:r>
              <a:rPr lang="en-US" sz="2000" dirty="0">
                <a:solidFill>
                  <a:srgbClr val="060606"/>
                </a:solidFill>
              </a:rPr>
              <a:t>Xarelto*, Xarelto Dose Pack*</a:t>
            </a:r>
          </a:p>
          <a:p>
            <a:pPr lvl="1"/>
            <a:r>
              <a:rPr lang="en-US" sz="2000" dirty="0">
                <a:solidFill>
                  <a:srgbClr val="060606"/>
                </a:solidFill>
              </a:rPr>
              <a:t>warfarin*</a:t>
            </a:r>
          </a:p>
          <a:p>
            <a:r>
              <a:rPr lang="en-US" sz="2000" dirty="0">
                <a:solidFill>
                  <a:srgbClr val="060606"/>
                </a:solidFill>
              </a:rPr>
              <a:t>Injectable Agents</a:t>
            </a:r>
          </a:p>
          <a:p>
            <a:pPr lvl="1"/>
            <a:r>
              <a:rPr lang="en-US" sz="2000" dirty="0">
                <a:solidFill>
                  <a:srgbClr val="060606"/>
                </a:solidFill>
              </a:rPr>
              <a:t>enoxaparin syringe*, enoxaparin syringe* (AG)</a:t>
            </a:r>
          </a:p>
          <a:p>
            <a:pPr lvl="1"/>
            <a:r>
              <a:rPr lang="en-US" sz="2000" dirty="0">
                <a:solidFill>
                  <a:srgbClr val="060606"/>
                </a:solidFill>
              </a:rPr>
              <a:t>enoxaparin vial* (AG)</a:t>
            </a:r>
          </a:p>
          <a:p>
            <a:pPr lvl="1"/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E57BA7-7045-480D-B721-0958C12A14B6}"/>
              </a:ext>
            </a:extLst>
          </p:cNvPr>
          <p:cNvSpPr txBox="1">
            <a:spLocks/>
          </p:cNvSpPr>
          <p:nvPr/>
        </p:nvSpPr>
        <p:spPr>
          <a:xfrm>
            <a:off x="5303520" y="660380"/>
            <a:ext cx="3840480" cy="404670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7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2000" b="1" i="1" dirty="0"/>
          </a:p>
          <a:p>
            <a:pPr marL="0" indent="0">
              <a:buNone/>
            </a:pPr>
            <a:r>
              <a:rPr lang="en-US" altLang="en-US" sz="2000" b="1" i="1" dirty="0"/>
              <a:t>PDL Recommendations (products moving to nonpreferred status):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Pradaxa Pellet Pack</a:t>
            </a:r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Grandfathering - No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i="1" dirty="0">
              <a:solidFill>
                <a:srgbClr val="060606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060606"/>
                </a:solidFill>
              </a:rPr>
              <a:t>^Brand is preferred over generic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6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altLang="en-US" sz="3200" i="1" dirty="0"/>
              <a:t>Antimigraine Agents, </a:t>
            </a:r>
            <a:r>
              <a:rPr lang="en-US" altLang="en-US" i="1" dirty="0"/>
              <a:t>CGRP</a:t>
            </a: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34D1DBD-ECE7-449C-99A8-57B029689C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12220"/>
      </p:ext>
    </p:extLst>
  </p:cSld>
  <p:clrMapOvr>
    <a:masterClrMapping/>
  </p:clrMapOvr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6" ma:contentTypeDescription="Create a new document." ma:contentTypeScope="" ma:versionID="9bbcea54f967b67a3b0e96284f7b591f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df60e59b68268edf99fe0426825add54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8c3d9e-a56e-434b-bb6a-7c6f06128eeb">
      <UserInfo>
        <DisplayName>Berman, Suzanne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3ABB61C-1413-4CEC-823A-4F446365F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A06BBC-0531-4FCD-B1AB-5D0C0ED9A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31C43B-DB71-4BF5-8C0F-AC3D0F76D64F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539627f-a073-49ae-920d-28f8649be131"/>
    <ds:schemaRef ds:uri="http://www.w3.org/XML/1998/namespace"/>
    <ds:schemaRef ds:uri="898c3d9e-a56e-434b-bb6a-7c6f06128e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2020AHCCCSPowerPointTemplate</Template>
  <TotalTime>674</TotalTime>
  <Words>1401</Words>
  <Application>Microsoft Office PowerPoint</Application>
  <PresentationFormat>On-screen Show (16:9)</PresentationFormat>
  <Paragraphs>313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CIDFont+F4</vt:lpstr>
      <vt:lpstr>Courier New</vt:lpstr>
      <vt:lpstr>Roboto</vt:lpstr>
      <vt:lpstr>Symbol</vt:lpstr>
      <vt:lpstr>Times New Roman</vt:lpstr>
      <vt:lpstr>Tw Cen MT</vt:lpstr>
      <vt:lpstr>Wingdings</vt:lpstr>
      <vt:lpstr>2020 PowerPoint template</vt:lpstr>
      <vt:lpstr>PowerPoint Presentation</vt:lpstr>
      <vt:lpstr>Committee Recommendations</vt:lpstr>
      <vt:lpstr>P&amp;T Public Class Vote:  Analgesics, Narcotics Long Acting</vt:lpstr>
      <vt:lpstr>Analgesics, Narcotics Long Acting</vt:lpstr>
      <vt:lpstr>P&amp;T Public Class Vote:  Antibiotics, Inhaled</vt:lpstr>
      <vt:lpstr>Antibiotics, Inhaled</vt:lpstr>
      <vt:lpstr>P&amp;T Public Class Vote:  Anticoagulants</vt:lpstr>
      <vt:lpstr>Anticoagulants</vt:lpstr>
      <vt:lpstr>P&amp;T Public Class Vote:  Antimigraine Agents, CGRP</vt:lpstr>
      <vt:lpstr>Antimigraine Agents, CGRP</vt:lpstr>
      <vt:lpstr>P&amp;T Public Class Vote: Antipsychotics, Atypical  Long-Acting Injectable</vt:lpstr>
      <vt:lpstr>Antipsychotics, Atypical Long-Acting Injectable</vt:lpstr>
      <vt:lpstr>P&amp;T Public Class Vote:  Antipsychotics, Oral Atypical</vt:lpstr>
      <vt:lpstr>Antipsychotics, Oral Atypical</vt:lpstr>
      <vt:lpstr>P&amp;T Public Class Vote:  COPD Agents</vt:lpstr>
      <vt:lpstr>COPD Agents</vt:lpstr>
      <vt:lpstr>P&amp;T Public Class Vote:  Cytokine and CAM Antagonists</vt:lpstr>
      <vt:lpstr>Cytokine and CAM Antagonists</vt:lpstr>
      <vt:lpstr>P&amp;T Public Class Vote:  Epinephrine, Self-Injected</vt:lpstr>
      <vt:lpstr>Epinephrine, Self-Injected</vt:lpstr>
      <vt:lpstr>P&amp;T Public Class Vote:  Glucagon Agents</vt:lpstr>
      <vt:lpstr>Glucagon Agents</vt:lpstr>
      <vt:lpstr>P&amp;T Public Class Vote:  Glucocorticoids, Inhaled</vt:lpstr>
      <vt:lpstr>Glucocorticoids, Inhaled</vt:lpstr>
      <vt:lpstr>P&amp;T Public Class Vote:  Growth Hormone</vt:lpstr>
      <vt:lpstr>Growth Hormone</vt:lpstr>
      <vt:lpstr>  P&amp;T Public Class Vote:  Hepatitis C Agents Direct Acting</vt:lpstr>
      <vt:lpstr>Hepatitis C Agents (Direct Acting)</vt:lpstr>
      <vt:lpstr>P&amp;T Public Class Vote:  Hypoglycemics, Incretin  Mimetics/Enhancers</vt:lpstr>
      <vt:lpstr>Hypoglycemics, Incretin Mimetics/Enhancers</vt:lpstr>
      <vt:lpstr>P&amp;T Public Class Vote:  Hypoglycemics, Insulin and Related Agents</vt:lpstr>
      <vt:lpstr>Hypoglycemics, Insulin and Related  Agents (1 of 2)</vt:lpstr>
      <vt:lpstr>Hypoglycemics, Insulin and Related  Agents (2 of 2)</vt:lpstr>
      <vt:lpstr>P&amp;T Public Class Vote:  Opioid Dependence Treatments</vt:lpstr>
      <vt:lpstr>Opioid Dependence Treatments</vt:lpstr>
      <vt:lpstr>P&amp;T Public Class Vote:  Pancreatic Enzymes</vt:lpstr>
      <vt:lpstr>Pancreatic Enzymes</vt:lpstr>
      <vt:lpstr>P&amp;T Public Class Vote:  Progestational Agents</vt:lpstr>
      <vt:lpstr>Progestational Agents</vt:lpstr>
      <vt:lpstr>P&amp;T Public Class Vote:  Stimulants and Related Agents</vt:lpstr>
      <vt:lpstr>Stimulants and Related Agents</vt:lpstr>
      <vt:lpstr>Stimulants and Related Agents</vt:lpstr>
      <vt:lpstr>New Drug Recommendations (Non-Supplemental)</vt:lpstr>
      <vt:lpstr>Public Therapeutic Class Votes</vt:lpstr>
      <vt:lpstr>Meeting Adjournment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Douiki, Hind</dc:creator>
  <cp:lastModifiedBy>Davis, Robin</cp:lastModifiedBy>
  <cp:revision>96</cp:revision>
  <dcterms:created xsi:type="dcterms:W3CDTF">2021-05-17T02:16:02Z</dcterms:created>
  <dcterms:modified xsi:type="dcterms:W3CDTF">2023-05-25T18:02:25Z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e07fcc-3295-428b-88ad-2394f5c2a736_Enabled">
    <vt:lpwstr>true</vt:lpwstr>
  </property>
  <property fmtid="{D5CDD505-2E9C-101B-9397-08002B2CF9AE}" pid="3" name="MSIP_Label_8be07fcc-3295-428b-88ad-2394f5c2a736_SetDate">
    <vt:lpwstr>2021-05-17T02:16:12Z</vt:lpwstr>
  </property>
  <property fmtid="{D5CDD505-2E9C-101B-9397-08002B2CF9AE}" pid="4" name="MSIP_Label_8be07fcc-3295-428b-88ad-2394f5c2a736_Method">
    <vt:lpwstr>Standard</vt:lpwstr>
  </property>
  <property fmtid="{D5CDD505-2E9C-101B-9397-08002B2CF9AE}" pid="5" name="MSIP_Label_8be07fcc-3295-428b-88ad-2394f5c2a736_Name">
    <vt:lpwstr>Business Use</vt:lpwstr>
  </property>
  <property fmtid="{D5CDD505-2E9C-101B-9397-08002B2CF9AE}" pid="6" name="MSIP_Label_8be07fcc-3295-428b-88ad-2394f5c2a736_SiteId">
    <vt:lpwstr>a9df4fcb-7f39-49f4-9d70-1ee81b27a772</vt:lpwstr>
  </property>
  <property fmtid="{D5CDD505-2E9C-101B-9397-08002B2CF9AE}" pid="7" name="MSIP_Label_8be07fcc-3295-428b-88ad-2394f5c2a736_ActionId">
    <vt:lpwstr>0d4cbd04-5e6a-4fce-8694-992a7e862fbf</vt:lpwstr>
  </property>
  <property fmtid="{D5CDD505-2E9C-101B-9397-08002B2CF9AE}" pid="8" name="MSIP_Label_8be07fcc-3295-428b-88ad-2394f5c2a736_ContentBits">
    <vt:lpwstr>0</vt:lpwstr>
  </property>
  <property fmtid="{D5CDD505-2E9C-101B-9397-08002B2CF9AE}" pid="9" name="ContentTypeId">
    <vt:lpwstr>0x010100F11CB2E9DD614A43A66932E7A29982D5</vt:lpwstr>
  </property>
</Properties>
</file>