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01"/>
  </p:notesMasterIdLst>
  <p:sldIdLst>
    <p:sldId id="1163" r:id="rId2"/>
    <p:sldId id="1164" r:id="rId3"/>
    <p:sldId id="1165" r:id="rId4"/>
    <p:sldId id="383" r:id="rId5"/>
    <p:sldId id="384" r:id="rId6"/>
    <p:sldId id="386" r:id="rId7"/>
    <p:sldId id="388" r:id="rId8"/>
    <p:sldId id="1127" r:id="rId9"/>
    <p:sldId id="1128" r:id="rId10"/>
    <p:sldId id="1129" r:id="rId11"/>
    <p:sldId id="1130" r:id="rId12"/>
    <p:sldId id="1131" r:id="rId13"/>
    <p:sldId id="1132" r:id="rId14"/>
    <p:sldId id="1133" r:id="rId15"/>
    <p:sldId id="256" r:id="rId16"/>
    <p:sldId id="450" r:id="rId17"/>
    <p:sldId id="452" r:id="rId18"/>
    <p:sldId id="453" r:id="rId19"/>
    <p:sldId id="454" r:id="rId20"/>
    <p:sldId id="260" r:id="rId21"/>
    <p:sldId id="261" r:id="rId22"/>
    <p:sldId id="262" r:id="rId23"/>
    <p:sldId id="263" r:id="rId24"/>
    <p:sldId id="264" r:id="rId25"/>
    <p:sldId id="1081" r:id="rId26"/>
    <p:sldId id="1082" r:id="rId27"/>
    <p:sldId id="266" r:id="rId28"/>
    <p:sldId id="267" r:id="rId29"/>
    <p:sldId id="268" r:id="rId30"/>
    <p:sldId id="1114" r:id="rId31"/>
    <p:sldId id="1134" r:id="rId32"/>
    <p:sldId id="1135" r:id="rId33"/>
    <p:sldId id="1136" r:id="rId34"/>
    <p:sldId id="1137" r:id="rId35"/>
    <p:sldId id="269" r:id="rId36"/>
    <p:sldId id="270" r:id="rId37"/>
    <p:sldId id="271" r:id="rId38"/>
    <p:sldId id="272" r:id="rId39"/>
    <p:sldId id="273" r:id="rId40"/>
    <p:sldId id="274" r:id="rId41"/>
    <p:sldId id="275" r:id="rId42"/>
    <p:sldId id="276" r:id="rId43"/>
    <p:sldId id="1083" r:id="rId44"/>
    <p:sldId id="1084" r:id="rId45"/>
    <p:sldId id="1087" r:id="rId46"/>
    <p:sldId id="1088" r:id="rId47"/>
    <p:sldId id="1089" r:id="rId48"/>
    <p:sldId id="280" r:id="rId49"/>
    <p:sldId id="281" r:id="rId50"/>
    <p:sldId id="282" r:id="rId51"/>
    <p:sldId id="283" r:id="rId52"/>
    <p:sldId id="460" r:id="rId53"/>
    <p:sldId id="1090" r:id="rId54"/>
    <p:sldId id="461" r:id="rId55"/>
    <p:sldId id="286" r:id="rId56"/>
    <p:sldId id="287" r:id="rId57"/>
    <p:sldId id="288" r:id="rId58"/>
    <p:sldId id="382" r:id="rId59"/>
    <p:sldId id="289" r:id="rId60"/>
    <p:sldId id="1115" r:id="rId61"/>
    <p:sldId id="337" r:id="rId62"/>
    <p:sldId id="338" r:id="rId63"/>
    <p:sldId id="1091" r:id="rId64"/>
    <p:sldId id="340" r:id="rId65"/>
    <p:sldId id="463" r:id="rId66"/>
    <p:sldId id="464" r:id="rId67"/>
    <p:sldId id="1092" r:id="rId68"/>
    <p:sldId id="314" r:id="rId69"/>
    <p:sldId id="315" r:id="rId70"/>
    <p:sldId id="316" r:id="rId71"/>
    <p:sldId id="317" r:id="rId72"/>
    <p:sldId id="318" r:id="rId73"/>
    <p:sldId id="319" r:id="rId74"/>
    <p:sldId id="320" r:id="rId75"/>
    <p:sldId id="467" r:id="rId76"/>
    <p:sldId id="468" r:id="rId77"/>
    <p:sldId id="323" r:id="rId78"/>
    <p:sldId id="324" r:id="rId79"/>
    <p:sldId id="325" r:id="rId80"/>
    <p:sldId id="303" r:id="rId81"/>
    <p:sldId id="304" r:id="rId82"/>
    <p:sldId id="305" r:id="rId83"/>
    <p:sldId id="500" r:id="rId84"/>
    <p:sldId id="1093" r:id="rId85"/>
    <p:sldId id="1094" r:id="rId86"/>
    <p:sldId id="1095" r:id="rId87"/>
    <p:sldId id="1096" r:id="rId88"/>
    <p:sldId id="597" r:id="rId89"/>
    <p:sldId id="964" r:id="rId90"/>
    <p:sldId id="965" r:id="rId91"/>
    <p:sldId id="602" r:id="rId92"/>
    <p:sldId id="1080" r:id="rId93"/>
    <p:sldId id="1097" r:id="rId94"/>
    <p:sldId id="1099" r:id="rId95"/>
    <p:sldId id="469" r:id="rId96"/>
    <p:sldId id="299" r:id="rId97"/>
    <p:sldId id="300" r:id="rId98"/>
    <p:sldId id="301" r:id="rId99"/>
    <p:sldId id="302" r:id="rId100"/>
    <p:sldId id="290" r:id="rId101"/>
    <p:sldId id="1100" r:id="rId102"/>
    <p:sldId id="1101" r:id="rId103"/>
    <p:sldId id="293" r:id="rId104"/>
    <p:sldId id="296" r:id="rId105"/>
    <p:sldId id="297" r:id="rId106"/>
    <p:sldId id="472" r:id="rId107"/>
    <p:sldId id="473" r:id="rId108"/>
    <p:sldId id="1103" r:id="rId109"/>
    <p:sldId id="1104" r:id="rId110"/>
    <p:sldId id="1106" r:id="rId111"/>
    <p:sldId id="345" r:id="rId112"/>
    <p:sldId id="1107" r:id="rId113"/>
    <p:sldId id="475" r:id="rId114"/>
    <p:sldId id="1108" r:id="rId115"/>
    <p:sldId id="348" r:id="rId116"/>
    <p:sldId id="349" r:id="rId117"/>
    <p:sldId id="350" r:id="rId118"/>
    <p:sldId id="351" r:id="rId119"/>
    <p:sldId id="477" r:id="rId120"/>
    <p:sldId id="478" r:id="rId121"/>
    <p:sldId id="479" r:id="rId122"/>
    <p:sldId id="480" r:id="rId123"/>
    <p:sldId id="481" r:id="rId124"/>
    <p:sldId id="482" r:id="rId125"/>
    <p:sldId id="483" r:id="rId126"/>
    <p:sldId id="484" r:id="rId127"/>
    <p:sldId id="306" r:id="rId128"/>
    <p:sldId id="307" r:id="rId129"/>
    <p:sldId id="308" r:id="rId130"/>
    <p:sldId id="309" r:id="rId131"/>
    <p:sldId id="310" r:id="rId132"/>
    <p:sldId id="311" r:id="rId133"/>
    <p:sldId id="312" r:id="rId134"/>
    <p:sldId id="313" r:id="rId135"/>
    <p:sldId id="485" r:id="rId136"/>
    <p:sldId id="1109" r:id="rId137"/>
    <p:sldId id="331" r:id="rId138"/>
    <p:sldId id="1110" r:id="rId139"/>
    <p:sldId id="1111" r:id="rId140"/>
    <p:sldId id="334" r:id="rId141"/>
    <p:sldId id="335" r:id="rId142"/>
    <p:sldId id="336" r:id="rId143"/>
    <p:sldId id="326" r:id="rId144"/>
    <p:sldId id="486" r:id="rId145"/>
    <p:sldId id="487" r:id="rId146"/>
    <p:sldId id="329" r:id="rId147"/>
    <p:sldId id="1112" r:id="rId148"/>
    <p:sldId id="330" r:id="rId149"/>
    <p:sldId id="1113" r:id="rId150"/>
    <p:sldId id="1138" r:id="rId151"/>
    <p:sldId id="1139" r:id="rId152"/>
    <p:sldId id="1140" r:id="rId153"/>
    <p:sldId id="1141" r:id="rId154"/>
    <p:sldId id="1142" r:id="rId155"/>
    <p:sldId id="1143" r:id="rId156"/>
    <p:sldId id="1144" r:id="rId157"/>
    <p:sldId id="1145" r:id="rId158"/>
    <p:sldId id="390" r:id="rId159"/>
    <p:sldId id="391" r:id="rId160"/>
    <p:sldId id="393" r:id="rId161"/>
    <p:sldId id="424" r:id="rId162"/>
    <p:sldId id="425" r:id="rId163"/>
    <p:sldId id="426" r:id="rId164"/>
    <p:sldId id="427" r:id="rId165"/>
    <p:sldId id="1116" r:id="rId166"/>
    <p:sldId id="428" r:id="rId167"/>
    <p:sldId id="1117" r:id="rId168"/>
    <p:sldId id="430" r:id="rId169"/>
    <p:sldId id="1118" r:id="rId170"/>
    <p:sldId id="1119" r:id="rId171"/>
    <p:sldId id="432" r:id="rId172"/>
    <p:sldId id="1120" r:id="rId173"/>
    <p:sldId id="1121" r:id="rId174"/>
    <p:sldId id="1122" r:id="rId175"/>
    <p:sldId id="1123" r:id="rId176"/>
    <p:sldId id="1124" r:id="rId177"/>
    <p:sldId id="433" r:id="rId178"/>
    <p:sldId id="434" r:id="rId179"/>
    <p:sldId id="435" r:id="rId180"/>
    <p:sldId id="1125" r:id="rId181"/>
    <p:sldId id="1126" r:id="rId182"/>
    <p:sldId id="1148" r:id="rId183"/>
    <p:sldId id="1149" r:id="rId184"/>
    <p:sldId id="1150" r:id="rId185"/>
    <p:sldId id="1151" r:id="rId186"/>
    <p:sldId id="1152" r:id="rId187"/>
    <p:sldId id="1153" r:id="rId188"/>
    <p:sldId id="1154" r:id="rId189"/>
    <p:sldId id="1155" r:id="rId190"/>
    <p:sldId id="1156" r:id="rId191"/>
    <p:sldId id="1157" r:id="rId192"/>
    <p:sldId id="1158" r:id="rId193"/>
    <p:sldId id="1159" r:id="rId194"/>
    <p:sldId id="1160" r:id="rId195"/>
    <p:sldId id="1161" r:id="rId196"/>
    <p:sldId id="1162" r:id="rId197"/>
    <p:sldId id="1147" r:id="rId198"/>
    <p:sldId id="418" r:id="rId199"/>
    <p:sldId id="422" r:id="rId200"/>
  </p:sldIdLst>
  <p:sldSz cx="12192000" cy="6858000"/>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7B5AA1-5B04-411E-88AA-D9FAA971F9FB}" v="211" dt="2021-01-19T03:38:42.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7" autoAdjust="0"/>
    <p:restoredTop sz="81144" autoAdjust="0"/>
  </p:normalViewPr>
  <p:slideViewPr>
    <p:cSldViewPr snapToGrid="0">
      <p:cViewPr>
        <p:scale>
          <a:sx n="60" d="100"/>
          <a:sy n="60" d="100"/>
        </p:scale>
        <p:origin x="-2276" y="-8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microsoft.com/office/2016/11/relationships/changesInfo" Target="changesInfos/changesInfo1.xml"/><Relationship Id="rId201"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presProps" Target="presProps.xml"/><Relationship Id="rId207"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iki, Hind" userId="55f111b2-c425-481e-bdce-d9b1951ccae6" providerId="ADAL" clId="{7F7B5AA1-5B04-411E-88AA-D9FAA971F9FB}"/>
    <pc:docChg chg="undo redo custSel addSld delSld modSld sldOrd">
      <pc:chgData name="Douiki, Hind" userId="55f111b2-c425-481e-bdce-d9b1951ccae6" providerId="ADAL" clId="{7F7B5AA1-5B04-411E-88AA-D9FAA971F9FB}" dt="2021-01-26T17:28:08.258" v="7586" actId="20577"/>
      <pc:docMkLst>
        <pc:docMk/>
      </pc:docMkLst>
      <pc:sldChg chg="del">
        <pc:chgData name="Douiki, Hind" userId="55f111b2-c425-481e-bdce-d9b1951ccae6" providerId="ADAL" clId="{7F7B5AA1-5B04-411E-88AA-D9FAA971F9FB}" dt="2021-01-14T19:38:13.864" v="5545" actId="2696"/>
        <pc:sldMkLst>
          <pc:docMk/>
          <pc:sldMk cId="152392980" sldId="256"/>
        </pc:sldMkLst>
      </pc:sldChg>
      <pc:sldChg chg="add ord">
        <pc:chgData name="Douiki, Hind" userId="55f111b2-c425-481e-bdce-d9b1951ccae6" providerId="ADAL" clId="{7F7B5AA1-5B04-411E-88AA-D9FAA971F9FB}" dt="2021-01-14T19:38:31.079" v="5548"/>
        <pc:sldMkLst>
          <pc:docMk/>
          <pc:sldMk cId="3140934013" sldId="256"/>
        </pc:sldMkLst>
      </pc:sldChg>
      <pc:sldChg chg="modSp mod">
        <pc:chgData name="Douiki, Hind" userId="55f111b2-c425-481e-bdce-d9b1951ccae6" providerId="ADAL" clId="{7F7B5AA1-5B04-411E-88AA-D9FAA971F9FB}" dt="2021-01-19T03:39:23.570" v="7493" actId="14100"/>
        <pc:sldMkLst>
          <pc:docMk/>
          <pc:sldMk cId="0" sldId="260"/>
        </pc:sldMkLst>
        <pc:spChg chg="mod">
          <ac:chgData name="Douiki, Hind" userId="55f111b2-c425-481e-bdce-d9b1951ccae6" providerId="ADAL" clId="{7F7B5AA1-5B04-411E-88AA-D9FAA971F9FB}" dt="2021-01-19T03:39:23.570" v="7493" actId="14100"/>
          <ac:spMkLst>
            <pc:docMk/>
            <pc:sldMk cId="0" sldId="260"/>
            <ac:spMk id="4" creationId="{00000000-0000-0000-0000-000000000000}"/>
          </ac:spMkLst>
        </pc:spChg>
      </pc:sldChg>
      <pc:sldChg chg="modSp mod">
        <pc:chgData name="Douiki, Hind" userId="55f111b2-c425-481e-bdce-d9b1951ccae6" providerId="ADAL" clId="{7F7B5AA1-5B04-411E-88AA-D9FAA971F9FB}" dt="2021-01-19T03:39:33.909" v="7495" actId="14100"/>
        <pc:sldMkLst>
          <pc:docMk/>
          <pc:sldMk cId="0" sldId="261"/>
        </pc:sldMkLst>
        <pc:spChg chg="mod">
          <ac:chgData name="Douiki, Hind" userId="55f111b2-c425-481e-bdce-d9b1951ccae6" providerId="ADAL" clId="{7F7B5AA1-5B04-411E-88AA-D9FAA971F9FB}" dt="2021-01-19T03:39:33.909" v="7495" actId="14100"/>
          <ac:spMkLst>
            <pc:docMk/>
            <pc:sldMk cId="0" sldId="261"/>
            <ac:spMk id="2" creationId="{00000000-0000-0000-0000-000000000000}"/>
          </ac:spMkLst>
        </pc:spChg>
      </pc:sldChg>
      <pc:sldChg chg="modSp mod">
        <pc:chgData name="Douiki, Hind" userId="55f111b2-c425-481e-bdce-d9b1951ccae6" providerId="ADAL" clId="{7F7B5AA1-5B04-411E-88AA-D9FAA971F9FB}" dt="2021-01-19T03:39:45.102" v="7497" actId="14100"/>
        <pc:sldMkLst>
          <pc:docMk/>
          <pc:sldMk cId="0" sldId="262"/>
        </pc:sldMkLst>
        <pc:spChg chg="mod">
          <ac:chgData name="Douiki, Hind" userId="55f111b2-c425-481e-bdce-d9b1951ccae6" providerId="ADAL" clId="{7F7B5AA1-5B04-411E-88AA-D9FAA971F9FB}" dt="2021-01-19T03:39:45.102" v="7497" actId="14100"/>
          <ac:spMkLst>
            <pc:docMk/>
            <pc:sldMk cId="0" sldId="262"/>
            <ac:spMk id="2" creationId="{00000000-0000-0000-0000-000000000000}"/>
          </ac:spMkLst>
        </pc:spChg>
      </pc:sldChg>
      <pc:sldChg chg="modSp mod">
        <pc:chgData name="Douiki, Hind" userId="55f111b2-c425-481e-bdce-d9b1951ccae6" providerId="ADAL" clId="{7F7B5AA1-5B04-411E-88AA-D9FAA971F9FB}" dt="2021-01-19T03:39:55.320" v="7498" actId="14100"/>
        <pc:sldMkLst>
          <pc:docMk/>
          <pc:sldMk cId="0" sldId="263"/>
        </pc:sldMkLst>
        <pc:spChg chg="mod">
          <ac:chgData name="Douiki, Hind" userId="55f111b2-c425-481e-bdce-d9b1951ccae6" providerId="ADAL" clId="{7F7B5AA1-5B04-411E-88AA-D9FAA971F9FB}" dt="2021-01-19T03:39:55.320" v="7498" actId="14100"/>
          <ac:spMkLst>
            <pc:docMk/>
            <pc:sldMk cId="0" sldId="263"/>
            <ac:spMk id="2" creationId="{00000000-0000-0000-0000-000000000000}"/>
          </ac:spMkLst>
        </pc:spChg>
        <pc:spChg chg="mod">
          <ac:chgData name="Douiki, Hind" userId="55f111b2-c425-481e-bdce-d9b1951ccae6" providerId="ADAL" clId="{7F7B5AA1-5B04-411E-88AA-D9FAA971F9FB}" dt="2021-01-17T21:37:05.247" v="6584" actId="14100"/>
          <ac:spMkLst>
            <pc:docMk/>
            <pc:sldMk cId="0" sldId="263"/>
            <ac:spMk id="3" creationId="{00000000-0000-0000-0000-000000000000}"/>
          </ac:spMkLst>
        </pc:spChg>
      </pc:sldChg>
      <pc:sldChg chg="modSp mod">
        <pc:chgData name="Douiki, Hind" userId="55f111b2-c425-481e-bdce-d9b1951ccae6" providerId="ADAL" clId="{7F7B5AA1-5B04-411E-88AA-D9FAA971F9FB}" dt="2021-01-17T21:38:44.401" v="6602" actId="14100"/>
        <pc:sldMkLst>
          <pc:docMk/>
          <pc:sldMk cId="0" sldId="267"/>
        </pc:sldMkLst>
        <pc:spChg chg="mod">
          <ac:chgData name="Douiki, Hind" userId="55f111b2-c425-481e-bdce-d9b1951ccae6" providerId="ADAL" clId="{7F7B5AA1-5B04-411E-88AA-D9FAA971F9FB}" dt="2021-01-17T21:38:44.401" v="6602" actId="14100"/>
          <ac:spMkLst>
            <pc:docMk/>
            <pc:sldMk cId="0" sldId="267"/>
            <ac:spMk id="3" creationId="{00000000-0000-0000-0000-000000000000}"/>
          </ac:spMkLst>
        </pc:spChg>
      </pc:sldChg>
      <pc:sldChg chg="ord">
        <pc:chgData name="Douiki, Hind" userId="55f111b2-c425-481e-bdce-d9b1951ccae6" providerId="ADAL" clId="{7F7B5AA1-5B04-411E-88AA-D9FAA971F9FB}" dt="2021-01-14T19:39:57.451" v="5551"/>
        <pc:sldMkLst>
          <pc:docMk/>
          <pc:sldMk cId="0" sldId="269"/>
        </pc:sldMkLst>
      </pc:sldChg>
      <pc:sldChg chg="modSp mod">
        <pc:chgData name="Douiki, Hind" userId="55f111b2-c425-481e-bdce-d9b1951ccae6" providerId="ADAL" clId="{7F7B5AA1-5B04-411E-88AA-D9FAA971F9FB}" dt="2021-01-18T02:07:20.998" v="7478" actId="20577"/>
        <pc:sldMkLst>
          <pc:docMk/>
          <pc:sldMk cId="0" sldId="270"/>
        </pc:sldMkLst>
        <pc:spChg chg="mod">
          <ac:chgData name="Douiki, Hind" userId="55f111b2-c425-481e-bdce-d9b1951ccae6" providerId="ADAL" clId="{7F7B5AA1-5B04-411E-88AA-D9FAA971F9FB}" dt="2021-01-18T02:07:20.998" v="7478" actId="20577"/>
          <ac:spMkLst>
            <pc:docMk/>
            <pc:sldMk cId="0" sldId="270"/>
            <ac:spMk id="4" creationId="{00000000-0000-0000-0000-000000000000}"/>
          </ac:spMkLst>
        </pc:spChg>
      </pc:sldChg>
      <pc:sldChg chg="modSp mod">
        <pc:chgData name="Douiki, Hind" userId="55f111b2-c425-481e-bdce-d9b1951ccae6" providerId="ADAL" clId="{7F7B5AA1-5B04-411E-88AA-D9FAA971F9FB}" dt="2021-01-18T02:07:25" v="7479" actId="20577"/>
        <pc:sldMkLst>
          <pc:docMk/>
          <pc:sldMk cId="0" sldId="271"/>
        </pc:sldMkLst>
        <pc:spChg chg="mod">
          <ac:chgData name="Douiki, Hind" userId="55f111b2-c425-481e-bdce-d9b1951ccae6" providerId="ADAL" clId="{7F7B5AA1-5B04-411E-88AA-D9FAA971F9FB}" dt="2021-01-18T02:07:25" v="7479" actId="20577"/>
          <ac:spMkLst>
            <pc:docMk/>
            <pc:sldMk cId="0" sldId="271"/>
            <ac:spMk id="4" creationId="{00000000-0000-0000-0000-000000000000}"/>
          </ac:spMkLst>
        </pc:spChg>
      </pc:sldChg>
      <pc:sldChg chg="modSp mod">
        <pc:chgData name="Douiki, Hind" userId="55f111b2-c425-481e-bdce-d9b1951ccae6" providerId="ADAL" clId="{7F7B5AA1-5B04-411E-88AA-D9FAA971F9FB}" dt="2021-01-18T02:07:29.044" v="7480" actId="20577"/>
        <pc:sldMkLst>
          <pc:docMk/>
          <pc:sldMk cId="0" sldId="272"/>
        </pc:sldMkLst>
        <pc:spChg chg="mod">
          <ac:chgData name="Douiki, Hind" userId="55f111b2-c425-481e-bdce-d9b1951ccae6" providerId="ADAL" clId="{7F7B5AA1-5B04-411E-88AA-D9FAA971F9FB}" dt="2021-01-18T02:07:29.044" v="7480" actId="20577"/>
          <ac:spMkLst>
            <pc:docMk/>
            <pc:sldMk cId="0" sldId="272"/>
            <ac:spMk id="2" creationId="{00000000-0000-0000-0000-000000000000}"/>
          </ac:spMkLst>
        </pc:spChg>
        <pc:spChg chg="mod">
          <ac:chgData name="Douiki, Hind" userId="55f111b2-c425-481e-bdce-d9b1951ccae6" providerId="ADAL" clId="{7F7B5AA1-5B04-411E-88AA-D9FAA971F9FB}" dt="2021-01-17T21:41:36.714" v="6629" actId="255"/>
          <ac:spMkLst>
            <pc:docMk/>
            <pc:sldMk cId="0" sldId="272"/>
            <ac:spMk id="3" creationId="{00000000-0000-0000-0000-000000000000}"/>
          </ac:spMkLst>
        </pc:spChg>
      </pc:sldChg>
      <pc:sldChg chg="modSp mod">
        <pc:chgData name="Douiki, Hind" userId="55f111b2-c425-481e-bdce-d9b1951ccae6" providerId="ADAL" clId="{7F7B5AA1-5B04-411E-88AA-D9FAA971F9FB}" dt="2021-01-18T02:07:37.067" v="7481" actId="20577"/>
        <pc:sldMkLst>
          <pc:docMk/>
          <pc:sldMk cId="0" sldId="273"/>
        </pc:sldMkLst>
        <pc:spChg chg="mod">
          <ac:chgData name="Douiki, Hind" userId="55f111b2-c425-481e-bdce-d9b1951ccae6" providerId="ADAL" clId="{7F7B5AA1-5B04-411E-88AA-D9FAA971F9FB}" dt="2021-01-18T02:07:37.067" v="7481" actId="20577"/>
          <ac:spMkLst>
            <pc:docMk/>
            <pc:sldMk cId="0" sldId="273"/>
            <ac:spMk id="2" creationId="{00000000-0000-0000-0000-000000000000}"/>
          </ac:spMkLst>
        </pc:spChg>
        <pc:spChg chg="mod">
          <ac:chgData name="Douiki, Hind" userId="55f111b2-c425-481e-bdce-d9b1951ccae6" providerId="ADAL" clId="{7F7B5AA1-5B04-411E-88AA-D9FAA971F9FB}" dt="2021-01-17T21:42:25.386" v="6635" actId="14100"/>
          <ac:spMkLst>
            <pc:docMk/>
            <pc:sldMk cId="0" sldId="273"/>
            <ac:spMk id="3" creationId="{00000000-0000-0000-0000-000000000000}"/>
          </ac:spMkLst>
        </pc:spChg>
      </pc:sldChg>
      <pc:sldChg chg="modSp mod modNotesTx">
        <pc:chgData name="Douiki, Hind" userId="55f111b2-c425-481e-bdce-d9b1951ccae6" providerId="ADAL" clId="{7F7B5AA1-5B04-411E-88AA-D9FAA971F9FB}" dt="2021-01-18T02:07:42.706" v="7482" actId="20577"/>
        <pc:sldMkLst>
          <pc:docMk/>
          <pc:sldMk cId="0" sldId="274"/>
        </pc:sldMkLst>
        <pc:spChg chg="mod">
          <ac:chgData name="Douiki, Hind" userId="55f111b2-c425-481e-bdce-d9b1951ccae6" providerId="ADAL" clId="{7F7B5AA1-5B04-411E-88AA-D9FAA971F9FB}" dt="2021-01-18T02:07:42.706" v="7482" actId="20577"/>
          <ac:spMkLst>
            <pc:docMk/>
            <pc:sldMk cId="0" sldId="274"/>
            <ac:spMk id="2" creationId="{00000000-0000-0000-0000-000000000000}"/>
          </ac:spMkLst>
        </pc:spChg>
        <pc:spChg chg="mod">
          <ac:chgData name="Douiki, Hind" userId="55f111b2-c425-481e-bdce-d9b1951ccae6" providerId="ADAL" clId="{7F7B5AA1-5B04-411E-88AA-D9FAA971F9FB}" dt="2021-01-17T21:42:52.100" v="6640" actId="14100"/>
          <ac:spMkLst>
            <pc:docMk/>
            <pc:sldMk cId="0" sldId="274"/>
            <ac:spMk id="3" creationId="{00000000-0000-0000-0000-000000000000}"/>
          </ac:spMkLst>
        </pc:spChg>
      </pc:sldChg>
      <pc:sldChg chg="modSp mod">
        <pc:chgData name="Douiki, Hind" userId="55f111b2-c425-481e-bdce-d9b1951ccae6" providerId="ADAL" clId="{7F7B5AA1-5B04-411E-88AA-D9FAA971F9FB}" dt="2021-01-18T02:07:46.024" v="7483" actId="20577"/>
        <pc:sldMkLst>
          <pc:docMk/>
          <pc:sldMk cId="0" sldId="275"/>
        </pc:sldMkLst>
        <pc:spChg chg="mod">
          <ac:chgData name="Douiki, Hind" userId="55f111b2-c425-481e-bdce-d9b1951ccae6" providerId="ADAL" clId="{7F7B5AA1-5B04-411E-88AA-D9FAA971F9FB}" dt="2021-01-18T02:07:46.024" v="7483" actId="20577"/>
          <ac:spMkLst>
            <pc:docMk/>
            <pc:sldMk cId="0" sldId="275"/>
            <ac:spMk id="2" creationId="{00000000-0000-0000-0000-000000000000}"/>
          </ac:spMkLst>
        </pc:spChg>
        <pc:spChg chg="mod">
          <ac:chgData name="Douiki, Hind" userId="55f111b2-c425-481e-bdce-d9b1951ccae6" providerId="ADAL" clId="{7F7B5AA1-5B04-411E-88AA-D9FAA971F9FB}" dt="2021-01-17T21:43:19.912" v="6645" actId="14100"/>
          <ac:spMkLst>
            <pc:docMk/>
            <pc:sldMk cId="0" sldId="275"/>
            <ac:spMk id="3" creationId="{00000000-0000-0000-0000-000000000000}"/>
          </ac:spMkLst>
        </pc:spChg>
      </pc:sldChg>
      <pc:sldChg chg="modSp mod">
        <pc:chgData name="Douiki, Hind" userId="55f111b2-c425-481e-bdce-d9b1951ccae6" providerId="ADAL" clId="{7F7B5AA1-5B04-411E-88AA-D9FAA971F9FB}" dt="2021-01-18T02:07:49.437" v="7484" actId="20577"/>
        <pc:sldMkLst>
          <pc:docMk/>
          <pc:sldMk cId="0" sldId="276"/>
        </pc:sldMkLst>
        <pc:spChg chg="mod">
          <ac:chgData name="Douiki, Hind" userId="55f111b2-c425-481e-bdce-d9b1951ccae6" providerId="ADAL" clId="{7F7B5AA1-5B04-411E-88AA-D9FAA971F9FB}" dt="2021-01-18T02:07:49.437" v="7484" actId="20577"/>
          <ac:spMkLst>
            <pc:docMk/>
            <pc:sldMk cId="0" sldId="276"/>
            <ac:spMk id="4" creationId="{00000000-0000-0000-0000-000000000000}"/>
          </ac:spMkLst>
        </pc:spChg>
        <pc:spChg chg="mod">
          <ac:chgData name="Douiki, Hind" userId="55f111b2-c425-481e-bdce-d9b1951ccae6" providerId="ADAL" clId="{7F7B5AA1-5B04-411E-88AA-D9FAA971F9FB}" dt="2021-01-17T21:43:31.393" v="6646" actId="12"/>
          <ac:spMkLst>
            <pc:docMk/>
            <pc:sldMk cId="0" sldId="276"/>
            <ac:spMk id="5" creationId="{00000000-0000-0000-0000-000000000000}"/>
          </ac:spMkLst>
        </pc:spChg>
      </pc:sldChg>
      <pc:sldChg chg="modSp mod">
        <pc:chgData name="Douiki, Hind" userId="55f111b2-c425-481e-bdce-d9b1951ccae6" providerId="ADAL" clId="{7F7B5AA1-5B04-411E-88AA-D9FAA971F9FB}" dt="2021-01-18T02:08:15.382" v="7490" actId="20577"/>
        <pc:sldMkLst>
          <pc:docMk/>
          <pc:sldMk cId="0" sldId="280"/>
        </pc:sldMkLst>
        <pc:spChg chg="mod">
          <ac:chgData name="Douiki, Hind" userId="55f111b2-c425-481e-bdce-d9b1951ccae6" providerId="ADAL" clId="{7F7B5AA1-5B04-411E-88AA-D9FAA971F9FB}" dt="2021-01-18T02:08:15.382" v="7490" actId="20577"/>
          <ac:spMkLst>
            <pc:docMk/>
            <pc:sldMk cId="0" sldId="280"/>
            <ac:spMk id="4" creationId="{00000000-0000-0000-0000-000000000000}"/>
          </ac:spMkLst>
        </pc:spChg>
      </pc:sldChg>
      <pc:sldChg chg="modSp mod">
        <pc:chgData name="Douiki, Hind" userId="55f111b2-c425-481e-bdce-d9b1951ccae6" providerId="ADAL" clId="{7F7B5AA1-5B04-411E-88AA-D9FAA971F9FB}" dt="2021-01-18T02:08:18.953" v="7491" actId="20577"/>
        <pc:sldMkLst>
          <pc:docMk/>
          <pc:sldMk cId="0" sldId="281"/>
        </pc:sldMkLst>
        <pc:spChg chg="mod">
          <ac:chgData name="Douiki, Hind" userId="55f111b2-c425-481e-bdce-d9b1951ccae6" providerId="ADAL" clId="{7F7B5AA1-5B04-411E-88AA-D9FAA971F9FB}" dt="2021-01-18T02:08:18.953" v="7491" actId="20577"/>
          <ac:spMkLst>
            <pc:docMk/>
            <pc:sldMk cId="0" sldId="281"/>
            <ac:spMk id="4" creationId="{00000000-0000-0000-0000-000000000000}"/>
          </ac:spMkLst>
        </pc:spChg>
        <pc:graphicFrameChg chg="modGraphic">
          <ac:chgData name="Douiki, Hind" userId="55f111b2-c425-481e-bdce-d9b1951ccae6" providerId="ADAL" clId="{7F7B5AA1-5B04-411E-88AA-D9FAA971F9FB}" dt="2021-01-17T21:44:12.780" v="6649" actId="27107"/>
          <ac:graphicFrameMkLst>
            <pc:docMk/>
            <pc:sldMk cId="0" sldId="281"/>
            <ac:graphicFrameMk id="6" creationId="{00000000-0000-0000-0000-000000000000}"/>
          </ac:graphicFrameMkLst>
        </pc:graphicFrameChg>
      </pc:sldChg>
      <pc:sldChg chg="modSp mod">
        <pc:chgData name="Douiki, Hind" userId="55f111b2-c425-481e-bdce-d9b1951ccae6" providerId="ADAL" clId="{7F7B5AA1-5B04-411E-88AA-D9FAA971F9FB}" dt="2021-01-17T21:47:36.263" v="6671" actId="14100"/>
        <pc:sldMkLst>
          <pc:docMk/>
          <pc:sldMk cId="0" sldId="283"/>
        </pc:sldMkLst>
        <pc:graphicFrameChg chg="mod modGraphic">
          <ac:chgData name="Douiki, Hind" userId="55f111b2-c425-481e-bdce-d9b1951ccae6" providerId="ADAL" clId="{7F7B5AA1-5B04-411E-88AA-D9FAA971F9FB}" dt="2021-01-17T21:47:36.263" v="6671" actId="14100"/>
          <ac:graphicFrameMkLst>
            <pc:docMk/>
            <pc:sldMk cId="0" sldId="283"/>
            <ac:graphicFrameMk id="5" creationId="{CEF91368-F17F-479F-A1F3-B4E7DDCA5C85}"/>
          </ac:graphicFrameMkLst>
        </pc:graphicFrameChg>
      </pc:sldChg>
      <pc:sldChg chg="modSp mod">
        <pc:chgData name="Douiki, Hind" userId="55f111b2-c425-481e-bdce-d9b1951ccae6" providerId="ADAL" clId="{7F7B5AA1-5B04-411E-88AA-D9FAA971F9FB}" dt="2021-01-12T02:30:08.302" v="159" actId="20577"/>
        <pc:sldMkLst>
          <pc:docMk/>
          <pc:sldMk cId="0" sldId="286"/>
        </pc:sldMkLst>
        <pc:spChg chg="mod">
          <ac:chgData name="Douiki, Hind" userId="55f111b2-c425-481e-bdce-d9b1951ccae6" providerId="ADAL" clId="{7F7B5AA1-5B04-411E-88AA-D9FAA971F9FB}" dt="2021-01-12T02:30:08.302" v="159" actId="20577"/>
          <ac:spMkLst>
            <pc:docMk/>
            <pc:sldMk cId="0" sldId="286"/>
            <ac:spMk id="3" creationId="{00000000-0000-0000-0000-000000000000}"/>
          </ac:spMkLst>
        </pc:spChg>
      </pc:sldChg>
      <pc:sldChg chg="modSp mod">
        <pc:chgData name="Douiki, Hind" userId="55f111b2-c425-481e-bdce-d9b1951ccae6" providerId="ADAL" clId="{7F7B5AA1-5B04-411E-88AA-D9FAA971F9FB}" dt="2021-01-17T21:48:47.133" v="6680" actId="207"/>
        <pc:sldMkLst>
          <pc:docMk/>
          <pc:sldMk cId="0" sldId="287"/>
        </pc:sldMkLst>
        <pc:spChg chg="mod">
          <ac:chgData name="Douiki, Hind" userId="55f111b2-c425-481e-bdce-d9b1951ccae6" providerId="ADAL" clId="{7F7B5AA1-5B04-411E-88AA-D9FAA971F9FB}" dt="2021-01-17T21:48:47.133" v="6680" actId="207"/>
          <ac:spMkLst>
            <pc:docMk/>
            <pc:sldMk cId="0" sldId="287"/>
            <ac:spMk id="3" creationId="{00000000-0000-0000-0000-000000000000}"/>
          </ac:spMkLst>
        </pc:spChg>
      </pc:sldChg>
      <pc:sldChg chg="modSp mod">
        <pc:chgData name="Douiki, Hind" userId="55f111b2-c425-481e-bdce-d9b1951ccae6" providerId="ADAL" clId="{7F7B5AA1-5B04-411E-88AA-D9FAA971F9FB}" dt="2021-01-17T21:49:12.525" v="6685" actId="13926"/>
        <pc:sldMkLst>
          <pc:docMk/>
          <pc:sldMk cId="0" sldId="289"/>
        </pc:sldMkLst>
        <pc:spChg chg="mod">
          <ac:chgData name="Douiki, Hind" userId="55f111b2-c425-481e-bdce-d9b1951ccae6" providerId="ADAL" clId="{7F7B5AA1-5B04-411E-88AA-D9FAA971F9FB}" dt="2021-01-17T21:49:12.525" v="6685" actId="13926"/>
          <ac:spMkLst>
            <pc:docMk/>
            <pc:sldMk cId="0" sldId="289"/>
            <ac:spMk id="3" creationId="{00000000-0000-0000-0000-000000000000}"/>
          </ac:spMkLst>
        </pc:spChg>
      </pc:sldChg>
      <pc:sldChg chg="modSp mod">
        <pc:chgData name="Douiki, Hind" userId="55f111b2-c425-481e-bdce-d9b1951ccae6" providerId="ADAL" clId="{7F7B5AA1-5B04-411E-88AA-D9FAA971F9FB}" dt="2021-01-26T06:42:11.593" v="7522" actId="14100"/>
        <pc:sldMkLst>
          <pc:docMk/>
          <pc:sldMk cId="0" sldId="293"/>
        </pc:sldMkLst>
        <pc:spChg chg="mod">
          <ac:chgData name="Douiki, Hind" userId="55f111b2-c425-481e-bdce-d9b1951ccae6" providerId="ADAL" clId="{7F7B5AA1-5B04-411E-88AA-D9FAA971F9FB}" dt="2021-01-26T06:42:11.593" v="7522" actId="14100"/>
          <ac:spMkLst>
            <pc:docMk/>
            <pc:sldMk cId="0" sldId="293"/>
            <ac:spMk id="3" creationId="{00000000-0000-0000-0000-000000000000}"/>
          </ac:spMkLst>
        </pc:spChg>
      </pc:sldChg>
      <pc:sldChg chg="modSp del mod">
        <pc:chgData name="Douiki, Hind" userId="55f111b2-c425-481e-bdce-d9b1951ccae6" providerId="ADAL" clId="{7F7B5AA1-5B04-411E-88AA-D9FAA971F9FB}" dt="2021-01-26T06:43:57.209" v="7534" actId="2696"/>
        <pc:sldMkLst>
          <pc:docMk/>
          <pc:sldMk cId="0" sldId="294"/>
        </pc:sldMkLst>
        <pc:spChg chg="mod">
          <ac:chgData name="Douiki, Hind" userId="55f111b2-c425-481e-bdce-d9b1951ccae6" providerId="ADAL" clId="{7F7B5AA1-5B04-411E-88AA-D9FAA971F9FB}" dt="2021-01-26T06:42:28.658" v="7523" actId="21"/>
          <ac:spMkLst>
            <pc:docMk/>
            <pc:sldMk cId="0" sldId="294"/>
            <ac:spMk id="3" creationId="{00000000-0000-0000-0000-000000000000}"/>
          </ac:spMkLst>
        </pc:spChg>
      </pc:sldChg>
      <pc:sldChg chg="del">
        <pc:chgData name="Douiki, Hind" userId="55f111b2-c425-481e-bdce-d9b1951ccae6" providerId="ADAL" clId="{7F7B5AA1-5B04-411E-88AA-D9FAA971F9FB}" dt="2021-01-26T06:36:33.570" v="7508" actId="2696"/>
        <pc:sldMkLst>
          <pc:docMk/>
          <pc:sldMk cId="0" sldId="295"/>
        </pc:sldMkLst>
      </pc:sldChg>
      <pc:sldChg chg="modSp mod">
        <pc:chgData name="Douiki, Hind" userId="55f111b2-c425-481e-bdce-d9b1951ccae6" providerId="ADAL" clId="{7F7B5AA1-5B04-411E-88AA-D9FAA971F9FB}" dt="2021-01-26T06:42:45.612" v="7527" actId="21"/>
        <pc:sldMkLst>
          <pc:docMk/>
          <pc:sldMk cId="0" sldId="296"/>
        </pc:sldMkLst>
        <pc:spChg chg="mod">
          <ac:chgData name="Douiki, Hind" userId="55f111b2-c425-481e-bdce-d9b1951ccae6" providerId="ADAL" clId="{7F7B5AA1-5B04-411E-88AA-D9FAA971F9FB}" dt="2021-01-26T06:42:45.612" v="7527" actId="21"/>
          <ac:spMkLst>
            <pc:docMk/>
            <pc:sldMk cId="0" sldId="296"/>
            <ac:spMk id="3" creationId="{00000000-0000-0000-0000-000000000000}"/>
          </ac:spMkLst>
        </pc:spChg>
      </pc:sldChg>
      <pc:sldChg chg="modSp mod">
        <pc:chgData name="Douiki, Hind" userId="55f111b2-c425-481e-bdce-d9b1951ccae6" providerId="ADAL" clId="{7F7B5AA1-5B04-411E-88AA-D9FAA971F9FB}" dt="2021-01-26T06:42:54.131" v="7530" actId="5793"/>
        <pc:sldMkLst>
          <pc:docMk/>
          <pc:sldMk cId="0" sldId="297"/>
        </pc:sldMkLst>
        <pc:spChg chg="mod">
          <ac:chgData name="Douiki, Hind" userId="55f111b2-c425-481e-bdce-d9b1951ccae6" providerId="ADAL" clId="{7F7B5AA1-5B04-411E-88AA-D9FAA971F9FB}" dt="2021-01-26T06:42:54.131" v="7530" actId="5793"/>
          <ac:spMkLst>
            <pc:docMk/>
            <pc:sldMk cId="0" sldId="297"/>
            <ac:spMk id="4" creationId="{00000000-0000-0000-0000-000000000000}"/>
          </ac:spMkLst>
        </pc:spChg>
      </pc:sldChg>
      <pc:sldChg chg="modSp mod">
        <pc:chgData name="Douiki, Hind" userId="55f111b2-c425-481e-bdce-d9b1951ccae6" providerId="ADAL" clId="{7F7B5AA1-5B04-411E-88AA-D9FAA971F9FB}" dt="2021-01-12T22:37:27.458" v="336" actId="20577"/>
        <pc:sldMkLst>
          <pc:docMk/>
          <pc:sldMk cId="1237684406" sldId="301"/>
        </pc:sldMkLst>
        <pc:spChg chg="mod">
          <ac:chgData name="Douiki, Hind" userId="55f111b2-c425-481e-bdce-d9b1951ccae6" providerId="ADAL" clId="{7F7B5AA1-5B04-411E-88AA-D9FAA971F9FB}" dt="2021-01-12T22:37:27.458" v="336" actId="20577"/>
          <ac:spMkLst>
            <pc:docMk/>
            <pc:sldMk cId="1237684406" sldId="301"/>
            <ac:spMk id="3" creationId="{00000000-0000-0000-0000-000000000000}"/>
          </ac:spMkLst>
        </pc:spChg>
      </pc:sldChg>
      <pc:sldChg chg="modSp mod modNotesTx">
        <pc:chgData name="Douiki, Hind" userId="55f111b2-c425-481e-bdce-d9b1951ccae6" providerId="ADAL" clId="{7F7B5AA1-5B04-411E-88AA-D9FAA971F9FB}" dt="2021-01-17T23:17:54.485" v="7454" actId="20577"/>
        <pc:sldMkLst>
          <pc:docMk/>
          <pc:sldMk cId="4148610774" sldId="302"/>
        </pc:sldMkLst>
        <pc:spChg chg="mod">
          <ac:chgData name="Douiki, Hind" userId="55f111b2-c425-481e-bdce-d9b1951ccae6" providerId="ADAL" clId="{7F7B5AA1-5B04-411E-88AA-D9FAA971F9FB}" dt="2021-01-17T22:20:37.366" v="7081" actId="207"/>
          <ac:spMkLst>
            <pc:docMk/>
            <pc:sldMk cId="4148610774" sldId="302"/>
            <ac:spMk id="3" creationId="{00000000-0000-0000-0000-000000000000}"/>
          </ac:spMkLst>
        </pc:spChg>
      </pc:sldChg>
      <pc:sldChg chg="modSp mod modNotesTx">
        <pc:chgData name="Douiki, Hind" userId="55f111b2-c425-481e-bdce-d9b1951ccae6" providerId="ADAL" clId="{7F7B5AA1-5B04-411E-88AA-D9FAA971F9FB}" dt="2021-01-17T23:18:25.098" v="7456" actId="20577"/>
        <pc:sldMkLst>
          <pc:docMk/>
          <pc:sldMk cId="3767137126" sldId="308"/>
        </pc:sldMkLst>
        <pc:spChg chg="mod">
          <ac:chgData name="Douiki, Hind" userId="55f111b2-c425-481e-bdce-d9b1951ccae6" providerId="ADAL" clId="{7F7B5AA1-5B04-411E-88AA-D9FAA971F9FB}" dt="2021-01-13T01:49:45.760" v="1264" actId="14100"/>
          <ac:spMkLst>
            <pc:docMk/>
            <pc:sldMk cId="3767137126" sldId="308"/>
            <ac:spMk id="3" creationId="{00000000-0000-0000-0000-000000000000}"/>
          </ac:spMkLst>
        </pc:spChg>
      </pc:sldChg>
      <pc:sldChg chg="modSp mod">
        <pc:chgData name="Douiki, Hind" userId="55f111b2-c425-481e-bdce-d9b1951ccae6" providerId="ADAL" clId="{7F7B5AA1-5B04-411E-88AA-D9FAA971F9FB}" dt="2021-01-12T03:13:54.822" v="231" actId="14100"/>
        <pc:sldMkLst>
          <pc:docMk/>
          <pc:sldMk cId="329753955" sldId="315"/>
        </pc:sldMkLst>
        <pc:picChg chg="mod">
          <ac:chgData name="Douiki, Hind" userId="55f111b2-c425-481e-bdce-d9b1951ccae6" providerId="ADAL" clId="{7F7B5AA1-5B04-411E-88AA-D9FAA971F9FB}" dt="2021-01-12T03:13:54.822" v="231" actId="14100"/>
          <ac:picMkLst>
            <pc:docMk/>
            <pc:sldMk cId="329753955" sldId="315"/>
            <ac:picMk id="4" creationId="{00000000-0000-0000-0000-000000000000}"/>
          </ac:picMkLst>
        </pc:picChg>
      </pc:sldChg>
      <pc:sldChg chg="modSp mod">
        <pc:chgData name="Douiki, Hind" userId="55f111b2-c425-481e-bdce-d9b1951ccae6" providerId="ADAL" clId="{7F7B5AA1-5B04-411E-88AA-D9FAA971F9FB}" dt="2021-01-12T03:17:53.736" v="233" actId="14100"/>
        <pc:sldMkLst>
          <pc:docMk/>
          <pc:sldMk cId="1207851739" sldId="316"/>
        </pc:sldMkLst>
        <pc:picChg chg="mod">
          <ac:chgData name="Douiki, Hind" userId="55f111b2-c425-481e-bdce-d9b1951ccae6" providerId="ADAL" clId="{7F7B5AA1-5B04-411E-88AA-D9FAA971F9FB}" dt="2021-01-12T03:17:53.736" v="233" actId="14100"/>
          <ac:picMkLst>
            <pc:docMk/>
            <pc:sldMk cId="1207851739" sldId="316"/>
            <ac:picMk id="3" creationId="{00000000-0000-0000-0000-000000000000}"/>
          </ac:picMkLst>
        </pc:picChg>
      </pc:sldChg>
      <pc:sldChg chg="modSp mod">
        <pc:chgData name="Douiki, Hind" userId="55f111b2-c425-481e-bdce-d9b1951ccae6" providerId="ADAL" clId="{7F7B5AA1-5B04-411E-88AA-D9FAA971F9FB}" dt="2021-01-17T21:52:25.993" v="6708" actId="207"/>
        <pc:sldMkLst>
          <pc:docMk/>
          <pc:sldMk cId="337065453" sldId="320"/>
        </pc:sldMkLst>
        <pc:graphicFrameChg chg="mod modGraphic">
          <ac:chgData name="Douiki, Hind" userId="55f111b2-c425-481e-bdce-d9b1951ccae6" providerId="ADAL" clId="{7F7B5AA1-5B04-411E-88AA-D9FAA971F9FB}" dt="2021-01-17T21:52:25.993" v="6708" actId="207"/>
          <ac:graphicFrameMkLst>
            <pc:docMk/>
            <pc:sldMk cId="337065453" sldId="320"/>
            <ac:graphicFrameMk id="6" creationId="{BC74F268-D617-4909-A4A2-844CA5AE02CE}"/>
          </ac:graphicFrameMkLst>
        </pc:graphicFrameChg>
      </pc:sldChg>
      <pc:sldChg chg="modSp mod">
        <pc:chgData name="Douiki, Hind" userId="55f111b2-c425-481e-bdce-d9b1951ccae6" providerId="ADAL" clId="{7F7B5AA1-5B04-411E-88AA-D9FAA971F9FB}" dt="2021-01-17T22:34:18.559" v="7169" actId="255"/>
        <pc:sldMkLst>
          <pc:docMk/>
          <pc:sldMk cId="0" sldId="329"/>
        </pc:sldMkLst>
        <pc:spChg chg="mod">
          <ac:chgData name="Douiki, Hind" userId="55f111b2-c425-481e-bdce-d9b1951ccae6" providerId="ADAL" clId="{7F7B5AA1-5B04-411E-88AA-D9FAA971F9FB}" dt="2021-01-17T22:34:18.559" v="7169" actId="255"/>
          <ac:spMkLst>
            <pc:docMk/>
            <pc:sldMk cId="0" sldId="329"/>
            <ac:spMk id="3" creationId="{00000000-0000-0000-0000-000000000000}"/>
          </ac:spMkLst>
        </pc:spChg>
      </pc:sldChg>
      <pc:sldChg chg="modSp mod ord">
        <pc:chgData name="Douiki, Hind" userId="55f111b2-c425-481e-bdce-d9b1951ccae6" providerId="ADAL" clId="{7F7B5AA1-5B04-411E-88AA-D9FAA971F9FB}" dt="2021-01-17T22:36:49.403" v="7201" actId="255"/>
        <pc:sldMkLst>
          <pc:docMk/>
          <pc:sldMk cId="0" sldId="330"/>
        </pc:sldMkLst>
        <pc:spChg chg="mod">
          <ac:chgData name="Douiki, Hind" userId="55f111b2-c425-481e-bdce-d9b1951ccae6" providerId="ADAL" clId="{7F7B5AA1-5B04-411E-88AA-D9FAA971F9FB}" dt="2021-01-17T22:36:49.403" v="7201" actId="255"/>
          <ac:spMkLst>
            <pc:docMk/>
            <pc:sldMk cId="0" sldId="330"/>
            <ac:spMk id="3" creationId="{00000000-0000-0000-0000-000000000000}"/>
          </ac:spMkLst>
        </pc:spChg>
      </pc:sldChg>
      <pc:sldChg chg="del">
        <pc:chgData name="Douiki, Hind" userId="55f111b2-c425-481e-bdce-d9b1951ccae6" providerId="ADAL" clId="{7F7B5AA1-5B04-411E-88AA-D9FAA971F9FB}" dt="2021-01-13T02:04:52.439" v="1304" actId="2696"/>
        <pc:sldMkLst>
          <pc:docMk/>
          <pc:sldMk cId="769042410" sldId="332"/>
        </pc:sldMkLst>
      </pc:sldChg>
      <pc:sldChg chg="modSp del mod">
        <pc:chgData name="Douiki, Hind" userId="55f111b2-c425-481e-bdce-d9b1951ccae6" providerId="ADAL" clId="{7F7B5AA1-5B04-411E-88AA-D9FAA971F9FB}" dt="2021-01-13T02:09:54.332" v="1338" actId="2696"/>
        <pc:sldMkLst>
          <pc:docMk/>
          <pc:sldMk cId="3250010856" sldId="333"/>
        </pc:sldMkLst>
        <pc:spChg chg="mod">
          <ac:chgData name="Douiki, Hind" userId="55f111b2-c425-481e-bdce-d9b1951ccae6" providerId="ADAL" clId="{7F7B5AA1-5B04-411E-88AA-D9FAA971F9FB}" dt="2021-01-13T02:09:35.800" v="1333" actId="21"/>
          <ac:spMkLst>
            <pc:docMk/>
            <pc:sldMk cId="3250010856" sldId="333"/>
            <ac:spMk id="2" creationId="{00000000-0000-0000-0000-000000000000}"/>
          </ac:spMkLst>
        </pc:spChg>
        <pc:picChg chg="mod">
          <ac:chgData name="Douiki, Hind" userId="55f111b2-c425-481e-bdce-d9b1951ccae6" providerId="ADAL" clId="{7F7B5AA1-5B04-411E-88AA-D9FAA971F9FB}" dt="2021-01-13T02:00:10.585" v="1273" actId="1076"/>
          <ac:picMkLst>
            <pc:docMk/>
            <pc:sldMk cId="3250010856" sldId="333"/>
            <ac:picMk id="3" creationId="{00000000-0000-0000-0000-000000000000}"/>
          </ac:picMkLst>
        </pc:picChg>
      </pc:sldChg>
      <pc:sldChg chg="modSp mod">
        <pc:chgData name="Douiki, Hind" userId="55f111b2-c425-481e-bdce-d9b1951ccae6" providerId="ADAL" clId="{7F7B5AA1-5B04-411E-88AA-D9FAA971F9FB}" dt="2021-01-17T22:33:21.894" v="7162" actId="14100"/>
        <pc:sldMkLst>
          <pc:docMk/>
          <pc:sldMk cId="3429311744" sldId="336"/>
        </pc:sldMkLst>
        <pc:spChg chg="mod">
          <ac:chgData name="Douiki, Hind" userId="55f111b2-c425-481e-bdce-d9b1951ccae6" providerId="ADAL" clId="{7F7B5AA1-5B04-411E-88AA-D9FAA971F9FB}" dt="2021-01-17T22:33:21.894" v="7162" actId="14100"/>
          <ac:spMkLst>
            <pc:docMk/>
            <pc:sldMk cId="3429311744" sldId="336"/>
            <ac:spMk id="3" creationId="{00000000-0000-0000-0000-000000000000}"/>
          </ac:spMkLst>
        </pc:spChg>
      </pc:sldChg>
      <pc:sldChg chg="delSp modSp mod">
        <pc:chgData name="Douiki, Hind" userId="55f111b2-c425-481e-bdce-d9b1951ccae6" providerId="ADAL" clId="{7F7B5AA1-5B04-411E-88AA-D9FAA971F9FB}" dt="2021-01-17T21:50:24.650" v="6697" actId="478"/>
        <pc:sldMkLst>
          <pc:docMk/>
          <pc:sldMk cId="1643533143" sldId="338"/>
        </pc:sldMkLst>
        <pc:spChg chg="del mod">
          <ac:chgData name="Douiki, Hind" userId="55f111b2-c425-481e-bdce-d9b1951ccae6" providerId="ADAL" clId="{7F7B5AA1-5B04-411E-88AA-D9FAA971F9FB}" dt="2021-01-17T21:50:24.650" v="6697" actId="478"/>
          <ac:spMkLst>
            <pc:docMk/>
            <pc:sldMk cId="1643533143" sldId="338"/>
            <ac:spMk id="5" creationId="{C52530B4-C77A-44E6-A706-66ECECE13A3D}"/>
          </ac:spMkLst>
        </pc:spChg>
        <pc:graphicFrameChg chg="modGraphic">
          <ac:chgData name="Douiki, Hind" userId="55f111b2-c425-481e-bdce-d9b1951ccae6" providerId="ADAL" clId="{7F7B5AA1-5B04-411E-88AA-D9FAA971F9FB}" dt="2021-01-17T21:49:58.605" v="6693" actId="207"/>
          <ac:graphicFrameMkLst>
            <pc:docMk/>
            <pc:sldMk cId="1643533143" sldId="338"/>
            <ac:graphicFrameMk id="4" creationId="{1B763AC0-4DC0-4E3B-B413-BE2026B4E02B}"/>
          </ac:graphicFrameMkLst>
        </pc:graphicFrameChg>
      </pc:sldChg>
      <pc:sldChg chg="modSp del mod">
        <pc:chgData name="Douiki, Hind" userId="55f111b2-c425-481e-bdce-d9b1951ccae6" providerId="ADAL" clId="{7F7B5AA1-5B04-411E-88AA-D9FAA971F9FB}" dt="2021-01-13T01:09:38.282" v="1033" actId="2696"/>
        <pc:sldMkLst>
          <pc:docMk/>
          <pc:sldMk cId="993945617" sldId="345"/>
        </pc:sldMkLst>
        <pc:spChg chg="mod">
          <ac:chgData name="Douiki, Hind" userId="55f111b2-c425-481e-bdce-d9b1951ccae6" providerId="ADAL" clId="{7F7B5AA1-5B04-411E-88AA-D9FAA971F9FB}" dt="2021-01-13T00:21:09.692" v="973" actId="14100"/>
          <ac:spMkLst>
            <pc:docMk/>
            <pc:sldMk cId="993945617" sldId="345"/>
            <ac:spMk id="2" creationId="{00000000-0000-0000-0000-000000000000}"/>
          </ac:spMkLst>
        </pc:spChg>
      </pc:sldChg>
      <pc:sldChg chg="modSp mod">
        <pc:chgData name="Douiki, Hind" userId="55f111b2-c425-481e-bdce-d9b1951ccae6" providerId="ADAL" clId="{7F7B5AA1-5B04-411E-88AA-D9FAA971F9FB}" dt="2021-01-13T01:14:45.046" v="1060" actId="14100"/>
        <pc:sldMkLst>
          <pc:docMk/>
          <pc:sldMk cId="99272533" sldId="348"/>
        </pc:sldMkLst>
        <pc:picChg chg="mod">
          <ac:chgData name="Douiki, Hind" userId="55f111b2-c425-481e-bdce-d9b1951ccae6" providerId="ADAL" clId="{7F7B5AA1-5B04-411E-88AA-D9FAA971F9FB}" dt="2021-01-13T01:12:45.543" v="1050" actId="14100"/>
          <ac:picMkLst>
            <pc:docMk/>
            <pc:sldMk cId="99272533" sldId="348"/>
            <ac:picMk id="4" creationId="{00000000-0000-0000-0000-000000000000}"/>
          </ac:picMkLst>
        </pc:picChg>
        <pc:picChg chg="mod">
          <ac:chgData name="Douiki, Hind" userId="55f111b2-c425-481e-bdce-d9b1951ccae6" providerId="ADAL" clId="{7F7B5AA1-5B04-411E-88AA-D9FAA971F9FB}" dt="2021-01-13T01:14:45.046" v="1060" actId="14100"/>
          <ac:picMkLst>
            <pc:docMk/>
            <pc:sldMk cId="99272533" sldId="348"/>
            <ac:picMk id="5" creationId="{00000000-0000-0000-0000-000000000000}"/>
          </ac:picMkLst>
        </pc:picChg>
      </pc:sldChg>
      <pc:sldChg chg="modSp mod">
        <pc:chgData name="Douiki, Hind" userId="55f111b2-c425-481e-bdce-d9b1951ccae6" providerId="ADAL" clId="{7F7B5AA1-5B04-411E-88AA-D9FAA971F9FB}" dt="2021-01-17T21:49:01.811" v="6683" actId="13926"/>
        <pc:sldMkLst>
          <pc:docMk/>
          <pc:sldMk cId="2529552537" sldId="382"/>
        </pc:sldMkLst>
        <pc:spChg chg="mod">
          <ac:chgData name="Douiki, Hind" userId="55f111b2-c425-481e-bdce-d9b1951ccae6" providerId="ADAL" clId="{7F7B5AA1-5B04-411E-88AA-D9FAA971F9FB}" dt="2021-01-17T21:49:01.811" v="6683" actId="13926"/>
          <ac:spMkLst>
            <pc:docMk/>
            <pc:sldMk cId="2529552537" sldId="382"/>
            <ac:spMk id="3" creationId="{00000000-0000-0000-0000-000000000000}"/>
          </ac:spMkLst>
        </pc:spChg>
      </pc:sldChg>
      <pc:sldChg chg="modSp mod">
        <pc:chgData name="Douiki, Hind" userId="55f111b2-c425-481e-bdce-d9b1951ccae6" providerId="ADAL" clId="{7F7B5AA1-5B04-411E-88AA-D9FAA971F9FB}" dt="2021-01-17T21:32:17.085" v="6543" actId="20577"/>
        <pc:sldMkLst>
          <pc:docMk/>
          <pc:sldMk cId="3455311645" sldId="386"/>
        </pc:sldMkLst>
        <pc:spChg chg="mod">
          <ac:chgData name="Douiki, Hind" userId="55f111b2-c425-481e-bdce-d9b1951ccae6" providerId="ADAL" clId="{7F7B5AA1-5B04-411E-88AA-D9FAA971F9FB}" dt="2021-01-17T21:32:17.085" v="6543" actId="20577"/>
          <ac:spMkLst>
            <pc:docMk/>
            <pc:sldMk cId="3455311645" sldId="386"/>
            <ac:spMk id="5" creationId="{00000000-0000-0000-0000-000000000000}"/>
          </ac:spMkLst>
        </pc:spChg>
      </pc:sldChg>
      <pc:sldChg chg="modSp mod">
        <pc:chgData name="Douiki, Hind" userId="55f111b2-c425-481e-bdce-d9b1951ccae6" providerId="ADAL" clId="{7F7B5AA1-5B04-411E-88AA-D9FAA971F9FB}" dt="2021-01-17T21:32:25.535" v="6544" actId="207"/>
        <pc:sldMkLst>
          <pc:docMk/>
          <pc:sldMk cId="2888135360" sldId="387"/>
        </pc:sldMkLst>
        <pc:spChg chg="mod">
          <ac:chgData name="Douiki, Hind" userId="55f111b2-c425-481e-bdce-d9b1951ccae6" providerId="ADAL" clId="{7F7B5AA1-5B04-411E-88AA-D9FAA971F9FB}" dt="2021-01-17T21:32:25.535" v="6544" actId="207"/>
          <ac:spMkLst>
            <pc:docMk/>
            <pc:sldMk cId="2888135360" sldId="387"/>
            <ac:spMk id="5" creationId="{00000000-0000-0000-0000-000000000000}"/>
          </ac:spMkLst>
        </pc:spChg>
      </pc:sldChg>
      <pc:sldChg chg="modSp mod">
        <pc:chgData name="Douiki, Hind" userId="55f111b2-c425-481e-bdce-d9b1951ccae6" providerId="ADAL" clId="{7F7B5AA1-5B04-411E-88AA-D9FAA971F9FB}" dt="2021-01-13T09:51:59.791" v="3061" actId="255"/>
        <pc:sldMkLst>
          <pc:docMk/>
          <pc:sldMk cId="3287181904" sldId="391"/>
        </pc:sldMkLst>
        <pc:spChg chg="mod">
          <ac:chgData name="Douiki, Hind" userId="55f111b2-c425-481e-bdce-d9b1951ccae6" providerId="ADAL" clId="{7F7B5AA1-5B04-411E-88AA-D9FAA971F9FB}" dt="2021-01-13T09:51:59.791" v="3061" actId="255"/>
          <ac:spMkLst>
            <pc:docMk/>
            <pc:sldMk cId="3287181904" sldId="391"/>
            <ac:spMk id="2" creationId="{00000000-0000-0000-0000-000000000000}"/>
          </ac:spMkLst>
        </pc:spChg>
        <pc:spChg chg="mod">
          <ac:chgData name="Douiki, Hind" userId="55f111b2-c425-481e-bdce-d9b1951ccae6" providerId="ADAL" clId="{7F7B5AA1-5B04-411E-88AA-D9FAA971F9FB}" dt="2021-01-13T09:51:49.074" v="3060" actId="255"/>
          <ac:spMkLst>
            <pc:docMk/>
            <pc:sldMk cId="3287181904" sldId="391"/>
            <ac:spMk id="3" creationId="{00000000-0000-0000-0000-000000000000}"/>
          </ac:spMkLst>
        </pc:spChg>
      </pc:sldChg>
      <pc:sldChg chg="modSp mod modNotesTx">
        <pc:chgData name="Douiki, Hind" userId="55f111b2-c425-481e-bdce-d9b1951ccae6" providerId="ADAL" clId="{7F7B5AA1-5B04-411E-88AA-D9FAA971F9FB}" dt="2021-01-19T05:38:53.410" v="7500" actId="20577"/>
        <pc:sldMkLst>
          <pc:docMk/>
          <pc:sldMk cId="891693955" sldId="393"/>
        </pc:sldMkLst>
        <pc:spChg chg="mod">
          <ac:chgData name="Douiki, Hind" userId="55f111b2-c425-481e-bdce-d9b1951ccae6" providerId="ADAL" clId="{7F7B5AA1-5B04-411E-88AA-D9FAA971F9FB}" dt="2021-01-13T10:03:22.940" v="3133" actId="207"/>
          <ac:spMkLst>
            <pc:docMk/>
            <pc:sldMk cId="891693955" sldId="393"/>
            <ac:spMk id="29698" creationId="{00000000-0000-0000-0000-000000000000}"/>
          </ac:spMkLst>
        </pc:spChg>
        <pc:spChg chg="mod">
          <ac:chgData name="Douiki, Hind" userId="55f111b2-c425-481e-bdce-d9b1951ccae6" providerId="ADAL" clId="{7F7B5AA1-5B04-411E-88AA-D9FAA971F9FB}" dt="2021-01-19T05:38:53.410" v="7500" actId="20577"/>
          <ac:spMkLst>
            <pc:docMk/>
            <pc:sldMk cId="891693955" sldId="393"/>
            <ac:spMk id="29699" creationId="{00000000-0000-0000-0000-000000000000}"/>
          </ac:spMkLst>
        </pc:spChg>
      </pc:sldChg>
      <pc:sldChg chg="delSp modSp mod">
        <pc:chgData name="Douiki, Hind" userId="55f111b2-c425-481e-bdce-d9b1951ccae6" providerId="ADAL" clId="{7F7B5AA1-5B04-411E-88AA-D9FAA971F9FB}" dt="2021-01-17T20:34:39.311" v="5924" actId="20577"/>
        <pc:sldMkLst>
          <pc:docMk/>
          <pc:sldMk cId="1835118102" sldId="417"/>
        </pc:sldMkLst>
        <pc:spChg chg="mod">
          <ac:chgData name="Douiki, Hind" userId="55f111b2-c425-481e-bdce-d9b1951ccae6" providerId="ADAL" clId="{7F7B5AA1-5B04-411E-88AA-D9FAA971F9FB}" dt="2021-01-17T20:34:39.311" v="5924" actId="20577"/>
          <ac:spMkLst>
            <pc:docMk/>
            <pc:sldMk cId="1835118102" sldId="417"/>
            <ac:spMk id="2" creationId="{00000000-0000-0000-0000-000000000000}"/>
          </ac:spMkLst>
        </pc:spChg>
        <pc:spChg chg="del mod">
          <ac:chgData name="Douiki, Hind" userId="55f111b2-c425-481e-bdce-d9b1951ccae6" providerId="ADAL" clId="{7F7B5AA1-5B04-411E-88AA-D9FAA971F9FB}" dt="2021-01-17T20:34:01.855" v="5922" actId="478"/>
          <ac:spMkLst>
            <pc:docMk/>
            <pc:sldMk cId="1835118102" sldId="417"/>
            <ac:spMk id="11" creationId="{00000000-0000-0000-0000-000000000000}"/>
          </ac:spMkLst>
        </pc:spChg>
      </pc:sldChg>
      <pc:sldChg chg="modSp mod">
        <pc:chgData name="Douiki, Hind" userId="55f111b2-c425-481e-bdce-d9b1951ccae6" providerId="ADAL" clId="{7F7B5AA1-5B04-411E-88AA-D9FAA971F9FB}" dt="2021-01-17T21:26:43.555" v="6540" actId="122"/>
        <pc:sldMkLst>
          <pc:docMk/>
          <pc:sldMk cId="2351261185" sldId="418"/>
        </pc:sldMkLst>
        <pc:spChg chg="mod">
          <ac:chgData name="Douiki, Hind" userId="55f111b2-c425-481e-bdce-d9b1951ccae6" providerId="ADAL" clId="{7F7B5AA1-5B04-411E-88AA-D9FAA971F9FB}" dt="2021-01-17T21:26:43.555" v="6540" actId="122"/>
          <ac:spMkLst>
            <pc:docMk/>
            <pc:sldMk cId="2351261185" sldId="418"/>
            <ac:spMk id="2" creationId="{00000000-0000-0000-0000-000000000000}"/>
          </ac:spMkLst>
        </pc:spChg>
      </pc:sldChg>
      <pc:sldChg chg="del">
        <pc:chgData name="Douiki, Hind" userId="55f111b2-c425-481e-bdce-d9b1951ccae6" providerId="ADAL" clId="{7F7B5AA1-5B04-411E-88AA-D9FAA971F9FB}" dt="2021-01-17T21:25:05.005" v="6493" actId="2696"/>
        <pc:sldMkLst>
          <pc:docMk/>
          <pc:sldMk cId="3557408177" sldId="419"/>
        </pc:sldMkLst>
      </pc:sldChg>
      <pc:sldChg chg="del">
        <pc:chgData name="Douiki, Hind" userId="55f111b2-c425-481e-bdce-d9b1951ccae6" providerId="ADAL" clId="{7F7B5AA1-5B04-411E-88AA-D9FAA971F9FB}" dt="2021-01-17T21:25:05.005" v="6493" actId="2696"/>
        <pc:sldMkLst>
          <pc:docMk/>
          <pc:sldMk cId="2560819286" sldId="420"/>
        </pc:sldMkLst>
      </pc:sldChg>
      <pc:sldChg chg="del">
        <pc:chgData name="Douiki, Hind" userId="55f111b2-c425-481e-bdce-d9b1951ccae6" providerId="ADAL" clId="{7F7B5AA1-5B04-411E-88AA-D9FAA971F9FB}" dt="2021-01-17T21:25:05.005" v="6493" actId="2696"/>
        <pc:sldMkLst>
          <pc:docMk/>
          <pc:sldMk cId="1027172370" sldId="421"/>
        </pc:sldMkLst>
      </pc:sldChg>
      <pc:sldChg chg="modSp mod">
        <pc:chgData name="Douiki, Hind" userId="55f111b2-c425-481e-bdce-d9b1951ccae6" providerId="ADAL" clId="{7F7B5AA1-5B04-411E-88AA-D9FAA971F9FB}" dt="2021-01-17T21:26:36.349" v="6539" actId="20577"/>
        <pc:sldMkLst>
          <pc:docMk/>
          <pc:sldMk cId="2175232326" sldId="422"/>
        </pc:sldMkLst>
        <pc:spChg chg="mod">
          <ac:chgData name="Douiki, Hind" userId="55f111b2-c425-481e-bdce-d9b1951ccae6" providerId="ADAL" clId="{7F7B5AA1-5B04-411E-88AA-D9FAA971F9FB}" dt="2021-01-17T21:26:36.349" v="6539" actId="20577"/>
          <ac:spMkLst>
            <pc:docMk/>
            <pc:sldMk cId="2175232326" sldId="422"/>
            <ac:spMk id="2" creationId="{00000000-0000-0000-0000-000000000000}"/>
          </ac:spMkLst>
        </pc:spChg>
        <pc:spChg chg="mod">
          <ac:chgData name="Douiki, Hind" userId="55f111b2-c425-481e-bdce-d9b1951ccae6" providerId="ADAL" clId="{7F7B5AA1-5B04-411E-88AA-D9FAA971F9FB}" dt="2021-01-17T21:26:30.672" v="6538" actId="113"/>
          <ac:spMkLst>
            <pc:docMk/>
            <pc:sldMk cId="2175232326" sldId="422"/>
            <ac:spMk id="3" creationId="{00000000-0000-0000-0000-000000000000}"/>
          </ac:spMkLst>
        </pc:spChg>
      </pc:sldChg>
      <pc:sldChg chg="del">
        <pc:chgData name="Douiki, Hind" userId="55f111b2-c425-481e-bdce-d9b1951ccae6" providerId="ADAL" clId="{7F7B5AA1-5B04-411E-88AA-D9FAA971F9FB}" dt="2021-01-13T10:10:41.644" v="3216" actId="2696"/>
        <pc:sldMkLst>
          <pc:docMk/>
          <pc:sldMk cId="1569389158" sldId="423"/>
        </pc:sldMkLst>
      </pc:sldChg>
      <pc:sldChg chg="modSp mod">
        <pc:chgData name="Douiki, Hind" userId="55f111b2-c425-481e-bdce-d9b1951ccae6" providerId="ADAL" clId="{7F7B5AA1-5B04-411E-88AA-D9FAA971F9FB}" dt="2021-01-17T22:42:32.182" v="7257" actId="207"/>
        <pc:sldMkLst>
          <pc:docMk/>
          <pc:sldMk cId="2096053875" sldId="424"/>
        </pc:sldMkLst>
        <pc:spChg chg="mod">
          <ac:chgData name="Douiki, Hind" userId="55f111b2-c425-481e-bdce-d9b1951ccae6" providerId="ADAL" clId="{7F7B5AA1-5B04-411E-88AA-D9FAA971F9FB}" dt="2021-01-13T10:06:20.901" v="3169"/>
          <ac:spMkLst>
            <pc:docMk/>
            <pc:sldMk cId="2096053875" sldId="424"/>
            <ac:spMk id="29698" creationId="{00000000-0000-0000-0000-000000000000}"/>
          </ac:spMkLst>
        </pc:spChg>
        <pc:spChg chg="mod">
          <ac:chgData name="Douiki, Hind" userId="55f111b2-c425-481e-bdce-d9b1951ccae6" providerId="ADAL" clId="{7F7B5AA1-5B04-411E-88AA-D9FAA971F9FB}" dt="2021-01-17T22:42:32.182" v="7257" actId="207"/>
          <ac:spMkLst>
            <pc:docMk/>
            <pc:sldMk cId="2096053875" sldId="424"/>
            <ac:spMk id="29699" creationId="{00000000-0000-0000-0000-000000000000}"/>
          </ac:spMkLst>
        </pc:spChg>
      </pc:sldChg>
      <pc:sldChg chg="modSp mod modNotesTx">
        <pc:chgData name="Douiki, Hind" userId="55f111b2-c425-481e-bdce-d9b1951ccae6" providerId="ADAL" clId="{7F7B5AA1-5B04-411E-88AA-D9FAA971F9FB}" dt="2021-01-26T16:49:20.285" v="7541" actId="20577"/>
        <pc:sldMkLst>
          <pc:docMk/>
          <pc:sldMk cId="3887854526" sldId="425"/>
        </pc:sldMkLst>
        <pc:spChg chg="mod">
          <ac:chgData name="Douiki, Hind" userId="55f111b2-c425-481e-bdce-d9b1951ccae6" providerId="ADAL" clId="{7F7B5AA1-5B04-411E-88AA-D9FAA971F9FB}" dt="2021-01-13T10:11:40.139" v="3219" actId="207"/>
          <ac:spMkLst>
            <pc:docMk/>
            <pc:sldMk cId="3887854526" sldId="425"/>
            <ac:spMk id="29698" creationId="{00000000-0000-0000-0000-000000000000}"/>
          </ac:spMkLst>
        </pc:spChg>
        <pc:spChg chg="mod">
          <ac:chgData name="Douiki, Hind" userId="55f111b2-c425-481e-bdce-d9b1951ccae6" providerId="ADAL" clId="{7F7B5AA1-5B04-411E-88AA-D9FAA971F9FB}" dt="2021-01-26T16:49:20.285" v="7541" actId="20577"/>
          <ac:spMkLst>
            <pc:docMk/>
            <pc:sldMk cId="3887854526" sldId="425"/>
            <ac:spMk id="29699" creationId="{00000000-0000-0000-0000-000000000000}"/>
          </ac:spMkLst>
        </pc:spChg>
      </pc:sldChg>
      <pc:sldChg chg="modSp mod">
        <pc:chgData name="Douiki, Hind" userId="55f111b2-c425-481e-bdce-d9b1951ccae6" providerId="ADAL" clId="{7F7B5AA1-5B04-411E-88AA-D9FAA971F9FB}" dt="2021-01-17T22:43:01.618" v="7259" actId="255"/>
        <pc:sldMkLst>
          <pc:docMk/>
          <pc:sldMk cId="978161542" sldId="426"/>
        </pc:sldMkLst>
        <pc:spChg chg="mod">
          <ac:chgData name="Douiki, Hind" userId="55f111b2-c425-481e-bdce-d9b1951ccae6" providerId="ADAL" clId="{7F7B5AA1-5B04-411E-88AA-D9FAA971F9FB}" dt="2021-01-13T10:25:39.892" v="3393"/>
          <ac:spMkLst>
            <pc:docMk/>
            <pc:sldMk cId="978161542" sldId="426"/>
            <ac:spMk id="29698" creationId="{00000000-0000-0000-0000-000000000000}"/>
          </ac:spMkLst>
        </pc:spChg>
        <pc:spChg chg="mod">
          <ac:chgData name="Douiki, Hind" userId="55f111b2-c425-481e-bdce-d9b1951ccae6" providerId="ADAL" clId="{7F7B5AA1-5B04-411E-88AA-D9FAA971F9FB}" dt="2021-01-17T22:43:01.618" v="7259" actId="255"/>
          <ac:spMkLst>
            <pc:docMk/>
            <pc:sldMk cId="978161542" sldId="426"/>
            <ac:spMk id="29699" creationId="{00000000-0000-0000-0000-000000000000}"/>
          </ac:spMkLst>
        </pc:spChg>
      </pc:sldChg>
      <pc:sldChg chg="modSp mod">
        <pc:chgData name="Douiki, Hind" userId="55f111b2-c425-481e-bdce-d9b1951ccae6" providerId="ADAL" clId="{7F7B5AA1-5B04-411E-88AA-D9FAA971F9FB}" dt="2021-01-13T10:30:16.501" v="3442" actId="14100"/>
        <pc:sldMkLst>
          <pc:docMk/>
          <pc:sldMk cId="2727677078" sldId="427"/>
        </pc:sldMkLst>
        <pc:spChg chg="mod">
          <ac:chgData name="Douiki, Hind" userId="55f111b2-c425-481e-bdce-d9b1951ccae6" providerId="ADAL" clId="{7F7B5AA1-5B04-411E-88AA-D9FAA971F9FB}" dt="2021-01-13T10:25:44.299" v="3394"/>
          <ac:spMkLst>
            <pc:docMk/>
            <pc:sldMk cId="2727677078" sldId="427"/>
            <ac:spMk id="29698" creationId="{00000000-0000-0000-0000-000000000000}"/>
          </ac:spMkLst>
        </pc:spChg>
        <pc:spChg chg="mod">
          <ac:chgData name="Douiki, Hind" userId="55f111b2-c425-481e-bdce-d9b1951ccae6" providerId="ADAL" clId="{7F7B5AA1-5B04-411E-88AA-D9FAA971F9FB}" dt="2021-01-13T10:30:16.501" v="3442" actId="14100"/>
          <ac:spMkLst>
            <pc:docMk/>
            <pc:sldMk cId="2727677078" sldId="427"/>
            <ac:spMk id="29699" creationId="{00000000-0000-0000-0000-000000000000}"/>
          </ac:spMkLst>
        </pc:spChg>
      </pc:sldChg>
      <pc:sldChg chg="modSp mod modNotesTx">
        <pc:chgData name="Douiki, Hind" userId="55f111b2-c425-481e-bdce-d9b1951ccae6" providerId="ADAL" clId="{7F7B5AA1-5B04-411E-88AA-D9FAA971F9FB}" dt="2021-01-26T16:57:48.121" v="7575" actId="20577"/>
        <pc:sldMkLst>
          <pc:docMk/>
          <pc:sldMk cId="2977725664" sldId="428"/>
        </pc:sldMkLst>
        <pc:spChg chg="mod">
          <ac:chgData name="Douiki, Hind" userId="55f111b2-c425-481e-bdce-d9b1951ccae6" providerId="ADAL" clId="{7F7B5AA1-5B04-411E-88AA-D9FAA971F9FB}" dt="2021-01-13T10:26:22.681" v="3398" actId="207"/>
          <ac:spMkLst>
            <pc:docMk/>
            <pc:sldMk cId="2977725664" sldId="428"/>
            <ac:spMk id="29698" creationId="{00000000-0000-0000-0000-000000000000}"/>
          </ac:spMkLst>
        </pc:spChg>
        <pc:spChg chg="mod">
          <ac:chgData name="Douiki, Hind" userId="55f111b2-c425-481e-bdce-d9b1951ccae6" providerId="ADAL" clId="{7F7B5AA1-5B04-411E-88AA-D9FAA971F9FB}" dt="2021-01-26T16:57:48.121" v="7575" actId="20577"/>
          <ac:spMkLst>
            <pc:docMk/>
            <pc:sldMk cId="2977725664" sldId="428"/>
            <ac:spMk id="29699" creationId="{00000000-0000-0000-0000-000000000000}"/>
          </ac:spMkLst>
        </pc:spChg>
      </pc:sldChg>
      <pc:sldChg chg="modSp del mod">
        <pc:chgData name="Douiki, Hind" userId="55f111b2-c425-481e-bdce-d9b1951ccae6" providerId="ADAL" clId="{7F7B5AA1-5B04-411E-88AA-D9FAA971F9FB}" dt="2021-01-13T11:05:24.195" v="3825" actId="2696"/>
        <pc:sldMkLst>
          <pc:docMk/>
          <pc:sldMk cId="1195987042" sldId="429"/>
        </pc:sldMkLst>
        <pc:spChg chg="mod">
          <ac:chgData name="Douiki, Hind" userId="55f111b2-c425-481e-bdce-d9b1951ccae6" providerId="ADAL" clId="{7F7B5AA1-5B04-411E-88AA-D9FAA971F9FB}" dt="2021-01-13T10:56:21.667" v="3782"/>
          <ac:spMkLst>
            <pc:docMk/>
            <pc:sldMk cId="1195987042" sldId="429"/>
            <ac:spMk id="29698" creationId="{00000000-0000-0000-0000-000000000000}"/>
          </ac:spMkLst>
        </pc:spChg>
        <pc:spChg chg="mod">
          <ac:chgData name="Douiki, Hind" userId="55f111b2-c425-481e-bdce-d9b1951ccae6" providerId="ADAL" clId="{7F7B5AA1-5B04-411E-88AA-D9FAA971F9FB}" dt="2021-01-13T11:04:37.561" v="3814" actId="21"/>
          <ac:spMkLst>
            <pc:docMk/>
            <pc:sldMk cId="1195987042" sldId="429"/>
            <ac:spMk id="29699" creationId="{00000000-0000-0000-0000-000000000000}"/>
          </ac:spMkLst>
        </pc:spChg>
      </pc:sldChg>
      <pc:sldChg chg="modSp mod modNotesTx">
        <pc:chgData name="Douiki, Hind" userId="55f111b2-c425-481e-bdce-d9b1951ccae6" providerId="ADAL" clId="{7F7B5AA1-5B04-411E-88AA-D9FAA971F9FB}" dt="2021-01-26T17:02:17.703" v="7585" actId="20577"/>
        <pc:sldMkLst>
          <pc:docMk/>
          <pc:sldMk cId="2658347245" sldId="430"/>
        </pc:sldMkLst>
        <pc:spChg chg="mod">
          <ac:chgData name="Douiki, Hind" userId="55f111b2-c425-481e-bdce-d9b1951ccae6" providerId="ADAL" clId="{7F7B5AA1-5B04-411E-88AA-D9FAA971F9FB}" dt="2021-01-13T11:06:37.491" v="3831"/>
          <ac:spMkLst>
            <pc:docMk/>
            <pc:sldMk cId="2658347245" sldId="430"/>
            <ac:spMk id="29698" creationId="{00000000-0000-0000-0000-000000000000}"/>
          </ac:spMkLst>
        </pc:spChg>
        <pc:spChg chg="mod">
          <ac:chgData name="Douiki, Hind" userId="55f111b2-c425-481e-bdce-d9b1951ccae6" providerId="ADAL" clId="{7F7B5AA1-5B04-411E-88AA-D9FAA971F9FB}" dt="2021-01-26T17:02:17.703" v="7585" actId="20577"/>
          <ac:spMkLst>
            <pc:docMk/>
            <pc:sldMk cId="2658347245" sldId="430"/>
            <ac:spMk id="29699" creationId="{00000000-0000-0000-0000-000000000000}"/>
          </ac:spMkLst>
        </pc:spChg>
      </pc:sldChg>
      <pc:sldChg chg="modSp del mod">
        <pc:chgData name="Douiki, Hind" userId="55f111b2-c425-481e-bdce-d9b1951ccae6" providerId="ADAL" clId="{7F7B5AA1-5B04-411E-88AA-D9FAA971F9FB}" dt="2021-01-13T11:26:31.876" v="4166" actId="2696"/>
        <pc:sldMkLst>
          <pc:docMk/>
          <pc:sldMk cId="2412309648" sldId="431"/>
        </pc:sldMkLst>
        <pc:spChg chg="mod">
          <ac:chgData name="Douiki, Hind" userId="55f111b2-c425-481e-bdce-d9b1951ccae6" providerId="ADAL" clId="{7F7B5AA1-5B04-411E-88AA-D9FAA971F9FB}" dt="2021-01-13T11:26:22.052" v="4165" actId="14100"/>
          <ac:spMkLst>
            <pc:docMk/>
            <pc:sldMk cId="2412309648" sldId="431"/>
            <ac:spMk id="29698" creationId="{00000000-0000-0000-0000-000000000000}"/>
          </ac:spMkLst>
        </pc:spChg>
      </pc:sldChg>
      <pc:sldChg chg="modSp mod">
        <pc:chgData name="Douiki, Hind" userId="55f111b2-c425-481e-bdce-d9b1951ccae6" providerId="ADAL" clId="{7F7B5AA1-5B04-411E-88AA-D9FAA971F9FB}" dt="2021-01-13T11:37:59.117" v="4460" actId="20577"/>
        <pc:sldMkLst>
          <pc:docMk/>
          <pc:sldMk cId="2968442809" sldId="432"/>
        </pc:sldMkLst>
        <pc:spChg chg="mod">
          <ac:chgData name="Douiki, Hind" userId="55f111b2-c425-481e-bdce-d9b1951ccae6" providerId="ADAL" clId="{7F7B5AA1-5B04-411E-88AA-D9FAA971F9FB}" dt="2021-01-13T11:26:59.517" v="4171" actId="14100"/>
          <ac:spMkLst>
            <pc:docMk/>
            <pc:sldMk cId="2968442809" sldId="432"/>
            <ac:spMk id="29698" creationId="{00000000-0000-0000-0000-000000000000}"/>
          </ac:spMkLst>
        </pc:spChg>
        <pc:spChg chg="mod">
          <ac:chgData name="Douiki, Hind" userId="55f111b2-c425-481e-bdce-d9b1951ccae6" providerId="ADAL" clId="{7F7B5AA1-5B04-411E-88AA-D9FAA971F9FB}" dt="2021-01-13T11:37:59.117" v="4460" actId="20577"/>
          <ac:spMkLst>
            <pc:docMk/>
            <pc:sldMk cId="2968442809" sldId="432"/>
            <ac:spMk id="29699" creationId="{00000000-0000-0000-0000-000000000000}"/>
          </ac:spMkLst>
        </pc:spChg>
      </pc:sldChg>
      <pc:sldChg chg="modSp mod">
        <pc:chgData name="Douiki, Hind" userId="55f111b2-c425-481e-bdce-d9b1951ccae6" providerId="ADAL" clId="{7F7B5AA1-5B04-411E-88AA-D9FAA971F9FB}" dt="2021-01-19T05:39:55.007" v="7504" actId="20577"/>
        <pc:sldMkLst>
          <pc:docMk/>
          <pc:sldMk cId="462459769" sldId="433"/>
        </pc:sldMkLst>
        <pc:spChg chg="mod">
          <ac:chgData name="Douiki, Hind" userId="55f111b2-c425-481e-bdce-d9b1951ccae6" providerId="ADAL" clId="{7F7B5AA1-5B04-411E-88AA-D9FAA971F9FB}" dt="2021-01-13T12:02:33.968" v="4800" actId="20577"/>
          <ac:spMkLst>
            <pc:docMk/>
            <pc:sldMk cId="462459769" sldId="433"/>
            <ac:spMk id="29698" creationId="{00000000-0000-0000-0000-000000000000}"/>
          </ac:spMkLst>
        </pc:spChg>
        <pc:spChg chg="mod">
          <ac:chgData name="Douiki, Hind" userId="55f111b2-c425-481e-bdce-d9b1951ccae6" providerId="ADAL" clId="{7F7B5AA1-5B04-411E-88AA-D9FAA971F9FB}" dt="2021-01-19T05:39:55.007" v="7504" actId="20577"/>
          <ac:spMkLst>
            <pc:docMk/>
            <pc:sldMk cId="462459769" sldId="433"/>
            <ac:spMk id="29699" creationId="{00000000-0000-0000-0000-000000000000}"/>
          </ac:spMkLst>
        </pc:spChg>
      </pc:sldChg>
      <pc:sldChg chg="modSp mod">
        <pc:chgData name="Douiki, Hind" userId="55f111b2-c425-481e-bdce-d9b1951ccae6" providerId="ADAL" clId="{7F7B5AA1-5B04-411E-88AA-D9FAA971F9FB}" dt="2021-01-13T12:27:49.965" v="5093" actId="20577"/>
        <pc:sldMkLst>
          <pc:docMk/>
          <pc:sldMk cId="3982394320" sldId="434"/>
        </pc:sldMkLst>
        <pc:spChg chg="mod">
          <ac:chgData name="Douiki, Hind" userId="55f111b2-c425-481e-bdce-d9b1951ccae6" providerId="ADAL" clId="{7F7B5AA1-5B04-411E-88AA-D9FAA971F9FB}" dt="2021-01-13T12:26:58.006" v="5068" actId="14100"/>
          <ac:spMkLst>
            <pc:docMk/>
            <pc:sldMk cId="3982394320" sldId="434"/>
            <ac:spMk id="4" creationId="{00000000-0000-0000-0000-000000000000}"/>
          </ac:spMkLst>
        </pc:spChg>
        <pc:spChg chg="mod">
          <ac:chgData name="Douiki, Hind" userId="55f111b2-c425-481e-bdce-d9b1951ccae6" providerId="ADAL" clId="{7F7B5AA1-5B04-411E-88AA-D9FAA971F9FB}" dt="2021-01-13T12:11:15.753" v="4895"/>
          <ac:spMkLst>
            <pc:docMk/>
            <pc:sldMk cId="3982394320" sldId="434"/>
            <ac:spMk id="29698" creationId="{00000000-0000-0000-0000-000000000000}"/>
          </ac:spMkLst>
        </pc:spChg>
        <pc:spChg chg="mod">
          <ac:chgData name="Douiki, Hind" userId="55f111b2-c425-481e-bdce-d9b1951ccae6" providerId="ADAL" clId="{7F7B5AA1-5B04-411E-88AA-D9FAA971F9FB}" dt="2021-01-13T12:27:49.965" v="5093" actId="20577"/>
          <ac:spMkLst>
            <pc:docMk/>
            <pc:sldMk cId="3982394320" sldId="434"/>
            <ac:spMk id="29699" creationId="{00000000-0000-0000-0000-000000000000}"/>
          </ac:spMkLst>
        </pc:spChg>
      </pc:sldChg>
      <pc:sldChg chg="modSp mod">
        <pc:chgData name="Douiki, Hind" userId="55f111b2-c425-481e-bdce-d9b1951ccae6" providerId="ADAL" clId="{7F7B5AA1-5B04-411E-88AA-D9FAA971F9FB}" dt="2021-01-17T22:47:06.523" v="7273" actId="255"/>
        <pc:sldMkLst>
          <pc:docMk/>
          <pc:sldMk cId="1214824204" sldId="435"/>
        </pc:sldMkLst>
        <pc:spChg chg="mod">
          <ac:chgData name="Douiki, Hind" userId="55f111b2-c425-481e-bdce-d9b1951ccae6" providerId="ADAL" clId="{7F7B5AA1-5B04-411E-88AA-D9FAA971F9FB}" dt="2021-01-13T12:11:20.122" v="4896"/>
          <ac:spMkLst>
            <pc:docMk/>
            <pc:sldMk cId="1214824204" sldId="435"/>
            <ac:spMk id="29698" creationId="{00000000-0000-0000-0000-000000000000}"/>
          </ac:spMkLst>
        </pc:spChg>
        <pc:spChg chg="mod">
          <ac:chgData name="Douiki, Hind" userId="55f111b2-c425-481e-bdce-d9b1951ccae6" providerId="ADAL" clId="{7F7B5AA1-5B04-411E-88AA-D9FAA971F9FB}" dt="2021-01-17T22:47:06.523" v="7273" actId="255"/>
          <ac:spMkLst>
            <pc:docMk/>
            <pc:sldMk cId="1214824204" sldId="435"/>
            <ac:spMk id="29699" creationId="{00000000-0000-0000-0000-000000000000}"/>
          </ac:spMkLst>
        </pc:spChg>
      </pc:sldChg>
      <pc:sldChg chg="del">
        <pc:chgData name="Douiki, Hind" userId="55f111b2-c425-481e-bdce-d9b1951ccae6" providerId="ADAL" clId="{7F7B5AA1-5B04-411E-88AA-D9FAA971F9FB}" dt="2021-01-13T12:30:16.643" v="5116" actId="2696"/>
        <pc:sldMkLst>
          <pc:docMk/>
          <pc:sldMk cId="4145177084" sldId="436"/>
        </pc:sldMkLst>
      </pc:sldChg>
      <pc:sldChg chg="del">
        <pc:chgData name="Douiki, Hind" userId="55f111b2-c425-481e-bdce-d9b1951ccae6" providerId="ADAL" clId="{7F7B5AA1-5B04-411E-88AA-D9FAA971F9FB}" dt="2021-01-13T12:30:16.643" v="5116" actId="2696"/>
        <pc:sldMkLst>
          <pc:docMk/>
          <pc:sldMk cId="2390465491" sldId="437"/>
        </pc:sldMkLst>
      </pc:sldChg>
      <pc:sldChg chg="del">
        <pc:chgData name="Douiki, Hind" userId="55f111b2-c425-481e-bdce-d9b1951ccae6" providerId="ADAL" clId="{7F7B5AA1-5B04-411E-88AA-D9FAA971F9FB}" dt="2021-01-13T12:30:33.726" v="5117" actId="2696"/>
        <pc:sldMkLst>
          <pc:docMk/>
          <pc:sldMk cId="409678161" sldId="439"/>
        </pc:sldMkLst>
      </pc:sldChg>
      <pc:sldChg chg="del">
        <pc:chgData name="Douiki, Hind" userId="55f111b2-c425-481e-bdce-d9b1951ccae6" providerId="ADAL" clId="{7F7B5AA1-5B04-411E-88AA-D9FAA971F9FB}" dt="2021-01-13T12:30:33.726" v="5117" actId="2696"/>
        <pc:sldMkLst>
          <pc:docMk/>
          <pc:sldMk cId="4287782885" sldId="440"/>
        </pc:sldMkLst>
      </pc:sldChg>
      <pc:sldChg chg="del">
        <pc:chgData name="Douiki, Hind" userId="55f111b2-c425-481e-bdce-d9b1951ccae6" providerId="ADAL" clId="{7F7B5AA1-5B04-411E-88AA-D9FAA971F9FB}" dt="2021-01-13T12:30:33.726" v="5117" actId="2696"/>
        <pc:sldMkLst>
          <pc:docMk/>
          <pc:sldMk cId="2895918313" sldId="441"/>
        </pc:sldMkLst>
      </pc:sldChg>
      <pc:sldChg chg="del">
        <pc:chgData name="Douiki, Hind" userId="55f111b2-c425-481e-bdce-d9b1951ccae6" providerId="ADAL" clId="{7F7B5AA1-5B04-411E-88AA-D9FAA971F9FB}" dt="2021-01-13T12:30:33.726" v="5117" actId="2696"/>
        <pc:sldMkLst>
          <pc:docMk/>
          <pc:sldMk cId="1932378234" sldId="442"/>
        </pc:sldMkLst>
      </pc:sldChg>
      <pc:sldChg chg="del">
        <pc:chgData name="Douiki, Hind" userId="55f111b2-c425-481e-bdce-d9b1951ccae6" providerId="ADAL" clId="{7F7B5AA1-5B04-411E-88AA-D9FAA971F9FB}" dt="2021-01-13T12:30:33.726" v="5117" actId="2696"/>
        <pc:sldMkLst>
          <pc:docMk/>
          <pc:sldMk cId="839890379" sldId="443"/>
        </pc:sldMkLst>
      </pc:sldChg>
      <pc:sldChg chg="del">
        <pc:chgData name="Douiki, Hind" userId="55f111b2-c425-481e-bdce-d9b1951ccae6" providerId="ADAL" clId="{7F7B5AA1-5B04-411E-88AA-D9FAA971F9FB}" dt="2021-01-13T12:30:33.726" v="5117" actId="2696"/>
        <pc:sldMkLst>
          <pc:docMk/>
          <pc:sldMk cId="3848888894" sldId="444"/>
        </pc:sldMkLst>
      </pc:sldChg>
      <pc:sldChg chg="del">
        <pc:chgData name="Douiki, Hind" userId="55f111b2-c425-481e-bdce-d9b1951ccae6" providerId="ADAL" clId="{7F7B5AA1-5B04-411E-88AA-D9FAA971F9FB}" dt="2021-01-13T12:30:33.726" v="5117" actId="2696"/>
        <pc:sldMkLst>
          <pc:docMk/>
          <pc:sldMk cId="1549938456" sldId="445"/>
        </pc:sldMkLst>
      </pc:sldChg>
      <pc:sldChg chg="del">
        <pc:chgData name="Douiki, Hind" userId="55f111b2-c425-481e-bdce-d9b1951ccae6" providerId="ADAL" clId="{7F7B5AA1-5B04-411E-88AA-D9FAA971F9FB}" dt="2021-01-13T12:30:33.726" v="5117" actId="2696"/>
        <pc:sldMkLst>
          <pc:docMk/>
          <pc:sldMk cId="30136066" sldId="446"/>
        </pc:sldMkLst>
      </pc:sldChg>
      <pc:sldChg chg="del">
        <pc:chgData name="Douiki, Hind" userId="55f111b2-c425-481e-bdce-d9b1951ccae6" providerId="ADAL" clId="{7F7B5AA1-5B04-411E-88AA-D9FAA971F9FB}" dt="2021-01-13T12:30:33.726" v="5117" actId="2696"/>
        <pc:sldMkLst>
          <pc:docMk/>
          <pc:sldMk cId="1981786786" sldId="447"/>
        </pc:sldMkLst>
      </pc:sldChg>
      <pc:sldChg chg="del">
        <pc:chgData name="Douiki, Hind" userId="55f111b2-c425-481e-bdce-d9b1951ccae6" providerId="ADAL" clId="{7F7B5AA1-5B04-411E-88AA-D9FAA971F9FB}" dt="2021-01-13T12:30:33.726" v="5117" actId="2696"/>
        <pc:sldMkLst>
          <pc:docMk/>
          <pc:sldMk cId="3356310836" sldId="448"/>
        </pc:sldMkLst>
      </pc:sldChg>
      <pc:sldChg chg="modSp mod">
        <pc:chgData name="Douiki, Hind" userId="55f111b2-c425-481e-bdce-d9b1951ccae6" providerId="ADAL" clId="{7F7B5AA1-5B04-411E-88AA-D9FAA971F9FB}" dt="2021-01-17T21:35:21.751" v="6571" actId="207"/>
        <pc:sldMkLst>
          <pc:docMk/>
          <pc:sldMk cId="2489974572" sldId="450"/>
        </pc:sldMkLst>
        <pc:graphicFrameChg chg="mod modGraphic">
          <ac:chgData name="Douiki, Hind" userId="55f111b2-c425-481e-bdce-d9b1951ccae6" providerId="ADAL" clId="{7F7B5AA1-5B04-411E-88AA-D9FAA971F9FB}" dt="2021-01-17T21:35:21.751" v="6571" actId="207"/>
          <ac:graphicFrameMkLst>
            <pc:docMk/>
            <pc:sldMk cId="2489974572" sldId="450"/>
            <ac:graphicFrameMk id="6" creationId="{0D472287-AEC3-4D63-B2EA-AB8242A1330E}"/>
          </ac:graphicFrameMkLst>
        </pc:graphicFrameChg>
      </pc:sldChg>
      <pc:sldChg chg="modSp mod">
        <pc:chgData name="Douiki, Hind" userId="55f111b2-c425-481e-bdce-d9b1951ccae6" providerId="ADAL" clId="{7F7B5AA1-5B04-411E-88AA-D9FAA971F9FB}" dt="2021-01-17T21:36:01.509" v="6577" actId="14734"/>
        <pc:sldMkLst>
          <pc:docMk/>
          <pc:sldMk cId="2043419219" sldId="452"/>
        </pc:sldMkLst>
        <pc:graphicFrameChg chg="mod modGraphic">
          <ac:chgData name="Douiki, Hind" userId="55f111b2-c425-481e-bdce-d9b1951ccae6" providerId="ADAL" clId="{7F7B5AA1-5B04-411E-88AA-D9FAA971F9FB}" dt="2021-01-17T21:36:01.509" v="6577" actId="14734"/>
          <ac:graphicFrameMkLst>
            <pc:docMk/>
            <pc:sldMk cId="2043419219" sldId="452"/>
            <ac:graphicFrameMk id="22" creationId="{C7266438-5C97-4724-8F6D-EBDC4CBFA5CD}"/>
          </ac:graphicFrameMkLst>
        </pc:graphicFrameChg>
      </pc:sldChg>
      <pc:sldChg chg="modSp mod">
        <pc:chgData name="Douiki, Hind" userId="55f111b2-c425-481e-bdce-d9b1951ccae6" providerId="ADAL" clId="{7F7B5AA1-5B04-411E-88AA-D9FAA971F9FB}" dt="2021-01-17T21:36:12.988" v="6578" actId="207"/>
        <pc:sldMkLst>
          <pc:docMk/>
          <pc:sldMk cId="665999285" sldId="453"/>
        </pc:sldMkLst>
        <pc:graphicFrameChg chg="modGraphic">
          <ac:chgData name="Douiki, Hind" userId="55f111b2-c425-481e-bdce-d9b1951ccae6" providerId="ADAL" clId="{7F7B5AA1-5B04-411E-88AA-D9FAA971F9FB}" dt="2021-01-17T21:36:12.988" v="6578" actId="207"/>
          <ac:graphicFrameMkLst>
            <pc:docMk/>
            <pc:sldMk cId="665999285" sldId="453"/>
            <ac:graphicFrameMk id="7" creationId="{7CCD1DE2-3298-4FAF-89F7-031363251758}"/>
          </ac:graphicFrameMkLst>
        </pc:graphicFrameChg>
      </pc:sldChg>
      <pc:sldChg chg="delSp modSp mod">
        <pc:chgData name="Douiki, Hind" userId="55f111b2-c425-481e-bdce-d9b1951ccae6" providerId="ADAL" clId="{7F7B5AA1-5B04-411E-88AA-D9FAA971F9FB}" dt="2021-01-17T21:36:32.603" v="6581" actId="14100"/>
        <pc:sldMkLst>
          <pc:docMk/>
          <pc:sldMk cId="2630763594" sldId="454"/>
        </pc:sldMkLst>
        <pc:spChg chg="del mod">
          <ac:chgData name="Douiki, Hind" userId="55f111b2-c425-481e-bdce-d9b1951ccae6" providerId="ADAL" clId="{7F7B5AA1-5B04-411E-88AA-D9FAA971F9FB}" dt="2021-01-13T02:57:39.452" v="2556" actId="478"/>
          <ac:spMkLst>
            <pc:docMk/>
            <pc:sldMk cId="2630763594" sldId="454"/>
            <ac:spMk id="12" creationId="{BE3DFFE2-EEED-437A-A75D-37A6EEDFE508}"/>
          </ac:spMkLst>
        </pc:spChg>
        <pc:spChg chg="del mod">
          <ac:chgData name="Douiki, Hind" userId="55f111b2-c425-481e-bdce-d9b1951ccae6" providerId="ADAL" clId="{7F7B5AA1-5B04-411E-88AA-D9FAA971F9FB}" dt="2021-01-13T02:57:35.862" v="2555" actId="478"/>
          <ac:spMkLst>
            <pc:docMk/>
            <pc:sldMk cId="2630763594" sldId="454"/>
            <ac:spMk id="14" creationId="{1F824C6B-3CAF-49EE-A04D-84CA87143C80}"/>
          </ac:spMkLst>
        </pc:spChg>
        <pc:graphicFrameChg chg="mod modGraphic">
          <ac:chgData name="Douiki, Hind" userId="55f111b2-c425-481e-bdce-d9b1951ccae6" providerId="ADAL" clId="{7F7B5AA1-5B04-411E-88AA-D9FAA971F9FB}" dt="2021-01-17T21:36:32.603" v="6581" actId="14100"/>
          <ac:graphicFrameMkLst>
            <pc:docMk/>
            <pc:sldMk cId="2630763594" sldId="454"/>
            <ac:graphicFrameMk id="10" creationId="{16DB838E-2835-4A78-B18F-20F452070DA4}"/>
          </ac:graphicFrameMkLst>
        </pc:graphicFrameChg>
      </pc:sldChg>
      <pc:sldChg chg="modSp mod">
        <pc:chgData name="Douiki, Hind" userId="55f111b2-c425-481e-bdce-d9b1951ccae6" providerId="ADAL" clId="{7F7B5AA1-5B04-411E-88AA-D9FAA971F9FB}" dt="2021-01-17T21:47:13.679" v="6667" actId="255"/>
        <pc:sldMkLst>
          <pc:docMk/>
          <pc:sldMk cId="1595908062" sldId="460"/>
        </pc:sldMkLst>
        <pc:graphicFrameChg chg="mod modGraphic">
          <ac:chgData name="Douiki, Hind" userId="55f111b2-c425-481e-bdce-d9b1951ccae6" providerId="ADAL" clId="{7F7B5AA1-5B04-411E-88AA-D9FAA971F9FB}" dt="2021-01-17T21:47:13.679" v="6667" actId="255"/>
          <ac:graphicFrameMkLst>
            <pc:docMk/>
            <pc:sldMk cId="1595908062" sldId="460"/>
            <ac:graphicFrameMk id="6" creationId="{D8269E9F-19F7-433E-B171-B8375838E033}"/>
          </ac:graphicFrameMkLst>
        </pc:graphicFrameChg>
      </pc:sldChg>
      <pc:sldChg chg="del">
        <pc:chgData name="Douiki, Hind" userId="55f111b2-c425-481e-bdce-d9b1951ccae6" providerId="ADAL" clId="{7F7B5AA1-5B04-411E-88AA-D9FAA971F9FB}" dt="2021-01-12T03:04:19.812" v="206" actId="2696"/>
        <pc:sldMkLst>
          <pc:docMk/>
          <pc:sldMk cId="4261087927" sldId="462"/>
        </pc:sldMkLst>
      </pc:sldChg>
      <pc:sldChg chg="modSp mod">
        <pc:chgData name="Douiki, Hind" userId="55f111b2-c425-481e-bdce-d9b1951ccae6" providerId="ADAL" clId="{7F7B5AA1-5B04-411E-88AA-D9FAA971F9FB}" dt="2021-01-17T21:51:00.047" v="6700" actId="207"/>
        <pc:sldMkLst>
          <pc:docMk/>
          <pc:sldMk cId="3651229579" sldId="463"/>
        </pc:sldMkLst>
        <pc:spChg chg="mod">
          <ac:chgData name="Douiki, Hind" userId="55f111b2-c425-481e-bdce-d9b1951ccae6" providerId="ADAL" clId="{7F7B5AA1-5B04-411E-88AA-D9FAA971F9FB}" dt="2021-01-17T21:51:00.047" v="6700" actId="207"/>
          <ac:spMkLst>
            <pc:docMk/>
            <pc:sldMk cId="3651229579" sldId="463"/>
            <ac:spMk id="3" creationId="{00000000-0000-0000-0000-000000000000}"/>
          </ac:spMkLst>
        </pc:spChg>
      </pc:sldChg>
      <pc:sldChg chg="modSp mod">
        <pc:chgData name="Douiki, Hind" userId="55f111b2-c425-481e-bdce-d9b1951ccae6" providerId="ADAL" clId="{7F7B5AA1-5B04-411E-88AA-D9FAA971F9FB}" dt="2021-01-17T21:51:16.957" v="6702" actId="14100"/>
        <pc:sldMkLst>
          <pc:docMk/>
          <pc:sldMk cId="3765332320" sldId="464"/>
        </pc:sldMkLst>
        <pc:spChg chg="mod">
          <ac:chgData name="Douiki, Hind" userId="55f111b2-c425-481e-bdce-d9b1951ccae6" providerId="ADAL" clId="{7F7B5AA1-5B04-411E-88AA-D9FAA971F9FB}" dt="2021-01-17T21:51:16.957" v="6702" actId="14100"/>
          <ac:spMkLst>
            <pc:docMk/>
            <pc:sldMk cId="3765332320" sldId="464"/>
            <ac:spMk id="3" creationId="{00000000-0000-0000-0000-000000000000}"/>
          </ac:spMkLst>
        </pc:spChg>
      </pc:sldChg>
      <pc:sldChg chg="modSp mod">
        <pc:chgData name="Douiki, Hind" userId="55f111b2-c425-481e-bdce-d9b1951ccae6" providerId="ADAL" clId="{7F7B5AA1-5B04-411E-88AA-D9FAA971F9FB}" dt="2021-01-17T21:53:11.309" v="6710" actId="255"/>
        <pc:sldMkLst>
          <pc:docMk/>
          <pc:sldMk cId="1663426438" sldId="467"/>
        </pc:sldMkLst>
        <pc:graphicFrameChg chg="modGraphic">
          <ac:chgData name="Douiki, Hind" userId="55f111b2-c425-481e-bdce-d9b1951ccae6" providerId="ADAL" clId="{7F7B5AA1-5B04-411E-88AA-D9FAA971F9FB}" dt="2021-01-17T21:53:11.309" v="6710" actId="255"/>
          <ac:graphicFrameMkLst>
            <pc:docMk/>
            <pc:sldMk cId="1663426438" sldId="467"/>
            <ac:graphicFrameMk id="6" creationId="{36C96A6D-F855-49AD-9760-0154E745A20A}"/>
          </ac:graphicFrameMkLst>
        </pc:graphicFrameChg>
      </pc:sldChg>
      <pc:sldChg chg="modSp mod">
        <pc:chgData name="Douiki, Hind" userId="55f111b2-c425-481e-bdce-d9b1951ccae6" providerId="ADAL" clId="{7F7B5AA1-5B04-411E-88AA-D9FAA971F9FB}" dt="2021-01-17T21:53:56.512" v="6713" actId="255"/>
        <pc:sldMkLst>
          <pc:docMk/>
          <pc:sldMk cId="667288514" sldId="468"/>
        </pc:sldMkLst>
        <pc:graphicFrameChg chg="modGraphic">
          <ac:chgData name="Douiki, Hind" userId="55f111b2-c425-481e-bdce-d9b1951ccae6" providerId="ADAL" clId="{7F7B5AA1-5B04-411E-88AA-D9FAA971F9FB}" dt="2021-01-17T21:53:56.512" v="6713" actId="255"/>
          <ac:graphicFrameMkLst>
            <pc:docMk/>
            <pc:sldMk cId="667288514" sldId="468"/>
            <ac:graphicFrameMk id="5" creationId="{73EC9409-580C-4686-937E-3A5E4B481E62}"/>
          </ac:graphicFrameMkLst>
        </pc:graphicFrameChg>
      </pc:sldChg>
      <pc:sldChg chg="modSp del mod">
        <pc:chgData name="Douiki, Hind" userId="55f111b2-c425-481e-bdce-d9b1951ccae6" providerId="ADAL" clId="{7F7B5AA1-5B04-411E-88AA-D9FAA971F9FB}" dt="2021-01-12T23:59:01.794" v="706" actId="2696"/>
        <pc:sldMkLst>
          <pc:docMk/>
          <pc:sldMk cId="1822695798" sldId="470"/>
        </pc:sldMkLst>
        <pc:graphicFrameChg chg="modGraphic">
          <ac:chgData name="Douiki, Hind" userId="55f111b2-c425-481e-bdce-d9b1951ccae6" providerId="ADAL" clId="{7F7B5AA1-5B04-411E-88AA-D9FAA971F9FB}" dt="2021-01-12T23:50:06.293" v="672" actId="13926"/>
          <ac:graphicFrameMkLst>
            <pc:docMk/>
            <pc:sldMk cId="1822695798" sldId="470"/>
            <ac:graphicFrameMk id="5" creationId="{E8960343-9326-46E6-B5FD-A0212DD97B4C}"/>
          </ac:graphicFrameMkLst>
        </pc:graphicFrameChg>
      </pc:sldChg>
      <pc:sldChg chg="del">
        <pc:chgData name="Douiki, Hind" userId="55f111b2-c425-481e-bdce-d9b1951ccae6" providerId="ADAL" clId="{7F7B5AA1-5B04-411E-88AA-D9FAA971F9FB}" dt="2021-01-12T23:59:06.125" v="707" actId="2696"/>
        <pc:sldMkLst>
          <pc:docMk/>
          <pc:sldMk cId="1459212269" sldId="471"/>
        </pc:sldMkLst>
      </pc:sldChg>
      <pc:sldChg chg="modSp mod">
        <pc:chgData name="Douiki, Hind" userId="55f111b2-c425-481e-bdce-d9b1951ccae6" providerId="ADAL" clId="{7F7B5AA1-5B04-411E-88AA-D9FAA971F9FB}" dt="2021-01-26T06:43:22.145" v="7531" actId="14100"/>
        <pc:sldMkLst>
          <pc:docMk/>
          <pc:sldMk cId="3891493505" sldId="472"/>
        </pc:sldMkLst>
        <pc:spChg chg="mod">
          <ac:chgData name="Douiki, Hind" userId="55f111b2-c425-481e-bdce-d9b1951ccae6" providerId="ADAL" clId="{7F7B5AA1-5B04-411E-88AA-D9FAA971F9FB}" dt="2021-01-26T06:43:22.145" v="7531" actId="14100"/>
          <ac:spMkLst>
            <pc:docMk/>
            <pc:sldMk cId="3891493505" sldId="472"/>
            <ac:spMk id="3" creationId="{00000000-0000-0000-0000-000000000000}"/>
          </ac:spMkLst>
        </pc:spChg>
      </pc:sldChg>
      <pc:sldChg chg="modSp mod">
        <pc:chgData name="Douiki, Hind" userId="55f111b2-c425-481e-bdce-d9b1951ccae6" providerId="ADAL" clId="{7F7B5AA1-5B04-411E-88AA-D9FAA971F9FB}" dt="2021-01-26T06:43:37.890" v="7533" actId="255"/>
        <pc:sldMkLst>
          <pc:docMk/>
          <pc:sldMk cId="1898686767" sldId="473"/>
        </pc:sldMkLst>
        <pc:spChg chg="mod">
          <ac:chgData name="Douiki, Hind" userId="55f111b2-c425-481e-bdce-d9b1951ccae6" providerId="ADAL" clId="{7F7B5AA1-5B04-411E-88AA-D9FAA971F9FB}" dt="2021-01-26T06:43:37.890" v="7533" actId="255"/>
          <ac:spMkLst>
            <pc:docMk/>
            <pc:sldMk cId="1898686767" sldId="473"/>
            <ac:spMk id="3" creationId="{00000000-0000-0000-0000-000000000000}"/>
          </ac:spMkLst>
        </pc:spChg>
      </pc:sldChg>
      <pc:sldChg chg="modSp del mod">
        <pc:chgData name="Douiki, Hind" userId="55f111b2-c425-481e-bdce-d9b1951ccae6" providerId="ADAL" clId="{7F7B5AA1-5B04-411E-88AA-D9FAA971F9FB}" dt="2021-01-13T01:07:24.994" v="1001" actId="2696"/>
        <pc:sldMkLst>
          <pc:docMk/>
          <pc:sldMk cId="1069326778" sldId="474"/>
        </pc:sldMkLst>
        <pc:graphicFrameChg chg="mod">
          <ac:chgData name="Douiki, Hind" userId="55f111b2-c425-481e-bdce-d9b1951ccae6" providerId="ADAL" clId="{7F7B5AA1-5B04-411E-88AA-D9FAA971F9FB}" dt="2021-01-13T00:23:11.272" v="976" actId="1035"/>
          <ac:graphicFrameMkLst>
            <pc:docMk/>
            <pc:sldMk cId="1069326778" sldId="474"/>
            <ac:graphicFrameMk id="5" creationId="{AB1BB03D-88AF-42A2-8F81-CA42F666FA44}"/>
          </ac:graphicFrameMkLst>
        </pc:graphicFrameChg>
      </pc:sldChg>
      <pc:sldChg chg="modSp mod">
        <pc:chgData name="Douiki, Hind" userId="55f111b2-c425-481e-bdce-d9b1951ccae6" providerId="ADAL" clId="{7F7B5AA1-5B04-411E-88AA-D9FAA971F9FB}" dt="2021-01-17T22:25:58.473" v="7116" actId="255"/>
        <pc:sldMkLst>
          <pc:docMk/>
          <pc:sldMk cId="1854409023" sldId="475"/>
        </pc:sldMkLst>
        <pc:graphicFrameChg chg="mod modGraphic">
          <ac:chgData name="Douiki, Hind" userId="55f111b2-c425-481e-bdce-d9b1951ccae6" providerId="ADAL" clId="{7F7B5AA1-5B04-411E-88AA-D9FAA971F9FB}" dt="2021-01-17T22:25:58.473" v="7116" actId="255"/>
          <ac:graphicFrameMkLst>
            <pc:docMk/>
            <pc:sldMk cId="1854409023" sldId="475"/>
            <ac:graphicFrameMk id="6" creationId="{9E0735A6-BC65-475E-BA16-FAB9D838C51B}"/>
          </ac:graphicFrameMkLst>
        </pc:graphicFrameChg>
      </pc:sldChg>
      <pc:sldChg chg="modSp del mod">
        <pc:chgData name="Douiki, Hind" userId="55f111b2-c425-481e-bdce-d9b1951ccae6" providerId="ADAL" clId="{7F7B5AA1-5B04-411E-88AA-D9FAA971F9FB}" dt="2021-01-13T01:09:28.616" v="1030" actId="2696"/>
        <pc:sldMkLst>
          <pc:docMk/>
          <pc:sldMk cId="3454315938" sldId="476"/>
        </pc:sldMkLst>
        <pc:graphicFrameChg chg="mod modGraphic">
          <ac:chgData name="Douiki, Hind" userId="55f111b2-c425-481e-bdce-d9b1951ccae6" providerId="ADAL" clId="{7F7B5AA1-5B04-411E-88AA-D9FAA971F9FB}" dt="2021-01-13T01:09:06.988" v="1029"/>
          <ac:graphicFrameMkLst>
            <pc:docMk/>
            <pc:sldMk cId="3454315938" sldId="476"/>
            <ac:graphicFrameMk id="5" creationId="{55AEBABC-2698-42F1-BF41-44F23E59F332}"/>
          </ac:graphicFrameMkLst>
        </pc:graphicFrameChg>
      </pc:sldChg>
      <pc:sldChg chg="modSp mod">
        <pc:chgData name="Douiki, Hind" userId="55f111b2-c425-481e-bdce-d9b1951ccae6" providerId="ADAL" clId="{7F7B5AA1-5B04-411E-88AA-D9FAA971F9FB}" dt="2021-01-17T22:27:31.690" v="7128" actId="207"/>
        <pc:sldMkLst>
          <pc:docMk/>
          <pc:sldMk cId="806621993" sldId="477"/>
        </pc:sldMkLst>
        <pc:graphicFrameChg chg="mod modGraphic">
          <ac:chgData name="Douiki, Hind" userId="55f111b2-c425-481e-bdce-d9b1951ccae6" providerId="ADAL" clId="{7F7B5AA1-5B04-411E-88AA-D9FAA971F9FB}" dt="2021-01-17T22:27:31.690" v="7128" actId="207"/>
          <ac:graphicFrameMkLst>
            <pc:docMk/>
            <pc:sldMk cId="806621993" sldId="477"/>
            <ac:graphicFrameMk id="5" creationId="{14F348A7-83DA-4C85-A0FB-EF7CC93B1FAC}"/>
          </ac:graphicFrameMkLst>
        </pc:graphicFrameChg>
      </pc:sldChg>
      <pc:sldChg chg="delSp modSp mod">
        <pc:chgData name="Douiki, Hind" userId="55f111b2-c425-481e-bdce-d9b1951ccae6" providerId="ADAL" clId="{7F7B5AA1-5B04-411E-88AA-D9FAA971F9FB}" dt="2021-01-17T22:27:55.066" v="7131" actId="14100"/>
        <pc:sldMkLst>
          <pc:docMk/>
          <pc:sldMk cId="995581747" sldId="478"/>
        </pc:sldMkLst>
        <pc:spChg chg="del mod">
          <ac:chgData name="Douiki, Hind" userId="55f111b2-c425-481e-bdce-d9b1951ccae6" providerId="ADAL" clId="{7F7B5AA1-5B04-411E-88AA-D9FAA971F9FB}" dt="2021-01-13T01:27:20.149" v="1169"/>
          <ac:spMkLst>
            <pc:docMk/>
            <pc:sldMk cId="995581747" sldId="478"/>
            <ac:spMk id="8" creationId="{9EB53F8F-E157-494A-A2DF-9E77C402C871}"/>
          </ac:spMkLst>
        </pc:spChg>
        <pc:graphicFrameChg chg="mod modGraphic">
          <ac:chgData name="Douiki, Hind" userId="55f111b2-c425-481e-bdce-d9b1951ccae6" providerId="ADAL" clId="{7F7B5AA1-5B04-411E-88AA-D9FAA971F9FB}" dt="2021-01-17T22:27:55.066" v="7131" actId="14100"/>
          <ac:graphicFrameMkLst>
            <pc:docMk/>
            <pc:sldMk cId="995581747" sldId="478"/>
            <ac:graphicFrameMk id="5" creationId="{BECE3EE8-C779-4C53-AE26-B521A3AC050E}"/>
          </ac:graphicFrameMkLst>
        </pc:graphicFrameChg>
      </pc:sldChg>
      <pc:sldChg chg="modSp mod">
        <pc:chgData name="Douiki, Hind" userId="55f111b2-c425-481e-bdce-d9b1951ccae6" providerId="ADAL" clId="{7F7B5AA1-5B04-411E-88AA-D9FAA971F9FB}" dt="2021-01-17T22:28:14.593" v="7133" actId="14100"/>
        <pc:sldMkLst>
          <pc:docMk/>
          <pc:sldMk cId="779370781" sldId="479"/>
        </pc:sldMkLst>
        <pc:graphicFrameChg chg="mod modGraphic">
          <ac:chgData name="Douiki, Hind" userId="55f111b2-c425-481e-bdce-d9b1951ccae6" providerId="ADAL" clId="{7F7B5AA1-5B04-411E-88AA-D9FAA971F9FB}" dt="2021-01-17T22:28:14.593" v="7133" actId="14100"/>
          <ac:graphicFrameMkLst>
            <pc:docMk/>
            <pc:sldMk cId="779370781" sldId="479"/>
            <ac:graphicFrameMk id="5" creationId="{A0DEFB65-CCC6-4D13-B176-88EBBB1BE145}"/>
          </ac:graphicFrameMkLst>
        </pc:graphicFrameChg>
      </pc:sldChg>
      <pc:sldChg chg="modSp mod">
        <pc:chgData name="Douiki, Hind" userId="55f111b2-c425-481e-bdce-d9b1951ccae6" providerId="ADAL" clId="{7F7B5AA1-5B04-411E-88AA-D9FAA971F9FB}" dt="2021-01-17T22:28:27.143" v="7134" actId="207"/>
        <pc:sldMkLst>
          <pc:docMk/>
          <pc:sldMk cId="153473620" sldId="480"/>
        </pc:sldMkLst>
        <pc:graphicFrameChg chg="modGraphic">
          <ac:chgData name="Douiki, Hind" userId="55f111b2-c425-481e-bdce-d9b1951ccae6" providerId="ADAL" clId="{7F7B5AA1-5B04-411E-88AA-D9FAA971F9FB}" dt="2021-01-17T22:28:27.143" v="7134" actId="207"/>
          <ac:graphicFrameMkLst>
            <pc:docMk/>
            <pc:sldMk cId="153473620" sldId="480"/>
            <ac:graphicFrameMk id="5" creationId="{F897C446-EA59-4640-B481-C7FF256A2DF2}"/>
          </ac:graphicFrameMkLst>
        </pc:graphicFrameChg>
      </pc:sldChg>
      <pc:sldChg chg="modSp mod">
        <pc:chgData name="Douiki, Hind" userId="55f111b2-c425-481e-bdce-d9b1951ccae6" providerId="ADAL" clId="{7F7B5AA1-5B04-411E-88AA-D9FAA971F9FB}" dt="2021-01-17T22:29:00.757" v="7138" actId="14100"/>
        <pc:sldMkLst>
          <pc:docMk/>
          <pc:sldMk cId="401382226" sldId="481"/>
        </pc:sldMkLst>
        <pc:graphicFrameChg chg="mod modGraphic">
          <ac:chgData name="Douiki, Hind" userId="55f111b2-c425-481e-bdce-d9b1951ccae6" providerId="ADAL" clId="{7F7B5AA1-5B04-411E-88AA-D9FAA971F9FB}" dt="2021-01-17T22:29:00.757" v="7138" actId="14100"/>
          <ac:graphicFrameMkLst>
            <pc:docMk/>
            <pc:sldMk cId="401382226" sldId="481"/>
            <ac:graphicFrameMk id="5" creationId="{3F2336D8-EC7B-4F95-80A5-CD402D46D078}"/>
          </ac:graphicFrameMkLst>
        </pc:graphicFrameChg>
      </pc:sldChg>
      <pc:sldChg chg="modSp mod">
        <pc:chgData name="Douiki, Hind" userId="55f111b2-c425-481e-bdce-d9b1951ccae6" providerId="ADAL" clId="{7F7B5AA1-5B04-411E-88AA-D9FAA971F9FB}" dt="2021-01-17T22:29:23.824" v="7140" actId="255"/>
        <pc:sldMkLst>
          <pc:docMk/>
          <pc:sldMk cId="3169646791" sldId="482"/>
        </pc:sldMkLst>
        <pc:graphicFrameChg chg="mod modGraphic">
          <ac:chgData name="Douiki, Hind" userId="55f111b2-c425-481e-bdce-d9b1951ccae6" providerId="ADAL" clId="{7F7B5AA1-5B04-411E-88AA-D9FAA971F9FB}" dt="2021-01-17T22:29:23.824" v="7140" actId="255"/>
          <ac:graphicFrameMkLst>
            <pc:docMk/>
            <pc:sldMk cId="3169646791" sldId="482"/>
            <ac:graphicFrameMk id="5" creationId="{8BD71BAC-A882-453B-9485-0093AE69DB7C}"/>
          </ac:graphicFrameMkLst>
        </pc:graphicFrameChg>
      </pc:sldChg>
      <pc:sldChg chg="modSp mod">
        <pc:chgData name="Douiki, Hind" userId="55f111b2-c425-481e-bdce-d9b1951ccae6" providerId="ADAL" clId="{7F7B5AA1-5B04-411E-88AA-D9FAA971F9FB}" dt="2021-01-17T22:30:57.015" v="7153" actId="14100"/>
        <pc:sldMkLst>
          <pc:docMk/>
          <pc:sldMk cId="2279491759" sldId="483"/>
        </pc:sldMkLst>
        <pc:spChg chg="mod">
          <ac:chgData name="Douiki, Hind" userId="55f111b2-c425-481e-bdce-d9b1951ccae6" providerId="ADAL" clId="{7F7B5AA1-5B04-411E-88AA-D9FAA971F9FB}" dt="2021-01-17T22:30:57.015" v="7153" actId="14100"/>
          <ac:spMkLst>
            <pc:docMk/>
            <pc:sldMk cId="2279491759" sldId="483"/>
            <ac:spMk id="3" creationId="{6A043B53-8F0B-4699-A22F-D110E779C83B}"/>
          </ac:spMkLst>
        </pc:spChg>
        <pc:graphicFrameChg chg="mod modGraphic">
          <ac:chgData name="Douiki, Hind" userId="55f111b2-c425-481e-bdce-d9b1951ccae6" providerId="ADAL" clId="{7F7B5AA1-5B04-411E-88AA-D9FAA971F9FB}" dt="2021-01-17T22:30:46.020" v="7152" actId="14100"/>
          <ac:graphicFrameMkLst>
            <pc:docMk/>
            <pc:sldMk cId="2279491759" sldId="483"/>
            <ac:graphicFrameMk id="5" creationId="{A26B60D2-151A-48DC-9D2F-D70A68CC4F0C}"/>
          </ac:graphicFrameMkLst>
        </pc:graphicFrameChg>
      </pc:sldChg>
      <pc:sldChg chg="modSp mod">
        <pc:chgData name="Douiki, Hind" userId="55f111b2-c425-481e-bdce-d9b1951ccae6" providerId="ADAL" clId="{7F7B5AA1-5B04-411E-88AA-D9FAA971F9FB}" dt="2021-01-17T22:31:35.083" v="7155" actId="255"/>
        <pc:sldMkLst>
          <pc:docMk/>
          <pc:sldMk cId="165902771" sldId="484"/>
        </pc:sldMkLst>
        <pc:spChg chg="mod">
          <ac:chgData name="Douiki, Hind" userId="55f111b2-c425-481e-bdce-d9b1951ccae6" providerId="ADAL" clId="{7F7B5AA1-5B04-411E-88AA-D9FAA971F9FB}" dt="2021-01-13T01:45:23.245" v="1260" actId="14100"/>
          <ac:spMkLst>
            <pc:docMk/>
            <pc:sldMk cId="165902771" sldId="484"/>
            <ac:spMk id="3" creationId="{999EA180-4D3C-415C-A009-B506D93E4356}"/>
          </ac:spMkLst>
        </pc:spChg>
        <pc:graphicFrameChg chg="mod modGraphic">
          <ac:chgData name="Douiki, Hind" userId="55f111b2-c425-481e-bdce-d9b1951ccae6" providerId="ADAL" clId="{7F7B5AA1-5B04-411E-88AA-D9FAA971F9FB}" dt="2021-01-17T22:31:35.083" v="7155" actId="255"/>
          <ac:graphicFrameMkLst>
            <pc:docMk/>
            <pc:sldMk cId="165902771" sldId="484"/>
            <ac:graphicFrameMk id="5" creationId="{3E12DF48-684F-4359-AFD5-D7D42DAD1003}"/>
          </ac:graphicFrameMkLst>
        </pc:graphicFrameChg>
        <pc:graphicFrameChg chg="mod modGraphic">
          <ac:chgData name="Douiki, Hind" userId="55f111b2-c425-481e-bdce-d9b1951ccae6" providerId="ADAL" clId="{7F7B5AA1-5B04-411E-88AA-D9FAA971F9FB}" dt="2021-01-17T22:31:13.029" v="7154" actId="255"/>
          <ac:graphicFrameMkLst>
            <pc:docMk/>
            <pc:sldMk cId="165902771" sldId="484"/>
            <ac:graphicFrameMk id="9" creationId="{C5F235B9-3209-4FF6-8862-E06C6954C680}"/>
          </ac:graphicFrameMkLst>
        </pc:graphicFrameChg>
      </pc:sldChg>
      <pc:sldChg chg="modSp mod">
        <pc:chgData name="Douiki, Hind" userId="55f111b2-c425-481e-bdce-d9b1951ccae6" providerId="ADAL" clId="{7F7B5AA1-5B04-411E-88AA-D9FAA971F9FB}" dt="2021-01-13T03:03:27.500" v="2628" actId="14734"/>
        <pc:sldMkLst>
          <pc:docMk/>
          <pc:sldMk cId="3027644825" sldId="486"/>
        </pc:sldMkLst>
        <pc:graphicFrameChg chg="mod modGraphic">
          <ac:chgData name="Douiki, Hind" userId="55f111b2-c425-481e-bdce-d9b1951ccae6" providerId="ADAL" clId="{7F7B5AA1-5B04-411E-88AA-D9FAA971F9FB}" dt="2021-01-13T03:03:27.500" v="2628" actId="14734"/>
          <ac:graphicFrameMkLst>
            <pc:docMk/>
            <pc:sldMk cId="3027644825" sldId="486"/>
            <ac:graphicFrameMk id="5" creationId="{29BADE9D-BC45-4EF9-A309-EB6A0A459BE7}"/>
          </ac:graphicFrameMkLst>
        </pc:graphicFrameChg>
      </pc:sldChg>
      <pc:sldChg chg="modSp mod">
        <pc:chgData name="Douiki, Hind" userId="55f111b2-c425-481e-bdce-d9b1951ccae6" providerId="ADAL" clId="{7F7B5AA1-5B04-411E-88AA-D9FAA971F9FB}" dt="2021-01-17T22:33:57.876" v="7167" actId="255"/>
        <pc:sldMkLst>
          <pc:docMk/>
          <pc:sldMk cId="4151245915" sldId="487"/>
        </pc:sldMkLst>
        <pc:graphicFrameChg chg="mod modGraphic">
          <ac:chgData name="Douiki, Hind" userId="55f111b2-c425-481e-bdce-d9b1951ccae6" providerId="ADAL" clId="{7F7B5AA1-5B04-411E-88AA-D9FAA971F9FB}" dt="2021-01-17T22:33:57.876" v="7167" actId="255"/>
          <ac:graphicFrameMkLst>
            <pc:docMk/>
            <pc:sldMk cId="4151245915" sldId="487"/>
            <ac:graphicFrameMk id="5" creationId="{8C28F781-F9FA-4B1F-B45F-021A2224086B}"/>
          </ac:graphicFrameMkLst>
        </pc:graphicFrameChg>
      </pc:sldChg>
      <pc:sldChg chg="del">
        <pc:chgData name="Douiki, Hind" userId="55f111b2-c425-481e-bdce-d9b1951ccae6" providerId="ADAL" clId="{7F7B5AA1-5B04-411E-88AA-D9FAA971F9FB}" dt="2021-01-17T21:25:05.005" v="6493" actId="2696"/>
        <pc:sldMkLst>
          <pc:docMk/>
          <pc:sldMk cId="350604204" sldId="488"/>
        </pc:sldMkLst>
      </pc:sldChg>
      <pc:sldChg chg="del">
        <pc:chgData name="Douiki, Hind" userId="55f111b2-c425-481e-bdce-d9b1951ccae6" providerId="ADAL" clId="{7F7B5AA1-5B04-411E-88AA-D9FAA971F9FB}" dt="2021-01-17T21:25:05.005" v="6493" actId="2696"/>
        <pc:sldMkLst>
          <pc:docMk/>
          <pc:sldMk cId="3922496908" sldId="489"/>
        </pc:sldMkLst>
      </pc:sldChg>
      <pc:sldChg chg="del">
        <pc:chgData name="Douiki, Hind" userId="55f111b2-c425-481e-bdce-d9b1951ccae6" providerId="ADAL" clId="{7F7B5AA1-5B04-411E-88AA-D9FAA971F9FB}" dt="2021-01-17T21:25:05.005" v="6493" actId="2696"/>
        <pc:sldMkLst>
          <pc:docMk/>
          <pc:sldMk cId="856814629" sldId="490"/>
        </pc:sldMkLst>
      </pc:sldChg>
      <pc:sldChg chg="del">
        <pc:chgData name="Douiki, Hind" userId="55f111b2-c425-481e-bdce-d9b1951ccae6" providerId="ADAL" clId="{7F7B5AA1-5B04-411E-88AA-D9FAA971F9FB}" dt="2021-01-17T21:25:05.005" v="6493" actId="2696"/>
        <pc:sldMkLst>
          <pc:docMk/>
          <pc:sldMk cId="1699756712" sldId="491"/>
        </pc:sldMkLst>
      </pc:sldChg>
      <pc:sldChg chg="del">
        <pc:chgData name="Douiki, Hind" userId="55f111b2-c425-481e-bdce-d9b1951ccae6" providerId="ADAL" clId="{7F7B5AA1-5B04-411E-88AA-D9FAA971F9FB}" dt="2021-01-12T22:32:53.291" v="318" actId="2696"/>
        <pc:sldMkLst>
          <pc:docMk/>
          <pc:sldMk cId="583992496" sldId="595"/>
        </pc:sldMkLst>
      </pc:sldChg>
      <pc:sldChg chg="del">
        <pc:chgData name="Douiki, Hind" userId="55f111b2-c425-481e-bdce-d9b1951ccae6" providerId="ADAL" clId="{7F7B5AA1-5B04-411E-88AA-D9FAA971F9FB}" dt="2021-01-12T22:32:43.765" v="316" actId="2696"/>
        <pc:sldMkLst>
          <pc:docMk/>
          <pc:sldMk cId="1409682961" sldId="596"/>
        </pc:sldMkLst>
      </pc:sldChg>
      <pc:sldChg chg="modSp mod">
        <pc:chgData name="Douiki, Hind" userId="55f111b2-c425-481e-bdce-d9b1951ccae6" providerId="ADAL" clId="{7F7B5AA1-5B04-411E-88AA-D9FAA971F9FB}" dt="2021-01-12T23:53:53.969" v="687" actId="20577"/>
        <pc:sldMkLst>
          <pc:docMk/>
          <pc:sldMk cId="0" sldId="597"/>
        </pc:sldMkLst>
        <pc:spChg chg="mod">
          <ac:chgData name="Douiki, Hind" userId="55f111b2-c425-481e-bdce-d9b1951ccae6" providerId="ADAL" clId="{7F7B5AA1-5B04-411E-88AA-D9FAA971F9FB}" dt="2021-01-12T23:53:53.969" v="687" actId="20577"/>
          <ac:spMkLst>
            <pc:docMk/>
            <pc:sldMk cId="0" sldId="597"/>
            <ac:spMk id="3" creationId="{00000000-0000-0000-0000-000000000000}"/>
          </ac:spMkLst>
        </pc:spChg>
      </pc:sldChg>
      <pc:sldChg chg="del">
        <pc:chgData name="Douiki, Hind" userId="55f111b2-c425-481e-bdce-d9b1951ccae6" providerId="ADAL" clId="{7F7B5AA1-5B04-411E-88AA-D9FAA971F9FB}" dt="2021-01-12T22:32:47.525" v="317" actId="2696"/>
        <pc:sldMkLst>
          <pc:docMk/>
          <pc:sldMk cId="1868834933" sldId="601"/>
        </pc:sldMkLst>
      </pc:sldChg>
      <pc:sldChg chg="modSp mod">
        <pc:chgData name="Douiki, Hind" userId="55f111b2-c425-481e-bdce-d9b1951ccae6" providerId="ADAL" clId="{7F7B5AA1-5B04-411E-88AA-D9FAA971F9FB}" dt="2021-01-17T22:02:53.650" v="6791"/>
        <pc:sldMkLst>
          <pc:docMk/>
          <pc:sldMk cId="0" sldId="602"/>
        </pc:sldMkLst>
        <pc:spChg chg="mod">
          <ac:chgData name="Douiki, Hind" userId="55f111b2-c425-481e-bdce-d9b1951ccae6" providerId="ADAL" clId="{7F7B5AA1-5B04-411E-88AA-D9FAA971F9FB}" dt="2021-01-17T22:02:53.650" v="6791"/>
          <ac:spMkLst>
            <pc:docMk/>
            <pc:sldMk cId="0" sldId="602"/>
            <ac:spMk id="3" creationId="{00000000-0000-0000-0000-000000000000}"/>
          </ac:spMkLst>
        </pc:spChg>
      </pc:sldChg>
      <pc:sldChg chg="modSp del mod">
        <pc:chgData name="Douiki, Hind" userId="55f111b2-c425-481e-bdce-d9b1951ccae6" providerId="ADAL" clId="{7F7B5AA1-5B04-411E-88AA-D9FAA971F9FB}" dt="2021-01-17T22:02:59.148" v="6792" actId="2696"/>
        <pc:sldMkLst>
          <pc:docMk/>
          <pc:sldMk cId="0" sldId="603"/>
        </pc:sldMkLst>
        <pc:spChg chg="mod">
          <ac:chgData name="Douiki, Hind" userId="55f111b2-c425-481e-bdce-d9b1951ccae6" providerId="ADAL" clId="{7F7B5AA1-5B04-411E-88AA-D9FAA971F9FB}" dt="2021-01-17T22:02:49.128" v="6789" actId="21"/>
          <ac:spMkLst>
            <pc:docMk/>
            <pc:sldMk cId="0" sldId="603"/>
            <ac:spMk id="3" creationId="{00000000-0000-0000-0000-000000000000}"/>
          </ac:spMkLst>
        </pc:spChg>
      </pc:sldChg>
      <pc:sldChg chg="del">
        <pc:chgData name="Douiki, Hind" userId="55f111b2-c425-481e-bdce-d9b1951ccae6" providerId="ADAL" clId="{7F7B5AA1-5B04-411E-88AA-D9FAA971F9FB}" dt="2021-01-12T22:44:23.236" v="347" actId="2696"/>
        <pc:sldMkLst>
          <pc:docMk/>
          <pc:sldMk cId="2314210378" sldId="605"/>
        </pc:sldMkLst>
      </pc:sldChg>
      <pc:sldChg chg="modSp mod">
        <pc:chgData name="Douiki, Hind" userId="55f111b2-c425-481e-bdce-d9b1951ccae6" providerId="ADAL" clId="{7F7B5AA1-5B04-411E-88AA-D9FAA971F9FB}" dt="2021-01-17T22:02:20.698" v="6785" actId="14100"/>
        <pc:sldMkLst>
          <pc:docMk/>
          <pc:sldMk cId="375268722" sldId="964"/>
        </pc:sldMkLst>
        <pc:spChg chg="mod">
          <ac:chgData name="Douiki, Hind" userId="55f111b2-c425-481e-bdce-d9b1951ccae6" providerId="ADAL" clId="{7F7B5AA1-5B04-411E-88AA-D9FAA971F9FB}" dt="2021-01-17T22:02:20.698" v="6785" actId="14100"/>
          <ac:spMkLst>
            <pc:docMk/>
            <pc:sldMk cId="375268722" sldId="964"/>
            <ac:spMk id="3" creationId="{00000000-0000-0000-0000-000000000000}"/>
          </ac:spMkLst>
        </pc:spChg>
      </pc:sldChg>
      <pc:sldChg chg="modSp mod">
        <pc:chgData name="Douiki, Hind" userId="55f111b2-c425-481e-bdce-d9b1951ccae6" providerId="ADAL" clId="{7F7B5AA1-5B04-411E-88AA-D9FAA971F9FB}" dt="2021-01-17T22:02:40.105" v="6788"/>
        <pc:sldMkLst>
          <pc:docMk/>
          <pc:sldMk cId="2048950024" sldId="965"/>
        </pc:sldMkLst>
        <pc:spChg chg="mod">
          <ac:chgData name="Douiki, Hind" userId="55f111b2-c425-481e-bdce-d9b1951ccae6" providerId="ADAL" clId="{7F7B5AA1-5B04-411E-88AA-D9FAA971F9FB}" dt="2021-01-17T22:02:40.105" v="6788"/>
          <ac:spMkLst>
            <pc:docMk/>
            <pc:sldMk cId="2048950024" sldId="965"/>
            <ac:spMk id="3" creationId="{00000000-0000-0000-0000-000000000000}"/>
          </ac:spMkLst>
        </pc:spChg>
      </pc:sldChg>
      <pc:sldChg chg="modSp del mod">
        <pc:chgData name="Douiki, Hind" userId="55f111b2-c425-481e-bdce-d9b1951ccae6" providerId="ADAL" clId="{7F7B5AA1-5B04-411E-88AA-D9FAA971F9FB}" dt="2021-01-17T22:01:10.035" v="6772" actId="2696"/>
        <pc:sldMkLst>
          <pc:docMk/>
          <pc:sldMk cId="542600626" sldId="966"/>
        </pc:sldMkLst>
        <pc:spChg chg="mod">
          <ac:chgData name="Douiki, Hind" userId="55f111b2-c425-481e-bdce-d9b1951ccae6" providerId="ADAL" clId="{7F7B5AA1-5B04-411E-88AA-D9FAA971F9FB}" dt="2021-01-17T22:01:00.256" v="6769" actId="21"/>
          <ac:spMkLst>
            <pc:docMk/>
            <pc:sldMk cId="542600626" sldId="966"/>
            <ac:spMk id="3" creationId="{00000000-0000-0000-0000-000000000000}"/>
          </ac:spMkLst>
        </pc:spChg>
      </pc:sldChg>
      <pc:sldChg chg="del">
        <pc:chgData name="Douiki, Hind" userId="55f111b2-c425-481e-bdce-d9b1951ccae6" providerId="ADAL" clId="{7F7B5AA1-5B04-411E-88AA-D9FAA971F9FB}" dt="2021-01-12T22:44:18.124" v="346" actId="2696"/>
        <pc:sldMkLst>
          <pc:docMk/>
          <pc:sldMk cId="1470652983" sldId="1052"/>
        </pc:sldMkLst>
      </pc:sldChg>
      <pc:sldChg chg="modSp del mod">
        <pc:chgData name="Douiki, Hind" userId="55f111b2-c425-481e-bdce-d9b1951ccae6" providerId="ADAL" clId="{7F7B5AA1-5B04-411E-88AA-D9FAA971F9FB}" dt="2021-01-12T22:44:14.641" v="345" actId="2696"/>
        <pc:sldMkLst>
          <pc:docMk/>
          <pc:sldMk cId="1861852064" sldId="1079"/>
        </pc:sldMkLst>
        <pc:spChg chg="mod">
          <ac:chgData name="Douiki, Hind" userId="55f111b2-c425-481e-bdce-d9b1951ccae6" providerId="ADAL" clId="{7F7B5AA1-5B04-411E-88AA-D9FAA971F9FB}" dt="2021-01-12T19:59:07.905" v="244" actId="14100"/>
          <ac:spMkLst>
            <pc:docMk/>
            <pc:sldMk cId="1861852064" sldId="1079"/>
            <ac:spMk id="5" creationId="{00000000-0000-0000-0000-000000000000}"/>
          </ac:spMkLst>
        </pc:spChg>
      </pc:sldChg>
      <pc:sldChg chg="modSp mod">
        <pc:chgData name="Douiki, Hind" userId="55f111b2-c425-481e-bdce-d9b1951ccae6" providerId="ADAL" clId="{7F7B5AA1-5B04-411E-88AA-D9FAA971F9FB}" dt="2021-01-17T22:05:11.625" v="6854" actId="20577"/>
        <pc:sldMkLst>
          <pc:docMk/>
          <pc:sldMk cId="447133298" sldId="1080"/>
        </pc:sldMkLst>
        <pc:spChg chg="mod">
          <ac:chgData name="Douiki, Hind" userId="55f111b2-c425-481e-bdce-d9b1951ccae6" providerId="ADAL" clId="{7F7B5AA1-5B04-411E-88AA-D9FAA971F9FB}" dt="2021-01-17T22:05:11.625" v="6854" actId="20577"/>
          <ac:spMkLst>
            <pc:docMk/>
            <pc:sldMk cId="447133298" sldId="1080"/>
            <ac:spMk id="5" creationId="{00000000-0000-0000-0000-000000000000}"/>
          </ac:spMkLst>
        </pc:spChg>
      </pc:sldChg>
      <pc:sldChg chg="modSp mod">
        <pc:chgData name="Douiki, Hind" userId="55f111b2-c425-481e-bdce-d9b1951ccae6" providerId="ADAL" clId="{7F7B5AA1-5B04-411E-88AA-D9FAA971F9FB}" dt="2021-01-17T21:38:09.469" v="6597" actId="14734"/>
        <pc:sldMkLst>
          <pc:docMk/>
          <pc:sldMk cId="2878606593" sldId="1081"/>
        </pc:sldMkLst>
        <pc:spChg chg="mod">
          <ac:chgData name="Douiki, Hind" userId="55f111b2-c425-481e-bdce-d9b1951ccae6" providerId="ADAL" clId="{7F7B5AA1-5B04-411E-88AA-D9FAA971F9FB}" dt="2021-01-13T12:32:33.685" v="5119"/>
          <ac:spMkLst>
            <pc:docMk/>
            <pc:sldMk cId="2878606593" sldId="1081"/>
            <ac:spMk id="3" creationId="{DB9EFD77-A769-4A7B-9E09-3518DD482C06}"/>
          </ac:spMkLst>
        </pc:spChg>
        <pc:graphicFrameChg chg="mod modGraphic">
          <ac:chgData name="Douiki, Hind" userId="55f111b2-c425-481e-bdce-d9b1951ccae6" providerId="ADAL" clId="{7F7B5AA1-5B04-411E-88AA-D9FAA971F9FB}" dt="2021-01-17T21:38:09.469" v="6597" actId="14734"/>
          <ac:graphicFrameMkLst>
            <pc:docMk/>
            <pc:sldMk cId="2878606593" sldId="1081"/>
            <ac:graphicFrameMk id="5" creationId="{219C69E3-5EB0-4368-8E8D-5D9DE382F467}"/>
          </ac:graphicFrameMkLst>
        </pc:graphicFrameChg>
      </pc:sldChg>
      <pc:sldChg chg="modSp mod">
        <pc:chgData name="Douiki, Hind" userId="55f111b2-c425-481e-bdce-d9b1951ccae6" providerId="ADAL" clId="{7F7B5AA1-5B04-411E-88AA-D9FAA971F9FB}" dt="2021-01-17T21:38:26.284" v="6600" actId="2711"/>
        <pc:sldMkLst>
          <pc:docMk/>
          <pc:sldMk cId="670319512" sldId="1082"/>
        </pc:sldMkLst>
        <pc:spChg chg="mod">
          <ac:chgData name="Douiki, Hind" userId="55f111b2-c425-481e-bdce-d9b1951ccae6" providerId="ADAL" clId="{7F7B5AA1-5B04-411E-88AA-D9FAA971F9FB}" dt="2021-01-13T12:32:29.078" v="5118"/>
          <ac:spMkLst>
            <pc:docMk/>
            <pc:sldMk cId="670319512" sldId="1082"/>
            <ac:spMk id="3" creationId="{CF50288F-959B-4641-8F2B-A2E714573C8E}"/>
          </ac:spMkLst>
        </pc:spChg>
        <pc:graphicFrameChg chg="mod modGraphic">
          <ac:chgData name="Douiki, Hind" userId="55f111b2-c425-481e-bdce-d9b1951ccae6" providerId="ADAL" clId="{7F7B5AA1-5B04-411E-88AA-D9FAA971F9FB}" dt="2021-01-17T21:38:26.284" v="6600" actId="2711"/>
          <ac:graphicFrameMkLst>
            <pc:docMk/>
            <pc:sldMk cId="670319512" sldId="1082"/>
            <ac:graphicFrameMk id="5" creationId="{C3022E44-A901-4C71-913F-551C08E62FBC}"/>
          </ac:graphicFrameMkLst>
        </pc:graphicFrameChg>
      </pc:sldChg>
      <pc:sldChg chg="modSp mod">
        <pc:chgData name="Douiki, Hind" userId="55f111b2-c425-481e-bdce-d9b1951ccae6" providerId="ADAL" clId="{7F7B5AA1-5B04-411E-88AA-D9FAA971F9FB}" dt="2021-01-18T02:07:55.179" v="7485" actId="20577"/>
        <pc:sldMkLst>
          <pc:docMk/>
          <pc:sldMk cId="2782049020" sldId="1083"/>
        </pc:sldMkLst>
        <pc:spChg chg="mod">
          <ac:chgData name="Douiki, Hind" userId="55f111b2-c425-481e-bdce-d9b1951ccae6" providerId="ADAL" clId="{7F7B5AA1-5B04-411E-88AA-D9FAA971F9FB}" dt="2021-01-18T02:07:55.179" v="7485" actId="20577"/>
          <ac:spMkLst>
            <pc:docMk/>
            <pc:sldMk cId="2782049020" sldId="1083"/>
            <ac:spMk id="2" creationId="{D5CD9C29-A182-4691-8B60-AA4D321365F8}"/>
          </ac:spMkLst>
        </pc:spChg>
        <pc:spChg chg="mod">
          <ac:chgData name="Douiki, Hind" userId="55f111b2-c425-481e-bdce-d9b1951ccae6" providerId="ADAL" clId="{7F7B5AA1-5B04-411E-88AA-D9FAA971F9FB}" dt="2021-01-17T21:43:41.250" v="6647" actId="12"/>
          <ac:spMkLst>
            <pc:docMk/>
            <pc:sldMk cId="2782049020" sldId="1083"/>
            <ac:spMk id="3" creationId="{F7D9B6A7-C8CE-4C9F-B742-53BB20E49FB8}"/>
          </ac:spMkLst>
        </pc:spChg>
      </pc:sldChg>
      <pc:sldChg chg="modSp mod">
        <pc:chgData name="Douiki, Hind" userId="55f111b2-c425-481e-bdce-d9b1951ccae6" providerId="ADAL" clId="{7F7B5AA1-5B04-411E-88AA-D9FAA971F9FB}" dt="2021-01-18T02:08:00.849" v="7486" actId="20577"/>
        <pc:sldMkLst>
          <pc:docMk/>
          <pc:sldMk cId="1682445337" sldId="1084"/>
        </pc:sldMkLst>
        <pc:spChg chg="mod">
          <ac:chgData name="Douiki, Hind" userId="55f111b2-c425-481e-bdce-d9b1951ccae6" providerId="ADAL" clId="{7F7B5AA1-5B04-411E-88AA-D9FAA971F9FB}" dt="2021-01-18T02:08:00.849" v="7486" actId="20577"/>
          <ac:spMkLst>
            <pc:docMk/>
            <pc:sldMk cId="1682445337" sldId="1084"/>
            <ac:spMk id="2" creationId="{D5CD9C29-A182-4691-8B60-AA4D321365F8}"/>
          </ac:spMkLst>
        </pc:spChg>
      </pc:sldChg>
      <pc:sldChg chg="modSp mod">
        <pc:chgData name="Douiki, Hind" userId="55f111b2-c425-481e-bdce-d9b1951ccae6" providerId="ADAL" clId="{7F7B5AA1-5B04-411E-88AA-D9FAA971F9FB}" dt="2021-01-18T02:08:04.771" v="7487" actId="20577"/>
        <pc:sldMkLst>
          <pc:docMk/>
          <pc:sldMk cId="4160236138" sldId="1087"/>
        </pc:sldMkLst>
        <pc:spChg chg="mod">
          <ac:chgData name="Douiki, Hind" userId="55f111b2-c425-481e-bdce-d9b1951ccae6" providerId="ADAL" clId="{7F7B5AA1-5B04-411E-88AA-D9FAA971F9FB}" dt="2021-01-18T02:08:04.771" v="7487" actId="20577"/>
          <ac:spMkLst>
            <pc:docMk/>
            <pc:sldMk cId="4160236138" sldId="1087"/>
            <ac:spMk id="12" creationId="{6E322FC0-1490-4542-B1D3-E4AF11F07AEA}"/>
          </ac:spMkLst>
        </pc:spChg>
      </pc:sldChg>
      <pc:sldChg chg="modSp mod">
        <pc:chgData name="Douiki, Hind" userId="55f111b2-c425-481e-bdce-d9b1951ccae6" providerId="ADAL" clId="{7F7B5AA1-5B04-411E-88AA-D9FAA971F9FB}" dt="2021-01-18T02:08:08.400" v="7488" actId="20577"/>
        <pc:sldMkLst>
          <pc:docMk/>
          <pc:sldMk cId="2326162291" sldId="1088"/>
        </pc:sldMkLst>
        <pc:spChg chg="mod">
          <ac:chgData name="Douiki, Hind" userId="55f111b2-c425-481e-bdce-d9b1951ccae6" providerId="ADAL" clId="{7F7B5AA1-5B04-411E-88AA-D9FAA971F9FB}" dt="2021-01-18T02:08:08.400" v="7488" actId="20577"/>
          <ac:spMkLst>
            <pc:docMk/>
            <pc:sldMk cId="2326162291" sldId="1088"/>
            <ac:spMk id="12" creationId="{FD9226AF-5C6B-4CBB-B402-A97AF4FCB651}"/>
          </ac:spMkLst>
        </pc:spChg>
      </pc:sldChg>
      <pc:sldChg chg="modSp mod">
        <pc:chgData name="Douiki, Hind" userId="55f111b2-c425-481e-bdce-d9b1951ccae6" providerId="ADAL" clId="{7F7B5AA1-5B04-411E-88AA-D9FAA971F9FB}" dt="2021-01-18T02:08:11.953" v="7489" actId="20577"/>
        <pc:sldMkLst>
          <pc:docMk/>
          <pc:sldMk cId="3564566946" sldId="1089"/>
        </pc:sldMkLst>
        <pc:spChg chg="mod">
          <ac:chgData name="Douiki, Hind" userId="55f111b2-c425-481e-bdce-d9b1951ccae6" providerId="ADAL" clId="{7F7B5AA1-5B04-411E-88AA-D9FAA971F9FB}" dt="2021-01-18T02:08:11.953" v="7489" actId="20577"/>
          <ac:spMkLst>
            <pc:docMk/>
            <pc:sldMk cId="3564566946" sldId="1089"/>
            <ac:spMk id="12" creationId="{09F7AB56-9BDE-4AE4-BC54-BBE636E8A23D}"/>
          </ac:spMkLst>
        </pc:spChg>
      </pc:sldChg>
      <pc:sldChg chg="modSp add mod">
        <pc:chgData name="Douiki, Hind" userId="55f111b2-c425-481e-bdce-d9b1951ccae6" providerId="ADAL" clId="{7F7B5AA1-5B04-411E-88AA-D9FAA971F9FB}" dt="2021-01-17T21:48:14.782" v="6676" actId="207"/>
        <pc:sldMkLst>
          <pc:docMk/>
          <pc:sldMk cId="2889850637" sldId="1090"/>
        </pc:sldMkLst>
        <pc:graphicFrameChg chg="mod modGraphic">
          <ac:chgData name="Douiki, Hind" userId="55f111b2-c425-481e-bdce-d9b1951ccae6" providerId="ADAL" clId="{7F7B5AA1-5B04-411E-88AA-D9FAA971F9FB}" dt="2021-01-17T21:48:14.782" v="6676" actId="207"/>
          <ac:graphicFrameMkLst>
            <pc:docMk/>
            <pc:sldMk cId="2889850637" sldId="1090"/>
            <ac:graphicFrameMk id="6" creationId="{D8269E9F-19F7-433E-B171-B8375838E033}"/>
          </ac:graphicFrameMkLst>
        </pc:graphicFrameChg>
      </pc:sldChg>
      <pc:sldChg chg="addSp modSp new mod">
        <pc:chgData name="Douiki, Hind" userId="55f111b2-c425-481e-bdce-d9b1951ccae6" providerId="ADAL" clId="{7F7B5AA1-5B04-411E-88AA-D9FAA971F9FB}" dt="2021-01-17T21:50:37.882" v="6698" actId="207"/>
        <pc:sldMkLst>
          <pc:docMk/>
          <pc:sldMk cId="2628727422" sldId="1091"/>
        </pc:sldMkLst>
        <pc:spChg chg="mod">
          <ac:chgData name="Douiki, Hind" userId="55f111b2-c425-481e-bdce-d9b1951ccae6" providerId="ADAL" clId="{7F7B5AA1-5B04-411E-88AA-D9FAA971F9FB}" dt="2021-01-12T03:04:32.762" v="208" actId="14100"/>
          <ac:spMkLst>
            <pc:docMk/>
            <pc:sldMk cId="2628727422" sldId="1091"/>
            <ac:spMk id="3" creationId="{00F1F484-FA6C-4E5C-951A-6D7C9521D3FF}"/>
          </ac:spMkLst>
        </pc:spChg>
        <pc:spChg chg="add mod">
          <ac:chgData name="Douiki, Hind" userId="55f111b2-c425-481e-bdce-d9b1951ccae6" providerId="ADAL" clId="{7F7B5AA1-5B04-411E-88AA-D9FAA971F9FB}" dt="2021-01-12T03:01:35.635" v="194" actId="14100"/>
          <ac:spMkLst>
            <pc:docMk/>
            <pc:sldMk cId="2628727422" sldId="1091"/>
            <ac:spMk id="6" creationId="{4B4FE735-82CB-4C9E-AE06-4EF37E2C6A05}"/>
          </ac:spMkLst>
        </pc:spChg>
        <pc:graphicFrameChg chg="add mod modGraphic">
          <ac:chgData name="Douiki, Hind" userId="55f111b2-c425-481e-bdce-d9b1951ccae6" providerId="ADAL" clId="{7F7B5AA1-5B04-411E-88AA-D9FAA971F9FB}" dt="2021-01-17T21:50:37.882" v="6698" actId="207"/>
          <ac:graphicFrameMkLst>
            <pc:docMk/>
            <pc:sldMk cId="2628727422" sldId="1091"/>
            <ac:graphicFrameMk id="5" creationId="{138DC7DC-E960-4958-8944-276D256D64A3}"/>
          </ac:graphicFrameMkLst>
        </pc:graphicFrameChg>
      </pc:sldChg>
      <pc:sldChg chg="modSp add mod">
        <pc:chgData name="Douiki, Hind" userId="55f111b2-c425-481e-bdce-d9b1951ccae6" providerId="ADAL" clId="{7F7B5AA1-5B04-411E-88AA-D9FAA971F9FB}" dt="2021-01-17T21:51:27.095" v="6704" actId="13926"/>
        <pc:sldMkLst>
          <pc:docMk/>
          <pc:sldMk cId="902165925" sldId="1092"/>
        </pc:sldMkLst>
        <pc:spChg chg="mod">
          <ac:chgData name="Douiki, Hind" userId="55f111b2-c425-481e-bdce-d9b1951ccae6" providerId="ADAL" clId="{7F7B5AA1-5B04-411E-88AA-D9FAA971F9FB}" dt="2021-01-17T21:51:27.095" v="6704" actId="13926"/>
          <ac:spMkLst>
            <pc:docMk/>
            <pc:sldMk cId="902165925" sldId="1092"/>
            <ac:spMk id="3" creationId="{00000000-0000-0000-0000-000000000000}"/>
          </ac:spMkLst>
        </pc:spChg>
      </pc:sldChg>
      <pc:sldChg chg="addSp delSp modSp new mod">
        <pc:chgData name="Douiki, Hind" userId="55f111b2-c425-481e-bdce-d9b1951ccae6" providerId="ADAL" clId="{7F7B5AA1-5B04-411E-88AA-D9FAA971F9FB}" dt="2021-01-17T21:56:17.074" v="6737" actId="255"/>
        <pc:sldMkLst>
          <pc:docMk/>
          <pc:sldMk cId="3119144610" sldId="1093"/>
        </pc:sldMkLst>
        <pc:spChg chg="mod">
          <ac:chgData name="Douiki, Hind" userId="55f111b2-c425-481e-bdce-d9b1951ccae6" providerId="ADAL" clId="{7F7B5AA1-5B04-411E-88AA-D9FAA971F9FB}" dt="2021-01-12T23:29:50.082" v="389" actId="14100"/>
          <ac:spMkLst>
            <pc:docMk/>
            <pc:sldMk cId="3119144610" sldId="1093"/>
            <ac:spMk id="2" creationId="{523230A1-85C4-4BB4-9DF7-5B4E7F1F7310}"/>
          </ac:spMkLst>
        </pc:spChg>
        <pc:spChg chg="add del">
          <ac:chgData name="Douiki, Hind" userId="55f111b2-c425-481e-bdce-d9b1951ccae6" providerId="ADAL" clId="{7F7B5AA1-5B04-411E-88AA-D9FAA971F9FB}" dt="2021-01-12T21:54:28.783" v="249"/>
          <ac:spMkLst>
            <pc:docMk/>
            <pc:sldMk cId="3119144610" sldId="1093"/>
            <ac:spMk id="3" creationId="{73788F1A-BDB7-4124-8783-F59181A91CEF}"/>
          </ac:spMkLst>
        </pc:spChg>
        <pc:spChg chg="mod">
          <ac:chgData name="Douiki, Hind" userId="55f111b2-c425-481e-bdce-d9b1951ccae6" providerId="ADAL" clId="{7F7B5AA1-5B04-411E-88AA-D9FAA971F9FB}" dt="2021-01-12T22:23:19.605" v="284" actId="20577"/>
          <ac:spMkLst>
            <pc:docMk/>
            <pc:sldMk cId="3119144610" sldId="1093"/>
            <ac:spMk id="5" creationId="{7F5ADEA7-0301-4A63-BD06-6D5A16BDED2D}"/>
          </ac:spMkLst>
        </pc:spChg>
        <pc:spChg chg="add del mod">
          <ac:chgData name="Douiki, Hind" userId="55f111b2-c425-481e-bdce-d9b1951ccae6" providerId="ADAL" clId="{7F7B5AA1-5B04-411E-88AA-D9FAA971F9FB}" dt="2021-01-12T21:51:05.911" v="248"/>
          <ac:spMkLst>
            <pc:docMk/>
            <pc:sldMk cId="3119144610" sldId="1093"/>
            <ac:spMk id="7" creationId="{5BF3EEAA-F0DB-405C-BB60-DC84D5FA93B0}"/>
          </ac:spMkLst>
        </pc:spChg>
        <pc:spChg chg="add del mod">
          <ac:chgData name="Douiki, Hind" userId="55f111b2-c425-481e-bdce-d9b1951ccae6" providerId="ADAL" clId="{7F7B5AA1-5B04-411E-88AA-D9FAA971F9FB}" dt="2021-01-12T21:51:05.911" v="248"/>
          <ac:spMkLst>
            <pc:docMk/>
            <pc:sldMk cId="3119144610" sldId="1093"/>
            <ac:spMk id="8" creationId="{58DE1D68-DF9C-45A2-B832-44B82C673131}"/>
          </ac:spMkLst>
        </pc:spChg>
        <pc:spChg chg="add del mod">
          <ac:chgData name="Douiki, Hind" userId="55f111b2-c425-481e-bdce-d9b1951ccae6" providerId="ADAL" clId="{7F7B5AA1-5B04-411E-88AA-D9FAA971F9FB}" dt="2021-01-12T21:51:05.911" v="248"/>
          <ac:spMkLst>
            <pc:docMk/>
            <pc:sldMk cId="3119144610" sldId="1093"/>
            <ac:spMk id="9" creationId="{C1CA404F-7095-4032-AC2A-7FF910AC10F4}"/>
          </ac:spMkLst>
        </pc:spChg>
        <pc:spChg chg="add mod">
          <ac:chgData name="Douiki, Hind" userId="55f111b2-c425-481e-bdce-d9b1951ccae6" providerId="ADAL" clId="{7F7B5AA1-5B04-411E-88AA-D9FAA971F9FB}" dt="2021-01-12T21:54:40.127" v="252" actId="14100"/>
          <ac:spMkLst>
            <pc:docMk/>
            <pc:sldMk cId="3119144610" sldId="1093"/>
            <ac:spMk id="11" creationId="{25495195-F2FF-46C2-BE17-59DE6839DCF1}"/>
          </ac:spMkLst>
        </pc:spChg>
        <pc:graphicFrameChg chg="add del mod">
          <ac:chgData name="Douiki, Hind" userId="55f111b2-c425-481e-bdce-d9b1951ccae6" providerId="ADAL" clId="{7F7B5AA1-5B04-411E-88AA-D9FAA971F9FB}" dt="2021-01-12T21:51:05.911" v="248"/>
          <ac:graphicFrameMkLst>
            <pc:docMk/>
            <pc:sldMk cId="3119144610" sldId="1093"/>
            <ac:graphicFrameMk id="6" creationId="{7432D2F3-F964-4D22-B134-D6F8C3194E7C}"/>
          </ac:graphicFrameMkLst>
        </pc:graphicFrameChg>
        <pc:graphicFrameChg chg="add mod modGraphic">
          <ac:chgData name="Douiki, Hind" userId="55f111b2-c425-481e-bdce-d9b1951ccae6" providerId="ADAL" clId="{7F7B5AA1-5B04-411E-88AA-D9FAA971F9FB}" dt="2021-01-17T21:56:17.074" v="6737" actId="255"/>
          <ac:graphicFrameMkLst>
            <pc:docMk/>
            <pc:sldMk cId="3119144610" sldId="1093"/>
            <ac:graphicFrameMk id="10" creationId="{F26840AA-F2CC-499C-B392-E6E1C4459AA4}"/>
          </ac:graphicFrameMkLst>
        </pc:graphicFrameChg>
      </pc:sldChg>
      <pc:sldChg chg="addSp delSp modSp new mod modNotesTx">
        <pc:chgData name="Douiki, Hind" userId="55f111b2-c425-481e-bdce-d9b1951ccae6" providerId="ADAL" clId="{7F7B5AA1-5B04-411E-88AA-D9FAA971F9FB}" dt="2021-01-17T23:17:41.703" v="7453" actId="6549"/>
        <pc:sldMkLst>
          <pc:docMk/>
          <pc:sldMk cId="1160127520" sldId="1094"/>
        </pc:sldMkLst>
        <pc:spChg chg="mod">
          <ac:chgData name="Douiki, Hind" userId="55f111b2-c425-481e-bdce-d9b1951ccae6" providerId="ADAL" clId="{7F7B5AA1-5B04-411E-88AA-D9FAA971F9FB}" dt="2021-01-12T23:29:43.544" v="387" actId="14100"/>
          <ac:spMkLst>
            <pc:docMk/>
            <pc:sldMk cId="1160127520" sldId="1094"/>
            <ac:spMk id="2" creationId="{04481BB6-5EF1-46B7-AFE6-72D313E2CBE5}"/>
          </ac:spMkLst>
        </pc:spChg>
        <pc:spChg chg="del">
          <ac:chgData name="Douiki, Hind" userId="55f111b2-c425-481e-bdce-d9b1951ccae6" providerId="ADAL" clId="{7F7B5AA1-5B04-411E-88AA-D9FAA971F9FB}" dt="2021-01-12T21:56:57.931" v="257"/>
          <ac:spMkLst>
            <pc:docMk/>
            <pc:sldMk cId="1160127520" sldId="1094"/>
            <ac:spMk id="3" creationId="{5BE0843B-F088-45A3-A8AC-F301E9868995}"/>
          </ac:spMkLst>
        </pc:spChg>
        <pc:graphicFrameChg chg="add mod modGraphic">
          <ac:chgData name="Douiki, Hind" userId="55f111b2-c425-481e-bdce-d9b1951ccae6" providerId="ADAL" clId="{7F7B5AA1-5B04-411E-88AA-D9FAA971F9FB}" dt="2021-01-17T21:56:28.689" v="6738" actId="207"/>
          <ac:graphicFrameMkLst>
            <pc:docMk/>
            <pc:sldMk cId="1160127520" sldId="1094"/>
            <ac:graphicFrameMk id="6" creationId="{5EBC15B6-98B3-4538-BED5-553F525E7E20}"/>
          </ac:graphicFrameMkLst>
        </pc:graphicFrameChg>
      </pc:sldChg>
      <pc:sldChg chg="addSp delSp modSp new mod">
        <pc:chgData name="Douiki, Hind" userId="55f111b2-c425-481e-bdce-d9b1951ccae6" providerId="ADAL" clId="{7F7B5AA1-5B04-411E-88AA-D9FAA971F9FB}" dt="2021-01-17T21:59:03.825" v="6758" actId="255"/>
        <pc:sldMkLst>
          <pc:docMk/>
          <pc:sldMk cId="132972672" sldId="1095"/>
        </pc:sldMkLst>
        <pc:spChg chg="mod">
          <ac:chgData name="Douiki, Hind" userId="55f111b2-c425-481e-bdce-d9b1951ccae6" providerId="ADAL" clId="{7F7B5AA1-5B04-411E-88AA-D9FAA971F9FB}" dt="2021-01-12T23:29:36.962" v="385" actId="14100"/>
          <ac:spMkLst>
            <pc:docMk/>
            <pc:sldMk cId="132972672" sldId="1095"/>
            <ac:spMk id="2" creationId="{BB95956A-2CAB-46D4-85B1-7935C7AE154D}"/>
          </ac:spMkLst>
        </pc:spChg>
        <pc:spChg chg="del">
          <ac:chgData name="Douiki, Hind" userId="55f111b2-c425-481e-bdce-d9b1951ccae6" providerId="ADAL" clId="{7F7B5AA1-5B04-411E-88AA-D9FAA971F9FB}" dt="2021-01-12T22:28:59.433" v="300"/>
          <ac:spMkLst>
            <pc:docMk/>
            <pc:sldMk cId="132972672" sldId="1095"/>
            <ac:spMk id="3" creationId="{337B65DB-4D18-4B9E-A7A0-0DF6F82C4B8C}"/>
          </ac:spMkLst>
        </pc:spChg>
        <pc:spChg chg="add mod">
          <ac:chgData name="Douiki, Hind" userId="55f111b2-c425-481e-bdce-d9b1951ccae6" providerId="ADAL" clId="{7F7B5AA1-5B04-411E-88AA-D9FAA971F9FB}" dt="2021-01-12T22:29:11.785" v="303" actId="14100"/>
          <ac:spMkLst>
            <pc:docMk/>
            <pc:sldMk cId="132972672" sldId="1095"/>
            <ac:spMk id="7" creationId="{C2702F48-B7B6-4A46-A9D8-992ABFB2CED2}"/>
          </ac:spMkLst>
        </pc:spChg>
        <pc:graphicFrameChg chg="add mod modGraphic">
          <ac:chgData name="Douiki, Hind" userId="55f111b2-c425-481e-bdce-d9b1951ccae6" providerId="ADAL" clId="{7F7B5AA1-5B04-411E-88AA-D9FAA971F9FB}" dt="2021-01-17T21:59:03.825" v="6758" actId="255"/>
          <ac:graphicFrameMkLst>
            <pc:docMk/>
            <pc:sldMk cId="132972672" sldId="1095"/>
            <ac:graphicFrameMk id="6" creationId="{9A35CA91-2E98-43C9-8936-2D71DD2C343F}"/>
          </ac:graphicFrameMkLst>
        </pc:graphicFrameChg>
      </pc:sldChg>
      <pc:sldChg chg="new del">
        <pc:chgData name="Douiki, Hind" userId="55f111b2-c425-481e-bdce-d9b1951ccae6" providerId="ADAL" clId="{7F7B5AA1-5B04-411E-88AA-D9FAA971F9FB}" dt="2021-01-12T22:23:21.083" v="285" actId="680"/>
        <pc:sldMkLst>
          <pc:docMk/>
          <pc:sldMk cId="356700929" sldId="1095"/>
        </pc:sldMkLst>
      </pc:sldChg>
      <pc:sldChg chg="addSp delSp modSp new del mod">
        <pc:chgData name="Douiki, Hind" userId="55f111b2-c425-481e-bdce-d9b1951ccae6" providerId="ADAL" clId="{7F7B5AA1-5B04-411E-88AA-D9FAA971F9FB}" dt="2021-01-12T22:01:17.696" v="280" actId="2696"/>
        <pc:sldMkLst>
          <pc:docMk/>
          <pc:sldMk cId="1236724699" sldId="1095"/>
        </pc:sldMkLst>
        <pc:spChg chg="del">
          <ac:chgData name="Douiki, Hind" userId="55f111b2-c425-481e-bdce-d9b1951ccae6" providerId="ADAL" clId="{7F7B5AA1-5B04-411E-88AA-D9FAA971F9FB}" dt="2021-01-12T21:59:54.048" v="267"/>
          <ac:spMkLst>
            <pc:docMk/>
            <pc:sldMk cId="1236724699" sldId="1095"/>
            <ac:spMk id="3" creationId="{DC1C670A-CE54-451D-BF23-0E31B8472638}"/>
          </ac:spMkLst>
        </pc:spChg>
        <pc:spChg chg="add mod">
          <ac:chgData name="Douiki, Hind" userId="55f111b2-c425-481e-bdce-d9b1951ccae6" providerId="ADAL" clId="{7F7B5AA1-5B04-411E-88AA-D9FAA971F9FB}" dt="2021-01-12T22:00:11.635" v="271" actId="14100"/>
          <ac:spMkLst>
            <pc:docMk/>
            <pc:sldMk cId="1236724699" sldId="1095"/>
            <ac:spMk id="7" creationId="{412B751D-8648-4448-8839-D6ED0DE435F6}"/>
          </ac:spMkLst>
        </pc:spChg>
        <pc:graphicFrameChg chg="add mod modGraphic">
          <ac:chgData name="Douiki, Hind" userId="55f111b2-c425-481e-bdce-d9b1951ccae6" providerId="ADAL" clId="{7F7B5AA1-5B04-411E-88AA-D9FAA971F9FB}" dt="2021-01-12T22:01:12.901" v="279" actId="14100"/>
          <ac:graphicFrameMkLst>
            <pc:docMk/>
            <pc:sldMk cId="1236724699" sldId="1095"/>
            <ac:graphicFrameMk id="6" creationId="{8EF7EB98-02CF-4A79-AB9D-6705BB2A0029}"/>
          </ac:graphicFrameMkLst>
        </pc:graphicFrameChg>
      </pc:sldChg>
      <pc:sldChg chg="addSp delSp modSp new mod">
        <pc:chgData name="Douiki, Hind" userId="55f111b2-c425-481e-bdce-d9b1951ccae6" providerId="ADAL" clId="{7F7B5AA1-5B04-411E-88AA-D9FAA971F9FB}" dt="2021-01-17T21:59:38.841" v="6763" actId="14100"/>
        <pc:sldMkLst>
          <pc:docMk/>
          <pc:sldMk cId="922185618" sldId="1096"/>
        </pc:sldMkLst>
        <pc:spChg chg="mod">
          <ac:chgData name="Douiki, Hind" userId="55f111b2-c425-481e-bdce-d9b1951ccae6" providerId="ADAL" clId="{7F7B5AA1-5B04-411E-88AA-D9FAA971F9FB}" dt="2021-01-12T23:29:29.329" v="383" actId="14100"/>
          <ac:spMkLst>
            <pc:docMk/>
            <pc:sldMk cId="922185618" sldId="1096"/>
            <ac:spMk id="2" creationId="{95B39219-2D4D-405F-970C-16BF71CC7BC1}"/>
          </ac:spMkLst>
        </pc:spChg>
        <pc:spChg chg="del">
          <ac:chgData name="Douiki, Hind" userId="55f111b2-c425-481e-bdce-d9b1951ccae6" providerId="ADAL" clId="{7F7B5AA1-5B04-411E-88AA-D9FAA971F9FB}" dt="2021-01-12T22:30:09.793" v="305"/>
          <ac:spMkLst>
            <pc:docMk/>
            <pc:sldMk cId="922185618" sldId="1096"/>
            <ac:spMk id="3" creationId="{0EEEA181-72AC-4B08-94FA-E1F73D9ADF8A}"/>
          </ac:spMkLst>
        </pc:spChg>
        <pc:spChg chg="add mod">
          <ac:chgData name="Douiki, Hind" userId="55f111b2-c425-481e-bdce-d9b1951ccae6" providerId="ADAL" clId="{7F7B5AA1-5B04-411E-88AA-D9FAA971F9FB}" dt="2021-01-12T22:30:21.872" v="308" actId="14100"/>
          <ac:spMkLst>
            <pc:docMk/>
            <pc:sldMk cId="922185618" sldId="1096"/>
            <ac:spMk id="7" creationId="{528C4AE6-2548-4CA3-811B-68B2716A2406}"/>
          </ac:spMkLst>
        </pc:spChg>
        <pc:graphicFrameChg chg="add mod modGraphic">
          <ac:chgData name="Douiki, Hind" userId="55f111b2-c425-481e-bdce-d9b1951ccae6" providerId="ADAL" clId="{7F7B5AA1-5B04-411E-88AA-D9FAA971F9FB}" dt="2021-01-17T21:59:38.841" v="6763" actId="14100"/>
          <ac:graphicFrameMkLst>
            <pc:docMk/>
            <pc:sldMk cId="922185618" sldId="1096"/>
            <ac:graphicFrameMk id="6" creationId="{04DBABEC-0C16-493A-8807-F8892A4623B1}"/>
          </ac:graphicFrameMkLst>
        </pc:graphicFrameChg>
      </pc:sldChg>
      <pc:sldChg chg="modSp add mod">
        <pc:chgData name="Douiki, Hind" userId="55f111b2-c425-481e-bdce-d9b1951ccae6" providerId="ADAL" clId="{7F7B5AA1-5B04-411E-88AA-D9FAA971F9FB}" dt="2021-01-17T22:14:28.510" v="6954" actId="20577"/>
        <pc:sldMkLst>
          <pc:docMk/>
          <pc:sldMk cId="1940805262" sldId="1097"/>
        </pc:sldMkLst>
        <pc:spChg chg="mod">
          <ac:chgData name="Douiki, Hind" userId="55f111b2-c425-481e-bdce-d9b1951ccae6" providerId="ADAL" clId="{7F7B5AA1-5B04-411E-88AA-D9FAA971F9FB}" dt="2021-01-17T22:14:28.510" v="6954" actId="20577"/>
          <ac:spMkLst>
            <pc:docMk/>
            <pc:sldMk cId="1940805262" sldId="1097"/>
            <ac:spMk id="5" creationId="{00000000-0000-0000-0000-000000000000}"/>
          </ac:spMkLst>
        </pc:spChg>
      </pc:sldChg>
      <pc:sldChg chg="new del">
        <pc:chgData name="Douiki, Hind" userId="55f111b2-c425-481e-bdce-d9b1951ccae6" providerId="ADAL" clId="{7F7B5AA1-5B04-411E-88AA-D9FAA971F9FB}" dt="2021-01-12T23:46:13.803" v="671" actId="2696"/>
        <pc:sldMkLst>
          <pc:docMk/>
          <pc:sldMk cId="2247952802" sldId="1098"/>
        </pc:sldMkLst>
      </pc:sldChg>
      <pc:sldChg chg="modSp add mod">
        <pc:chgData name="Douiki, Hind" userId="55f111b2-c425-481e-bdce-d9b1951ccae6" providerId="ADAL" clId="{7F7B5AA1-5B04-411E-88AA-D9FAA971F9FB}" dt="2021-01-17T22:16:34.052" v="7012" actId="20577"/>
        <pc:sldMkLst>
          <pc:docMk/>
          <pc:sldMk cId="1137417055" sldId="1099"/>
        </pc:sldMkLst>
        <pc:spChg chg="mod">
          <ac:chgData name="Douiki, Hind" userId="55f111b2-c425-481e-bdce-d9b1951ccae6" providerId="ADAL" clId="{7F7B5AA1-5B04-411E-88AA-D9FAA971F9FB}" dt="2021-01-17T22:16:34.052" v="7012" actId="20577"/>
          <ac:spMkLst>
            <pc:docMk/>
            <pc:sldMk cId="1137417055" sldId="1099"/>
            <ac:spMk id="5" creationId="{00000000-0000-0000-0000-000000000000}"/>
          </ac:spMkLst>
        </pc:spChg>
      </pc:sldChg>
      <pc:sldChg chg="new del">
        <pc:chgData name="Douiki, Hind" userId="55f111b2-c425-481e-bdce-d9b1951ccae6" providerId="ADAL" clId="{7F7B5AA1-5B04-411E-88AA-D9FAA971F9FB}" dt="2021-01-12T23:50:43.665" v="674" actId="2696"/>
        <pc:sldMkLst>
          <pc:docMk/>
          <pc:sldMk cId="1525728526" sldId="1100"/>
        </pc:sldMkLst>
      </pc:sldChg>
      <pc:sldChg chg="addSp delSp modSp new mod ord">
        <pc:chgData name="Douiki, Hind" userId="55f111b2-c425-481e-bdce-d9b1951ccae6" providerId="ADAL" clId="{7F7B5AA1-5B04-411E-88AA-D9FAA971F9FB}" dt="2021-01-17T22:22:04.925" v="7088" actId="255"/>
        <pc:sldMkLst>
          <pc:docMk/>
          <pc:sldMk cId="2426376607" sldId="1100"/>
        </pc:sldMkLst>
        <pc:spChg chg="mod">
          <ac:chgData name="Douiki, Hind" userId="55f111b2-c425-481e-bdce-d9b1951ccae6" providerId="ADAL" clId="{7F7B5AA1-5B04-411E-88AA-D9FAA971F9FB}" dt="2021-01-12T23:59:26.752" v="710" actId="14100"/>
          <ac:spMkLst>
            <pc:docMk/>
            <pc:sldMk cId="2426376607" sldId="1100"/>
            <ac:spMk id="3" creationId="{5B1D62E7-8059-429F-BC07-E86BB7D71967}"/>
          </ac:spMkLst>
        </pc:spChg>
        <pc:spChg chg="add del mod">
          <ac:chgData name="Douiki, Hind" userId="55f111b2-c425-481e-bdce-d9b1951ccae6" providerId="ADAL" clId="{7F7B5AA1-5B04-411E-88AA-D9FAA971F9FB}" dt="2021-01-12T23:55:43.378" v="689"/>
          <ac:spMkLst>
            <pc:docMk/>
            <pc:sldMk cId="2426376607" sldId="1100"/>
            <ac:spMk id="6" creationId="{B258C0FA-34EC-4641-801E-65272E8F328A}"/>
          </ac:spMkLst>
        </pc:spChg>
        <pc:spChg chg="add del mod">
          <ac:chgData name="Douiki, Hind" userId="55f111b2-c425-481e-bdce-d9b1951ccae6" providerId="ADAL" clId="{7F7B5AA1-5B04-411E-88AA-D9FAA971F9FB}" dt="2021-01-12T23:55:43.378" v="689"/>
          <ac:spMkLst>
            <pc:docMk/>
            <pc:sldMk cId="2426376607" sldId="1100"/>
            <ac:spMk id="7" creationId="{6242128E-D8EB-488C-BA4F-39CF4065168C}"/>
          </ac:spMkLst>
        </pc:spChg>
        <pc:spChg chg="add del mod">
          <ac:chgData name="Douiki, Hind" userId="55f111b2-c425-481e-bdce-d9b1951ccae6" providerId="ADAL" clId="{7F7B5AA1-5B04-411E-88AA-D9FAA971F9FB}" dt="2021-01-12T23:55:43.378" v="689"/>
          <ac:spMkLst>
            <pc:docMk/>
            <pc:sldMk cId="2426376607" sldId="1100"/>
            <ac:spMk id="8" creationId="{3D32703B-0DFF-40C5-997E-722E7AD50C2B}"/>
          </ac:spMkLst>
        </pc:spChg>
        <pc:spChg chg="add mod">
          <ac:chgData name="Douiki, Hind" userId="55f111b2-c425-481e-bdce-d9b1951ccae6" providerId="ADAL" clId="{7F7B5AA1-5B04-411E-88AA-D9FAA971F9FB}" dt="2021-01-12T23:56:37.432" v="691" actId="14100"/>
          <ac:spMkLst>
            <pc:docMk/>
            <pc:sldMk cId="2426376607" sldId="1100"/>
            <ac:spMk id="10" creationId="{F23A36D2-F42A-4DCC-844E-927C2E165A6C}"/>
          </ac:spMkLst>
        </pc:spChg>
        <pc:graphicFrameChg chg="add del mod">
          <ac:chgData name="Douiki, Hind" userId="55f111b2-c425-481e-bdce-d9b1951ccae6" providerId="ADAL" clId="{7F7B5AA1-5B04-411E-88AA-D9FAA971F9FB}" dt="2021-01-12T23:55:43.378" v="689"/>
          <ac:graphicFrameMkLst>
            <pc:docMk/>
            <pc:sldMk cId="2426376607" sldId="1100"/>
            <ac:graphicFrameMk id="5" creationId="{49066284-B641-4FB6-B088-488A8BBA7827}"/>
          </ac:graphicFrameMkLst>
        </pc:graphicFrameChg>
        <pc:graphicFrameChg chg="add mod modGraphic">
          <ac:chgData name="Douiki, Hind" userId="55f111b2-c425-481e-bdce-d9b1951ccae6" providerId="ADAL" clId="{7F7B5AA1-5B04-411E-88AA-D9FAA971F9FB}" dt="2021-01-17T22:22:04.925" v="7088" actId="255"/>
          <ac:graphicFrameMkLst>
            <pc:docMk/>
            <pc:sldMk cId="2426376607" sldId="1100"/>
            <ac:graphicFrameMk id="9" creationId="{3130EC8B-7270-4CAC-8D98-16B0F0130E69}"/>
          </ac:graphicFrameMkLst>
        </pc:graphicFrameChg>
      </pc:sldChg>
      <pc:sldChg chg="addSp modSp new mod">
        <pc:chgData name="Douiki, Hind" userId="55f111b2-c425-481e-bdce-d9b1951ccae6" providerId="ADAL" clId="{7F7B5AA1-5B04-411E-88AA-D9FAA971F9FB}" dt="2021-01-17T22:22:35.370" v="7091" actId="255"/>
        <pc:sldMkLst>
          <pc:docMk/>
          <pc:sldMk cId="1088462587" sldId="1101"/>
        </pc:sldMkLst>
        <pc:spChg chg="mod">
          <ac:chgData name="Douiki, Hind" userId="55f111b2-c425-481e-bdce-d9b1951ccae6" providerId="ADAL" clId="{7F7B5AA1-5B04-411E-88AA-D9FAA971F9FB}" dt="2021-01-12T23:59:19.473" v="708"/>
          <ac:spMkLst>
            <pc:docMk/>
            <pc:sldMk cId="1088462587" sldId="1101"/>
            <ac:spMk id="3" creationId="{28426D63-4855-4B27-818F-4391B3A72F76}"/>
          </ac:spMkLst>
        </pc:spChg>
        <pc:spChg chg="add mod">
          <ac:chgData name="Douiki, Hind" userId="55f111b2-c425-481e-bdce-d9b1951ccae6" providerId="ADAL" clId="{7F7B5AA1-5B04-411E-88AA-D9FAA971F9FB}" dt="2021-01-12T23:57:55.318" v="699" actId="14100"/>
          <ac:spMkLst>
            <pc:docMk/>
            <pc:sldMk cId="1088462587" sldId="1101"/>
            <ac:spMk id="6" creationId="{687962DC-556E-45D1-B79D-870271645653}"/>
          </ac:spMkLst>
        </pc:spChg>
        <pc:graphicFrameChg chg="add mod modGraphic">
          <ac:chgData name="Douiki, Hind" userId="55f111b2-c425-481e-bdce-d9b1951ccae6" providerId="ADAL" clId="{7F7B5AA1-5B04-411E-88AA-D9FAA971F9FB}" dt="2021-01-17T22:22:35.370" v="7091" actId="255"/>
          <ac:graphicFrameMkLst>
            <pc:docMk/>
            <pc:sldMk cId="1088462587" sldId="1101"/>
            <ac:graphicFrameMk id="5" creationId="{D3273C94-808F-4A56-8BF2-0E3A0B44F2E8}"/>
          </ac:graphicFrameMkLst>
        </pc:graphicFrameChg>
      </pc:sldChg>
      <pc:sldChg chg="add del">
        <pc:chgData name="Douiki, Hind" userId="55f111b2-c425-481e-bdce-d9b1951ccae6" providerId="ADAL" clId="{7F7B5AA1-5B04-411E-88AA-D9FAA971F9FB}" dt="2021-01-12T23:57:16.290" v="695" actId="2890"/>
        <pc:sldMkLst>
          <pc:docMk/>
          <pc:sldMk cId="1399413739" sldId="1101"/>
        </pc:sldMkLst>
      </pc:sldChg>
      <pc:sldChg chg="addSp delSp modSp new del mod">
        <pc:chgData name="Douiki, Hind" userId="55f111b2-c425-481e-bdce-d9b1951ccae6" providerId="ADAL" clId="{7F7B5AA1-5B04-411E-88AA-D9FAA971F9FB}" dt="2021-01-13T00:10:12.106" v="737" actId="2696"/>
        <pc:sldMkLst>
          <pc:docMk/>
          <pc:sldMk cId="2386783551" sldId="1102"/>
        </pc:sldMkLst>
        <pc:spChg chg="mod">
          <ac:chgData name="Douiki, Hind" userId="55f111b2-c425-481e-bdce-d9b1951ccae6" providerId="ADAL" clId="{7F7B5AA1-5B04-411E-88AA-D9FAA971F9FB}" dt="2021-01-13T00:10:08.685" v="736" actId="21"/>
          <ac:spMkLst>
            <pc:docMk/>
            <pc:sldMk cId="2386783551" sldId="1102"/>
            <ac:spMk id="3" creationId="{315251A1-5B3E-4615-97DB-7DF2DB7733E3}"/>
          </ac:spMkLst>
        </pc:spChg>
        <pc:spChg chg="add del mod">
          <ac:chgData name="Douiki, Hind" userId="55f111b2-c425-481e-bdce-d9b1951ccae6" providerId="ADAL" clId="{7F7B5AA1-5B04-411E-88AA-D9FAA971F9FB}" dt="2021-01-13T00:09:40.639" v="734" actId="22"/>
          <ac:spMkLst>
            <pc:docMk/>
            <pc:sldMk cId="2386783551" sldId="1102"/>
            <ac:spMk id="6" creationId="{465BA333-D591-4BBA-B347-F279E5B6456A}"/>
          </ac:spMkLst>
        </pc:spChg>
        <pc:spChg chg="add del mod">
          <ac:chgData name="Douiki, Hind" userId="55f111b2-c425-481e-bdce-d9b1951ccae6" providerId="ADAL" clId="{7F7B5AA1-5B04-411E-88AA-D9FAA971F9FB}" dt="2021-01-13T00:09:38.119" v="730" actId="22"/>
          <ac:spMkLst>
            <pc:docMk/>
            <pc:sldMk cId="2386783551" sldId="1102"/>
            <ac:spMk id="8" creationId="{4ED1C6AE-08D5-47BF-98B9-B5DF315E87E2}"/>
          </ac:spMkLst>
        </pc:spChg>
      </pc:sldChg>
      <pc:sldChg chg="modSp new mod">
        <pc:chgData name="Douiki, Hind" userId="55f111b2-c425-481e-bdce-d9b1951ccae6" providerId="ADAL" clId="{7F7B5AA1-5B04-411E-88AA-D9FAA971F9FB}" dt="2021-01-26T06:38:30.552" v="7513" actId="20577"/>
        <pc:sldMkLst>
          <pc:docMk/>
          <pc:sldMk cId="2413736939" sldId="1103"/>
        </pc:sldMkLst>
        <pc:spChg chg="mod">
          <ac:chgData name="Douiki, Hind" userId="55f111b2-c425-481e-bdce-d9b1951ccae6" providerId="ADAL" clId="{7F7B5AA1-5B04-411E-88AA-D9FAA971F9FB}" dt="2021-01-13T00:10:15.267" v="738"/>
          <ac:spMkLst>
            <pc:docMk/>
            <pc:sldMk cId="2413736939" sldId="1103"/>
            <ac:spMk id="2" creationId="{651B1356-90A1-4322-B289-C2C0E41E7A36}"/>
          </ac:spMkLst>
        </pc:spChg>
        <pc:spChg chg="mod">
          <ac:chgData name="Douiki, Hind" userId="55f111b2-c425-481e-bdce-d9b1951ccae6" providerId="ADAL" clId="{7F7B5AA1-5B04-411E-88AA-D9FAA971F9FB}" dt="2021-01-26T06:38:30.552" v="7513" actId="20577"/>
          <ac:spMkLst>
            <pc:docMk/>
            <pc:sldMk cId="2413736939" sldId="1103"/>
            <ac:spMk id="3" creationId="{4AFBE832-7B48-42AC-B45A-310C0E6899F9}"/>
          </ac:spMkLst>
        </pc:spChg>
      </pc:sldChg>
      <pc:sldChg chg="modSp add mod modNotesTx">
        <pc:chgData name="Douiki, Hind" userId="55f111b2-c425-481e-bdce-d9b1951ccae6" providerId="ADAL" clId="{7F7B5AA1-5B04-411E-88AA-D9FAA971F9FB}" dt="2021-01-17T23:18:07.830" v="7455" actId="20577"/>
        <pc:sldMkLst>
          <pc:docMk/>
          <pc:sldMk cId="1424638378" sldId="1104"/>
        </pc:sldMkLst>
        <pc:spChg chg="mod">
          <ac:chgData name="Douiki, Hind" userId="55f111b2-c425-481e-bdce-d9b1951ccae6" providerId="ADAL" clId="{7F7B5AA1-5B04-411E-88AA-D9FAA971F9FB}" dt="2021-01-17T22:24:23.621" v="7105" actId="20577"/>
          <ac:spMkLst>
            <pc:docMk/>
            <pc:sldMk cId="1424638378" sldId="1104"/>
            <ac:spMk id="3" creationId="{4AFBE832-7B48-42AC-B45A-310C0E6899F9}"/>
          </ac:spMkLst>
        </pc:spChg>
      </pc:sldChg>
      <pc:sldChg chg="modSp new del mod">
        <pc:chgData name="Douiki, Hind" userId="55f111b2-c425-481e-bdce-d9b1951ccae6" providerId="ADAL" clId="{7F7B5AA1-5B04-411E-88AA-D9FAA971F9FB}" dt="2021-01-13T00:21:01.376" v="972" actId="2696"/>
        <pc:sldMkLst>
          <pc:docMk/>
          <pc:sldMk cId="3087662290" sldId="1105"/>
        </pc:sldMkLst>
        <pc:spChg chg="mod">
          <ac:chgData name="Douiki, Hind" userId="55f111b2-c425-481e-bdce-d9b1951ccae6" providerId="ADAL" clId="{7F7B5AA1-5B04-411E-88AA-D9FAA971F9FB}" dt="2021-01-13T00:18:18.414" v="865" actId="21"/>
          <ac:spMkLst>
            <pc:docMk/>
            <pc:sldMk cId="3087662290" sldId="1105"/>
            <ac:spMk id="3" creationId="{2BF896E0-CE9A-409E-B504-8F97EADD3D6F}"/>
          </ac:spMkLst>
        </pc:spChg>
      </pc:sldChg>
      <pc:sldChg chg="modSp add mod modNotesTx">
        <pc:chgData name="Douiki, Hind" userId="55f111b2-c425-481e-bdce-d9b1951ccae6" providerId="ADAL" clId="{7F7B5AA1-5B04-411E-88AA-D9FAA971F9FB}" dt="2021-01-17T22:24:57.272" v="7111" actId="207"/>
        <pc:sldMkLst>
          <pc:docMk/>
          <pc:sldMk cId="1903274841" sldId="1106"/>
        </pc:sldMkLst>
        <pc:spChg chg="mod">
          <ac:chgData name="Douiki, Hind" userId="55f111b2-c425-481e-bdce-d9b1951ccae6" providerId="ADAL" clId="{7F7B5AA1-5B04-411E-88AA-D9FAA971F9FB}" dt="2021-01-17T22:24:57.272" v="7111" actId="207"/>
          <ac:spMkLst>
            <pc:docMk/>
            <pc:sldMk cId="1903274841" sldId="1106"/>
            <ac:spMk id="3" creationId="{4AFBE832-7B48-42AC-B45A-310C0E6899F9}"/>
          </ac:spMkLst>
        </pc:spChg>
      </pc:sldChg>
      <pc:sldChg chg="addSp delSp modSp new mod">
        <pc:chgData name="Douiki, Hind" userId="55f111b2-c425-481e-bdce-d9b1951ccae6" providerId="ADAL" clId="{7F7B5AA1-5B04-411E-88AA-D9FAA971F9FB}" dt="2021-01-13T01:11:47.752" v="1047"/>
        <pc:sldMkLst>
          <pc:docMk/>
          <pc:sldMk cId="3270509012" sldId="1107"/>
        </pc:sldMkLst>
        <pc:spChg chg="mod">
          <ac:chgData name="Douiki, Hind" userId="55f111b2-c425-481e-bdce-d9b1951ccae6" providerId="ADAL" clId="{7F7B5AA1-5B04-411E-88AA-D9FAA971F9FB}" dt="2021-01-13T01:11:47.752" v="1047"/>
          <ac:spMkLst>
            <pc:docMk/>
            <pc:sldMk cId="3270509012" sldId="1107"/>
            <ac:spMk id="2" creationId="{77237283-7983-4BFB-B999-F3F1276E3EEC}"/>
          </ac:spMkLst>
        </pc:spChg>
        <pc:spChg chg="del">
          <ac:chgData name="Douiki, Hind" userId="55f111b2-c425-481e-bdce-d9b1951ccae6" providerId="ADAL" clId="{7F7B5AA1-5B04-411E-88AA-D9FAA971F9FB}" dt="2021-01-13T01:02:07.949" v="978"/>
          <ac:spMkLst>
            <pc:docMk/>
            <pc:sldMk cId="3270509012" sldId="1107"/>
            <ac:spMk id="3" creationId="{2EA3353D-8F71-445D-8DD1-60CC3E563FC3}"/>
          </ac:spMkLst>
        </pc:spChg>
        <pc:spChg chg="add mod">
          <ac:chgData name="Douiki, Hind" userId="55f111b2-c425-481e-bdce-d9b1951ccae6" providerId="ADAL" clId="{7F7B5AA1-5B04-411E-88AA-D9FAA971F9FB}" dt="2021-01-13T01:02:35.933" v="982" actId="1076"/>
          <ac:spMkLst>
            <pc:docMk/>
            <pc:sldMk cId="3270509012" sldId="1107"/>
            <ac:spMk id="7" creationId="{B76EE075-769D-49B0-A264-D2EFBD97DEAD}"/>
          </ac:spMkLst>
        </pc:spChg>
        <pc:graphicFrameChg chg="add mod modGraphic">
          <ac:chgData name="Douiki, Hind" userId="55f111b2-c425-481e-bdce-d9b1951ccae6" providerId="ADAL" clId="{7F7B5AA1-5B04-411E-88AA-D9FAA971F9FB}" dt="2021-01-13T01:06:50.109" v="999" actId="207"/>
          <ac:graphicFrameMkLst>
            <pc:docMk/>
            <pc:sldMk cId="3270509012" sldId="1107"/>
            <ac:graphicFrameMk id="6" creationId="{DD289041-861D-46FC-8DC4-8D7E90837EAA}"/>
          </ac:graphicFrameMkLst>
        </pc:graphicFrameChg>
      </pc:sldChg>
      <pc:sldChg chg="addSp delSp modSp new mod ord">
        <pc:chgData name="Douiki, Hind" userId="55f111b2-c425-481e-bdce-d9b1951ccae6" providerId="ADAL" clId="{7F7B5AA1-5B04-411E-88AA-D9FAA971F9FB}" dt="2021-01-17T22:26:20.429" v="7120" actId="255"/>
        <pc:sldMkLst>
          <pc:docMk/>
          <pc:sldMk cId="1880975127" sldId="1108"/>
        </pc:sldMkLst>
        <pc:spChg chg="mod">
          <ac:chgData name="Douiki, Hind" userId="55f111b2-c425-481e-bdce-d9b1951ccae6" providerId="ADAL" clId="{7F7B5AA1-5B04-411E-88AA-D9FAA971F9FB}" dt="2021-01-13T01:11:54.369" v="1048"/>
          <ac:spMkLst>
            <pc:docMk/>
            <pc:sldMk cId="1880975127" sldId="1108"/>
            <ac:spMk id="2" creationId="{6B24D5FD-2236-4844-989E-283A5264AB2F}"/>
          </ac:spMkLst>
        </pc:spChg>
        <pc:spChg chg="del">
          <ac:chgData name="Douiki, Hind" userId="55f111b2-c425-481e-bdce-d9b1951ccae6" providerId="ADAL" clId="{7F7B5AA1-5B04-411E-88AA-D9FAA971F9FB}" dt="2021-01-13T01:10:20.497" v="1034"/>
          <ac:spMkLst>
            <pc:docMk/>
            <pc:sldMk cId="1880975127" sldId="1108"/>
            <ac:spMk id="3" creationId="{699C4CEE-E67C-4BEB-AE13-627B4538642D}"/>
          </ac:spMkLst>
        </pc:spChg>
        <pc:spChg chg="add mod">
          <ac:chgData name="Douiki, Hind" userId="55f111b2-c425-481e-bdce-d9b1951ccae6" providerId="ADAL" clId="{7F7B5AA1-5B04-411E-88AA-D9FAA971F9FB}" dt="2021-01-13T01:10:33.570" v="1038" actId="14100"/>
          <ac:spMkLst>
            <pc:docMk/>
            <pc:sldMk cId="1880975127" sldId="1108"/>
            <ac:spMk id="7" creationId="{8AB0BB73-3280-419B-87EB-5428845AE4F7}"/>
          </ac:spMkLst>
        </pc:spChg>
        <pc:graphicFrameChg chg="add mod modGraphic">
          <ac:chgData name="Douiki, Hind" userId="55f111b2-c425-481e-bdce-d9b1951ccae6" providerId="ADAL" clId="{7F7B5AA1-5B04-411E-88AA-D9FAA971F9FB}" dt="2021-01-17T22:26:20.429" v="7120" actId="255"/>
          <ac:graphicFrameMkLst>
            <pc:docMk/>
            <pc:sldMk cId="1880975127" sldId="1108"/>
            <ac:graphicFrameMk id="6" creationId="{C68DD203-5539-4827-8A7C-704BE1953BC2}"/>
          </ac:graphicFrameMkLst>
        </pc:graphicFrameChg>
      </pc:sldChg>
      <pc:sldChg chg="new del">
        <pc:chgData name="Douiki, Hind" userId="55f111b2-c425-481e-bdce-d9b1951ccae6" providerId="ADAL" clId="{7F7B5AA1-5B04-411E-88AA-D9FAA971F9FB}" dt="2021-01-13T01:55:12.334" v="1266" actId="680"/>
        <pc:sldMkLst>
          <pc:docMk/>
          <pc:sldMk cId="1328317354" sldId="1109"/>
        </pc:sldMkLst>
      </pc:sldChg>
      <pc:sldChg chg="modSp new mod">
        <pc:chgData name="Douiki, Hind" userId="55f111b2-c425-481e-bdce-d9b1951ccae6" providerId="ADAL" clId="{7F7B5AA1-5B04-411E-88AA-D9FAA971F9FB}" dt="2021-01-17T22:32:31.375" v="7159" actId="5793"/>
        <pc:sldMkLst>
          <pc:docMk/>
          <pc:sldMk cId="2123297214" sldId="1109"/>
        </pc:sldMkLst>
        <pc:spChg chg="mod">
          <ac:chgData name="Douiki, Hind" userId="55f111b2-c425-481e-bdce-d9b1951ccae6" providerId="ADAL" clId="{7F7B5AA1-5B04-411E-88AA-D9FAA971F9FB}" dt="2021-01-13T01:56:46.761" v="1270" actId="14100"/>
          <ac:spMkLst>
            <pc:docMk/>
            <pc:sldMk cId="2123297214" sldId="1109"/>
            <ac:spMk id="2" creationId="{3884068F-F117-4BE0-B0BD-6D0624693DFF}"/>
          </ac:spMkLst>
        </pc:spChg>
        <pc:spChg chg="mod">
          <ac:chgData name="Douiki, Hind" userId="55f111b2-c425-481e-bdce-d9b1951ccae6" providerId="ADAL" clId="{7F7B5AA1-5B04-411E-88AA-D9FAA971F9FB}" dt="2021-01-17T22:32:31.375" v="7159" actId="5793"/>
          <ac:spMkLst>
            <pc:docMk/>
            <pc:sldMk cId="2123297214" sldId="1109"/>
            <ac:spMk id="3" creationId="{8A375E29-D179-4AA8-9D49-B84341A5C50B}"/>
          </ac:spMkLst>
        </pc:spChg>
      </pc:sldChg>
      <pc:sldChg chg="addSp delSp modSp new del">
        <pc:chgData name="Douiki, Hind" userId="55f111b2-c425-481e-bdce-d9b1951ccae6" providerId="ADAL" clId="{7F7B5AA1-5B04-411E-88AA-D9FAA971F9FB}" dt="2021-01-13T01:14:17.016" v="1058" actId="2696"/>
        <pc:sldMkLst>
          <pc:docMk/>
          <pc:sldMk cId="4267872802" sldId="1109"/>
        </pc:sldMkLst>
        <pc:spChg chg="add del">
          <ac:chgData name="Douiki, Hind" userId="55f111b2-c425-481e-bdce-d9b1951ccae6" providerId="ADAL" clId="{7F7B5AA1-5B04-411E-88AA-D9FAA971F9FB}" dt="2021-01-13T01:13:40.022" v="1054"/>
          <ac:spMkLst>
            <pc:docMk/>
            <pc:sldMk cId="4267872802" sldId="1109"/>
            <ac:spMk id="3" creationId="{99ADA941-75FA-401D-9C55-55AA506D1626}"/>
          </ac:spMkLst>
        </pc:spChg>
        <pc:spChg chg="add del mod">
          <ac:chgData name="Douiki, Hind" userId="55f111b2-c425-481e-bdce-d9b1951ccae6" providerId="ADAL" clId="{7F7B5AA1-5B04-411E-88AA-D9FAA971F9FB}" dt="2021-01-13T01:13:20.445" v="1053"/>
          <ac:spMkLst>
            <pc:docMk/>
            <pc:sldMk cId="4267872802" sldId="1109"/>
            <ac:spMk id="7" creationId="{DAEFBB0C-209B-4857-A0AE-E3D1A647364E}"/>
          </ac:spMkLst>
        </pc:spChg>
        <pc:spChg chg="add del mod">
          <ac:chgData name="Douiki, Hind" userId="55f111b2-c425-481e-bdce-d9b1951ccae6" providerId="ADAL" clId="{7F7B5AA1-5B04-411E-88AA-D9FAA971F9FB}" dt="2021-01-13T01:13:20.445" v="1053"/>
          <ac:spMkLst>
            <pc:docMk/>
            <pc:sldMk cId="4267872802" sldId="1109"/>
            <ac:spMk id="8" creationId="{5C5A8620-DCF1-4F0D-BA22-DB45F988C7F8}"/>
          </ac:spMkLst>
        </pc:spChg>
        <pc:spChg chg="add del mod">
          <ac:chgData name="Douiki, Hind" userId="55f111b2-c425-481e-bdce-d9b1951ccae6" providerId="ADAL" clId="{7F7B5AA1-5B04-411E-88AA-D9FAA971F9FB}" dt="2021-01-13T01:13:20.445" v="1053"/>
          <ac:spMkLst>
            <pc:docMk/>
            <pc:sldMk cId="4267872802" sldId="1109"/>
            <ac:spMk id="9" creationId="{E649E0DA-FCE9-4048-B7AA-74AC9AEB2921}"/>
          </ac:spMkLst>
        </pc:spChg>
        <pc:spChg chg="add mod">
          <ac:chgData name="Douiki, Hind" userId="55f111b2-c425-481e-bdce-d9b1951ccae6" providerId="ADAL" clId="{7F7B5AA1-5B04-411E-88AA-D9FAA971F9FB}" dt="2021-01-13T01:14:05.681" v="1057" actId="14100"/>
          <ac:spMkLst>
            <pc:docMk/>
            <pc:sldMk cId="4267872802" sldId="1109"/>
            <ac:spMk id="11" creationId="{F5557644-41F7-432E-8011-046734B1B36A}"/>
          </ac:spMkLst>
        </pc:spChg>
        <pc:graphicFrameChg chg="add del mod">
          <ac:chgData name="Douiki, Hind" userId="55f111b2-c425-481e-bdce-d9b1951ccae6" providerId="ADAL" clId="{7F7B5AA1-5B04-411E-88AA-D9FAA971F9FB}" dt="2021-01-13T01:13:20.445" v="1053"/>
          <ac:graphicFrameMkLst>
            <pc:docMk/>
            <pc:sldMk cId="4267872802" sldId="1109"/>
            <ac:graphicFrameMk id="6" creationId="{50DDA337-DDFF-419F-8150-1E8D276BF6D2}"/>
          </ac:graphicFrameMkLst>
        </pc:graphicFrameChg>
        <pc:graphicFrameChg chg="add mod">
          <ac:chgData name="Douiki, Hind" userId="55f111b2-c425-481e-bdce-d9b1951ccae6" providerId="ADAL" clId="{7F7B5AA1-5B04-411E-88AA-D9FAA971F9FB}" dt="2021-01-13T01:14:05.681" v="1057" actId="14100"/>
          <ac:graphicFrameMkLst>
            <pc:docMk/>
            <pc:sldMk cId="4267872802" sldId="1109"/>
            <ac:graphicFrameMk id="10" creationId="{3278A9C0-7BDB-4F76-8C61-823931C7B796}"/>
          </ac:graphicFrameMkLst>
        </pc:graphicFrameChg>
      </pc:sldChg>
      <pc:sldChg chg="addSp delSp modSp new mod">
        <pc:chgData name="Douiki, Hind" userId="55f111b2-c425-481e-bdce-d9b1951ccae6" providerId="ADAL" clId="{7F7B5AA1-5B04-411E-88AA-D9FAA971F9FB}" dt="2021-01-17T22:32:47.615" v="7160" actId="14100"/>
        <pc:sldMkLst>
          <pc:docMk/>
          <pc:sldMk cId="3192623642" sldId="1110"/>
        </pc:sldMkLst>
        <pc:spChg chg="mod">
          <ac:chgData name="Douiki, Hind" userId="55f111b2-c425-481e-bdce-d9b1951ccae6" providerId="ADAL" clId="{7F7B5AA1-5B04-411E-88AA-D9FAA971F9FB}" dt="2021-01-13T02:09:46.930" v="1337" actId="14100"/>
          <ac:spMkLst>
            <pc:docMk/>
            <pc:sldMk cId="3192623642" sldId="1110"/>
            <ac:spMk id="2" creationId="{48D67032-6E02-4BA3-9D51-2D13D0B1229A}"/>
          </ac:spMkLst>
        </pc:spChg>
        <pc:spChg chg="del">
          <ac:chgData name="Douiki, Hind" userId="55f111b2-c425-481e-bdce-d9b1951ccae6" providerId="ADAL" clId="{7F7B5AA1-5B04-411E-88AA-D9FAA971F9FB}" dt="2021-01-13T02:02:03.530" v="1277"/>
          <ac:spMkLst>
            <pc:docMk/>
            <pc:sldMk cId="3192623642" sldId="1110"/>
            <ac:spMk id="3" creationId="{524EC12C-506E-4CC0-9123-03899A940D06}"/>
          </ac:spMkLst>
        </pc:spChg>
        <pc:spChg chg="mod">
          <ac:chgData name="Douiki, Hind" userId="55f111b2-c425-481e-bdce-d9b1951ccae6" providerId="ADAL" clId="{7F7B5AA1-5B04-411E-88AA-D9FAA971F9FB}" dt="2021-01-17T22:32:47.615" v="7160" actId="14100"/>
          <ac:spMkLst>
            <pc:docMk/>
            <pc:sldMk cId="3192623642" sldId="1110"/>
            <ac:spMk id="5" creationId="{0A697B8D-2693-41B9-A20C-9B948152EE06}"/>
          </ac:spMkLst>
        </pc:spChg>
        <pc:spChg chg="add mod">
          <ac:chgData name="Douiki, Hind" userId="55f111b2-c425-481e-bdce-d9b1951ccae6" providerId="ADAL" clId="{7F7B5AA1-5B04-411E-88AA-D9FAA971F9FB}" dt="2021-01-13T02:02:17.089" v="1279" actId="14100"/>
          <ac:spMkLst>
            <pc:docMk/>
            <pc:sldMk cId="3192623642" sldId="1110"/>
            <ac:spMk id="7" creationId="{6AB5BBF9-C23C-4346-B020-B5ABCE8CD2A3}"/>
          </ac:spMkLst>
        </pc:spChg>
        <pc:graphicFrameChg chg="add mod modGraphic">
          <ac:chgData name="Douiki, Hind" userId="55f111b2-c425-481e-bdce-d9b1951ccae6" providerId="ADAL" clId="{7F7B5AA1-5B04-411E-88AA-D9FAA971F9FB}" dt="2021-01-13T02:09:25.200" v="1332" actId="255"/>
          <ac:graphicFrameMkLst>
            <pc:docMk/>
            <pc:sldMk cId="3192623642" sldId="1110"/>
            <ac:graphicFrameMk id="6" creationId="{696D6741-C762-4932-901D-589704C1A38E}"/>
          </ac:graphicFrameMkLst>
        </pc:graphicFrameChg>
      </pc:sldChg>
      <pc:sldChg chg="new del">
        <pc:chgData name="Douiki, Hind" userId="55f111b2-c425-481e-bdce-d9b1951ccae6" providerId="ADAL" clId="{7F7B5AA1-5B04-411E-88AA-D9FAA971F9FB}" dt="2021-01-13T02:00:22.126" v="1275" actId="680"/>
        <pc:sldMkLst>
          <pc:docMk/>
          <pc:sldMk cId="3655876957" sldId="1110"/>
        </pc:sldMkLst>
      </pc:sldChg>
      <pc:sldChg chg="addSp delSp modSp new mod">
        <pc:chgData name="Douiki, Hind" userId="55f111b2-c425-481e-bdce-d9b1951ccae6" providerId="ADAL" clId="{7F7B5AA1-5B04-411E-88AA-D9FAA971F9FB}" dt="2021-01-13T02:12:50.657" v="1355" actId="20577"/>
        <pc:sldMkLst>
          <pc:docMk/>
          <pc:sldMk cId="1486000642" sldId="1111"/>
        </pc:sldMkLst>
        <pc:spChg chg="mod">
          <ac:chgData name="Douiki, Hind" userId="55f111b2-c425-481e-bdce-d9b1951ccae6" providerId="ADAL" clId="{7F7B5AA1-5B04-411E-88AA-D9FAA971F9FB}" dt="2021-01-13T02:09:38.738" v="1334"/>
          <ac:spMkLst>
            <pc:docMk/>
            <pc:sldMk cId="1486000642" sldId="1111"/>
            <ac:spMk id="2" creationId="{DABB03C1-E8B1-4475-8E8F-BE28844121D5}"/>
          </ac:spMkLst>
        </pc:spChg>
        <pc:spChg chg="del">
          <ac:chgData name="Douiki, Hind" userId="55f111b2-c425-481e-bdce-d9b1951ccae6" providerId="ADAL" clId="{7F7B5AA1-5B04-411E-88AA-D9FAA971F9FB}" dt="2021-01-13T02:05:15.112" v="1306"/>
          <ac:spMkLst>
            <pc:docMk/>
            <pc:sldMk cId="1486000642" sldId="1111"/>
            <ac:spMk id="3" creationId="{7A9212B4-4E03-476F-86B0-3D85E8F65FF6}"/>
          </ac:spMkLst>
        </pc:spChg>
        <pc:spChg chg="add mod">
          <ac:chgData name="Douiki, Hind" userId="55f111b2-c425-481e-bdce-d9b1951ccae6" providerId="ADAL" clId="{7F7B5AA1-5B04-411E-88AA-D9FAA971F9FB}" dt="2021-01-13T02:05:30.260" v="1308" actId="14100"/>
          <ac:spMkLst>
            <pc:docMk/>
            <pc:sldMk cId="1486000642" sldId="1111"/>
            <ac:spMk id="7" creationId="{010C969F-B6C0-4FFA-ADF5-8D0FD99E9DD9}"/>
          </ac:spMkLst>
        </pc:spChg>
        <pc:graphicFrameChg chg="add mod modGraphic">
          <ac:chgData name="Douiki, Hind" userId="55f111b2-c425-481e-bdce-d9b1951ccae6" providerId="ADAL" clId="{7F7B5AA1-5B04-411E-88AA-D9FAA971F9FB}" dt="2021-01-13T02:12:50.657" v="1355" actId="20577"/>
          <ac:graphicFrameMkLst>
            <pc:docMk/>
            <pc:sldMk cId="1486000642" sldId="1111"/>
            <ac:graphicFrameMk id="6" creationId="{949BF0B2-2046-46D8-9BCE-E757A7A7FC51}"/>
          </ac:graphicFrameMkLst>
        </pc:graphicFrameChg>
      </pc:sldChg>
      <pc:sldChg chg="modSp add mod ord">
        <pc:chgData name="Douiki, Hind" userId="55f111b2-c425-481e-bdce-d9b1951ccae6" providerId="ADAL" clId="{7F7B5AA1-5B04-411E-88AA-D9FAA971F9FB}" dt="2021-01-13T03:35:05.031" v="2911"/>
        <pc:sldMkLst>
          <pc:docMk/>
          <pc:sldMk cId="3366178983" sldId="1112"/>
        </pc:sldMkLst>
        <pc:spChg chg="mod">
          <ac:chgData name="Douiki, Hind" userId="55f111b2-c425-481e-bdce-d9b1951ccae6" providerId="ADAL" clId="{7F7B5AA1-5B04-411E-88AA-D9FAA971F9FB}" dt="2021-01-13T03:29:20.900" v="2905" actId="20577"/>
          <ac:spMkLst>
            <pc:docMk/>
            <pc:sldMk cId="3366178983" sldId="1112"/>
            <ac:spMk id="3" creationId="{00000000-0000-0000-0000-000000000000}"/>
          </ac:spMkLst>
        </pc:spChg>
      </pc:sldChg>
      <pc:sldChg chg="modSp add mod">
        <pc:chgData name="Douiki, Hind" userId="55f111b2-c425-481e-bdce-d9b1951ccae6" providerId="ADAL" clId="{7F7B5AA1-5B04-411E-88AA-D9FAA971F9FB}" dt="2021-01-17T22:36:36.279" v="7198" actId="14100"/>
        <pc:sldMkLst>
          <pc:docMk/>
          <pc:sldMk cId="3889392317" sldId="1113"/>
        </pc:sldMkLst>
        <pc:spChg chg="mod">
          <ac:chgData name="Douiki, Hind" userId="55f111b2-c425-481e-bdce-d9b1951ccae6" providerId="ADAL" clId="{7F7B5AA1-5B04-411E-88AA-D9FAA971F9FB}" dt="2021-01-17T22:36:36.279" v="7198" actId="14100"/>
          <ac:spMkLst>
            <pc:docMk/>
            <pc:sldMk cId="3889392317" sldId="1113"/>
            <ac:spMk id="3" creationId="{00000000-0000-0000-0000-000000000000}"/>
          </ac:spMkLst>
        </pc:spChg>
      </pc:sldChg>
      <pc:sldChg chg="modSp add mod">
        <pc:chgData name="Douiki, Hind" userId="55f111b2-c425-481e-bdce-d9b1951ccae6" providerId="ADAL" clId="{7F7B5AA1-5B04-411E-88AA-D9FAA971F9FB}" dt="2021-01-17T21:39:23.749" v="6610" actId="20577"/>
        <pc:sldMkLst>
          <pc:docMk/>
          <pc:sldMk cId="1916277906" sldId="1114"/>
        </pc:sldMkLst>
        <pc:spChg chg="mod">
          <ac:chgData name="Douiki, Hind" userId="55f111b2-c425-481e-bdce-d9b1951ccae6" providerId="ADAL" clId="{7F7B5AA1-5B04-411E-88AA-D9FAA971F9FB}" dt="2021-01-17T21:39:23.749" v="6610" actId="20577"/>
          <ac:spMkLst>
            <pc:docMk/>
            <pc:sldMk cId="1916277906" sldId="1114"/>
            <ac:spMk id="3" creationId="{00000000-0000-0000-0000-000000000000}"/>
          </ac:spMkLst>
        </pc:spChg>
      </pc:sldChg>
      <pc:sldChg chg="modSp new mod modNotesTx">
        <pc:chgData name="Douiki, Hind" userId="55f111b2-c425-481e-bdce-d9b1951ccae6" providerId="ADAL" clId="{7F7B5AA1-5B04-411E-88AA-D9FAA971F9FB}" dt="2021-01-17T23:17:19.075" v="7451" actId="20577"/>
        <pc:sldMkLst>
          <pc:docMk/>
          <pc:sldMk cId="823583201" sldId="1115"/>
        </pc:sldMkLst>
        <pc:spChg chg="mod">
          <ac:chgData name="Douiki, Hind" userId="55f111b2-c425-481e-bdce-d9b1951ccae6" providerId="ADAL" clId="{7F7B5AA1-5B04-411E-88AA-D9FAA971F9FB}" dt="2021-01-17T21:49:26.678" v="6687" actId="14100"/>
          <ac:spMkLst>
            <pc:docMk/>
            <pc:sldMk cId="823583201" sldId="1115"/>
            <ac:spMk id="2" creationId="{8B781F3C-4D2C-4A09-9873-1A8B337E1570}"/>
          </ac:spMkLst>
        </pc:spChg>
        <pc:spChg chg="mod">
          <ac:chgData name="Douiki, Hind" userId="55f111b2-c425-481e-bdce-d9b1951ccae6" providerId="ADAL" clId="{7F7B5AA1-5B04-411E-88AA-D9FAA971F9FB}" dt="2021-01-17T21:49:42.499" v="6692" actId="5793"/>
          <ac:spMkLst>
            <pc:docMk/>
            <pc:sldMk cId="823583201" sldId="1115"/>
            <ac:spMk id="3" creationId="{D59CDAC3-AE64-4C87-847D-0AC97BFC5E32}"/>
          </ac:spMkLst>
        </pc:spChg>
      </pc:sldChg>
      <pc:sldChg chg="new del">
        <pc:chgData name="Douiki, Hind" userId="55f111b2-c425-481e-bdce-d9b1951ccae6" providerId="ADAL" clId="{7F7B5AA1-5B04-411E-88AA-D9FAA971F9FB}" dt="2021-01-13T03:47:57.909" v="2977" actId="680"/>
        <pc:sldMkLst>
          <pc:docMk/>
          <pc:sldMk cId="1965090901" sldId="1115"/>
        </pc:sldMkLst>
      </pc:sldChg>
      <pc:sldChg chg="modSp add mod">
        <pc:chgData name="Douiki, Hind" userId="55f111b2-c425-481e-bdce-d9b1951ccae6" providerId="ADAL" clId="{7F7B5AA1-5B04-411E-88AA-D9FAA971F9FB}" dt="2021-01-17T22:44:23.558" v="7262" actId="255"/>
        <pc:sldMkLst>
          <pc:docMk/>
          <pc:sldMk cId="1761765201" sldId="1116"/>
        </pc:sldMkLst>
        <pc:spChg chg="mod">
          <ac:chgData name="Douiki, Hind" userId="55f111b2-c425-481e-bdce-d9b1951ccae6" providerId="ADAL" clId="{7F7B5AA1-5B04-411E-88AA-D9FAA971F9FB}" dt="2021-01-13T10:30:54.209" v="3450" actId="14100"/>
          <ac:spMkLst>
            <pc:docMk/>
            <pc:sldMk cId="1761765201" sldId="1116"/>
            <ac:spMk id="29698" creationId="{00000000-0000-0000-0000-000000000000}"/>
          </ac:spMkLst>
        </pc:spChg>
        <pc:spChg chg="mod">
          <ac:chgData name="Douiki, Hind" userId="55f111b2-c425-481e-bdce-d9b1951ccae6" providerId="ADAL" clId="{7F7B5AA1-5B04-411E-88AA-D9FAA971F9FB}" dt="2021-01-17T22:44:23.558" v="7262" actId="255"/>
          <ac:spMkLst>
            <pc:docMk/>
            <pc:sldMk cId="1761765201" sldId="1116"/>
            <ac:spMk id="29699" creationId="{00000000-0000-0000-0000-000000000000}"/>
          </ac:spMkLst>
        </pc:spChg>
      </pc:sldChg>
      <pc:sldChg chg="modSp add del mod">
        <pc:chgData name="Douiki, Hind" userId="55f111b2-c425-481e-bdce-d9b1951ccae6" providerId="ADAL" clId="{7F7B5AA1-5B04-411E-88AA-D9FAA971F9FB}" dt="2021-01-13T10:31:28.904" v="3456" actId="2696"/>
        <pc:sldMkLst>
          <pc:docMk/>
          <pc:sldMk cId="2238769167" sldId="1117"/>
        </pc:sldMkLst>
        <pc:spChg chg="mod">
          <ac:chgData name="Douiki, Hind" userId="55f111b2-c425-481e-bdce-d9b1951ccae6" providerId="ADAL" clId="{7F7B5AA1-5B04-411E-88AA-D9FAA971F9FB}" dt="2021-01-13T10:30:41.669" v="3446" actId="21"/>
          <ac:spMkLst>
            <pc:docMk/>
            <pc:sldMk cId="2238769167" sldId="1117"/>
            <ac:spMk id="29699" creationId="{00000000-0000-0000-0000-000000000000}"/>
          </ac:spMkLst>
        </pc:spChg>
      </pc:sldChg>
      <pc:sldChg chg="modSp add mod modNotesTx">
        <pc:chgData name="Douiki, Hind" userId="55f111b2-c425-481e-bdce-d9b1951ccae6" providerId="ADAL" clId="{7F7B5AA1-5B04-411E-88AA-D9FAA971F9FB}" dt="2021-01-17T23:20:43.942" v="7466" actId="20577"/>
        <pc:sldMkLst>
          <pc:docMk/>
          <pc:sldMk cId="3346897341" sldId="1117"/>
        </pc:sldMkLst>
        <pc:spChg chg="mod">
          <ac:chgData name="Douiki, Hind" userId="55f111b2-c425-481e-bdce-d9b1951ccae6" providerId="ADAL" clId="{7F7B5AA1-5B04-411E-88AA-D9FAA971F9FB}" dt="2021-01-17T22:44:58.619" v="7266" actId="255"/>
          <ac:spMkLst>
            <pc:docMk/>
            <pc:sldMk cId="3346897341" sldId="1117"/>
            <ac:spMk id="29699" creationId="{00000000-0000-0000-0000-000000000000}"/>
          </ac:spMkLst>
        </pc:spChg>
      </pc:sldChg>
      <pc:sldChg chg="modSp add mod modNotesTx">
        <pc:chgData name="Douiki, Hind" userId="55f111b2-c425-481e-bdce-d9b1951ccae6" providerId="ADAL" clId="{7F7B5AA1-5B04-411E-88AA-D9FAA971F9FB}" dt="2021-01-17T23:20:53.065" v="7468" actId="20577"/>
        <pc:sldMkLst>
          <pc:docMk/>
          <pc:sldMk cId="511588589" sldId="1118"/>
        </pc:sldMkLst>
        <pc:spChg chg="mod">
          <ac:chgData name="Douiki, Hind" userId="55f111b2-c425-481e-bdce-d9b1951ccae6" providerId="ADAL" clId="{7F7B5AA1-5B04-411E-88AA-D9FAA971F9FB}" dt="2021-01-13T11:25:01.088" v="4159" actId="12"/>
          <ac:spMkLst>
            <pc:docMk/>
            <pc:sldMk cId="511588589" sldId="1118"/>
            <ac:spMk id="29699" creationId="{00000000-0000-0000-0000-000000000000}"/>
          </ac:spMkLst>
        </pc:spChg>
      </pc:sldChg>
      <pc:sldChg chg="modSp add mod modNotesTx">
        <pc:chgData name="Douiki, Hind" userId="55f111b2-c425-481e-bdce-d9b1951ccae6" providerId="ADAL" clId="{7F7B5AA1-5B04-411E-88AA-D9FAA971F9FB}" dt="2021-01-13T11:26:41.886" v="4167" actId="20577"/>
        <pc:sldMkLst>
          <pc:docMk/>
          <pc:sldMk cId="4276358740" sldId="1119"/>
        </pc:sldMkLst>
        <pc:spChg chg="mod">
          <ac:chgData name="Douiki, Hind" userId="55f111b2-c425-481e-bdce-d9b1951ccae6" providerId="ADAL" clId="{7F7B5AA1-5B04-411E-88AA-D9FAA971F9FB}" dt="2021-01-13T11:24:43.609" v="4156" actId="2711"/>
          <ac:spMkLst>
            <pc:docMk/>
            <pc:sldMk cId="4276358740" sldId="1119"/>
            <ac:spMk id="29699" creationId="{00000000-0000-0000-0000-000000000000}"/>
          </ac:spMkLst>
        </pc:spChg>
      </pc:sldChg>
      <pc:sldChg chg="modSp add mod modNotesTx">
        <pc:chgData name="Douiki, Hind" userId="55f111b2-c425-481e-bdce-d9b1951ccae6" providerId="ADAL" clId="{7F7B5AA1-5B04-411E-88AA-D9FAA971F9FB}" dt="2021-01-19T05:39:34.227" v="7502" actId="20577"/>
        <pc:sldMkLst>
          <pc:docMk/>
          <pc:sldMk cId="826748596" sldId="1120"/>
        </pc:sldMkLst>
        <pc:spChg chg="mod">
          <ac:chgData name="Douiki, Hind" userId="55f111b2-c425-481e-bdce-d9b1951ccae6" providerId="ADAL" clId="{7F7B5AA1-5B04-411E-88AA-D9FAA971F9FB}" dt="2021-01-19T05:39:34.227" v="7502" actId="20577"/>
          <ac:spMkLst>
            <pc:docMk/>
            <pc:sldMk cId="826748596" sldId="1120"/>
            <ac:spMk id="29699" creationId="{00000000-0000-0000-0000-000000000000}"/>
          </ac:spMkLst>
        </pc:spChg>
      </pc:sldChg>
      <pc:sldChg chg="modSp add mod modNotesTx">
        <pc:chgData name="Douiki, Hind" userId="55f111b2-c425-481e-bdce-d9b1951ccae6" providerId="ADAL" clId="{7F7B5AA1-5B04-411E-88AA-D9FAA971F9FB}" dt="2021-01-17T23:21:05.386" v="7470" actId="20577"/>
        <pc:sldMkLst>
          <pc:docMk/>
          <pc:sldMk cId="176845717" sldId="1121"/>
        </pc:sldMkLst>
        <pc:spChg chg="mod">
          <ac:chgData name="Douiki, Hind" userId="55f111b2-c425-481e-bdce-d9b1951ccae6" providerId="ADAL" clId="{7F7B5AA1-5B04-411E-88AA-D9FAA971F9FB}" dt="2021-01-13T11:50:10.025" v="4670" actId="14100"/>
          <ac:spMkLst>
            <pc:docMk/>
            <pc:sldMk cId="176845717" sldId="1121"/>
            <ac:spMk id="29699" creationId="{00000000-0000-0000-0000-000000000000}"/>
          </ac:spMkLst>
        </pc:spChg>
      </pc:sldChg>
      <pc:sldChg chg="modSp add mod modNotesTx">
        <pc:chgData name="Douiki, Hind" userId="55f111b2-c425-481e-bdce-d9b1951ccae6" providerId="ADAL" clId="{7F7B5AA1-5B04-411E-88AA-D9FAA971F9FB}" dt="2021-01-17T23:21:09.052" v="7471" actId="20577"/>
        <pc:sldMkLst>
          <pc:docMk/>
          <pc:sldMk cId="1610773384" sldId="1122"/>
        </pc:sldMkLst>
        <pc:spChg chg="mod">
          <ac:chgData name="Douiki, Hind" userId="55f111b2-c425-481e-bdce-d9b1951ccae6" providerId="ADAL" clId="{7F7B5AA1-5B04-411E-88AA-D9FAA971F9FB}" dt="2021-01-13T11:49:41.228" v="4666" actId="14100"/>
          <ac:spMkLst>
            <pc:docMk/>
            <pc:sldMk cId="1610773384" sldId="1122"/>
            <ac:spMk id="29699" creationId="{00000000-0000-0000-0000-000000000000}"/>
          </ac:spMkLst>
        </pc:spChg>
      </pc:sldChg>
      <pc:sldChg chg="modSp add mod modNotesTx">
        <pc:chgData name="Douiki, Hind" userId="55f111b2-c425-481e-bdce-d9b1951ccae6" providerId="ADAL" clId="{7F7B5AA1-5B04-411E-88AA-D9FAA971F9FB}" dt="2021-01-17T23:21:12.626" v="7474" actId="20577"/>
        <pc:sldMkLst>
          <pc:docMk/>
          <pc:sldMk cId="3327602591" sldId="1123"/>
        </pc:sldMkLst>
        <pc:spChg chg="mod">
          <ac:chgData name="Douiki, Hind" userId="55f111b2-c425-481e-bdce-d9b1951ccae6" providerId="ADAL" clId="{7F7B5AA1-5B04-411E-88AA-D9FAA971F9FB}" dt="2021-01-13T12:01:00.919" v="4783" actId="14100"/>
          <ac:spMkLst>
            <pc:docMk/>
            <pc:sldMk cId="3327602591" sldId="1123"/>
            <ac:spMk id="29699" creationId="{00000000-0000-0000-0000-000000000000}"/>
          </ac:spMkLst>
        </pc:spChg>
      </pc:sldChg>
      <pc:sldChg chg="modSp add mod modNotesTx">
        <pc:chgData name="Douiki, Hind" userId="55f111b2-c425-481e-bdce-d9b1951ccae6" providerId="ADAL" clId="{7F7B5AA1-5B04-411E-88AA-D9FAA971F9FB}" dt="2021-01-17T23:21:17.505" v="7477" actId="20577"/>
        <pc:sldMkLst>
          <pc:docMk/>
          <pc:sldMk cId="1657008247" sldId="1124"/>
        </pc:sldMkLst>
        <pc:spChg chg="mod">
          <ac:chgData name="Douiki, Hind" userId="55f111b2-c425-481e-bdce-d9b1951ccae6" providerId="ADAL" clId="{7F7B5AA1-5B04-411E-88AA-D9FAA971F9FB}" dt="2021-01-13T12:02:19.631" v="4797"/>
          <ac:spMkLst>
            <pc:docMk/>
            <pc:sldMk cId="1657008247" sldId="1124"/>
            <ac:spMk id="29698" creationId="{00000000-0000-0000-0000-000000000000}"/>
          </ac:spMkLst>
        </pc:spChg>
        <pc:spChg chg="mod">
          <ac:chgData name="Douiki, Hind" userId="55f111b2-c425-481e-bdce-d9b1951ccae6" providerId="ADAL" clId="{7F7B5AA1-5B04-411E-88AA-D9FAA971F9FB}" dt="2021-01-13T12:01:06.664" v="4784" actId="14100"/>
          <ac:spMkLst>
            <pc:docMk/>
            <pc:sldMk cId="1657008247" sldId="1124"/>
            <ac:spMk id="29699" creationId="{00000000-0000-0000-0000-000000000000}"/>
          </ac:spMkLst>
        </pc:spChg>
      </pc:sldChg>
      <pc:sldChg chg="modSp add mod">
        <pc:chgData name="Douiki, Hind" userId="55f111b2-c425-481e-bdce-d9b1951ccae6" providerId="ADAL" clId="{7F7B5AA1-5B04-411E-88AA-D9FAA971F9FB}" dt="2021-01-17T22:47:14.616" v="7274" actId="255"/>
        <pc:sldMkLst>
          <pc:docMk/>
          <pc:sldMk cId="42690763" sldId="1125"/>
        </pc:sldMkLst>
        <pc:spChg chg="mod">
          <ac:chgData name="Douiki, Hind" userId="55f111b2-c425-481e-bdce-d9b1951ccae6" providerId="ADAL" clId="{7F7B5AA1-5B04-411E-88AA-D9FAA971F9FB}" dt="2021-01-17T22:47:14.616" v="7274" actId="255"/>
          <ac:spMkLst>
            <pc:docMk/>
            <pc:sldMk cId="42690763" sldId="1125"/>
            <ac:spMk id="29699" creationId="{00000000-0000-0000-0000-000000000000}"/>
          </ac:spMkLst>
        </pc:spChg>
      </pc:sldChg>
      <pc:sldChg chg="modSp add mod">
        <pc:chgData name="Douiki, Hind" userId="55f111b2-c425-481e-bdce-d9b1951ccae6" providerId="ADAL" clId="{7F7B5AA1-5B04-411E-88AA-D9FAA971F9FB}" dt="2021-01-17T22:47:24.988" v="7276" actId="255"/>
        <pc:sldMkLst>
          <pc:docMk/>
          <pc:sldMk cId="4073218816" sldId="1126"/>
        </pc:sldMkLst>
        <pc:spChg chg="mod">
          <ac:chgData name="Douiki, Hind" userId="55f111b2-c425-481e-bdce-d9b1951ccae6" providerId="ADAL" clId="{7F7B5AA1-5B04-411E-88AA-D9FAA971F9FB}" dt="2021-01-17T22:47:24.988" v="7276" actId="255"/>
          <ac:spMkLst>
            <pc:docMk/>
            <pc:sldMk cId="4073218816" sldId="1126"/>
            <ac:spMk id="29699" creationId="{00000000-0000-0000-0000-000000000000}"/>
          </ac:spMkLst>
        </pc:spChg>
      </pc:sldChg>
      <pc:sldChg chg="modSp add mod">
        <pc:chgData name="Douiki, Hind" userId="55f111b2-c425-481e-bdce-d9b1951ccae6" providerId="ADAL" clId="{7F7B5AA1-5B04-411E-88AA-D9FAA971F9FB}" dt="2021-01-14T18:12:34.255" v="5156" actId="14100"/>
        <pc:sldMkLst>
          <pc:docMk/>
          <pc:sldMk cId="605423526" sldId="1127"/>
        </pc:sldMkLst>
        <pc:spChg chg="mod">
          <ac:chgData name="Douiki, Hind" userId="55f111b2-c425-481e-bdce-d9b1951ccae6" providerId="ADAL" clId="{7F7B5AA1-5B04-411E-88AA-D9FAA971F9FB}" dt="2021-01-14T18:12:34.255" v="5156" actId="14100"/>
          <ac:spMkLst>
            <pc:docMk/>
            <pc:sldMk cId="605423526" sldId="1127"/>
            <ac:spMk id="2" creationId="{00000000-0000-0000-0000-000000000000}"/>
          </ac:spMkLst>
        </pc:spChg>
      </pc:sldChg>
      <pc:sldChg chg="addSp delSp modSp new mod">
        <pc:chgData name="Douiki, Hind" userId="55f111b2-c425-481e-bdce-d9b1951ccae6" providerId="ADAL" clId="{7F7B5AA1-5B04-411E-88AA-D9FAA971F9FB}" dt="2021-01-19T03:38:42.291" v="7492" actId="1076"/>
        <pc:sldMkLst>
          <pc:docMk/>
          <pc:sldMk cId="1418411050" sldId="1128"/>
        </pc:sldMkLst>
        <pc:spChg chg="mod">
          <ac:chgData name="Douiki, Hind" userId="55f111b2-c425-481e-bdce-d9b1951ccae6" providerId="ADAL" clId="{7F7B5AA1-5B04-411E-88AA-D9FAA971F9FB}" dt="2021-01-17T21:32:47.328" v="6545"/>
          <ac:spMkLst>
            <pc:docMk/>
            <pc:sldMk cId="1418411050" sldId="1128"/>
            <ac:spMk id="2" creationId="{A8D508DB-88C9-4895-9B2F-C1CF200C7430}"/>
          </ac:spMkLst>
        </pc:spChg>
        <pc:spChg chg="add del">
          <ac:chgData name="Douiki, Hind" userId="55f111b2-c425-481e-bdce-d9b1951ccae6" providerId="ADAL" clId="{7F7B5AA1-5B04-411E-88AA-D9FAA971F9FB}" dt="2021-01-14T18:17:52.059" v="5164"/>
          <ac:spMkLst>
            <pc:docMk/>
            <pc:sldMk cId="1418411050" sldId="1128"/>
            <ac:spMk id="3" creationId="{6E607F26-E58E-4781-B3F2-A07C5DC01111}"/>
          </ac:spMkLst>
        </pc:spChg>
        <pc:spChg chg="add del mod">
          <ac:chgData name="Douiki, Hind" userId="55f111b2-c425-481e-bdce-d9b1951ccae6" providerId="ADAL" clId="{7F7B5AA1-5B04-411E-88AA-D9FAA971F9FB}" dt="2021-01-14T18:13:32.225" v="5159"/>
          <ac:spMkLst>
            <pc:docMk/>
            <pc:sldMk cId="1418411050" sldId="1128"/>
            <ac:spMk id="7" creationId="{10409771-A8E9-45C3-B773-8C30125FCCBB}"/>
          </ac:spMkLst>
        </pc:spChg>
        <pc:spChg chg="add del mod">
          <ac:chgData name="Douiki, Hind" userId="55f111b2-c425-481e-bdce-d9b1951ccae6" providerId="ADAL" clId="{7F7B5AA1-5B04-411E-88AA-D9FAA971F9FB}" dt="2021-01-14T18:13:32.225" v="5159"/>
          <ac:spMkLst>
            <pc:docMk/>
            <pc:sldMk cId="1418411050" sldId="1128"/>
            <ac:spMk id="8" creationId="{2074A11A-3514-4BC1-B9CA-2E2D502D8757}"/>
          </ac:spMkLst>
        </pc:spChg>
        <pc:spChg chg="add del mod">
          <ac:chgData name="Douiki, Hind" userId="55f111b2-c425-481e-bdce-d9b1951ccae6" providerId="ADAL" clId="{7F7B5AA1-5B04-411E-88AA-D9FAA971F9FB}" dt="2021-01-14T18:13:32.225" v="5159"/>
          <ac:spMkLst>
            <pc:docMk/>
            <pc:sldMk cId="1418411050" sldId="1128"/>
            <ac:spMk id="9" creationId="{89D51FF1-68B5-4CDD-A9B2-6C3C9ED85533}"/>
          </ac:spMkLst>
        </pc:spChg>
        <pc:spChg chg="add del mod">
          <ac:chgData name="Douiki, Hind" userId="55f111b2-c425-481e-bdce-d9b1951ccae6" providerId="ADAL" clId="{7F7B5AA1-5B04-411E-88AA-D9FAA971F9FB}" dt="2021-01-14T18:13:32.225" v="5159"/>
          <ac:spMkLst>
            <pc:docMk/>
            <pc:sldMk cId="1418411050" sldId="1128"/>
            <ac:spMk id="10" creationId="{BFB60E9E-D1B5-46F2-83F0-1880B40950C2}"/>
          </ac:spMkLst>
        </pc:spChg>
        <pc:spChg chg="add del mod">
          <ac:chgData name="Douiki, Hind" userId="55f111b2-c425-481e-bdce-d9b1951ccae6" providerId="ADAL" clId="{7F7B5AA1-5B04-411E-88AA-D9FAA971F9FB}" dt="2021-01-14T18:13:32.225" v="5159"/>
          <ac:spMkLst>
            <pc:docMk/>
            <pc:sldMk cId="1418411050" sldId="1128"/>
            <ac:spMk id="11" creationId="{7C45E411-174E-4331-AE28-194D5A5F5269}"/>
          </ac:spMkLst>
        </pc:spChg>
        <pc:spChg chg="add del mod">
          <ac:chgData name="Douiki, Hind" userId="55f111b2-c425-481e-bdce-d9b1951ccae6" providerId="ADAL" clId="{7F7B5AA1-5B04-411E-88AA-D9FAA971F9FB}" dt="2021-01-14T18:14:51.612" v="5161"/>
          <ac:spMkLst>
            <pc:docMk/>
            <pc:sldMk cId="1418411050" sldId="1128"/>
            <ac:spMk id="13" creationId="{1853BEF4-24B3-4F5C-8A4A-F932324FBCB1}"/>
          </ac:spMkLst>
        </pc:spChg>
        <pc:spChg chg="add del mod">
          <ac:chgData name="Douiki, Hind" userId="55f111b2-c425-481e-bdce-d9b1951ccae6" providerId="ADAL" clId="{7F7B5AA1-5B04-411E-88AA-D9FAA971F9FB}" dt="2021-01-14T18:14:51.612" v="5161"/>
          <ac:spMkLst>
            <pc:docMk/>
            <pc:sldMk cId="1418411050" sldId="1128"/>
            <ac:spMk id="14" creationId="{C3AF607E-BEEC-4F7A-95D2-C8436B6119A8}"/>
          </ac:spMkLst>
        </pc:spChg>
        <pc:spChg chg="add del mod">
          <ac:chgData name="Douiki, Hind" userId="55f111b2-c425-481e-bdce-d9b1951ccae6" providerId="ADAL" clId="{7F7B5AA1-5B04-411E-88AA-D9FAA971F9FB}" dt="2021-01-14T18:14:51.612" v="5161"/>
          <ac:spMkLst>
            <pc:docMk/>
            <pc:sldMk cId="1418411050" sldId="1128"/>
            <ac:spMk id="15" creationId="{E0CC1618-36C2-42BE-8D6C-B16C105FE985}"/>
          </ac:spMkLst>
        </pc:spChg>
        <pc:spChg chg="add del mod">
          <ac:chgData name="Douiki, Hind" userId="55f111b2-c425-481e-bdce-d9b1951ccae6" providerId="ADAL" clId="{7F7B5AA1-5B04-411E-88AA-D9FAA971F9FB}" dt="2021-01-14T18:15:44.221" v="5163"/>
          <ac:spMkLst>
            <pc:docMk/>
            <pc:sldMk cId="1418411050" sldId="1128"/>
            <ac:spMk id="17" creationId="{49C830BE-54C6-434E-8710-D6CC9F6480D4}"/>
          </ac:spMkLst>
        </pc:spChg>
        <pc:spChg chg="add del mod">
          <ac:chgData name="Douiki, Hind" userId="55f111b2-c425-481e-bdce-d9b1951ccae6" providerId="ADAL" clId="{7F7B5AA1-5B04-411E-88AA-D9FAA971F9FB}" dt="2021-01-14T18:15:44.221" v="5163"/>
          <ac:spMkLst>
            <pc:docMk/>
            <pc:sldMk cId="1418411050" sldId="1128"/>
            <ac:spMk id="18" creationId="{DA6A396B-7355-4F7C-84FB-329EE911213B}"/>
          </ac:spMkLst>
        </pc:spChg>
        <pc:spChg chg="add del mod">
          <ac:chgData name="Douiki, Hind" userId="55f111b2-c425-481e-bdce-d9b1951ccae6" providerId="ADAL" clId="{7F7B5AA1-5B04-411E-88AA-D9FAA971F9FB}" dt="2021-01-14T18:15:44.221" v="5163"/>
          <ac:spMkLst>
            <pc:docMk/>
            <pc:sldMk cId="1418411050" sldId="1128"/>
            <ac:spMk id="19" creationId="{19623AFD-294A-4097-B348-23E18A1A0020}"/>
          </ac:spMkLst>
        </pc:spChg>
        <pc:spChg chg="add mod">
          <ac:chgData name="Douiki, Hind" userId="55f111b2-c425-481e-bdce-d9b1951ccae6" providerId="ADAL" clId="{7F7B5AA1-5B04-411E-88AA-D9FAA971F9FB}" dt="2021-01-19T03:38:42.291" v="7492" actId="1076"/>
          <ac:spMkLst>
            <pc:docMk/>
            <pc:sldMk cId="1418411050" sldId="1128"/>
            <ac:spMk id="21" creationId="{24AE6027-28F4-4F82-A459-4F1C38B62CF1}"/>
          </ac:spMkLst>
        </pc:spChg>
        <pc:graphicFrameChg chg="add del mod">
          <ac:chgData name="Douiki, Hind" userId="55f111b2-c425-481e-bdce-d9b1951ccae6" providerId="ADAL" clId="{7F7B5AA1-5B04-411E-88AA-D9FAA971F9FB}" dt="2021-01-14T18:13:32.225" v="5159"/>
          <ac:graphicFrameMkLst>
            <pc:docMk/>
            <pc:sldMk cId="1418411050" sldId="1128"/>
            <ac:graphicFrameMk id="6" creationId="{4DBEAFE2-5F25-4570-A141-7DC042BA4D51}"/>
          </ac:graphicFrameMkLst>
        </pc:graphicFrameChg>
        <pc:graphicFrameChg chg="add del mod">
          <ac:chgData name="Douiki, Hind" userId="55f111b2-c425-481e-bdce-d9b1951ccae6" providerId="ADAL" clId="{7F7B5AA1-5B04-411E-88AA-D9FAA971F9FB}" dt="2021-01-14T18:14:51.612" v="5161"/>
          <ac:graphicFrameMkLst>
            <pc:docMk/>
            <pc:sldMk cId="1418411050" sldId="1128"/>
            <ac:graphicFrameMk id="12" creationId="{B1552932-A870-4488-97CA-E0C9A4C2A199}"/>
          </ac:graphicFrameMkLst>
        </pc:graphicFrameChg>
        <pc:graphicFrameChg chg="add del mod">
          <ac:chgData name="Douiki, Hind" userId="55f111b2-c425-481e-bdce-d9b1951ccae6" providerId="ADAL" clId="{7F7B5AA1-5B04-411E-88AA-D9FAA971F9FB}" dt="2021-01-14T18:15:44.221" v="5163"/>
          <ac:graphicFrameMkLst>
            <pc:docMk/>
            <pc:sldMk cId="1418411050" sldId="1128"/>
            <ac:graphicFrameMk id="16" creationId="{242FB943-DA50-4F75-BA8F-129DC4337067}"/>
          </ac:graphicFrameMkLst>
        </pc:graphicFrameChg>
        <pc:graphicFrameChg chg="add mod modGraphic">
          <ac:chgData name="Douiki, Hind" userId="55f111b2-c425-481e-bdce-d9b1951ccae6" providerId="ADAL" clId="{7F7B5AA1-5B04-411E-88AA-D9FAA971F9FB}" dt="2021-01-17T21:32:59.413" v="6547" actId="14100"/>
          <ac:graphicFrameMkLst>
            <pc:docMk/>
            <pc:sldMk cId="1418411050" sldId="1128"/>
            <ac:graphicFrameMk id="20" creationId="{9E062F81-4521-48D7-9D25-42C9A3D13C47}"/>
          </ac:graphicFrameMkLst>
        </pc:graphicFrameChg>
      </pc:sldChg>
      <pc:sldChg chg="modSp new mod modNotesTx">
        <pc:chgData name="Douiki, Hind" userId="55f111b2-c425-481e-bdce-d9b1951ccae6" providerId="ADAL" clId="{7F7B5AA1-5B04-411E-88AA-D9FAA971F9FB}" dt="2021-01-17T23:16:20.756" v="7447" actId="20577"/>
        <pc:sldMkLst>
          <pc:docMk/>
          <pc:sldMk cId="1650437169" sldId="1129"/>
        </pc:sldMkLst>
        <pc:spChg chg="mod">
          <ac:chgData name="Douiki, Hind" userId="55f111b2-c425-481e-bdce-d9b1951ccae6" providerId="ADAL" clId="{7F7B5AA1-5B04-411E-88AA-D9FAA971F9FB}" dt="2021-01-17T21:33:12.597" v="6548"/>
          <ac:spMkLst>
            <pc:docMk/>
            <pc:sldMk cId="1650437169" sldId="1129"/>
            <ac:spMk id="2" creationId="{532BE67A-0D68-4B60-841B-C7B62A96453B}"/>
          </ac:spMkLst>
        </pc:spChg>
        <pc:spChg chg="mod">
          <ac:chgData name="Douiki, Hind" userId="55f111b2-c425-481e-bdce-d9b1951ccae6" providerId="ADAL" clId="{7F7B5AA1-5B04-411E-88AA-D9FAA971F9FB}" dt="2021-01-14T18:26:03.944" v="5243" actId="20577"/>
          <ac:spMkLst>
            <pc:docMk/>
            <pc:sldMk cId="1650437169" sldId="1129"/>
            <ac:spMk id="3" creationId="{2FD34FBE-AB22-4159-BAAB-6F8123752839}"/>
          </ac:spMkLst>
        </pc:spChg>
      </pc:sldChg>
      <pc:sldChg chg="modSp add mod modNotesTx">
        <pc:chgData name="Douiki, Hind" userId="55f111b2-c425-481e-bdce-d9b1951ccae6" providerId="ADAL" clId="{7F7B5AA1-5B04-411E-88AA-D9FAA971F9FB}" dt="2021-01-17T23:16:25.388" v="7448" actId="20577"/>
        <pc:sldMkLst>
          <pc:docMk/>
          <pc:sldMk cId="1883806214" sldId="1130"/>
        </pc:sldMkLst>
        <pc:spChg chg="mod">
          <ac:chgData name="Douiki, Hind" userId="55f111b2-c425-481e-bdce-d9b1951ccae6" providerId="ADAL" clId="{7F7B5AA1-5B04-411E-88AA-D9FAA971F9FB}" dt="2021-01-17T21:33:24.381" v="6549"/>
          <ac:spMkLst>
            <pc:docMk/>
            <pc:sldMk cId="1883806214" sldId="1130"/>
            <ac:spMk id="2" creationId="{532BE67A-0D68-4B60-841B-C7B62A96453B}"/>
          </ac:spMkLst>
        </pc:spChg>
        <pc:spChg chg="mod">
          <ac:chgData name="Douiki, Hind" userId="55f111b2-c425-481e-bdce-d9b1951ccae6" providerId="ADAL" clId="{7F7B5AA1-5B04-411E-88AA-D9FAA971F9FB}" dt="2021-01-14T18:41:28.301" v="5461" actId="14100"/>
          <ac:spMkLst>
            <pc:docMk/>
            <pc:sldMk cId="1883806214" sldId="1130"/>
            <ac:spMk id="3" creationId="{2FD34FBE-AB22-4159-BAAB-6F8123752839}"/>
          </ac:spMkLst>
        </pc:spChg>
      </pc:sldChg>
      <pc:sldChg chg="modSp add mod modNotesTx">
        <pc:chgData name="Douiki, Hind" userId="55f111b2-c425-481e-bdce-d9b1951ccae6" providerId="ADAL" clId="{7F7B5AA1-5B04-411E-88AA-D9FAA971F9FB}" dt="2021-01-17T23:16:29.744" v="7449" actId="20577"/>
        <pc:sldMkLst>
          <pc:docMk/>
          <pc:sldMk cId="3408913618" sldId="1131"/>
        </pc:sldMkLst>
        <pc:spChg chg="mod">
          <ac:chgData name="Douiki, Hind" userId="55f111b2-c425-481e-bdce-d9b1951ccae6" providerId="ADAL" clId="{7F7B5AA1-5B04-411E-88AA-D9FAA971F9FB}" dt="2021-01-17T21:33:33.477" v="6551" actId="14100"/>
          <ac:spMkLst>
            <pc:docMk/>
            <pc:sldMk cId="3408913618" sldId="1131"/>
            <ac:spMk id="2" creationId="{532BE67A-0D68-4B60-841B-C7B62A96453B}"/>
          </ac:spMkLst>
        </pc:spChg>
        <pc:spChg chg="mod">
          <ac:chgData name="Douiki, Hind" userId="55f111b2-c425-481e-bdce-d9b1951ccae6" providerId="ADAL" clId="{7F7B5AA1-5B04-411E-88AA-D9FAA971F9FB}" dt="2021-01-14T18:41:15.995" v="5460" actId="255"/>
          <ac:spMkLst>
            <pc:docMk/>
            <pc:sldMk cId="3408913618" sldId="1131"/>
            <ac:spMk id="3" creationId="{2FD34FBE-AB22-4159-BAAB-6F8123752839}"/>
          </ac:spMkLst>
        </pc:spChg>
      </pc:sldChg>
      <pc:sldChg chg="modSp new mod">
        <pc:chgData name="Douiki, Hind" userId="55f111b2-c425-481e-bdce-d9b1951ccae6" providerId="ADAL" clId="{7F7B5AA1-5B04-411E-88AA-D9FAA971F9FB}" dt="2021-01-17T21:34:23.762" v="6560" actId="14100"/>
        <pc:sldMkLst>
          <pc:docMk/>
          <pc:sldMk cId="989051382" sldId="1132"/>
        </pc:sldMkLst>
        <pc:spChg chg="mod">
          <ac:chgData name="Douiki, Hind" userId="55f111b2-c425-481e-bdce-d9b1951ccae6" providerId="ADAL" clId="{7F7B5AA1-5B04-411E-88AA-D9FAA971F9FB}" dt="2021-01-17T21:33:41.447" v="6552"/>
          <ac:spMkLst>
            <pc:docMk/>
            <pc:sldMk cId="989051382" sldId="1132"/>
            <ac:spMk id="2" creationId="{669FD7B6-4C7C-4796-B92B-AECB54D0AA44}"/>
          </ac:spMkLst>
        </pc:spChg>
        <pc:spChg chg="mod">
          <ac:chgData name="Douiki, Hind" userId="55f111b2-c425-481e-bdce-d9b1951ccae6" providerId="ADAL" clId="{7F7B5AA1-5B04-411E-88AA-D9FAA971F9FB}" dt="2021-01-17T21:34:23.762" v="6560" actId="14100"/>
          <ac:spMkLst>
            <pc:docMk/>
            <pc:sldMk cId="989051382" sldId="1132"/>
            <ac:spMk id="3" creationId="{5A2F3957-B180-42A0-BE58-BF8D33C5CC54}"/>
          </ac:spMkLst>
        </pc:spChg>
      </pc:sldChg>
      <pc:sldChg chg="modSp add mod">
        <pc:chgData name="Douiki, Hind" userId="55f111b2-c425-481e-bdce-d9b1951ccae6" providerId="ADAL" clId="{7F7B5AA1-5B04-411E-88AA-D9FAA971F9FB}" dt="2021-01-17T21:34:42.501" v="6564" actId="14100"/>
        <pc:sldMkLst>
          <pc:docMk/>
          <pc:sldMk cId="3683193453" sldId="1133"/>
        </pc:sldMkLst>
        <pc:spChg chg="mod">
          <ac:chgData name="Douiki, Hind" userId="55f111b2-c425-481e-bdce-d9b1951ccae6" providerId="ADAL" clId="{7F7B5AA1-5B04-411E-88AA-D9FAA971F9FB}" dt="2021-01-17T21:34:05.253" v="6557"/>
          <ac:spMkLst>
            <pc:docMk/>
            <pc:sldMk cId="3683193453" sldId="1133"/>
            <ac:spMk id="2" creationId="{669FD7B6-4C7C-4796-B92B-AECB54D0AA44}"/>
          </ac:spMkLst>
        </pc:spChg>
        <pc:spChg chg="mod">
          <ac:chgData name="Douiki, Hind" userId="55f111b2-c425-481e-bdce-d9b1951ccae6" providerId="ADAL" clId="{7F7B5AA1-5B04-411E-88AA-D9FAA971F9FB}" dt="2021-01-17T21:34:42.501" v="6564" actId="14100"/>
          <ac:spMkLst>
            <pc:docMk/>
            <pc:sldMk cId="3683193453" sldId="1133"/>
            <ac:spMk id="3" creationId="{5A2F3957-B180-42A0-BE58-BF8D33C5CC54}"/>
          </ac:spMkLst>
        </pc:spChg>
      </pc:sldChg>
      <pc:sldChg chg="modSp add mod">
        <pc:chgData name="Douiki, Hind" userId="55f111b2-c425-481e-bdce-d9b1951ccae6" providerId="ADAL" clId="{7F7B5AA1-5B04-411E-88AA-D9FAA971F9FB}" dt="2021-01-14T19:40:18.277" v="5587" actId="14100"/>
        <pc:sldMkLst>
          <pc:docMk/>
          <pc:sldMk cId="1723739122" sldId="1134"/>
        </pc:sldMkLst>
        <pc:spChg chg="mod">
          <ac:chgData name="Douiki, Hind" userId="55f111b2-c425-481e-bdce-d9b1951ccae6" providerId="ADAL" clId="{7F7B5AA1-5B04-411E-88AA-D9FAA971F9FB}" dt="2021-01-14T19:40:18.277" v="5587" actId="14100"/>
          <ac:spMkLst>
            <pc:docMk/>
            <pc:sldMk cId="1723739122" sldId="1134"/>
            <ac:spMk id="2" creationId="{00000000-0000-0000-0000-000000000000}"/>
          </ac:spMkLst>
        </pc:spChg>
      </pc:sldChg>
      <pc:sldChg chg="addSp delSp modSp new mod">
        <pc:chgData name="Douiki, Hind" userId="55f111b2-c425-481e-bdce-d9b1951ccae6" providerId="ADAL" clId="{7F7B5AA1-5B04-411E-88AA-D9FAA971F9FB}" dt="2021-01-17T21:39:45.712" v="6612" actId="14100"/>
        <pc:sldMkLst>
          <pc:docMk/>
          <pc:sldMk cId="3978756232" sldId="1135"/>
        </pc:sldMkLst>
        <pc:spChg chg="mod">
          <ac:chgData name="Douiki, Hind" userId="55f111b2-c425-481e-bdce-d9b1951ccae6" providerId="ADAL" clId="{7F7B5AA1-5B04-411E-88AA-D9FAA971F9FB}" dt="2021-01-17T21:39:45.712" v="6612" actId="14100"/>
          <ac:spMkLst>
            <pc:docMk/>
            <pc:sldMk cId="3978756232" sldId="1135"/>
            <ac:spMk id="2" creationId="{0A9AB300-878A-4F09-B86D-B7FCCD942081}"/>
          </ac:spMkLst>
        </pc:spChg>
        <pc:spChg chg="add del">
          <ac:chgData name="Douiki, Hind" userId="55f111b2-c425-481e-bdce-d9b1951ccae6" providerId="ADAL" clId="{7F7B5AA1-5B04-411E-88AA-D9FAA971F9FB}" dt="2021-01-14T19:43:10.195" v="5591"/>
          <ac:spMkLst>
            <pc:docMk/>
            <pc:sldMk cId="3978756232" sldId="1135"/>
            <ac:spMk id="3" creationId="{17714BD1-A53D-4199-865C-E81DCFDCC4A4}"/>
          </ac:spMkLst>
        </pc:spChg>
        <pc:spChg chg="add del mod">
          <ac:chgData name="Douiki, Hind" userId="55f111b2-c425-481e-bdce-d9b1951ccae6" providerId="ADAL" clId="{7F7B5AA1-5B04-411E-88AA-D9FAA971F9FB}" dt="2021-01-14T19:41:29.673" v="5590"/>
          <ac:spMkLst>
            <pc:docMk/>
            <pc:sldMk cId="3978756232" sldId="1135"/>
            <ac:spMk id="7" creationId="{5BF5B477-EAB1-49A9-85AD-0C7F02598767}"/>
          </ac:spMkLst>
        </pc:spChg>
        <pc:spChg chg="add del mod">
          <ac:chgData name="Douiki, Hind" userId="55f111b2-c425-481e-bdce-d9b1951ccae6" providerId="ADAL" clId="{7F7B5AA1-5B04-411E-88AA-D9FAA971F9FB}" dt="2021-01-14T19:41:29.673" v="5590"/>
          <ac:spMkLst>
            <pc:docMk/>
            <pc:sldMk cId="3978756232" sldId="1135"/>
            <ac:spMk id="8" creationId="{A441E5E9-4A02-45A1-902E-0044DF340652}"/>
          </ac:spMkLst>
        </pc:spChg>
        <pc:spChg chg="add del mod">
          <ac:chgData name="Douiki, Hind" userId="55f111b2-c425-481e-bdce-d9b1951ccae6" providerId="ADAL" clId="{7F7B5AA1-5B04-411E-88AA-D9FAA971F9FB}" dt="2021-01-14T19:41:29.673" v="5590"/>
          <ac:spMkLst>
            <pc:docMk/>
            <pc:sldMk cId="3978756232" sldId="1135"/>
            <ac:spMk id="9" creationId="{198FC835-0552-4A80-8871-0E0A97AFDEDE}"/>
          </ac:spMkLst>
        </pc:spChg>
        <pc:spChg chg="add mod">
          <ac:chgData name="Douiki, Hind" userId="55f111b2-c425-481e-bdce-d9b1951ccae6" providerId="ADAL" clId="{7F7B5AA1-5B04-411E-88AA-D9FAA971F9FB}" dt="2021-01-14T19:43:20.661" v="5594" actId="14100"/>
          <ac:spMkLst>
            <pc:docMk/>
            <pc:sldMk cId="3978756232" sldId="1135"/>
            <ac:spMk id="11" creationId="{47E18119-C847-4817-BA9C-AEA42455EAD3}"/>
          </ac:spMkLst>
        </pc:spChg>
        <pc:graphicFrameChg chg="add del mod">
          <ac:chgData name="Douiki, Hind" userId="55f111b2-c425-481e-bdce-d9b1951ccae6" providerId="ADAL" clId="{7F7B5AA1-5B04-411E-88AA-D9FAA971F9FB}" dt="2021-01-14T19:41:29.673" v="5590"/>
          <ac:graphicFrameMkLst>
            <pc:docMk/>
            <pc:sldMk cId="3978756232" sldId="1135"/>
            <ac:graphicFrameMk id="6" creationId="{4F9DAF1B-82CC-4B39-BE6D-5998F68ACE1F}"/>
          </ac:graphicFrameMkLst>
        </pc:graphicFrameChg>
        <pc:graphicFrameChg chg="add mod modGraphic">
          <ac:chgData name="Douiki, Hind" userId="55f111b2-c425-481e-bdce-d9b1951ccae6" providerId="ADAL" clId="{7F7B5AA1-5B04-411E-88AA-D9FAA971F9FB}" dt="2021-01-14T19:45:00.990" v="5607" actId="207"/>
          <ac:graphicFrameMkLst>
            <pc:docMk/>
            <pc:sldMk cId="3978756232" sldId="1135"/>
            <ac:graphicFrameMk id="10" creationId="{341F5077-CCA8-451E-98B9-63C9D84AE3EE}"/>
          </ac:graphicFrameMkLst>
        </pc:graphicFrameChg>
      </pc:sldChg>
      <pc:sldChg chg="modSp new mod">
        <pc:chgData name="Douiki, Hind" userId="55f111b2-c425-481e-bdce-d9b1951ccae6" providerId="ADAL" clId="{7F7B5AA1-5B04-411E-88AA-D9FAA971F9FB}" dt="2021-01-17T21:40:48.612" v="6622" actId="255"/>
        <pc:sldMkLst>
          <pc:docMk/>
          <pc:sldMk cId="3471205749" sldId="1136"/>
        </pc:sldMkLst>
        <pc:spChg chg="mod">
          <ac:chgData name="Douiki, Hind" userId="55f111b2-c425-481e-bdce-d9b1951ccae6" providerId="ADAL" clId="{7F7B5AA1-5B04-411E-88AA-D9FAA971F9FB}" dt="2021-01-17T21:40:00.876" v="6613"/>
          <ac:spMkLst>
            <pc:docMk/>
            <pc:sldMk cId="3471205749" sldId="1136"/>
            <ac:spMk id="2" creationId="{801CCEA8-4C34-456C-8F5F-D70EC22A41DA}"/>
          </ac:spMkLst>
        </pc:spChg>
        <pc:spChg chg="mod">
          <ac:chgData name="Douiki, Hind" userId="55f111b2-c425-481e-bdce-d9b1951ccae6" providerId="ADAL" clId="{7F7B5AA1-5B04-411E-88AA-D9FAA971F9FB}" dt="2021-01-17T21:40:48.612" v="6622" actId="255"/>
          <ac:spMkLst>
            <pc:docMk/>
            <pc:sldMk cId="3471205749" sldId="1136"/>
            <ac:spMk id="3" creationId="{E1CE0954-C6AA-499C-AEBE-0671C24ED5B3}"/>
          </ac:spMkLst>
        </pc:spChg>
      </pc:sldChg>
      <pc:sldChg chg="modSp add mod">
        <pc:chgData name="Douiki, Hind" userId="55f111b2-c425-481e-bdce-d9b1951ccae6" providerId="ADAL" clId="{7F7B5AA1-5B04-411E-88AA-D9FAA971F9FB}" dt="2021-01-17T21:41:13.095" v="6627" actId="207"/>
        <pc:sldMkLst>
          <pc:docMk/>
          <pc:sldMk cId="3181266740" sldId="1137"/>
        </pc:sldMkLst>
        <pc:spChg chg="mod">
          <ac:chgData name="Douiki, Hind" userId="55f111b2-c425-481e-bdce-d9b1951ccae6" providerId="ADAL" clId="{7F7B5AA1-5B04-411E-88AA-D9FAA971F9FB}" dt="2021-01-17T21:40:59.742" v="6623"/>
          <ac:spMkLst>
            <pc:docMk/>
            <pc:sldMk cId="3181266740" sldId="1137"/>
            <ac:spMk id="2" creationId="{801CCEA8-4C34-456C-8F5F-D70EC22A41DA}"/>
          </ac:spMkLst>
        </pc:spChg>
        <pc:spChg chg="mod">
          <ac:chgData name="Douiki, Hind" userId="55f111b2-c425-481e-bdce-d9b1951ccae6" providerId="ADAL" clId="{7F7B5AA1-5B04-411E-88AA-D9FAA971F9FB}" dt="2021-01-17T21:41:13.095" v="6627" actId="207"/>
          <ac:spMkLst>
            <pc:docMk/>
            <pc:sldMk cId="3181266740" sldId="1137"/>
            <ac:spMk id="3" creationId="{E1CE0954-C6AA-499C-AEBE-0671C24ED5B3}"/>
          </ac:spMkLst>
        </pc:spChg>
      </pc:sldChg>
      <pc:sldChg chg="modSp add mod">
        <pc:chgData name="Douiki, Hind" userId="55f111b2-c425-481e-bdce-d9b1951ccae6" providerId="ADAL" clId="{7F7B5AA1-5B04-411E-88AA-D9FAA971F9FB}" dt="2021-01-17T19:36:04.616" v="5676" actId="14100"/>
        <pc:sldMkLst>
          <pc:docMk/>
          <pc:sldMk cId="2822350432" sldId="1138"/>
        </pc:sldMkLst>
        <pc:spChg chg="mod">
          <ac:chgData name="Douiki, Hind" userId="55f111b2-c425-481e-bdce-d9b1951ccae6" providerId="ADAL" clId="{7F7B5AA1-5B04-411E-88AA-D9FAA971F9FB}" dt="2021-01-17T19:36:04.616" v="5676" actId="14100"/>
          <ac:spMkLst>
            <pc:docMk/>
            <pc:sldMk cId="2822350432" sldId="1138"/>
            <ac:spMk id="2" creationId="{00000000-0000-0000-0000-000000000000}"/>
          </ac:spMkLst>
        </pc:spChg>
      </pc:sldChg>
      <pc:sldChg chg="add del">
        <pc:chgData name="Douiki, Hind" userId="55f111b2-c425-481e-bdce-d9b1951ccae6" providerId="ADAL" clId="{7F7B5AA1-5B04-411E-88AA-D9FAA971F9FB}" dt="2021-01-17T19:35:42.215" v="5643" actId="2696"/>
        <pc:sldMkLst>
          <pc:docMk/>
          <pc:sldMk cId="4081378527" sldId="1138"/>
        </pc:sldMkLst>
      </pc:sldChg>
      <pc:sldChg chg="addSp delSp modSp new mod">
        <pc:chgData name="Douiki, Hind" userId="55f111b2-c425-481e-bdce-d9b1951ccae6" providerId="ADAL" clId="{7F7B5AA1-5B04-411E-88AA-D9FAA971F9FB}" dt="2021-01-17T23:18:57.038" v="7459" actId="14100"/>
        <pc:sldMkLst>
          <pc:docMk/>
          <pc:sldMk cId="14248625" sldId="1139"/>
        </pc:sldMkLst>
        <pc:spChg chg="mod">
          <ac:chgData name="Douiki, Hind" userId="55f111b2-c425-481e-bdce-d9b1951ccae6" providerId="ADAL" clId="{7F7B5AA1-5B04-411E-88AA-D9FAA971F9FB}" dt="2021-01-17T22:38:39.584" v="7213" actId="14100"/>
          <ac:spMkLst>
            <pc:docMk/>
            <pc:sldMk cId="14248625" sldId="1139"/>
            <ac:spMk id="2" creationId="{76950420-B3B3-401B-A1BF-1ED22115053D}"/>
          </ac:spMkLst>
        </pc:spChg>
        <pc:spChg chg="del">
          <ac:chgData name="Douiki, Hind" userId="55f111b2-c425-481e-bdce-d9b1951ccae6" providerId="ADAL" clId="{7F7B5AA1-5B04-411E-88AA-D9FAA971F9FB}" dt="2021-01-17T19:39:01.165" v="5678"/>
          <ac:spMkLst>
            <pc:docMk/>
            <pc:sldMk cId="14248625" sldId="1139"/>
            <ac:spMk id="3" creationId="{FF84C6A7-C90A-4E92-A008-52BF18E934FA}"/>
          </ac:spMkLst>
        </pc:spChg>
        <pc:spChg chg="mod">
          <ac:chgData name="Douiki, Hind" userId="55f111b2-c425-481e-bdce-d9b1951ccae6" providerId="ADAL" clId="{7F7B5AA1-5B04-411E-88AA-D9FAA971F9FB}" dt="2021-01-17T23:18:50.143" v="7458" actId="14100"/>
          <ac:spMkLst>
            <pc:docMk/>
            <pc:sldMk cId="14248625" sldId="1139"/>
            <ac:spMk id="5" creationId="{B92B8F78-260C-4CEF-8C01-7AB449797525}"/>
          </ac:spMkLst>
        </pc:spChg>
        <pc:spChg chg="add mod">
          <ac:chgData name="Douiki, Hind" userId="55f111b2-c425-481e-bdce-d9b1951ccae6" providerId="ADAL" clId="{7F7B5AA1-5B04-411E-88AA-D9FAA971F9FB}" dt="2021-01-17T19:39:17.384" v="5679" actId="14100"/>
          <ac:spMkLst>
            <pc:docMk/>
            <pc:sldMk cId="14248625" sldId="1139"/>
            <ac:spMk id="7" creationId="{4D3954CC-8881-4F31-8D2A-03670C10263A}"/>
          </ac:spMkLst>
        </pc:spChg>
        <pc:graphicFrameChg chg="add mod modGraphic">
          <ac:chgData name="Douiki, Hind" userId="55f111b2-c425-481e-bdce-d9b1951ccae6" providerId="ADAL" clId="{7F7B5AA1-5B04-411E-88AA-D9FAA971F9FB}" dt="2021-01-17T23:18:57.038" v="7459" actId="14100"/>
          <ac:graphicFrameMkLst>
            <pc:docMk/>
            <pc:sldMk cId="14248625" sldId="1139"/>
            <ac:graphicFrameMk id="6" creationId="{60D54951-3052-4821-811A-75A43C05C83B}"/>
          </ac:graphicFrameMkLst>
        </pc:graphicFrameChg>
      </pc:sldChg>
      <pc:sldChg chg="addSp delSp modSp new mod">
        <pc:chgData name="Douiki, Hind" userId="55f111b2-c425-481e-bdce-d9b1951ccae6" providerId="ADAL" clId="{7F7B5AA1-5B04-411E-88AA-D9FAA971F9FB}" dt="2021-01-17T22:38:43.198" v="7214"/>
        <pc:sldMkLst>
          <pc:docMk/>
          <pc:sldMk cId="3276734859" sldId="1140"/>
        </pc:sldMkLst>
        <pc:spChg chg="mod">
          <ac:chgData name="Douiki, Hind" userId="55f111b2-c425-481e-bdce-d9b1951ccae6" providerId="ADAL" clId="{7F7B5AA1-5B04-411E-88AA-D9FAA971F9FB}" dt="2021-01-17T22:38:43.198" v="7214"/>
          <ac:spMkLst>
            <pc:docMk/>
            <pc:sldMk cId="3276734859" sldId="1140"/>
            <ac:spMk id="2" creationId="{37C222E1-372D-4F77-B78A-621C6746F795}"/>
          </ac:spMkLst>
        </pc:spChg>
        <pc:spChg chg="del">
          <ac:chgData name="Douiki, Hind" userId="55f111b2-c425-481e-bdce-d9b1951ccae6" providerId="ADAL" clId="{7F7B5AA1-5B04-411E-88AA-D9FAA971F9FB}" dt="2021-01-17T19:46:27.380" v="5706"/>
          <ac:spMkLst>
            <pc:docMk/>
            <pc:sldMk cId="3276734859" sldId="1140"/>
            <ac:spMk id="3" creationId="{89AE5D6D-9973-4C04-A017-DC8878F457BF}"/>
          </ac:spMkLst>
        </pc:spChg>
        <pc:graphicFrameChg chg="add mod modGraphic">
          <ac:chgData name="Douiki, Hind" userId="55f111b2-c425-481e-bdce-d9b1951ccae6" providerId="ADAL" clId="{7F7B5AA1-5B04-411E-88AA-D9FAA971F9FB}" dt="2021-01-17T22:38:23.972" v="7211" actId="14100"/>
          <ac:graphicFrameMkLst>
            <pc:docMk/>
            <pc:sldMk cId="3276734859" sldId="1140"/>
            <ac:graphicFrameMk id="6" creationId="{00552174-756D-4947-A72D-91F785038451}"/>
          </ac:graphicFrameMkLst>
        </pc:graphicFrameChg>
      </pc:sldChg>
      <pc:sldChg chg="addSp delSp modSp new mod">
        <pc:chgData name="Douiki, Hind" userId="55f111b2-c425-481e-bdce-d9b1951ccae6" providerId="ADAL" clId="{7F7B5AA1-5B04-411E-88AA-D9FAA971F9FB}" dt="2021-01-17T22:38:47.710" v="7215"/>
        <pc:sldMkLst>
          <pc:docMk/>
          <pc:sldMk cId="2237862349" sldId="1141"/>
        </pc:sldMkLst>
        <pc:spChg chg="mod">
          <ac:chgData name="Douiki, Hind" userId="55f111b2-c425-481e-bdce-d9b1951ccae6" providerId="ADAL" clId="{7F7B5AA1-5B04-411E-88AA-D9FAA971F9FB}" dt="2021-01-17T22:38:47.710" v="7215"/>
          <ac:spMkLst>
            <pc:docMk/>
            <pc:sldMk cId="2237862349" sldId="1141"/>
            <ac:spMk id="2" creationId="{637CA6F4-AC8E-4874-BFD2-63C34D5C3FE2}"/>
          </ac:spMkLst>
        </pc:spChg>
        <pc:spChg chg="del">
          <ac:chgData name="Douiki, Hind" userId="55f111b2-c425-481e-bdce-d9b1951ccae6" providerId="ADAL" clId="{7F7B5AA1-5B04-411E-88AA-D9FAA971F9FB}" dt="2021-01-17T19:48:22.154" v="5717"/>
          <ac:spMkLst>
            <pc:docMk/>
            <pc:sldMk cId="2237862349" sldId="1141"/>
            <ac:spMk id="3" creationId="{81A63258-FA73-4DF5-8C2D-89D6CD8D3242}"/>
          </ac:spMkLst>
        </pc:spChg>
        <pc:graphicFrameChg chg="add mod modGraphic">
          <ac:chgData name="Douiki, Hind" userId="55f111b2-c425-481e-bdce-d9b1951ccae6" providerId="ADAL" clId="{7F7B5AA1-5B04-411E-88AA-D9FAA971F9FB}" dt="2021-01-17T19:50:26.187" v="5735" actId="207"/>
          <ac:graphicFrameMkLst>
            <pc:docMk/>
            <pc:sldMk cId="2237862349" sldId="1141"/>
            <ac:graphicFrameMk id="6" creationId="{EC159846-FA24-47A8-9E6A-0D1C419BED09}"/>
          </ac:graphicFrameMkLst>
        </pc:graphicFrameChg>
      </pc:sldChg>
      <pc:sldChg chg="modSp new mod modNotesTx">
        <pc:chgData name="Douiki, Hind" userId="55f111b2-c425-481e-bdce-d9b1951ccae6" providerId="ADAL" clId="{7F7B5AA1-5B04-411E-88AA-D9FAA971F9FB}" dt="2021-01-17T23:20:04.275" v="7460" actId="20577"/>
        <pc:sldMkLst>
          <pc:docMk/>
          <pc:sldMk cId="3773985450" sldId="1142"/>
        </pc:sldMkLst>
        <pc:spChg chg="mod">
          <ac:chgData name="Douiki, Hind" userId="55f111b2-c425-481e-bdce-d9b1951ccae6" providerId="ADAL" clId="{7F7B5AA1-5B04-411E-88AA-D9FAA971F9FB}" dt="2021-01-17T22:38:55.179" v="7216"/>
          <ac:spMkLst>
            <pc:docMk/>
            <pc:sldMk cId="3773985450" sldId="1142"/>
            <ac:spMk id="2" creationId="{EA2C3FB1-0914-4896-A92C-4B1C8AE04290}"/>
          </ac:spMkLst>
        </pc:spChg>
        <pc:spChg chg="mod">
          <ac:chgData name="Douiki, Hind" userId="55f111b2-c425-481e-bdce-d9b1951ccae6" providerId="ADAL" clId="{7F7B5AA1-5B04-411E-88AA-D9FAA971F9FB}" dt="2021-01-17T22:39:29.706" v="7223" actId="255"/>
          <ac:spMkLst>
            <pc:docMk/>
            <pc:sldMk cId="3773985450" sldId="1142"/>
            <ac:spMk id="3" creationId="{6A265CA2-4F30-457C-AE01-089F8E94D1D2}"/>
          </ac:spMkLst>
        </pc:spChg>
      </pc:sldChg>
      <pc:sldChg chg="modSp add mod modNotesTx">
        <pc:chgData name="Douiki, Hind" userId="55f111b2-c425-481e-bdce-d9b1951ccae6" providerId="ADAL" clId="{7F7B5AA1-5B04-411E-88AA-D9FAA971F9FB}" dt="2021-01-17T23:20:10.297" v="7461" actId="20577"/>
        <pc:sldMkLst>
          <pc:docMk/>
          <pc:sldMk cId="2394911277" sldId="1143"/>
        </pc:sldMkLst>
        <pc:spChg chg="mod">
          <ac:chgData name="Douiki, Hind" userId="55f111b2-c425-481e-bdce-d9b1951ccae6" providerId="ADAL" clId="{7F7B5AA1-5B04-411E-88AA-D9FAA971F9FB}" dt="2021-01-17T22:38:58.908" v="7217"/>
          <ac:spMkLst>
            <pc:docMk/>
            <pc:sldMk cId="2394911277" sldId="1143"/>
            <ac:spMk id="2" creationId="{EA2C3FB1-0914-4896-A92C-4B1C8AE04290}"/>
          </ac:spMkLst>
        </pc:spChg>
        <pc:spChg chg="mod">
          <ac:chgData name="Douiki, Hind" userId="55f111b2-c425-481e-bdce-d9b1951ccae6" providerId="ADAL" clId="{7F7B5AA1-5B04-411E-88AA-D9FAA971F9FB}" dt="2021-01-17T22:39:48.358" v="7227" actId="13926"/>
          <ac:spMkLst>
            <pc:docMk/>
            <pc:sldMk cId="2394911277" sldId="1143"/>
            <ac:spMk id="3" creationId="{6A265CA2-4F30-457C-AE01-089F8E94D1D2}"/>
          </ac:spMkLst>
        </pc:spChg>
      </pc:sldChg>
      <pc:sldChg chg="modSp add mod modNotesTx">
        <pc:chgData name="Douiki, Hind" userId="55f111b2-c425-481e-bdce-d9b1951ccae6" providerId="ADAL" clId="{7F7B5AA1-5B04-411E-88AA-D9FAA971F9FB}" dt="2021-01-17T23:20:16.502" v="7462" actId="20577"/>
        <pc:sldMkLst>
          <pc:docMk/>
          <pc:sldMk cId="2088042145" sldId="1144"/>
        </pc:sldMkLst>
        <pc:spChg chg="mod">
          <ac:chgData name="Douiki, Hind" userId="55f111b2-c425-481e-bdce-d9b1951ccae6" providerId="ADAL" clId="{7F7B5AA1-5B04-411E-88AA-D9FAA971F9FB}" dt="2021-01-17T22:39:02.168" v="7218"/>
          <ac:spMkLst>
            <pc:docMk/>
            <pc:sldMk cId="2088042145" sldId="1144"/>
            <ac:spMk id="2" creationId="{EA2C3FB1-0914-4896-A92C-4B1C8AE04290}"/>
          </ac:spMkLst>
        </pc:spChg>
        <pc:spChg chg="mod">
          <ac:chgData name="Douiki, Hind" userId="55f111b2-c425-481e-bdce-d9b1951ccae6" providerId="ADAL" clId="{7F7B5AA1-5B04-411E-88AA-D9FAA971F9FB}" dt="2021-01-17T22:41:10.086" v="7245" actId="20577"/>
          <ac:spMkLst>
            <pc:docMk/>
            <pc:sldMk cId="2088042145" sldId="1144"/>
            <ac:spMk id="3" creationId="{6A265CA2-4F30-457C-AE01-089F8E94D1D2}"/>
          </ac:spMkLst>
        </pc:spChg>
      </pc:sldChg>
      <pc:sldChg chg="modSp new mod">
        <pc:chgData name="Douiki, Hind" userId="55f111b2-c425-481e-bdce-d9b1951ccae6" providerId="ADAL" clId="{7F7B5AA1-5B04-411E-88AA-D9FAA971F9FB}" dt="2021-01-17T22:41:37.247" v="7252" actId="14100"/>
        <pc:sldMkLst>
          <pc:docMk/>
          <pc:sldMk cId="3584657500" sldId="1145"/>
        </pc:sldMkLst>
        <pc:spChg chg="mod">
          <ac:chgData name="Douiki, Hind" userId="55f111b2-c425-481e-bdce-d9b1951ccae6" providerId="ADAL" clId="{7F7B5AA1-5B04-411E-88AA-D9FAA971F9FB}" dt="2021-01-17T22:39:05.664" v="7219"/>
          <ac:spMkLst>
            <pc:docMk/>
            <pc:sldMk cId="3584657500" sldId="1145"/>
            <ac:spMk id="2" creationId="{CB41398C-C627-4BDF-9C17-5D648D0C3BD0}"/>
          </ac:spMkLst>
        </pc:spChg>
        <pc:spChg chg="mod">
          <ac:chgData name="Douiki, Hind" userId="55f111b2-c425-481e-bdce-d9b1951ccae6" providerId="ADAL" clId="{7F7B5AA1-5B04-411E-88AA-D9FAA971F9FB}" dt="2021-01-17T22:41:37.247" v="7252" actId="14100"/>
          <ac:spMkLst>
            <pc:docMk/>
            <pc:sldMk cId="3584657500" sldId="1145"/>
            <ac:spMk id="3" creationId="{E77CE996-33AB-47DF-91E1-318C51ACA87A}"/>
          </ac:spMkLst>
        </pc:spChg>
      </pc:sldChg>
      <pc:sldChg chg="modSp new del mod">
        <pc:chgData name="Douiki, Hind" userId="55f111b2-c425-481e-bdce-d9b1951ccae6" providerId="ADAL" clId="{7F7B5AA1-5B04-411E-88AA-D9FAA971F9FB}" dt="2021-01-17T22:41:42.589" v="7253" actId="2696"/>
        <pc:sldMkLst>
          <pc:docMk/>
          <pc:sldMk cId="909064625" sldId="1146"/>
        </pc:sldMkLst>
        <pc:spChg chg="mod">
          <ac:chgData name="Douiki, Hind" userId="55f111b2-c425-481e-bdce-d9b1951ccae6" providerId="ADAL" clId="{7F7B5AA1-5B04-411E-88AA-D9FAA971F9FB}" dt="2021-01-17T22:39:08.910" v="7220"/>
          <ac:spMkLst>
            <pc:docMk/>
            <pc:sldMk cId="909064625" sldId="1146"/>
            <ac:spMk id="2" creationId="{A4215E1D-459B-43C2-B519-C3D2E6F86C71}"/>
          </ac:spMkLst>
        </pc:spChg>
        <pc:spChg chg="mod">
          <ac:chgData name="Douiki, Hind" userId="55f111b2-c425-481e-bdce-d9b1951ccae6" providerId="ADAL" clId="{7F7B5AA1-5B04-411E-88AA-D9FAA971F9FB}" dt="2021-01-17T22:41:20.412" v="7246" actId="21"/>
          <ac:spMkLst>
            <pc:docMk/>
            <pc:sldMk cId="909064625" sldId="1146"/>
            <ac:spMk id="3" creationId="{7CCCCA50-CFE2-4C3B-AF34-DCCEFFA5FE06}"/>
          </ac:spMkLst>
        </pc:spChg>
      </pc:sldChg>
      <pc:sldChg chg="modSp add mod">
        <pc:chgData name="Douiki, Hind" userId="55f111b2-c425-481e-bdce-d9b1951ccae6" providerId="ADAL" clId="{7F7B5AA1-5B04-411E-88AA-D9FAA971F9FB}" dt="2021-01-17T21:24:35.693" v="6492" actId="20577"/>
        <pc:sldMkLst>
          <pc:docMk/>
          <pc:sldMk cId="766557251" sldId="1147"/>
        </pc:sldMkLst>
        <pc:spChg chg="mod">
          <ac:chgData name="Douiki, Hind" userId="55f111b2-c425-481e-bdce-d9b1951ccae6" providerId="ADAL" clId="{7F7B5AA1-5B04-411E-88AA-D9FAA971F9FB}" dt="2021-01-17T21:24:35.693" v="6492" actId="20577"/>
          <ac:spMkLst>
            <pc:docMk/>
            <pc:sldMk cId="766557251" sldId="1147"/>
            <ac:spMk id="2" creationId="{00000000-0000-0000-0000-000000000000}"/>
          </ac:spMkLst>
        </pc:spChg>
      </pc:sldChg>
      <pc:sldChg chg="modSp new mod">
        <pc:chgData name="Douiki, Hind" userId="55f111b2-c425-481e-bdce-d9b1951ccae6" providerId="ADAL" clId="{7F7B5AA1-5B04-411E-88AA-D9FAA971F9FB}" dt="2021-01-26T17:28:08.258" v="7586" actId="20577"/>
        <pc:sldMkLst>
          <pc:docMk/>
          <pc:sldMk cId="805393442" sldId="1148"/>
        </pc:sldMkLst>
        <pc:spChg chg="mod">
          <ac:chgData name="Douiki, Hind" userId="55f111b2-c425-481e-bdce-d9b1951ccae6" providerId="ADAL" clId="{7F7B5AA1-5B04-411E-88AA-D9FAA971F9FB}" dt="2021-01-17T22:48:04.068" v="7277"/>
          <ac:spMkLst>
            <pc:docMk/>
            <pc:sldMk cId="805393442" sldId="1148"/>
            <ac:spMk id="2" creationId="{AB79FAD6-1187-4004-8E96-506AE43754F4}"/>
          </ac:spMkLst>
        </pc:spChg>
        <pc:spChg chg="mod">
          <ac:chgData name="Douiki, Hind" userId="55f111b2-c425-481e-bdce-d9b1951ccae6" providerId="ADAL" clId="{7F7B5AA1-5B04-411E-88AA-D9FAA971F9FB}" dt="2021-01-26T17:28:08.258" v="7586" actId="20577"/>
          <ac:spMkLst>
            <pc:docMk/>
            <pc:sldMk cId="805393442" sldId="1148"/>
            <ac:spMk id="3" creationId="{1F6227C6-56BF-4F8D-8A17-397874AD06FD}"/>
          </ac:spMkLst>
        </pc:spChg>
      </pc:sldChg>
      <pc:sldChg chg="modSp new mod">
        <pc:chgData name="Douiki, Hind" userId="55f111b2-c425-481e-bdce-d9b1951ccae6" providerId="ADAL" clId="{7F7B5AA1-5B04-411E-88AA-D9FAA971F9FB}" dt="2021-01-17T23:14:09.839" v="7446" actId="20577"/>
        <pc:sldMkLst>
          <pc:docMk/>
          <pc:sldMk cId="4105162533" sldId="1149"/>
        </pc:sldMkLst>
        <pc:spChg chg="mod">
          <ac:chgData name="Douiki, Hind" userId="55f111b2-c425-481e-bdce-d9b1951ccae6" providerId="ADAL" clId="{7F7B5AA1-5B04-411E-88AA-D9FAA971F9FB}" dt="2021-01-17T23:10:31.900" v="7399"/>
          <ac:spMkLst>
            <pc:docMk/>
            <pc:sldMk cId="4105162533" sldId="1149"/>
            <ac:spMk id="2" creationId="{ECF2352F-BA6E-443D-8132-3D69A0BA922B}"/>
          </ac:spMkLst>
        </pc:spChg>
        <pc:spChg chg="mod">
          <ac:chgData name="Douiki, Hind" userId="55f111b2-c425-481e-bdce-d9b1951ccae6" providerId="ADAL" clId="{7F7B5AA1-5B04-411E-88AA-D9FAA971F9FB}" dt="2021-01-17T23:14:09.839" v="7446" actId="20577"/>
          <ac:spMkLst>
            <pc:docMk/>
            <pc:sldMk cId="4105162533" sldId="1149"/>
            <ac:spMk id="3" creationId="{4ECFC6D4-1903-4755-8FD4-F10BE2E1EC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dirty="0">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04040CB3-23F1-405F-9A3D-604F654F55C5}" type="datetimeFigureOut">
              <a:rPr lang="en-US" smtClean="0">
                <a:uFillTx/>
              </a:rPr>
              <a:t>1/26/2021</a:t>
            </a:fld>
            <a:endParaRPr lang="en-US" dirty="0">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dirty="0">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dirty="0">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099BBF5C-CFEE-488C-A627-41F50042DA47}" type="slidenum">
              <a:rPr lang="en-US" smtClean="0">
                <a:uFillTx/>
              </a:rPr>
              <a:t>‹#›</a:t>
            </a:fld>
            <a:endParaRPr lang="en-US" dirty="0">
              <a:uFillTx/>
            </a:endParaRPr>
          </a:p>
        </p:txBody>
      </p:sp>
    </p:spTree>
    <p:extLst>
      <p:ext uri="{BB962C8B-B14F-4D97-AF65-F5344CB8AC3E}">
        <p14:creationId xmlns:p14="http://schemas.microsoft.com/office/powerpoint/2010/main" val="2287304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a:t>
            </a:fld>
            <a:endParaRPr lang="en-US" dirty="0"/>
          </a:p>
        </p:txBody>
      </p:sp>
    </p:spTree>
    <p:extLst>
      <p:ext uri="{BB962C8B-B14F-4D97-AF65-F5344CB8AC3E}">
        <p14:creationId xmlns:p14="http://schemas.microsoft.com/office/powerpoint/2010/main" val="190916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a:p>
            <a:endParaRPr lang="en-US" i="0"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37</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38</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39</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40</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41</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48</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49</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60</a:t>
            </a:fld>
            <a:endParaRPr lang="en-US" dirty="0">
              <a:uFillTx/>
            </a:endParaRPr>
          </a:p>
        </p:txBody>
      </p:sp>
    </p:spTree>
    <p:extLst>
      <p:ext uri="{BB962C8B-B14F-4D97-AF65-F5344CB8AC3E}">
        <p14:creationId xmlns:p14="http://schemas.microsoft.com/office/powerpoint/2010/main" val="414361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75</a:t>
            </a:fld>
            <a:endParaRPr lang="en-US" dirty="0">
              <a:uFillTx/>
            </a:endParaRPr>
          </a:p>
        </p:txBody>
      </p:sp>
    </p:spTree>
    <p:extLst>
      <p:ext uri="{BB962C8B-B14F-4D97-AF65-F5344CB8AC3E}">
        <p14:creationId xmlns:p14="http://schemas.microsoft.com/office/powerpoint/2010/main" val="1038249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83</a:t>
            </a:fld>
            <a:endParaRPr lang="en-US" dirty="0"/>
          </a:p>
        </p:txBody>
      </p:sp>
    </p:spTree>
    <p:extLst>
      <p:ext uri="{BB962C8B-B14F-4D97-AF65-F5344CB8AC3E}">
        <p14:creationId xmlns:p14="http://schemas.microsoft.com/office/powerpoint/2010/main" val="305292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a:t>
            </a:fld>
            <a:endParaRPr lang="en-US" dirty="0"/>
          </a:p>
        </p:txBody>
      </p:sp>
    </p:spTree>
    <p:extLst>
      <p:ext uri="{BB962C8B-B14F-4D97-AF65-F5344CB8AC3E}">
        <p14:creationId xmlns:p14="http://schemas.microsoft.com/office/powerpoint/2010/main" val="276158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85</a:t>
            </a:fld>
            <a:endParaRPr lang="en-US" dirty="0">
              <a:uFillTx/>
            </a:endParaRPr>
          </a:p>
        </p:txBody>
      </p:sp>
    </p:spTree>
    <p:extLst>
      <p:ext uri="{BB962C8B-B14F-4D97-AF65-F5344CB8AC3E}">
        <p14:creationId xmlns:p14="http://schemas.microsoft.com/office/powerpoint/2010/main" val="130978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88</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89</a:t>
            </a:fld>
            <a:endParaRPr lang="en-US" dirty="0"/>
          </a:p>
        </p:txBody>
      </p:sp>
    </p:spTree>
    <p:extLst>
      <p:ext uri="{BB962C8B-B14F-4D97-AF65-F5344CB8AC3E}">
        <p14:creationId xmlns:p14="http://schemas.microsoft.com/office/powerpoint/2010/main" val="717237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90</a:t>
            </a:fld>
            <a:endParaRPr lang="en-US" dirty="0"/>
          </a:p>
        </p:txBody>
      </p:sp>
    </p:spTree>
    <p:extLst>
      <p:ext uri="{BB962C8B-B14F-4D97-AF65-F5344CB8AC3E}">
        <p14:creationId xmlns:p14="http://schemas.microsoft.com/office/powerpoint/2010/main" val="650964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91</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99</a:t>
            </a:fld>
            <a:endParaRPr lang="en-US" dirty="0">
              <a:uFillTx/>
            </a:endParaRPr>
          </a:p>
        </p:txBody>
      </p:sp>
    </p:spTree>
    <p:extLst>
      <p:ext uri="{BB962C8B-B14F-4D97-AF65-F5344CB8AC3E}">
        <p14:creationId xmlns:p14="http://schemas.microsoft.com/office/powerpoint/2010/main" val="951937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104</a:t>
            </a:fld>
            <a:endParaRPr lang="en-US" dirty="0">
              <a:uFillTx/>
            </a:endParaRPr>
          </a:p>
        </p:txBody>
      </p:sp>
    </p:spTree>
    <p:extLst>
      <p:ext uri="{BB962C8B-B14F-4D97-AF65-F5344CB8AC3E}">
        <p14:creationId xmlns:p14="http://schemas.microsoft.com/office/powerpoint/2010/main" val="3998966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105</a:t>
            </a:fld>
            <a:endParaRPr lang="en-US" dirty="0">
              <a:uFillTx/>
            </a:endParaRPr>
          </a:p>
        </p:txBody>
      </p:sp>
    </p:spTree>
    <p:extLst>
      <p:ext uri="{BB962C8B-B14F-4D97-AF65-F5344CB8AC3E}">
        <p14:creationId xmlns:p14="http://schemas.microsoft.com/office/powerpoint/2010/main" val="1088639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106</a:t>
            </a:fld>
            <a:endParaRPr lang="en-US" dirty="0">
              <a:uFillTx/>
            </a:endParaRPr>
          </a:p>
        </p:txBody>
      </p:sp>
    </p:spTree>
    <p:extLst>
      <p:ext uri="{BB962C8B-B14F-4D97-AF65-F5344CB8AC3E}">
        <p14:creationId xmlns:p14="http://schemas.microsoft.com/office/powerpoint/2010/main" val="117805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980000"/>
              </a:solidFill>
              <a:uFillTx/>
              <a:latin typeface="Calibri" charset="0"/>
            </a:endParaRPr>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107</a:t>
            </a:fld>
            <a:endParaRPr lang="en-US" dirty="0">
              <a:uFillTx/>
            </a:endParaRPr>
          </a:p>
        </p:txBody>
      </p:sp>
    </p:spTree>
    <p:extLst>
      <p:ext uri="{BB962C8B-B14F-4D97-AF65-F5344CB8AC3E}">
        <p14:creationId xmlns:p14="http://schemas.microsoft.com/office/powerpoint/2010/main" val="362240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a:t>
            </a:fld>
            <a:endParaRPr lang="en-US" dirty="0"/>
          </a:p>
        </p:txBody>
      </p:sp>
    </p:spTree>
    <p:extLst>
      <p:ext uri="{BB962C8B-B14F-4D97-AF65-F5344CB8AC3E}">
        <p14:creationId xmlns:p14="http://schemas.microsoft.com/office/powerpoint/2010/main" val="1057347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109</a:t>
            </a:fld>
            <a:endParaRPr lang="en-US" dirty="0">
              <a:uFillTx/>
            </a:endParaRPr>
          </a:p>
        </p:txBody>
      </p:sp>
    </p:spTree>
    <p:extLst>
      <p:ext uri="{BB962C8B-B14F-4D97-AF65-F5344CB8AC3E}">
        <p14:creationId xmlns:p14="http://schemas.microsoft.com/office/powerpoint/2010/main" val="2085833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110</a:t>
            </a:fld>
            <a:endParaRPr lang="en-US" dirty="0">
              <a:uFillTx/>
            </a:endParaRPr>
          </a:p>
        </p:txBody>
      </p:sp>
    </p:spTree>
    <p:extLst>
      <p:ext uri="{BB962C8B-B14F-4D97-AF65-F5344CB8AC3E}">
        <p14:creationId xmlns:p14="http://schemas.microsoft.com/office/powerpoint/2010/main" val="3877330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125</a:t>
            </a:fld>
            <a:endParaRPr lang="en-US" dirty="0">
              <a:uFillTx/>
            </a:endParaRPr>
          </a:p>
        </p:txBody>
      </p:sp>
    </p:spTree>
    <p:extLst>
      <p:ext uri="{BB962C8B-B14F-4D97-AF65-F5344CB8AC3E}">
        <p14:creationId xmlns:p14="http://schemas.microsoft.com/office/powerpoint/2010/main" val="1265135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126</a:t>
            </a:fld>
            <a:endParaRPr lang="en-US" dirty="0">
              <a:uFillTx/>
            </a:endParaRPr>
          </a:p>
        </p:txBody>
      </p:sp>
    </p:spTree>
    <p:extLst>
      <p:ext uri="{BB962C8B-B14F-4D97-AF65-F5344CB8AC3E}">
        <p14:creationId xmlns:p14="http://schemas.microsoft.com/office/powerpoint/2010/main" val="856036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129</a:t>
            </a:fld>
            <a:endParaRPr lang="en-US" dirty="0">
              <a:uFillTx/>
            </a:endParaRPr>
          </a:p>
        </p:txBody>
      </p:sp>
    </p:spTree>
    <p:extLst>
      <p:ext uri="{BB962C8B-B14F-4D97-AF65-F5344CB8AC3E}">
        <p14:creationId xmlns:p14="http://schemas.microsoft.com/office/powerpoint/2010/main" val="33909148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134</a:t>
            </a:fld>
            <a:endParaRPr lang="en-US" dirty="0">
              <a:uFillTx/>
            </a:endParaRPr>
          </a:p>
        </p:txBody>
      </p:sp>
    </p:spTree>
    <p:extLst>
      <p:ext uri="{BB962C8B-B14F-4D97-AF65-F5344CB8AC3E}">
        <p14:creationId xmlns:p14="http://schemas.microsoft.com/office/powerpoint/2010/main" val="503524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135</a:t>
            </a:fld>
            <a:endParaRPr lang="en-US" dirty="0">
              <a:uFillTx/>
            </a:endParaRPr>
          </a:p>
        </p:txBody>
      </p:sp>
    </p:spTree>
    <p:extLst>
      <p:ext uri="{BB962C8B-B14F-4D97-AF65-F5344CB8AC3E}">
        <p14:creationId xmlns:p14="http://schemas.microsoft.com/office/powerpoint/2010/main" val="3352928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154</a:t>
            </a:fld>
            <a:endParaRPr lang="en-US" dirty="0">
              <a:uFillTx/>
            </a:endParaRPr>
          </a:p>
        </p:txBody>
      </p:sp>
    </p:spTree>
    <p:extLst>
      <p:ext uri="{BB962C8B-B14F-4D97-AF65-F5344CB8AC3E}">
        <p14:creationId xmlns:p14="http://schemas.microsoft.com/office/powerpoint/2010/main" val="1160866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155</a:t>
            </a:fld>
            <a:endParaRPr lang="en-US" dirty="0">
              <a:uFillTx/>
            </a:endParaRPr>
          </a:p>
        </p:txBody>
      </p:sp>
    </p:spTree>
    <p:extLst>
      <p:ext uri="{BB962C8B-B14F-4D97-AF65-F5344CB8AC3E}">
        <p14:creationId xmlns:p14="http://schemas.microsoft.com/office/powerpoint/2010/main" val="3608897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156</a:t>
            </a:fld>
            <a:endParaRPr lang="en-US" dirty="0">
              <a:uFillTx/>
            </a:endParaRPr>
          </a:p>
        </p:txBody>
      </p:sp>
    </p:spTree>
    <p:extLst>
      <p:ext uri="{BB962C8B-B14F-4D97-AF65-F5344CB8AC3E}">
        <p14:creationId xmlns:p14="http://schemas.microsoft.com/office/powerpoint/2010/main" val="146887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10</a:t>
            </a:fld>
            <a:endParaRPr lang="en-US" dirty="0">
              <a:uFillTx/>
            </a:endParaRPr>
          </a:p>
        </p:txBody>
      </p:sp>
    </p:spTree>
    <p:extLst>
      <p:ext uri="{BB962C8B-B14F-4D97-AF65-F5344CB8AC3E}">
        <p14:creationId xmlns:p14="http://schemas.microsoft.com/office/powerpoint/2010/main" val="3234849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158</a:t>
            </a:fld>
            <a:endParaRPr lang="en-US" dirty="0"/>
          </a:p>
        </p:txBody>
      </p:sp>
    </p:spTree>
    <p:extLst>
      <p:ext uri="{BB962C8B-B14F-4D97-AF65-F5344CB8AC3E}">
        <p14:creationId xmlns:p14="http://schemas.microsoft.com/office/powerpoint/2010/main" val="1685665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159</a:t>
            </a:fld>
            <a:endParaRPr lang="en-US" dirty="0"/>
          </a:p>
        </p:txBody>
      </p:sp>
    </p:spTree>
    <p:extLst>
      <p:ext uri="{BB962C8B-B14F-4D97-AF65-F5344CB8AC3E}">
        <p14:creationId xmlns:p14="http://schemas.microsoft.com/office/powerpoint/2010/main" val="103439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160</a:t>
            </a:fld>
            <a:endParaRPr lang="en-US" altLang="en-US" dirty="0"/>
          </a:p>
        </p:txBody>
      </p:sp>
    </p:spTree>
    <p:extLst>
      <p:ext uri="{BB962C8B-B14F-4D97-AF65-F5344CB8AC3E}">
        <p14:creationId xmlns:p14="http://schemas.microsoft.com/office/powerpoint/2010/main" val="656451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161</a:t>
            </a:fld>
            <a:endParaRPr lang="en-US" altLang="en-US" dirty="0"/>
          </a:p>
        </p:txBody>
      </p:sp>
    </p:spTree>
    <p:extLst>
      <p:ext uri="{BB962C8B-B14F-4D97-AF65-F5344CB8AC3E}">
        <p14:creationId xmlns:p14="http://schemas.microsoft.com/office/powerpoint/2010/main" val="120526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162</a:t>
            </a:fld>
            <a:endParaRPr lang="en-US" altLang="en-US" dirty="0"/>
          </a:p>
        </p:txBody>
      </p:sp>
    </p:spTree>
    <p:extLst>
      <p:ext uri="{BB962C8B-B14F-4D97-AF65-F5344CB8AC3E}">
        <p14:creationId xmlns:p14="http://schemas.microsoft.com/office/powerpoint/2010/main" val="366367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163</a:t>
            </a:fld>
            <a:endParaRPr lang="en-US" altLang="en-US" dirty="0"/>
          </a:p>
        </p:txBody>
      </p:sp>
    </p:spTree>
    <p:extLst>
      <p:ext uri="{BB962C8B-B14F-4D97-AF65-F5344CB8AC3E}">
        <p14:creationId xmlns:p14="http://schemas.microsoft.com/office/powerpoint/2010/main" val="11367166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164</a:t>
            </a:fld>
            <a:endParaRPr lang="en-US" altLang="en-US" dirty="0"/>
          </a:p>
        </p:txBody>
      </p:sp>
    </p:spTree>
    <p:extLst>
      <p:ext uri="{BB962C8B-B14F-4D97-AF65-F5344CB8AC3E}">
        <p14:creationId xmlns:p14="http://schemas.microsoft.com/office/powerpoint/2010/main" val="1421956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165</a:t>
            </a:fld>
            <a:endParaRPr lang="en-US" altLang="en-US" dirty="0"/>
          </a:p>
        </p:txBody>
      </p:sp>
    </p:spTree>
    <p:extLst>
      <p:ext uri="{BB962C8B-B14F-4D97-AF65-F5344CB8AC3E}">
        <p14:creationId xmlns:p14="http://schemas.microsoft.com/office/powerpoint/2010/main" val="2813884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166</a:t>
            </a:fld>
            <a:endParaRPr lang="en-US" altLang="en-US" dirty="0"/>
          </a:p>
        </p:txBody>
      </p:sp>
    </p:spTree>
    <p:extLst>
      <p:ext uri="{BB962C8B-B14F-4D97-AF65-F5344CB8AC3E}">
        <p14:creationId xmlns:p14="http://schemas.microsoft.com/office/powerpoint/2010/main" val="19397007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167</a:t>
            </a:fld>
            <a:endParaRPr lang="en-US" altLang="en-US" dirty="0"/>
          </a:p>
        </p:txBody>
      </p:sp>
    </p:spTree>
    <p:extLst>
      <p:ext uri="{BB962C8B-B14F-4D97-AF65-F5344CB8AC3E}">
        <p14:creationId xmlns:p14="http://schemas.microsoft.com/office/powerpoint/2010/main" val="75547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11</a:t>
            </a:fld>
            <a:endParaRPr lang="en-US" dirty="0">
              <a:uFillTx/>
            </a:endParaRPr>
          </a:p>
        </p:txBody>
      </p:sp>
    </p:spTree>
    <p:extLst>
      <p:ext uri="{BB962C8B-B14F-4D97-AF65-F5344CB8AC3E}">
        <p14:creationId xmlns:p14="http://schemas.microsoft.com/office/powerpoint/2010/main" val="1702969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168</a:t>
            </a:fld>
            <a:endParaRPr lang="en-US" altLang="en-US" dirty="0"/>
          </a:p>
        </p:txBody>
      </p:sp>
    </p:spTree>
    <p:extLst>
      <p:ext uri="{BB962C8B-B14F-4D97-AF65-F5344CB8AC3E}">
        <p14:creationId xmlns:p14="http://schemas.microsoft.com/office/powerpoint/2010/main" val="10893007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169</a:t>
            </a:fld>
            <a:endParaRPr lang="en-US" altLang="en-US" dirty="0"/>
          </a:p>
        </p:txBody>
      </p:sp>
    </p:spTree>
    <p:extLst>
      <p:ext uri="{BB962C8B-B14F-4D97-AF65-F5344CB8AC3E}">
        <p14:creationId xmlns:p14="http://schemas.microsoft.com/office/powerpoint/2010/main" val="32857505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170</a:t>
            </a:fld>
            <a:endParaRPr lang="en-US" altLang="en-US" dirty="0"/>
          </a:p>
        </p:txBody>
      </p:sp>
    </p:spTree>
    <p:extLst>
      <p:ext uri="{BB962C8B-B14F-4D97-AF65-F5344CB8AC3E}">
        <p14:creationId xmlns:p14="http://schemas.microsoft.com/office/powerpoint/2010/main" val="25143435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171</a:t>
            </a:fld>
            <a:endParaRPr lang="en-US" altLang="en-US" dirty="0"/>
          </a:p>
        </p:txBody>
      </p:sp>
    </p:spTree>
    <p:extLst>
      <p:ext uri="{BB962C8B-B14F-4D97-AF65-F5344CB8AC3E}">
        <p14:creationId xmlns:p14="http://schemas.microsoft.com/office/powerpoint/2010/main" val="3874396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172</a:t>
            </a:fld>
            <a:endParaRPr lang="en-US" altLang="en-US" dirty="0"/>
          </a:p>
        </p:txBody>
      </p:sp>
    </p:spTree>
    <p:extLst>
      <p:ext uri="{BB962C8B-B14F-4D97-AF65-F5344CB8AC3E}">
        <p14:creationId xmlns:p14="http://schemas.microsoft.com/office/powerpoint/2010/main" val="9795242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173</a:t>
            </a:fld>
            <a:endParaRPr lang="en-US" altLang="en-US" dirty="0"/>
          </a:p>
        </p:txBody>
      </p:sp>
    </p:spTree>
    <p:extLst>
      <p:ext uri="{BB962C8B-B14F-4D97-AF65-F5344CB8AC3E}">
        <p14:creationId xmlns:p14="http://schemas.microsoft.com/office/powerpoint/2010/main" val="15213480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174</a:t>
            </a:fld>
            <a:endParaRPr lang="en-US" altLang="en-US" dirty="0"/>
          </a:p>
        </p:txBody>
      </p:sp>
    </p:spTree>
    <p:extLst>
      <p:ext uri="{BB962C8B-B14F-4D97-AF65-F5344CB8AC3E}">
        <p14:creationId xmlns:p14="http://schemas.microsoft.com/office/powerpoint/2010/main" val="16327789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175</a:t>
            </a:fld>
            <a:endParaRPr lang="en-US" altLang="en-US" dirty="0"/>
          </a:p>
        </p:txBody>
      </p:sp>
    </p:spTree>
    <p:extLst>
      <p:ext uri="{BB962C8B-B14F-4D97-AF65-F5344CB8AC3E}">
        <p14:creationId xmlns:p14="http://schemas.microsoft.com/office/powerpoint/2010/main" val="3096899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176</a:t>
            </a:fld>
            <a:endParaRPr lang="en-US" altLang="en-US" dirty="0"/>
          </a:p>
        </p:txBody>
      </p:sp>
    </p:spTree>
    <p:extLst>
      <p:ext uri="{BB962C8B-B14F-4D97-AF65-F5344CB8AC3E}">
        <p14:creationId xmlns:p14="http://schemas.microsoft.com/office/powerpoint/2010/main" val="30858403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177</a:t>
            </a:fld>
            <a:endParaRPr lang="en-US" altLang="en-US" dirty="0"/>
          </a:p>
        </p:txBody>
      </p:sp>
    </p:spTree>
    <p:extLst>
      <p:ext uri="{BB962C8B-B14F-4D97-AF65-F5344CB8AC3E}">
        <p14:creationId xmlns:p14="http://schemas.microsoft.com/office/powerpoint/2010/main" val="118283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12</a:t>
            </a:fld>
            <a:endParaRPr lang="en-US" dirty="0">
              <a:uFillTx/>
            </a:endParaRPr>
          </a:p>
        </p:txBody>
      </p:sp>
    </p:spTree>
    <p:extLst>
      <p:ext uri="{BB962C8B-B14F-4D97-AF65-F5344CB8AC3E}">
        <p14:creationId xmlns:p14="http://schemas.microsoft.com/office/powerpoint/2010/main" val="29944477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178</a:t>
            </a:fld>
            <a:endParaRPr lang="en-US" altLang="en-US" dirty="0"/>
          </a:p>
        </p:txBody>
      </p:sp>
    </p:spTree>
    <p:extLst>
      <p:ext uri="{BB962C8B-B14F-4D97-AF65-F5344CB8AC3E}">
        <p14:creationId xmlns:p14="http://schemas.microsoft.com/office/powerpoint/2010/main" val="12103777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179</a:t>
            </a:fld>
            <a:endParaRPr lang="en-US" altLang="en-US" dirty="0"/>
          </a:p>
        </p:txBody>
      </p:sp>
    </p:spTree>
    <p:extLst>
      <p:ext uri="{BB962C8B-B14F-4D97-AF65-F5344CB8AC3E}">
        <p14:creationId xmlns:p14="http://schemas.microsoft.com/office/powerpoint/2010/main" val="29221257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180</a:t>
            </a:fld>
            <a:endParaRPr lang="en-US" altLang="en-US" dirty="0"/>
          </a:p>
        </p:txBody>
      </p:sp>
    </p:spTree>
    <p:extLst>
      <p:ext uri="{BB962C8B-B14F-4D97-AF65-F5344CB8AC3E}">
        <p14:creationId xmlns:p14="http://schemas.microsoft.com/office/powerpoint/2010/main" val="28299028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xfrm>
            <a:off x="406400" y="696913"/>
            <a:ext cx="6197600" cy="3486150"/>
          </a:xfrm>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181</a:t>
            </a:fld>
            <a:endParaRPr lang="en-US" altLang="en-US" dirty="0"/>
          </a:p>
        </p:txBody>
      </p:sp>
    </p:spTree>
    <p:extLst>
      <p:ext uri="{BB962C8B-B14F-4D97-AF65-F5344CB8AC3E}">
        <p14:creationId xmlns:p14="http://schemas.microsoft.com/office/powerpoint/2010/main" val="268594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182</a:t>
            </a:fld>
            <a:endParaRPr lang="en-US" dirty="0"/>
          </a:p>
        </p:txBody>
      </p:sp>
    </p:spTree>
    <p:extLst>
      <p:ext uri="{BB962C8B-B14F-4D97-AF65-F5344CB8AC3E}">
        <p14:creationId xmlns:p14="http://schemas.microsoft.com/office/powerpoint/2010/main" val="30696975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191</a:t>
            </a:fld>
            <a:endParaRPr lang="en-US" dirty="0">
              <a:uFillTx/>
            </a:endParaRPr>
          </a:p>
        </p:txBody>
      </p:sp>
    </p:spTree>
    <p:extLst>
      <p:ext uri="{BB962C8B-B14F-4D97-AF65-F5344CB8AC3E}">
        <p14:creationId xmlns:p14="http://schemas.microsoft.com/office/powerpoint/2010/main" val="13525625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197</a:t>
            </a:fld>
            <a:endParaRPr lang="en-US" dirty="0"/>
          </a:p>
        </p:txBody>
      </p:sp>
    </p:spTree>
    <p:extLst>
      <p:ext uri="{BB962C8B-B14F-4D97-AF65-F5344CB8AC3E}">
        <p14:creationId xmlns:p14="http://schemas.microsoft.com/office/powerpoint/2010/main" val="12273309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198</a:t>
            </a:fld>
            <a:endParaRPr lang="en-US" dirty="0"/>
          </a:p>
        </p:txBody>
      </p:sp>
    </p:spTree>
    <p:extLst>
      <p:ext uri="{BB962C8B-B14F-4D97-AF65-F5344CB8AC3E}">
        <p14:creationId xmlns:p14="http://schemas.microsoft.com/office/powerpoint/2010/main" val="3123393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a:p>
            <a:r>
              <a:rPr lang="en-US" sz="1200" b="0" i="0" u="none" strike="noStrike" kern="1200" baseline="0" dirty="0">
                <a:solidFill>
                  <a:schemeClr val="tx1"/>
                </a:solidFill>
                <a:uFillTx/>
                <a:latin typeface="+mn-lt"/>
                <a:ea typeface="+mn-ea"/>
                <a:cs typeface="+mn-cs"/>
              </a:rPr>
              <a:t> </a:t>
            </a:r>
            <a:endParaRPr lang="en-US" i="0"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20</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25</a:t>
            </a:fld>
            <a:endParaRPr lang="en-US" dirty="0">
              <a:uFillTx/>
            </a:endParaRPr>
          </a:p>
        </p:txBody>
      </p:sp>
    </p:spTree>
    <p:extLst>
      <p:ext uri="{BB962C8B-B14F-4D97-AF65-F5344CB8AC3E}">
        <p14:creationId xmlns:p14="http://schemas.microsoft.com/office/powerpoint/2010/main" val="47770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uFillTx/>
              </a:defRPr>
            </a:pPr>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9C9C71B4-0BE4-46D8-9A18-4A1D7B2ED132}" type="slidenum">
              <a:rPr kumimoji="0" lang="en-US" sz="1200" b="0" i="0" u="none" strike="noStrike" kern="1200" cap="none" spc="0" normalizeH="0" baseline="0" noProof="0" smtClean="0">
                <a:ln>
                  <a:noFill/>
                </a:ln>
                <a:solidFill>
                  <a:srgbClr val="000000"/>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36</a:t>
            </a:fld>
            <a:endParaRPr kumimoji="0" lang="en-US" sz="1200" b="0" i="0" u="none" strike="noStrike" kern="1200" cap="none" spc="0" normalizeH="0" baseline="0" noProof="0" dirty="0">
              <a:ln>
                <a:noFill/>
              </a:ln>
              <a:solidFill>
                <a:srgbClr val="000000"/>
              </a:solidFill>
              <a:effectLst/>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97408" y="2015653"/>
            <a:ext cx="89408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r>
              <a:rPr lang="en-US" dirty="0">
                <a:uFillTx/>
              </a:rPr>
              <a:t>Click to edit Master </a:t>
            </a:r>
            <a:br>
              <a:rPr lang="en-US" dirty="0">
                <a:uFillTx/>
              </a:rPr>
            </a:br>
            <a:r>
              <a:rPr lang="en-US" dirty="0">
                <a:uFillTx/>
              </a:rPr>
              <a:t>title</a:t>
            </a:r>
          </a:p>
        </p:txBody>
      </p:sp>
      <p:sp>
        <p:nvSpPr>
          <p:cNvPr id="6" name="Subtitle 2"/>
          <p:cNvSpPr>
            <a:spLocks noGrp="1"/>
          </p:cNvSpPr>
          <p:nvPr>
            <p:ph type="subTitle" idx="1"/>
          </p:nvPr>
        </p:nvSpPr>
        <p:spPr>
          <a:xfrm>
            <a:off x="609600" y="4114800"/>
            <a:ext cx="6299200" cy="2133600"/>
          </a:xfrm>
          <a:prstGeom prst="rect">
            <a:avLst/>
          </a:prstGeom>
        </p:spPr>
        <p:txBody>
          <a:bodyPr/>
          <a:lstStyle>
            <a:lvl1pPr marL="0" indent="0" algn="l">
              <a:buNone/>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endParaRPr lang="en-US" dirty="0">
              <a:uFillTx/>
            </a:endParaRPr>
          </a:p>
        </p:txBody>
      </p:sp>
      <p:pic>
        <p:nvPicPr>
          <p:cNvPr id="2" name="Picture 1"/>
          <p:cNvPicPr>
            <a:picLocks noChangeAspect="1"/>
          </p:cNvPicPr>
          <p:nvPr/>
        </p:nvPicPr>
        <p:blipFill>
          <a:blip r:embed="rId3" cstate="print"/>
          <a:stretch>
            <a:fillRect/>
          </a:stretch>
        </p:blipFill>
        <p:spPr>
          <a:xfrm>
            <a:off x="304800" y="738617"/>
            <a:ext cx="6197600" cy="126017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8763" y="1371600"/>
            <a:ext cx="7630837"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dirty="0">
                <a:uFillTx/>
              </a:rPr>
              <a:t>Thank You.</a:t>
            </a:r>
          </a:p>
        </p:txBody>
      </p:sp>
      <p:sp>
        <p:nvSpPr>
          <p:cNvPr id="10"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8" name="Picture 7"/>
          <p:cNvPicPr>
            <a:picLocks noChangeAspect="1"/>
          </p:cNvPicPr>
          <p:nvPr/>
        </p:nvPicPr>
        <p:blipFill>
          <a:blip r:embed="rId3" cstate="print"/>
          <a:stretch>
            <a:fillRect/>
          </a:stretch>
        </p:blipFill>
        <p:spPr>
          <a:xfrm>
            <a:off x="99791" y="6019800"/>
            <a:ext cx="2970784" cy="604060"/>
          </a:xfrm>
          <a:prstGeom prst="rect">
            <a:avLst/>
          </a:prstGeom>
        </p:spPr>
      </p:pic>
      <p:sp>
        <p:nvSpPr>
          <p:cNvPr id="7"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711200" y="2036235"/>
            <a:ext cx="10668000" cy="2002365"/>
          </a:xfrm>
          <a:prstGeom prst="rect">
            <a:avLst/>
          </a:prstGeom>
        </p:spPr>
        <p:txBody>
          <a:bodyPr lIns="121917" tIns="60958" rIns="121917" bIns="60958" anchor="b"/>
          <a:lstStyle>
            <a:lvl1pPr>
              <a:defRPr sz="4300">
                <a:solidFill>
                  <a:schemeClr val="accent3"/>
                </a:solidFill>
              </a:defRPr>
            </a:lvl1pPr>
          </a:lstStyle>
          <a:p>
            <a:r>
              <a:rPr lang="en-US"/>
              <a:t>Click to edit Master title style</a:t>
            </a:r>
            <a:endParaRPr lang="en-US" dirty="0"/>
          </a:p>
        </p:txBody>
      </p:sp>
      <p:sp>
        <p:nvSpPr>
          <p:cNvPr id="8" name="Subtitle 8"/>
          <p:cNvSpPr>
            <a:spLocks noGrp="1"/>
          </p:cNvSpPr>
          <p:nvPr>
            <p:ph type="subTitle" idx="1"/>
          </p:nvPr>
        </p:nvSpPr>
        <p:spPr>
          <a:xfrm>
            <a:off x="711200" y="4140200"/>
            <a:ext cx="10677069" cy="1676400"/>
          </a:xfrm>
          <a:prstGeom prst="rect">
            <a:avLst/>
          </a:prstGeom>
        </p:spPr>
        <p:txBody>
          <a:bodyPr lIns="121917" tIns="60958" rIns="121917" bIns="60958"/>
          <a:lstStyle>
            <a:lvl1pPr marL="0" indent="0" algn="ctr">
              <a:buNone/>
              <a:defRPr sz="3500">
                <a:solidFill>
                  <a:schemeClr val="tx1"/>
                </a:solidFill>
              </a:defRPr>
            </a:lvl1pPr>
          </a:lstStyle>
          <a:p>
            <a:r>
              <a:rPr lang="en-US"/>
              <a:t>Click to edit Master subtitle style</a:t>
            </a:r>
            <a:endParaRPr lang="en-US" dirty="0"/>
          </a:p>
        </p:txBody>
      </p:sp>
      <p:sp>
        <p:nvSpPr>
          <p:cNvPr id="10" name="Slide Number Placeholder 5"/>
          <p:cNvSpPr txBox="1">
            <a:spLocks/>
          </p:cNvSpPr>
          <p:nvPr userDrawn="1"/>
        </p:nvSpPr>
        <p:spPr>
          <a:xfrm>
            <a:off x="10889342" y="6354235"/>
            <a:ext cx="997857" cy="360829"/>
          </a:xfrm>
          <a:prstGeom prst="rect">
            <a:avLst/>
          </a:prstGeom>
        </p:spPr>
        <p:txBody>
          <a:bodyPr vert="horz" lIns="121917" tIns="60958" rIns="121917" bIns="60958"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089" y="6309167"/>
            <a:ext cx="1524000" cy="432532"/>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55079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10889342" y="6354235"/>
            <a:ext cx="997857" cy="360829"/>
          </a:xfrm>
          <a:prstGeom prst="rect">
            <a:avLst/>
          </a:prstGeom>
        </p:spPr>
        <p:txBody>
          <a:bodyPr vert="horz" lIns="121917" tIns="60958" rIns="121917" bIns="60958"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729127" y="685800"/>
            <a:ext cx="9753600" cy="3149600"/>
          </a:xfrm>
          <a:prstGeom prst="rect">
            <a:avLst/>
          </a:prstGeom>
        </p:spPr>
        <p:txBody>
          <a:bodyPr lIns="121917" tIns="60958" rIns="121917" bIns="60958" anchor="b"/>
          <a:lstStyle>
            <a:lvl1pPr>
              <a:defRPr sz="43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711200" y="3996560"/>
            <a:ext cx="9753600" cy="1867597"/>
          </a:xfrm>
          <a:prstGeom prst="rect">
            <a:avLst/>
          </a:prstGeom>
        </p:spPr>
        <p:txBody>
          <a:bodyPr lIns="121917" tIns="60958" rIns="121917" bIns="60958"/>
          <a:lstStyle>
            <a:lvl1pPr marL="0" indent="0" algn="ctr">
              <a:buNone/>
              <a:defRPr sz="35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089" y="6309167"/>
            <a:ext cx="1524000" cy="432532"/>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4100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808653"/>
            <a:ext cx="10972800" cy="1752600"/>
          </a:xfrm>
          <a:prstGeom prst="rect">
            <a:avLst/>
          </a:prstGeom>
        </p:spPr>
        <p:txBody>
          <a:bodyPr lIns="121917" tIns="60958" rIns="121917" bIns="60958" anchor="b">
            <a:normAutofit/>
          </a:bodyPr>
          <a:lstStyle>
            <a:lvl1pPr>
              <a:lnSpc>
                <a:spcPts val="4000"/>
              </a:lnSpc>
              <a:spcAft>
                <a:spcPts val="0"/>
              </a:spcAft>
              <a:defRPr sz="4300">
                <a:solidFill>
                  <a:schemeClr val="accent3"/>
                </a:solidFill>
                <a:latin typeface="+mj-lt"/>
              </a:defRPr>
            </a:lvl1pPr>
          </a:lstStyle>
          <a:p>
            <a:r>
              <a:rPr lang="en-US" dirty="0"/>
              <a:t>Click to edit title</a:t>
            </a:r>
          </a:p>
        </p:txBody>
      </p:sp>
      <p:sp>
        <p:nvSpPr>
          <p:cNvPr id="7" name="Rectangle 5"/>
          <p:cNvSpPr>
            <a:spLocks noChangeArrowheads="1"/>
          </p:cNvSpPr>
          <p:nvPr userDrawn="1"/>
        </p:nvSpPr>
        <p:spPr bwMode="auto">
          <a:xfrm>
            <a:off x="0" y="6309165"/>
            <a:ext cx="3759200" cy="548832"/>
          </a:xfrm>
          <a:prstGeom prst="rect">
            <a:avLst/>
          </a:prstGeom>
          <a:solidFill>
            <a:srgbClr val="338DCC"/>
          </a:solidFill>
          <a:ln w="9525">
            <a:noFill/>
            <a:miter lim="800000"/>
            <a:headEnd/>
            <a:tailEnd/>
          </a:ln>
        </p:spPr>
        <p:txBody>
          <a:bodyPr vert="horz" wrap="square" lIns="121917" tIns="60958" rIns="121917" bIns="60958"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7126515" y="6309166"/>
            <a:ext cx="5065487" cy="548833"/>
          </a:xfrm>
          <a:prstGeom prst="rect">
            <a:avLst/>
          </a:prstGeom>
          <a:solidFill>
            <a:srgbClr val="FFCB05"/>
          </a:solidFill>
          <a:ln w="9525">
            <a:noFill/>
            <a:miter lim="800000"/>
            <a:headEnd/>
            <a:tailEnd/>
          </a:ln>
        </p:spPr>
        <p:txBody>
          <a:bodyPr vert="horz" wrap="square" lIns="121917" tIns="60958" rIns="121917" bIns="60958"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3976915" y="6309166"/>
            <a:ext cx="1548383" cy="548833"/>
          </a:xfrm>
          <a:prstGeom prst="rect">
            <a:avLst/>
          </a:prstGeom>
          <a:solidFill>
            <a:srgbClr val="702439"/>
          </a:solidFill>
          <a:ln w="9525">
            <a:solidFill>
              <a:srgbClr val="702439"/>
            </a:solidFill>
            <a:miter lim="800000"/>
            <a:headEnd/>
            <a:tailEnd/>
          </a:ln>
        </p:spPr>
        <p:txBody>
          <a:bodyPr vert="horz" wrap="square" lIns="121917" tIns="60958" rIns="121917" bIns="60958"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5743013" y="6309165"/>
            <a:ext cx="1165788" cy="548835"/>
          </a:xfrm>
          <a:prstGeom prst="rect">
            <a:avLst/>
          </a:prstGeom>
          <a:solidFill>
            <a:schemeClr val="accent4"/>
          </a:solidFill>
          <a:ln w="9525">
            <a:noFill/>
            <a:miter lim="800000"/>
            <a:headEnd/>
            <a:tailEnd/>
          </a:ln>
        </p:spPr>
        <p:txBody>
          <a:bodyPr vert="horz" wrap="square" lIns="121917" tIns="60958" rIns="121917" bIns="60958"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10889342" y="6354235"/>
            <a:ext cx="997857" cy="360829"/>
          </a:xfrm>
          <a:prstGeom prst="rect">
            <a:avLst/>
          </a:prstGeom>
        </p:spPr>
        <p:txBody>
          <a:bodyPr vert="horz" lIns="121917" tIns="60958" rIns="121917" bIns="60958"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609600" y="3683000"/>
            <a:ext cx="10972800" cy="1676400"/>
          </a:xfrm>
          <a:prstGeom prst="rect">
            <a:avLst/>
          </a:prstGeom>
        </p:spPr>
        <p:txBody>
          <a:bodyPr lIns="121917" tIns="60958" rIns="121917" bIns="60958"/>
          <a:lstStyle>
            <a:lvl1pPr marL="0" indent="0" algn="ctr">
              <a:buNone/>
              <a:defRPr sz="35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2438400" y="0"/>
            <a:ext cx="3930797" cy="548832"/>
          </a:xfrm>
          <a:prstGeom prst="rect">
            <a:avLst/>
          </a:prstGeom>
          <a:solidFill>
            <a:srgbClr val="338DCC"/>
          </a:solidFill>
          <a:ln w="9525">
            <a:noFill/>
            <a:miter lim="800000"/>
            <a:headEnd/>
            <a:tailEnd/>
          </a:ln>
        </p:spPr>
        <p:txBody>
          <a:bodyPr vert="horz" wrap="square" lIns="121917" tIns="60958" rIns="121917" bIns="60958"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6540939" y="1"/>
            <a:ext cx="1587061" cy="548833"/>
          </a:xfrm>
          <a:prstGeom prst="rect">
            <a:avLst/>
          </a:prstGeom>
          <a:solidFill>
            <a:srgbClr val="FFCB05"/>
          </a:solidFill>
          <a:ln w="9525">
            <a:noFill/>
            <a:miter lim="800000"/>
            <a:headEnd/>
            <a:tailEnd/>
          </a:ln>
        </p:spPr>
        <p:txBody>
          <a:bodyPr vert="horz" wrap="square" lIns="121917" tIns="60958" rIns="121917" bIns="60958"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8317187" y="1"/>
            <a:ext cx="3874815" cy="548833"/>
          </a:xfrm>
          <a:prstGeom prst="rect">
            <a:avLst/>
          </a:prstGeom>
          <a:solidFill>
            <a:srgbClr val="702439"/>
          </a:solidFill>
          <a:ln w="9525">
            <a:solidFill>
              <a:srgbClr val="702439"/>
            </a:solidFill>
            <a:miter lim="800000"/>
            <a:headEnd/>
            <a:tailEnd/>
          </a:ln>
        </p:spPr>
        <p:txBody>
          <a:bodyPr vert="horz" wrap="square" lIns="121917" tIns="60958" rIns="121917" bIns="60958"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8019" y="0"/>
            <a:ext cx="2253219" cy="548835"/>
          </a:xfrm>
          <a:prstGeom prst="rect">
            <a:avLst/>
          </a:prstGeom>
          <a:solidFill>
            <a:schemeClr val="accent4"/>
          </a:solidFill>
          <a:ln w="9525">
            <a:noFill/>
            <a:miter lim="800000"/>
            <a:headEnd/>
            <a:tailEnd/>
          </a:ln>
        </p:spPr>
        <p:txBody>
          <a:bodyPr vert="horz" wrap="square" lIns="121917" tIns="60958" rIns="121917" bIns="60958"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5089" y="6309167"/>
            <a:ext cx="1524000" cy="432532"/>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94804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8763" y="1428750"/>
            <a:ext cx="7630837"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dirty="0">
                <a:uFillTx/>
              </a:rPr>
              <a:t>Click to edit Master </a:t>
            </a:r>
            <a:br>
              <a:rPr lang="en-US" dirty="0">
                <a:uFillTx/>
              </a:rPr>
            </a:br>
            <a:r>
              <a:rPr lang="en-US" dirty="0">
                <a:uFillTx/>
              </a:rPr>
              <a:t>Transition</a:t>
            </a:r>
          </a:p>
        </p:txBody>
      </p:sp>
      <p:sp>
        <p:nvSpPr>
          <p:cNvPr id="7" name="Subtitle 2"/>
          <p:cNvSpPr>
            <a:spLocks noGrp="1"/>
          </p:cNvSpPr>
          <p:nvPr>
            <p:ph type="subTitle" idx="1"/>
          </p:nvPr>
        </p:nvSpPr>
        <p:spPr>
          <a:xfrm>
            <a:off x="598763" y="4114800"/>
            <a:ext cx="7630837" cy="1676400"/>
          </a:xfrm>
          <a:prstGeom prst="rect">
            <a:avLst/>
          </a:prstGeom>
        </p:spPr>
        <p:txBody>
          <a:bodyPr/>
          <a:lstStyle>
            <a:lvl1pPr marL="0" indent="0" algn="l">
              <a:buNone/>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endParaRPr lang="en-US" dirty="0">
              <a:uFillTx/>
            </a:endParaRPr>
          </a:p>
        </p:txBody>
      </p:sp>
      <p:sp>
        <p:nvSpPr>
          <p:cNvPr id="10"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8" name="Picture 7"/>
          <p:cNvPicPr>
            <a:picLocks noChangeAspect="1"/>
          </p:cNvPicPr>
          <p:nvPr/>
        </p:nvPicPr>
        <p:blipFill>
          <a:blip r:embed="rId3" cstate="print"/>
          <a:stretch>
            <a:fillRect/>
          </a:stretch>
        </p:blipFill>
        <p:spPr>
          <a:xfrm>
            <a:off x="99791" y="6019800"/>
            <a:ext cx="2970784" cy="604060"/>
          </a:xfrm>
          <a:prstGeom prst="rect">
            <a:avLst/>
          </a:prstGeom>
        </p:spPr>
      </p:pic>
      <p:sp>
        <p:nvSpPr>
          <p:cNvPr id="12"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10744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3" name="Content Placeholder 2"/>
          <p:cNvSpPr>
            <a:spLocks noGrp="1"/>
          </p:cNvSpPr>
          <p:nvPr>
            <p:ph idx="1"/>
          </p:nvPr>
        </p:nvSpPr>
        <p:spPr>
          <a:xfrm>
            <a:off x="609600" y="1600200"/>
            <a:ext cx="11176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10"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8" name="Title 1"/>
          <p:cNvSpPr>
            <a:spLocks noGrp="1"/>
          </p:cNvSpPr>
          <p:nvPr>
            <p:ph type="title"/>
          </p:nvPr>
        </p:nvSpPr>
        <p:spPr>
          <a:xfrm>
            <a:off x="609600" y="304800"/>
            <a:ext cx="110744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0"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14" name="Content Placeholder 2"/>
          <p:cNvSpPr>
            <a:spLocks noGrp="1"/>
          </p:cNvSpPr>
          <p:nvPr>
            <p:ph idx="11"/>
          </p:nvPr>
        </p:nvSpPr>
        <p:spPr>
          <a:xfrm>
            <a:off x="609600" y="1600200"/>
            <a:ext cx="54864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5" name="Content Placeholder 2"/>
          <p:cNvSpPr>
            <a:spLocks noGrp="1"/>
          </p:cNvSpPr>
          <p:nvPr>
            <p:ph idx="12"/>
          </p:nvPr>
        </p:nvSpPr>
        <p:spPr>
          <a:xfrm>
            <a:off x="6271491" y="1600200"/>
            <a:ext cx="54864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0" name="Title 1"/>
          <p:cNvSpPr>
            <a:spLocks noGrp="1"/>
          </p:cNvSpPr>
          <p:nvPr>
            <p:ph type="title"/>
          </p:nvPr>
        </p:nvSpPr>
        <p:spPr>
          <a:xfrm>
            <a:off x="609600" y="304800"/>
            <a:ext cx="11075299"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3"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15" name="Content Placeholder 2"/>
          <p:cNvSpPr>
            <a:spLocks noGrp="1"/>
          </p:cNvSpPr>
          <p:nvPr>
            <p:ph idx="12"/>
          </p:nvPr>
        </p:nvSpPr>
        <p:spPr>
          <a:xfrm>
            <a:off x="6271491" y="1600200"/>
            <a:ext cx="54864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0" name="Content Placeholder 2"/>
          <p:cNvSpPr>
            <a:spLocks noGrp="1"/>
          </p:cNvSpPr>
          <p:nvPr>
            <p:ph idx="14"/>
          </p:nvPr>
        </p:nvSpPr>
        <p:spPr>
          <a:xfrm>
            <a:off x="508000" y="1828800"/>
            <a:ext cx="5613592"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p:txBody>
      </p:sp>
      <p:sp>
        <p:nvSpPr>
          <p:cNvPr id="13" name="Title 1"/>
          <p:cNvSpPr>
            <a:spLocks noGrp="1"/>
          </p:cNvSpPr>
          <p:nvPr>
            <p:ph type="title"/>
          </p:nvPr>
        </p:nvSpPr>
        <p:spPr>
          <a:xfrm>
            <a:off x="609600" y="304800"/>
            <a:ext cx="110744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4"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14" name="Content Placeholder 2"/>
          <p:cNvSpPr>
            <a:spLocks noGrp="1"/>
          </p:cNvSpPr>
          <p:nvPr>
            <p:ph idx="11"/>
          </p:nvPr>
        </p:nvSpPr>
        <p:spPr>
          <a:xfrm>
            <a:off x="609600" y="1600200"/>
            <a:ext cx="54864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0" name="Content Placeholder 2"/>
          <p:cNvSpPr>
            <a:spLocks noGrp="1"/>
          </p:cNvSpPr>
          <p:nvPr>
            <p:ph idx="14"/>
          </p:nvPr>
        </p:nvSpPr>
        <p:spPr>
          <a:xfrm>
            <a:off x="6146801" y="1828800"/>
            <a:ext cx="5613592"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p:txBody>
      </p:sp>
      <p:sp>
        <p:nvSpPr>
          <p:cNvPr id="13" name="Title 1"/>
          <p:cNvSpPr>
            <a:spLocks noGrp="1"/>
          </p:cNvSpPr>
          <p:nvPr>
            <p:ph type="title"/>
          </p:nvPr>
        </p:nvSpPr>
        <p:spPr>
          <a:xfrm>
            <a:off x="609600" y="304800"/>
            <a:ext cx="110744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5"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508000" y="1447800"/>
            <a:ext cx="112776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99791" y="6019800"/>
            <a:ext cx="2970784" cy="604060"/>
          </a:xfrm>
          <a:prstGeom prst="rect">
            <a:avLst/>
          </a:prstGeom>
        </p:spPr>
      </p:pic>
      <p:sp>
        <p:nvSpPr>
          <p:cNvPr id="8" name="Text Placeholder 2"/>
          <p:cNvSpPr>
            <a:spLocks noGrp="1"/>
          </p:cNvSpPr>
          <p:nvPr>
            <p:ph type="body" idx="1"/>
          </p:nvPr>
        </p:nvSpPr>
        <p:spPr>
          <a:xfrm>
            <a:off x="609600" y="1676400"/>
            <a:ext cx="5283200" cy="639762"/>
          </a:xfrm>
          <a:prstGeom prst="rect">
            <a:avLst/>
          </a:prstGeom>
        </p:spPr>
        <p:txBody>
          <a:bodyPr anchor="b"/>
          <a:lstStyle>
            <a:lvl1pPr marL="0" indent="0">
              <a:buNone/>
              <a:defRPr sz="2200" b="1">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15" name="Content Placeholder 2"/>
          <p:cNvSpPr>
            <a:spLocks noGrp="1"/>
          </p:cNvSpPr>
          <p:nvPr>
            <p:ph idx="12"/>
          </p:nvPr>
        </p:nvSpPr>
        <p:spPr>
          <a:xfrm>
            <a:off x="609601" y="2334490"/>
            <a:ext cx="5324764"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6" name="Text Placeholder 2"/>
          <p:cNvSpPr>
            <a:spLocks noGrp="1"/>
          </p:cNvSpPr>
          <p:nvPr>
            <p:ph type="body" idx="13"/>
          </p:nvPr>
        </p:nvSpPr>
        <p:spPr>
          <a:xfrm>
            <a:off x="6096000" y="1676400"/>
            <a:ext cx="5386917" cy="639762"/>
          </a:xfrm>
          <a:prstGeom prst="rect">
            <a:avLst/>
          </a:prstGeom>
        </p:spPr>
        <p:txBody>
          <a:bodyPr anchor="b"/>
          <a:lstStyle>
            <a:lvl1pPr marL="0" indent="0">
              <a:buNone/>
              <a:defRPr sz="2200" b="1">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17" name="Content Placeholder 2"/>
          <p:cNvSpPr>
            <a:spLocks noGrp="1"/>
          </p:cNvSpPr>
          <p:nvPr>
            <p:ph idx="14"/>
          </p:nvPr>
        </p:nvSpPr>
        <p:spPr>
          <a:xfrm>
            <a:off x="6116709" y="2334490"/>
            <a:ext cx="5324764"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US" dirty="0">
              <a:uFillTx/>
            </a:endParaRPr>
          </a:p>
        </p:txBody>
      </p:sp>
      <p:sp>
        <p:nvSpPr>
          <p:cNvPr id="13" name="Title 1"/>
          <p:cNvSpPr>
            <a:spLocks noGrp="1"/>
          </p:cNvSpPr>
          <p:nvPr>
            <p:ph type="title"/>
          </p:nvPr>
        </p:nvSpPr>
        <p:spPr>
          <a:xfrm>
            <a:off x="609600" y="304800"/>
            <a:ext cx="11086088"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4"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8763" y="1371600"/>
            <a:ext cx="7630837"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dirty="0">
                <a:uFillTx/>
              </a:rPr>
              <a:t>Question?</a:t>
            </a:r>
          </a:p>
        </p:txBody>
      </p:sp>
      <p:sp>
        <p:nvSpPr>
          <p:cNvPr id="10" name="Slide Number Placeholder 5"/>
          <p:cNvSpPr>
            <a:spLocks noGrp="1"/>
          </p:cNvSpPr>
          <p:nvPr>
            <p:ph type="sldNum" sz="quarter" idx="4"/>
          </p:nvPr>
        </p:nvSpPr>
        <p:spPr>
          <a:xfrm>
            <a:off x="8940800" y="6196970"/>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8" name="Picture 7"/>
          <p:cNvPicPr>
            <a:picLocks noChangeAspect="1"/>
          </p:cNvPicPr>
          <p:nvPr/>
        </p:nvPicPr>
        <p:blipFill>
          <a:blip r:embed="rId3" cstate="print"/>
          <a:stretch>
            <a:fillRect/>
          </a:stretch>
        </p:blipFill>
        <p:spPr>
          <a:xfrm>
            <a:off x="99791" y="6019800"/>
            <a:ext cx="2970784" cy="604060"/>
          </a:xfrm>
          <a:prstGeom prst="rect">
            <a:avLst/>
          </a:prstGeom>
        </p:spPr>
      </p:pic>
      <p:sp>
        <p:nvSpPr>
          <p:cNvPr id="7" name="Footer Placeholder 4"/>
          <p:cNvSpPr>
            <a:spLocks noGrp="1"/>
          </p:cNvSpPr>
          <p:nvPr>
            <p:ph type="ftr" sz="quarter" idx="3"/>
          </p:nvPr>
        </p:nvSpPr>
        <p:spPr>
          <a:xfrm>
            <a:off x="0" y="619696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940800" y="6199633"/>
            <a:ext cx="2844800" cy="288925"/>
          </a:xfrm>
          <a:prstGeom prst="rect">
            <a:avLst/>
          </a:prstGeom>
        </p:spPr>
        <p:txBody>
          <a:bodyPr anchor="b" anchorCtr="0"/>
          <a:lstStyle>
            <a:lvl1pPr algn="r">
              <a:defRPr sz="1100">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sp>
        <p:nvSpPr>
          <p:cNvPr id="4" name="Footer Placeholder 4"/>
          <p:cNvSpPr>
            <a:spLocks noGrp="1"/>
          </p:cNvSpPr>
          <p:nvPr>
            <p:ph type="ftr" sz="quarter" idx="3"/>
          </p:nvPr>
        </p:nvSpPr>
        <p:spPr>
          <a:xfrm>
            <a:off x="0" y="6199632"/>
            <a:ext cx="12192000" cy="381000"/>
          </a:xfrm>
          <a:prstGeom prst="rect">
            <a:avLst/>
          </a:prstGeom>
        </p:spPr>
        <p:txBody>
          <a:bodyPr anchor="b" anchorCtr="0"/>
          <a:lstStyle>
            <a:lvl1pPr algn="ctr">
              <a:lnSpc>
                <a:spcPts val="1200"/>
              </a:lnSpc>
              <a:defRPr sz="1100">
                <a:solidFill>
                  <a:schemeClr val="tx1">
                    <a:lumMod val="65000"/>
                    <a:lumOff val="35000"/>
                  </a:schemeClr>
                </a:solidFill>
                <a:uFillTx/>
              </a:defRPr>
            </a:lvl1pPr>
          </a:lstStyle>
          <a:p>
            <a:r>
              <a:rPr lang="en-US" dirty="0">
                <a:uFillTx/>
              </a:rPr>
              <a:t>Reaching across Arizona to provide comprehensive  </a:t>
            </a:r>
            <a:br>
              <a:rPr lang="en-US" dirty="0">
                <a:uFillTx/>
              </a:rPr>
            </a:br>
            <a:r>
              <a:rPr lang="en-US" dirty="0">
                <a:uFillTx/>
              </a:rPr>
              <a:t>quality health care for those in need</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defTabSz="9144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uFillTx/>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uFillTx/>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uFillTx/>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_ednref2"/><Relationship Id="rId2" Type="http://schemas.openxmlformats.org/officeDocument/2006/relationships/hyperlink" Target="#_ednref1"/><Relationship Id="rId1" Type="http://schemas.openxmlformats.org/officeDocument/2006/relationships/slideLayout" Target="../slideLayouts/slideLayout4.xml"/><Relationship Id="rId6" Type="http://schemas.openxmlformats.org/officeDocument/2006/relationships/hyperlink" Target="#_ednref5"/><Relationship Id="rId5" Type="http://schemas.openxmlformats.org/officeDocument/2006/relationships/hyperlink" Target="#_ednref4"/><Relationship Id="rId4" Type="http://schemas.openxmlformats.org/officeDocument/2006/relationships/hyperlink" Target="#_ednref3"/></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hyperlink" Target="#_edn3"/><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_ednref7"/><Relationship Id="rId3" Type="http://schemas.openxmlformats.org/officeDocument/2006/relationships/hyperlink" Target="#_ednref2"/><Relationship Id="rId7" Type="http://schemas.openxmlformats.org/officeDocument/2006/relationships/hyperlink" Target="#_ednref6"/><Relationship Id="rId2" Type="http://schemas.openxmlformats.org/officeDocument/2006/relationships/hyperlink" Target="#_ednref1"/><Relationship Id="rId1" Type="http://schemas.openxmlformats.org/officeDocument/2006/relationships/slideLayout" Target="../slideLayouts/slideLayout3.xml"/><Relationship Id="rId6" Type="http://schemas.openxmlformats.org/officeDocument/2006/relationships/hyperlink" Target="#_ednref5"/><Relationship Id="rId5" Type="http://schemas.openxmlformats.org/officeDocument/2006/relationships/hyperlink" Target="#_ednref4"/><Relationship Id="rId4" Type="http://schemas.openxmlformats.org/officeDocument/2006/relationships/hyperlink" Target="#_ednref3"/></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hyperlink" Target="https://clinicalinfo.hiv.gov/en/guidelines/adult-and-adolescent-arv/whats-new-guidelines" TargetMode="Externa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hyperlink" Target="https://www.iasusa.org/wp-content/uploads/guidelines/arv/arv_2020.pdf" TargetMode="Externa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_ednref7"/><Relationship Id="rId3" Type="http://schemas.openxmlformats.org/officeDocument/2006/relationships/hyperlink" Target="#_ednref2"/><Relationship Id="rId7" Type="http://schemas.openxmlformats.org/officeDocument/2006/relationships/hyperlink" Target="#_ednref6"/><Relationship Id="rId2" Type="http://schemas.openxmlformats.org/officeDocument/2006/relationships/hyperlink" Target="#_ednref1"/><Relationship Id="rId1" Type="http://schemas.openxmlformats.org/officeDocument/2006/relationships/slideLayout" Target="../slideLayouts/slideLayout3.xml"/><Relationship Id="rId6" Type="http://schemas.openxmlformats.org/officeDocument/2006/relationships/hyperlink" Target="#_ednref5"/><Relationship Id="rId5" Type="http://schemas.openxmlformats.org/officeDocument/2006/relationships/hyperlink" Target="#_ednref4"/><Relationship Id="rId4" Type="http://schemas.openxmlformats.org/officeDocument/2006/relationships/hyperlink" Target="#_ednref3"/></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_ednref7"/><Relationship Id="rId3" Type="http://schemas.openxmlformats.org/officeDocument/2006/relationships/hyperlink" Target="#_ednref2"/><Relationship Id="rId7" Type="http://schemas.openxmlformats.org/officeDocument/2006/relationships/hyperlink" Target="#_ednref6"/><Relationship Id="rId2" Type="http://schemas.openxmlformats.org/officeDocument/2006/relationships/hyperlink" Target="#_ednref1"/><Relationship Id="rId1" Type="http://schemas.openxmlformats.org/officeDocument/2006/relationships/slideLayout" Target="../slideLayouts/slideLayout4.xml"/><Relationship Id="rId6" Type="http://schemas.openxmlformats.org/officeDocument/2006/relationships/hyperlink" Target="#_ednref5"/><Relationship Id="rId5" Type="http://schemas.openxmlformats.org/officeDocument/2006/relationships/hyperlink" Target="#_ednref4"/><Relationship Id="rId4" Type="http://schemas.openxmlformats.org/officeDocument/2006/relationships/hyperlink" Target="#_ednref3"/></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Welcome to the AHCCCS Pharmacy and Therapeutics Committee</a:t>
            </a:r>
            <a:endParaRPr lang="en-US" dirty="0"/>
          </a:p>
        </p:txBody>
      </p:sp>
      <p:sp>
        <p:nvSpPr>
          <p:cNvPr id="5" name="Subtitle 4"/>
          <p:cNvSpPr>
            <a:spLocks noGrp="1"/>
          </p:cNvSpPr>
          <p:nvPr>
            <p:ph type="subTitle" idx="1"/>
          </p:nvPr>
        </p:nvSpPr>
        <p:spPr/>
        <p:txBody>
          <a:bodyPr/>
          <a:lstStyle/>
          <a:p>
            <a:pPr algn="l"/>
            <a:r>
              <a:rPr lang="en-US" dirty="0" smtClean="0"/>
              <a:t>While you are waiting TEST YOUR AUDIO. </a:t>
            </a:r>
            <a:br>
              <a:rPr lang="en-US" dirty="0" smtClean="0"/>
            </a:br>
            <a:r>
              <a:rPr lang="en-US" dirty="0" smtClean="0"/>
              <a:t>LISTEN FOR MUSIC. </a:t>
            </a:r>
          </a:p>
          <a:p>
            <a:pPr algn="l"/>
            <a:r>
              <a:rPr lang="en-US" dirty="0" smtClean="0"/>
              <a:t>You were automatically muted upon entry.</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1794" y="787400"/>
            <a:ext cx="3468413" cy="1072896"/>
          </a:xfrm>
          <a:prstGeom prst="rect">
            <a:avLst/>
          </a:prstGeom>
        </p:spPr>
      </p:pic>
    </p:spTree>
    <p:extLst>
      <p:ext uri="{BB962C8B-B14F-4D97-AF65-F5344CB8AC3E}">
        <p14:creationId xmlns:p14="http://schemas.microsoft.com/office/powerpoint/2010/main" val="262316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BE67A-0D68-4B60-841B-C7B62A96453B}"/>
              </a:ext>
            </a:extLst>
          </p:cNvPr>
          <p:cNvSpPr>
            <a:spLocks noGrp="1"/>
          </p:cNvSpPr>
          <p:nvPr>
            <p:ph type="title"/>
          </p:nvPr>
        </p:nvSpPr>
        <p:spPr/>
        <p:txBody>
          <a:bodyPr/>
          <a:lstStyle/>
          <a:p>
            <a:r>
              <a:rPr lang="en-US" dirty="0">
                <a:uFillTx/>
              </a:rPr>
              <a:t>Androgenic Agents</a:t>
            </a:r>
            <a:endParaRPr lang="en-US" dirty="0"/>
          </a:p>
        </p:txBody>
      </p:sp>
      <p:sp>
        <p:nvSpPr>
          <p:cNvPr id="3" name="Content Placeholder 2">
            <a:extLst>
              <a:ext uri="{FF2B5EF4-FFF2-40B4-BE49-F238E27FC236}">
                <a16:creationId xmlns:a16="http://schemas.microsoft.com/office/drawing/2014/main" xmlns="" id="{2FD34FBE-AB22-4159-BAAB-6F8123752839}"/>
              </a:ext>
            </a:extLst>
          </p:cNvPr>
          <p:cNvSpPr>
            <a:spLocks noGrp="1"/>
          </p:cNvSpPr>
          <p:nvPr>
            <p:ph idx="1"/>
          </p:nvPr>
        </p:nvSpPr>
        <p:spPr/>
        <p:txBody>
          <a:bodyPr/>
          <a:lstStyle/>
          <a:p>
            <a:r>
              <a:rPr lang="en-US" sz="2000" dirty="0">
                <a:solidFill>
                  <a:srgbClr val="000000"/>
                </a:solidFill>
                <a:effectLst/>
              </a:rPr>
              <a:t>Male hypogonadism is caused by insufficient production of testosterone and characterized by low serum concentrations</a:t>
            </a:r>
          </a:p>
          <a:p>
            <a:r>
              <a:rPr lang="en-US" sz="2000" dirty="0">
                <a:solidFill>
                  <a:srgbClr val="000000"/>
                </a:solidFill>
                <a:effectLst/>
              </a:rPr>
              <a:t>Hypogonadism may present as testosterone deficiency, infertility, or both</a:t>
            </a:r>
            <a:endParaRPr lang="en-US" sz="2000" dirty="0">
              <a:solidFill>
                <a:srgbClr val="000000"/>
              </a:solidFill>
            </a:endParaRPr>
          </a:p>
          <a:p>
            <a:r>
              <a:rPr lang="en-US" sz="2000" dirty="0">
                <a:solidFill>
                  <a:srgbClr val="000000"/>
                </a:solidFill>
                <a:effectLst/>
              </a:rPr>
              <a:t>Transdermal delivery of testosterone is appealing to some patients as it is convenient to use and eliminates frequent office visits often required by injectable testosterone</a:t>
            </a:r>
          </a:p>
          <a:p>
            <a:r>
              <a:rPr lang="en-US" sz="2000" dirty="0">
                <a:solidFill>
                  <a:srgbClr val="000000"/>
                </a:solidFill>
                <a:effectLst/>
              </a:rPr>
              <a:t>The 2002 treatment guidelines for hypogonadism published by the American Association of Clinical Endocrinologists (AACE) advise that testosterone replacement therapy can enable the patient to function in a more normal manner and decrease the risk of future associated problems</a:t>
            </a:r>
          </a:p>
          <a:p>
            <a:r>
              <a:rPr lang="en-US" sz="2000" dirty="0">
                <a:solidFill>
                  <a:srgbClr val="000000"/>
                </a:solidFill>
              </a:rPr>
              <a:t>They do not</a:t>
            </a:r>
            <a:r>
              <a:rPr lang="en-US" sz="2000" dirty="0">
                <a:solidFill>
                  <a:srgbClr val="000000"/>
                </a:solidFill>
                <a:effectLst/>
              </a:rPr>
              <a:t> list a preferred method of delivery for testosterone replacement</a:t>
            </a:r>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BE3A9B8C-FE64-43F6-BC0F-4A5032CBEF10}"/>
              </a:ext>
            </a:extLst>
          </p:cNvPr>
          <p:cNvSpPr>
            <a:spLocks noGrp="1"/>
          </p:cNvSpPr>
          <p:nvPr>
            <p:ph type="sldNum" sz="quarter" idx="4"/>
          </p:nvPr>
        </p:nvSpPr>
        <p:spPr/>
        <p:txBody>
          <a:bodyPr/>
          <a:lstStyle/>
          <a:p>
            <a:fld id="{FF445594-FFE8-4E90-934C-EFF530110A38}" type="slidenum">
              <a:rPr lang="en-US" smtClean="0">
                <a:uFillTx/>
              </a:rPr>
              <a:pPr/>
              <a:t>10</a:t>
            </a:fld>
            <a:endParaRPr lang="en-US" dirty="0">
              <a:uFillTx/>
            </a:endParaRPr>
          </a:p>
        </p:txBody>
      </p:sp>
      <p:sp>
        <p:nvSpPr>
          <p:cNvPr id="5" name="Footer Placeholder 4">
            <a:extLst>
              <a:ext uri="{FF2B5EF4-FFF2-40B4-BE49-F238E27FC236}">
                <a16:creationId xmlns:a16="http://schemas.microsoft.com/office/drawing/2014/main" xmlns="" id="{BB64C0B5-A6D2-44F1-8DF8-A3602C3D6BED}"/>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1650437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1219200" y="1996440"/>
            <a:ext cx="6172200" cy="2129093"/>
          </a:xfrm>
        </p:spPr>
        <p:txBody>
          <a:bodyPr/>
          <a:lstStyle/>
          <a:p>
            <a:r>
              <a:rPr dirty="0">
                <a:uFillTx/>
              </a:rPr>
              <a:t>Hypoglycemics, SGLT2</a:t>
            </a:r>
          </a:p>
        </p:txBody>
      </p:sp>
    </p:spTree>
    <p:extLst>
      <p:ext uri="{BB962C8B-B14F-4D97-AF65-F5344CB8AC3E}">
        <p14:creationId xmlns:p14="http://schemas.microsoft.com/office/powerpoint/2010/main" val="21780956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515D902-3303-4827-942E-0CCFB66163E6}"/>
              </a:ext>
            </a:extLst>
          </p:cNvPr>
          <p:cNvSpPr>
            <a:spLocks noGrp="1"/>
          </p:cNvSpPr>
          <p:nvPr>
            <p:ph type="sldNum" sz="quarter" idx="4"/>
          </p:nvPr>
        </p:nvSpPr>
        <p:spPr/>
        <p:txBody>
          <a:bodyPr/>
          <a:lstStyle/>
          <a:p>
            <a:fld id="{FF445594-FFE8-4E90-934C-EFF530110A38}" type="slidenum">
              <a:rPr lang="en-US" smtClean="0">
                <a:uFillTx/>
              </a:rPr>
              <a:pPr/>
              <a:t>101</a:t>
            </a:fld>
            <a:endParaRPr lang="en-US" dirty="0">
              <a:uFillTx/>
            </a:endParaRPr>
          </a:p>
        </p:txBody>
      </p:sp>
      <p:sp>
        <p:nvSpPr>
          <p:cNvPr id="3" name="Title 2">
            <a:extLst>
              <a:ext uri="{FF2B5EF4-FFF2-40B4-BE49-F238E27FC236}">
                <a16:creationId xmlns:a16="http://schemas.microsoft.com/office/drawing/2014/main" xmlns="" id="{5B1D62E7-8059-429F-BC07-E86BB7D71967}"/>
              </a:ext>
            </a:extLst>
          </p:cNvPr>
          <p:cNvSpPr>
            <a:spLocks noGrp="1"/>
          </p:cNvSpPr>
          <p:nvPr>
            <p:ph type="title"/>
          </p:nvPr>
        </p:nvSpPr>
        <p:spPr>
          <a:xfrm>
            <a:off x="609600" y="304800"/>
            <a:ext cx="11074400" cy="1148395"/>
          </a:xfrm>
        </p:spPr>
        <p:txBody>
          <a:bodyPr/>
          <a:lstStyle/>
          <a:p>
            <a:r>
              <a:rPr lang="en-US" dirty="0">
                <a:uFillTx/>
              </a:rPr>
              <a:t>Hypoglycemics, SGLT2</a:t>
            </a:r>
            <a:endParaRPr lang="en-US" dirty="0"/>
          </a:p>
        </p:txBody>
      </p:sp>
      <p:sp>
        <p:nvSpPr>
          <p:cNvPr id="4" name="Footer Placeholder 3">
            <a:extLst>
              <a:ext uri="{FF2B5EF4-FFF2-40B4-BE49-F238E27FC236}">
                <a16:creationId xmlns:a16="http://schemas.microsoft.com/office/drawing/2014/main" xmlns="" id="{9B21DC33-75CF-4AC3-8BE2-536EF03EC4EE}"/>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9" name="Table 8">
            <a:extLst>
              <a:ext uri="{FF2B5EF4-FFF2-40B4-BE49-F238E27FC236}">
                <a16:creationId xmlns:a16="http://schemas.microsoft.com/office/drawing/2014/main" xmlns="" id="{3130EC8B-7270-4CAC-8D98-16B0F0130E69}"/>
              </a:ext>
            </a:extLst>
          </p:cNvPr>
          <p:cNvGraphicFramePr>
            <a:graphicFrameLocks noGrp="1"/>
          </p:cNvGraphicFramePr>
          <p:nvPr>
            <p:extLst>
              <p:ext uri="{D42A27DB-BD31-4B8C-83A1-F6EECF244321}">
                <p14:modId xmlns:p14="http://schemas.microsoft.com/office/powerpoint/2010/main" val="1004658620"/>
              </p:ext>
            </p:extLst>
          </p:nvPr>
        </p:nvGraphicFramePr>
        <p:xfrm>
          <a:off x="157164" y="1562368"/>
          <a:ext cx="11901486" cy="4583956"/>
        </p:xfrm>
        <a:graphic>
          <a:graphicData uri="http://schemas.openxmlformats.org/drawingml/2006/table">
            <a:tbl>
              <a:tblPr firstRow="1" bandRow="1" bandCol="1">
                <a:tableStyleId>{5C22544A-7EE6-4342-B048-85BDC9FD1C3A}</a:tableStyleId>
              </a:tblPr>
              <a:tblGrid>
                <a:gridCol w="2019003">
                  <a:extLst>
                    <a:ext uri="{9D8B030D-6E8A-4147-A177-3AD203B41FA5}">
                      <a16:colId xmlns:a16="http://schemas.microsoft.com/office/drawing/2014/main" xmlns="" val="2717734263"/>
                    </a:ext>
                  </a:extLst>
                </a:gridCol>
                <a:gridCol w="2030809">
                  <a:extLst>
                    <a:ext uri="{9D8B030D-6E8A-4147-A177-3AD203B41FA5}">
                      <a16:colId xmlns:a16="http://schemas.microsoft.com/office/drawing/2014/main" xmlns="" val="3051574465"/>
                    </a:ext>
                  </a:extLst>
                </a:gridCol>
                <a:gridCol w="7851674">
                  <a:extLst>
                    <a:ext uri="{9D8B030D-6E8A-4147-A177-3AD203B41FA5}">
                      <a16:colId xmlns:a16="http://schemas.microsoft.com/office/drawing/2014/main" xmlns="" val="2260928092"/>
                    </a:ext>
                  </a:extLst>
                </a:gridCol>
              </a:tblGrid>
              <a:tr h="263371">
                <a:tc>
                  <a:txBody>
                    <a:bodyPr/>
                    <a:lstStyle/>
                    <a:p>
                      <a:pPr marL="0" marR="0" algn="ctr">
                        <a:spcBef>
                          <a:spcPts val="200"/>
                        </a:spcBef>
                        <a:spcAft>
                          <a:spcPts val="200"/>
                        </a:spcAft>
                      </a:pPr>
                      <a:r>
                        <a:rPr lang="en-US" sz="2000" dirty="0">
                          <a:solidFill>
                            <a:srgbClr val="000000"/>
                          </a:solidFill>
                          <a:effectLst/>
                        </a:rPr>
                        <a:t>Drug</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tc>
                  <a:txBody>
                    <a:bodyPr/>
                    <a:lstStyle/>
                    <a:p>
                      <a:pPr marL="0" marR="0" algn="ctr">
                        <a:spcBef>
                          <a:spcPts val="200"/>
                        </a:spcBef>
                        <a:spcAft>
                          <a:spcPts val="200"/>
                        </a:spcAft>
                      </a:pPr>
                      <a:r>
                        <a:rPr lang="en-US" sz="2000" dirty="0">
                          <a:solidFill>
                            <a:srgbClr val="000000"/>
                          </a:solidFill>
                          <a:effectLst/>
                        </a:rPr>
                        <a:t>Manufacturer</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tc>
                  <a:txBody>
                    <a:bodyPr/>
                    <a:lstStyle/>
                    <a:p>
                      <a:pPr marL="0" marR="0" algn="ctr">
                        <a:spcBef>
                          <a:spcPts val="200"/>
                        </a:spcBef>
                        <a:spcAft>
                          <a:spcPts val="200"/>
                        </a:spcAft>
                      </a:pPr>
                      <a:r>
                        <a:rPr lang="en-US" sz="2000" dirty="0">
                          <a:solidFill>
                            <a:srgbClr val="000000"/>
                          </a:solidFill>
                          <a:effectLst/>
                        </a:rPr>
                        <a:t>Indications</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extLst>
                  <a:ext uri="{0D108BD9-81ED-4DB2-BD59-A6C34878D82A}">
                    <a16:rowId xmlns:a16="http://schemas.microsoft.com/office/drawing/2014/main" xmlns="" val="1987320423"/>
                  </a:ext>
                </a:extLst>
              </a:tr>
              <a:tr h="1516373">
                <a:tc>
                  <a:txBody>
                    <a:bodyPr/>
                    <a:lstStyle/>
                    <a:p>
                      <a:pPr marL="0" marR="0">
                        <a:spcBef>
                          <a:spcPts val="200"/>
                        </a:spcBef>
                        <a:spcAft>
                          <a:spcPts val="200"/>
                        </a:spcAft>
                      </a:pPr>
                      <a:r>
                        <a:rPr lang="en-US" sz="1400" dirty="0">
                          <a:solidFill>
                            <a:srgbClr val="000000"/>
                          </a:solidFill>
                          <a:effectLst/>
                        </a:rPr>
                        <a:t>canagliflozin</a:t>
                      </a:r>
                      <a:br>
                        <a:rPr lang="en-US" sz="1400" dirty="0">
                          <a:solidFill>
                            <a:srgbClr val="000000"/>
                          </a:solidFill>
                          <a:effectLst/>
                        </a:rPr>
                      </a:br>
                      <a:r>
                        <a:rPr lang="en-US" sz="1400" dirty="0">
                          <a:solidFill>
                            <a:srgbClr val="000000"/>
                          </a:solidFill>
                          <a:effectLst/>
                        </a:rPr>
                        <a:t>(Invokana®)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0771" marR="20771" marT="0" marB="0"/>
                </a:tc>
                <a:tc>
                  <a:txBody>
                    <a:bodyPr/>
                    <a:lstStyle/>
                    <a:p>
                      <a:pPr marL="0" marR="0">
                        <a:spcBef>
                          <a:spcPts val="200"/>
                        </a:spcBef>
                        <a:spcAft>
                          <a:spcPts val="200"/>
                        </a:spcAft>
                      </a:pPr>
                      <a:r>
                        <a:rPr lang="en-US" sz="1400" dirty="0">
                          <a:solidFill>
                            <a:srgbClr val="000000"/>
                          </a:solidFill>
                          <a:effectLst/>
                        </a:rPr>
                        <a:t>Janssen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tc>
                  <a:txBody>
                    <a:bodyPr/>
                    <a:lstStyle/>
                    <a:p>
                      <a:pPr marL="342900" marR="0" lvl="0" indent="-342900">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type 2 diabetes mellitus (T2DM)</a:t>
                      </a:r>
                    </a:p>
                    <a:p>
                      <a:pPr marL="342900" marR="0" lvl="0" indent="-342900">
                        <a:spcBef>
                          <a:spcPts val="200"/>
                        </a:spcBef>
                        <a:spcAft>
                          <a:spcPts val="200"/>
                        </a:spcAft>
                        <a:buFont typeface="Wingdings" panose="05000000000000000000" pitchFamily="2" charset="2"/>
                        <a:buChar char=""/>
                      </a:pPr>
                      <a:r>
                        <a:rPr lang="en-US" sz="1400" dirty="0">
                          <a:solidFill>
                            <a:srgbClr val="000000"/>
                          </a:solidFill>
                          <a:effectLst/>
                        </a:rPr>
                        <a:t>To reduce the risk of major adverse cardiovascular events (MACE) in adults with T2DM and established cardiovascular disease (CVD)</a:t>
                      </a:r>
                    </a:p>
                    <a:p>
                      <a:pPr marL="342900" marR="0" lvl="0" indent="-342900">
                        <a:spcBef>
                          <a:spcPts val="200"/>
                        </a:spcBef>
                        <a:spcAft>
                          <a:spcPts val="200"/>
                        </a:spcAft>
                        <a:buFont typeface="Wingdings" panose="05000000000000000000" pitchFamily="2" charset="2"/>
                        <a:buChar char=""/>
                      </a:pPr>
                      <a:r>
                        <a:rPr lang="en-US" sz="1400" dirty="0">
                          <a:solidFill>
                            <a:srgbClr val="000000"/>
                          </a:solidFill>
                          <a:effectLst/>
                          <a:highlight>
                            <a:srgbClr val="00FFFF"/>
                          </a:highlight>
                        </a:rPr>
                        <a:t>To reduce the risk of end-stage kidney disease, doubling of serum creatinine, cardiovascular (CV) death, and hospitalization for heart failure in adults T2DM and diabetic nephropathy with albuminuria &gt; 300 mg/day</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extLst>
                  <a:ext uri="{0D108BD9-81ED-4DB2-BD59-A6C34878D82A}">
                    <a16:rowId xmlns:a16="http://schemas.microsoft.com/office/drawing/2014/main" xmlns="" val="413620588"/>
                  </a:ext>
                </a:extLst>
              </a:tr>
              <a:tr h="478854">
                <a:tc>
                  <a:txBody>
                    <a:bodyPr/>
                    <a:lstStyle/>
                    <a:p>
                      <a:pPr marL="0" marR="0">
                        <a:spcBef>
                          <a:spcPts val="200"/>
                        </a:spcBef>
                        <a:spcAft>
                          <a:spcPts val="200"/>
                        </a:spcAft>
                      </a:pPr>
                      <a:r>
                        <a:rPr lang="en-US" sz="1400" dirty="0">
                          <a:solidFill>
                            <a:srgbClr val="000000"/>
                          </a:solidFill>
                          <a:effectLst/>
                        </a:rPr>
                        <a:t>canagliflozin/ metformin</a:t>
                      </a:r>
                      <a:br>
                        <a:rPr lang="en-US" sz="1400" dirty="0">
                          <a:solidFill>
                            <a:srgbClr val="000000"/>
                          </a:solidFill>
                          <a:effectLst/>
                        </a:rPr>
                      </a:br>
                      <a:r>
                        <a:rPr lang="en-US" sz="1400" dirty="0">
                          <a:solidFill>
                            <a:srgbClr val="000000"/>
                          </a:solidFill>
                          <a:effectLst/>
                        </a:rPr>
                        <a:t>(Invokamet®)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tc>
                  <a:txBody>
                    <a:bodyPr/>
                    <a:lstStyle/>
                    <a:p>
                      <a:pPr marL="0" marR="0">
                        <a:spcBef>
                          <a:spcPts val="200"/>
                        </a:spcBef>
                        <a:spcAft>
                          <a:spcPts val="200"/>
                        </a:spcAft>
                      </a:pPr>
                      <a:r>
                        <a:rPr lang="en-US" sz="1400" dirty="0">
                          <a:solidFill>
                            <a:srgbClr val="000000"/>
                          </a:solidFill>
                          <a:effectLst/>
                        </a:rPr>
                        <a:t>Janssen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tc rowSpan="2">
                  <a:txBody>
                    <a:bodyPr/>
                    <a:lstStyle/>
                    <a:p>
                      <a:pPr marL="342900" marR="0" lvl="0" indent="-342900">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 </a:t>
                      </a:r>
                    </a:p>
                    <a:p>
                      <a:pPr marL="342900" marR="0" lvl="0" indent="-342900">
                        <a:spcBef>
                          <a:spcPts val="200"/>
                        </a:spcBef>
                        <a:spcAft>
                          <a:spcPts val="200"/>
                        </a:spcAft>
                        <a:buFont typeface="Wingdings" panose="05000000000000000000" pitchFamily="2" charset="2"/>
                        <a:buChar char=""/>
                      </a:pPr>
                      <a:r>
                        <a:rPr lang="en-US" sz="1400" dirty="0">
                          <a:solidFill>
                            <a:srgbClr val="000000"/>
                          </a:solidFill>
                          <a:effectLst/>
                          <a:highlight>
                            <a:srgbClr val="00FFFF"/>
                          </a:highlight>
                        </a:rPr>
                        <a:t>To reduce the risk of MACE in adults with T2DM and established CVD</a:t>
                      </a:r>
                      <a:endParaRPr lang="en-US" sz="1400" dirty="0">
                        <a:solidFill>
                          <a:srgbClr val="000000"/>
                        </a:solidFill>
                        <a:effectLst/>
                      </a:endParaRPr>
                    </a:p>
                    <a:p>
                      <a:pPr marL="342900" marR="0" lvl="0" indent="-342900">
                        <a:spcBef>
                          <a:spcPts val="200"/>
                        </a:spcBef>
                        <a:spcAft>
                          <a:spcPts val="200"/>
                        </a:spcAft>
                        <a:buFont typeface="Wingdings" panose="05000000000000000000" pitchFamily="2" charset="2"/>
                        <a:buChar char=""/>
                      </a:pPr>
                      <a:r>
                        <a:rPr lang="en-US" sz="1400" dirty="0">
                          <a:solidFill>
                            <a:srgbClr val="000000"/>
                          </a:solidFill>
                          <a:effectLst/>
                        </a:rPr>
                        <a:t>Canagliflozin is indicated to reduce the risk of MACE in adults with T2DM and established CVD  </a:t>
                      </a:r>
                    </a:p>
                    <a:p>
                      <a:pPr marL="342900" marR="0" lvl="0" indent="-342900">
                        <a:spcBef>
                          <a:spcPts val="200"/>
                        </a:spcBef>
                        <a:spcAft>
                          <a:spcPts val="200"/>
                        </a:spcAft>
                        <a:buFont typeface="Wingdings" panose="05000000000000000000" pitchFamily="2" charset="2"/>
                        <a:buChar char=""/>
                      </a:pPr>
                      <a:r>
                        <a:rPr lang="en-US" sz="1400" dirty="0">
                          <a:solidFill>
                            <a:srgbClr val="000000"/>
                          </a:solidFill>
                          <a:effectLst/>
                        </a:rPr>
                        <a:t>Canagliflozin is indicated to reduce the risk of end-stage kidney disease, doubling of serum creatinine, CV death, and hospitalization for heart failure in adults with T2DM and diabetic nephropathy with albuminuria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extLst>
                  <a:ext uri="{0D108BD9-81ED-4DB2-BD59-A6C34878D82A}">
                    <a16:rowId xmlns:a16="http://schemas.microsoft.com/office/drawing/2014/main" xmlns="" val="4246283186"/>
                  </a:ext>
                </a:extLst>
              </a:tr>
              <a:tr h="1077423">
                <a:tc>
                  <a:txBody>
                    <a:bodyPr/>
                    <a:lstStyle/>
                    <a:p>
                      <a:pPr marL="0" marR="0">
                        <a:spcBef>
                          <a:spcPts val="200"/>
                        </a:spcBef>
                        <a:spcAft>
                          <a:spcPts val="200"/>
                        </a:spcAft>
                      </a:pPr>
                      <a:r>
                        <a:rPr lang="en-US" sz="1400" dirty="0">
                          <a:solidFill>
                            <a:srgbClr val="000000"/>
                          </a:solidFill>
                          <a:effectLst/>
                        </a:rPr>
                        <a:t>canagliflozin/ metformin ER</a:t>
                      </a:r>
                      <a:br>
                        <a:rPr lang="en-US" sz="1400" dirty="0">
                          <a:solidFill>
                            <a:srgbClr val="000000"/>
                          </a:solidFill>
                          <a:effectLst/>
                        </a:rPr>
                      </a:br>
                      <a:r>
                        <a:rPr lang="en-US" sz="1400" dirty="0">
                          <a:solidFill>
                            <a:srgbClr val="000000"/>
                          </a:solidFill>
                          <a:effectLst/>
                        </a:rPr>
                        <a:t>(Invokamet® XR)</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tc>
                  <a:txBody>
                    <a:bodyPr/>
                    <a:lstStyle/>
                    <a:p>
                      <a:pPr marL="0" marR="0">
                        <a:spcBef>
                          <a:spcPts val="200"/>
                        </a:spcBef>
                        <a:spcAft>
                          <a:spcPts val="200"/>
                        </a:spcAft>
                      </a:pPr>
                      <a:r>
                        <a:rPr lang="en-US" sz="1400" dirty="0">
                          <a:solidFill>
                            <a:srgbClr val="000000"/>
                          </a:solidFill>
                          <a:effectLst/>
                        </a:rPr>
                        <a:t>Janssen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tc vMerge="1">
                  <a:txBody>
                    <a:bodyPr/>
                    <a:lstStyle/>
                    <a:p>
                      <a:endParaRPr lang="en-US"/>
                    </a:p>
                  </a:txBody>
                  <a:tcPr/>
                </a:tc>
                <a:extLst>
                  <a:ext uri="{0D108BD9-81ED-4DB2-BD59-A6C34878D82A}">
                    <a16:rowId xmlns:a16="http://schemas.microsoft.com/office/drawing/2014/main" xmlns="" val="2152220217"/>
                  </a:ext>
                </a:extLst>
              </a:tr>
              <a:tr h="1206506">
                <a:tc>
                  <a:txBody>
                    <a:bodyPr/>
                    <a:lstStyle/>
                    <a:p>
                      <a:pPr marL="0" marR="0">
                        <a:spcBef>
                          <a:spcPts val="200"/>
                        </a:spcBef>
                        <a:spcAft>
                          <a:spcPts val="200"/>
                        </a:spcAft>
                      </a:pPr>
                      <a:r>
                        <a:rPr lang="en-US" sz="1400" dirty="0">
                          <a:solidFill>
                            <a:srgbClr val="000000"/>
                          </a:solidFill>
                          <a:effectLst/>
                        </a:rPr>
                        <a:t>dapagliflozin (Farxiga®)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tc>
                  <a:txBody>
                    <a:bodyPr/>
                    <a:lstStyle/>
                    <a:p>
                      <a:pPr marL="0" marR="0">
                        <a:spcBef>
                          <a:spcPts val="200"/>
                        </a:spcBef>
                        <a:spcAft>
                          <a:spcPts val="200"/>
                        </a:spcAft>
                      </a:pPr>
                      <a:r>
                        <a:rPr lang="en-US" sz="1400" dirty="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tc>
                  <a:txBody>
                    <a:bodyPr/>
                    <a:lstStyle/>
                    <a:p>
                      <a:pPr marL="342900" marR="0" lvl="0" indent="-342900">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a:t>
                      </a:r>
                    </a:p>
                    <a:p>
                      <a:pPr marL="342900" marR="0" lvl="0" indent="-342900">
                        <a:spcBef>
                          <a:spcPts val="200"/>
                        </a:spcBef>
                        <a:spcAft>
                          <a:spcPts val="200"/>
                        </a:spcAft>
                        <a:buFont typeface="Wingdings" panose="05000000000000000000" pitchFamily="2" charset="2"/>
                        <a:buChar char=""/>
                      </a:pPr>
                      <a:r>
                        <a:rPr lang="en-US" sz="1400" dirty="0">
                          <a:solidFill>
                            <a:srgbClr val="000000"/>
                          </a:solidFill>
                          <a:effectLst/>
                          <a:highlight>
                            <a:srgbClr val="00FFFF"/>
                          </a:highlight>
                        </a:rPr>
                        <a:t>To reduce the risk of hospitalization for heart failure in adults with T2DM and established CVD or multiple CV risk factors</a:t>
                      </a:r>
                      <a:r>
                        <a:rPr lang="en-US" sz="1400" dirty="0">
                          <a:solidFill>
                            <a:srgbClr val="000000"/>
                          </a:solidFill>
                          <a:effectLst/>
                        </a:rPr>
                        <a:t> </a:t>
                      </a:r>
                    </a:p>
                    <a:p>
                      <a:pPr marL="342900" marR="0" lvl="0" indent="-342900">
                        <a:spcBef>
                          <a:spcPts val="200"/>
                        </a:spcBef>
                        <a:spcAft>
                          <a:spcPts val="200"/>
                        </a:spcAft>
                        <a:buFont typeface="Wingdings" panose="05000000000000000000" pitchFamily="2" charset="2"/>
                        <a:buChar char=""/>
                      </a:pPr>
                      <a:r>
                        <a:rPr lang="en-US" sz="1400" dirty="0">
                          <a:solidFill>
                            <a:srgbClr val="000000"/>
                          </a:solidFill>
                          <a:effectLst/>
                          <a:highlight>
                            <a:srgbClr val="00FFFF"/>
                          </a:highlight>
                        </a:rPr>
                        <a:t>To reduce the risk of CV death and hospitalization for heart failure (HF) in adults with HF (NYHA class II-IV) with reduced ejection fraction</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tc>
                <a:extLst>
                  <a:ext uri="{0D108BD9-81ED-4DB2-BD59-A6C34878D82A}">
                    <a16:rowId xmlns:a16="http://schemas.microsoft.com/office/drawing/2014/main" xmlns="" val="1101632715"/>
                  </a:ext>
                </a:extLst>
              </a:tr>
            </a:tbl>
          </a:graphicData>
        </a:graphic>
      </p:graphicFrame>
      <p:sp>
        <p:nvSpPr>
          <p:cNvPr id="10" name="Rectangle 4">
            <a:extLst>
              <a:ext uri="{FF2B5EF4-FFF2-40B4-BE49-F238E27FC236}">
                <a16:creationId xmlns:a16="http://schemas.microsoft.com/office/drawing/2014/main" xmlns="" id="{F23A36D2-F42A-4DCC-844E-927C2E165A6C}"/>
              </a:ext>
            </a:extLst>
          </p:cNvPr>
          <p:cNvSpPr>
            <a:spLocks noChangeArrowheads="1"/>
          </p:cNvSpPr>
          <p:nvPr/>
        </p:nvSpPr>
        <p:spPr bwMode="auto">
          <a:xfrm>
            <a:off x="-10036665" y="1562100"/>
            <a:ext cx="267022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4263766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2F83C74-CAAA-4299-81B9-BE60880CBFC0}"/>
              </a:ext>
            </a:extLst>
          </p:cNvPr>
          <p:cNvSpPr>
            <a:spLocks noGrp="1"/>
          </p:cNvSpPr>
          <p:nvPr>
            <p:ph type="sldNum" sz="quarter" idx="4"/>
          </p:nvPr>
        </p:nvSpPr>
        <p:spPr/>
        <p:txBody>
          <a:bodyPr/>
          <a:lstStyle/>
          <a:p>
            <a:fld id="{FF445594-FFE8-4E90-934C-EFF530110A38}" type="slidenum">
              <a:rPr lang="en-US" smtClean="0">
                <a:uFillTx/>
              </a:rPr>
              <a:pPr/>
              <a:t>102</a:t>
            </a:fld>
            <a:endParaRPr lang="en-US" dirty="0">
              <a:uFillTx/>
            </a:endParaRPr>
          </a:p>
        </p:txBody>
      </p:sp>
      <p:sp>
        <p:nvSpPr>
          <p:cNvPr id="3" name="Title 2">
            <a:extLst>
              <a:ext uri="{FF2B5EF4-FFF2-40B4-BE49-F238E27FC236}">
                <a16:creationId xmlns:a16="http://schemas.microsoft.com/office/drawing/2014/main" xmlns="" id="{28426D63-4855-4B27-818F-4391B3A72F76}"/>
              </a:ext>
            </a:extLst>
          </p:cNvPr>
          <p:cNvSpPr>
            <a:spLocks noGrp="1"/>
          </p:cNvSpPr>
          <p:nvPr>
            <p:ph type="title"/>
          </p:nvPr>
        </p:nvSpPr>
        <p:spPr/>
        <p:txBody>
          <a:bodyPr/>
          <a:lstStyle/>
          <a:p>
            <a:r>
              <a:rPr lang="en-US" dirty="0">
                <a:uFillTx/>
              </a:rPr>
              <a:t>Hypoglycemics, SGLT2</a:t>
            </a:r>
            <a:endParaRPr lang="en-US" dirty="0"/>
          </a:p>
        </p:txBody>
      </p:sp>
      <p:sp>
        <p:nvSpPr>
          <p:cNvPr id="4" name="Footer Placeholder 3">
            <a:extLst>
              <a:ext uri="{FF2B5EF4-FFF2-40B4-BE49-F238E27FC236}">
                <a16:creationId xmlns:a16="http://schemas.microsoft.com/office/drawing/2014/main" xmlns="" id="{5A88DF50-2CEB-44FC-87A3-815975AA054C}"/>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D3273C94-808F-4A56-8BF2-0E3A0B44F2E8}"/>
              </a:ext>
            </a:extLst>
          </p:cNvPr>
          <p:cNvGraphicFramePr>
            <a:graphicFrameLocks noGrp="1"/>
          </p:cNvGraphicFramePr>
          <p:nvPr>
            <p:extLst>
              <p:ext uri="{D42A27DB-BD31-4B8C-83A1-F6EECF244321}">
                <p14:modId xmlns:p14="http://schemas.microsoft.com/office/powerpoint/2010/main" val="1116940029"/>
              </p:ext>
            </p:extLst>
          </p:nvPr>
        </p:nvGraphicFramePr>
        <p:xfrm>
          <a:off x="257174" y="1524000"/>
          <a:ext cx="11687175" cy="4593777"/>
        </p:xfrm>
        <a:graphic>
          <a:graphicData uri="http://schemas.openxmlformats.org/drawingml/2006/table">
            <a:tbl>
              <a:tblPr firstRow="1" bandRow="1" bandCol="1">
                <a:tableStyleId>{5C22544A-7EE6-4342-B048-85BDC9FD1C3A}</a:tableStyleId>
              </a:tblPr>
              <a:tblGrid>
                <a:gridCol w="1982646">
                  <a:extLst>
                    <a:ext uri="{9D8B030D-6E8A-4147-A177-3AD203B41FA5}">
                      <a16:colId xmlns:a16="http://schemas.microsoft.com/office/drawing/2014/main" xmlns="" val="218241403"/>
                    </a:ext>
                  </a:extLst>
                </a:gridCol>
                <a:gridCol w="1994238">
                  <a:extLst>
                    <a:ext uri="{9D8B030D-6E8A-4147-A177-3AD203B41FA5}">
                      <a16:colId xmlns:a16="http://schemas.microsoft.com/office/drawing/2014/main" xmlns="" val="2068124439"/>
                    </a:ext>
                  </a:extLst>
                </a:gridCol>
                <a:gridCol w="7710291">
                  <a:extLst>
                    <a:ext uri="{9D8B030D-6E8A-4147-A177-3AD203B41FA5}">
                      <a16:colId xmlns:a16="http://schemas.microsoft.com/office/drawing/2014/main" xmlns="" val="748392565"/>
                    </a:ext>
                  </a:extLst>
                </a:gridCol>
              </a:tblGrid>
              <a:tr h="975198">
                <a:tc>
                  <a:txBody>
                    <a:bodyPr/>
                    <a:lstStyle/>
                    <a:p>
                      <a:pPr marL="0" marR="0">
                        <a:spcBef>
                          <a:spcPts val="200"/>
                        </a:spcBef>
                        <a:spcAft>
                          <a:spcPts val="200"/>
                        </a:spcAft>
                      </a:pPr>
                      <a:r>
                        <a:rPr lang="en-US" sz="1600" b="0" dirty="0">
                          <a:solidFill>
                            <a:srgbClr val="000000"/>
                          </a:solidFill>
                          <a:effectLst/>
                        </a:rPr>
                        <a:t>dapagliflozin/ metformin ER (Xigduo® XR)</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solidFill>
                      <a:schemeClr val="tx2">
                        <a:lumMod val="20000"/>
                        <a:lumOff val="80000"/>
                      </a:schemeClr>
                    </a:solidFill>
                  </a:tcPr>
                </a:tc>
                <a:tc>
                  <a:txBody>
                    <a:bodyPr/>
                    <a:lstStyle/>
                    <a:p>
                      <a:pPr marL="0" marR="0">
                        <a:spcBef>
                          <a:spcPts val="200"/>
                        </a:spcBef>
                        <a:spcAft>
                          <a:spcPts val="200"/>
                        </a:spcAft>
                      </a:pPr>
                      <a:r>
                        <a:rPr lang="en-US" sz="1600" b="0" dirty="0">
                          <a:solidFill>
                            <a:srgbClr val="000000"/>
                          </a:solidFill>
                          <a:effectLst/>
                        </a:rPr>
                        <a:t>AstraZeneca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solidFill>
                      <a:schemeClr val="tx2">
                        <a:lumMod val="20000"/>
                        <a:lumOff val="80000"/>
                      </a:schemeClr>
                    </a:solidFill>
                  </a:tcPr>
                </a:tc>
                <a:tc>
                  <a:txBody>
                    <a:bodyPr/>
                    <a:lstStyle/>
                    <a:p>
                      <a:pPr marL="342900" marR="0" lvl="0" indent="-342900">
                        <a:spcBef>
                          <a:spcPts val="200"/>
                        </a:spcBef>
                        <a:spcAft>
                          <a:spcPts val="200"/>
                        </a:spcAft>
                        <a:buFont typeface="Wingdings" panose="05000000000000000000" pitchFamily="2" charset="2"/>
                        <a:buChar char=""/>
                      </a:pPr>
                      <a:r>
                        <a:rPr lang="en-US" sz="1600" b="0" dirty="0">
                          <a:solidFill>
                            <a:srgbClr val="000000"/>
                          </a:solidFill>
                          <a:effectLst/>
                        </a:rPr>
                        <a:t>Adjunct to diet and exercise to improve glycemic control in adults with T2DM </a:t>
                      </a:r>
                    </a:p>
                    <a:p>
                      <a:pPr marL="342900" marR="0" lvl="0" indent="-342900">
                        <a:spcBef>
                          <a:spcPts val="200"/>
                        </a:spcBef>
                        <a:spcAft>
                          <a:spcPts val="200"/>
                        </a:spcAft>
                        <a:buFont typeface="Wingdings" panose="05000000000000000000" pitchFamily="2" charset="2"/>
                        <a:buChar char=""/>
                      </a:pPr>
                      <a:r>
                        <a:rPr lang="en-US" sz="1600" b="0" dirty="0">
                          <a:solidFill>
                            <a:srgbClr val="000000"/>
                          </a:solidFill>
                          <a:effectLst/>
                          <a:highlight>
                            <a:srgbClr val="00FFFF"/>
                          </a:highlight>
                        </a:rPr>
                        <a:t>Dapagliflozin is indicated to reduce the risk of hospitalization for heart failure in adults with T2DM and established CVD or multiple CV risk factors.</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solidFill>
                      <a:schemeClr val="tx2">
                        <a:lumMod val="20000"/>
                        <a:lumOff val="80000"/>
                      </a:schemeClr>
                    </a:solidFill>
                  </a:tcPr>
                </a:tc>
                <a:extLst>
                  <a:ext uri="{0D108BD9-81ED-4DB2-BD59-A6C34878D82A}">
                    <a16:rowId xmlns:a16="http://schemas.microsoft.com/office/drawing/2014/main" xmlns="" val="1608518644"/>
                  </a:ext>
                </a:extLst>
              </a:tr>
              <a:tr h="667241">
                <a:tc>
                  <a:txBody>
                    <a:bodyPr/>
                    <a:lstStyle/>
                    <a:p>
                      <a:pPr marL="0" marR="0">
                        <a:spcBef>
                          <a:spcPts val="200"/>
                        </a:spcBef>
                        <a:spcAft>
                          <a:spcPts val="200"/>
                        </a:spcAft>
                      </a:pPr>
                      <a:r>
                        <a:rPr lang="en-US" sz="1600" dirty="0">
                          <a:solidFill>
                            <a:srgbClr val="000000"/>
                          </a:solidFill>
                          <a:effectLst/>
                        </a:rPr>
                        <a:t>empagliflozin (Jardiance®)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tc>
                  <a:txBody>
                    <a:bodyPr/>
                    <a:lstStyle/>
                    <a:p>
                      <a:pPr marL="0" marR="0">
                        <a:spcBef>
                          <a:spcPts val="200"/>
                        </a:spcBef>
                        <a:spcAft>
                          <a:spcPts val="200"/>
                        </a:spcAft>
                      </a:pPr>
                      <a:r>
                        <a:rPr lang="en-US" sz="1600" dirty="0">
                          <a:solidFill>
                            <a:srgbClr val="000000"/>
                          </a:solidFill>
                          <a:effectLst/>
                        </a:rPr>
                        <a:t>Boehringer Ingelheim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tc>
                  <a:txBody>
                    <a:bodyPr/>
                    <a:lstStyle/>
                    <a:p>
                      <a:pPr marL="342900" marR="0" lvl="0" indent="-342900">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T2DM</a:t>
                      </a:r>
                    </a:p>
                    <a:p>
                      <a:pPr marL="342900" marR="0" lvl="0" indent="-342900">
                        <a:spcBef>
                          <a:spcPts val="200"/>
                        </a:spcBef>
                        <a:spcAft>
                          <a:spcPts val="200"/>
                        </a:spcAft>
                        <a:buFont typeface="Wingdings" panose="05000000000000000000" pitchFamily="2" charset="2"/>
                        <a:buChar char=""/>
                      </a:pPr>
                      <a:r>
                        <a:rPr lang="en-US" sz="1600" dirty="0">
                          <a:solidFill>
                            <a:srgbClr val="000000"/>
                          </a:solidFill>
                          <a:effectLst/>
                        </a:rPr>
                        <a:t>To reduce the risk of cardiovascular death in adults with T2DM and established CVD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extLst>
                  <a:ext uri="{0D108BD9-81ED-4DB2-BD59-A6C34878D82A}">
                    <a16:rowId xmlns:a16="http://schemas.microsoft.com/office/drawing/2014/main" xmlns="" val="2265869907"/>
                  </a:ext>
                </a:extLst>
              </a:tr>
              <a:tr h="615914">
                <a:tc>
                  <a:txBody>
                    <a:bodyPr/>
                    <a:lstStyle/>
                    <a:p>
                      <a:pPr marL="0" marR="0">
                        <a:spcBef>
                          <a:spcPts val="200"/>
                        </a:spcBef>
                        <a:spcAft>
                          <a:spcPts val="200"/>
                        </a:spcAft>
                      </a:pPr>
                      <a:r>
                        <a:rPr lang="en-US" sz="1600" dirty="0">
                          <a:solidFill>
                            <a:srgbClr val="000000"/>
                          </a:solidFill>
                          <a:effectLst/>
                        </a:rPr>
                        <a:t>empagliflozin/ metformin (Synjardy®)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tc>
                  <a:txBody>
                    <a:bodyPr/>
                    <a:lstStyle/>
                    <a:p>
                      <a:pPr marL="0" marR="0">
                        <a:spcBef>
                          <a:spcPts val="200"/>
                        </a:spcBef>
                        <a:spcAft>
                          <a:spcPts val="200"/>
                        </a:spcAft>
                      </a:pPr>
                      <a:r>
                        <a:rPr lang="en-US" sz="1600" dirty="0">
                          <a:solidFill>
                            <a:srgbClr val="000000"/>
                          </a:solidFill>
                          <a:effectLst/>
                        </a:rPr>
                        <a:t>Boehringer Ingelheim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tc rowSpan="2">
                  <a:txBody>
                    <a:bodyPr/>
                    <a:lstStyle/>
                    <a:p>
                      <a:pPr marL="342900" marR="0" lvl="0" indent="-342900">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T2DM when treatment with both empagliflozin and metformin is appropriate</a:t>
                      </a:r>
                    </a:p>
                    <a:p>
                      <a:pPr marL="342900" marR="0" lvl="0" indent="-342900">
                        <a:spcBef>
                          <a:spcPts val="200"/>
                        </a:spcBef>
                        <a:spcAft>
                          <a:spcPts val="200"/>
                        </a:spcAft>
                        <a:buFont typeface="Wingdings" panose="05000000000000000000" pitchFamily="2" charset="2"/>
                        <a:buChar char=""/>
                      </a:pPr>
                      <a:r>
                        <a:rPr lang="en-US" sz="1600" dirty="0">
                          <a:solidFill>
                            <a:srgbClr val="000000"/>
                          </a:solidFill>
                          <a:effectLst/>
                        </a:rPr>
                        <a:t>Empagliflozin is indicated to reduce the risk of cardiovascular death in adults with T2DM and established CVD*</a:t>
                      </a:r>
                    </a:p>
                    <a:p>
                      <a:pPr marL="133985" marR="0">
                        <a:spcBef>
                          <a:spcPts val="200"/>
                        </a:spcBef>
                        <a:spcAft>
                          <a:spcPts val="200"/>
                        </a:spcAft>
                      </a:pPr>
                      <a:r>
                        <a:rPr lang="en-US" sz="1600" dirty="0">
                          <a:solidFill>
                            <a:srgbClr val="000000"/>
                          </a:solidFill>
                          <a:effectLst/>
                        </a:rPr>
                        <a:t> </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79" marR="26279" marT="0" marB="0"/>
                </a:tc>
                <a:extLst>
                  <a:ext uri="{0D108BD9-81ED-4DB2-BD59-A6C34878D82A}">
                    <a16:rowId xmlns:a16="http://schemas.microsoft.com/office/drawing/2014/main" xmlns="" val="480543534"/>
                  </a:ext>
                </a:extLst>
              </a:tr>
              <a:tr h="923872">
                <a:tc>
                  <a:txBody>
                    <a:bodyPr/>
                    <a:lstStyle/>
                    <a:p>
                      <a:pPr marL="0" marR="0">
                        <a:spcBef>
                          <a:spcPts val="200"/>
                        </a:spcBef>
                        <a:spcAft>
                          <a:spcPts val="200"/>
                        </a:spcAft>
                      </a:pPr>
                      <a:r>
                        <a:rPr lang="en-US" sz="1600" dirty="0">
                          <a:solidFill>
                            <a:srgbClr val="000000"/>
                          </a:solidFill>
                          <a:effectLst/>
                        </a:rPr>
                        <a:t>empagliflozin/ metformin ER (Synjardy® XR)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tc>
                  <a:txBody>
                    <a:bodyPr/>
                    <a:lstStyle/>
                    <a:p>
                      <a:pPr marL="0" marR="0">
                        <a:spcBef>
                          <a:spcPts val="200"/>
                        </a:spcBef>
                        <a:spcAft>
                          <a:spcPts val="200"/>
                        </a:spcAft>
                      </a:pPr>
                      <a:r>
                        <a:rPr lang="en-US" sz="1600" dirty="0">
                          <a:solidFill>
                            <a:srgbClr val="000000"/>
                          </a:solidFill>
                          <a:effectLst/>
                        </a:rPr>
                        <a:t>Boehringer Ingelheim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tc vMerge="1">
                  <a:txBody>
                    <a:bodyPr/>
                    <a:lstStyle/>
                    <a:p>
                      <a:endParaRPr lang="en-US"/>
                    </a:p>
                  </a:txBody>
                  <a:tcPr/>
                </a:tc>
                <a:extLst>
                  <a:ext uri="{0D108BD9-81ED-4DB2-BD59-A6C34878D82A}">
                    <a16:rowId xmlns:a16="http://schemas.microsoft.com/office/drawing/2014/main" xmlns="" val="3628791308"/>
                  </a:ext>
                </a:extLst>
              </a:tr>
              <a:tr h="461936">
                <a:tc>
                  <a:txBody>
                    <a:bodyPr/>
                    <a:lstStyle/>
                    <a:p>
                      <a:pPr marL="0" marR="0">
                        <a:spcBef>
                          <a:spcPts val="200"/>
                        </a:spcBef>
                        <a:spcAft>
                          <a:spcPts val="200"/>
                        </a:spcAft>
                      </a:pPr>
                      <a:r>
                        <a:rPr lang="en-US" sz="1600" dirty="0">
                          <a:solidFill>
                            <a:srgbClr val="000000"/>
                          </a:solidFill>
                          <a:effectLst/>
                        </a:rPr>
                        <a:t>ertugliflozin (Steglatro™)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tc>
                  <a:txBody>
                    <a:bodyPr/>
                    <a:lstStyle/>
                    <a:p>
                      <a:pPr marL="0" marR="0">
                        <a:spcBef>
                          <a:spcPts val="200"/>
                        </a:spcBef>
                        <a:spcAft>
                          <a:spcPts val="200"/>
                        </a:spcAft>
                      </a:pPr>
                      <a:r>
                        <a:rPr lang="en-US" sz="1600" dirty="0">
                          <a:solidFill>
                            <a:srgbClr val="000000"/>
                          </a:solidFill>
                          <a:effectLst/>
                        </a:rPr>
                        <a:t>Merck, Sharp &amp; Dohme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tc>
                  <a:txBody>
                    <a:bodyPr/>
                    <a:lstStyle/>
                    <a:p>
                      <a:pPr marL="342900" marR="0" lvl="0" indent="-342900">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T2DM</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79" marR="26279" marT="0" marB="0"/>
                </a:tc>
                <a:extLst>
                  <a:ext uri="{0D108BD9-81ED-4DB2-BD59-A6C34878D82A}">
                    <a16:rowId xmlns:a16="http://schemas.microsoft.com/office/drawing/2014/main" xmlns="" val="507124329"/>
                  </a:ext>
                </a:extLst>
              </a:tr>
              <a:tr h="923872">
                <a:tc>
                  <a:txBody>
                    <a:bodyPr/>
                    <a:lstStyle/>
                    <a:p>
                      <a:pPr marL="0" marR="0">
                        <a:spcBef>
                          <a:spcPts val="200"/>
                        </a:spcBef>
                        <a:spcAft>
                          <a:spcPts val="200"/>
                        </a:spcAft>
                      </a:pPr>
                      <a:r>
                        <a:rPr lang="en-US" sz="1600" dirty="0">
                          <a:solidFill>
                            <a:srgbClr val="000000"/>
                          </a:solidFill>
                          <a:effectLst/>
                        </a:rPr>
                        <a:t>ertugliflozin/ metformin (Segluromet™)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tc>
                  <a:txBody>
                    <a:bodyPr/>
                    <a:lstStyle/>
                    <a:p>
                      <a:pPr marL="0" marR="0">
                        <a:spcBef>
                          <a:spcPts val="200"/>
                        </a:spcBef>
                        <a:spcAft>
                          <a:spcPts val="200"/>
                        </a:spcAft>
                      </a:pPr>
                      <a:r>
                        <a:rPr lang="en-US" sz="1600" dirty="0">
                          <a:solidFill>
                            <a:srgbClr val="000000"/>
                          </a:solidFill>
                          <a:effectLst/>
                        </a:rPr>
                        <a:t>Merck, Sharp &amp; Dohme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tc>
                <a:tc>
                  <a:txBody>
                    <a:bodyPr/>
                    <a:lstStyle/>
                    <a:p>
                      <a:pPr marL="342900" marR="0" lvl="0" indent="-342900">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T2DM who are not adequately controlled on a regimen containing ertugliflozin or metformin, or in patients who are already treated with both ertugliflozin and metformin</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79" marR="26279" marT="0" marB="0"/>
                </a:tc>
                <a:extLst>
                  <a:ext uri="{0D108BD9-81ED-4DB2-BD59-A6C34878D82A}">
                    <a16:rowId xmlns:a16="http://schemas.microsoft.com/office/drawing/2014/main" xmlns="" val="3355895983"/>
                  </a:ext>
                </a:extLst>
              </a:tr>
            </a:tbl>
          </a:graphicData>
        </a:graphic>
      </p:graphicFrame>
      <p:sp>
        <p:nvSpPr>
          <p:cNvPr id="6" name="Rectangle 1">
            <a:extLst>
              <a:ext uri="{FF2B5EF4-FFF2-40B4-BE49-F238E27FC236}">
                <a16:creationId xmlns:a16="http://schemas.microsoft.com/office/drawing/2014/main" xmlns="" id="{687962DC-556E-45D1-B79D-870271645653}"/>
              </a:ext>
            </a:extLst>
          </p:cNvPr>
          <p:cNvSpPr>
            <a:spLocks noChangeArrowheads="1"/>
          </p:cNvSpPr>
          <p:nvPr/>
        </p:nvSpPr>
        <p:spPr bwMode="auto">
          <a:xfrm>
            <a:off x="-6149570" y="1741488"/>
            <a:ext cx="331779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0884625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192172"/>
            <a:ext cx="11074400" cy="1219200"/>
          </a:xfrm>
        </p:spPr>
        <p:txBody>
          <a:bodyPr/>
          <a:lstStyle/>
          <a:p>
            <a:r>
              <a:rPr dirty="0">
                <a:uFillTx/>
              </a:rPr>
              <a:t>Hypoglycemics, SGLT2</a:t>
            </a:r>
          </a:p>
        </p:txBody>
      </p:sp>
      <p:sp>
        <p:nvSpPr>
          <p:cNvPr id="3" name="TextBox 2"/>
          <p:cNvSpPr txBox="1">
            <a:spLocks/>
          </p:cNvSpPr>
          <p:nvPr/>
        </p:nvSpPr>
        <p:spPr>
          <a:xfrm>
            <a:off x="244929" y="1411372"/>
            <a:ext cx="11538099" cy="4711842"/>
          </a:xfrm>
          <a:prstGeom prst="rect">
            <a:avLst/>
          </a:prstGeom>
        </p:spPr>
        <p:txBody>
          <a:bodyPr/>
          <a:lstStyle/>
          <a:p>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Studies evaluating the impact of SGLT2 inhibitors on macrovascular complications, (e.g., cardiovascular outcomes) include the EMPA-REG OUTCOME and CANVAS/CANVAS-R</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EMPA-REG OUTCOME trial reported approximately a one-third relative risk reduction for cardiovascular death, hospitalization due to heart failure, and all-cause death with use of empagliflozin (Jardiance) as compared to placebo</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CANVAS and CANVAS-R trials demonstrated a 14% risk reduction (hazard ratio [HR], 0.86 [95% CI, 0.75 to 0.97]) in first occurrence of major adverse cardiovascular event (MACE) in patients with T2DM treated with canagliflozin (Invokana)</a:t>
            </a: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pP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Based on the DECLARE–TIMI 58 trial, dapagliflozin did not result in a lower rate of MACE compared to placebo; however, it did lead to reduced all-cause mortality and the composite of CV death, as well as a lower incidence of HF-related hospitalizations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13290"/>
            <a:ext cx="11074400" cy="1219200"/>
          </a:xfrm>
        </p:spPr>
        <p:txBody>
          <a:bodyPr/>
          <a:lstStyle/>
          <a:p>
            <a:r>
              <a:rPr sz="4000" b="0" i="0" u="none" strike="noStrike" baseline="0" dirty="0">
                <a:solidFill>
                  <a:srgbClr val="318DCF"/>
                </a:solidFill>
                <a:uFillTx/>
                <a:latin typeface="Tahoma" charset="0"/>
              </a:rPr>
              <a:t>Hypoglycemics, SGLT2</a:t>
            </a:r>
          </a:p>
        </p:txBody>
      </p:sp>
      <p:sp>
        <p:nvSpPr>
          <p:cNvPr id="3" name="TextBox 2"/>
          <p:cNvSpPr txBox="1">
            <a:spLocks/>
          </p:cNvSpPr>
          <p:nvPr/>
        </p:nvSpPr>
        <p:spPr>
          <a:xfrm>
            <a:off x="104504" y="1432490"/>
            <a:ext cx="11782696" cy="4917803"/>
          </a:xfrm>
          <a:prstGeom prst="rect">
            <a:avLst/>
          </a:prstGeom>
        </p:spPr>
        <p:txBody>
          <a:bodyPr/>
          <a:lstStyle/>
          <a:p>
            <a:pPr marL="457200" indent="-457200">
              <a:buChar char="•"/>
            </a:pPr>
            <a:r>
              <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SGLT2 inhibitors are efficacious agents in reducing HbA1c, postprandial glucose, and fasting plasma glucose, as well as reducing systolic blood pressure and weight</a:t>
            </a: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long-term safety of SGLT2 inhibitors remains to be established</a:t>
            </a:r>
          </a:p>
          <a:p>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If there is a compelling need to minimize weight gain or promote weight loss, a GLP-1 agonist or SGLT2 inhibitor are recommended</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ADA prefers medications with proven CV and renal benefit in patients with CV and/or renal disease, respectively</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In patients with ASCVD, the addition of empagliflozin (Class A recommendation), liraglutide (Class A recommendation), or canagliflozin (Class C recommendation) is preferred</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In patients with heart failure (HF) or chronic kidney disease (CKD),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empagliflozin, canagliflozin, or dapagliflozin </a:t>
            </a: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is preferred</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p:cNvSpPr>
          <p:nvPr/>
        </p:nvSpPr>
        <p:spPr>
          <a:xfrm>
            <a:off x="2854557" y="6188810"/>
            <a:ext cx="8893968" cy="400816"/>
          </a:xfrm>
          <a:prstGeom prst="rect">
            <a:avLst/>
          </a:prstGeom>
        </p:spPr>
        <p:txBody>
          <a:bodyPr/>
          <a:lstStyle/>
          <a:p>
            <a:endParaRPr b="1" u="none" strike="noStrike" dirty="0">
              <a:solidFill>
                <a:srgbClr val="A61C00"/>
              </a:solidFill>
              <a:uFillTx/>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46247" y="185133"/>
            <a:ext cx="11074400" cy="1219200"/>
          </a:xfrm>
        </p:spPr>
        <p:txBody>
          <a:bodyPr/>
          <a:lstStyle/>
          <a:p>
            <a:r>
              <a:rPr sz="4000" b="0" i="0" u="none" strike="noStrike" baseline="0" dirty="0">
                <a:solidFill>
                  <a:srgbClr val="318DCF"/>
                </a:solidFill>
                <a:uFillTx/>
                <a:latin typeface="Tahoma" charset="0"/>
              </a:rPr>
              <a:t>Hypoglycemics, SGLT2</a:t>
            </a:r>
          </a:p>
        </p:txBody>
      </p:sp>
      <p:sp>
        <p:nvSpPr>
          <p:cNvPr id="3" name="TextBox 2"/>
          <p:cNvSpPr txBox="1">
            <a:spLocks/>
          </p:cNvSpPr>
          <p:nvPr/>
        </p:nvSpPr>
        <p:spPr>
          <a:xfrm>
            <a:off x="4093464" y="2880359"/>
            <a:ext cx="4005072" cy="1097280"/>
          </a:xfrm>
          <a:prstGeom prst="rect">
            <a:avLst/>
          </a:prstGeom>
        </p:spPr>
        <p:txBody>
          <a:bodyPr/>
          <a:lstStyle/>
          <a:p>
            <a:endParaRPr dirty="0"/>
          </a:p>
        </p:txBody>
      </p:sp>
      <p:sp>
        <p:nvSpPr>
          <p:cNvPr id="4" name="TextBox 3"/>
          <p:cNvSpPr txBox="1">
            <a:spLocks/>
          </p:cNvSpPr>
          <p:nvPr/>
        </p:nvSpPr>
        <p:spPr>
          <a:xfrm>
            <a:off x="177421" y="1493135"/>
            <a:ext cx="11686630" cy="4571999"/>
          </a:xfrm>
          <a:prstGeom prst="rect">
            <a:avLst/>
          </a:prstGeom>
        </p:spPr>
        <p:txBody>
          <a:bodyPr/>
          <a:lstStyle/>
          <a:p>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pPr>
            <a:r>
              <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Association of Clinical Endocrinologists (AACE) and American College of Endocrinology (ACE) 2020 diabetes management algorithm and 2015 clinical practice guidelines for developing a diabetes care plan include the use of SGLT2 inhibitors as an alternative to metformin for monotherapy and as an appropriate add-on to metformin in dual therapy and triple therapy</a:t>
            </a:r>
          </a:p>
          <a:p>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AACE/ACE recognizes that empagliflozin and canagliflozin are associated with significantly reduced cardiac mortality, hospitalization for heart failure, as well as secondary renal endpoints</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Additionally, dapagliflozin demonstrated reduced all-cause mortality and the composite of CV death and HF hospitalization; however, it did not significantly lower the combined risk of CV death and nonfatal MI and stroke</a:t>
            </a:r>
          </a:p>
          <a:p>
            <a:pPr marL="457200" indent="-45720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effectLst/>
                <a:latin typeface="Tahoma" panose="020B0604030504040204" pitchFamily="34" charset="0"/>
                <a:ea typeface="Tahoma" panose="020B0604030504040204" pitchFamily="34" charset="0"/>
                <a:cs typeface="Tahoma" panose="020B0604030504040204" pitchFamily="34" charset="0"/>
              </a:rPr>
              <a:t>In the 2020 algorithm, the panel identifies SGLT2 inhibitors as having a neutral effect on bone</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sz="1900" dirty="0">
              <a:solidFill>
                <a:srgbClr val="000000"/>
              </a:solidFill>
              <a:uFillTx/>
              <a:latin typeface="Calibri"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22" y="220331"/>
            <a:ext cx="11074400" cy="1219200"/>
          </a:xfrm>
        </p:spPr>
        <p:txBody>
          <a:bodyPr/>
          <a:lstStyle/>
          <a:p>
            <a:r>
              <a:rPr sz="4000" b="0" i="0" u="none" strike="noStrike" baseline="0" dirty="0">
                <a:solidFill>
                  <a:srgbClr val="318DCF"/>
                </a:solidFill>
                <a:uFillTx/>
                <a:latin typeface="Tahoma" charset="0"/>
              </a:rPr>
              <a:t>Hypoglycemics, SGLT2</a:t>
            </a:r>
          </a:p>
        </p:txBody>
      </p:sp>
      <p:sp>
        <p:nvSpPr>
          <p:cNvPr id="3" name="TextBox 2"/>
          <p:cNvSpPr txBox="1">
            <a:spLocks/>
          </p:cNvSpPr>
          <p:nvPr/>
        </p:nvSpPr>
        <p:spPr>
          <a:xfrm>
            <a:off x="0" y="1812470"/>
            <a:ext cx="12083969" cy="4298963"/>
          </a:xfrm>
          <a:prstGeom prst="rect">
            <a:avLst/>
          </a:prstGeom>
        </p:spPr>
        <p:txBody>
          <a:bodyPr/>
          <a:lstStyle/>
          <a:p>
            <a:pPr marL="457200" indent="-45720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In 2015, the Food and Drug Administration (FDA) issued a warning that use of SGLT2 inhibitors may lead to ketoacidosis</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In August 2018, the FDA issued another safety communication regarding the risk of Fournier’s gangrene with the use of the SGLT2 inhibitors</a:t>
            </a:r>
          </a:p>
          <a:p>
            <a:pPr marL="342900" indent="-3429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As a result, the FDA is requiring a new warning to be added to the labeling of all SGLT2 inhibitors and SGLT2  inhibitor-containing medications regarding this risk</a:t>
            </a:r>
          </a:p>
          <a:p>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FDA</a:t>
            </a: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 also </a:t>
            </a: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recently alerted prescribers of an increased risk of bone fracture in patients treated with canagliflozin (Invokana, Invokamet, Invokamet XR)</a:t>
            </a:r>
          </a:p>
        </p:txBody>
      </p:sp>
      <p:sp>
        <p:nvSpPr>
          <p:cNvPr id="4" name="TextBox 3"/>
          <p:cNvSpPr txBox="1">
            <a:spLocks/>
          </p:cNvSpPr>
          <p:nvPr/>
        </p:nvSpPr>
        <p:spPr>
          <a:xfrm>
            <a:off x="1418547" y="3147851"/>
            <a:ext cx="8561476" cy="1154017"/>
          </a:xfrm>
          <a:prstGeom prst="rect">
            <a:avLst/>
          </a:prstGeom>
        </p:spPr>
        <p:txBody>
          <a:bodyPr/>
          <a:lstStyle/>
          <a:p>
            <a:endParaRPr sz="1500" b="1" dirty="0">
              <a:solidFill>
                <a:srgbClr val="980000"/>
              </a:solidFill>
              <a:uFillTx/>
              <a:latin typeface="Calibri" charset="0"/>
            </a:endParaRPr>
          </a:p>
        </p:txBody>
      </p:sp>
      <p:sp>
        <p:nvSpPr>
          <p:cNvPr id="5" name="TextBox 4"/>
          <p:cNvSpPr txBox="1">
            <a:spLocks/>
          </p:cNvSpPr>
          <p:nvPr/>
        </p:nvSpPr>
        <p:spPr>
          <a:xfrm>
            <a:off x="1334074" y="4034798"/>
            <a:ext cx="8971403" cy="1640205"/>
          </a:xfrm>
          <a:prstGeom prst="rect">
            <a:avLst/>
          </a:prstGeom>
        </p:spPr>
        <p:txBody>
          <a:bodyPr/>
          <a:lstStyle/>
          <a:p>
            <a:endParaRPr sz="1500" b="1" dirty="0">
              <a:solidFill>
                <a:srgbClr val="980000"/>
              </a:solidFill>
              <a:uFillTx/>
              <a:latin typeface="Calibri" charset="0"/>
            </a:endParaRPr>
          </a:p>
        </p:txBody>
      </p:sp>
    </p:spTree>
    <p:extLst>
      <p:ext uri="{BB962C8B-B14F-4D97-AF65-F5344CB8AC3E}">
        <p14:creationId xmlns:p14="http://schemas.microsoft.com/office/powerpoint/2010/main" val="38914935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22" y="220331"/>
            <a:ext cx="11074400" cy="1219200"/>
          </a:xfrm>
        </p:spPr>
        <p:txBody>
          <a:bodyPr/>
          <a:lstStyle/>
          <a:p>
            <a:r>
              <a:rPr sz="4000" b="0" i="0" u="none" strike="noStrike" baseline="0" dirty="0">
                <a:solidFill>
                  <a:srgbClr val="318DCF"/>
                </a:solidFill>
                <a:uFillTx/>
                <a:latin typeface="Tahoma" charset="0"/>
              </a:rPr>
              <a:t>Hypoglycemics, SGLT2</a:t>
            </a:r>
          </a:p>
        </p:txBody>
      </p:sp>
      <p:sp>
        <p:nvSpPr>
          <p:cNvPr id="3" name="TextBox 2"/>
          <p:cNvSpPr txBox="1">
            <a:spLocks/>
          </p:cNvSpPr>
          <p:nvPr/>
        </p:nvSpPr>
        <p:spPr>
          <a:xfrm>
            <a:off x="0" y="1439531"/>
            <a:ext cx="12191999" cy="4752925"/>
          </a:xfrm>
          <a:prstGeom prst="rect">
            <a:avLst/>
          </a:prstGeom>
        </p:spPr>
        <p:txBody>
          <a:bodyPr/>
          <a:lstStyle/>
          <a:p>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The Endocrine Society issued 2019 guideline recommendations for diabetes in patients aged ≥ 65 years</a:t>
            </a:r>
          </a:p>
          <a:p>
            <a:pPr marL="457200" indent="-457200">
              <a:buChar char="•"/>
            </a:pPr>
            <a:endPar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They recommend simplified outpatient medication regimens and glycemic targets tailored to improve compliance and prevent complications, such as hypoglycemia and falls, particularly in patients with cognitive impairment</a:t>
            </a:r>
          </a:p>
          <a:p>
            <a:pPr marL="457200" indent="-457200">
              <a:buChar char="•"/>
            </a:pPr>
            <a:endPar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When pharmacological therapy is indicated, metformin, in addition to lifestyle management, is recommended first-line</a:t>
            </a:r>
          </a:p>
          <a:p>
            <a:pPr marL="457200" indent="-457200">
              <a:buChar char="•"/>
            </a:pPr>
            <a:endPar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If glycemic targets are not attained with metformin and lifestyle management, oral and injectable therapies with low risk for hypoglycemia are suggested</a:t>
            </a:r>
          </a:p>
          <a:p>
            <a:pPr marL="457200" indent="-457200">
              <a:buChar char="•"/>
            </a:pPr>
            <a:endPar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1900" dirty="0">
                <a:solidFill>
                  <a:srgbClr val="000000"/>
                </a:solidFill>
                <a:latin typeface="Tahoma" panose="020B0604030504040204" pitchFamily="34" charset="0"/>
                <a:ea typeface="Tahoma" panose="020B0604030504040204" pitchFamily="34" charset="0"/>
                <a:cs typeface="Tahoma" panose="020B0604030504040204" pitchFamily="34" charset="0"/>
              </a:rPr>
              <a:t>The guidelines also have recommendations for management of common comorbidities in this population including hypertension, hyperlipidemia, congestive heart failure, retinopathy, neuropathy, and chronic kidney disease</a:t>
            </a:r>
            <a:endPar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p:cNvSpPr>
          <p:nvPr/>
        </p:nvSpPr>
        <p:spPr>
          <a:xfrm>
            <a:off x="1418547" y="3147851"/>
            <a:ext cx="8561476" cy="1154017"/>
          </a:xfrm>
          <a:prstGeom prst="rect">
            <a:avLst/>
          </a:prstGeom>
        </p:spPr>
        <p:txBody>
          <a:bodyPr/>
          <a:lstStyle/>
          <a:p>
            <a:endParaRPr sz="1500" b="1" dirty="0">
              <a:solidFill>
                <a:srgbClr val="980000"/>
              </a:solidFill>
              <a:uFillTx/>
              <a:latin typeface="Calibri" charset="0"/>
            </a:endParaRPr>
          </a:p>
        </p:txBody>
      </p:sp>
      <p:sp>
        <p:nvSpPr>
          <p:cNvPr id="5" name="TextBox 4"/>
          <p:cNvSpPr txBox="1">
            <a:spLocks/>
          </p:cNvSpPr>
          <p:nvPr/>
        </p:nvSpPr>
        <p:spPr>
          <a:xfrm>
            <a:off x="1334074" y="4034798"/>
            <a:ext cx="8971403" cy="1640205"/>
          </a:xfrm>
          <a:prstGeom prst="rect">
            <a:avLst/>
          </a:prstGeom>
        </p:spPr>
        <p:txBody>
          <a:bodyPr/>
          <a:lstStyle/>
          <a:p>
            <a:endParaRPr sz="1500" b="1" dirty="0">
              <a:solidFill>
                <a:srgbClr val="980000"/>
              </a:solidFill>
              <a:uFillTx/>
              <a:latin typeface="Calibri" charset="0"/>
            </a:endParaRPr>
          </a:p>
        </p:txBody>
      </p:sp>
    </p:spTree>
    <p:extLst>
      <p:ext uri="{BB962C8B-B14F-4D97-AF65-F5344CB8AC3E}">
        <p14:creationId xmlns:p14="http://schemas.microsoft.com/office/powerpoint/2010/main" val="18986867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B1356-90A1-4322-B289-C2C0E41E7A36}"/>
              </a:ext>
            </a:extLst>
          </p:cNvPr>
          <p:cNvSpPr>
            <a:spLocks noGrp="1"/>
          </p:cNvSpPr>
          <p:nvPr>
            <p:ph type="title"/>
          </p:nvPr>
        </p:nvSpPr>
        <p:spPr/>
        <p:txBody>
          <a:bodyPr/>
          <a:lstStyle/>
          <a:p>
            <a:r>
              <a:rPr lang="en-US" sz="4000" b="0" i="0" u="none" strike="noStrike" baseline="0" dirty="0">
                <a:solidFill>
                  <a:srgbClr val="318DCF"/>
                </a:solidFill>
                <a:uFillTx/>
                <a:latin typeface="Tahoma" charset="0"/>
              </a:rPr>
              <a:t>Hypoglycemics, SGLT2</a:t>
            </a:r>
            <a:endParaRPr lang="en-US" dirty="0"/>
          </a:p>
        </p:txBody>
      </p:sp>
      <p:sp>
        <p:nvSpPr>
          <p:cNvPr id="3" name="Content Placeholder 2">
            <a:extLst>
              <a:ext uri="{FF2B5EF4-FFF2-40B4-BE49-F238E27FC236}">
                <a16:creationId xmlns:a16="http://schemas.microsoft.com/office/drawing/2014/main" xmlns="" id="{4AFBE832-7B48-42AC-B45A-310C0E6899F9}"/>
              </a:ext>
            </a:extLst>
          </p:cNvPr>
          <p:cNvSpPr>
            <a:spLocks noGrp="1"/>
          </p:cNvSpPr>
          <p:nvPr>
            <p:ph idx="1"/>
          </p:nvPr>
        </p:nvSpPr>
        <p:spPr>
          <a:xfrm>
            <a:off x="191069" y="1524000"/>
            <a:ext cx="11737074" cy="4449763"/>
          </a:xfrm>
        </p:spPr>
        <p:txBody>
          <a:bodyPr/>
          <a:lstStyle/>
          <a:p>
            <a:pPr marL="0" indent="0">
              <a:buNone/>
            </a:pPr>
            <a:r>
              <a:rPr lang="en-US" sz="2200" b="1" i="1" dirty="0">
                <a:solidFill>
                  <a:srgbClr val="000000"/>
                </a:solidFill>
              </a:rPr>
              <a:t>Product/Guideline Updates:</a:t>
            </a:r>
          </a:p>
          <a:p>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FDA issued a Drug Safety Communication to update an earlier communication regarding the risk of leg and foot amputations with canagliflozin-containing medications</a:t>
            </a:r>
          </a:p>
          <a:p>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update states that, based on review of data from 3 new clinical trials, they have removed the Boxed Warning language from package inserts of canagliflozin-containing medications</a:t>
            </a:r>
          </a:p>
          <a:p>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FDA states that subsequent data have demonstrated additional clinical benefits leading to additional indication approvals, while the risk of amputation (although still present) is lower than previously described; the risk of amputation remains a warning in the labeling</a:t>
            </a:r>
            <a:endParaRPr lang="en-US" sz="20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updated ADA standards advise to interrupt SGLT2 inhibitor therapy before scheduled surgery to avoid diabetic ketoacidosis; this aligns with label revisions for SGLT2 inhibitors</a:t>
            </a:r>
          </a:p>
          <a:p>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For management of CVD in patients with T2DM, the ADA advises to consider an SGLT2 inhibitor in patients with HF with reduced ejection fraction to reduce risk of worsening HF and CV death</a:t>
            </a:r>
            <a:endParaRPr lang="en-US" sz="2000" b="1" i="1" dirty="0">
              <a:solidFill>
                <a:srgbClr val="000000"/>
              </a:solidFill>
            </a:endParaRPr>
          </a:p>
        </p:txBody>
      </p:sp>
      <p:sp>
        <p:nvSpPr>
          <p:cNvPr id="4" name="Slide Number Placeholder 3">
            <a:extLst>
              <a:ext uri="{FF2B5EF4-FFF2-40B4-BE49-F238E27FC236}">
                <a16:creationId xmlns:a16="http://schemas.microsoft.com/office/drawing/2014/main" xmlns="" id="{25A540C1-FE01-4A93-8CDD-86CE9717FD47}"/>
              </a:ext>
            </a:extLst>
          </p:cNvPr>
          <p:cNvSpPr>
            <a:spLocks noGrp="1"/>
          </p:cNvSpPr>
          <p:nvPr>
            <p:ph type="sldNum" sz="quarter" idx="4"/>
          </p:nvPr>
        </p:nvSpPr>
        <p:spPr/>
        <p:txBody>
          <a:bodyPr/>
          <a:lstStyle/>
          <a:p>
            <a:fld id="{FF445594-FFE8-4E90-934C-EFF530110A38}" type="slidenum">
              <a:rPr lang="en-US" smtClean="0">
                <a:uFillTx/>
              </a:rPr>
              <a:pPr/>
              <a:t>108</a:t>
            </a:fld>
            <a:endParaRPr lang="en-US" dirty="0">
              <a:uFillTx/>
            </a:endParaRPr>
          </a:p>
        </p:txBody>
      </p:sp>
      <p:sp>
        <p:nvSpPr>
          <p:cNvPr id="5" name="Footer Placeholder 4">
            <a:extLst>
              <a:ext uri="{FF2B5EF4-FFF2-40B4-BE49-F238E27FC236}">
                <a16:creationId xmlns:a16="http://schemas.microsoft.com/office/drawing/2014/main" xmlns="" id="{53BAB267-A458-47F9-B823-0136D0AED9E4}"/>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24137369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B1356-90A1-4322-B289-C2C0E41E7A36}"/>
              </a:ext>
            </a:extLst>
          </p:cNvPr>
          <p:cNvSpPr>
            <a:spLocks noGrp="1"/>
          </p:cNvSpPr>
          <p:nvPr>
            <p:ph type="title"/>
          </p:nvPr>
        </p:nvSpPr>
        <p:spPr/>
        <p:txBody>
          <a:bodyPr/>
          <a:lstStyle/>
          <a:p>
            <a:r>
              <a:rPr lang="en-US" sz="4000" b="0" i="0" u="none" strike="noStrike" baseline="0" dirty="0">
                <a:solidFill>
                  <a:srgbClr val="318DCF"/>
                </a:solidFill>
                <a:uFillTx/>
                <a:latin typeface="Tahoma" charset="0"/>
              </a:rPr>
              <a:t>Hypoglycemics, SGLT2</a:t>
            </a:r>
            <a:endParaRPr lang="en-US" dirty="0"/>
          </a:p>
        </p:txBody>
      </p:sp>
      <p:sp>
        <p:nvSpPr>
          <p:cNvPr id="3" name="Content Placeholder 2">
            <a:extLst>
              <a:ext uri="{FF2B5EF4-FFF2-40B4-BE49-F238E27FC236}">
                <a16:creationId xmlns:a16="http://schemas.microsoft.com/office/drawing/2014/main" xmlns="" id="{4AFBE832-7B48-42AC-B45A-310C0E6899F9}"/>
              </a:ext>
            </a:extLst>
          </p:cNvPr>
          <p:cNvSpPr>
            <a:spLocks noGrp="1"/>
          </p:cNvSpPr>
          <p:nvPr>
            <p:ph idx="1"/>
          </p:nvPr>
        </p:nvSpPr>
        <p:spPr>
          <a:xfrm>
            <a:off x="286603" y="1600200"/>
            <a:ext cx="11498997" cy="4373563"/>
          </a:xfrm>
        </p:spPr>
        <p:txBody>
          <a:bodyPr/>
          <a:lstStyle/>
          <a:p>
            <a:pPr marL="0" indent="0">
              <a:buNone/>
            </a:pPr>
            <a:r>
              <a:rPr lang="en-US" sz="2400" b="1" i="1" dirty="0">
                <a:solidFill>
                  <a:srgbClr val="000000"/>
                </a:solidFill>
              </a:rPr>
              <a:t>Product/Guideline Updates:</a:t>
            </a:r>
          </a:p>
          <a:p>
            <a:r>
              <a:rPr lang="en-US" sz="2000" dirty="0">
                <a:solidFill>
                  <a:srgbClr val="000000"/>
                </a:solidFill>
                <a:effectLst/>
              </a:rPr>
              <a:t>The Kidney Disease: Improving Global Outcomes (KDIGO) organization published its first guidelines on managing diabetes in patients with CKD</a:t>
            </a:r>
          </a:p>
          <a:p>
            <a:r>
              <a:rPr lang="en-US" sz="2000" dirty="0">
                <a:solidFill>
                  <a:srgbClr val="000000"/>
                </a:solidFill>
              </a:rPr>
              <a:t>I</a:t>
            </a:r>
            <a:r>
              <a:rPr lang="en-US" sz="2000" dirty="0">
                <a:solidFill>
                  <a:srgbClr val="000000"/>
                </a:solidFill>
                <a:effectLst/>
              </a:rPr>
              <a:t>n patients with diabetes and CKD, metformin and a SGLT2 inhibitor are recommended in patients with eGFR ≥ 30 mL/min/1.7 m2; if glycemic targets are not met, then a long-acting GLP-1 agonist is recommended</a:t>
            </a:r>
          </a:p>
          <a:p>
            <a:r>
              <a:rPr lang="en-US" sz="2000" dirty="0">
                <a:solidFill>
                  <a:srgbClr val="000000"/>
                </a:solidFill>
                <a:effectLst/>
              </a:rPr>
              <a:t>The Endocrine Society issued 2019 guideline recommendations for diabetes in patients aged ≥ 65 years</a:t>
            </a:r>
          </a:p>
          <a:p>
            <a:r>
              <a:rPr lang="en-US" sz="2000" dirty="0">
                <a:solidFill>
                  <a:srgbClr val="000000"/>
                </a:solidFill>
                <a:effectLst/>
              </a:rPr>
              <a:t>They recommend simplified outpatient medication regimens and glycemic targets tailored to improve compliance and prevent complications</a:t>
            </a:r>
          </a:p>
          <a:p>
            <a:r>
              <a:rPr lang="en-US" sz="2000" dirty="0">
                <a:solidFill>
                  <a:srgbClr val="000000"/>
                </a:solidFill>
                <a:effectLst/>
              </a:rPr>
              <a:t>When pharmacological therapy is indicated, metformin, in addition to lifestyle management, is recommended first-line</a:t>
            </a:r>
          </a:p>
          <a:p>
            <a:endParaRPr lang="en-US" sz="2000" b="1" i="1" dirty="0">
              <a:solidFill>
                <a:srgbClr val="000000"/>
              </a:solidFill>
            </a:endParaRPr>
          </a:p>
        </p:txBody>
      </p:sp>
      <p:sp>
        <p:nvSpPr>
          <p:cNvPr id="4" name="Slide Number Placeholder 3">
            <a:extLst>
              <a:ext uri="{FF2B5EF4-FFF2-40B4-BE49-F238E27FC236}">
                <a16:creationId xmlns:a16="http://schemas.microsoft.com/office/drawing/2014/main" xmlns="" id="{25A540C1-FE01-4A93-8CDD-86CE9717FD47}"/>
              </a:ext>
            </a:extLst>
          </p:cNvPr>
          <p:cNvSpPr>
            <a:spLocks noGrp="1"/>
          </p:cNvSpPr>
          <p:nvPr>
            <p:ph type="sldNum" sz="quarter" idx="4"/>
          </p:nvPr>
        </p:nvSpPr>
        <p:spPr/>
        <p:txBody>
          <a:bodyPr/>
          <a:lstStyle/>
          <a:p>
            <a:fld id="{FF445594-FFE8-4E90-934C-EFF530110A38}" type="slidenum">
              <a:rPr lang="en-US" smtClean="0">
                <a:uFillTx/>
              </a:rPr>
              <a:pPr/>
              <a:t>109</a:t>
            </a:fld>
            <a:endParaRPr lang="en-US" dirty="0">
              <a:uFillTx/>
            </a:endParaRPr>
          </a:p>
        </p:txBody>
      </p:sp>
      <p:sp>
        <p:nvSpPr>
          <p:cNvPr id="5" name="Footer Placeholder 4">
            <a:extLst>
              <a:ext uri="{FF2B5EF4-FFF2-40B4-BE49-F238E27FC236}">
                <a16:creationId xmlns:a16="http://schemas.microsoft.com/office/drawing/2014/main" xmlns="" id="{53BAB267-A458-47F9-B823-0136D0AED9E4}"/>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1424638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BE67A-0D68-4B60-841B-C7B62A96453B}"/>
              </a:ext>
            </a:extLst>
          </p:cNvPr>
          <p:cNvSpPr>
            <a:spLocks noGrp="1"/>
          </p:cNvSpPr>
          <p:nvPr>
            <p:ph type="title"/>
          </p:nvPr>
        </p:nvSpPr>
        <p:spPr/>
        <p:txBody>
          <a:bodyPr/>
          <a:lstStyle/>
          <a:p>
            <a:r>
              <a:rPr lang="en-US" dirty="0">
                <a:uFillTx/>
              </a:rPr>
              <a:t>Androgenic Agents</a:t>
            </a:r>
            <a:endParaRPr lang="en-US" dirty="0"/>
          </a:p>
        </p:txBody>
      </p:sp>
      <p:sp>
        <p:nvSpPr>
          <p:cNvPr id="3" name="Content Placeholder 2">
            <a:extLst>
              <a:ext uri="{FF2B5EF4-FFF2-40B4-BE49-F238E27FC236}">
                <a16:creationId xmlns:a16="http://schemas.microsoft.com/office/drawing/2014/main" xmlns="" id="{2FD34FBE-AB22-4159-BAAB-6F8123752839}"/>
              </a:ext>
            </a:extLst>
          </p:cNvPr>
          <p:cNvSpPr>
            <a:spLocks noGrp="1"/>
          </p:cNvSpPr>
          <p:nvPr>
            <p:ph idx="1"/>
          </p:nvPr>
        </p:nvSpPr>
        <p:spPr>
          <a:xfrm>
            <a:off x="354842" y="1828800"/>
            <a:ext cx="11430758" cy="4276095"/>
          </a:xfrm>
        </p:spPr>
        <p:txBody>
          <a:bodyPr/>
          <a:lstStyle/>
          <a:p>
            <a:pPr marR="0">
              <a:spcBef>
                <a:spcPts val="0"/>
              </a:spcBef>
              <a:spcAft>
                <a:spcPts val="0"/>
              </a:spcAft>
            </a:pPr>
            <a:r>
              <a:rPr lang="en-US" sz="2000" dirty="0">
                <a:solidFill>
                  <a:srgbClr val="000000"/>
                </a:solidFill>
                <a:effectLst/>
              </a:rPr>
              <a:t>The 2018 Endocrine Society (ES) treatment guidelines  for hypogonadism recommend a diagnosis of hypogonadism be made only if the patient has symptoms of testosterone deficiency, with clear and consistently low serum testosterone (T) levels</a:t>
            </a:r>
          </a:p>
          <a:p>
            <a:pPr marL="0" marR="0" indent="0">
              <a:spcBef>
                <a:spcPts val="0"/>
              </a:spcBef>
              <a:spcAft>
                <a:spcPts val="0"/>
              </a:spcAft>
              <a:buNone/>
            </a:pPr>
            <a:endParaRPr lang="en-US" sz="2000" dirty="0">
              <a:solidFill>
                <a:srgbClr val="000000"/>
              </a:solidFill>
              <a:effectLst/>
            </a:endParaRPr>
          </a:p>
          <a:p>
            <a:pPr marR="0">
              <a:spcBef>
                <a:spcPts val="0"/>
              </a:spcBef>
              <a:spcAft>
                <a:spcPts val="0"/>
              </a:spcAft>
            </a:pPr>
            <a:r>
              <a:rPr lang="en-US" sz="2000" dirty="0">
                <a:solidFill>
                  <a:srgbClr val="000000"/>
                </a:solidFill>
                <a:effectLst/>
              </a:rPr>
              <a:t>Serum testosterone, hematocrit, and prostate cancer risk should be monitor during the first year of treatment</a:t>
            </a:r>
          </a:p>
          <a:p>
            <a:pPr marR="0">
              <a:spcBef>
                <a:spcPts val="0"/>
              </a:spcBef>
              <a:spcAft>
                <a:spcPts val="0"/>
              </a:spcAft>
            </a:pPr>
            <a:endParaRPr lang="en-US" sz="2000" dirty="0">
              <a:solidFill>
                <a:srgbClr val="000000"/>
              </a:solidFill>
              <a:effectLst/>
            </a:endParaRPr>
          </a:p>
          <a:p>
            <a:pPr marR="0">
              <a:spcBef>
                <a:spcPts val="0"/>
              </a:spcBef>
              <a:spcAft>
                <a:spcPts val="0"/>
              </a:spcAft>
            </a:pPr>
            <a:r>
              <a:rPr lang="en-US" sz="2000" dirty="0">
                <a:solidFill>
                  <a:srgbClr val="000000"/>
                </a:solidFill>
                <a:effectLst/>
              </a:rPr>
              <a:t>The ES provides advantages and disadvantages of each formulation, but no preference for any testosterone replacement product is provided</a:t>
            </a:r>
          </a:p>
          <a:p>
            <a:pPr marL="0" marR="0" indent="0">
              <a:spcBef>
                <a:spcPts val="0"/>
              </a:spcBef>
              <a:spcAft>
                <a:spcPts val="0"/>
              </a:spcAft>
              <a:buNone/>
            </a:pPr>
            <a:endParaRPr lang="en-US" sz="2000" dirty="0">
              <a:solidFill>
                <a:srgbClr val="000000"/>
              </a:solidFill>
              <a:effectLst/>
            </a:endParaRPr>
          </a:p>
          <a:p>
            <a:pPr marR="0">
              <a:spcBef>
                <a:spcPts val="0"/>
              </a:spcBef>
              <a:spcAft>
                <a:spcPts val="0"/>
              </a:spcAft>
            </a:pPr>
            <a:r>
              <a:rPr lang="en-US" sz="2000" dirty="0">
                <a:solidFill>
                  <a:srgbClr val="000000"/>
                </a:solidFill>
                <a:effectLst/>
              </a:rPr>
              <a:t>Choice of formulation should be based on patient preference and drug pharmacokinetics, adverse effect profile, treatment burden, and cost</a:t>
            </a:r>
          </a:p>
          <a:p>
            <a:pPr marR="0">
              <a:spcBef>
                <a:spcPts val="0"/>
              </a:spcBef>
              <a:spcAft>
                <a:spcPts val="0"/>
              </a:spcAft>
            </a:pPr>
            <a:endParaRPr lang="en-US" sz="2000" dirty="0">
              <a:solidFill>
                <a:srgbClr val="000000"/>
              </a:solidFill>
            </a:endParaRPr>
          </a:p>
          <a:p>
            <a:pPr marR="0">
              <a:spcBef>
                <a:spcPts val="0"/>
              </a:spcBef>
              <a:spcAft>
                <a:spcPts val="0"/>
              </a:spcAft>
            </a:pPr>
            <a:endParaRPr lang="en-US" sz="1800" dirty="0">
              <a:effectLst/>
              <a:latin typeface="Times New Roman" panose="02020603050405020304" pitchFamily="18" charset="0"/>
              <a:ea typeface="Calibri" panose="020F0502020204030204" pitchFamily="34" charset="0"/>
              <a:cs typeface="Futura-Light"/>
            </a:endParaRPr>
          </a:p>
        </p:txBody>
      </p:sp>
      <p:sp>
        <p:nvSpPr>
          <p:cNvPr id="4" name="Slide Number Placeholder 3">
            <a:extLst>
              <a:ext uri="{FF2B5EF4-FFF2-40B4-BE49-F238E27FC236}">
                <a16:creationId xmlns:a16="http://schemas.microsoft.com/office/drawing/2014/main" xmlns="" id="{BE3A9B8C-FE64-43F6-BC0F-4A5032CBEF10}"/>
              </a:ext>
            </a:extLst>
          </p:cNvPr>
          <p:cNvSpPr>
            <a:spLocks noGrp="1"/>
          </p:cNvSpPr>
          <p:nvPr>
            <p:ph type="sldNum" sz="quarter" idx="4"/>
          </p:nvPr>
        </p:nvSpPr>
        <p:spPr/>
        <p:txBody>
          <a:bodyPr/>
          <a:lstStyle/>
          <a:p>
            <a:fld id="{FF445594-FFE8-4E90-934C-EFF530110A38}" type="slidenum">
              <a:rPr lang="en-US" smtClean="0">
                <a:uFillTx/>
              </a:rPr>
              <a:pPr/>
              <a:t>11</a:t>
            </a:fld>
            <a:endParaRPr lang="en-US" dirty="0">
              <a:uFillTx/>
            </a:endParaRPr>
          </a:p>
        </p:txBody>
      </p:sp>
      <p:sp>
        <p:nvSpPr>
          <p:cNvPr id="5" name="Footer Placeholder 4">
            <a:extLst>
              <a:ext uri="{FF2B5EF4-FFF2-40B4-BE49-F238E27FC236}">
                <a16:creationId xmlns:a16="http://schemas.microsoft.com/office/drawing/2014/main" xmlns="" id="{BB64C0B5-A6D2-44F1-8DF8-A3602C3D6BED}"/>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1883806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B1356-90A1-4322-B289-C2C0E41E7A36}"/>
              </a:ext>
            </a:extLst>
          </p:cNvPr>
          <p:cNvSpPr>
            <a:spLocks noGrp="1"/>
          </p:cNvSpPr>
          <p:nvPr>
            <p:ph type="title"/>
          </p:nvPr>
        </p:nvSpPr>
        <p:spPr/>
        <p:txBody>
          <a:bodyPr/>
          <a:lstStyle/>
          <a:p>
            <a:r>
              <a:rPr lang="en-US" sz="4000" b="0" i="0" u="none" strike="noStrike" baseline="0" dirty="0">
                <a:solidFill>
                  <a:srgbClr val="318DCF"/>
                </a:solidFill>
                <a:uFillTx/>
                <a:latin typeface="Tahoma" charset="0"/>
              </a:rPr>
              <a:t>Hypoglycemics, SGLT2</a:t>
            </a:r>
            <a:endParaRPr lang="en-US" dirty="0"/>
          </a:p>
        </p:txBody>
      </p:sp>
      <p:sp>
        <p:nvSpPr>
          <p:cNvPr id="3" name="Content Placeholder 2">
            <a:extLst>
              <a:ext uri="{FF2B5EF4-FFF2-40B4-BE49-F238E27FC236}">
                <a16:creationId xmlns:a16="http://schemas.microsoft.com/office/drawing/2014/main" xmlns="" id="{4AFBE832-7B48-42AC-B45A-310C0E6899F9}"/>
              </a:ext>
            </a:extLst>
          </p:cNvPr>
          <p:cNvSpPr>
            <a:spLocks noGrp="1"/>
          </p:cNvSpPr>
          <p:nvPr>
            <p:ph idx="1"/>
          </p:nvPr>
        </p:nvSpPr>
        <p:spPr>
          <a:xfrm>
            <a:off x="286603" y="1600200"/>
            <a:ext cx="11498997" cy="4373563"/>
          </a:xfrm>
        </p:spPr>
        <p:txBody>
          <a:bodyPr/>
          <a:lstStyle/>
          <a:p>
            <a:pPr marL="0" indent="0">
              <a:buNone/>
            </a:pPr>
            <a:r>
              <a:rPr lang="en-US" sz="2800" b="1" i="1" dirty="0">
                <a:solidFill>
                  <a:srgbClr val="000000"/>
                </a:solidFill>
              </a:rPr>
              <a:t>Product/Guideline Updates:</a:t>
            </a:r>
          </a:p>
          <a:p>
            <a:r>
              <a:rPr lang="en-US" sz="2400" dirty="0">
                <a:solidFill>
                  <a:srgbClr val="000000"/>
                </a:solidFill>
                <a:effectLst/>
              </a:rPr>
              <a:t>If glycemic targets are not attained with this approach, oral and injectable therapies with low risk for hypoglycemia are suggested. </a:t>
            </a:r>
          </a:p>
          <a:p>
            <a:r>
              <a:rPr lang="en-US" sz="2400" dirty="0">
                <a:solidFill>
                  <a:srgbClr val="000000"/>
                </a:solidFill>
                <a:effectLst/>
              </a:rPr>
              <a:t>The guidelines also have recommendations for management of common comorbidities in this population including hypertension, hyperlipidemia, congestive heart failure, retinopathy, neuropathy, and chronic kidney disease. </a:t>
            </a:r>
          </a:p>
          <a:p>
            <a:r>
              <a:rPr lang="en-US" sz="2400" dirty="0">
                <a:solidFill>
                  <a:srgbClr val="000000"/>
                </a:solidFill>
                <a:effectLst/>
              </a:rPr>
              <a:t>SGLT2 inhibitors have been shown to reduce major adverse cardiovascular events (MACE), heart failure, and progression of CKD</a:t>
            </a:r>
            <a:endParaRPr lang="en-US" sz="2400" dirty="0">
              <a:solidFill>
                <a:srgbClr val="000000"/>
              </a:solidFill>
            </a:endParaRPr>
          </a:p>
          <a:p>
            <a:endParaRPr lang="en-US" sz="2000" b="1" i="1" dirty="0">
              <a:solidFill>
                <a:srgbClr val="000000"/>
              </a:solidFill>
            </a:endParaRPr>
          </a:p>
        </p:txBody>
      </p:sp>
      <p:sp>
        <p:nvSpPr>
          <p:cNvPr id="4" name="Slide Number Placeholder 3">
            <a:extLst>
              <a:ext uri="{FF2B5EF4-FFF2-40B4-BE49-F238E27FC236}">
                <a16:creationId xmlns:a16="http://schemas.microsoft.com/office/drawing/2014/main" xmlns="" id="{25A540C1-FE01-4A93-8CDD-86CE9717FD47}"/>
              </a:ext>
            </a:extLst>
          </p:cNvPr>
          <p:cNvSpPr>
            <a:spLocks noGrp="1"/>
          </p:cNvSpPr>
          <p:nvPr>
            <p:ph type="sldNum" sz="quarter" idx="4"/>
          </p:nvPr>
        </p:nvSpPr>
        <p:spPr/>
        <p:txBody>
          <a:bodyPr/>
          <a:lstStyle/>
          <a:p>
            <a:fld id="{FF445594-FFE8-4E90-934C-EFF530110A38}" type="slidenum">
              <a:rPr lang="en-US" smtClean="0">
                <a:uFillTx/>
              </a:rPr>
              <a:pPr/>
              <a:t>110</a:t>
            </a:fld>
            <a:endParaRPr lang="en-US" dirty="0">
              <a:uFillTx/>
            </a:endParaRPr>
          </a:p>
        </p:txBody>
      </p:sp>
      <p:sp>
        <p:nvSpPr>
          <p:cNvPr id="5" name="Footer Placeholder 4">
            <a:extLst>
              <a:ext uri="{FF2B5EF4-FFF2-40B4-BE49-F238E27FC236}">
                <a16:creationId xmlns:a16="http://schemas.microsoft.com/office/drawing/2014/main" xmlns="" id="{53BAB267-A458-47F9-B823-0136D0AED9E4}"/>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1903274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2091084" y="2034129"/>
            <a:ext cx="7630837" cy="2457450"/>
          </a:xfrm>
        </p:spPr>
        <p:txBody>
          <a:bodyPr/>
          <a:lstStyle/>
          <a:p>
            <a:r>
              <a:rPr dirty="0">
                <a:uFillTx/>
              </a:rPr>
              <a:t>Immune Globulins</a:t>
            </a:r>
          </a:p>
        </p:txBody>
      </p:sp>
    </p:spTree>
    <p:extLst>
      <p:ext uri="{BB962C8B-B14F-4D97-AF65-F5344CB8AC3E}">
        <p14:creationId xmlns:p14="http://schemas.microsoft.com/office/powerpoint/2010/main" val="17941001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37283-7983-4BFB-B999-F3F1276E3EEC}"/>
              </a:ext>
            </a:extLst>
          </p:cNvPr>
          <p:cNvSpPr>
            <a:spLocks noGrp="1"/>
          </p:cNvSpPr>
          <p:nvPr>
            <p:ph type="title"/>
          </p:nvPr>
        </p:nvSpPr>
        <p:spPr>
          <a:xfrm>
            <a:off x="609600" y="304800"/>
            <a:ext cx="11074400" cy="847196"/>
          </a:xfrm>
        </p:spPr>
        <p:txBody>
          <a:bodyPr/>
          <a:lstStyle/>
          <a:p>
            <a:r>
              <a:rPr lang="en-US" dirty="0"/>
              <a:t>Immune Globulins</a:t>
            </a:r>
          </a:p>
        </p:txBody>
      </p:sp>
      <p:graphicFrame>
        <p:nvGraphicFramePr>
          <p:cNvPr id="6" name="Content Placeholder 5">
            <a:extLst>
              <a:ext uri="{FF2B5EF4-FFF2-40B4-BE49-F238E27FC236}">
                <a16:creationId xmlns:a16="http://schemas.microsoft.com/office/drawing/2014/main" xmlns="" id="{DD289041-861D-46FC-8DC4-8D7E90837EAA}"/>
              </a:ext>
            </a:extLst>
          </p:cNvPr>
          <p:cNvGraphicFramePr>
            <a:graphicFrameLocks noGrp="1"/>
          </p:cNvGraphicFramePr>
          <p:nvPr>
            <p:ph idx="1"/>
            <p:extLst>
              <p:ext uri="{D42A27DB-BD31-4B8C-83A1-F6EECF244321}">
                <p14:modId xmlns:p14="http://schemas.microsoft.com/office/powerpoint/2010/main" val="3409881397"/>
              </p:ext>
            </p:extLst>
          </p:nvPr>
        </p:nvGraphicFramePr>
        <p:xfrm>
          <a:off x="202406" y="1151997"/>
          <a:ext cx="11787187" cy="4974067"/>
        </p:xfrm>
        <a:graphic>
          <a:graphicData uri="http://schemas.openxmlformats.org/drawingml/2006/table">
            <a:tbl>
              <a:tblPr firstRow="1" firstCol="1" lastRow="1" lastCol="1" bandRow="1" bandCol="1">
                <a:tableStyleId>{5C22544A-7EE6-4342-B048-85BDC9FD1C3A}</a:tableStyleId>
              </a:tblPr>
              <a:tblGrid>
                <a:gridCol w="3052040">
                  <a:extLst>
                    <a:ext uri="{9D8B030D-6E8A-4147-A177-3AD203B41FA5}">
                      <a16:colId xmlns:a16="http://schemas.microsoft.com/office/drawing/2014/main" xmlns="" val="305100432"/>
                    </a:ext>
                  </a:extLst>
                </a:gridCol>
                <a:gridCol w="1789127">
                  <a:extLst>
                    <a:ext uri="{9D8B030D-6E8A-4147-A177-3AD203B41FA5}">
                      <a16:colId xmlns:a16="http://schemas.microsoft.com/office/drawing/2014/main" xmlns="" val="3886125543"/>
                    </a:ext>
                  </a:extLst>
                </a:gridCol>
                <a:gridCol w="6946020">
                  <a:extLst>
                    <a:ext uri="{9D8B030D-6E8A-4147-A177-3AD203B41FA5}">
                      <a16:colId xmlns:a16="http://schemas.microsoft.com/office/drawing/2014/main" xmlns="" val="600614784"/>
                    </a:ext>
                  </a:extLst>
                </a:gridCol>
              </a:tblGrid>
              <a:tr h="282878">
                <a:tc>
                  <a:txBody>
                    <a:bodyPr/>
                    <a:lstStyle/>
                    <a:p>
                      <a:pPr marL="0" marR="0" algn="ctr">
                        <a:spcBef>
                          <a:spcPts val="50"/>
                        </a:spcBef>
                        <a:spcAft>
                          <a:spcPts val="0"/>
                        </a:spcAft>
                      </a:pPr>
                      <a:r>
                        <a:rPr lang="en-US" sz="1400" dirty="0">
                          <a:solidFill>
                            <a:srgbClr val="000000"/>
                          </a:solidFill>
                          <a:effectLst/>
                        </a:rPr>
                        <a:t>Drug</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solidFill>
                      <a:schemeClr val="tx2">
                        <a:lumMod val="60000"/>
                        <a:lumOff val="40000"/>
                      </a:schemeClr>
                    </a:solidFill>
                  </a:tcPr>
                </a:tc>
                <a:tc>
                  <a:txBody>
                    <a:bodyPr/>
                    <a:lstStyle/>
                    <a:p>
                      <a:pPr marL="0" marR="0" algn="ctr">
                        <a:spcBef>
                          <a:spcPts val="50"/>
                        </a:spcBef>
                        <a:spcAft>
                          <a:spcPts val="0"/>
                        </a:spcAft>
                      </a:pPr>
                      <a:r>
                        <a:rPr lang="en-US" sz="1400" dirty="0">
                          <a:solidFill>
                            <a:srgbClr val="000000"/>
                          </a:solidFill>
                          <a:effectLst/>
                        </a:rPr>
                        <a:t>Manufacturer</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solidFill>
                      <a:schemeClr val="tx2">
                        <a:lumMod val="60000"/>
                        <a:lumOff val="40000"/>
                      </a:schemeClr>
                    </a:solidFill>
                  </a:tcPr>
                </a:tc>
                <a:tc>
                  <a:txBody>
                    <a:bodyPr/>
                    <a:lstStyle/>
                    <a:p>
                      <a:pPr marL="0" marR="0" algn="ctr">
                        <a:spcBef>
                          <a:spcPts val="50"/>
                        </a:spcBef>
                        <a:spcAft>
                          <a:spcPts val="0"/>
                        </a:spcAft>
                      </a:pPr>
                      <a:r>
                        <a:rPr lang="en-US" sz="1400" dirty="0">
                          <a:solidFill>
                            <a:srgbClr val="000000"/>
                          </a:solidFill>
                          <a:effectLst/>
                        </a:rPr>
                        <a:t>Indications</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nchor="ctr">
                    <a:solidFill>
                      <a:schemeClr val="tx2">
                        <a:lumMod val="60000"/>
                        <a:lumOff val="40000"/>
                      </a:schemeClr>
                    </a:solidFill>
                  </a:tcPr>
                </a:tc>
                <a:extLst>
                  <a:ext uri="{0D108BD9-81ED-4DB2-BD59-A6C34878D82A}">
                    <a16:rowId xmlns:a16="http://schemas.microsoft.com/office/drawing/2014/main" xmlns="" val="3935850506"/>
                  </a:ext>
                </a:extLst>
              </a:tr>
              <a:tr h="219858">
                <a:tc gridSpan="3">
                  <a:txBody>
                    <a:bodyPr/>
                    <a:lstStyle/>
                    <a:p>
                      <a:pPr marL="0" marR="0" algn="ctr">
                        <a:spcBef>
                          <a:spcPts val="50"/>
                        </a:spcBef>
                        <a:spcAft>
                          <a:spcPts val="0"/>
                        </a:spcAft>
                      </a:pPr>
                      <a:r>
                        <a:rPr lang="en-US" sz="1400" dirty="0">
                          <a:solidFill>
                            <a:srgbClr val="000000"/>
                          </a:solidFill>
                          <a:effectLst/>
                        </a:rPr>
                        <a:t>Intravenous</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94418554"/>
                  </a:ext>
                </a:extLst>
              </a:tr>
              <a:tr h="219858">
                <a:tc>
                  <a:txBody>
                    <a:bodyPr/>
                    <a:lstStyle/>
                    <a:p>
                      <a:pPr marL="0" marR="0">
                        <a:spcBef>
                          <a:spcPts val="50"/>
                        </a:spcBef>
                        <a:spcAft>
                          <a:spcPts val="0"/>
                        </a:spcAft>
                      </a:pPr>
                      <a:r>
                        <a:rPr lang="en-US" sz="1400" b="0" dirty="0">
                          <a:solidFill>
                            <a:srgbClr val="000000"/>
                          </a:solidFill>
                          <a:effectLst/>
                          <a:highlight>
                            <a:srgbClr val="00FFFF"/>
                          </a:highlight>
                        </a:rPr>
                        <a:t>Asceniv™</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0" marR="0">
                        <a:spcBef>
                          <a:spcPts val="50"/>
                        </a:spcBef>
                        <a:spcAft>
                          <a:spcPts val="0"/>
                        </a:spcAft>
                      </a:pPr>
                      <a:r>
                        <a:rPr lang="en-US" sz="1400" b="0" dirty="0">
                          <a:solidFill>
                            <a:srgbClr val="000000"/>
                          </a:solidFill>
                          <a:effectLst/>
                          <a:highlight>
                            <a:srgbClr val="00FFFF"/>
                          </a:highlight>
                        </a:rPr>
                        <a:t>ADMA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highlight>
                            <a:srgbClr val="00FFFF"/>
                          </a:highlight>
                        </a:rPr>
                        <a:t>Primary humoral immunodeficiency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extLst>
                  <a:ext uri="{0D108BD9-81ED-4DB2-BD59-A6C34878D82A}">
                    <a16:rowId xmlns:a16="http://schemas.microsoft.com/office/drawing/2014/main" xmlns="" val="938333453"/>
                  </a:ext>
                </a:extLst>
              </a:tr>
              <a:tr h="257161">
                <a:tc>
                  <a:txBody>
                    <a:bodyPr/>
                    <a:lstStyle/>
                    <a:p>
                      <a:pPr marL="0" marR="0">
                        <a:spcBef>
                          <a:spcPts val="50"/>
                        </a:spcBef>
                        <a:spcAft>
                          <a:spcPts val="0"/>
                        </a:spcAft>
                      </a:pPr>
                      <a:r>
                        <a:rPr lang="en-US" sz="1400" b="0" dirty="0">
                          <a:solidFill>
                            <a:srgbClr val="000000"/>
                          </a:solidFill>
                          <a:effectLst/>
                        </a:rPr>
                        <a:t>Bivigam®</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0" marR="0">
                        <a:spcBef>
                          <a:spcPts val="50"/>
                        </a:spcBef>
                        <a:spcAft>
                          <a:spcPts val="0"/>
                        </a:spcAft>
                      </a:pPr>
                      <a:r>
                        <a:rPr lang="en-US" sz="1400" b="0" dirty="0">
                          <a:solidFill>
                            <a:srgbClr val="000000"/>
                          </a:solidFill>
                          <a:effectLst/>
                        </a:rPr>
                        <a:t>Biotest/</a:t>
                      </a:r>
                      <a:r>
                        <a:rPr lang="en-US" sz="1400" b="0" dirty="0">
                          <a:solidFill>
                            <a:srgbClr val="000000"/>
                          </a:solidFill>
                          <a:effectLst/>
                          <a:highlight>
                            <a:srgbClr val="00FFFF"/>
                          </a:highlight>
                        </a:rPr>
                        <a:t>ADMA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humoral immunodeficiency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extLst>
                  <a:ext uri="{0D108BD9-81ED-4DB2-BD59-A6C34878D82A}">
                    <a16:rowId xmlns:a16="http://schemas.microsoft.com/office/drawing/2014/main" xmlns="" val="2196815891"/>
                  </a:ext>
                </a:extLst>
              </a:tr>
              <a:tr h="452802">
                <a:tc>
                  <a:txBody>
                    <a:bodyPr/>
                    <a:lstStyle/>
                    <a:p>
                      <a:pPr marL="0" marR="0">
                        <a:spcBef>
                          <a:spcPts val="50"/>
                        </a:spcBef>
                        <a:spcAft>
                          <a:spcPts val="0"/>
                        </a:spcAft>
                      </a:pPr>
                      <a:r>
                        <a:rPr lang="en-US" sz="1400" b="0" dirty="0">
                          <a:solidFill>
                            <a:srgbClr val="000000"/>
                          </a:solidFill>
                          <a:effectLst/>
                        </a:rPr>
                        <a:t>Flebogamma® DIF 5% and 10%</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0" marR="0">
                        <a:spcBef>
                          <a:spcPts val="50"/>
                        </a:spcBef>
                        <a:spcAft>
                          <a:spcPts val="0"/>
                        </a:spcAft>
                      </a:pPr>
                      <a:r>
                        <a:rPr lang="en-US" sz="1400" b="0" dirty="0">
                          <a:solidFill>
                            <a:srgbClr val="000000"/>
                          </a:solidFill>
                          <a:effectLst/>
                        </a:rPr>
                        <a:t>Grifols</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(inherited)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Chronic primary immune thrombocytopenia (10% only)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extLst>
                  <a:ext uri="{0D108BD9-81ED-4DB2-BD59-A6C34878D82A}">
                    <a16:rowId xmlns:a16="http://schemas.microsoft.com/office/drawing/2014/main" xmlns="" val="4161562779"/>
                  </a:ext>
                </a:extLst>
              </a:tr>
              <a:tr h="1189372">
                <a:tc>
                  <a:txBody>
                    <a:bodyPr/>
                    <a:lstStyle/>
                    <a:p>
                      <a:pPr marL="0" marR="0">
                        <a:spcBef>
                          <a:spcPts val="50"/>
                        </a:spcBef>
                        <a:spcAft>
                          <a:spcPts val="0"/>
                        </a:spcAft>
                      </a:pPr>
                      <a:r>
                        <a:rPr lang="en-US" sz="1400" b="0" dirty="0">
                          <a:solidFill>
                            <a:srgbClr val="000000"/>
                          </a:solidFill>
                          <a:effectLst/>
                        </a:rPr>
                        <a:t>Gammagard® S/D</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0" marR="0">
                        <a:spcBef>
                          <a:spcPts val="50"/>
                        </a:spcBef>
                        <a:spcAft>
                          <a:spcPts val="0"/>
                        </a:spcAft>
                      </a:pPr>
                      <a:r>
                        <a:rPr lang="en-US" sz="1400" b="0" dirty="0">
                          <a:solidFill>
                            <a:srgbClr val="000000"/>
                          </a:solidFill>
                          <a:effectLst/>
                        </a:rPr>
                        <a:t>Baxalta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Prevention of bacterial infections in hypogammaglobulinemia and/or recurrent bacterial infections associated with B-cell chronic lymphocytic leukemia</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Chronic idiopathic thrombocytopenic purpura</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Prevention of coronary artery aneurysms associated with Kawasaki syndrome</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extLst>
                  <a:ext uri="{0D108BD9-81ED-4DB2-BD59-A6C34878D82A}">
                    <a16:rowId xmlns:a16="http://schemas.microsoft.com/office/drawing/2014/main" xmlns="" val="3795276356"/>
                  </a:ext>
                </a:extLst>
              </a:tr>
              <a:tr h="452802">
                <a:tc>
                  <a:txBody>
                    <a:bodyPr/>
                    <a:lstStyle/>
                    <a:p>
                      <a:pPr marL="0" marR="0">
                        <a:spcBef>
                          <a:spcPts val="50"/>
                        </a:spcBef>
                        <a:spcAft>
                          <a:spcPts val="0"/>
                        </a:spcAft>
                      </a:pPr>
                      <a:r>
                        <a:rPr lang="en-US" sz="1400" b="0" dirty="0">
                          <a:solidFill>
                            <a:srgbClr val="000000"/>
                          </a:solidFill>
                          <a:effectLst/>
                        </a:rPr>
                        <a:t>Gammaplex® 5% and 10%</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0" marR="0">
                        <a:spcBef>
                          <a:spcPts val="50"/>
                        </a:spcBef>
                        <a:spcAft>
                          <a:spcPts val="0"/>
                        </a:spcAft>
                      </a:pPr>
                      <a:r>
                        <a:rPr lang="en-US" sz="1400" b="0" dirty="0">
                          <a:solidFill>
                            <a:srgbClr val="000000"/>
                          </a:solidFill>
                          <a:effectLst/>
                        </a:rPr>
                        <a:t>Bio Products Laboratory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Chronic immune thrombocytopenic purpura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extLst>
                  <a:ext uri="{0D108BD9-81ED-4DB2-BD59-A6C34878D82A}">
                    <a16:rowId xmlns:a16="http://schemas.microsoft.com/office/drawing/2014/main" xmlns="" val="3599575143"/>
                  </a:ext>
                </a:extLst>
              </a:tr>
              <a:tr h="525038">
                <a:tc>
                  <a:txBody>
                    <a:bodyPr/>
                    <a:lstStyle/>
                    <a:p>
                      <a:pPr marL="0" marR="0">
                        <a:spcBef>
                          <a:spcPts val="50"/>
                        </a:spcBef>
                        <a:spcAft>
                          <a:spcPts val="0"/>
                        </a:spcAft>
                      </a:pPr>
                      <a:r>
                        <a:rPr lang="en-US" sz="1400" b="0" dirty="0">
                          <a:solidFill>
                            <a:srgbClr val="000000"/>
                          </a:solidFill>
                          <a:effectLst/>
                        </a:rPr>
                        <a:t>Octagam® 5% and 10%</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0" marR="0">
                        <a:spcBef>
                          <a:spcPts val="50"/>
                        </a:spcBef>
                        <a:spcAft>
                          <a:spcPts val="0"/>
                        </a:spcAft>
                      </a:pPr>
                      <a:r>
                        <a:rPr lang="en-US" sz="1400" b="0" dirty="0">
                          <a:solidFill>
                            <a:srgbClr val="000000"/>
                          </a:solidFill>
                          <a:effectLst/>
                        </a:rPr>
                        <a:t>Octapharma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humoral immunodeficiency (5% only)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Chronic immune thrombocytopenic purpura (10% only)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extLst>
                  <a:ext uri="{0D108BD9-81ED-4DB2-BD59-A6C34878D82A}">
                    <a16:rowId xmlns:a16="http://schemas.microsoft.com/office/drawing/2014/main" xmlns="" val="454070013"/>
                  </a:ext>
                </a:extLst>
              </a:tr>
              <a:tr h="452802">
                <a:tc>
                  <a:txBody>
                    <a:bodyPr/>
                    <a:lstStyle/>
                    <a:p>
                      <a:pPr marL="0" marR="0">
                        <a:spcBef>
                          <a:spcPts val="50"/>
                        </a:spcBef>
                        <a:spcAft>
                          <a:spcPts val="0"/>
                        </a:spcAft>
                      </a:pPr>
                      <a:r>
                        <a:rPr lang="en-US" sz="1400" b="0" dirty="0">
                          <a:solidFill>
                            <a:srgbClr val="000000"/>
                          </a:solidFill>
                          <a:effectLst/>
                        </a:rPr>
                        <a:t>Panzyga®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0" marR="0">
                        <a:spcBef>
                          <a:spcPts val="50"/>
                        </a:spcBef>
                        <a:spcAft>
                          <a:spcPts val="0"/>
                        </a:spcAft>
                      </a:pPr>
                      <a:r>
                        <a:rPr lang="en-US" sz="1400" b="0" dirty="0">
                          <a:solidFill>
                            <a:srgbClr val="000000"/>
                          </a:solidFill>
                          <a:effectLst/>
                        </a:rPr>
                        <a:t>Octapharma/ Pfizer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humoral immunodeficiency </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Chronic immune thrombocytopenia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extLst>
                  <a:ext uri="{0D108BD9-81ED-4DB2-BD59-A6C34878D82A}">
                    <a16:rowId xmlns:a16="http://schemas.microsoft.com/office/drawing/2014/main" xmlns="" val="3136972096"/>
                  </a:ext>
                </a:extLst>
              </a:tr>
              <a:tr h="921496">
                <a:tc>
                  <a:txBody>
                    <a:bodyPr/>
                    <a:lstStyle/>
                    <a:p>
                      <a:pPr marL="0" marR="0">
                        <a:spcBef>
                          <a:spcPts val="50"/>
                        </a:spcBef>
                        <a:spcAft>
                          <a:spcPts val="0"/>
                        </a:spcAft>
                      </a:pPr>
                      <a:r>
                        <a:rPr lang="en-US" sz="1400" b="0" dirty="0">
                          <a:solidFill>
                            <a:srgbClr val="000000"/>
                          </a:solidFill>
                          <a:effectLst/>
                        </a:rPr>
                        <a:t>Privigen®</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0" marR="0">
                        <a:spcBef>
                          <a:spcPts val="50"/>
                        </a:spcBef>
                        <a:spcAft>
                          <a:spcPts val="0"/>
                        </a:spcAft>
                      </a:pPr>
                      <a:r>
                        <a:rPr lang="en-US" sz="1400" b="0" dirty="0">
                          <a:solidFill>
                            <a:srgbClr val="000000"/>
                          </a:solidFill>
                          <a:effectLst/>
                        </a:rPr>
                        <a:t>CSL Behring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Chronic immune thrombocytopenic purpura</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Chronic inflammatory demyelinating polyneuropathy (Limitation of use: maintenance therapy has not been studied &gt; 6 months)</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357" marR="22357" marT="0" marB="0">
                    <a:solidFill>
                      <a:schemeClr val="accent5">
                        <a:lumMod val="60000"/>
                        <a:lumOff val="40000"/>
                      </a:schemeClr>
                    </a:solidFill>
                  </a:tcPr>
                </a:tc>
                <a:extLst>
                  <a:ext uri="{0D108BD9-81ED-4DB2-BD59-A6C34878D82A}">
                    <a16:rowId xmlns:a16="http://schemas.microsoft.com/office/drawing/2014/main" xmlns="" val="993763251"/>
                  </a:ext>
                </a:extLst>
              </a:tr>
            </a:tbl>
          </a:graphicData>
        </a:graphic>
      </p:graphicFrame>
      <p:sp>
        <p:nvSpPr>
          <p:cNvPr id="4" name="Slide Number Placeholder 3">
            <a:extLst>
              <a:ext uri="{FF2B5EF4-FFF2-40B4-BE49-F238E27FC236}">
                <a16:creationId xmlns:a16="http://schemas.microsoft.com/office/drawing/2014/main" xmlns="" id="{2E2988E8-FC98-4212-9275-BDA4941EA221}"/>
              </a:ext>
            </a:extLst>
          </p:cNvPr>
          <p:cNvSpPr>
            <a:spLocks noGrp="1"/>
          </p:cNvSpPr>
          <p:nvPr>
            <p:ph type="sldNum" sz="quarter" idx="4"/>
          </p:nvPr>
        </p:nvSpPr>
        <p:spPr/>
        <p:txBody>
          <a:bodyPr/>
          <a:lstStyle/>
          <a:p>
            <a:fld id="{FF445594-FFE8-4E90-934C-EFF530110A38}" type="slidenum">
              <a:rPr lang="en-US" smtClean="0">
                <a:uFillTx/>
              </a:rPr>
              <a:pPr/>
              <a:t>112</a:t>
            </a:fld>
            <a:endParaRPr lang="en-US" dirty="0">
              <a:uFillTx/>
            </a:endParaRPr>
          </a:p>
        </p:txBody>
      </p:sp>
      <p:sp>
        <p:nvSpPr>
          <p:cNvPr id="5" name="Footer Placeholder 4">
            <a:extLst>
              <a:ext uri="{FF2B5EF4-FFF2-40B4-BE49-F238E27FC236}">
                <a16:creationId xmlns:a16="http://schemas.microsoft.com/office/drawing/2014/main" xmlns="" id="{5223B4A0-4BF3-40B5-A4E7-63556EA6374C}"/>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7" name="Rectangle 1">
            <a:extLst>
              <a:ext uri="{FF2B5EF4-FFF2-40B4-BE49-F238E27FC236}">
                <a16:creationId xmlns:a16="http://schemas.microsoft.com/office/drawing/2014/main" xmlns="" id="{B76EE075-769D-49B0-A264-D2EFBD97DEAD}"/>
              </a:ext>
            </a:extLst>
          </p:cNvPr>
          <p:cNvSpPr>
            <a:spLocks noChangeArrowheads="1"/>
          </p:cNvSpPr>
          <p:nvPr/>
        </p:nvSpPr>
        <p:spPr bwMode="auto">
          <a:xfrm>
            <a:off x="-13758149" y="0"/>
            <a:ext cx="3935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2705090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8AAB68-0788-4213-B511-455F3917BCD1}"/>
              </a:ext>
            </a:extLst>
          </p:cNvPr>
          <p:cNvSpPr>
            <a:spLocks noGrp="1"/>
          </p:cNvSpPr>
          <p:nvPr>
            <p:ph type="title"/>
          </p:nvPr>
        </p:nvSpPr>
        <p:spPr/>
        <p:txBody>
          <a:bodyPr/>
          <a:lstStyle/>
          <a:p>
            <a:r>
              <a:rPr lang="en-US" dirty="0"/>
              <a:t>Immune Globulins</a:t>
            </a:r>
          </a:p>
        </p:txBody>
      </p:sp>
      <p:graphicFrame>
        <p:nvGraphicFramePr>
          <p:cNvPr id="6" name="Content Placeholder 5">
            <a:extLst>
              <a:ext uri="{FF2B5EF4-FFF2-40B4-BE49-F238E27FC236}">
                <a16:creationId xmlns:a16="http://schemas.microsoft.com/office/drawing/2014/main" xmlns="" id="{9E0735A6-BC65-475E-BA16-FAB9D838C51B}"/>
              </a:ext>
            </a:extLst>
          </p:cNvPr>
          <p:cNvGraphicFramePr>
            <a:graphicFrameLocks noGrp="1"/>
          </p:cNvGraphicFramePr>
          <p:nvPr>
            <p:ph idx="1"/>
            <p:extLst>
              <p:ext uri="{D42A27DB-BD31-4B8C-83A1-F6EECF244321}">
                <p14:modId xmlns:p14="http://schemas.microsoft.com/office/powerpoint/2010/main" val="1443920059"/>
              </p:ext>
            </p:extLst>
          </p:nvPr>
        </p:nvGraphicFramePr>
        <p:xfrm>
          <a:off x="338550" y="1407632"/>
          <a:ext cx="11616499" cy="4469552"/>
        </p:xfrm>
        <a:graphic>
          <a:graphicData uri="http://schemas.openxmlformats.org/drawingml/2006/table">
            <a:tbl>
              <a:tblPr firstRow="1" firstCol="1" lastRow="1" lastCol="1" bandRow="1" bandCol="1">
                <a:tableStyleId>{5C22544A-7EE6-4342-B048-85BDC9FD1C3A}</a:tableStyleId>
              </a:tblPr>
              <a:tblGrid>
                <a:gridCol w="2638495">
                  <a:extLst>
                    <a:ext uri="{9D8B030D-6E8A-4147-A177-3AD203B41FA5}">
                      <a16:colId xmlns:a16="http://schemas.microsoft.com/office/drawing/2014/main" xmlns="" val="4032417384"/>
                    </a:ext>
                  </a:extLst>
                </a:gridCol>
                <a:gridCol w="2216335">
                  <a:extLst>
                    <a:ext uri="{9D8B030D-6E8A-4147-A177-3AD203B41FA5}">
                      <a16:colId xmlns:a16="http://schemas.microsoft.com/office/drawing/2014/main" xmlns="" val="2795954016"/>
                    </a:ext>
                  </a:extLst>
                </a:gridCol>
                <a:gridCol w="6761669">
                  <a:extLst>
                    <a:ext uri="{9D8B030D-6E8A-4147-A177-3AD203B41FA5}">
                      <a16:colId xmlns:a16="http://schemas.microsoft.com/office/drawing/2014/main" xmlns="" val="1785847221"/>
                    </a:ext>
                  </a:extLst>
                </a:gridCol>
              </a:tblGrid>
              <a:tr h="516621">
                <a:tc gridSpan="3">
                  <a:txBody>
                    <a:bodyPr/>
                    <a:lstStyle/>
                    <a:p>
                      <a:pPr marL="0" marR="0" algn="ctr">
                        <a:spcBef>
                          <a:spcPts val="50"/>
                        </a:spcBef>
                        <a:spcAft>
                          <a:spcPts val="0"/>
                        </a:spcAft>
                      </a:pPr>
                      <a:r>
                        <a:rPr lang="en-US" sz="2400" b="1" dirty="0">
                          <a:solidFill>
                            <a:srgbClr val="000000"/>
                          </a:solidFill>
                          <a:effectLst/>
                        </a:rPr>
                        <a:t>Intravenous or Subcutaneous</a:t>
                      </a:r>
                      <a:endPar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71972826"/>
                  </a:ext>
                </a:extLst>
              </a:tr>
              <a:tr h="978449">
                <a:tc>
                  <a:txBody>
                    <a:bodyPr/>
                    <a:lstStyle/>
                    <a:p>
                      <a:pPr marL="0" marR="0">
                        <a:spcBef>
                          <a:spcPts val="50"/>
                        </a:spcBef>
                        <a:spcAft>
                          <a:spcPts val="0"/>
                        </a:spcAft>
                      </a:pPr>
                      <a:r>
                        <a:rPr lang="en-US" sz="2000" b="0" dirty="0">
                          <a:solidFill>
                            <a:srgbClr val="000000"/>
                          </a:solidFill>
                          <a:effectLst/>
                        </a:rPr>
                        <a:t>Gammagard® Liquid</a:t>
                      </a:r>
                      <a:endParaRPr lang="en-US"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50"/>
                        </a:spcBef>
                        <a:spcAft>
                          <a:spcPts val="0"/>
                        </a:spcAft>
                      </a:pPr>
                      <a:r>
                        <a:rPr lang="en-US" sz="2000" b="0" dirty="0">
                          <a:solidFill>
                            <a:srgbClr val="000000"/>
                          </a:solidFill>
                          <a:effectLst/>
                        </a:rPr>
                        <a:t>Baxalta</a:t>
                      </a:r>
                      <a:endParaRPr lang="en-US"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20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2000" b="0" dirty="0">
                          <a:solidFill>
                            <a:srgbClr val="000000"/>
                          </a:solidFill>
                          <a:effectLst/>
                        </a:rPr>
                        <a:t>Multifocal motor neuropathy</a:t>
                      </a:r>
                      <a:endParaRPr lang="en-US"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xmlns="" val="2727030317"/>
                  </a:ext>
                </a:extLst>
              </a:tr>
              <a:tr h="1487241">
                <a:tc>
                  <a:txBody>
                    <a:bodyPr/>
                    <a:lstStyle/>
                    <a:p>
                      <a:pPr marL="0" marR="0">
                        <a:spcBef>
                          <a:spcPts val="50"/>
                        </a:spcBef>
                        <a:spcAft>
                          <a:spcPts val="0"/>
                        </a:spcAft>
                      </a:pPr>
                      <a:r>
                        <a:rPr lang="en-US" sz="2000" b="0" dirty="0">
                          <a:solidFill>
                            <a:srgbClr val="000000"/>
                          </a:solidFill>
                          <a:effectLst/>
                        </a:rPr>
                        <a:t>Gammaked™</a:t>
                      </a:r>
                      <a:endParaRPr lang="en-US"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50"/>
                        </a:spcBef>
                        <a:spcAft>
                          <a:spcPts val="0"/>
                        </a:spcAft>
                      </a:pPr>
                      <a:r>
                        <a:rPr lang="en-US" sz="2000" b="0" dirty="0">
                          <a:solidFill>
                            <a:srgbClr val="000000"/>
                          </a:solidFill>
                          <a:effectLst/>
                        </a:rPr>
                        <a:t>Kedrion Biopharm</a:t>
                      </a:r>
                      <a:r>
                        <a:rPr lang="en-US" sz="2000" b="0" baseline="30000" dirty="0">
                          <a:solidFill>
                            <a:srgbClr val="000000"/>
                          </a:solidFill>
                          <a:effectLst/>
                        </a:rPr>
                        <a:t>†</a:t>
                      </a:r>
                      <a:endParaRPr lang="en-US"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20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2000" b="0" dirty="0">
                          <a:solidFill>
                            <a:srgbClr val="000000"/>
                          </a:solidFill>
                          <a:effectLst/>
                        </a:rPr>
                        <a:t>Idiopathic thrombocytopenic purpura (IV use only)</a:t>
                      </a:r>
                    </a:p>
                    <a:p>
                      <a:pPr marL="342900" marR="0" lvl="0" indent="-342900">
                        <a:spcBef>
                          <a:spcPts val="50"/>
                        </a:spcBef>
                        <a:spcAft>
                          <a:spcPts val="0"/>
                        </a:spcAft>
                        <a:buSzPts val="1000"/>
                        <a:buFont typeface="Wingdings" panose="05000000000000000000" pitchFamily="2" charset="2"/>
                        <a:buChar char=""/>
                        <a:tabLst>
                          <a:tab pos="228600" algn="l"/>
                        </a:tabLst>
                      </a:pPr>
                      <a:r>
                        <a:rPr lang="en-US" sz="2000" b="0" dirty="0">
                          <a:solidFill>
                            <a:srgbClr val="000000"/>
                          </a:solidFill>
                          <a:effectLst/>
                        </a:rPr>
                        <a:t>Chronic inflammatory demyelinating polyneuropathy (IV use only)</a:t>
                      </a:r>
                      <a:endParaRPr lang="en-US"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xmlns="" val="3461513551"/>
                  </a:ext>
                </a:extLst>
              </a:tr>
              <a:tr h="1487241">
                <a:tc>
                  <a:txBody>
                    <a:bodyPr/>
                    <a:lstStyle/>
                    <a:p>
                      <a:pPr marL="0" marR="0">
                        <a:spcBef>
                          <a:spcPts val="50"/>
                        </a:spcBef>
                        <a:spcAft>
                          <a:spcPts val="0"/>
                        </a:spcAft>
                      </a:pPr>
                      <a:r>
                        <a:rPr lang="en-US" sz="2000" b="0" dirty="0">
                          <a:solidFill>
                            <a:srgbClr val="000000"/>
                          </a:solidFill>
                          <a:effectLst/>
                        </a:rPr>
                        <a:t>Gamunex®-C</a:t>
                      </a:r>
                      <a:endParaRPr lang="en-US"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50"/>
                        </a:spcBef>
                        <a:spcAft>
                          <a:spcPts val="0"/>
                        </a:spcAft>
                      </a:pPr>
                      <a:r>
                        <a:rPr lang="en-US" sz="2000" b="0" dirty="0">
                          <a:solidFill>
                            <a:srgbClr val="000000"/>
                          </a:solidFill>
                          <a:effectLst/>
                        </a:rPr>
                        <a:t>Grifols Therapeutics</a:t>
                      </a:r>
                      <a:endParaRPr lang="en-US"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20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2000" b="0" dirty="0">
                          <a:solidFill>
                            <a:srgbClr val="000000"/>
                          </a:solidFill>
                          <a:effectLst/>
                        </a:rPr>
                        <a:t>Idiopathic thrombocytopenic purpura (IV use only)</a:t>
                      </a:r>
                    </a:p>
                    <a:p>
                      <a:pPr marL="342900" marR="0" lvl="0" indent="-342900">
                        <a:spcBef>
                          <a:spcPts val="50"/>
                        </a:spcBef>
                        <a:spcAft>
                          <a:spcPts val="0"/>
                        </a:spcAft>
                        <a:buSzPts val="1000"/>
                        <a:buFont typeface="Wingdings" panose="05000000000000000000" pitchFamily="2" charset="2"/>
                        <a:buChar char=""/>
                        <a:tabLst>
                          <a:tab pos="228600" algn="l"/>
                        </a:tabLst>
                      </a:pPr>
                      <a:r>
                        <a:rPr lang="en-US" sz="2000" b="0" dirty="0">
                          <a:solidFill>
                            <a:srgbClr val="000000"/>
                          </a:solidFill>
                          <a:effectLst/>
                        </a:rPr>
                        <a:t>Chronic inflammatory demyelinating polyneuropathy (IV use only)</a:t>
                      </a:r>
                      <a:endParaRPr lang="en-US" sz="2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xmlns="" val="2887001731"/>
                  </a:ext>
                </a:extLst>
              </a:tr>
            </a:tbl>
          </a:graphicData>
        </a:graphic>
      </p:graphicFrame>
      <p:sp>
        <p:nvSpPr>
          <p:cNvPr id="4" name="Slide Number Placeholder 3">
            <a:extLst>
              <a:ext uri="{FF2B5EF4-FFF2-40B4-BE49-F238E27FC236}">
                <a16:creationId xmlns:a16="http://schemas.microsoft.com/office/drawing/2014/main" xmlns="" id="{83BC2CF0-32D1-4BC2-964E-BA6BCFF334DF}"/>
              </a:ext>
            </a:extLst>
          </p:cNvPr>
          <p:cNvSpPr>
            <a:spLocks noGrp="1"/>
          </p:cNvSpPr>
          <p:nvPr>
            <p:ph type="sldNum" sz="quarter" idx="4"/>
          </p:nvPr>
        </p:nvSpPr>
        <p:spPr/>
        <p:txBody>
          <a:bodyPr/>
          <a:lstStyle/>
          <a:p>
            <a:fld id="{FF445594-FFE8-4E90-934C-EFF530110A38}" type="slidenum">
              <a:rPr lang="en-US" smtClean="0">
                <a:uFillTx/>
              </a:rPr>
              <a:pPr/>
              <a:t>113</a:t>
            </a:fld>
            <a:endParaRPr lang="en-US" dirty="0">
              <a:uFillTx/>
            </a:endParaRPr>
          </a:p>
        </p:txBody>
      </p:sp>
      <p:sp>
        <p:nvSpPr>
          <p:cNvPr id="5" name="Footer Placeholder 4">
            <a:extLst>
              <a:ext uri="{FF2B5EF4-FFF2-40B4-BE49-F238E27FC236}">
                <a16:creationId xmlns:a16="http://schemas.microsoft.com/office/drawing/2014/main" xmlns="" id="{5DF49B09-B8AC-485D-BC50-16E4E2E46219}"/>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7" name="Rectangle 1">
            <a:extLst>
              <a:ext uri="{FF2B5EF4-FFF2-40B4-BE49-F238E27FC236}">
                <a16:creationId xmlns:a16="http://schemas.microsoft.com/office/drawing/2014/main" xmlns="" id="{6965512E-F97D-4244-AC36-A409950E7CE6}"/>
              </a:ext>
            </a:extLst>
          </p:cNvPr>
          <p:cNvSpPr>
            <a:spLocks noChangeArrowheads="1"/>
          </p:cNvSpPr>
          <p:nvPr/>
        </p:nvSpPr>
        <p:spPr bwMode="auto">
          <a:xfrm>
            <a:off x="-4944754" y="2440674"/>
            <a:ext cx="308494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44090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4D5FD-2236-4844-989E-283A5264AB2F}"/>
              </a:ext>
            </a:extLst>
          </p:cNvPr>
          <p:cNvSpPr>
            <a:spLocks noGrp="1"/>
          </p:cNvSpPr>
          <p:nvPr>
            <p:ph type="title"/>
          </p:nvPr>
        </p:nvSpPr>
        <p:spPr>
          <a:xfrm>
            <a:off x="609600" y="304800"/>
            <a:ext cx="11074400" cy="938213"/>
          </a:xfrm>
        </p:spPr>
        <p:txBody>
          <a:bodyPr/>
          <a:lstStyle/>
          <a:p>
            <a:r>
              <a:rPr lang="en-US" dirty="0"/>
              <a:t>Immune Globulins</a:t>
            </a:r>
          </a:p>
        </p:txBody>
      </p:sp>
      <p:graphicFrame>
        <p:nvGraphicFramePr>
          <p:cNvPr id="6" name="Content Placeholder 5">
            <a:extLst>
              <a:ext uri="{FF2B5EF4-FFF2-40B4-BE49-F238E27FC236}">
                <a16:creationId xmlns:a16="http://schemas.microsoft.com/office/drawing/2014/main" xmlns="" id="{C68DD203-5539-4827-8A7C-704BE1953BC2}"/>
              </a:ext>
            </a:extLst>
          </p:cNvPr>
          <p:cNvGraphicFramePr>
            <a:graphicFrameLocks noGrp="1"/>
          </p:cNvGraphicFramePr>
          <p:nvPr>
            <p:ph idx="1"/>
            <p:extLst>
              <p:ext uri="{D42A27DB-BD31-4B8C-83A1-F6EECF244321}">
                <p14:modId xmlns:p14="http://schemas.microsoft.com/office/powerpoint/2010/main" val="211925095"/>
              </p:ext>
            </p:extLst>
          </p:nvPr>
        </p:nvGraphicFramePr>
        <p:xfrm>
          <a:off x="385763" y="1628775"/>
          <a:ext cx="11399837" cy="4478404"/>
        </p:xfrm>
        <a:graphic>
          <a:graphicData uri="http://schemas.openxmlformats.org/drawingml/2006/table">
            <a:tbl>
              <a:tblPr firstRow="1" firstCol="1" lastRow="1" lastCol="1" bandRow="1" bandCol="1">
                <a:tableStyleId>{5C22544A-7EE6-4342-B048-85BDC9FD1C3A}</a:tableStyleId>
              </a:tblPr>
              <a:tblGrid>
                <a:gridCol w="2951744">
                  <a:extLst>
                    <a:ext uri="{9D8B030D-6E8A-4147-A177-3AD203B41FA5}">
                      <a16:colId xmlns:a16="http://schemas.microsoft.com/office/drawing/2014/main" xmlns="" val="3101655748"/>
                    </a:ext>
                  </a:extLst>
                </a:gridCol>
                <a:gridCol w="1730333">
                  <a:extLst>
                    <a:ext uri="{9D8B030D-6E8A-4147-A177-3AD203B41FA5}">
                      <a16:colId xmlns:a16="http://schemas.microsoft.com/office/drawing/2014/main" xmlns="" val="2506172075"/>
                    </a:ext>
                  </a:extLst>
                </a:gridCol>
                <a:gridCol w="6717760">
                  <a:extLst>
                    <a:ext uri="{9D8B030D-6E8A-4147-A177-3AD203B41FA5}">
                      <a16:colId xmlns:a16="http://schemas.microsoft.com/office/drawing/2014/main" xmlns="" val="3588377372"/>
                    </a:ext>
                  </a:extLst>
                </a:gridCol>
              </a:tblGrid>
              <a:tr h="470716">
                <a:tc gridSpan="3">
                  <a:txBody>
                    <a:bodyPr/>
                    <a:lstStyle/>
                    <a:p>
                      <a:pPr marL="0" marR="0" algn="ctr">
                        <a:spcBef>
                          <a:spcPts val="50"/>
                        </a:spcBef>
                        <a:spcAft>
                          <a:spcPts val="0"/>
                        </a:spcAft>
                      </a:pPr>
                      <a:r>
                        <a:rPr lang="en-US" sz="2400" b="1" dirty="0">
                          <a:solidFill>
                            <a:srgbClr val="000000"/>
                          </a:solidFill>
                          <a:effectLst/>
                        </a:rPr>
                        <a:t>Subcutaneous</a:t>
                      </a:r>
                      <a:endPar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67008560"/>
                  </a:ext>
                </a:extLst>
              </a:tr>
              <a:tr h="427923">
                <a:tc>
                  <a:txBody>
                    <a:bodyPr/>
                    <a:lstStyle/>
                    <a:p>
                      <a:pPr marL="0" marR="0">
                        <a:spcBef>
                          <a:spcPts val="50"/>
                        </a:spcBef>
                        <a:spcAft>
                          <a:spcPts val="0"/>
                        </a:spcAft>
                      </a:pPr>
                      <a:r>
                        <a:rPr lang="en-US" sz="1800" b="0" dirty="0">
                          <a:solidFill>
                            <a:srgbClr val="000000"/>
                          </a:solidFill>
                          <a:effectLst/>
                        </a:rPr>
                        <a:t>Cutaquig®</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50"/>
                        </a:spcBef>
                        <a:spcAft>
                          <a:spcPts val="0"/>
                        </a:spcAft>
                      </a:pPr>
                      <a:r>
                        <a:rPr lang="en-US" sz="1800" b="0" dirty="0">
                          <a:solidFill>
                            <a:srgbClr val="000000"/>
                          </a:solidFill>
                          <a:effectLst/>
                        </a:rPr>
                        <a:t>Octapharma/ </a:t>
                      </a:r>
                      <a:r>
                        <a:rPr lang="en-US" sz="1800" b="0" dirty="0">
                          <a:solidFill>
                            <a:srgbClr val="000000"/>
                          </a:solidFill>
                          <a:effectLst/>
                          <a:highlight>
                            <a:srgbClr val="00FFFF"/>
                          </a:highlight>
                        </a:rPr>
                        <a:t>Pfizer</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Primary humoral immunodeficiency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lumMod val="60000"/>
                        <a:lumOff val="40000"/>
                      </a:schemeClr>
                    </a:solidFill>
                  </a:tcPr>
                </a:tc>
                <a:extLst>
                  <a:ext uri="{0D108BD9-81ED-4DB2-BD59-A6C34878D82A}">
                    <a16:rowId xmlns:a16="http://schemas.microsoft.com/office/drawing/2014/main" xmlns="" val="1618138939"/>
                  </a:ext>
                </a:extLst>
              </a:tr>
              <a:tr h="427923">
                <a:tc>
                  <a:txBody>
                    <a:bodyPr/>
                    <a:lstStyle/>
                    <a:p>
                      <a:pPr marL="0" marR="0">
                        <a:spcBef>
                          <a:spcPts val="50"/>
                        </a:spcBef>
                        <a:spcAft>
                          <a:spcPts val="0"/>
                        </a:spcAft>
                      </a:pPr>
                      <a:r>
                        <a:rPr lang="en-US" sz="1800" b="0" dirty="0">
                          <a:solidFill>
                            <a:srgbClr val="000000"/>
                          </a:solidFill>
                          <a:effectLst/>
                        </a:rPr>
                        <a:t>Cuvitru™</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50"/>
                        </a:spcBef>
                        <a:spcAft>
                          <a:spcPts val="0"/>
                        </a:spcAft>
                      </a:pPr>
                      <a:r>
                        <a:rPr lang="en-US" sz="1800" b="0" dirty="0">
                          <a:solidFill>
                            <a:srgbClr val="000000"/>
                          </a:solidFill>
                          <a:effectLst/>
                        </a:rPr>
                        <a:t>Shire/Takeda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Primary humoral immunodeficiency</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lumMod val="60000"/>
                        <a:lumOff val="40000"/>
                      </a:schemeClr>
                    </a:solidFill>
                  </a:tcPr>
                </a:tc>
                <a:extLst>
                  <a:ext uri="{0D108BD9-81ED-4DB2-BD59-A6C34878D82A}">
                    <a16:rowId xmlns:a16="http://schemas.microsoft.com/office/drawing/2014/main" xmlns="" val="4039875076"/>
                  </a:ext>
                </a:extLst>
              </a:tr>
              <a:tr h="1319432">
                <a:tc>
                  <a:txBody>
                    <a:bodyPr/>
                    <a:lstStyle/>
                    <a:p>
                      <a:pPr marL="0" marR="0">
                        <a:spcBef>
                          <a:spcPts val="50"/>
                        </a:spcBef>
                        <a:spcAft>
                          <a:spcPts val="0"/>
                        </a:spcAft>
                      </a:pPr>
                      <a:r>
                        <a:rPr lang="en-US" sz="1800" b="0" dirty="0">
                          <a:solidFill>
                            <a:srgbClr val="000000"/>
                          </a:solidFill>
                          <a:effectLst/>
                        </a:rPr>
                        <a:t>Hizentra®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50"/>
                        </a:spcBef>
                        <a:spcAft>
                          <a:spcPts val="0"/>
                        </a:spcAft>
                      </a:pPr>
                      <a:r>
                        <a:rPr lang="en-US" sz="1800" b="0" dirty="0">
                          <a:solidFill>
                            <a:srgbClr val="000000"/>
                          </a:solidFill>
                          <a:effectLst/>
                        </a:rPr>
                        <a:t>CSL Behring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Primary immune 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Maintenance therapy in patients with chronic inflammatory demyelinating polyneuropathy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lumMod val="60000"/>
                        <a:lumOff val="40000"/>
                      </a:schemeClr>
                    </a:solidFill>
                  </a:tcPr>
                </a:tc>
                <a:extLst>
                  <a:ext uri="{0D108BD9-81ED-4DB2-BD59-A6C34878D82A}">
                    <a16:rowId xmlns:a16="http://schemas.microsoft.com/office/drawing/2014/main" xmlns="" val="1151801148"/>
                  </a:ext>
                </a:extLst>
              </a:tr>
              <a:tr h="1283770">
                <a:tc>
                  <a:txBody>
                    <a:bodyPr/>
                    <a:lstStyle/>
                    <a:p>
                      <a:pPr marL="0" marR="0">
                        <a:spcBef>
                          <a:spcPts val="50"/>
                        </a:spcBef>
                        <a:spcAft>
                          <a:spcPts val="0"/>
                        </a:spcAft>
                      </a:pPr>
                      <a:r>
                        <a:rPr lang="en-US" sz="1800" b="0" dirty="0">
                          <a:solidFill>
                            <a:srgbClr val="000000"/>
                          </a:solidFill>
                          <a:effectLst/>
                        </a:rPr>
                        <a:t>immune globulin 10%/recombinant human hyaluronidase </a:t>
                      </a:r>
                      <a:br>
                        <a:rPr lang="en-US" sz="1800" b="0" dirty="0">
                          <a:solidFill>
                            <a:srgbClr val="000000"/>
                          </a:solidFill>
                          <a:effectLst/>
                        </a:rPr>
                      </a:br>
                      <a:r>
                        <a:rPr lang="en-US" sz="1800" b="0" dirty="0">
                          <a:solidFill>
                            <a:srgbClr val="000000"/>
                          </a:solidFill>
                          <a:effectLst/>
                        </a:rPr>
                        <a:t>(Hyqvia®)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50"/>
                        </a:spcBef>
                        <a:spcAft>
                          <a:spcPts val="0"/>
                        </a:spcAft>
                      </a:pPr>
                      <a:r>
                        <a:rPr lang="en-US" sz="1800" b="0" dirty="0">
                          <a:solidFill>
                            <a:srgbClr val="000000"/>
                          </a:solidFill>
                          <a:effectLst/>
                        </a:rPr>
                        <a:t>Baxalta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rPr>
                        <a:t>Primary immune deficiency</a:t>
                      </a:r>
                      <a:r>
                        <a:rPr lang="en-US" sz="1800" b="0" baseline="3000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4006759220"/>
                  </a:ext>
                </a:extLst>
              </a:tr>
              <a:tr h="427923">
                <a:tc>
                  <a:txBody>
                    <a:bodyPr/>
                    <a:lstStyle/>
                    <a:p>
                      <a:pPr marL="0" marR="0">
                        <a:spcBef>
                          <a:spcPts val="50"/>
                        </a:spcBef>
                        <a:spcAft>
                          <a:spcPts val="0"/>
                        </a:spcAft>
                      </a:pPr>
                      <a:r>
                        <a:rPr lang="en-US" sz="1800" b="0" dirty="0">
                          <a:solidFill>
                            <a:srgbClr val="000000"/>
                          </a:solidFill>
                          <a:effectLst/>
                          <a:highlight>
                            <a:srgbClr val="00FFFF"/>
                          </a:highlight>
                        </a:rPr>
                        <a:t>Xembify®</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50"/>
                        </a:spcBef>
                        <a:spcAft>
                          <a:spcPts val="0"/>
                        </a:spcAft>
                      </a:pPr>
                      <a:r>
                        <a:rPr lang="en-US" sz="1800" b="0" dirty="0">
                          <a:solidFill>
                            <a:srgbClr val="000000"/>
                          </a:solidFill>
                          <a:effectLst/>
                          <a:highlight>
                            <a:srgbClr val="00FFFF"/>
                          </a:highlight>
                        </a:rPr>
                        <a:t>Grifols</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800" b="0" dirty="0">
                          <a:solidFill>
                            <a:srgbClr val="000000"/>
                          </a:solidFill>
                          <a:effectLst/>
                          <a:highlight>
                            <a:srgbClr val="00FFFF"/>
                          </a:highlight>
                        </a:rPr>
                        <a:t>Primary humoral immunodeficiency</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2739588104"/>
                  </a:ext>
                </a:extLst>
              </a:tr>
            </a:tbl>
          </a:graphicData>
        </a:graphic>
      </p:graphicFrame>
      <p:sp>
        <p:nvSpPr>
          <p:cNvPr id="4" name="Slide Number Placeholder 3">
            <a:extLst>
              <a:ext uri="{FF2B5EF4-FFF2-40B4-BE49-F238E27FC236}">
                <a16:creationId xmlns:a16="http://schemas.microsoft.com/office/drawing/2014/main" xmlns="" id="{5C2E6BBE-40FC-4175-AE32-3B7A4E7954F7}"/>
              </a:ext>
            </a:extLst>
          </p:cNvPr>
          <p:cNvSpPr>
            <a:spLocks noGrp="1"/>
          </p:cNvSpPr>
          <p:nvPr>
            <p:ph type="sldNum" sz="quarter" idx="4"/>
          </p:nvPr>
        </p:nvSpPr>
        <p:spPr/>
        <p:txBody>
          <a:bodyPr/>
          <a:lstStyle/>
          <a:p>
            <a:fld id="{FF445594-FFE8-4E90-934C-EFF530110A38}" type="slidenum">
              <a:rPr lang="en-US" smtClean="0">
                <a:uFillTx/>
              </a:rPr>
              <a:pPr/>
              <a:t>114</a:t>
            </a:fld>
            <a:endParaRPr lang="en-US" dirty="0">
              <a:uFillTx/>
            </a:endParaRPr>
          </a:p>
        </p:txBody>
      </p:sp>
      <p:sp>
        <p:nvSpPr>
          <p:cNvPr id="5" name="Footer Placeholder 4">
            <a:extLst>
              <a:ext uri="{FF2B5EF4-FFF2-40B4-BE49-F238E27FC236}">
                <a16:creationId xmlns:a16="http://schemas.microsoft.com/office/drawing/2014/main" xmlns="" id="{4B0A8092-AB87-4072-85A8-850557B9D773}"/>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7" name="Rectangle 1">
            <a:extLst>
              <a:ext uri="{FF2B5EF4-FFF2-40B4-BE49-F238E27FC236}">
                <a16:creationId xmlns:a16="http://schemas.microsoft.com/office/drawing/2014/main" xmlns="" id="{8AB0BB73-3280-419B-87EB-5428845AE4F7}"/>
              </a:ext>
            </a:extLst>
          </p:cNvPr>
          <p:cNvSpPr>
            <a:spLocks noChangeArrowheads="1"/>
          </p:cNvSpPr>
          <p:nvPr/>
        </p:nvSpPr>
        <p:spPr bwMode="auto">
          <a:xfrm>
            <a:off x="-9869715" y="0"/>
            <a:ext cx="319314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8809751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Immune Globulins</a:t>
            </a:r>
          </a:p>
        </p:txBody>
      </p:sp>
      <p:pic>
        <p:nvPicPr>
          <p:cNvPr id="3" name="Picture 2"/>
          <p:cNvPicPr/>
          <p:nvPr/>
        </p:nvPicPr>
        <p:blipFill>
          <a:blip r:embed="rId2"/>
          <a:stretch>
            <a:fillRect/>
          </a:stretch>
        </p:blipFill>
        <p:spPr>
          <a:xfrm>
            <a:off x="1940021" y="1500954"/>
            <a:ext cx="8428811" cy="672512"/>
          </a:xfrm>
          <a:prstGeom prst="rect">
            <a:avLst/>
          </a:prstGeom>
        </p:spPr>
      </p:pic>
      <p:pic>
        <p:nvPicPr>
          <p:cNvPr id="4" name="Picture 3"/>
          <p:cNvPicPr/>
          <p:nvPr/>
        </p:nvPicPr>
        <p:blipFill>
          <a:blip r:embed="rId3"/>
          <a:stretch>
            <a:fillRect/>
          </a:stretch>
        </p:blipFill>
        <p:spPr>
          <a:xfrm>
            <a:off x="1320567" y="2188845"/>
            <a:ext cx="8456966" cy="2434980"/>
          </a:xfrm>
          <a:prstGeom prst="rect">
            <a:avLst/>
          </a:prstGeom>
        </p:spPr>
      </p:pic>
      <p:pic>
        <p:nvPicPr>
          <p:cNvPr id="5" name="Picture 4"/>
          <p:cNvPicPr/>
          <p:nvPr/>
        </p:nvPicPr>
        <p:blipFill>
          <a:blip r:embed="rId4"/>
          <a:stretch>
            <a:fillRect/>
          </a:stretch>
        </p:blipFill>
        <p:spPr>
          <a:xfrm>
            <a:off x="1334645" y="4616894"/>
            <a:ext cx="8414731" cy="1003494"/>
          </a:xfrm>
          <a:prstGeom prst="rect">
            <a:avLst/>
          </a:prstGeom>
        </p:spPr>
      </p:pic>
    </p:spTree>
    <p:extLst>
      <p:ext uri="{BB962C8B-B14F-4D97-AF65-F5344CB8AC3E}">
        <p14:creationId xmlns:p14="http://schemas.microsoft.com/office/powerpoint/2010/main" val="992725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sz="4000" b="0" i="0" u="none" strike="noStrike" baseline="0" dirty="0">
                <a:solidFill>
                  <a:srgbClr val="318DCF"/>
                </a:solidFill>
                <a:uFillTx/>
                <a:latin typeface="Tahoma" charset="0"/>
              </a:rPr>
              <a:t>Immune Globulins</a:t>
            </a:r>
          </a:p>
        </p:txBody>
      </p:sp>
      <p:sp>
        <p:nvSpPr>
          <p:cNvPr id="3" name="TextBox 2"/>
          <p:cNvSpPr txBox="1">
            <a:spLocks/>
          </p:cNvSpPr>
          <p:nvPr/>
        </p:nvSpPr>
        <p:spPr>
          <a:xfrm>
            <a:off x="370391" y="1524001"/>
            <a:ext cx="11251430" cy="4544722"/>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Exogenous immune globulin product has also been FDA approved for use in multifocal motor neuropathy (MMN), chronic inflammatory demyelinating polyneuropathy (CIDP), idioathic thrombocytopenic purpura (ITP), Kawasaki disease, and B-cell chronic lymphocytic leukemia</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Therapeutic immune globulin is prepared from pooled plasma obtained from healthy donors at plasma donation centers in the US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These products are purified to contain 95% to 99% IgG with trace amounts of IgA and IgM</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Each product has validated their production methods to ensure low risk of transmission of viruses </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Preparation for each product differs in purification, including production methods related to fractionation, exchange chromatography, and filtration</a:t>
            </a:r>
          </a:p>
        </p:txBody>
      </p:sp>
    </p:spTree>
    <p:extLst>
      <p:ext uri="{BB962C8B-B14F-4D97-AF65-F5344CB8AC3E}">
        <p14:creationId xmlns:p14="http://schemas.microsoft.com/office/powerpoint/2010/main" val="17702973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sz="4000" b="0" i="0" u="none" strike="noStrike" baseline="0" dirty="0">
                <a:solidFill>
                  <a:srgbClr val="318DCF"/>
                </a:solidFill>
                <a:uFillTx/>
                <a:latin typeface="Tahoma" charset="0"/>
              </a:rPr>
              <a:t>Immune Globulins</a:t>
            </a:r>
          </a:p>
        </p:txBody>
      </p:sp>
      <p:sp>
        <p:nvSpPr>
          <p:cNvPr id="3" name="TextBox 2"/>
          <p:cNvSpPr txBox="1">
            <a:spLocks/>
          </p:cNvSpPr>
          <p:nvPr/>
        </p:nvSpPr>
        <p:spPr>
          <a:xfrm>
            <a:off x="507999" y="1524000"/>
            <a:ext cx="11390775" cy="4367514"/>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AAAAI and the Clinical Immunology Society both recommend product selection to be relied heavily on patient-specific characteristics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subcutaneous route is as efficacious as the intravenous route for the treatment of primary immunodeficiencies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All the products in the class have similar efficacy and safety profiles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Due to limited supply, the use of immune globulin products should be reserved for approved indications or conditions where the benefit has been clearly established and is consistent with clinical guidelines</a:t>
            </a:r>
          </a:p>
        </p:txBody>
      </p:sp>
    </p:spTree>
    <p:extLst>
      <p:ext uri="{BB962C8B-B14F-4D97-AF65-F5344CB8AC3E}">
        <p14:creationId xmlns:p14="http://schemas.microsoft.com/office/powerpoint/2010/main" val="38882942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862149" y="1752556"/>
            <a:ext cx="8184005" cy="2457450"/>
          </a:xfrm>
        </p:spPr>
        <p:txBody>
          <a:bodyPr/>
          <a:lstStyle/>
          <a:p>
            <a:r>
              <a:rPr dirty="0">
                <a:uFillTx/>
              </a:rPr>
              <a:t>Oncology Oral, </a:t>
            </a:r>
            <a:r>
              <a:rPr lang="en-US" dirty="0">
                <a:uFillTx/>
              </a:rPr>
              <a:t/>
            </a:r>
            <a:br>
              <a:rPr lang="en-US" dirty="0">
                <a:uFillTx/>
              </a:rPr>
            </a:br>
            <a:r>
              <a:rPr dirty="0">
                <a:uFillTx/>
              </a:rPr>
              <a:t>Hematologic Cancers</a:t>
            </a:r>
          </a:p>
        </p:txBody>
      </p:sp>
    </p:spTree>
    <p:extLst>
      <p:ext uri="{BB962C8B-B14F-4D97-AF65-F5344CB8AC3E}">
        <p14:creationId xmlns:p14="http://schemas.microsoft.com/office/powerpoint/2010/main" val="3594804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304157F-D688-412B-8593-70E0E4828F1E}"/>
              </a:ext>
            </a:extLst>
          </p:cNvPr>
          <p:cNvSpPr>
            <a:spLocks noGrp="1"/>
          </p:cNvSpPr>
          <p:nvPr>
            <p:ph type="sldNum" sz="quarter" idx="4"/>
          </p:nvPr>
        </p:nvSpPr>
        <p:spPr/>
        <p:txBody>
          <a:bodyPr/>
          <a:lstStyle/>
          <a:p>
            <a:fld id="{FF445594-FFE8-4E90-934C-EFF530110A38}" type="slidenum">
              <a:rPr lang="en-US" smtClean="0">
                <a:uFillTx/>
              </a:rPr>
              <a:pPr/>
              <a:t>119</a:t>
            </a:fld>
            <a:endParaRPr lang="en-US" dirty="0">
              <a:uFillTx/>
            </a:endParaRPr>
          </a:p>
        </p:txBody>
      </p:sp>
      <p:sp>
        <p:nvSpPr>
          <p:cNvPr id="3" name="Title 2">
            <a:extLst>
              <a:ext uri="{FF2B5EF4-FFF2-40B4-BE49-F238E27FC236}">
                <a16:creationId xmlns:a16="http://schemas.microsoft.com/office/drawing/2014/main" xmlns="" id="{D1C465C2-6713-471A-AFC6-0EAE8529D12E}"/>
              </a:ext>
            </a:extLst>
          </p:cNvPr>
          <p:cNvSpPr>
            <a:spLocks noGrp="1"/>
          </p:cNvSpPr>
          <p:nvPr>
            <p:ph type="title"/>
          </p:nvPr>
        </p:nvSpPr>
        <p:spPr>
          <a:xfrm>
            <a:off x="609600" y="304800"/>
            <a:ext cx="11074400" cy="1108363"/>
          </a:xfrm>
        </p:spPr>
        <p:txBody>
          <a:bodyPr/>
          <a:lstStyle/>
          <a:p>
            <a:r>
              <a:rPr lang="en-US" dirty="0"/>
              <a:t>Oncology Oral, Hematologic Cancers</a:t>
            </a:r>
          </a:p>
        </p:txBody>
      </p:sp>
      <p:sp>
        <p:nvSpPr>
          <p:cNvPr id="4" name="Footer Placeholder 3">
            <a:extLst>
              <a:ext uri="{FF2B5EF4-FFF2-40B4-BE49-F238E27FC236}">
                <a16:creationId xmlns:a16="http://schemas.microsoft.com/office/drawing/2014/main" xmlns="" id="{7979EF9B-56CF-41E9-9BAF-0B763DC285CA}"/>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14F348A7-83DA-4C85-A0FB-EF7CC93B1FAC}"/>
              </a:ext>
            </a:extLst>
          </p:cNvPr>
          <p:cNvGraphicFramePr>
            <a:graphicFrameLocks noGrp="1"/>
          </p:cNvGraphicFramePr>
          <p:nvPr>
            <p:extLst>
              <p:ext uri="{D42A27DB-BD31-4B8C-83A1-F6EECF244321}">
                <p14:modId xmlns:p14="http://schemas.microsoft.com/office/powerpoint/2010/main" val="947618765"/>
              </p:ext>
            </p:extLst>
          </p:nvPr>
        </p:nvGraphicFramePr>
        <p:xfrm>
          <a:off x="200025" y="1413164"/>
          <a:ext cx="11991974" cy="4693920"/>
        </p:xfrm>
        <a:graphic>
          <a:graphicData uri="http://schemas.openxmlformats.org/drawingml/2006/table">
            <a:tbl>
              <a:tblPr firstRow="1" bandRow="1" bandCol="1">
                <a:tableStyleId>{5C22544A-7EE6-4342-B048-85BDC9FD1C3A}</a:tableStyleId>
              </a:tblPr>
              <a:tblGrid>
                <a:gridCol w="1261550">
                  <a:extLst>
                    <a:ext uri="{9D8B030D-6E8A-4147-A177-3AD203B41FA5}">
                      <a16:colId xmlns:a16="http://schemas.microsoft.com/office/drawing/2014/main" xmlns="" val="1400236781"/>
                    </a:ext>
                  </a:extLst>
                </a:gridCol>
                <a:gridCol w="1827072">
                  <a:extLst>
                    <a:ext uri="{9D8B030D-6E8A-4147-A177-3AD203B41FA5}">
                      <a16:colId xmlns:a16="http://schemas.microsoft.com/office/drawing/2014/main" xmlns="" val="245475250"/>
                    </a:ext>
                  </a:extLst>
                </a:gridCol>
                <a:gridCol w="8903352">
                  <a:extLst>
                    <a:ext uri="{9D8B030D-6E8A-4147-A177-3AD203B41FA5}">
                      <a16:colId xmlns:a16="http://schemas.microsoft.com/office/drawing/2014/main" xmlns="" val="2943497221"/>
                    </a:ext>
                  </a:extLst>
                </a:gridCol>
              </a:tblGrid>
              <a:tr h="293049">
                <a:tc>
                  <a:txBody>
                    <a:bodyPr/>
                    <a:lstStyle/>
                    <a:p>
                      <a:pPr marL="0" marR="0" algn="ctr">
                        <a:spcBef>
                          <a:spcPts val="200"/>
                        </a:spcBef>
                        <a:spcAft>
                          <a:spcPts val="200"/>
                        </a:spcAft>
                      </a:pPr>
                      <a:r>
                        <a:rPr lang="en-US" sz="2000" dirty="0">
                          <a:solidFill>
                            <a:srgbClr val="000000"/>
                          </a:solidFill>
                          <a:effectLst/>
                        </a:rPr>
                        <a:t>Drug</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tc>
                <a:tc>
                  <a:txBody>
                    <a:bodyPr/>
                    <a:lstStyle/>
                    <a:p>
                      <a:pPr marL="0" marR="0" algn="ctr">
                        <a:spcBef>
                          <a:spcPts val="200"/>
                        </a:spcBef>
                        <a:spcAft>
                          <a:spcPts val="200"/>
                        </a:spcAft>
                      </a:pPr>
                      <a:r>
                        <a:rPr lang="en-US" sz="2000" dirty="0">
                          <a:solidFill>
                            <a:srgbClr val="000000"/>
                          </a:solidFill>
                          <a:effectLst/>
                        </a:rPr>
                        <a:t>Manufacturer</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tc>
                <a:tc>
                  <a:txBody>
                    <a:bodyPr/>
                    <a:lstStyle/>
                    <a:p>
                      <a:pPr marL="0" marR="0" algn="ctr">
                        <a:spcBef>
                          <a:spcPts val="200"/>
                        </a:spcBef>
                        <a:spcAft>
                          <a:spcPts val="200"/>
                        </a:spcAft>
                      </a:pPr>
                      <a:r>
                        <a:rPr lang="en-US" sz="2000" dirty="0">
                          <a:solidFill>
                            <a:srgbClr val="000000"/>
                          </a:solidFill>
                          <a:effectLst/>
                        </a:rPr>
                        <a:t>FDA-Approved Indications</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tc>
                <a:extLst>
                  <a:ext uri="{0D108BD9-81ED-4DB2-BD59-A6C34878D82A}">
                    <a16:rowId xmlns:a16="http://schemas.microsoft.com/office/drawing/2014/main" xmlns="" val="2706270810"/>
                  </a:ext>
                </a:extLst>
              </a:tr>
              <a:tr h="729424">
                <a:tc>
                  <a:txBody>
                    <a:bodyPr/>
                    <a:lstStyle/>
                    <a:p>
                      <a:pPr marL="0" marR="0">
                        <a:spcBef>
                          <a:spcPts val="0"/>
                        </a:spcBef>
                        <a:spcAft>
                          <a:spcPts val="0"/>
                        </a:spcAft>
                      </a:pPr>
                      <a:r>
                        <a:rPr lang="en-US" sz="1600" dirty="0">
                          <a:solidFill>
                            <a:srgbClr val="000000"/>
                          </a:solidFill>
                          <a:effectLst/>
                        </a:rPr>
                        <a:t>acalabrutinib (Calquence®)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tc>
                  <a:txBody>
                    <a:bodyPr/>
                    <a:lstStyle/>
                    <a:p>
                      <a:pPr marL="0" marR="0">
                        <a:spcBef>
                          <a:spcPts val="0"/>
                        </a:spcBef>
                        <a:spcAft>
                          <a:spcPts val="0"/>
                        </a:spcAft>
                      </a:pPr>
                      <a:r>
                        <a:rPr lang="en-US" sz="1600" dirty="0">
                          <a:solidFill>
                            <a:srgbClr val="000000"/>
                          </a:solidFill>
                          <a:effectLst/>
                        </a:rPr>
                        <a:t>AstraZeneca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adults with mantle cell lymphoma (MCL) treated with ≥ 1 prior therapy</a:t>
                      </a:r>
                      <a:endParaRPr lang="en-US" sz="1600" baseline="300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kern="1200" dirty="0">
                          <a:solidFill>
                            <a:srgbClr val="000000"/>
                          </a:solidFill>
                          <a:effectLst/>
                          <a:highlight>
                            <a:srgbClr val="00FFFF"/>
                          </a:highlight>
                          <a:uFillTx/>
                          <a:latin typeface="+mn-lt"/>
                          <a:ea typeface="+mn-ea"/>
                          <a:cs typeface="+mn-cs"/>
                        </a:rPr>
                        <a:t>Treatment of adult patients with chronic lymphocytic leukemia (CLL) or small lymphocytic lymphoma (SLL)</a:t>
                      </a:r>
                      <a:endParaRPr lang="en-US" sz="16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extLst>
                  <a:ext uri="{0D108BD9-81ED-4DB2-BD59-A6C34878D82A}">
                    <a16:rowId xmlns:a16="http://schemas.microsoft.com/office/drawing/2014/main" xmlns="" val="3338926694"/>
                  </a:ext>
                </a:extLst>
              </a:tr>
              <a:tr h="703318">
                <a:tc>
                  <a:txBody>
                    <a:bodyPr/>
                    <a:lstStyle/>
                    <a:p>
                      <a:pPr marL="0" marR="0">
                        <a:spcBef>
                          <a:spcPts val="0"/>
                        </a:spcBef>
                        <a:spcAft>
                          <a:spcPts val="0"/>
                        </a:spcAft>
                      </a:pPr>
                      <a:r>
                        <a:rPr lang="en-US" sz="1600" dirty="0">
                          <a:solidFill>
                            <a:srgbClr val="000000"/>
                          </a:solidFill>
                          <a:effectLst/>
                        </a:rPr>
                        <a:t>bosutinib (Bosulif®)</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tc>
                  <a:txBody>
                    <a:bodyPr/>
                    <a:lstStyle/>
                    <a:p>
                      <a:pPr marL="0" marR="0">
                        <a:spcBef>
                          <a:spcPts val="0"/>
                        </a:spcBef>
                        <a:spcAft>
                          <a:spcPts val="0"/>
                        </a:spcAft>
                      </a:pPr>
                      <a:r>
                        <a:rPr lang="en-US" sz="1600" dirty="0">
                          <a:solidFill>
                            <a:srgbClr val="000000"/>
                          </a:solidFill>
                          <a:effectLst/>
                        </a:rPr>
                        <a:t>Pfizer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Newly diagnosed chronic phase (CP) Ph+ CML</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chronic, accelerated, or blast phase Ph+ chronic myeloid leukemia (CML) with resistance or intolerance to prior therapy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extLst>
                  <a:ext uri="{0D108BD9-81ED-4DB2-BD59-A6C34878D82A}">
                    <a16:rowId xmlns:a16="http://schemas.microsoft.com/office/drawing/2014/main" xmlns="" val="3429779838"/>
                  </a:ext>
                </a:extLst>
              </a:tr>
              <a:tr h="468879">
                <a:tc>
                  <a:txBody>
                    <a:bodyPr/>
                    <a:lstStyle/>
                    <a:p>
                      <a:pPr marL="0" marR="0">
                        <a:spcBef>
                          <a:spcPts val="0"/>
                        </a:spcBef>
                        <a:spcAft>
                          <a:spcPts val="0"/>
                        </a:spcAft>
                      </a:pPr>
                      <a:r>
                        <a:rPr lang="en-US" sz="1600" dirty="0">
                          <a:solidFill>
                            <a:srgbClr val="000000"/>
                          </a:solidFill>
                          <a:effectLst/>
                        </a:rPr>
                        <a:t>busulfan</a:t>
                      </a:r>
                      <a:br>
                        <a:rPr lang="en-US" sz="1600" dirty="0">
                          <a:solidFill>
                            <a:srgbClr val="000000"/>
                          </a:solidFill>
                          <a:effectLst/>
                        </a:rPr>
                      </a:br>
                      <a:r>
                        <a:rPr lang="en-US" sz="1600" dirty="0">
                          <a:solidFill>
                            <a:srgbClr val="000000"/>
                          </a:solidFill>
                          <a:effectLst/>
                        </a:rPr>
                        <a:t>(Myleran®)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tc>
                  <a:txBody>
                    <a:bodyPr/>
                    <a:lstStyle/>
                    <a:p>
                      <a:pPr marL="0" marR="0">
                        <a:spcBef>
                          <a:spcPts val="0"/>
                        </a:spcBef>
                        <a:spcAft>
                          <a:spcPts val="0"/>
                        </a:spcAft>
                      </a:pPr>
                      <a:r>
                        <a:rPr lang="en-US" sz="1600" dirty="0">
                          <a:solidFill>
                            <a:srgbClr val="000000"/>
                          </a:solidFill>
                          <a:effectLst/>
                        </a:rPr>
                        <a:t>Aspen/ Prasco LA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Palliative treatment of chronic myelogenous (myeloid, myelocytic, granulocytic) leukemia</a:t>
                      </a:r>
                      <a:r>
                        <a:rPr lang="en-US" sz="1600" baseline="300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extLst>
                  <a:ext uri="{0D108BD9-81ED-4DB2-BD59-A6C34878D82A}">
                    <a16:rowId xmlns:a16="http://schemas.microsoft.com/office/drawing/2014/main" xmlns="" val="4282473315"/>
                  </a:ext>
                </a:extLst>
              </a:tr>
              <a:tr h="703318">
                <a:tc>
                  <a:txBody>
                    <a:bodyPr/>
                    <a:lstStyle/>
                    <a:p>
                      <a:pPr marL="0" marR="0">
                        <a:spcBef>
                          <a:spcPts val="0"/>
                        </a:spcBef>
                        <a:spcAft>
                          <a:spcPts val="0"/>
                        </a:spcAft>
                      </a:pPr>
                      <a:r>
                        <a:rPr lang="en-US" sz="1600" dirty="0">
                          <a:solidFill>
                            <a:srgbClr val="000000"/>
                          </a:solidFill>
                          <a:effectLst/>
                        </a:rPr>
                        <a:t>chlorambucil</a:t>
                      </a:r>
                      <a:br>
                        <a:rPr lang="en-US" sz="1600" dirty="0">
                          <a:solidFill>
                            <a:srgbClr val="000000"/>
                          </a:solidFill>
                          <a:effectLst/>
                        </a:rPr>
                      </a:br>
                      <a:r>
                        <a:rPr lang="en-US" sz="1600" dirty="0">
                          <a:solidFill>
                            <a:srgbClr val="000000"/>
                          </a:solidFill>
                          <a:effectLst/>
                        </a:rPr>
                        <a:t>(Leukeran®)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tc>
                  <a:txBody>
                    <a:bodyPr/>
                    <a:lstStyle/>
                    <a:p>
                      <a:pPr marL="0" marR="0">
                        <a:spcBef>
                          <a:spcPts val="0"/>
                        </a:spcBef>
                        <a:spcAft>
                          <a:spcPts val="0"/>
                        </a:spcAft>
                      </a:pPr>
                      <a:r>
                        <a:rPr lang="en-US" sz="1600" dirty="0">
                          <a:solidFill>
                            <a:srgbClr val="000000"/>
                          </a:solidFill>
                          <a:effectLst/>
                        </a:rPr>
                        <a:t>Aspen/ Prasco LA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chronic lymphatic (lymphocytic) leukemia, malignant lymphomas, including lymphosarcoma, giant follicular lymphoma, and Hodgkin’s disease; chlorambucil is not curative in any of these disorders but may produce clinically useful palliation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extLst>
                  <a:ext uri="{0D108BD9-81ED-4DB2-BD59-A6C34878D82A}">
                    <a16:rowId xmlns:a16="http://schemas.microsoft.com/office/drawing/2014/main" xmlns="" val="38191509"/>
                  </a:ext>
                </a:extLst>
              </a:tr>
              <a:tr h="1675311">
                <a:tc>
                  <a:txBody>
                    <a:bodyPr/>
                    <a:lstStyle/>
                    <a:p>
                      <a:pPr marL="0" marR="0">
                        <a:spcBef>
                          <a:spcPts val="0"/>
                        </a:spcBef>
                        <a:spcAft>
                          <a:spcPts val="0"/>
                        </a:spcAft>
                      </a:pPr>
                      <a:r>
                        <a:rPr lang="en-US" sz="1600" dirty="0">
                          <a:solidFill>
                            <a:srgbClr val="000000"/>
                          </a:solidFill>
                          <a:effectLst/>
                        </a:rPr>
                        <a:t>dasatinib (Sprycel®)</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tc>
                  <a:txBody>
                    <a:bodyPr/>
                    <a:lstStyle/>
                    <a:p>
                      <a:pPr marL="0" marR="0">
                        <a:spcBef>
                          <a:spcPts val="0"/>
                        </a:spcBef>
                        <a:spcAft>
                          <a:spcPts val="0"/>
                        </a:spcAft>
                      </a:pPr>
                      <a:r>
                        <a:rPr lang="en-US" sz="1600" dirty="0">
                          <a:solidFill>
                            <a:srgbClr val="000000"/>
                          </a:solidFill>
                          <a:effectLst/>
                        </a:rPr>
                        <a:t>Bristol-Meyers Squibb</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adults with chronic, accelerated, or myeloid or lymphoid blast phase Ph+ CML with resistance or intolerance to prior therapy including imatinib (Gleevec)</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adults with Ph+ acute lymphoblastic leukemia (ALL) with resistance or intolerance to prior therapy</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Newly diagnosed adult patients with Ph+ CML in chronic phase</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pediatric patients with Ph+ CML in chronic phase </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pediatric patients with newly diagnosed Ph+ ALL in combination with chemotherapy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chemeClr val="accent5">
                        <a:lumMod val="60000"/>
                        <a:lumOff val="40000"/>
                      </a:schemeClr>
                    </a:solidFill>
                  </a:tcPr>
                </a:tc>
                <a:extLst>
                  <a:ext uri="{0D108BD9-81ED-4DB2-BD59-A6C34878D82A}">
                    <a16:rowId xmlns:a16="http://schemas.microsoft.com/office/drawing/2014/main" xmlns="" val="3817180278"/>
                  </a:ext>
                </a:extLst>
              </a:tr>
            </a:tbl>
          </a:graphicData>
        </a:graphic>
      </p:graphicFrame>
      <p:sp>
        <p:nvSpPr>
          <p:cNvPr id="8" name="Rectangle 3">
            <a:extLst>
              <a:ext uri="{FF2B5EF4-FFF2-40B4-BE49-F238E27FC236}">
                <a16:creationId xmlns:a16="http://schemas.microsoft.com/office/drawing/2014/main" xmlns="" id="{A814C398-EAEA-474D-B612-F143596FB46F}"/>
              </a:ext>
            </a:extLst>
          </p:cNvPr>
          <p:cNvSpPr>
            <a:spLocks noChangeArrowheads="1"/>
          </p:cNvSpPr>
          <p:nvPr/>
        </p:nvSpPr>
        <p:spPr bwMode="auto">
          <a:xfrm>
            <a:off x="-8920052" y="2018327"/>
            <a:ext cx="252897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Calquence [package insert]. Wilmington, DE. AstraZeneca; November 2017.</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Bosulif [package insert]. New York, NY. Pfizer; October 2018.</a:t>
            </a: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Myleran [package insert] Mason, OH. Aspen Global; September 2017.</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[iv]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Leukera [package insert] Mason, OH. Aspen Global; November 2017.</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[v]</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Sprycel [package insert]. Princeton, NJ; Bristol-Meyers Squibb; December 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6621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BE67A-0D68-4B60-841B-C7B62A96453B}"/>
              </a:ext>
            </a:extLst>
          </p:cNvPr>
          <p:cNvSpPr>
            <a:spLocks noGrp="1"/>
          </p:cNvSpPr>
          <p:nvPr>
            <p:ph type="title"/>
          </p:nvPr>
        </p:nvSpPr>
        <p:spPr>
          <a:xfrm>
            <a:off x="609600" y="304800"/>
            <a:ext cx="11074400" cy="1219200"/>
          </a:xfrm>
        </p:spPr>
        <p:txBody>
          <a:bodyPr/>
          <a:lstStyle/>
          <a:p>
            <a:r>
              <a:rPr lang="en-US" dirty="0">
                <a:uFillTx/>
              </a:rPr>
              <a:t>Androgenic Agents</a:t>
            </a:r>
            <a:endParaRPr lang="en-US" dirty="0"/>
          </a:p>
        </p:txBody>
      </p:sp>
      <p:sp>
        <p:nvSpPr>
          <p:cNvPr id="3" name="Content Placeholder 2">
            <a:extLst>
              <a:ext uri="{FF2B5EF4-FFF2-40B4-BE49-F238E27FC236}">
                <a16:creationId xmlns:a16="http://schemas.microsoft.com/office/drawing/2014/main" xmlns="" id="{2FD34FBE-AB22-4159-BAAB-6F8123752839}"/>
              </a:ext>
            </a:extLst>
          </p:cNvPr>
          <p:cNvSpPr>
            <a:spLocks noGrp="1"/>
          </p:cNvSpPr>
          <p:nvPr>
            <p:ph idx="1"/>
          </p:nvPr>
        </p:nvSpPr>
        <p:spPr>
          <a:xfrm>
            <a:off x="218364" y="1524000"/>
            <a:ext cx="11567236" cy="4449763"/>
          </a:xfrm>
        </p:spPr>
        <p:txBody>
          <a:bodyPr/>
          <a:lstStyle/>
          <a:p>
            <a:pPr marR="0">
              <a:spcBef>
                <a:spcPts val="0"/>
              </a:spcBef>
              <a:spcAft>
                <a:spcPts val="0"/>
              </a:spcAft>
            </a:pPr>
            <a:r>
              <a:rPr lang="en-US" sz="2200" dirty="0">
                <a:solidFill>
                  <a:srgbClr val="000000"/>
                </a:solidFill>
                <a:effectLst/>
              </a:rPr>
              <a:t>The 2018 American Urological Association (AUA) provides a treatment algorithm for evaluating and managing testosterone deficiency</a:t>
            </a:r>
          </a:p>
          <a:p>
            <a:pPr marR="0">
              <a:spcBef>
                <a:spcPts val="0"/>
              </a:spcBef>
              <a:spcAft>
                <a:spcPts val="0"/>
              </a:spcAft>
            </a:pPr>
            <a:endParaRPr lang="en-US" sz="2200" dirty="0">
              <a:solidFill>
                <a:srgbClr val="000000"/>
              </a:solidFill>
              <a:effectLst/>
            </a:endParaRPr>
          </a:p>
          <a:p>
            <a:pPr marR="0">
              <a:spcBef>
                <a:spcPts val="0"/>
              </a:spcBef>
              <a:spcAft>
                <a:spcPts val="0"/>
              </a:spcAft>
            </a:pPr>
            <a:r>
              <a:rPr lang="en-US" sz="2200" dirty="0">
                <a:solidFill>
                  <a:srgbClr val="000000"/>
                </a:solidFill>
                <a:effectLst/>
              </a:rPr>
              <a:t>Topical and injectable formulations can be considered without preference for 1 product over another</a:t>
            </a:r>
          </a:p>
          <a:p>
            <a:pPr marL="0" marR="0" indent="0">
              <a:spcBef>
                <a:spcPts val="0"/>
              </a:spcBef>
              <a:spcAft>
                <a:spcPts val="0"/>
              </a:spcAft>
              <a:buNone/>
            </a:pPr>
            <a:endParaRPr lang="en-US" sz="2200" dirty="0">
              <a:solidFill>
                <a:srgbClr val="000000"/>
              </a:solidFill>
            </a:endParaRPr>
          </a:p>
          <a:p>
            <a:pPr>
              <a:spcBef>
                <a:spcPts val="0"/>
              </a:spcBef>
            </a:pPr>
            <a:r>
              <a:rPr lang="en-US" sz="2200" dirty="0">
                <a:solidFill>
                  <a:srgbClr val="000000"/>
                </a:solidFill>
                <a:effectLst/>
              </a:rPr>
              <a:t>In 2020, the American College of Physicians (ACP) published a clinical guideline on testosterone treatment for adult men with age-related low testosterone to improve sexual function</a:t>
            </a:r>
          </a:p>
          <a:p>
            <a:pPr marL="0" indent="0">
              <a:spcBef>
                <a:spcPts val="0"/>
              </a:spcBef>
              <a:buNone/>
            </a:pPr>
            <a:endParaRPr lang="en-US" sz="2200" dirty="0">
              <a:solidFill>
                <a:srgbClr val="000000"/>
              </a:solidFill>
              <a:effectLst/>
            </a:endParaRPr>
          </a:p>
          <a:p>
            <a:pPr>
              <a:spcBef>
                <a:spcPts val="0"/>
              </a:spcBef>
            </a:pPr>
            <a:r>
              <a:rPr lang="en-US" sz="2200" dirty="0">
                <a:solidFill>
                  <a:srgbClr val="000000"/>
                </a:solidFill>
              </a:rPr>
              <a:t>They recommend against initiating</a:t>
            </a:r>
            <a:r>
              <a:rPr lang="en-US" sz="2200" dirty="0">
                <a:solidFill>
                  <a:srgbClr val="000000"/>
                </a:solidFill>
                <a:effectLst/>
              </a:rPr>
              <a:t> testosterone therapy for improvement of energy, vitality, physical function, or cognition in men with age-related low T</a:t>
            </a:r>
          </a:p>
          <a:p>
            <a:pPr>
              <a:spcBef>
                <a:spcPts val="0"/>
              </a:spcBef>
            </a:pPr>
            <a:endParaRPr lang="en-US" sz="2400" dirty="0">
              <a:solidFill>
                <a:srgbClr val="000000"/>
              </a:solidFill>
              <a:effectLst/>
            </a:endParaRPr>
          </a:p>
          <a:p>
            <a:pPr marR="0">
              <a:spcBef>
                <a:spcPts val="0"/>
              </a:spcBef>
              <a:spcAft>
                <a:spcPts val="0"/>
              </a:spcAft>
            </a:pPr>
            <a:endParaRPr lang="en-US" sz="1800" dirty="0">
              <a:effectLst/>
              <a:latin typeface="Times New Roman" panose="02020603050405020304" pitchFamily="18" charset="0"/>
              <a:ea typeface="Calibri" panose="020F0502020204030204" pitchFamily="34" charset="0"/>
              <a:cs typeface="Futura-Light"/>
            </a:endParaRPr>
          </a:p>
        </p:txBody>
      </p:sp>
      <p:sp>
        <p:nvSpPr>
          <p:cNvPr id="4" name="Slide Number Placeholder 3">
            <a:extLst>
              <a:ext uri="{FF2B5EF4-FFF2-40B4-BE49-F238E27FC236}">
                <a16:creationId xmlns:a16="http://schemas.microsoft.com/office/drawing/2014/main" xmlns="" id="{BE3A9B8C-FE64-43F6-BC0F-4A5032CBEF10}"/>
              </a:ext>
            </a:extLst>
          </p:cNvPr>
          <p:cNvSpPr>
            <a:spLocks noGrp="1"/>
          </p:cNvSpPr>
          <p:nvPr>
            <p:ph type="sldNum" sz="quarter" idx="4"/>
          </p:nvPr>
        </p:nvSpPr>
        <p:spPr/>
        <p:txBody>
          <a:bodyPr/>
          <a:lstStyle/>
          <a:p>
            <a:fld id="{FF445594-FFE8-4E90-934C-EFF530110A38}" type="slidenum">
              <a:rPr lang="en-US" smtClean="0">
                <a:uFillTx/>
              </a:rPr>
              <a:pPr/>
              <a:t>12</a:t>
            </a:fld>
            <a:endParaRPr lang="en-US" dirty="0">
              <a:uFillTx/>
            </a:endParaRPr>
          </a:p>
        </p:txBody>
      </p:sp>
      <p:sp>
        <p:nvSpPr>
          <p:cNvPr id="5" name="Footer Placeholder 4">
            <a:extLst>
              <a:ext uri="{FF2B5EF4-FFF2-40B4-BE49-F238E27FC236}">
                <a16:creationId xmlns:a16="http://schemas.microsoft.com/office/drawing/2014/main" xmlns="" id="{BB64C0B5-A6D2-44F1-8DF8-A3602C3D6BED}"/>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34089136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343234C-FC9C-4B04-AD6C-8EAA2A436A77}"/>
              </a:ext>
            </a:extLst>
          </p:cNvPr>
          <p:cNvSpPr>
            <a:spLocks noGrp="1"/>
          </p:cNvSpPr>
          <p:nvPr>
            <p:ph type="sldNum" sz="quarter" idx="4"/>
          </p:nvPr>
        </p:nvSpPr>
        <p:spPr/>
        <p:txBody>
          <a:bodyPr/>
          <a:lstStyle/>
          <a:p>
            <a:fld id="{FF445594-FFE8-4E90-934C-EFF530110A38}" type="slidenum">
              <a:rPr lang="en-US" smtClean="0">
                <a:uFillTx/>
              </a:rPr>
              <a:pPr/>
              <a:t>120</a:t>
            </a:fld>
            <a:endParaRPr lang="en-US" dirty="0">
              <a:uFillTx/>
            </a:endParaRPr>
          </a:p>
        </p:txBody>
      </p:sp>
      <p:sp>
        <p:nvSpPr>
          <p:cNvPr id="3" name="Title 2">
            <a:extLst>
              <a:ext uri="{FF2B5EF4-FFF2-40B4-BE49-F238E27FC236}">
                <a16:creationId xmlns:a16="http://schemas.microsoft.com/office/drawing/2014/main" xmlns="" id="{A5CCF3F9-A449-4CAD-A7FA-8D61023A083B}"/>
              </a:ext>
            </a:extLst>
          </p:cNvPr>
          <p:cNvSpPr>
            <a:spLocks noGrp="1"/>
          </p:cNvSpPr>
          <p:nvPr>
            <p:ph type="title"/>
          </p:nvPr>
        </p:nvSpPr>
        <p:spPr/>
        <p:txBody>
          <a:bodyPr/>
          <a:lstStyle/>
          <a:p>
            <a:r>
              <a:rPr lang="en-US" dirty="0"/>
              <a:t>Oncology Oral, Hematologic Cancers</a:t>
            </a:r>
          </a:p>
        </p:txBody>
      </p:sp>
      <p:sp>
        <p:nvSpPr>
          <p:cNvPr id="4" name="Footer Placeholder 3">
            <a:extLst>
              <a:ext uri="{FF2B5EF4-FFF2-40B4-BE49-F238E27FC236}">
                <a16:creationId xmlns:a16="http://schemas.microsoft.com/office/drawing/2014/main" xmlns="" id="{E7581AE5-DAB7-4951-BACD-B13A336AE546}"/>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BECE3EE8-C779-4C53-AE26-B521A3AC050E}"/>
              </a:ext>
            </a:extLst>
          </p:cNvPr>
          <p:cNvGraphicFramePr>
            <a:graphicFrameLocks noGrp="1"/>
          </p:cNvGraphicFramePr>
          <p:nvPr>
            <p:extLst>
              <p:ext uri="{D42A27DB-BD31-4B8C-83A1-F6EECF244321}">
                <p14:modId xmlns:p14="http://schemas.microsoft.com/office/powerpoint/2010/main" val="2263409459"/>
              </p:ext>
            </p:extLst>
          </p:nvPr>
        </p:nvGraphicFramePr>
        <p:xfrm>
          <a:off x="341194" y="1524000"/>
          <a:ext cx="11662120" cy="4322617"/>
        </p:xfrm>
        <a:graphic>
          <a:graphicData uri="http://schemas.openxmlformats.org/drawingml/2006/table">
            <a:tbl>
              <a:tblPr firstRow="1" bandRow="1" bandCol="1">
                <a:tableStyleId>{5C22544A-7EE6-4342-B048-85BDC9FD1C3A}</a:tableStyleId>
              </a:tblPr>
              <a:tblGrid>
                <a:gridCol w="1556105">
                  <a:extLst>
                    <a:ext uri="{9D8B030D-6E8A-4147-A177-3AD203B41FA5}">
                      <a16:colId xmlns:a16="http://schemas.microsoft.com/office/drawing/2014/main" xmlns="" val="2518364537"/>
                    </a:ext>
                  </a:extLst>
                </a:gridCol>
                <a:gridCol w="1666018">
                  <a:extLst>
                    <a:ext uri="{9D8B030D-6E8A-4147-A177-3AD203B41FA5}">
                      <a16:colId xmlns:a16="http://schemas.microsoft.com/office/drawing/2014/main" xmlns="" val="2756351098"/>
                    </a:ext>
                  </a:extLst>
                </a:gridCol>
                <a:gridCol w="8439997">
                  <a:extLst>
                    <a:ext uri="{9D8B030D-6E8A-4147-A177-3AD203B41FA5}">
                      <a16:colId xmlns:a16="http://schemas.microsoft.com/office/drawing/2014/main" xmlns="" val="1872870569"/>
                    </a:ext>
                  </a:extLst>
                </a:gridCol>
              </a:tblGrid>
              <a:tr h="914400">
                <a:tc>
                  <a:txBody>
                    <a:bodyPr/>
                    <a:lstStyle/>
                    <a:p>
                      <a:pPr marL="0" marR="0">
                        <a:spcBef>
                          <a:spcPts val="0"/>
                        </a:spcBef>
                        <a:spcAft>
                          <a:spcPts val="0"/>
                        </a:spcAft>
                      </a:pPr>
                      <a:r>
                        <a:rPr lang="en-US" sz="1800" b="0" dirty="0">
                          <a:solidFill>
                            <a:srgbClr val="000000"/>
                          </a:solidFill>
                          <a:effectLst/>
                        </a:rPr>
                        <a:t>duvelisib </a:t>
                      </a:r>
                    </a:p>
                    <a:p>
                      <a:pPr marL="0" marR="0">
                        <a:spcBef>
                          <a:spcPts val="0"/>
                        </a:spcBef>
                        <a:spcAft>
                          <a:spcPts val="0"/>
                        </a:spcAft>
                      </a:pPr>
                      <a:r>
                        <a:rPr lang="en-US" sz="1800" b="0" dirty="0">
                          <a:solidFill>
                            <a:srgbClr val="000000"/>
                          </a:solidFill>
                          <a:effectLst/>
                        </a:rPr>
                        <a:t>(Copiktra®)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800" b="0" dirty="0">
                          <a:solidFill>
                            <a:srgbClr val="000000"/>
                          </a:solidFill>
                          <a:effectLst/>
                        </a:rPr>
                        <a:t>Verastem</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800" b="0" dirty="0">
                          <a:solidFill>
                            <a:srgbClr val="000000"/>
                          </a:solidFill>
                          <a:effectLst/>
                        </a:rPr>
                        <a:t>Relapsed or refractory chronic lymphocytic leukemia (CLL) or small lymphocytic lymphoma (SLL) after ≥ 2 prior therapies</a:t>
                      </a:r>
                    </a:p>
                    <a:p>
                      <a:pPr marL="342900" marR="0" lvl="0" indent="-342900">
                        <a:spcBef>
                          <a:spcPts val="0"/>
                        </a:spcBef>
                        <a:spcAft>
                          <a:spcPts val="0"/>
                        </a:spcAft>
                        <a:buFont typeface="Wingdings" panose="05000000000000000000" pitchFamily="2" charset="2"/>
                        <a:buChar char=""/>
                        <a:tabLst>
                          <a:tab pos="228600" algn="l"/>
                        </a:tabLst>
                      </a:pPr>
                      <a:r>
                        <a:rPr lang="en-US" sz="1800" b="0" dirty="0">
                          <a:solidFill>
                            <a:srgbClr val="000000"/>
                          </a:solidFill>
                          <a:effectLst/>
                        </a:rPr>
                        <a:t>Relapsed or refractory follicular lymphoma (FL) after ≥ 2 prior systemic therapies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3229144807"/>
                  </a:ext>
                </a:extLst>
              </a:tr>
              <a:tr h="757381">
                <a:tc>
                  <a:txBody>
                    <a:bodyPr/>
                    <a:lstStyle/>
                    <a:p>
                      <a:pPr marL="0" marR="0">
                        <a:spcBef>
                          <a:spcPts val="0"/>
                        </a:spcBef>
                        <a:spcAft>
                          <a:spcPts val="0"/>
                        </a:spcAft>
                      </a:pPr>
                      <a:r>
                        <a:rPr lang="en-US" sz="1800" dirty="0">
                          <a:solidFill>
                            <a:srgbClr val="000000"/>
                          </a:solidFill>
                          <a:effectLst/>
                        </a:rPr>
                        <a:t>enasidenib (Idhifa®)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800" dirty="0">
                          <a:solidFill>
                            <a:srgbClr val="000000"/>
                          </a:solidFill>
                          <a:effectLst/>
                        </a:rPr>
                        <a:t>Celgene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Relapsed or refractory acute myeloid leukemia (AML) with an isocitrate dehydrogenase-2 (IDH2) mutation, as determined with an FDA-approved test</a:t>
                      </a:r>
                      <a:r>
                        <a:rPr lang="en-US" sz="1800" baseline="300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760162390"/>
                  </a:ext>
                </a:extLst>
              </a:tr>
              <a:tr h="757381">
                <a:tc>
                  <a:txBody>
                    <a:bodyPr/>
                    <a:lstStyle/>
                    <a:p>
                      <a:pPr marL="0" marR="0">
                        <a:spcBef>
                          <a:spcPts val="0"/>
                        </a:spcBef>
                        <a:spcAft>
                          <a:spcPts val="0"/>
                        </a:spcAft>
                      </a:pPr>
                      <a:r>
                        <a:rPr lang="en-US" sz="1800" dirty="0">
                          <a:solidFill>
                            <a:srgbClr val="000000"/>
                          </a:solidFill>
                          <a:effectLst/>
                        </a:rPr>
                        <a:t>fedratinib</a:t>
                      </a:r>
                    </a:p>
                    <a:p>
                      <a:pPr marL="0" marR="0">
                        <a:spcBef>
                          <a:spcPts val="0"/>
                        </a:spcBef>
                        <a:spcAft>
                          <a:spcPts val="0"/>
                        </a:spcAft>
                      </a:pPr>
                      <a:r>
                        <a:rPr lang="en-US" sz="1800" dirty="0">
                          <a:solidFill>
                            <a:srgbClr val="000000"/>
                          </a:solidFill>
                          <a:effectLst/>
                        </a:rPr>
                        <a:t>(Inrebic®)</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800" dirty="0">
                          <a:solidFill>
                            <a:srgbClr val="000000"/>
                          </a:solidFill>
                          <a:effectLst/>
                        </a:rPr>
                        <a:t>Celgene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Intermediate-2 or high-risk primary or secondary post-polycythemia vera or post-essential thrombocythemia myelofibrosis (MF)</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3434436324"/>
                  </a:ext>
                </a:extLst>
              </a:tr>
              <a:tr h="757381">
                <a:tc>
                  <a:txBody>
                    <a:bodyPr/>
                    <a:lstStyle/>
                    <a:p>
                      <a:pPr marL="0" marR="0">
                        <a:spcBef>
                          <a:spcPts val="0"/>
                        </a:spcBef>
                        <a:spcAft>
                          <a:spcPts val="0"/>
                        </a:spcAft>
                      </a:pPr>
                      <a:r>
                        <a:rPr lang="en-US" sz="1800" dirty="0">
                          <a:solidFill>
                            <a:srgbClr val="000000"/>
                          </a:solidFill>
                          <a:effectLst/>
                        </a:rPr>
                        <a:t>gilteritinib</a:t>
                      </a:r>
                    </a:p>
                    <a:p>
                      <a:pPr marL="0" marR="0">
                        <a:spcBef>
                          <a:spcPts val="0"/>
                        </a:spcBef>
                        <a:spcAft>
                          <a:spcPts val="0"/>
                        </a:spcAft>
                      </a:pPr>
                      <a:r>
                        <a:rPr lang="en-US" sz="1800" dirty="0">
                          <a:solidFill>
                            <a:srgbClr val="000000"/>
                          </a:solidFill>
                          <a:effectLst/>
                        </a:rPr>
                        <a:t>(Xospata®)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800" dirty="0">
                          <a:solidFill>
                            <a:srgbClr val="000000"/>
                          </a:solidFill>
                          <a:effectLst/>
                        </a:rPr>
                        <a:t>Astellas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Relapsed or refractory adults with AML with a FLT3 mutation, as detected by an FDA-approved test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3622334420"/>
                  </a:ext>
                </a:extLst>
              </a:tr>
              <a:tr h="1136074">
                <a:tc>
                  <a:txBody>
                    <a:bodyPr/>
                    <a:lstStyle/>
                    <a:p>
                      <a:pPr marL="0" marR="0">
                        <a:spcBef>
                          <a:spcPts val="0"/>
                        </a:spcBef>
                        <a:spcAft>
                          <a:spcPts val="0"/>
                        </a:spcAft>
                      </a:pPr>
                      <a:r>
                        <a:rPr lang="en-US" sz="1800" dirty="0">
                          <a:solidFill>
                            <a:srgbClr val="000000"/>
                          </a:solidFill>
                          <a:effectLst/>
                        </a:rPr>
                        <a:t>glasdegib</a:t>
                      </a:r>
                    </a:p>
                    <a:p>
                      <a:pPr marL="0" marR="0">
                        <a:spcBef>
                          <a:spcPts val="0"/>
                        </a:spcBef>
                        <a:spcAft>
                          <a:spcPts val="0"/>
                        </a:spcAft>
                      </a:pPr>
                      <a:r>
                        <a:rPr lang="en-US" sz="1800" dirty="0">
                          <a:solidFill>
                            <a:srgbClr val="000000"/>
                          </a:solidFill>
                          <a:effectLst/>
                        </a:rPr>
                        <a:t>(Daurismo™)</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800" dirty="0">
                          <a:solidFill>
                            <a:srgbClr val="000000"/>
                          </a:solidFill>
                          <a:effectLst/>
                        </a:rPr>
                        <a:t>Pfizer</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In combination with low-dose cytarabine, for the treatment of newly diagnosed AML in adult patients who are ≥ 75 years old or who have comorbidities that preclude use of intensive induction chemotherapy</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454500029"/>
                  </a:ext>
                </a:extLst>
              </a:tr>
            </a:tbl>
          </a:graphicData>
        </a:graphic>
      </p:graphicFrame>
    </p:spTree>
    <p:extLst>
      <p:ext uri="{BB962C8B-B14F-4D97-AF65-F5344CB8AC3E}">
        <p14:creationId xmlns:p14="http://schemas.microsoft.com/office/powerpoint/2010/main" val="9955817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7F2C333-A8F7-4A9F-ADFF-F5C02B37CC24}"/>
              </a:ext>
            </a:extLst>
          </p:cNvPr>
          <p:cNvSpPr>
            <a:spLocks noGrp="1"/>
          </p:cNvSpPr>
          <p:nvPr>
            <p:ph type="sldNum" sz="quarter" idx="4"/>
          </p:nvPr>
        </p:nvSpPr>
        <p:spPr/>
        <p:txBody>
          <a:bodyPr/>
          <a:lstStyle/>
          <a:p>
            <a:fld id="{FF445594-FFE8-4E90-934C-EFF530110A38}" type="slidenum">
              <a:rPr lang="en-US" smtClean="0">
                <a:uFillTx/>
              </a:rPr>
              <a:pPr/>
              <a:t>121</a:t>
            </a:fld>
            <a:endParaRPr lang="en-US" dirty="0">
              <a:uFillTx/>
            </a:endParaRPr>
          </a:p>
        </p:txBody>
      </p:sp>
      <p:sp>
        <p:nvSpPr>
          <p:cNvPr id="3" name="Title 2">
            <a:extLst>
              <a:ext uri="{FF2B5EF4-FFF2-40B4-BE49-F238E27FC236}">
                <a16:creationId xmlns:a16="http://schemas.microsoft.com/office/drawing/2014/main" xmlns="" id="{9BC329AA-58A9-4465-BF63-A38F0A5B75FC}"/>
              </a:ext>
            </a:extLst>
          </p:cNvPr>
          <p:cNvSpPr>
            <a:spLocks noGrp="1"/>
          </p:cNvSpPr>
          <p:nvPr>
            <p:ph type="title"/>
          </p:nvPr>
        </p:nvSpPr>
        <p:spPr>
          <a:xfrm>
            <a:off x="609600" y="304800"/>
            <a:ext cx="11074400" cy="1219200"/>
          </a:xfrm>
        </p:spPr>
        <p:txBody>
          <a:bodyPr/>
          <a:lstStyle/>
          <a:p>
            <a:r>
              <a:rPr lang="en-US" dirty="0"/>
              <a:t>Oncology Oral, Hematologic Cancers</a:t>
            </a:r>
          </a:p>
        </p:txBody>
      </p:sp>
      <p:sp>
        <p:nvSpPr>
          <p:cNvPr id="4" name="Footer Placeholder 3">
            <a:extLst>
              <a:ext uri="{FF2B5EF4-FFF2-40B4-BE49-F238E27FC236}">
                <a16:creationId xmlns:a16="http://schemas.microsoft.com/office/drawing/2014/main" xmlns="" id="{79D5DF97-4139-4FDB-B093-41064166A8BB}"/>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A0DEFB65-CCC6-4D13-B176-88EBBB1BE145}"/>
              </a:ext>
            </a:extLst>
          </p:cNvPr>
          <p:cNvGraphicFramePr>
            <a:graphicFrameLocks noGrp="1"/>
          </p:cNvGraphicFramePr>
          <p:nvPr>
            <p:extLst>
              <p:ext uri="{D42A27DB-BD31-4B8C-83A1-F6EECF244321}">
                <p14:modId xmlns:p14="http://schemas.microsoft.com/office/powerpoint/2010/main" val="714894752"/>
              </p:ext>
            </p:extLst>
          </p:nvPr>
        </p:nvGraphicFramePr>
        <p:xfrm>
          <a:off x="264695" y="1523999"/>
          <a:ext cx="11520904" cy="4580895"/>
        </p:xfrm>
        <a:graphic>
          <a:graphicData uri="http://schemas.openxmlformats.org/drawingml/2006/table">
            <a:tbl>
              <a:tblPr firstRow="1" bandRow="1" bandCol="1">
                <a:tableStyleId>{5C22544A-7EE6-4342-B048-85BDC9FD1C3A}</a:tableStyleId>
              </a:tblPr>
              <a:tblGrid>
                <a:gridCol w="1480136">
                  <a:extLst>
                    <a:ext uri="{9D8B030D-6E8A-4147-A177-3AD203B41FA5}">
                      <a16:colId xmlns:a16="http://schemas.microsoft.com/office/drawing/2014/main" xmlns="" val="3840331713"/>
                    </a:ext>
                  </a:extLst>
                </a:gridCol>
                <a:gridCol w="1640797">
                  <a:extLst>
                    <a:ext uri="{9D8B030D-6E8A-4147-A177-3AD203B41FA5}">
                      <a16:colId xmlns:a16="http://schemas.microsoft.com/office/drawing/2014/main" xmlns="" val="2819149108"/>
                    </a:ext>
                  </a:extLst>
                </a:gridCol>
                <a:gridCol w="8399971">
                  <a:extLst>
                    <a:ext uri="{9D8B030D-6E8A-4147-A177-3AD203B41FA5}">
                      <a16:colId xmlns:a16="http://schemas.microsoft.com/office/drawing/2014/main" xmlns="" val="1261158198"/>
                    </a:ext>
                  </a:extLst>
                </a:gridCol>
              </a:tblGrid>
              <a:tr h="1051653">
                <a:tc>
                  <a:txBody>
                    <a:bodyPr/>
                    <a:lstStyle/>
                    <a:p>
                      <a:pPr marL="0" marR="0">
                        <a:spcBef>
                          <a:spcPts val="0"/>
                        </a:spcBef>
                        <a:spcAft>
                          <a:spcPts val="0"/>
                        </a:spcAft>
                      </a:pPr>
                      <a:r>
                        <a:rPr lang="en-US" sz="1800" b="0" dirty="0">
                          <a:solidFill>
                            <a:srgbClr val="000000"/>
                          </a:solidFill>
                          <a:effectLst/>
                        </a:rPr>
                        <a:t>hydroxyurea</a:t>
                      </a:r>
                      <a:br>
                        <a:rPr lang="en-US" sz="1800" b="0" dirty="0">
                          <a:solidFill>
                            <a:srgbClr val="000000"/>
                          </a:solidFill>
                          <a:effectLst/>
                        </a:rPr>
                      </a:br>
                      <a:r>
                        <a:rPr lang="en-US" sz="1800" b="0" dirty="0">
                          <a:solidFill>
                            <a:srgbClr val="000000"/>
                          </a:solidFill>
                          <a:effectLst/>
                        </a:rPr>
                        <a:t>(Hydrea®)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800" b="0" dirty="0">
                          <a:solidFill>
                            <a:srgbClr val="000000"/>
                          </a:solidFill>
                          <a:effectLst/>
                        </a:rPr>
                        <a:t>generic, Bristol-Myers Squibb</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800" b="0" dirty="0">
                          <a:solidFill>
                            <a:srgbClr val="000000"/>
                          </a:solidFill>
                          <a:effectLst/>
                        </a:rPr>
                        <a:t>Resistant CML</a:t>
                      </a:r>
                    </a:p>
                    <a:p>
                      <a:pPr marL="342900" marR="0" lvl="0" indent="-342900">
                        <a:spcBef>
                          <a:spcPts val="0"/>
                        </a:spcBef>
                        <a:spcAft>
                          <a:spcPts val="0"/>
                        </a:spcAft>
                        <a:buFont typeface="Wingdings" panose="05000000000000000000" pitchFamily="2" charset="2"/>
                        <a:buChar char=""/>
                        <a:tabLst>
                          <a:tab pos="228600" algn="l"/>
                        </a:tabLst>
                      </a:pPr>
                      <a:r>
                        <a:rPr lang="en-US" sz="1800" b="0" dirty="0">
                          <a:solidFill>
                            <a:srgbClr val="000000"/>
                          </a:solidFill>
                          <a:effectLst/>
                        </a:rPr>
                        <a:t>Locally advanced squamous cell carcinomas of the head and neck (excluding lip), in combination with concurrent chemoradiation</a:t>
                      </a:r>
                      <a:r>
                        <a:rPr lang="en-US" sz="1800" b="0" baseline="3000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2928114231"/>
                  </a:ext>
                </a:extLst>
              </a:tr>
              <a:tr h="2103305">
                <a:tc>
                  <a:txBody>
                    <a:bodyPr/>
                    <a:lstStyle/>
                    <a:p>
                      <a:pPr marL="0" marR="0">
                        <a:spcBef>
                          <a:spcPts val="0"/>
                        </a:spcBef>
                        <a:spcAft>
                          <a:spcPts val="0"/>
                        </a:spcAft>
                      </a:pPr>
                      <a:r>
                        <a:rPr lang="en-US" sz="1800" dirty="0">
                          <a:solidFill>
                            <a:srgbClr val="000000"/>
                          </a:solidFill>
                          <a:effectLst/>
                        </a:rPr>
                        <a:t>ibrutinib</a:t>
                      </a:r>
                      <a:br>
                        <a:rPr lang="en-US" sz="1800" dirty="0">
                          <a:solidFill>
                            <a:srgbClr val="000000"/>
                          </a:solidFill>
                          <a:effectLst/>
                        </a:rPr>
                      </a:br>
                      <a:r>
                        <a:rPr lang="en-US" sz="1800" dirty="0">
                          <a:solidFill>
                            <a:srgbClr val="000000"/>
                          </a:solidFill>
                          <a:effectLst/>
                        </a:rPr>
                        <a:t>(Imbruvica®)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800" dirty="0">
                          <a:solidFill>
                            <a:srgbClr val="000000"/>
                          </a:solidFill>
                          <a:effectLst/>
                        </a:rPr>
                        <a:t>Pharmacyclics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Mantle cell lymphoma (MCL) in patients who have received ≥ 1 prior therapy</a:t>
                      </a:r>
                      <a:r>
                        <a:rPr lang="en-US" sz="1800" baseline="30000" dirty="0">
                          <a:solidFill>
                            <a:srgbClr val="000000"/>
                          </a:solidFill>
                          <a:effectLst/>
                        </a:rPr>
                        <a:t>*</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CLL/ SLL</a:t>
                      </a:r>
                    </a:p>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CLL/ SLL with 17p deletion</a:t>
                      </a:r>
                    </a:p>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Waldenström’s macroglobulinemia</a:t>
                      </a:r>
                    </a:p>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Marginal zone lymphoma (MZL) requiring systemic therapy and patient has had prior anti-CD20-based therapy</a:t>
                      </a:r>
                      <a:r>
                        <a:rPr lang="en-US" sz="1800" baseline="30000" dirty="0">
                          <a:solidFill>
                            <a:srgbClr val="000000"/>
                          </a:solidFill>
                          <a:effectLst/>
                        </a:rPr>
                        <a:t>*</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Chronic graft versus host disease (cGVHD) after failure of ≥ 1 line of systemic therapy</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1713645753"/>
                  </a:ext>
                </a:extLst>
              </a:tr>
              <a:tr h="1425937">
                <a:tc>
                  <a:txBody>
                    <a:bodyPr/>
                    <a:lstStyle/>
                    <a:p>
                      <a:pPr marL="0" marR="0">
                        <a:spcBef>
                          <a:spcPts val="0"/>
                        </a:spcBef>
                        <a:spcAft>
                          <a:spcPts val="0"/>
                        </a:spcAft>
                      </a:pPr>
                      <a:r>
                        <a:rPr lang="en-US" sz="1800" dirty="0">
                          <a:solidFill>
                            <a:srgbClr val="000000"/>
                          </a:solidFill>
                          <a:effectLst/>
                        </a:rPr>
                        <a:t>idelalisib</a:t>
                      </a:r>
                      <a:br>
                        <a:rPr lang="en-US" sz="1800" dirty="0">
                          <a:solidFill>
                            <a:srgbClr val="000000"/>
                          </a:solidFill>
                          <a:effectLst/>
                        </a:rPr>
                      </a:br>
                      <a:r>
                        <a:rPr lang="en-US" sz="1800" dirty="0">
                          <a:solidFill>
                            <a:srgbClr val="000000"/>
                          </a:solidFill>
                          <a:effectLst/>
                        </a:rPr>
                        <a:t>(Zydelig®)</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800" dirty="0">
                          <a:solidFill>
                            <a:srgbClr val="000000"/>
                          </a:solidFill>
                          <a:effectLst/>
                        </a:rPr>
                        <a:t>Gilead</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Relapsed chronic CLL in combination with rituximab in patients for whom rituximab alone would be considered appropriate therapy due to other comorbidities</a:t>
                      </a:r>
                      <a:r>
                        <a:rPr lang="en-US" sz="1800" baseline="30000" dirty="0">
                          <a:solidFill>
                            <a:srgbClr val="000000"/>
                          </a:solidFill>
                          <a:effectLst/>
                        </a:rPr>
                        <a:t>¶</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Relapsed follicular B-cell non-Hodgkin’s lymphoma in patients who have received ≥ 2 prior systemic therapies</a:t>
                      </a:r>
                      <a:r>
                        <a:rPr lang="en-US" sz="1800" baseline="30000" dirty="0">
                          <a:solidFill>
                            <a:srgbClr val="000000"/>
                          </a:solidFill>
                          <a:effectLst/>
                        </a:rPr>
                        <a:t>*,¶</a:t>
                      </a:r>
                      <a:endParaRPr lang="en-US" sz="18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800" dirty="0">
                          <a:solidFill>
                            <a:srgbClr val="000000"/>
                          </a:solidFill>
                          <a:effectLst/>
                        </a:rPr>
                        <a:t>Relapsed SLL in patients who have received ≥ 2 prior systemic therapies</a:t>
                      </a:r>
                      <a:r>
                        <a:rPr lang="en-US" sz="1800" baseline="300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950739082"/>
                  </a:ext>
                </a:extLst>
              </a:tr>
            </a:tbl>
          </a:graphicData>
        </a:graphic>
      </p:graphicFrame>
      <p:sp>
        <p:nvSpPr>
          <p:cNvPr id="6" name="Rectangle 1">
            <a:extLst>
              <a:ext uri="{FF2B5EF4-FFF2-40B4-BE49-F238E27FC236}">
                <a16:creationId xmlns:a16="http://schemas.microsoft.com/office/drawing/2014/main" xmlns="" id="{41D904CB-5028-4B6D-9EAA-8734FCB6F13A}"/>
              </a:ext>
            </a:extLst>
          </p:cNvPr>
          <p:cNvSpPr>
            <a:spLocks noChangeArrowheads="1"/>
          </p:cNvSpPr>
          <p:nvPr/>
        </p:nvSpPr>
        <p:spPr bwMode="auto">
          <a:xfrm>
            <a:off x="-962614" y="2383523"/>
            <a:ext cx="196262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93707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F6DB66B-E9F2-4EAE-B1C5-387EF1589DD5}"/>
              </a:ext>
            </a:extLst>
          </p:cNvPr>
          <p:cNvSpPr>
            <a:spLocks noGrp="1"/>
          </p:cNvSpPr>
          <p:nvPr>
            <p:ph type="sldNum" sz="quarter" idx="4"/>
          </p:nvPr>
        </p:nvSpPr>
        <p:spPr/>
        <p:txBody>
          <a:bodyPr/>
          <a:lstStyle/>
          <a:p>
            <a:fld id="{FF445594-FFE8-4E90-934C-EFF530110A38}" type="slidenum">
              <a:rPr lang="en-US" smtClean="0">
                <a:uFillTx/>
              </a:rPr>
              <a:pPr/>
              <a:t>122</a:t>
            </a:fld>
            <a:endParaRPr lang="en-US" dirty="0">
              <a:uFillTx/>
            </a:endParaRPr>
          </a:p>
        </p:txBody>
      </p:sp>
      <p:sp>
        <p:nvSpPr>
          <p:cNvPr id="3" name="Title 2">
            <a:extLst>
              <a:ext uri="{FF2B5EF4-FFF2-40B4-BE49-F238E27FC236}">
                <a16:creationId xmlns:a16="http://schemas.microsoft.com/office/drawing/2014/main" xmlns="" id="{0CB43930-BA7B-437C-A643-485F9FE237CB}"/>
              </a:ext>
            </a:extLst>
          </p:cNvPr>
          <p:cNvSpPr>
            <a:spLocks noGrp="1"/>
          </p:cNvSpPr>
          <p:nvPr>
            <p:ph type="title"/>
          </p:nvPr>
        </p:nvSpPr>
        <p:spPr>
          <a:xfrm>
            <a:off x="609600" y="304800"/>
            <a:ext cx="11074400" cy="1132086"/>
          </a:xfrm>
        </p:spPr>
        <p:txBody>
          <a:bodyPr/>
          <a:lstStyle/>
          <a:p>
            <a:r>
              <a:rPr lang="en-US" dirty="0"/>
              <a:t>Oncology Oral, Hematologic Cancers</a:t>
            </a:r>
          </a:p>
        </p:txBody>
      </p:sp>
      <p:sp>
        <p:nvSpPr>
          <p:cNvPr id="4" name="Footer Placeholder 3">
            <a:extLst>
              <a:ext uri="{FF2B5EF4-FFF2-40B4-BE49-F238E27FC236}">
                <a16:creationId xmlns:a16="http://schemas.microsoft.com/office/drawing/2014/main" xmlns="" id="{C9CAF152-611E-4272-8B86-1B197924A89A}"/>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F897C446-EA59-4640-B481-C7FF256A2DF2}"/>
              </a:ext>
            </a:extLst>
          </p:cNvPr>
          <p:cNvGraphicFramePr>
            <a:graphicFrameLocks noGrp="1"/>
          </p:cNvGraphicFramePr>
          <p:nvPr>
            <p:extLst>
              <p:ext uri="{D42A27DB-BD31-4B8C-83A1-F6EECF244321}">
                <p14:modId xmlns:p14="http://schemas.microsoft.com/office/powerpoint/2010/main" val="370954520"/>
              </p:ext>
            </p:extLst>
          </p:nvPr>
        </p:nvGraphicFramePr>
        <p:xfrm>
          <a:off x="266218" y="1551008"/>
          <a:ext cx="11725155" cy="4553887"/>
        </p:xfrm>
        <a:graphic>
          <a:graphicData uri="http://schemas.openxmlformats.org/drawingml/2006/table">
            <a:tbl>
              <a:tblPr firstRow="1" bandRow="1" bandCol="1">
                <a:tableStyleId>{5C22544A-7EE6-4342-B048-85BDC9FD1C3A}</a:tableStyleId>
              </a:tblPr>
              <a:tblGrid>
                <a:gridCol w="1506376">
                  <a:extLst>
                    <a:ext uri="{9D8B030D-6E8A-4147-A177-3AD203B41FA5}">
                      <a16:colId xmlns:a16="http://schemas.microsoft.com/office/drawing/2014/main" xmlns="" val="519377106"/>
                    </a:ext>
                  </a:extLst>
                </a:gridCol>
                <a:gridCol w="1669885">
                  <a:extLst>
                    <a:ext uri="{9D8B030D-6E8A-4147-A177-3AD203B41FA5}">
                      <a16:colId xmlns:a16="http://schemas.microsoft.com/office/drawing/2014/main" xmlns="" val="3063587841"/>
                    </a:ext>
                  </a:extLst>
                </a:gridCol>
                <a:gridCol w="8548894">
                  <a:extLst>
                    <a:ext uri="{9D8B030D-6E8A-4147-A177-3AD203B41FA5}">
                      <a16:colId xmlns:a16="http://schemas.microsoft.com/office/drawing/2014/main" xmlns="" val="3528813939"/>
                    </a:ext>
                  </a:extLst>
                </a:gridCol>
              </a:tblGrid>
              <a:tr h="4553887">
                <a:tc>
                  <a:txBody>
                    <a:bodyPr/>
                    <a:lstStyle/>
                    <a:p>
                      <a:pPr marL="0" marR="0">
                        <a:spcBef>
                          <a:spcPts val="0"/>
                        </a:spcBef>
                        <a:spcAft>
                          <a:spcPts val="0"/>
                        </a:spcAft>
                      </a:pPr>
                      <a:r>
                        <a:rPr lang="en-US" sz="1600" b="0" dirty="0">
                          <a:solidFill>
                            <a:srgbClr val="000000"/>
                          </a:solidFill>
                          <a:effectLst/>
                        </a:rPr>
                        <a:t>imatinib</a:t>
                      </a:r>
                      <a:br>
                        <a:rPr lang="en-US" sz="1600" b="0" dirty="0">
                          <a:solidFill>
                            <a:srgbClr val="000000"/>
                          </a:solidFill>
                          <a:effectLst/>
                        </a:rPr>
                      </a:br>
                      <a:r>
                        <a:rPr lang="en-US" sz="1600" b="0" dirty="0">
                          <a:solidFill>
                            <a:srgbClr val="000000"/>
                          </a:solidFill>
                          <a:effectLst/>
                        </a:rPr>
                        <a:t>(Gleevec®)</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generic, Novartis</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Newly diagnosed adult and pediatric patients with Ph+ CML in chronic phase</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Patients with Ph+ CML in blast crisis, accelerated phase, or chronic phase after failure of interferon-alpha therapy</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Adult patients with relapsed or refractory Ph+ ALL</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Pediatric patients with newly diagnosed Ph+ ALL in combination with chemotherapy</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Adult patients with myelodysplastic/ myeloproliferative diseases associated with platelet-derived growth factor receptor (PDGFR) gene re-arrangements as determined with an FDA-approved test</a:t>
                      </a:r>
                      <a:r>
                        <a:rPr lang="en-US" sz="1600" b="0" baseline="30000" dirty="0">
                          <a:solidFill>
                            <a:srgbClr val="000000"/>
                          </a:solidFill>
                          <a:effectLst/>
                        </a:rPr>
                        <a:t>‡</a:t>
                      </a:r>
                      <a:endParaRPr lang="en-US" sz="1600" b="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Adult patients with aggressive systemic mastocytosis without the D816V c-Kit mutation, as determined with an FDA-approved test or with c-Kit mutational status unknown</a:t>
                      </a:r>
                      <a:r>
                        <a:rPr lang="en-US" sz="1600" b="0" baseline="30000" dirty="0">
                          <a:solidFill>
                            <a:srgbClr val="000000"/>
                          </a:solidFill>
                          <a:effectLst/>
                        </a:rPr>
                        <a:t>‡</a:t>
                      </a:r>
                      <a:endParaRPr lang="en-US" sz="1600" b="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Adult patients with hypereosinophilic syndrome and/or chronic eosinophilic leukemia who have the FIP1L1-PDGFRα fusion kinase (mutational analysis or FISH demonstration of CHIC2 allele deletion) and for patients with hypereosinophilic syndrome and/or chronic eosinophilic leukemia who are FIP1L1-PDGFRα fusion kinase-negative or unknown</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Adult patients with unresectable, recurrent, and/or metastatic dermatofibrosarcoma protuberans (DFSP)</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Patients with Kit (CD117)-positive unresectable and/or metastatic malignant gastrointestinal stromal tumors (GIST)</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Adjuvant treatment of adult patients following resection of Kit (CD117)-positive GIST</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2352500264"/>
                  </a:ext>
                </a:extLst>
              </a:tr>
            </a:tbl>
          </a:graphicData>
        </a:graphic>
      </p:graphicFrame>
      <p:sp>
        <p:nvSpPr>
          <p:cNvPr id="6" name="Rectangle 1">
            <a:extLst>
              <a:ext uri="{FF2B5EF4-FFF2-40B4-BE49-F238E27FC236}">
                <a16:creationId xmlns:a16="http://schemas.microsoft.com/office/drawing/2014/main" xmlns="" id="{32743360-ACF3-42FD-9A15-34381D2C18F2}"/>
              </a:ext>
            </a:extLst>
          </p:cNvPr>
          <p:cNvSpPr>
            <a:spLocks noChangeArrowheads="1"/>
          </p:cNvSpPr>
          <p:nvPr/>
        </p:nvSpPr>
        <p:spPr bwMode="auto">
          <a:xfrm>
            <a:off x="-1120464" y="1926323"/>
            <a:ext cx="161985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736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9A27B7B-A128-454B-B72C-382136F194F7}"/>
              </a:ext>
            </a:extLst>
          </p:cNvPr>
          <p:cNvSpPr>
            <a:spLocks noGrp="1"/>
          </p:cNvSpPr>
          <p:nvPr>
            <p:ph type="sldNum" sz="quarter" idx="4"/>
          </p:nvPr>
        </p:nvSpPr>
        <p:spPr/>
        <p:txBody>
          <a:bodyPr/>
          <a:lstStyle/>
          <a:p>
            <a:fld id="{FF445594-FFE8-4E90-934C-EFF530110A38}" type="slidenum">
              <a:rPr lang="en-US" smtClean="0">
                <a:uFillTx/>
              </a:rPr>
              <a:pPr/>
              <a:t>123</a:t>
            </a:fld>
            <a:endParaRPr lang="en-US" dirty="0">
              <a:uFillTx/>
            </a:endParaRPr>
          </a:p>
        </p:txBody>
      </p:sp>
      <p:sp>
        <p:nvSpPr>
          <p:cNvPr id="3" name="Title 2">
            <a:extLst>
              <a:ext uri="{FF2B5EF4-FFF2-40B4-BE49-F238E27FC236}">
                <a16:creationId xmlns:a16="http://schemas.microsoft.com/office/drawing/2014/main" xmlns="" id="{DBF542E7-FACC-4A4B-BBEB-2D86D4DB3173}"/>
              </a:ext>
            </a:extLst>
          </p:cNvPr>
          <p:cNvSpPr>
            <a:spLocks noGrp="1"/>
          </p:cNvSpPr>
          <p:nvPr>
            <p:ph type="title"/>
          </p:nvPr>
        </p:nvSpPr>
        <p:spPr>
          <a:xfrm>
            <a:off x="609600" y="304800"/>
            <a:ext cx="11074400" cy="1224108"/>
          </a:xfrm>
        </p:spPr>
        <p:txBody>
          <a:bodyPr/>
          <a:lstStyle/>
          <a:p>
            <a:r>
              <a:rPr lang="en-US" dirty="0"/>
              <a:t>Oncology Oral, Hematologic Cancers</a:t>
            </a:r>
          </a:p>
        </p:txBody>
      </p:sp>
      <p:sp>
        <p:nvSpPr>
          <p:cNvPr id="4" name="Footer Placeholder 3">
            <a:extLst>
              <a:ext uri="{FF2B5EF4-FFF2-40B4-BE49-F238E27FC236}">
                <a16:creationId xmlns:a16="http://schemas.microsoft.com/office/drawing/2014/main" xmlns="" id="{B7522EF1-E17E-4639-9E30-FAD96FB8D423}"/>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3F2336D8-EC7B-4F95-80A5-CD402D46D078}"/>
              </a:ext>
            </a:extLst>
          </p:cNvPr>
          <p:cNvGraphicFramePr>
            <a:graphicFrameLocks noGrp="1"/>
          </p:cNvGraphicFramePr>
          <p:nvPr>
            <p:extLst>
              <p:ext uri="{D42A27DB-BD31-4B8C-83A1-F6EECF244321}">
                <p14:modId xmlns:p14="http://schemas.microsoft.com/office/powerpoint/2010/main" val="1241816017"/>
              </p:ext>
            </p:extLst>
          </p:nvPr>
        </p:nvGraphicFramePr>
        <p:xfrm>
          <a:off x="227057" y="1562263"/>
          <a:ext cx="11297285" cy="4589308"/>
        </p:xfrm>
        <a:graphic>
          <a:graphicData uri="http://schemas.openxmlformats.org/drawingml/2006/table">
            <a:tbl>
              <a:tblPr firstRow="1" bandRow="1" bandCol="1">
                <a:tableStyleId>{5C22544A-7EE6-4342-B048-85BDC9FD1C3A}</a:tableStyleId>
              </a:tblPr>
              <a:tblGrid>
                <a:gridCol w="1659229">
                  <a:extLst>
                    <a:ext uri="{9D8B030D-6E8A-4147-A177-3AD203B41FA5}">
                      <a16:colId xmlns:a16="http://schemas.microsoft.com/office/drawing/2014/main" xmlns="" val="278181247"/>
                    </a:ext>
                  </a:extLst>
                </a:gridCol>
                <a:gridCol w="1602246">
                  <a:extLst>
                    <a:ext uri="{9D8B030D-6E8A-4147-A177-3AD203B41FA5}">
                      <a16:colId xmlns:a16="http://schemas.microsoft.com/office/drawing/2014/main" xmlns="" val="2924604531"/>
                    </a:ext>
                  </a:extLst>
                </a:gridCol>
                <a:gridCol w="8035810">
                  <a:extLst>
                    <a:ext uri="{9D8B030D-6E8A-4147-A177-3AD203B41FA5}">
                      <a16:colId xmlns:a16="http://schemas.microsoft.com/office/drawing/2014/main" xmlns="" val="1589363208"/>
                    </a:ext>
                  </a:extLst>
                </a:gridCol>
              </a:tblGrid>
              <a:tr h="330606">
                <a:tc>
                  <a:txBody>
                    <a:bodyPr/>
                    <a:lstStyle/>
                    <a:p>
                      <a:pPr marL="0" marR="0" algn="ctr">
                        <a:spcBef>
                          <a:spcPts val="200"/>
                        </a:spcBef>
                        <a:spcAft>
                          <a:spcPts val="200"/>
                        </a:spcAft>
                      </a:pPr>
                      <a:r>
                        <a:rPr lang="en-US" sz="2000" dirty="0">
                          <a:solidFill>
                            <a:srgbClr val="000000"/>
                          </a:solidFill>
                          <a:effectLst/>
                        </a:rPr>
                        <a:t>Drug</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2000" dirty="0">
                          <a:solidFill>
                            <a:srgbClr val="000000"/>
                          </a:solidFill>
                          <a:effectLst/>
                        </a:rPr>
                        <a:t>Manufacturer</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2000" dirty="0">
                          <a:solidFill>
                            <a:srgbClr val="000000"/>
                          </a:solidFill>
                          <a:effectLst/>
                        </a:rPr>
                        <a:t>FDA-Approved Indications</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3683781923"/>
                  </a:ext>
                </a:extLst>
              </a:tr>
              <a:tr h="1203642">
                <a:tc>
                  <a:txBody>
                    <a:bodyPr/>
                    <a:lstStyle/>
                    <a:p>
                      <a:pPr marL="0" marR="0">
                        <a:spcBef>
                          <a:spcPts val="0"/>
                        </a:spcBef>
                        <a:spcAft>
                          <a:spcPts val="0"/>
                        </a:spcAft>
                      </a:pPr>
                      <a:r>
                        <a:rPr lang="en-US" sz="1600" dirty="0">
                          <a:solidFill>
                            <a:srgbClr val="000000"/>
                          </a:solidFill>
                          <a:effectLst/>
                        </a:rPr>
                        <a:t>ivosidenib</a:t>
                      </a:r>
                      <a:br>
                        <a:rPr lang="en-US" sz="1600" dirty="0">
                          <a:solidFill>
                            <a:srgbClr val="000000"/>
                          </a:solidFill>
                          <a:effectLst/>
                        </a:rPr>
                      </a:br>
                      <a:r>
                        <a:rPr lang="en-US" sz="1600" dirty="0">
                          <a:solidFill>
                            <a:srgbClr val="000000"/>
                          </a:solidFill>
                          <a:effectLst/>
                        </a:rPr>
                        <a:t>(Tibsovo®)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0"/>
                        </a:spcBef>
                        <a:spcAft>
                          <a:spcPts val="0"/>
                        </a:spcAft>
                      </a:pPr>
                      <a:r>
                        <a:rPr lang="en-US" sz="1600" dirty="0">
                          <a:solidFill>
                            <a:srgbClr val="000000"/>
                          </a:solidFill>
                          <a:effectLst/>
                        </a:rPr>
                        <a:t>Agios</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Adult patients with relapsed or refractory AML with a susceptible isocitrate dehydrogenase-1 (IDH1) mutation, as detected by an FDA-approved test</a:t>
                      </a:r>
                      <a:r>
                        <a:rPr lang="en-US" sz="1600" baseline="30000" dirty="0">
                          <a:solidFill>
                            <a:srgbClr val="000000"/>
                          </a:solidFill>
                          <a:effectLst/>
                        </a:rPr>
                        <a:t>‡</a:t>
                      </a:r>
                      <a:endParaRPr lang="en-US" sz="160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Adult patients with newly diagnosed AML who are ≥ 75 years old or who have comorbidities that preclude the use of intensive induction chemotherapy with a susceptible IDH1 mutation, as detected by an FDA-approved test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528149504"/>
                  </a:ext>
                </a:extLst>
              </a:tr>
              <a:tr h="601102">
                <a:tc>
                  <a:txBody>
                    <a:bodyPr/>
                    <a:lstStyle/>
                    <a:p>
                      <a:pPr marL="0" marR="0">
                        <a:spcBef>
                          <a:spcPts val="0"/>
                        </a:spcBef>
                        <a:spcAft>
                          <a:spcPts val="0"/>
                        </a:spcAft>
                      </a:pPr>
                      <a:r>
                        <a:rPr lang="en-US" sz="1600" dirty="0">
                          <a:solidFill>
                            <a:srgbClr val="000000"/>
                          </a:solidFill>
                          <a:effectLst/>
                        </a:rPr>
                        <a:t>ixazomib</a:t>
                      </a:r>
                      <a:br>
                        <a:rPr lang="en-US" sz="1600" dirty="0">
                          <a:solidFill>
                            <a:srgbClr val="000000"/>
                          </a:solidFill>
                          <a:effectLst/>
                        </a:rPr>
                      </a:br>
                      <a:r>
                        <a:rPr lang="en-US" sz="1600" dirty="0">
                          <a:solidFill>
                            <a:srgbClr val="000000"/>
                          </a:solidFill>
                          <a:effectLst/>
                        </a:rPr>
                        <a:t>(Ninlaro®)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0"/>
                        </a:spcBef>
                        <a:spcAft>
                          <a:spcPts val="0"/>
                        </a:spcAft>
                      </a:pPr>
                      <a:r>
                        <a:rPr lang="en-US" sz="1600" dirty="0">
                          <a:solidFill>
                            <a:srgbClr val="000000"/>
                          </a:solidFill>
                          <a:effectLst/>
                        </a:rPr>
                        <a:t>Millennium</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In combination with lenalidomide and dexamethasone for the treatment of multiple myeloma in patients who have received ≥ 1 prior therapy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208852472"/>
                  </a:ext>
                </a:extLst>
              </a:tr>
              <a:tr h="2407283">
                <a:tc>
                  <a:txBody>
                    <a:bodyPr/>
                    <a:lstStyle/>
                    <a:p>
                      <a:pPr marL="0" marR="0">
                        <a:spcBef>
                          <a:spcPts val="0"/>
                        </a:spcBef>
                        <a:spcAft>
                          <a:spcPts val="0"/>
                        </a:spcAft>
                      </a:pPr>
                      <a:r>
                        <a:rPr lang="en-US" sz="1600" dirty="0">
                          <a:solidFill>
                            <a:srgbClr val="000000"/>
                          </a:solidFill>
                          <a:effectLst/>
                        </a:rPr>
                        <a:t>lenalidomide</a:t>
                      </a:r>
                      <a:br>
                        <a:rPr lang="en-US" sz="1600" dirty="0">
                          <a:solidFill>
                            <a:srgbClr val="000000"/>
                          </a:solidFill>
                          <a:effectLst/>
                        </a:rPr>
                      </a:br>
                      <a:r>
                        <a:rPr lang="en-US" sz="1600" dirty="0">
                          <a:solidFill>
                            <a:srgbClr val="000000"/>
                          </a:solidFill>
                          <a:effectLst/>
                        </a:rPr>
                        <a:t>(Revlimid®)</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0"/>
                        </a:spcBef>
                        <a:spcAft>
                          <a:spcPts val="0"/>
                        </a:spcAft>
                      </a:pPr>
                      <a:r>
                        <a:rPr lang="en-US" sz="1600" dirty="0">
                          <a:solidFill>
                            <a:srgbClr val="000000"/>
                          </a:solidFill>
                          <a:effectLst/>
                        </a:rPr>
                        <a:t>Celgene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In combination with dexamethasone for the treatment of multiple myeloma </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As maintenance therapy for multiple myeloma following autologous hematopoietic stem cell transplantation (auto-HSCT)</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transfusion-dependent anemia due to low-or intermediate-1-risk myelodysplastic syndromes associated with a deletion of 5q cytogenetic abnormality with or without additional cytogenetic abnormalities</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mantle cell lymphoma after relapse or disease progression after 2 prior therapies, 1 of which included bortezomib</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In combination with a rituximab product for the treatment of previously treated FL </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In combination with a rituximab product for the treatment of previously treated MZL</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3040411803"/>
                  </a:ext>
                </a:extLst>
              </a:tr>
            </a:tbl>
          </a:graphicData>
        </a:graphic>
      </p:graphicFrame>
      <p:sp>
        <p:nvSpPr>
          <p:cNvPr id="6" name="Rectangle 1">
            <a:hlinkClick r:id="rId2"/>
            <a:extLst>
              <a:ext uri="{FF2B5EF4-FFF2-40B4-BE49-F238E27FC236}">
                <a16:creationId xmlns:a16="http://schemas.microsoft.com/office/drawing/2014/main" xmlns="" id="{CE1EE9F3-0F0B-4784-9781-D1A5E7C9C287}"/>
              </a:ext>
            </a:extLst>
          </p:cNvPr>
          <p:cNvSpPr>
            <a:spLocks noChangeArrowheads="1"/>
          </p:cNvSpPr>
          <p:nvPr/>
        </p:nvSpPr>
        <p:spPr bwMode="auto">
          <a:xfrm>
            <a:off x="2844800" y="24687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3822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3368438-9D7F-496C-879D-DFB2F724AFD3}"/>
              </a:ext>
            </a:extLst>
          </p:cNvPr>
          <p:cNvSpPr>
            <a:spLocks noGrp="1"/>
          </p:cNvSpPr>
          <p:nvPr>
            <p:ph type="sldNum" sz="quarter" idx="4"/>
          </p:nvPr>
        </p:nvSpPr>
        <p:spPr/>
        <p:txBody>
          <a:bodyPr/>
          <a:lstStyle/>
          <a:p>
            <a:fld id="{FF445594-FFE8-4E90-934C-EFF530110A38}" type="slidenum">
              <a:rPr lang="en-US" smtClean="0">
                <a:uFillTx/>
              </a:rPr>
              <a:pPr/>
              <a:t>124</a:t>
            </a:fld>
            <a:endParaRPr lang="en-US" dirty="0">
              <a:uFillTx/>
            </a:endParaRPr>
          </a:p>
        </p:txBody>
      </p:sp>
      <p:sp>
        <p:nvSpPr>
          <p:cNvPr id="3" name="Title 2">
            <a:extLst>
              <a:ext uri="{FF2B5EF4-FFF2-40B4-BE49-F238E27FC236}">
                <a16:creationId xmlns:a16="http://schemas.microsoft.com/office/drawing/2014/main" xmlns="" id="{BCF0B7C6-E310-4B17-A0CB-70E925EDF32D}"/>
              </a:ext>
            </a:extLst>
          </p:cNvPr>
          <p:cNvSpPr>
            <a:spLocks noGrp="1"/>
          </p:cNvSpPr>
          <p:nvPr>
            <p:ph type="title"/>
          </p:nvPr>
        </p:nvSpPr>
        <p:spPr>
          <a:xfrm>
            <a:off x="609600" y="304800"/>
            <a:ext cx="11074400" cy="1127122"/>
          </a:xfrm>
        </p:spPr>
        <p:txBody>
          <a:bodyPr/>
          <a:lstStyle/>
          <a:p>
            <a:r>
              <a:rPr lang="en-US" dirty="0"/>
              <a:t>Oncology Oral, Hematologic Cancers</a:t>
            </a:r>
          </a:p>
        </p:txBody>
      </p:sp>
      <p:sp>
        <p:nvSpPr>
          <p:cNvPr id="4" name="Footer Placeholder 3">
            <a:extLst>
              <a:ext uri="{FF2B5EF4-FFF2-40B4-BE49-F238E27FC236}">
                <a16:creationId xmlns:a16="http://schemas.microsoft.com/office/drawing/2014/main" xmlns="" id="{36598A8F-6C14-473C-82EF-C0D2DFAA5BB9}"/>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8BD71BAC-A882-453B-9485-0093AE69DB7C}"/>
              </a:ext>
            </a:extLst>
          </p:cNvPr>
          <p:cNvGraphicFramePr>
            <a:graphicFrameLocks noGrp="1"/>
          </p:cNvGraphicFramePr>
          <p:nvPr>
            <p:extLst>
              <p:ext uri="{D42A27DB-BD31-4B8C-83A1-F6EECF244321}">
                <p14:modId xmlns:p14="http://schemas.microsoft.com/office/powerpoint/2010/main" val="3194417195"/>
              </p:ext>
            </p:extLst>
          </p:nvPr>
        </p:nvGraphicFramePr>
        <p:xfrm>
          <a:off x="277791" y="1431923"/>
          <a:ext cx="11740038" cy="4693138"/>
        </p:xfrm>
        <a:graphic>
          <a:graphicData uri="http://schemas.openxmlformats.org/drawingml/2006/table">
            <a:tbl>
              <a:tblPr firstRow="1" bandRow="1" bandCol="1">
                <a:tableStyleId>{5C22544A-7EE6-4342-B048-85BDC9FD1C3A}</a:tableStyleId>
              </a:tblPr>
              <a:tblGrid>
                <a:gridCol w="1724258">
                  <a:extLst>
                    <a:ext uri="{9D8B030D-6E8A-4147-A177-3AD203B41FA5}">
                      <a16:colId xmlns:a16="http://schemas.microsoft.com/office/drawing/2014/main" xmlns="" val="1679562941"/>
                    </a:ext>
                  </a:extLst>
                </a:gridCol>
                <a:gridCol w="1665039">
                  <a:extLst>
                    <a:ext uri="{9D8B030D-6E8A-4147-A177-3AD203B41FA5}">
                      <a16:colId xmlns:a16="http://schemas.microsoft.com/office/drawing/2014/main" xmlns="" val="864496063"/>
                    </a:ext>
                  </a:extLst>
                </a:gridCol>
                <a:gridCol w="8350741">
                  <a:extLst>
                    <a:ext uri="{9D8B030D-6E8A-4147-A177-3AD203B41FA5}">
                      <a16:colId xmlns:a16="http://schemas.microsoft.com/office/drawing/2014/main" xmlns="" val="3315362503"/>
                    </a:ext>
                  </a:extLst>
                </a:gridCol>
              </a:tblGrid>
              <a:tr h="481917">
                <a:tc>
                  <a:txBody>
                    <a:bodyPr/>
                    <a:lstStyle/>
                    <a:p>
                      <a:pPr marL="0" marR="0">
                        <a:spcBef>
                          <a:spcPts val="0"/>
                        </a:spcBef>
                        <a:spcAft>
                          <a:spcPts val="0"/>
                        </a:spcAft>
                      </a:pPr>
                      <a:r>
                        <a:rPr lang="en-US" sz="1600" b="0" dirty="0">
                          <a:solidFill>
                            <a:srgbClr val="000000"/>
                          </a:solidFill>
                          <a:effectLst/>
                        </a:rPr>
                        <a:t>melphalan (Alkeran®)</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generic, Apopharma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Palliative treatment of multiple myeloma</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Palliation of non-resectable epithelial carcinoma of the ovary</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563029188"/>
                  </a:ext>
                </a:extLst>
              </a:tr>
              <a:tr h="905353">
                <a:tc>
                  <a:txBody>
                    <a:bodyPr/>
                    <a:lstStyle/>
                    <a:p>
                      <a:pPr marL="0" marR="0">
                        <a:spcBef>
                          <a:spcPts val="0"/>
                        </a:spcBef>
                        <a:spcAft>
                          <a:spcPts val="0"/>
                        </a:spcAft>
                      </a:pPr>
                      <a:r>
                        <a:rPr lang="en-US" sz="1600" b="0" dirty="0">
                          <a:solidFill>
                            <a:srgbClr val="000000"/>
                          </a:solidFill>
                          <a:effectLst/>
                        </a:rPr>
                        <a:t>mercaptopurine </a:t>
                      </a:r>
                    </a:p>
                    <a:p>
                      <a:pPr marL="0" marR="0">
                        <a:spcBef>
                          <a:spcPts val="0"/>
                        </a:spcBef>
                        <a:spcAft>
                          <a:spcPts val="0"/>
                        </a:spcAft>
                      </a:pPr>
                      <a:r>
                        <a:rPr lang="en-US" sz="1600" b="0" dirty="0">
                          <a:solidFill>
                            <a:srgbClr val="000000"/>
                          </a:solidFill>
                          <a:effectLst/>
                        </a:rPr>
                        <a:t>(Purixan®)</a:t>
                      </a:r>
                      <a:r>
                        <a:rPr lang="en-US" sz="1600" b="0" baseline="30000" dirty="0">
                          <a:solidFill>
                            <a:srgbClr val="000000"/>
                          </a:solidFill>
                          <a:effectLst/>
                        </a:rPr>
                        <a:t>,</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generic (tablets);</a:t>
                      </a:r>
                      <a:br>
                        <a:rPr lang="en-US" sz="1600" b="0" dirty="0">
                          <a:solidFill>
                            <a:srgbClr val="000000"/>
                          </a:solidFill>
                          <a:effectLst/>
                        </a:rPr>
                      </a:br>
                      <a:r>
                        <a:rPr lang="en-US" sz="1600" b="0" dirty="0">
                          <a:solidFill>
                            <a:srgbClr val="000000"/>
                          </a:solidFill>
                          <a:effectLst/>
                        </a:rPr>
                        <a:t>Nova (suspension)</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ALL as a component of a combination maintenance therapy regimen</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241800969"/>
                  </a:ext>
                </a:extLst>
              </a:tr>
              <a:tr h="1204792">
                <a:tc>
                  <a:txBody>
                    <a:bodyPr/>
                    <a:lstStyle/>
                    <a:p>
                      <a:pPr marL="0" marR="0">
                        <a:spcBef>
                          <a:spcPts val="0"/>
                        </a:spcBef>
                        <a:spcAft>
                          <a:spcPts val="0"/>
                        </a:spcAft>
                      </a:pPr>
                      <a:r>
                        <a:rPr lang="en-US" sz="1600" b="0" dirty="0">
                          <a:solidFill>
                            <a:srgbClr val="000000"/>
                          </a:solidFill>
                          <a:effectLst/>
                        </a:rPr>
                        <a:t>midostaurin</a:t>
                      </a:r>
                      <a:br>
                        <a:rPr lang="en-US" sz="1600" b="0" dirty="0">
                          <a:solidFill>
                            <a:srgbClr val="000000"/>
                          </a:solidFill>
                          <a:effectLst/>
                        </a:rPr>
                      </a:br>
                      <a:r>
                        <a:rPr lang="en-US" sz="1600" b="0" dirty="0">
                          <a:solidFill>
                            <a:srgbClr val="000000"/>
                          </a:solidFill>
                          <a:effectLst/>
                        </a:rPr>
                        <a:t>(Rydapt®)</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Novartis</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Newly diagnosed AML that is FLT3 mutation-positive as detected by an FDA-approved test</a:t>
                      </a:r>
                      <a:r>
                        <a:rPr lang="en-US" sz="1600" b="0" baseline="30000" dirty="0">
                          <a:solidFill>
                            <a:srgbClr val="000000"/>
                          </a:solidFill>
                          <a:effectLst/>
                        </a:rPr>
                        <a:t>‡</a:t>
                      </a:r>
                      <a:r>
                        <a:rPr lang="en-US" sz="1600" b="0" dirty="0">
                          <a:solidFill>
                            <a:srgbClr val="000000"/>
                          </a:solidFill>
                          <a:effectLst/>
                        </a:rPr>
                        <a:t>, in combination with standard cytarabine and daunorubicin induction and cytarabine consolidation</a:t>
                      </a:r>
                      <a:r>
                        <a:rPr lang="en-US" sz="1600" b="0" baseline="30000" dirty="0">
                          <a:solidFill>
                            <a:srgbClr val="000000"/>
                          </a:solidFill>
                          <a:effectLst/>
                        </a:rPr>
                        <a:t>**</a:t>
                      </a:r>
                      <a:endParaRPr lang="en-US" sz="1600" b="0" dirty="0">
                        <a:solidFill>
                          <a:srgbClr val="000000"/>
                        </a:solidFill>
                        <a:effectLst/>
                      </a:endParaRP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Aggressive systemic mastocytosis (ASM), systemic mastocytosis with associated hematological neoplasm (SM-AHN), or mast cell leukemia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1931072981"/>
                  </a:ext>
                </a:extLst>
              </a:tr>
              <a:tr h="1358029">
                <a:tc>
                  <a:txBody>
                    <a:bodyPr/>
                    <a:lstStyle/>
                    <a:p>
                      <a:pPr marL="0" marR="0">
                        <a:spcBef>
                          <a:spcPts val="0"/>
                        </a:spcBef>
                        <a:spcAft>
                          <a:spcPts val="0"/>
                        </a:spcAft>
                      </a:pPr>
                      <a:r>
                        <a:rPr lang="en-US" sz="1600" b="0" dirty="0">
                          <a:solidFill>
                            <a:srgbClr val="000000"/>
                          </a:solidFill>
                          <a:effectLst/>
                        </a:rPr>
                        <a:t>nilotinib (Tasigna®)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Novartis</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Accelerated phase and chronic phase Ph+ CML in adult patients resistant to or intolerant to prior therapy that included imatinib (Gleevec)</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Newly diagnosed adult and pediatric patients ≥ 1 year of age with Ph+ CML in chronic phase</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Treatment of chronic phase Ph+ CML with resistance or intolerance to prior tyrosine kinase inhibitor (TKI) therapy in pediatric patients ≥ 1 year of age</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1283080644"/>
                  </a:ext>
                </a:extLst>
              </a:tr>
              <a:tr h="722876">
                <a:tc>
                  <a:txBody>
                    <a:bodyPr/>
                    <a:lstStyle/>
                    <a:p>
                      <a:pPr marL="0" marR="0">
                        <a:spcBef>
                          <a:spcPts val="0"/>
                        </a:spcBef>
                        <a:spcAft>
                          <a:spcPts val="0"/>
                        </a:spcAft>
                      </a:pPr>
                      <a:r>
                        <a:rPr lang="en-US" sz="1600" b="0" dirty="0">
                          <a:solidFill>
                            <a:srgbClr val="000000"/>
                          </a:solidFill>
                          <a:effectLst/>
                        </a:rPr>
                        <a:t>panobinostat</a:t>
                      </a:r>
                      <a:br>
                        <a:rPr lang="en-US" sz="1600" b="0" dirty="0">
                          <a:solidFill>
                            <a:srgbClr val="000000"/>
                          </a:solidFill>
                          <a:effectLst/>
                        </a:rPr>
                      </a:br>
                      <a:r>
                        <a:rPr lang="en-US" sz="1600" b="0" dirty="0">
                          <a:solidFill>
                            <a:srgbClr val="000000"/>
                          </a:solidFill>
                          <a:effectLst/>
                        </a:rPr>
                        <a:t>(Farydak®)</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Novartis/Secura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Treatment of multiple myeloma in combination with bortezomib and dexamethasone in patients who have received ≥ 2 prior regimens, including bortezomib and an immunomodulatory agent</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4116323876"/>
                  </a:ext>
                </a:extLst>
              </a:tr>
            </a:tbl>
          </a:graphicData>
        </a:graphic>
      </p:graphicFrame>
      <p:sp>
        <p:nvSpPr>
          <p:cNvPr id="6" name="Rectangle 1">
            <a:extLst>
              <a:ext uri="{FF2B5EF4-FFF2-40B4-BE49-F238E27FC236}">
                <a16:creationId xmlns:a16="http://schemas.microsoft.com/office/drawing/2014/main" xmlns="" id="{4153DC00-720C-4556-9919-5128E18D269C}"/>
              </a:ext>
            </a:extLst>
          </p:cNvPr>
          <p:cNvSpPr>
            <a:spLocks noChangeArrowheads="1"/>
          </p:cNvSpPr>
          <p:nvPr/>
        </p:nvSpPr>
        <p:spPr bwMode="auto">
          <a:xfrm>
            <a:off x="2886075" y="2478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96467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8F449F3-396B-43F9-A868-C3FA15EAED67}"/>
              </a:ext>
            </a:extLst>
          </p:cNvPr>
          <p:cNvSpPr>
            <a:spLocks noGrp="1"/>
          </p:cNvSpPr>
          <p:nvPr>
            <p:ph type="sldNum" sz="quarter" idx="4"/>
          </p:nvPr>
        </p:nvSpPr>
        <p:spPr/>
        <p:txBody>
          <a:bodyPr/>
          <a:lstStyle/>
          <a:p>
            <a:fld id="{FF445594-FFE8-4E90-934C-EFF530110A38}" type="slidenum">
              <a:rPr lang="en-US" smtClean="0">
                <a:uFillTx/>
              </a:rPr>
              <a:pPr/>
              <a:t>125</a:t>
            </a:fld>
            <a:endParaRPr lang="en-US" dirty="0">
              <a:uFillTx/>
            </a:endParaRPr>
          </a:p>
        </p:txBody>
      </p:sp>
      <p:sp>
        <p:nvSpPr>
          <p:cNvPr id="3" name="Title 2">
            <a:extLst>
              <a:ext uri="{FF2B5EF4-FFF2-40B4-BE49-F238E27FC236}">
                <a16:creationId xmlns:a16="http://schemas.microsoft.com/office/drawing/2014/main" xmlns="" id="{6A043B53-8F0B-4699-A22F-D110E779C83B}"/>
              </a:ext>
            </a:extLst>
          </p:cNvPr>
          <p:cNvSpPr>
            <a:spLocks noGrp="1"/>
          </p:cNvSpPr>
          <p:nvPr>
            <p:ph type="title"/>
          </p:nvPr>
        </p:nvSpPr>
        <p:spPr>
          <a:xfrm>
            <a:off x="609600" y="304800"/>
            <a:ext cx="11074400" cy="1022494"/>
          </a:xfrm>
        </p:spPr>
        <p:txBody>
          <a:bodyPr/>
          <a:lstStyle/>
          <a:p>
            <a:r>
              <a:rPr lang="en-US" dirty="0"/>
              <a:t>Oncology Oral, Hematologic Cancers</a:t>
            </a:r>
          </a:p>
        </p:txBody>
      </p:sp>
      <p:sp>
        <p:nvSpPr>
          <p:cNvPr id="4" name="Footer Placeholder 3">
            <a:extLst>
              <a:ext uri="{FF2B5EF4-FFF2-40B4-BE49-F238E27FC236}">
                <a16:creationId xmlns:a16="http://schemas.microsoft.com/office/drawing/2014/main" xmlns="" id="{8CB839F4-3219-4B4D-814B-8868A0012B3A}"/>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A26B60D2-151A-48DC-9D2F-D70A68CC4F0C}"/>
              </a:ext>
            </a:extLst>
          </p:cNvPr>
          <p:cNvGraphicFramePr>
            <a:graphicFrameLocks noGrp="1"/>
          </p:cNvGraphicFramePr>
          <p:nvPr>
            <p:extLst>
              <p:ext uri="{D42A27DB-BD31-4B8C-83A1-F6EECF244321}">
                <p14:modId xmlns:p14="http://schemas.microsoft.com/office/powerpoint/2010/main" val="3375162641"/>
              </p:ext>
            </p:extLst>
          </p:nvPr>
        </p:nvGraphicFramePr>
        <p:xfrm>
          <a:off x="0" y="1419368"/>
          <a:ext cx="12192000" cy="4746398"/>
        </p:xfrm>
        <a:graphic>
          <a:graphicData uri="http://schemas.openxmlformats.org/drawingml/2006/table">
            <a:tbl>
              <a:tblPr firstRow="1" bandRow="1" bandCol="1">
                <a:tableStyleId>{5C22544A-7EE6-4342-B048-85BDC9FD1C3A}</a:tableStyleId>
              </a:tblPr>
              <a:tblGrid>
                <a:gridCol w="1296537">
                  <a:extLst>
                    <a:ext uri="{9D8B030D-6E8A-4147-A177-3AD203B41FA5}">
                      <a16:colId xmlns:a16="http://schemas.microsoft.com/office/drawing/2014/main" xmlns="" val="2582016866"/>
                    </a:ext>
                  </a:extLst>
                </a:gridCol>
                <a:gridCol w="1637732">
                  <a:extLst>
                    <a:ext uri="{9D8B030D-6E8A-4147-A177-3AD203B41FA5}">
                      <a16:colId xmlns:a16="http://schemas.microsoft.com/office/drawing/2014/main" xmlns="" val="3544496153"/>
                    </a:ext>
                  </a:extLst>
                </a:gridCol>
                <a:gridCol w="9257731">
                  <a:extLst>
                    <a:ext uri="{9D8B030D-6E8A-4147-A177-3AD203B41FA5}">
                      <a16:colId xmlns:a16="http://schemas.microsoft.com/office/drawing/2014/main" xmlns="" val="99095785"/>
                    </a:ext>
                  </a:extLst>
                </a:gridCol>
              </a:tblGrid>
              <a:tr h="269164">
                <a:tc>
                  <a:txBody>
                    <a:bodyPr/>
                    <a:lstStyle/>
                    <a:p>
                      <a:pPr marL="0" marR="0" algn="ctr">
                        <a:spcBef>
                          <a:spcPts val="200"/>
                        </a:spcBef>
                        <a:spcAft>
                          <a:spcPts val="200"/>
                        </a:spcAft>
                      </a:pPr>
                      <a:r>
                        <a:rPr lang="en-US" sz="1800" dirty="0">
                          <a:solidFill>
                            <a:srgbClr val="000000"/>
                          </a:solidFill>
                          <a:effectLst/>
                        </a:rPr>
                        <a:t>Drug</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Manufacturer</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FDA-Approved Indications</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538655052"/>
                  </a:ext>
                </a:extLst>
              </a:tr>
              <a:tr h="1256100">
                <a:tc>
                  <a:txBody>
                    <a:bodyPr/>
                    <a:lstStyle/>
                    <a:p>
                      <a:pPr marL="0" marR="0">
                        <a:spcBef>
                          <a:spcPts val="0"/>
                        </a:spcBef>
                        <a:spcAft>
                          <a:spcPts val="0"/>
                        </a:spcAft>
                      </a:pPr>
                      <a:r>
                        <a:rPr lang="en-US" sz="1400" dirty="0">
                          <a:solidFill>
                            <a:srgbClr val="000000"/>
                          </a:solidFill>
                          <a:effectLst/>
                        </a:rPr>
                        <a:t>pomalidomide</a:t>
                      </a:r>
                      <a:br>
                        <a:rPr lang="en-US" sz="1400" dirty="0">
                          <a:solidFill>
                            <a:srgbClr val="000000"/>
                          </a:solidFill>
                          <a:effectLst/>
                        </a:rPr>
                      </a:br>
                      <a:r>
                        <a:rPr lang="en-US" sz="1400" dirty="0">
                          <a:solidFill>
                            <a:srgbClr val="000000"/>
                          </a:solidFill>
                          <a:effectLst/>
                        </a:rPr>
                        <a:t>(Pomalyst®)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400" dirty="0">
                          <a:solidFill>
                            <a:srgbClr val="000000"/>
                          </a:solidFill>
                          <a:effectLst/>
                        </a:rPr>
                        <a:t>Celgene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For use in combination with dexamethasone for patients with multiple myeloma who have received ≥ 2 prior therapies including lenalidomide and a proteasome inhibitor and have demonstrated disease progression on or within 60 days of completion of the last therapy</a:t>
                      </a:r>
                    </a:p>
                    <a:p>
                      <a:pPr marL="342900" marR="0" lvl="0" indent="-342900">
                        <a:spcBef>
                          <a:spcPts val="0"/>
                        </a:spcBef>
                        <a:spcAft>
                          <a:spcPts val="0"/>
                        </a:spcAft>
                        <a:buFont typeface="Wingdings" panose="05000000000000000000" pitchFamily="2" charset="2"/>
                        <a:buChar char=""/>
                        <a:tabLst>
                          <a:tab pos="228600" algn="l"/>
                        </a:tabLst>
                      </a:pPr>
                      <a:r>
                        <a:rPr lang="en-US" sz="1400" kern="1200" dirty="0">
                          <a:solidFill>
                            <a:srgbClr val="000000"/>
                          </a:solidFill>
                          <a:effectLst/>
                          <a:highlight>
                            <a:srgbClr val="00FFFF"/>
                          </a:highlight>
                          <a:uFillTx/>
                          <a:latin typeface="+mn-lt"/>
                          <a:ea typeface="+mn-ea"/>
                          <a:cs typeface="+mn-cs"/>
                        </a:rPr>
                        <a:t>For the treatment of adults with acquired immunodeficiency syndrome (AIDS)-related Kaposi sarcoma (KS) after failure of highly active antiretroviral therapy (HAART), as well as for the treatment of KS in adults who are human immunodeficiency virus (HIV)-negative</a:t>
                      </a:r>
                      <a:endParaRPr lang="en-US" sz="14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xmlns="" val="117807521"/>
                  </a:ext>
                </a:extLst>
              </a:tr>
              <a:tr h="841834">
                <a:tc>
                  <a:txBody>
                    <a:bodyPr/>
                    <a:lstStyle/>
                    <a:p>
                      <a:pPr marL="0" marR="0">
                        <a:spcBef>
                          <a:spcPts val="0"/>
                        </a:spcBef>
                        <a:spcAft>
                          <a:spcPts val="0"/>
                        </a:spcAft>
                      </a:pPr>
                      <a:r>
                        <a:rPr lang="en-US" sz="1400" dirty="0">
                          <a:solidFill>
                            <a:srgbClr val="000000"/>
                          </a:solidFill>
                          <a:effectLst/>
                        </a:rPr>
                        <a:t>ponatinib </a:t>
                      </a:r>
                      <a:br>
                        <a:rPr lang="en-US" sz="1400" dirty="0">
                          <a:solidFill>
                            <a:srgbClr val="000000"/>
                          </a:solidFill>
                          <a:effectLst/>
                        </a:rPr>
                      </a:br>
                      <a:r>
                        <a:rPr lang="en-US" sz="1400" dirty="0">
                          <a:solidFill>
                            <a:srgbClr val="000000"/>
                          </a:solidFill>
                          <a:effectLst/>
                        </a:rPr>
                        <a:t>(Iclusig®)</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400" dirty="0">
                          <a:solidFill>
                            <a:srgbClr val="000000"/>
                          </a:solidFill>
                          <a:effectLst/>
                        </a:rPr>
                        <a:t>Ariad/Takeda, Millennium</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Treatment of adult patients with T315I-positive chronic myeloid leukemia (CML) (chronic phase, accelerated phase, or blast phase) or T315I-positive Philadelphia chromosome positive acute lymphoblastic leukemia (Ph+ALL)</a:t>
                      </a:r>
                    </a:p>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Treatment of adult patients with chronic phase, accelerated phase, or blast phase chronic myeloid leukemia or Ph+ALL for whom no other TKI is indicated</a:t>
                      </a:r>
                      <a:r>
                        <a:rPr lang="en-US" sz="1400" baseline="300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xmlns="" val="557792818"/>
                  </a:ext>
                </a:extLst>
              </a:tr>
              <a:tr h="449583">
                <a:tc>
                  <a:txBody>
                    <a:bodyPr/>
                    <a:lstStyle/>
                    <a:p>
                      <a:pPr marL="0" marR="0">
                        <a:spcBef>
                          <a:spcPts val="0"/>
                        </a:spcBef>
                        <a:spcAft>
                          <a:spcPts val="0"/>
                        </a:spcAft>
                      </a:pPr>
                      <a:r>
                        <a:rPr lang="en-US" sz="1400" dirty="0">
                          <a:solidFill>
                            <a:srgbClr val="000000"/>
                          </a:solidFill>
                          <a:effectLst/>
                        </a:rPr>
                        <a:t>procarbazine</a:t>
                      </a:r>
                      <a:br>
                        <a:rPr lang="en-US" sz="1400" dirty="0">
                          <a:solidFill>
                            <a:srgbClr val="000000"/>
                          </a:solidFill>
                          <a:effectLst/>
                        </a:rPr>
                      </a:br>
                      <a:r>
                        <a:rPr lang="en-US" sz="1400" dirty="0">
                          <a:solidFill>
                            <a:srgbClr val="000000"/>
                          </a:solidFill>
                          <a:effectLst/>
                        </a:rPr>
                        <a:t>(Matulane®)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400" dirty="0">
                          <a:solidFill>
                            <a:srgbClr val="000000"/>
                          </a:solidFill>
                          <a:effectLst/>
                        </a:rPr>
                        <a:t>Leadiant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For use in combination with other anticancer drugs for the treatment of stage 3 and stage 4 Hodgkin’s disease; used as part of the MOPP regimen (nitrogen mustard, vincristine, procarbazine, prednisone)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xmlns="" val="3159993803"/>
                  </a:ext>
                </a:extLst>
              </a:tr>
              <a:tr h="822095">
                <a:tc>
                  <a:txBody>
                    <a:bodyPr/>
                    <a:lstStyle/>
                    <a:p>
                      <a:pPr marL="0" marR="0">
                        <a:spcBef>
                          <a:spcPts val="0"/>
                        </a:spcBef>
                        <a:spcAft>
                          <a:spcPts val="0"/>
                        </a:spcAft>
                      </a:pPr>
                      <a:r>
                        <a:rPr lang="en-US" sz="1400" dirty="0">
                          <a:solidFill>
                            <a:srgbClr val="000000"/>
                          </a:solidFill>
                          <a:effectLst/>
                        </a:rPr>
                        <a:t/>
                      </a:r>
                      <a:br>
                        <a:rPr lang="en-US" sz="1400" dirty="0">
                          <a:solidFill>
                            <a:srgbClr val="000000"/>
                          </a:solidFill>
                          <a:effectLst/>
                        </a:rPr>
                      </a:br>
                      <a:r>
                        <a:rPr lang="en-US" sz="1400" dirty="0">
                          <a:solidFill>
                            <a:srgbClr val="000000"/>
                          </a:solidFill>
                          <a:effectLst/>
                        </a:rPr>
                        <a:t>ruxolitinib (Jakafi®)</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400" dirty="0">
                          <a:solidFill>
                            <a:srgbClr val="000000"/>
                          </a:solidFill>
                          <a:effectLst/>
                        </a:rPr>
                        <a:t>Incyte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Intermediate or high-risk MF, including primary MF, post-polycythemia vera MF and post-essential thrombocythemia MF</a:t>
                      </a:r>
                    </a:p>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Treatment of polycythemia vera in patients who have had an inadequate response to or are intolerant of hydroxyurea</a:t>
                      </a:r>
                    </a:p>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Treatment of steroid-refractory acute graft versus host disease (GVHD) in adult and pediatric patients ≥ 12 years of age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xmlns="" val="1678248487"/>
                  </a:ext>
                </a:extLst>
              </a:tr>
              <a:tr h="1046750">
                <a:tc>
                  <a:txBody>
                    <a:bodyPr/>
                    <a:lstStyle/>
                    <a:p>
                      <a:pPr marL="0" marR="0">
                        <a:spcBef>
                          <a:spcPts val="0"/>
                        </a:spcBef>
                        <a:spcAft>
                          <a:spcPts val="0"/>
                        </a:spcAft>
                      </a:pPr>
                      <a:r>
                        <a:rPr lang="en-US" sz="1400" dirty="0">
                          <a:solidFill>
                            <a:srgbClr val="000000"/>
                          </a:solidFill>
                          <a:effectLst/>
                        </a:rPr>
                        <a:t>selinexor (Xpovio™)</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0"/>
                        </a:spcBef>
                        <a:spcAft>
                          <a:spcPts val="0"/>
                        </a:spcAft>
                      </a:pPr>
                      <a:r>
                        <a:rPr lang="en-US" sz="1400" dirty="0">
                          <a:solidFill>
                            <a:srgbClr val="000000"/>
                          </a:solidFill>
                          <a:effectLst/>
                        </a:rPr>
                        <a:t>Karyopharm</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400" dirty="0">
                          <a:solidFill>
                            <a:srgbClr val="000000"/>
                          </a:solidFill>
                          <a:effectLst/>
                        </a:rPr>
                        <a:t>In combination with dexamethasone for the treatment of relapsed or refractory multiple myeloma (RRMM) who have received ≥ 4 prior therapies and whose disease is refractory to ≥ 2 proteasome inhibitors, ≥ 2 immunomodulatory agents, and an anti-CD38 monoclonal antibody</a:t>
                      </a:r>
                    </a:p>
                    <a:p>
                      <a:pPr marL="342900" marR="0" lvl="0" indent="-342900">
                        <a:spcBef>
                          <a:spcPts val="0"/>
                        </a:spcBef>
                        <a:spcAft>
                          <a:spcPts val="0"/>
                        </a:spcAft>
                        <a:buFont typeface="Wingdings" panose="05000000000000000000" pitchFamily="2" charset="2"/>
                        <a:buChar char=""/>
                        <a:tabLst>
                          <a:tab pos="228600" algn="l"/>
                        </a:tabLst>
                      </a:pPr>
                      <a:r>
                        <a:rPr lang="en-US" sz="1400" kern="1200" dirty="0">
                          <a:solidFill>
                            <a:schemeClr val="dk1"/>
                          </a:solidFill>
                          <a:effectLst/>
                          <a:highlight>
                            <a:srgbClr val="00FFFF"/>
                          </a:highlight>
                          <a:uFillTx/>
                          <a:latin typeface="+mn-lt"/>
                          <a:ea typeface="+mn-ea"/>
                          <a:cs typeface="+mn-cs"/>
                        </a:rPr>
                        <a:t>Treatment of adults with relapsed or refractory diffuse large B-cell lymphoma (DLBCL), not otherwise specified, including DLBCL arising from follicular lymphoma, after ≥ 2 lines of systemic therapy</a:t>
                      </a:r>
                      <a:endParaRPr lang="en-US" sz="14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xmlns="" val="2540527157"/>
                  </a:ext>
                </a:extLst>
              </a:tr>
            </a:tbl>
          </a:graphicData>
        </a:graphic>
      </p:graphicFrame>
    </p:spTree>
    <p:extLst>
      <p:ext uri="{BB962C8B-B14F-4D97-AF65-F5344CB8AC3E}">
        <p14:creationId xmlns:p14="http://schemas.microsoft.com/office/powerpoint/2010/main" val="227949175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71698AC-8649-49D9-BCFD-CFA4625BEBFD}"/>
              </a:ext>
            </a:extLst>
          </p:cNvPr>
          <p:cNvSpPr>
            <a:spLocks noGrp="1"/>
          </p:cNvSpPr>
          <p:nvPr>
            <p:ph type="sldNum" sz="quarter" idx="4"/>
          </p:nvPr>
        </p:nvSpPr>
        <p:spPr/>
        <p:txBody>
          <a:bodyPr/>
          <a:lstStyle/>
          <a:p>
            <a:fld id="{FF445594-FFE8-4E90-934C-EFF530110A38}" type="slidenum">
              <a:rPr lang="en-US" smtClean="0">
                <a:uFillTx/>
              </a:rPr>
              <a:pPr/>
              <a:t>126</a:t>
            </a:fld>
            <a:endParaRPr lang="en-US" dirty="0">
              <a:uFillTx/>
            </a:endParaRPr>
          </a:p>
        </p:txBody>
      </p:sp>
      <p:sp>
        <p:nvSpPr>
          <p:cNvPr id="3" name="Title 2">
            <a:extLst>
              <a:ext uri="{FF2B5EF4-FFF2-40B4-BE49-F238E27FC236}">
                <a16:creationId xmlns:a16="http://schemas.microsoft.com/office/drawing/2014/main" xmlns="" id="{999EA180-4D3C-415C-A009-B506D93E4356}"/>
              </a:ext>
            </a:extLst>
          </p:cNvPr>
          <p:cNvSpPr>
            <a:spLocks noGrp="1"/>
          </p:cNvSpPr>
          <p:nvPr>
            <p:ph type="title"/>
          </p:nvPr>
        </p:nvSpPr>
        <p:spPr>
          <a:xfrm>
            <a:off x="609600" y="304800"/>
            <a:ext cx="11074400" cy="900798"/>
          </a:xfrm>
        </p:spPr>
        <p:txBody>
          <a:bodyPr/>
          <a:lstStyle/>
          <a:p>
            <a:r>
              <a:rPr lang="en-US" dirty="0"/>
              <a:t>Oncology Oral, Hematologic Cancers</a:t>
            </a:r>
          </a:p>
        </p:txBody>
      </p:sp>
      <p:sp>
        <p:nvSpPr>
          <p:cNvPr id="4" name="Footer Placeholder 3">
            <a:extLst>
              <a:ext uri="{FF2B5EF4-FFF2-40B4-BE49-F238E27FC236}">
                <a16:creationId xmlns:a16="http://schemas.microsoft.com/office/drawing/2014/main" xmlns="" id="{C77EAF18-B0FC-40C9-971C-E180421200C7}"/>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3E12DF48-684F-4359-AFD5-D7D42DAD1003}"/>
              </a:ext>
            </a:extLst>
          </p:cNvPr>
          <p:cNvGraphicFramePr>
            <a:graphicFrameLocks noGrp="1"/>
          </p:cNvGraphicFramePr>
          <p:nvPr>
            <p:extLst>
              <p:ext uri="{D42A27DB-BD31-4B8C-83A1-F6EECF244321}">
                <p14:modId xmlns:p14="http://schemas.microsoft.com/office/powerpoint/2010/main" val="1524126652"/>
              </p:ext>
            </p:extLst>
          </p:nvPr>
        </p:nvGraphicFramePr>
        <p:xfrm>
          <a:off x="0" y="1445788"/>
          <a:ext cx="11785600" cy="1845671"/>
        </p:xfrm>
        <a:graphic>
          <a:graphicData uri="http://schemas.openxmlformats.org/drawingml/2006/table">
            <a:tbl>
              <a:tblPr firstRow="1" bandRow="1" bandCol="1">
                <a:tableStyleId>{5C22544A-7EE6-4342-B048-85BDC9FD1C3A}</a:tableStyleId>
              </a:tblPr>
              <a:tblGrid>
                <a:gridCol w="1857375">
                  <a:extLst>
                    <a:ext uri="{9D8B030D-6E8A-4147-A177-3AD203B41FA5}">
                      <a16:colId xmlns:a16="http://schemas.microsoft.com/office/drawing/2014/main" xmlns="" val="1809523946"/>
                    </a:ext>
                  </a:extLst>
                </a:gridCol>
                <a:gridCol w="1781696">
                  <a:extLst>
                    <a:ext uri="{9D8B030D-6E8A-4147-A177-3AD203B41FA5}">
                      <a16:colId xmlns:a16="http://schemas.microsoft.com/office/drawing/2014/main" xmlns="" val="2201314606"/>
                    </a:ext>
                  </a:extLst>
                </a:gridCol>
                <a:gridCol w="8146529">
                  <a:extLst>
                    <a:ext uri="{9D8B030D-6E8A-4147-A177-3AD203B41FA5}">
                      <a16:colId xmlns:a16="http://schemas.microsoft.com/office/drawing/2014/main" xmlns="" val="990838842"/>
                    </a:ext>
                  </a:extLst>
                </a:gridCol>
              </a:tblGrid>
              <a:tr h="1357991">
                <a:tc>
                  <a:txBody>
                    <a:bodyPr/>
                    <a:lstStyle/>
                    <a:p>
                      <a:pPr marL="0" marR="0">
                        <a:spcBef>
                          <a:spcPts val="0"/>
                        </a:spcBef>
                        <a:spcAft>
                          <a:spcPts val="0"/>
                        </a:spcAft>
                      </a:pPr>
                      <a:r>
                        <a:rPr lang="en-US" sz="1600" b="0" dirty="0">
                          <a:solidFill>
                            <a:srgbClr val="000000"/>
                          </a:solidFill>
                          <a:effectLst/>
                        </a:rPr>
                        <a:t>thalidomide</a:t>
                      </a:r>
                      <a:br>
                        <a:rPr lang="en-US" sz="1600" b="0" dirty="0">
                          <a:solidFill>
                            <a:srgbClr val="000000"/>
                          </a:solidFill>
                          <a:effectLst/>
                        </a:rPr>
                      </a:br>
                      <a:r>
                        <a:rPr lang="en-US" sz="1600" b="0" dirty="0">
                          <a:solidFill>
                            <a:srgbClr val="000000"/>
                          </a:solidFill>
                          <a:effectLst/>
                        </a:rPr>
                        <a:t>(Thalomid®)</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Celgene</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Treatment of newly diagnosed multiple myeloma in combination with dexamethasone</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Acute treatment of cutaneous manifestations of moderate to severe erythema nodosum leprosum (ENL)</a:t>
                      </a:r>
                      <a:r>
                        <a:rPr lang="en-US" sz="1600" b="0" baseline="30000" dirty="0">
                          <a:solidFill>
                            <a:srgbClr val="000000"/>
                          </a:solidFill>
                          <a:effectLst/>
                        </a:rPr>
                        <a:t>‡‡</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Prevention and suppression of cutaneous manifestations of ENL recurrence as maintenance therapy</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821971469"/>
                  </a:ext>
                </a:extLst>
              </a:tr>
              <a:tr h="452663">
                <a:tc>
                  <a:txBody>
                    <a:bodyPr/>
                    <a:lstStyle/>
                    <a:p>
                      <a:pPr marL="0" marR="0">
                        <a:spcBef>
                          <a:spcPts val="0"/>
                        </a:spcBef>
                        <a:spcAft>
                          <a:spcPts val="0"/>
                        </a:spcAft>
                      </a:pPr>
                      <a:r>
                        <a:rPr lang="en-US" sz="1600" b="0" dirty="0">
                          <a:solidFill>
                            <a:srgbClr val="000000"/>
                          </a:solidFill>
                          <a:effectLst/>
                        </a:rPr>
                        <a:t>thioguanine</a:t>
                      </a:r>
                      <a:br>
                        <a:rPr lang="en-US" sz="1600" b="0" dirty="0">
                          <a:solidFill>
                            <a:srgbClr val="000000"/>
                          </a:solidFill>
                          <a:effectLst/>
                        </a:rPr>
                      </a:br>
                      <a:r>
                        <a:rPr lang="en-US" sz="1600" b="0" dirty="0">
                          <a:solidFill>
                            <a:srgbClr val="000000"/>
                          </a:solidFill>
                          <a:effectLst/>
                        </a:rPr>
                        <a:t>(Tabloid®)</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rPr>
                        <a:t>Aspen/Prasco LA</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rPr>
                        <a:t>For remission induction and remission consolidation of acute nonlymphocytic leukemias</a:t>
                      </a:r>
                      <a:r>
                        <a:rPr lang="en-US" sz="1600" b="0" baseline="30000" dirty="0">
                          <a:solidFill>
                            <a:srgbClr val="000000"/>
                          </a:solidFill>
                          <a:effectLst/>
                        </a:rPr>
                        <a:t>§</a:t>
                      </a:r>
                    </a:p>
                  </a:txBody>
                  <a:tcPr marL="27305" marR="27305" marT="0" marB="0">
                    <a:solidFill>
                      <a:schemeClr val="accent1">
                        <a:lumMod val="20000"/>
                        <a:lumOff val="80000"/>
                      </a:schemeClr>
                    </a:solidFill>
                  </a:tcPr>
                </a:tc>
                <a:extLst>
                  <a:ext uri="{0D108BD9-81ED-4DB2-BD59-A6C34878D82A}">
                    <a16:rowId xmlns:a16="http://schemas.microsoft.com/office/drawing/2014/main" xmlns="" val="646793543"/>
                  </a:ext>
                </a:extLst>
              </a:tr>
            </a:tbl>
          </a:graphicData>
        </a:graphic>
      </p:graphicFrame>
      <p:sp>
        <p:nvSpPr>
          <p:cNvPr id="6" name="Rectangle 1">
            <a:extLst>
              <a:ext uri="{FF2B5EF4-FFF2-40B4-BE49-F238E27FC236}">
                <a16:creationId xmlns:a16="http://schemas.microsoft.com/office/drawing/2014/main" xmlns="" id="{296DB385-FE90-4328-A897-7272DE9462A2}"/>
              </a:ext>
            </a:extLst>
          </p:cNvPr>
          <p:cNvSpPr>
            <a:spLocks noChangeArrowheads="1"/>
          </p:cNvSpPr>
          <p:nvPr/>
        </p:nvSpPr>
        <p:spPr bwMode="auto">
          <a:xfrm>
            <a:off x="-1436170" y="2928513"/>
            <a:ext cx="165142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xmlns="" id="{C5F235B9-3209-4FF6-8862-E06C6954C680}"/>
              </a:ext>
            </a:extLst>
          </p:cNvPr>
          <p:cNvGraphicFramePr>
            <a:graphicFrameLocks noGrp="1"/>
          </p:cNvGraphicFramePr>
          <p:nvPr>
            <p:extLst>
              <p:ext uri="{D42A27DB-BD31-4B8C-83A1-F6EECF244321}">
                <p14:modId xmlns:p14="http://schemas.microsoft.com/office/powerpoint/2010/main" val="97529136"/>
              </p:ext>
            </p:extLst>
          </p:nvPr>
        </p:nvGraphicFramePr>
        <p:xfrm>
          <a:off x="0" y="3256442"/>
          <a:ext cx="11785600" cy="3090356"/>
        </p:xfrm>
        <a:graphic>
          <a:graphicData uri="http://schemas.openxmlformats.org/drawingml/2006/table">
            <a:tbl>
              <a:tblPr firstRow="1" bandRow="1" bandCol="1">
                <a:tableStyleId>{5C22544A-7EE6-4342-B048-85BDC9FD1C3A}</a:tableStyleId>
              </a:tblPr>
              <a:tblGrid>
                <a:gridCol w="1900238">
                  <a:extLst>
                    <a:ext uri="{9D8B030D-6E8A-4147-A177-3AD203B41FA5}">
                      <a16:colId xmlns:a16="http://schemas.microsoft.com/office/drawing/2014/main" xmlns="" val="3657712619"/>
                    </a:ext>
                  </a:extLst>
                </a:gridCol>
                <a:gridCol w="1738833">
                  <a:extLst>
                    <a:ext uri="{9D8B030D-6E8A-4147-A177-3AD203B41FA5}">
                      <a16:colId xmlns:a16="http://schemas.microsoft.com/office/drawing/2014/main" xmlns="" val="1044949249"/>
                    </a:ext>
                  </a:extLst>
                </a:gridCol>
                <a:gridCol w="8146529">
                  <a:extLst>
                    <a:ext uri="{9D8B030D-6E8A-4147-A177-3AD203B41FA5}">
                      <a16:colId xmlns:a16="http://schemas.microsoft.com/office/drawing/2014/main" xmlns="" val="1382940790"/>
                    </a:ext>
                  </a:extLst>
                </a:gridCol>
              </a:tblGrid>
              <a:tr h="854408">
                <a:tc>
                  <a:txBody>
                    <a:bodyPr/>
                    <a:lstStyle/>
                    <a:p>
                      <a:pPr marL="0" marR="0">
                        <a:spcBef>
                          <a:spcPts val="0"/>
                        </a:spcBef>
                        <a:spcAft>
                          <a:spcPts val="0"/>
                        </a:spcAft>
                      </a:pPr>
                      <a:r>
                        <a:rPr lang="en-US" sz="1600" b="0" dirty="0">
                          <a:solidFill>
                            <a:srgbClr val="000000"/>
                          </a:solidFill>
                          <a:effectLst/>
                          <a:latin typeface="+mn-lt"/>
                        </a:rPr>
                        <a:t>tretinoin</a:t>
                      </a:r>
                      <a:br>
                        <a:rPr lang="en-US" sz="1600" b="0" dirty="0">
                          <a:solidFill>
                            <a:srgbClr val="000000"/>
                          </a:solidFill>
                          <a:effectLst/>
                          <a:latin typeface="+mn-lt"/>
                        </a:rPr>
                      </a:br>
                      <a:endParaRPr lang="en-US" sz="16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latin typeface="+mn-lt"/>
                        </a:rPr>
                        <a:t>generic</a:t>
                      </a:r>
                      <a:endParaRPr lang="en-US" sz="16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latin typeface="+mn-lt"/>
                        </a:rPr>
                        <a:t>For remission induction in patients with acute promyelocytic leukemia (APL), FAB classification M3 characterized by the presence of the t(15;17) translocation and/or presence of the PML/RARα gene who are refractory to, have relapsed from, or have a contraindication to anthracycline chemotherapy</a:t>
                      </a:r>
                      <a:r>
                        <a:rPr lang="en-US" sz="1600" b="0" baseline="30000" dirty="0">
                          <a:solidFill>
                            <a:srgbClr val="000000"/>
                          </a:solidFill>
                          <a:effectLst/>
                          <a:latin typeface="+mn-lt"/>
                        </a:rPr>
                        <a:t>‖‖</a:t>
                      </a:r>
                      <a:endParaRPr lang="en-US" sz="16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396821376"/>
                  </a:ext>
                </a:extLst>
              </a:tr>
              <a:tr h="854408">
                <a:tc>
                  <a:txBody>
                    <a:bodyPr/>
                    <a:lstStyle/>
                    <a:p>
                      <a:pPr marL="0" marR="0">
                        <a:spcBef>
                          <a:spcPts val="0"/>
                        </a:spcBef>
                        <a:spcAft>
                          <a:spcPts val="0"/>
                        </a:spcAft>
                      </a:pPr>
                      <a:r>
                        <a:rPr lang="en-US" sz="1600" b="0" dirty="0">
                          <a:solidFill>
                            <a:srgbClr val="000000"/>
                          </a:solidFill>
                          <a:effectLst/>
                          <a:latin typeface="+mn-lt"/>
                        </a:rPr>
                        <a:t>venetoclax</a:t>
                      </a:r>
                      <a:br>
                        <a:rPr lang="en-US" sz="1600" b="0" dirty="0">
                          <a:solidFill>
                            <a:srgbClr val="000000"/>
                          </a:solidFill>
                          <a:effectLst/>
                          <a:latin typeface="+mn-lt"/>
                        </a:rPr>
                      </a:br>
                      <a:r>
                        <a:rPr lang="en-US" sz="1600" b="0" dirty="0">
                          <a:solidFill>
                            <a:srgbClr val="000000"/>
                          </a:solidFill>
                          <a:effectLst/>
                          <a:latin typeface="+mn-lt"/>
                        </a:rPr>
                        <a:t>(Venclexta®)</a:t>
                      </a:r>
                      <a:endParaRPr lang="en-US" sz="16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latin typeface="+mn-lt"/>
                        </a:rPr>
                        <a:t>AbbVie</a:t>
                      </a:r>
                      <a:endParaRPr lang="en-US" sz="16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latin typeface="+mn-lt"/>
                        </a:rPr>
                        <a:t>Treatment of CLL or SLL in adult patients</a:t>
                      </a:r>
                    </a:p>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latin typeface="+mn-lt"/>
                        </a:rPr>
                        <a:t>In combination with azacitidine, decitabine, or low-dose cytarabine for the treatment of newly diagnosed AML in adults who are age 75 years or older or who have comorbidities that preclude use of intensive induction chemotherapy</a:t>
                      </a:r>
                      <a:r>
                        <a:rPr lang="en-US" sz="1600" b="0" baseline="30000" dirty="0">
                          <a:solidFill>
                            <a:srgbClr val="000000"/>
                          </a:solidFill>
                          <a:effectLst/>
                          <a:latin typeface="+mn-lt"/>
                        </a:rPr>
                        <a:t>*</a:t>
                      </a:r>
                      <a:endParaRPr lang="en-US" sz="16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3615947960"/>
                  </a:ext>
                </a:extLst>
              </a:tr>
              <a:tr h="569818">
                <a:tc>
                  <a:txBody>
                    <a:bodyPr/>
                    <a:lstStyle/>
                    <a:p>
                      <a:pPr marL="0" marR="0">
                        <a:spcBef>
                          <a:spcPts val="0"/>
                        </a:spcBef>
                        <a:spcAft>
                          <a:spcPts val="0"/>
                        </a:spcAft>
                      </a:pPr>
                      <a:r>
                        <a:rPr lang="en-US" sz="1600" b="0" dirty="0">
                          <a:solidFill>
                            <a:srgbClr val="000000"/>
                          </a:solidFill>
                          <a:effectLst/>
                          <a:latin typeface="+mn-lt"/>
                        </a:rPr>
                        <a:t>vorinostat (Zolinza®)</a:t>
                      </a:r>
                      <a:endParaRPr lang="en-US" sz="16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spcBef>
                          <a:spcPts val="0"/>
                        </a:spcBef>
                        <a:spcAft>
                          <a:spcPts val="0"/>
                        </a:spcAft>
                      </a:pPr>
                      <a:r>
                        <a:rPr lang="en-US" sz="1600" b="0" dirty="0">
                          <a:solidFill>
                            <a:srgbClr val="000000"/>
                          </a:solidFill>
                          <a:effectLst/>
                          <a:latin typeface="+mn-lt"/>
                        </a:rPr>
                        <a:t>Merck, Sharp &amp; Dohme</a:t>
                      </a:r>
                      <a:endParaRPr lang="en-US" sz="16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b="0" dirty="0">
                          <a:solidFill>
                            <a:srgbClr val="000000"/>
                          </a:solidFill>
                          <a:effectLst/>
                          <a:latin typeface="+mn-lt"/>
                        </a:rPr>
                        <a:t>Treatment of cutaneous manifestations of cutaneous T-cell lymphoma (CTCL) in patients who have progressive, persistent, or recurrent disease on or following 2 systemic therapies</a:t>
                      </a:r>
                      <a:endParaRPr lang="en-US" sz="16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3145472535"/>
                  </a:ext>
                </a:extLst>
              </a:tr>
              <a:tr h="569818">
                <a:tc>
                  <a:txBody>
                    <a:bodyPr/>
                    <a:lstStyle/>
                    <a:p>
                      <a:pPr marL="0" marR="0" algn="just">
                        <a:spcBef>
                          <a:spcPts val="0"/>
                        </a:spcBef>
                        <a:spcAft>
                          <a:spcPts val="0"/>
                        </a:spcAft>
                      </a:pPr>
                      <a:r>
                        <a:rPr lang="en-US" sz="1600" dirty="0">
                          <a:effectLst/>
                          <a:highlight>
                            <a:srgbClr val="00FFFF"/>
                          </a:highlight>
                          <a:latin typeface="+mn-lt"/>
                          <a:ea typeface="Calibri" panose="020F0502020204030204" pitchFamily="34" charset="0"/>
                          <a:cs typeface="Times New Roman" panose="02020603050405020304" pitchFamily="18" charset="0"/>
                        </a:rPr>
                        <a:t>zanubrutinib</a:t>
                      </a:r>
                      <a:endParaRPr lang="en-US" sz="1600" dirty="0">
                        <a:effectLst/>
                        <a:latin typeface="+mn-lt"/>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600" dirty="0">
                          <a:effectLst/>
                          <a:highlight>
                            <a:srgbClr val="00FFFF"/>
                          </a:highlight>
                          <a:latin typeface="+mn-lt"/>
                          <a:ea typeface="Calibri" panose="020F0502020204030204" pitchFamily="34" charset="0"/>
                          <a:cs typeface="Times New Roman" panose="02020603050405020304" pitchFamily="18" charset="0"/>
                        </a:rPr>
                        <a:t>(Brukinsa</a:t>
                      </a:r>
                      <a:r>
                        <a:rPr lang="en-US" sz="1600" dirty="0">
                          <a:effectLst/>
                          <a:highlight>
                            <a:srgbClr val="00FFFF"/>
                          </a:highlight>
                          <a:latin typeface="+mn-lt"/>
                          <a:ea typeface="Calibri" panose="020F0502020204030204" pitchFamily="34" charset="0"/>
                          <a:cs typeface="Calibri" panose="020F0502020204030204" pitchFamily="34" charset="0"/>
                        </a:rPr>
                        <a:t>™</a:t>
                      </a:r>
                      <a:r>
                        <a:rPr lang="en-US" sz="1600" dirty="0">
                          <a:effectLst/>
                          <a:highlight>
                            <a:srgbClr val="00FFFF"/>
                          </a:highlight>
                          <a:latin typeface="+mn-lt"/>
                          <a:ea typeface="Calibri" panose="020F0502020204030204" pitchFamily="34" charset="0"/>
                          <a:cs typeface="Times New Roman" panose="02020603050405020304" pitchFamily="18" charset="0"/>
                        </a:rPr>
                        <a:t>)</a:t>
                      </a:r>
                      <a:endParaRPr lang="en-US" sz="1600" dirty="0">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gn="just">
                        <a:spcBef>
                          <a:spcPts val="0"/>
                        </a:spcBef>
                        <a:spcAft>
                          <a:spcPts val="0"/>
                        </a:spcAft>
                      </a:pPr>
                      <a:r>
                        <a:rPr lang="en-US" sz="1600" dirty="0">
                          <a:effectLst/>
                          <a:highlight>
                            <a:srgbClr val="00FFFF"/>
                          </a:highlight>
                          <a:latin typeface="+mn-lt"/>
                          <a:ea typeface="Calibri" panose="020F0502020204030204" pitchFamily="34" charset="0"/>
                          <a:cs typeface="Times New Roman" panose="02020603050405020304" pitchFamily="18" charset="0"/>
                        </a:rPr>
                        <a:t>Beigene</a:t>
                      </a:r>
                      <a:endParaRPr lang="en-US" sz="1600" dirty="0">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342900" marR="0" lvl="0" indent="-342900" algn="just">
                        <a:spcBef>
                          <a:spcPts val="0"/>
                        </a:spcBef>
                        <a:spcAft>
                          <a:spcPts val="0"/>
                        </a:spcAft>
                        <a:buFont typeface="Wingdings" panose="05000000000000000000" pitchFamily="2" charset="2"/>
                        <a:buChar char=""/>
                        <a:tabLst>
                          <a:tab pos="228600" algn="l"/>
                        </a:tabLst>
                      </a:pPr>
                      <a:r>
                        <a:rPr lang="en-US" sz="1600" dirty="0">
                          <a:effectLst/>
                          <a:highlight>
                            <a:srgbClr val="00FFFF"/>
                          </a:highlight>
                          <a:latin typeface="+mn-lt"/>
                          <a:ea typeface="Times New Roman" panose="02020603050405020304" pitchFamily="18" charset="0"/>
                          <a:cs typeface="Times New Roman" panose="02020603050405020304" pitchFamily="18" charset="0"/>
                        </a:rPr>
                        <a:t>Treatment of adult patients with mantle cell lymphoma (MCL) who have received </a:t>
                      </a:r>
                      <a:r>
                        <a:rPr lang="en-US" sz="1600" dirty="0">
                          <a:effectLst/>
                          <a:highlight>
                            <a:srgbClr val="00FFFF"/>
                          </a:highlight>
                          <a:latin typeface="+mn-lt"/>
                          <a:ea typeface="Times New Roman" panose="02020603050405020304" pitchFamily="18" charset="0"/>
                          <a:cs typeface="Calibri" panose="020F0502020204030204" pitchFamily="34" charset="0"/>
                        </a:rPr>
                        <a:t>≥</a:t>
                      </a:r>
                      <a:r>
                        <a:rPr lang="en-US" sz="1600" dirty="0">
                          <a:effectLst/>
                          <a:highlight>
                            <a:srgbClr val="00FFFF"/>
                          </a:highlight>
                          <a:latin typeface="+mn-lt"/>
                          <a:ea typeface="Times New Roman" panose="02020603050405020304" pitchFamily="18" charset="0"/>
                          <a:cs typeface="Times New Roman" panose="02020603050405020304" pitchFamily="18" charset="0"/>
                        </a:rPr>
                        <a:t> 1 prior therapy</a:t>
                      </a:r>
                      <a:r>
                        <a:rPr lang="en-US" sz="1600" baseline="30000" dirty="0">
                          <a:effectLst/>
                          <a:highlight>
                            <a:srgbClr val="00FFFF"/>
                          </a:highlight>
                          <a:latin typeface="+mn-lt"/>
                          <a:ea typeface="Times New Roman" panose="02020603050405020304" pitchFamily="18" charset="0"/>
                          <a:cs typeface="Times New Roman" panose="02020603050405020304" pitchFamily="18" charset="0"/>
                        </a:rPr>
                        <a:t>*</a:t>
                      </a:r>
                      <a:endParaRPr lang="en-US" sz="1600" dirty="0">
                        <a:effectLst/>
                        <a:latin typeface="+mn-lt"/>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3164800780"/>
                  </a:ext>
                </a:extLst>
              </a:tr>
            </a:tbl>
          </a:graphicData>
        </a:graphic>
      </p:graphicFrame>
      <p:sp>
        <p:nvSpPr>
          <p:cNvPr id="10" name="Rectangle 4">
            <a:extLst>
              <a:ext uri="{FF2B5EF4-FFF2-40B4-BE49-F238E27FC236}">
                <a16:creationId xmlns:a16="http://schemas.microsoft.com/office/drawing/2014/main" xmlns="" id="{A0FB6858-9AAD-43D9-992B-F5104AD3CC29}"/>
              </a:ext>
            </a:extLst>
          </p:cNvPr>
          <p:cNvSpPr>
            <a:spLocks noChangeArrowheads="1"/>
          </p:cNvSpPr>
          <p:nvPr/>
        </p:nvSpPr>
        <p:spPr bwMode="auto">
          <a:xfrm>
            <a:off x="-725834" y="2688323"/>
            <a:ext cx="158039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9027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352697" y="1698171"/>
            <a:ext cx="8503920" cy="2807483"/>
          </a:xfrm>
        </p:spPr>
        <p:txBody>
          <a:bodyPr/>
          <a:lstStyle/>
          <a:p>
            <a:r>
              <a:rPr dirty="0">
                <a:uFillTx/>
              </a:rPr>
              <a:t>Ophthalmics, Anti-Inflammatory/Immunomodulator
</a:t>
            </a:r>
          </a:p>
        </p:txBody>
      </p:sp>
    </p:spTree>
    <p:extLst>
      <p:ext uri="{BB962C8B-B14F-4D97-AF65-F5344CB8AC3E}">
        <p14:creationId xmlns:p14="http://schemas.microsoft.com/office/powerpoint/2010/main" val="34663791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63226" y="418011"/>
            <a:ext cx="11512007" cy="1014479"/>
          </a:xfrm>
        </p:spPr>
        <p:txBody>
          <a:bodyPr/>
          <a:lstStyle/>
          <a:p>
            <a:r>
              <a:rPr lang="en-US" dirty="0">
                <a:uFillTx/>
              </a:rPr>
              <a:t/>
            </a:r>
            <a:br>
              <a:rPr lang="en-US" dirty="0">
                <a:uFillTx/>
              </a:rPr>
            </a:br>
            <a:r>
              <a:rPr lang="en-US" dirty="0">
                <a:uFillTx/>
              </a:rPr>
              <a:t/>
            </a:r>
            <a:br>
              <a:rPr lang="en-US" dirty="0">
                <a:uFillTx/>
              </a:rPr>
            </a:br>
            <a:r>
              <a:rPr lang="en-US" dirty="0">
                <a:uFillTx/>
              </a:rPr>
              <a:t/>
            </a:r>
            <a:br>
              <a:rPr lang="en-US" dirty="0">
                <a:uFillTx/>
              </a:rPr>
            </a:br>
            <a:r>
              <a:rPr lang="en-US" dirty="0">
                <a:uFillTx/>
              </a:rPr>
              <a:t/>
            </a:r>
            <a:br>
              <a:rPr lang="en-US" dirty="0">
                <a:uFillTx/>
              </a:rPr>
            </a:br>
            <a:r>
              <a:rPr dirty="0">
                <a:uFillTx/>
              </a:rPr>
              <a:t>
</a:t>
            </a:r>
            <a:r>
              <a:rPr lang="en-US" dirty="0"/>
              <a:t> </a:t>
            </a:r>
            <a:r>
              <a:rPr lang="en-US" sz="3600" dirty="0"/>
              <a:t>Ophthalmics, Anti-Inflammatory/Immunomodulator</a:t>
            </a:r>
            <a:endParaRPr sz="3600" dirty="0">
              <a:uFillTx/>
            </a:endParaRPr>
          </a:p>
        </p:txBody>
      </p:sp>
      <p:pic>
        <p:nvPicPr>
          <p:cNvPr id="3" name="Picture 2"/>
          <p:cNvPicPr/>
          <p:nvPr/>
        </p:nvPicPr>
        <p:blipFill>
          <a:blip r:embed="rId2"/>
          <a:stretch>
            <a:fillRect/>
          </a:stretch>
        </p:blipFill>
        <p:spPr>
          <a:xfrm>
            <a:off x="771505" y="2265438"/>
            <a:ext cx="10526509" cy="3016831"/>
          </a:xfrm>
          <a:prstGeom prst="rect">
            <a:avLst/>
          </a:prstGeom>
        </p:spPr>
      </p:pic>
      <p:sp>
        <p:nvSpPr>
          <p:cNvPr id="4" name="TextBox 3"/>
          <p:cNvSpPr txBox="1">
            <a:spLocks/>
          </p:cNvSpPr>
          <p:nvPr/>
        </p:nvSpPr>
        <p:spPr>
          <a:xfrm>
            <a:off x="785014" y="1880783"/>
            <a:ext cx="5747422" cy="841781"/>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spTree>
    <p:extLst>
      <p:ext uri="{BB962C8B-B14F-4D97-AF65-F5344CB8AC3E}">
        <p14:creationId xmlns:p14="http://schemas.microsoft.com/office/powerpoint/2010/main" val="3430705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70266" y="711846"/>
            <a:ext cx="12039951" cy="696886"/>
          </a:xfrm>
        </p:spPr>
        <p:txBody>
          <a:bodyPr/>
          <a:lstStyle/>
          <a:p>
            <a:r>
              <a:rPr dirty="0">
                <a:uFillTx/>
              </a:rPr>
              <a:t>
</a:t>
            </a:r>
            <a:r>
              <a:rPr lang="en-US" dirty="0"/>
              <a:t> Ophthalmics, Anti-Inflammatory/Immunomodulator</a:t>
            </a:r>
            <a:endParaRPr dirty="0">
              <a:uFillTx/>
            </a:endParaRPr>
          </a:p>
        </p:txBody>
      </p:sp>
      <p:sp>
        <p:nvSpPr>
          <p:cNvPr id="3" name="TextBox 2"/>
          <p:cNvSpPr txBox="1">
            <a:spLocks/>
          </p:cNvSpPr>
          <p:nvPr/>
        </p:nvSpPr>
        <p:spPr>
          <a:xfrm>
            <a:off x="173620" y="1562582"/>
            <a:ext cx="11713580" cy="4428785"/>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Dry eye disease (DES)/ Keratoconjunctivitis sicca (KCS) affects approximately 10% to 30% of the US population and occurs more commonly in patients over 40 years of age and in postmenopausal women</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According to the 2018 Preferred Practice Parameter on dry eye syndrome and the 201</a:t>
            </a:r>
            <a:r>
              <a:rPr lang="en-US"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9</a:t>
            </a: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 Cornea/External Disease Summary Benchmark from the American Academy of Ophthalmology (AAO), artificial tear substitutes are recommended for mild DES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Recommended measures for moderate dry eyes include use of anti-inflammatory agents, such as topical cyclosporine (Cequa, Restasis, Restasis Multidose), lifitegrast (Xiidra), topical corticosteroids, or systemic omega-3 fatty acids supplements, along with artificial tears</a:t>
            </a:r>
          </a:p>
        </p:txBody>
      </p:sp>
    </p:spTree>
    <p:extLst>
      <p:ext uri="{BB962C8B-B14F-4D97-AF65-F5344CB8AC3E}">
        <p14:creationId xmlns:p14="http://schemas.microsoft.com/office/powerpoint/2010/main" val="376713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FD7B6-4C7C-4796-B92B-AECB54D0AA44}"/>
              </a:ext>
            </a:extLst>
          </p:cNvPr>
          <p:cNvSpPr>
            <a:spLocks noGrp="1"/>
          </p:cNvSpPr>
          <p:nvPr>
            <p:ph type="title"/>
          </p:nvPr>
        </p:nvSpPr>
        <p:spPr/>
        <p:txBody>
          <a:bodyPr/>
          <a:lstStyle/>
          <a:p>
            <a:r>
              <a:rPr lang="en-US" dirty="0">
                <a:uFillTx/>
              </a:rPr>
              <a:t>Androgenic Agents</a:t>
            </a:r>
            <a:endParaRPr lang="en-US" dirty="0"/>
          </a:p>
        </p:txBody>
      </p:sp>
      <p:sp>
        <p:nvSpPr>
          <p:cNvPr id="3" name="Content Placeholder 2">
            <a:extLst>
              <a:ext uri="{FF2B5EF4-FFF2-40B4-BE49-F238E27FC236}">
                <a16:creationId xmlns:a16="http://schemas.microsoft.com/office/drawing/2014/main" xmlns="" id="{5A2F3957-B180-42A0-BE58-BF8D33C5CC54}"/>
              </a:ext>
            </a:extLst>
          </p:cNvPr>
          <p:cNvSpPr>
            <a:spLocks noGrp="1"/>
          </p:cNvSpPr>
          <p:nvPr>
            <p:ph idx="1"/>
          </p:nvPr>
        </p:nvSpPr>
        <p:spPr>
          <a:xfrm>
            <a:off x="150125" y="1733266"/>
            <a:ext cx="11750723" cy="4240497"/>
          </a:xfrm>
        </p:spPr>
        <p:txBody>
          <a:bodyPr/>
          <a:lstStyle/>
          <a:p>
            <a:r>
              <a:rPr lang="en-US" sz="2000" dirty="0">
                <a:solidFill>
                  <a:srgbClr val="000000"/>
                </a:solidFill>
                <a:effectLst/>
              </a:rPr>
              <a:t>In May 2009, FDA issued a safety alert for testosterone gel products, Androgel and Testim, due to reports of children experiencing adverse effects after unintended exposure to testosterone through contact with individuals being treated with these agents</a:t>
            </a:r>
          </a:p>
          <a:p>
            <a:r>
              <a:rPr lang="en-US" sz="2000" dirty="0">
                <a:solidFill>
                  <a:srgbClr val="000000"/>
                </a:solidFill>
                <a:effectLst/>
              </a:rPr>
              <a:t>As a result, all gel and solution products (Androgel, Fortesta, Testim, Vogelxo, and testosterone solution) carry a boxed warning on virilization of children following secondary exposure </a:t>
            </a:r>
          </a:p>
          <a:p>
            <a:r>
              <a:rPr lang="en-US" sz="2000" dirty="0">
                <a:solidFill>
                  <a:srgbClr val="000000"/>
                </a:solidFill>
                <a:effectLst/>
              </a:rPr>
              <a:t>The FDA has issued a warning that prescription testosterone products are approved only for men who have low testosterone levels caused by certain medical conditions</a:t>
            </a:r>
          </a:p>
          <a:p>
            <a:r>
              <a:rPr lang="en-US" sz="2000" dirty="0">
                <a:solidFill>
                  <a:srgbClr val="000000"/>
                </a:solidFill>
                <a:effectLst/>
              </a:rPr>
              <a:t>The FDA has also concluded that there is a possible increased cardiovascular risk associated with testosterone use</a:t>
            </a:r>
          </a:p>
          <a:p>
            <a:endParaRPr lang="en-US" dirty="0"/>
          </a:p>
        </p:txBody>
      </p:sp>
      <p:sp>
        <p:nvSpPr>
          <p:cNvPr id="4" name="Slide Number Placeholder 3">
            <a:extLst>
              <a:ext uri="{FF2B5EF4-FFF2-40B4-BE49-F238E27FC236}">
                <a16:creationId xmlns:a16="http://schemas.microsoft.com/office/drawing/2014/main" xmlns="" id="{C5D0F73F-BC0C-4616-927F-6BB5FF3BCD01}"/>
              </a:ext>
            </a:extLst>
          </p:cNvPr>
          <p:cNvSpPr>
            <a:spLocks noGrp="1"/>
          </p:cNvSpPr>
          <p:nvPr>
            <p:ph type="sldNum" sz="quarter" idx="4"/>
          </p:nvPr>
        </p:nvSpPr>
        <p:spPr/>
        <p:txBody>
          <a:bodyPr/>
          <a:lstStyle/>
          <a:p>
            <a:fld id="{FF445594-FFE8-4E90-934C-EFF530110A38}" type="slidenum">
              <a:rPr lang="en-US" smtClean="0">
                <a:uFillTx/>
              </a:rPr>
              <a:pPr/>
              <a:t>13</a:t>
            </a:fld>
            <a:endParaRPr lang="en-US" dirty="0">
              <a:uFillTx/>
            </a:endParaRPr>
          </a:p>
        </p:txBody>
      </p:sp>
      <p:sp>
        <p:nvSpPr>
          <p:cNvPr id="5" name="Footer Placeholder 4">
            <a:extLst>
              <a:ext uri="{FF2B5EF4-FFF2-40B4-BE49-F238E27FC236}">
                <a16:creationId xmlns:a16="http://schemas.microsoft.com/office/drawing/2014/main" xmlns="" id="{A8205C46-960C-484F-A46E-D3358F1CB772}"/>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98905138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433619" y="178094"/>
            <a:ext cx="11666871" cy="1219200"/>
          </a:xfrm>
        </p:spPr>
        <p:txBody>
          <a:bodyPr/>
          <a:lstStyle/>
          <a:p>
            <a:r>
              <a:rPr dirty="0">
                <a:uFillTx/>
              </a:rPr>
              <a:t>
</a:t>
            </a:r>
            <a:r>
              <a:rPr lang="en-US" dirty="0"/>
              <a:t> </a:t>
            </a:r>
            <a:r>
              <a:rPr lang="en-US" sz="3600" dirty="0"/>
              <a:t>Ophthalmics, Anti-Inflammatory/Immunomodulator</a:t>
            </a:r>
            <a:endParaRPr sz="3600" dirty="0">
              <a:uFillTx/>
            </a:endParaRPr>
          </a:p>
        </p:txBody>
      </p:sp>
      <p:sp>
        <p:nvSpPr>
          <p:cNvPr id="3" name="TextBox 2"/>
          <p:cNvSpPr txBox="1">
            <a:spLocks/>
          </p:cNvSpPr>
          <p:nvPr/>
        </p:nvSpPr>
        <p:spPr>
          <a:xfrm>
            <a:off x="433619" y="1574157"/>
            <a:ext cx="11175789" cy="4093529"/>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For severe dry eye, in addition to the above-mentioned treatments, systemic cholinergics, systemic anti-inflammatories, mucolytic agents, autologous serum tears, contact lenses, permanent punctal occlusion, and tarsorrhaphy are recommended</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No clinical trials have been published comparing any of the 3 agents in this class, but all have demonstrated efficacy against vehicle</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Significant adverse effects are similar between the 3 agents in this class</a:t>
            </a:r>
          </a:p>
        </p:txBody>
      </p:sp>
    </p:spTree>
    <p:extLst>
      <p:ext uri="{BB962C8B-B14F-4D97-AF65-F5344CB8AC3E}">
        <p14:creationId xmlns:p14="http://schemas.microsoft.com/office/powerpoint/2010/main" val="40629761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3006189" y="2338252"/>
            <a:ext cx="4230634" cy="1504543"/>
          </a:xfrm>
        </p:spPr>
        <p:txBody>
          <a:bodyPr/>
          <a:lstStyle/>
          <a:p>
            <a:r>
              <a:rPr dirty="0">
                <a:uFillTx/>
              </a:rPr>
              <a:t>Otic Antibiotics</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Otic Antibiotics</a:t>
            </a:r>
          </a:p>
        </p:txBody>
      </p:sp>
      <p:pic>
        <p:nvPicPr>
          <p:cNvPr id="3" name="Picture 2"/>
          <p:cNvPicPr/>
          <p:nvPr/>
        </p:nvPicPr>
        <p:blipFill>
          <a:blip r:embed="rId2"/>
          <a:stretch>
            <a:fillRect/>
          </a:stretch>
        </p:blipFill>
        <p:spPr>
          <a:xfrm>
            <a:off x="1193858" y="2136993"/>
            <a:ext cx="9611406" cy="3721405"/>
          </a:xfrm>
          <a:prstGeom prst="rect">
            <a:avLst/>
          </a:prstGeom>
        </p:spPr>
      </p:pic>
      <p:sp>
        <p:nvSpPr>
          <p:cNvPr id="4" name="TextBox 3"/>
          <p:cNvSpPr txBox="1">
            <a:spLocks/>
          </p:cNvSpPr>
          <p:nvPr/>
        </p:nvSpPr>
        <p:spPr>
          <a:xfrm>
            <a:off x="1270721" y="1781811"/>
            <a:ext cx="6866665" cy="499788"/>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Otic Antibiotics</a:t>
            </a:r>
          </a:p>
        </p:txBody>
      </p:sp>
      <p:pic>
        <p:nvPicPr>
          <p:cNvPr id="3" name="Picture 2"/>
          <p:cNvPicPr/>
          <p:nvPr/>
        </p:nvPicPr>
        <p:blipFill>
          <a:blip r:embed="rId2"/>
          <a:stretch>
            <a:fillRect/>
          </a:stretch>
        </p:blipFill>
        <p:spPr>
          <a:xfrm>
            <a:off x="2270866" y="1747126"/>
            <a:ext cx="8576635" cy="3638457"/>
          </a:xfrm>
          <a:prstGeom prst="rect">
            <a:avLst/>
          </a:prstGeom>
        </p:spPr>
      </p:pic>
      <p:pic>
        <p:nvPicPr>
          <p:cNvPr id="4" name="Picture 3"/>
          <p:cNvPicPr/>
          <p:nvPr/>
        </p:nvPicPr>
        <p:blipFill>
          <a:blip r:embed="rId3"/>
          <a:stretch>
            <a:fillRect/>
          </a:stretch>
        </p:blipFill>
        <p:spPr>
          <a:xfrm>
            <a:off x="2834008" y="5537137"/>
            <a:ext cx="7640412" cy="987536"/>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sz="4000" b="0" i="0" u="none" strike="noStrike" baseline="0" dirty="0">
                <a:solidFill>
                  <a:srgbClr val="318DCF"/>
                </a:solidFill>
                <a:uFillTx/>
                <a:latin typeface="Tahoma" charset="0"/>
              </a:rPr>
              <a:t>Otic Antibiotics</a:t>
            </a:r>
          </a:p>
        </p:txBody>
      </p:sp>
      <p:sp>
        <p:nvSpPr>
          <p:cNvPr id="3" name="TextBox 2"/>
          <p:cNvSpPr txBox="1">
            <a:spLocks/>
          </p:cNvSpPr>
          <p:nvPr/>
        </p:nvSpPr>
        <p:spPr>
          <a:xfrm>
            <a:off x="0" y="1524000"/>
            <a:ext cx="12191999" cy="4613564"/>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Academy of Otolaryngology – Head and Neck Surgery Foundation (AAO-HNSF) guidelines for the management of acute otitis externa (AOE) in patients over 2 years of age recommend topical preparations for initial therapy of diffuse, uncomplicated AOE </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A topical aminoglycoside combined with a second antibiotic and a topical steroid, such as the combination of neomycin, polymyxin B, and hydrocortisone is commonly prescribed to treat AOE</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While the addition of a corticosteroid may be of benefit in reducing inflammation, some consider the use of corticosteroids unnecessary</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p:cNvSpPr>
          <p:nvPr/>
        </p:nvSpPr>
        <p:spPr>
          <a:xfrm>
            <a:off x="-130092" y="2415769"/>
            <a:ext cx="12540308" cy="759817"/>
          </a:xfrm>
          <a:prstGeom prst="rect">
            <a:avLst/>
          </a:prstGeom>
        </p:spPr>
        <p:txBody>
          <a:bodyPr/>
          <a:lstStyle/>
          <a:p>
            <a:r>
              <a:rPr sz="1500" b="1" dirty="0">
                <a:solidFill>
                  <a:srgbClr val="980000"/>
                </a:solidFill>
                <a:uFillTx/>
                <a:latin typeface="Calibri" charset="0"/>
              </a:rPr>
              <a:t>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sz="4000" b="0" i="0" u="none" strike="noStrike" baseline="0" dirty="0">
                <a:solidFill>
                  <a:srgbClr val="318DCF"/>
                </a:solidFill>
                <a:uFillTx/>
                <a:latin typeface="Tahoma" charset="0"/>
              </a:rPr>
              <a:t>Otic Antibiotics</a:t>
            </a:r>
          </a:p>
        </p:txBody>
      </p:sp>
      <p:sp>
        <p:nvSpPr>
          <p:cNvPr id="3" name="TextBox 2"/>
          <p:cNvSpPr txBox="1">
            <a:spLocks/>
          </p:cNvSpPr>
          <p:nvPr/>
        </p:nvSpPr>
        <p:spPr>
          <a:xfrm>
            <a:off x="0" y="1524000"/>
            <a:ext cx="12191999" cy="4613564"/>
          </a:xfrm>
          <a:prstGeom prst="rect">
            <a:avLst/>
          </a:prstGeom>
        </p:spPr>
        <p:txBody>
          <a:bodyPr/>
          <a:lstStyle/>
          <a:p>
            <a:pPr marL="457200" indent="-457200">
              <a:buFontTx/>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For acute otitis media, consensus guidelines recommend systemic antibiotics, usually amoxicillin as first line therapy</a:t>
            </a:r>
          </a:p>
          <a:p>
            <a:pPr marL="457200" indent="-457200">
              <a:buFontTx/>
              <a:buChar char="•"/>
            </a:pP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Otic antibiotics provide an alternative to other topical antibiotics in the treatment of acute otitis media in children with tympanostomy tubes</a:t>
            </a:r>
          </a:p>
          <a:p>
            <a:pPr marL="457200" indent="-457200">
              <a:buChar char="•"/>
            </a:pP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For chronic suppurative otitis media (CSOM), aminoglycosides or fluoroquinolones can be used</a:t>
            </a:r>
          </a:p>
          <a:p>
            <a:pPr marL="457200" indent="-457200">
              <a:buChar char="•"/>
            </a:pP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Aminoglycosides are not recommended to be used if the tympanic membrane is perforated; fluoroquinolones are not associated with ototoxicity, and ofloxacin is considered safe in cases of a perforated tympanic membrane</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p:cNvSpPr>
          <p:nvPr/>
        </p:nvSpPr>
        <p:spPr>
          <a:xfrm>
            <a:off x="-130092" y="2415769"/>
            <a:ext cx="12540308" cy="759817"/>
          </a:xfrm>
          <a:prstGeom prst="rect">
            <a:avLst/>
          </a:prstGeom>
        </p:spPr>
        <p:txBody>
          <a:bodyPr/>
          <a:lstStyle/>
          <a:p>
            <a:r>
              <a:rPr sz="1500" b="1" dirty="0">
                <a:solidFill>
                  <a:srgbClr val="980000"/>
                </a:solidFill>
                <a:uFillTx/>
                <a:latin typeface="Calibri" charset="0"/>
              </a:rPr>
              <a:t> </a:t>
            </a:r>
          </a:p>
        </p:txBody>
      </p:sp>
    </p:spTree>
    <p:extLst>
      <p:ext uri="{BB962C8B-B14F-4D97-AF65-F5344CB8AC3E}">
        <p14:creationId xmlns:p14="http://schemas.microsoft.com/office/powerpoint/2010/main" val="2328565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4068F-F117-4BE0-B0BD-6D0624693DFF}"/>
              </a:ext>
            </a:extLst>
          </p:cNvPr>
          <p:cNvSpPr>
            <a:spLocks noGrp="1"/>
          </p:cNvSpPr>
          <p:nvPr>
            <p:ph type="title"/>
          </p:nvPr>
        </p:nvSpPr>
        <p:spPr>
          <a:xfrm>
            <a:off x="609600" y="304800"/>
            <a:ext cx="11074400" cy="1072194"/>
          </a:xfrm>
        </p:spPr>
        <p:txBody>
          <a:bodyPr/>
          <a:lstStyle/>
          <a:p>
            <a:r>
              <a:rPr lang="en-US" sz="4000" b="0" i="0" u="none" strike="noStrike" baseline="0" dirty="0">
                <a:solidFill>
                  <a:srgbClr val="318DCF"/>
                </a:solidFill>
                <a:uFillTx/>
                <a:latin typeface="Tahoma" charset="0"/>
              </a:rPr>
              <a:t>Otic Antibiotics</a:t>
            </a:r>
            <a:endParaRPr lang="en-US" dirty="0"/>
          </a:p>
        </p:txBody>
      </p:sp>
      <p:sp>
        <p:nvSpPr>
          <p:cNvPr id="3" name="Content Placeholder 2">
            <a:extLst>
              <a:ext uri="{FF2B5EF4-FFF2-40B4-BE49-F238E27FC236}">
                <a16:creationId xmlns:a16="http://schemas.microsoft.com/office/drawing/2014/main" xmlns="" id="{8A375E29-D179-4AA8-9D49-B84341A5C50B}"/>
              </a:ext>
            </a:extLst>
          </p:cNvPr>
          <p:cNvSpPr>
            <a:spLocks noGrp="1"/>
          </p:cNvSpPr>
          <p:nvPr>
            <p:ph idx="1"/>
          </p:nvPr>
        </p:nvSpPr>
        <p:spPr/>
        <p:txBody>
          <a:bodyPr/>
          <a:lstStyle/>
          <a:p>
            <a:pPr marL="0" indent="0">
              <a:buNone/>
            </a:pPr>
            <a:r>
              <a:rPr lang="en-US" altLang="en-US" sz="3200" b="1" i="1" dirty="0">
                <a:solidFill>
                  <a:schemeClr val="tx1">
                    <a:lumMod val="50000"/>
                  </a:schemeClr>
                </a:solidFill>
              </a:rPr>
              <a:t>Product/Guideline Updates:</a:t>
            </a:r>
          </a:p>
          <a:p>
            <a:r>
              <a:rPr lang="en-US" sz="2400" dirty="0">
                <a:solidFill>
                  <a:srgbClr val="000000"/>
                </a:solidFill>
                <a:effectLst/>
              </a:rPr>
              <a:t>A generic for Ciprodex otic suspension is now available</a:t>
            </a:r>
            <a:endParaRPr lang="en-US" sz="2400" dirty="0">
              <a:solidFill>
                <a:srgbClr val="000000"/>
              </a:solidFill>
            </a:endParaRPr>
          </a:p>
        </p:txBody>
      </p:sp>
      <p:sp>
        <p:nvSpPr>
          <p:cNvPr id="4" name="Slide Number Placeholder 3">
            <a:extLst>
              <a:ext uri="{FF2B5EF4-FFF2-40B4-BE49-F238E27FC236}">
                <a16:creationId xmlns:a16="http://schemas.microsoft.com/office/drawing/2014/main" xmlns="" id="{51B48C88-FC8B-414C-AEF2-2392DFCDF585}"/>
              </a:ext>
            </a:extLst>
          </p:cNvPr>
          <p:cNvSpPr>
            <a:spLocks noGrp="1"/>
          </p:cNvSpPr>
          <p:nvPr>
            <p:ph type="sldNum" sz="quarter" idx="4"/>
          </p:nvPr>
        </p:nvSpPr>
        <p:spPr/>
        <p:txBody>
          <a:bodyPr/>
          <a:lstStyle/>
          <a:p>
            <a:fld id="{FF445594-FFE8-4E90-934C-EFF530110A38}" type="slidenum">
              <a:rPr lang="en-US" smtClean="0">
                <a:uFillTx/>
              </a:rPr>
              <a:pPr/>
              <a:t>136</a:t>
            </a:fld>
            <a:endParaRPr lang="en-US" dirty="0">
              <a:uFillTx/>
            </a:endParaRPr>
          </a:p>
        </p:txBody>
      </p:sp>
      <p:sp>
        <p:nvSpPr>
          <p:cNvPr id="5" name="Footer Placeholder 4">
            <a:extLst>
              <a:ext uri="{FF2B5EF4-FFF2-40B4-BE49-F238E27FC236}">
                <a16:creationId xmlns:a16="http://schemas.microsoft.com/office/drawing/2014/main" xmlns="" id="{938A236C-9675-461C-9AD8-C1A8967C662A}"/>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21232972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584685" y="1766634"/>
            <a:ext cx="7630837" cy="2457450"/>
          </a:xfrm>
        </p:spPr>
        <p:txBody>
          <a:bodyPr/>
          <a:lstStyle/>
          <a:p>
            <a:r>
              <a:rPr dirty="0">
                <a:uFillTx/>
              </a:rPr>
              <a:t>Pulmonary Arterial Hypertension (PAH) Agents, Oral and Inhaled
</a:t>
            </a:r>
          </a:p>
        </p:txBody>
      </p:sp>
    </p:spTree>
    <p:extLst>
      <p:ext uri="{BB962C8B-B14F-4D97-AF65-F5344CB8AC3E}">
        <p14:creationId xmlns:p14="http://schemas.microsoft.com/office/powerpoint/2010/main" val="8243545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D67032-6E02-4BA3-9D51-2D13D0B1229A}"/>
              </a:ext>
            </a:extLst>
          </p:cNvPr>
          <p:cNvSpPr>
            <a:spLocks noGrp="1"/>
          </p:cNvSpPr>
          <p:nvPr>
            <p:ph type="title"/>
          </p:nvPr>
        </p:nvSpPr>
        <p:spPr>
          <a:xfrm>
            <a:off x="385763" y="304800"/>
            <a:ext cx="11298237" cy="1052512"/>
          </a:xfrm>
        </p:spPr>
        <p:txBody>
          <a:bodyPr/>
          <a:lstStyle/>
          <a:p>
            <a:r>
              <a:rPr lang="en-US" dirty="0">
                <a:uFillTx/>
              </a:rPr>
              <a:t>Pulmonary Arterial Hypertension (PAH) Agents, Oral and Inhaled</a:t>
            </a:r>
            <a:endParaRPr lang="en-US" dirty="0"/>
          </a:p>
        </p:txBody>
      </p:sp>
      <p:graphicFrame>
        <p:nvGraphicFramePr>
          <p:cNvPr id="6" name="Content Placeholder 5">
            <a:extLst>
              <a:ext uri="{FF2B5EF4-FFF2-40B4-BE49-F238E27FC236}">
                <a16:creationId xmlns:a16="http://schemas.microsoft.com/office/drawing/2014/main" xmlns="" id="{696D6741-C762-4932-901D-589704C1A38E}"/>
              </a:ext>
            </a:extLst>
          </p:cNvPr>
          <p:cNvGraphicFramePr>
            <a:graphicFrameLocks noGrp="1"/>
          </p:cNvGraphicFramePr>
          <p:nvPr>
            <p:ph idx="1"/>
            <p:extLst>
              <p:ext uri="{D42A27DB-BD31-4B8C-83A1-F6EECF244321}">
                <p14:modId xmlns:p14="http://schemas.microsoft.com/office/powerpoint/2010/main" val="1991362663"/>
              </p:ext>
            </p:extLst>
          </p:nvPr>
        </p:nvGraphicFramePr>
        <p:xfrm>
          <a:off x="128588" y="1357313"/>
          <a:ext cx="11958637" cy="4812842"/>
        </p:xfrm>
        <a:graphic>
          <a:graphicData uri="http://schemas.openxmlformats.org/drawingml/2006/table">
            <a:tbl>
              <a:tblPr firstRow="1" bandRow="1" bandCol="1">
                <a:tableStyleId>{5C22544A-7EE6-4342-B048-85BDC9FD1C3A}</a:tableStyleId>
              </a:tblPr>
              <a:tblGrid>
                <a:gridCol w="1614487">
                  <a:extLst>
                    <a:ext uri="{9D8B030D-6E8A-4147-A177-3AD203B41FA5}">
                      <a16:colId xmlns:a16="http://schemas.microsoft.com/office/drawing/2014/main" xmlns="" val="2336715262"/>
                    </a:ext>
                  </a:extLst>
                </a:gridCol>
                <a:gridCol w="1700213">
                  <a:extLst>
                    <a:ext uri="{9D8B030D-6E8A-4147-A177-3AD203B41FA5}">
                      <a16:colId xmlns:a16="http://schemas.microsoft.com/office/drawing/2014/main" xmlns="" val="3245494835"/>
                    </a:ext>
                  </a:extLst>
                </a:gridCol>
                <a:gridCol w="8643937">
                  <a:extLst>
                    <a:ext uri="{9D8B030D-6E8A-4147-A177-3AD203B41FA5}">
                      <a16:colId xmlns:a16="http://schemas.microsoft.com/office/drawing/2014/main" xmlns="" val="931344535"/>
                    </a:ext>
                  </a:extLst>
                </a:gridCol>
              </a:tblGrid>
              <a:tr h="268590">
                <a:tc>
                  <a:txBody>
                    <a:bodyPr/>
                    <a:lstStyle/>
                    <a:p>
                      <a:pPr marL="0" marR="0" algn="ctr">
                        <a:spcBef>
                          <a:spcPts val="200"/>
                        </a:spcBef>
                        <a:spcAft>
                          <a:spcPts val="200"/>
                        </a:spcAft>
                      </a:pPr>
                      <a:r>
                        <a:rPr lang="en-US" sz="1600" dirty="0">
                          <a:effectLst/>
                        </a:rPr>
                        <a:t>Drug</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a:txBody>
                    <a:bodyPr/>
                    <a:lstStyle/>
                    <a:p>
                      <a:pPr marL="0" marR="0" algn="ctr">
                        <a:spcBef>
                          <a:spcPts val="200"/>
                        </a:spcBef>
                        <a:spcAft>
                          <a:spcPts val="200"/>
                        </a:spcAft>
                      </a:pPr>
                      <a:r>
                        <a:rPr lang="en-US" sz="1600" dirty="0">
                          <a:effectLst/>
                        </a:rPr>
                        <a:t>Manufacturer</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a:txBody>
                    <a:bodyPr/>
                    <a:lstStyle/>
                    <a:p>
                      <a:pPr marL="0" marR="0" algn="ctr">
                        <a:spcBef>
                          <a:spcPts val="200"/>
                        </a:spcBef>
                        <a:spcAft>
                          <a:spcPts val="200"/>
                        </a:spcAft>
                      </a:pPr>
                      <a:r>
                        <a:rPr lang="en-US" sz="1600" dirty="0">
                          <a:effectLst/>
                        </a:rPr>
                        <a:t>Indication(s)</a:t>
                      </a:r>
                      <a:endParaRPr lang="en-US"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extLst>
                  <a:ext uri="{0D108BD9-81ED-4DB2-BD59-A6C34878D82A}">
                    <a16:rowId xmlns:a16="http://schemas.microsoft.com/office/drawing/2014/main" xmlns="" val="926811293"/>
                  </a:ext>
                </a:extLst>
              </a:tr>
              <a:tr h="243014">
                <a:tc gridSpan="3">
                  <a:txBody>
                    <a:bodyPr/>
                    <a:lstStyle/>
                    <a:p>
                      <a:pPr marL="0" marR="0" algn="ctr">
                        <a:spcBef>
                          <a:spcPts val="200"/>
                        </a:spcBef>
                        <a:spcAft>
                          <a:spcPts val="200"/>
                        </a:spcAft>
                      </a:pPr>
                      <a:r>
                        <a:rPr lang="en-US" sz="2000" b="1" dirty="0">
                          <a:solidFill>
                            <a:srgbClr val="000000"/>
                          </a:solidFill>
                          <a:effectLst/>
                        </a:rPr>
                        <a:t>Oral Agents</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14823625"/>
                  </a:ext>
                </a:extLst>
              </a:tr>
              <a:tr h="1022685">
                <a:tc>
                  <a:txBody>
                    <a:bodyPr/>
                    <a:lstStyle/>
                    <a:p>
                      <a:pPr marL="0" marR="0">
                        <a:spcBef>
                          <a:spcPts val="200"/>
                        </a:spcBef>
                        <a:spcAft>
                          <a:spcPts val="200"/>
                        </a:spcAft>
                      </a:pPr>
                      <a:r>
                        <a:rPr lang="en-US" sz="1600" b="0" dirty="0">
                          <a:solidFill>
                            <a:srgbClr val="000000"/>
                          </a:solidFill>
                          <a:effectLst/>
                        </a:rPr>
                        <a:t>ambrisentan (Letairis®)</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a:txBody>
                    <a:bodyPr/>
                    <a:lstStyle/>
                    <a:p>
                      <a:pPr marL="0" marR="0">
                        <a:spcBef>
                          <a:spcPts val="200"/>
                        </a:spcBef>
                        <a:spcAft>
                          <a:spcPts val="200"/>
                        </a:spcAft>
                      </a:pPr>
                      <a:r>
                        <a:rPr lang="en-US" sz="1600" b="0" dirty="0">
                          <a:solidFill>
                            <a:srgbClr val="000000"/>
                          </a:solidFill>
                          <a:effectLst/>
                          <a:highlight>
                            <a:srgbClr val="00FFFF"/>
                          </a:highlight>
                        </a:rPr>
                        <a:t>generic,</a:t>
                      </a:r>
                      <a:r>
                        <a:rPr lang="en-US" sz="1600" b="0" dirty="0">
                          <a:solidFill>
                            <a:srgbClr val="000000"/>
                          </a:solidFill>
                          <a:effectLst/>
                        </a:rPr>
                        <a:t> Gilead </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a:txBody>
                    <a:bodyPr/>
                    <a:lstStyle/>
                    <a:p>
                      <a:pPr marL="0" marR="0">
                        <a:spcBef>
                          <a:spcPts val="200"/>
                        </a:spcBef>
                        <a:spcAft>
                          <a:spcPts val="200"/>
                        </a:spcAft>
                      </a:pPr>
                      <a:r>
                        <a:rPr lang="en-US" sz="1600" b="0" dirty="0">
                          <a:solidFill>
                            <a:srgbClr val="000000"/>
                          </a:solidFill>
                          <a:effectLst/>
                        </a:rPr>
                        <a:t>Treatment of pulmonary arterial hypertension (World Health Organization [WHO] Group I) to improve exercise ability and delay clinical worsening </a:t>
                      </a:r>
                    </a:p>
                    <a:p>
                      <a:pPr marL="0" marR="0">
                        <a:spcBef>
                          <a:spcPts val="200"/>
                        </a:spcBef>
                        <a:spcAft>
                          <a:spcPts val="200"/>
                        </a:spcAft>
                      </a:pPr>
                      <a:r>
                        <a:rPr lang="en-US" sz="1600" b="0" dirty="0">
                          <a:solidFill>
                            <a:srgbClr val="000000"/>
                          </a:solidFill>
                          <a:effectLst/>
                        </a:rPr>
                        <a:t>In combination with tadalafil to reduce the risks of disease progression and hospitalization for worsening PAH, and to improve exercise ability</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extLst>
                  <a:ext uri="{0D108BD9-81ED-4DB2-BD59-A6C34878D82A}">
                    <a16:rowId xmlns:a16="http://schemas.microsoft.com/office/drawing/2014/main" xmlns="" val="4068321409"/>
                  </a:ext>
                </a:extLst>
              </a:tr>
              <a:tr h="1215072">
                <a:tc>
                  <a:txBody>
                    <a:bodyPr/>
                    <a:lstStyle/>
                    <a:p>
                      <a:pPr marL="0" marR="0">
                        <a:spcBef>
                          <a:spcPts val="200"/>
                        </a:spcBef>
                        <a:spcAft>
                          <a:spcPts val="200"/>
                        </a:spcAft>
                      </a:pPr>
                      <a:r>
                        <a:rPr lang="en-US" sz="1600" b="0" dirty="0">
                          <a:solidFill>
                            <a:srgbClr val="000000"/>
                          </a:solidFill>
                          <a:effectLst/>
                        </a:rPr>
                        <a:t>bosentan (Tracleer®)</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a:txBody>
                    <a:bodyPr/>
                    <a:lstStyle/>
                    <a:p>
                      <a:pPr marL="0" marR="0">
                        <a:spcBef>
                          <a:spcPts val="200"/>
                        </a:spcBef>
                        <a:spcAft>
                          <a:spcPts val="200"/>
                        </a:spcAft>
                      </a:pPr>
                      <a:r>
                        <a:rPr lang="en-US" sz="1600" b="0" dirty="0">
                          <a:solidFill>
                            <a:srgbClr val="000000"/>
                          </a:solidFill>
                          <a:effectLst/>
                          <a:highlight>
                            <a:srgbClr val="00FFFF"/>
                          </a:highlight>
                        </a:rPr>
                        <a:t>generic,</a:t>
                      </a:r>
                      <a:r>
                        <a:rPr lang="en-US" sz="1600" b="0" dirty="0">
                          <a:solidFill>
                            <a:srgbClr val="000000"/>
                          </a:solidFill>
                          <a:effectLst/>
                        </a:rPr>
                        <a:t> Actelion</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a:txBody>
                    <a:bodyPr/>
                    <a:lstStyle/>
                    <a:p>
                      <a:pPr marL="0" marR="0">
                        <a:spcBef>
                          <a:spcPts val="0"/>
                        </a:spcBef>
                        <a:spcAft>
                          <a:spcPts val="0"/>
                        </a:spcAft>
                      </a:pPr>
                      <a:r>
                        <a:rPr lang="en-US" sz="1600" b="0" dirty="0">
                          <a:solidFill>
                            <a:srgbClr val="000000"/>
                          </a:solidFill>
                          <a:effectLst/>
                        </a:rPr>
                        <a:t>Treatment of pulmonary arterial hypertension (WHO Group I) in patients with WHO Class II to IV symptoms, to improve exercise ability and decrease clinical worsening </a:t>
                      </a:r>
                    </a:p>
                    <a:p>
                      <a:pPr marL="0" marR="0">
                        <a:spcBef>
                          <a:spcPts val="0"/>
                        </a:spcBef>
                        <a:spcAft>
                          <a:spcPts val="0"/>
                        </a:spcAft>
                      </a:pPr>
                      <a:r>
                        <a:rPr lang="en-US" sz="1600" b="0" dirty="0">
                          <a:solidFill>
                            <a:srgbClr val="000000"/>
                          </a:solidFill>
                          <a:effectLst/>
                        </a:rPr>
                        <a:t>Treatment of idiopathic or congenital PAH to improve pulmonary vascular resistance (PVR) in pediatric patients age 3 years and older which is expected to result in an improvement in exercise ability</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extLst>
                  <a:ext uri="{0D108BD9-81ED-4DB2-BD59-A6C34878D82A}">
                    <a16:rowId xmlns:a16="http://schemas.microsoft.com/office/drawing/2014/main" xmlns="" val="3267963998"/>
                  </a:ext>
                </a:extLst>
              </a:tr>
              <a:tr h="732520">
                <a:tc>
                  <a:txBody>
                    <a:bodyPr/>
                    <a:lstStyle/>
                    <a:p>
                      <a:pPr marL="0" marR="0">
                        <a:spcBef>
                          <a:spcPts val="200"/>
                        </a:spcBef>
                        <a:spcAft>
                          <a:spcPts val="200"/>
                        </a:spcAft>
                      </a:pPr>
                      <a:r>
                        <a:rPr lang="en-US" sz="1600" b="0" dirty="0">
                          <a:solidFill>
                            <a:srgbClr val="000000"/>
                          </a:solidFill>
                          <a:effectLst/>
                        </a:rPr>
                        <a:t>macitentan (Opsumit®)</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a:txBody>
                    <a:bodyPr/>
                    <a:lstStyle/>
                    <a:p>
                      <a:pPr marL="0" marR="0">
                        <a:spcBef>
                          <a:spcPts val="200"/>
                        </a:spcBef>
                        <a:spcAft>
                          <a:spcPts val="200"/>
                        </a:spcAft>
                      </a:pPr>
                      <a:r>
                        <a:rPr lang="en-US" sz="1600" b="0" dirty="0">
                          <a:solidFill>
                            <a:srgbClr val="000000"/>
                          </a:solidFill>
                          <a:effectLst/>
                        </a:rPr>
                        <a:t>Actelion</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a:txBody>
                    <a:bodyPr/>
                    <a:lstStyle/>
                    <a:p>
                      <a:pPr marL="0" marR="0">
                        <a:spcBef>
                          <a:spcPts val="200"/>
                        </a:spcBef>
                        <a:spcAft>
                          <a:spcPts val="200"/>
                        </a:spcAft>
                      </a:pPr>
                      <a:r>
                        <a:rPr lang="en-US" sz="1600" b="0" dirty="0">
                          <a:solidFill>
                            <a:srgbClr val="000000"/>
                          </a:solidFill>
                          <a:effectLst/>
                        </a:rPr>
                        <a:t>Treatment of pulmonary arterial hypertension (WHO Group I) to delay disease progression which includes death, initiation of intravenous (IV) or subcutaneous (SC) prostanoids, or clinical worsening; Opsumit also reduced hospitalization for PAH</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extLst>
                  <a:ext uri="{0D108BD9-81ED-4DB2-BD59-A6C34878D82A}">
                    <a16:rowId xmlns:a16="http://schemas.microsoft.com/office/drawing/2014/main" xmlns="" val="4024396060"/>
                  </a:ext>
                </a:extLst>
              </a:tr>
              <a:tr h="1265700">
                <a:tc>
                  <a:txBody>
                    <a:bodyPr/>
                    <a:lstStyle/>
                    <a:p>
                      <a:pPr marL="0" marR="0">
                        <a:spcBef>
                          <a:spcPts val="200"/>
                        </a:spcBef>
                        <a:spcAft>
                          <a:spcPts val="200"/>
                        </a:spcAft>
                      </a:pPr>
                      <a:r>
                        <a:rPr lang="en-US" sz="1600" b="0" dirty="0">
                          <a:solidFill>
                            <a:srgbClr val="000000"/>
                          </a:solidFill>
                          <a:effectLst/>
                        </a:rPr>
                        <a:t>riociguat</a:t>
                      </a:r>
                      <a:br>
                        <a:rPr lang="en-US" sz="1600" b="0" dirty="0">
                          <a:solidFill>
                            <a:srgbClr val="000000"/>
                          </a:solidFill>
                          <a:effectLst/>
                        </a:rPr>
                      </a:br>
                      <a:r>
                        <a:rPr lang="en-US" sz="1600" b="0" dirty="0">
                          <a:solidFill>
                            <a:srgbClr val="000000"/>
                          </a:solidFill>
                          <a:effectLst/>
                        </a:rPr>
                        <a:t>(Adempas®)</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a:txBody>
                    <a:bodyPr/>
                    <a:lstStyle/>
                    <a:p>
                      <a:pPr marL="0" marR="0">
                        <a:spcBef>
                          <a:spcPts val="200"/>
                        </a:spcBef>
                        <a:spcAft>
                          <a:spcPts val="200"/>
                        </a:spcAft>
                      </a:pPr>
                      <a:r>
                        <a:rPr lang="en-US" sz="1600" b="0" dirty="0">
                          <a:solidFill>
                            <a:srgbClr val="000000"/>
                          </a:solidFill>
                          <a:effectLst/>
                        </a:rPr>
                        <a:t>Bayer</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tc>
                  <a:txBody>
                    <a:bodyPr/>
                    <a:lstStyle/>
                    <a:p>
                      <a:pPr marL="0" marR="0">
                        <a:spcBef>
                          <a:spcPts val="200"/>
                        </a:spcBef>
                        <a:spcAft>
                          <a:spcPts val="200"/>
                        </a:spcAft>
                      </a:pPr>
                      <a:r>
                        <a:rPr lang="en-US" sz="1600" b="0" dirty="0">
                          <a:solidFill>
                            <a:srgbClr val="000000"/>
                          </a:solidFill>
                          <a:effectLst/>
                        </a:rPr>
                        <a:t>Persistent/recurrent chronic thromboembolic pulmonary hypertension (CTEPH) (WHO Group IV) after surgical treatment or inoperable CTEPH to improve exercise capacity and WHO functional class</a:t>
                      </a:r>
                    </a:p>
                    <a:p>
                      <a:pPr marL="0" marR="0">
                        <a:spcBef>
                          <a:spcPts val="200"/>
                        </a:spcBef>
                        <a:spcAft>
                          <a:spcPts val="200"/>
                        </a:spcAft>
                      </a:pPr>
                      <a:r>
                        <a:rPr lang="en-US" sz="1600" b="0" dirty="0">
                          <a:solidFill>
                            <a:srgbClr val="000000"/>
                          </a:solidFill>
                          <a:effectLst/>
                        </a:rPr>
                        <a:t>Pulmonary arterial hypertension (WHO Group I) to improve exercise capacity, improve WHO functional class and to delay clinical worsening</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tc>
                <a:extLst>
                  <a:ext uri="{0D108BD9-81ED-4DB2-BD59-A6C34878D82A}">
                    <a16:rowId xmlns:a16="http://schemas.microsoft.com/office/drawing/2014/main" xmlns="" val="2767667697"/>
                  </a:ext>
                </a:extLst>
              </a:tr>
            </a:tbl>
          </a:graphicData>
        </a:graphic>
      </p:graphicFrame>
      <p:sp>
        <p:nvSpPr>
          <p:cNvPr id="4" name="Slide Number Placeholder 3">
            <a:extLst>
              <a:ext uri="{FF2B5EF4-FFF2-40B4-BE49-F238E27FC236}">
                <a16:creationId xmlns:a16="http://schemas.microsoft.com/office/drawing/2014/main" xmlns="" id="{A021BB97-10C1-4FD6-9C59-FABAAD464BE9}"/>
              </a:ext>
            </a:extLst>
          </p:cNvPr>
          <p:cNvSpPr>
            <a:spLocks noGrp="1"/>
          </p:cNvSpPr>
          <p:nvPr>
            <p:ph type="sldNum" sz="quarter" idx="4"/>
          </p:nvPr>
        </p:nvSpPr>
        <p:spPr/>
        <p:txBody>
          <a:bodyPr/>
          <a:lstStyle/>
          <a:p>
            <a:fld id="{FF445594-FFE8-4E90-934C-EFF530110A38}" type="slidenum">
              <a:rPr lang="en-US" smtClean="0">
                <a:uFillTx/>
              </a:rPr>
              <a:pPr/>
              <a:t>138</a:t>
            </a:fld>
            <a:endParaRPr lang="en-US" dirty="0">
              <a:uFillTx/>
            </a:endParaRPr>
          </a:p>
        </p:txBody>
      </p:sp>
      <p:sp>
        <p:nvSpPr>
          <p:cNvPr id="5" name="Footer Placeholder 4">
            <a:extLst>
              <a:ext uri="{FF2B5EF4-FFF2-40B4-BE49-F238E27FC236}">
                <a16:creationId xmlns:a16="http://schemas.microsoft.com/office/drawing/2014/main" xmlns="" id="{0A697B8D-2693-41B9-A20C-9B948152EE06}"/>
              </a:ext>
            </a:extLst>
          </p:cNvPr>
          <p:cNvSpPr>
            <a:spLocks noGrp="1"/>
          </p:cNvSpPr>
          <p:nvPr>
            <p:ph type="ftr" sz="quarter" idx="3"/>
          </p:nvPr>
        </p:nvSpPr>
        <p:spPr>
          <a:xfrm>
            <a:off x="0" y="6000750"/>
            <a:ext cx="12192000" cy="577219"/>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7" name="Rectangle 1">
            <a:extLst>
              <a:ext uri="{FF2B5EF4-FFF2-40B4-BE49-F238E27FC236}">
                <a16:creationId xmlns:a16="http://schemas.microsoft.com/office/drawing/2014/main" xmlns="" id="{6AB5BBF9-C23C-4346-B020-B5ABCE8CD2A3}"/>
              </a:ext>
            </a:extLst>
          </p:cNvPr>
          <p:cNvSpPr>
            <a:spLocks noChangeArrowheads="1"/>
          </p:cNvSpPr>
          <p:nvPr/>
        </p:nvSpPr>
        <p:spPr bwMode="auto">
          <a:xfrm>
            <a:off x="-13286119" y="0"/>
            <a:ext cx="3836248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1926236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BB03C1-E8B1-4475-8E8F-BE28844121D5}"/>
              </a:ext>
            </a:extLst>
          </p:cNvPr>
          <p:cNvSpPr>
            <a:spLocks noGrp="1"/>
          </p:cNvSpPr>
          <p:nvPr>
            <p:ph type="title"/>
          </p:nvPr>
        </p:nvSpPr>
        <p:spPr/>
        <p:txBody>
          <a:bodyPr/>
          <a:lstStyle/>
          <a:p>
            <a:r>
              <a:rPr lang="en-US" dirty="0">
                <a:uFillTx/>
              </a:rPr>
              <a:t>Pulmonary Arterial Hypertension (PAH) Agents, Oral and Inhaled</a:t>
            </a:r>
            <a:endParaRPr lang="en-US" dirty="0"/>
          </a:p>
        </p:txBody>
      </p:sp>
      <p:graphicFrame>
        <p:nvGraphicFramePr>
          <p:cNvPr id="6" name="Content Placeholder 5">
            <a:extLst>
              <a:ext uri="{FF2B5EF4-FFF2-40B4-BE49-F238E27FC236}">
                <a16:creationId xmlns:a16="http://schemas.microsoft.com/office/drawing/2014/main" xmlns="" id="{949BF0B2-2046-46D8-9BCE-E757A7A7FC51}"/>
              </a:ext>
            </a:extLst>
          </p:cNvPr>
          <p:cNvGraphicFramePr>
            <a:graphicFrameLocks noGrp="1"/>
          </p:cNvGraphicFramePr>
          <p:nvPr>
            <p:ph idx="1"/>
            <p:extLst>
              <p:ext uri="{D42A27DB-BD31-4B8C-83A1-F6EECF244321}">
                <p14:modId xmlns:p14="http://schemas.microsoft.com/office/powerpoint/2010/main" val="865331101"/>
              </p:ext>
            </p:extLst>
          </p:nvPr>
        </p:nvGraphicFramePr>
        <p:xfrm>
          <a:off x="338931" y="1614175"/>
          <a:ext cx="11615740" cy="4463410"/>
        </p:xfrm>
        <a:graphic>
          <a:graphicData uri="http://schemas.openxmlformats.org/drawingml/2006/table">
            <a:tbl>
              <a:tblPr firstRow="1" bandRow="1" bandCol="1">
                <a:tableStyleId>{5C22544A-7EE6-4342-B048-85BDC9FD1C3A}</a:tableStyleId>
              </a:tblPr>
              <a:tblGrid>
                <a:gridCol w="1704182">
                  <a:extLst>
                    <a:ext uri="{9D8B030D-6E8A-4147-A177-3AD203B41FA5}">
                      <a16:colId xmlns:a16="http://schemas.microsoft.com/office/drawing/2014/main" xmlns="" val="1760378362"/>
                    </a:ext>
                  </a:extLst>
                </a:gridCol>
                <a:gridCol w="1241146">
                  <a:extLst>
                    <a:ext uri="{9D8B030D-6E8A-4147-A177-3AD203B41FA5}">
                      <a16:colId xmlns:a16="http://schemas.microsoft.com/office/drawing/2014/main" xmlns="" val="288000681"/>
                    </a:ext>
                  </a:extLst>
                </a:gridCol>
                <a:gridCol w="8670412">
                  <a:extLst>
                    <a:ext uri="{9D8B030D-6E8A-4147-A177-3AD203B41FA5}">
                      <a16:colId xmlns:a16="http://schemas.microsoft.com/office/drawing/2014/main" xmlns="" val="782204301"/>
                    </a:ext>
                  </a:extLst>
                </a:gridCol>
              </a:tblGrid>
              <a:tr h="508709">
                <a:tc>
                  <a:txBody>
                    <a:bodyPr/>
                    <a:lstStyle/>
                    <a:p>
                      <a:pPr marL="0" marR="0">
                        <a:spcBef>
                          <a:spcPts val="200"/>
                        </a:spcBef>
                        <a:spcAft>
                          <a:spcPts val="200"/>
                        </a:spcAft>
                      </a:pPr>
                      <a:r>
                        <a:rPr lang="en-US" sz="1600" b="0" dirty="0">
                          <a:solidFill>
                            <a:srgbClr val="000000"/>
                          </a:solidFill>
                          <a:effectLst/>
                        </a:rPr>
                        <a:t>selexipag</a:t>
                      </a:r>
                    </a:p>
                    <a:p>
                      <a:pPr marL="0" marR="0">
                        <a:spcBef>
                          <a:spcPts val="200"/>
                        </a:spcBef>
                        <a:spcAft>
                          <a:spcPts val="200"/>
                        </a:spcAft>
                      </a:pPr>
                      <a:r>
                        <a:rPr lang="en-US" sz="1600" b="0" dirty="0">
                          <a:solidFill>
                            <a:srgbClr val="000000"/>
                          </a:solidFill>
                          <a:effectLst/>
                        </a:rPr>
                        <a:t>(Uptravi®)</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pPr marL="0" marR="0">
                        <a:spcBef>
                          <a:spcPts val="200"/>
                        </a:spcBef>
                        <a:spcAft>
                          <a:spcPts val="200"/>
                        </a:spcAft>
                      </a:pPr>
                      <a:r>
                        <a:rPr lang="en-US" sz="1600" b="0" dirty="0">
                          <a:solidFill>
                            <a:srgbClr val="000000"/>
                          </a:solidFill>
                          <a:effectLst/>
                        </a:rPr>
                        <a:t>Actelion</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pPr marL="0" marR="0">
                        <a:spcBef>
                          <a:spcPts val="200"/>
                        </a:spcBef>
                        <a:spcAft>
                          <a:spcPts val="200"/>
                        </a:spcAft>
                      </a:pPr>
                      <a:r>
                        <a:rPr lang="en-US" sz="1600" b="0" dirty="0">
                          <a:solidFill>
                            <a:srgbClr val="000000"/>
                          </a:solidFill>
                          <a:effectLst/>
                        </a:rPr>
                        <a:t>Treatment of pulmonary arterial hypertension (WHO Group I) to delay disease progression and reduce the risk of hospitalization for PAH</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extLst>
                  <a:ext uri="{0D108BD9-81ED-4DB2-BD59-A6C34878D82A}">
                    <a16:rowId xmlns:a16="http://schemas.microsoft.com/office/drawing/2014/main" xmlns="" val="3852824497"/>
                  </a:ext>
                </a:extLst>
              </a:tr>
              <a:tr h="653683">
                <a:tc>
                  <a:txBody>
                    <a:bodyPr/>
                    <a:lstStyle/>
                    <a:p>
                      <a:pPr marL="0" marR="0">
                        <a:spcBef>
                          <a:spcPts val="200"/>
                        </a:spcBef>
                        <a:spcAft>
                          <a:spcPts val="200"/>
                        </a:spcAft>
                      </a:pPr>
                      <a:r>
                        <a:rPr lang="en-US" sz="1600" dirty="0">
                          <a:solidFill>
                            <a:srgbClr val="000000"/>
                          </a:solidFill>
                          <a:effectLst/>
                        </a:rPr>
                        <a:t>sildenafil </a:t>
                      </a:r>
                    </a:p>
                    <a:p>
                      <a:pPr marL="0" marR="0">
                        <a:spcBef>
                          <a:spcPts val="200"/>
                        </a:spcBef>
                        <a:spcAft>
                          <a:spcPts val="200"/>
                        </a:spcAft>
                      </a:pPr>
                      <a:r>
                        <a:rPr lang="en-US" sz="1600" dirty="0">
                          <a:solidFill>
                            <a:srgbClr val="000000"/>
                          </a:solidFill>
                          <a:effectLst/>
                        </a:rPr>
                        <a:t>(Revatio®)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pPr marL="0" marR="0">
                        <a:spcBef>
                          <a:spcPts val="200"/>
                        </a:spcBef>
                        <a:spcAft>
                          <a:spcPts val="200"/>
                        </a:spcAft>
                      </a:pPr>
                      <a:r>
                        <a:rPr lang="en-US" sz="1600" dirty="0">
                          <a:solidFill>
                            <a:srgbClr val="000000"/>
                          </a:solidFill>
                          <a:effectLst/>
                        </a:rPr>
                        <a:t>generic, Pfizer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pPr marL="0" marR="0">
                        <a:spcBef>
                          <a:spcPts val="200"/>
                        </a:spcBef>
                        <a:spcAft>
                          <a:spcPts val="200"/>
                        </a:spcAft>
                      </a:pPr>
                      <a:r>
                        <a:rPr lang="en-US" sz="1600" dirty="0">
                          <a:solidFill>
                            <a:srgbClr val="000000"/>
                          </a:solidFill>
                          <a:effectLst/>
                        </a:rPr>
                        <a:t>Treatment of pulmonary arterial hypertension (WHO Group I) to improve exercise ability and delay clinical worsening</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extLst>
                  <a:ext uri="{0D108BD9-81ED-4DB2-BD59-A6C34878D82A}">
                    <a16:rowId xmlns:a16="http://schemas.microsoft.com/office/drawing/2014/main" xmlns="" val="2607117742"/>
                  </a:ext>
                </a:extLst>
              </a:tr>
              <a:tr h="747067">
                <a:tc>
                  <a:txBody>
                    <a:bodyPr/>
                    <a:lstStyle/>
                    <a:p>
                      <a:pPr marL="0" marR="0">
                        <a:spcBef>
                          <a:spcPts val="200"/>
                        </a:spcBef>
                        <a:spcAft>
                          <a:spcPts val="200"/>
                        </a:spcAft>
                      </a:pPr>
                      <a:r>
                        <a:rPr lang="en-US" sz="1600" dirty="0">
                          <a:solidFill>
                            <a:srgbClr val="000000"/>
                          </a:solidFill>
                          <a:effectLst/>
                        </a:rPr>
                        <a:t>tadalafil </a:t>
                      </a:r>
                    </a:p>
                    <a:p>
                      <a:pPr marL="0" marR="0">
                        <a:spcBef>
                          <a:spcPts val="200"/>
                        </a:spcBef>
                        <a:spcAft>
                          <a:spcPts val="200"/>
                        </a:spcAft>
                      </a:pPr>
                      <a:r>
                        <a:rPr lang="en-US" sz="1600" dirty="0">
                          <a:solidFill>
                            <a:srgbClr val="000000"/>
                          </a:solidFill>
                          <a:effectLst/>
                        </a:rPr>
                        <a:t>(Adcirca®)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pPr marL="0" marR="0">
                        <a:spcBef>
                          <a:spcPts val="200"/>
                        </a:spcBef>
                        <a:spcAft>
                          <a:spcPts val="200"/>
                        </a:spcAft>
                      </a:pPr>
                      <a:r>
                        <a:rPr lang="en-US" sz="1600" dirty="0">
                          <a:solidFill>
                            <a:srgbClr val="000000"/>
                          </a:solidFill>
                          <a:effectLst/>
                          <a:highlight>
                            <a:srgbClr val="00FFFF"/>
                          </a:highlight>
                        </a:rPr>
                        <a:t>generic,</a:t>
                      </a:r>
                      <a:r>
                        <a:rPr lang="en-US" sz="1600" dirty="0">
                          <a:solidFill>
                            <a:srgbClr val="000000"/>
                          </a:solidFill>
                          <a:effectLst/>
                        </a:rPr>
                        <a:t> Eli Lilly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pPr marL="0" marR="0">
                        <a:spcBef>
                          <a:spcPts val="200"/>
                        </a:spcBef>
                        <a:spcAft>
                          <a:spcPts val="200"/>
                        </a:spcAft>
                      </a:pPr>
                      <a:r>
                        <a:rPr lang="en-US" sz="1600" dirty="0">
                          <a:solidFill>
                            <a:srgbClr val="000000"/>
                          </a:solidFill>
                          <a:effectLst/>
                        </a:rPr>
                        <a:t>Treatment of pulmonary arterial hypertension (WHO Group I) to improve exercise ability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extLst>
                  <a:ext uri="{0D108BD9-81ED-4DB2-BD59-A6C34878D82A}">
                    <a16:rowId xmlns:a16="http://schemas.microsoft.com/office/drawing/2014/main" xmlns="" val="131354302"/>
                  </a:ext>
                </a:extLst>
              </a:tr>
              <a:tr h="840450">
                <a:tc>
                  <a:txBody>
                    <a:bodyPr/>
                    <a:lstStyle/>
                    <a:p>
                      <a:pPr marL="0" marR="0">
                        <a:spcBef>
                          <a:spcPts val="200"/>
                        </a:spcBef>
                        <a:spcAft>
                          <a:spcPts val="200"/>
                        </a:spcAft>
                      </a:pPr>
                      <a:r>
                        <a:rPr lang="en-US" sz="1600" dirty="0">
                          <a:solidFill>
                            <a:srgbClr val="000000"/>
                          </a:solidFill>
                          <a:effectLst/>
                        </a:rPr>
                        <a:t>treprostinil (Orenitram®)</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pPr marL="0" marR="0">
                        <a:spcBef>
                          <a:spcPts val="200"/>
                        </a:spcBef>
                        <a:spcAft>
                          <a:spcPts val="200"/>
                        </a:spcAft>
                      </a:pPr>
                      <a:r>
                        <a:rPr lang="en-US" sz="1600" dirty="0">
                          <a:solidFill>
                            <a:srgbClr val="000000"/>
                          </a:solidFill>
                          <a:effectLst/>
                        </a:rPr>
                        <a:t>United Therapeutics</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pPr marL="0" marR="0">
                        <a:spcBef>
                          <a:spcPts val="200"/>
                        </a:spcBef>
                        <a:spcAft>
                          <a:spcPts val="200"/>
                        </a:spcAft>
                      </a:pPr>
                      <a:r>
                        <a:rPr lang="en-US" sz="1600" dirty="0">
                          <a:solidFill>
                            <a:srgbClr val="000000"/>
                          </a:solidFill>
                          <a:effectLst/>
                        </a:rPr>
                        <a:t>Treatment of pulmonary arterial hypertension (WHO Group I) to </a:t>
                      </a:r>
                      <a:r>
                        <a:rPr lang="en-US" sz="1600" dirty="0">
                          <a:solidFill>
                            <a:srgbClr val="000000"/>
                          </a:solidFill>
                          <a:effectLst/>
                          <a:highlight>
                            <a:srgbClr val="00FFFF"/>
                          </a:highlight>
                        </a:rPr>
                        <a:t>delay disease progression</a:t>
                      </a:r>
                      <a:r>
                        <a:rPr lang="en-US" sz="1600" dirty="0">
                          <a:solidFill>
                            <a:srgbClr val="000000"/>
                          </a:solidFill>
                          <a:effectLst/>
                        </a:rPr>
                        <a:t> and to improve exercise capacity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extLst>
                  <a:ext uri="{0D108BD9-81ED-4DB2-BD59-A6C34878D82A}">
                    <a16:rowId xmlns:a16="http://schemas.microsoft.com/office/drawing/2014/main" xmlns="" val="3965187972"/>
                  </a:ext>
                </a:extLst>
              </a:tr>
              <a:tr h="230359">
                <a:tc gridSpan="3">
                  <a:txBody>
                    <a:bodyPr/>
                    <a:lstStyle/>
                    <a:p>
                      <a:pPr marL="0" marR="0" algn="ctr">
                        <a:spcBef>
                          <a:spcPts val="200"/>
                        </a:spcBef>
                        <a:spcAft>
                          <a:spcPts val="200"/>
                        </a:spcAft>
                      </a:pPr>
                      <a:r>
                        <a:rPr lang="en-US" sz="2000" b="1" dirty="0">
                          <a:solidFill>
                            <a:srgbClr val="000000"/>
                          </a:solidFill>
                          <a:effectLst/>
                        </a:rPr>
                        <a:t>Inhalation Agents</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074111448"/>
                  </a:ext>
                </a:extLst>
              </a:tr>
              <a:tr h="508709">
                <a:tc>
                  <a:txBody>
                    <a:bodyPr/>
                    <a:lstStyle/>
                    <a:p>
                      <a:pPr marL="0" marR="0">
                        <a:spcBef>
                          <a:spcPts val="200"/>
                        </a:spcBef>
                        <a:spcAft>
                          <a:spcPts val="200"/>
                        </a:spcAft>
                      </a:pPr>
                      <a:r>
                        <a:rPr lang="en-US" sz="1600" dirty="0">
                          <a:solidFill>
                            <a:srgbClr val="000000"/>
                          </a:solidFill>
                          <a:effectLst/>
                        </a:rPr>
                        <a:t>iloprost </a:t>
                      </a:r>
                    </a:p>
                    <a:p>
                      <a:pPr marL="0" marR="0">
                        <a:spcBef>
                          <a:spcPts val="200"/>
                        </a:spcBef>
                        <a:spcAft>
                          <a:spcPts val="200"/>
                        </a:spcAft>
                      </a:pPr>
                      <a:r>
                        <a:rPr lang="en-US" sz="1600" dirty="0">
                          <a:solidFill>
                            <a:srgbClr val="000000"/>
                          </a:solidFill>
                          <a:effectLst/>
                        </a:rPr>
                        <a:t>(Ventavis®)</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pPr marL="0" marR="0">
                        <a:spcBef>
                          <a:spcPts val="200"/>
                        </a:spcBef>
                        <a:spcAft>
                          <a:spcPts val="200"/>
                        </a:spcAft>
                      </a:pPr>
                      <a:r>
                        <a:rPr lang="en-US" sz="1600" dirty="0">
                          <a:solidFill>
                            <a:srgbClr val="000000"/>
                          </a:solidFill>
                          <a:effectLst/>
                        </a:rPr>
                        <a:t>Actelion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r>
                        <a:rPr lang="en-US" sz="1600" dirty="0">
                          <a:solidFill>
                            <a:srgbClr val="000000"/>
                          </a:solidFill>
                          <a:effectLst/>
                        </a:rPr>
                        <a:t>Treatment of pulmonary arterial hypertension (WHO Group I) to improve a composite endpoint consisting of exercise tolerance, symptoms (NYHA Class), and lack of deterioration</a:t>
                      </a:r>
                      <a:endParaRPr lang="en-US" sz="1600" dirty="0">
                        <a:solidFill>
                          <a:srgbClr val="000000"/>
                        </a:solidFill>
                      </a:endParaRPr>
                    </a:p>
                  </a:txBody>
                  <a:tcPr marL="9430" marR="9430" marT="0" marB="0">
                    <a:solidFill>
                      <a:schemeClr val="accent5">
                        <a:lumMod val="60000"/>
                        <a:lumOff val="40000"/>
                      </a:schemeClr>
                    </a:solidFill>
                  </a:tcPr>
                </a:tc>
                <a:extLst>
                  <a:ext uri="{0D108BD9-81ED-4DB2-BD59-A6C34878D82A}">
                    <a16:rowId xmlns:a16="http://schemas.microsoft.com/office/drawing/2014/main" xmlns="" val="1144111593"/>
                  </a:ext>
                </a:extLst>
              </a:tr>
              <a:tr h="840450">
                <a:tc>
                  <a:txBody>
                    <a:bodyPr/>
                    <a:lstStyle/>
                    <a:p>
                      <a:pPr marL="0" marR="0">
                        <a:spcBef>
                          <a:spcPts val="200"/>
                        </a:spcBef>
                        <a:spcAft>
                          <a:spcPts val="200"/>
                        </a:spcAft>
                      </a:pPr>
                      <a:r>
                        <a:rPr lang="en-US" sz="1600" dirty="0">
                          <a:solidFill>
                            <a:srgbClr val="000000"/>
                          </a:solidFill>
                          <a:effectLst/>
                        </a:rPr>
                        <a:t>treprostinil (Tyvaso®)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pPr marL="0" marR="0">
                        <a:spcBef>
                          <a:spcPts val="200"/>
                        </a:spcBef>
                        <a:spcAft>
                          <a:spcPts val="200"/>
                        </a:spcAft>
                      </a:pPr>
                      <a:r>
                        <a:rPr lang="en-US" sz="1600" dirty="0">
                          <a:solidFill>
                            <a:srgbClr val="000000"/>
                          </a:solidFill>
                          <a:effectLst/>
                        </a:rPr>
                        <a:t>United Therapeutics</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solidFill>
                      <a:schemeClr val="accent5">
                        <a:lumMod val="60000"/>
                        <a:lumOff val="40000"/>
                      </a:schemeClr>
                    </a:solidFill>
                  </a:tcPr>
                </a:tc>
                <a:tc>
                  <a:txBody>
                    <a:bodyPr/>
                    <a:lstStyle/>
                    <a:p>
                      <a:r>
                        <a:rPr lang="en-US" sz="1600" dirty="0">
                          <a:solidFill>
                            <a:srgbClr val="000000"/>
                          </a:solidFill>
                          <a:effectLst/>
                        </a:rPr>
                        <a:t>Treatment of pulmonary arterial hypertension (WHO Group I) to increase exercise ability</a:t>
                      </a:r>
                    </a:p>
                    <a:p>
                      <a:endParaRPr lang="en-US" sz="1600" dirty="0">
                        <a:solidFill>
                          <a:srgbClr val="000000"/>
                        </a:solidFill>
                      </a:endParaRPr>
                    </a:p>
                  </a:txBody>
                  <a:tcPr marL="9430" marR="9430" marT="0" marB="0">
                    <a:solidFill>
                      <a:schemeClr val="accent5">
                        <a:lumMod val="60000"/>
                        <a:lumOff val="40000"/>
                      </a:schemeClr>
                    </a:solidFill>
                  </a:tcPr>
                </a:tc>
                <a:extLst>
                  <a:ext uri="{0D108BD9-81ED-4DB2-BD59-A6C34878D82A}">
                    <a16:rowId xmlns:a16="http://schemas.microsoft.com/office/drawing/2014/main" xmlns="" val="301107802"/>
                  </a:ext>
                </a:extLst>
              </a:tr>
            </a:tbl>
          </a:graphicData>
        </a:graphic>
      </p:graphicFrame>
      <p:sp>
        <p:nvSpPr>
          <p:cNvPr id="4" name="Slide Number Placeholder 3">
            <a:extLst>
              <a:ext uri="{FF2B5EF4-FFF2-40B4-BE49-F238E27FC236}">
                <a16:creationId xmlns:a16="http://schemas.microsoft.com/office/drawing/2014/main" xmlns="" id="{0EB7BA51-E395-4224-A422-C6311A4D0C7C}"/>
              </a:ext>
            </a:extLst>
          </p:cNvPr>
          <p:cNvSpPr>
            <a:spLocks noGrp="1"/>
          </p:cNvSpPr>
          <p:nvPr>
            <p:ph type="sldNum" sz="quarter" idx="4"/>
          </p:nvPr>
        </p:nvSpPr>
        <p:spPr/>
        <p:txBody>
          <a:bodyPr/>
          <a:lstStyle/>
          <a:p>
            <a:fld id="{FF445594-FFE8-4E90-934C-EFF530110A38}" type="slidenum">
              <a:rPr lang="en-US" smtClean="0">
                <a:uFillTx/>
              </a:rPr>
              <a:pPr/>
              <a:t>139</a:t>
            </a:fld>
            <a:endParaRPr lang="en-US" dirty="0">
              <a:uFillTx/>
            </a:endParaRPr>
          </a:p>
        </p:txBody>
      </p:sp>
      <p:sp>
        <p:nvSpPr>
          <p:cNvPr id="5" name="Footer Placeholder 4">
            <a:extLst>
              <a:ext uri="{FF2B5EF4-FFF2-40B4-BE49-F238E27FC236}">
                <a16:creationId xmlns:a16="http://schemas.microsoft.com/office/drawing/2014/main" xmlns="" id="{AB78197A-B70B-43EF-9D90-30F3DFE686BA}"/>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7" name="Rectangle 1">
            <a:extLst>
              <a:ext uri="{FF2B5EF4-FFF2-40B4-BE49-F238E27FC236}">
                <a16:creationId xmlns:a16="http://schemas.microsoft.com/office/drawing/2014/main" xmlns="" id="{010C969F-B6C0-4FFA-ADF5-8D0FD99E9DD9}"/>
              </a:ext>
            </a:extLst>
          </p:cNvPr>
          <p:cNvSpPr>
            <a:spLocks noChangeArrowheads="1"/>
          </p:cNvSpPr>
          <p:nvPr/>
        </p:nvSpPr>
        <p:spPr bwMode="auto">
          <a:xfrm>
            <a:off x="-38309425" y="0"/>
            <a:ext cx="8881085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486000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9FD7B6-4C7C-4796-B92B-AECB54D0AA44}"/>
              </a:ext>
            </a:extLst>
          </p:cNvPr>
          <p:cNvSpPr>
            <a:spLocks noGrp="1"/>
          </p:cNvSpPr>
          <p:nvPr>
            <p:ph type="title"/>
          </p:nvPr>
        </p:nvSpPr>
        <p:spPr/>
        <p:txBody>
          <a:bodyPr/>
          <a:lstStyle/>
          <a:p>
            <a:r>
              <a:rPr lang="en-US" dirty="0">
                <a:uFillTx/>
              </a:rPr>
              <a:t>Androgenic Agents</a:t>
            </a:r>
            <a:endParaRPr lang="en-US" dirty="0"/>
          </a:p>
        </p:txBody>
      </p:sp>
      <p:sp>
        <p:nvSpPr>
          <p:cNvPr id="3" name="Content Placeholder 2">
            <a:extLst>
              <a:ext uri="{FF2B5EF4-FFF2-40B4-BE49-F238E27FC236}">
                <a16:creationId xmlns:a16="http://schemas.microsoft.com/office/drawing/2014/main" xmlns="" id="{5A2F3957-B180-42A0-BE58-BF8D33C5CC54}"/>
              </a:ext>
            </a:extLst>
          </p:cNvPr>
          <p:cNvSpPr>
            <a:spLocks noGrp="1"/>
          </p:cNvSpPr>
          <p:nvPr>
            <p:ph idx="1"/>
          </p:nvPr>
        </p:nvSpPr>
        <p:spPr>
          <a:xfrm>
            <a:off x="609600" y="1815152"/>
            <a:ext cx="11176000" cy="4158611"/>
          </a:xfrm>
        </p:spPr>
        <p:txBody>
          <a:bodyPr/>
          <a:lstStyle/>
          <a:p>
            <a:r>
              <a:rPr lang="en-US" sz="2000" dirty="0">
                <a:solidFill>
                  <a:srgbClr val="000000"/>
                </a:solidFill>
                <a:effectLst/>
              </a:rPr>
              <a:t>In response, AACE/American College of Endocrinology (ACE) issued a position statement indicating that the correlation of cardiovascular risk may be due to low testosterone serving as a marker of cardiovascular disease rather than testosterone supplementation as a causative factor </a:t>
            </a:r>
          </a:p>
          <a:p>
            <a:r>
              <a:rPr lang="en-US" sz="2000" dirty="0">
                <a:solidFill>
                  <a:srgbClr val="000000"/>
                </a:solidFill>
                <a:effectLst/>
              </a:rPr>
              <a:t>The gel and solution formulations of testosterone, however, do demonstrate a lower incidence of adverse reactions related to administration compared to the patches</a:t>
            </a:r>
          </a:p>
          <a:p>
            <a:r>
              <a:rPr lang="en-US" sz="2000" dirty="0">
                <a:solidFill>
                  <a:srgbClr val="000000"/>
                </a:solidFill>
                <a:effectLst/>
              </a:rPr>
              <a:t>All testosterone products are Schedule III controlled substances</a:t>
            </a:r>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C5D0F73F-BC0C-4616-927F-6BB5FF3BCD01}"/>
              </a:ext>
            </a:extLst>
          </p:cNvPr>
          <p:cNvSpPr>
            <a:spLocks noGrp="1"/>
          </p:cNvSpPr>
          <p:nvPr>
            <p:ph type="sldNum" sz="quarter" idx="4"/>
          </p:nvPr>
        </p:nvSpPr>
        <p:spPr/>
        <p:txBody>
          <a:bodyPr/>
          <a:lstStyle/>
          <a:p>
            <a:fld id="{FF445594-FFE8-4E90-934C-EFF530110A38}" type="slidenum">
              <a:rPr lang="en-US" smtClean="0">
                <a:uFillTx/>
              </a:rPr>
              <a:pPr/>
              <a:t>14</a:t>
            </a:fld>
            <a:endParaRPr lang="en-US" dirty="0">
              <a:uFillTx/>
            </a:endParaRPr>
          </a:p>
        </p:txBody>
      </p:sp>
      <p:sp>
        <p:nvSpPr>
          <p:cNvPr id="5" name="Footer Placeholder 4">
            <a:extLst>
              <a:ext uri="{FF2B5EF4-FFF2-40B4-BE49-F238E27FC236}">
                <a16:creationId xmlns:a16="http://schemas.microsoft.com/office/drawing/2014/main" xmlns="" id="{A8205C46-960C-484F-A46E-D3358F1CB772}"/>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368319345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Pulmonary Arterial Hypertension (PAH) Agents, </a:t>
            </a:r>
            <a:r>
              <a:rPr lang="en-US" dirty="0">
                <a:uFillTx/>
              </a:rPr>
              <a:t/>
            </a:r>
            <a:br>
              <a:rPr lang="en-US" dirty="0">
                <a:uFillTx/>
              </a:rPr>
            </a:br>
            <a:r>
              <a:rPr dirty="0">
                <a:uFillTx/>
              </a:rPr>
              <a:t>Oral and Inhaled</a:t>
            </a:r>
          </a:p>
        </p:txBody>
      </p:sp>
      <p:sp>
        <p:nvSpPr>
          <p:cNvPr id="3" name="TextBox 2"/>
          <p:cNvSpPr txBox="1">
            <a:spLocks/>
          </p:cNvSpPr>
          <p:nvPr/>
        </p:nvSpPr>
        <p:spPr>
          <a:xfrm>
            <a:off x="266218" y="1524000"/>
            <a:ext cx="11690429" cy="4402238"/>
          </a:xfrm>
          <a:prstGeom prst="rect">
            <a:avLst/>
          </a:prstGeom>
        </p:spPr>
        <p:txBody>
          <a:bodyPr/>
          <a:lstStyle/>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treatment for pulmonary arterial hypertension (PAH) is complex</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 trial of high dose oral calcium channel blockers (CCB), such as amlodipine, diltiazem, or nifedipine, is recommended in patients with a positive acute vasoreactive test</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Alternative or additional PAH therapy should be initiated if improvement to WHO FC I or II are not seen after the trial of a CCB</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2018 updated American College of Chest Physicians (CHEST) guidelines on therapy for pulmonary arterial hypertension in adults provide treatment recommendations based on World Health Organization (WHO) functional class (FC) for patients who are not candidates for, or who have failed, high-dose oral calcium channel blocker (CCB) therapy</a:t>
            </a:r>
          </a:p>
        </p:txBody>
      </p:sp>
    </p:spTree>
    <p:extLst>
      <p:ext uri="{BB962C8B-B14F-4D97-AF65-F5344CB8AC3E}">
        <p14:creationId xmlns:p14="http://schemas.microsoft.com/office/powerpoint/2010/main" val="36764245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Pulmonary Arterial Hypertension (PAH) Agents, Oral and Inhaled</a:t>
            </a:r>
          </a:p>
        </p:txBody>
      </p:sp>
      <p:sp>
        <p:nvSpPr>
          <p:cNvPr id="3" name="TextBox 2"/>
          <p:cNvSpPr txBox="1">
            <a:spLocks/>
          </p:cNvSpPr>
          <p:nvPr/>
        </p:nvSpPr>
        <p:spPr>
          <a:xfrm>
            <a:off x="483326" y="1412111"/>
            <a:ext cx="11377748" cy="4590279"/>
          </a:xfrm>
          <a:prstGeom prst="rect">
            <a:avLst/>
          </a:prstGeom>
        </p:spPr>
        <p:txBody>
          <a:bodyPr/>
          <a:lstStyle/>
          <a:p>
            <a:pPr marL="285750" indent="-285750">
              <a:buFont typeface="Arial" panose="020B0604020202020204" pitchFamily="34" charset="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In treatment-naïve patients with WHO FC II</a:t>
            </a:r>
            <a:r>
              <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 or WHO FC III without rapid disease progression or poor prognosis,</a:t>
            </a: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 initial combination therapy with ambrisentan and tadalafil is suggested</a:t>
            </a:r>
          </a:p>
          <a:p>
            <a:pPr marL="285750" indent="-285750">
              <a:buFont typeface="Arial" panose="020B0604020202020204" pitchFamily="34" charset="0"/>
              <a:buChar char="•"/>
            </a:pPr>
            <a:endPar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Monotherapy with ambrisentan, bosentan, sildenafil, macitentan, tadalafil, or riociguat is considered an alternative in patients who are unwilling to take or cannot tolerate combination therapy</a:t>
            </a:r>
          </a:p>
          <a:p>
            <a:pPr marL="285750" indent="-285750">
              <a:buFont typeface="Arial" panose="020B0604020202020204" pitchFamily="34" charset="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For treatment-naïve patients with WHO FC IV, initial therapy with a parenteral prostanoid agent is recommended</a:t>
            </a:r>
          </a:p>
          <a:p>
            <a:pPr marL="285750" indent="-285750">
              <a:buFont typeface="Arial" panose="020B0604020202020204" pitchFamily="34" charset="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If the patient cannot comply with parenteral administration, an inhaled prostanoid in combination with an oral endothelin receptor antagonist (ERA) or an oral phosphodiesterase type-5 (PDE-5) inhibitor </a:t>
            </a:r>
            <a:r>
              <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are alternatives</a:t>
            </a: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702318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Pulmonary Arterial Hypertension (PAH) Agents, Oral and Inhaled</a:t>
            </a:r>
          </a:p>
        </p:txBody>
      </p:sp>
      <p:sp>
        <p:nvSpPr>
          <p:cNvPr id="3" name="TextBox 2"/>
          <p:cNvSpPr txBox="1">
            <a:spLocks/>
          </p:cNvSpPr>
          <p:nvPr/>
        </p:nvSpPr>
        <p:spPr>
          <a:xfrm>
            <a:off x="393540" y="1392072"/>
            <a:ext cx="11424212" cy="4662570"/>
          </a:xfrm>
          <a:prstGeom prst="rect">
            <a:avLst/>
          </a:prstGeom>
        </p:spPr>
        <p:txBody>
          <a:bodyPr/>
          <a:lstStyle/>
          <a:p>
            <a:pPr marL="285750" indent="-28575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If symptoms still remain during treatment with an oral ERA or PDE-5 inhibitor, addition of an inhaled prostanoid is suggested</a:t>
            </a:r>
          </a:p>
          <a:p>
            <a:pPr marL="285750" indent="-285750">
              <a:buFont typeface="Arial" panose="020B0604020202020204" pitchFamily="34" charset="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In patients with WHO FC III and continued disease progression while on oral mono- or combination therapy, addition of a parenteral or inhaled prostanoid may be considered</a:t>
            </a:r>
          </a:p>
          <a:p>
            <a:pPr marL="285750" indent="-28575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       </a:t>
            </a:r>
          </a:p>
          <a:p>
            <a:pPr marL="285750" indent="-28575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 In patients with WHO FC III or IV and an inadequate response to initial therapy with mono- or combination therapy, a second or third class of PAH agents should be added</a:t>
            </a:r>
          </a:p>
          <a:p>
            <a:pPr marL="285750" indent="-285750">
              <a:buFont typeface="Arial" panose="020B0604020202020204" pitchFamily="34" charset="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European Society of Cardiology (ESC) and the European Respiratory Society (ERS) 2015 recommendations for the diagnosis and treatment of pulmonary hypertension include Selexipag as an option for monotherapy or in combination with an ERA and/or PDE-5 inhibitor in patients with WHO FC II or III</a:t>
            </a:r>
          </a:p>
          <a:p>
            <a:pPr marL="285750" indent="-285750">
              <a:buFont typeface="Arial" panose="020B0604020202020204" pitchFamily="34" charset="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ESC/ERS also include oral treprostinil as an option for monotherapy in patients with WHO FC III</a:t>
            </a:r>
          </a:p>
        </p:txBody>
      </p:sp>
    </p:spTree>
    <p:extLst>
      <p:ext uri="{BB962C8B-B14F-4D97-AF65-F5344CB8AC3E}">
        <p14:creationId xmlns:p14="http://schemas.microsoft.com/office/powerpoint/2010/main" val="342931174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1045030" y="2020047"/>
            <a:ext cx="8071516" cy="2457450"/>
          </a:xfrm>
        </p:spPr>
        <p:txBody>
          <a:bodyPr/>
          <a:lstStyle/>
          <a:p>
            <a:pPr algn="ctr"/>
            <a:r>
              <a:rPr dirty="0">
                <a:uFillTx/>
              </a:rPr>
              <a:t>Thrombopoiesis Stimulating Proteins
</a:t>
            </a:r>
          </a:p>
        </p:txBody>
      </p:sp>
    </p:spTree>
    <p:extLst>
      <p:ext uri="{BB962C8B-B14F-4D97-AF65-F5344CB8AC3E}">
        <p14:creationId xmlns:p14="http://schemas.microsoft.com/office/powerpoint/2010/main" val="25084940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EE4CF14-B7C7-49E4-9E06-666861E51A8D}"/>
              </a:ext>
            </a:extLst>
          </p:cNvPr>
          <p:cNvSpPr>
            <a:spLocks noGrp="1"/>
          </p:cNvSpPr>
          <p:nvPr>
            <p:ph type="sldNum" sz="quarter" idx="4"/>
          </p:nvPr>
        </p:nvSpPr>
        <p:spPr/>
        <p:txBody>
          <a:bodyPr/>
          <a:lstStyle/>
          <a:p>
            <a:fld id="{FF445594-FFE8-4E90-934C-EFF530110A38}" type="slidenum">
              <a:rPr lang="en-US" smtClean="0">
                <a:uFillTx/>
              </a:rPr>
              <a:pPr/>
              <a:t>144</a:t>
            </a:fld>
            <a:endParaRPr lang="en-US" dirty="0">
              <a:uFillTx/>
            </a:endParaRPr>
          </a:p>
        </p:txBody>
      </p:sp>
      <p:sp>
        <p:nvSpPr>
          <p:cNvPr id="3" name="Title 2">
            <a:extLst>
              <a:ext uri="{FF2B5EF4-FFF2-40B4-BE49-F238E27FC236}">
                <a16:creationId xmlns:a16="http://schemas.microsoft.com/office/drawing/2014/main" xmlns="" id="{41EE7C73-464B-44F6-B63C-3EE747451490}"/>
              </a:ext>
            </a:extLst>
          </p:cNvPr>
          <p:cNvSpPr>
            <a:spLocks noGrp="1"/>
          </p:cNvSpPr>
          <p:nvPr>
            <p:ph type="title"/>
          </p:nvPr>
        </p:nvSpPr>
        <p:spPr>
          <a:xfrm>
            <a:off x="207818" y="304800"/>
            <a:ext cx="11476182" cy="1136072"/>
          </a:xfrm>
        </p:spPr>
        <p:txBody>
          <a:bodyPr/>
          <a:lstStyle/>
          <a:p>
            <a:r>
              <a:rPr lang="en-US" dirty="0"/>
              <a:t>Thrombopoiesis Stimulating Proteins</a:t>
            </a:r>
          </a:p>
        </p:txBody>
      </p:sp>
      <p:sp>
        <p:nvSpPr>
          <p:cNvPr id="4" name="Footer Placeholder 3">
            <a:extLst>
              <a:ext uri="{FF2B5EF4-FFF2-40B4-BE49-F238E27FC236}">
                <a16:creationId xmlns:a16="http://schemas.microsoft.com/office/drawing/2014/main" xmlns="" id="{65320F66-D92E-4C11-869A-98D0DA52F7D9}"/>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29BADE9D-BC45-4EF9-A309-EB6A0A459BE7}"/>
              </a:ext>
            </a:extLst>
          </p:cNvPr>
          <p:cNvGraphicFramePr>
            <a:graphicFrameLocks noGrp="1"/>
          </p:cNvGraphicFramePr>
          <p:nvPr>
            <p:extLst>
              <p:ext uri="{D42A27DB-BD31-4B8C-83A1-F6EECF244321}">
                <p14:modId xmlns:p14="http://schemas.microsoft.com/office/powerpoint/2010/main" val="3179125289"/>
              </p:ext>
            </p:extLst>
          </p:nvPr>
        </p:nvGraphicFramePr>
        <p:xfrm>
          <a:off x="0" y="1440874"/>
          <a:ext cx="12191999" cy="5064760"/>
        </p:xfrm>
        <a:graphic>
          <a:graphicData uri="http://schemas.openxmlformats.org/drawingml/2006/table">
            <a:tbl>
              <a:tblPr>
                <a:tableStyleId>{5C22544A-7EE6-4342-B048-85BDC9FD1C3A}</a:tableStyleId>
              </a:tblPr>
              <a:tblGrid>
                <a:gridCol w="1205345">
                  <a:extLst>
                    <a:ext uri="{9D8B030D-6E8A-4147-A177-3AD203B41FA5}">
                      <a16:colId xmlns:a16="http://schemas.microsoft.com/office/drawing/2014/main" xmlns="" val="2385529309"/>
                    </a:ext>
                  </a:extLst>
                </a:gridCol>
                <a:gridCol w="1080655">
                  <a:extLst>
                    <a:ext uri="{9D8B030D-6E8A-4147-A177-3AD203B41FA5}">
                      <a16:colId xmlns:a16="http://schemas.microsoft.com/office/drawing/2014/main" xmlns="" val="3629688371"/>
                    </a:ext>
                  </a:extLst>
                </a:gridCol>
                <a:gridCol w="9905999">
                  <a:extLst>
                    <a:ext uri="{9D8B030D-6E8A-4147-A177-3AD203B41FA5}">
                      <a16:colId xmlns:a16="http://schemas.microsoft.com/office/drawing/2014/main" xmlns="" val="2349355392"/>
                    </a:ext>
                  </a:extLst>
                </a:gridCol>
              </a:tblGrid>
              <a:tr h="124690">
                <a:tc>
                  <a:txBody>
                    <a:bodyPr/>
                    <a:lstStyle/>
                    <a:p>
                      <a:pPr marL="0" marR="0" algn="l">
                        <a:spcBef>
                          <a:spcPts val="200"/>
                        </a:spcBef>
                        <a:spcAft>
                          <a:spcPts val="200"/>
                        </a:spcAft>
                      </a:pPr>
                      <a:r>
                        <a:rPr lang="en-US" sz="1400" b="1" dirty="0">
                          <a:solidFill>
                            <a:schemeClr val="bg1"/>
                          </a:solidFill>
                          <a:effectLst/>
                        </a:rPr>
                        <a:t>Drug </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chemeClr val="accent1"/>
                    </a:solidFill>
                  </a:tcPr>
                </a:tc>
                <a:tc>
                  <a:txBody>
                    <a:bodyPr/>
                    <a:lstStyle/>
                    <a:p>
                      <a:pPr marL="0" marR="0" algn="l">
                        <a:spcBef>
                          <a:spcPts val="200"/>
                        </a:spcBef>
                        <a:spcAft>
                          <a:spcPts val="200"/>
                        </a:spcAft>
                      </a:pPr>
                      <a:r>
                        <a:rPr lang="en-US" sz="1400" b="1" dirty="0">
                          <a:solidFill>
                            <a:schemeClr val="bg1"/>
                          </a:solidFill>
                          <a:effectLst/>
                        </a:rPr>
                        <a:t>Manufacturer</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chemeClr val="accent1"/>
                    </a:solidFill>
                  </a:tcPr>
                </a:tc>
                <a:tc>
                  <a:txBody>
                    <a:bodyPr/>
                    <a:lstStyle/>
                    <a:p>
                      <a:pPr marL="0" marR="0" algn="ctr">
                        <a:spcBef>
                          <a:spcPts val="200"/>
                        </a:spcBef>
                        <a:spcAft>
                          <a:spcPts val="200"/>
                        </a:spcAft>
                      </a:pPr>
                      <a:r>
                        <a:rPr lang="en-US" sz="1400" b="1" dirty="0">
                          <a:solidFill>
                            <a:schemeClr val="bg1"/>
                          </a:solidFill>
                          <a:effectLst/>
                        </a:rPr>
                        <a:t>Indication(s)</a:t>
                      </a:r>
                      <a:endParaRPr lang="en-US" sz="14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chemeClr val="accent1"/>
                    </a:solidFill>
                  </a:tcPr>
                </a:tc>
                <a:extLst>
                  <a:ext uri="{0D108BD9-81ED-4DB2-BD59-A6C34878D82A}">
                    <a16:rowId xmlns:a16="http://schemas.microsoft.com/office/drawing/2014/main" xmlns="" val="4032224263"/>
                  </a:ext>
                </a:extLst>
              </a:tr>
              <a:tr h="921887">
                <a:tc>
                  <a:txBody>
                    <a:bodyPr/>
                    <a:lstStyle/>
                    <a:p>
                      <a:pPr marL="0" marR="0">
                        <a:spcBef>
                          <a:spcPts val="200"/>
                        </a:spcBef>
                        <a:spcAft>
                          <a:spcPts val="200"/>
                        </a:spcAft>
                      </a:pPr>
                      <a:r>
                        <a:rPr lang="en-US" sz="1500" dirty="0">
                          <a:solidFill>
                            <a:srgbClr val="000000"/>
                          </a:solidFill>
                          <a:effectLst/>
                        </a:rPr>
                        <a:t>avatrombopag </a:t>
                      </a:r>
                    </a:p>
                    <a:p>
                      <a:pPr marL="0" marR="0">
                        <a:spcBef>
                          <a:spcPts val="200"/>
                        </a:spcBef>
                        <a:spcAft>
                          <a:spcPts val="200"/>
                        </a:spcAft>
                      </a:pPr>
                      <a:r>
                        <a:rPr lang="en-US" sz="1500" dirty="0">
                          <a:solidFill>
                            <a:srgbClr val="000000"/>
                          </a:solidFill>
                          <a:effectLst/>
                        </a:rPr>
                        <a:t>(Doptelet®)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tc>
                  <a:txBody>
                    <a:bodyPr/>
                    <a:lstStyle/>
                    <a:p>
                      <a:pPr marL="0" marR="0">
                        <a:spcBef>
                          <a:spcPts val="200"/>
                        </a:spcBef>
                        <a:spcAft>
                          <a:spcPts val="200"/>
                        </a:spcAft>
                      </a:pPr>
                      <a:r>
                        <a:rPr lang="en-US" sz="1500" dirty="0">
                          <a:solidFill>
                            <a:srgbClr val="000000"/>
                          </a:solidFill>
                          <a:effectLst/>
                        </a:rPr>
                        <a:t>Akarx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tc>
                  <a:txBody>
                    <a:bodyPr/>
                    <a:lstStyle/>
                    <a:p>
                      <a:pPr marL="0" marR="0">
                        <a:spcBef>
                          <a:spcPts val="200"/>
                        </a:spcBef>
                        <a:spcAft>
                          <a:spcPts val="200"/>
                        </a:spcAft>
                      </a:pPr>
                      <a:r>
                        <a:rPr lang="en-US" sz="1500" dirty="0">
                          <a:solidFill>
                            <a:srgbClr val="000000"/>
                          </a:solidFill>
                          <a:effectLst/>
                        </a:rPr>
                        <a:t>Treatment of thrombocytopenia in adults with chronic immune thrombocytopenia (ITP) who have had an insufficient response to a previous treatment</a:t>
                      </a:r>
                    </a:p>
                    <a:p>
                      <a:pPr marL="0" marR="0">
                        <a:spcBef>
                          <a:spcPts val="200"/>
                        </a:spcBef>
                        <a:spcAft>
                          <a:spcPts val="200"/>
                        </a:spcAft>
                      </a:pPr>
                      <a:r>
                        <a:rPr lang="en-US" sz="1500" dirty="0">
                          <a:solidFill>
                            <a:srgbClr val="000000"/>
                          </a:solidFill>
                          <a:effectLst/>
                        </a:rPr>
                        <a:t>Treatment of thrombocytopenia in adult patients with chronic liver disease (CLD) who are scheduled to undergo a procedure</a:t>
                      </a:r>
                    </a:p>
                    <a:p>
                      <a:pPr marL="285750" marR="0" lvl="0" indent="-285750">
                        <a:spcBef>
                          <a:spcPts val="200"/>
                        </a:spcBef>
                        <a:spcAft>
                          <a:spcPts val="200"/>
                        </a:spcAft>
                        <a:buFont typeface="Wingdings" panose="05000000000000000000" pitchFamily="2" charset="2"/>
                        <a:buChar char="§"/>
                      </a:pPr>
                      <a:r>
                        <a:rPr lang="en-US" sz="1500" kern="1200" dirty="0">
                          <a:solidFill>
                            <a:srgbClr val="000000"/>
                          </a:solidFill>
                          <a:effectLst/>
                          <a:uFillTx/>
                          <a:latin typeface="+mn-lt"/>
                          <a:ea typeface="+mn-ea"/>
                          <a:cs typeface="+mn-cs"/>
                        </a:rPr>
                        <a:t>Avatrombopag should not be used in an attempt to normalize platelet counts in patients with      chronic liver disease (CLD)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extLst>
                  <a:ext uri="{0D108BD9-81ED-4DB2-BD59-A6C34878D82A}">
                    <a16:rowId xmlns:a16="http://schemas.microsoft.com/office/drawing/2014/main" xmlns="" val="3438793498"/>
                  </a:ext>
                </a:extLst>
              </a:tr>
              <a:tr h="3396426">
                <a:tc>
                  <a:txBody>
                    <a:bodyPr/>
                    <a:lstStyle/>
                    <a:p>
                      <a:pPr marL="0" marR="0">
                        <a:spcBef>
                          <a:spcPts val="200"/>
                        </a:spcBef>
                        <a:spcAft>
                          <a:spcPts val="200"/>
                        </a:spcAft>
                      </a:pPr>
                      <a:r>
                        <a:rPr lang="en-US" sz="1500" dirty="0">
                          <a:solidFill>
                            <a:srgbClr val="000000"/>
                          </a:solidFill>
                          <a:effectLst/>
                        </a:rPr>
                        <a:t>eltrombopag </a:t>
                      </a:r>
                    </a:p>
                    <a:p>
                      <a:pPr marL="0" marR="0">
                        <a:spcBef>
                          <a:spcPts val="200"/>
                        </a:spcBef>
                        <a:spcAft>
                          <a:spcPts val="200"/>
                        </a:spcAft>
                      </a:pPr>
                      <a:r>
                        <a:rPr lang="en-US" sz="1500" dirty="0">
                          <a:solidFill>
                            <a:srgbClr val="000000"/>
                          </a:solidFill>
                          <a:effectLst/>
                        </a:rPr>
                        <a:t>(Promacta®)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tc>
                  <a:txBody>
                    <a:bodyPr/>
                    <a:lstStyle/>
                    <a:p>
                      <a:pPr marL="0" marR="0">
                        <a:spcBef>
                          <a:spcPts val="200"/>
                        </a:spcBef>
                        <a:spcAft>
                          <a:spcPts val="200"/>
                        </a:spcAft>
                      </a:pPr>
                      <a:r>
                        <a:rPr lang="en-US" sz="1500" dirty="0">
                          <a:solidFill>
                            <a:srgbClr val="000000"/>
                          </a:solidFill>
                          <a:effectLst/>
                        </a:rPr>
                        <a:t>Novartis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tc>
                  <a:txBody>
                    <a:bodyPr/>
                    <a:lstStyle/>
                    <a:p>
                      <a:pPr marL="0" marR="0" indent="0">
                        <a:spcBef>
                          <a:spcPts val="200"/>
                        </a:spcBef>
                        <a:spcAft>
                          <a:spcPts val="200"/>
                        </a:spcAft>
                        <a:tabLst>
                          <a:tab pos="228600" algn="l"/>
                          <a:tab pos="457200" algn="l"/>
                        </a:tabLst>
                      </a:pPr>
                      <a:r>
                        <a:rPr lang="en-US" sz="1500" dirty="0">
                          <a:solidFill>
                            <a:srgbClr val="000000"/>
                          </a:solidFill>
                          <a:effectLst/>
                        </a:rPr>
                        <a:t>Treatment of thrombocytopenia in adult and pediatric patients ≥ 1 year of age with chronic immune thrombocytopenia (ITP) who have had an insufficient response to corticosteroids, immunoglobulins, or splenectomy</a:t>
                      </a:r>
                    </a:p>
                    <a:p>
                      <a:pPr marL="342900" marR="0" lvl="0" indent="-342900">
                        <a:spcBef>
                          <a:spcPts val="200"/>
                        </a:spcBef>
                        <a:spcAft>
                          <a:spcPts val="200"/>
                        </a:spcAft>
                        <a:buFont typeface="Wingdings" panose="05000000000000000000" pitchFamily="2" charset="2"/>
                        <a:buChar char=""/>
                        <a:tabLst>
                          <a:tab pos="228600" algn="l"/>
                          <a:tab pos="457200" algn="l"/>
                        </a:tabLst>
                      </a:pPr>
                      <a:r>
                        <a:rPr lang="en-US" sz="1500" dirty="0">
                          <a:solidFill>
                            <a:srgbClr val="000000"/>
                          </a:solidFill>
                          <a:effectLst/>
                        </a:rPr>
                        <a:t>Eltrombopag should only be used in patients with ITP whose degree of thrombocytopenia and clinical condition increase the risk for bleeding</a:t>
                      </a:r>
                    </a:p>
                    <a:p>
                      <a:pPr marL="0" marR="0">
                        <a:spcBef>
                          <a:spcPts val="200"/>
                        </a:spcBef>
                        <a:spcAft>
                          <a:spcPts val="200"/>
                        </a:spcAft>
                      </a:pPr>
                      <a:r>
                        <a:rPr lang="en-US" sz="1500" dirty="0">
                          <a:solidFill>
                            <a:srgbClr val="000000"/>
                          </a:solidFill>
                          <a:effectLst/>
                        </a:rPr>
                        <a:t>Treatment of thrombocytopenia in patients with chronic hepatitis C (HCV) to allow the initiation and maintenance of interferon-based therapy </a:t>
                      </a:r>
                    </a:p>
                    <a:p>
                      <a:pPr marL="342900" marR="0" lvl="0" indent="-342900">
                        <a:spcBef>
                          <a:spcPts val="200"/>
                        </a:spcBef>
                        <a:spcAft>
                          <a:spcPts val="200"/>
                        </a:spcAft>
                        <a:buFont typeface="Wingdings" panose="05000000000000000000" pitchFamily="2" charset="2"/>
                        <a:buChar char=""/>
                        <a:tabLst>
                          <a:tab pos="228600" algn="l"/>
                        </a:tabLst>
                      </a:pPr>
                      <a:r>
                        <a:rPr lang="en-US" sz="1500" dirty="0">
                          <a:solidFill>
                            <a:srgbClr val="000000"/>
                          </a:solidFill>
                          <a:effectLst/>
                        </a:rPr>
                        <a:t>Eltrombopag should be used only in patients with chronic HCV whose degree of thrombocytopenia prevents the initiation of interferon-based therapy or limits the ability to maintain interferon-based therapy</a:t>
                      </a:r>
                    </a:p>
                    <a:p>
                      <a:pPr marL="342900" marR="0" lvl="0" indent="-342900">
                        <a:spcBef>
                          <a:spcPts val="200"/>
                        </a:spcBef>
                        <a:spcAft>
                          <a:spcPts val="200"/>
                        </a:spcAft>
                        <a:buFont typeface="Wingdings" panose="05000000000000000000" pitchFamily="2" charset="2"/>
                        <a:buChar char=""/>
                        <a:tabLst>
                          <a:tab pos="228600" algn="l"/>
                        </a:tabLst>
                      </a:pPr>
                      <a:r>
                        <a:rPr lang="en-US" sz="1500" dirty="0">
                          <a:solidFill>
                            <a:srgbClr val="000000"/>
                          </a:solidFill>
                          <a:effectLst/>
                        </a:rPr>
                        <a:t>Safety and efficacy have not been established in combination with direct acting antiviral agents approved for treatment of chronic HCV infection</a:t>
                      </a:r>
                    </a:p>
                    <a:p>
                      <a:pPr marL="342900" marR="0" lvl="0" indent="-34290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tab pos="228600" algn="l"/>
                        </a:tabLst>
                        <a:defRPr/>
                      </a:pPr>
                      <a:r>
                        <a:rPr lang="en-US" sz="1500" kern="1200" dirty="0">
                          <a:solidFill>
                            <a:srgbClr val="000000"/>
                          </a:solidFill>
                          <a:effectLst/>
                          <a:uFillTx/>
                          <a:latin typeface="+mn-lt"/>
                          <a:ea typeface="+mn-ea"/>
                          <a:cs typeface="+mn-cs"/>
                        </a:rPr>
                        <a:t>Eltrombopag should not be used in an attempt to normalize platelet counts</a:t>
                      </a:r>
                      <a:endParaRPr lang="en-US" sz="1500" dirty="0">
                        <a:solidFill>
                          <a:srgbClr val="000000"/>
                        </a:solidFill>
                        <a:effectLst/>
                      </a:endParaRPr>
                    </a:p>
                    <a:p>
                      <a:pPr marL="0" marR="0" indent="0">
                        <a:spcBef>
                          <a:spcPts val="200"/>
                        </a:spcBef>
                        <a:spcAft>
                          <a:spcPts val="200"/>
                        </a:spcAft>
                        <a:tabLst>
                          <a:tab pos="228600" algn="l"/>
                          <a:tab pos="457200" algn="l"/>
                        </a:tabLst>
                      </a:pPr>
                      <a:r>
                        <a:rPr lang="en-US" sz="1500" dirty="0">
                          <a:solidFill>
                            <a:srgbClr val="000000"/>
                          </a:solidFill>
                          <a:effectLst/>
                        </a:rPr>
                        <a:t>In combination with standard immunosuppressive therapy for first-line treatment of adult and pediatric patients ≥ 2 years of age with severe aplastic anemia</a:t>
                      </a:r>
                    </a:p>
                    <a:p>
                      <a:pPr marL="0" marR="0" indent="0">
                        <a:spcBef>
                          <a:spcPts val="200"/>
                        </a:spcBef>
                        <a:spcAft>
                          <a:spcPts val="200"/>
                        </a:spcAft>
                        <a:tabLst>
                          <a:tab pos="228600" algn="l"/>
                          <a:tab pos="457200" algn="l"/>
                        </a:tabLst>
                      </a:pPr>
                      <a:r>
                        <a:rPr lang="en-US" sz="1500" dirty="0">
                          <a:solidFill>
                            <a:srgbClr val="000000"/>
                          </a:solidFill>
                          <a:effectLst/>
                        </a:rPr>
                        <a:t>Treatment of patients with severe aplastic anemia who have had an insufficient response to immunosuppressive therapy</a:t>
                      </a:r>
                    </a:p>
                    <a:p>
                      <a:pPr marL="0" marR="0" indent="0">
                        <a:spcBef>
                          <a:spcPts val="200"/>
                        </a:spcBef>
                        <a:spcAft>
                          <a:spcPts val="200"/>
                        </a:spcAft>
                        <a:tabLst>
                          <a:tab pos="228600" algn="l"/>
                          <a:tab pos="457200" algn="l"/>
                        </a:tabLst>
                      </a:pPr>
                      <a:r>
                        <a:rPr lang="en-US" sz="1500" dirty="0">
                          <a:solidFill>
                            <a:srgbClr val="000000"/>
                          </a:solidFill>
                          <a:effectLst/>
                        </a:rPr>
                        <a:t>Eltrombopag is not indicated for the treatment of myelodysplastic syndrome (MDS)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tc>
                <a:extLst>
                  <a:ext uri="{0D108BD9-81ED-4DB2-BD59-A6C34878D82A}">
                    <a16:rowId xmlns:a16="http://schemas.microsoft.com/office/drawing/2014/main" xmlns="" val="2551507061"/>
                  </a:ext>
                </a:extLst>
              </a:tr>
            </a:tbl>
          </a:graphicData>
        </a:graphic>
      </p:graphicFrame>
    </p:spTree>
    <p:extLst>
      <p:ext uri="{BB962C8B-B14F-4D97-AF65-F5344CB8AC3E}">
        <p14:creationId xmlns:p14="http://schemas.microsoft.com/office/powerpoint/2010/main" val="30276448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458C137-7B3B-4EC9-AED0-E6C3E644BEEB}"/>
              </a:ext>
            </a:extLst>
          </p:cNvPr>
          <p:cNvSpPr>
            <a:spLocks noGrp="1"/>
          </p:cNvSpPr>
          <p:nvPr>
            <p:ph type="sldNum" sz="quarter" idx="4"/>
          </p:nvPr>
        </p:nvSpPr>
        <p:spPr/>
        <p:txBody>
          <a:bodyPr/>
          <a:lstStyle/>
          <a:p>
            <a:fld id="{FF445594-FFE8-4E90-934C-EFF530110A38}" type="slidenum">
              <a:rPr lang="en-US" smtClean="0">
                <a:uFillTx/>
              </a:rPr>
              <a:pPr/>
              <a:t>145</a:t>
            </a:fld>
            <a:endParaRPr lang="en-US" dirty="0">
              <a:uFillTx/>
            </a:endParaRPr>
          </a:p>
        </p:txBody>
      </p:sp>
      <p:sp>
        <p:nvSpPr>
          <p:cNvPr id="3" name="Title 2">
            <a:extLst>
              <a:ext uri="{FF2B5EF4-FFF2-40B4-BE49-F238E27FC236}">
                <a16:creationId xmlns:a16="http://schemas.microsoft.com/office/drawing/2014/main" xmlns="" id="{6D391CF1-9737-491B-A778-0255990C367A}"/>
              </a:ext>
            </a:extLst>
          </p:cNvPr>
          <p:cNvSpPr>
            <a:spLocks noGrp="1"/>
          </p:cNvSpPr>
          <p:nvPr>
            <p:ph type="title"/>
          </p:nvPr>
        </p:nvSpPr>
        <p:spPr>
          <a:xfrm>
            <a:off x="609600" y="304800"/>
            <a:ext cx="11074400" cy="1100814"/>
          </a:xfrm>
        </p:spPr>
        <p:txBody>
          <a:bodyPr/>
          <a:lstStyle/>
          <a:p>
            <a:r>
              <a:rPr lang="en-US" dirty="0"/>
              <a:t>Thrombopoiesis Stimulating Proteins</a:t>
            </a:r>
          </a:p>
        </p:txBody>
      </p:sp>
      <p:sp>
        <p:nvSpPr>
          <p:cNvPr id="4" name="Footer Placeholder 3">
            <a:extLst>
              <a:ext uri="{FF2B5EF4-FFF2-40B4-BE49-F238E27FC236}">
                <a16:creationId xmlns:a16="http://schemas.microsoft.com/office/drawing/2014/main" xmlns="" id="{F87EF62A-BEDD-4D59-8793-DE941711F64E}"/>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8C28F781-F9FA-4B1F-B45F-021A2224086B}"/>
              </a:ext>
            </a:extLst>
          </p:cNvPr>
          <p:cNvGraphicFramePr>
            <a:graphicFrameLocks noGrp="1"/>
          </p:cNvGraphicFramePr>
          <p:nvPr>
            <p:extLst>
              <p:ext uri="{D42A27DB-BD31-4B8C-83A1-F6EECF244321}">
                <p14:modId xmlns:p14="http://schemas.microsoft.com/office/powerpoint/2010/main" val="742011959"/>
              </p:ext>
            </p:extLst>
          </p:nvPr>
        </p:nvGraphicFramePr>
        <p:xfrm>
          <a:off x="96982" y="1405614"/>
          <a:ext cx="11998037" cy="4699281"/>
        </p:xfrm>
        <a:graphic>
          <a:graphicData uri="http://schemas.openxmlformats.org/drawingml/2006/table">
            <a:tbl>
              <a:tblPr>
                <a:tableStyleId>{5C22544A-7EE6-4342-B048-85BDC9FD1C3A}</a:tableStyleId>
              </a:tblPr>
              <a:tblGrid>
                <a:gridCol w="1911927">
                  <a:extLst>
                    <a:ext uri="{9D8B030D-6E8A-4147-A177-3AD203B41FA5}">
                      <a16:colId xmlns:a16="http://schemas.microsoft.com/office/drawing/2014/main" xmlns="" val="2797163616"/>
                    </a:ext>
                  </a:extLst>
                </a:gridCol>
                <a:gridCol w="817418">
                  <a:extLst>
                    <a:ext uri="{9D8B030D-6E8A-4147-A177-3AD203B41FA5}">
                      <a16:colId xmlns:a16="http://schemas.microsoft.com/office/drawing/2014/main" xmlns="" val="3307427057"/>
                    </a:ext>
                  </a:extLst>
                </a:gridCol>
                <a:gridCol w="9268692">
                  <a:extLst>
                    <a:ext uri="{9D8B030D-6E8A-4147-A177-3AD203B41FA5}">
                      <a16:colId xmlns:a16="http://schemas.microsoft.com/office/drawing/2014/main" xmlns="" val="3382087873"/>
                    </a:ext>
                  </a:extLst>
                </a:gridCol>
              </a:tblGrid>
              <a:tr h="1099987">
                <a:tc>
                  <a:txBody>
                    <a:bodyPr/>
                    <a:lstStyle/>
                    <a:p>
                      <a:pPr marL="0" marR="0">
                        <a:spcBef>
                          <a:spcPts val="200"/>
                        </a:spcBef>
                        <a:spcAft>
                          <a:spcPts val="200"/>
                        </a:spcAft>
                      </a:pPr>
                      <a:r>
                        <a:rPr lang="en-US" sz="1700" dirty="0">
                          <a:solidFill>
                            <a:srgbClr val="000000"/>
                          </a:solidFill>
                          <a:effectLst/>
                        </a:rPr>
                        <a:t>fostamatinib disodium hexahydrate </a:t>
                      </a:r>
                    </a:p>
                    <a:p>
                      <a:pPr marL="0" marR="0">
                        <a:spcBef>
                          <a:spcPts val="200"/>
                        </a:spcBef>
                        <a:spcAft>
                          <a:spcPts val="200"/>
                        </a:spcAft>
                      </a:pPr>
                      <a:r>
                        <a:rPr lang="en-US" sz="1700" dirty="0">
                          <a:solidFill>
                            <a:srgbClr val="000000"/>
                          </a:solidFill>
                          <a:effectLst/>
                        </a:rPr>
                        <a:t>(Tavalisse™)</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spcBef>
                          <a:spcPts val="200"/>
                        </a:spcBef>
                        <a:spcAft>
                          <a:spcPts val="200"/>
                        </a:spcAft>
                      </a:pPr>
                      <a:r>
                        <a:rPr lang="en-US" sz="1700" dirty="0">
                          <a:solidFill>
                            <a:srgbClr val="000000"/>
                          </a:solidFill>
                          <a:effectLst/>
                        </a:rPr>
                        <a:t>Rigel</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lgn="l">
                        <a:spcBef>
                          <a:spcPts val="200"/>
                        </a:spcBef>
                        <a:spcAft>
                          <a:spcPts val="200"/>
                        </a:spcAft>
                      </a:pPr>
                      <a:r>
                        <a:rPr lang="en-US" sz="1700" dirty="0">
                          <a:solidFill>
                            <a:srgbClr val="000000"/>
                          </a:solidFill>
                          <a:effectLst/>
                        </a:rPr>
                        <a:t>Treatment of thrombocytopenia in adult patients with chronic immune thrombocytopenia (ITP) who have had an insufficient response to a previous treatment</a:t>
                      </a:r>
                      <a:endParaRPr lang="en-US" sz="1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555" marR="24555" marT="0" marB="0"/>
                </a:tc>
                <a:extLst>
                  <a:ext uri="{0D108BD9-81ED-4DB2-BD59-A6C34878D82A}">
                    <a16:rowId xmlns:a16="http://schemas.microsoft.com/office/drawing/2014/main" xmlns="" val="4230901982"/>
                  </a:ext>
                </a:extLst>
              </a:tr>
              <a:tr h="837158">
                <a:tc>
                  <a:txBody>
                    <a:bodyPr/>
                    <a:lstStyle/>
                    <a:p>
                      <a:pPr marL="0" marR="0">
                        <a:spcBef>
                          <a:spcPts val="200"/>
                        </a:spcBef>
                        <a:spcAft>
                          <a:spcPts val="200"/>
                        </a:spcAft>
                      </a:pPr>
                      <a:r>
                        <a:rPr lang="en-US" sz="1700" dirty="0">
                          <a:solidFill>
                            <a:srgbClr val="000000"/>
                          </a:solidFill>
                          <a:effectLst/>
                        </a:rPr>
                        <a:t>lusutrombopag </a:t>
                      </a:r>
                    </a:p>
                    <a:p>
                      <a:pPr marL="0" marR="0">
                        <a:spcBef>
                          <a:spcPts val="200"/>
                        </a:spcBef>
                        <a:spcAft>
                          <a:spcPts val="200"/>
                        </a:spcAft>
                      </a:pPr>
                      <a:r>
                        <a:rPr lang="en-US" sz="1700" dirty="0">
                          <a:solidFill>
                            <a:srgbClr val="000000"/>
                          </a:solidFill>
                          <a:effectLst/>
                        </a:rPr>
                        <a:t>(Mulpleta®)</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spcBef>
                          <a:spcPts val="200"/>
                        </a:spcBef>
                        <a:spcAft>
                          <a:spcPts val="200"/>
                        </a:spcAft>
                      </a:pPr>
                      <a:r>
                        <a:rPr lang="en-US" sz="1700" dirty="0">
                          <a:solidFill>
                            <a:srgbClr val="000000"/>
                          </a:solidFill>
                          <a:effectLst/>
                        </a:rPr>
                        <a:t>Shionogi</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spcBef>
                          <a:spcPts val="200"/>
                        </a:spcBef>
                        <a:spcAft>
                          <a:spcPts val="200"/>
                        </a:spcAft>
                      </a:pPr>
                      <a:r>
                        <a:rPr lang="en-US" sz="1700" dirty="0">
                          <a:solidFill>
                            <a:srgbClr val="000000"/>
                          </a:solidFill>
                          <a:effectLst/>
                        </a:rPr>
                        <a:t>Treatment of thrombocytopenia in adult patients with CLD who are scheduled to undergo a procedure</a:t>
                      </a:r>
                    </a:p>
                    <a:p>
                      <a:pPr marL="285750" marR="0" indent="-285750">
                        <a:spcBef>
                          <a:spcPts val="200"/>
                        </a:spcBef>
                        <a:spcAft>
                          <a:spcPts val="200"/>
                        </a:spcAft>
                        <a:buFont typeface="Wingdings" panose="05000000000000000000" pitchFamily="2" charset="2"/>
                        <a:buChar char="§"/>
                      </a:pPr>
                      <a:r>
                        <a:rPr lang="en-US" sz="1700" kern="1200" dirty="0">
                          <a:solidFill>
                            <a:srgbClr val="000000"/>
                          </a:solidFill>
                          <a:effectLst/>
                          <a:uFillTx/>
                          <a:latin typeface="+mn-lt"/>
                          <a:ea typeface="+mn-ea"/>
                          <a:cs typeface="+mn-cs"/>
                        </a:rPr>
                        <a:t>Lusutrombopag should not be used in attempt to normalize platelet counts in patients with CLD</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extLst>
                  <a:ext uri="{0D108BD9-81ED-4DB2-BD59-A6C34878D82A}">
                    <a16:rowId xmlns:a16="http://schemas.microsoft.com/office/drawing/2014/main" xmlns="" val="2133598759"/>
                  </a:ext>
                </a:extLst>
              </a:tr>
              <a:tr h="2762136">
                <a:tc>
                  <a:txBody>
                    <a:bodyPr/>
                    <a:lstStyle/>
                    <a:p>
                      <a:pPr marL="0" marR="0">
                        <a:spcBef>
                          <a:spcPts val="200"/>
                        </a:spcBef>
                        <a:spcAft>
                          <a:spcPts val="200"/>
                        </a:spcAft>
                      </a:pPr>
                      <a:r>
                        <a:rPr lang="en-US" sz="1700" dirty="0">
                          <a:solidFill>
                            <a:srgbClr val="000000"/>
                          </a:solidFill>
                          <a:effectLst/>
                        </a:rPr>
                        <a:t>romiplostim </a:t>
                      </a:r>
                    </a:p>
                    <a:p>
                      <a:pPr marL="0" marR="0">
                        <a:spcBef>
                          <a:spcPts val="200"/>
                        </a:spcBef>
                        <a:spcAft>
                          <a:spcPts val="200"/>
                        </a:spcAft>
                      </a:pPr>
                      <a:r>
                        <a:rPr lang="en-US" sz="1700" dirty="0">
                          <a:solidFill>
                            <a:srgbClr val="000000"/>
                          </a:solidFill>
                          <a:effectLst/>
                        </a:rPr>
                        <a:t>(Nplate®)</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spcBef>
                          <a:spcPts val="200"/>
                        </a:spcBef>
                        <a:spcAft>
                          <a:spcPts val="200"/>
                        </a:spcAft>
                      </a:pPr>
                      <a:r>
                        <a:rPr lang="en-US" sz="1700" dirty="0">
                          <a:solidFill>
                            <a:srgbClr val="000000"/>
                          </a:solidFill>
                          <a:effectLst/>
                        </a:rPr>
                        <a:t>Amgen</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tc>
                  <a:txBody>
                    <a:bodyPr/>
                    <a:lstStyle/>
                    <a:p>
                      <a:pPr marL="0" marR="0">
                        <a:spcBef>
                          <a:spcPts val="200"/>
                        </a:spcBef>
                        <a:spcAft>
                          <a:spcPts val="200"/>
                        </a:spcAft>
                      </a:pPr>
                      <a:r>
                        <a:rPr lang="en-US" sz="1700" u="none" strike="noStrike" dirty="0">
                          <a:solidFill>
                            <a:srgbClr val="000000"/>
                          </a:solidFill>
                          <a:effectLst/>
                        </a:rPr>
                        <a:t>Treatment of pediatric patients ≥ 1 year of age with immune thrombocytopenia (ITP) for ≥ 6 months who have had an insufficient response to corticosteroids, immune globulins, or splenectomy</a:t>
                      </a:r>
                      <a:endParaRPr lang="en-US" sz="1700" dirty="0">
                        <a:solidFill>
                          <a:srgbClr val="000000"/>
                        </a:solidFill>
                        <a:effectLst/>
                      </a:endParaRPr>
                    </a:p>
                    <a:p>
                      <a:pPr marL="0" marR="0">
                        <a:spcBef>
                          <a:spcPts val="200"/>
                        </a:spcBef>
                        <a:spcAft>
                          <a:spcPts val="200"/>
                        </a:spcAft>
                      </a:pPr>
                      <a:r>
                        <a:rPr lang="en-US" sz="1700" u="none" strike="noStrike" dirty="0">
                          <a:solidFill>
                            <a:srgbClr val="000000"/>
                          </a:solidFill>
                          <a:effectLst/>
                        </a:rPr>
                        <a:t>Treatment of adults with chronic immune thrombocytopenia (ITP) who have an insufficient response with corticosteroids, immunoglobulins, or splenectomy </a:t>
                      </a:r>
                      <a:endParaRPr lang="en-US" sz="1700" dirty="0">
                        <a:solidFill>
                          <a:srgbClr val="000000"/>
                        </a:solidFill>
                        <a:effectLst/>
                      </a:endParaRPr>
                    </a:p>
                    <a:p>
                      <a:pPr marL="342900" marR="0" lvl="0" indent="-342900">
                        <a:spcBef>
                          <a:spcPts val="50"/>
                        </a:spcBef>
                        <a:spcAft>
                          <a:spcPts val="50"/>
                        </a:spcAft>
                        <a:buFont typeface="Wingdings" panose="05000000000000000000" pitchFamily="2" charset="2"/>
                        <a:buChar char=""/>
                        <a:tabLst>
                          <a:tab pos="228600" algn="l"/>
                        </a:tabLst>
                      </a:pPr>
                      <a:r>
                        <a:rPr lang="en-US" sz="1700" dirty="0">
                          <a:solidFill>
                            <a:srgbClr val="000000"/>
                          </a:solidFill>
                          <a:effectLst/>
                        </a:rPr>
                        <a:t>Romiplostim is not indicated to treat thrombocytopenia due to myelodysplastic syndrome (MDS) or any cause of thrombocytopenia other than chronic ITP</a:t>
                      </a:r>
                    </a:p>
                    <a:p>
                      <a:pPr marL="342900" marR="0" lvl="0" indent="-342900">
                        <a:spcBef>
                          <a:spcPts val="50"/>
                        </a:spcBef>
                        <a:spcAft>
                          <a:spcPts val="50"/>
                        </a:spcAft>
                        <a:buFont typeface="Wingdings" panose="05000000000000000000" pitchFamily="2" charset="2"/>
                        <a:buChar char=""/>
                        <a:tabLst>
                          <a:tab pos="228600" algn="l"/>
                        </a:tabLst>
                      </a:pPr>
                      <a:r>
                        <a:rPr lang="en-US" sz="1700" dirty="0">
                          <a:solidFill>
                            <a:srgbClr val="000000"/>
                          </a:solidFill>
                          <a:effectLst/>
                        </a:rPr>
                        <a:t>Romiplostim should only be used in patients with ITP whose degree of thrombocytopenia and clinical condition increases their risk for bleeding </a:t>
                      </a:r>
                    </a:p>
                    <a:p>
                      <a:pPr marL="342900" marR="0" lvl="0" indent="-342900">
                        <a:spcBef>
                          <a:spcPts val="50"/>
                        </a:spcBef>
                        <a:spcAft>
                          <a:spcPts val="50"/>
                        </a:spcAft>
                        <a:buFont typeface="Wingdings" panose="05000000000000000000" pitchFamily="2" charset="2"/>
                        <a:buChar char=""/>
                        <a:tabLst>
                          <a:tab pos="228600" algn="l"/>
                        </a:tabLst>
                      </a:pPr>
                      <a:r>
                        <a:rPr lang="en-US" sz="1700" dirty="0">
                          <a:solidFill>
                            <a:srgbClr val="000000"/>
                          </a:solidFill>
                          <a:effectLst/>
                        </a:rPr>
                        <a:t>Romiplostim should not be used in an attempt to normalize platelet counts</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tc>
                <a:extLst>
                  <a:ext uri="{0D108BD9-81ED-4DB2-BD59-A6C34878D82A}">
                    <a16:rowId xmlns:a16="http://schemas.microsoft.com/office/drawing/2014/main" xmlns="" val="4126348690"/>
                  </a:ext>
                </a:extLst>
              </a:tr>
            </a:tbl>
          </a:graphicData>
        </a:graphic>
      </p:graphicFrame>
    </p:spTree>
    <p:extLst>
      <p:ext uri="{BB962C8B-B14F-4D97-AF65-F5344CB8AC3E}">
        <p14:creationId xmlns:p14="http://schemas.microsoft.com/office/powerpoint/2010/main" val="415124591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2561" y="104172"/>
            <a:ext cx="11074400" cy="1286083"/>
          </a:xfrm>
        </p:spPr>
        <p:txBody>
          <a:bodyPr/>
          <a:lstStyle/>
          <a:p>
            <a:r>
              <a:rPr lang="en-US" dirty="0">
                <a:uFillTx/>
              </a:rPr>
              <a:t/>
            </a:r>
            <a:br>
              <a:rPr lang="en-US" dirty="0">
                <a:uFillTx/>
              </a:rPr>
            </a:br>
            <a:r>
              <a:rPr lang="en-US" dirty="0">
                <a:uFillTx/>
              </a:rPr>
              <a:t/>
            </a:r>
            <a:br>
              <a:rPr lang="en-US" dirty="0">
                <a:uFillTx/>
              </a:rPr>
            </a:br>
            <a:r>
              <a:rPr lang="en-US" dirty="0">
                <a:uFillTx/>
              </a:rPr>
              <a:t/>
            </a:r>
            <a:br>
              <a:rPr lang="en-US" dirty="0">
                <a:uFillTx/>
              </a:rPr>
            </a:br>
            <a:r>
              <a:rPr lang="en-US" dirty="0">
                <a:uFillTx/>
              </a:rPr>
              <a:t/>
            </a:r>
            <a:br>
              <a:rPr lang="en-US" dirty="0">
                <a:uFillTx/>
              </a:rPr>
            </a:br>
            <a:r>
              <a:rPr dirty="0">
                <a:uFillTx/>
              </a:rPr>
              <a:t>Thrombopoiesis Stimulating Proteins</a:t>
            </a:r>
          </a:p>
        </p:txBody>
      </p:sp>
      <p:sp>
        <p:nvSpPr>
          <p:cNvPr id="3" name="TextBox 2"/>
          <p:cNvSpPr txBox="1">
            <a:spLocks/>
          </p:cNvSpPr>
          <p:nvPr/>
        </p:nvSpPr>
        <p:spPr>
          <a:xfrm>
            <a:off x="439839" y="1390255"/>
            <a:ext cx="11237122" cy="4719600"/>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Thrombocytopenia occurs in 64% to 84% of patients </a:t>
            </a: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with </a:t>
            </a: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chronic liver disease (CLD) with cirrhosis or fibrosis and approximately 6% of CLD patients without cirrhosis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 2019,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a:t>
            </a: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international consensus report on primary ITP provided a review of updated therapies for the management of ITP in children and adults</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Per the consensus, treatment decisions should be individualized depending on the extent of bleeding, platelet count, patient age, presence of fatigue, assessment of risk factors for bleeding, patient preference, and access to care</a:t>
            </a: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C</a:t>
            </a: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orticosteroids</a:t>
            </a: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 </a:t>
            </a: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continue to be first-line therapy for the treatment of ITP in adults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Subsequent treatments with strong evidence include rituximab, the thrombopoietin receptor agonists (TPO-RAs) eltrombopag (Promacta), avatrombopag (Doptelet), and romiplostim (Nplate), as well as fostamatinib (Tavalisse)</a:t>
            </a:r>
          </a:p>
          <a:p>
            <a:pPr marL="457200" indent="-457200">
              <a:buChar char="•"/>
            </a:pPr>
            <a:endParaRPr lang="en-US" dirty="0">
              <a:solidFill>
                <a:srgbClr val="000000"/>
              </a:solidFill>
              <a:highlight>
                <a:srgbClr val="00FFFF"/>
              </a:highlight>
              <a:uFillTx/>
              <a:latin typeface="Times New Roman" panose="02020603050405020304" pitchFamily="18" charset="0"/>
              <a:ea typeface="Tahoma" panose="020B0604030504040204" pitchFamily="34" charset="0"/>
              <a:cs typeface="Tahoma" panose="020B0604030504040204" pitchFamily="34"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2561" y="104172"/>
            <a:ext cx="11074400" cy="1286083"/>
          </a:xfrm>
        </p:spPr>
        <p:txBody>
          <a:bodyPr/>
          <a:lstStyle/>
          <a:p>
            <a:r>
              <a:rPr lang="en-US" dirty="0">
                <a:uFillTx/>
              </a:rPr>
              <a:t/>
            </a:r>
            <a:br>
              <a:rPr lang="en-US" dirty="0">
                <a:uFillTx/>
              </a:rPr>
            </a:br>
            <a:r>
              <a:rPr lang="en-US" dirty="0">
                <a:uFillTx/>
              </a:rPr>
              <a:t/>
            </a:r>
            <a:br>
              <a:rPr lang="en-US" dirty="0">
                <a:uFillTx/>
              </a:rPr>
            </a:br>
            <a:r>
              <a:rPr lang="en-US" dirty="0">
                <a:uFillTx/>
              </a:rPr>
              <a:t/>
            </a:r>
            <a:br>
              <a:rPr lang="en-US" dirty="0">
                <a:uFillTx/>
              </a:rPr>
            </a:br>
            <a:r>
              <a:rPr lang="en-US" dirty="0">
                <a:uFillTx/>
              </a:rPr>
              <a:t/>
            </a:r>
            <a:br>
              <a:rPr lang="en-US" dirty="0">
                <a:uFillTx/>
              </a:rPr>
            </a:br>
            <a:r>
              <a:rPr dirty="0">
                <a:uFillTx/>
              </a:rPr>
              <a:t>Thrombopoiesis Stimulating Proteins</a:t>
            </a:r>
          </a:p>
        </p:txBody>
      </p:sp>
      <p:sp>
        <p:nvSpPr>
          <p:cNvPr id="3" name="TextBox 2"/>
          <p:cNvSpPr txBox="1">
            <a:spLocks/>
          </p:cNvSpPr>
          <p:nvPr/>
        </p:nvSpPr>
        <p:spPr>
          <a:xfrm>
            <a:off x="166255" y="1390256"/>
            <a:ext cx="11510706" cy="4581054"/>
          </a:xfrm>
          <a:prstGeom prst="rect">
            <a:avLst/>
          </a:prstGeom>
        </p:spPr>
        <p:txBody>
          <a:bodyPr/>
          <a:lstStyle/>
          <a:p>
            <a:pPr marL="457200" indent="-457200">
              <a:buChar char="•"/>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Subsequent therapies with less robust evidence include azathioprine, cyclophosphamide, cyclosporine, danazol, dapsone, mycophenolate mofetil, and vinca alkaloids</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Use of lusutrombopag (Mulpleta) is not addressed in the updated guidelines</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2019 updated American Society of Hematology (ASH) evidence-based practice guidelines for the management of immune thrombocytopenia recommends observation or corticosteroids based on platelet count</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Treatment decisions should consider the severity of thrombocytopenia, comorbid conditions, use of antiplatelet or anticoagulant drugs, upcoming procedures, and the patient’s age </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For adults with ITP for ≥ 3 months who are corticosteroid-dependent or unresponsive to steroids, treatment with eltrombopag or romiplostim is suggested (very low certainty)</a:t>
            </a:r>
          </a:p>
          <a:p>
            <a:pPr marL="457200" indent="-457200">
              <a:buChar char="•"/>
            </a:pPr>
            <a:endParaRPr lang="en-US" sz="1800" dirty="0">
              <a:solidFill>
                <a:srgbClr val="000000"/>
              </a:solidFill>
              <a:effectLst/>
              <a:highlight>
                <a:srgbClr val="00FFFF"/>
              </a:highlight>
              <a:latin typeface="Times New Roman" panose="02020603050405020304" pitchFamily="18" charset="0"/>
              <a:ea typeface="Tahoma" panose="020B0604030504040204" pitchFamily="34" charset="0"/>
              <a:cs typeface="Tahoma" panose="020B0604030504040204" pitchFamily="34" charset="0"/>
            </a:endParaRPr>
          </a:p>
          <a:p>
            <a:pPr marL="457200" indent="-457200">
              <a:buChar char="•"/>
            </a:pPr>
            <a:endParaRPr lang="en-US" dirty="0">
              <a:solidFill>
                <a:srgbClr val="000000"/>
              </a:solidFill>
              <a:highlight>
                <a:srgbClr val="00FFFF"/>
              </a:highlight>
              <a:uFillTx/>
              <a:latin typeface="Times New Roman" panose="02020603050405020304"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617898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74404" y="199212"/>
            <a:ext cx="11074400" cy="1219200"/>
          </a:xfrm>
        </p:spPr>
        <p:txBody>
          <a:bodyPr/>
          <a:lstStyle/>
          <a:p>
            <a:r>
              <a:rPr sz="4000" b="0" i="0" u="none" strike="noStrike" baseline="0" dirty="0">
                <a:solidFill>
                  <a:srgbClr val="318DCF"/>
                </a:solidFill>
                <a:uFillTx/>
                <a:latin typeface="Tahoma" charset="0"/>
              </a:rPr>
              <a:t>Thrombopoiesis Stimulating Proteins</a:t>
            </a:r>
          </a:p>
        </p:txBody>
      </p:sp>
      <p:sp>
        <p:nvSpPr>
          <p:cNvPr id="3" name="TextBox 2"/>
          <p:cNvSpPr txBox="1">
            <a:spLocks/>
          </p:cNvSpPr>
          <p:nvPr/>
        </p:nvSpPr>
        <p:spPr>
          <a:xfrm>
            <a:off x="1" y="1569493"/>
            <a:ext cx="11969086" cy="4449170"/>
          </a:xfrm>
          <a:prstGeom prst="rect">
            <a:avLst/>
          </a:prstGeom>
        </p:spPr>
        <p:txBody>
          <a:bodyPr/>
          <a:lstStyle/>
          <a:p>
            <a:pPr marL="457200" indent="-457200">
              <a:buFontTx/>
              <a:buChar char="•"/>
            </a:pP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Either IVIG or anti-D may be used as a first-line therapy if corticosteroids are contraindicated (grade 2C)</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Thrombopoietin receptor agonists may be considered for patients at risk for bleeding who have failed at least 1 other therapy and who relapse after splenectomy or have a contraindication to splenectomy (grade 1B)</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Thrombopoietin receptor agonists may also be considered in patients at risk for bleeding who have not had a splenectomy and who have failed corticosteroids or IVIG (grade 2C)</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Pharmacotherapy for aplastic anemia includes immunosuppressive agents, hematopoietic growth factors, and fludarabine. Promacta is also indicated to treat first-line and refractory severe aplastic anemia (including in pediatric patients), but it carries a boxed warning regarding the increased risk for hepatic decompensation and death when used in combination with interferon and ribavirin</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2561" y="104172"/>
            <a:ext cx="11074400" cy="1286083"/>
          </a:xfrm>
        </p:spPr>
        <p:txBody>
          <a:bodyPr/>
          <a:lstStyle/>
          <a:p>
            <a:r>
              <a:rPr lang="en-US" dirty="0">
                <a:uFillTx/>
              </a:rPr>
              <a:t/>
            </a:r>
            <a:br>
              <a:rPr lang="en-US" dirty="0">
                <a:uFillTx/>
              </a:rPr>
            </a:br>
            <a:r>
              <a:rPr lang="en-US" dirty="0">
                <a:uFillTx/>
              </a:rPr>
              <a:t/>
            </a:r>
            <a:br>
              <a:rPr lang="en-US" dirty="0">
                <a:uFillTx/>
              </a:rPr>
            </a:br>
            <a:r>
              <a:rPr lang="en-US" dirty="0">
                <a:uFillTx/>
              </a:rPr>
              <a:t/>
            </a:r>
            <a:br>
              <a:rPr lang="en-US" dirty="0">
                <a:uFillTx/>
              </a:rPr>
            </a:br>
            <a:r>
              <a:rPr lang="en-US" dirty="0">
                <a:uFillTx/>
              </a:rPr>
              <a:t/>
            </a:r>
            <a:br>
              <a:rPr lang="en-US" dirty="0">
                <a:uFillTx/>
              </a:rPr>
            </a:br>
            <a:r>
              <a:rPr dirty="0">
                <a:uFillTx/>
              </a:rPr>
              <a:t>Thrombopoiesis Stimulating Proteins</a:t>
            </a:r>
          </a:p>
        </p:txBody>
      </p:sp>
      <p:sp>
        <p:nvSpPr>
          <p:cNvPr id="3" name="TextBox 2"/>
          <p:cNvSpPr txBox="1">
            <a:spLocks/>
          </p:cNvSpPr>
          <p:nvPr/>
        </p:nvSpPr>
        <p:spPr>
          <a:xfrm>
            <a:off x="166255" y="1487606"/>
            <a:ext cx="11510706" cy="4572000"/>
          </a:xfrm>
          <a:prstGeom prst="rect">
            <a:avLst/>
          </a:prstGeom>
        </p:spPr>
        <p:txBody>
          <a:bodyPr/>
          <a:lstStyle/>
          <a:p>
            <a:pPr marL="342900" indent="-342900">
              <a:buFont typeface="Arial" panose="020B0604020202020204" pitchFamily="34" charset="0"/>
              <a:buChar char="•"/>
            </a:pPr>
            <a:r>
              <a:rPr lang="en-US"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Monotherapy with hematopoietic growth factors is not recommended for newly diagnosed patients </a:t>
            </a:r>
          </a:p>
          <a:p>
            <a:pPr marL="342900" indent="-342900">
              <a:buFont typeface="Arial" panose="020B0604020202020204" pitchFamily="34" charset="0"/>
              <a:buChar char="•"/>
            </a:pPr>
            <a:endParaRPr lang="en-US"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Additional research is needed to further evaluate newer agents, such as avatrombopag and fostamatinib. </a:t>
            </a:r>
          </a:p>
          <a:p>
            <a:pPr marL="457200" indent="-457200">
              <a:buFont typeface="Arial" panose="020B0604020202020204" pitchFamily="34" charset="0"/>
              <a:buChar char="•"/>
            </a:pPr>
            <a:endPar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Lusutrombopag is not addressed in the updated guidelines</a:t>
            </a:r>
            <a:endPar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 newly diagnosed children with non-life-threatening mucosal bleeding and/or decreased health-related quality of life (HRQoL), prednisone is suggested rather than </a:t>
            </a:r>
            <a:r>
              <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IVIG or anti-D</a:t>
            </a:r>
          </a:p>
          <a:p>
            <a:pPr marL="457200" indent="-457200">
              <a:buFont typeface="Arial" panose="020B0604020202020204" pitchFamily="34" charset="0"/>
              <a:buChar char="•"/>
            </a:pPr>
            <a:endPar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200" dirty="0">
                <a:solidFill>
                  <a:srgbClr val="000000"/>
                </a:solidFill>
                <a:latin typeface="Tahoma" panose="020B0604030504040204" pitchFamily="34" charset="0"/>
                <a:ea typeface="Tahoma" panose="020B0604030504040204" pitchFamily="34" charset="0"/>
                <a:cs typeface="Tahoma" panose="020B0604030504040204" pitchFamily="34" charset="0"/>
              </a:rPr>
              <a:t>If these patients are </a:t>
            </a:r>
            <a:r>
              <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unresponsive to first-line treatment, TPO-RAs are suggested </a:t>
            </a:r>
            <a:endPar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9392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uFillTx/>
              </a:rPr>
              <a:t>Antidepressants, Other</a:t>
            </a:r>
          </a:p>
        </p:txBody>
      </p:sp>
      <p:sp>
        <p:nvSpPr>
          <p:cNvPr id="4" name="Slide Number Placeholder 3"/>
          <p:cNvSpPr>
            <a:spLocks noGrp="1"/>
          </p:cNvSpPr>
          <p:nvPr>
            <p:ph type="sldNum" sz="quarter" idx="4"/>
          </p:nvPr>
        </p:nvSpPr>
        <p:spPr/>
        <p:txBody>
          <a:bodyPr/>
          <a:lstStyle/>
          <a:p>
            <a:fld id="{FF445594-FFE8-4E90-934C-EFF530110A38}" type="slidenum">
              <a:rPr lang="en-US" smtClean="0">
                <a:uFillTx/>
              </a:rPr>
              <a:pPr/>
              <a:t>15</a:t>
            </a:fld>
            <a:endParaRPr lang="en-US" dirty="0">
              <a:uFillTx/>
            </a:endParaRPr>
          </a:p>
        </p:txBody>
      </p:sp>
      <p:sp>
        <p:nvSpPr>
          <p:cNvPr id="5" name="Footer Placeholder 4"/>
          <p:cNvSpPr>
            <a:spLocks noGrp="1"/>
          </p:cNvSpPr>
          <p:nvPr>
            <p:ph type="ftr" sz="quarter" idx="3"/>
          </p:nvPr>
        </p:nvSpPr>
        <p:spPr>
          <a:xfrm>
            <a:off x="-288609" y="582388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31409340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668740" y="2020047"/>
            <a:ext cx="8447806" cy="2457450"/>
          </a:xfrm>
        </p:spPr>
        <p:txBody>
          <a:bodyPr/>
          <a:lstStyle/>
          <a:p>
            <a:pPr algn="ctr"/>
            <a:r>
              <a:rPr dirty="0">
                <a:uFillTx/>
              </a:rPr>
              <a:t>Ulcerative Colitis Agents
</a:t>
            </a:r>
          </a:p>
        </p:txBody>
      </p:sp>
    </p:spTree>
    <p:extLst>
      <p:ext uri="{BB962C8B-B14F-4D97-AF65-F5344CB8AC3E}">
        <p14:creationId xmlns:p14="http://schemas.microsoft.com/office/powerpoint/2010/main" val="282235043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950420-B3B3-401B-A1BF-1ED22115053D}"/>
              </a:ext>
            </a:extLst>
          </p:cNvPr>
          <p:cNvSpPr>
            <a:spLocks noGrp="1"/>
          </p:cNvSpPr>
          <p:nvPr>
            <p:ph type="title"/>
          </p:nvPr>
        </p:nvSpPr>
        <p:spPr>
          <a:xfrm>
            <a:off x="609600" y="304800"/>
            <a:ext cx="11074400" cy="1053308"/>
          </a:xfrm>
        </p:spPr>
        <p:txBody>
          <a:bodyPr/>
          <a:lstStyle/>
          <a:p>
            <a:r>
              <a:rPr lang="en-US" dirty="0">
                <a:uFillTx/>
              </a:rPr>
              <a:t>Ulcerative Colitis Agents</a:t>
            </a:r>
            <a:endParaRPr lang="en-US" dirty="0"/>
          </a:p>
        </p:txBody>
      </p:sp>
      <p:graphicFrame>
        <p:nvGraphicFramePr>
          <p:cNvPr id="6" name="Content Placeholder 5">
            <a:extLst>
              <a:ext uri="{FF2B5EF4-FFF2-40B4-BE49-F238E27FC236}">
                <a16:creationId xmlns:a16="http://schemas.microsoft.com/office/drawing/2014/main" xmlns="" id="{60D54951-3052-4821-811A-75A43C05C83B}"/>
              </a:ext>
            </a:extLst>
          </p:cNvPr>
          <p:cNvGraphicFramePr>
            <a:graphicFrameLocks noGrp="1"/>
          </p:cNvGraphicFramePr>
          <p:nvPr>
            <p:ph idx="1"/>
            <p:extLst>
              <p:ext uri="{D42A27DB-BD31-4B8C-83A1-F6EECF244321}">
                <p14:modId xmlns:p14="http://schemas.microsoft.com/office/powerpoint/2010/main" val="1713516200"/>
              </p:ext>
            </p:extLst>
          </p:nvPr>
        </p:nvGraphicFramePr>
        <p:xfrm>
          <a:off x="128588" y="1450182"/>
          <a:ext cx="11958636" cy="4570633"/>
        </p:xfrm>
        <a:graphic>
          <a:graphicData uri="http://schemas.openxmlformats.org/drawingml/2006/table">
            <a:tbl>
              <a:tblPr firstRow="1" bandRow="1" bandCol="1">
                <a:tableStyleId>{5C22544A-7EE6-4342-B048-85BDC9FD1C3A}</a:tableStyleId>
              </a:tblPr>
              <a:tblGrid>
                <a:gridCol w="3535597">
                  <a:extLst>
                    <a:ext uri="{9D8B030D-6E8A-4147-A177-3AD203B41FA5}">
                      <a16:colId xmlns:a16="http://schemas.microsoft.com/office/drawing/2014/main" xmlns="" val="2796494245"/>
                    </a:ext>
                  </a:extLst>
                </a:gridCol>
                <a:gridCol w="1767797">
                  <a:extLst>
                    <a:ext uri="{9D8B030D-6E8A-4147-A177-3AD203B41FA5}">
                      <a16:colId xmlns:a16="http://schemas.microsoft.com/office/drawing/2014/main" xmlns="" val="156573012"/>
                    </a:ext>
                  </a:extLst>
                </a:gridCol>
                <a:gridCol w="3535597">
                  <a:extLst>
                    <a:ext uri="{9D8B030D-6E8A-4147-A177-3AD203B41FA5}">
                      <a16:colId xmlns:a16="http://schemas.microsoft.com/office/drawing/2014/main" xmlns="" val="2192923203"/>
                    </a:ext>
                  </a:extLst>
                </a:gridCol>
                <a:gridCol w="3119645">
                  <a:extLst>
                    <a:ext uri="{9D8B030D-6E8A-4147-A177-3AD203B41FA5}">
                      <a16:colId xmlns:a16="http://schemas.microsoft.com/office/drawing/2014/main" xmlns="" val="4133848389"/>
                    </a:ext>
                  </a:extLst>
                </a:gridCol>
              </a:tblGrid>
              <a:tr h="290821">
                <a:tc rowSpan="2">
                  <a:txBody>
                    <a:bodyPr/>
                    <a:lstStyle/>
                    <a:p>
                      <a:pPr marL="0" marR="0" algn="ctr">
                        <a:spcBef>
                          <a:spcPts val="200"/>
                        </a:spcBef>
                        <a:spcAft>
                          <a:spcPts val="200"/>
                        </a:spcAft>
                      </a:pPr>
                      <a:r>
                        <a:rPr lang="en-US" sz="2000" dirty="0">
                          <a:solidFill>
                            <a:srgbClr val="000000"/>
                          </a:solidFill>
                          <a:effectLst/>
                        </a:rPr>
                        <a:t>Drug</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chemeClr val="accent1"/>
                    </a:solidFill>
                  </a:tcPr>
                </a:tc>
                <a:tc rowSpan="2">
                  <a:txBody>
                    <a:bodyPr/>
                    <a:lstStyle/>
                    <a:p>
                      <a:pPr marL="0" marR="0" algn="ctr">
                        <a:spcBef>
                          <a:spcPts val="200"/>
                        </a:spcBef>
                        <a:spcAft>
                          <a:spcPts val="200"/>
                        </a:spcAft>
                      </a:pPr>
                      <a:r>
                        <a:rPr lang="en-US" sz="2000" dirty="0">
                          <a:solidFill>
                            <a:srgbClr val="000000"/>
                          </a:solidFill>
                          <a:effectLst/>
                        </a:rPr>
                        <a:t>Manufacturer</a:t>
                      </a:r>
                      <a:r>
                        <a:rPr lang="en-US" sz="2000" dirty="0">
                          <a:effectLst/>
                        </a:rPr>
                        <a:t> </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chemeClr val="accent1"/>
                    </a:solidFill>
                  </a:tcPr>
                </a:tc>
                <a:tc gridSpan="2">
                  <a:txBody>
                    <a:bodyPr/>
                    <a:lstStyle/>
                    <a:p>
                      <a:pPr marL="0" marR="0" algn="ctr">
                        <a:spcBef>
                          <a:spcPts val="200"/>
                        </a:spcBef>
                        <a:spcAft>
                          <a:spcPts val="200"/>
                        </a:spcAft>
                      </a:pPr>
                      <a:r>
                        <a:rPr lang="en-US" sz="2000" dirty="0">
                          <a:solidFill>
                            <a:srgbClr val="000000"/>
                          </a:solidFill>
                          <a:effectLst/>
                        </a:rPr>
                        <a:t>Indication(s)</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chemeClr val="accent1"/>
                    </a:solidFill>
                  </a:tcPr>
                </a:tc>
                <a:tc hMerge="1">
                  <a:txBody>
                    <a:bodyPr/>
                    <a:lstStyle/>
                    <a:p>
                      <a:endParaRPr lang="en-US"/>
                    </a:p>
                  </a:txBody>
                  <a:tcPr/>
                </a:tc>
                <a:extLst>
                  <a:ext uri="{0D108BD9-81ED-4DB2-BD59-A6C34878D82A}">
                    <a16:rowId xmlns:a16="http://schemas.microsoft.com/office/drawing/2014/main" xmlns="" val="4052021014"/>
                  </a:ext>
                </a:extLst>
              </a:tr>
              <a:tr h="290821">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2000" b="1" dirty="0">
                          <a:solidFill>
                            <a:srgbClr val="000000"/>
                          </a:solidFill>
                          <a:effectLst/>
                        </a:rPr>
                        <a:t>Treatment</a:t>
                      </a:r>
                      <a:endParaRPr lang="en-U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chemeClr val="accent1"/>
                    </a:solidFill>
                  </a:tcPr>
                </a:tc>
                <a:tc>
                  <a:txBody>
                    <a:bodyPr/>
                    <a:lstStyle/>
                    <a:p>
                      <a:pPr marL="0" marR="0" algn="ctr">
                        <a:spcBef>
                          <a:spcPts val="200"/>
                        </a:spcBef>
                        <a:spcAft>
                          <a:spcPts val="200"/>
                        </a:spcAft>
                      </a:pPr>
                      <a:r>
                        <a:rPr lang="en-US" sz="1800" b="1" dirty="0">
                          <a:solidFill>
                            <a:srgbClr val="000000"/>
                          </a:solidFill>
                          <a:effectLst/>
                        </a:rPr>
                        <a:t>Maintenance</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chemeClr val="accent1"/>
                    </a:solidFill>
                  </a:tcPr>
                </a:tc>
                <a:extLst>
                  <a:ext uri="{0D108BD9-81ED-4DB2-BD59-A6C34878D82A}">
                    <a16:rowId xmlns:a16="http://schemas.microsoft.com/office/drawing/2014/main" xmlns="" val="402391723"/>
                  </a:ext>
                </a:extLst>
              </a:tr>
              <a:tr h="301926">
                <a:tc gridSpan="4">
                  <a:txBody>
                    <a:bodyPr/>
                    <a:lstStyle/>
                    <a:p>
                      <a:pPr marL="0" marR="0" algn="ctr">
                        <a:spcBef>
                          <a:spcPts val="200"/>
                        </a:spcBef>
                        <a:spcAft>
                          <a:spcPts val="200"/>
                        </a:spcAft>
                      </a:pPr>
                      <a:r>
                        <a:rPr lang="en-US" sz="2000" b="1" dirty="0">
                          <a:solidFill>
                            <a:schemeClr val="accent2">
                              <a:lumMod val="50000"/>
                            </a:schemeClr>
                          </a:solidFill>
                          <a:effectLst/>
                        </a:rPr>
                        <a:t>Oral Prodrug Forms</a:t>
                      </a:r>
                    </a:p>
                  </a:txBody>
                  <a:tcPr marL="24061" marR="24061"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13164633"/>
                  </a:ext>
                </a:extLst>
              </a:tr>
              <a:tr h="549684">
                <a:tc>
                  <a:txBody>
                    <a:bodyPr/>
                    <a:lstStyle/>
                    <a:p>
                      <a:pPr marL="0" marR="0">
                        <a:spcBef>
                          <a:spcPts val="200"/>
                        </a:spcBef>
                        <a:spcAft>
                          <a:spcPts val="200"/>
                        </a:spcAft>
                      </a:pPr>
                      <a:r>
                        <a:rPr lang="en-US" sz="1700" dirty="0">
                          <a:solidFill>
                            <a:srgbClr val="000000"/>
                          </a:solidFill>
                          <a:effectLst/>
                        </a:rPr>
                        <a:t>balsalazide (Colazal®)</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tc>
                  <a:txBody>
                    <a:bodyPr/>
                    <a:lstStyle/>
                    <a:p>
                      <a:pPr marL="0" marR="0">
                        <a:spcBef>
                          <a:spcPts val="200"/>
                        </a:spcBef>
                        <a:spcAft>
                          <a:spcPts val="200"/>
                        </a:spcAft>
                      </a:pPr>
                      <a:r>
                        <a:rPr lang="en-US" sz="1700" dirty="0">
                          <a:solidFill>
                            <a:srgbClr val="000000"/>
                          </a:solidFill>
                          <a:effectLst/>
                        </a:rPr>
                        <a:t>generic, Salix</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tc>
                  <a:txBody>
                    <a:bodyPr/>
                    <a:lstStyle/>
                    <a:p>
                      <a:pPr marL="0" marR="0">
                        <a:spcBef>
                          <a:spcPts val="200"/>
                        </a:spcBef>
                        <a:spcAft>
                          <a:spcPts val="200"/>
                        </a:spcAft>
                      </a:pPr>
                      <a:r>
                        <a:rPr lang="en-US" sz="1700" dirty="0">
                          <a:solidFill>
                            <a:srgbClr val="000000"/>
                          </a:solidFill>
                          <a:effectLst/>
                        </a:rPr>
                        <a:t>Mild to moderately active ulcerative colitis (UC) in patients ≥ 5 years </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tc>
                  <a:txBody>
                    <a:bodyPr/>
                    <a:lstStyle/>
                    <a:p>
                      <a:pPr marL="0" marR="0" algn="ctr">
                        <a:spcBef>
                          <a:spcPts val="200"/>
                        </a:spcBef>
                        <a:spcAft>
                          <a:spcPts val="200"/>
                        </a:spcAft>
                      </a:pPr>
                      <a:r>
                        <a:rPr lang="en-US" sz="1700" dirty="0">
                          <a:solidFill>
                            <a:srgbClr val="000000"/>
                          </a:solidFill>
                          <a:effectLst/>
                        </a:rPr>
                        <a:t>--</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chemeClr val="accent5">
                        <a:lumMod val="60000"/>
                        <a:lumOff val="40000"/>
                      </a:schemeClr>
                    </a:solidFill>
                  </a:tcPr>
                </a:tc>
                <a:extLst>
                  <a:ext uri="{0D108BD9-81ED-4DB2-BD59-A6C34878D82A}">
                    <a16:rowId xmlns:a16="http://schemas.microsoft.com/office/drawing/2014/main" xmlns="" val="2583631481"/>
                  </a:ext>
                </a:extLst>
              </a:tr>
              <a:tr h="549684">
                <a:tc>
                  <a:txBody>
                    <a:bodyPr/>
                    <a:lstStyle/>
                    <a:p>
                      <a:pPr marL="0" marR="0">
                        <a:spcBef>
                          <a:spcPts val="200"/>
                        </a:spcBef>
                        <a:spcAft>
                          <a:spcPts val="200"/>
                        </a:spcAft>
                      </a:pPr>
                      <a:r>
                        <a:rPr lang="en-US" sz="1700" dirty="0">
                          <a:solidFill>
                            <a:srgbClr val="000000"/>
                          </a:solidFill>
                          <a:effectLst/>
                        </a:rPr>
                        <a:t>olsalazine (Dipentum®)</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tc>
                  <a:txBody>
                    <a:bodyPr/>
                    <a:lstStyle/>
                    <a:p>
                      <a:pPr marL="0" marR="0">
                        <a:spcBef>
                          <a:spcPts val="200"/>
                        </a:spcBef>
                        <a:spcAft>
                          <a:spcPts val="200"/>
                        </a:spcAft>
                      </a:pPr>
                      <a:r>
                        <a:rPr lang="en-US" sz="1700" dirty="0">
                          <a:solidFill>
                            <a:srgbClr val="000000"/>
                          </a:solidFill>
                          <a:effectLst/>
                        </a:rPr>
                        <a:t>Meda/Mylan </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tc>
                  <a:txBody>
                    <a:bodyPr/>
                    <a:lstStyle/>
                    <a:p>
                      <a:pPr marL="0" marR="0" algn="ctr">
                        <a:spcBef>
                          <a:spcPts val="200"/>
                        </a:spcBef>
                        <a:spcAft>
                          <a:spcPts val="200"/>
                        </a:spcAft>
                      </a:pPr>
                      <a:r>
                        <a:rPr lang="en-US" sz="1700" dirty="0">
                          <a:solidFill>
                            <a:srgbClr val="000000"/>
                          </a:solidFill>
                          <a:effectLst/>
                        </a:rPr>
                        <a:t>--</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chemeClr val="accent5">
                        <a:lumMod val="60000"/>
                        <a:lumOff val="40000"/>
                      </a:schemeClr>
                    </a:solidFill>
                  </a:tcPr>
                </a:tc>
                <a:tc>
                  <a:txBody>
                    <a:bodyPr/>
                    <a:lstStyle/>
                    <a:p>
                      <a:pPr marL="0" marR="0">
                        <a:spcBef>
                          <a:spcPts val="200"/>
                        </a:spcBef>
                        <a:spcAft>
                          <a:spcPts val="200"/>
                        </a:spcAft>
                      </a:pPr>
                      <a:r>
                        <a:rPr lang="en-US" sz="1700" dirty="0">
                          <a:solidFill>
                            <a:srgbClr val="000000"/>
                          </a:solidFill>
                          <a:effectLst/>
                        </a:rPr>
                        <a:t>Maintenance of remission of UC in patients intolerant of sulfasalazine</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extLst>
                  <a:ext uri="{0D108BD9-81ED-4DB2-BD59-A6C34878D82A}">
                    <a16:rowId xmlns:a16="http://schemas.microsoft.com/office/drawing/2014/main" xmlns="" val="3630654943"/>
                  </a:ext>
                </a:extLst>
              </a:tr>
              <a:tr h="549684">
                <a:tc rowSpan="2">
                  <a:txBody>
                    <a:bodyPr/>
                    <a:lstStyle/>
                    <a:p>
                      <a:pPr marL="0" marR="0">
                        <a:spcBef>
                          <a:spcPts val="200"/>
                        </a:spcBef>
                        <a:spcAft>
                          <a:spcPts val="200"/>
                        </a:spcAft>
                      </a:pPr>
                      <a:r>
                        <a:rPr lang="en-US" sz="1700" dirty="0">
                          <a:solidFill>
                            <a:srgbClr val="000000"/>
                          </a:solidFill>
                          <a:effectLst/>
                        </a:rPr>
                        <a:t>sulfasalazine (Azulfidine®, Azulfidine EN-tabs®)</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tc rowSpan="2">
                  <a:txBody>
                    <a:bodyPr/>
                    <a:lstStyle/>
                    <a:p>
                      <a:pPr marL="0" marR="0">
                        <a:spcBef>
                          <a:spcPts val="200"/>
                        </a:spcBef>
                        <a:spcAft>
                          <a:spcPts val="200"/>
                        </a:spcAft>
                      </a:pPr>
                      <a:r>
                        <a:rPr lang="en-US" sz="1700" dirty="0">
                          <a:solidFill>
                            <a:srgbClr val="000000"/>
                          </a:solidFill>
                          <a:effectLst/>
                        </a:rPr>
                        <a:t>generic*, Pfizer</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tc>
                  <a:txBody>
                    <a:bodyPr/>
                    <a:lstStyle/>
                    <a:p>
                      <a:pPr marL="0" marR="0">
                        <a:spcBef>
                          <a:spcPts val="200"/>
                        </a:spcBef>
                        <a:spcAft>
                          <a:spcPts val="200"/>
                        </a:spcAft>
                      </a:pPr>
                      <a:r>
                        <a:rPr lang="en-US" sz="1700" dirty="0">
                          <a:solidFill>
                            <a:srgbClr val="000000"/>
                          </a:solidFill>
                          <a:effectLst/>
                        </a:rPr>
                        <a:t>Mild to moderately active UC</a:t>
                      </a:r>
                      <a:br>
                        <a:rPr lang="en-US" sz="1700" dirty="0">
                          <a:solidFill>
                            <a:srgbClr val="000000"/>
                          </a:solidFill>
                          <a:effectLst/>
                        </a:rPr>
                      </a:br>
                      <a:r>
                        <a:rPr lang="en-US" sz="1700" dirty="0">
                          <a:solidFill>
                            <a:srgbClr val="000000"/>
                          </a:solidFill>
                          <a:effectLst/>
                        </a:rPr>
                        <a:t>Adjunctive therapy in severe UC</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tc>
                  <a:txBody>
                    <a:bodyPr/>
                    <a:lstStyle/>
                    <a:p>
                      <a:pPr marL="0" marR="0">
                        <a:spcBef>
                          <a:spcPts val="200"/>
                        </a:spcBef>
                        <a:spcAft>
                          <a:spcPts val="200"/>
                        </a:spcAft>
                      </a:pPr>
                      <a:r>
                        <a:rPr lang="en-US" sz="1700" dirty="0">
                          <a:solidFill>
                            <a:srgbClr val="000000"/>
                          </a:solidFill>
                          <a:effectLst/>
                        </a:rPr>
                        <a:t>Maintenance of remission of UC</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extLst>
                  <a:ext uri="{0D108BD9-81ED-4DB2-BD59-A6C34878D82A}">
                    <a16:rowId xmlns:a16="http://schemas.microsoft.com/office/drawing/2014/main" xmlns="" val="3143220606"/>
                  </a:ext>
                </a:extLst>
              </a:tr>
              <a:tr h="2007181">
                <a:tc vMerge="1">
                  <a:txBody>
                    <a:bodyPr/>
                    <a:lstStyle/>
                    <a:p>
                      <a:endParaRPr lang="en-US"/>
                    </a:p>
                  </a:txBody>
                  <a:tcPr/>
                </a:tc>
                <a:tc vMerge="1">
                  <a:txBody>
                    <a:bodyPr/>
                    <a:lstStyle/>
                    <a:p>
                      <a:endParaRPr lang="en-US"/>
                    </a:p>
                  </a:txBody>
                  <a:tcPr/>
                </a:tc>
                <a:tc gridSpan="2">
                  <a:txBody>
                    <a:bodyPr/>
                    <a:lstStyle/>
                    <a:p>
                      <a:pPr marL="0" marR="0">
                        <a:spcBef>
                          <a:spcPts val="200"/>
                        </a:spcBef>
                        <a:spcAft>
                          <a:spcPts val="200"/>
                        </a:spcAft>
                      </a:pPr>
                      <a:r>
                        <a:rPr lang="en-US" sz="1700" dirty="0">
                          <a:solidFill>
                            <a:srgbClr val="000000"/>
                          </a:solidFill>
                          <a:effectLst/>
                        </a:rPr>
                        <a:t>Other: </a:t>
                      </a:r>
                      <a:br>
                        <a:rPr lang="en-US" sz="1700" dirty="0">
                          <a:solidFill>
                            <a:srgbClr val="000000"/>
                          </a:solidFill>
                          <a:effectLst/>
                        </a:rPr>
                      </a:br>
                      <a:r>
                        <a:rPr lang="en-US" sz="1700" dirty="0">
                          <a:solidFill>
                            <a:srgbClr val="000000"/>
                          </a:solidFill>
                          <a:effectLst/>
                        </a:rPr>
                        <a:t>Enteric-coated tablets are indicated in patients with UC who cannot take uncoated sulfasalazine tablets because of gastrointestinal (GI) intolerance</a:t>
                      </a:r>
                    </a:p>
                    <a:p>
                      <a:pPr marL="0" marR="0">
                        <a:spcBef>
                          <a:spcPts val="200"/>
                        </a:spcBef>
                        <a:spcAft>
                          <a:spcPts val="200"/>
                        </a:spcAft>
                      </a:pPr>
                      <a:r>
                        <a:rPr lang="en-US" sz="1700" dirty="0">
                          <a:solidFill>
                            <a:srgbClr val="000000"/>
                          </a:solidFill>
                          <a:effectLst/>
                        </a:rPr>
                        <a:t>Treatment of rheumatoid arthritis that has not responded adequately to salicylates or other nonsteroidal anti-inflammatory agents (NSAIDs)</a:t>
                      </a:r>
                    </a:p>
                    <a:p>
                      <a:pPr marL="0" marR="0">
                        <a:spcBef>
                          <a:spcPts val="200"/>
                        </a:spcBef>
                        <a:spcAft>
                          <a:spcPts val="200"/>
                        </a:spcAft>
                      </a:pPr>
                      <a:r>
                        <a:rPr lang="en-US" sz="1700" dirty="0">
                          <a:solidFill>
                            <a:srgbClr val="000000"/>
                          </a:solidFill>
                          <a:effectLst/>
                        </a:rPr>
                        <a:t>Treatment of pediatric patients with polyarticular juvenile rheumatoid arthritis who have not responded adequately to salicylates or other NSAIDs</a:t>
                      </a:r>
                      <a:endParaRPr lang="en-US" sz="17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chemeClr val="accent5">
                        <a:lumMod val="60000"/>
                        <a:lumOff val="40000"/>
                      </a:schemeClr>
                    </a:solidFill>
                  </a:tcPr>
                </a:tc>
                <a:tc hMerge="1">
                  <a:txBody>
                    <a:bodyPr/>
                    <a:lstStyle/>
                    <a:p>
                      <a:endParaRPr lang="en-US"/>
                    </a:p>
                  </a:txBody>
                  <a:tcPr/>
                </a:tc>
                <a:extLst>
                  <a:ext uri="{0D108BD9-81ED-4DB2-BD59-A6C34878D82A}">
                    <a16:rowId xmlns:a16="http://schemas.microsoft.com/office/drawing/2014/main" xmlns="" val="3030421155"/>
                  </a:ext>
                </a:extLst>
              </a:tr>
            </a:tbl>
          </a:graphicData>
        </a:graphic>
      </p:graphicFrame>
      <p:sp>
        <p:nvSpPr>
          <p:cNvPr id="4" name="Slide Number Placeholder 3">
            <a:extLst>
              <a:ext uri="{FF2B5EF4-FFF2-40B4-BE49-F238E27FC236}">
                <a16:creationId xmlns:a16="http://schemas.microsoft.com/office/drawing/2014/main" xmlns="" id="{F8F8368A-DDFD-497C-8E5C-4FCDD5DA2E05}"/>
              </a:ext>
            </a:extLst>
          </p:cNvPr>
          <p:cNvSpPr>
            <a:spLocks noGrp="1"/>
          </p:cNvSpPr>
          <p:nvPr>
            <p:ph type="sldNum" sz="quarter" idx="4"/>
          </p:nvPr>
        </p:nvSpPr>
        <p:spPr/>
        <p:txBody>
          <a:bodyPr/>
          <a:lstStyle/>
          <a:p>
            <a:fld id="{FF445594-FFE8-4E90-934C-EFF530110A38}" type="slidenum">
              <a:rPr lang="en-US" smtClean="0">
                <a:uFillTx/>
              </a:rPr>
              <a:pPr/>
              <a:t>151</a:t>
            </a:fld>
            <a:endParaRPr lang="en-US" dirty="0">
              <a:uFillTx/>
            </a:endParaRPr>
          </a:p>
        </p:txBody>
      </p:sp>
      <p:sp>
        <p:nvSpPr>
          <p:cNvPr id="5" name="Footer Placeholder 4">
            <a:extLst>
              <a:ext uri="{FF2B5EF4-FFF2-40B4-BE49-F238E27FC236}">
                <a16:creationId xmlns:a16="http://schemas.microsoft.com/office/drawing/2014/main" xmlns="" id="{B92B8F78-260C-4CEF-8C01-7AB449797525}"/>
              </a:ext>
            </a:extLst>
          </p:cNvPr>
          <p:cNvSpPr>
            <a:spLocks noGrp="1"/>
          </p:cNvSpPr>
          <p:nvPr>
            <p:ph type="ftr" sz="quarter" idx="3"/>
          </p:nvPr>
        </p:nvSpPr>
        <p:spPr>
          <a:xfrm>
            <a:off x="0" y="6208194"/>
            <a:ext cx="12192000" cy="369775"/>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7" name="Rectangle 1">
            <a:extLst>
              <a:ext uri="{FF2B5EF4-FFF2-40B4-BE49-F238E27FC236}">
                <a16:creationId xmlns:a16="http://schemas.microsoft.com/office/drawing/2014/main" xmlns="" id="{4D3954CC-8881-4F31-8D2A-03670C10263A}"/>
              </a:ext>
            </a:extLst>
          </p:cNvPr>
          <p:cNvSpPr>
            <a:spLocks noChangeArrowheads="1"/>
          </p:cNvSpPr>
          <p:nvPr/>
        </p:nvSpPr>
        <p:spPr bwMode="auto">
          <a:xfrm>
            <a:off x="0" y="0"/>
            <a:ext cx="24214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42486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C222E1-372D-4F77-B78A-621C6746F795}"/>
              </a:ext>
            </a:extLst>
          </p:cNvPr>
          <p:cNvSpPr>
            <a:spLocks noGrp="1"/>
          </p:cNvSpPr>
          <p:nvPr>
            <p:ph type="title"/>
          </p:nvPr>
        </p:nvSpPr>
        <p:spPr/>
        <p:txBody>
          <a:bodyPr/>
          <a:lstStyle/>
          <a:p>
            <a:r>
              <a:rPr lang="en-US" dirty="0">
                <a:uFillTx/>
              </a:rPr>
              <a:t>Ulcerative Colitis Agents</a:t>
            </a:r>
            <a:endParaRPr lang="en-US" dirty="0"/>
          </a:p>
        </p:txBody>
      </p:sp>
      <p:graphicFrame>
        <p:nvGraphicFramePr>
          <p:cNvPr id="6" name="Content Placeholder 5">
            <a:extLst>
              <a:ext uri="{FF2B5EF4-FFF2-40B4-BE49-F238E27FC236}">
                <a16:creationId xmlns:a16="http://schemas.microsoft.com/office/drawing/2014/main" xmlns="" id="{00552174-756D-4947-A72D-91F785038451}"/>
              </a:ext>
            </a:extLst>
          </p:cNvPr>
          <p:cNvGraphicFramePr>
            <a:graphicFrameLocks noGrp="1"/>
          </p:cNvGraphicFramePr>
          <p:nvPr>
            <p:ph idx="1"/>
            <p:extLst>
              <p:ext uri="{D42A27DB-BD31-4B8C-83A1-F6EECF244321}">
                <p14:modId xmlns:p14="http://schemas.microsoft.com/office/powerpoint/2010/main" val="3173843643"/>
              </p:ext>
            </p:extLst>
          </p:nvPr>
        </p:nvGraphicFramePr>
        <p:xfrm>
          <a:off x="395785" y="1524000"/>
          <a:ext cx="11389815" cy="4399129"/>
        </p:xfrm>
        <a:graphic>
          <a:graphicData uri="http://schemas.openxmlformats.org/drawingml/2006/table">
            <a:tbl>
              <a:tblPr firstRow="1" bandRow="1" bandCol="1">
                <a:tableStyleId>{5C22544A-7EE6-4342-B048-85BDC9FD1C3A}</a:tableStyleId>
              </a:tblPr>
              <a:tblGrid>
                <a:gridCol w="3152539">
                  <a:extLst>
                    <a:ext uri="{9D8B030D-6E8A-4147-A177-3AD203B41FA5}">
                      <a16:colId xmlns:a16="http://schemas.microsoft.com/office/drawing/2014/main" xmlns="" val="123407307"/>
                    </a:ext>
                  </a:extLst>
                </a:gridCol>
                <a:gridCol w="1728812">
                  <a:extLst>
                    <a:ext uri="{9D8B030D-6E8A-4147-A177-3AD203B41FA5}">
                      <a16:colId xmlns:a16="http://schemas.microsoft.com/office/drawing/2014/main" xmlns="" val="1834048699"/>
                    </a:ext>
                  </a:extLst>
                </a:gridCol>
                <a:gridCol w="3254232">
                  <a:extLst>
                    <a:ext uri="{9D8B030D-6E8A-4147-A177-3AD203B41FA5}">
                      <a16:colId xmlns:a16="http://schemas.microsoft.com/office/drawing/2014/main" xmlns="" val="2148626565"/>
                    </a:ext>
                  </a:extLst>
                </a:gridCol>
                <a:gridCol w="3254232">
                  <a:extLst>
                    <a:ext uri="{9D8B030D-6E8A-4147-A177-3AD203B41FA5}">
                      <a16:colId xmlns:a16="http://schemas.microsoft.com/office/drawing/2014/main" xmlns="" val="3507245192"/>
                    </a:ext>
                  </a:extLst>
                </a:gridCol>
              </a:tblGrid>
              <a:tr h="628447">
                <a:tc gridSpan="4">
                  <a:txBody>
                    <a:bodyPr/>
                    <a:lstStyle/>
                    <a:p>
                      <a:pPr marL="0" marR="0" algn="ctr">
                        <a:spcBef>
                          <a:spcPts val="200"/>
                        </a:spcBef>
                        <a:spcAft>
                          <a:spcPts val="200"/>
                        </a:spcAft>
                      </a:pPr>
                      <a:r>
                        <a:rPr lang="en-US" sz="2400" dirty="0">
                          <a:solidFill>
                            <a:schemeClr val="accent2">
                              <a:lumMod val="50000"/>
                            </a:schemeClr>
                          </a:solidFill>
                          <a:effectLst/>
                        </a:rPr>
                        <a:t>Oral Delayed-Release Forms</a:t>
                      </a:r>
                      <a:endParaRPr lang="en-US" sz="2400"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642441966"/>
                  </a:ext>
                </a:extLst>
              </a:tr>
              <a:tr h="628447">
                <a:tc>
                  <a:txBody>
                    <a:bodyPr/>
                    <a:lstStyle/>
                    <a:p>
                      <a:pPr marL="0" marR="0">
                        <a:spcBef>
                          <a:spcPts val="200"/>
                        </a:spcBef>
                        <a:spcAft>
                          <a:spcPts val="200"/>
                        </a:spcAft>
                      </a:pPr>
                      <a:r>
                        <a:rPr lang="en-US" sz="1800" dirty="0">
                          <a:solidFill>
                            <a:srgbClr val="000000"/>
                          </a:solidFill>
                          <a:effectLst/>
                        </a:rPr>
                        <a:t>mesalamine delayed-release tablets (Asacol® HD)</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generic, Allergan</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Moderately active UC</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1042088424"/>
                  </a:ext>
                </a:extLst>
              </a:tr>
              <a:tr h="628447">
                <a:tc>
                  <a:txBody>
                    <a:bodyPr/>
                    <a:lstStyle/>
                    <a:p>
                      <a:pPr marL="0" marR="0">
                        <a:spcBef>
                          <a:spcPts val="200"/>
                        </a:spcBef>
                        <a:spcAft>
                          <a:spcPts val="200"/>
                        </a:spcAft>
                      </a:pPr>
                      <a:r>
                        <a:rPr lang="en-US" sz="1800" dirty="0">
                          <a:solidFill>
                            <a:srgbClr val="000000"/>
                          </a:solidFill>
                          <a:effectLst/>
                        </a:rPr>
                        <a:t>mesalamine delayed-release capsules (Delzicol®)</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generic, Allergan</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Mild to moderately active UC in patients ≥ 5 years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Maintenance of remission of UC in adults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2140095768"/>
                  </a:ext>
                </a:extLst>
              </a:tr>
              <a:tr h="1256894">
                <a:tc>
                  <a:txBody>
                    <a:bodyPr/>
                    <a:lstStyle/>
                    <a:p>
                      <a:pPr marL="0" marR="0">
                        <a:spcBef>
                          <a:spcPts val="200"/>
                        </a:spcBef>
                        <a:spcAft>
                          <a:spcPts val="200"/>
                        </a:spcAft>
                      </a:pPr>
                      <a:r>
                        <a:rPr lang="en-US" sz="1800" dirty="0">
                          <a:solidFill>
                            <a:srgbClr val="000000"/>
                          </a:solidFill>
                          <a:effectLst/>
                        </a:rPr>
                        <a:t>mesalamine MMX delayed-release tablets (Lialda®)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generic, Shire US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Mild to moderately active UC in pediatric patients ≥ 24 kg and adults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Maintenance of remission of mild to moderately active UC in adults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lumMod val="60000"/>
                        <a:lumOff val="40000"/>
                      </a:schemeClr>
                    </a:solidFill>
                  </a:tcPr>
                </a:tc>
                <a:extLst>
                  <a:ext uri="{0D108BD9-81ED-4DB2-BD59-A6C34878D82A}">
                    <a16:rowId xmlns:a16="http://schemas.microsoft.com/office/drawing/2014/main" xmlns="" val="2193557369"/>
                  </a:ext>
                </a:extLst>
              </a:tr>
              <a:tr h="628447">
                <a:tc>
                  <a:txBody>
                    <a:bodyPr/>
                    <a:lstStyle/>
                    <a:p>
                      <a:pPr marL="0" marR="0">
                        <a:spcBef>
                          <a:spcPts val="200"/>
                        </a:spcBef>
                        <a:spcAft>
                          <a:spcPts val="200"/>
                        </a:spcAft>
                      </a:pPr>
                      <a:r>
                        <a:rPr lang="en-US" sz="1800" dirty="0">
                          <a:solidFill>
                            <a:srgbClr val="000000"/>
                          </a:solidFill>
                          <a:effectLst/>
                        </a:rPr>
                        <a:t>mesalamine extended-release capsules (Pentasa®)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Shire US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Mild to moderately active UC</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lumMod val="60000"/>
                        <a:lumOff val="40000"/>
                      </a:schemeClr>
                    </a:solidFill>
                  </a:tcPr>
                </a:tc>
                <a:extLst>
                  <a:ext uri="{0D108BD9-81ED-4DB2-BD59-A6C34878D82A}">
                    <a16:rowId xmlns:a16="http://schemas.microsoft.com/office/drawing/2014/main" xmlns="" val="109247893"/>
                  </a:ext>
                </a:extLst>
              </a:tr>
              <a:tr h="628447">
                <a:tc>
                  <a:txBody>
                    <a:bodyPr/>
                    <a:lstStyle/>
                    <a:p>
                      <a:pPr marL="0" marR="0">
                        <a:spcBef>
                          <a:spcPts val="200"/>
                        </a:spcBef>
                        <a:spcAft>
                          <a:spcPts val="200"/>
                        </a:spcAft>
                      </a:pPr>
                      <a:r>
                        <a:rPr lang="en-US" sz="1800" dirty="0">
                          <a:solidFill>
                            <a:srgbClr val="000000"/>
                          </a:solidFill>
                          <a:effectLst/>
                        </a:rPr>
                        <a:t>mesalamine extended-release capsules (Apriso®)</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generic, Salix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Maintenance of remission of UC in adults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2864951980"/>
                  </a:ext>
                </a:extLst>
              </a:tr>
            </a:tbl>
          </a:graphicData>
        </a:graphic>
      </p:graphicFrame>
      <p:sp>
        <p:nvSpPr>
          <p:cNvPr id="4" name="Slide Number Placeholder 3">
            <a:extLst>
              <a:ext uri="{FF2B5EF4-FFF2-40B4-BE49-F238E27FC236}">
                <a16:creationId xmlns:a16="http://schemas.microsoft.com/office/drawing/2014/main" xmlns="" id="{65E1EA48-62C7-44D2-A9CF-47BFB2B26AE4}"/>
              </a:ext>
            </a:extLst>
          </p:cNvPr>
          <p:cNvSpPr>
            <a:spLocks noGrp="1"/>
          </p:cNvSpPr>
          <p:nvPr>
            <p:ph type="sldNum" sz="quarter" idx="4"/>
          </p:nvPr>
        </p:nvSpPr>
        <p:spPr/>
        <p:txBody>
          <a:bodyPr/>
          <a:lstStyle/>
          <a:p>
            <a:fld id="{FF445594-FFE8-4E90-934C-EFF530110A38}" type="slidenum">
              <a:rPr lang="en-US" smtClean="0">
                <a:uFillTx/>
              </a:rPr>
              <a:pPr/>
              <a:t>152</a:t>
            </a:fld>
            <a:endParaRPr lang="en-US" dirty="0">
              <a:uFillTx/>
            </a:endParaRPr>
          </a:p>
        </p:txBody>
      </p:sp>
      <p:sp>
        <p:nvSpPr>
          <p:cNvPr id="5" name="Footer Placeholder 4">
            <a:extLst>
              <a:ext uri="{FF2B5EF4-FFF2-40B4-BE49-F238E27FC236}">
                <a16:creationId xmlns:a16="http://schemas.microsoft.com/office/drawing/2014/main" xmlns="" id="{4E5F3FFA-2CC9-4258-A9EF-4EED63D6A4AA}"/>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327673485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CA6F4-AC8E-4874-BFD2-63C34D5C3FE2}"/>
              </a:ext>
            </a:extLst>
          </p:cNvPr>
          <p:cNvSpPr>
            <a:spLocks noGrp="1"/>
          </p:cNvSpPr>
          <p:nvPr>
            <p:ph type="title"/>
          </p:nvPr>
        </p:nvSpPr>
        <p:spPr/>
        <p:txBody>
          <a:bodyPr/>
          <a:lstStyle/>
          <a:p>
            <a:r>
              <a:rPr lang="en-US" dirty="0">
                <a:uFillTx/>
              </a:rPr>
              <a:t>Ulcerative Colitis Agents</a:t>
            </a:r>
            <a:endParaRPr lang="en-US" dirty="0"/>
          </a:p>
        </p:txBody>
      </p:sp>
      <p:graphicFrame>
        <p:nvGraphicFramePr>
          <p:cNvPr id="6" name="Content Placeholder 5">
            <a:extLst>
              <a:ext uri="{FF2B5EF4-FFF2-40B4-BE49-F238E27FC236}">
                <a16:creationId xmlns:a16="http://schemas.microsoft.com/office/drawing/2014/main" xmlns="" id="{EC159846-FA24-47A8-9E6A-0D1C419BED09}"/>
              </a:ext>
            </a:extLst>
          </p:cNvPr>
          <p:cNvGraphicFramePr>
            <a:graphicFrameLocks noGrp="1"/>
          </p:cNvGraphicFramePr>
          <p:nvPr>
            <p:ph idx="1"/>
            <p:extLst>
              <p:ext uri="{D42A27DB-BD31-4B8C-83A1-F6EECF244321}">
                <p14:modId xmlns:p14="http://schemas.microsoft.com/office/powerpoint/2010/main" val="3131991805"/>
              </p:ext>
            </p:extLst>
          </p:nvPr>
        </p:nvGraphicFramePr>
        <p:xfrm>
          <a:off x="609600" y="1524000"/>
          <a:ext cx="11074399" cy="4547817"/>
        </p:xfrm>
        <a:graphic>
          <a:graphicData uri="http://schemas.openxmlformats.org/drawingml/2006/table">
            <a:tbl>
              <a:tblPr firstRow="1" bandRow="1" bandCol="1">
                <a:tableStyleId>{5C22544A-7EE6-4342-B048-85BDC9FD1C3A}</a:tableStyleId>
              </a:tblPr>
              <a:tblGrid>
                <a:gridCol w="2726850">
                  <a:extLst>
                    <a:ext uri="{9D8B030D-6E8A-4147-A177-3AD203B41FA5}">
                      <a16:colId xmlns:a16="http://schemas.microsoft.com/office/drawing/2014/main" xmlns="" val="3826668854"/>
                    </a:ext>
                  </a:extLst>
                </a:gridCol>
                <a:gridCol w="1722685">
                  <a:extLst>
                    <a:ext uri="{9D8B030D-6E8A-4147-A177-3AD203B41FA5}">
                      <a16:colId xmlns:a16="http://schemas.microsoft.com/office/drawing/2014/main" xmlns="" val="3631146095"/>
                    </a:ext>
                  </a:extLst>
                </a:gridCol>
                <a:gridCol w="4364265">
                  <a:extLst>
                    <a:ext uri="{9D8B030D-6E8A-4147-A177-3AD203B41FA5}">
                      <a16:colId xmlns:a16="http://schemas.microsoft.com/office/drawing/2014/main" xmlns="" val="37918613"/>
                    </a:ext>
                  </a:extLst>
                </a:gridCol>
                <a:gridCol w="2260599">
                  <a:extLst>
                    <a:ext uri="{9D8B030D-6E8A-4147-A177-3AD203B41FA5}">
                      <a16:colId xmlns:a16="http://schemas.microsoft.com/office/drawing/2014/main" xmlns="" val="1880697492"/>
                    </a:ext>
                  </a:extLst>
                </a:gridCol>
              </a:tblGrid>
              <a:tr h="280734">
                <a:tc gridSpan="4">
                  <a:txBody>
                    <a:bodyPr/>
                    <a:lstStyle/>
                    <a:p>
                      <a:pPr marL="0" marR="0" algn="ctr">
                        <a:spcBef>
                          <a:spcPts val="200"/>
                        </a:spcBef>
                        <a:spcAft>
                          <a:spcPts val="200"/>
                        </a:spcAft>
                      </a:pPr>
                      <a:r>
                        <a:rPr lang="en-US" sz="2400" dirty="0">
                          <a:solidFill>
                            <a:schemeClr val="accent2">
                              <a:lumMod val="50000"/>
                            </a:schemeClr>
                          </a:solidFill>
                          <a:effectLst/>
                        </a:rPr>
                        <a:t>Rectal Forms</a:t>
                      </a:r>
                      <a:endParaRPr lang="en-US" sz="2400" b="1"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pPr marL="0" marR="0" algn="ctr">
                        <a:spcBef>
                          <a:spcPts val="200"/>
                        </a:spcBef>
                        <a:spcAft>
                          <a:spcPts val="200"/>
                        </a:spcAft>
                      </a:pP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2915663930"/>
                  </a:ext>
                </a:extLst>
              </a:tr>
              <a:tr h="805663">
                <a:tc>
                  <a:txBody>
                    <a:bodyPr/>
                    <a:lstStyle/>
                    <a:p>
                      <a:pPr marL="0" marR="0">
                        <a:spcBef>
                          <a:spcPts val="200"/>
                        </a:spcBef>
                        <a:spcAft>
                          <a:spcPts val="200"/>
                        </a:spcAft>
                      </a:pPr>
                      <a:r>
                        <a:rPr lang="en-US" sz="1800" dirty="0">
                          <a:solidFill>
                            <a:srgbClr val="000000"/>
                          </a:solidFill>
                          <a:effectLst/>
                        </a:rPr>
                        <a:t>budesonide rectal foam</a:t>
                      </a:r>
                    </a:p>
                    <a:p>
                      <a:pPr marL="0" marR="0">
                        <a:spcBef>
                          <a:spcPts val="200"/>
                        </a:spcBef>
                        <a:spcAft>
                          <a:spcPts val="200"/>
                        </a:spcAft>
                      </a:pPr>
                      <a:r>
                        <a:rPr lang="en-US" sz="1800" dirty="0">
                          <a:solidFill>
                            <a:srgbClr val="000000"/>
                          </a:solidFill>
                          <a:effectLst/>
                        </a:rPr>
                        <a:t>(Uceris®)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Salix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Mild to moderate active UC extending 40 cm from the anal verge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443360422"/>
                  </a:ext>
                </a:extLst>
              </a:tr>
              <a:tr h="699654">
                <a:tc>
                  <a:txBody>
                    <a:bodyPr/>
                    <a:lstStyle/>
                    <a:p>
                      <a:pPr marL="0" marR="0">
                        <a:spcBef>
                          <a:spcPts val="200"/>
                        </a:spcBef>
                        <a:spcAft>
                          <a:spcPts val="200"/>
                        </a:spcAft>
                      </a:pPr>
                      <a:r>
                        <a:rPr lang="en-US" sz="1800" dirty="0">
                          <a:solidFill>
                            <a:srgbClr val="000000"/>
                          </a:solidFill>
                          <a:effectLst/>
                        </a:rPr>
                        <a:t>mesalamine enemas (Rowasa®)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Meda/Mylan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Mild to moderately active distal UC, proctosigmoiditis, or proctitis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2393944922"/>
                  </a:ext>
                </a:extLst>
              </a:tr>
              <a:tr h="805663">
                <a:tc>
                  <a:txBody>
                    <a:bodyPr/>
                    <a:lstStyle/>
                    <a:p>
                      <a:pPr marL="0" marR="0">
                        <a:spcBef>
                          <a:spcPts val="200"/>
                        </a:spcBef>
                        <a:spcAft>
                          <a:spcPts val="200"/>
                        </a:spcAft>
                      </a:pPr>
                      <a:r>
                        <a:rPr lang="en-US" sz="1800" dirty="0">
                          <a:solidFill>
                            <a:srgbClr val="000000"/>
                          </a:solidFill>
                          <a:effectLst/>
                        </a:rPr>
                        <a:t>mesalamine enemas sulfite-free (sfRowasa®)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generic, </a:t>
                      </a:r>
                    </a:p>
                    <a:p>
                      <a:pPr marL="0" marR="0">
                        <a:spcBef>
                          <a:spcPts val="200"/>
                        </a:spcBef>
                        <a:spcAft>
                          <a:spcPts val="200"/>
                        </a:spcAft>
                      </a:pPr>
                      <a:r>
                        <a:rPr lang="en-US" sz="1800" dirty="0">
                          <a:solidFill>
                            <a:srgbClr val="000000"/>
                          </a:solidFill>
                          <a:effectLst/>
                        </a:rPr>
                        <a:t>Meda/Mylan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Mild to moderately active distal UC, proctosigmoiditis, or proctitis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1586114938"/>
                  </a:ext>
                </a:extLst>
              </a:tr>
              <a:tr h="805663">
                <a:tc>
                  <a:txBody>
                    <a:bodyPr/>
                    <a:lstStyle/>
                    <a:p>
                      <a:pPr marL="0" marR="0">
                        <a:spcBef>
                          <a:spcPts val="200"/>
                        </a:spcBef>
                        <a:spcAft>
                          <a:spcPts val="200"/>
                        </a:spcAft>
                      </a:pPr>
                      <a:r>
                        <a:rPr lang="en-US" sz="1800" dirty="0">
                          <a:solidFill>
                            <a:srgbClr val="000000"/>
                          </a:solidFill>
                          <a:effectLst/>
                        </a:rPr>
                        <a:t>mesalamine suppositories (Canasa®)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generic,</a:t>
                      </a:r>
                    </a:p>
                    <a:p>
                      <a:pPr marL="0" marR="0">
                        <a:spcBef>
                          <a:spcPts val="200"/>
                        </a:spcBef>
                        <a:spcAft>
                          <a:spcPts val="200"/>
                        </a:spcAft>
                      </a:pPr>
                      <a:r>
                        <a:rPr lang="en-US" sz="1800" dirty="0">
                          <a:solidFill>
                            <a:srgbClr val="000000"/>
                          </a:solidFill>
                          <a:effectLst/>
                        </a:rPr>
                        <a:t>Allergan</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Active ulcerative proctitis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3048285420"/>
                  </a:ext>
                </a:extLst>
              </a:tr>
              <a:tr h="349828">
                <a:tc gridSpan="4">
                  <a:txBody>
                    <a:bodyPr/>
                    <a:lstStyle/>
                    <a:p>
                      <a:pPr marL="0" marR="0" algn="ctr">
                        <a:spcBef>
                          <a:spcPts val="200"/>
                        </a:spcBef>
                        <a:spcAft>
                          <a:spcPts val="200"/>
                        </a:spcAft>
                      </a:pPr>
                      <a:r>
                        <a:rPr lang="en-US" sz="2400" b="1" dirty="0">
                          <a:solidFill>
                            <a:schemeClr val="accent2">
                              <a:lumMod val="50000"/>
                            </a:schemeClr>
                          </a:solidFill>
                          <a:effectLst/>
                        </a:rPr>
                        <a:t>Oral Corticosteroids</a:t>
                      </a:r>
                      <a:endParaRPr lang="en-US" sz="2400" b="1"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pPr marL="0" marR="0" algn="ctr">
                        <a:spcBef>
                          <a:spcPts val="200"/>
                        </a:spcBef>
                        <a:spcAft>
                          <a:spcPts val="200"/>
                        </a:spcAft>
                      </a:pP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697447603"/>
                  </a:ext>
                </a:extLst>
              </a:tr>
              <a:tr h="699654">
                <a:tc>
                  <a:txBody>
                    <a:bodyPr/>
                    <a:lstStyle/>
                    <a:p>
                      <a:pPr marL="0" marR="0">
                        <a:spcBef>
                          <a:spcPts val="200"/>
                        </a:spcBef>
                        <a:spcAft>
                          <a:spcPts val="200"/>
                        </a:spcAft>
                      </a:pPr>
                      <a:r>
                        <a:rPr lang="en-US" sz="1800" dirty="0">
                          <a:solidFill>
                            <a:srgbClr val="000000"/>
                          </a:solidFill>
                          <a:effectLst/>
                        </a:rPr>
                        <a:t>budesonide extended-release tablets (Uceris®)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generic, Santarus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spcBef>
                          <a:spcPts val="200"/>
                        </a:spcBef>
                        <a:spcAft>
                          <a:spcPts val="200"/>
                        </a:spcAft>
                      </a:pPr>
                      <a:r>
                        <a:rPr lang="en-US" sz="1800" dirty="0">
                          <a:solidFill>
                            <a:srgbClr val="000000"/>
                          </a:solidFill>
                          <a:effectLst/>
                        </a:rPr>
                        <a:t>Mild to moderately active UC</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5">
                        <a:lumMod val="60000"/>
                        <a:lumOff val="40000"/>
                      </a:schemeClr>
                    </a:solidFill>
                  </a:tcP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lumMod val="60000"/>
                        <a:lumOff val="40000"/>
                      </a:schemeClr>
                    </a:solidFill>
                  </a:tcPr>
                </a:tc>
                <a:extLst>
                  <a:ext uri="{0D108BD9-81ED-4DB2-BD59-A6C34878D82A}">
                    <a16:rowId xmlns:a16="http://schemas.microsoft.com/office/drawing/2014/main" xmlns="" val="3766950447"/>
                  </a:ext>
                </a:extLst>
              </a:tr>
            </a:tbl>
          </a:graphicData>
        </a:graphic>
      </p:graphicFrame>
      <p:sp>
        <p:nvSpPr>
          <p:cNvPr id="4" name="Slide Number Placeholder 3">
            <a:extLst>
              <a:ext uri="{FF2B5EF4-FFF2-40B4-BE49-F238E27FC236}">
                <a16:creationId xmlns:a16="http://schemas.microsoft.com/office/drawing/2014/main" xmlns="" id="{A3C682F3-DE80-4C53-A9E8-57BC847B19DA}"/>
              </a:ext>
            </a:extLst>
          </p:cNvPr>
          <p:cNvSpPr>
            <a:spLocks noGrp="1"/>
          </p:cNvSpPr>
          <p:nvPr>
            <p:ph type="sldNum" sz="quarter" idx="4"/>
          </p:nvPr>
        </p:nvSpPr>
        <p:spPr/>
        <p:txBody>
          <a:bodyPr/>
          <a:lstStyle/>
          <a:p>
            <a:fld id="{FF445594-FFE8-4E90-934C-EFF530110A38}" type="slidenum">
              <a:rPr lang="en-US" smtClean="0">
                <a:uFillTx/>
              </a:rPr>
              <a:pPr/>
              <a:t>153</a:t>
            </a:fld>
            <a:endParaRPr lang="en-US" dirty="0">
              <a:uFillTx/>
            </a:endParaRPr>
          </a:p>
        </p:txBody>
      </p:sp>
      <p:sp>
        <p:nvSpPr>
          <p:cNvPr id="5" name="Footer Placeholder 4">
            <a:extLst>
              <a:ext uri="{FF2B5EF4-FFF2-40B4-BE49-F238E27FC236}">
                <a16:creationId xmlns:a16="http://schemas.microsoft.com/office/drawing/2014/main" xmlns="" id="{8AAF5570-A506-445C-BBEA-A053570354EC}"/>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22378623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C3FB1-0914-4896-A92C-4B1C8AE04290}"/>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xmlns="" id="{6A265CA2-4F30-457C-AE01-089F8E94D1D2}"/>
              </a:ext>
            </a:extLst>
          </p:cNvPr>
          <p:cNvSpPr>
            <a:spLocks noGrp="1"/>
          </p:cNvSpPr>
          <p:nvPr>
            <p:ph idx="1"/>
          </p:nvPr>
        </p:nvSpPr>
        <p:spPr/>
        <p:txBody>
          <a:bodyPr/>
          <a:lstStyle/>
          <a:p>
            <a:r>
              <a:rPr lang="en-US" sz="2000" dirty="0">
                <a:solidFill>
                  <a:srgbClr val="000000"/>
                </a:solidFill>
                <a:effectLst/>
              </a:rPr>
              <a:t>Ulcerative colitis (UC) is a chronic inflammatory disease primarily affecting the colon and rectum</a:t>
            </a:r>
          </a:p>
          <a:p>
            <a:r>
              <a:rPr lang="en-US" sz="2000" dirty="0">
                <a:solidFill>
                  <a:srgbClr val="000000"/>
                </a:solidFill>
                <a:effectLst/>
              </a:rPr>
              <a:t>It is characterized by superficial infiltration of the bowel wall by inflammatory white cells, resulting in multiple mucosal ulcerations and crypt abscesses</a:t>
            </a:r>
          </a:p>
          <a:p>
            <a:r>
              <a:rPr lang="en-US" sz="2000" dirty="0">
                <a:solidFill>
                  <a:srgbClr val="000000"/>
                </a:solidFill>
                <a:effectLst/>
              </a:rPr>
              <a:t>Aminosalicylates remain first-line treatment options for mild to moderate active UC </a:t>
            </a:r>
            <a:endParaRPr lang="en-US" sz="2000" dirty="0">
              <a:solidFill>
                <a:srgbClr val="000000"/>
              </a:solidFill>
            </a:endParaRPr>
          </a:p>
          <a:p>
            <a:r>
              <a:rPr lang="en-US" sz="2000" dirty="0">
                <a:solidFill>
                  <a:srgbClr val="000000"/>
                </a:solidFill>
                <a:effectLst/>
              </a:rPr>
              <a:t>The rectal mesalamine products achieve high luminal concentrations of the active component, 5-aminosalicylic acid (5-ASA, mesalamine), while minimizing adverse events from systemic absorption</a:t>
            </a:r>
          </a:p>
          <a:p>
            <a:r>
              <a:rPr lang="en-US" sz="2000" dirty="0">
                <a:solidFill>
                  <a:srgbClr val="000000"/>
                </a:solidFill>
                <a:effectLst/>
              </a:rPr>
              <a:t>Second-line therapy with a course of oral or rectal steroids is indicated for induction therapy in patients with mild to moderate disease who do not respond to oral and rectal mesalamine agents or in patients with moderate to severe disease</a:t>
            </a:r>
          </a:p>
          <a:p>
            <a:r>
              <a:rPr lang="en-US" sz="2000" dirty="0">
                <a:solidFill>
                  <a:srgbClr val="000000"/>
                </a:solidFill>
                <a:effectLst/>
              </a:rPr>
              <a:t>In patients with severe or refractory UC symptoms, oral corticosteroids are indicated</a:t>
            </a:r>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1064694A-8C8E-4725-9DF8-006ACBC6D723}"/>
              </a:ext>
            </a:extLst>
          </p:cNvPr>
          <p:cNvSpPr>
            <a:spLocks noGrp="1"/>
          </p:cNvSpPr>
          <p:nvPr>
            <p:ph type="sldNum" sz="quarter" idx="4"/>
          </p:nvPr>
        </p:nvSpPr>
        <p:spPr/>
        <p:txBody>
          <a:bodyPr/>
          <a:lstStyle/>
          <a:p>
            <a:fld id="{FF445594-FFE8-4E90-934C-EFF530110A38}" type="slidenum">
              <a:rPr lang="en-US" smtClean="0">
                <a:uFillTx/>
              </a:rPr>
              <a:pPr/>
              <a:t>154</a:t>
            </a:fld>
            <a:endParaRPr lang="en-US" dirty="0">
              <a:uFillTx/>
            </a:endParaRPr>
          </a:p>
        </p:txBody>
      </p:sp>
      <p:sp>
        <p:nvSpPr>
          <p:cNvPr id="5" name="Footer Placeholder 4">
            <a:extLst>
              <a:ext uri="{FF2B5EF4-FFF2-40B4-BE49-F238E27FC236}">
                <a16:creationId xmlns:a16="http://schemas.microsoft.com/office/drawing/2014/main" xmlns="" id="{2378132F-8236-4B69-8E36-E66917936FED}"/>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377398545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C3FB1-0914-4896-A92C-4B1C8AE04290}"/>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xmlns="" id="{6A265CA2-4F30-457C-AE01-089F8E94D1D2}"/>
              </a:ext>
            </a:extLst>
          </p:cNvPr>
          <p:cNvSpPr>
            <a:spLocks noGrp="1"/>
          </p:cNvSpPr>
          <p:nvPr>
            <p:ph idx="1"/>
          </p:nvPr>
        </p:nvSpPr>
        <p:spPr/>
        <p:txBody>
          <a:bodyPr/>
          <a:lstStyle/>
          <a:p>
            <a:r>
              <a:rPr lang="en-US" sz="2000" dirty="0">
                <a:solidFill>
                  <a:srgbClr val="000000"/>
                </a:solidFill>
                <a:effectLst/>
              </a:rPr>
              <a:t>Several injectable tumor necrosis factor (TNF)-inhibitors (infliximab [Remicade®], adalimumab [Humira®], and golimumab [Simponi Aria®]) are approved for inducing and maintaining clinical response/remission in patients with moderate to severe active UC who fail conventional therapy or who are considered at high-risk for colectomy</a:t>
            </a:r>
          </a:p>
          <a:p>
            <a:r>
              <a:rPr lang="en-US" sz="2000" dirty="0">
                <a:solidFill>
                  <a:srgbClr val="000000"/>
                </a:solidFill>
                <a:effectLst/>
              </a:rPr>
              <a:t>Vedolizumab (Entyvio®) is an intravenous (IV) integrin receptor antagonist indicated in adults for the treatment of moderately to severely active UC and moderately to severely active Crohn’s disease</a:t>
            </a:r>
            <a:endParaRPr lang="en-US" sz="2000" dirty="0">
              <a:solidFill>
                <a:srgbClr val="000000"/>
              </a:solidFill>
            </a:endParaRPr>
          </a:p>
          <a:p>
            <a:r>
              <a:rPr lang="en-US" sz="2000" dirty="0">
                <a:solidFill>
                  <a:srgbClr val="000000"/>
                </a:solidFill>
                <a:effectLst/>
              </a:rPr>
              <a:t>The injectable interleukin-12/interleukin-23 antagonist, ustekinumab (Stelara®), received FDA approval for the treatment of adults with moderately to severely active UC in 2019</a:t>
            </a:r>
          </a:p>
          <a:p>
            <a:r>
              <a:rPr lang="en-US" sz="2000" dirty="0">
                <a:solidFill>
                  <a:srgbClr val="000000"/>
                </a:solidFill>
                <a:effectLst/>
              </a:rPr>
              <a:t>The oral Janus kinase (JAK) inhibitor tofacitinib (Xeljanz®, Xeljanz XR) is indicated for adults with moderately to severely active UC, specifically for patients with an inadequate response or intolerance to TNF inhibitors</a:t>
            </a:r>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1064694A-8C8E-4725-9DF8-006ACBC6D723}"/>
              </a:ext>
            </a:extLst>
          </p:cNvPr>
          <p:cNvSpPr>
            <a:spLocks noGrp="1"/>
          </p:cNvSpPr>
          <p:nvPr>
            <p:ph type="sldNum" sz="quarter" idx="4"/>
          </p:nvPr>
        </p:nvSpPr>
        <p:spPr/>
        <p:txBody>
          <a:bodyPr/>
          <a:lstStyle/>
          <a:p>
            <a:fld id="{FF445594-FFE8-4E90-934C-EFF530110A38}" type="slidenum">
              <a:rPr lang="en-US" smtClean="0">
                <a:uFillTx/>
              </a:rPr>
              <a:pPr/>
              <a:t>155</a:t>
            </a:fld>
            <a:endParaRPr lang="en-US" dirty="0">
              <a:uFillTx/>
            </a:endParaRPr>
          </a:p>
        </p:txBody>
      </p:sp>
      <p:sp>
        <p:nvSpPr>
          <p:cNvPr id="5" name="Footer Placeholder 4">
            <a:extLst>
              <a:ext uri="{FF2B5EF4-FFF2-40B4-BE49-F238E27FC236}">
                <a16:creationId xmlns:a16="http://schemas.microsoft.com/office/drawing/2014/main" xmlns="" id="{2378132F-8236-4B69-8E36-E66917936FED}"/>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23949112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C3FB1-0914-4896-A92C-4B1C8AE04290}"/>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xmlns="" id="{6A265CA2-4F30-457C-AE01-089F8E94D1D2}"/>
              </a:ext>
            </a:extLst>
          </p:cNvPr>
          <p:cNvSpPr>
            <a:spLocks noGrp="1"/>
          </p:cNvSpPr>
          <p:nvPr>
            <p:ph idx="1"/>
          </p:nvPr>
        </p:nvSpPr>
        <p:spPr/>
        <p:txBody>
          <a:bodyPr/>
          <a:lstStyle/>
          <a:p>
            <a:r>
              <a:rPr lang="en-US" sz="1800" dirty="0">
                <a:solidFill>
                  <a:srgbClr val="000000"/>
                </a:solidFill>
                <a:effectLst/>
              </a:rPr>
              <a:t>The 2013 American Academy of Family Physicians (AAFP) guidelines for the diagnosis and treatment of UC </a:t>
            </a:r>
          </a:p>
          <a:p>
            <a:r>
              <a:rPr lang="en-US" sz="1800" dirty="0">
                <a:solidFill>
                  <a:srgbClr val="000000"/>
                </a:solidFill>
              </a:rPr>
              <a:t>R</a:t>
            </a:r>
            <a:r>
              <a:rPr lang="en-US" sz="1800" dirty="0">
                <a:solidFill>
                  <a:srgbClr val="000000"/>
                </a:solidFill>
                <a:effectLst/>
              </a:rPr>
              <a:t>ecommend 5-ASA (mesalamine) via suppository or enema as first-line for patients with proctitis or proctosigmoiditis, respectively</a:t>
            </a:r>
            <a:endParaRPr lang="en-US" sz="1800" dirty="0">
              <a:solidFill>
                <a:srgbClr val="000000"/>
              </a:solidFill>
            </a:endParaRPr>
          </a:p>
          <a:p>
            <a:r>
              <a:rPr lang="en-US" sz="1800" dirty="0">
                <a:solidFill>
                  <a:srgbClr val="000000"/>
                </a:solidFill>
              </a:rPr>
              <a:t>P</a:t>
            </a:r>
            <a:r>
              <a:rPr lang="en-US" sz="1800" dirty="0">
                <a:solidFill>
                  <a:srgbClr val="000000"/>
                </a:solidFill>
                <a:effectLst/>
              </a:rPr>
              <a:t>atients unable to tolerate rectally administered 5-ASA therapy may try oral preparations, although response times and remission rates may not be as favorable</a:t>
            </a:r>
          </a:p>
          <a:p>
            <a:r>
              <a:rPr lang="en-US" sz="1800" dirty="0">
                <a:solidFill>
                  <a:srgbClr val="000000"/>
                </a:solidFill>
                <a:effectLst/>
              </a:rPr>
              <a:t>Budesonide (Uceris), adalimumab, golimumab, vedolizumab, ustekinumab, and tofacitinib were not FDA-approved to treat UC at the time these guidelines were developed</a:t>
            </a:r>
          </a:p>
          <a:p>
            <a:r>
              <a:rPr lang="en-US" sz="1800" dirty="0">
                <a:solidFill>
                  <a:srgbClr val="000000"/>
                </a:solidFill>
                <a:effectLst/>
              </a:rPr>
              <a:t>The 2019 American College of Gastroenterology (ACG) clinical guidelines state treatment selection for UC should be based not only on inflammatory activity but also on disease prognosis</a:t>
            </a:r>
          </a:p>
          <a:p>
            <a:r>
              <a:rPr lang="en-US" sz="1800" dirty="0">
                <a:solidFill>
                  <a:srgbClr val="000000"/>
                </a:solidFill>
                <a:effectLst/>
              </a:rPr>
              <a:t>In general, mildly active proctitis and distal UC are treated with rectal 5-ASA</a:t>
            </a:r>
            <a:endParaRPr lang="en-US" sz="1800" dirty="0">
              <a:solidFill>
                <a:srgbClr val="000000"/>
              </a:solidFill>
            </a:endParaRPr>
          </a:p>
          <a:p>
            <a:r>
              <a:rPr lang="en-US" sz="1800" dirty="0">
                <a:solidFill>
                  <a:srgbClr val="000000"/>
                </a:solidFill>
                <a:effectLst/>
              </a:rPr>
              <a:t>Oral 5-ASA agents are used, if needed, as add-on for distal UC or to treat extensive disease</a:t>
            </a:r>
          </a:p>
          <a:p>
            <a:endParaRPr lang="en-US" dirty="0"/>
          </a:p>
        </p:txBody>
      </p:sp>
      <p:sp>
        <p:nvSpPr>
          <p:cNvPr id="4" name="Slide Number Placeholder 3">
            <a:extLst>
              <a:ext uri="{FF2B5EF4-FFF2-40B4-BE49-F238E27FC236}">
                <a16:creationId xmlns:a16="http://schemas.microsoft.com/office/drawing/2014/main" xmlns="" id="{1064694A-8C8E-4725-9DF8-006ACBC6D723}"/>
              </a:ext>
            </a:extLst>
          </p:cNvPr>
          <p:cNvSpPr>
            <a:spLocks noGrp="1"/>
          </p:cNvSpPr>
          <p:nvPr>
            <p:ph type="sldNum" sz="quarter" idx="4"/>
          </p:nvPr>
        </p:nvSpPr>
        <p:spPr/>
        <p:txBody>
          <a:bodyPr/>
          <a:lstStyle/>
          <a:p>
            <a:fld id="{FF445594-FFE8-4E90-934C-EFF530110A38}" type="slidenum">
              <a:rPr lang="en-US" smtClean="0">
                <a:uFillTx/>
              </a:rPr>
              <a:pPr/>
              <a:t>156</a:t>
            </a:fld>
            <a:endParaRPr lang="en-US" dirty="0">
              <a:uFillTx/>
            </a:endParaRPr>
          </a:p>
        </p:txBody>
      </p:sp>
      <p:sp>
        <p:nvSpPr>
          <p:cNvPr id="5" name="Footer Placeholder 4">
            <a:extLst>
              <a:ext uri="{FF2B5EF4-FFF2-40B4-BE49-F238E27FC236}">
                <a16:creationId xmlns:a16="http://schemas.microsoft.com/office/drawing/2014/main" xmlns="" id="{2378132F-8236-4B69-8E36-E66917936FED}"/>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20880421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1398C-C627-4BDF-9C17-5D648D0C3BD0}"/>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xmlns="" id="{E77CE996-33AB-47DF-91E1-318C51ACA87A}"/>
              </a:ext>
            </a:extLst>
          </p:cNvPr>
          <p:cNvSpPr>
            <a:spLocks noGrp="1"/>
          </p:cNvSpPr>
          <p:nvPr>
            <p:ph idx="1"/>
          </p:nvPr>
        </p:nvSpPr>
        <p:spPr>
          <a:xfrm>
            <a:off x="300251" y="1600200"/>
            <a:ext cx="11485349" cy="4373563"/>
          </a:xfrm>
        </p:spPr>
        <p:txBody>
          <a:bodyPr/>
          <a:lstStyle/>
          <a:p>
            <a:r>
              <a:rPr lang="en-US" sz="2000" dirty="0">
                <a:solidFill>
                  <a:srgbClr val="000000"/>
                </a:solidFill>
                <a:effectLst/>
              </a:rPr>
              <a:t>In patients with mildly active UC who are intolerant or non-responsive to 5-ASA, oral budesonide MMX is recommended to induce remission</a:t>
            </a:r>
          </a:p>
          <a:p>
            <a:r>
              <a:rPr lang="en-US" sz="2000" dirty="0">
                <a:solidFill>
                  <a:srgbClr val="000000"/>
                </a:solidFill>
                <a:effectLst/>
              </a:rPr>
              <a:t>Moderately active UC should be treated with oral 5-ASA or budesonide</a:t>
            </a:r>
            <a:endParaRPr lang="en-US" sz="2000" dirty="0">
              <a:solidFill>
                <a:srgbClr val="000000"/>
              </a:solidFill>
            </a:endParaRPr>
          </a:p>
          <a:p>
            <a:r>
              <a:rPr lang="en-US" sz="2000" dirty="0">
                <a:solidFill>
                  <a:srgbClr val="000000"/>
                </a:solidFill>
                <a:effectLst/>
              </a:rPr>
              <a:t>In patients with moderately to severely active UC, the ACG recommends induction of remission using systemic corticosteroids, anti-TNF therapy, vedolizumab, or tofacitinib</a:t>
            </a:r>
          </a:p>
          <a:p>
            <a:r>
              <a:rPr lang="en-US" sz="2000" dirty="0">
                <a:solidFill>
                  <a:srgbClr val="000000"/>
                </a:solidFill>
                <a:effectLst/>
              </a:rPr>
              <a:t>Per the 2020 American Gastroenterological Association (AGA) practice guidelines, long-term management of patients with moderate to severe UC can include medications from the following classes: TNF-alpha antagonists, immunomodulators (e.g., thiopurines [azathioprine], methotrexate), the anti-integrin agent vedolizumab, and JAK inhibitors (e.g., tofacitinib)</a:t>
            </a:r>
          </a:p>
          <a:p>
            <a:r>
              <a:rPr lang="en-US" sz="2000" dirty="0">
                <a:solidFill>
                  <a:srgbClr val="000000"/>
                </a:solidFill>
                <a:effectLst/>
              </a:rPr>
              <a:t>With the exception of corticosteroids or cyclosporine, if the agent selected for inducing remission is effective, it is usually continued as maintenance therapy</a:t>
            </a:r>
          </a:p>
          <a:p>
            <a:r>
              <a:rPr lang="en-US" sz="2000" dirty="0">
                <a:solidFill>
                  <a:srgbClr val="000000"/>
                </a:solidFill>
                <a:effectLst/>
              </a:rPr>
              <a:t>Methotrexate monotherapy is suggested against use for induction and maintenance of remission</a:t>
            </a:r>
            <a:endParaRPr lang="en-US" sz="2000" dirty="0">
              <a:solidFill>
                <a:srgbClr val="000000"/>
              </a:solidFill>
            </a:endParaRP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94D78FAB-5DF4-4919-8954-3DB1F7F04124}"/>
              </a:ext>
            </a:extLst>
          </p:cNvPr>
          <p:cNvSpPr>
            <a:spLocks noGrp="1"/>
          </p:cNvSpPr>
          <p:nvPr>
            <p:ph type="sldNum" sz="quarter" idx="4"/>
          </p:nvPr>
        </p:nvSpPr>
        <p:spPr/>
        <p:txBody>
          <a:bodyPr/>
          <a:lstStyle/>
          <a:p>
            <a:fld id="{FF445594-FFE8-4E90-934C-EFF530110A38}" type="slidenum">
              <a:rPr lang="en-US" smtClean="0">
                <a:uFillTx/>
              </a:rPr>
              <a:pPr/>
              <a:t>157</a:t>
            </a:fld>
            <a:endParaRPr lang="en-US" dirty="0">
              <a:uFillTx/>
            </a:endParaRPr>
          </a:p>
        </p:txBody>
      </p:sp>
      <p:sp>
        <p:nvSpPr>
          <p:cNvPr id="5" name="Footer Placeholder 4">
            <a:extLst>
              <a:ext uri="{FF2B5EF4-FFF2-40B4-BE49-F238E27FC236}">
                <a16:creationId xmlns:a16="http://schemas.microsoft.com/office/drawing/2014/main" xmlns="" id="{72D4EFF8-48DF-46AE-AA32-5636204E52E3}"/>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35846575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63" y="1428750"/>
            <a:ext cx="7630837" cy="2000250"/>
          </a:xfrm>
        </p:spPr>
        <p:txBody>
          <a:bodyPr/>
          <a:lstStyle/>
          <a:p>
            <a:r>
              <a:rPr lang="en-US" dirty="0"/>
              <a:t>New Drug Reviews</a:t>
            </a:r>
          </a:p>
        </p:txBody>
      </p:sp>
      <p:sp>
        <p:nvSpPr>
          <p:cNvPr id="8" name="Subtitle 7"/>
          <p:cNvSpPr>
            <a:spLocks noGrp="1"/>
          </p:cNvSpPr>
          <p:nvPr>
            <p:ph type="subTitle" idx="1"/>
          </p:nvPr>
        </p:nvSpPr>
        <p:spPr/>
        <p:txBody>
          <a:bodyPr/>
          <a:lstStyle/>
          <a:p>
            <a:r>
              <a:rPr lang="en-US" dirty="0">
                <a:solidFill>
                  <a:srgbClr val="000000"/>
                </a:solidFill>
              </a:rPr>
              <a:t>Hind Douiki, Pharm.D</a:t>
            </a:r>
            <a:r>
              <a:rPr lang="en-US" dirty="0"/>
              <a:t>.</a:t>
            </a:r>
          </a:p>
        </p:txBody>
      </p:sp>
      <p:sp>
        <p:nvSpPr>
          <p:cNvPr id="3" name="Slide Number Placeholder 2"/>
          <p:cNvSpPr>
            <a:spLocks noGrp="1"/>
          </p:cNvSpPr>
          <p:nvPr>
            <p:ph type="sldNum" sz="quarter" idx="4"/>
          </p:nvPr>
        </p:nvSpPr>
        <p:spPr/>
        <p:txBody>
          <a:bodyPr/>
          <a:lstStyle/>
          <a:p>
            <a:fld id="{FF445594-FFE8-4E90-934C-EFF530110A38}" type="slidenum">
              <a:rPr lang="en-US" smtClean="0"/>
              <a:pPr/>
              <a:t>158</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1702151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New Products</a:t>
            </a:r>
          </a:p>
        </p:txBody>
      </p:sp>
      <p:sp>
        <p:nvSpPr>
          <p:cNvPr id="3" name="Content Placeholder 2"/>
          <p:cNvSpPr>
            <a:spLocks noGrp="1"/>
          </p:cNvSpPr>
          <p:nvPr>
            <p:ph idx="1"/>
          </p:nvPr>
        </p:nvSpPr>
        <p:spPr/>
        <p:txBody>
          <a:bodyPr/>
          <a:lstStyle/>
          <a:p>
            <a:r>
              <a:rPr lang="en-US" dirty="0">
                <a:solidFill>
                  <a:srgbClr val="000000"/>
                </a:solidFill>
                <a:effectLst/>
              </a:rPr>
              <a:t>Ongentys</a:t>
            </a:r>
            <a:r>
              <a:rPr lang="en-US" dirty="0">
                <a:solidFill>
                  <a:srgbClr val="000000"/>
                </a:solidFill>
              </a:rPr>
              <a:t> (</a:t>
            </a:r>
            <a:r>
              <a:rPr lang="en-US" dirty="0">
                <a:solidFill>
                  <a:srgbClr val="000000"/>
                </a:solidFill>
                <a:effectLst/>
              </a:rPr>
              <a:t>opicapone</a:t>
            </a:r>
            <a:r>
              <a:rPr lang="en-US" dirty="0">
                <a:solidFill>
                  <a:srgbClr val="000000"/>
                </a:solidFill>
              </a:rPr>
              <a:t>)</a:t>
            </a:r>
          </a:p>
          <a:p>
            <a:r>
              <a:rPr lang="en-US" dirty="0">
                <a:solidFill>
                  <a:srgbClr val="000000"/>
                </a:solidFill>
                <a:effectLst/>
              </a:rPr>
              <a:t>Enspryng</a:t>
            </a:r>
            <a:r>
              <a:rPr lang="en-US" dirty="0">
                <a:solidFill>
                  <a:srgbClr val="000000"/>
                </a:solidFill>
              </a:rPr>
              <a:t> (</a:t>
            </a:r>
            <a:r>
              <a:rPr lang="en-US" dirty="0">
                <a:solidFill>
                  <a:srgbClr val="000000"/>
                </a:solidFill>
                <a:effectLst/>
              </a:rPr>
              <a:t>satralizumab-mwge</a:t>
            </a:r>
            <a:r>
              <a:rPr lang="en-US" dirty="0">
                <a:solidFill>
                  <a:srgbClr val="000000"/>
                </a:solidFill>
              </a:rPr>
              <a:t>)</a:t>
            </a:r>
          </a:p>
          <a:p>
            <a:r>
              <a:rPr lang="en-US" dirty="0">
                <a:solidFill>
                  <a:srgbClr val="000000"/>
                </a:solidFill>
                <a:effectLst/>
              </a:rPr>
              <a:t>Bafiertam</a:t>
            </a:r>
            <a:r>
              <a:rPr lang="en-US" dirty="0">
                <a:solidFill>
                  <a:srgbClr val="000000"/>
                </a:solidFill>
              </a:rPr>
              <a:t> (</a:t>
            </a:r>
            <a:r>
              <a:rPr lang="en-US" dirty="0">
                <a:solidFill>
                  <a:srgbClr val="000000"/>
                </a:solidFill>
                <a:effectLst/>
              </a:rPr>
              <a:t>monomethyl fumarate</a:t>
            </a:r>
            <a:r>
              <a:rPr lang="en-US" dirty="0">
                <a:solidFill>
                  <a:srgbClr val="000000"/>
                </a:solidFill>
              </a:rPr>
              <a:t>)</a:t>
            </a:r>
          </a:p>
          <a:p>
            <a:r>
              <a:rPr lang="en-US" dirty="0">
                <a:solidFill>
                  <a:srgbClr val="000000"/>
                </a:solidFill>
                <a:effectLst/>
              </a:rPr>
              <a:t>Lampit</a:t>
            </a:r>
            <a:r>
              <a:rPr lang="en-US" dirty="0">
                <a:solidFill>
                  <a:srgbClr val="000000"/>
                </a:solidFill>
              </a:rPr>
              <a:t> (</a:t>
            </a:r>
            <a:r>
              <a:rPr lang="en-US" dirty="0">
                <a:solidFill>
                  <a:srgbClr val="000000"/>
                </a:solidFill>
                <a:effectLst/>
              </a:rPr>
              <a:t>nifurtimox</a:t>
            </a:r>
            <a:r>
              <a:rPr lang="en-US" dirty="0">
                <a:solidFill>
                  <a:srgbClr val="000000"/>
                </a:solidFill>
              </a:rPr>
              <a:t>) </a:t>
            </a:r>
          </a:p>
          <a:p>
            <a:r>
              <a:rPr lang="en-US" dirty="0">
                <a:solidFill>
                  <a:srgbClr val="000000"/>
                </a:solidFill>
                <a:effectLst/>
              </a:rPr>
              <a:t>Xywav</a:t>
            </a:r>
            <a:r>
              <a:rPr lang="en-US" dirty="0">
                <a:solidFill>
                  <a:srgbClr val="000000"/>
                </a:solidFill>
              </a:rPr>
              <a:t> (</a:t>
            </a:r>
            <a:r>
              <a:rPr lang="en-US" dirty="0">
                <a:solidFill>
                  <a:srgbClr val="000000"/>
                </a:solidFill>
                <a:effectLst/>
              </a:rPr>
              <a:t>calcium, magnesium, potassium &amp; sodium oxybates</a:t>
            </a:r>
            <a:r>
              <a:rPr lang="en-US" dirty="0">
                <a:solidFill>
                  <a:srgbClr val="000000"/>
                </a:solidFill>
              </a:rPr>
              <a:t>) </a:t>
            </a:r>
          </a:p>
          <a:p>
            <a:r>
              <a:rPr lang="en-US" dirty="0">
                <a:solidFill>
                  <a:srgbClr val="000000"/>
                </a:solidFill>
                <a:effectLst/>
              </a:rPr>
              <a:t>Zeposia </a:t>
            </a:r>
            <a:r>
              <a:rPr lang="en-US" dirty="0">
                <a:solidFill>
                  <a:srgbClr val="000000"/>
                </a:solidFill>
              </a:rPr>
              <a:t> (</a:t>
            </a:r>
            <a:r>
              <a:rPr lang="en-US" dirty="0">
                <a:solidFill>
                  <a:srgbClr val="000000"/>
                </a:solidFill>
                <a:effectLst/>
              </a:rPr>
              <a:t>ozanimod</a:t>
            </a:r>
            <a:r>
              <a:rPr lang="en-US" dirty="0">
                <a:solidFill>
                  <a:srgbClr val="000000"/>
                </a:solidFill>
              </a:rPr>
              <a:t>)</a:t>
            </a:r>
          </a:p>
        </p:txBody>
      </p:sp>
      <p:sp>
        <p:nvSpPr>
          <p:cNvPr id="4" name="Slide Number Placeholder 3"/>
          <p:cNvSpPr>
            <a:spLocks noGrp="1"/>
          </p:cNvSpPr>
          <p:nvPr>
            <p:ph type="sldNum" sz="quarter" idx="4"/>
          </p:nvPr>
        </p:nvSpPr>
        <p:spPr/>
        <p:txBody>
          <a:bodyPr/>
          <a:lstStyle/>
          <a:p>
            <a:fld id="{FF445594-FFE8-4E90-934C-EFF530110A38}" type="slidenum">
              <a:rPr lang="en-US" smtClean="0"/>
              <a:pPr/>
              <a:t>159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28718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1AB9C-5433-4767-9A08-FC949F4A247F}"/>
              </a:ext>
            </a:extLst>
          </p:cNvPr>
          <p:cNvSpPr>
            <a:spLocks noGrp="1"/>
          </p:cNvSpPr>
          <p:nvPr>
            <p:ph type="title"/>
          </p:nvPr>
        </p:nvSpPr>
        <p:spPr>
          <a:xfrm>
            <a:off x="609600" y="304800"/>
            <a:ext cx="11074400" cy="1219200"/>
          </a:xfrm>
        </p:spPr>
        <p:txBody>
          <a:bodyPr/>
          <a:lstStyle/>
          <a:p>
            <a:r>
              <a:rPr lang="en-US" dirty="0"/>
              <a:t>Antidepressants, Other</a:t>
            </a:r>
            <a:endParaRPr lang="en-US" dirty="0">
              <a:solidFill>
                <a:srgbClr val="000000"/>
              </a:solidFill>
            </a:endParaRPr>
          </a:p>
        </p:txBody>
      </p:sp>
      <p:graphicFrame>
        <p:nvGraphicFramePr>
          <p:cNvPr id="6" name="Content Placeholder 5">
            <a:extLst>
              <a:ext uri="{FF2B5EF4-FFF2-40B4-BE49-F238E27FC236}">
                <a16:creationId xmlns:a16="http://schemas.microsoft.com/office/drawing/2014/main" xmlns="" id="{0D472287-AEC3-4D63-B2EA-AB8242A1330E}"/>
              </a:ext>
            </a:extLst>
          </p:cNvPr>
          <p:cNvGraphicFramePr>
            <a:graphicFrameLocks noGrp="1"/>
          </p:cNvGraphicFramePr>
          <p:nvPr>
            <p:ph idx="1"/>
            <p:extLst>
              <p:ext uri="{D42A27DB-BD31-4B8C-83A1-F6EECF244321}">
                <p14:modId xmlns:p14="http://schemas.microsoft.com/office/powerpoint/2010/main" val="1426206488"/>
              </p:ext>
            </p:extLst>
          </p:nvPr>
        </p:nvGraphicFramePr>
        <p:xfrm>
          <a:off x="395357" y="1524000"/>
          <a:ext cx="11552045" cy="4556521"/>
        </p:xfrm>
        <a:graphic>
          <a:graphicData uri="http://schemas.openxmlformats.org/drawingml/2006/table">
            <a:tbl>
              <a:tblPr>
                <a:tableStyleId>{5C22544A-7EE6-4342-B048-85BDC9FD1C3A}</a:tableStyleId>
              </a:tblPr>
              <a:tblGrid>
                <a:gridCol w="2263419">
                  <a:extLst>
                    <a:ext uri="{9D8B030D-6E8A-4147-A177-3AD203B41FA5}">
                      <a16:colId xmlns:a16="http://schemas.microsoft.com/office/drawing/2014/main" xmlns="" val="2381479405"/>
                    </a:ext>
                  </a:extLst>
                </a:gridCol>
                <a:gridCol w="1753436">
                  <a:extLst>
                    <a:ext uri="{9D8B030D-6E8A-4147-A177-3AD203B41FA5}">
                      <a16:colId xmlns:a16="http://schemas.microsoft.com/office/drawing/2014/main" xmlns="" val="3717505780"/>
                    </a:ext>
                  </a:extLst>
                </a:gridCol>
                <a:gridCol w="1340862">
                  <a:extLst>
                    <a:ext uri="{9D8B030D-6E8A-4147-A177-3AD203B41FA5}">
                      <a16:colId xmlns:a16="http://schemas.microsoft.com/office/drawing/2014/main" xmlns="" val="663915085"/>
                    </a:ext>
                  </a:extLst>
                </a:gridCol>
                <a:gridCol w="1444007">
                  <a:extLst>
                    <a:ext uri="{9D8B030D-6E8A-4147-A177-3AD203B41FA5}">
                      <a16:colId xmlns:a16="http://schemas.microsoft.com/office/drawing/2014/main" xmlns="" val="3340097246"/>
                    </a:ext>
                  </a:extLst>
                </a:gridCol>
                <a:gridCol w="1198755">
                  <a:extLst>
                    <a:ext uri="{9D8B030D-6E8A-4147-A177-3AD203B41FA5}">
                      <a16:colId xmlns:a16="http://schemas.microsoft.com/office/drawing/2014/main" xmlns="" val="3114602912"/>
                    </a:ext>
                  </a:extLst>
                </a:gridCol>
                <a:gridCol w="1070397">
                  <a:extLst>
                    <a:ext uri="{9D8B030D-6E8A-4147-A177-3AD203B41FA5}">
                      <a16:colId xmlns:a16="http://schemas.microsoft.com/office/drawing/2014/main" xmlns="" val="3775976222"/>
                    </a:ext>
                  </a:extLst>
                </a:gridCol>
                <a:gridCol w="2481169">
                  <a:extLst>
                    <a:ext uri="{9D8B030D-6E8A-4147-A177-3AD203B41FA5}">
                      <a16:colId xmlns:a16="http://schemas.microsoft.com/office/drawing/2014/main" xmlns="" val="3121613954"/>
                    </a:ext>
                  </a:extLst>
                </a:gridCol>
              </a:tblGrid>
              <a:tr h="1137896">
                <a:tc>
                  <a:txBody>
                    <a:bodyPr/>
                    <a:lstStyle/>
                    <a:p>
                      <a:pPr marL="0" marR="0" algn="ctr">
                        <a:spcBef>
                          <a:spcPts val="200"/>
                        </a:spcBef>
                        <a:spcAft>
                          <a:spcPts val="200"/>
                        </a:spcAft>
                      </a:pPr>
                      <a:r>
                        <a:rPr lang="en-US" sz="1600" dirty="0">
                          <a:solidFill>
                            <a:srgbClr val="000000"/>
                          </a:solidFill>
                          <a:effectLst/>
                        </a:rPr>
                        <a:t>Drug</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Manufacturer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Major Depressive Disorder</a:t>
                      </a:r>
                      <a:br>
                        <a:rPr lang="en-US" sz="1600" dirty="0">
                          <a:solidFill>
                            <a:srgbClr val="000000"/>
                          </a:solidFill>
                          <a:effectLst/>
                        </a:rPr>
                      </a:br>
                      <a:r>
                        <a:rPr lang="en-US" sz="1600" dirty="0">
                          <a:solidFill>
                            <a:srgbClr val="000000"/>
                          </a:solidFill>
                          <a:effectLst/>
                        </a:rPr>
                        <a:t>(MDD)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Generalized Anxiety Disorder</a:t>
                      </a:r>
                      <a:br>
                        <a:rPr lang="en-US" sz="1600" dirty="0">
                          <a:solidFill>
                            <a:srgbClr val="000000"/>
                          </a:solidFill>
                          <a:effectLst/>
                        </a:rPr>
                      </a:br>
                      <a:r>
                        <a:rPr lang="en-US" sz="1600" dirty="0">
                          <a:solidFill>
                            <a:srgbClr val="000000"/>
                          </a:solidFill>
                          <a:effectLst/>
                        </a:rPr>
                        <a:t>(GAD)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Social Anxiety Disorder</a:t>
                      </a:r>
                      <a:br>
                        <a:rPr lang="en-US" sz="1600" dirty="0">
                          <a:solidFill>
                            <a:srgbClr val="000000"/>
                          </a:solidFill>
                          <a:effectLst/>
                        </a:rPr>
                      </a:br>
                      <a:r>
                        <a:rPr lang="en-US" sz="1600" dirty="0">
                          <a:solidFill>
                            <a:srgbClr val="000000"/>
                          </a:solidFill>
                          <a:effectLst/>
                        </a:rPr>
                        <a:t>(SAD)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Panic Disorder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Other</a:t>
                      </a:r>
                      <a:br>
                        <a:rPr lang="en-US" sz="1600" dirty="0">
                          <a:solidFill>
                            <a:srgbClr val="000000"/>
                          </a:solidFill>
                          <a:effectLst/>
                        </a:rPr>
                      </a:br>
                      <a:r>
                        <a:rPr lang="en-US" sz="1600" dirty="0">
                          <a:solidFill>
                            <a:srgbClr val="000000"/>
                          </a:solidFill>
                          <a:effectLst/>
                        </a:rPr>
                        <a:t>Indications</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xmlns="" val="33389856"/>
                  </a:ext>
                </a:extLst>
              </a:tr>
              <a:tr h="344817">
                <a:tc>
                  <a:txBody>
                    <a:bodyPr/>
                    <a:lstStyle/>
                    <a:p>
                      <a:pPr marL="0" marR="0">
                        <a:spcBef>
                          <a:spcPts val="200"/>
                        </a:spcBef>
                        <a:spcAft>
                          <a:spcPts val="200"/>
                        </a:spcAft>
                      </a:pPr>
                      <a:r>
                        <a:rPr lang="en-US" sz="1600" dirty="0">
                          <a:solidFill>
                            <a:srgbClr val="000000"/>
                          </a:solidFill>
                          <a:effectLst/>
                        </a:rPr>
                        <a:t>bupropion HBr (Aplenzin®)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Valeant/Bausch</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3559130499"/>
                  </a:ext>
                </a:extLst>
              </a:tr>
              <a:tr h="517225">
                <a:tc>
                  <a:txBody>
                    <a:bodyPr/>
                    <a:lstStyle/>
                    <a:p>
                      <a:pPr marL="0" marR="0">
                        <a:spcBef>
                          <a:spcPts val="200"/>
                        </a:spcBef>
                        <a:spcAft>
                          <a:spcPts val="200"/>
                        </a:spcAft>
                      </a:pPr>
                      <a:r>
                        <a:rPr lang="en-US" sz="1600" dirty="0">
                          <a:solidFill>
                            <a:srgbClr val="000000"/>
                          </a:solidFill>
                          <a:effectLst/>
                        </a:rPr>
                        <a:t>bupropion HCl ER</a:t>
                      </a:r>
                      <a:br>
                        <a:rPr lang="en-US" sz="1600" dirty="0">
                          <a:solidFill>
                            <a:srgbClr val="000000"/>
                          </a:solidFill>
                          <a:effectLst/>
                        </a:rPr>
                      </a:br>
                      <a:r>
                        <a:rPr lang="en-US" sz="1600" dirty="0">
                          <a:solidFill>
                            <a:srgbClr val="000000"/>
                          </a:solidFill>
                          <a:effectLst/>
                        </a:rPr>
                        <a:t>(Forfivo XL®)</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generic</a:t>
                      </a:r>
                      <a:r>
                        <a:rPr lang="en-US" sz="1600" baseline="30000" dirty="0">
                          <a:solidFill>
                            <a:srgbClr val="000000"/>
                          </a:solidFill>
                          <a:effectLst/>
                        </a:rPr>
                        <a:t>*</a:t>
                      </a:r>
                      <a:r>
                        <a:rPr lang="en-US" sz="1600" dirty="0">
                          <a:solidFill>
                            <a:srgbClr val="000000"/>
                          </a:solidFill>
                          <a:effectLst/>
                        </a:rPr>
                        <a:t>, Almatica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1833471807"/>
                  </a:ext>
                </a:extLst>
              </a:tr>
              <a:tr h="1379269">
                <a:tc>
                  <a:txBody>
                    <a:bodyPr/>
                    <a:lstStyle/>
                    <a:p>
                      <a:pPr marL="0" marR="0">
                        <a:spcBef>
                          <a:spcPts val="200"/>
                        </a:spcBef>
                        <a:spcAft>
                          <a:spcPts val="200"/>
                        </a:spcAft>
                      </a:pPr>
                      <a:r>
                        <a:rPr lang="en-US" sz="1600" dirty="0">
                          <a:solidFill>
                            <a:srgbClr val="000000"/>
                          </a:solidFill>
                          <a:effectLst/>
                        </a:rPr>
                        <a:t>bupropion HCl ER </a:t>
                      </a:r>
                      <a:br>
                        <a:rPr lang="en-US" sz="1600" dirty="0">
                          <a:solidFill>
                            <a:srgbClr val="000000"/>
                          </a:solidFill>
                          <a:effectLst/>
                        </a:rPr>
                      </a:br>
                      <a:r>
                        <a:rPr lang="en-US" sz="1600" dirty="0">
                          <a:solidFill>
                            <a:srgbClr val="000000"/>
                          </a:solidFill>
                          <a:effectLst/>
                        </a:rPr>
                        <a:t>(Wellbutrin® XL)</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generic, Valeant/Bausch</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prevention of major depressive episodes associated with seasonal affective disorder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2339468664"/>
                  </a:ext>
                </a:extLst>
              </a:tr>
              <a:tr h="344817">
                <a:tc>
                  <a:txBody>
                    <a:bodyPr/>
                    <a:lstStyle/>
                    <a:p>
                      <a:pPr marL="0" marR="0">
                        <a:spcBef>
                          <a:spcPts val="200"/>
                        </a:spcBef>
                        <a:spcAft>
                          <a:spcPts val="200"/>
                        </a:spcAft>
                      </a:pPr>
                      <a:r>
                        <a:rPr lang="en-US" sz="1600" dirty="0">
                          <a:solidFill>
                            <a:srgbClr val="000000"/>
                          </a:solidFill>
                          <a:effectLst/>
                        </a:rPr>
                        <a:t>bupropion HCl IR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generic</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2799302384"/>
                  </a:ext>
                </a:extLst>
              </a:tr>
              <a:tr h="487284">
                <a:tc>
                  <a:txBody>
                    <a:bodyPr/>
                    <a:lstStyle/>
                    <a:p>
                      <a:pPr marL="0" marR="0">
                        <a:spcBef>
                          <a:spcPts val="200"/>
                        </a:spcBef>
                        <a:spcAft>
                          <a:spcPts val="200"/>
                        </a:spcAft>
                      </a:pPr>
                      <a:r>
                        <a:rPr lang="en-US" sz="1600" dirty="0">
                          <a:solidFill>
                            <a:srgbClr val="000000"/>
                          </a:solidFill>
                          <a:effectLst/>
                        </a:rPr>
                        <a:t>bupropion HCl SR</a:t>
                      </a:r>
                      <a:br>
                        <a:rPr lang="en-US" sz="1600" dirty="0">
                          <a:solidFill>
                            <a:srgbClr val="000000"/>
                          </a:solidFill>
                          <a:effectLst/>
                        </a:rPr>
                      </a:br>
                      <a:r>
                        <a:rPr lang="en-US" sz="1600" dirty="0">
                          <a:solidFill>
                            <a:srgbClr val="000000"/>
                          </a:solidFill>
                          <a:effectLst/>
                        </a:rPr>
                        <a:t>(Wellbutrin® SR)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generic, GlaxoSmithKline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2176791721"/>
                  </a:ext>
                </a:extLst>
              </a:tr>
              <a:tr h="344817">
                <a:tc>
                  <a:txBody>
                    <a:bodyPr/>
                    <a:lstStyle/>
                    <a:p>
                      <a:pPr marL="0" marR="0">
                        <a:spcBef>
                          <a:spcPts val="200"/>
                        </a:spcBef>
                        <a:spcAft>
                          <a:spcPts val="200"/>
                        </a:spcAft>
                      </a:pPr>
                      <a:r>
                        <a:rPr lang="en-US" sz="1600" dirty="0">
                          <a:solidFill>
                            <a:srgbClr val="000000"/>
                          </a:solidFill>
                          <a:effectLst/>
                        </a:rPr>
                        <a:t>desvenlafaxine ER base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Ranbaxy/Sun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3392817018"/>
                  </a:ext>
                </a:extLst>
              </a:tr>
            </a:tbl>
          </a:graphicData>
        </a:graphic>
      </p:graphicFrame>
      <p:sp>
        <p:nvSpPr>
          <p:cNvPr id="4" name="Slide Number Placeholder 3">
            <a:extLst>
              <a:ext uri="{FF2B5EF4-FFF2-40B4-BE49-F238E27FC236}">
                <a16:creationId xmlns:a16="http://schemas.microsoft.com/office/drawing/2014/main" xmlns="" id="{2BC7DAE5-1699-451A-8FE1-B44EB5A51C0B}"/>
              </a:ext>
            </a:extLst>
          </p:cNvPr>
          <p:cNvSpPr>
            <a:spLocks noGrp="1"/>
          </p:cNvSpPr>
          <p:nvPr>
            <p:ph type="sldNum" sz="quarter" idx="4"/>
          </p:nvPr>
        </p:nvSpPr>
        <p:spPr/>
        <p:txBody>
          <a:bodyPr/>
          <a:lstStyle/>
          <a:p>
            <a:fld id="{FF445594-FFE8-4E90-934C-EFF530110A38}" type="slidenum">
              <a:rPr lang="en-US" smtClean="0">
                <a:solidFill>
                  <a:srgbClr val="000000"/>
                </a:solidFill>
                <a:uFillTx/>
              </a:rPr>
              <a:pPr/>
              <a:t>16</a:t>
            </a:fld>
            <a:endParaRPr lang="en-US" dirty="0">
              <a:solidFill>
                <a:srgbClr val="000000"/>
              </a:solidFill>
              <a:uFillTx/>
            </a:endParaRPr>
          </a:p>
        </p:txBody>
      </p:sp>
      <p:sp>
        <p:nvSpPr>
          <p:cNvPr id="5" name="Footer Placeholder 4">
            <a:extLst>
              <a:ext uri="{FF2B5EF4-FFF2-40B4-BE49-F238E27FC236}">
                <a16:creationId xmlns:a16="http://schemas.microsoft.com/office/drawing/2014/main" xmlns="" id="{98EC5D14-7691-4473-8EAD-9EEEC5A36885}"/>
              </a:ext>
            </a:extLst>
          </p:cNvPr>
          <p:cNvSpPr>
            <a:spLocks noGrp="1"/>
          </p:cNvSpPr>
          <p:nvPr>
            <p:ph type="ftr" sz="quarter" idx="3"/>
          </p:nvPr>
        </p:nvSpPr>
        <p:spPr>
          <a:xfrm>
            <a:off x="-244598" y="6172200"/>
            <a:ext cx="12192000" cy="381000"/>
          </a:xfrm>
        </p:spPr>
        <p:txBody>
          <a:bodyPr/>
          <a:lstStyle/>
          <a:p>
            <a:r>
              <a:rPr lang="en-US" dirty="0">
                <a:solidFill>
                  <a:srgbClr val="000000"/>
                </a:solidFill>
                <a:uFillTx/>
              </a:rPr>
              <a:t>Reaching across Arizona to provide comprehensive </a:t>
            </a:r>
            <a:br>
              <a:rPr lang="en-US" dirty="0">
                <a:solidFill>
                  <a:srgbClr val="000000"/>
                </a:solidFill>
                <a:uFillTx/>
              </a:rPr>
            </a:br>
            <a:r>
              <a:rPr lang="en-US" dirty="0">
                <a:solidFill>
                  <a:srgbClr val="000000"/>
                </a:solidFill>
                <a:uFillTx/>
              </a:rPr>
              <a:t>quality health care for those in need</a:t>
            </a:r>
          </a:p>
        </p:txBody>
      </p:sp>
    </p:spTree>
    <p:extLst>
      <p:ext uri="{BB962C8B-B14F-4D97-AF65-F5344CB8AC3E}">
        <p14:creationId xmlns:p14="http://schemas.microsoft.com/office/powerpoint/2010/main" val="248997457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04800"/>
            <a:ext cx="11074400" cy="1127126"/>
          </a:xfrm>
        </p:spPr>
        <p:txBody>
          <a:bodyPr/>
          <a:lstStyle/>
          <a:p>
            <a:r>
              <a:rPr lang="en-US" dirty="0">
                <a:solidFill>
                  <a:schemeClr val="tx2">
                    <a:lumMod val="60000"/>
                    <a:lumOff val="40000"/>
                  </a:schemeClr>
                </a:solidFill>
                <a:effectLst>
                  <a:outerShdw blurRad="38100" dist="38100" dir="2700000" algn="tl">
                    <a:srgbClr val="000000">
                      <a:alpha val="43137"/>
                    </a:srgbClr>
                  </a:outerShdw>
                </a:effectLst>
              </a:rPr>
              <a:t>Ongentys (opicapone)</a:t>
            </a:r>
          </a:p>
        </p:txBody>
      </p:sp>
      <p:sp>
        <p:nvSpPr>
          <p:cNvPr id="29699" name="Content Placeholder 2"/>
          <p:cNvSpPr>
            <a:spLocks noGrp="1"/>
          </p:cNvSpPr>
          <p:nvPr>
            <p:ph idx="1"/>
          </p:nvPr>
        </p:nvSpPr>
        <p:spPr>
          <a:xfrm>
            <a:off x="248193" y="1431926"/>
            <a:ext cx="11802779" cy="4559441"/>
          </a:xfrm>
        </p:spPr>
        <p:txBody>
          <a:bodyPr/>
          <a:lstStyle/>
          <a:p>
            <a:r>
              <a:rPr lang="en-US" sz="1600" dirty="0">
                <a:solidFill>
                  <a:srgbClr val="000000"/>
                </a:solidFill>
              </a:rPr>
              <a:t>Indicated as adjunctive treatment to levodopa/carbidopa in patients with Parkinson’s disease (PD) experiencing “off” episodes</a:t>
            </a:r>
          </a:p>
          <a:p>
            <a:r>
              <a:rPr lang="en-US" sz="1600" dirty="0">
                <a:solidFill>
                  <a:srgbClr val="000000"/>
                </a:solidFill>
              </a:rPr>
              <a:t>The recommended dosage is 50 mg administered orally once daily at bedtime</a:t>
            </a:r>
          </a:p>
          <a:p>
            <a:r>
              <a:rPr lang="en-US" sz="1600" dirty="0">
                <a:solidFill>
                  <a:srgbClr val="000000"/>
                </a:solidFill>
              </a:rPr>
              <a:t>Available as 25 mg and 50 mg capsules</a:t>
            </a:r>
          </a:p>
          <a:p>
            <a:r>
              <a:rPr lang="en-US" sz="1600" dirty="0">
                <a:solidFill>
                  <a:srgbClr val="000000"/>
                </a:solidFill>
              </a:rPr>
              <a:t>Contraindications</a:t>
            </a:r>
          </a:p>
          <a:p>
            <a:pPr lvl="1"/>
            <a:r>
              <a:rPr lang="en-US" sz="1600" dirty="0">
                <a:solidFill>
                  <a:srgbClr val="000000"/>
                </a:solidFill>
              </a:rPr>
              <a:t>Concomitant use of non-selective monoamine oxidase (MAO) inhibitors</a:t>
            </a:r>
          </a:p>
          <a:p>
            <a:pPr lvl="1"/>
            <a:r>
              <a:rPr lang="en-US" sz="1600" dirty="0">
                <a:solidFill>
                  <a:srgbClr val="000000"/>
                </a:solidFill>
              </a:rPr>
              <a:t>History of pheochromocytoma, paraganglioma, or other catecholamine secreting neoplasms</a:t>
            </a:r>
          </a:p>
          <a:p>
            <a:r>
              <a:rPr lang="en-US" sz="1600" dirty="0">
                <a:solidFill>
                  <a:srgbClr val="000000"/>
                </a:solidFill>
              </a:rPr>
              <a:t>Warnings:</a:t>
            </a:r>
          </a:p>
          <a:p>
            <a:pPr lvl="1"/>
            <a:r>
              <a:rPr lang="en-US" sz="1600" dirty="0">
                <a:solidFill>
                  <a:srgbClr val="000000"/>
                </a:solidFill>
              </a:rPr>
              <a:t>Cardiovascular Effects with Concomitant Use of Drugs Metabolized by Catechol-O-Methyltransferase (COMT) </a:t>
            </a:r>
          </a:p>
          <a:p>
            <a:pPr lvl="1"/>
            <a:r>
              <a:rPr lang="en-US" sz="1600" dirty="0">
                <a:solidFill>
                  <a:srgbClr val="000000"/>
                </a:solidFill>
              </a:rPr>
              <a:t>Falling Asleep During Activities of Daily Living</a:t>
            </a:r>
          </a:p>
          <a:p>
            <a:pPr lvl="1"/>
            <a:r>
              <a:rPr lang="en-US" sz="1600" dirty="0">
                <a:solidFill>
                  <a:srgbClr val="000000"/>
                </a:solidFill>
              </a:rPr>
              <a:t>Hypotension/Syncope</a:t>
            </a:r>
          </a:p>
          <a:p>
            <a:pPr lvl="1"/>
            <a:r>
              <a:rPr lang="en-US" sz="1600" dirty="0">
                <a:solidFill>
                  <a:srgbClr val="000000"/>
                </a:solidFill>
              </a:rPr>
              <a:t>Dyskinesia</a:t>
            </a:r>
          </a:p>
          <a:p>
            <a:pPr lvl="1"/>
            <a:r>
              <a:rPr lang="en-US" sz="1600" dirty="0">
                <a:solidFill>
                  <a:srgbClr val="000000"/>
                </a:solidFill>
              </a:rPr>
              <a:t>Hallucinations and Psychosis</a:t>
            </a:r>
          </a:p>
          <a:p>
            <a:pPr lvl="1"/>
            <a:r>
              <a:rPr lang="en-US" sz="1600" dirty="0">
                <a:solidFill>
                  <a:srgbClr val="000000"/>
                </a:solidFill>
              </a:rPr>
              <a:t>Impulse Control/Compulsive Disorders</a:t>
            </a:r>
          </a:p>
          <a:p>
            <a:pPr lvl="1"/>
            <a:r>
              <a:rPr lang="en-US" sz="1600" dirty="0">
                <a:solidFill>
                  <a:srgbClr val="000000"/>
                </a:solidFill>
              </a:rPr>
              <a:t>Withdrawal-Emergent Hyperpyrexia and Confusion</a:t>
            </a:r>
          </a:p>
          <a:p>
            <a:pPr marL="457200" lvl="1" indent="0">
              <a:buNone/>
            </a:pPr>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160</a:t>
            </a:fld>
            <a:endParaRPr lang="en-US" dirty="0"/>
          </a:p>
        </p:txBody>
      </p:sp>
    </p:spTree>
    <p:extLst>
      <p:ext uri="{BB962C8B-B14F-4D97-AF65-F5344CB8AC3E}">
        <p14:creationId xmlns:p14="http://schemas.microsoft.com/office/powerpoint/2010/main" val="891693955"/>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chemeClr val="tx2">
                    <a:lumMod val="60000"/>
                    <a:lumOff val="40000"/>
                  </a:schemeClr>
                </a:solidFill>
                <a:effectLst>
                  <a:outerShdw blurRad="38100" dist="38100" dir="2700000" algn="tl">
                    <a:srgbClr val="000000">
                      <a:alpha val="43137"/>
                    </a:srgbClr>
                  </a:outerShdw>
                </a:effectLst>
              </a:rPr>
              <a:t>Ongentys (opicapone)</a:t>
            </a:r>
            <a:endParaRPr lang="en-US" dirty="0"/>
          </a:p>
        </p:txBody>
      </p:sp>
      <p:sp>
        <p:nvSpPr>
          <p:cNvPr id="29699" name="Content Placeholder 2"/>
          <p:cNvSpPr>
            <a:spLocks noGrp="1"/>
          </p:cNvSpPr>
          <p:nvPr>
            <p:ph idx="1"/>
          </p:nvPr>
        </p:nvSpPr>
        <p:spPr>
          <a:xfrm>
            <a:off x="378823" y="1397726"/>
            <a:ext cx="11609977" cy="4707169"/>
          </a:xfrm>
        </p:spPr>
        <p:txBody>
          <a:bodyPr/>
          <a:lstStyle/>
          <a:p>
            <a:pPr marL="400050"/>
            <a:r>
              <a:rPr lang="en-US" sz="1800" dirty="0">
                <a:solidFill>
                  <a:srgbClr val="000000"/>
                </a:solidFill>
              </a:rPr>
              <a:t>Most common adverse reactions (≥4% and &gt; placebo):</a:t>
            </a:r>
          </a:p>
          <a:p>
            <a:pPr lvl="1"/>
            <a:r>
              <a:rPr lang="en-US" sz="1800" dirty="0">
                <a:solidFill>
                  <a:srgbClr val="000000"/>
                </a:solidFill>
              </a:rPr>
              <a:t>Dyskinesia, constipation, blood creatine kinase increased, hypotension/syncope, and decrease in weight </a:t>
            </a:r>
          </a:p>
          <a:p>
            <a:r>
              <a:rPr lang="en-US" sz="1800" b="0" i="0" dirty="0">
                <a:solidFill>
                  <a:srgbClr val="000000"/>
                </a:solidFill>
                <a:effectLst/>
              </a:rPr>
              <a:t>The FDA approval of Ongentys was based on two multinational Phase III clinical studies, BIPARK-1 and BIPARK-2. </a:t>
            </a:r>
          </a:p>
          <a:p>
            <a:r>
              <a:rPr lang="en-US" sz="1800" b="0" i="0" dirty="0">
                <a:solidFill>
                  <a:srgbClr val="000000"/>
                </a:solidFill>
                <a:effectLst/>
              </a:rPr>
              <a:t>In the BIPARK-1 trial, approximately 600 patients with Parkinson's disease and motor fluctuations received one of three doses of Ongentys (5 mg, 25 mg or 50 mg), placebo or 200 mg doses of the COMT inhibitor entacapone for 14 or 15 weeks</a:t>
            </a:r>
          </a:p>
          <a:p>
            <a:r>
              <a:rPr lang="en-US" sz="1800" b="0" i="0" dirty="0">
                <a:solidFill>
                  <a:srgbClr val="000000"/>
                </a:solidFill>
                <a:effectLst/>
              </a:rPr>
              <a:t>In the BIPARK-2 trial, approximately 400 patients received one of two doses of Ongentys (25 mg or 50 mg) or placebo for 14 or 15 weeks</a:t>
            </a:r>
          </a:p>
          <a:p>
            <a:r>
              <a:rPr lang="en-US" sz="1800" b="0" i="0" dirty="0">
                <a:solidFill>
                  <a:srgbClr val="000000"/>
                </a:solidFill>
                <a:effectLst/>
              </a:rPr>
              <a:t>Both studies included a one-year open-label extension</a:t>
            </a:r>
          </a:p>
          <a:p>
            <a:r>
              <a:rPr lang="en-US" sz="1800" b="0" i="0" dirty="0">
                <a:solidFill>
                  <a:srgbClr val="000000"/>
                </a:solidFill>
                <a:effectLst/>
              </a:rPr>
              <a:t>Data from both trials showed that Ongentys 50 mg significantly reduced "off" time from baseline to week 14 or 15 compared to placebo</a:t>
            </a:r>
          </a:p>
          <a:p>
            <a:r>
              <a:rPr lang="en-US" sz="1800" b="0" i="0" dirty="0">
                <a:solidFill>
                  <a:srgbClr val="000000"/>
                </a:solidFill>
                <a:effectLst/>
              </a:rPr>
              <a:t>"On" time without troublesome dyskinesia also increased from baseline to week 14 or 15 compared to placebo</a:t>
            </a:r>
            <a:endParaRPr lang="en-US" sz="1800" dirty="0">
              <a:solidFill>
                <a:srgbClr val="000000"/>
              </a:solidFill>
            </a:endParaRPr>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161</a:t>
            </a:fld>
            <a:endParaRPr lang="en-US" dirty="0"/>
          </a:p>
        </p:txBody>
      </p:sp>
    </p:spTree>
    <p:extLst>
      <p:ext uri="{BB962C8B-B14F-4D97-AF65-F5344CB8AC3E}">
        <p14:creationId xmlns:p14="http://schemas.microsoft.com/office/powerpoint/2010/main" val="2096053875"/>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chemeClr val="accent1"/>
                </a:solidFill>
                <a:effectLst>
                  <a:outerShdw blurRad="38100" dist="38100" dir="2700000" algn="tl">
                    <a:srgbClr val="000000">
                      <a:alpha val="43137"/>
                    </a:srgbClr>
                  </a:outerShdw>
                </a:effectLst>
              </a:rPr>
              <a:t>Enspryng (satralizumab-mwge)</a:t>
            </a:r>
          </a:p>
        </p:txBody>
      </p:sp>
      <p:sp>
        <p:nvSpPr>
          <p:cNvPr id="29699" name="Content Placeholder 2"/>
          <p:cNvSpPr>
            <a:spLocks noGrp="1"/>
          </p:cNvSpPr>
          <p:nvPr>
            <p:ph idx="1"/>
          </p:nvPr>
        </p:nvSpPr>
        <p:spPr>
          <a:xfrm>
            <a:off x="609600" y="1600200"/>
            <a:ext cx="11176000" cy="4504695"/>
          </a:xfrm>
        </p:spPr>
        <p:txBody>
          <a:bodyPr/>
          <a:lstStyle/>
          <a:p>
            <a:r>
              <a:rPr lang="en-US" sz="2000" dirty="0">
                <a:solidFill>
                  <a:srgbClr val="000000"/>
                </a:solidFill>
              </a:rPr>
              <a:t>Indicated for the treatment of neuromyelitis optica spectrum disorder (NMOSD) in adult patients who are anti-aquaporin-4 (AQP4) antibody positive</a:t>
            </a:r>
          </a:p>
          <a:p>
            <a:r>
              <a:rPr lang="en-US" sz="2000" dirty="0">
                <a:solidFill>
                  <a:srgbClr val="000000"/>
                </a:solidFill>
              </a:rPr>
              <a:t>The recommended loading dosage of Enspryng for the first three administrations is 120 mg by subcutaneous injection at Weeks 0, 2, and 4, followed by a maintenance dosage of 120 mg every 4 weeks</a:t>
            </a:r>
          </a:p>
          <a:p>
            <a:r>
              <a:rPr lang="en-US" sz="2000" dirty="0">
                <a:solidFill>
                  <a:srgbClr val="000000"/>
                </a:solidFill>
              </a:rPr>
              <a:t>Hepatitis B virus, tuberculosis, and liver transaminase screening is required before the first dose. An active infection should be determined prior to each use</a:t>
            </a:r>
          </a:p>
          <a:p>
            <a:r>
              <a:rPr lang="en-US" sz="2000" dirty="0">
                <a:solidFill>
                  <a:srgbClr val="000000"/>
                </a:solidFill>
              </a:rPr>
              <a:t>Available as 120 mg/mL in a single-dose prefilled syringe </a:t>
            </a:r>
          </a:p>
          <a:p>
            <a:r>
              <a:rPr lang="en-US" sz="2000" dirty="0">
                <a:solidFill>
                  <a:srgbClr val="000000"/>
                </a:solidFill>
              </a:rPr>
              <a:t>Contraindications </a:t>
            </a:r>
          </a:p>
          <a:p>
            <a:pPr lvl="1"/>
            <a:r>
              <a:rPr lang="en-US" sz="2000" dirty="0">
                <a:solidFill>
                  <a:srgbClr val="000000"/>
                </a:solidFill>
              </a:rPr>
              <a:t>Hepatitis B infection </a:t>
            </a:r>
          </a:p>
          <a:p>
            <a:pPr lvl="1"/>
            <a:r>
              <a:rPr lang="en-US" sz="2000" dirty="0">
                <a:solidFill>
                  <a:srgbClr val="000000"/>
                </a:solidFill>
              </a:rPr>
              <a:t>Active or untreated latent tuberculosis</a:t>
            </a:r>
          </a:p>
          <a:p>
            <a:pPr lvl="1"/>
            <a:r>
              <a:rPr lang="en-US" sz="2000" dirty="0">
                <a:solidFill>
                  <a:srgbClr val="000000"/>
                </a:solidFill>
              </a:rPr>
              <a:t>Known hypersensitivity to satralizumab or any of the inactive ingredients</a:t>
            </a:r>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162</a:t>
            </a:fld>
            <a:endParaRPr lang="en-US" dirty="0"/>
          </a:p>
        </p:txBody>
      </p:sp>
    </p:spTree>
    <p:extLst>
      <p:ext uri="{BB962C8B-B14F-4D97-AF65-F5344CB8AC3E}">
        <p14:creationId xmlns:p14="http://schemas.microsoft.com/office/powerpoint/2010/main" val="3887854526"/>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chemeClr val="accent1"/>
                </a:solidFill>
                <a:effectLst>
                  <a:outerShdw blurRad="38100" dist="38100" dir="2700000" algn="tl">
                    <a:srgbClr val="000000">
                      <a:alpha val="43137"/>
                    </a:srgbClr>
                  </a:outerShdw>
                </a:effectLst>
              </a:rPr>
              <a:t>Enspryng (satralizumab-mwge)</a:t>
            </a:r>
            <a:endParaRPr lang="en-US" dirty="0"/>
          </a:p>
        </p:txBody>
      </p:sp>
      <p:sp>
        <p:nvSpPr>
          <p:cNvPr id="29699" name="Content Placeholder 2"/>
          <p:cNvSpPr>
            <a:spLocks noGrp="1"/>
          </p:cNvSpPr>
          <p:nvPr>
            <p:ph idx="1"/>
          </p:nvPr>
        </p:nvSpPr>
        <p:spPr>
          <a:xfrm>
            <a:off x="368490" y="1524000"/>
            <a:ext cx="11417110" cy="4449763"/>
          </a:xfrm>
        </p:spPr>
        <p:txBody>
          <a:bodyPr/>
          <a:lstStyle/>
          <a:p>
            <a:r>
              <a:rPr lang="en-US" sz="2000" dirty="0">
                <a:solidFill>
                  <a:srgbClr val="000000"/>
                </a:solidFill>
              </a:rPr>
              <a:t>Warnings include infections, Elevated Liver Enzymes, and Decreased Neutrophil Counts</a:t>
            </a:r>
          </a:p>
          <a:p>
            <a:r>
              <a:rPr lang="en-US" sz="2000" dirty="0">
                <a:solidFill>
                  <a:srgbClr val="000000"/>
                </a:solidFill>
              </a:rPr>
              <a:t>Adverse reactions (incidence at least 15%): </a:t>
            </a:r>
          </a:p>
          <a:p>
            <a:pPr lvl="1"/>
            <a:r>
              <a:rPr lang="en-US" sz="2000" dirty="0">
                <a:solidFill>
                  <a:srgbClr val="000000"/>
                </a:solidFill>
              </a:rPr>
              <a:t>nasopharyngitis, headache, upper respiratory tract infection, gastritis, rash, arthralgia, extremity pain, fatigue, and nausea</a:t>
            </a:r>
          </a:p>
          <a:p>
            <a:pPr indent="-285750">
              <a:buFont typeface="Wingdings" panose="05000000000000000000" pitchFamily="2" charset="2"/>
              <a:buChar char="§"/>
            </a:pPr>
            <a:r>
              <a:rPr lang="en-US" sz="2000" dirty="0">
                <a:solidFill>
                  <a:srgbClr val="000000"/>
                </a:solidFill>
                <a:effectLst/>
              </a:rPr>
              <a:t>No comparative data are available</a:t>
            </a:r>
          </a:p>
          <a:p>
            <a:pPr algn="l"/>
            <a:r>
              <a:rPr lang="en-US" sz="2000" b="0" i="0" dirty="0">
                <a:solidFill>
                  <a:srgbClr val="000000"/>
                </a:solidFill>
                <a:effectLst/>
              </a:rPr>
              <a:t>The FDA approval of Enspryng was based on results from two randomized controlled Phase III clinical trials, the SAkuraStar and SAkuraSky studies</a:t>
            </a:r>
          </a:p>
          <a:p>
            <a:pPr algn="l"/>
            <a:r>
              <a:rPr lang="en-US" sz="2000" b="0" i="0" dirty="0">
                <a:solidFill>
                  <a:srgbClr val="000000"/>
                </a:solidFill>
                <a:effectLst/>
              </a:rPr>
              <a:t>SAkuraStar was a multicenter, randomized, double-blind, placebo-controlled study to evaluate the efficacy and safety of Enspryng monotherapy</a:t>
            </a:r>
          </a:p>
          <a:p>
            <a:pPr algn="l"/>
            <a:r>
              <a:rPr lang="en-US" sz="2000" b="0" i="0" dirty="0">
                <a:solidFill>
                  <a:srgbClr val="000000"/>
                </a:solidFill>
                <a:effectLst/>
              </a:rPr>
              <a:t>Ninety-five adult patients were randomized to either of the following two treatment groups in a 2:1 ratio: Enspryng (120 mg) or placebo</a:t>
            </a:r>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163</a:t>
            </a:fld>
            <a:endParaRPr lang="en-US" dirty="0"/>
          </a:p>
        </p:txBody>
      </p:sp>
    </p:spTree>
    <p:extLst>
      <p:ext uri="{BB962C8B-B14F-4D97-AF65-F5344CB8AC3E}">
        <p14:creationId xmlns:p14="http://schemas.microsoft.com/office/powerpoint/2010/main" val="978161542"/>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chemeClr val="accent1"/>
                </a:solidFill>
                <a:effectLst>
                  <a:outerShdw blurRad="38100" dist="38100" dir="2700000" algn="tl">
                    <a:srgbClr val="000000">
                      <a:alpha val="43137"/>
                    </a:srgbClr>
                  </a:outerShdw>
                </a:effectLst>
              </a:rPr>
              <a:t>Enspryng (satralizumab-mwge)</a:t>
            </a:r>
            <a:endParaRPr lang="en-US" dirty="0"/>
          </a:p>
        </p:txBody>
      </p:sp>
      <p:sp>
        <p:nvSpPr>
          <p:cNvPr id="29699" name="Content Placeholder 2"/>
          <p:cNvSpPr>
            <a:spLocks noGrp="1"/>
          </p:cNvSpPr>
          <p:nvPr>
            <p:ph idx="1"/>
          </p:nvPr>
        </p:nvSpPr>
        <p:spPr>
          <a:xfrm>
            <a:off x="409433" y="1600200"/>
            <a:ext cx="11376167" cy="4373563"/>
          </a:xfrm>
        </p:spPr>
        <p:txBody>
          <a:bodyPr/>
          <a:lstStyle/>
          <a:p>
            <a:r>
              <a:rPr lang="en-US" sz="2400" b="0" i="0" dirty="0">
                <a:solidFill>
                  <a:srgbClr val="000000"/>
                </a:solidFill>
                <a:effectLst/>
              </a:rPr>
              <a:t>Both treatments were administered subcutaneously at week 0, 2, and 4; the subsequent treatment was continued at 4-week intervals. </a:t>
            </a:r>
            <a:endParaRPr lang="en-US" sz="2800" dirty="0">
              <a:solidFill>
                <a:srgbClr val="000000"/>
              </a:solidFill>
            </a:endParaRPr>
          </a:p>
          <a:p>
            <a:pPr algn="l"/>
            <a:r>
              <a:rPr lang="en-US" sz="2400" b="0" i="0" dirty="0">
                <a:solidFill>
                  <a:srgbClr val="000000"/>
                </a:solidFill>
                <a:effectLst/>
              </a:rPr>
              <a:t>The double-blind treatment period ended at 1.5 years after the enrollment of the last patient</a:t>
            </a:r>
          </a:p>
          <a:p>
            <a:pPr algn="l"/>
            <a:r>
              <a:rPr lang="en-US" sz="2400" b="0" i="0" dirty="0">
                <a:solidFill>
                  <a:srgbClr val="000000"/>
                </a:solidFill>
                <a:effectLst/>
              </a:rPr>
              <a:t>The primary endpoint is the time to first protocol-defined relapse (PDR), adjudicated by an independent review committee in the double-blind period</a:t>
            </a:r>
          </a:p>
          <a:p>
            <a:pPr algn="l"/>
            <a:r>
              <a:rPr lang="en-US" sz="2400" b="0" i="0" dirty="0">
                <a:solidFill>
                  <a:srgbClr val="000000"/>
                </a:solidFill>
                <a:effectLst/>
              </a:rPr>
              <a:t>The time to first relapse was significantly longer in Enspryng treated patients compared to patients who received placebo (risk reduction 55%)</a:t>
            </a:r>
          </a:p>
          <a:p>
            <a:pPr algn="l"/>
            <a:r>
              <a:rPr lang="en-US" sz="2400" b="0" i="0" dirty="0">
                <a:solidFill>
                  <a:srgbClr val="000000"/>
                </a:solidFill>
                <a:effectLst/>
              </a:rPr>
              <a:t>In the anti-AQP4 antibody positive population, there was a 74% risk reduction</a:t>
            </a:r>
          </a:p>
          <a:p>
            <a:pPr indent="-285750">
              <a:buFont typeface="Wingdings" panose="05000000000000000000" pitchFamily="2" charset="2"/>
              <a:buChar char="§"/>
            </a:pPr>
            <a:r>
              <a:rPr lang="en-US" sz="2400" b="0" i="0" dirty="0">
                <a:solidFill>
                  <a:srgbClr val="000000"/>
                </a:solidFill>
                <a:effectLst/>
              </a:rPr>
              <a:t>There was no evidence of a benefit in the anti-AQP4 antibody negative patients</a:t>
            </a:r>
          </a:p>
          <a:p>
            <a:pPr indent="-285750">
              <a:buFont typeface="Wingdings" panose="05000000000000000000" pitchFamily="2"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164</a:t>
            </a:fld>
            <a:endParaRPr lang="en-US" dirty="0"/>
          </a:p>
        </p:txBody>
      </p:sp>
    </p:spTree>
    <p:extLst>
      <p:ext uri="{BB962C8B-B14F-4D97-AF65-F5344CB8AC3E}">
        <p14:creationId xmlns:p14="http://schemas.microsoft.com/office/powerpoint/2010/main" val="2727677078"/>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04800"/>
            <a:ext cx="11074400" cy="995994"/>
          </a:xfrm>
        </p:spPr>
        <p:txBody>
          <a:bodyPr/>
          <a:lstStyle/>
          <a:p>
            <a:r>
              <a:rPr lang="en-US" dirty="0">
                <a:solidFill>
                  <a:schemeClr val="accent1"/>
                </a:solidFill>
                <a:effectLst>
                  <a:outerShdw blurRad="38100" dist="38100" dir="2700000" algn="tl">
                    <a:srgbClr val="000000">
                      <a:alpha val="43137"/>
                    </a:srgbClr>
                  </a:outerShdw>
                </a:effectLst>
              </a:rPr>
              <a:t>Enspryng (satralizumab-mwge)</a:t>
            </a:r>
            <a:endParaRPr lang="en-US" dirty="0"/>
          </a:p>
        </p:txBody>
      </p:sp>
      <p:sp>
        <p:nvSpPr>
          <p:cNvPr id="29699" name="Content Placeholder 2"/>
          <p:cNvSpPr>
            <a:spLocks noGrp="1"/>
          </p:cNvSpPr>
          <p:nvPr>
            <p:ph idx="1"/>
          </p:nvPr>
        </p:nvSpPr>
        <p:spPr>
          <a:xfrm>
            <a:off x="1" y="1405720"/>
            <a:ext cx="12192000" cy="4791248"/>
          </a:xfrm>
        </p:spPr>
        <p:txBody>
          <a:bodyPr/>
          <a:lstStyle/>
          <a:p>
            <a:pPr algn="l"/>
            <a:r>
              <a:rPr lang="en-US" sz="1700" b="0" i="0" dirty="0">
                <a:solidFill>
                  <a:srgbClr val="000000"/>
                </a:solidFill>
                <a:effectLst/>
              </a:rPr>
              <a:t>SAkuraSky was a multicenter, randomized, double-blind, placebo-controlled study to evaluate the efficacy and safety of Enspryng added to baseline immunosuppressant therapy in patients with NMOSD</a:t>
            </a:r>
          </a:p>
          <a:p>
            <a:pPr algn="l"/>
            <a:r>
              <a:rPr lang="en-US" sz="1700" b="0" i="0" dirty="0">
                <a:solidFill>
                  <a:srgbClr val="000000"/>
                </a:solidFill>
                <a:effectLst/>
              </a:rPr>
              <a:t>Seventy-six adult patients were randomized to either of the following two treatment groups in a 1:1 ratio: Enspryng (120 mg) or placebo added to baseline therapy (azathioprine, mycophenolate mofetil and/or corticosteroids)</a:t>
            </a:r>
          </a:p>
          <a:p>
            <a:pPr algn="l"/>
            <a:r>
              <a:rPr lang="en-US" sz="1700" b="0" i="0" dirty="0">
                <a:solidFill>
                  <a:srgbClr val="000000"/>
                </a:solidFill>
                <a:effectLst/>
              </a:rPr>
              <a:t>Both treatments were administered subcutaneously at week 0, 2, and 4; the subsequent treatment was continued at 4-week intervals</a:t>
            </a:r>
          </a:p>
          <a:p>
            <a:pPr algn="l"/>
            <a:r>
              <a:rPr lang="en-US" sz="1700" b="0" i="0" dirty="0">
                <a:solidFill>
                  <a:srgbClr val="000000"/>
                </a:solidFill>
                <a:effectLst/>
              </a:rPr>
              <a:t>The double-blind treatment period ended when patients experienced a PDR; the study ended when the total number of PDRs reached 26</a:t>
            </a:r>
          </a:p>
          <a:p>
            <a:pPr algn="l"/>
            <a:r>
              <a:rPr lang="en-US" sz="1700" b="0" i="0" dirty="0">
                <a:solidFill>
                  <a:srgbClr val="000000"/>
                </a:solidFill>
                <a:effectLst/>
              </a:rPr>
              <a:t>The primary endpoint was the time to first PDR as adjudicated by an independent review committee in the double-blind period</a:t>
            </a:r>
          </a:p>
          <a:p>
            <a:pPr algn="l"/>
            <a:r>
              <a:rPr lang="en-US" sz="1700" b="0" i="0" dirty="0">
                <a:solidFill>
                  <a:srgbClr val="000000"/>
                </a:solidFill>
                <a:effectLst/>
              </a:rPr>
              <a:t>The time to the first confirmed relapse was significantly longer in patients treated with Enspryng compared to patients who received placebo (risk reduction 62%)</a:t>
            </a:r>
          </a:p>
          <a:p>
            <a:r>
              <a:rPr lang="en-US" sz="1700" b="0" i="0" dirty="0">
                <a:solidFill>
                  <a:srgbClr val="000000"/>
                </a:solidFill>
                <a:effectLst/>
              </a:rPr>
              <a:t>In the anti-AQP4 antibody positive population, there was a 78% risk reduction; there was no evidence of a benefit in the anti-AQP4 antibody negative patients</a:t>
            </a:r>
            <a:endParaRPr lang="en-US" sz="1700" dirty="0">
              <a:effectLst/>
            </a:endParaRPr>
          </a:p>
          <a:p>
            <a:pPr algn="l"/>
            <a:endParaRPr lang="en-US" sz="1800" b="0" i="0" dirty="0">
              <a:solidFill>
                <a:srgbClr val="000000"/>
              </a:solidFill>
              <a:effectLst/>
              <a:latin typeface="Roboto"/>
            </a:endParaRPr>
          </a:p>
          <a:p>
            <a:endParaRPr lang="en-US" sz="22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165</a:t>
            </a:fld>
            <a:endParaRPr lang="en-US" dirty="0"/>
          </a:p>
        </p:txBody>
      </p:sp>
    </p:spTree>
    <p:extLst>
      <p:ext uri="{BB962C8B-B14F-4D97-AF65-F5344CB8AC3E}">
        <p14:creationId xmlns:p14="http://schemas.microsoft.com/office/powerpoint/2010/main" val="1761765201"/>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04800"/>
            <a:ext cx="11074400" cy="1127126"/>
          </a:xfrm>
        </p:spPr>
        <p:txBody>
          <a:bodyPr/>
          <a:lstStyle/>
          <a:p>
            <a:r>
              <a:rPr lang="en-US" dirty="0">
                <a:solidFill>
                  <a:schemeClr val="accent1"/>
                </a:solidFill>
                <a:effectLst>
                  <a:outerShdw blurRad="38100" dist="38100" dir="2700000" algn="tl">
                    <a:srgbClr val="000000">
                      <a:alpha val="43137"/>
                    </a:srgbClr>
                  </a:outerShdw>
                </a:effectLst>
              </a:rPr>
              <a:t>Bafiertam (monomethyl fumarate)</a:t>
            </a:r>
          </a:p>
        </p:txBody>
      </p:sp>
      <p:sp>
        <p:nvSpPr>
          <p:cNvPr id="29699" name="Content Placeholder 2"/>
          <p:cNvSpPr>
            <a:spLocks noGrp="1"/>
          </p:cNvSpPr>
          <p:nvPr>
            <p:ph idx="1"/>
          </p:nvPr>
        </p:nvSpPr>
        <p:spPr>
          <a:xfrm>
            <a:off x="248194" y="1524000"/>
            <a:ext cx="11740606" cy="4449763"/>
          </a:xfrm>
        </p:spPr>
        <p:txBody>
          <a:bodyPr/>
          <a:lstStyle/>
          <a:p>
            <a:r>
              <a:rPr lang="en-US" sz="2000" dirty="0">
                <a:solidFill>
                  <a:srgbClr val="000000"/>
                </a:solidFill>
              </a:rPr>
              <a:t>Indicated for the treatment of relapsing forms of multiple sclerosis (MS), to include clinically isolated syndrome, relapsing-remitting disease, and active secondary progressive disease, in adults </a:t>
            </a:r>
            <a:endParaRPr lang="en-US" sz="2000" b="0" i="0" u="none" strike="noStrike" baseline="0" dirty="0">
              <a:solidFill>
                <a:srgbClr val="000000"/>
              </a:solidFill>
            </a:endParaRPr>
          </a:p>
          <a:p>
            <a:r>
              <a:rPr lang="en-US" sz="2000" b="0" i="0" u="none" strike="noStrike" baseline="0" dirty="0">
                <a:solidFill>
                  <a:srgbClr val="000000"/>
                </a:solidFill>
              </a:rPr>
              <a:t>Following oral administration, dimethyl fumarate is rapidly hydrolyzed and converted to the active metabolite, monomethyl fumarate </a:t>
            </a:r>
            <a:endParaRPr lang="en-US" sz="2000" dirty="0">
              <a:solidFill>
                <a:srgbClr val="000000"/>
              </a:solidFill>
            </a:endParaRPr>
          </a:p>
          <a:p>
            <a:r>
              <a:rPr lang="en-US" sz="2000" dirty="0">
                <a:solidFill>
                  <a:srgbClr val="000000"/>
                </a:solidFill>
              </a:rPr>
              <a:t>The starting dose is 95 mg orally twice a day for 7 days; maintenance dose is 190 mg orally twice a day</a:t>
            </a:r>
          </a:p>
          <a:p>
            <a:r>
              <a:rPr lang="en-US" sz="2000" dirty="0">
                <a:solidFill>
                  <a:srgbClr val="000000"/>
                </a:solidFill>
              </a:rPr>
              <a:t>Blood tests are required prior to initiation of Bafiertam</a:t>
            </a:r>
          </a:p>
          <a:p>
            <a:r>
              <a:rPr lang="en-US" sz="2000" dirty="0">
                <a:solidFill>
                  <a:srgbClr val="000000"/>
                </a:solidFill>
              </a:rPr>
              <a:t>Available as 95 mg delayed-release capsules</a:t>
            </a:r>
          </a:p>
          <a:p>
            <a:r>
              <a:rPr lang="en-US" sz="2000" dirty="0">
                <a:solidFill>
                  <a:srgbClr val="000000"/>
                </a:solidFill>
              </a:rPr>
              <a:t>Contraindications:</a:t>
            </a:r>
          </a:p>
          <a:p>
            <a:pPr lvl="1"/>
            <a:r>
              <a:rPr lang="en-US" sz="2000" dirty="0">
                <a:solidFill>
                  <a:srgbClr val="000000"/>
                </a:solidFill>
              </a:rPr>
              <a:t>known hypersensitivity to monomethyl fumarate, dimethyl fumarate, diroximel fumarate, or any of the excipients of Bafiertam</a:t>
            </a:r>
          </a:p>
          <a:p>
            <a:pPr lvl="1"/>
            <a:r>
              <a:rPr lang="en-US" sz="2000" dirty="0">
                <a:solidFill>
                  <a:srgbClr val="000000"/>
                </a:solidFill>
              </a:rPr>
              <a:t>Co-administration with dimethyl fumarate or diroximel fumarate</a:t>
            </a:r>
          </a:p>
          <a:p>
            <a:endParaRPr lang="en-US" sz="2200" dirty="0">
              <a:solidFill>
                <a:srgbClr val="000000"/>
              </a:solidFill>
            </a:endParaRPr>
          </a:p>
          <a:p>
            <a:endParaRPr lang="en-US" sz="2000" dirty="0"/>
          </a:p>
          <a:p>
            <a:endParaRPr lang="en-US" dirty="0"/>
          </a:p>
          <a:p>
            <a:pPr marL="0" indent="0">
              <a:buNone/>
            </a:pPr>
            <a:endParaRPr lang="en-US" dirty="0"/>
          </a:p>
          <a:p>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166</a:t>
            </a:fld>
            <a:endParaRPr lang="en-US" dirty="0"/>
          </a:p>
        </p:txBody>
      </p:sp>
    </p:spTree>
    <p:extLst>
      <p:ext uri="{BB962C8B-B14F-4D97-AF65-F5344CB8AC3E}">
        <p14:creationId xmlns:p14="http://schemas.microsoft.com/office/powerpoint/2010/main" val="2977725664"/>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04800"/>
            <a:ext cx="11074400" cy="1127126"/>
          </a:xfrm>
        </p:spPr>
        <p:txBody>
          <a:bodyPr/>
          <a:lstStyle/>
          <a:p>
            <a:r>
              <a:rPr lang="en-US" dirty="0">
                <a:solidFill>
                  <a:schemeClr val="accent1"/>
                </a:solidFill>
                <a:effectLst>
                  <a:outerShdw blurRad="38100" dist="38100" dir="2700000" algn="tl">
                    <a:srgbClr val="000000">
                      <a:alpha val="43137"/>
                    </a:srgbClr>
                  </a:outerShdw>
                </a:effectLst>
              </a:rPr>
              <a:t>Bafiertam (monomethyl fumarate)</a:t>
            </a:r>
          </a:p>
        </p:txBody>
      </p:sp>
      <p:sp>
        <p:nvSpPr>
          <p:cNvPr id="29699" name="Content Placeholder 2"/>
          <p:cNvSpPr>
            <a:spLocks noGrp="1"/>
          </p:cNvSpPr>
          <p:nvPr>
            <p:ph idx="1"/>
          </p:nvPr>
        </p:nvSpPr>
        <p:spPr>
          <a:xfrm>
            <a:off x="0" y="1528549"/>
            <a:ext cx="11988800" cy="4445214"/>
          </a:xfrm>
        </p:spPr>
        <p:txBody>
          <a:bodyPr/>
          <a:lstStyle/>
          <a:p>
            <a:r>
              <a:rPr lang="en-US" sz="1800" dirty="0">
                <a:solidFill>
                  <a:srgbClr val="000000"/>
                </a:solidFill>
              </a:rPr>
              <a:t>Warnings:</a:t>
            </a:r>
          </a:p>
          <a:p>
            <a:pPr lvl="1"/>
            <a:r>
              <a:rPr lang="en-US" sz="1800" dirty="0">
                <a:solidFill>
                  <a:srgbClr val="000000"/>
                </a:solidFill>
              </a:rPr>
              <a:t>Anaphylaxis and Angioedema </a:t>
            </a:r>
          </a:p>
          <a:p>
            <a:pPr lvl="1"/>
            <a:r>
              <a:rPr lang="en-US" sz="1800" dirty="0">
                <a:solidFill>
                  <a:srgbClr val="000000"/>
                </a:solidFill>
              </a:rPr>
              <a:t>Progressive Multifocal Leukoencephalopathy (PML)</a:t>
            </a:r>
          </a:p>
          <a:p>
            <a:pPr lvl="1"/>
            <a:r>
              <a:rPr lang="en-US" sz="1800" dirty="0">
                <a:solidFill>
                  <a:srgbClr val="000000"/>
                </a:solidFill>
              </a:rPr>
              <a:t>Herpes zoster and other serious opportunistic infections</a:t>
            </a:r>
          </a:p>
          <a:p>
            <a:pPr lvl="1"/>
            <a:r>
              <a:rPr lang="en-US" sz="1800" dirty="0">
                <a:solidFill>
                  <a:srgbClr val="000000"/>
                </a:solidFill>
              </a:rPr>
              <a:t>Lymphopenia</a:t>
            </a:r>
          </a:p>
          <a:p>
            <a:pPr lvl="1"/>
            <a:r>
              <a:rPr lang="en-US" sz="1800" dirty="0">
                <a:solidFill>
                  <a:srgbClr val="000000"/>
                </a:solidFill>
              </a:rPr>
              <a:t>Liver Injury</a:t>
            </a:r>
          </a:p>
          <a:p>
            <a:pPr marL="514350" indent="-457200"/>
            <a:r>
              <a:rPr lang="en-US" sz="1800" dirty="0">
                <a:solidFill>
                  <a:srgbClr val="000000"/>
                </a:solidFill>
              </a:rPr>
              <a:t>Adverse reactions (≥10% and ≥2% more than placebo) were flushing, abdominal pain, diarrhea, and nausea</a:t>
            </a:r>
            <a:endParaRPr lang="en-US" sz="1800" b="0" i="0" u="none" strike="noStrike" baseline="0" dirty="0">
              <a:solidFill>
                <a:srgbClr val="000000"/>
              </a:solidFill>
            </a:endParaRPr>
          </a:p>
          <a:p>
            <a:r>
              <a:rPr lang="en-US" sz="1800" b="0" i="0" u="none" strike="noStrike" baseline="0" dirty="0">
                <a:solidFill>
                  <a:srgbClr val="000000"/>
                </a:solidFill>
              </a:rPr>
              <a:t>Bafiertam was approved via the 505(b)(2) pathway </a:t>
            </a:r>
          </a:p>
          <a:p>
            <a:r>
              <a:rPr lang="en-US" sz="1800" b="0" i="0" u="none" strike="noStrike" baseline="0" dirty="0">
                <a:solidFill>
                  <a:srgbClr val="000000"/>
                </a:solidFill>
              </a:rPr>
              <a:t>Bioavailability studies in healthy subjects compared monomethyl fumarate administered orally as 190 mg (two 95 mg delayed-release capsules) in a fasting state to 240 mg orally of dimethyl fumarate delayed-release capsule</a:t>
            </a:r>
          </a:p>
          <a:p>
            <a:r>
              <a:rPr lang="en-US" sz="1800" b="0" i="0" u="none" strike="noStrike" baseline="0" dirty="0">
                <a:solidFill>
                  <a:srgbClr val="000000"/>
                </a:solidFill>
              </a:rPr>
              <a:t>The median time to maximum concentration (Tmax), maximum plasma concentration (Cmax), and overall exposure as measured by the area-under-the-curve (AUC) were found to be bioequivalent</a:t>
            </a:r>
          </a:p>
          <a:p>
            <a:endParaRPr lang="en-US" sz="1800" b="0" i="0" u="none" strike="noStrike" baseline="0" dirty="0">
              <a:solidFill>
                <a:srgbClr val="000000"/>
              </a:solidFill>
            </a:endParaRPr>
          </a:p>
          <a:p>
            <a:endParaRPr lang="en-US" sz="1800" b="0" i="0" u="none" strike="noStrike" baseline="0" dirty="0">
              <a:solidFill>
                <a:srgbClr val="000000"/>
              </a:solidFill>
              <a:latin typeface="Calibri" panose="020F0502020204030204" pitchFamily="34" charset="0"/>
            </a:endParaRPr>
          </a:p>
          <a:p>
            <a:pPr marL="0" indent="0">
              <a:buNone/>
            </a:pPr>
            <a:endParaRPr lang="en-US" sz="2000" dirty="0"/>
          </a:p>
          <a:p>
            <a:endParaRPr lang="en-US" dirty="0"/>
          </a:p>
          <a:p>
            <a:pPr marL="0" indent="0">
              <a:buNone/>
            </a:pPr>
            <a:endParaRPr lang="en-US" dirty="0"/>
          </a:p>
          <a:p>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167</a:t>
            </a:fld>
            <a:endParaRPr lang="en-US" dirty="0"/>
          </a:p>
        </p:txBody>
      </p:sp>
    </p:spTree>
    <p:extLst>
      <p:ext uri="{BB962C8B-B14F-4D97-AF65-F5344CB8AC3E}">
        <p14:creationId xmlns:p14="http://schemas.microsoft.com/office/powerpoint/2010/main" val="3346897341"/>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04800"/>
            <a:ext cx="11074400" cy="991737"/>
          </a:xfrm>
        </p:spPr>
        <p:txBody>
          <a:bodyPr/>
          <a:lstStyle/>
          <a:p>
            <a:pPr marR="0" lvl="0">
              <a:spcBef>
                <a:spcPts val="0"/>
              </a:spcBef>
              <a:spcAft>
                <a:spcPts val="0"/>
              </a:spcAft>
              <a:tabLst>
                <a:tab pos="457200" algn="l"/>
              </a:tabLst>
            </a:pPr>
            <a:r>
              <a:rPr lang="en-US"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Lampit (nifurtimox) </a:t>
            </a:r>
            <a:endParaRPr lang="en-US"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699" name="Content Placeholder 2"/>
          <p:cNvSpPr>
            <a:spLocks noGrp="1"/>
          </p:cNvSpPr>
          <p:nvPr>
            <p:ph idx="1"/>
          </p:nvPr>
        </p:nvSpPr>
        <p:spPr>
          <a:xfrm>
            <a:off x="248194" y="1524000"/>
            <a:ext cx="11740606" cy="4580895"/>
          </a:xfrm>
        </p:spPr>
        <p:txBody>
          <a:bodyPr/>
          <a:lstStyle/>
          <a:p>
            <a:r>
              <a:rPr lang="en-US" sz="2000" dirty="0">
                <a:solidFill>
                  <a:srgbClr val="000000"/>
                </a:solidFill>
              </a:rPr>
              <a:t>Indicated in pediatric patients(birth to less than 18 years of age and weighing at least 2.5 kg) for the treatment of Chagas disease (American Trypanosomiasis), caused by Trypanosoma cruzi</a:t>
            </a:r>
          </a:p>
          <a:p>
            <a:r>
              <a:rPr lang="en-US" sz="2000" dirty="0">
                <a:solidFill>
                  <a:srgbClr val="000000"/>
                </a:solidFill>
              </a:rPr>
              <a:t>This indication is approved under accelerated approval; continued approval for this indication may be contingent upon verification and description of clinical benefit in a confirmatory trial(s)</a:t>
            </a:r>
          </a:p>
          <a:p>
            <a:r>
              <a:rPr lang="en-US" sz="2000" dirty="0">
                <a:solidFill>
                  <a:srgbClr val="000000"/>
                </a:solidFill>
              </a:rPr>
              <a:t>Total Daily Dose is 8 to 10 mg/kg for patients weighing 40 kg or greater; 10 to 20 mg/kg for patients weighing Less than 40 kg </a:t>
            </a:r>
          </a:p>
          <a:p>
            <a:r>
              <a:rPr lang="en-US" sz="2000" dirty="0">
                <a:solidFill>
                  <a:srgbClr val="000000"/>
                </a:solidFill>
              </a:rPr>
              <a:t>Dose is to be administered orally three times daily with food for 60 days</a:t>
            </a:r>
          </a:p>
          <a:p>
            <a:r>
              <a:rPr lang="en-US" sz="2000" dirty="0">
                <a:solidFill>
                  <a:srgbClr val="000000"/>
                </a:solidFill>
              </a:rPr>
              <a:t>Available as 30 mg and 120 mg tablets functionally scored</a:t>
            </a:r>
          </a:p>
          <a:p>
            <a:r>
              <a:rPr lang="en-US" sz="2000" dirty="0">
                <a:solidFill>
                  <a:srgbClr val="000000"/>
                </a:solidFill>
              </a:rPr>
              <a:t>Contraindications</a:t>
            </a:r>
          </a:p>
          <a:p>
            <a:pPr lvl="1"/>
            <a:r>
              <a:rPr lang="en-US" sz="2000" dirty="0">
                <a:solidFill>
                  <a:srgbClr val="000000"/>
                </a:solidFill>
              </a:rPr>
              <a:t>Known hypersensitivity to nifurtimox or to any of the excipients in Lampit</a:t>
            </a:r>
          </a:p>
          <a:p>
            <a:pPr lvl="1"/>
            <a:r>
              <a:rPr lang="en-US" sz="2000" dirty="0">
                <a:solidFill>
                  <a:srgbClr val="000000"/>
                </a:solidFill>
              </a:rPr>
              <a:t>Alcohol consumption during treatment</a:t>
            </a:r>
          </a:p>
          <a:p>
            <a:endParaRPr lang="en-US" sz="2200" dirty="0"/>
          </a:p>
          <a:p>
            <a:pPr marL="0" indent="0">
              <a:buNone/>
            </a:pPr>
            <a:endParaRPr lang="en-US" dirty="0"/>
          </a:p>
          <a:p>
            <a:endParaRPr lang="en-US" sz="2000" dirty="0"/>
          </a:p>
          <a:p>
            <a:endParaRPr lang="en-US" sz="2400" dirty="0"/>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168</a:t>
            </a:fld>
            <a:endParaRPr lang="en-US" dirty="0"/>
          </a:p>
        </p:txBody>
      </p:sp>
    </p:spTree>
    <p:extLst>
      <p:ext uri="{BB962C8B-B14F-4D97-AF65-F5344CB8AC3E}">
        <p14:creationId xmlns:p14="http://schemas.microsoft.com/office/powerpoint/2010/main" val="2658347245"/>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04800"/>
            <a:ext cx="11074400" cy="991737"/>
          </a:xfrm>
        </p:spPr>
        <p:txBody>
          <a:bodyPr/>
          <a:lstStyle/>
          <a:p>
            <a:pPr marR="0" lvl="0">
              <a:spcBef>
                <a:spcPts val="0"/>
              </a:spcBef>
              <a:spcAft>
                <a:spcPts val="0"/>
              </a:spcAft>
              <a:tabLst>
                <a:tab pos="457200" algn="l"/>
              </a:tabLst>
            </a:pPr>
            <a:r>
              <a:rPr lang="en-US"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Lampit (nifurtimox) </a:t>
            </a:r>
            <a:endParaRPr lang="en-US"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699" name="Content Placeholder 2"/>
          <p:cNvSpPr>
            <a:spLocks noGrp="1"/>
          </p:cNvSpPr>
          <p:nvPr>
            <p:ph idx="1"/>
          </p:nvPr>
        </p:nvSpPr>
        <p:spPr>
          <a:xfrm>
            <a:off x="248194" y="1524000"/>
            <a:ext cx="11740606" cy="4580895"/>
          </a:xfrm>
        </p:spPr>
        <p:txBody>
          <a:bodyPr/>
          <a:lstStyle/>
          <a:p>
            <a:r>
              <a:rPr lang="en-US" sz="2000" dirty="0">
                <a:solidFill>
                  <a:srgbClr val="000000"/>
                </a:solidFill>
              </a:rPr>
              <a:t>Warnings:</a:t>
            </a:r>
          </a:p>
          <a:p>
            <a:pPr lvl="1"/>
            <a:r>
              <a:rPr lang="en-US" sz="2000" dirty="0">
                <a:solidFill>
                  <a:srgbClr val="000000"/>
                </a:solidFill>
              </a:rPr>
              <a:t>Potential for Genotoxicity and Carcinogenicity</a:t>
            </a:r>
          </a:p>
          <a:p>
            <a:pPr lvl="1"/>
            <a:r>
              <a:rPr lang="en-US" sz="2000" dirty="0">
                <a:solidFill>
                  <a:srgbClr val="000000"/>
                </a:solidFill>
              </a:rPr>
              <a:t>Embryo-Fetal Toxicity</a:t>
            </a:r>
          </a:p>
          <a:p>
            <a:pPr lvl="1"/>
            <a:r>
              <a:rPr lang="en-US" sz="2000" dirty="0">
                <a:solidFill>
                  <a:srgbClr val="000000"/>
                </a:solidFill>
              </a:rPr>
              <a:t>Worsening Neurological and Psychiatric Conditions</a:t>
            </a:r>
          </a:p>
          <a:p>
            <a:pPr lvl="1"/>
            <a:r>
              <a:rPr lang="en-US" sz="2000" dirty="0">
                <a:solidFill>
                  <a:srgbClr val="000000"/>
                </a:solidFill>
              </a:rPr>
              <a:t>Hypersensitivity</a:t>
            </a:r>
          </a:p>
          <a:p>
            <a:pPr lvl="1"/>
            <a:r>
              <a:rPr lang="en-US" sz="2000" dirty="0">
                <a:solidFill>
                  <a:srgbClr val="000000"/>
                </a:solidFill>
              </a:rPr>
              <a:t>Decreased Appetite and Weight Loss</a:t>
            </a:r>
          </a:p>
          <a:p>
            <a:pPr lvl="1"/>
            <a:r>
              <a:rPr lang="en-US" sz="2000" dirty="0">
                <a:solidFill>
                  <a:srgbClr val="000000"/>
                </a:solidFill>
              </a:rPr>
              <a:t>Porphyria</a:t>
            </a:r>
          </a:p>
          <a:p>
            <a:r>
              <a:rPr lang="en-US" sz="2000" dirty="0">
                <a:solidFill>
                  <a:srgbClr val="000000"/>
                </a:solidFill>
              </a:rPr>
              <a:t>The most frequently reported adverse reactions (≥5%) are vomiting, abdominal pain, headache, decreased appetite, nausea, pyrexia, and rash</a:t>
            </a:r>
          </a:p>
          <a:p>
            <a:pPr>
              <a:buFont typeface="Wingdings" panose="05000000000000000000" pitchFamily="2" charset="2"/>
              <a:buChar char="§"/>
            </a:pPr>
            <a:r>
              <a:rPr lang="en-US" sz="2000" b="0" i="0" dirty="0">
                <a:solidFill>
                  <a:srgbClr val="000000"/>
                </a:solidFill>
                <a:effectLst/>
              </a:rPr>
              <a:t>The FDA approval was based on results from the Chagas disease in children treated with nifurtimox study</a:t>
            </a:r>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169</a:t>
            </a:fld>
            <a:endParaRPr lang="en-US" dirty="0"/>
          </a:p>
        </p:txBody>
      </p:sp>
    </p:spTree>
    <p:extLst>
      <p:ext uri="{BB962C8B-B14F-4D97-AF65-F5344CB8AC3E}">
        <p14:creationId xmlns:p14="http://schemas.microsoft.com/office/powerpoint/2010/main" val="51158858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1AB9C-5433-4767-9A08-FC949F4A247F}"/>
              </a:ext>
            </a:extLst>
          </p:cNvPr>
          <p:cNvSpPr>
            <a:spLocks noGrp="1"/>
          </p:cNvSpPr>
          <p:nvPr>
            <p:ph type="title"/>
          </p:nvPr>
        </p:nvSpPr>
        <p:spPr>
          <a:xfrm>
            <a:off x="609600" y="304800"/>
            <a:ext cx="11074400" cy="1219200"/>
          </a:xfrm>
        </p:spPr>
        <p:txBody>
          <a:bodyPr/>
          <a:lstStyle/>
          <a:p>
            <a:r>
              <a:rPr lang="en-US" dirty="0"/>
              <a:t>Antidepressants, Other</a:t>
            </a:r>
          </a:p>
        </p:txBody>
      </p:sp>
      <p:sp>
        <p:nvSpPr>
          <p:cNvPr id="4" name="Slide Number Placeholder 3">
            <a:extLst>
              <a:ext uri="{FF2B5EF4-FFF2-40B4-BE49-F238E27FC236}">
                <a16:creationId xmlns:a16="http://schemas.microsoft.com/office/drawing/2014/main" xmlns="" id="{2BC7DAE5-1699-451A-8FE1-B44EB5A51C0B}"/>
              </a:ext>
            </a:extLst>
          </p:cNvPr>
          <p:cNvSpPr>
            <a:spLocks noGrp="1"/>
          </p:cNvSpPr>
          <p:nvPr>
            <p:ph type="sldNum" sz="quarter" idx="4"/>
          </p:nvPr>
        </p:nvSpPr>
        <p:spPr/>
        <p:txBody>
          <a:bodyPr/>
          <a:lstStyle/>
          <a:p>
            <a:fld id="{FF445594-FFE8-4E90-934C-EFF530110A38}" type="slidenum">
              <a:rPr lang="en-US" smtClean="0">
                <a:uFillTx/>
              </a:rPr>
              <a:pPr/>
              <a:t>17</a:t>
            </a:fld>
            <a:endParaRPr lang="en-US" dirty="0">
              <a:uFillTx/>
            </a:endParaRPr>
          </a:p>
        </p:txBody>
      </p:sp>
      <p:sp>
        <p:nvSpPr>
          <p:cNvPr id="5" name="Footer Placeholder 4">
            <a:extLst>
              <a:ext uri="{FF2B5EF4-FFF2-40B4-BE49-F238E27FC236}">
                <a16:creationId xmlns:a16="http://schemas.microsoft.com/office/drawing/2014/main" xmlns="" id="{98EC5D14-7691-4473-8EAD-9EEEC5A36885}"/>
              </a:ext>
            </a:extLst>
          </p:cNvPr>
          <p:cNvSpPr>
            <a:spLocks noGrp="1"/>
          </p:cNvSpPr>
          <p:nvPr>
            <p:ph type="ftr" sz="quarter" idx="3"/>
          </p:nvPr>
        </p:nvSpPr>
        <p:spPr>
          <a:xfrm>
            <a:off x="-244598" y="6172200"/>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9" name="Rectangle 1">
            <a:extLst>
              <a:ext uri="{FF2B5EF4-FFF2-40B4-BE49-F238E27FC236}">
                <a16:creationId xmlns:a16="http://schemas.microsoft.com/office/drawing/2014/main" xmlns="" id="{0451BA8F-CCF3-4883-9617-0136F3B6C6E7}"/>
              </a:ext>
            </a:extLst>
          </p:cNvPr>
          <p:cNvSpPr>
            <a:spLocks noChangeArrowheads="1"/>
          </p:cNvSpPr>
          <p:nvPr/>
        </p:nvSpPr>
        <p:spPr bwMode="auto">
          <a:xfrm>
            <a:off x="1595438" y="36998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xmlns="" id="{5B618CEA-DF47-459C-A909-F023928B344C}"/>
              </a:ext>
            </a:extLst>
          </p:cNvPr>
          <p:cNvSpPr>
            <a:spLocks noChangeArrowheads="1"/>
          </p:cNvSpPr>
          <p:nvPr/>
        </p:nvSpPr>
        <p:spPr bwMode="auto">
          <a:xfrm>
            <a:off x="3668713"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2" name="Content Placeholder 21">
            <a:extLst>
              <a:ext uri="{FF2B5EF4-FFF2-40B4-BE49-F238E27FC236}">
                <a16:creationId xmlns:a16="http://schemas.microsoft.com/office/drawing/2014/main" xmlns="" id="{C7266438-5C97-4724-8F6D-EBDC4CBFA5CD}"/>
              </a:ext>
            </a:extLst>
          </p:cNvPr>
          <p:cNvGraphicFramePr>
            <a:graphicFrameLocks noGrp="1"/>
          </p:cNvGraphicFramePr>
          <p:nvPr>
            <p:ph idx="1"/>
            <p:extLst>
              <p:ext uri="{D42A27DB-BD31-4B8C-83A1-F6EECF244321}">
                <p14:modId xmlns:p14="http://schemas.microsoft.com/office/powerpoint/2010/main" val="3711825586"/>
              </p:ext>
            </p:extLst>
          </p:nvPr>
        </p:nvGraphicFramePr>
        <p:xfrm>
          <a:off x="271462" y="1548771"/>
          <a:ext cx="11675938" cy="4485972"/>
        </p:xfrm>
        <a:graphic>
          <a:graphicData uri="http://schemas.openxmlformats.org/drawingml/2006/table">
            <a:tbl>
              <a:tblPr>
                <a:tableStyleId>{5C22544A-7EE6-4342-B048-85BDC9FD1C3A}</a:tableStyleId>
              </a:tblPr>
              <a:tblGrid>
                <a:gridCol w="2287699">
                  <a:extLst>
                    <a:ext uri="{9D8B030D-6E8A-4147-A177-3AD203B41FA5}">
                      <a16:colId xmlns:a16="http://schemas.microsoft.com/office/drawing/2014/main" xmlns="" val="2354727079"/>
                    </a:ext>
                  </a:extLst>
                </a:gridCol>
                <a:gridCol w="1772237">
                  <a:extLst>
                    <a:ext uri="{9D8B030D-6E8A-4147-A177-3AD203B41FA5}">
                      <a16:colId xmlns:a16="http://schemas.microsoft.com/office/drawing/2014/main" xmlns="" val="2167317121"/>
                    </a:ext>
                  </a:extLst>
                </a:gridCol>
                <a:gridCol w="1355242">
                  <a:extLst>
                    <a:ext uri="{9D8B030D-6E8A-4147-A177-3AD203B41FA5}">
                      <a16:colId xmlns:a16="http://schemas.microsoft.com/office/drawing/2014/main" xmlns="" val="3724907748"/>
                    </a:ext>
                  </a:extLst>
                </a:gridCol>
                <a:gridCol w="1459494">
                  <a:extLst>
                    <a:ext uri="{9D8B030D-6E8A-4147-A177-3AD203B41FA5}">
                      <a16:colId xmlns:a16="http://schemas.microsoft.com/office/drawing/2014/main" xmlns="" val="4010963046"/>
                    </a:ext>
                  </a:extLst>
                </a:gridCol>
                <a:gridCol w="1211612">
                  <a:extLst>
                    <a:ext uri="{9D8B030D-6E8A-4147-A177-3AD203B41FA5}">
                      <a16:colId xmlns:a16="http://schemas.microsoft.com/office/drawing/2014/main" xmlns="" val="1396939806"/>
                    </a:ext>
                  </a:extLst>
                </a:gridCol>
                <a:gridCol w="1081877">
                  <a:extLst>
                    <a:ext uri="{9D8B030D-6E8A-4147-A177-3AD203B41FA5}">
                      <a16:colId xmlns:a16="http://schemas.microsoft.com/office/drawing/2014/main" xmlns="" val="1604665452"/>
                    </a:ext>
                  </a:extLst>
                </a:gridCol>
                <a:gridCol w="2507777">
                  <a:extLst>
                    <a:ext uri="{9D8B030D-6E8A-4147-A177-3AD203B41FA5}">
                      <a16:colId xmlns:a16="http://schemas.microsoft.com/office/drawing/2014/main" xmlns="" val="1211814277"/>
                    </a:ext>
                  </a:extLst>
                </a:gridCol>
              </a:tblGrid>
              <a:tr h="0">
                <a:tc>
                  <a:txBody>
                    <a:bodyPr/>
                    <a:lstStyle/>
                    <a:p>
                      <a:pPr marL="0" marR="0">
                        <a:spcBef>
                          <a:spcPts val="200"/>
                        </a:spcBef>
                        <a:spcAft>
                          <a:spcPts val="200"/>
                        </a:spcAf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xmlns="" val="2506422309"/>
                  </a:ext>
                </a:extLst>
              </a:tr>
              <a:tr h="352196">
                <a:tc>
                  <a:txBody>
                    <a:bodyPr/>
                    <a:lstStyle/>
                    <a:p>
                      <a:pPr marL="0" marR="0">
                        <a:spcBef>
                          <a:spcPts val="200"/>
                        </a:spcBef>
                        <a:spcAft>
                          <a:spcPts val="200"/>
                        </a:spcAft>
                      </a:pPr>
                      <a:r>
                        <a:rPr lang="en-US" sz="1200" dirty="0">
                          <a:solidFill>
                            <a:srgbClr val="000000"/>
                          </a:solidFill>
                          <a:effectLst/>
                          <a:latin typeface="+mn-lt"/>
                        </a:rPr>
                        <a:t>desvenlafaxine succinate ER </a:t>
                      </a:r>
                    </a:p>
                    <a:p>
                      <a:pPr marL="0" marR="0">
                        <a:spcBef>
                          <a:spcPts val="200"/>
                        </a:spcBef>
                        <a:spcAft>
                          <a:spcPts val="200"/>
                        </a:spcAft>
                      </a:pPr>
                      <a:r>
                        <a:rPr lang="en-US" sz="1200" dirty="0">
                          <a:solidFill>
                            <a:srgbClr val="000000"/>
                          </a:solidFill>
                          <a:effectLst/>
                          <a:latin typeface="+mn-lt"/>
                        </a:rPr>
                        <a:t>(Pristiq®)</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solidFill>
                            <a:srgbClr val="000000"/>
                          </a:solidFill>
                          <a:effectLst/>
                          <a:latin typeface="+mn-lt"/>
                        </a:rPr>
                        <a:t>generic, </a:t>
                      </a:r>
                      <a:br>
                        <a:rPr lang="en-US" sz="1200" dirty="0">
                          <a:solidFill>
                            <a:srgbClr val="000000"/>
                          </a:solidFill>
                          <a:effectLst/>
                          <a:latin typeface="+mn-lt"/>
                        </a:rPr>
                      </a:br>
                      <a:r>
                        <a:rPr lang="en-US" sz="1200" dirty="0">
                          <a:solidFill>
                            <a:srgbClr val="000000"/>
                          </a:solidFill>
                          <a:effectLst/>
                          <a:latin typeface="+mn-lt"/>
                        </a:rPr>
                        <a:t>Wyeth/Pfizer</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X</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xmlns="" val="4015730711"/>
                  </a:ext>
                </a:extLst>
              </a:tr>
              <a:tr h="618490">
                <a:tc>
                  <a:txBody>
                    <a:bodyPr/>
                    <a:lstStyle/>
                    <a:p>
                      <a:pPr marL="0" marR="0">
                        <a:spcBef>
                          <a:spcPts val="200"/>
                        </a:spcBef>
                        <a:spcAft>
                          <a:spcPts val="200"/>
                        </a:spcAft>
                      </a:pPr>
                      <a:r>
                        <a:rPr lang="en-US" sz="1200" dirty="0">
                          <a:solidFill>
                            <a:srgbClr val="000000"/>
                          </a:solidFill>
                          <a:effectLst/>
                          <a:latin typeface="+mn-lt"/>
                        </a:rPr>
                        <a:t>duloxetine  </a:t>
                      </a:r>
                      <a:br>
                        <a:rPr lang="en-US" sz="1200" dirty="0">
                          <a:solidFill>
                            <a:srgbClr val="000000"/>
                          </a:solidFill>
                          <a:effectLst/>
                          <a:latin typeface="+mn-lt"/>
                        </a:rPr>
                      </a:br>
                      <a:r>
                        <a:rPr lang="en-US" sz="1200" dirty="0">
                          <a:solidFill>
                            <a:srgbClr val="000000"/>
                          </a:solidFill>
                          <a:effectLst/>
                          <a:latin typeface="+mn-lt"/>
                        </a:rPr>
                        <a:t>(Cymbalta®)</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solidFill>
                            <a:srgbClr val="000000"/>
                          </a:solidFill>
                          <a:effectLst/>
                          <a:latin typeface="+mn-lt"/>
                        </a:rPr>
                        <a:t>generic, Eli Lilly</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X</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X</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diabetic peripheral neuropathic pain;</a:t>
                      </a:r>
                      <a:br>
                        <a:rPr lang="en-US" sz="1200" dirty="0">
                          <a:solidFill>
                            <a:srgbClr val="000000"/>
                          </a:solidFill>
                          <a:effectLst/>
                          <a:latin typeface="+mn-lt"/>
                        </a:rPr>
                      </a:br>
                      <a:r>
                        <a:rPr lang="en-US" sz="1200" dirty="0">
                          <a:solidFill>
                            <a:srgbClr val="000000"/>
                          </a:solidFill>
                          <a:effectLst/>
                          <a:latin typeface="+mn-lt"/>
                        </a:rPr>
                        <a:t>fibromyalgia; chronic musculoskeletal pain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xmlns="" val="3316627940"/>
                  </a:ext>
                </a:extLst>
              </a:tr>
              <a:tr h="448603">
                <a:tc>
                  <a:txBody>
                    <a:bodyPr/>
                    <a:lstStyle/>
                    <a:p>
                      <a:pPr marL="0" marR="0">
                        <a:spcBef>
                          <a:spcPts val="200"/>
                        </a:spcBef>
                        <a:spcAft>
                          <a:spcPts val="200"/>
                        </a:spcAft>
                      </a:pPr>
                      <a:r>
                        <a:rPr lang="en-US" sz="1200" u="sng" dirty="0">
                          <a:solidFill>
                            <a:srgbClr val="000000"/>
                          </a:solidFill>
                          <a:effectLst/>
                          <a:latin typeface="+mn-lt"/>
                        </a:rPr>
                        <a:t>duloxetine  delayed-release</a:t>
                      </a:r>
                      <a:br>
                        <a:rPr lang="en-US" sz="1200" u="sng" dirty="0">
                          <a:solidFill>
                            <a:srgbClr val="000000"/>
                          </a:solidFill>
                          <a:effectLst/>
                          <a:latin typeface="+mn-lt"/>
                        </a:rPr>
                      </a:br>
                      <a:r>
                        <a:rPr lang="en-US" sz="1200" u="sng" dirty="0">
                          <a:solidFill>
                            <a:srgbClr val="000000"/>
                          </a:solidFill>
                          <a:effectLst/>
                          <a:latin typeface="+mn-lt"/>
                        </a:rPr>
                        <a:t>(Drizalma Sprinkle™)</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u="sng" dirty="0">
                          <a:solidFill>
                            <a:srgbClr val="000000"/>
                          </a:solidFill>
                          <a:effectLst/>
                          <a:latin typeface="+mn-lt"/>
                        </a:rPr>
                        <a:t>Sun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u="sng" dirty="0">
                          <a:solidFill>
                            <a:srgbClr val="000000"/>
                          </a:solidFill>
                          <a:effectLst/>
                          <a:latin typeface="+mn-lt"/>
                        </a:rPr>
                        <a:t>X</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u="sng" dirty="0">
                          <a:solidFill>
                            <a:srgbClr val="000000"/>
                          </a:solidFill>
                          <a:effectLst/>
                          <a:latin typeface="+mn-lt"/>
                        </a:rPr>
                        <a:t>X</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u="sng"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u="sng"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u="sng" dirty="0">
                          <a:solidFill>
                            <a:srgbClr val="000000"/>
                          </a:solidFill>
                          <a:effectLst/>
                          <a:latin typeface="+mn-lt"/>
                        </a:rPr>
                        <a:t>diabetic peripheral neuropathic pain; chronic musculoskeletal pain </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xmlns="" val="3627131190"/>
                  </a:ext>
                </a:extLst>
              </a:tr>
              <a:tr h="1348406">
                <a:tc>
                  <a:txBody>
                    <a:bodyPr/>
                    <a:lstStyle/>
                    <a:p>
                      <a:pPr marL="0" marR="0">
                        <a:spcBef>
                          <a:spcPts val="200"/>
                        </a:spcBef>
                        <a:spcAft>
                          <a:spcPts val="200"/>
                        </a:spcAft>
                      </a:pPr>
                      <a:r>
                        <a:rPr lang="en-US" sz="1200" dirty="0">
                          <a:solidFill>
                            <a:srgbClr val="000000"/>
                          </a:solidFill>
                          <a:effectLst/>
                          <a:latin typeface="+mn-lt"/>
                        </a:rPr>
                        <a:t>esketamine</a:t>
                      </a:r>
                      <a:r>
                        <a:rPr lang="en-US" sz="1200" baseline="30000" dirty="0">
                          <a:solidFill>
                            <a:srgbClr val="000000"/>
                          </a:solidFill>
                          <a:effectLst/>
                          <a:latin typeface="+mn-lt"/>
                        </a:rPr>
                        <a:t>‡ </a:t>
                      </a:r>
                      <a:r>
                        <a:rPr lang="en-US" sz="1200" dirty="0">
                          <a:solidFill>
                            <a:srgbClr val="000000"/>
                          </a:solidFill>
                          <a:effectLst/>
                          <a:latin typeface="+mn-lt"/>
                        </a:rPr>
                        <a:t>(Spravato™)</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solidFill>
                            <a:srgbClr val="000000"/>
                          </a:solidFill>
                          <a:effectLst/>
                          <a:latin typeface="+mn-lt"/>
                        </a:rPr>
                        <a:t>Janssen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X</a:t>
                      </a:r>
                    </a:p>
                    <a:p>
                      <a:pPr marL="0" marR="0" algn="ctr">
                        <a:spcBef>
                          <a:spcPts val="200"/>
                        </a:spcBef>
                        <a:spcAft>
                          <a:spcPts val="200"/>
                        </a:spcAft>
                      </a:pPr>
                      <a:r>
                        <a:rPr lang="en-US" sz="1200" dirty="0">
                          <a:solidFill>
                            <a:srgbClr val="000000"/>
                          </a:solidFill>
                          <a:effectLst/>
                          <a:latin typeface="+mn-lt"/>
                        </a:rPr>
                        <a:t>treatment-resistant depression (TRD); </a:t>
                      </a:r>
                      <a:r>
                        <a:rPr lang="en-US" sz="1200" kern="1200" dirty="0">
                          <a:solidFill>
                            <a:srgbClr val="000000"/>
                          </a:solidFill>
                          <a:effectLst/>
                          <a:highlight>
                            <a:srgbClr val="00FFFF"/>
                          </a:highlight>
                          <a:uFillTx/>
                          <a:latin typeface="+mn-lt"/>
                          <a:ea typeface="+mn-ea"/>
                          <a:cs typeface="+mn-cs"/>
                        </a:rPr>
                        <a:t>depressive symptoms with acute suicidal ideation or behavior</a:t>
                      </a:r>
                      <a:endParaRPr lang="en-US" sz="12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xmlns="" val="1045481627"/>
                  </a:ext>
                </a:extLst>
              </a:tr>
              <a:tr h="309245">
                <a:tc>
                  <a:txBody>
                    <a:bodyPr/>
                    <a:lstStyle/>
                    <a:p>
                      <a:pPr marL="0" marR="0">
                        <a:spcBef>
                          <a:spcPts val="200"/>
                        </a:spcBef>
                        <a:spcAft>
                          <a:spcPts val="200"/>
                        </a:spcAft>
                      </a:pPr>
                      <a:r>
                        <a:rPr lang="en-US" sz="1200" dirty="0">
                          <a:solidFill>
                            <a:srgbClr val="000000"/>
                          </a:solidFill>
                          <a:effectLst/>
                          <a:latin typeface="+mn-lt"/>
                        </a:rPr>
                        <a:t>isocarboxazid (Marplan®)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solidFill>
                            <a:srgbClr val="000000"/>
                          </a:solidFill>
                          <a:effectLst/>
                          <a:latin typeface="+mn-lt"/>
                        </a:rPr>
                        <a:t>Medilink/Validus</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X</a:t>
                      </a:r>
                      <a:br>
                        <a:rPr lang="en-US" sz="1200" dirty="0">
                          <a:solidFill>
                            <a:srgbClr val="000000"/>
                          </a:solidFill>
                          <a:effectLst/>
                          <a:latin typeface="+mn-lt"/>
                        </a:rPr>
                      </a:br>
                      <a:r>
                        <a:rPr lang="en-US" sz="1200" dirty="0">
                          <a:solidFill>
                            <a:srgbClr val="000000"/>
                          </a:solidFill>
                          <a:effectLst/>
                          <a:latin typeface="+mn-lt"/>
                        </a:rPr>
                        <a:t>2</a:t>
                      </a:r>
                      <a:r>
                        <a:rPr lang="en-US" sz="1200" baseline="30000" dirty="0">
                          <a:solidFill>
                            <a:srgbClr val="000000"/>
                          </a:solidFill>
                          <a:effectLst/>
                          <a:latin typeface="+mn-lt"/>
                        </a:rPr>
                        <a:t>nd</a:t>
                      </a:r>
                      <a:r>
                        <a:rPr lang="en-US" sz="1200" dirty="0">
                          <a:solidFill>
                            <a:srgbClr val="000000"/>
                          </a:solidFill>
                          <a:effectLst/>
                          <a:latin typeface="+mn-lt"/>
                        </a:rPr>
                        <a:t> line therapy</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xmlns="" val="949706108"/>
                  </a:ext>
                </a:extLst>
              </a:tr>
              <a:tr h="372105">
                <a:tc>
                  <a:txBody>
                    <a:bodyPr/>
                    <a:lstStyle/>
                    <a:p>
                      <a:pPr marL="0" marR="0">
                        <a:spcBef>
                          <a:spcPts val="200"/>
                        </a:spcBef>
                        <a:spcAft>
                          <a:spcPts val="200"/>
                        </a:spcAft>
                      </a:pPr>
                      <a:r>
                        <a:rPr lang="en-US" sz="1200" dirty="0">
                          <a:solidFill>
                            <a:srgbClr val="000000"/>
                          </a:solidFill>
                          <a:effectLst/>
                          <a:latin typeface="+mn-lt"/>
                        </a:rPr>
                        <a:t>levomilnacipran </a:t>
                      </a:r>
                      <a:br>
                        <a:rPr lang="en-US" sz="1200" dirty="0">
                          <a:solidFill>
                            <a:srgbClr val="000000"/>
                          </a:solidFill>
                          <a:effectLst/>
                          <a:latin typeface="+mn-lt"/>
                        </a:rPr>
                      </a:br>
                      <a:r>
                        <a:rPr lang="en-US" sz="1200" dirty="0">
                          <a:solidFill>
                            <a:srgbClr val="000000"/>
                          </a:solidFill>
                          <a:effectLst/>
                          <a:latin typeface="+mn-lt"/>
                        </a:rPr>
                        <a:t>(Fetzima®)</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solidFill>
                            <a:srgbClr val="000000"/>
                          </a:solidFill>
                          <a:effectLst/>
                          <a:latin typeface="+mn-lt"/>
                        </a:rPr>
                        <a:t>Allergan/Forest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X</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xmlns="" val="2451730366"/>
                  </a:ext>
                </a:extLst>
              </a:tr>
              <a:tr h="733168">
                <a:tc>
                  <a:txBody>
                    <a:bodyPr/>
                    <a:lstStyle/>
                    <a:p>
                      <a:pPr marL="0" marR="0">
                        <a:spcBef>
                          <a:spcPts val="200"/>
                        </a:spcBef>
                        <a:spcAft>
                          <a:spcPts val="200"/>
                        </a:spcAft>
                      </a:pPr>
                      <a:r>
                        <a:rPr lang="en-US" sz="1200" dirty="0">
                          <a:solidFill>
                            <a:srgbClr val="000000"/>
                          </a:solidFill>
                          <a:effectLst/>
                          <a:latin typeface="+mn-lt"/>
                        </a:rPr>
                        <a:t>mirtazapine tablet and ODT (Remeron®; Remeron  SolTab)</a:t>
                      </a:r>
                      <a:r>
                        <a:rPr lang="en-US" sz="1200" baseline="300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200" dirty="0">
                          <a:solidFill>
                            <a:srgbClr val="000000"/>
                          </a:solidFill>
                          <a:effectLst/>
                          <a:latin typeface="+mn-lt"/>
                        </a:rPr>
                        <a:t>generic, </a:t>
                      </a:r>
                      <a:r>
                        <a:rPr lang="en-US" sz="1200" kern="1200" dirty="0">
                          <a:solidFill>
                            <a:srgbClr val="000000"/>
                          </a:solidFill>
                          <a:effectLst/>
                          <a:highlight>
                            <a:srgbClr val="00FFFF"/>
                          </a:highlight>
                          <a:uFillTx/>
                          <a:latin typeface="+mn-lt"/>
                          <a:ea typeface="+mn-ea"/>
                          <a:cs typeface="+mn-cs"/>
                        </a:rPr>
                        <a:t>Merck</a:t>
                      </a:r>
                      <a:r>
                        <a:rPr lang="en-US" sz="1200" kern="1200" dirty="0">
                          <a:solidFill>
                            <a:srgbClr val="000000"/>
                          </a:solidFill>
                          <a:effectLst/>
                          <a:uFillTx/>
                          <a:latin typeface="+mn-lt"/>
                          <a:ea typeface="+mn-ea"/>
                          <a:cs typeface="+mn-cs"/>
                        </a:rPr>
                        <a:t>/</a:t>
                      </a:r>
                      <a:r>
                        <a:rPr lang="en-US" sz="1200" dirty="0">
                          <a:solidFill>
                            <a:srgbClr val="000000"/>
                          </a:solidFill>
                          <a:effectLst/>
                          <a:latin typeface="+mn-lt"/>
                        </a:rPr>
                        <a:t>Organon</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X</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200" dirty="0">
                          <a:solidFill>
                            <a:srgbClr val="000000"/>
                          </a:solidFill>
                          <a:effectLst/>
                          <a:latin typeface="+mn-lt"/>
                        </a:rPr>
                        <a:t>--</a:t>
                      </a:r>
                      <a:endParaRPr lang="en-US" sz="12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xmlns="" val="3123068034"/>
                  </a:ext>
                </a:extLst>
              </a:tr>
            </a:tbl>
          </a:graphicData>
        </a:graphic>
      </p:graphicFrame>
      <p:sp>
        <p:nvSpPr>
          <p:cNvPr id="23" name="Rectangle 9">
            <a:extLst>
              <a:ext uri="{FF2B5EF4-FFF2-40B4-BE49-F238E27FC236}">
                <a16:creationId xmlns:a16="http://schemas.microsoft.com/office/drawing/2014/main" xmlns="" id="{C0F6B362-E22C-4B47-8431-3FEFDEA19FAB}"/>
              </a:ext>
            </a:extLst>
          </p:cNvPr>
          <p:cNvSpPr>
            <a:spLocks noChangeArrowheads="1"/>
          </p:cNvSpPr>
          <p:nvPr/>
        </p:nvSpPr>
        <p:spPr bwMode="auto">
          <a:xfrm>
            <a:off x="3419061" y="1385779"/>
            <a:ext cx="144625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34192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04800"/>
            <a:ext cx="11074400" cy="991737"/>
          </a:xfrm>
        </p:spPr>
        <p:txBody>
          <a:bodyPr/>
          <a:lstStyle/>
          <a:p>
            <a:pPr marR="0" lvl="0">
              <a:spcBef>
                <a:spcPts val="0"/>
              </a:spcBef>
              <a:spcAft>
                <a:spcPts val="0"/>
              </a:spcAft>
              <a:tabLst>
                <a:tab pos="457200" algn="l"/>
              </a:tabLst>
            </a:pPr>
            <a:r>
              <a:rPr lang="en-US"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Lampit (nifurtimox) </a:t>
            </a:r>
            <a:endParaRPr lang="en-US"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699" name="Content Placeholder 2"/>
          <p:cNvSpPr>
            <a:spLocks noGrp="1"/>
          </p:cNvSpPr>
          <p:nvPr>
            <p:ph idx="1"/>
          </p:nvPr>
        </p:nvSpPr>
        <p:spPr>
          <a:xfrm>
            <a:off x="248194" y="1524000"/>
            <a:ext cx="11740606" cy="4580895"/>
          </a:xfrm>
        </p:spPr>
        <p:txBody>
          <a:bodyPr/>
          <a:lstStyle/>
          <a:p>
            <a:pPr>
              <a:buFont typeface="Wingdings" panose="05000000000000000000" pitchFamily="2" charset="2"/>
              <a:buChar char="§"/>
            </a:pPr>
            <a:r>
              <a:rPr lang="en-US" sz="2000" b="0" i="0" dirty="0">
                <a:solidFill>
                  <a:srgbClr val="000000"/>
                </a:solidFill>
                <a:effectLst/>
              </a:rPr>
              <a:t>The prospective, randomized (to dosing regimen), double-blind study assessed the efficacy, safety, and pharmacokinetics of nifurtimox in 330 children with Chagas disease</a:t>
            </a:r>
          </a:p>
          <a:p>
            <a:pPr>
              <a:buFont typeface="Wingdings" panose="05000000000000000000" pitchFamily="2" charset="2"/>
              <a:buChar char="§"/>
            </a:pPr>
            <a:r>
              <a:rPr lang="en-US" sz="2000" b="0" i="0" dirty="0">
                <a:solidFill>
                  <a:srgbClr val="000000"/>
                </a:solidFill>
                <a:effectLst/>
              </a:rPr>
              <a:t>The study was conducted at 25 investigational sites in Argentina, Bolivia, and Colombia between 2016 and 2018</a:t>
            </a:r>
          </a:p>
          <a:p>
            <a:pPr>
              <a:buFont typeface="Wingdings" panose="05000000000000000000" pitchFamily="2" charset="2"/>
              <a:buChar char="§"/>
            </a:pPr>
            <a:r>
              <a:rPr lang="en-US" sz="2000" b="0" i="0" dirty="0">
                <a:solidFill>
                  <a:srgbClr val="000000"/>
                </a:solidFill>
                <a:effectLst/>
              </a:rPr>
              <a:t>In the study, 330 pediatric patients with serologic evidence of T. cruzi infection (without Chagas disease-related cardiovascular and/or gastrointestinal symptoms) were randomly assigned in a 2:1 ratio to receive either a 60-day or a 30-day Lampit treatment regimen</a:t>
            </a:r>
          </a:p>
          <a:p>
            <a:pPr>
              <a:buFont typeface="Wingdings" panose="05000000000000000000" pitchFamily="2" charset="2"/>
              <a:buChar char="§"/>
            </a:pPr>
            <a:r>
              <a:rPr lang="en-US" sz="2000" dirty="0">
                <a:solidFill>
                  <a:srgbClr val="000000"/>
                </a:solidFill>
              </a:rPr>
              <a:t>Participants</a:t>
            </a:r>
            <a:r>
              <a:rPr lang="en-US" sz="2000" b="0" i="0" dirty="0">
                <a:solidFill>
                  <a:srgbClr val="000000"/>
                </a:solidFill>
                <a:effectLst/>
              </a:rPr>
              <a:t> were followed up for one year after end of treatment</a:t>
            </a:r>
          </a:p>
          <a:p>
            <a:pPr>
              <a:buFont typeface="Wingdings" panose="05000000000000000000" pitchFamily="2" charset="2"/>
              <a:buChar char="§"/>
            </a:pPr>
            <a:r>
              <a:rPr lang="en-US" sz="2000" b="0" i="0" dirty="0">
                <a:solidFill>
                  <a:srgbClr val="000000"/>
                </a:solidFill>
                <a:effectLst/>
              </a:rPr>
              <a:t>The results showed superiority in favor of the nifurtimox 60-day arm compared to the nifurtimox 30-day arm (not an approved dosing regimen)</a:t>
            </a:r>
            <a:endParaRPr lang="en-US" sz="20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170</a:t>
            </a:fld>
            <a:endParaRPr lang="en-US" dirty="0"/>
          </a:p>
        </p:txBody>
      </p:sp>
    </p:spTree>
    <p:extLst>
      <p:ext uri="{BB962C8B-B14F-4D97-AF65-F5344CB8AC3E}">
        <p14:creationId xmlns:p14="http://schemas.microsoft.com/office/powerpoint/2010/main" val="4276358740"/>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6603" y="304800"/>
            <a:ext cx="11723427" cy="1219199"/>
          </a:xfrm>
        </p:spPr>
        <p:txBody>
          <a:bodyPr/>
          <a:lstStyle/>
          <a:p>
            <a:r>
              <a:rPr lang="en-US" sz="4000"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Xywav (calcium, magnesium, potassium &amp; sodium oxybates) </a:t>
            </a:r>
            <a:endParaRPr lang="en-US" dirty="0"/>
          </a:p>
        </p:txBody>
      </p:sp>
      <p:sp>
        <p:nvSpPr>
          <p:cNvPr id="29699" name="Content Placeholder 2"/>
          <p:cNvSpPr>
            <a:spLocks noGrp="1"/>
          </p:cNvSpPr>
          <p:nvPr>
            <p:ph idx="1"/>
          </p:nvPr>
        </p:nvSpPr>
        <p:spPr>
          <a:xfrm>
            <a:off x="0" y="1524000"/>
            <a:ext cx="12192000" cy="4580895"/>
          </a:xfrm>
        </p:spPr>
        <p:txBody>
          <a:bodyPr/>
          <a:lstStyle/>
          <a:p>
            <a:r>
              <a:rPr lang="en-US" sz="2000" dirty="0">
                <a:solidFill>
                  <a:srgbClr val="000000"/>
                </a:solidFill>
              </a:rPr>
              <a:t>Indicated for the treatment of cataplexy or excessive daytime sleepiness (EDS) in patients 7 years of age and older with narcolepsy</a:t>
            </a:r>
          </a:p>
          <a:p>
            <a:r>
              <a:rPr lang="en-US" sz="2000" dirty="0">
                <a:solidFill>
                  <a:srgbClr val="000000"/>
                </a:solidFill>
              </a:rPr>
              <a:t>Is a CIII controlled substance</a:t>
            </a:r>
          </a:p>
          <a:p>
            <a:r>
              <a:rPr lang="en-US" sz="2000" dirty="0">
                <a:solidFill>
                  <a:srgbClr val="000000"/>
                </a:solidFill>
              </a:rPr>
              <a:t>Initial adult dosage is 4.5 g per night orally, divided into two doses (at bedtime and 2.5 to 4 hours later), titrated to effect in increments of up to 1.5 g per night per week. Recommended dosage range is 6 g to 9 g orally per night </a:t>
            </a:r>
          </a:p>
          <a:p>
            <a:r>
              <a:rPr lang="en-US" sz="2000" dirty="0">
                <a:solidFill>
                  <a:srgbClr val="000000"/>
                </a:solidFill>
              </a:rPr>
              <a:t>For pediatric patients (7 years of age and older), the recommended starting dosage, titration regimen, and maximum total nightly dose are based on body weight</a:t>
            </a:r>
          </a:p>
          <a:p>
            <a:r>
              <a:rPr lang="en-US" sz="2000" dirty="0">
                <a:solidFill>
                  <a:srgbClr val="000000"/>
                </a:solidFill>
              </a:rPr>
              <a:t>Both doses should be prepared prior to bedtime and each dose is to be diluted with approximately ¼ cup of water in pharmacy-provided containers</a:t>
            </a:r>
          </a:p>
          <a:p>
            <a:r>
              <a:rPr lang="en-US" sz="2000" dirty="0">
                <a:solidFill>
                  <a:srgbClr val="000000"/>
                </a:solidFill>
              </a:rPr>
              <a:t>Available as 0.5 g/mL solution</a:t>
            </a:r>
          </a:p>
          <a:p>
            <a:endParaRPr lang="en-US" sz="24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171</a:t>
            </a:fld>
            <a:endParaRPr lang="en-US" dirty="0"/>
          </a:p>
        </p:txBody>
      </p:sp>
    </p:spTree>
    <p:extLst>
      <p:ext uri="{BB962C8B-B14F-4D97-AF65-F5344CB8AC3E}">
        <p14:creationId xmlns:p14="http://schemas.microsoft.com/office/powerpoint/2010/main" val="2968442809"/>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6603" y="304800"/>
            <a:ext cx="11723427" cy="1219199"/>
          </a:xfrm>
        </p:spPr>
        <p:txBody>
          <a:bodyPr/>
          <a:lstStyle/>
          <a:p>
            <a:r>
              <a:rPr lang="en-US" sz="4000"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Xywav (calcium, magnesium, potassium &amp; sodium oxybates) </a:t>
            </a:r>
            <a:endParaRPr lang="en-US" dirty="0"/>
          </a:p>
        </p:txBody>
      </p:sp>
      <p:sp>
        <p:nvSpPr>
          <p:cNvPr id="29699" name="Content Placeholder 2"/>
          <p:cNvSpPr>
            <a:spLocks noGrp="1"/>
          </p:cNvSpPr>
          <p:nvPr>
            <p:ph idx="1"/>
          </p:nvPr>
        </p:nvSpPr>
        <p:spPr>
          <a:xfrm>
            <a:off x="0" y="1524000"/>
            <a:ext cx="12192000" cy="4580895"/>
          </a:xfrm>
        </p:spPr>
        <p:txBody>
          <a:bodyPr/>
          <a:lstStyle/>
          <a:p>
            <a:r>
              <a:rPr lang="en-US" sz="2000" dirty="0">
                <a:solidFill>
                  <a:srgbClr val="000000"/>
                </a:solidFill>
              </a:rPr>
              <a:t>Contraindications</a:t>
            </a:r>
          </a:p>
          <a:p>
            <a:pPr lvl="1"/>
            <a:r>
              <a:rPr lang="en-US" sz="2000" dirty="0">
                <a:solidFill>
                  <a:srgbClr val="000000"/>
                </a:solidFill>
              </a:rPr>
              <a:t>In combination with sedative hypnotics or alcohol</a:t>
            </a:r>
          </a:p>
          <a:p>
            <a:pPr lvl="1"/>
            <a:r>
              <a:rPr lang="en-US" sz="2000" dirty="0">
                <a:solidFill>
                  <a:srgbClr val="000000"/>
                </a:solidFill>
              </a:rPr>
              <a:t>Succinic semialdehyde dehydrogenase deficiency</a:t>
            </a:r>
          </a:p>
          <a:p>
            <a:r>
              <a:rPr lang="en-US" sz="2000" dirty="0">
                <a:solidFill>
                  <a:srgbClr val="000000"/>
                </a:solidFill>
              </a:rPr>
              <a:t>Boxed Warnings:</a:t>
            </a:r>
          </a:p>
          <a:p>
            <a:pPr lvl="1"/>
            <a:r>
              <a:rPr lang="en-US" sz="2000" dirty="0">
                <a:solidFill>
                  <a:srgbClr val="000000"/>
                </a:solidFill>
              </a:rPr>
              <a:t>CNS Depression</a:t>
            </a:r>
          </a:p>
          <a:p>
            <a:pPr lvl="1"/>
            <a:r>
              <a:rPr lang="en-US" sz="2000" dirty="0">
                <a:solidFill>
                  <a:srgbClr val="000000"/>
                </a:solidFill>
              </a:rPr>
              <a:t>Abuse and Misuse</a:t>
            </a:r>
          </a:p>
          <a:p>
            <a:r>
              <a:rPr lang="en-US" sz="2000" dirty="0">
                <a:solidFill>
                  <a:srgbClr val="000000"/>
                </a:solidFill>
              </a:rPr>
              <a:t>Additional warnings:</a:t>
            </a:r>
          </a:p>
          <a:p>
            <a:pPr lvl="1"/>
            <a:r>
              <a:rPr lang="en-US" sz="2000" dirty="0">
                <a:solidFill>
                  <a:srgbClr val="000000"/>
                </a:solidFill>
              </a:rPr>
              <a:t>CNS depression</a:t>
            </a:r>
          </a:p>
          <a:p>
            <a:pPr lvl="1"/>
            <a:r>
              <a:rPr lang="en-US" sz="2000" dirty="0">
                <a:solidFill>
                  <a:srgbClr val="000000"/>
                </a:solidFill>
              </a:rPr>
              <a:t>hazardous activities requiring complete mental alertness or motor coordination</a:t>
            </a:r>
          </a:p>
          <a:p>
            <a:pPr lvl="1"/>
            <a:r>
              <a:rPr lang="en-US" sz="2000" dirty="0">
                <a:solidFill>
                  <a:srgbClr val="000000"/>
                </a:solidFill>
              </a:rPr>
              <a:t>Depression and suicidality</a:t>
            </a:r>
          </a:p>
          <a:p>
            <a:pPr lvl="1"/>
            <a:r>
              <a:rPr lang="en-US" sz="2000" dirty="0">
                <a:solidFill>
                  <a:srgbClr val="000000"/>
                </a:solidFill>
              </a:rPr>
              <a:t>Confusion/Anxiety</a:t>
            </a:r>
          </a:p>
          <a:p>
            <a:pPr lvl="1"/>
            <a:r>
              <a:rPr lang="en-US" sz="2000" dirty="0">
                <a:solidFill>
                  <a:srgbClr val="000000"/>
                </a:solidFill>
              </a:rPr>
              <a:t>Parasomnias</a:t>
            </a:r>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172</a:t>
            </a:fld>
            <a:endParaRPr lang="en-US" dirty="0"/>
          </a:p>
        </p:txBody>
      </p:sp>
    </p:spTree>
    <p:extLst>
      <p:ext uri="{BB962C8B-B14F-4D97-AF65-F5344CB8AC3E}">
        <p14:creationId xmlns:p14="http://schemas.microsoft.com/office/powerpoint/2010/main" val="826748596"/>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6603" y="304800"/>
            <a:ext cx="11723427" cy="1219199"/>
          </a:xfrm>
        </p:spPr>
        <p:txBody>
          <a:bodyPr/>
          <a:lstStyle/>
          <a:p>
            <a:r>
              <a:rPr lang="en-US" sz="4000"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Xywav (calcium, magnesium, potassium &amp; sodium oxybates) </a:t>
            </a:r>
            <a:endParaRPr lang="en-US" dirty="0"/>
          </a:p>
        </p:txBody>
      </p:sp>
      <p:sp>
        <p:nvSpPr>
          <p:cNvPr id="29699" name="Content Placeholder 2"/>
          <p:cNvSpPr>
            <a:spLocks noGrp="1"/>
          </p:cNvSpPr>
          <p:nvPr>
            <p:ph idx="1"/>
          </p:nvPr>
        </p:nvSpPr>
        <p:spPr>
          <a:xfrm>
            <a:off x="0" y="1924334"/>
            <a:ext cx="12192000" cy="4180561"/>
          </a:xfrm>
        </p:spPr>
        <p:txBody>
          <a:bodyPr/>
          <a:lstStyle/>
          <a:p>
            <a:r>
              <a:rPr lang="en-US" sz="2000" dirty="0">
                <a:solidFill>
                  <a:srgbClr val="000000"/>
                </a:solidFill>
              </a:rPr>
              <a:t>Most common adverse reactions in adults (≥5%) were headache, nausea, dizziness, decreased appetite, parasomnia, diarrhea, hyperhidrosis, anxiety, and vomiting</a:t>
            </a:r>
          </a:p>
          <a:p>
            <a:r>
              <a:rPr lang="en-US" sz="2000" dirty="0">
                <a:solidFill>
                  <a:srgbClr val="000000"/>
                </a:solidFill>
              </a:rPr>
              <a:t>In a pediatric study with sodium oxybate (same active moiety as XYWAV), the most common adverse reactions (≥5%) were nausea, enuresis, vomiting, headache, weight decreased, decreased appetite, dizziness, and sleepwalking</a:t>
            </a:r>
          </a:p>
          <a:p>
            <a:pPr algn="l"/>
            <a:r>
              <a:rPr lang="en-US" sz="2000" i="0" dirty="0">
                <a:solidFill>
                  <a:srgbClr val="000000"/>
                </a:solidFill>
                <a:effectLst/>
              </a:rPr>
              <a:t>The FDA approval of Xywav was based on two phase 3 clinical trials: one in adults and one in pediatrics. </a:t>
            </a:r>
          </a:p>
          <a:p>
            <a:pPr algn="l"/>
            <a:r>
              <a:rPr lang="en-US" sz="2000" dirty="0">
                <a:solidFill>
                  <a:srgbClr val="000000"/>
                </a:solidFill>
              </a:rPr>
              <a:t>The Adults trial was </a:t>
            </a:r>
            <a:r>
              <a:rPr lang="en-US" sz="2000" i="0" dirty="0">
                <a:solidFill>
                  <a:srgbClr val="000000"/>
                </a:solidFill>
                <a:effectLst/>
              </a:rPr>
              <a:t>global, double-blind, placebo-controlled, randomized-withdrawal, and multicentered</a:t>
            </a:r>
          </a:p>
          <a:p>
            <a:pPr algn="l"/>
            <a:r>
              <a:rPr lang="en-US" sz="2000" i="0" dirty="0">
                <a:solidFill>
                  <a:srgbClr val="000000"/>
                </a:solidFill>
                <a:effectLst/>
              </a:rPr>
              <a:t>The study evaluated the efficacy and safety of Xywav in the treatment of cataplexy and EDS in adults with narcolepsy</a:t>
            </a:r>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173</a:t>
            </a:fld>
            <a:endParaRPr lang="en-US" dirty="0"/>
          </a:p>
        </p:txBody>
      </p:sp>
    </p:spTree>
    <p:extLst>
      <p:ext uri="{BB962C8B-B14F-4D97-AF65-F5344CB8AC3E}">
        <p14:creationId xmlns:p14="http://schemas.microsoft.com/office/powerpoint/2010/main" val="176845717"/>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6603" y="304800"/>
            <a:ext cx="11723427" cy="1219199"/>
          </a:xfrm>
        </p:spPr>
        <p:txBody>
          <a:bodyPr/>
          <a:lstStyle/>
          <a:p>
            <a:r>
              <a:rPr lang="en-US" sz="4000"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Xywav (calcium, magnesium, potassium &amp; sodium oxybates) </a:t>
            </a:r>
            <a:endParaRPr lang="en-US" dirty="0"/>
          </a:p>
        </p:txBody>
      </p:sp>
      <p:sp>
        <p:nvSpPr>
          <p:cNvPr id="29699" name="Content Placeholder 2"/>
          <p:cNvSpPr>
            <a:spLocks noGrp="1"/>
          </p:cNvSpPr>
          <p:nvPr>
            <p:ph idx="1"/>
          </p:nvPr>
        </p:nvSpPr>
        <p:spPr>
          <a:xfrm>
            <a:off x="0" y="2033516"/>
            <a:ext cx="12192000" cy="4071379"/>
          </a:xfrm>
        </p:spPr>
        <p:txBody>
          <a:bodyPr/>
          <a:lstStyle/>
          <a:p>
            <a:pPr algn="l"/>
            <a:r>
              <a:rPr lang="en-US" sz="2000" i="0" dirty="0">
                <a:solidFill>
                  <a:srgbClr val="000000"/>
                </a:solidFill>
                <a:effectLst/>
              </a:rPr>
              <a:t>The primary endpoint was the change in the weekly number of cataplexy attacks; the key secondary endpoint was the change in the Epworth Sleepiness Scale (ESS) score with </a:t>
            </a:r>
            <a:r>
              <a:rPr lang="en-US" sz="2000" dirty="0">
                <a:solidFill>
                  <a:srgbClr val="000000"/>
                </a:solidFill>
              </a:rPr>
              <a:t>Xywav</a:t>
            </a:r>
            <a:r>
              <a:rPr lang="en-US" sz="2000" i="0" dirty="0">
                <a:solidFill>
                  <a:srgbClr val="000000"/>
                </a:solidFill>
                <a:effectLst/>
              </a:rPr>
              <a:t> compared to placebo</a:t>
            </a:r>
          </a:p>
          <a:p>
            <a:pPr algn="l"/>
            <a:r>
              <a:rPr lang="en-US" sz="2000" i="0" dirty="0">
                <a:solidFill>
                  <a:srgbClr val="000000"/>
                </a:solidFill>
                <a:effectLst/>
              </a:rPr>
              <a:t>The study enrolled 201 participants and randomized 134 participants, comprising a heterogeneous population, which included those previously treated with sodium oxybate and naïve to sodium oxybate, with or without other anti-cataplectic treatments</a:t>
            </a:r>
          </a:p>
          <a:p>
            <a:pPr algn="l"/>
            <a:r>
              <a:rPr lang="en-US" sz="2000" i="0" dirty="0">
                <a:solidFill>
                  <a:srgbClr val="000000"/>
                </a:solidFill>
                <a:effectLst/>
              </a:rPr>
              <a:t>During the double-blind withdrawal period, there was a significant increase in median weekly number of cataplexy attacks in participants randomized to placebo compared with participants randomized to </a:t>
            </a:r>
            <a:r>
              <a:rPr lang="en-US" sz="2000" dirty="0">
                <a:solidFill>
                  <a:srgbClr val="000000"/>
                </a:solidFill>
              </a:rPr>
              <a:t>Xywav</a:t>
            </a:r>
            <a:endParaRPr lang="en-US" sz="2000" i="0" dirty="0">
              <a:solidFill>
                <a:srgbClr val="000000"/>
              </a:solidFill>
            </a:endParaRPr>
          </a:p>
          <a:p>
            <a:pPr algn="l"/>
            <a:r>
              <a:rPr lang="en-US" sz="2000" i="0" dirty="0">
                <a:solidFill>
                  <a:srgbClr val="000000"/>
                </a:solidFill>
                <a:effectLst/>
              </a:rPr>
              <a:t>At the end of the double-blind withdrawal period, there was a significant increase in median ESS scores in participants randomized to placebo compared with participants randomized to </a:t>
            </a:r>
            <a:r>
              <a:rPr lang="en-US" sz="2000" dirty="0">
                <a:solidFill>
                  <a:srgbClr val="000000"/>
                </a:solidFill>
              </a:rPr>
              <a:t>Xywav</a:t>
            </a:r>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174</a:t>
            </a:fld>
            <a:endParaRPr lang="en-US" dirty="0"/>
          </a:p>
        </p:txBody>
      </p:sp>
    </p:spTree>
    <p:extLst>
      <p:ext uri="{BB962C8B-B14F-4D97-AF65-F5344CB8AC3E}">
        <p14:creationId xmlns:p14="http://schemas.microsoft.com/office/powerpoint/2010/main" val="1610773384"/>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6603" y="304800"/>
            <a:ext cx="11723427" cy="1219199"/>
          </a:xfrm>
        </p:spPr>
        <p:txBody>
          <a:bodyPr/>
          <a:lstStyle/>
          <a:p>
            <a:r>
              <a:rPr lang="en-US" sz="4000"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Xywav (calcium, magnesium, potassium &amp; sodium oxybates) </a:t>
            </a:r>
            <a:endParaRPr lang="en-US" dirty="0"/>
          </a:p>
        </p:txBody>
      </p:sp>
      <p:sp>
        <p:nvSpPr>
          <p:cNvPr id="29699" name="Content Placeholder 2"/>
          <p:cNvSpPr>
            <a:spLocks noGrp="1"/>
          </p:cNvSpPr>
          <p:nvPr>
            <p:ph idx="1"/>
          </p:nvPr>
        </p:nvSpPr>
        <p:spPr>
          <a:xfrm>
            <a:off x="0" y="1760561"/>
            <a:ext cx="12192000" cy="4436407"/>
          </a:xfrm>
        </p:spPr>
        <p:txBody>
          <a:bodyPr/>
          <a:lstStyle/>
          <a:p>
            <a:pPr algn="l"/>
            <a:r>
              <a:rPr lang="en-US" sz="2000" dirty="0">
                <a:solidFill>
                  <a:srgbClr val="000000"/>
                </a:solidFill>
              </a:rPr>
              <a:t>The effectiveness of Xywav in pediatric patients is based upon a clinical study in patients treated with Xyrem</a:t>
            </a:r>
          </a:p>
          <a:p>
            <a:pPr algn="l"/>
            <a:r>
              <a:rPr lang="en-US" sz="2000" i="0" dirty="0">
                <a:solidFill>
                  <a:srgbClr val="000000"/>
                </a:solidFill>
                <a:effectLst/>
              </a:rPr>
              <a:t>The Pediatrics trial established the </a:t>
            </a:r>
            <a:r>
              <a:rPr lang="en-US" sz="2000" b="0" i="0" dirty="0">
                <a:solidFill>
                  <a:srgbClr val="000000"/>
                </a:solidFill>
                <a:effectLst/>
              </a:rPr>
              <a:t>effectiveness of Xyrem in the treatment of cataplexy and excessive daytime sleepiness in pediatric patients 7 years of age and older with narcolepsy in a double-blind, placebo-controlled, randomized-withdrawal study</a:t>
            </a:r>
          </a:p>
          <a:p>
            <a:pPr algn="l"/>
            <a:r>
              <a:rPr lang="en-US" sz="2000" b="0" i="0" dirty="0">
                <a:solidFill>
                  <a:srgbClr val="000000"/>
                </a:solidFill>
                <a:effectLst/>
              </a:rPr>
              <a:t>The study was conducted in 106 pediatric patients (median age: 12 years; range: 7 to 17 years) with a baseline history of at least 14 cataplexy attacks in a typical 2-week period prior to any treatment for narcolepsy symptoms</a:t>
            </a:r>
          </a:p>
          <a:p>
            <a:pPr algn="l"/>
            <a:r>
              <a:rPr lang="en-US" sz="2000" b="0" i="0" dirty="0">
                <a:solidFill>
                  <a:srgbClr val="000000"/>
                </a:solidFill>
                <a:effectLst/>
              </a:rPr>
              <a:t>Of the 106 patients, 2 did not receive study drug and 63 patients were randomized 1:1 either to continued treatment with Xyrem or to placebo</a:t>
            </a:r>
          </a:p>
          <a:p>
            <a:pPr algn="l"/>
            <a:r>
              <a:rPr lang="en-US" sz="2000" b="0" i="0" dirty="0">
                <a:solidFill>
                  <a:srgbClr val="000000"/>
                </a:solidFill>
                <a:effectLst/>
              </a:rPr>
              <a:t>Randomization to placebo was stopped early as the efficacy criterion was met at the pre-planned interim analysis</a:t>
            </a:r>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175</a:t>
            </a:fld>
            <a:endParaRPr lang="en-US" dirty="0"/>
          </a:p>
        </p:txBody>
      </p:sp>
    </p:spTree>
    <p:extLst>
      <p:ext uri="{BB962C8B-B14F-4D97-AF65-F5344CB8AC3E}">
        <p14:creationId xmlns:p14="http://schemas.microsoft.com/office/powerpoint/2010/main" val="3327602591"/>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6603" y="304800"/>
            <a:ext cx="11723427" cy="1219199"/>
          </a:xfrm>
        </p:spPr>
        <p:txBody>
          <a:bodyPr/>
          <a:lstStyle/>
          <a:p>
            <a:r>
              <a:rPr lang="en-US" sz="4000"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Xywav (calcium, magnesium, potassium &amp; sodium oxybates) </a:t>
            </a:r>
            <a:endParaRPr lang="en-US" dirty="0"/>
          </a:p>
        </p:txBody>
      </p:sp>
      <p:sp>
        <p:nvSpPr>
          <p:cNvPr id="29699" name="Content Placeholder 2"/>
          <p:cNvSpPr>
            <a:spLocks noGrp="1"/>
          </p:cNvSpPr>
          <p:nvPr>
            <p:ph idx="1"/>
          </p:nvPr>
        </p:nvSpPr>
        <p:spPr>
          <a:xfrm>
            <a:off x="0" y="1787856"/>
            <a:ext cx="12192000" cy="4317039"/>
          </a:xfrm>
        </p:spPr>
        <p:txBody>
          <a:bodyPr/>
          <a:lstStyle/>
          <a:p>
            <a:r>
              <a:rPr lang="en-US" sz="2000" b="0" i="0" dirty="0">
                <a:solidFill>
                  <a:srgbClr val="000000"/>
                </a:solidFill>
                <a:effectLst/>
              </a:rPr>
              <a:t>The primary efficacy measure was the change in frequency of cataplexy attacks</a:t>
            </a:r>
          </a:p>
          <a:p>
            <a:pPr algn="l"/>
            <a:r>
              <a:rPr lang="en-US" sz="2000" b="0" i="0" dirty="0">
                <a:solidFill>
                  <a:srgbClr val="000000"/>
                </a:solidFill>
                <a:effectLst/>
              </a:rPr>
              <a:t>Pediatric patients taking stable dosages of Xyrem who discontinued this treatment and were randomized to placebo during the double-blind treatment period experienced a statistically significant increase in weekly cataplexy attacks compared with patients who were randomized to continue treatment with Xyrem</a:t>
            </a:r>
            <a:endParaRPr lang="en-US" sz="2000" dirty="0">
              <a:solidFill>
                <a:srgbClr val="000000"/>
              </a:solidFill>
            </a:endParaRPr>
          </a:p>
          <a:p>
            <a:pPr algn="l"/>
            <a:r>
              <a:rPr lang="en-US" sz="2000" b="0" i="0" dirty="0">
                <a:solidFill>
                  <a:srgbClr val="000000"/>
                </a:solidFill>
                <a:effectLst/>
              </a:rPr>
              <a:t>Patients randomized to receive placebo during the double-blind treatment period experienced a statistically significant worsening of EDS compared with patients randomized to continue receiving Xyrem</a:t>
            </a:r>
            <a:endParaRPr lang="en-US" sz="20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176</a:t>
            </a:fld>
            <a:endParaRPr lang="en-US" dirty="0"/>
          </a:p>
        </p:txBody>
      </p:sp>
    </p:spTree>
    <p:extLst>
      <p:ext uri="{BB962C8B-B14F-4D97-AF65-F5344CB8AC3E}">
        <p14:creationId xmlns:p14="http://schemas.microsoft.com/office/powerpoint/2010/main" val="1657008247"/>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04800"/>
            <a:ext cx="11074400" cy="1119052"/>
          </a:xfrm>
        </p:spPr>
        <p:txBody>
          <a:bodyPr/>
          <a:lstStyle/>
          <a:p>
            <a:r>
              <a:rPr lang="en-US"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Zeposia (ozanimod)</a:t>
            </a:r>
            <a:endParaRPr lang="en-US" dirty="0"/>
          </a:p>
        </p:txBody>
      </p:sp>
      <p:sp>
        <p:nvSpPr>
          <p:cNvPr id="29699" name="Content Placeholder 2"/>
          <p:cNvSpPr>
            <a:spLocks noGrp="1"/>
          </p:cNvSpPr>
          <p:nvPr>
            <p:ph idx="1"/>
          </p:nvPr>
        </p:nvSpPr>
        <p:spPr>
          <a:xfrm>
            <a:off x="117566" y="1423852"/>
            <a:ext cx="11978639" cy="4681043"/>
          </a:xfrm>
        </p:spPr>
        <p:txBody>
          <a:bodyPr/>
          <a:lstStyle/>
          <a:p>
            <a:r>
              <a:rPr lang="en-US" sz="2000" dirty="0">
                <a:solidFill>
                  <a:srgbClr val="000000"/>
                </a:solidFill>
              </a:rPr>
              <a:t>Indicated for the treatment of relapsing forms of multiple sclerosis (MS), to include clinically isolated syndrome, relapsing-remitting disease, and active secondary progressive disease, in adults</a:t>
            </a:r>
          </a:p>
          <a:p>
            <a:pPr algn="l">
              <a:buFont typeface="Arial" panose="020B0604020202020204" pitchFamily="34" charset="0"/>
              <a:buChar char="•"/>
            </a:pPr>
            <a:r>
              <a:rPr lang="en-US" sz="2000" dirty="0">
                <a:solidFill>
                  <a:srgbClr val="000000"/>
                </a:solidFill>
              </a:rPr>
              <a:t>Titration is required for treatment initiation (d</a:t>
            </a:r>
            <a:r>
              <a:rPr lang="en-US" sz="2000" b="0" i="0" dirty="0">
                <a:solidFill>
                  <a:srgbClr val="000000"/>
                </a:solidFill>
                <a:effectLst/>
              </a:rPr>
              <a:t>ays 1-4: 0.23 mg once daily; days 5-7: 0.46 mg once daily; day 8 and thereafter: 0.92 m g once daily). </a:t>
            </a:r>
            <a:r>
              <a:rPr lang="en-US" sz="2000" dirty="0">
                <a:solidFill>
                  <a:srgbClr val="000000"/>
                </a:solidFill>
              </a:rPr>
              <a:t>The recommended maintenance dosage is 0.92 mg orally once daily </a:t>
            </a:r>
          </a:p>
          <a:p>
            <a:r>
              <a:rPr lang="en-US" sz="2000" dirty="0">
                <a:solidFill>
                  <a:srgbClr val="000000"/>
                </a:solidFill>
              </a:rPr>
              <a:t>Available as 0.23 mg, 0.46 mg, and 0.92 mg capsules</a:t>
            </a:r>
          </a:p>
          <a:p>
            <a:r>
              <a:rPr lang="en-US" sz="2000">
                <a:solidFill>
                  <a:srgbClr val="000000"/>
                </a:solidFill>
              </a:rPr>
              <a:t>Assessments </a:t>
            </a:r>
            <a:r>
              <a:rPr lang="en-US" sz="2000" dirty="0">
                <a:solidFill>
                  <a:srgbClr val="000000"/>
                </a:solidFill>
              </a:rPr>
              <a:t>required prior to initiating:</a:t>
            </a:r>
          </a:p>
          <a:p>
            <a:pPr lvl="1"/>
            <a:r>
              <a:rPr lang="en-US" sz="2000" dirty="0">
                <a:solidFill>
                  <a:srgbClr val="000000"/>
                </a:solidFill>
              </a:rPr>
              <a:t>Complete Blood Count </a:t>
            </a:r>
          </a:p>
          <a:p>
            <a:pPr lvl="1"/>
            <a:r>
              <a:rPr lang="en-US" sz="2000" dirty="0">
                <a:solidFill>
                  <a:srgbClr val="000000"/>
                </a:solidFill>
              </a:rPr>
              <a:t>Cardiac Evaluation</a:t>
            </a:r>
          </a:p>
          <a:p>
            <a:pPr lvl="1"/>
            <a:r>
              <a:rPr lang="en-US" sz="2000" dirty="0">
                <a:solidFill>
                  <a:srgbClr val="000000"/>
                </a:solidFill>
              </a:rPr>
              <a:t>Liver Function Tests</a:t>
            </a:r>
          </a:p>
          <a:p>
            <a:pPr lvl="1"/>
            <a:r>
              <a:rPr lang="en-US" sz="2000" dirty="0">
                <a:solidFill>
                  <a:srgbClr val="000000"/>
                </a:solidFill>
              </a:rPr>
              <a:t>Ophthalmic Assessment</a:t>
            </a:r>
          </a:p>
          <a:p>
            <a:pPr lvl="1"/>
            <a:r>
              <a:rPr lang="en-US" sz="2000" dirty="0">
                <a:solidFill>
                  <a:srgbClr val="000000"/>
                </a:solidFill>
              </a:rPr>
              <a:t>Current or Prior Medications</a:t>
            </a:r>
          </a:p>
          <a:p>
            <a:pPr lvl="1"/>
            <a:r>
              <a:rPr lang="en-US" sz="2000" dirty="0">
                <a:solidFill>
                  <a:srgbClr val="000000"/>
                </a:solidFill>
              </a:rPr>
              <a:t>Vaccinations</a:t>
            </a:r>
          </a:p>
          <a:p>
            <a:endParaRPr lang="en-US" sz="1400" dirty="0">
              <a:solidFill>
                <a:srgbClr val="000000"/>
              </a:solidFill>
            </a:endParaRPr>
          </a:p>
          <a:p>
            <a:endParaRPr lang="en-US" sz="2200" dirty="0"/>
          </a:p>
          <a:p>
            <a:endParaRPr lang="en-US" sz="22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177</a:t>
            </a:fld>
            <a:endParaRPr lang="en-US" dirty="0"/>
          </a:p>
        </p:txBody>
      </p:sp>
    </p:spTree>
    <p:extLst>
      <p:ext uri="{BB962C8B-B14F-4D97-AF65-F5344CB8AC3E}">
        <p14:creationId xmlns:p14="http://schemas.microsoft.com/office/powerpoint/2010/main" val="462459769"/>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Zeposia (ozanimod)</a:t>
            </a:r>
            <a:endParaRPr lang="en-US" dirty="0"/>
          </a:p>
        </p:txBody>
      </p:sp>
      <p:sp>
        <p:nvSpPr>
          <p:cNvPr id="29699" name="Content Placeholder 2"/>
          <p:cNvSpPr>
            <a:spLocks noGrp="1"/>
          </p:cNvSpPr>
          <p:nvPr>
            <p:ph idx="1"/>
          </p:nvPr>
        </p:nvSpPr>
        <p:spPr>
          <a:xfrm>
            <a:off x="117566" y="1423852"/>
            <a:ext cx="11978639" cy="4553867"/>
          </a:xfrm>
        </p:spPr>
        <p:txBody>
          <a:bodyPr/>
          <a:lstStyle/>
          <a:p>
            <a:r>
              <a:rPr lang="en-US" sz="2000" dirty="0">
                <a:solidFill>
                  <a:srgbClr val="000000"/>
                </a:solidFill>
              </a:rPr>
              <a:t>Contraindications:</a:t>
            </a:r>
          </a:p>
          <a:p>
            <a:pPr lvl="1"/>
            <a:r>
              <a:rPr lang="en-US" sz="2000" dirty="0">
                <a:solidFill>
                  <a:srgbClr val="000000"/>
                </a:solidFill>
              </a:rPr>
              <a:t>In the last 6 months, experience of myocardial infarction, unstable angina, stroke, transient ischemic attack, decompensated heart failure requiring hospitalization, or Class III or IV heart failure  </a:t>
            </a:r>
          </a:p>
          <a:p>
            <a:pPr lvl="1"/>
            <a:r>
              <a:rPr lang="en-US" sz="2000" dirty="0">
                <a:solidFill>
                  <a:srgbClr val="000000"/>
                </a:solidFill>
              </a:rPr>
              <a:t>Presence of Mobitz type II second-degree or third degree atrioventricular (AV) block, sick sinus syndrome, or sino-atrial block, unless the patient has a functioning pacemaker</a:t>
            </a:r>
          </a:p>
          <a:p>
            <a:pPr lvl="1"/>
            <a:r>
              <a:rPr lang="en-US" sz="2000" dirty="0">
                <a:solidFill>
                  <a:srgbClr val="000000"/>
                </a:solidFill>
              </a:rPr>
              <a:t>Severe untreated sleep apnea</a:t>
            </a:r>
          </a:p>
          <a:p>
            <a:pPr lvl="1"/>
            <a:r>
              <a:rPr lang="en-US" sz="2000" dirty="0">
                <a:solidFill>
                  <a:srgbClr val="000000"/>
                </a:solidFill>
              </a:rPr>
              <a:t>Concomitant use of a monoamine oxidase inhibitor</a:t>
            </a:r>
          </a:p>
          <a:p>
            <a:pPr marL="400050"/>
            <a:r>
              <a:rPr lang="en-US" sz="2000" dirty="0">
                <a:solidFill>
                  <a:srgbClr val="000000"/>
                </a:solidFill>
              </a:rPr>
              <a:t>Warnings:</a:t>
            </a:r>
          </a:p>
          <a:p>
            <a:pPr marL="457200" lvl="1" indent="0">
              <a:buNone/>
            </a:pPr>
            <a:r>
              <a:rPr lang="en-US" sz="2000" dirty="0">
                <a:solidFill>
                  <a:srgbClr val="000000"/>
                </a:solidFill>
              </a:rPr>
              <a:t>Infections 							 	Increased Blood Pressure Bradyarrhythmia and Atrioventricular Conduction Delays	 	Respiratory Effects</a:t>
            </a:r>
          </a:p>
          <a:p>
            <a:pPr marL="457200" lvl="1" indent="0">
              <a:buNone/>
            </a:pPr>
            <a:r>
              <a:rPr lang="en-US" sz="2000" dirty="0">
                <a:solidFill>
                  <a:srgbClr val="000000"/>
                </a:solidFill>
              </a:rPr>
              <a:t>Liver Injury								</a:t>
            </a:r>
            <a:r>
              <a:rPr lang="en-US" sz="2000" dirty="0">
                <a:solidFill>
                  <a:srgbClr val="000000"/>
                </a:solidFill>
                <a:effectLst/>
              </a:rPr>
              <a:t>Macular Edema </a:t>
            </a:r>
            <a:r>
              <a:rPr lang="en-US" sz="2000" dirty="0">
                <a:solidFill>
                  <a:srgbClr val="000000"/>
                </a:solidFill>
              </a:rPr>
              <a:t>	</a:t>
            </a:r>
          </a:p>
          <a:p>
            <a:pPr marL="457200" lvl="1" indent="0">
              <a:buNone/>
            </a:pPr>
            <a:r>
              <a:rPr lang="en-US" sz="2000" dirty="0">
                <a:solidFill>
                  <a:srgbClr val="000000"/>
                </a:solidFill>
              </a:rPr>
              <a:t>Fetal Risk</a:t>
            </a:r>
          </a:p>
          <a:p>
            <a:pPr marL="57150" indent="0">
              <a:buNone/>
            </a:pPr>
            <a:r>
              <a:rPr lang="en-US" sz="2000" dirty="0">
                <a:solidFill>
                  <a:srgbClr val="000000"/>
                </a:solidFill>
              </a:rPr>
              <a:t>				</a:t>
            </a:r>
            <a:r>
              <a:rPr lang="en-US" sz="2000" dirty="0">
                <a:solidFill>
                  <a:srgbClr val="000000"/>
                </a:solidFill>
                <a:effectLst/>
              </a:rPr>
              <a:t> 	</a:t>
            </a:r>
            <a:endParaRPr lang="en-US" sz="2000" dirty="0">
              <a:solidFill>
                <a:srgbClr val="000000"/>
              </a:solidFill>
            </a:endParaRPr>
          </a:p>
          <a:p>
            <a:pPr lvl="1"/>
            <a:endParaRPr lang="en-US" sz="1600" dirty="0"/>
          </a:p>
          <a:p>
            <a:endParaRPr lang="en-US" sz="22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a:xfrm>
            <a:off x="0" y="5977719"/>
            <a:ext cx="12192000" cy="600250"/>
          </a:xfrm>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178</a:t>
            </a:fld>
            <a:endParaRPr lang="en-US" dirty="0"/>
          </a:p>
        </p:txBody>
      </p:sp>
    </p:spTree>
    <p:extLst>
      <p:ext uri="{BB962C8B-B14F-4D97-AF65-F5344CB8AC3E}">
        <p14:creationId xmlns:p14="http://schemas.microsoft.com/office/powerpoint/2010/main" val="3982394320"/>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Zeposia (ozanimod)</a:t>
            </a:r>
            <a:endParaRPr lang="en-US" dirty="0"/>
          </a:p>
        </p:txBody>
      </p:sp>
      <p:sp>
        <p:nvSpPr>
          <p:cNvPr id="29699" name="Content Placeholder 2"/>
          <p:cNvSpPr>
            <a:spLocks noGrp="1"/>
          </p:cNvSpPr>
          <p:nvPr>
            <p:ph idx="1"/>
          </p:nvPr>
        </p:nvSpPr>
        <p:spPr>
          <a:xfrm>
            <a:off x="-95794" y="1665027"/>
            <a:ext cx="12191999" cy="4439868"/>
          </a:xfrm>
        </p:spPr>
        <p:txBody>
          <a:bodyPr/>
          <a:lstStyle/>
          <a:p>
            <a:r>
              <a:rPr lang="en-US" sz="2200" dirty="0">
                <a:solidFill>
                  <a:srgbClr val="000000"/>
                </a:solidFill>
              </a:rPr>
              <a:t>Most common adverse reactions (incidence ≥4%) were upper respiratory infection, hepatic transaminase elevation, orthostatic hypotension, urinary tract infection, back pain, and hypertension</a:t>
            </a:r>
          </a:p>
          <a:p>
            <a:r>
              <a:rPr lang="en-US" sz="2200" b="0" i="0" dirty="0">
                <a:solidFill>
                  <a:srgbClr val="000000"/>
                </a:solidFill>
                <a:effectLst/>
              </a:rPr>
              <a:t>The FDA approval of Zeposia was based on the randomized, active-controlled Phase 3 SUNBEAM (safety and efficacy of Zeposia versus interferon beta-1a in relapsing multiple sclerosis) and RADIANCE (safety and efficacy of the selective sphingosine 1-phosphate receptor modulator Zeposia in relapsing multiple sclerosis) Part B clinical trials</a:t>
            </a:r>
          </a:p>
          <a:p>
            <a:r>
              <a:rPr lang="en-US" sz="2200" b="0" i="0" dirty="0">
                <a:solidFill>
                  <a:srgbClr val="000000"/>
                </a:solidFill>
                <a:effectLst/>
              </a:rPr>
              <a:t>Both head-to-head trials compared Zeposia to Avonex (interferon beta-1a)</a:t>
            </a:r>
          </a:p>
          <a:p>
            <a:r>
              <a:rPr lang="en-US" sz="2200" i="0" dirty="0">
                <a:solidFill>
                  <a:srgbClr val="000000"/>
                </a:solidFill>
                <a:effectLst/>
              </a:rPr>
              <a:t>SUNBEAM</a:t>
            </a:r>
            <a:r>
              <a:rPr lang="en-US" sz="2200" b="0" i="0" dirty="0">
                <a:solidFill>
                  <a:srgbClr val="000000"/>
                </a:solidFill>
                <a:effectLst/>
              </a:rPr>
              <a:t> was a pivotal, multicenter, randomized, double-blind, double-dummy, active-controlled trial evaluating the efficacy, safety and tolerability of oral Zeposia (0.92 mg, equivalent to 1 mg) against weekly intramuscular Avonex (interferon beta-1a) for at least a 12-month treatment period</a:t>
            </a:r>
          </a:p>
          <a:p>
            <a:endParaRPr lang="en-US" sz="2200" dirty="0"/>
          </a:p>
          <a:p>
            <a:endParaRPr lang="en-US" sz="22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179</a:t>
            </a:fld>
            <a:endParaRPr lang="en-US" dirty="0"/>
          </a:p>
        </p:txBody>
      </p:sp>
    </p:spTree>
    <p:extLst>
      <p:ext uri="{BB962C8B-B14F-4D97-AF65-F5344CB8AC3E}">
        <p14:creationId xmlns:p14="http://schemas.microsoft.com/office/powerpoint/2010/main" val="12148242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1AB9C-5433-4767-9A08-FC949F4A247F}"/>
              </a:ext>
            </a:extLst>
          </p:cNvPr>
          <p:cNvSpPr>
            <a:spLocks noGrp="1"/>
          </p:cNvSpPr>
          <p:nvPr>
            <p:ph type="title"/>
          </p:nvPr>
        </p:nvSpPr>
        <p:spPr>
          <a:xfrm>
            <a:off x="609600" y="304800"/>
            <a:ext cx="11074400" cy="1219200"/>
          </a:xfrm>
        </p:spPr>
        <p:txBody>
          <a:bodyPr/>
          <a:lstStyle/>
          <a:p>
            <a:r>
              <a:rPr lang="en-US" dirty="0"/>
              <a:t>Antidepressants, Other</a:t>
            </a:r>
          </a:p>
        </p:txBody>
      </p:sp>
      <p:sp>
        <p:nvSpPr>
          <p:cNvPr id="4" name="Slide Number Placeholder 3">
            <a:extLst>
              <a:ext uri="{FF2B5EF4-FFF2-40B4-BE49-F238E27FC236}">
                <a16:creationId xmlns:a16="http://schemas.microsoft.com/office/drawing/2014/main" xmlns="" id="{2BC7DAE5-1699-451A-8FE1-B44EB5A51C0B}"/>
              </a:ext>
            </a:extLst>
          </p:cNvPr>
          <p:cNvSpPr>
            <a:spLocks noGrp="1"/>
          </p:cNvSpPr>
          <p:nvPr>
            <p:ph type="sldNum" sz="quarter" idx="4"/>
          </p:nvPr>
        </p:nvSpPr>
        <p:spPr/>
        <p:txBody>
          <a:bodyPr/>
          <a:lstStyle/>
          <a:p>
            <a:fld id="{FF445594-FFE8-4E90-934C-EFF530110A38}" type="slidenum">
              <a:rPr lang="en-US" smtClean="0">
                <a:uFillTx/>
              </a:rPr>
              <a:pPr/>
              <a:t>18</a:t>
            </a:fld>
            <a:endParaRPr lang="en-US" dirty="0">
              <a:uFillTx/>
            </a:endParaRPr>
          </a:p>
        </p:txBody>
      </p:sp>
      <p:sp>
        <p:nvSpPr>
          <p:cNvPr id="5" name="Footer Placeholder 4">
            <a:extLst>
              <a:ext uri="{FF2B5EF4-FFF2-40B4-BE49-F238E27FC236}">
                <a16:creationId xmlns:a16="http://schemas.microsoft.com/office/drawing/2014/main" xmlns="" id="{98EC5D14-7691-4473-8EAD-9EEEC5A36885}"/>
              </a:ext>
            </a:extLst>
          </p:cNvPr>
          <p:cNvSpPr>
            <a:spLocks noGrp="1"/>
          </p:cNvSpPr>
          <p:nvPr>
            <p:ph type="ftr" sz="quarter" idx="3"/>
          </p:nvPr>
        </p:nvSpPr>
        <p:spPr>
          <a:xfrm>
            <a:off x="-244598" y="6172200"/>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9" name="Rectangle 1">
            <a:extLst>
              <a:ext uri="{FF2B5EF4-FFF2-40B4-BE49-F238E27FC236}">
                <a16:creationId xmlns:a16="http://schemas.microsoft.com/office/drawing/2014/main" xmlns="" id="{0451BA8F-CCF3-4883-9617-0136F3B6C6E7}"/>
              </a:ext>
            </a:extLst>
          </p:cNvPr>
          <p:cNvSpPr>
            <a:spLocks noChangeArrowheads="1"/>
          </p:cNvSpPr>
          <p:nvPr/>
        </p:nvSpPr>
        <p:spPr bwMode="auto">
          <a:xfrm>
            <a:off x="1595438" y="36998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xmlns="" id="{5B618CEA-DF47-459C-A909-F023928B344C}"/>
              </a:ext>
            </a:extLst>
          </p:cNvPr>
          <p:cNvSpPr>
            <a:spLocks noChangeArrowheads="1"/>
          </p:cNvSpPr>
          <p:nvPr/>
        </p:nvSpPr>
        <p:spPr bwMode="auto">
          <a:xfrm>
            <a:off x="3668713"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6">
            <a:extLst>
              <a:ext uri="{FF2B5EF4-FFF2-40B4-BE49-F238E27FC236}">
                <a16:creationId xmlns:a16="http://schemas.microsoft.com/office/drawing/2014/main" xmlns="" id="{7CCD1DE2-3298-4FAF-89F7-031363251758}"/>
              </a:ext>
            </a:extLst>
          </p:cNvPr>
          <p:cNvGraphicFramePr>
            <a:graphicFrameLocks noGrp="1"/>
          </p:cNvGraphicFramePr>
          <p:nvPr>
            <p:ph idx="1"/>
            <p:extLst>
              <p:ext uri="{D42A27DB-BD31-4B8C-83A1-F6EECF244321}">
                <p14:modId xmlns:p14="http://schemas.microsoft.com/office/powerpoint/2010/main" val="1407154297"/>
              </p:ext>
            </p:extLst>
          </p:nvPr>
        </p:nvGraphicFramePr>
        <p:xfrm>
          <a:off x="508000" y="1505934"/>
          <a:ext cx="11175999" cy="4535483"/>
        </p:xfrm>
        <a:graphic>
          <a:graphicData uri="http://schemas.openxmlformats.org/drawingml/2006/table">
            <a:tbl>
              <a:tblPr>
                <a:tableStyleId>{5C22544A-7EE6-4342-B048-85BDC9FD1C3A}</a:tableStyleId>
              </a:tblPr>
              <a:tblGrid>
                <a:gridCol w="1972599">
                  <a:extLst>
                    <a:ext uri="{9D8B030D-6E8A-4147-A177-3AD203B41FA5}">
                      <a16:colId xmlns:a16="http://schemas.microsoft.com/office/drawing/2014/main" xmlns="" val="1454389047"/>
                    </a:ext>
                  </a:extLst>
                </a:gridCol>
                <a:gridCol w="1528140">
                  <a:extLst>
                    <a:ext uri="{9D8B030D-6E8A-4147-A177-3AD203B41FA5}">
                      <a16:colId xmlns:a16="http://schemas.microsoft.com/office/drawing/2014/main" xmlns="" val="76589646"/>
                    </a:ext>
                  </a:extLst>
                </a:gridCol>
                <a:gridCol w="1608290">
                  <a:extLst>
                    <a:ext uri="{9D8B030D-6E8A-4147-A177-3AD203B41FA5}">
                      <a16:colId xmlns:a16="http://schemas.microsoft.com/office/drawing/2014/main" xmlns="" val="1810256583"/>
                    </a:ext>
                  </a:extLst>
                </a:gridCol>
                <a:gridCol w="1293222">
                  <a:extLst>
                    <a:ext uri="{9D8B030D-6E8A-4147-A177-3AD203B41FA5}">
                      <a16:colId xmlns:a16="http://schemas.microsoft.com/office/drawing/2014/main" xmlns="" val="2552907648"/>
                    </a:ext>
                  </a:extLst>
                </a:gridCol>
                <a:gridCol w="1123406">
                  <a:extLst>
                    <a:ext uri="{9D8B030D-6E8A-4147-A177-3AD203B41FA5}">
                      <a16:colId xmlns:a16="http://schemas.microsoft.com/office/drawing/2014/main" xmlns="" val="1172541369"/>
                    </a:ext>
                  </a:extLst>
                </a:gridCol>
                <a:gridCol w="1319349">
                  <a:extLst>
                    <a:ext uri="{9D8B030D-6E8A-4147-A177-3AD203B41FA5}">
                      <a16:colId xmlns:a16="http://schemas.microsoft.com/office/drawing/2014/main" xmlns="" val="3205422438"/>
                    </a:ext>
                  </a:extLst>
                </a:gridCol>
                <a:gridCol w="2330993">
                  <a:extLst>
                    <a:ext uri="{9D8B030D-6E8A-4147-A177-3AD203B41FA5}">
                      <a16:colId xmlns:a16="http://schemas.microsoft.com/office/drawing/2014/main" xmlns="" val="670778567"/>
                    </a:ext>
                  </a:extLst>
                </a:gridCol>
              </a:tblGrid>
              <a:tr h="316429">
                <a:tc>
                  <a:txBody>
                    <a:bodyPr/>
                    <a:lstStyle/>
                    <a:p>
                      <a:pPr marL="0" marR="0">
                        <a:spcBef>
                          <a:spcPts val="200"/>
                        </a:spcBef>
                        <a:spcAft>
                          <a:spcPts val="200"/>
                        </a:spcAft>
                      </a:pPr>
                      <a:r>
                        <a:rPr lang="en-US" sz="1400" dirty="0">
                          <a:solidFill>
                            <a:srgbClr val="000000"/>
                          </a:solidFill>
                          <a:effectLst/>
                        </a:rPr>
                        <a:t>nefazodone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solidFill>
                            <a:srgbClr val="000000"/>
                          </a:solidFill>
                          <a:effectLst/>
                        </a:rPr>
                        <a:t>Teva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1468885589"/>
                  </a:ext>
                </a:extLst>
              </a:tr>
              <a:tr h="949287">
                <a:tc>
                  <a:txBody>
                    <a:bodyPr/>
                    <a:lstStyle/>
                    <a:p>
                      <a:pPr marL="0" marR="0">
                        <a:spcBef>
                          <a:spcPts val="200"/>
                        </a:spcBef>
                        <a:spcAft>
                          <a:spcPts val="200"/>
                        </a:spcAft>
                      </a:pPr>
                      <a:r>
                        <a:rPr lang="en-US" sz="1400" dirty="0">
                          <a:solidFill>
                            <a:srgbClr val="000000"/>
                          </a:solidFill>
                          <a:effectLst/>
                        </a:rPr>
                        <a:t>phenelzine </a:t>
                      </a:r>
                    </a:p>
                    <a:p>
                      <a:pPr marL="0" marR="0">
                        <a:spcBef>
                          <a:spcPts val="200"/>
                        </a:spcBef>
                        <a:spcAft>
                          <a:spcPts val="200"/>
                        </a:spcAft>
                      </a:pPr>
                      <a:r>
                        <a:rPr lang="en-US" sz="1400" dirty="0">
                          <a:solidFill>
                            <a:srgbClr val="000000"/>
                          </a:solidFill>
                          <a:effectLst/>
                        </a:rPr>
                        <a:t>(Nardil®)</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solidFill>
                            <a:srgbClr val="000000"/>
                          </a:solidFill>
                          <a:effectLst/>
                        </a:rPr>
                        <a:t>generic, Pfizer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X</a:t>
                      </a:r>
                      <a:br>
                        <a:rPr lang="en-US" sz="1400" dirty="0">
                          <a:solidFill>
                            <a:srgbClr val="000000"/>
                          </a:solidFill>
                          <a:effectLst/>
                        </a:rPr>
                      </a:br>
                      <a:r>
                        <a:rPr lang="en-US" sz="1400" dirty="0">
                          <a:solidFill>
                            <a:srgbClr val="000000"/>
                          </a:solidFill>
                          <a:effectLst/>
                        </a:rPr>
                        <a:t>2</a:t>
                      </a:r>
                      <a:r>
                        <a:rPr lang="en-US" sz="1400" baseline="30000" dirty="0">
                          <a:solidFill>
                            <a:srgbClr val="000000"/>
                          </a:solidFill>
                          <a:effectLst/>
                        </a:rPr>
                        <a:t>nd</a:t>
                      </a:r>
                      <a:r>
                        <a:rPr lang="en-US" sz="1400" dirty="0">
                          <a:solidFill>
                            <a:srgbClr val="000000"/>
                          </a:solidFill>
                          <a:effectLst/>
                        </a:rPr>
                        <a:t> line therapy</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1037059667"/>
                  </a:ext>
                </a:extLst>
              </a:tr>
              <a:tr h="738335">
                <a:tc>
                  <a:txBody>
                    <a:bodyPr/>
                    <a:lstStyle/>
                    <a:p>
                      <a:pPr marL="0" marR="0">
                        <a:spcBef>
                          <a:spcPts val="200"/>
                        </a:spcBef>
                        <a:spcAft>
                          <a:spcPts val="200"/>
                        </a:spcAft>
                      </a:pPr>
                      <a:r>
                        <a:rPr lang="en-US" sz="1400" dirty="0">
                          <a:solidFill>
                            <a:srgbClr val="000000"/>
                          </a:solidFill>
                          <a:effectLst/>
                        </a:rPr>
                        <a:t>selegiline </a:t>
                      </a:r>
                    </a:p>
                    <a:p>
                      <a:pPr marL="0" marR="0">
                        <a:spcBef>
                          <a:spcPts val="200"/>
                        </a:spcBef>
                        <a:spcAft>
                          <a:spcPts val="200"/>
                        </a:spcAft>
                      </a:pPr>
                      <a:r>
                        <a:rPr lang="en-US" sz="1400" dirty="0">
                          <a:solidFill>
                            <a:srgbClr val="000000"/>
                          </a:solidFill>
                          <a:effectLst/>
                        </a:rPr>
                        <a:t>(Emsam®)</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solidFill>
                            <a:srgbClr val="000000"/>
                          </a:solidFill>
                          <a:effectLst/>
                        </a:rPr>
                        <a:t>Mylan Specialty</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3744438578"/>
                  </a:ext>
                </a:extLst>
              </a:tr>
              <a:tr h="949287">
                <a:tc>
                  <a:txBody>
                    <a:bodyPr/>
                    <a:lstStyle/>
                    <a:p>
                      <a:pPr marL="0" marR="0">
                        <a:spcBef>
                          <a:spcPts val="200"/>
                        </a:spcBef>
                        <a:spcAft>
                          <a:spcPts val="200"/>
                        </a:spcAft>
                      </a:pPr>
                      <a:r>
                        <a:rPr lang="en-US" sz="1400" dirty="0">
                          <a:solidFill>
                            <a:srgbClr val="000000"/>
                          </a:solidFill>
                          <a:effectLst/>
                        </a:rPr>
                        <a:t>tranylcypromine (Parnate®)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solidFill>
                            <a:srgbClr val="000000"/>
                          </a:solidFill>
                          <a:effectLst/>
                        </a:rPr>
                        <a:t>generic, Concordia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X</a:t>
                      </a:r>
                      <a:br>
                        <a:rPr lang="en-US" sz="1400" dirty="0">
                          <a:solidFill>
                            <a:srgbClr val="000000"/>
                          </a:solidFill>
                          <a:effectLst/>
                        </a:rPr>
                      </a:br>
                      <a:r>
                        <a:rPr lang="en-US" sz="1400" dirty="0">
                          <a:solidFill>
                            <a:srgbClr val="000000"/>
                          </a:solidFill>
                          <a:effectLst/>
                        </a:rPr>
                        <a:t>2</a:t>
                      </a:r>
                      <a:r>
                        <a:rPr lang="en-US" sz="1400" baseline="30000" dirty="0">
                          <a:solidFill>
                            <a:srgbClr val="000000"/>
                          </a:solidFill>
                          <a:effectLst/>
                        </a:rPr>
                        <a:t>nd</a:t>
                      </a:r>
                      <a:r>
                        <a:rPr lang="en-US" sz="1400" dirty="0">
                          <a:solidFill>
                            <a:srgbClr val="000000"/>
                          </a:solidFill>
                          <a:effectLst/>
                        </a:rPr>
                        <a:t> line therapy</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458569788"/>
                  </a:ext>
                </a:extLst>
              </a:tr>
              <a:tr h="316429">
                <a:tc>
                  <a:txBody>
                    <a:bodyPr/>
                    <a:lstStyle/>
                    <a:p>
                      <a:pPr marL="0" marR="0">
                        <a:spcBef>
                          <a:spcPts val="200"/>
                        </a:spcBef>
                        <a:spcAft>
                          <a:spcPts val="200"/>
                        </a:spcAft>
                      </a:pPr>
                      <a:r>
                        <a:rPr lang="en-US" sz="1400" dirty="0">
                          <a:solidFill>
                            <a:srgbClr val="000000"/>
                          </a:solidFill>
                          <a:effectLst/>
                        </a:rPr>
                        <a:t>trazodone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solidFill>
                            <a:srgbClr val="000000"/>
                          </a:solidFill>
                          <a:effectLst/>
                        </a:rPr>
                        <a:t>generic</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2997635736"/>
                  </a:ext>
                </a:extLst>
              </a:tr>
              <a:tr h="316429">
                <a:tc>
                  <a:txBody>
                    <a:bodyPr/>
                    <a:lstStyle/>
                    <a:p>
                      <a:pPr marL="0" marR="0">
                        <a:spcBef>
                          <a:spcPts val="200"/>
                        </a:spcBef>
                        <a:spcAft>
                          <a:spcPts val="200"/>
                        </a:spcAft>
                      </a:pPr>
                      <a:r>
                        <a:rPr lang="en-US" sz="1400" dirty="0">
                          <a:solidFill>
                            <a:srgbClr val="000000"/>
                          </a:solidFill>
                          <a:effectLst/>
                        </a:rPr>
                        <a:t>venlafaxine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solidFill>
                            <a:srgbClr val="000000"/>
                          </a:solidFill>
                          <a:effectLst/>
                        </a:rPr>
                        <a:t>generic</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2897498474"/>
                  </a:ext>
                </a:extLst>
              </a:tr>
              <a:tr h="949287">
                <a:tc>
                  <a:txBody>
                    <a:bodyPr/>
                    <a:lstStyle/>
                    <a:p>
                      <a:pPr marL="0" marR="0">
                        <a:spcBef>
                          <a:spcPts val="200"/>
                        </a:spcBef>
                        <a:spcAft>
                          <a:spcPts val="200"/>
                        </a:spcAft>
                      </a:pPr>
                      <a:r>
                        <a:rPr lang="en-US" sz="1400" dirty="0">
                          <a:solidFill>
                            <a:srgbClr val="000000"/>
                          </a:solidFill>
                          <a:effectLst/>
                        </a:rPr>
                        <a:t>venlafaxine ER capsule </a:t>
                      </a:r>
                      <a:br>
                        <a:rPr lang="en-US" sz="1400" dirty="0">
                          <a:solidFill>
                            <a:srgbClr val="000000"/>
                          </a:solidFill>
                          <a:effectLst/>
                        </a:rPr>
                      </a:br>
                      <a:r>
                        <a:rPr lang="en-US" sz="1400" dirty="0">
                          <a:solidFill>
                            <a:srgbClr val="000000"/>
                          </a:solidFill>
                          <a:effectLst/>
                        </a:rPr>
                        <a:t>(Effexor XR®)</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400" dirty="0">
                          <a:solidFill>
                            <a:srgbClr val="000000"/>
                          </a:solidFill>
                          <a:effectLst/>
                        </a:rPr>
                        <a:t>generic, Wyeth/Pfizer</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665567071"/>
                  </a:ext>
                </a:extLst>
              </a:tr>
            </a:tbl>
          </a:graphicData>
        </a:graphic>
      </p:graphicFrame>
      <p:sp>
        <p:nvSpPr>
          <p:cNvPr id="8" name="Rectangle 1">
            <a:extLst>
              <a:ext uri="{FF2B5EF4-FFF2-40B4-BE49-F238E27FC236}">
                <a16:creationId xmlns:a16="http://schemas.microsoft.com/office/drawing/2014/main" xmlns="" id="{E804CB29-F11E-4B16-A1EC-39FC739BECEE}"/>
              </a:ext>
            </a:extLst>
          </p:cNvPr>
          <p:cNvSpPr>
            <a:spLocks noChangeArrowheads="1"/>
          </p:cNvSpPr>
          <p:nvPr/>
        </p:nvSpPr>
        <p:spPr bwMode="auto">
          <a:xfrm rot="16200000">
            <a:off x="1626360" y="2200170"/>
            <a:ext cx="187171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xmlns="" id="{84017A6A-CD6C-419A-9F44-F68A0E2A01CB}"/>
              </a:ext>
            </a:extLst>
          </p:cNvPr>
          <p:cNvSpPr>
            <a:spLocks noChangeArrowheads="1"/>
          </p:cNvSpPr>
          <p:nvPr/>
        </p:nvSpPr>
        <p:spPr bwMode="auto">
          <a:xfrm rot="16200000">
            <a:off x="1626360" y="2307847"/>
            <a:ext cx="187171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Nefazodone [package insert]. Sellersville, PA; Teva; </a:t>
            </a:r>
            <a:r>
              <a:rPr kumimoji="0" lang="en-US" altLang="en-US" sz="800" b="0" i="0" u="none" strike="noStrike" cap="none" normalizeH="0" baseline="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January 2016</a:t>
            </a:r>
            <a:r>
              <a:rPr kumimoji="0" lang="en-US" altLang="en-US" sz="8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September 2015</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Nardil [package insert]. New York, NY; Pfizer; August 2018.</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[iii]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Emsam [package insert]. Morgantown, WV; Mylan; July 2017.</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[iv]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Parnate [package insert]. St. Michael, Barbados; Concordia; </a:t>
            </a:r>
            <a:r>
              <a:rPr kumimoji="0" lang="en-US" altLang="en-US" sz="800" b="0" i="0" u="none" strike="noStrike" cap="none" normalizeH="0" baseline="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May </a:t>
            </a:r>
            <a:r>
              <a:rPr kumimoji="0" lang="en-US" altLang="en-US" sz="8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September </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2019.</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Trazodone [package insert]. Weston, FL; Apotex; November 2018.</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[vi]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Venlafaxine [package insert]. Rockford, IL; Mylan; January 2019.</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8"/>
              </a:rPr>
              <a:t>[vii]</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Effexor XR [package insert]. Philadelphia, PA; Wyeth; December 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599928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Zeposia (ozanimod)</a:t>
            </a:r>
            <a:endParaRPr lang="en-US" dirty="0"/>
          </a:p>
        </p:txBody>
      </p:sp>
      <p:sp>
        <p:nvSpPr>
          <p:cNvPr id="29699" name="Content Placeholder 2"/>
          <p:cNvSpPr>
            <a:spLocks noGrp="1"/>
          </p:cNvSpPr>
          <p:nvPr>
            <p:ph idx="1"/>
          </p:nvPr>
        </p:nvSpPr>
        <p:spPr>
          <a:xfrm>
            <a:off x="233916" y="1719618"/>
            <a:ext cx="11862289" cy="4589742"/>
          </a:xfrm>
        </p:spPr>
        <p:txBody>
          <a:bodyPr/>
          <a:lstStyle/>
          <a:p>
            <a:r>
              <a:rPr lang="en-US" sz="2200" b="0" i="0" dirty="0">
                <a:solidFill>
                  <a:srgbClr val="000000"/>
                </a:solidFill>
                <a:effectLst/>
              </a:rPr>
              <a:t>The study included 1,346 people with RMS across 152 sites in 20 countries</a:t>
            </a:r>
          </a:p>
          <a:p>
            <a:r>
              <a:rPr lang="en-US" sz="2200" b="0" i="0" dirty="0">
                <a:solidFill>
                  <a:srgbClr val="000000"/>
                </a:solidFill>
                <a:effectLst/>
              </a:rPr>
              <a:t>The primary endpoint was annualized relapse rates (ARR) during the treatment period</a:t>
            </a:r>
            <a:endParaRPr lang="en-US" sz="2200" dirty="0">
              <a:solidFill>
                <a:srgbClr val="000000"/>
              </a:solidFill>
            </a:endParaRPr>
          </a:p>
          <a:p>
            <a:r>
              <a:rPr lang="en-US" sz="2200" i="0" dirty="0">
                <a:solidFill>
                  <a:srgbClr val="000000"/>
                </a:solidFill>
                <a:effectLst/>
              </a:rPr>
              <a:t>RADIANCE</a:t>
            </a:r>
            <a:r>
              <a:rPr lang="en-US" sz="2200" b="0" i="0" dirty="0">
                <a:solidFill>
                  <a:srgbClr val="000000"/>
                </a:solidFill>
                <a:effectLst/>
              </a:rPr>
              <a:t> Part B was a pivotal, multicenter, randomized, double-blind, double-dummy, active-controlled trial evaluating the efficacy, safety and tolerability of oral Zeposia (0.92 mg, equivalent to 1 mg) against weekly intramuscular Avonex (interferon beta-1a) over a 24-month treatment period</a:t>
            </a:r>
          </a:p>
          <a:p>
            <a:r>
              <a:rPr lang="en-US" sz="2200" b="0" i="0" dirty="0">
                <a:solidFill>
                  <a:srgbClr val="000000"/>
                </a:solidFill>
                <a:effectLst/>
              </a:rPr>
              <a:t>The study included 1,320 people with RMS across 150 sites in 21 countries. </a:t>
            </a:r>
          </a:p>
          <a:p>
            <a:r>
              <a:rPr lang="en-US" sz="2200" b="0" i="0" dirty="0">
                <a:solidFill>
                  <a:srgbClr val="000000"/>
                </a:solidFill>
                <a:effectLst/>
              </a:rPr>
              <a:t>The primary endpoint of the trial was ARR over 24 months</a:t>
            </a:r>
          </a:p>
          <a:p>
            <a:pPr algn="l">
              <a:buFont typeface="Arial" panose="020B0604020202020204" pitchFamily="34" charset="0"/>
              <a:buChar char="•"/>
            </a:pPr>
            <a:r>
              <a:rPr lang="en-US" sz="2200" b="0" i="0" dirty="0">
                <a:solidFill>
                  <a:srgbClr val="000000"/>
                </a:solidFill>
                <a:effectLst/>
              </a:rPr>
              <a:t>Zeposia demonstrated a relative reduction in ARR versus Avonex of 48% through one year and 38% at two years, respectively</a:t>
            </a:r>
          </a:p>
          <a:p>
            <a:pPr marL="0" indent="0">
              <a:buNone/>
            </a:pPr>
            <a:endParaRPr lang="en-US" sz="22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180</a:t>
            </a:fld>
            <a:endParaRPr lang="en-US" dirty="0"/>
          </a:p>
        </p:txBody>
      </p:sp>
    </p:spTree>
    <p:extLst>
      <p:ext uri="{BB962C8B-B14F-4D97-AF65-F5344CB8AC3E}">
        <p14:creationId xmlns:p14="http://schemas.microsoft.com/office/powerpoint/2010/main" val="42690763"/>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solidFill>
                  <a:schemeClr val="accent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Zeposia (ozanimod)</a:t>
            </a:r>
            <a:endParaRPr lang="en-US" dirty="0"/>
          </a:p>
        </p:txBody>
      </p:sp>
      <p:sp>
        <p:nvSpPr>
          <p:cNvPr id="29699" name="Content Placeholder 2"/>
          <p:cNvSpPr>
            <a:spLocks noGrp="1"/>
          </p:cNvSpPr>
          <p:nvPr>
            <p:ph idx="1"/>
          </p:nvPr>
        </p:nvSpPr>
        <p:spPr>
          <a:xfrm>
            <a:off x="202019" y="1801504"/>
            <a:ext cx="11894186" cy="4507856"/>
          </a:xfrm>
        </p:spPr>
        <p:txBody>
          <a:bodyPr/>
          <a:lstStyle/>
          <a:p>
            <a:r>
              <a:rPr lang="en-US" sz="2200" b="0" i="0" dirty="0">
                <a:solidFill>
                  <a:srgbClr val="000000"/>
                </a:solidFill>
                <a:effectLst/>
              </a:rPr>
              <a:t>At one year, treatment with Zeposia reduced the number of T1-weighted gadolinium-enhanced (GdE) brain lesions more than Avonex (0.16 vs 0.43), a relative reduction of 63%, and reduced the number of new or enlarging T2 lesions (1.47 vs. 2.84), a relative reduction of 48%</a:t>
            </a:r>
          </a:p>
          <a:p>
            <a:r>
              <a:rPr lang="en-US" sz="2200" b="0" i="0" dirty="0">
                <a:solidFill>
                  <a:srgbClr val="000000"/>
                </a:solidFill>
                <a:effectLst/>
              </a:rPr>
              <a:t>At two years, treatment with Zeposia reduced the number of T1-weighted gadolinium-enhanced (GdE) brain lesions more than Avonex (0.18 vs 0.37), a relative reduction of 53%</a:t>
            </a:r>
          </a:p>
          <a:p>
            <a:pPr algn="l">
              <a:buFont typeface="Arial" panose="020B0604020202020204" pitchFamily="34" charset="0"/>
              <a:buChar char="•"/>
            </a:pPr>
            <a:r>
              <a:rPr lang="en-US" sz="2200" b="0" i="0" dirty="0">
                <a:solidFill>
                  <a:srgbClr val="000000"/>
                </a:solidFill>
                <a:effectLst/>
              </a:rPr>
              <a:t>Zeposia also reduced the number of new or enlarging T2 lesions vs Avonex (1.84 vs 3.18), a relative reduction of 42%</a:t>
            </a:r>
          </a:p>
          <a:p>
            <a:pPr algn="l"/>
            <a:r>
              <a:rPr lang="en-US" sz="2200" b="0" i="0" dirty="0">
                <a:solidFill>
                  <a:srgbClr val="000000"/>
                </a:solidFill>
                <a:effectLst/>
              </a:rPr>
              <a:t>There was no statistically significant difference in the three-month and six-month confirmed disability progression between ZEPOSIA- and AVONEX- treated patients over two years</a:t>
            </a:r>
          </a:p>
          <a:p>
            <a:endParaRPr lang="en-US" sz="2200" dirty="0"/>
          </a:p>
          <a:p>
            <a:endParaRPr lang="en-US" sz="2200" dirty="0"/>
          </a:p>
          <a:p>
            <a:endParaRPr lang="en-US" sz="2400" dirty="0"/>
          </a:p>
          <a:p>
            <a:endParaRPr lang="en-US" sz="2400" dirty="0"/>
          </a:p>
          <a:p>
            <a:endParaRPr lang="en-US" sz="2400" dirty="0"/>
          </a:p>
          <a:p>
            <a:pPr lvl="1"/>
            <a:endParaRPr lang="en-US" sz="2400"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5" name="Slide Number Placeholder 4"/>
          <p:cNvSpPr>
            <a:spLocks noGrp="1"/>
          </p:cNvSpPr>
          <p:nvPr>
            <p:ph type="sldNum" sz="quarter" idx="4"/>
          </p:nvPr>
        </p:nvSpPr>
        <p:spPr/>
        <p:txBody>
          <a:bodyPr/>
          <a:lstStyle/>
          <a:p>
            <a:fld id="{FF445594-FFE8-4E90-934C-EFF530110A38}" type="slidenum">
              <a:rPr lang="en-US" smtClean="0"/>
              <a:t>181</a:t>
            </a:fld>
            <a:endParaRPr lang="en-US" dirty="0"/>
          </a:p>
        </p:txBody>
      </p:sp>
    </p:spTree>
    <p:extLst>
      <p:ext uri="{BB962C8B-B14F-4D97-AF65-F5344CB8AC3E}">
        <p14:creationId xmlns:p14="http://schemas.microsoft.com/office/powerpoint/2010/main" val="4073218816"/>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0"/>
              </a:spcBef>
            </a:pPr>
            <a:r>
              <a:rPr lang="en-US" sz="4000" dirty="0">
                <a:latin typeface="Calibri" panose="020F0502020204030204" pitchFamily="34" charset="0"/>
                <a:ea typeface="Times New Roman" panose="02020603050405020304" pitchFamily="18" charset="0"/>
                <a:cs typeface="Times New Roman" panose="02020603050405020304" pitchFamily="18" charset="0"/>
              </a:rPr>
              <a:t>Review of </a:t>
            </a:r>
            <a:r>
              <a:rPr lang="en-US" sz="4000" dirty="0">
                <a:latin typeface="Calibri" panose="020F0502020204030204" pitchFamily="34" charset="0"/>
                <a:ea typeface="Times New Roman" panose="02020603050405020304" pitchFamily="18" charset="0"/>
                <a:cs typeface="Times New Roman" panose="02020603050405020304" pitchFamily="18" charset="0"/>
              </a:rPr>
              <a:t>Studies and Guidelines Comparing </a:t>
            </a:r>
            <a:r>
              <a:rPr lang="en-US" sz="4000" dirty="0">
                <a:latin typeface="Calibri" panose="020F0502020204030204" pitchFamily="34" charset="0"/>
                <a:ea typeface="Times New Roman" panose="02020603050405020304" pitchFamily="18" charset="0"/>
                <a:cs typeface="Times New Roman" panose="02020603050405020304" pitchFamily="18" charset="0"/>
              </a:rPr>
              <a:t>HIV Single Tablet </a:t>
            </a:r>
            <a:r>
              <a:rPr lang="en-US" sz="4000" dirty="0">
                <a:latin typeface="Calibri" panose="020F0502020204030204" pitchFamily="34" charset="0"/>
                <a:ea typeface="Times New Roman" panose="02020603050405020304" pitchFamily="18" charset="0"/>
                <a:cs typeface="Times New Roman" panose="02020603050405020304" pitchFamily="18" charset="0"/>
              </a:rPr>
              <a:t>Daily Regimens (STR) to </a:t>
            </a:r>
            <a:r>
              <a:rPr lang="en-US" sz="4000" dirty="0">
                <a:latin typeface="Calibri" panose="020F0502020204030204" pitchFamily="34" charset="0"/>
                <a:ea typeface="Times New Roman" panose="02020603050405020304" pitchFamily="18" charset="0"/>
                <a:cs typeface="Times New Roman" panose="02020603050405020304" pitchFamily="18" charset="0"/>
              </a:rPr>
              <a:t>Multiple Tablet </a:t>
            </a:r>
            <a:r>
              <a:rPr lang="en-US" sz="4000" dirty="0">
                <a:latin typeface="Calibri" panose="020F0502020204030204" pitchFamily="34" charset="0"/>
                <a:ea typeface="Times New Roman" panose="02020603050405020304" pitchFamily="18" charset="0"/>
                <a:cs typeface="Times New Roman" panose="02020603050405020304" pitchFamily="18" charset="0"/>
              </a:rPr>
              <a:t>Daily Regimens (MTR)</a:t>
            </a:r>
            <a:endParaRPr lang="en-US" sz="4000" dirty="0">
              <a:latin typeface="Times New Roman" panose="02020603050405020304" pitchFamily="18" charset="0"/>
              <a:ea typeface="Times New Roman" panose="02020603050405020304" pitchFamily="18" charset="0"/>
            </a:endParaRPr>
          </a:p>
        </p:txBody>
      </p:sp>
      <p:sp>
        <p:nvSpPr>
          <p:cNvPr id="3" name="Subtitle 2"/>
          <p:cNvSpPr>
            <a:spLocks noGrp="1"/>
          </p:cNvSpPr>
          <p:nvPr>
            <p:ph type="subTitle" idx="1"/>
          </p:nvPr>
        </p:nvSpPr>
        <p:spPr/>
        <p:txBody>
          <a:bodyPr/>
          <a:lstStyle/>
          <a:p>
            <a:endParaRPr lang="en-US" dirty="0" smtClean="0"/>
          </a:p>
          <a:p>
            <a:r>
              <a:rPr lang="en-US" dirty="0" smtClean="0"/>
              <a:t>Hind </a:t>
            </a:r>
            <a:r>
              <a:rPr lang="en-US" dirty="0" err="1"/>
              <a:t>Douiki</a:t>
            </a:r>
            <a:r>
              <a:rPr lang="en-US" dirty="0"/>
              <a:t>, </a:t>
            </a:r>
            <a:r>
              <a:rPr lang="en-US" dirty="0" err="1"/>
              <a:t>PharmD</a:t>
            </a:r>
            <a:r>
              <a:rPr lang="en-US" dirty="0"/>
              <a:t>, Magellan</a:t>
            </a:r>
          </a:p>
        </p:txBody>
      </p:sp>
    </p:spTree>
    <p:extLst>
      <p:ext uri="{BB962C8B-B14F-4D97-AF65-F5344CB8AC3E}">
        <p14:creationId xmlns:p14="http://schemas.microsoft.com/office/powerpoint/2010/main" val="356202413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CB4DCD-46D2-1849-B7F7-DA3B1874F511}"/>
              </a:ext>
            </a:extLst>
          </p:cNvPr>
          <p:cNvSpPr>
            <a:spLocks noGrp="1"/>
          </p:cNvSpPr>
          <p:nvPr>
            <p:ph type="title"/>
          </p:nvPr>
        </p:nvSpPr>
        <p:spPr/>
        <p:txBody>
          <a:bodyPr lIns="91438" tIns="45719" rIns="91438" bIns="45719"/>
          <a:lstStyle/>
          <a:p>
            <a:pPr algn="ctr"/>
            <a:r>
              <a:rPr lang="en-US" dirty="0" smtClean="0"/>
              <a:t>P&amp;T Request Related to Antiretroviral Class</a:t>
            </a:r>
            <a:endParaRPr lang="en-US" dirty="0"/>
          </a:p>
        </p:txBody>
      </p:sp>
      <p:sp>
        <p:nvSpPr>
          <p:cNvPr id="3" name="Content Placeholder 2">
            <a:extLst>
              <a:ext uri="{FF2B5EF4-FFF2-40B4-BE49-F238E27FC236}">
                <a16:creationId xmlns="" xmlns:a16="http://schemas.microsoft.com/office/drawing/2014/main" id="{DA160238-4CF6-6848-B76E-D51BF205689D}"/>
              </a:ext>
            </a:extLst>
          </p:cNvPr>
          <p:cNvSpPr>
            <a:spLocks noGrp="1"/>
          </p:cNvSpPr>
          <p:nvPr>
            <p:ph idx="1"/>
          </p:nvPr>
        </p:nvSpPr>
        <p:spPr>
          <a:xfrm>
            <a:off x="609600" y="1600200"/>
            <a:ext cx="10972800" cy="4322763"/>
          </a:xfrm>
        </p:spPr>
        <p:txBody>
          <a:bodyPr lIns="91438" tIns="45719" rIns="91438" bIns="45719"/>
          <a:lstStyle/>
          <a:p>
            <a:r>
              <a:rPr lang="en-US" sz="2400" dirty="0">
                <a:solidFill>
                  <a:srgbClr val="040404"/>
                </a:solidFill>
              </a:rPr>
              <a:t>Studies have been submitted suggesting </a:t>
            </a:r>
            <a:r>
              <a:rPr lang="en-US" sz="2400" dirty="0">
                <a:solidFill>
                  <a:srgbClr val="040404"/>
                </a:solidFill>
              </a:rPr>
              <a:t>antiretroviral single tablet </a:t>
            </a:r>
            <a:r>
              <a:rPr lang="en-US" sz="2400" dirty="0">
                <a:solidFill>
                  <a:srgbClr val="040404"/>
                </a:solidFill>
              </a:rPr>
              <a:t>d</a:t>
            </a:r>
            <a:r>
              <a:rPr lang="en-US" sz="2400" dirty="0">
                <a:solidFill>
                  <a:srgbClr val="040404"/>
                </a:solidFill>
              </a:rPr>
              <a:t>aily </a:t>
            </a:r>
            <a:r>
              <a:rPr lang="en-US" sz="2400" dirty="0">
                <a:solidFill>
                  <a:srgbClr val="040404"/>
                </a:solidFill>
              </a:rPr>
              <a:t>r</a:t>
            </a:r>
            <a:r>
              <a:rPr lang="en-US" sz="2400" dirty="0">
                <a:solidFill>
                  <a:srgbClr val="040404"/>
                </a:solidFill>
              </a:rPr>
              <a:t>egimens </a:t>
            </a:r>
            <a:r>
              <a:rPr lang="en-US" sz="2400" dirty="0">
                <a:solidFill>
                  <a:srgbClr val="040404"/>
                </a:solidFill>
              </a:rPr>
              <a:t>(STRs) positively correlate with improved medication adherence and viral </a:t>
            </a:r>
            <a:r>
              <a:rPr lang="en-US" sz="2400" dirty="0">
                <a:solidFill>
                  <a:srgbClr val="040404"/>
                </a:solidFill>
              </a:rPr>
              <a:t>suppression </a:t>
            </a:r>
            <a:endParaRPr lang="en-US" sz="2400" dirty="0">
              <a:solidFill>
                <a:srgbClr val="040404"/>
              </a:solidFill>
            </a:endParaRPr>
          </a:p>
          <a:p>
            <a:r>
              <a:rPr lang="en-US" sz="2400" dirty="0">
                <a:solidFill>
                  <a:srgbClr val="040404"/>
                </a:solidFill>
              </a:rPr>
              <a:t>A request has been submitted to AHCCCS to change the PDL status of STRs to open </a:t>
            </a:r>
            <a:r>
              <a:rPr lang="en-US" sz="2400" dirty="0">
                <a:solidFill>
                  <a:srgbClr val="040404"/>
                </a:solidFill>
              </a:rPr>
              <a:t>access which would result in adding the following agents to the PDL without PA:</a:t>
            </a:r>
          </a:p>
          <a:p>
            <a:pPr lvl="1"/>
            <a:r>
              <a:rPr lang="en-US" sz="2400" dirty="0">
                <a:solidFill>
                  <a:srgbClr val="040404"/>
                </a:solidFill>
              </a:rPr>
              <a:t>Dovato: dolutegravir</a:t>
            </a:r>
            <a:r>
              <a:rPr lang="en-US" sz="2400" dirty="0">
                <a:solidFill>
                  <a:srgbClr val="040404"/>
                </a:solidFill>
              </a:rPr>
              <a:t> </a:t>
            </a:r>
            <a:r>
              <a:rPr lang="en-US" sz="2400" dirty="0">
                <a:solidFill>
                  <a:srgbClr val="040404"/>
                </a:solidFill>
              </a:rPr>
              <a:t>(Tivicay) and lamivudine</a:t>
            </a:r>
            <a:r>
              <a:rPr lang="en-US" sz="2400" dirty="0">
                <a:solidFill>
                  <a:srgbClr val="040404"/>
                </a:solidFill>
              </a:rPr>
              <a:t> </a:t>
            </a:r>
            <a:r>
              <a:rPr lang="en-US" sz="2400" dirty="0">
                <a:solidFill>
                  <a:srgbClr val="040404"/>
                </a:solidFill>
              </a:rPr>
              <a:t>(Epivir)</a:t>
            </a:r>
          </a:p>
          <a:p>
            <a:pPr lvl="1"/>
            <a:r>
              <a:rPr lang="en-US" sz="2400" dirty="0">
                <a:solidFill>
                  <a:srgbClr val="040404"/>
                </a:solidFill>
              </a:rPr>
              <a:t>Symtuza: darunavir/cobicistat</a:t>
            </a:r>
            <a:r>
              <a:rPr lang="en-US" sz="2400" dirty="0">
                <a:solidFill>
                  <a:srgbClr val="040404"/>
                </a:solidFill>
              </a:rPr>
              <a:t> </a:t>
            </a:r>
            <a:r>
              <a:rPr lang="en-US" sz="2400" dirty="0">
                <a:solidFill>
                  <a:srgbClr val="040404"/>
                </a:solidFill>
              </a:rPr>
              <a:t>(Prezcobix) and emtricitabine/tenofovir</a:t>
            </a:r>
            <a:r>
              <a:rPr lang="en-US" sz="2400" dirty="0">
                <a:solidFill>
                  <a:srgbClr val="040404"/>
                </a:solidFill>
              </a:rPr>
              <a:t> </a:t>
            </a:r>
            <a:r>
              <a:rPr lang="en-US" sz="2400" dirty="0">
                <a:solidFill>
                  <a:srgbClr val="040404"/>
                </a:solidFill>
              </a:rPr>
              <a:t>(Descovy</a:t>
            </a:r>
            <a:r>
              <a:rPr lang="en-US" sz="2400" dirty="0">
                <a:solidFill>
                  <a:srgbClr val="040404"/>
                </a:solidFill>
              </a:rPr>
              <a:t>)</a:t>
            </a:r>
            <a:endParaRPr lang="en-US" sz="2400" dirty="0">
              <a:solidFill>
                <a:srgbClr val="040404"/>
              </a:solidFill>
            </a:endParaRPr>
          </a:p>
          <a:p>
            <a:pPr lvl="1"/>
            <a:r>
              <a:rPr lang="en-US" sz="2400" dirty="0">
                <a:solidFill>
                  <a:srgbClr val="040404"/>
                </a:solidFill>
              </a:rPr>
              <a:t>Juluca: dolutegravir (Tivicay) and rilpivirine (Edurant)</a:t>
            </a:r>
          </a:p>
          <a:p>
            <a:pPr marL="609585" lvl="1" indent="0">
              <a:buNone/>
            </a:pPr>
            <a:endParaRPr lang="en-US" sz="2100" dirty="0"/>
          </a:p>
          <a:p>
            <a:pPr lvl="1"/>
            <a:endParaRPr lang="en-US" sz="2100" dirty="0">
              <a:solidFill>
                <a:srgbClr val="000000"/>
              </a:solidFill>
            </a:endParaRPr>
          </a:p>
          <a:p>
            <a:pPr lvl="1"/>
            <a:endParaRPr lang="en-US" sz="3200" dirty="0">
              <a:solidFill>
                <a:srgbClr val="000000"/>
              </a:solidFill>
            </a:endParaRPr>
          </a:p>
          <a:p>
            <a:endParaRPr lang="en-US" sz="2700" dirty="0"/>
          </a:p>
        </p:txBody>
      </p:sp>
    </p:spTree>
    <p:extLst>
      <p:ext uri="{BB962C8B-B14F-4D97-AF65-F5344CB8AC3E}">
        <p14:creationId xmlns:p14="http://schemas.microsoft.com/office/powerpoint/2010/main" val="296916507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HIV Treatment Guidelines re: STR vs. MTR</a:t>
            </a:r>
            <a:endParaRPr lang="en-US" dirty="0"/>
          </a:p>
        </p:txBody>
      </p:sp>
    </p:spTree>
    <p:extLst>
      <p:ext uri="{BB962C8B-B14F-4D97-AF65-F5344CB8AC3E}">
        <p14:creationId xmlns:p14="http://schemas.microsoft.com/office/powerpoint/2010/main" val="693846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21917" tIns="60958" rIns="121917" bIns="60958"/>
          <a:lstStyle/>
          <a:p>
            <a:r>
              <a:rPr lang="en-US" dirty="0"/>
              <a:t>National Institutes of Health (NIH</a:t>
            </a:r>
            <a:r>
              <a:rPr lang="en-US" dirty="0" smtClean="0"/>
              <a:t>) </a:t>
            </a:r>
            <a:br>
              <a:rPr lang="en-US" dirty="0" smtClean="0"/>
            </a:br>
            <a:r>
              <a:rPr lang="en-US" dirty="0" smtClean="0"/>
              <a:t>HIV Treatment Guidelines</a:t>
            </a:r>
            <a:endParaRPr lang="en-US" dirty="0"/>
          </a:p>
        </p:txBody>
      </p:sp>
      <p:sp>
        <p:nvSpPr>
          <p:cNvPr id="3" name="Content Placeholder 2"/>
          <p:cNvSpPr>
            <a:spLocks noGrp="1"/>
          </p:cNvSpPr>
          <p:nvPr>
            <p:ph idx="1"/>
          </p:nvPr>
        </p:nvSpPr>
        <p:spPr>
          <a:xfrm>
            <a:off x="508000" y="1600200"/>
            <a:ext cx="10972800" cy="4221163"/>
          </a:xfrm>
        </p:spPr>
        <p:txBody>
          <a:bodyPr lIns="121917" tIns="60958" rIns="121917" bIns="60958"/>
          <a:lstStyle/>
          <a:p>
            <a:r>
              <a:rPr lang="en-US" dirty="0" smtClean="0">
                <a:solidFill>
                  <a:srgbClr val="000000"/>
                </a:solidFill>
              </a:rPr>
              <a:t>Regimen </a:t>
            </a:r>
            <a:r>
              <a:rPr lang="en-US" dirty="0">
                <a:solidFill>
                  <a:srgbClr val="000000"/>
                </a:solidFill>
              </a:rPr>
              <a:t>selection should consider not only pill burden </a:t>
            </a:r>
            <a:r>
              <a:rPr lang="en-US" dirty="0" smtClean="0">
                <a:solidFill>
                  <a:srgbClr val="000000"/>
                </a:solidFill>
              </a:rPr>
              <a:t>(pill burden is not explicitly defined) but </a:t>
            </a:r>
            <a:r>
              <a:rPr lang="en-US" dirty="0">
                <a:solidFill>
                  <a:srgbClr val="000000"/>
                </a:solidFill>
              </a:rPr>
              <a:t>also cost and </a:t>
            </a:r>
            <a:r>
              <a:rPr lang="en-US" dirty="0" smtClean="0">
                <a:solidFill>
                  <a:srgbClr val="000000"/>
                </a:solidFill>
              </a:rPr>
              <a:t>access</a:t>
            </a:r>
          </a:p>
          <a:p>
            <a:r>
              <a:rPr lang="en-US" dirty="0" smtClean="0">
                <a:solidFill>
                  <a:srgbClr val="000000"/>
                </a:solidFill>
              </a:rPr>
              <a:t>Use </a:t>
            </a:r>
            <a:r>
              <a:rPr lang="en-US" dirty="0">
                <a:solidFill>
                  <a:srgbClr val="000000"/>
                </a:solidFill>
              </a:rPr>
              <a:t>of generics may necessitate modest pill burden increases without changes in drug </a:t>
            </a:r>
            <a:r>
              <a:rPr lang="en-US" dirty="0" smtClean="0">
                <a:solidFill>
                  <a:srgbClr val="000000"/>
                </a:solidFill>
              </a:rPr>
              <a:t>frequency</a:t>
            </a:r>
          </a:p>
          <a:p>
            <a:pPr marL="0" indent="0">
              <a:buNone/>
            </a:pPr>
            <a:endParaRPr lang="en-US" u="sng" dirty="0">
              <a:hlinkClick r:id="rId2"/>
            </a:endParaRPr>
          </a:p>
          <a:p>
            <a:pPr marL="0" indent="0">
              <a:buNone/>
            </a:pPr>
            <a:endParaRPr lang="en-US" sz="2700" u="sng" dirty="0">
              <a:hlinkClick r:id="rId2"/>
            </a:endParaRPr>
          </a:p>
          <a:p>
            <a:pPr marL="0" indent="0">
              <a:buNone/>
            </a:pPr>
            <a:r>
              <a:rPr lang="en-US" sz="2100" u="sng" dirty="0">
                <a:hlinkClick r:id="rId2"/>
              </a:rPr>
              <a:t>https</a:t>
            </a:r>
            <a:r>
              <a:rPr lang="en-US" sz="2100" u="sng" dirty="0">
                <a:hlinkClick r:id="rId2"/>
              </a:rPr>
              <a:t>://</a:t>
            </a:r>
            <a:r>
              <a:rPr lang="en-US" sz="2100" u="sng" dirty="0">
                <a:hlinkClick r:id="rId2"/>
              </a:rPr>
              <a:t>clinicalinfo.hiv.gov/en/guidelines/adult-and-adolescent-arv/whats-new-guidelines</a:t>
            </a:r>
            <a:endParaRPr lang="en-US" sz="2100" dirty="0"/>
          </a:p>
          <a:p>
            <a:endParaRPr lang="en-US" dirty="0">
              <a:solidFill>
                <a:srgbClr val="000000"/>
              </a:solidFill>
            </a:endParaRPr>
          </a:p>
          <a:p>
            <a:endParaRPr lang="en-US" dirty="0">
              <a:solidFill>
                <a:srgbClr val="000000"/>
              </a:solidFill>
            </a:endParaRPr>
          </a:p>
          <a:p>
            <a:endParaRPr lang="en-US" dirty="0"/>
          </a:p>
        </p:txBody>
      </p:sp>
    </p:spTree>
    <p:extLst>
      <p:ext uri="{BB962C8B-B14F-4D97-AF65-F5344CB8AC3E}">
        <p14:creationId xmlns:p14="http://schemas.microsoft.com/office/powerpoint/2010/main" val="90920380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F2352F-BA6E-443D-8132-3D69A0BA922B}"/>
              </a:ext>
            </a:extLst>
          </p:cNvPr>
          <p:cNvSpPr>
            <a:spLocks noGrp="1"/>
          </p:cNvSpPr>
          <p:nvPr>
            <p:ph type="title"/>
          </p:nvPr>
        </p:nvSpPr>
        <p:spPr/>
        <p:txBody>
          <a:bodyPr lIns="91438" tIns="45719" rIns="91438" bIns="45719"/>
          <a:lstStyle/>
          <a:p>
            <a:r>
              <a:rPr lang="en-US" sz="4300" dirty="0"/>
              <a:t>International Antiviral Society (IAS) </a:t>
            </a:r>
            <a:r>
              <a:rPr lang="en-US" sz="4300" dirty="0"/>
              <a:t>Guidelines</a:t>
            </a:r>
            <a:endParaRPr lang="en-US" dirty="0"/>
          </a:p>
        </p:txBody>
      </p:sp>
      <p:sp>
        <p:nvSpPr>
          <p:cNvPr id="3" name="Content Placeholder 2">
            <a:extLst>
              <a:ext uri="{FF2B5EF4-FFF2-40B4-BE49-F238E27FC236}">
                <a16:creationId xmlns="" xmlns:a16="http://schemas.microsoft.com/office/drawing/2014/main" id="{4ECFC6D4-1903-4755-8FD4-F10BE2E1ECD4}"/>
              </a:ext>
            </a:extLst>
          </p:cNvPr>
          <p:cNvSpPr>
            <a:spLocks noGrp="1"/>
          </p:cNvSpPr>
          <p:nvPr>
            <p:ph idx="1"/>
          </p:nvPr>
        </p:nvSpPr>
        <p:spPr>
          <a:xfrm>
            <a:off x="406400" y="1397000"/>
            <a:ext cx="11176000" cy="4525963"/>
          </a:xfrm>
        </p:spPr>
        <p:txBody>
          <a:bodyPr lIns="91438" tIns="45719" rIns="91438" bIns="45719"/>
          <a:lstStyle/>
          <a:p>
            <a:r>
              <a:rPr lang="en-US" sz="2400" dirty="0">
                <a:solidFill>
                  <a:srgbClr val="000000"/>
                </a:solidFill>
              </a:rPr>
              <a:t>O</a:t>
            </a:r>
            <a:r>
              <a:rPr lang="en-US" sz="2400" dirty="0">
                <a:solidFill>
                  <a:srgbClr val="000000"/>
                </a:solidFill>
              </a:rPr>
              <a:t>ptimal </a:t>
            </a:r>
            <a:r>
              <a:rPr lang="en-US" sz="2400" dirty="0">
                <a:solidFill>
                  <a:srgbClr val="000000"/>
                </a:solidFill>
              </a:rPr>
              <a:t>regimens are those with a high rate of viral suppression, minimal toxicity, low pill burden (although pill burden is not explicitly defined), and few drug interactions</a:t>
            </a:r>
          </a:p>
          <a:p>
            <a:r>
              <a:rPr lang="en-US" sz="2400" dirty="0">
                <a:solidFill>
                  <a:srgbClr val="000000"/>
                </a:solidFill>
              </a:rPr>
              <a:t>N</a:t>
            </a:r>
            <a:r>
              <a:rPr lang="en-US" sz="2400" dirty="0">
                <a:solidFill>
                  <a:srgbClr val="000000"/>
                </a:solidFill>
              </a:rPr>
              <a:t>ot </a:t>
            </a:r>
            <a:r>
              <a:rPr lang="en-US" sz="2400" dirty="0">
                <a:solidFill>
                  <a:srgbClr val="000000"/>
                </a:solidFill>
              </a:rPr>
              <a:t>all first-line regimens are single-tablet regimens since several different factors are </a:t>
            </a:r>
            <a:r>
              <a:rPr lang="en-US" sz="2400" dirty="0">
                <a:solidFill>
                  <a:srgbClr val="000000"/>
                </a:solidFill>
              </a:rPr>
              <a:t>considered</a:t>
            </a:r>
          </a:p>
          <a:p>
            <a:r>
              <a:rPr lang="en-US" sz="2400" dirty="0">
                <a:solidFill>
                  <a:srgbClr val="000000"/>
                </a:solidFill>
              </a:rPr>
              <a:t>O</a:t>
            </a:r>
            <a:r>
              <a:rPr lang="en-US" sz="2400" dirty="0">
                <a:solidFill>
                  <a:srgbClr val="000000"/>
                </a:solidFill>
              </a:rPr>
              <a:t>ptimal </a:t>
            </a:r>
            <a:r>
              <a:rPr lang="en-US" sz="2400" dirty="0">
                <a:solidFill>
                  <a:srgbClr val="000000"/>
                </a:solidFill>
              </a:rPr>
              <a:t>regimens are those with a high rate of viral suppression, minimal toxicity, low pill </a:t>
            </a:r>
            <a:r>
              <a:rPr lang="en-US" sz="2400" dirty="0">
                <a:solidFill>
                  <a:srgbClr val="000000"/>
                </a:solidFill>
              </a:rPr>
              <a:t>burden, </a:t>
            </a:r>
            <a:r>
              <a:rPr lang="en-US" sz="2400" dirty="0">
                <a:solidFill>
                  <a:srgbClr val="000000"/>
                </a:solidFill>
              </a:rPr>
              <a:t>and few drug interactions</a:t>
            </a:r>
            <a:r>
              <a:rPr lang="en-US" sz="2400" dirty="0">
                <a:solidFill>
                  <a:srgbClr val="000000"/>
                </a:solidFill>
              </a:rPr>
              <a:t>;</a:t>
            </a:r>
            <a:endParaRPr lang="en-US" sz="2400" dirty="0">
              <a:solidFill>
                <a:srgbClr val="000000"/>
              </a:solidFill>
            </a:endParaRPr>
          </a:p>
          <a:p>
            <a:r>
              <a:rPr lang="en-US" sz="2400" dirty="0">
                <a:solidFill>
                  <a:srgbClr val="000000"/>
                </a:solidFill>
              </a:rPr>
              <a:t>Similar to NIH, the IAS guidelines also discuss cost considerations</a:t>
            </a:r>
          </a:p>
          <a:p>
            <a:r>
              <a:rPr lang="en-US" sz="2400" dirty="0">
                <a:solidFill>
                  <a:srgbClr val="000000"/>
                </a:solidFill>
              </a:rPr>
              <a:t>Strategies are addressed to reduce costs, stating there is a correlation with higher out-of-pocket costs and lower adherence</a:t>
            </a:r>
          </a:p>
        </p:txBody>
      </p:sp>
      <p:sp>
        <p:nvSpPr>
          <p:cNvPr id="4" name="Rectangle 3"/>
          <p:cNvSpPr/>
          <p:nvPr/>
        </p:nvSpPr>
        <p:spPr>
          <a:xfrm>
            <a:off x="304800" y="5562600"/>
            <a:ext cx="11074400" cy="400105"/>
          </a:xfrm>
          <a:prstGeom prst="rect">
            <a:avLst/>
          </a:prstGeom>
        </p:spPr>
        <p:txBody>
          <a:bodyPr wrap="square" lIns="121917" tIns="60958" rIns="121917" bIns="60958">
            <a:spAutoFit/>
          </a:bodyPr>
          <a:lstStyle/>
          <a:p>
            <a:r>
              <a:rPr lang="en-US" dirty="0" smtClean="0">
                <a:solidFill>
                  <a:srgbClr val="000000"/>
                </a:solidFill>
                <a:hlinkClick r:id="rId2">
                  <a:extLst>
                    <a:ext uri="{A12FA001-AC4F-418D-AE19-62706E023703}">
                      <ahyp:hlinkClr xmlns="" xmlns:ahyp="http://schemas.microsoft.com/office/drawing/2018/hyperlinkcolor" xmlns:lc="http://schemas.openxmlformats.org/drawingml/2006/lockedCanvas" val="tx"/>
                    </a:ext>
                  </a:extLst>
                </a:hlinkClick>
              </a:rPr>
              <a:t>https</a:t>
            </a:r>
            <a:r>
              <a:rPr lang="en-US" dirty="0">
                <a:solidFill>
                  <a:srgbClr val="000000"/>
                </a:solidFill>
                <a:hlinkClick r:id="rId2">
                  <a:extLst>
                    <a:ext uri="{A12FA001-AC4F-418D-AE19-62706E023703}">
                      <ahyp:hlinkClr xmlns="" xmlns:ahyp="http://schemas.microsoft.com/office/drawing/2018/hyperlinkcolor" xmlns:lc="http://schemas.openxmlformats.org/drawingml/2006/lockedCanvas" val="tx"/>
                    </a:ext>
                  </a:extLst>
                </a:hlinkClick>
              </a:rPr>
              <a:t>://www.iasusa.org/wp-content/uploads/guidelines/arv/arv_2020.pdf</a:t>
            </a:r>
            <a:endParaRPr lang="en-US" dirty="0"/>
          </a:p>
        </p:txBody>
      </p:sp>
    </p:spTree>
    <p:extLst>
      <p:ext uri="{BB962C8B-B14F-4D97-AF65-F5344CB8AC3E}">
        <p14:creationId xmlns:p14="http://schemas.microsoft.com/office/powerpoint/2010/main" val="33871389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Evaluations of Studies: STR vs. MTR</a:t>
            </a:r>
            <a:endParaRPr lang="en-US" dirty="0"/>
          </a:p>
        </p:txBody>
      </p:sp>
    </p:spTree>
    <p:extLst>
      <p:ext uri="{BB962C8B-B14F-4D97-AF65-F5344CB8AC3E}">
        <p14:creationId xmlns:p14="http://schemas.microsoft.com/office/powerpoint/2010/main" val="132937781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9E44F2-147B-8F4C-BE34-F14207349B0D}"/>
              </a:ext>
            </a:extLst>
          </p:cNvPr>
          <p:cNvSpPr>
            <a:spLocks noGrp="1"/>
          </p:cNvSpPr>
          <p:nvPr>
            <p:ph type="title"/>
          </p:nvPr>
        </p:nvSpPr>
        <p:spPr>
          <a:xfrm>
            <a:off x="203200" y="308442"/>
            <a:ext cx="11785600" cy="1143000"/>
          </a:xfrm>
        </p:spPr>
        <p:txBody>
          <a:bodyPr lIns="91438" tIns="45719" rIns="91438" bIns="45719"/>
          <a:lstStyle/>
          <a:p>
            <a:r>
              <a:rPr lang="en-US" dirty="0"/>
              <a:t>Single and Multiple Tablet HIV Drug Study </a:t>
            </a:r>
            <a:r>
              <a:rPr lang="en-US" dirty="0" smtClean="0"/>
              <a:t/>
            </a:r>
            <a:br>
              <a:rPr lang="en-US" dirty="0" smtClean="0"/>
            </a:br>
            <a:r>
              <a:rPr lang="en-US" dirty="0" smtClean="0"/>
              <a:t>Observations</a:t>
            </a:r>
            <a:endParaRPr lang="en-US" dirty="0"/>
          </a:p>
        </p:txBody>
      </p:sp>
      <p:sp>
        <p:nvSpPr>
          <p:cNvPr id="3" name="Content Placeholder 2">
            <a:extLst>
              <a:ext uri="{FF2B5EF4-FFF2-40B4-BE49-F238E27FC236}">
                <a16:creationId xmlns="" xmlns:a16="http://schemas.microsoft.com/office/drawing/2014/main" id="{CF0E22D5-9CD5-4544-8393-172BC5C17735}"/>
              </a:ext>
            </a:extLst>
          </p:cNvPr>
          <p:cNvSpPr>
            <a:spLocks noGrp="1"/>
          </p:cNvSpPr>
          <p:nvPr>
            <p:ph idx="1"/>
          </p:nvPr>
        </p:nvSpPr>
        <p:spPr>
          <a:xfrm>
            <a:off x="304800" y="1600200"/>
            <a:ext cx="11277600" cy="4525963"/>
          </a:xfrm>
        </p:spPr>
        <p:txBody>
          <a:bodyPr lIns="91438" tIns="45719" rIns="91438" bIns="45719"/>
          <a:lstStyle/>
          <a:p>
            <a:r>
              <a:rPr lang="en-US" sz="2400" dirty="0">
                <a:solidFill>
                  <a:srgbClr val="000000"/>
                </a:solidFill>
              </a:rPr>
              <a:t>Multiple tablet regimens were evaluated from a frequency perspective and not defined as taking more than one tablet once </a:t>
            </a:r>
            <a:r>
              <a:rPr lang="en-US" sz="2400" dirty="0">
                <a:solidFill>
                  <a:srgbClr val="000000"/>
                </a:solidFill>
              </a:rPr>
              <a:t>daily;</a:t>
            </a:r>
            <a:endParaRPr lang="en-US" sz="2400" dirty="0">
              <a:solidFill>
                <a:srgbClr val="000000"/>
              </a:solidFill>
            </a:endParaRPr>
          </a:p>
          <a:p>
            <a:r>
              <a:rPr lang="en-US" sz="2400" dirty="0">
                <a:solidFill>
                  <a:srgbClr val="000000"/>
                </a:solidFill>
              </a:rPr>
              <a:t>With the retrospective review of all baseline variables influencing outcome, adjustments were not completed for variables between cohorts;</a:t>
            </a:r>
          </a:p>
          <a:p>
            <a:r>
              <a:rPr lang="en-US" sz="2400" dirty="0">
                <a:solidFill>
                  <a:srgbClr val="000000"/>
                </a:solidFill>
              </a:rPr>
              <a:t>Lack of complete data on prior treatments;</a:t>
            </a:r>
          </a:p>
          <a:p>
            <a:r>
              <a:rPr lang="en-US" sz="2400" dirty="0">
                <a:solidFill>
                  <a:srgbClr val="000000"/>
                </a:solidFill>
              </a:rPr>
              <a:t>Studies did not always know </a:t>
            </a:r>
            <a:r>
              <a:rPr lang="en-US" sz="2400" dirty="0">
                <a:solidFill>
                  <a:srgbClr val="000000"/>
                </a:solidFill>
              </a:rPr>
              <a:t>whether the participant was the </a:t>
            </a:r>
            <a:r>
              <a:rPr lang="en-US" sz="2400" dirty="0">
                <a:solidFill>
                  <a:srgbClr val="000000"/>
                </a:solidFill>
              </a:rPr>
              <a:t>treatment </a:t>
            </a:r>
            <a:r>
              <a:rPr lang="en-US" sz="2400" dirty="0">
                <a:solidFill>
                  <a:srgbClr val="000000"/>
                </a:solidFill>
              </a:rPr>
              <a:t>naïve; </a:t>
            </a:r>
          </a:p>
          <a:p>
            <a:r>
              <a:rPr lang="en-US" sz="2400" dirty="0">
                <a:solidFill>
                  <a:srgbClr val="000000"/>
                </a:solidFill>
              </a:rPr>
              <a:t>Participant </a:t>
            </a:r>
            <a:r>
              <a:rPr lang="en-US" sz="2400" dirty="0">
                <a:solidFill>
                  <a:srgbClr val="000000"/>
                </a:solidFill>
              </a:rPr>
              <a:t>database may not be representative of the US HIV populations as a </a:t>
            </a:r>
            <a:r>
              <a:rPr lang="en-US" sz="2400" dirty="0">
                <a:solidFill>
                  <a:srgbClr val="000000"/>
                </a:solidFill>
              </a:rPr>
              <a:t>whole.</a:t>
            </a:r>
            <a:endParaRPr lang="en-US" sz="4000" dirty="0"/>
          </a:p>
          <a:p>
            <a:endParaRPr lang="en-US" sz="4000" dirty="0"/>
          </a:p>
        </p:txBody>
      </p:sp>
    </p:spTree>
    <p:extLst>
      <p:ext uri="{BB962C8B-B14F-4D97-AF65-F5344CB8AC3E}">
        <p14:creationId xmlns:p14="http://schemas.microsoft.com/office/powerpoint/2010/main" val="305266192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902F61-A6A5-5444-843C-BFB19282658B}"/>
              </a:ext>
            </a:extLst>
          </p:cNvPr>
          <p:cNvSpPr>
            <a:spLocks noGrp="1"/>
          </p:cNvSpPr>
          <p:nvPr>
            <p:ph type="title"/>
          </p:nvPr>
        </p:nvSpPr>
        <p:spPr/>
        <p:txBody>
          <a:bodyPr lIns="91438" tIns="45719" rIns="91438" bIns="45719"/>
          <a:lstStyle/>
          <a:p>
            <a:r>
              <a:rPr lang="en-US" dirty="0"/>
              <a:t>Single and Multiple Tablet HIV Drug Study Observations</a:t>
            </a:r>
          </a:p>
        </p:txBody>
      </p:sp>
      <p:sp>
        <p:nvSpPr>
          <p:cNvPr id="3" name="Content Placeholder 2">
            <a:extLst>
              <a:ext uri="{FF2B5EF4-FFF2-40B4-BE49-F238E27FC236}">
                <a16:creationId xmlns="" xmlns:a16="http://schemas.microsoft.com/office/drawing/2014/main" id="{E2C34594-31EF-6E42-B597-2A447008D107}"/>
              </a:ext>
            </a:extLst>
          </p:cNvPr>
          <p:cNvSpPr>
            <a:spLocks noGrp="1"/>
          </p:cNvSpPr>
          <p:nvPr>
            <p:ph idx="1"/>
          </p:nvPr>
        </p:nvSpPr>
        <p:spPr/>
        <p:txBody>
          <a:bodyPr lIns="91438" tIns="45719" rIns="91438" bIns="45719"/>
          <a:lstStyle/>
          <a:p>
            <a:pPr lvl="0"/>
            <a:r>
              <a:rPr lang="en-US" sz="2400" dirty="0">
                <a:solidFill>
                  <a:srgbClr val="000000"/>
                </a:solidFill>
              </a:rPr>
              <a:t>Pill burden is mentioned in several places, but it is not explicitly </a:t>
            </a:r>
            <a:r>
              <a:rPr lang="en-US" sz="2400" dirty="0">
                <a:solidFill>
                  <a:srgbClr val="000000"/>
                </a:solidFill>
              </a:rPr>
              <a:t>defined;</a:t>
            </a:r>
            <a:endParaRPr lang="en-US" sz="2400" dirty="0">
              <a:solidFill>
                <a:srgbClr val="000000"/>
              </a:solidFill>
            </a:endParaRPr>
          </a:p>
          <a:p>
            <a:pPr lvl="0"/>
            <a:r>
              <a:rPr lang="en-US" sz="2400" dirty="0">
                <a:solidFill>
                  <a:srgbClr val="000000"/>
                </a:solidFill>
              </a:rPr>
              <a:t>Low pill burden, even if it is not one pill once daily, is associated with higher levels of </a:t>
            </a:r>
            <a:r>
              <a:rPr lang="en-US" sz="2400" dirty="0">
                <a:solidFill>
                  <a:srgbClr val="000000"/>
                </a:solidFill>
              </a:rPr>
              <a:t>adherence;</a:t>
            </a:r>
            <a:endParaRPr lang="en-US" sz="2400" dirty="0">
              <a:solidFill>
                <a:srgbClr val="000000"/>
              </a:solidFill>
            </a:endParaRPr>
          </a:p>
          <a:p>
            <a:pPr lvl="0"/>
            <a:r>
              <a:rPr lang="en-US" sz="2400" dirty="0">
                <a:solidFill>
                  <a:srgbClr val="000000"/>
                </a:solidFill>
              </a:rPr>
              <a:t>Data to support or refute the superiority of a STR </a:t>
            </a:r>
            <a:r>
              <a:rPr lang="en-US" sz="2400" dirty="0">
                <a:solidFill>
                  <a:srgbClr val="000000"/>
                </a:solidFill>
              </a:rPr>
              <a:t>vs. MTR </a:t>
            </a:r>
            <a:r>
              <a:rPr lang="en-US" sz="2400" dirty="0">
                <a:solidFill>
                  <a:srgbClr val="000000"/>
                </a:solidFill>
              </a:rPr>
              <a:t>are </a:t>
            </a:r>
            <a:r>
              <a:rPr lang="en-US" sz="2400" dirty="0">
                <a:solidFill>
                  <a:srgbClr val="000000"/>
                </a:solidFill>
              </a:rPr>
              <a:t>limited;</a:t>
            </a:r>
            <a:endParaRPr lang="en-US" sz="2400" dirty="0">
              <a:solidFill>
                <a:srgbClr val="000000"/>
              </a:solidFill>
            </a:endParaRPr>
          </a:p>
          <a:p>
            <a:r>
              <a:rPr lang="en-US" sz="2400" dirty="0">
                <a:solidFill>
                  <a:srgbClr val="000000"/>
                </a:solidFill>
              </a:rPr>
              <a:t>Use of generics may necessitate modest increases in pill burden without changes in drug </a:t>
            </a:r>
            <a:r>
              <a:rPr lang="en-US" sz="2400" dirty="0">
                <a:solidFill>
                  <a:srgbClr val="000000"/>
                </a:solidFill>
              </a:rPr>
              <a:t>frequency.</a:t>
            </a:r>
          </a:p>
          <a:p>
            <a:r>
              <a:rPr lang="en-US" sz="2400" dirty="0">
                <a:solidFill>
                  <a:srgbClr val="000000"/>
                </a:solidFill>
              </a:rPr>
              <a:t>Overall, recommendations include following general guidance for initiating a regimen, some of which are not single tablet regimens, but also tailoring to the individual patient. Based on this, the studies do not seem to imply one tablet once a day is the best choice for all patients.</a:t>
            </a:r>
          </a:p>
          <a:p>
            <a:endParaRPr lang="en-US" sz="2400" dirty="0">
              <a:solidFill>
                <a:srgbClr val="000000"/>
              </a:solidFill>
            </a:endParaRPr>
          </a:p>
          <a:p>
            <a:endParaRPr lang="en-US" sz="4000" dirty="0"/>
          </a:p>
        </p:txBody>
      </p:sp>
    </p:spTree>
    <p:extLst>
      <p:ext uri="{BB962C8B-B14F-4D97-AF65-F5344CB8AC3E}">
        <p14:creationId xmlns:p14="http://schemas.microsoft.com/office/powerpoint/2010/main" val="10101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1AB9C-5433-4767-9A08-FC949F4A247F}"/>
              </a:ext>
            </a:extLst>
          </p:cNvPr>
          <p:cNvSpPr>
            <a:spLocks noGrp="1"/>
          </p:cNvSpPr>
          <p:nvPr>
            <p:ph type="title"/>
          </p:nvPr>
        </p:nvSpPr>
        <p:spPr>
          <a:xfrm>
            <a:off x="609600" y="304800"/>
            <a:ext cx="11074400" cy="1219200"/>
          </a:xfrm>
        </p:spPr>
        <p:txBody>
          <a:bodyPr/>
          <a:lstStyle/>
          <a:p>
            <a:r>
              <a:rPr lang="en-US" dirty="0"/>
              <a:t>Antidepressants, Other</a:t>
            </a:r>
          </a:p>
        </p:txBody>
      </p:sp>
      <p:sp>
        <p:nvSpPr>
          <p:cNvPr id="4" name="Slide Number Placeholder 3">
            <a:extLst>
              <a:ext uri="{FF2B5EF4-FFF2-40B4-BE49-F238E27FC236}">
                <a16:creationId xmlns:a16="http://schemas.microsoft.com/office/drawing/2014/main" xmlns="" id="{2BC7DAE5-1699-451A-8FE1-B44EB5A51C0B}"/>
              </a:ext>
            </a:extLst>
          </p:cNvPr>
          <p:cNvSpPr>
            <a:spLocks noGrp="1"/>
          </p:cNvSpPr>
          <p:nvPr>
            <p:ph type="sldNum" sz="quarter" idx="4"/>
          </p:nvPr>
        </p:nvSpPr>
        <p:spPr/>
        <p:txBody>
          <a:bodyPr/>
          <a:lstStyle/>
          <a:p>
            <a:fld id="{FF445594-FFE8-4E90-934C-EFF530110A38}" type="slidenum">
              <a:rPr lang="en-US" smtClean="0">
                <a:uFillTx/>
              </a:rPr>
              <a:pPr/>
              <a:t>19</a:t>
            </a:fld>
            <a:endParaRPr lang="en-US" dirty="0">
              <a:uFillTx/>
            </a:endParaRPr>
          </a:p>
        </p:txBody>
      </p:sp>
      <p:sp>
        <p:nvSpPr>
          <p:cNvPr id="5" name="Footer Placeholder 4">
            <a:extLst>
              <a:ext uri="{FF2B5EF4-FFF2-40B4-BE49-F238E27FC236}">
                <a16:creationId xmlns:a16="http://schemas.microsoft.com/office/drawing/2014/main" xmlns="" id="{98EC5D14-7691-4473-8EAD-9EEEC5A36885}"/>
              </a:ext>
            </a:extLst>
          </p:cNvPr>
          <p:cNvSpPr>
            <a:spLocks noGrp="1"/>
          </p:cNvSpPr>
          <p:nvPr>
            <p:ph type="ftr" sz="quarter" idx="3"/>
          </p:nvPr>
        </p:nvSpPr>
        <p:spPr>
          <a:xfrm>
            <a:off x="-244598" y="6172200"/>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9" name="Rectangle 1">
            <a:extLst>
              <a:ext uri="{FF2B5EF4-FFF2-40B4-BE49-F238E27FC236}">
                <a16:creationId xmlns:a16="http://schemas.microsoft.com/office/drawing/2014/main" xmlns="" id="{0451BA8F-CCF3-4883-9617-0136F3B6C6E7}"/>
              </a:ext>
            </a:extLst>
          </p:cNvPr>
          <p:cNvSpPr>
            <a:spLocks noChangeArrowheads="1"/>
          </p:cNvSpPr>
          <p:nvPr/>
        </p:nvSpPr>
        <p:spPr bwMode="auto">
          <a:xfrm>
            <a:off x="1595438" y="36998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4">
            <a:extLst>
              <a:ext uri="{FF2B5EF4-FFF2-40B4-BE49-F238E27FC236}">
                <a16:creationId xmlns:a16="http://schemas.microsoft.com/office/drawing/2014/main" xmlns="" id="{5B618CEA-DF47-459C-A909-F023928B344C}"/>
              </a:ext>
            </a:extLst>
          </p:cNvPr>
          <p:cNvSpPr>
            <a:spLocks noChangeArrowheads="1"/>
          </p:cNvSpPr>
          <p:nvPr/>
        </p:nvSpPr>
        <p:spPr bwMode="auto">
          <a:xfrm>
            <a:off x="3668713" y="189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xmlns="" id="{E804CB29-F11E-4B16-A1EC-39FC739BECEE}"/>
              </a:ext>
            </a:extLst>
          </p:cNvPr>
          <p:cNvSpPr>
            <a:spLocks noChangeArrowheads="1"/>
          </p:cNvSpPr>
          <p:nvPr/>
        </p:nvSpPr>
        <p:spPr bwMode="auto">
          <a:xfrm rot="16200000">
            <a:off x="1626360" y="2200170"/>
            <a:ext cx="187171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xmlns="" id="{84017A6A-CD6C-419A-9F44-F68A0E2A01CB}"/>
              </a:ext>
            </a:extLst>
          </p:cNvPr>
          <p:cNvSpPr>
            <a:spLocks noChangeArrowheads="1"/>
          </p:cNvSpPr>
          <p:nvPr/>
        </p:nvSpPr>
        <p:spPr bwMode="auto">
          <a:xfrm rot="16200000">
            <a:off x="1626360" y="2307847"/>
            <a:ext cx="187171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Nefazodone [package insert]. Sellersville, PA; Teva; </a:t>
            </a:r>
            <a:r>
              <a:rPr kumimoji="0" lang="en-US" altLang="en-US" sz="800" b="0" i="0" u="none" strike="noStrike" cap="none" normalizeH="0" baseline="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January 2016</a:t>
            </a:r>
            <a:r>
              <a:rPr kumimoji="0" lang="en-US" altLang="en-US" sz="8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September 2015</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Nardil [package insert]. New York, NY; Pfizer; August 2018.</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[iii]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Emsam [package insert]. Morgantown, WV; Mylan; July 2017.</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[iv]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Parnate [package insert]. St. Michael, Barbados; Concordia; </a:t>
            </a:r>
            <a:r>
              <a:rPr kumimoji="0" lang="en-US" altLang="en-US" sz="800" b="0" i="0" u="none" strike="noStrike" cap="none" normalizeH="0" baseline="0" dirty="0" bmk="">
                <a:ln>
                  <a:noFill/>
                </a:ln>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May </a:t>
            </a:r>
            <a:r>
              <a:rPr kumimoji="0" lang="en-US" altLang="en-US" sz="800" b="0" i="0" u="sng" strike="noStrike" cap="none" normalizeH="0" baseline="0" dirty="0" bmk="">
                <a:ln>
                  <a:noFill/>
                </a:ln>
                <a:solidFill>
                  <a:srgbClr val="008080"/>
                </a:solidFill>
                <a:effectLst/>
                <a:latin typeface="Calibri" panose="020F0502020204030204" pitchFamily="34" charset="0"/>
                <a:ea typeface="Times New Roman" panose="02020603050405020304" pitchFamily="18" charset="0"/>
                <a:cs typeface="Calibri" panose="020F0502020204030204" pitchFamily="34" charset="0"/>
              </a:rPr>
              <a:t>September </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2019.</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Trazodone [package insert]. Weston, FL; Apotex; November 2018.</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[vi]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Venlafaxine [package insert]. Rockford, IL; Mylan; January 2019.</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8"/>
              </a:rPr>
              <a:t>[vii]</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Effexor XR [package insert]. Philadelphia, PA; Wyeth; December 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0" name="Content Placeholder 9">
            <a:extLst>
              <a:ext uri="{FF2B5EF4-FFF2-40B4-BE49-F238E27FC236}">
                <a16:creationId xmlns:a16="http://schemas.microsoft.com/office/drawing/2014/main" xmlns="" id="{16DB838E-2835-4A78-B18F-20F452070DA4}"/>
              </a:ext>
            </a:extLst>
          </p:cNvPr>
          <p:cNvGraphicFramePr>
            <a:graphicFrameLocks noGrp="1"/>
          </p:cNvGraphicFramePr>
          <p:nvPr>
            <p:ph idx="1"/>
            <p:extLst>
              <p:ext uri="{D42A27DB-BD31-4B8C-83A1-F6EECF244321}">
                <p14:modId xmlns:p14="http://schemas.microsoft.com/office/powerpoint/2010/main" val="2608555295"/>
              </p:ext>
            </p:extLst>
          </p:nvPr>
        </p:nvGraphicFramePr>
        <p:xfrm>
          <a:off x="395785" y="1683054"/>
          <a:ext cx="11389815" cy="4094894"/>
        </p:xfrm>
        <a:graphic>
          <a:graphicData uri="http://schemas.openxmlformats.org/drawingml/2006/table">
            <a:tbl>
              <a:tblPr>
                <a:tableStyleId>{5C22544A-7EE6-4342-B048-85BDC9FD1C3A}</a:tableStyleId>
              </a:tblPr>
              <a:tblGrid>
                <a:gridCol w="2231635">
                  <a:extLst>
                    <a:ext uri="{9D8B030D-6E8A-4147-A177-3AD203B41FA5}">
                      <a16:colId xmlns:a16="http://schemas.microsoft.com/office/drawing/2014/main" xmlns="" val="56589868"/>
                    </a:ext>
                  </a:extLst>
                </a:gridCol>
                <a:gridCol w="1728812">
                  <a:extLst>
                    <a:ext uri="{9D8B030D-6E8A-4147-A177-3AD203B41FA5}">
                      <a16:colId xmlns:a16="http://schemas.microsoft.com/office/drawing/2014/main" xmlns="" val="3369119338"/>
                    </a:ext>
                  </a:extLst>
                </a:gridCol>
                <a:gridCol w="1322031">
                  <a:extLst>
                    <a:ext uri="{9D8B030D-6E8A-4147-A177-3AD203B41FA5}">
                      <a16:colId xmlns:a16="http://schemas.microsoft.com/office/drawing/2014/main" xmlns="" val="1248675393"/>
                    </a:ext>
                  </a:extLst>
                </a:gridCol>
                <a:gridCol w="1423725">
                  <a:extLst>
                    <a:ext uri="{9D8B030D-6E8A-4147-A177-3AD203B41FA5}">
                      <a16:colId xmlns:a16="http://schemas.microsoft.com/office/drawing/2014/main" xmlns="" val="2502801766"/>
                    </a:ext>
                  </a:extLst>
                </a:gridCol>
                <a:gridCol w="1181920">
                  <a:extLst>
                    <a:ext uri="{9D8B030D-6E8A-4147-A177-3AD203B41FA5}">
                      <a16:colId xmlns:a16="http://schemas.microsoft.com/office/drawing/2014/main" xmlns="" val="2788626467"/>
                    </a:ext>
                  </a:extLst>
                </a:gridCol>
                <a:gridCol w="1055365">
                  <a:extLst>
                    <a:ext uri="{9D8B030D-6E8A-4147-A177-3AD203B41FA5}">
                      <a16:colId xmlns:a16="http://schemas.microsoft.com/office/drawing/2014/main" xmlns="" val="515938216"/>
                    </a:ext>
                  </a:extLst>
                </a:gridCol>
                <a:gridCol w="2446327">
                  <a:extLst>
                    <a:ext uri="{9D8B030D-6E8A-4147-A177-3AD203B41FA5}">
                      <a16:colId xmlns:a16="http://schemas.microsoft.com/office/drawing/2014/main" xmlns="" val="2869672896"/>
                    </a:ext>
                  </a:extLst>
                </a:gridCol>
              </a:tblGrid>
              <a:tr h="1854846">
                <a:tc>
                  <a:txBody>
                    <a:bodyPr/>
                    <a:lstStyle/>
                    <a:p>
                      <a:pPr marL="0" marR="0">
                        <a:spcBef>
                          <a:spcPts val="200"/>
                        </a:spcBef>
                        <a:spcAft>
                          <a:spcPts val="200"/>
                        </a:spcAft>
                      </a:pPr>
                      <a:r>
                        <a:rPr lang="en-US" sz="1800" dirty="0">
                          <a:effectLst/>
                        </a:rPr>
                        <a:t>venlafaxine ER tablet</a:t>
                      </a:r>
                      <a:br>
                        <a:rPr lang="en-US" sz="1800" dirty="0">
                          <a:effectLst/>
                        </a:rPr>
                      </a:br>
                      <a:r>
                        <a:rPr lang="en-US" sz="1800" dirty="0">
                          <a:effectLst/>
                        </a:rPr>
                        <a:t>(Venlafaxine 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800" dirty="0">
                          <a:effectLst/>
                        </a:rPr>
                        <a:t>generic, Trigen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X</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X</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1703351345"/>
                  </a:ext>
                </a:extLst>
              </a:tr>
              <a:tr h="1236565">
                <a:tc>
                  <a:txBody>
                    <a:bodyPr/>
                    <a:lstStyle/>
                    <a:p>
                      <a:pPr marL="0" marR="0">
                        <a:spcBef>
                          <a:spcPts val="200"/>
                        </a:spcBef>
                        <a:spcAft>
                          <a:spcPts val="200"/>
                        </a:spcAft>
                      </a:pPr>
                      <a:r>
                        <a:rPr lang="en-US" sz="1800" dirty="0">
                          <a:effectLst/>
                        </a:rPr>
                        <a:t>vilazodone HCl (Viibryd®)</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800" dirty="0">
                          <a:effectLst/>
                        </a:rPr>
                        <a:t>Allergan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X</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1216084487"/>
                  </a:ext>
                </a:extLst>
              </a:tr>
              <a:tr h="1003483">
                <a:tc>
                  <a:txBody>
                    <a:bodyPr/>
                    <a:lstStyle/>
                    <a:p>
                      <a:pPr marL="0" marR="0">
                        <a:spcBef>
                          <a:spcPts val="200"/>
                        </a:spcBef>
                        <a:spcAft>
                          <a:spcPts val="200"/>
                        </a:spcAft>
                      </a:pPr>
                      <a:r>
                        <a:rPr lang="en-US" sz="1800" u="sng" dirty="0">
                          <a:effectLst/>
                        </a:rPr>
                        <a:t>vortioxetine</a:t>
                      </a:r>
                      <a:r>
                        <a:rPr lang="en-US" sz="1800" dirty="0">
                          <a:effectLst/>
                        </a:rPr>
                        <a:t> </a:t>
                      </a:r>
                      <a:br>
                        <a:rPr lang="en-US" sz="1800" dirty="0">
                          <a:effectLst/>
                        </a:rPr>
                      </a:br>
                      <a:r>
                        <a:rPr lang="en-US" sz="1800" dirty="0">
                          <a:effectLst/>
                        </a:rPr>
                        <a:t>(Trintellix®</a:t>
                      </a:r>
                      <a:r>
                        <a:rPr lang="en-US" sz="1800" baseline="30000" dirty="0">
                          <a:effectLst/>
                        </a:rPr>
                        <a:t>§</a:t>
                      </a: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800" dirty="0">
                          <a:effectLst/>
                        </a:rPr>
                        <a:t>Takeda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X</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effectLst/>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3518847315"/>
                  </a:ext>
                </a:extLst>
              </a:tr>
            </a:tbl>
          </a:graphicData>
        </a:graphic>
      </p:graphicFrame>
    </p:spTree>
    <p:extLst>
      <p:ext uri="{BB962C8B-B14F-4D97-AF65-F5344CB8AC3E}">
        <p14:creationId xmlns:p14="http://schemas.microsoft.com/office/powerpoint/2010/main" val="263076359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Applicable Federal Legislation Related to PDL Management</a:t>
            </a:r>
            <a:endParaRPr lang="en-US" dirty="0"/>
          </a:p>
        </p:txBody>
      </p:sp>
    </p:spTree>
    <p:extLst>
      <p:ext uri="{BB962C8B-B14F-4D97-AF65-F5344CB8AC3E}">
        <p14:creationId xmlns:p14="http://schemas.microsoft.com/office/powerpoint/2010/main" val="267794755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7CEAA6-22A0-0D49-8638-8B64E3E281C8}"/>
              </a:ext>
            </a:extLst>
          </p:cNvPr>
          <p:cNvSpPr>
            <a:spLocks noGrp="1"/>
          </p:cNvSpPr>
          <p:nvPr>
            <p:ph type="title"/>
          </p:nvPr>
        </p:nvSpPr>
        <p:spPr>
          <a:xfrm>
            <a:off x="711200" y="141962"/>
            <a:ext cx="11074400" cy="1799573"/>
          </a:xfrm>
        </p:spPr>
        <p:txBody>
          <a:bodyPr lIns="91438" tIns="45719" rIns="91438" bIns="45719"/>
          <a:lstStyle/>
          <a:p>
            <a:r>
              <a:rPr lang="en-US" b="1" dirty="0">
                <a:effectLst/>
              </a:rPr>
              <a:t/>
            </a:r>
            <a:br>
              <a:rPr lang="en-US" b="1" dirty="0">
                <a:effectLst/>
              </a:rPr>
            </a:br>
            <a:r>
              <a:rPr lang="en-US" dirty="0" smtClean="0"/>
              <a:t>Section 1927 </a:t>
            </a:r>
            <a:r>
              <a:rPr lang="en-US" dirty="0" smtClean="0"/>
              <a:t>of the Social Security Act</a:t>
            </a:r>
            <a:r>
              <a:rPr lang="en-US" dirty="0"/>
              <a:t/>
            </a:r>
            <a:br>
              <a:rPr lang="en-US" dirty="0"/>
            </a:br>
            <a:endParaRPr lang="en-US" dirty="0"/>
          </a:p>
        </p:txBody>
      </p:sp>
      <p:sp>
        <p:nvSpPr>
          <p:cNvPr id="3" name="Content Placeholder 2">
            <a:extLst>
              <a:ext uri="{FF2B5EF4-FFF2-40B4-BE49-F238E27FC236}">
                <a16:creationId xmlns="" xmlns:a16="http://schemas.microsoft.com/office/drawing/2014/main" id="{B7EF9ADB-50CF-DA45-BD27-05F3483F2FB0}"/>
              </a:ext>
            </a:extLst>
          </p:cNvPr>
          <p:cNvSpPr>
            <a:spLocks noGrp="1"/>
          </p:cNvSpPr>
          <p:nvPr>
            <p:ph idx="1"/>
          </p:nvPr>
        </p:nvSpPr>
        <p:spPr>
          <a:xfrm>
            <a:off x="192567" y="1563577"/>
            <a:ext cx="11785600" cy="4470400"/>
          </a:xfrm>
        </p:spPr>
        <p:txBody>
          <a:bodyPr lIns="91438" tIns="45719" rIns="91438" bIns="45719"/>
          <a:lstStyle/>
          <a:p>
            <a:r>
              <a:rPr lang="en-US" sz="2100" dirty="0">
                <a:solidFill>
                  <a:srgbClr val="000000"/>
                </a:solidFill>
              </a:rPr>
              <a:t>Federal Legislation for payment of Medicaid Covered Outpatient Drugs</a:t>
            </a:r>
          </a:p>
          <a:p>
            <a:r>
              <a:rPr lang="en-US" sz="2100" dirty="0">
                <a:solidFill>
                  <a:srgbClr val="000000"/>
                </a:solidFill>
              </a:rPr>
              <a:t>Manufacturers must sign the CMS Federal Rebate Agreement for drugs to be eligible for coverage as a Medicaid Covered Outpatient Drug</a:t>
            </a:r>
          </a:p>
          <a:p>
            <a:r>
              <a:rPr lang="en-US" sz="2100" dirty="0">
                <a:solidFill>
                  <a:srgbClr val="000000"/>
                </a:solidFill>
              </a:rPr>
              <a:t>Payment for Covered Outpatient Drugs is by state and federal matching </a:t>
            </a:r>
            <a:r>
              <a:rPr lang="en-US" sz="2100" dirty="0">
                <a:solidFill>
                  <a:srgbClr val="000000"/>
                </a:solidFill>
              </a:rPr>
              <a:t>funds</a:t>
            </a:r>
          </a:p>
          <a:p>
            <a:r>
              <a:rPr lang="en-US" sz="2100" dirty="0">
                <a:solidFill>
                  <a:srgbClr val="000000"/>
                </a:solidFill>
              </a:rPr>
              <a:t>SECTION (d)(1)(A) &amp; (d)(5)</a:t>
            </a:r>
          </a:p>
          <a:p>
            <a:pPr lvl="1"/>
            <a:r>
              <a:rPr lang="en-US" sz="2100" dirty="0">
                <a:solidFill>
                  <a:srgbClr val="000000"/>
                </a:solidFill>
              </a:rPr>
              <a:t>Limitation on Coverage of Drugs</a:t>
            </a:r>
          </a:p>
          <a:p>
            <a:pPr lvl="2"/>
            <a:r>
              <a:rPr lang="en-US" sz="2100" dirty="0">
                <a:solidFill>
                  <a:srgbClr val="000000"/>
                </a:solidFill>
              </a:rPr>
              <a:t>Permissible Restrictions </a:t>
            </a:r>
          </a:p>
          <a:p>
            <a:pPr lvl="2"/>
            <a:r>
              <a:rPr lang="en-US" sz="2100" dirty="0">
                <a:solidFill>
                  <a:srgbClr val="000000"/>
                </a:solidFill>
              </a:rPr>
              <a:t>A State may subject to prior authorization any covered outpatient drug. </a:t>
            </a:r>
          </a:p>
          <a:p>
            <a:pPr lvl="2"/>
            <a:r>
              <a:rPr lang="en-US" sz="2100" dirty="0">
                <a:solidFill>
                  <a:srgbClr val="000000"/>
                </a:solidFill>
              </a:rPr>
              <a:t>A State plan under this title may require, as a condition of coverage or payment for a covered outpatient drug for which Federal financial participation is available in accordance with this section, with respect to drugs dispensed on or after July 1, 1991, the approval of the drug before its dispensing for any medically accepted indication.</a:t>
            </a:r>
          </a:p>
          <a:p>
            <a:endParaRPr lang="en-US" sz="2100" dirty="0">
              <a:solidFill>
                <a:srgbClr val="000000"/>
              </a:solidFill>
            </a:endParaRPr>
          </a:p>
          <a:p>
            <a:pPr lvl="1">
              <a:buFont typeface="Arial" panose="020B0604020202020204" pitchFamily="34" charset="0"/>
              <a:buChar char="•"/>
            </a:pPr>
            <a:endParaRPr lang="en-US" sz="1900" dirty="0"/>
          </a:p>
        </p:txBody>
      </p:sp>
    </p:spTree>
    <p:extLst>
      <p:ext uri="{BB962C8B-B14F-4D97-AF65-F5344CB8AC3E}">
        <p14:creationId xmlns:p14="http://schemas.microsoft.com/office/powerpoint/2010/main" val="145143672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 Evaluation of Removing PA from Dovato, Symtuza, and Juluca </a:t>
            </a:r>
            <a:endParaRPr lang="en-US" dirty="0"/>
          </a:p>
        </p:txBody>
      </p:sp>
    </p:spTree>
    <p:extLst>
      <p:ext uri="{BB962C8B-B14F-4D97-AF65-F5344CB8AC3E}">
        <p14:creationId xmlns:p14="http://schemas.microsoft.com/office/powerpoint/2010/main" val="178436351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127000"/>
            <a:ext cx="11176000" cy="1524000"/>
          </a:xfrm>
        </p:spPr>
        <p:txBody>
          <a:bodyPr lIns="91438" tIns="45719" rIns="91438" bIns="45719"/>
          <a:lstStyle/>
          <a:p>
            <a:r>
              <a:rPr lang="en-US" dirty="0" smtClean="0"/>
              <a:t>Net </a:t>
            </a:r>
            <a:r>
              <a:rPr lang="en-US" dirty="0"/>
              <a:t>Cost of Pharmaceutical Products to the State</a:t>
            </a:r>
          </a:p>
        </p:txBody>
      </p:sp>
      <p:sp>
        <p:nvSpPr>
          <p:cNvPr id="3" name="Content Placeholder 2"/>
          <p:cNvSpPr>
            <a:spLocks noGrp="1"/>
          </p:cNvSpPr>
          <p:nvPr>
            <p:ph idx="1"/>
          </p:nvPr>
        </p:nvSpPr>
        <p:spPr>
          <a:xfrm>
            <a:off x="609600" y="1637414"/>
            <a:ext cx="10972800" cy="4534786"/>
          </a:xfrm>
        </p:spPr>
        <p:txBody>
          <a:bodyPr lIns="91438" tIns="45719" rIns="91438" bIns="45719"/>
          <a:lstStyle/>
          <a:p>
            <a:r>
              <a:rPr lang="en-US" sz="2400" dirty="0">
                <a:solidFill>
                  <a:srgbClr val="000000"/>
                </a:solidFill>
              </a:rPr>
              <a:t>Net cost to the state is defined as the final cost after rebates have been applied.</a:t>
            </a:r>
          </a:p>
          <a:p>
            <a:r>
              <a:rPr lang="en-US" sz="2400" dirty="0">
                <a:solidFill>
                  <a:srgbClr val="000000"/>
                </a:solidFill>
              </a:rPr>
              <a:t>Rebates include the CMS Federal Rebate and Supplemental Rebates.</a:t>
            </a:r>
          </a:p>
          <a:p>
            <a:r>
              <a:rPr lang="en-US" sz="2400" dirty="0">
                <a:solidFill>
                  <a:srgbClr val="000000"/>
                </a:solidFill>
              </a:rPr>
              <a:t>The CMS federal Unit Rebate Amount (URA) and the Average Manufacturer Price (AMP) are proprietary to CMS and states are required to maintain confidentiality.</a:t>
            </a:r>
          </a:p>
          <a:p>
            <a:r>
              <a:rPr lang="en-US" sz="2400" dirty="0">
                <a:solidFill>
                  <a:srgbClr val="000000"/>
                </a:solidFill>
              </a:rPr>
              <a:t>Supplemental Rebates are </a:t>
            </a:r>
            <a:r>
              <a:rPr lang="en-US" sz="2400" dirty="0">
                <a:solidFill>
                  <a:srgbClr val="000000"/>
                </a:solidFill>
              </a:rPr>
              <a:t>contracts </a:t>
            </a:r>
            <a:r>
              <a:rPr lang="en-US" sz="2400" dirty="0">
                <a:solidFill>
                  <a:srgbClr val="000000"/>
                </a:solidFill>
              </a:rPr>
              <a:t>negotiated between the State and Manufacturer and are also </a:t>
            </a:r>
            <a:r>
              <a:rPr lang="en-US" sz="2400" dirty="0">
                <a:solidFill>
                  <a:srgbClr val="000000"/>
                </a:solidFill>
              </a:rPr>
              <a:t>confidential.</a:t>
            </a:r>
          </a:p>
          <a:p>
            <a:pPr lvl="1"/>
            <a:r>
              <a:rPr lang="en-US" sz="2400" dirty="0">
                <a:solidFill>
                  <a:srgbClr val="000000"/>
                </a:solidFill>
              </a:rPr>
              <a:t>Supplemental rebates are not applicable to the antiretroviral class.</a:t>
            </a:r>
            <a:endParaRPr lang="en-US" sz="2400" dirty="0">
              <a:solidFill>
                <a:srgbClr val="000000"/>
              </a:solidFill>
            </a:endParaRPr>
          </a:p>
        </p:txBody>
      </p:sp>
    </p:spTree>
    <p:extLst>
      <p:ext uri="{BB962C8B-B14F-4D97-AF65-F5344CB8AC3E}">
        <p14:creationId xmlns:p14="http://schemas.microsoft.com/office/powerpoint/2010/main" val="119095183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FF13DC-BFB9-4B4C-A1B6-DAE61D585A31}"/>
              </a:ext>
            </a:extLst>
          </p:cNvPr>
          <p:cNvSpPr>
            <a:spLocks noGrp="1"/>
          </p:cNvSpPr>
          <p:nvPr>
            <p:ph type="title"/>
          </p:nvPr>
        </p:nvSpPr>
        <p:spPr/>
        <p:txBody>
          <a:bodyPr lIns="121917" tIns="60958" rIns="121917" bIns="60958"/>
          <a:lstStyle/>
          <a:p>
            <a:r>
              <a:rPr lang="en-US" dirty="0" smtClean="0"/>
              <a:t>Estimated Net </a:t>
            </a:r>
            <a:r>
              <a:rPr lang="en-US" dirty="0"/>
              <a:t>Cost to the State for Juluca vs. Edurant &amp; Tivicay</a:t>
            </a:r>
          </a:p>
        </p:txBody>
      </p:sp>
      <p:sp>
        <p:nvSpPr>
          <p:cNvPr id="3" name="Content Placeholder 2">
            <a:extLst>
              <a:ext uri="{FF2B5EF4-FFF2-40B4-BE49-F238E27FC236}">
                <a16:creationId xmlns="" xmlns:a16="http://schemas.microsoft.com/office/drawing/2014/main" id="{8B9D2B1B-6B35-5241-92FE-1CE02B689AF4}"/>
              </a:ext>
            </a:extLst>
          </p:cNvPr>
          <p:cNvSpPr>
            <a:spLocks noGrp="1"/>
          </p:cNvSpPr>
          <p:nvPr>
            <p:ph idx="1"/>
          </p:nvPr>
        </p:nvSpPr>
        <p:spPr>
          <a:xfrm>
            <a:off x="304800" y="1701801"/>
            <a:ext cx="11379200" cy="4470399"/>
          </a:xfrm>
        </p:spPr>
        <p:txBody>
          <a:bodyPr lIns="121917" tIns="60958" rIns="121917" bIns="60958"/>
          <a:lstStyle/>
          <a:p>
            <a:r>
              <a:rPr lang="en-US" sz="2700" dirty="0">
                <a:solidFill>
                  <a:srgbClr val="000000"/>
                </a:solidFill>
              </a:rPr>
              <a:t>Juluca is a product that incorporates two products that are currently available </a:t>
            </a:r>
            <a:r>
              <a:rPr lang="en-US" sz="2700" dirty="0">
                <a:solidFill>
                  <a:srgbClr val="000000"/>
                </a:solidFill>
              </a:rPr>
              <a:t>without PA </a:t>
            </a:r>
            <a:r>
              <a:rPr lang="en-US" sz="2700" dirty="0">
                <a:solidFill>
                  <a:srgbClr val="000000"/>
                </a:solidFill>
              </a:rPr>
              <a:t>– Edurant and Tivicay.</a:t>
            </a:r>
          </a:p>
          <a:p>
            <a:r>
              <a:rPr lang="en-US" sz="2700" dirty="0">
                <a:solidFill>
                  <a:srgbClr val="000000"/>
                </a:solidFill>
              </a:rPr>
              <a:t>The </a:t>
            </a:r>
            <a:r>
              <a:rPr lang="en-US" sz="2700" dirty="0">
                <a:solidFill>
                  <a:srgbClr val="000000"/>
                </a:solidFill>
              </a:rPr>
              <a:t>difference in price between the cost of one Juluca tablet vs. one tablet of Edurant and Tivicay is $24 </a:t>
            </a:r>
            <a:r>
              <a:rPr lang="en-US" sz="2700" dirty="0">
                <a:solidFill>
                  <a:srgbClr val="000000"/>
                </a:solidFill>
              </a:rPr>
              <a:t>per day.</a:t>
            </a:r>
            <a:endParaRPr lang="en-US" sz="2700" dirty="0">
              <a:solidFill>
                <a:srgbClr val="000000"/>
              </a:solidFill>
            </a:endParaRPr>
          </a:p>
          <a:p>
            <a:r>
              <a:rPr lang="en-US" sz="2700" dirty="0">
                <a:solidFill>
                  <a:srgbClr val="000000"/>
                </a:solidFill>
              </a:rPr>
              <a:t>To use 1 tablet of Juluca daily, the additional cost </a:t>
            </a:r>
            <a:r>
              <a:rPr lang="en-US" sz="2700" dirty="0">
                <a:solidFill>
                  <a:srgbClr val="000000"/>
                </a:solidFill>
              </a:rPr>
              <a:t>is </a:t>
            </a:r>
            <a:r>
              <a:rPr lang="en-US" sz="2700" dirty="0">
                <a:solidFill>
                  <a:srgbClr val="000000"/>
                </a:solidFill>
              </a:rPr>
              <a:t>$</a:t>
            </a:r>
            <a:r>
              <a:rPr lang="en-US" sz="2700" dirty="0">
                <a:solidFill>
                  <a:srgbClr val="000000"/>
                </a:solidFill>
              </a:rPr>
              <a:t>8,760 </a:t>
            </a:r>
            <a:r>
              <a:rPr lang="en-US" sz="2700" dirty="0">
                <a:solidFill>
                  <a:srgbClr val="000000"/>
                </a:solidFill>
              </a:rPr>
              <a:t>per patient annually.</a:t>
            </a:r>
          </a:p>
          <a:p>
            <a:r>
              <a:rPr lang="en-US" sz="2700" dirty="0">
                <a:solidFill>
                  <a:srgbClr val="000000"/>
                </a:solidFill>
              </a:rPr>
              <a:t>If 90</a:t>
            </a:r>
            <a:r>
              <a:rPr lang="en-US" sz="2700" dirty="0">
                <a:solidFill>
                  <a:srgbClr val="000000"/>
                </a:solidFill>
              </a:rPr>
              <a:t>% of </a:t>
            </a:r>
            <a:r>
              <a:rPr lang="en-US" sz="2700" dirty="0">
                <a:solidFill>
                  <a:srgbClr val="000000"/>
                </a:solidFill>
              </a:rPr>
              <a:t>current utilizers of Edurant and Tivicay </a:t>
            </a:r>
            <a:r>
              <a:rPr lang="en-US" sz="2700" dirty="0">
                <a:solidFill>
                  <a:srgbClr val="000000"/>
                </a:solidFill>
              </a:rPr>
              <a:t>convert to Juluca, the additional annual cost </a:t>
            </a:r>
            <a:r>
              <a:rPr lang="en-US" sz="2700" dirty="0">
                <a:solidFill>
                  <a:srgbClr val="000000"/>
                </a:solidFill>
              </a:rPr>
              <a:t>to </a:t>
            </a:r>
            <a:r>
              <a:rPr lang="en-US" sz="2700" dirty="0">
                <a:solidFill>
                  <a:srgbClr val="000000"/>
                </a:solidFill>
              </a:rPr>
              <a:t>the state </a:t>
            </a:r>
            <a:r>
              <a:rPr lang="en-US" sz="2700" dirty="0">
                <a:solidFill>
                  <a:srgbClr val="000000"/>
                </a:solidFill>
              </a:rPr>
              <a:t>is estimated to be $79k - $118k (does not incorporate current utilization of </a:t>
            </a:r>
            <a:r>
              <a:rPr lang="en-US" sz="2700" dirty="0" err="1">
                <a:solidFill>
                  <a:srgbClr val="000000"/>
                </a:solidFill>
              </a:rPr>
              <a:t>Juluca</a:t>
            </a:r>
            <a:r>
              <a:rPr lang="en-US" sz="2700" dirty="0">
                <a:solidFill>
                  <a:srgbClr val="000000"/>
                </a:solidFill>
              </a:rPr>
              <a:t>).</a:t>
            </a:r>
            <a:endParaRPr lang="en-US" sz="2700" dirty="0"/>
          </a:p>
        </p:txBody>
      </p:sp>
    </p:spTree>
    <p:extLst>
      <p:ext uri="{BB962C8B-B14F-4D97-AF65-F5344CB8AC3E}">
        <p14:creationId xmlns:p14="http://schemas.microsoft.com/office/powerpoint/2010/main" val="326062846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382569-F0DB-7D4B-889D-0E507BBBDDF8}"/>
              </a:ext>
            </a:extLst>
          </p:cNvPr>
          <p:cNvSpPr>
            <a:spLocks noGrp="1"/>
          </p:cNvSpPr>
          <p:nvPr>
            <p:ph type="title"/>
          </p:nvPr>
        </p:nvSpPr>
        <p:spPr/>
        <p:txBody>
          <a:bodyPr lIns="121917" tIns="60958" rIns="121917" bIns="60958"/>
          <a:lstStyle/>
          <a:p>
            <a:r>
              <a:rPr lang="en-US" dirty="0" smtClean="0"/>
              <a:t>Estimated Net </a:t>
            </a:r>
            <a:r>
              <a:rPr lang="en-US" dirty="0"/>
              <a:t>Cost to the State for Symtuza vs. </a:t>
            </a:r>
            <a:r>
              <a:rPr lang="en-US" dirty="0" smtClean="0"/>
              <a:t/>
            </a:r>
            <a:br>
              <a:rPr lang="en-US" dirty="0" smtClean="0"/>
            </a:br>
            <a:r>
              <a:rPr lang="en-US" dirty="0" smtClean="0"/>
              <a:t>Prezcobix </a:t>
            </a:r>
            <a:r>
              <a:rPr lang="en-US" dirty="0"/>
              <a:t>&amp; Descovy</a:t>
            </a:r>
          </a:p>
        </p:txBody>
      </p:sp>
      <p:sp>
        <p:nvSpPr>
          <p:cNvPr id="3" name="Content Placeholder 2">
            <a:extLst>
              <a:ext uri="{FF2B5EF4-FFF2-40B4-BE49-F238E27FC236}">
                <a16:creationId xmlns="" xmlns:a16="http://schemas.microsoft.com/office/drawing/2014/main" id="{FE58A89D-8342-6241-B771-9CC73042A46A}"/>
              </a:ext>
            </a:extLst>
          </p:cNvPr>
          <p:cNvSpPr>
            <a:spLocks noGrp="1"/>
          </p:cNvSpPr>
          <p:nvPr>
            <p:ph idx="1"/>
          </p:nvPr>
        </p:nvSpPr>
        <p:spPr>
          <a:xfrm>
            <a:off x="406400" y="1498600"/>
            <a:ext cx="11176000" cy="4775200"/>
          </a:xfrm>
        </p:spPr>
        <p:txBody>
          <a:bodyPr lIns="121917" tIns="60958" rIns="121917" bIns="60958"/>
          <a:lstStyle/>
          <a:p>
            <a:r>
              <a:rPr lang="en-US" sz="2700" dirty="0">
                <a:solidFill>
                  <a:srgbClr val="000000"/>
                </a:solidFill>
              </a:rPr>
              <a:t>Symtuza is a product that incorporates two products that are currently available separately </a:t>
            </a:r>
            <a:r>
              <a:rPr lang="en-US" sz="2700" dirty="0">
                <a:solidFill>
                  <a:srgbClr val="000000"/>
                </a:solidFill>
              </a:rPr>
              <a:t>without PA– Prezcobix</a:t>
            </a:r>
            <a:r>
              <a:rPr lang="en-US" sz="2700" dirty="0">
                <a:solidFill>
                  <a:srgbClr val="000000"/>
                </a:solidFill>
              </a:rPr>
              <a:t>+</a:t>
            </a:r>
            <a:r>
              <a:rPr lang="en-US" sz="2700" dirty="0">
                <a:solidFill>
                  <a:srgbClr val="000000"/>
                </a:solidFill>
              </a:rPr>
              <a:t>Descovy</a:t>
            </a:r>
            <a:endParaRPr lang="en-US" sz="2700" dirty="0">
              <a:solidFill>
                <a:srgbClr val="000000"/>
              </a:solidFill>
            </a:endParaRPr>
          </a:p>
          <a:p>
            <a:r>
              <a:rPr lang="en-US" sz="2700" dirty="0">
                <a:solidFill>
                  <a:srgbClr val="000000"/>
                </a:solidFill>
              </a:rPr>
              <a:t>The </a:t>
            </a:r>
            <a:r>
              <a:rPr lang="en-US" sz="2700" dirty="0">
                <a:solidFill>
                  <a:srgbClr val="000000"/>
                </a:solidFill>
              </a:rPr>
              <a:t>difference in price between the cost of one Symtuza tablet vs. 1 tablet of Prezcobix and Descovy is $14 </a:t>
            </a:r>
            <a:r>
              <a:rPr lang="en-US" sz="2700" dirty="0">
                <a:solidFill>
                  <a:srgbClr val="000000"/>
                </a:solidFill>
              </a:rPr>
              <a:t>per day</a:t>
            </a:r>
            <a:endParaRPr lang="en-US" sz="2700" dirty="0">
              <a:solidFill>
                <a:srgbClr val="000000"/>
              </a:solidFill>
            </a:endParaRPr>
          </a:p>
          <a:p>
            <a:r>
              <a:rPr lang="en-US" sz="2700" dirty="0">
                <a:solidFill>
                  <a:srgbClr val="000000"/>
                </a:solidFill>
              </a:rPr>
              <a:t>To use 1 tablet of Symtuza daily, the additional cost </a:t>
            </a:r>
            <a:r>
              <a:rPr lang="en-US" sz="2700" dirty="0">
                <a:solidFill>
                  <a:srgbClr val="000000"/>
                </a:solidFill>
              </a:rPr>
              <a:t>is </a:t>
            </a:r>
            <a:r>
              <a:rPr lang="en-US" sz="2700" dirty="0">
                <a:solidFill>
                  <a:srgbClr val="000000"/>
                </a:solidFill>
              </a:rPr>
              <a:t>$</a:t>
            </a:r>
            <a:r>
              <a:rPr lang="en-US" sz="2700" dirty="0">
                <a:solidFill>
                  <a:srgbClr val="000000"/>
                </a:solidFill>
              </a:rPr>
              <a:t>5,110 </a:t>
            </a:r>
            <a:r>
              <a:rPr lang="en-US" sz="2700" dirty="0">
                <a:solidFill>
                  <a:srgbClr val="000000"/>
                </a:solidFill>
              </a:rPr>
              <a:t>per patient </a:t>
            </a:r>
            <a:r>
              <a:rPr lang="en-US" sz="2700" dirty="0">
                <a:solidFill>
                  <a:srgbClr val="000000"/>
                </a:solidFill>
              </a:rPr>
              <a:t>annually</a:t>
            </a:r>
            <a:endParaRPr lang="en-US" sz="2700" dirty="0">
              <a:solidFill>
                <a:srgbClr val="000000"/>
              </a:solidFill>
            </a:endParaRPr>
          </a:p>
          <a:p>
            <a:r>
              <a:rPr lang="en-US" sz="2700" dirty="0">
                <a:solidFill>
                  <a:srgbClr val="000000"/>
                </a:solidFill>
              </a:rPr>
              <a:t>If </a:t>
            </a:r>
            <a:r>
              <a:rPr lang="en-US" sz="2700" dirty="0">
                <a:solidFill>
                  <a:srgbClr val="000000"/>
                </a:solidFill>
              </a:rPr>
              <a:t>90</a:t>
            </a:r>
            <a:r>
              <a:rPr lang="en-US" sz="2700" dirty="0">
                <a:solidFill>
                  <a:srgbClr val="000000"/>
                </a:solidFill>
              </a:rPr>
              <a:t>% of </a:t>
            </a:r>
            <a:r>
              <a:rPr lang="en-US" sz="2700" dirty="0">
                <a:solidFill>
                  <a:srgbClr val="000000"/>
                </a:solidFill>
              </a:rPr>
              <a:t>current utilizers of Prezcobix+Descovy convert to </a:t>
            </a:r>
            <a:r>
              <a:rPr lang="en-US" sz="2700" dirty="0">
                <a:solidFill>
                  <a:srgbClr val="000000"/>
                </a:solidFill>
              </a:rPr>
              <a:t>Symtuza, the additional annual cost to the state </a:t>
            </a:r>
            <a:r>
              <a:rPr lang="en-US" sz="2700" dirty="0">
                <a:solidFill>
                  <a:srgbClr val="000000"/>
                </a:solidFill>
              </a:rPr>
              <a:t>is estimated to be $865k - $1.3M (does not incorporate current utilization of </a:t>
            </a:r>
            <a:r>
              <a:rPr lang="en-US" sz="2700" dirty="0" err="1">
                <a:solidFill>
                  <a:srgbClr val="000000"/>
                </a:solidFill>
              </a:rPr>
              <a:t>Symtuza</a:t>
            </a:r>
            <a:r>
              <a:rPr lang="en-US" sz="2700" dirty="0">
                <a:solidFill>
                  <a:srgbClr val="000000"/>
                </a:solidFill>
              </a:rPr>
              <a:t>)</a:t>
            </a:r>
            <a:endParaRPr lang="en-US" sz="2700" dirty="0"/>
          </a:p>
        </p:txBody>
      </p:sp>
    </p:spTree>
    <p:extLst>
      <p:ext uri="{BB962C8B-B14F-4D97-AF65-F5344CB8AC3E}">
        <p14:creationId xmlns:p14="http://schemas.microsoft.com/office/powerpoint/2010/main" val="59646969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BA75C1-D917-1C42-B34C-FE222B9DA3E7}"/>
              </a:ext>
            </a:extLst>
          </p:cNvPr>
          <p:cNvSpPr>
            <a:spLocks noGrp="1"/>
          </p:cNvSpPr>
          <p:nvPr>
            <p:ph type="title"/>
          </p:nvPr>
        </p:nvSpPr>
        <p:spPr/>
        <p:txBody>
          <a:bodyPr lIns="121917" tIns="60958" rIns="121917" bIns="60958"/>
          <a:lstStyle/>
          <a:p>
            <a:r>
              <a:rPr lang="en-US" dirty="0" smtClean="0"/>
              <a:t>Estimated Net </a:t>
            </a:r>
            <a:r>
              <a:rPr lang="en-US" dirty="0"/>
              <a:t>Cost to the State for Dovato vs. </a:t>
            </a:r>
            <a:br>
              <a:rPr lang="en-US" dirty="0"/>
            </a:br>
            <a:r>
              <a:rPr lang="en-US" dirty="0" smtClean="0"/>
              <a:t>Dolutegravir + Lamivudine</a:t>
            </a:r>
            <a:endParaRPr lang="en-US" dirty="0"/>
          </a:p>
        </p:txBody>
      </p:sp>
      <p:sp>
        <p:nvSpPr>
          <p:cNvPr id="3" name="Content Placeholder 2">
            <a:extLst>
              <a:ext uri="{FF2B5EF4-FFF2-40B4-BE49-F238E27FC236}">
                <a16:creationId xmlns="" xmlns:a16="http://schemas.microsoft.com/office/drawing/2014/main" id="{E525A52B-9570-0F4E-9ADA-DF5016A94150}"/>
              </a:ext>
            </a:extLst>
          </p:cNvPr>
          <p:cNvSpPr>
            <a:spLocks noGrp="1"/>
          </p:cNvSpPr>
          <p:nvPr>
            <p:ph idx="1"/>
          </p:nvPr>
        </p:nvSpPr>
        <p:spPr>
          <a:xfrm>
            <a:off x="609600" y="1600200"/>
            <a:ext cx="10972800" cy="4673600"/>
          </a:xfrm>
        </p:spPr>
        <p:txBody>
          <a:bodyPr lIns="121917" tIns="60958" rIns="121917" bIns="60958"/>
          <a:lstStyle/>
          <a:p>
            <a:r>
              <a:rPr lang="en-US" sz="2700" dirty="0">
                <a:solidFill>
                  <a:srgbClr val="000000"/>
                </a:solidFill>
              </a:rPr>
              <a:t>Dovato </a:t>
            </a:r>
            <a:r>
              <a:rPr lang="en-US" sz="2700" dirty="0">
                <a:solidFill>
                  <a:srgbClr val="000000"/>
                </a:solidFill>
              </a:rPr>
              <a:t>incorporates </a:t>
            </a:r>
            <a:r>
              <a:rPr lang="en-US" sz="2700" dirty="0">
                <a:solidFill>
                  <a:srgbClr val="000000"/>
                </a:solidFill>
              </a:rPr>
              <a:t>two products that are currently available </a:t>
            </a:r>
            <a:r>
              <a:rPr lang="en-US" sz="2700" dirty="0">
                <a:solidFill>
                  <a:srgbClr val="000000"/>
                </a:solidFill>
              </a:rPr>
              <a:t>separately without PA– dolutegravir (Tivicay) + lamivudine (Epivir)</a:t>
            </a:r>
            <a:endParaRPr lang="en-US" sz="2700" dirty="0">
              <a:solidFill>
                <a:srgbClr val="000000"/>
              </a:solidFill>
            </a:endParaRPr>
          </a:p>
          <a:p>
            <a:r>
              <a:rPr lang="en-US" sz="2700" dirty="0">
                <a:solidFill>
                  <a:srgbClr val="000000"/>
                </a:solidFill>
              </a:rPr>
              <a:t>Difference </a:t>
            </a:r>
            <a:r>
              <a:rPr lang="en-US" sz="2700" dirty="0">
                <a:solidFill>
                  <a:srgbClr val="000000"/>
                </a:solidFill>
              </a:rPr>
              <a:t>in price between the cost of one Dovato tablet vs. one tablet of Lamivudine and Tivicay is $17 </a:t>
            </a:r>
            <a:r>
              <a:rPr lang="en-US" sz="2700" dirty="0">
                <a:solidFill>
                  <a:srgbClr val="000000"/>
                </a:solidFill>
              </a:rPr>
              <a:t>per day</a:t>
            </a:r>
            <a:endParaRPr lang="en-US" sz="2700" dirty="0">
              <a:solidFill>
                <a:srgbClr val="000000"/>
              </a:solidFill>
            </a:endParaRPr>
          </a:p>
          <a:p>
            <a:r>
              <a:rPr lang="en-US" sz="2700" dirty="0">
                <a:solidFill>
                  <a:srgbClr val="000000"/>
                </a:solidFill>
              </a:rPr>
              <a:t>To use 1 tablet of Dovato daily, the additional cost </a:t>
            </a:r>
            <a:r>
              <a:rPr lang="en-US" sz="2700" dirty="0">
                <a:solidFill>
                  <a:srgbClr val="000000"/>
                </a:solidFill>
              </a:rPr>
              <a:t>is </a:t>
            </a:r>
            <a:r>
              <a:rPr lang="en-US" sz="2700" dirty="0">
                <a:solidFill>
                  <a:srgbClr val="000000"/>
                </a:solidFill>
              </a:rPr>
              <a:t>$</a:t>
            </a:r>
            <a:r>
              <a:rPr lang="en-US" sz="2700" dirty="0">
                <a:solidFill>
                  <a:srgbClr val="000000"/>
                </a:solidFill>
              </a:rPr>
              <a:t>6,205 </a:t>
            </a:r>
            <a:r>
              <a:rPr lang="en-US" sz="2700" dirty="0">
                <a:solidFill>
                  <a:srgbClr val="000000"/>
                </a:solidFill>
              </a:rPr>
              <a:t>per patient </a:t>
            </a:r>
            <a:r>
              <a:rPr lang="en-US" sz="2700" dirty="0">
                <a:solidFill>
                  <a:srgbClr val="000000"/>
                </a:solidFill>
              </a:rPr>
              <a:t>annually</a:t>
            </a:r>
            <a:endParaRPr lang="en-US" sz="2700" dirty="0">
              <a:solidFill>
                <a:srgbClr val="000000"/>
              </a:solidFill>
            </a:endParaRPr>
          </a:p>
          <a:p>
            <a:r>
              <a:rPr lang="en-US" sz="2700" dirty="0">
                <a:solidFill>
                  <a:srgbClr val="000000"/>
                </a:solidFill>
              </a:rPr>
              <a:t>If </a:t>
            </a:r>
            <a:r>
              <a:rPr lang="en-US" sz="2700" dirty="0">
                <a:solidFill>
                  <a:srgbClr val="000000"/>
                </a:solidFill>
              </a:rPr>
              <a:t>90</a:t>
            </a:r>
            <a:r>
              <a:rPr lang="en-US" sz="2700" dirty="0">
                <a:solidFill>
                  <a:srgbClr val="000000"/>
                </a:solidFill>
              </a:rPr>
              <a:t>% of </a:t>
            </a:r>
            <a:r>
              <a:rPr lang="en-US" sz="2700" dirty="0">
                <a:solidFill>
                  <a:srgbClr val="000000"/>
                </a:solidFill>
              </a:rPr>
              <a:t>current utilizers of Tivicay and Epivir convert </a:t>
            </a:r>
            <a:r>
              <a:rPr lang="en-US" sz="2700" dirty="0">
                <a:solidFill>
                  <a:srgbClr val="000000"/>
                </a:solidFill>
              </a:rPr>
              <a:t>to Dovato, the additional annual cost </a:t>
            </a:r>
            <a:r>
              <a:rPr lang="en-US" sz="2700" dirty="0">
                <a:solidFill>
                  <a:srgbClr val="000000"/>
                </a:solidFill>
              </a:rPr>
              <a:t>is estimated to be $189k - $283k (does not incorporate current utilization of </a:t>
            </a:r>
            <a:r>
              <a:rPr lang="en-US" sz="2700" dirty="0" err="1">
                <a:solidFill>
                  <a:srgbClr val="000000"/>
                </a:solidFill>
              </a:rPr>
              <a:t>Dovato</a:t>
            </a:r>
            <a:r>
              <a:rPr lang="en-US" sz="2700" dirty="0">
                <a:solidFill>
                  <a:srgbClr val="000000"/>
                </a:solidFill>
              </a:rPr>
              <a:t>)</a:t>
            </a:r>
            <a:endParaRPr lang="en-US" sz="2700" dirty="0"/>
          </a:p>
        </p:txBody>
      </p:sp>
    </p:spTree>
    <p:extLst>
      <p:ext uri="{BB962C8B-B14F-4D97-AF65-F5344CB8AC3E}">
        <p14:creationId xmlns:p14="http://schemas.microsoft.com/office/powerpoint/2010/main" val="40490922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Break and Executive Session</a:t>
            </a:r>
          </a:p>
        </p:txBody>
      </p:sp>
      <p:sp>
        <p:nvSpPr>
          <p:cNvPr id="11" name="Subtitle 10"/>
          <p:cNvSpPr>
            <a:spLocks noGrp="1"/>
          </p:cNvSpPr>
          <p:nvPr>
            <p:ph type="subTitle" idx="1"/>
          </p:nvPr>
        </p:nvSpPr>
        <p:spPr/>
        <p:txBody>
          <a:bodyPr/>
          <a:lstStyle/>
          <a:p>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pPr/>
              <a:t>197</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6655725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Public Therapeutic Class Votes</a:t>
            </a:r>
          </a:p>
        </p:txBody>
      </p:sp>
      <p:sp>
        <p:nvSpPr>
          <p:cNvPr id="8" name="Subtitle 7"/>
          <p:cNvSpPr>
            <a:spLocks noGrp="1"/>
          </p:cNvSpPr>
          <p:nvPr>
            <p:ph type="subTitle" idx="1"/>
          </p:nvPr>
        </p:nvSpPr>
        <p:spPr/>
        <p:txBody>
          <a:bodyPr/>
          <a:lstStyle/>
          <a:p>
            <a:endParaRPr lang="en-US" dirty="0"/>
          </a:p>
        </p:txBody>
      </p:sp>
      <p:sp>
        <p:nvSpPr>
          <p:cNvPr id="3" name="Slide Number Placeholder 2"/>
          <p:cNvSpPr>
            <a:spLocks noGrp="1"/>
          </p:cNvSpPr>
          <p:nvPr>
            <p:ph type="sldNum" sz="quarter" idx="4"/>
          </p:nvPr>
        </p:nvSpPr>
        <p:spPr/>
        <p:txBody>
          <a:bodyPr/>
          <a:lstStyle/>
          <a:p>
            <a:fld id="{FF445594-FFE8-4E90-934C-EFF530110A38}" type="slidenum">
              <a:rPr lang="en-US" smtClean="0"/>
              <a:pPr/>
              <a:t>198</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5126118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Adjournment</a:t>
            </a:r>
          </a:p>
        </p:txBody>
      </p:sp>
      <p:sp>
        <p:nvSpPr>
          <p:cNvPr id="3" name="Content Placeholder 2"/>
          <p:cNvSpPr>
            <a:spLocks noGrp="1"/>
          </p:cNvSpPr>
          <p:nvPr>
            <p:ph idx="1"/>
          </p:nvPr>
        </p:nvSpPr>
        <p:spPr/>
        <p:txBody>
          <a:bodyPr/>
          <a:lstStyle/>
          <a:p>
            <a:endParaRPr lang="en-US" dirty="0">
              <a:solidFill>
                <a:srgbClr val="000000"/>
              </a:solidFill>
            </a:endParaRPr>
          </a:p>
          <a:p>
            <a:pPr marL="0" indent="0" algn="ctr">
              <a:buNone/>
            </a:pPr>
            <a:r>
              <a:rPr lang="en-US" b="1" dirty="0">
                <a:solidFill>
                  <a:srgbClr val="000000"/>
                </a:solidFill>
              </a:rPr>
              <a:t>Future 2021 Meeting Dates:</a:t>
            </a:r>
          </a:p>
          <a:p>
            <a:pPr marL="457200" lvl="1" indent="0" algn="ctr">
              <a:buNone/>
            </a:pPr>
            <a:r>
              <a:rPr lang="en-US" b="1" dirty="0">
                <a:solidFill>
                  <a:srgbClr val="000000"/>
                </a:solidFill>
              </a:rPr>
              <a:t>May 19, 2021</a:t>
            </a:r>
          </a:p>
          <a:p>
            <a:pPr marL="457200" lvl="1" indent="0" algn="ctr">
              <a:buNone/>
            </a:pPr>
            <a:r>
              <a:rPr lang="en-US" b="1" dirty="0">
                <a:solidFill>
                  <a:srgbClr val="000000"/>
                </a:solidFill>
              </a:rPr>
              <a:t>October 18, 2021</a:t>
            </a:r>
          </a:p>
          <a:p>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199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7523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lIns="121917" tIns="60958" rIns="121917" bIns="60958"/>
          <a:lstStyle/>
          <a:p>
            <a:r>
              <a:rPr lang="en-US" dirty="0" smtClean="0"/>
              <a:t>Zoom Webinar Controls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480611"/>
            <a:ext cx="10972800" cy="435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2807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11074400" cy="1082813"/>
          </a:xfrm>
        </p:spPr>
        <p:txBody>
          <a:bodyPr/>
          <a:lstStyle/>
          <a:p>
            <a:r>
              <a:rPr lang="en-US" dirty="0">
                <a:uFillTx/>
              </a:rPr>
              <a:t>Antidepressants, Other</a:t>
            </a:r>
          </a:p>
        </p:txBody>
      </p:sp>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FontTx/>
              <a:buNone/>
              <a:defRPr>
                <a:uFillTx/>
              </a:defRPr>
            </a:pPr>
            <a:fld id="{FF445594-FFE8-4E90-934C-EFF530110A38}" type="slidenum">
              <a:rPr kumimoji="0" lang="en-US" sz="1100" b="0" i="0" u="none" strike="noStrike" kern="1200" cap="none" spc="0" normalizeH="0" baseline="0" noProof="0">
                <a:ln>
                  <a:noFill/>
                </a:ln>
                <a:solidFill>
                  <a:srgbClr val="595959">
                    <a:lumMod val="65000"/>
                    <a:lumOff val="35000"/>
                  </a:srgbClr>
                </a:solidFill>
                <a:effectLst/>
                <a:uFillTx/>
                <a:latin typeface="Calibri"/>
                <a:ea typeface="+mn-ea"/>
                <a:cs typeface="+mn-cs"/>
              </a:rPr>
              <a:pPr marL="0" marR="0" lvl="0" indent="0" algn="r" defTabSz="914400" rtl="0" eaLnBrk="1" fontAlgn="auto" latinLnBrk="0" hangingPunct="1">
                <a:lnSpc>
                  <a:spcPct val="100000"/>
                </a:lnSpc>
                <a:spcBef>
                  <a:spcPts val="0"/>
                </a:spcBef>
                <a:spcAft>
                  <a:spcPts val="0"/>
                </a:spcAft>
                <a:buFontTx/>
                <a:buNone/>
                <a:defRPr>
                  <a:uFillTx/>
                </a:defRPr>
              </a:pPr>
              <a:t>20</a:t>
            </a:fld>
            <a:endPar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endParaRPr>
          </a:p>
        </p:txBody>
      </p:sp>
      <p:sp>
        <p:nvSpPr>
          <p:cNvPr id="3" name="Footer Placeholder 2"/>
          <p:cNvSpPr>
            <a:spLocks noGrp="1"/>
          </p:cNvSpPr>
          <p:nvPr>
            <p:ph type="ftr" sz="quarter" idx="3"/>
          </p:nvPr>
        </p:nvSpPr>
        <p:spPr/>
        <p:txBody>
          <a:bodyPr/>
          <a:lstStyle/>
          <a:p>
            <a:pPr marL="0" marR="0" lvl="0" indent="0" algn="ctr" defTabSz="914400" rtl="0" eaLnBrk="1" fontAlgn="auto" latinLnBrk="0" hangingPunct="1">
              <a:lnSpc>
                <a:spcPts val="1200"/>
              </a:lnSpc>
              <a:spcBef>
                <a:spcPts val="0"/>
              </a:spcBef>
              <a:spcAft>
                <a:spcPts val="0"/>
              </a:spcAft>
              <a:buFontTx/>
              <a:buNone/>
              <a:defRPr>
                <a:uFillTx/>
              </a:defRPr>
            </a:pPr>
            <a: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t>Reaching across Arizona to provide comprehensive </a:t>
            </a:r>
            <a:b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br>
            <a:r>
              <a:rPr kumimoji="0" lang="en-US" sz="1100" b="0" i="0" u="none" strike="noStrike" kern="1200" cap="none" spc="0" normalizeH="0" baseline="0" noProof="0" dirty="0">
                <a:ln>
                  <a:noFill/>
                </a:ln>
                <a:solidFill>
                  <a:srgbClr val="595959">
                    <a:lumMod val="65000"/>
                    <a:lumOff val="35000"/>
                  </a:srgbClr>
                </a:solidFill>
                <a:effectLst/>
                <a:uFillTx/>
                <a:latin typeface="Calibri"/>
                <a:ea typeface="+mn-ea"/>
                <a:cs typeface="+mn-cs"/>
              </a:rPr>
              <a:t>quality health care for those in need</a:t>
            </a:r>
          </a:p>
        </p:txBody>
      </p:sp>
      <p:sp>
        <p:nvSpPr>
          <p:cNvPr id="5" name="TextBox 4"/>
          <p:cNvSpPr txBox="1">
            <a:spLocks/>
          </p:cNvSpPr>
          <p:nvPr/>
        </p:nvSpPr>
        <p:spPr>
          <a:xfrm>
            <a:off x="406400" y="1387614"/>
            <a:ext cx="11379200" cy="5145698"/>
          </a:xfrm>
          <a:prstGeom prst="rect">
            <a:avLst/>
          </a:prstGeom>
        </p:spPr>
        <p:txBody>
          <a:bodyPr/>
          <a:lstStyle/>
          <a:p>
            <a:pPr lvl="0"/>
            <a:endParaRPr lang="en-US" b="1" i="1"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r>
              <a:rPr lang="en-US"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rPr>
              <a:t>In the US,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approximately 17.3 million adults, or 7.1% of the adult population, have reported the prevalence of depression in 2017</a:t>
            </a:r>
            <a:endParaRPr lang="en-US"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lvl="0"/>
            <a:endParaRPr b="1" i="1"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r>
              <a:rPr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2010 American Psychiatric Association (APA) treatment guidelines for patients with MDD recommend an SSRI, SNRI, mirtazapine, and bupropion as appropriate for initial treatment of most patients</a:t>
            </a:r>
            <a:endParaRPr lang="en-US"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Tx/>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Adverse event and safety profiles of TCAs and MAOIs have greatly reduced their use as first-line agents</a:t>
            </a:r>
            <a:endParaRPr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endParaRPr b="1" i="1"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r>
              <a:rPr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rPr>
              <a:t>According to the World Federation of Societies of Biological Psychiatry (WFSBP) guidelines on unipolar depression from 2013 and 2015, no single class of antidepressants has proven to be more effective or have a more rapid onset than another</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endParaRPr lang="en-US"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H</a:t>
            </a:r>
            <a:r>
              <a:rPr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rPr>
              <a:t>owever, limited data suggest that select TCAs and venlafaxine may be slightly more effective in severely depressed hospitalized patients</a:t>
            </a:r>
            <a:endParaRPr b="1" i="1"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19" y="190940"/>
            <a:ext cx="11074400" cy="1245974"/>
          </a:xfrm>
        </p:spPr>
        <p:txBody>
          <a:bodyPr/>
          <a:lstStyle/>
          <a:p>
            <a:r>
              <a:rPr sz="4000" b="0" i="0" u="none" strike="noStrike" baseline="0" dirty="0">
                <a:solidFill>
                  <a:srgbClr val="318DCF"/>
                </a:solidFill>
                <a:uFillTx/>
                <a:latin typeface="Tahoma" charset="0"/>
              </a:rPr>
              <a:t>Antidepressants, Other</a:t>
            </a:r>
          </a:p>
        </p:txBody>
      </p:sp>
      <p:sp>
        <p:nvSpPr>
          <p:cNvPr id="3" name="TextBox 2"/>
          <p:cNvSpPr txBox="1">
            <a:spLocks/>
          </p:cNvSpPr>
          <p:nvPr/>
        </p:nvSpPr>
        <p:spPr>
          <a:xfrm>
            <a:off x="358815" y="1436914"/>
            <a:ext cx="11563109" cy="4616645"/>
          </a:xfrm>
          <a:prstGeom prst="rect">
            <a:avLst/>
          </a:prstGeom>
          <a:noFill/>
          <a:ln w="0" cap="flat" cmpd="sng">
            <a:noFill/>
            <a:prstDash val="solid"/>
          </a:ln>
        </p:spPr>
        <p:txBody>
          <a:bodyPr anchor="t"/>
          <a:lstStyle/>
          <a:p>
            <a:pPr marL="457200" lvl="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Treatment-resistant depression (TRD) occurs in approximately 20% to 30% of patients with MDD.</a:t>
            </a:r>
          </a:p>
          <a:p>
            <a:pPr lvl="0"/>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When response is inadequate with trial of a first-line therapy, strategies for treatment include maximizing the dose, switching to another class or another drug within the class, combination therapy [e.g., multiple drugs or drug plus psychotherapy), augmentation, or other nonpharmacologic therapy (e.g., light therapy, electroconvulsive therapy in select patients]</a:t>
            </a:r>
          </a:p>
          <a:p>
            <a:pPr marL="457200" lvl="0" indent="-457200" algn="l">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lgn="l">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Per the 2016 American College of Physicians (ACP) guidelines, treatment with either CBT or second-generation antidepressants for MDD is recommended</a:t>
            </a:r>
          </a:p>
          <a:p>
            <a:pPr marL="457200" lvl="0" indent="-457200" algn="l">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lgn="l">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Non-SSRI antidepressants are most often used as first-line therapy in children in the presence of comorbidities, such as attention-deficit/hyperactivity disorder (ADHD), where bupropion may be more effective than an SSRI</a:t>
            </a:r>
          </a:p>
          <a:p>
            <a:pPr marL="457200" lvl="0" indent="-457200" algn="l">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lvl="0" indent="-457200" algn="l">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In 2018, the North American Menopause Society and National Network on Depression Centers published consensus guidelines for the treatment of perimenopausal depression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888999" y="254294"/>
            <a:ext cx="10787961" cy="1079205"/>
          </a:xfrm>
        </p:spPr>
        <p:txBody>
          <a:bodyPr/>
          <a:lstStyle/>
          <a:p>
            <a:r>
              <a:rPr sz="4000" b="0" i="0" u="none" strike="noStrike" baseline="0" dirty="0">
                <a:solidFill>
                  <a:srgbClr val="318DCF"/>
                </a:solidFill>
                <a:uFillTx/>
                <a:latin typeface="Tahoma" charset="0"/>
              </a:rPr>
              <a:t>Antidepressants, Other</a:t>
            </a:r>
          </a:p>
        </p:txBody>
      </p:sp>
      <p:sp>
        <p:nvSpPr>
          <p:cNvPr id="3" name="TextBox 2"/>
          <p:cNvSpPr txBox="1">
            <a:spLocks/>
          </p:cNvSpPr>
          <p:nvPr/>
        </p:nvSpPr>
        <p:spPr>
          <a:xfrm>
            <a:off x="531599" y="1564019"/>
            <a:ext cx="11274578" cy="4230172"/>
          </a:xfrm>
          <a:prstGeom prst="rect">
            <a:avLst/>
          </a:prstGeom>
        </p:spPr>
        <p:txBody>
          <a:bodyPr/>
          <a:lstStyle/>
          <a:p>
            <a:pPr marL="457200" indent="-457200">
              <a:buChar char="•"/>
            </a:pP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These note that SSRIs and SNRIs, particularly desvenlafaxine, have been shown to improve menopause-associated symptoms [e.g., vasomotor symptoms, pain, sleep disturbances, night sweats); however, none of the agents in this class are approved for symptoms of menopause]</a:t>
            </a:r>
          </a:p>
          <a:p>
            <a:pPr marL="457200" indent="-457200">
              <a:buChar char="•"/>
            </a:pPr>
            <a:endPar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2008 WFSBP guidelines recommend SSRIs, SNRIs, and pregabalin as first-line therapies for the treatment of anxiety, obsessive-compulsive, and post-traumatic stress disorders [CBT and other variants of behavior therapy are recommended either alone or in combination with these medications]</a:t>
            </a:r>
          </a:p>
          <a:p>
            <a:pPr marL="457200" indent="-457200">
              <a:buChar char="•"/>
            </a:pPr>
            <a:endPar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2009 American Psychiatric Association (APA) treatment guidelines recommend SSRIs, SNRIs, TCAs, and benzodiazepines as first-line pharmacotherapy for panic disorder</a:t>
            </a:r>
          </a:p>
          <a:p>
            <a:pPr marL="457200" indent="-457200">
              <a:buChar char="•"/>
            </a:pPr>
            <a:endPar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For S</a:t>
            </a:r>
            <a:r>
              <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easonal </a:t>
            </a: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A</a:t>
            </a:r>
            <a:r>
              <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ffective </a:t>
            </a: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D</a:t>
            </a:r>
            <a:r>
              <a:rPr lang="en-US"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isorder</a:t>
            </a:r>
            <a:r>
              <a:rPr sz="1900" dirty="0">
                <a:solidFill>
                  <a:srgbClr val="000000"/>
                </a:solidFill>
                <a:uFillTx/>
                <a:latin typeface="Tahoma" panose="020B0604030504040204" pitchFamily="34" charset="0"/>
                <a:ea typeface="Tahoma" panose="020B0604030504040204" pitchFamily="34" charset="0"/>
                <a:cs typeface="Tahoma" panose="020B0604030504040204" pitchFamily="34" charset="0"/>
              </a:rPr>
              <a:t>, the International Consensus Group on Depression and Anxiety (ICGDA) expert panel guidelines recommend SSRIs as first-line therapy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226138"/>
            <a:ext cx="11074400" cy="1170862"/>
          </a:xfrm>
        </p:spPr>
        <p:txBody>
          <a:bodyPr/>
          <a:lstStyle/>
          <a:p>
            <a:r>
              <a:rPr sz="4000" b="0" i="0" u="none" strike="noStrike" baseline="0" dirty="0">
                <a:solidFill>
                  <a:srgbClr val="318DCF"/>
                </a:solidFill>
                <a:uFillTx/>
                <a:latin typeface="Tahoma" charset="0"/>
              </a:rPr>
              <a:t>Antidepressants, Other</a:t>
            </a:r>
          </a:p>
        </p:txBody>
      </p:sp>
      <p:sp>
        <p:nvSpPr>
          <p:cNvPr id="3" name="TextBox 2"/>
          <p:cNvSpPr txBox="1">
            <a:spLocks/>
          </p:cNvSpPr>
          <p:nvPr/>
        </p:nvSpPr>
        <p:spPr>
          <a:xfrm>
            <a:off x="130629" y="1637731"/>
            <a:ext cx="11814627" cy="4646955"/>
          </a:xfrm>
          <a:prstGeom prst="rect">
            <a:avLst/>
          </a:prstGeom>
        </p:spPr>
        <p:txBody>
          <a:bodyPr/>
          <a:lstStyle/>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All of the antidepressants have a boxed warning regarding suicidality in children, adolescents, and young adults</a:t>
            </a:r>
            <a:endPar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Tranylcypromine (Parnate) also carries a boxed warning informing that excessive consumption of foods or beverages that contain significant amounts of tyramine can precipitate hypertensive crisis</a:t>
            </a:r>
          </a:p>
          <a:p>
            <a:pPr marL="457200" indent="-457200">
              <a:buChar char="•"/>
            </a:pPr>
            <a:r>
              <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Esketamine (Spravato) also carries a boxed warning for risk of dissociation and sedation after administration as well as abuse and misuse</a:t>
            </a:r>
          </a:p>
          <a:p>
            <a:pPr marL="457200" indent="-457200">
              <a:buChar char="•"/>
            </a:pPr>
            <a:r>
              <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Use of esketamine requires enrollment in the Spravato REMS program </a:t>
            </a: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Effectiveness is generally comparable among classes and within classes of antidepressants</a:t>
            </a: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Pharmacotherapy should be selected based on adverse event profiles, co-morbidities, drug interactions, pharmacokinetics, patient preference, cost, and historical patient response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1205788" y="3196880"/>
            <a:ext cx="7630837" cy="464239"/>
          </a:xfrm>
        </p:spPr>
        <p:txBody>
          <a:bodyPr/>
          <a:lstStyle/>
          <a:p>
            <a:r>
              <a:rPr sz="4800" dirty="0">
                <a:uFillTx/>
                <a:latin typeface="Tahoma" charset="0"/>
              </a:rPr>
              <a:t>Antidepressants, SSRIs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79786F8-0C6A-49C8-9931-3F43851E858E}"/>
              </a:ext>
            </a:extLst>
          </p:cNvPr>
          <p:cNvSpPr>
            <a:spLocks noGrp="1"/>
          </p:cNvSpPr>
          <p:nvPr>
            <p:ph type="sldNum" sz="quarter" idx="4"/>
          </p:nvPr>
        </p:nvSpPr>
        <p:spPr/>
        <p:txBody>
          <a:bodyPr/>
          <a:lstStyle/>
          <a:p>
            <a:fld id="{FF445594-FFE8-4E90-934C-EFF530110A38}" type="slidenum">
              <a:rPr lang="en-US" smtClean="0">
                <a:uFillTx/>
              </a:rPr>
              <a:pPr/>
              <a:t>25</a:t>
            </a:fld>
            <a:endParaRPr lang="en-US" dirty="0">
              <a:uFillTx/>
            </a:endParaRPr>
          </a:p>
        </p:txBody>
      </p:sp>
      <p:sp>
        <p:nvSpPr>
          <p:cNvPr id="3" name="Title 2">
            <a:extLst>
              <a:ext uri="{FF2B5EF4-FFF2-40B4-BE49-F238E27FC236}">
                <a16:creationId xmlns:a16="http://schemas.microsoft.com/office/drawing/2014/main" xmlns="" id="{DB9EFD77-A769-4A7B-9E09-3518DD482C06}"/>
              </a:ext>
            </a:extLst>
          </p:cNvPr>
          <p:cNvSpPr>
            <a:spLocks noGrp="1"/>
          </p:cNvSpPr>
          <p:nvPr>
            <p:ph type="title"/>
          </p:nvPr>
        </p:nvSpPr>
        <p:spPr/>
        <p:txBody>
          <a:bodyPr/>
          <a:lstStyle/>
          <a:p>
            <a:r>
              <a:rPr lang="en-US" dirty="0">
                <a:uFillTx/>
              </a:rPr>
              <a:t>Antidepressants, SSRIs </a:t>
            </a:r>
            <a:endParaRPr lang="en-US" dirty="0"/>
          </a:p>
        </p:txBody>
      </p:sp>
      <p:sp>
        <p:nvSpPr>
          <p:cNvPr id="4" name="Footer Placeholder 3">
            <a:extLst>
              <a:ext uri="{FF2B5EF4-FFF2-40B4-BE49-F238E27FC236}">
                <a16:creationId xmlns:a16="http://schemas.microsoft.com/office/drawing/2014/main" xmlns="" id="{4360461B-2ABE-4A05-86F3-C09C30AE45E8}"/>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219C69E3-5EB0-4368-8E8D-5D9DE382F467}"/>
              </a:ext>
            </a:extLst>
          </p:cNvPr>
          <p:cNvGraphicFramePr>
            <a:graphicFrameLocks noGrp="1"/>
          </p:cNvGraphicFramePr>
          <p:nvPr>
            <p:extLst>
              <p:ext uri="{D42A27DB-BD31-4B8C-83A1-F6EECF244321}">
                <p14:modId xmlns:p14="http://schemas.microsoft.com/office/powerpoint/2010/main" val="830635386"/>
              </p:ext>
            </p:extLst>
          </p:nvPr>
        </p:nvGraphicFramePr>
        <p:xfrm>
          <a:off x="609600" y="1378424"/>
          <a:ext cx="11277598" cy="4761440"/>
        </p:xfrm>
        <a:graphic>
          <a:graphicData uri="http://schemas.openxmlformats.org/drawingml/2006/table">
            <a:tbl>
              <a:tblPr firstRow="1" bandRow="1" bandCol="1">
                <a:tableStyleId>{5C22544A-7EE6-4342-B048-85BDC9FD1C3A}</a:tableStyleId>
              </a:tblPr>
              <a:tblGrid>
                <a:gridCol w="1507299">
                  <a:extLst>
                    <a:ext uri="{9D8B030D-6E8A-4147-A177-3AD203B41FA5}">
                      <a16:colId xmlns:a16="http://schemas.microsoft.com/office/drawing/2014/main" xmlns="" val="4234718766"/>
                    </a:ext>
                  </a:extLst>
                </a:gridCol>
                <a:gridCol w="1063029">
                  <a:extLst>
                    <a:ext uri="{9D8B030D-6E8A-4147-A177-3AD203B41FA5}">
                      <a16:colId xmlns:a16="http://schemas.microsoft.com/office/drawing/2014/main" xmlns="" val="1811589151"/>
                    </a:ext>
                  </a:extLst>
                </a:gridCol>
                <a:gridCol w="1091447">
                  <a:extLst>
                    <a:ext uri="{9D8B030D-6E8A-4147-A177-3AD203B41FA5}">
                      <a16:colId xmlns:a16="http://schemas.microsoft.com/office/drawing/2014/main" xmlns="" val="4037666151"/>
                    </a:ext>
                  </a:extLst>
                </a:gridCol>
                <a:gridCol w="964504">
                  <a:extLst>
                    <a:ext uri="{9D8B030D-6E8A-4147-A177-3AD203B41FA5}">
                      <a16:colId xmlns:a16="http://schemas.microsoft.com/office/drawing/2014/main" xmlns="" val="600538072"/>
                    </a:ext>
                  </a:extLst>
                </a:gridCol>
                <a:gridCol w="1102291">
                  <a:extLst>
                    <a:ext uri="{9D8B030D-6E8A-4147-A177-3AD203B41FA5}">
                      <a16:colId xmlns:a16="http://schemas.microsoft.com/office/drawing/2014/main" xmlns="" val="1669372592"/>
                    </a:ext>
                  </a:extLst>
                </a:gridCol>
                <a:gridCol w="977030">
                  <a:extLst>
                    <a:ext uri="{9D8B030D-6E8A-4147-A177-3AD203B41FA5}">
                      <a16:colId xmlns:a16="http://schemas.microsoft.com/office/drawing/2014/main" xmlns="" val="2383821941"/>
                    </a:ext>
                  </a:extLst>
                </a:gridCol>
                <a:gridCol w="739036">
                  <a:extLst>
                    <a:ext uri="{9D8B030D-6E8A-4147-A177-3AD203B41FA5}">
                      <a16:colId xmlns:a16="http://schemas.microsoft.com/office/drawing/2014/main" xmlns="" val="532684500"/>
                    </a:ext>
                  </a:extLst>
                </a:gridCol>
                <a:gridCol w="901874">
                  <a:extLst>
                    <a:ext uri="{9D8B030D-6E8A-4147-A177-3AD203B41FA5}">
                      <a16:colId xmlns:a16="http://schemas.microsoft.com/office/drawing/2014/main" xmlns="" val="2504215610"/>
                    </a:ext>
                  </a:extLst>
                </a:gridCol>
                <a:gridCol w="965895">
                  <a:extLst>
                    <a:ext uri="{9D8B030D-6E8A-4147-A177-3AD203B41FA5}">
                      <a16:colId xmlns:a16="http://schemas.microsoft.com/office/drawing/2014/main" xmlns="" val="1656483658"/>
                    </a:ext>
                  </a:extLst>
                </a:gridCol>
                <a:gridCol w="1027135">
                  <a:extLst>
                    <a:ext uri="{9D8B030D-6E8A-4147-A177-3AD203B41FA5}">
                      <a16:colId xmlns:a16="http://schemas.microsoft.com/office/drawing/2014/main" xmlns="" val="4112558393"/>
                    </a:ext>
                  </a:extLst>
                </a:gridCol>
                <a:gridCol w="938058">
                  <a:extLst>
                    <a:ext uri="{9D8B030D-6E8A-4147-A177-3AD203B41FA5}">
                      <a16:colId xmlns:a16="http://schemas.microsoft.com/office/drawing/2014/main" xmlns="" val="1439236186"/>
                    </a:ext>
                  </a:extLst>
                </a:gridCol>
              </a:tblGrid>
              <a:tr h="750627">
                <a:tc>
                  <a:txBody>
                    <a:bodyPr/>
                    <a:lstStyle/>
                    <a:p>
                      <a:pPr marL="0" marR="0" algn="ctr">
                        <a:spcBef>
                          <a:spcPts val="200"/>
                        </a:spcBef>
                        <a:spcAft>
                          <a:spcPts val="200"/>
                        </a:spcAft>
                      </a:pPr>
                      <a:r>
                        <a:rPr lang="en-US" sz="1800" dirty="0">
                          <a:solidFill>
                            <a:srgbClr val="000000"/>
                          </a:solidFill>
                          <a:effectLst/>
                        </a:rPr>
                        <a:t>Drug</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Mfr</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MDD</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GAD</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SAD</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Panic </a:t>
                      </a:r>
                      <a:br>
                        <a:rPr lang="en-US" sz="1800" dirty="0">
                          <a:solidFill>
                            <a:srgbClr val="000000"/>
                          </a:solidFill>
                          <a:effectLst/>
                        </a:rPr>
                      </a:br>
                      <a:r>
                        <a:rPr lang="en-US" sz="1800" dirty="0">
                          <a:solidFill>
                            <a:srgbClr val="000000"/>
                          </a:solidFill>
                          <a:effectLst/>
                        </a:rPr>
                        <a:t>Disorder</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PTSD</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OCD</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PMDD</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Bulimia Nervosa</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VMS</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252300838"/>
                  </a:ext>
                </a:extLst>
              </a:tr>
              <a:tr h="565493">
                <a:tc>
                  <a:txBody>
                    <a:bodyPr/>
                    <a:lstStyle/>
                    <a:p>
                      <a:pPr marL="0" marR="0">
                        <a:spcBef>
                          <a:spcPts val="200"/>
                        </a:spcBef>
                        <a:spcAft>
                          <a:spcPts val="200"/>
                        </a:spcAft>
                      </a:pPr>
                      <a:r>
                        <a:rPr lang="en-US" sz="1800" dirty="0">
                          <a:solidFill>
                            <a:srgbClr val="000000"/>
                          </a:solidFill>
                          <a:effectLst/>
                        </a:rPr>
                        <a:t>citalopram (Celexa®)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800" dirty="0">
                          <a:solidFill>
                            <a:srgbClr val="000000"/>
                          </a:solidFill>
                          <a:effectLst/>
                        </a:rPr>
                        <a:t>generic, Allergan</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2479847577"/>
                  </a:ext>
                </a:extLst>
              </a:tr>
              <a:tr h="848240">
                <a:tc>
                  <a:txBody>
                    <a:bodyPr/>
                    <a:lstStyle/>
                    <a:p>
                      <a:pPr marL="0" marR="0">
                        <a:spcBef>
                          <a:spcPts val="200"/>
                        </a:spcBef>
                        <a:spcAft>
                          <a:spcPts val="200"/>
                        </a:spcAft>
                      </a:pPr>
                      <a:r>
                        <a:rPr lang="en-US" sz="1800" dirty="0">
                          <a:solidFill>
                            <a:srgbClr val="000000"/>
                          </a:solidFill>
                          <a:effectLst/>
                        </a:rPr>
                        <a:t>escitalopram (Lexapro®)</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800" dirty="0">
                          <a:solidFill>
                            <a:srgbClr val="000000"/>
                          </a:solidFill>
                          <a:effectLst/>
                        </a:rPr>
                        <a:t>generic, Allergan</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a:t>
                      </a:r>
                      <a:br>
                        <a:rPr lang="en-US" sz="1800" dirty="0">
                          <a:solidFill>
                            <a:srgbClr val="000000"/>
                          </a:solidFill>
                          <a:effectLst/>
                        </a:rPr>
                      </a:br>
                      <a:r>
                        <a:rPr lang="en-US" sz="1800" dirty="0">
                          <a:solidFill>
                            <a:srgbClr val="000000"/>
                          </a:solidFill>
                          <a:effectLst/>
                        </a:rPr>
                        <a:t>(≥ 12 years)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255824561"/>
                  </a:ext>
                </a:extLst>
              </a:tr>
              <a:tr h="848240">
                <a:tc>
                  <a:txBody>
                    <a:bodyPr/>
                    <a:lstStyle/>
                    <a:p>
                      <a:pPr marL="0" marR="0">
                        <a:spcBef>
                          <a:spcPts val="200"/>
                        </a:spcBef>
                        <a:spcAft>
                          <a:spcPts val="200"/>
                        </a:spcAft>
                      </a:pPr>
                      <a:r>
                        <a:rPr lang="en-US" sz="1800" dirty="0">
                          <a:solidFill>
                            <a:srgbClr val="000000"/>
                          </a:solidFill>
                          <a:effectLst/>
                        </a:rPr>
                        <a:t>fluoxetine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800" dirty="0">
                          <a:solidFill>
                            <a:srgbClr val="000000"/>
                          </a:solidFill>
                          <a:effectLst/>
                        </a:rPr>
                        <a:t>generic, Alvogen</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 </a:t>
                      </a:r>
                      <a:br>
                        <a:rPr lang="en-US" sz="1800" dirty="0">
                          <a:solidFill>
                            <a:srgbClr val="000000"/>
                          </a:solidFill>
                          <a:effectLst/>
                        </a:rPr>
                      </a:br>
                      <a:r>
                        <a:rPr lang="en-US" sz="1800" dirty="0">
                          <a:solidFill>
                            <a:srgbClr val="000000"/>
                          </a:solidFill>
                          <a:effectLst/>
                        </a:rPr>
                        <a:t>(≥ 8 years)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 </a:t>
                      </a:r>
                      <a:br>
                        <a:rPr lang="en-US" sz="1800" dirty="0">
                          <a:solidFill>
                            <a:srgbClr val="000000"/>
                          </a:solidFill>
                          <a:effectLst/>
                        </a:rPr>
                      </a:br>
                      <a:r>
                        <a:rPr lang="en-US" sz="1800" dirty="0">
                          <a:solidFill>
                            <a:srgbClr val="000000"/>
                          </a:solidFill>
                          <a:effectLst/>
                        </a:rPr>
                        <a:t>(≥ 7 years)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1730352486"/>
                  </a:ext>
                </a:extLst>
              </a:tr>
              <a:tr h="848240">
                <a:tc>
                  <a:txBody>
                    <a:bodyPr/>
                    <a:lstStyle/>
                    <a:p>
                      <a:pPr marL="0" marR="0">
                        <a:spcBef>
                          <a:spcPts val="200"/>
                        </a:spcBef>
                        <a:spcAft>
                          <a:spcPts val="200"/>
                        </a:spcAft>
                      </a:pPr>
                      <a:r>
                        <a:rPr lang="en-US" sz="1800" dirty="0">
                          <a:solidFill>
                            <a:srgbClr val="000000"/>
                          </a:solidFill>
                          <a:effectLst/>
                        </a:rPr>
                        <a:t>fluoxetine (Prozac®)</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800" dirty="0">
                          <a:solidFill>
                            <a:srgbClr val="000000"/>
                          </a:solidFill>
                          <a:effectLst/>
                        </a:rPr>
                        <a:t>generic, Dista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 </a:t>
                      </a:r>
                      <a:br>
                        <a:rPr lang="en-US" sz="1800" dirty="0">
                          <a:solidFill>
                            <a:srgbClr val="000000"/>
                          </a:solidFill>
                          <a:effectLst/>
                        </a:rPr>
                      </a:br>
                      <a:r>
                        <a:rPr lang="en-US" sz="1800" dirty="0">
                          <a:solidFill>
                            <a:srgbClr val="000000"/>
                          </a:solidFill>
                          <a:effectLst/>
                        </a:rPr>
                        <a:t>(≥ 8 years)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 </a:t>
                      </a:r>
                      <a:br>
                        <a:rPr lang="en-US" sz="1800" dirty="0">
                          <a:solidFill>
                            <a:srgbClr val="000000"/>
                          </a:solidFill>
                          <a:effectLst/>
                        </a:rPr>
                      </a:br>
                      <a:r>
                        <a:rPr lang="en-US" sz="1800" dirty="0">
                          <a:solidFill>
                            <a:srgbClr val="000000"/>
                          </a:solidFill>
                          <a:effectLst/>
                        </a:rPr>
                        <a:t>(≥ 7 years)</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2329828979"/>
                  </a:ext>
                </a:extLst>
              </a:tr>
              <a:tr h="900600">
                <a:tc>
                  <a:txBody>
                    <a:bodyPr/>
                    <a:lstStyle/>
                    <a:p>
                      <a:pPr marL="0" marR="0">
                        <a:spcBef>
                          <a:spcPts val="200"/>
                        </a:spcBef>
                        <a:spcAft>
                          <a:spcPts val="200"/>
                        </a:spcAft>
                      </a:pPr>
                      <a:r>
                        <a:rPr lang="en-US" sz="1800" dirty="0">
                          <a:solidFill>
                            <a:srgbClr val="000000"/>
                          </a:solidFill>
                          <a:effectLst/>
                        </a:rPr>
                        <a:t>fluoxetine (Sarafem®)</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800" dirty="0">
                          <a:solidFill>
                            <a:srgbClr val="000000"/>
                          </a:solidFill>
                          <a:effectLst/>
                        </a:rPr>
                        <a:t>generic, Actavis/</a:t>
                      </a:r>
                    </a:p>
                    <a:p>
                      <a:pPr marL="0" marR="0" algn="ctr">
                        <a:spcBef>
                          <a:spcPts val="200"/>
                        </a:spcBef>
                        <a:spcAft>
                          <a:spcPts val="200"/>
                        </a:spcAft>
                      </a:pPr>
                      <a:r>
                        <a:rPr lang="en-US" sz="1800" dirty="0">
                          <a:solidFill>
                            <a:srgbClr val="000000"/>
                          </a:solidFill>
                          <a:effectLst/>
                        </a:rPr>
                        <a:t>Allergan</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225746903"/>
                  </a:ext>
                </a:extLst>
              </a:tr>
            </a:tbl>
          </a:graphicData>
        </a:graphic>
      </p:graphicFrame>
      <p:sp>
        <p:nvSpPr>
          <p:cNvPr id="6" name="Rectangle 1">
            <a:extLst>
              <a:ext uri="{FF2B5EF4-FFF2-40B4-BE49-F238E27FC236}">
                <a16:creationId xmlns:a16="http://schemas.microsoft.com/office/drawing/2014/main" xmlns="" id="{EFA9CFC6-7E60-41B7-9008-ADFBB6F72313}"/>
              </a:ext>
            </a:extLst>
          </p:cNvPr>
          <p:cNvSpPr>
            <a:spLocks noChangeArrowheads="1"/>
          </p:cNvSpPr>
          <p:nvPr/>
        </p:nvSpPr>
        <p:spPr bwMode="auto">
          <a:xfrm>
            <a:off x="3962400" y="2537544"/>
            <a:ext cx="65" cy="57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860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42B6860-09CF-4F06-BF61-0E954D25FCA6}"/>
              </a:ext>
            </a:extLst>
          </p:cNvPr>
          <p:cNvSpPr>
            <a:spLocks noGrp="1"/>
          </p:cNvSpPr>
          <p:nvPr>
            <p:ph type="sldNum" sz="quarter" idx="4"/>
          </p:nvPr>
        </p:nvSpPr>
        <p:spPr/>
        <p:txBody>
          <a:bodyPr/>
          <a:lstStyle/>
          <a:p>
            <a:fld id="{FF445594-FFE8-4E90-934C-EFF530110A38}" type="slidenum">
              <a:rPr lang="en-US" smtClean="0">
                <a:uFillTx/>
              </a:rPr>
              <a:pPr/>
              <a:t>26</a:t>
            </a:fld>
            <a:endParaRPr lang="en-US" dirty="0">
              <a:uFillTx/>
            </a:endParaRPr>
          </a:p>
        </p:txBody>
      </p:sp>
      <p:sp>
        <p:nvSpPr>
          <p:cNvPr id="3" name="Title 2">
            <a:extLst>
              <a:ext uri="{FF2B5EF4-FFF2-40B4-BE49-F238E27FC236}">
                <a16:creationId xmlns:a16="http://schemas.microsoft.com/office/drawing/2014/main" xmlns="" id="{CF50288F-959B-4641-8F2B-A2E714573C8E}"/>
              </a:ext>
            </a:extLst>
          </p:cNvPr>
          <p:cNvSpPr>
            <a:spLocks noGrp="1"/>
          </p:cNvSpPr>
          <p:nvPr>
            <p:ph type="title"/>
          </p:nvPr>
        </p:nvSpPr>
        <p:spPr/>
        <p:txBody>
          <a:bodyPr/>
          <a:lstStyle/>
          <a:p>
            <a:r>
              <a:rPr lang="en-US" dirty="0">
                <a:uFillTx/>
              </a:rPr>
              <a:t>Antidepressants, SSRIs </a:t>
            </a:r>
            <a:endParaRPr lang="en-US" dirty="0"/>
          </a:p>
        </p:txBody>
      </p:sp>
      <p:sp>
        <p:nvSpPr>
          <p:cNvPr id="4" name="Footer Placeholder 3">
            <a:extLst>
              <a:ext uri="{FF2B5EF4-FFF2-40B4-BE49-F238E27FC236}">
                <a16:creationId xmlns:a16="http://schemas.microsoft.com/office/drawing/2014/main" xmlns="" id="{1F6E8B62-E128-4E7F-919A-C1CB3A82AD40}"/>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C3022E44-A901-4C71-913F-551C08E62FBC}"/>
              </a:ext>
            </a:extLst>
          </p:cNvPr>
          <p:cNvGraphicFramePr>
            <a:graphicFrameLocks noGrp="1"/>
          </p:cNvGraphicFramePr>
          <p:nvPr>
            <p:extLst>
              <p:ext uri="{D42A27DB-BD31-4B8C-83A1-F6EECF244321}">
                <p14:modId xmlns:p14="http://schemas.microsoft.com/office/powerpoint/2010/main" val="144760101"/>
              </p:ext>
            </p:extLst>
          </p:nvPr>
        </p:nvGraphicFramePr>
        <p:xfrm>
          <a:off x="609600" y="1524001"/>
          <a:ext cx="11506198" cy="4422704"/>
        </p:xfrm>
        <a:graphic>
          <a:graphicData uri="http://schemas.openxmlformats.org/drawingml/2006/table">
            <a:tbl>
              <a:tblPr firstRow="1" bandRow="1" bandCol="1">
                <a:tableStyleId>{5C22544A-7EE6-4342-B048-85BDC9FD1C3A}</a:tableStyleId>
              </a:tblPr>
              <a:tblGrid>
                <a:gridCol w="1537852">
                  <a:extLst>
                    <a:ext uri="{9D8B030D-6E8A-4147-A177-3AD203B41FA5}">
                      <a16:colId xmlns:a16="http://schemas.microsoft.com/office/drawing/2014/main" xmlns="" val="932478649"/>
                    </a:ext>
                  </a:extLst>
                </a:gridCol>
                <a:gridCol w="958495">
                  <a:extLst>
                    <a:ext uri="{9D8B030D-6E8A-4147-A177-3AD203B41FA5}">
                      <a16:colId xmlns:a16="http://schemas.microsoft.com/office/drawing/2014/main" xmlns="" val="358452462"/>
                    </a:ext>
                  </a:extLst>
                </a:gridCol>
                <a:gridCol w="1239653">
                  <a:extLst>
                    <a:ext uri="{9D8B030D-6E8A-4147-A177-3AD203B41FA5}">
                      <a16:colId xmlns:a16="http://schemas.microsoft.com/office/drawing/2014/main" xmlns="" val="4165454854"/>
                    </a:ext>
                  </a:extLst>
                </a:gridCol>
                <a:gridCol w="984055">
                  <a:extLst>
                    <a:ext uri="{9D8B030D-6E8A-4147-A177-3AD203B41FA5}">
                      <a16:colId xmlns:a16="http://schemas.microsoft.com/office/drawing/2014/main" xmlns="" val="2867275466"/>
                    </a:ext>
                  </a:extLst>
                </a:gridCol>
                <a:gridCol w="1124635">
                  <a:extLst>
                    <a:ext uri="{9D8B030D-6E8A-4147-A177-3AD203B41FA5}">
                      <a16:colId xmlns:a16="http://schemas.microsoft.com/office/drawing/2014/main" xmlns="" val="3937790470"/>
                    </a:ext>
                  </a:extLst>
                </a:gridCol>
                <a:gridCol w="996835">
                  <a:extLst>
                    <a:ext uri="{9D8B030D-6E8A-4147-A177-3AD203B41FA5}">
                      <a16:colId xmlns:a16="http://schemas.microsoft.com/office/drawing/2014/main" xmlns="" val="4201412720"/>
                    </a:ext>
                  </a:extLst>
                </a:gridCol>
                <a:gridCol w="754016">
                  <a:extLst>
                    <a:ext uri="{9D8B030D-6E8A-4147-A177-3AD203B41FA5}">
                      <a16:colId xmlns:a16="http://schemas.microsoft.com/office/drawing/2014/main" xmlns="" val="2056266665"/>
                    </a:ext>
                  </a:extLst>
                </a:gridCol>
                <a:gridCol w="1053159">
                  <a:extLst>
                    <a:ext uri="{9D8B030D-6E8A-4147-A177-3AD203B41FA5}">
                      <a16:colId xmlns:a16="http://schemas.microsoft.com/office/drawing/2014/main" xmlns="" val="101409969"/>
                    </a:ext>
                  </a:extLst>
                </a:gridCol>
                <a:gridCol w="852470">
                  <a:extLst>
                    <a:ext uri="{9D8B030D-6E8A-4147-A177-3AD203B41FA5}">
                      <a16:colId xmlns:a16="http://schemas.microsoft.com/office/drawing/2014/main" xmlns="" val="1057050615"/>
                    </a:ext>
                  </a:extLst>
                </a:gridCol>
                <a:gridCol w="1047955">
                  <a:extLst>
                    <a:ext uri="{9D8B030D-6E8A-4147-A177-3AD203B41FA5}">
                      <a16:colId xmlns:a16="http://schemas.microsoft.com/office/drawing/2014/main" xmlns="" val="3537419552"/>
                    </a:ext>
                  </a:extLst>
                </a:gridCol>
                <a:gridCol w="957073">
                  <a:extLst>
                    <a:ext uri="{9D8B030D-6E8A-4147-A177-3AD203B41FA5}">
                      <a16:colId xmlns:a16="http://schemas.microsoft.com/office/drawing/2014/main" xmlns="" val="2012817866"/>
                    </a:ext>
                  </a:extLst>
                </a:gridCol>
              </a:tblGrid>
              <a:tr h="1650633">
                <a:tc>
                  <a:txBody>
                    <a:bodyPr/>
                    <a:lstStyle/>
                    <a:p>
                      <a:pPr marL="0" marR="0" algn="ctr">
                        <a:spcBef>
                          <a:spcPts val="200"/>
                        </a:spcBef>
                        <a:spcAft>
                          <a:spcPts val="200"/>
                        </a:spcAft>
                      </a:pPr>
                      <a:r>
                        <a:rPr lang="en-US" sz="1800" dirty="0">
                          <a:solidFill>
                            <a:srgbClr val="000000"/>
                          </a:solidFill>
                          <a:effectLst/>
                          <a:latin typeface="+mn-lt"/>
                        </a:rPr>
                        <a:t>Drug</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Mfr</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MDD</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GAD</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SAD</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Panic </a:t>
                      </a:r>
                      <a:br>
                        <a:rPr lang="en-US" sz="1800" dirty="0">
                          <a:solidFill>
                            <a:srgbClr val="000000"/>
                          </a:solidFill>
                          <a:effectLst/>
                          <a:latin typeface="+mn-lt"/>
                        </a:rPr>
                      </a:br>
                      <a:r>
                        <a:rPr lang="en-US" sz="1800" dirty="0">
                          <a:solidFill>
                            <a:srgbClr val="000000"/>
                          </a:solidFill>
                          <a:effectLst/>
                          <a:latin typeface="+mn-lt"/>
                        </a:rPr>
                        <a:t>Disorder</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PTSD</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OCD</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PMDD</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Bulimia Nervosa</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VMS</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3438154794"/>
                  </a:ext>
                </a:extLst>
              </a:tr>
              <a:tr h="693017">
                <a:tc>
                  <a:txBody>
                    <a:bodyPr/>
                    <a:lstStyle/>
                    <a:p>
                      <a:r>
                        <a:rPr lang="en-US" sz="1800" kern="1200" dirty="0">
                          <a:solidFill>
                            <a:srgbClr val="000000"/>
                          </a:solidFill>
                          <a:effectLst/>
                          <a:uFillTx/>
                          <a:latin typeface="+mn-lt"/>
                          <a:ea typeface="+mn-ea"/>
                          <a:cs typeface="+mn-cs"/>
                        </a:rPr>
                        <a:t>fluoxetine ER</a:t>
                      </a:r>
                      <a:r>
                        <a:rPr lang="en-US" dirty="0">
                          <a:solidFill>
                            <a:srgbClr val="000000"/>
                          </a:solidFill>
                          <a:effectLst/>
                          <a:latin typeface="+mn-lt"/>
                        </a:rPr>
                        <a:t> </a:t>
                      </a:r>
                      <a:endParaRPr lang="en-US" sz="1800" kern="1200" dirty="0">
                        <a:solidFill>
                          <a:srgbClr val="000000"/>
                        </a:solidFill>
                        <a:effectLst/>
                        <a:uFillTx/>
                        <a:latin typeface="+mn-lt"/>
                        <a:ea typeface="+mn-ea"/>
                        <a:cs typeface="+mn-cs"/>
                      </a:endParaRPr>
                    </a:p>
                  </a:txBody>
                  <a:tcPr marL="27305" marR="27305" marT="0" marB="0"/>
                </a:tc>
                <a:tc>
                  <a:txBody>
                    <a:bodyPr/>
                    <a:lstStyle/>
                    <a:p>
                      <a:pPr marL="0" marR="0" algn="ctr">
                        <a:spcBef>
                          <a:spcPts val="200"/>
                        </a:spcBef>
                        <a:spcAft>
                          <a:spcPts val="200"/>
                        </a:spcAft>
                      </a:pPr>
                      <a:r>
                        <a:rPr lang="en-US" sz="1800" dirty="0">
                          <a:solidFill>
                            <a:srgbClr val="000000"/>
                          </a:solidFill>
                          <a:effectLst/>
                          <a:latin typeface="+mn-lt"/>
                        </a:rPr>
                        <a:t>generic</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X</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651279812"/>
                  </a:ext>
                </a:extLst>
              </a:tr>
              <a:tr h="1039527">
                <a:tc>
                  <a:txBody>
                    <a:bodyPr/>
                    <a:lstStyle/>
                    <a:p>
                      <a:pPr marL="0" marR="0">
                        <a:spcBef>
                          <a:spcPts val="200"/>
                        </a:spcBef>
                        <a:spcAft>
                          <a:spcPts val="200"/>
                        </a:spcAft>
                      </a:pPr>
                      <a:r>
                        <a:rPr lang="en-US" sz="1800" kern="1200" dirty="0">
                          <a:solidFill>
                            <a:srgbClr val="000000"/>
                          </a:solidFill>
                          <a:effectLst/>
                          <a:uFillTx/>
                          <a:latin typeface="+mn-lt"/>
                          <a:ea typeface="+mn-ea"/>
                          <a:cs typeface="+mn-cs"/>
                        </a:rPr>
                        <a:t>fluvoxamine</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800" dirty="0">
                          <a:solidFill>
                            <a:srgbClr val="000000"/>
                          </a:solidFill>
                          <a:effectLst/>
                          <a:latin typeface="+mn-lt"/>
                        </a:rPr>
                        <a:t>generic, ANI</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kern="1200" dirty="0">
                          <a:solidFill>
                            <a:srgbClr val="000000"/>
                          </a:solidFill>
                          <a:effectLst/>
                          <a:uFillTx/>
                          <a:latin typeface="+mn-lt"/>
                          <a:ea typeface="+mn-ea"/>
                          <a:cs typeface="+mn-cs"/>
                        </a:rPr>
                        <a:t>X</a:t>
                      </a:r>
                      <a:br>
                        <a:rPr lang="en-US" sz="1800" kern="1200" dirty="0">
                          <a:solidFill>
                            <a:srgbClr val="000000"/>
                          </a:solidFill>
                          <a:effectLst/>
                          <a:uFillTx/>
                          <a:latin typeface="+mn-lt"/>
                          <a:ea typeface="+mn-ea"/>
                          <a:cs typeface="+mn-cs"/>
                        </a:rPr>
                      </a:br>
                      <a:r>
                        <a:rPr lang="en-US" sz="1800" kern="1200" dirty="0">
                          <a:solidFill>
                            <a:srgbClr val="000000"/>
                          </a:solidFill>
                          <a:effectLst/>
                          <a:uFillTx/>
                          <a:latin typeface="+mn-lt"/>
                          <a:ea typeface="+mn-ea"/>
                          <a:cs typeface="+mn-cs"/>
                        </a:rPr>
                        <a:t>(≥ 8 years)</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1481343896"/>
                  </a:ext>
                </a:extLst>
              </a:tr>
              <a:tr h="1039527">
                <a:tc>
                  <a:txBody>
                    <a:bodyPr/>
                    <a:lstStyle/>
                    <a:p>
                      <a:pPr marL="0" marR="0">
                        <a:spcBef>
                          <a:spcPts val="200"/>
                        </a:spcBef>
                        <a:spcAft>
                          <a:spcPts val="200"/>
                        </a:spcAft>
                      </a:pPr>
                      <a:r>
                        <a:rPr lang="en-US" sz="1800" kern="1200" dirty="0">
                          <a:solidFill>
                            <a:srgbClr val="000000"/>
                          </a:solidFill>
                          <a:effectLst/>
                          <a:uFillTx/>
                          <a:latin typeface="+mn-lt"/>
                          <a:ea typeface="+mn-ea"/>
                          <a:cs typeface="+mn-cs"/>
                        </a:rPr>
                        <a:t>fluvoxamine ER</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800" kern="1200" dirty="0">
                          <a:solidFill>
                            <a:srgbClr val="000000"/>
                          </a:solidFill>
                          <a:effectLst/>
                          <a:uFillTx/>
                          <a:latin typeface="+mn-lt"/>
                          <a:ea typeface="+mn-ea"/>
                          <a:cs typeface="+mn-cs"/>
                        </a:rPr>
                        <a:t>Dr. Reddy’s</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X </a:t>
                      </a:r>
                      <a:br>
                        <a:rPr lang="en-US" sz="1800" dirty="0">
                          <a:solidFill>
                            <a:srgbClr val="000000"/>
                          </a:solidFill>
                          <a:effectLst/>
                          <a:latin typeface="+mn-lt"/>
                        </a:rPr>
                      </a:b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1800" dirty="0">
                          <a:solidFill>
                            <a:srgbClr val="000000"/>
                          </a:solidFill>
                          <a:effectLst/>
                          <a:latin typeface="+mn-lt"/>
                        </a:rPr>
                        <a:t>--</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xmlns="" val="309805722"/>
                  </a:ext>
                </a:extLst>
              </a:tr>
            </a:tbl>
          </a:graphicData>
        </a:graphic>
      </p:graphicFrame>
    </p:spTree>
    <p:extLst>
      <p:ext uri="{BB962C8B-B14F-4D97-AF65-F5344CB8AC3E}">
        <p14:creationId xmlns:p14="http://schemas.microsoft.com/office/powerpoint/2010/main" val="670319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21" y="592178"/>
            <a:ext cx="11074400" cy="833270"/>
          </a:xfrm>
        </p:spPr>
        <p:txBody>
          <a:bodyPr/>
          <a:lstStyle/>
          <a:p>
            <a:r>
              <a:rPr dirty="0">
                <a:uFillTx/>
              </a:rPr>
              <a:t>Antidepressants, SSRIs </a:t>
            </a:r>
          </a:p>
        </p:txBody>
      </p:sp>
      <p:pic>
        <p:nvPicPr>
          <p:cNvPr id="3" name="Picture 2"/>
          <p:cNvPicPr/>
          <p:nvPr/>
        </p:nvPicPr>
        <p:blipFill>
          <a:blip r:embed="rId2"/>
          <a:stretch>
            <a:fillRect/>
          </a:stretch>
        </p:blipFill>
        <p:spPr>
          <a:xfrm>
            <a:off x="363255" y="1535206"/>
            <a:ext cx="11523945" cy="505214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234408"/>
            <a:ext cx="11074400" cy="1219200"/>
          </a:xfrm>
        </p:spPr>
        <p:txBody>
          <a:bodyPr/>
          <a:lstStyle/>
          <a:p>
            <a:r>
              <a:rPr dirty="0">
                <a:uFillTx/>
              </a:rPr>
              <a:t>Antidepressants, SSRIs</a:t>
            </a:r>
          </a:p>
        </p:txBody>
      </p:sp>
      <p:sp>
        <p:nvSpPr>
          <p:cNvPr id="3" name="TextBox 2"/>
          <p:cNvSpPr txBox="1">
            <a:spLocks/>
          </p:cNvSpPr>
          <p:nvPr/>
        </p:nvSpPr>
        <p:spPr>
          <a:xfrm>
            <a:off x="616069" y="1718880"/>
            <a:ext cx="11074399" cy="3999531"/>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are generally considered first-line therapy for their FDA-approved indications due to improved tolerability, lower lethality in overdose, safety in cardiovascular disease, and lesser incidence of weight gain</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have comparable efficacy and adverse event profiles for their FDA-approved indications</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are preferred as a first medication trial for OCD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27369"/>
            <a:ext cx="11074400" cy="1219200"/>
          </a:xfrm>
        </p:spPr>
        <p:txBody>
          <a:bodyPr/>
          <a:lstStyle/>
          <a:p>
            <a:r>
              <a:rPr sz="4000" b="0" i="0" u="none" strike="noStrike" baseline="0" dirty="0">
                <a:solidFill>
                  <a:srgbClr val="318DCF"/>
                </a:solidFill>
                <a:uFillTx/>
                <a:latin typeface="Tahoma" charset="0"/>
              </a:rPr>
              <a:t>Antidepressants, SSRIs</a:t>
            </a:r>
          </a:p>
        </p:txBody>
      </p:sp>
      <p:sp>
        <p:nvSpPr>
          <p:cNvPr id="3" name="TextBox 2"/>
          <p:cNvSpPr txBox="1">
            <a:spLocks/>
          </p:cNvSpPr>
          <p:nvPr/>
        </p:nvSpPr>
        <p:spPr>
          <a:xfrm>
            <a:off x="559755" y="1599213"/>
            <a:ext cx="9830194" cy="4246002"/>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are the recommended first-line medications for the treatment of PTSD</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Fluoxetine (Prozac) is the only SSRI medication approved by the FDA for the treatment of bulimia and has been shown to reduce the episodes of binge-eating and purging behavior, and their chance of relapse</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are used most often for the treatment of children with MDD because studies of SSRIs were the first to show antidepressant efficacy in children</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SSRIs are also first-line agents for the treatment of anxiety disorders in children. Four of the products are approved for pediatric use: escitalopram, fluoxetine, fluvoxamine, and sertraline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10727267" cy="584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522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27369"/>
            <a:ext cx="11074400" cy="1219200"/>
          </a:xfrm>
        </p:spPr>
        <p:txBody>
          <a:bodyPr/>
          <a:lstStyle/>
          <a:p>
            <a:r>
              <a:rPr sz="4000" b="0" i="0" u="none" strike="noStrike" baseline="0" dirty="0">
                <a:solidFill>
                  <a:srgbClr val="318DCF"/>
                </a:solidFill>
                <a:uFillTx/>
                <a:latin typeface="Tahoma" charset="0"/>
              </a:rPr>
              <a:t>Antidepressants, SSRIs</a:t>
            </a:r>
          </a:p>
        </p:txBody>
      </p:sp>
      <p:sp>
        <p:nvSpPr>
          <p:cNvPr id="3" name="TextBox 2"/>
          <p:cNvSpPr txBox="1">
            <a:spLocks/>
          </p:cNvSpPr>
          <p:nvPr/>
        </p:nvSpPr>
        <p:spPr>
          <a:xfrm>
            <a:off x="559755" y="1599213"/>
            <a:ext cx="9830194" cy="4246002"/>
          </a:xfrm>
          <a:prstGeom prst="rect">
            <a:avLst/>
          </a:prstGeom>
        </p:spPr>
        <p:txBody>
          <a:bodyPr/>
          <a:lstStyle/>
          <a:p>
            <a:pPr marL="457200" indent="-457200">
              <a:buChar char="•"/>
            </a:pPr>
            <a:r>
              <a:rPr lang="en-US" sz="3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Product/guideline updates:</a:t>
            </a:r>
          </a:p>
          <a:p>
            <a:pPr marL="457200" indent="-457200">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Char char="•"/>
            </a:pP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Allergan has made a business decision to discontinue Sarafem tablets. Generic formulations will remain available</a:t>
            </a: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6277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7039" y="1428750"/>
            <a:ext cx="7043761" cy="2457450"/>
          </a:xfrm>
        </p:spPr>
        <p:txBody>
          <a:bodyPr/>
          <a:lstStyle/>
          <a:p>
            <a:r>
              <a:rPr lang="en-US" dirty="0">
                <a:uFillTx/>
              </a:rPr>
              <a:t>Antivirals, Topical</a:t>
            </a:r>
          </a:p>
        </p:txBody>
      </p:sp>
      <p:sp>
        <p:nvSpPr>
          <p:cNvPr id="4" name="Slide Number Placeholder 3"/>
          <p:cNvSpPr>
            <a:spLocks noGrp="1"/>
          </p:cNvSpPr>
          <p:nvPr>
            <p:ph type="sldNum" sz="quarter" idx="4"/>
          </p:nvPr>
        </p:nvSpPr>
        <p:spPr/>
        <p:txBody>
          <a:bodyPr/>
          <a:lstStyle/>
          <a:p>
            <a:fld id="{FF445594-FFE8-4E90-934C-EFF530110A38}" type="slidenum">
              <a:rPr lang="en-US" smtClean="0">
                <a:uFillTx/>
              </a:rPr>
              <a:pPr/>
              <a:t>31</a:t>
            </a:fld>
            <a:endParaRPr lang="en-US" dirty="0">
              <a:uFillTx/>
            </a:endParaRPr>
          </a:p>
        </p:txBody>
      </p:sp>
      <p:sp>
        <p:nvSpPr>
          <p:cNvPr id="5" name="Footer Placeholder 4"/>
          <p:cNvSpPr>
            <a:spLocks noGrp="1"/>
          </p:cNvSpPr>
          <p:nvPr>
            <p:ph type="ftr" sz="quarter" idx="3"/>
          </p:nvPr>
        </p:nvSpPr>
        <p:spPr>
          <a:xfrm>
            <a:off x="-288609" y="582388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1723739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9AB300-878A-4F09-B86D-B7FCCD942081}"/>
              </a:ext>
            </a:extLst>
          </p:cNvPr>
          <p:cNvSpPr>
            <a:spLocks noGrp="1"/>
          </p:cNvSpPr>
          <p:nvPr>
            <p:ph type="title"/>
          </p:nvPr>
        </p:nvSpPr>
        <p:spPr>
          <a:xfrm>
            <a:off x="609600" y="304800"/>
            <a:ext cx="11074400" cy="1127120"/>
          </a:xfrm>
        </p:spPr>
        <p:txBody>
          <a:bodyPr/>
          <a:lstStyle/>
          <a:p>
            <a:r>
              <a:rPr lang="en-US" dirty="0">
                <a:uFillTx/>
              </a:rPr>
              <a:t>Antivirals, Topical</a:t>
            </a:r>
            <a:endParaRPr lang="en-US" dirty="0"/>
          </a:p>
        </p:txBody>
      </p:sp>
      <p:graphicFrame>
        <p:nvGraphicFramePr>
          <p:cNvPr id="10" name="Content Placeholder 9">
            <a:extLst>
              <a:ext uri="{FF2B5EF4-FFF2-40B4-BE49-F238E27FC236}">
                <a16:creationId xmlns:a16="http://schemas.microsoft.com/office/drawing/2014/main" xmlns="" id="{341F5077-CCA8-451E-98B9-63C9D84AE3EE}"/>
              </a:ext>
            </a:extLst>
          </p:cNvPr>
          <p:cNvGraphicFramePr>
            <a:graphicFrameLocks noGrp="1"/>
          </p:cNvGraphicFramePr>
          <p:nvPr>
            <p:ph idx="1"/>
            <p:extLst>
              <p:ext uri="{D42A27DB-BD31-4B8C-83A1-F6EECF244321}">
                <p14:modId xmlns:p14="http://schemas.microsoft.com/office/powerpoint/2010/main" val="20732458"/>
              </p:ext>
            </p:extLst>
          </p:nvPr>
        </p:nvGraphicFramePr>
        <p:xfrm>
          <a:off x="507999" y="1523997"/>
          <a:ext cx="11277601" cy="4580895"/>
        </p:xfrm>
        <a:graphic>
          <a:graphicData uri="http://schemas.openxmlformats.org/drawingml/2006/table">
            <a:tbl>
              <a:tblPr firstRow="1" firstCol="1" lastRow="1" lastCol="1" bandRow="1" bandCol="1">
                <a:tableStyleId>{5C22544A-7EE6-4342-B048-85BDC9FD1C3A}</a:tableStyleId>
              </a:tblPr>
              <a:tblGrid>
                <a:gridCol w="2141402">
                  <a:extLst>
                    <a:ext uri="{9D8B030D-6E8A-4147-A177-3AD203B41FA5}">
                      <a16:colId xmlns:a16="http://schemas.microsoft.com/office/drawing/2014/main" xmlns="" val="4113368377"/>
                    </a:ext>
                  </a:extLst>
                </a:gridCol>
                <a:gridCol w="1897199">
                  <a:extLst>
                    <a:ext uri="{9D8B030D-6E8A-4147-A177-3AD203B41FA5}">
                      <a16:colId xmlns:a16="http://schemas.microsoft.com/office/drawing/2014/main" xmlns="" val="3913336754"/>
                    </a:ext>
                  </a:extLst>
                </a:gridCol>
                <a:gridCol w="7239000">
                  <a:extLst>
                    <a:ext uri="{9D8B030D-6E8A-4147-A177-3AD203B41FA5}">
                      <a16:colId xmlns:a16="http://schemas.microsoft.com/office/drawing/2014/main" xmlns="" val="54648861"/>
                    </a:ext>
                  </a:extLst>
                </a:gridCol>
              </a:tblGrid>
              <a:tr h="348269">
                <a:tc>
                  <a:txBody>
                    <a:bodyPr/>
                    <a:lstStyle/>
                    <a:p>
                      <a:pPr marL="0" marR="0" algn="ctr">
                        <a:lnSpc>
                          <a:spcPct val="107000"/>
                        </a:lnSpc>
                        <a:spcBef>
                          <a:spcPts val="200"/>
                        </a:spcBef>
                        <a:spcAft>
                          <a:spcPts val="200"/>
                        </a:spcAft>
                      </a:pPr>
                      <a:r>
                        <a:rPr lang="en-US" sz="1800" b="1" dirty="0">
                          <a:solidFill>
                            <a:srgbClr val="000000"/>
                          </a:solidFill>
                          <a:effectLst/>
                        </a:rPr>
                        <a:t>Drug</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tx2">
                        <a:lumMod val="40000"/>
                        <a:lumOff val="60000"/>
                      </a:schemeClr>
                    </a:solidFill>
                  </a:tcPr>
                </a:tc>
                <a:tc>
                  <a:txBody>
                    <a:bodyPr/>
                    <a:lstStyle/>
                    <a:p>
                      <a:pPr marL="0" marR="0" algn="ctr">
                        <a:lnSpc>
                          <a:spcPct val="107000"/>
                        </a:lnSpc>
                        <a:spcBef>
                          <a:spcPts val="200"/>
                        </a:spcBef>
                        <a:spcAft>
                          <a:spcPts val="200"/>
                        </a:spcAft>
                      </a:pPr>
                      <a:r>
                        <a:rPr lang="en-US" sz="1800" b="1" dirty="0">
                          <a:solidFill>
                            <a:srgbClr val="000000"/>
                          </a:solidFill>
                          <a:effectLst/>
                        </a:rPr>
                        <a:t>Manufacturer</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tx2">
                        <a:lumMod val="40000"/>
                        <a:lumOff val="60000"/>
                      </a:schemeClr>
                    </a:solidFill>
                  </a:tcPr>
                </a:tc>
                <a:tc>
                  <a:txBody>
                    <a:bodyPr/>
                    <a:lstStyle/>
                    <a:p>
                      <a:pPr marL="0" marR="0" algn="ctr">
                        <a:lnSpc>
                          <a:spcPct val="107000"/>
                        </a:lnSpc>
                        <a:spcBef>
                          <a:spcPts val="200"/>
                        </a:spcBef>
                        <a:spcAft>
                          <a:spcPts val="200"/>
                        </a:spcAft>
                      </a:pPr>
                      <a:r>
                        <a:rPr lang="en-US" sz="1800" b="1" dirty="0">
                          <a:solidFill>
                            <a:srgbClr val="000000"/>
                          </a:solidFill>
                          <a:effectLst/>
                        </a:rPr>
                        <a:t>Indication(s)</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tx2">
                        <a:lumMod val="40000"/>
                        <a:lumOff val="60000"/>
                      </a:schemeClr>
                    </a:solidFill>
                  </a:tcPr>
                </a:tc>
                <a:extLst>
                  <a:ext uri="{0D108BD9-81ED-4DB2-BD59-A6C34878D82A}">
                    <a16:rowId xmlns:a16="http://schemas.microsoft.com/office/drawing/2014/main" xmlns="" val="3075209674"/>
                  </a:ext>
                </a:extLst>
              </a:tr>
              <a:tr h="647780">
                <a:tc>
                  <a:txBody>
                    <a:bodyPr/>
                    <a:lstStyle/>
                    <a:p>
                      <a:pPr marL="0" marR="0">
                        <a:lnSpc>
                          <a:spcPct val="107000"/>
                        </a:lnSpc>
                        <a:spcBef>
                          <a:spcPts val="200"/>
                        </a:spcBef>
                        <a:spcAft>
                          <a:spcPts val="200"/>
                        </a:spcAft>
                      </a:pPr>
                      <a:r>
                        <a:rPr lang="en-US" sz="1800" b="0" dirty="0">
                          <a:solidFill>
                            <a:srgbClr val="000000"/>
                          </a:solidFill>
                          <a:effectLst/>
                        </a:rPr>
                        <a:t>acyclovir cream (Zovirax®)</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nSpc>
                          <a:spcPct val="107000"/>
                        </a:lnSpc>
                        <a:spcBef>
                          <a:spcPts val="200"/>
                        </a:spcBef>
                        <a:spcAft>
                          <a:spcPts val="200"/>
                        </a:spcAft>
                      </a:pPr>
                      <a:r>
                        <a:rPr lang="en-US" sz="1800" b="0" dirty="0">
                          <a:solidFill>
                            <a:srgbClr val="000000"/>
                          </a:solidFill>
                          <a:effectLst/>
                        </a:rPr>
                        <a:t>generic, Valeant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nSpc>
                          <a:spcPct val="107000"/>
                        </a:lnSpc>
                        <a:spcBef>
                          <a:spcPts val="200"/>
                        </a:spcBef>
                        <a:spcAft>
                          <a:spcPts val="200"/>
                        </a:spcAft>
                      </a:pPr>
                      <a:r>
                        <a:rPr lang="en-US" sz="1800" b="0" dirty="0">
                          <a:solidFill>
                            <a:srgbClr val="000000"/>
                          </a:solidFill>
                          <a:effectLst/>
                        </a:rPr>
                        <a:t>Treatment of recurrent herpes labialis (cold sores) in immunocompetent adults and children 12 years of age and older</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1013985548"/>
                  </a:ext>
                </a:extLst>
              </a:tr>
              <a:tr h="979022">
                <a:tc>
                  <a:txBody>
                    <a:bodyPr/>
                    <a:lstStyle/>
                    <a:p>
                      <a:pPr marL="0" marR="0">
                        <a:lnSpc>
                          <a:spcPct val="107000"/>
                        </a:lnSpc>
                        <a:spcBef>
                          <a:spcPts val="200"/>
                        </a:spcBef>
                        <a:spcAft>
                          <a:spcPts val="200"/>
                        </a:spcAft>
                      </a:pPr>
                      <a:r>
                        <a:rPr lang="en-US" sz="1800" b="0" dirty="0">
                          <a:solidFill>
                            <a:srgbClr val="000000"/>
                          </a:solidFill>
                          <a:effectLst/>
                        </a:rPr>
                        <a:t>acyclovir ointment (Zovirax®)</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nSpc>
                          <a:spcPct val="107000"/>
                        </a:lnSpc>
                        <a:spcBef>
                          <a:spcPts val="200"/>
                        </a:spcBef>
                        <a:spcAft>
                          <a:spcPts val="200"/>
                        </a:spcAft>
                      </a:pPr>
                      <a:r>
                        <a:rPr lang="en-US" sz="1800" b="0" dirty="0">
                          <a:solidFill>
                            <a:srgbClr val="000000"/>
                          </a:solidFill>
                          <a:effectLst/>
                        </a:rPr>
                        <a:t>generic, Valeant</a:t>
                      </a:r>
                    </a:p>
                    <a:p>
                      <a:pPr marL="0" marR="0">
                        <a:lnSpc>
                          <a:spcPct val="107000"/>
                        </a:lnSpc>
                        <a:spcBef>
                          <a:spcPts val="200"/>
                        </a:spcBef>
                        <a:spcAft>
                          <a:spcPts val="200"/>
                        </a:spcAft>
                      </a:pPr>
                      <a:r>
                        <a:rPr lang="en-US" sz="1800" b="0" dirty="0">
                          <a:solidFill>
                            <a:srgbClr val="000000"/>
                          </a:solidFill>
                          <a:effectLst/>
                        </a:rPr>
                        <a:t>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nSpc>
                          <a:spcPct val="107000"/>
                        </a:lnSpc>
                        <a:spcBef>
                          <a:spcPts val="200"/>
                        </a:spcBef>
                        <a:spcAft>
                          <a:spcPts val="200"/>
                        </a:spcAft>
                      </a:pPr>
                      <a:r>
                        <a:rPr lang="en-US" sz="1800" b="0" dirty="0">
                          <a:solidFill>
                            <a:srgbClr val="000000"/>
                          </a:solidFill>
                          <a:effectLst/>
                        </a:rPr>
                        <a:t>Management of initial genital herpes and in limited </a:t>
                      </a:r>
                      <a:br>
                        <a:rPr lang="en-US" sz="1800" b="0" dirty="0">
                          <a:solidFill>
                            <a:srgbClr val="000000"/>
                          </a:solidFill>
                          <a:effectLst/>
                        </a:rPr>
                      </a:br>
                      <a:r>
                        <a:rPr lang="en-US" sz="1800" b="0" dirty="0">
                          <a:solidFill>
                            <a:srgbClr val="000000"/>
                          </a:solidFill>
                          <a:effectLst/>
                        </a:rPr>
                        <a:t>non-life-threatening mucocutaneous herpes simplex virus infections in immunocompromised adult patients</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2116486519"/>
                  </a:ext>
                </a:extLst>
              </a:tr>
              <a:tr h="979022">
                <a:tc>
                  <a:txBody>
                    <a:bodyPr/>
                    <a:lstStyle/>
                    <a:p>
                      <a:pPr marL="0" marR="0">
                        <a:lnSpc>
                          <a:spcPct val="107000"/>
                        </a:lnSpc>
                        <a:spcBef>
                          <a:spcPts val="200"/>
                        </a:spcBef>
                        <a:spcAft>
                          <a:spcPts val="200"/>
                        </a:spcAft>
                      </a:pPr>
                      <a:r>
                        <a:rPr lang="en-US" sz="1800" b="0" dirty="0">
                          <a:solidFill>
                            <a:srgbClr val="000000"/>
                          </a:solidFill>
                          <a:effectLst/>
                        </a:rPr>
                        <a:t>acyclovir/ hydrocortisone</a:t>
                      </a:r>
                      <a:br>
                        <a:rPr lang="en-US" sz="1800" b="0" dirty="0">
                          <a:solidFill>
                            <a:srgbClr val="000000"/>
                          </a:solidFill>
                          <a:effectLst/>
                        </a:rPr>
                      </a:br>
                      <a:r>
                        <a:rPr lang="en-US" sz="1800" b="0" dirty="0">
                          <a:solidFill>
                            <a:srgbClr val="000000"/>
                          </a:solidFill>
                          <a:effectLst/>
                        </a:rPr>
                        <a:t>(Xerese®)</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nSpc>
                          <a:spcPct val="107000"/>
                        </a:lnSpc>
                        <a:spcBef>
                          <a:spcPts val="200"/>
                        </a:spcBef>
                        <a:spcAft>
                          <a:spcPts val="200"/>
                        </a:spcAft>
                      </a:pPr>
                      <a:r>
                        <a:rPr lang="en-US" sz="1800" b="0" dirty="0">
                          <a:solidFill>
                            <a:srgbClr val="000000"/>
                          </a:solidFill>
                          <a:effectLst/>
                        </a:rPr>
                        <a:t>Valeant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nSpc>
                          <a:spcPct val="107000"/>
                        </a:lnSpc>
                        <a:spcBef>
                          <a:spcPts val="200"/>
                        </a:spcBef>
                        <a:spcAft>
                          <a:spcPts val="200"/>
                        </a:spcAft>
                      </a:pPr>
                      <a:r>
                        <a:rPr lang="en-US" sz="1800" b="0" dirty="0">
                          <a:solidFill>
                            <a:srgbClr val="000000"/>
                          </a:solidFill>
                          <a:effectLst/>
                        </a:rPr>
                        <a:t>Early treatment of recurrent herpes labialis (cold sores) to reduce the likelihood of ulcerative cold sores and to shorten the lesion healing time in adults and children 6 years of age and older</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extLst>
                  <a:ext uri="{0D108BD9-81ED-4DB2-BD59-A6C34878D82A}">
                    <a16:rowId xmlns:a16="http://schemas.microsoft.com/office/drawing/2014/main" xmlns="" val="3036615731"/>
                  </a:ext>
                </a:extLst>
              </a:tr>
              <a:tr h="979022">
                <a:tc>
                  <a:txBody>
                    <a:bodyPr/>
                    <a:lstStyle/>
                    <a:p>
                      <a:pPr marL="0" marR="0">
                        <a:lnSpc>
                          <a:spcPct val="107000"/>
                        </a:lnSpc>
                        <a:spcBef>
                          <a:spcPts val="200"/>
                        </a:spcBef>
                        <a:spcAft>
                          <a:spcPts val="200"/>
                        </a:spcAft>
                      </a:pPr>
                      <a:r>
                        <a:rPr lang="en-US" sz="1800" b="0" dirty="0">
                          <a:solidFill>
                            <a:srgbClr val="000000"/>
                          </a:solidFill>
                          <a:effectLst/>
                        </a:rPr>
                        <a:t>docosanol </a:t>
                      </a:r>
                    </a:p>
                    <a:p>
                      <a:pPr marL="0" marR="0">
                        <a:lnSpc>
                          <a:spcPct val="107000"/>
                        </a:lnSpc>
                        <a:spcBef>
                          <a:spcPts val="200"/>
                        </a:spcBef>
                        <a:spcAft>
                          <a:spcPts val="200"/>
                        </a:spcAft>
                      </a:pPr>
                      <a:r>
                        <a:rPr lang="en-US" sz="1800" b="0" dirty="0">
                          <a:solidFill>
                            <a:srgbClr val="000000"/>
                          </a:solidFill>
                          <a:effectLst/>
                        </a:rPr>
                        <a:t>(Abreva®)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nSpc>
                          <a:spcPct val="107000"/>
                        </a:lnSpc>
                        <a:spcBef>
                          <a:spcPts val="200"/>
                        </a:spcBef>
                        <a:spcAft>
                          <a:spcPts val="200"/>
                        </a:spcAft>
                      </a:pPr>
                      <a:r>
                        <a:rPr lang="en-US" sz="1800" b="0" dirty="0">
                          <a:solidFill>
                            <a:srgbClr val="000000"/>
                          </a:solidFill>
                          <a:effectLst/>
                        </a:rPr>
                        <a:t>generic, GlaxoSmithKline</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nSpc>
                          <a:spcPct val="107000"/>
                        </a:lnSpc>
                        <a:spcBef>
                          <a:spcPts val="200"/>
                        </a:spcBef>
                        <a:spcAft>
                          <a:spcPts val="200"/>
                        </a:spcAft>
                      </a:pPr>
                      <a:r>
                        <a:rPr lang="en-US" sz="1800" b="0" dirty="0">
                          <a:solidFill>
                            <a:srgbClr val="000000"/>
                          </a:solidFill>
                          <a:effectLst/>
                        </a:rPr>
                        <a:t>Treatment of cold sores/fever blisters on the face or lips in adults and children 12 years of age and older to shorten healing time and duration of symptoms</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xmlns="" val="3421719892"/>
                  </a:ext>
                </a:extLst>
              </a:tr>
              <a:tr h="647780">
                <a:tc>
                  <a:txBody>
                    <a:bodyPr/>
                    <a:lstStyle/>
                    <a:p>
                      <a:pPr marL="0" marR="0">
                        <a:lnSpc>
                          <a:spcPct val="107000"/>
                        </a:lnSpc>
                        <a:spcBef>
                          <a:spcPts val="200"/>
                        </a:spcBef>
                        <a:spcAft>
                          <a:spcPts val="200"/>
                        </a:spcAft>
                      </a:pPr>
                      <a:r>
                        <a:rPr lang="en-US" sz="1800" b="0" dirty="0">
                          <a:solidFill>
                            <a:srgbClr val="000000"/>
                          </a:solidFill>
                          <a:effectLst/>
                        </a:rPr>
                        <a:t>penciclovir (Denavir®)</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nSpc>
                          <a:spcPct val="107000"/>
                        </a:lnSpc>
                        <a:spcBef>
                          <a:spcPts val="200"/>
                        </a:spcBef>
                        <a:spcAft>
                          <a:spcPts val="200"/>
                        </a:spcAft>
                      </a:pPr>
                      <a:r>
                        <a:rPr lang="en-US" sz="1800" b="0" dirty="0">
                          <a:solidFill>
                            <a:srgbClr val="000000"/>
                          </a:solidFill>
                          <a:effectLst/>
                        </a:rPr>
                        <a:t>Mylan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20000"/>
                        <a:lumOff val="80000"/>
                      </a:schemeClr>
                    </a:solidFill>
                  </a:tcPr>
                </a:tc>
                <a:tc>
                  <a:txBody>
                    <a:bodyPr/>
                    <a:lstStyle/>
                    <a:p>
                      <a:pPr marL="0" marR="0">
                        <a:lnSpc>
                          <a:spcPct val="107000"/>
                        </a:lnSpc>
                        <a:spcBef>
                          <a:spcPts val="200"/>
                        </a:spcBef>
                        <a:spcAft>
                          <a:spcPts val="200"/>
                        </a:spcAft>
                      </a:pPr>
                      <a:r>
                        <a:rPr lang="en-US" sz="1800" b="0" dirty="0">
                          <a:solidFill>
                            <a:srgbClr val="000000"/>
                          </a:solidFill>
                          <a:effectLst/>
                        </a:rPr>
                        <a:t>Treatment of recurrent herpes labialis (cold sores) in adults and children 12 years of age and older</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1">
                        <a:lumMod val="20000"/>
                        <a:lumOff val="80000"/>
                      </a:schemeClr>
                    </a:solidFill>
                  </a:tcPr>
                </a:tc>
                <a:extLst>
                  <a:ext uri="{0D108BD9-81ED-4DB2-BD59-A6C34878D82A}">
                    <a16:rowId xmlns:a16="http://schemas.microsoft.com/office/drawing/2014/main" xmlns="" val="2069578740"/>
                  </a:ext>
                </a:extLst>
              </a:tr>
            </a:tbl>
          </a:graphicData>
        </a:graphic>
      </p:graphicFrame>
      <p:sp>
        <p:nvSpPr>
          <p:cNvPr id="4" name="Slide Number Placeholder 3">
            <a:extLst>
              <a:ext uri="{FF2B5EF4-FFF2-40B4-BE49-F238E27FC236}">
                <a16:creationId xmlns:a16="http://schemas.microsoft.com/office/drawing/2014/main" xmlns="" id="{B3DB5947-B7DF-4C44-8CD9-5E8D15E9F64A}"/>
              </a:ext>
            </a:extLst>
          </p:cNvPr>
          <p:cNvSpPr>
            <a:spLocks noGrp="1"/>
          </p:cNvSpPr>
          <p:nvPr>
            <p:ph type="sldNum" sz="quarter" idx="4"/>
          </p:nvPr>
        </p:nvSpPr>
        <p:spPr/>
        <p:txBody>
          <a:bodyPr/>
          <a:lstStyle/>
          <a:p>
            <a:fld id="{FF445594-FFE8-4E90-934C-EFF530110A38}" type="slidenum">
              <a:rPr lang="en-US" smtClean="0">
                <a:uFillTx/>
              </a:rPr>
              <a:pPr/>
              <a:t>32</a:t>
            </a:fld>
            <a:endParaRPr lang="en-US" dirty="0">
              <a:uFillTx/>
            </a:endParaRPr>
          </a:p>
        </p:txBody>
      </p:sp>
      <p:sp>
        <p:nvSpPr>
          <p:cNvPr id="5" name="Footer Placeholder 4">
            <a:extLst>
              <a:ext uri="{FF2B5EF4-FFF2-40B4-BE49-F238E27FC236}">
                <a16:creationId xmlns:a16="http://schemas.microsoft.com/office/drawing/2014/main" xmlns="" id="{CF8F3B85-96D9-489E-866D-A6B5A37B3473}"/>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11" name="Rectangle 4">
            <a:extLst>
              <a:ext uri="{FF2B5EF4-FFF2-40B4-BE49-F238E27FC236}">
                <a16:creationId xmlns:a16="http://schemas.microsoft.com/office/drawing/2014/main" xmlns="" id="{47E18119-C847-4817-BA9C-AEA42455EAD3}"/>
              </a:ext>
            </a:extLst>
          </p:cNvPr>
          <p:cNvSpPr>
            <a:spLocks noChangeArrowheads="1"/>
          </p:cNvSpPr>
          <p:nvPr/>
        </p:nvSpPr>
        <p:spPr bwMode="auto">
          <a:xfrm>
            <a:off x="-4741333" y="-122750"/>
            <a:ext cx="16933333" cy="70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0077C8"/>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8756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CCEA8-4C34-456C-8F5F-D70EC22A41DA}"/>
              </a:ext>
            </a:extLst>
          </p:cNvPr>
          <p:cNvSpPr>
            <a:spLocks noGrp="1"/>
          </p:cNvSpPr>
          <p:nvPr>
            <p:ph type="title"/>
          </p:nvPr>
        </p:nvSpPr>
        <p:spPr/>
        <p:txBody>
          <a:bodyPr/>
          <a:lstStyle/>
          <a:p>
            <a:r>
              <a:rPr lang="en-US" dirty="0">
                <a:uFillTx/>
              </a:rPr>
              <a:t>Antivirals, Topical</a:t>
            </a:r>
            <a:endParaRPr lang="en-US" dirty="0"/>
          </a:p>
        </p:txBody>
      </p:sp>
      <p:sp>
        <p:nvSpPr>
          <p:cNvPr id="3" name="Content Placeholder 2">
            <a:extLst>
              <a:ext uri="{FF2B5EF4-FFF2-40B4-BE49-F238E27FC236}">
                <a16:creationId xmlns:a16="http://schemas.microsoft.com/office/drawing/2014/main" xmlns="" id="{E1CE0954-C6AA-499C-AEBE-0671C24ED5B3}"/>
              </a:ext>
            </a:extLst>
          </p:cNvPr>
          <p:cNvSpPr>
            <a:spLocks noGrp="1"/>
          </p:cNvSpPr>
          <p:nvPr>
            <p:ph idx="1"/>
          </p:nvPr>
        </p:nvSpPr>
        <p:spPr>
          <a:xfrm>
            <a:off x="609600" y="1856096"/>
            <a:ext cx="11176000" cy="4145677"/>
          </a:xfrm>
        </p:spPr>
        <p:txBody>
          <a:bodyPr/>
          <a:lstStyle/>
          <a:p>
            <a:r>
              <a:rPr lang="en-US" sz="2200" dirty="0">
                <a:solidFill>
                  <a:srgbClr val="000000"/>
                </a:solidFill>
                <a:effectLst/>
              </a:rPr>
              <a:t>The HSV-1 and HSV-2 viruses become reactivated secondary to certain stimuli including fever, upper respiratory infection, physical or emotional stress, ultraviolet light exposure, and axonal injury</a:t>
            </a:r>
          </a:p>
          <a:p>
            <a:r>
              <a:rPr lang="en-US" sz="2200" dirty="0">
                <a:solidFill>
                  <a:srgbClr val="000000"/>
                </a:solidFill>
                <a:effectLst/>
              </a:rPr>
              <a:t>Topical antiviral medications are used for the treatment of an active lesion and should be started during the prodrome phase, characterized by perioral tingling, itching, and redness, to be most beneficial</a:t>
            </a:r>
          </a:p>
          <a:p>
            <a:r>
              <a:rPr lang="en-US" sz="2200" dirty="0">
                <a:solidFill>
                  <a:srgbClr val="000000"/>
                </a:solidFill>
                <a:effectLst/>
              </a:rPr>
              <a:t>Overall, acyclovir, penciclovir, and docosanol for herpes labialis treatment only provide modest benefit if used very early in the prodrome phase.</a:t>
            </a:r>
          </a:p>
          <a:p>
            <a:r>
              <a:rPr lang="en-US" sz="2200" dirty="0">
                <a:solidFill>
                  <a:srgbClr val="000000"/>
                </a:solidFill>
                <a:effectLst/>
              </a:rPr>
              <a:t>Compared to placebo, treatment has reduced lesion healing time by approximately 0.75 to 1.5 days in clinical trials</a:t>
            </a:r>
            <a:endParaRPr lang="en-US" sz="2200"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xmlns="" id="{FB0EC156-08C8-4A72-A4E7-9C150FC7BD9C}"/>
              </a:ext>
            </a:extLst>
          </p:cNvPr>
          <p:cNvSpPr>
            <a:spLocks noGrp="1"/>
          </p:cNvSpPr>
          <p:nvPr>
            <p:ph type="sldNum" sz="quarter" idx="4"/>
          </p:nvPr>
        </p:nvSpPr>
        <p:spPr/>
        <p:txBody>
          <a:bodyPr/>
          <a:lstStyle/>
          <a:p>
            <a:fld id="{FF445594-FFE8-4E90-934C-EFF530110A38}" type="slidenum">
              <a:rPr lang="en-US" smtClean="0">
                <a:uFillTx/>
              </a:rPr>
              <a:pPr/>
              <a:t>33</a:t>
            </a:fld>
            <a:endParaRPr lang="en-US" dirty="0">
              <a:uFillTx/>
            </a:endParaRPr>
          </a:p>
        </p:txBody>
      </p:sp>
      <p:sp>
        <p:nvSpPr>
          <p:cNvPr id="5" name="Footer Placeholder 4">
            <a:extLst>
              <a:ext uri="{FF2B5EF4-FFF2-40B4-BE49-F238E27FC236}">
                <a16:creationId xmlns:a16="http://schemas.microsoft.com/office/drawing/2014/main" xmlns="" id="{4824A898-ECDE-495E-AD4E-7EA5F6F55DFF}"/>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3471205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CCEA8-4C34-456C-8F5F-D70EC22A41DA}"/>
              </a:ext>
            </a:extLst>
          </p:cNvPr>
          <p:cNvSpPr>
            <a:spLocks noGrp="1"/>
          </p:cNvSpPr>
          <p:nvPr>
            <p:ph type="title"/>
          </p:nvPr>
        </p:nvSpPr>
        <p:spPr/>
        <p:txBody>
          <a:bodyPr/>
          <a:lstStyle/>
          <a:p>
            <a:r>
              <a:rPr lang="en-US" dirty="0">
                <a:uFillTx/>
              </a:rPr>
              <a:t>Antivirals, Topical</a:t>
            </a:r>
            <a:endParaRPr lang="en-US" dirty="0"/>
          </a:p>
        </p:txBody>
      </p:sp>
      <p:sp>
        <p:nvSpPr>
          <p:cNvPr id="3" name="Content Placeholder 2">
            <a:extLst>
              <a:ext uri="{FF2B5EF4-FFF2-40B4-BE49-F238E27FC236}">
                <a16:creationId xmlns:a16="http://schemas.microsoft.com/office/drawing/2014/main" xmlns="" id="{E1CE0954-C6AA-499C-AEBE-0671C24ED5B3}"/>
              </a:ext>
            </a:extLst>
          </p:cNvPr>
          <p:cNvSpPr>
            <a:spLocks noGrp="1"/>
          </p:cNvSpPr>
          <p:nvPr>
            <p:ph idx="1"/>
          </p:nvPr>
        </p:nvSpPr>
        <p:spPr>
          <a:xfrm>
            <a:off x="609600" y="1628210"/>
            <a:ext cx="11176000" cy="4373563"/>
          </a:xfrm>
        </p:spPr>
        <p:txBody>
          <a:bodyPr/>
          <a:lstStyle/>
          <a:p>
            <a:r>
              <a:rPr lang="en-US" sz="2200" dirty="0">
                <a:solidFill>
                  <a:srgbClr val="000000"/>
                </a:solidFill>
                <a:effectLst/>
              </a:rPr>
              <a:t>Left untreated, herpes labialis may take up to 10 days or more to heal</a:t>
            </a:r>
          </a:p>
          <a:p>
            <a:r>
              <a:rPr lang="en-US" sz="2200" dirty="0">
                <a:solidFill>
                  <a:srgbClr val="000000"/>
                </a:solidFill>
                <a:effectLst/>
              </a:rPr>
              <a:t>According to studies, all products are effective in treating herpes labialis and provide symptom relief, such as decreased lesion count, lesion size, pain, and healing time compared to placebo</a:t>
            </a:r>
            <a:endParaRPr lang="en-US" sz="2200" dirty="0">
              <a:solidFill>
                <a:srgbClr val="000000"/>
              </a:solidFill>
            </a:endParaRPr>
          </a:p>
          <a:p>
            <a:r>
              <a:rPr lang="en-US" sz="2200" dirty="0">
                <a:solidFill>
                  <a:srgbClr val="000000"/>
                </a:solidFill>
                <a:effectLst/>
              </a:rPr>
              <a:t>The 2015 Centers for Disease Control and Prevention (CDC) sexually-transmitted disease (STD) recommendations for genital herpes state oral antiviral therapy is preferred over topical antiviral therapy</a:t>
            </a:r>
            <a:endParaRPr lang="en-US" sz="2200" dirty="0">
              <a:solidFill>
                <a:srgbClr val="000000"/>
              </a:solidFill>
            </a:endParaRPr>
          </a:p>
        </p:txBody>
      </p:sp>
      <p:sp>
        <p:nvSpPr>
          <p:cNvPr id="4" name="Slide Number Placeholder 3">
            <a:extLst>
              <a:ext uri="{FF2B5EF4-FFF2-40B4-BE49-F238E27FC236}">
                <a16:creationId xmlns:a16="http://schemas.microsoft.com/office/drawing/2014/main" xmlns="" id="{FB0EC156-08C8-4A72-A4E7-9C150FC7BD9C}"/>
              </a:ext>
            </a:extLst>
          </p:cNvPr>
          <p:cNvSpPr>
            <a:spLocks noGrp="1"/>
          </p:cNvSpPr>
          <p:nvPr>
            <p:ph type="sldNum" sz="quarter" idx="4"/>
          </p:nvPr>
        </p:nvSpPr>
        <p:spPr/>
        <p:txBody>
          <a:bodyPr/>
          <a:lstStyle/>
          <a:p>
            <a:fld id="{FF445594-FFE8-4E90-934C-EFF530110A38}" type="slidenum">
              <a:rPr lang="en-US" smtClean="0">
                <a:uFillTx/>
              </a:rPr>
              <a:pPr/>
              <a:t>34</a:t>
            </a:fld>
            <a:endParaRPr lang="en-US" dirty="0">
              <a:uFillTx/>
            </a:endParaRPr>
          </a:p>
        </p:txBody>
      </p:sp>
      <p:sp>
        <p:nvSpPr>
          <p:cNvPr id="5" name="Footer Placeholder 4">
            <a:extLst>
              <a:ext uri="{FF2B5EF4-FFF2-40B4-BE49-F238E27FC236}">
                <a16:creationId xmlns:a16="http://schemas.microsoft.com/office/drawing/2014/main" xmlns="" id="{4824A898-ECDE-495E-AD4E-7EA5F6F55DFF}"/>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3181266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3072" y="2362200"/>
            <a:ext cx="5723128" cy="2362200"/>
          </a:xfrm>
        </p:spPr>
        <p:txBody>
          <a:bodyPr/>
          <a:lstStyle/>
          <a:p>
            <a:r>
              <a:rPr lang="en-US" altLang="en-US" dirty="0">
                <a:uFillTx/>
              </a:rPr>
              <a:t>Bronchodilators, Beta Agonist</a:t>
            </a:r>
            <a:br>
              <a:rPr lang="en-US" altLang="en-US" dirty="0">
                <a:uFillTx/>
              </a:rPr>
            </a:br>
            <a:endParaRPr lang="en-US" dirty="0">
              <a:uFillTx/>
            </a:endParaRPr>
          </a:p>
        </p:txBody>
      </p:sp>
      <p:sp>
        <p:nvSpPr>
          <p:cNvPr id="3" name="Subtitle 2"/>
          <p:cNvSpPr>
            <a:spLocks noGrp="1"/>
          </p:cNvSpPr>
          <p:nvPr>
            <p:ph type="subTitle" idx="1"/>
          </p:nvPr>
        </p:nvSpPr>
        <p:spPr/>
        <p:txBody>
          <a:bodyPr/>
          <a:lstStyle/>
          <a:p>
            <a:r>
              <a:rPr lang="en-US" sz="1800" dirty="0">
                <a:uFillTx/>
                <a:latin typeface="Tahoma" charset="0"/>
              </a:rPr>
              <a:t> </a:t>
            </a:r>
          </a:p>
        </p:txBody>
      </p:sp>
      <p:sp>
        <p:nvSpPr>
          <p:cNvPr id="4" name="Slide Number Placeholder 3"/>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35</a:t>
            </a:fld>
            <a:endParaRPr lang="en-US" dirty="0">
              <a:solidFill>
                <a:srgbClr val="595959">
                  <a:lumMod val="65000"/>
                  <a:lumOff val="35000"/>
                </a:srgbClr>
              </a:solidFill>
              <a:uFillTx/>
              <a:latin typeface="Calibri"/>
            </a:endParaRPr>
          </a:p>
        </p:txBody>
      </p:sp>
      <p:sp>
        <p:nvSpPr>
          <p:cNvPr id="5" name="Footer Placeholder 4"/>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Agonists</a:t>
            </a:r>
          </a:p>
        </p:txBody>
      </p:sp>
      <p:sp>
        <p:nvSpPr>
          <p:cNvPr id="5" name="Content Placeholder 4"/>
          <p:cNvSpPr>
            <a:spLocks noGrp="1"/>
          </p:cNvSpPr>
          <p:nvPr>
            <p:ph idx="1"/>
          </p:nvPr>
        </p:nvSpPr>
        <p:spPr>
          <a:xfrm>
            <a:off x="363254" y="1447800"/>
            <a:ext cx="11422345" cy="4749168"/>
          </a:xfrm>
        </p:spPr>
        <p:txBody>
          <a:bodyPr/>
          <a:lstStyle/>
          <a:p>
            <a:pPr>
              <a:buNone/>
            </a:pPr>
            <a:r>
              <a:rPr lang="en-US" altLang="en-US" sz="2000" b="1" i="1" dirty="0">
                <a:solidFill>
                  <a:schemeClr val="tx1">
                    <a:lumMod val="50000"/>
                  </a:schemeClr>
                </a:solidFill>
                <a:uFillTx/>
              </a:rPr>
              <a:t>Class Overview: Long-Acting Agents</a:t>
            </a:r>
            <a:endParaRPr lang="en-US" sz="2000" b="1" i="1" dirty="0">
              <a:solidFill>
                <a:schemeClr val="tx1">
                  <a:lumMod val="50000"/>
                </a:schemeClr>
              </a:solidFill>
              <a:uFillTx/>
            </a:endParaRPr>
          </a:p>
          <a:p>
            <a:r>
              <a:rPr lang="en-US" sz="2000" dirty="0">
                <a:solidFill>
                  <a:schemeClr val="tx1">
                    <a:lumMod val="50000"/>
                  </a:schemeClr>
                </a:solidFill>
                <a:uFillTx/>
              </a:rPr>
              <a:t>aformoterol tartrate - (Brovana Solution)</a:t>
            </a:r>
          </a:p>
          <a:p>
            <a:r>
              <a:rPr lang="en-US" sz="2000" dirty="0">
                <a:solidFill>
                  <a:schemeClr val="tx1">
                    <a:lumMod val="50000"/>
                  </a:schemeClr>
                </a:solidFill>
                <a:uFillTx/>
              </a:rPr>
              <a:t>formoterol fumarate - (Perforomist Solution)</a:t>
            </a:r>
          </a:p>
          <a:p>
            <a:r>
              <a:rPr lang="en-US" sz="2000" dirty="0">
                <a:solidFill>
                  <a:schemeClr val="tx1">
                    <a:lumMod val="50000"/>
                  </a:schemeClr>
                </a:solidFill>
                <a:uFillTx/>
              </a:rPr>
              <a:t>indacaterol maleate - (Arcapta Neohaler)*</a:t>
            </a:r>
          </a:p>
          <a:p>
            <a:r>
              <a:rPr lang="en-US" sz="2000" dirty="0">
                <a:solidFill>
                  <a:schemeClr val="tx1">
                    <a:lumMod val="50000"/>
                  </a:schemeClr>
                </a:solidFill>
                <a:uFillTx/>
              </a:rPr>
              <a:t>olodaterol HCl - (Striverdi Respimat)</a:t>
            </a:r>
          </a:p>
          <a:p>
            <a:r>
              <a:rPr lang="en-US" sz="2000" dirty="0">
                <a:solidFill>
                  <a:schemeClr val="tx1">
                    <a:lumMod val="50000"/>
                  </a:schemeClr>
                </a:solidFill>
                <a:uFillTx/>
              </a:rPr>
              <a:t>salmeterol xinafoate - (Serevent Diskus)</a:t>
            </a:r>
            <a:endParaRPr lang="en-US" sz="1200" dirty="0">
              <a:uFillTx/>
            </a:endParaRPr>
          </a:p>
          <a:p>
            <a:pPr>
              <a:buNone/>
            </a:pPr>
            <a:r>
              <a:rPr lang="en-US" altLang="en-US" sz="2000" b="1" i="1" dirty="0">
                <a:solidFill>
                  <a:schemeClr val="tx1">
                    <a:lumMod val="50000"/>
                  </a:schemeClr>
                </a:solidFill>
                <a:uFillTx/>
              </a:rPr>
              <a:t>Class Overview: Nebulized Agents</a:t>
            </a:r>
          </a:p>
          <a:p>
            <a:r>
              <a:rPr lang="en-US" sz="2000" dirty="0">
                <a:solidFill>
                  <a:schemeClr val="tx1">
                    <a:lumMod val="50000"/>
                  </a:schemeClr>
                </a:solidFill>
                <a:uFillTx/>
              </a:rPr>
              <a:t>albuterol sulfate - (AccuNeb; albuterol neb soln 0.63mg &amp; 1.25mg, 2.5mg/0.5ml, 2.5mg/3ml &amp; 5mg/ml)</a:t>
            </a:r>
          </a:p>
          <a:p>
            <a:r>
              <a:rPr lang="en-US" sz="2000" dirty="0">
                <a:solidFill>
                  <a:schemeClr val="tx1">
                    <a:lumMod val="50000"/>
                  </a:schemeClr>
                </a:solidFill>
                <a:uFillTx/>
              </a:rPr>
              <a:t>levalbuterol HCl – (levalbuterol neb soln; levalbuterol neb soln conc; Xopenex Neb Soln)</a:t>
            </a:r>
          </a:p>
          <a:p>
            <a:pPr marL="0" indent="0">
              <a:buNone/>
            </a:pPr>
            <a:r>
              <a:rPr lang="en-US" sz="2000" dirty="0">
                <a:solidFill>
                  <a:schemeClr val="tx1">
                    <a:lumMod val="50000"/>
                  </a:schemeClr>
                </a:solidFill>
                <a:uFillTx/>
              </a:rPr>
              <a:t>*</a:t>
            </a:r>
            <a:r>
              <a:rPr lang="en-US" sz="1300" dirty="0">
                <a:effectLst/>
                <a:highlight>
                  <a:srgbClr val="00FFFF"/>
                </a:highlight>
                <a:latin typeface="Times New Roman" panose="02020603050405020304" pitchFamily="18" charset="0"/>
                <a:ea typeface="Times New Roman" panose="02020603050405020304" pitchFamily="18" charset="0"/>
              </a:rPr>
              <a:t>In March 2020, Sunovion reported to the FDA the discontinuation of indacaterol (Arcapta Neohaler) production. Product may remain available until supply is depleted</a:t>
            </a:r>
            <a:endParaRPr lang="en-US" sz="1300" dirty="0">
              <a:solidFill>
                <a:schemeClr val="tx1">
                  <a:lumMod val="50000"/>
                </a:schemeClr>
              </a:solidFill>
              <a:uFillTx/>
            </a:endParaRPr>
          </a:p>
        </p:txBody>
      </p:sp>
      <p:sp>
        <p:nvSpPr>
          <p:cNvPr id="2" name="Slide Number Placeholder 1"/>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36</a:t>
            </a:fld>
            <a:endParaRPr lang="en-US" dirty="0">
              <a:solidFill>
                <a:srgbClr val="595959">
                  <a:lumMod val="65000"/>
                  <a:lumOff val="35000"/>
                </a:srgbClr>
              </a:solidFill>
              <a:uFillTx/>
              <a:latin typeface="Calibri"/>
            </a:endParaRPr>
          </a:p>
        </p:txBody>
      </p:sp>
      <p:sp>
        <p:nvSpPr>
          <p:cNvPr id="3" name="Footer Placeholder 2"/>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Agonists</a:t>
            </a:r>
          </a:p>
        </p:txBody>
      </p:sp>
      <p:sp>
        <p:nvSpPr>
          <p:cNvPr id="5" name="Content Placeholder 4"/>
          <p:cNvSpPr>
            <a:spLocks noGrp="1"/>
          </p:cNvSpPr>
          <p:nvPr>
            <p:ph idx="1"/>
          </p:nvPr>
        </p:nvSpPr>
        <p:spPr>
          <a:xfrm>
            <a:off x="1676400" y="1524000"/>
            <a:ext cx="8610600" cy="4572000"/>
          </a:xfrm>
        </p:spPr>
        <p:txBody>
          <a:bodyPr/>
          <a:lstStyle/>
          <a:p>
            <a:pPr>
              <a:buNone/>
            </a:pPr>
            <a:r>
              <a:rPr lang="en-US" altLang="en-US" sz="2000" b="1" i="1" dirty="0">
                <a:solidFill>
                  <a:schemeClr val="tx1">
                    <a:lumMod val="50000"/>
                  </a:schemeClr>
                </a:solidFill>
                <a:uFillTx/>
              </a:rPr>
              <a:t>Class Overview: Oral Agents</a:t>
            </a:r>
            <a:endParaRPr lang="en-US" sz="2000" b="1" i="1" dirty="0">
              <a:solidFill>
                <a:schemeClr val="tx1">
                  <a:lumMod val="50000"/>
                </a:schemeClr>
              </a:solidFill>
              <a:uFillTx/>
            </a:endParaRPr>
          </a:p>
          <a:p>
            <a:r>
              <a:rPr lang="en-US" sz="2000" dirty="0">
                <a:solidFill>
                  <a:schemeClr val="tx1">
                    <a:lumMod val="50000"/>
                  </a:schemeClr>
                </a:solidFill>
                <a:uFillTx/>
              </a:rPr>
              <a:t>albuterol sulfate - (albuterol ER, syrup &amp; tablet)</a:t>
            </a:r>
          </a:p>
          <a:p>
            <a:r>
              <a:rPr lang="en-US" sz="2000" dirty="0">
                <a:solidFill>
                  <a:schemeClr val="tx1">
                    <a:lumMod val="50000"/>
                  </a:schemeClr>
                </a:solidFill>
                <a:uFillTx/>
              </a:rPr>
              <a:t>metaproterenol sulfate - (metaproterenol syrup &amp; tablet)</a:t>
            </a:r>
          </a:p>
          <a:p>
            <a:r>
              <a:rPr lang="en-US" sz="2000" dirty="0">
                <a:solidFill>
                  <a:schemeClr val="tx1">
                    <a:lumMod val="50000"/>
                  </a:schemeClr>
                </a:solidFill>
                <a:uFillTx/>
              </a:rPr>
              <a:t>terbutaline sulfate - (terbutaline)</a:t>
            </a:r>
          </a:p>
          <a:p>
            <a:pPr>
              <a:buNone/>
            </a:pPr>
            <a:r>
              <a:rPr lang="en-US" altLang="en-US" sz="2000" b="1" i="1" dirty="0">
                <a:solidFill>
                  <a:schemeClr val="tx1">
                    <a:lumMod val="50000"/>
                  </a:schemeClr>
                </a:solidFill>
                <a:uFillTx/>
              </a:rPr>
              <a:t>Class Overview: Short-Acting Agents</a:t>
            </a:r>
            <a:endParaRPr lang="en-US" sz="2000" b="1" i="1" dirty="0">
              <a:solidFill>
                <a:schemeClr val="tx1">
                  <a:lumMod val="50000"/>
                </a:schemeClr>
              </a:solidFill>
              <a:uFillTx/>
            </a:endParaRPr>
          </a:p>
          <a:p>
            <a:r>
              <a:rPr lang="en-US" sz="2000" dirty="0">
                <a:solidFill>
                  <a:schemeClr val="tx1">
                    <a:lumMod val="50000"/>
                  </a:schemeClr>
                </a:solidFill>
                <a:uFillTx/>
              </a:rPr>
              <a:t>albuterol sulfate - (</a:t>
            </a:r>
            <a:r>
              <a:rPr lang="en-US" sz="2000" dirty="0">
                <a:solidFill>
                  <a:schemeClr val="tx1">
                    <a:lumMod val="50000"/>
                  </a:schemeClr>
                </a:solidFill>
                <a:highlight>
                  <a:srgbClr val="00FFFF"/>
                </a:highlight>
                <a:uFillTx/>
              </a:rPr>
              <a:t>ProAir Digihaler</a:t>
            </a:r>
            <a:r>
              <a:rPr lang="en-US" sz="2000" dirty="0">
                <a:solidFill>
                  <a:schemeClr val="tx1">
                    <a:lumMod val="50000"/>
                  </a:schemeClr>
                </a:solidFill>
                <a:uFillTx/>
              </a:rPr>
              <a:t>; ProAir HFA; ProAir Respiclick; Proventil HFA; Ventolin HFA)</a:t>
            </a:r>
          </a:p>
          <a:p>
            <a:r>
              <a:rPr lang="en-US" sz="2000" dirty="0">
                <a:solidFill>
                  <a:schemeClr val="tx1">
                    <a:lumMod val="50000"/>
                  </a:schemeClr>
                </a:solidFill>
                <a:uFillTx/>
              </a:rPr>
              <a:t>levalbuterol tartrate - (Xopenex HFA)</a:t>
            </a:r>
          </a:p>
          <a:p>
            <a:endParaRPr lang="en-US" sz="2000" dirty="0">
              <a:solidFill>
                <a:schemeClr val="tx1">
                  <a:lumMod val="50000"/>
                </a:schemeClr>
              </a:solidFill>
              <a:uFillTx/>
            </a:endParaRPr>
          </a:p>
        </p:txBody>
      </p:sp>
      <p:sp>
        <p:nvSpPr>
          <p:cNvPr id="2" name="Slide Number Placeholder 1"/>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37</a:t>
            </a:fld>
            <a:endParaRPr lang="en-US" dirty="0">
              <a:solidFill>
                <a:srgbClr val="595959">
                  <a:lumMod val="65000"/>
                  <a:lumOff val="35000"/>
                </a:srgbClr>
              </a:solidFill>
              <a:uFillTx/>
              <a:latin typeface="Calibri"/>
            </a:endParaRPr>
          </a:p>
        </p:txBody>
      </p:sp>
      <p:sp>
        <p:nvSpPr>
          <p:cNvPr id="3" name="Footer Placeholder 2"/>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Bronchodilators, Beta Agonists</a:t>
            </a:r>
          </a:p>
        </p:txBody>
      </p:sp>
      <p:sp>
        <p:nvSpPr>
          <p:cNvPr id="3" name="Content Placeholder 2"/>
          <p:cNvSpPr>
            <a:spLocks noGrp="1"/>
          </p:cNvSpPr>
          <p:nvPr>
            <p:ph idx="1"/>
          </p:nvPr>
        </p:nvSpPr>
        <p:spPr>
          <a:xfrm>
            <a:off x="259307" y="1447800"/>
            <a:ext cx="11805314" cy="4749169"/>
          </a:xfrm>
        </p:spPr>
        <p:txBody>
          <a:bodyPr/>
          <a:lstStyle/>
          <a:p>
            <a:r>
              <a:rPr lang="en-US" sz="2200" dirty="0">
                <a:solidFill>
                  <a:srgbClr val="000000"/>
                </a:solidFill>
                <a:uFillTx/>
              </a:rPr>
              <a:t>Prevalence and incidence of asthma in the U.S. continues to rise, affecting approximately 7</a:t>
            </a:r>
            <a:r>
              <a:rPr lang="en-US" sz="2200" dirty="0">
                <a:solidFill>
                  <a:srgbClr val="000000"/>
                </a:solidFill>
              </a:rPr>
              <a:t>.7% of adults and 8.4% of children (25.2 million Americans) </a:t>
            </a:r>
          </a:p>
          <a:p>
            <a:r>
              <a:rPr lang="en-US" sz="2200" dirty="0">
                <a:solidFill>
                  <a:srgbClr val="000000"/>
                </a:solidFill>
                <a:effectLst/>
              </a:rPr>
              <a:t>It is estimated that the number of Americans with a COPD diagnosis is approximately 16 million</a:t>
            </a:r>
            <a:endParaRPr lang="en-US" sz="2200" dirty="0">
              <a:solidFill>
                <a:srgbClr val="000000"/>
              </a:solidFill>
              <a:uFillTx/>
            </a:endParaRPr>
          </a:p>
          <a:p>
            <a:r>
              <a:rPr lang="en-US" sz="2200" dirty="0">
                <a:solidFill>
                  <a:srgbClr val="000000"/>
                </a:solidFill>
                <a:uFillTx/>
              </a:rPr>
              <a:t>Beta</a:t>
            </a:r>
            <a:r>
              <a:rPr lang="en-US" sz="2200" baseline="-25000" dirty="0">
                <a:solidFill>
                  <a:srgbClr val="000000"/>
                </a:solidFill>
                <a:uFillTx/>
              </a:rPr>
              <a:t>2</a:t>
            </a:r>
            <a:r>
              <a:rPr lang="en-US" sz="2200" dirty="0">
                <a:solidFill>
                  <a:srgbClr val="000000"/>
                </a:solidFill>
                <a:uFillTx/>
              </a:rPr>
              <a:t>-agonist bronchodilators are used for the treatment and prevention of bronchospasm associated with asthma, prophylaxis of exercise-induced bronchospasm (EIB), and in the treatment of Chronic Obstructive Lung Disease (COPD)</a:t>
            </a:r>
          </a:p>
          <a:p>
            <a:r>
              <a:rPr lang="en-US" sz="2200" dirty="0">
                <a:solidFill>
                  <a:srgbClr val="000000"/>
                </a:solidFill>
                <a:uFillTx/>
              </a:rPr>
              <a:t>Mainstay of asthma therapy is the use of inhaled corticosteroids (ICS) alone or in combination with long-acting beta</a:t>
            </a:r>
            <a:r>
              <a:rPr lang="en-US" sz="2200" baseline="-25000" dirty="0">
                <a:solidFill>
                  <a:srgbClr val="000000"/>
                </a:solidFill>
                <a:uFillTx/>
              </a:rPr>
              <a:t>2</a:t>
            </a:r>
            <a:r>
              <a:rPr lang="en-US" sz="2200" dirty="0">
                <a:solidFill>
                  <a:srgbClr val="000000"/>
                </a:solidFill>
                <a:uFillTx/>
              </a:rPr>
              <a:t>-agonists (LABAs) as controller medications</a:t>
            </a:r>
          </a:p>
          <a:p>
            <a:r>
              <a:rPr lang="en-US" sz="2200" dirty="0">
                <a:solidFill>
                  <a:srgbClr val="000000"/>
                </a:solidFill>
                <a:uFillTx/>
              </a:rPr>
              <a:t>These agents lead to improvements in symptoms, reducing the need for short-acting beta</a:t>
            </a:r>
            <a:r>
              <a:rPr lang="en-US" sz="2200" baseline="-25000" dirty="0">
                <a:solidFill>
                  <a:srgbClr val="000000"/>
                </a:solidFill>
                <a:uFillTx/>
              </a:rPr>
              <a:t>2</a:t>
            </a:r>
            <a:r>
              <a:rPr lang="en-US" sz="2200" dirty="0">
                <a:solidFill>
                  <a:srgbClr val="000000"/>
                </a:solidFill>
                <a:uFillTx/>
              </a:rPr>
              <a:t>-agonists (SABAs) for quick relief by relaxing airway smooth muscle </a:t>
            </a:r>
          </a:p>
        </p:txBody>
      </p:sp>
      <p:sp>
        <p:nvSpPr>
          <p:cNvPr id="4" name="Slide Number Placeholder 3"/>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38</a:t>
            </a:fld>
            <a:endParaRPr lang="en-US" dirty="0">
              <a:solidFill>
                <a:srgbClr val="595959">
                  <a:lumMod val="65000"/>
                  <a:lumOff val="35000"/>
                </a:srgbClr>
              </a:solidFill>
              <a:uFillTx/>
              <a:latin typeface="Calibri"/>
            </a:endParaRPr>
          </a:p>
        </p:txBody>
      </p:sp>
      <p:sp>
        <p:nvSpPr>
          <p:cNvPr id="5" name="Footer Placeholder 4"/>
          <p:cNvSpPr>
            <a:spLocks noGrp="1"/>
          </p:cNvSpPr>
          <p:nvPr>
            <p:ph type="ftr" sz="quarter" idx="3"/>
          </p:nvPr>
        </p:nvSpPr>
        <p:spPr/>
        <p:txBody>
          <a:bodyPr/>
          <a:lstStyle/>
          <a:p>
            <a:endParaRPr lang="en-US" dirty="0">
              <a:solidFill>
                <a:srgbClr val="595959">
                  <a:lumMod val="65000"/>
                  <a:lumOff val="35000"/>
                </a:srgbClr>
              </a:solidFill>
              <a:uFillTx/>
              <a:latin typeface="Calibri"/>
            </a:endParaRPr>
          </a:p>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00496"/>
            <a:ext cx="11074400" cy="1023711"/>
          </a:xfrm>
        </p:spPr>
        <p:txBody>
          <a:bodyPr/>
          <a:lstStyle/>
          <a:p>
            <a:r>
              <a:rPr lang="en-US" dirty="0">
                <a:uFillTx/>
              </a:rPr>
              <a:t>Bronchodilators, Beta Agonists</a:t>
            </a:r>
          </a:p>
        </p:txBody>
      </p:sp>
      <p:sp>
        <p:nvSpPr>
          <p:cNvPr id="3" name="Content Placeholder 2"/>
          <p:cNvSpPr>
            <a:spLocks noGrp="1"/>
          </p:cNvSpPr>
          <p:nvPr>
            <p:ph idx="1"/>
          </p:nvPr>
        </p:nvSpPr>
        <p:spPr>
          <a:xfrm>
            <a:off x="609600" y="1790701"/>
            <a:ext cx="9829800" cy="4089400"/>
          </a:xfrm>
        </p:spPr>
        <p:txBody>
          <a:bodyPr/>
          <a:lstStyle/>
          <a:p>
            <a:r>
              <a:rPr lang="en-US" sz="1800" dirty="0">
                <a:solidFill>
                  <a:srgbClr val="000000"/>
                </a:solidFill>
                <a:effectLst/>
              </a:rPr>
              <a:t>Due to the increased risk of severe exacerbations with regular or frequent use, short-acting beta agonist (SABA)-only treatment is no longer recommended</a:t>
            </a:r>
            <a:endParaRPr lang="en-US" sz="1800" dirty="0">
              <a:solidFill>
                <a:srgbClr val="000000"/>
              </a:solidFill>
              <a:uFillTx/>
            </a:endParaRPr>
          </a:p>
          <a:p>
            <a:r>
              <a:rPr lang="en-US" sz="1800" dirty="0">
                <a:solidFill>
                  <a:srgbClr val="000000"/>
                </a:solidFill>
                <a:effectLst/>
              </a:rPr>
              <a:t>For most asthma patients, treatment can be initiated with an as-needed low dose ICS-formoterol, daily low dose ICS, or low dose ICS taken whenever a SABA is taken</a:t>
            </a:r>
          </a:p>
          <a:p>
            <a:r>
              <a:rPr lang="en-US" sz="1800" dirty="0">
                <a:solidFill>
                  <a:srgbClr val="000000"/>
                </a:solidFill>
                <a:uFillTx/>
              </a:rPr>
              <a:t>The 2020 GINA guidelines offer a control-based management plan which adjusts treatment through a continuous cycle of assessment and review of the patient’s response to therapy as it relates to symptom control, future risk of exacerbations, and side effects </a:t>
            </a:r>
          </a:p>
          <a:p>
            <a:r>
              <a:rPr lang="en-US" sz="1800" dirty="0">
                <a:solidFill>
                  <a:srgbClr val="000000"/>
                </a:solidFill>
                <a:uFillTx/>
              </a:rPr>
              <a:t>The 2020 GOLD guidelines place a great focus on the assessment of inhaler technique and adherence to improve therapeutic outcomes</a:t>
            </a:r>
          </a:p>
          <a:p>
            <a:r>
              <a:rPr lang="en-US" sz="1800" dirty="0">
                <a:solidFill>
                  <a:srgbClr val="000000"/>
                </a:solidFill>
                <a:effectLst/>
              </a:rPr>
              <a:t>In August 2020, Choosing Wisely, an initiative of the American Board of Internal Medicine (ABIM), released guidance for the management of pediatric asthma based on information from the American Academy of Pediatrics</a:t>
            </a:r>
          </a:p>
          <a:p>
            <a:endParaRPr lang="en-US" sz="1900" dirty="0">
              <a:solidFill>
                <a:schemeClr val="tx2">
                  <a:lumMod val="50000"/>
                </a:schemeClr>
              </a:solidFill>
              <a:uFillTx/>
            </a:endParaRPr>
          </a:p>
        </p:txBody>
      </p:sp>
      <p:sp>
        <p:nvSpPr>
          <p:cNvPr id="4" name="Slide Number Placeholder 3"/>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39</a:t>
            </a:fld>
            <a:endParaRPr lang="en-US" dirty="0">
              <a:solidFill>
                <a:srgbClr val="595959">
                  <a:lumMod val="65000"/>
                  <a:lumOff val="35000"/>
                </a:srgbClr>
              </a:solidFill>
              <a:uFillTx/>
              <a:latin typeface="Calibri"/>
            </a:endParaRPr>
          </a:p>
        </p:txBody>
      </p:sp>
      <p:sp>
        <p:nvSpPr>
          <p:cNvPr id="5" name="Footer Placeholder 4"/>
          <p:cNvSpPr>
            <a:spLocks noGrp="1"/>
          </p:cNvSpPr>
          <p:nvPr>
            <p:ph type="ftr" sz="quarter" idx="3"/>
          </p:nvPr>
        </p:nvSpPr>
        <p:spPr>
          <a:xfrm>
            <a:off x="0" y="6196969"/>
            <a:ext cx="12192000" cy="288925"/>
          </a:xfrm>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AHCCCS Pharmacy and Therapeutics Committee</a:t>
            </a:r>
            <a:endParaRPr lang="en-US" dirty="0"/>
          </a:p>
        </p:txBody>
      </p:sp>
      <p:sp>
        <p:nvSpPr>
          <p:cNvPr id="3" name="Subtitle 2"/>
          <p:cNvSpPr>
            <a:spLocks noGrp="1"/>
          </p:cNvSpPr>
          <p:nvPr>
            <p:ph type="subTitle" idx="1"/>
          </p:nvPr>
        </p:nvSpPr>
        <p:spPr/>
        <p:txBody>
          <a:bodyPr/>
          <a:lstStyle/>
          <a:p>
            <a:r>
              <a:rPr lang="en-US" altLang="en-US" dirty="0">
                <a:solidFill>
                  <a:srgbClr val="000000"/>
                </a:solidFill>
              </a:rPr>
              <a:t>January 26, 2021</a:t>
            </a:r>
          </a:p>
          <a:p>
            <a:endParaRPr lang="en-US" dirty="0"/>
          </a:p>
        </p:txBody>
      </p:sp>
    </p:spTree>
    <p:extLst>
      <p:ext uri="{BB962C8B-B14F-4D97-AF65-F5344CB8AC3E}">
        <p14:creationId xmlns:p14="http://schemas.microsoft.com/office/powerpoint/2010/main" val="2334467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Bronchodilators, Beta Agonists</a:t>
            </a:r>
          </a:p>
        </p:txBody>
      </p:sp>
      <p:sp>
        <p:nvSpPr>
          <p:cNvPr id="3" name="Content Placeholder 2"/>
          <p:cNvSpPr>
            <a:spLocks noGrp="1"/>
          </p:cNvSpPr>
          <p:nvPr>
            <p:ph idx="1"/>
          </p:nvPr>
        </p:nvSpPr>
        <p:spPr>
          <a:xfrm>
            <a:off x="406400" y="1447800"/>
            <a:ext cx="11379200" cy="4657095"/>
          </a:xfrm>
        </p:spPr>
        <p:txBody>
          <a:bodyPr/>
          <a:lstStyle/>
          <a:p>
            <a:r>
              <a:rPr lang="en-US" sz="1800" dirty="0">
                <a:solidFill>
                  <a:srgbClr val="000000"/>
                </a:solidFill>
                <a:effectLst/>
              </a:rPr>
              <a:t>Choosing Wisely recommends a thorough evaluation of medication adherence, technique, and device appropriateness prior to stepping up asthma therapy in this patient population</a:t>
            </a:r>
            <a:endParaRPr lang="en-US" sz="1800" dirty="0">
              <a:solidFill>
                <a:srgbClr val="000000"/>
              </a:solidFill>
              <a:uFillTx/>
            </a:endParaRPr>
          </a:p>
          <a:p>
            <a:r>
              <a:rPr lang="en-US" sz="1800" dirty="0">
                <a:solidFill>
                  <a:srgbClr val="000000"/>
                </a:solidFill>
                <a:effectLst/>
              </a:rPr>
              <a:t>the guidance recommends against the use of LABA/ICS combination inhalers as initial therapy in pediatric patients with intermittent or mild persistent asthma and state that typically a single agent, such as a low-dose ICS or leukotriene modifier, is sufficient to maintain asthma control</a:t>
            </a:r>
          </a:p>
          <a:p>
            <a:r>
              <a:rPr lang="en-US" sz="1800" spc="-10" dirty="0">
                <a:solidFill>
                  <a:srgbClr val="000000"/>
                </a:solidFill>
                <a:effectLst/>
              </a:rPr>
              <a:t>In 2020, the American Thoracic Society (ATS) released additional guidelines for the pharmacologic management of COPD </a:t>
            </a:r>
          </a:p>
          <a:p>
            <a:r>
              <a:rPr lang="en-US" sz="1800" spc="-10" dirty="0">
                <a:solidFill>
                  <a:srgbClr val="000000"/>
                </a:solidFill>
                <a:effectLst/>
              </a:rPr>
              <a:t>The panel strongly recommends the use of dual LABA/LAMA therapy over LABA or LAMA monotherapy in COPD patients who complain of exercise intolerance or dyspnea </a:t>
            </a:r>
            <a:endParaRPr lang="en-US" sz="1800" spc="-10" dirty="0">
              <a:solidFill>
                <a:srgbClr val="000000"/>
              </a:solidFill>
            </a:endParaRPr>
          </a:p>
          <a:p>
            <a:r>
              <a:rPr lang="en-US" sz="1800" spc="-10" dirty="0">
                <a:solidFill>
                  <a:srgbClr val="000000"/>
                </a:solidFill>
                <a:effectLst/>
              </a:rPr>
              <a:t>in patients who complain of dyspnea or exercise intolerance despite dual therapy with LABA/LAMA, the ATS suggests triple therapy (ICS/LABA/LAMA) in patients with a history of ≥ 1 exacerbations requiring hospitalization, oral steroids, or antibiotics in the past year </a:t>
            </a:r>
          </a:p>
          <a:p>
            <a:r>
              <a:rPr lang="en-US" sz="1800" dirty="0">
                <a:solidFill>
                  <a:srgbClr val="000000"/>
                </a:solidFill>
                <a:effectLst/>
              </a:rPr>
              <a:t>ATS recommends against maintenance oral corticosteroid therapy in patients with frequent and severe exacerbations while on optimal therapy</a:t>
            </a:r>
            <a:endParaRPr lang="en-US" sz="1800" spc="-10" dirty="0">
              <a:solidFill>
                <a:srgbClr val="000000"/>
              </a:solidFill>
              <a:effectLst/>
            </a:endParaRPr>
          </a:p>
          <a:p>
            <a:endParaRPr lang="en-US" sz="2000" dirty="0">
              <a:solidFill>
                <a:schemeClr val="tx1">
                  <a:lumMod val="50000"/>
                </a:schemeClr>
              </a:solidFill>
              <a:uFillTx/>
            </a:endParaRPr>
          </a:p>
        </p:txBody>
      </p:sp>
      <p:sp>
        <p:nvSpPr>
          <p:cNvPr id="4" name="Slide Number Placeholder 3"/>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40</a:t>
            </a:fld>
            <a:endParaRPr lang="en-US" dirty="0">
              <a:solidFill>
                <a:srgbClr val="595959">
                  <a:lumMod val="65000"/>
                  <a:lumOff val="35000"/>
                </a:srgbClr>
              </a:solidFill>
              <a:uFillTx/>
              <a:latin typeface="Calibri"/>
            </a:endParaRPr>
          </a:p>
        </p:txBody>
      </p:sp>
      <p:sp>
        <p:nvSpPr>
          <p:cNvPr id="5" name="Footer Placeholder 4"/>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Bronchodilators, Beta Agonists</a:t>
            </a:r>
          </a:p>
        </p:txBody>
      </p:sp>
      <p:sp>
        <p:nvSpPr>
          <p:cNvPr id="3" name="Content Placeholder 2"/>
          <p:cNvSpPr>
            <a:spLocks noGrp="1"/>
          </p:cNvSpPr>
          <p:nvPr>
            <p:ph idx="1"/>
          </p:nvPr>
        </p:nvSpPr>
        <p:spPr>
          <a:xfrm>
            <a:off x="508000" y="1447800"/>
            <a:ext cx="11176000" cy="4657095"/>
          </a:xfrm>
        </p:spPr>
        <p:txBody>
          <a:bodyPr/>
          <a:lstStyle/>
          <a:p>
            <a:r>
              <a:rPr lang="en-US" sz="2200" spc="-10" dirty="0">
                <a:solidFill>
                  <a:srgbClr val="000000"/>
                </a:solidFill>
              </a:rPr>
              <a:t>F</a:t>
            </a:r>
            <a:r>
              <a:rPr lang="en-US" sz="2200" spc="-10" dirty="0">
                <a:solidFill>
                  <a:srgbClr val="000000"/>
                </a:solidFill>
                <a:effectLst/>
              </a:rPr>
              <a:t>or patients receiving triple combination therapy who experience no exacerbations over the course of 1 year, the ATS suggests that ICS therapy may be discontinued </a:t>
            </a:r>
            <a:endParaRPr lang="en-US" sz="2200" spc="-10" dirty="0">
              <a:solidFill>
                <a:srgbClr val="000000"/>
              </a:solidFill>
            </a:endParaRPr>
          </a:p>
          <a:p>
            <a:r>
              <a:rPr lang="en-US" sz="2200" dirty="0">
                <a:solidFill>
                  <a:srgbClr val="000000"/>
                </a:solidFill>
                <a:uFillTx/>
              </a:rPr>
              <a:t>COPD pharmacotherapy of bronchodilators is intended to decrease symptoms, reduce the frequency and severity of exacerbations, improve health status and exercise tolerance</a:t>
            </a:r>
          </a:p>
          <a:p>
            <a:r>
              <a:rPr lang="en-US" sz="2200" dirty="0">
                <a:solidFill>
                  <a:srgbClr val="000000"/>
                </a:solidFill>
                <a:uFillTx/>
              </a:rPr>
              <a:t>Bronchodilator medications are central to management of COPD. They improve emptying of the lungs, reduce dynamic hyperinflation at rest and during exercise, and improve exercise performance</a:t>
            </a:r>
          </a:p>
          <a:p>
            <a:r>
              <a:rPr lang="en-US" sz="2200" dirty="0">
                <a:solidFill>
                  <a:srgbClr val="000000"/>
                </a:solidFill>
                <a:uFillTx/>
              </a:rPr>
              <a:t>Bronchodilators are given either on an as-needed basis for relief of persistent or worsening symptoms, or on a regular basis to prevent/reduce symptoms </a:t>
            </a:r>
          </a:p>
          <a:p>
            <a:r>
              <a:rPr lang="en-US" sz="2200" dirty="0">
                <a:solidFill>
                  <a:srgbClr val="000000"/>
                </a:solidFill>
                <a:uFillTx/>
              </a:rPr>
              <a:t>Regular bronchodilation does not modify the decline of lung function in mild COPD or the prognosis of the disease</a:t>
            </a:r>
          </a:p>
        </p:txBody>
      </p:sp>
      <p:sp>
        <p:nvSpPr>
          <p:cNvPr id="4" name="Slide Number Placeholder 3"/>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41</a:t>
            </a:fld>
            <a:endParaRPr lang="en-US" dirty="0">
              <a:solidFill>
                <a:srgbClr val="595959">
                  <a:lumMod val="65000"/>
                  <a:lumOff val="35000"/>
                </a:srgbClr>
              </a:solidFill>
              <a:uFillTx/>
              <a:latin typeface="Calibri"/>
            </a:endParaRPr>
          </a:p>
        </p:txBody>
      </p:sp>
      <p:sp>
        <p:nvSpPr>
          <p:cNvPr id="5" name="Footer Placeholder 4"/>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Agonists</a:t>
            </a:r>
          </a:p>
        </p:txBody>
      </p:sp>
      <p:sp>
        <p:nvSpPr>
          <p:cNvPr id="5" name="Content Placeholder 4"/>
          <p:cNvSpPr>
            <a:spLocks noGrp="1"/>
          </p:cNvSpPr>
          <p:nvPr>
            <p:ph idx="1"/>
          </p:nvPr>
        </p:nvSpPr>
        <p:spPr>
          <a:xfrm>
            <a:off x="156754" y="1447801"/>
            <a:ext cx="11795759" cy="4525963"/>
          </a:xfrm>
        </p:spPr>
        <p:txBody>
          <a:bodyPr/>
          <a:lstStyle/>
          <a:p>
            <a:r>
              <a:rPr lang="en-US" sz="2400" dirty="0">
                <a:solidFill>
                  <a:schemeClr val="tx1">
                    <a:lumMod val="50000"/>
                  </a:schemeClr>
                </a:solidFill>
                <a:uFillTx/>
              </a:rPr>
              <a:t>While short-acting beta agonists (SABAs) can be used on an as-needed basis in mild COPD, regular treatment with a long-acting beta agonist (LABA) is required as the disease progresses</a:t>
            </a:r>
          </a:p>
          <a:p>
            <a:r>
              <a:rPr lang="en-US" sz="2400" dirty="0">
                <a:solidFill>
                  <a:schemeClr val="tx1">
                    <a:lumMod val="50000"/>
                  </a:schemeClr>
                </a:solidFill>
                <a:uFillTx/>
              </a:rPr>
              <a:t>Delivery system selection as well as the patients’ ability to properly use the device are important factors in the clinical success of bronchodilator therapy </a:t>
            </a:r>
          </a:p>
          <a:p>
            <a:r>
              <a:rPr lang="en-US" sz="2400" dirty="0">
                <a:solidFill>
                  <a:schemeClr val="tx1">
                    <a:lumMod val="50000"/>
                  </a:schemeClr>
                </a:solidFill>
                <a:uFillTx/>
              </a:rPr>
              <a:t>Metered dose inhalers (MDIs) are pressurized spray inhalers, available in suspension and solution</a:t>
            </a:r>
          </a:p>
          <a:p>
            <a:r>
              <a:rPr lang="en-US" sz="2400" dirty="0">
                <a:solidFill>
                  <a:schemeClr val="tx1">
                    <a:lumMod val="50000"/>
                  </a:schemeClr>
                </a:solidFill>
                <a:uFillTx/>
              </a:rPr>
              <a:t>Spacer chambers may be used with most MDIs to make them easier to use and help deliver a greater amount of medicine to the airway</a:t>
            </a:r>
          </a:p>
          <a:p>
            <a:r>
              <a:rPr lang="en-US" sz="2400" dirty="0">
                <a:solidFill>
                  <a:schemeClr val="tx1">
                    <a:lumMod val="50000"/>
                  </a:schemeClr>
                </a:solidFill>
                <a:uFillTx/>
              </a:rPr>
              <a:t>Dry-powder inhalers (DPIs) are breath-actuated devices that release the medicine in the form of a dry powder upon inhalation</a:t>
            </a:r>
          </a:p>
        </p:txBody>
      </p:sp>
      <p:sp>
        <p:nvSpPr>
          <p:cNvPr id="2" name="Slide Number Placeholder 1"/>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42</a:t>
            </a:fld>
            <a:endParaRPr lang="en-US" dirty="0">
              <a:solidFill>
                <a:srgbClr val="595959">
                  <a:lumMod val="65000"/>
                  <a:lumOff val="35000"/>
                </a:srgbClr>
              </a:solidFill>
              <a:uFillTx/>
              <a:latin typeface="Calibri"/>
            </a:endParaRPr>
          </a:p>
        </p:txBody>
      </p:sp>
      <p:sp>
        <p:nvSpPr>
          <p:cNvPr id="3" name="Footer Placeholder 2"/>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D9C29-A182-4691-8B60-AA4D321365F8}"/>
              </a:ext>
            </a:extLst>
          </p:cNvPr>
          <p:cNvSpPr>
            <a:spLocks noGrp="1"/>
          </p:cNvSpPr>
          <p:nvPr>
            <p:ph type="title"/>
          </p:nvPr>
        </p:nvSpPr>
        <p:spPr/>
        <p:txBody>
          <a:bodyPr/>
          <a:lstStyle/>
          <a:p>
            <a:r>
              <a:rPr lang="en-US" dirty="0">
                <a:uFillTx/>
              </a:rPr>
              <a:t>Bronchodilators, Beta Agonists</a:t>
            </a:r>
            <a:endParaRPr lang="en-US" dirty="0"/>
          </a:p>
        </p:txBody>
      </p:sp>
      <p:sp>
        <p:nvSpPr>
          <p:cNvPr id="3" name="Content Placeholder 2">
            <a:extLst>
              <a:ext uri="{FF2B5EF4-FFF2-40B4-BE49-F238E27FC236}">
                <a16:creationId xmlns:a16="http://schemas.microsoft.com/office/drawing/2014/main" xmlns="" id="{F7D9B6A7-C8CE-4C9F-B742-53BB20E49FB8}"/>
              </a:ext>
            </a:extLst>
          </p:cNvPr>
          <p:cNvSpPr>
            <a:spLocks noGrp="1"/>
          </p:cNvSpPr>
          <p:nvPr>
            <p:ph idx="1"/>
          </p:nvPr>
        </p:nvSpPr>
        <p:spPr/>
        <p:txBody>
          <a:bodyPr/>
          <a:lstStyle/>
          <a:p>
            <a:r>
              <a:rPr lang="en-US" sz="2400" dirty="0">
                <a:solidFill>
                  <a:schemeClr val="tx1">
                    <a:lumMod val="50000"/>
                  </a:schemeClr>
                </a:solidFill>
                <a:uFillTx/>
              </a:rPr>
              <a:t>Nebulizers, may be the only viable alternative delivery system for certain children and those unable to use inhalers due to the inability to synchronize breaths and device actuation</a:t>
            </a:r>
          </a:p>
          <a:p>
            <a:r>
              <a:rPr lang="en-US" sz="2400" dirty="0">
                <a:solidFill>
                  <a:schemeClr val="tx1">
                    <a:lumMod val="50000"/>
                  </a:schemeClr>
                </a:solidFill>
                <a:uFillTx/>
              </a:rPr>
              <a:t>Some of the newer delivery devices, (like Respimat devices), are not breath-activated, but still require coordination of actuation and inhalation</a:t>
            </a:r>
          </a:p>
          <a:p>
            <a:r>
              <a:rPr lang="en-US" sz="2400" dirty="0">
                <a:solidFill>
                  <a:schemeClr val="tx1">
                    <a:lumMod val="50000"/>
                  </a:schemeClr>
                </a:solidFill>
                <a:uFillTx/>
              </a:rPr>
              <a:t>Oral dosage forms of albuterol are less utilized than the inhaled forms due to systemic beta-adrenergic stimulation, especially in patients sensitive to these effects, such as those with cardiovascular disease</a:t>
            </a:r>
          </a:p>
          <a:p>
            <a:r>
              <a:rPr lang="en-US" sz="2400" dirty="0">
                <a:solidFill>
                  <a:schemeClr val="tx1">
                    <a:lumMod val="50000"/>
                  </a:schemeClr>
                </a:solidFill>
                <a:uFillTx/>
              </a:rPr>
              <a:t>Levalbuterol has similar efficacy to albuterol and there are no significant differences in adverse effects</a:t>
            </a:r>
          </a:p>
          <a:p>
            <a:endParaRPr lang="en-US" dirty="0"/>
          </a:p>
        </p:txBody>
      </p:sp>
      <p:sp>
        <p:nvSpPr>
          <p:cNvPr id="4" name="Slide Number Placeholder 3">
            <a:extLst>
              <a:ext uri="{FF2B5EF4-FFF2-40B4-BE49-F238E27FC236}">
                <a16:creationId xmlns:a16="http://schemas.microsoft.com/office/drawing/2014/main" xmlns="" id="{F7A2A3B4-5A1F-43F4-8288-752EC152CD49}"/>
              </a:ext>
            </a:extLst>
          </p:cNvPr>
          <p:cNvSpPr>
            <a:spLocks noGrp="1"/>
          </p:cNvSpPr>
          <p:nvPr>
            <p:ph type="sldNum" sz="quarter" idx="4"/>
          </p:nvPr>
        </p:nvSpPr>
        <p:spPr/>
        <p:txBody>
          <a:bodyPr/>
          <a:lstStyle/>
          <a:p>
            <a:fld id="{FF445594-FFE8-4E90-934C-EFF530110A38}" type="slidenum">
              <a:rPr lang="en-US" smtClean="0">
                <a:uFillTx/>
              </a:rPr>
              <a:pPr/>
              <a:t>43</a:t>
            </a:fld>
            <a:endParaRPr lang="en-US" dirty="0">
              <a:uFillTx/>
            </a:endParaRPr>
          </a:p>
        </p:txBody>
      </p:sp>
      <p:sp>
        <p:nvSpPr>
          <p:cNvPr id="5" name="Footer Placeholder 4">
            <a:extLst>
              <a:ext uri="{FF2B5EF4-FFF2-40B4-BE49-F238E27FC236}">
                <a16:creationId xmlns:a16="http://schemas.microsoft.com/office/drawing/2014/main" xmlns="" id="{FF5B9791-21EA-426D-AD8B-557729BACFC0}"/>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2782049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D9C29-A182-4691-8B60-AA4D321365F8}"/>
              </a:ext>
            </a:extLst>
          </p:cNvPr>
          <p:cNvSpPr>
            <a:spLocks noGrp="1"/>
          </p:cNvSpPr>
          <p:nvPr>
            <p:ph type="title"/>
          </p:nvPr>
        </p:nvSpPr>
        <p:spPr/>
        <p:txBody>
          <a:bodyPr/>
          <a:lstStyle/>
          <a:p>
            <a:r>
              <a:rPr lang="en-US" dirty="0">
                <a:uFillTx/>
              </a:rPr>
              <a:t>Bronchodilators, Beta Agonists</a:t>
            </a:r>
            <a:endParaRPr lang="en-US" dirty="0"/>
          </a:p>
        </p:txBody>
      </p:sp>
      <p:sp>
        <p:nvSpPr>
          <p:cNvPr id="3" name="Content Placeholder 2">
            <a:extLst>
              <a:ext uri="{FF2B5EF4-FFF2-40B4-BE49-F238E27FC236}">
                <a16:creationId xmlns:a16="http://schemas.microsoft.com/office/drawing/2014/main" xmlns="" id="{F7D9B6A7-C8CE-4C9F-B742-53BB20E49FB8}"/>
              </a:ext>
            </a:extLst>
          </p:cNvPr>
          <p:cNvSpPr>
            <a:spLocks noGrp="1"/>
          </p:cNvSpPr>
          <p:nvPr>
            <p:ph idx="1"/>
          </p:nvPr>
        </p:nvSpPr>
        <p:spPr/>
        <p:txBody>
          <a:bodyPr/>
          <a:lstStyle/>
          <a:p>
            <a:r>
              <a:rPr lang="en-US" sz="2400" dirty="0">
                <a:solidFill>
                  <a:srgbClr val="000000"/>
                </a:solidFill>
              </a:rPr>
              <a:t>Salmeterol has a later onset of action than the rest of the LABAs</a:t>
            </a:r>
          </a:p>
          <a:p>
            <a:r>
              <a:rPr lang="en-US" sz="2400" dirty="0">
                <a:solidFill>
                  <a:srgbClr val="000000"/>
                </a:solidFill>
                <a:uFillTx/>
              </a:rPr>
              <a:t>There are no comparative data to suggest that arformoterol (Brovana) or formoterol (Perforomist) are superior in efficacy or safety to the other agents</a:t>
            </a:r>
            <a:endParaRPr lang="en-US" sz="2400" dirty="0">
              <a:solidFill>
                <a:srgbClr val="000000"/>
              </a:solidFill>
            </a:endParaRPr>
          </a:p>
          <a:p>
            <a:r>
              <a:rPr lang="en-US" sz="2400" dirty="0">
                <a:solidFill>
                  <a:srgbClr val="000000"/>
                </a:solidFill>
              </a:rPr>
              <a:t>In May 2019, the FDA removed the boxed warning from the labeling for indacaterol (Arcapta Neohaler), arformoterol (Brovana), formoterol (Perforomist), and olodaterol (Striverdi). The warning still remains in the labeling of salmeterol (Serevent Diskus). </a:t>
            </a:r>
          </a:p>
          <a:p>
            <a:r>
              <a:rPr lang="en-US" sz="2400" dirty="0">
                <a:solidFill>
                  <a:srgbClr val="000000"/>
                </a:solidFill>
              </a:rPr>
              <a:t>For most asthma patients, treatment can be initiated with an as-needed low dose ICS-formoterol, daily low dose ICS, or low dose ICS taken whenever SABA is taken</a:t>
            </a:r>
            <a:endParaRPr lang="en-US" sz="2400" dirty="0">
              <a:solidFill>
                <a:srgbClr val="000000"/>
              </a:solidFill>
              <a:uFillTx/>
            </a:endParaRPr>
          </a:p>
          <a:p>
            <a:pPr marL="0" indent="0">
              <a:buNone/>
            </a:pPr>
            <a:endParaRPr lang="en-US" dirty="0"/>
          </a:p>
        </p:txBody>
      </p:sp>
      <p:sp>
        <p:nvSpPr>
          <p:cNvPr id="4" name="Slide Number Placeholder 3">
            <a:extLst>
              <a:ext uri="{FF2B5EF4-FFF2-40B4-BE49-F238E27FC236}">
                <a16:creationId xmlns:a16="http://schemas.microsoft.com/office/drawing/2014/main" xmlns="" id="{F7A2A3B4-5A1F-43F4-8288-752EC152CD49}"/>
              </a:ext>
            </a:extLst>
          </p:cNvPr>
          <p:cNvSpPr>
            <a:spLocks noGrp="1"/>
          </p:cNvSpPr>
          <p:nvPr>
            <p:ph type="sldNum" sz="quarter" idx="4"/>
          </p:nvPr>
        </p:nvSpPr>
        <p:spPr/>
        <p:txBody>
          <a:bodyPr/>
          <a:lstStyle/>
          <a:p>
            <a:fld id="{FF445594-FFE8-4E90-934C-EFF530110A38}" type="slidenum">
              <a:rPr lang="en-US" smtClean="0">
                <a:uFillTx/>
              </a:rPr>
              <a:pPr/>
              <a:t>44</a:t>
            </a:fld>
            <a:endParaRPr lang="en-US" dirty="0">
              <a:uFillTx/>
            </a:endParaRPr>
          </a:p>
        </p:txBody>
      </p:sp>
      <p:sp>
        <p:nvSpPr>
          <p:cNvPr id="5" name="Footer Placeholder 4">
            <a:extLst>
              <a:ext uri="{FF2B5EF4-FFF2-40B4-BE49-F238E27FC236}">
                <a16:creationId xmlns:a16="http://schemas.microsoft.com/office/drawing/2014/main" xmlns="" id="{FF5B9791-21EA-426D-AD8B-557729BACFC0}"/>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1682445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6E322FC0-1490-4542-B1D3-E4AF11F07AEA}"/>
              </a:ext>
            </a:extLst>
          </p:cNvPr>
          <p:cNvSpPr>
            <a:spLocks noGrp="1"/>
          </p:cNvSpPr>
          <p:nvPr>
            <p:ph type="title"/>
          </p:nvPr>
        </p:nvSpPr>
        <p:spPr>
          <a:xfrm>
            <a:off x="609600" y="304800"/>
            <a:ext cx="11074400" cy="1219200"/>
          </a:xfrm>
        </p:spPr>
        <p:txBody>
          <a:bodyPr/>
          <a:lstStyle/>
          <a:p>
            <a:r>
              <a:rPr lang="en-US" dirty="0">
                <a:uFillTx/>
              </a:rPr>
              <a:t>Bronchodilators, Beta Agonists</a:t>
            </a:r>
            <a:endParaRPr lang="en-US" dirty="0"/>
          </a:p>
        </p:txBody>
      </p:sp>
      <p:pic>
        <p:nvPicPr>
          <p:cNvPr id="7" name="Content Placeholder 6" descr="Table&#10;&#10;Description automatically generated">
            <a:extLst>
              <a:ext uri="{FF2B5EF4-FFF2-40B4-BE49-F238E27FC236}">
                <a16:creationId xmlns:a16="http://schemas.microsoft.com/office/drawing/2014/main" xmlns="" id="{5C89D6E1-3F1F-4C32-91A2-619770EA54E9}"/>
              </a:ext>
            </a:extLst>
          </p:cNvPr>
          <p:cNvPicPr>
            <a:picLocks noGrp="1" noChangeAspect="1"/>
          </p:cNvPicPr>
          <p:nvPr>
            <p:ph idx="1"/>
          </p:nvPr>
        </p:nvPicPr>
        <p:blipFill>
          <a:blip r:embed="rId2"/>
          <a:stretch>
            <a:fillRect/>
          </a:stretch>
        </p:blipFill>
        <p:spPr>
          <a:xfrm>
            <a:off x="609600" y="1600200"/>
            <a:ext cx="11176000" cy="4373563"/>
          </a:xfrm>
          <a:noFill/>
        </p:spPr>
      </p:pic>
      <p:sp>
        <p:nvSpPr>
          <p:cNvPr id="4" name="Slide Number Placeholder 3">
            <a:extLst>
              <a:ext uri="{FF2B5EF4-FFF2-40B4-BE49-F238E27FC236}">
                <a16:creationId xmlns:a16="http://schemas.microsoft.com/office/drawing/2014/main" xmlns="" id="{18C02A7E-566B-4225-B5D9-68D034E1ABBA}"/>
              </a:ext>
            </a:extLst>
          </p:cNvPr>
          <p:cNvSpPr>
            <a:spLocks noGrp="1"/>
          </p:cNvSpPr>
          <p:nvPr>
            <p:ph type="sldNum" sz="quarter" idx="4"/>
          </p:nvPr>
        </p:nvSpPr>
        <p:spPr>
          <a:xfrm>
            <a:off x="8940800" y="6196970"/>
            <a:ext cx="2844800" cy="288925"/>
          </a:xfrm>
        </p:spPr>
        <p:txBody>
          <a:bodyPr anchor="b">
            <a:normAutofit/>
          </a:bodyPr>
          <a:lstStyle/>
          <a:p>
            <a:pPr>
              <a:spcAft>
                <a:spcPts val="600"/>
              </a:spcAft>
            </a:pPr>
            <a:fld id="{FF445594-FFE8-4E90-934C-EFF530110A38}" type="slidenum">
              <a:rPr lang="en-US" smtClean="0">
                <a:uFillTx/>
              </a:rPr>
              <a:pPr>
                <a:spcAft>
                  <a:spcPts val="600"/>
                </a:spcAft>
              </a:pPr>
              <a:t>45</a:t>
            </a:fld>
            <a:endParaRPr lang="en-US" dirty="0">
              <a:uFillTx/>
            </a:endParaRPr>
          </a:p>
        </p:txBody>
      </p:sp>
      <p:sp>
        <p:nvSpPr>
          <p:cNvPr id="5" name="Footer Placeholder 4">
            <a:extLst>
              <a:ext uri="{FF2B5EF4-FFF2-40B4-BE49-F238E27FC236}">
                <a16:creationId xmlns:a16="http://schemas.microsoft.com/office/drawing/2014/main" xmlns="" id="{6F283F66-5830-466E-84FE-F8ADC24B080F}"/>
              </a:ext>
            </a:extLst>
          </p:cNvPr>
          <p:cNvSpPr>
            <a:spLocks noGrp="1"/>
          </p:cNvSpPr>
          <p:nvPr>
            <p:ph type="ftr" sz="quarter" idx="3"/>
          </p:nvPr>
        </p:nvSpPr>
        <p:spPr>
          <a:xfrm>
            <a:off x="0" y="6196969"/>
            <a:ext cx="12192000" cy="381000"/>
          </a:xfrm>
        </p:spPr>
        <p:txBody>
          <a:bodyPr anchor="b">
            <a:normAutofit fontScale="25000" lnSpcReduction="20000"/>
          </a:bodyPr>
          <a:lstStyle/>
          <a:p>
            <a:pPr>
              <a:spcAft>
                <a:spcPts val="600"/>
              </a:spcAft>
            </a:pPr>
            <a:r>
              <a:rPr lang="en-US" sz="600" dirty="0">
                <a:uFillTx/>
              </a:rPr>
              <a:t>Reaching across Arizona to provide comprehensive </a:t>
            </a:r>
            <a:br>
              <a:rPr lang="en-US" sz="600" dirty="0">
                <a:uFillTx/>
              </a:rPr>
            </a:br>
            <a:r>
              <a:rPr lang="en-US" sz="600" dirty="0">
                <a:uFillTx/>
              </a:rPr>
              <a:t>quality health care for those in need</a:t>
            </a:r>
          </a:p>
        </p:txBody>
      </p:sp>
    </p:spTree>
    <p:extLst>
      <p:ext uri="{BB962C8B-B14F-4D97-AF65-F5344CB8AC3E}">
        <p14:creationId xmlns:p14="http://schemas.microsoft.com/office/powerpoint/2010/main" val="4160236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FD9226AF-5C6B-4CBB-B402-A97AF4FCB651}"/>
              </a:ext>
            </a:extLst>
          </p:cNvPr>
          <p:cNvSpPr>
            <a:spLocks noGrp="1"/>
          </p:cNvSpPr>
          <p:nvPr>
            <p:ph type="title"/>
          </p:nvPr>
        </p:nvSpPr>
        <p:spPr>
          <a:xfrm>
            <a:off x="609600" y="304800"/>
            <a:ext cx="11074400" cy="1219200"/>
          </a:xfrm>
        </p:spPr>
        <p:txBody>
          <a:bodyPr/>
          <a:lstStyle/>
          <a:p>
            <a:r>
              <a:rPr lang="en-US" dirty="0">
                <a:uFillTx/>
              </a:rPr>
              <a:t>Bronchodilators, Beta Agonists</a:t>
            </a:r>
            <a:endParaRPr lang="en-US" dirty="0"/>
          </a:p>
        </p:txBody>
      </p:sp>
      <p:pic>
        <p:nvPicPr>
          <p:cNvPr id="7" name="Content Placeholder 6" descr="Table&#10;&#10;Description automatically generated">
            <a:extLst>
              <a:ext uri="{FF2B5EF4-FFF2-40B4-BE49-F238E27FC236}">
                <a16:creationId xmlns:a16="http://schemas.microsoft.com/office/drawing/2014/main" xmlns="" id="{1797BCA4-FDF9-4287-A20E-08691A77B9F7}"/>
              </a:ext>
            </a:extLst>
          </p:cNvPr>
          <p:cNvPicPr>
            <a:picLocks noGrp="1" noChangeAspect="1"/>
          </p:cNvPicPr>
          <p:nvPr>
            <p:ph idx="1"/>
          </p:nvPr>
        </p:nvPicPr>
        <p:blipFill>
          <a:blip r:embed="rId2"/>
          <a:stretch>
            <a:fillRect/>
          </a:stretch>
        </p:blipFill>
        <p:spPr>
          <a:xfrm>
            <a:off x="450376" y="1600200"/>
            <a:ext cx="11450471" cy="4373563"/>
          </a:xfrm>
          <a:noFill/>
        </p:spPr>
      </p:pic>
      <p:sp>
        <p:nvSpPr>
          <p:cNvPr id="4" name="Slide Number Placeholder 3">
            <a:extLst>
              <a:ext uri="{FF2B5EF4-FFF2-40B4-BE49-F238E27FC236}">
                <a16:creationId xmlns:a16="http://schemas.microsoft.com/office/drawing/2014/main" xmlns="" id="{6776D87E-C3FA-490A-8F4C-4C83577091AB}"/>
              </a:ext>
            </a:extLst>
          </p:cNvPr>
          <p:cNvSpPr>
            <a:spLocks noGrp="1"/>
          </p:cNvSpPr>
          <p:nvPr>
            <p:ph type="sldNum" sz="quarter" idx="4"/>
          </p:nvPr>
        </p:nvSpPr>
        <p:spPr>
          <a:xfrm>
            <a:off x="8940800" y="6196970"/>
            <a:ext cx="2844800" cy="288925"/>
          </a:xfrm>
        </p:spPr>
        <p:txBody>
          <a:bodyPr anchor="b">
            <a:normAutofit/>
          </a:bodyPr>
          <a:lstStyle/>
          <a:p>
            <a:pPr>
              <a:spcAft>
                <a:spcPts val="600"/>
              </a:spcAft>
            </a:pPr>
            <a:fld id="{FF445594-FFE8-4E90-934C-EFF530110A38}" type="slidenum">
              <a:rPr lang="en-US" smtClean="0">
                <a:uFillTx/>
              </a:rPr>
              <a:pPr>
                <a:spcAft>
                  <a:spcPts val="600"/>
                </a:spcAft>
              </a:pPr>
              <a:t>46</a:t>
            </a:fld>
            <a:endParaRPr lang="en-US" dirty="0">
              <a:uFillTx/>
            </a:endParaRPr>
          </a:p>
        </p:txBody>
      </p:sp>
      <p:sp>
        <p:nvSpPr>
          <p:cNvPr id="5" name="Footer Placeholder 4">
            <a:extLst>
              <a:ext uri="{FF2B5EF4-FFF2-40B4-BE49-F238E27FC236}">
                <a16:creationId xmlns:a16="http://schemas.microsoft.com/office/drawing/2014/main" xmlns="" id="{726CAF98-3589-43FF-B4B9-A307D1CD68A8}"/>
              </a:ext>
            </a:extLst>
          </p:cNvPr>
          <p:cNvSpPr>
            <a:spLocks noGrp="1"/>
          </p:cNvSpPr>
          <p:nvPr>
            <p:ph type="ftr" sz="quarter" idx="3"/>
          </p:nvPr>
        </p:nvSpPr>
        <p:spPr>
          <a:xfrm>
            <a:off x="0" y="6196969"/>
            <a:ext cx="12192000" cy="381000"/>
          </a:xfrm>
        </p:spPr>
        <p:txBody>
          <a:bodyPr anchor="b">
            <a:normAutofit fontScale="25000" lnSpcReduction="20000"/>
          </a:bodyPr>
          <a:lstStyle/>
          <a:p>
            <a:pPr>
              <a:spcAft>
                <a:spcPts val="600"/>
              </a:spcAft>
            </a:pPr>
            <a:r>
              <a:rPr lang="en-US" sz="600" dirty="0">
                <a:uFillTx/>
              </a:rPr>
              <a:t>Reaching across Arizona to provide comprehensive </a:t>
            </a:r>
            <a:br>
              <a:rPr lang="en-US" sz="600" dirty="0">
                <a:uFillTx/>
              </a:rPr>
            </a:br>
            <a:r>
              <a:rPr lang="en-US" sz="600" dirty="0">
                <a:uFillTx/>
              </a:rPr>
              <a:t>quality health care for those in need</a:t>
            </a:r>
          </a:p>
        </p:txBody>
      </p:sp>
    </p:spTree>
    <p:extLst>
      <p:ext uri="{BB962C8B-B14F-4D97-AF65-F5344CB8AC3E}">
        <p14:creationId xmlns:p14="http://schemas.microsoft.com/office/powerpoint/2010/main" val="2326162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09F7AB56-9BDE-4AE4-BC54-BBE636E8A23D}"/>
              </a:ext>
            </a:extLst>
          </p:cNvPr>
          <p:cNvSpPr>
            <a:spLocks noGrp="1"/>
          </p:cNvSpPr>
          <p:nvPr>
            <p:ph type="title"/>
          </p:nvPr>
        </p:nvSpPr>
        <p:spPr>
          <a:xfrm>
            <a:off x="609600" y="304800"/>
            <a:ext cx="11074400" cy="1219200"/>
          </a:xfrm>
        </p:spPr>
        <p:txBody>
          <a:bodyPr/>
          <a:lstStyle/>
          <a:p>
            <a:r>
              <a:rPr lang="en-US" dirty="0">
                <a:uFillTx/>
              </a:rPr>
              <a:t>Bronchodilators, Beta Agonists</a:t>
            </a:r>
            <a:endParaRPr lang="en-US" dirty="0"/>
          </a:p>
        </p:txBody>
      </p:sp>
      <p:pic>
        <p:nvPicPr>
          <p:cNvPr id="7" name="Content Placeholder 6" descr="Table&#10;&#10;Description automatically generated">
            <a:extLst>
              <a:ext uri="{FF2B5EF4-FFF2-40B4-BE49-F238E27FC236}">
                <a16:creationId xmlns:a16="http://schemas.microsoft.com/office/drawing/2014/main" xmlns="" id="{4EB41879-7B73-4454-933E-202CBE124D9A}"/>
              </a:ext>
            </a:extLst>
          </p:cNvPr>
          <p:cNvPicPr>
            <a:picLocks noGrp="1" noChangeAspect="1"/>
          </p:cNvPicPr>
          <p:nvPr>
            <p:ph idx="1"/>
          </p:nvPr>
        </p:nvPicPr>
        <p:blipFill>
          <a:blip r:embed="rId2"/>
          <a:stretch>
            <a:fillRect/>
          </a:stretch>
        </p:blipFill>
        <p:spPr>
          <a:xfrm>
            <a:off x="395785" y="1600200"/>
            <a:ext cx="11389815" cy="4373563"/>
          </a:xfrm>
          <a:noFill/>
        </p:spPr>
      </p:pic>
      <p:sp>
        <p:nvSpPr>
          <p:cNvPr id="4" name="Slide Number Placeholder 3">
            <a:extLst>
              <a:ext uri="{FF2B5EF4-FFF2-40B4-BE49-F238E27FC236}">
                <a16:creationId xmlns:a16="http://schemas.microsoft.com/office/drawing/2014/main" xmlns="" id="{8E39735E-26B7-418E-A651-241DA58BC923}"/>
              </a:ext>
            </a:extLst>
          </p:cNvPr>
          <p:cNvSpPr>
            <a:spLocks noGrp="1"/>
          </p:cNvSpPr>
          <p:nvPr>
            <p:ph type="sldNum" sz="quarter" idx="4"/>
          </p:nvPr>
        </p:nvSpPr>
        <p:spPr>
          <a:xfrm>
            <a:off x="8940800" y="6196970"/>
            <a:ext cx="2844800" cy="288925"/>
          </a:xfrm>
        </p:spPr>
        <p:txBody>
          <a:bodyPr anchor="b">
            <a:normAutofit/>
          </a:bodyPr>
          <a:lstStyle/>
          <a:p>
            <a:pPr>
              <a:spcAft>
                <a:spcPts val="600"/>
              </a:spcAft>
            </a:pPr>
            <a:fld id="{FF445594-FFE8-4E90-934C-EFF530110A38}" type="slidenum">
              <a:rPr lang="en-US" smtClean="0">
                <a:uFillTx/>
              </a:rPr>
              <a:pPr>
                <a:spcAft>
                  <a:spcPts val="600"/>
                </a:spcAft>
              </a:pPr>
              <a:t>47</a:t>
            </a:fld>
            <a:endParaRPr lang="en-US" dirty="0">
              <a:uFillTx/>
            </a:endParaRPr>
          </a:p>
        </p:txBody>
      </p:sp>
      <p:sp>
        <p:nvSpPr>
          <p:cNvPr id="5" name="Footer Placeholder 4">
            <a:extLst>
              <a:ext uri="{FF2B5EF4-FFF2-40B4-BE49-F238E27FC236}">
                <a16:creationId xmlns:a16="http://schemas.microsoft.com/office/drawing/2014/main" xmlns="" id="{8EF8DD55-72FB-4F9D-A4F1-D642F569BD51}"/>
              </a:ext>
            </a:extLst>
          </p:cNvPr>
          <p:cNvSpPr>
            <a:spLocks noGrp="1"/>
          </p:cNvSpPr>
          <p:nvPr>
            <p:ph type="ftr" sz="quarter" idx="3"/>
          </p:nvPr>
        </p:nvSpPr>
        <p:spPr>
          <a:xfrm>
            <a:off x="0" y="6196969"/>
            <a:ext cx="12192000" cy="381000"/>
          </a:xfrm>
        </p:spPr>
        <p:txBody>
          <a:bodyPr anchor="b">
            <a:normAutofit fontScale="25000" lnSpcReduction="20000"/>
          </a:bodyPr>
          <a:lstStyle/>
          <a:p>
            <a:pPr>
              <a:spcAft>
                <a:spcPts val="600"/>
              </a:spcAft>
            </a:pPr>
            <a:r>
              <a:rPr lang="en-US" sz="600" dirty="0">
                <a:uFillTx/>
              </a:rPr>
              <a:t>Reaching across Arizona to provide comprehensive </a:t>
            </a:r>
            <a:br>
              <a:rPr lang="en-US" sz="600" dirty="0">
                <a:uFillTx/>
              </a:rPr>
            </a:br>
            <a:r>
              <a:rPr lang="en-US" sz="600" dirty="0">
                <a:uFillTx/>
              </a:rPr>
              <a:t>quality health care for those in need</a:t>
            </a:r>
          </a:p>
        </p:txBody>
      </p:sp>
    </p:spTree>
    <p:extLst>
      <p:ext uri="{BB962C8B-B14F-4D97-AF65-F5344CB8AC3E}">
        <p14:creationId xmlns:p14="http://schemas.microsoft.com/office/powerpoint/2010/main" val="3564566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28418063"/>
              </p:ext>
            </p:extLst>
          </p:nvPr>
        </p:nvGraphicFramePr>
        <p:xfrm>
          <a:off x="609599" y="1600199"/>
          <a:ext cx="11293929" cy="4310742"/>
        </p:xfrm>
        <a:graphic>
          <a:graphicData uri="http://schemas.openxmlformats.org/drawingml/2006/table">
            <a:tbl>
              <a:tblPr firstRow="1" bandRow="1">
                <a:tableStyleId>{5C22544A-7EE6-4342-B048-85BDC9FD1C3A}</a:tableStyleId>
              </a:tblPr>
              <a:tblGrid>
                <a:gridCol w="1232065">
                  <a:extLst>
                    <a:ext uri="{9D8B030D-6E8A-4147-A177-3AD203B41FA5}">
                      <a16:colId xmlns:a16="http://schemas.microsoft.com/office/drawing/2014/main" xmlns="" val="20000"/>
                    </a:ext>
                  </a:extLst>
                </a:gridCol>
                <a:gridCol w="10061864">
                  <a:extLst>
                    <a:ext uri="{9D8B030D-6E8A-4147-A177-3AD203B41FA5}">
                      <a16:colId xmlns:a16="http://schemas.microsoft.com/office/drawing/2014/main" xmlns="" val="20001"/>
                    </a:ext>
                  </a:extLst>
                </a:gridCol>
              </a:tblGrid>
              <a:tr h="718457">
                <a:tc gridSpan="2">
                  <a:txBody>
                    <a:bodyPr/>
                    <a:lstStyle/>
                    <a:p>
                      <a:pPr algn="ctr"/>
                      <a:r>
                        <a:rPr lang="en-US" dirty="0">
                          <a:solidFill>
                            <a:srgbClr val="000000"/>
                          </a:solidFill>
                          <a:uFillTx/>
                        </a:rPr>
                        <a:t>2020</a:t>
                      </a:r>
                      <a:r>
                        <a:rPr lang="en-US" baseline="0" dirty="0">
                          <a:solidFill>
                            <a:srgbClr val="000000"/>
                          </a:solidFill>
                          <a:uFillTx/>
                        </a:rPr>
                        <a:t> GOLD Guidelines</a:t>
                      </a:r>
                      <a:endParaRPr lang="en-US" dirty="0">
                        <a:solidFill>
                          <a:srgbClr val="000000"/>
                        </a:solidFill>
                        <a:uFillTx/>
                      </a:endParaRPr>
                    </a:p>
                  </a:txBody>
                  <a:tcPr/>
                </a:tc>
                <a:tc hMerge="1">
                  <a:txBody>
                    <a:bodyPr/>
                    <a:lstStyle/>
                    <a:p>
                      <a:endParaRPr lang="en-US" dirty="0">
                        <a:uFillTx/>
                      </a:endParaRPr>
                    </a:p>
                  </a:txBody>
                  <a:tcPr/>
                </a:tc>
                <a:extLst>
                  <a:ext uri="{0D108BD9-81ED-4DB2-BD59-A6C34878D82A}">
                    <a16:rowId xmlns:a16="http://schemas.microsoft.com/office/drawing/2014/main" xmlns="" val="10000"/>
                  </a:ext>
                </a:extLst>
              </a:tr>
              <a:tr h="718457">
                <a:tc gridSpan="2">
                  <a:txBody>
                    <a:bodyPr/>
                    <a:lstStyle/>
                    <a:p>
                      <a:pPr algn="ctr"/>
                      <a:r>
                        <a:rPr lang="en-US" sz="1600" dirty="0">
                          <a:solidFill>
                            <a:srgbClr val="000000"/>
                          </a:solidFill>
                          <a:uFillTx/>
                        </a:rPr>
                        <a:t>Assessment</a:t>
                      </a:r>
                      <a:r>
                        <a:rPr lang="en-US" sz="1600" baseline="0" dirty="0">
                          <a:solidFill>
                            <a:srgbClr val="000000"/>
                          </a:solidFill>
                          <a:uFillTx/>
                        </a:rPr>
                        <a:t> of Airflow Limitation</a:t>
                      </a:r>
                      <a:endParaRPr lang="en-US" sz="1600" dirty="0">
                        <a:solidFill>
                          <a:srgbClr val="000000"/>
                        </a:solidFill>
                        <a:uFillTx/>
                      </a:endParaRPr>
                    </a:p>
                  </a:txBody>
                  <a:tcPr/>
                </a:tc>
                <a:tc hMerge="1">
                  <a:txBody>
                    <a:bodyPr/>
                    <a:lstStyle/>
                    <a:p>
                      <a:endParaRPr lang="en-US" dirty="0">
                        <a:uFillTx/>
                      </a:endParaRPr>
                    </a:p>
                  </a:txBody>
                  <a:tcPr/>
                </a:tc>
                <a:extLst>
                  <a:ext uri="{0D108BD9-81ED-4DB2-BD59-A6C34878D82A}">
                    <a16:rowId xmlns:a16="http://schemas.microsoft.com/office/drawing/2014/main" xmlns="" val="10001"/>
                  </a:ext>
                </a:extLst>
              </a:tr>
              <a:tr h="718457">
                <a:tc>
                  <a:txBody>
                    <a:bodyPr/>
                    <a:lstStyle/>
                    <a:p>
                      <a:r>
                        <a:rPr lang="en-US" sz="1600" dirty="0">
                          <a:solidFill>
                            <a:srgbClr val="000000"/>
                          </a:solidFill>
                          <a:uFillTx/>
                        </a:rPr>
                        <a:t>Gold 1</a:t>
                      </a:r>
                    </a:p>
                  </a:txBody>
                  <a:tcPr/>
                </a:tc>
                <a:tc>
                  <a:txBody>
                    <a:bodyPr/>
                    <a:lstStyle/>
                    <a:p>
                      <a:r>
                        <a:rPr lang="en-US" sz="1600" kern="1200" baseline="0" dirty="0">
                          <a:solidFill>
                            <a:srgbClr val="000000"/>
                          </a:solidFill>
                          <a:uFillTx/>
                          <a:latin typeface="+mn-lt"/>
                          <a:ea typeface="+mn-ea"/>
                          <a:cs typeface="+mn-cs"/>
                        </a:rPr>
                        <a:t>Mild, FEV1 ≥ 80% predicted </a:t>
                      </a:r>
                    </a:p>
                  </a:txBody>
                  <a:tcPr/>
                </a:tc>
                <a:extLst>
                  <a:ext uri="{0D108BD9-81ED-4DB2-BD59-A6C34878D82A}">
                    <a16:rowId xmlns:a16="http://schemas.microsoft.com/office/drawing/2014/main" xmlns="" val="10002"/>
                  </a:ext>
                </a:extLst>
              </a:tr>
              <a:tr h="718457">
                <a:tc>
                  <a:txBody>
                    <a:bodyPr/>
                    <a:lstStyle/>
                    <a:p>
                      <a:r>
                        <a:rPr lang="en-US" sz="1600" dirty="0">
                          <a:solidFill>
                            <a:srgbClr val="000000"/>
                          </a:solidFill>
                          <a:uFillTx/>
                        </a:rPr>
                        <a:t>Gold 2</a:t>
                      </a:r>
                    </a:p>
                  </a:txBody>
                  <a:tcPr/>
                </a:tc>
                <a:tc>
                  <a:txBody>
                    <a:bodyPr/>
                    <a:lstStyle/>
                    <a:p>
                      <a:r>
                        <a:rPr lang="en-US" sz="1600" kern="1200" baseline="0" dirty="0">
                          <a:solidFill>
                            <a:srgbClr val="000000"/>
                          </a:solidFill>
                          <a:uFillTx/>
                          <a:latin typeface="+mn-lt"/>
                          <a:ea typeface="+mn-ea"/>
                          <a:cs typeface="+mn-cs"/>
                        </a:rPr>
                        <a:t>Moderate, FEV1 50% to 79% predicted </a:t>
                      </a:r>
                    </a:p>
                  </a:txBody>
                  <a:tcPr/>
                </a:tc>
                <a:extLst>
                  <a:ext uri="{0D108BD9-81ED-4DB2-BD59-A6C34878D82A}">
                    <a16:rowId xmlns:a16="http://schemas.microsoft.com/office/drawing/2014/main" xmlns="" val="10003"/>
                  </a:ext>
                </a:extLst>
              </a:tr>
              <a:tr h="718457">
                <a:tc>
                  <a:txBody>
                    <a:bodyPr/>
                    <a:lstStyle/>
                    <a:p>
                      <a:r>
                        <a:rPr lang="en-US" sz="1600" dirty="0">
                          <a:solidFill>
                            <a:srgbClr val="000000"/>
                          </a:solidFill>
                          <a:uFillTx/>
                        </a:rPr>
                        <a:t>Gold 3</a:t>
                      </a:r>
                    </a:p>
                  </a:txBody>
                  <a:tcPr/>
                </a:tc>
                <a:tc>
                  <a:txBody>
                    <a:bodyPr/>
                    <a:lstStyle/>
                    <a:p>
                      <a:r>
                        <a:rPr lang="en-US" sz="1600" kern="1200" baseline="0" dirty="0">
                          <a:solidFill>
                            <a:srgbClr val="000000"/>
                          </a:solidFill>
                          <a:uFillTx/>
                          <a:latin typeface="+mn-lt"/>
                          <a:ea typeface="+mn-ea"/>
                          <a:cs typeface="+mn-cs"/>
                        </a:rPr>
                        <a:t>Severe, FEV1 30% to 49% predicted </a:t>
                      </a:r>
                    </a:p>
                  </a:txBody>
                  <a:tcPr/>
                </a:tc>
                <a:extLst>
                  <a:ext uri="{0D108BD9-81ED-4DB2-BD59-A6C34878D82A}">
                    <a16:rowId xmlns:a16="http://schemas.microsoft.com/office/drawing/2014/main" xmlns="" val="10004"/>
                  </a:ext>
                </a:extLst>
              </a:tr>
              <a:tr h="718457">
                <a:tc>
                  <a:txBody>
                    <a:bodyPr/>
                    <a:lstStyle/>
                    <a:p>
                      <a:r>
                        <a:rPr lang="en-US" sz="1600" dirty="0">
                          <a:solidFill>
                            <a:srgbClr val="000000"/>
                          </a:solidFill>
                          <a:uFillTx/>
                        </a:rPr>
                        <a:t>Gold 4</a:t>
                      </a:r>
                    </a:p>
                  </a:txBody>
                  <a:tcPr/>
                </a:tc>
                <a:tc>
                  <a:txBody>
                    <a:bodyPr/>
                    <a:lstStyle/>
                    <a:p>
                      <a:r>
                        <a:rPr lang="en-US" sz="1600" kern="1200" baseline="0" dirty="0">
                          <a:solidFill>
                            <a:srgbClr val="000000"/>
                          </a:solidFill>
                          <a:uFillTx/>
                          <a:latin typeface="+mn-lt"/>
                          <a:ea typeface="+mn-ea"/>
                          <a:cs typeface="+mn-cs"/>
                        </a:rPr>
                        <a:t>Very severe, FEV1 &lt; 30% predicted </a:t>
                      </a:r>
                    </a:p>
                  </a:txBody>
                  <a:tcPr/>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48</a:t>
            </a:fld>
            <a:endParaRPr lang="en-US" dirty="0">
              <a:solidFill>
                <a:srgbClr val="595959">
                  <a:lumMod val="65000"/>
                  <a:lumOff val="35000"/>
                </a:srgbClr>
              </a:solidFill>
              <a:uFillTx/>
              <a:latin typeface="Calibri"/>
            </a:endParaRPr>
          </a:p>
        </p:txBody>
      </p:sp>
      <p:sp>
        <p:nvSpPr>
          <p:cNvPr id="3" name="Footer Placeholder 2"/>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uFillTx/>
              </a:rPr>
              <a:t>Bronchodilators, Beta Agonists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09974138"/>
              </p:ext>
            </p:extLst>
          </p:nvPr>
        </p:nvGraphicFramePr>
        <p:xfrm>
          <a:off x="440871" y="1600199"/>
          <a:ext cx="11495315" cy="4131130"/>
        </p:xfrm>
        <a:graphic>
          <a:graphicData uri="http://schemas.openxmlformats.org/drawingml/2006/table">
            <a:tbl>
              <a:tblPr firstRow="1" bandRow="1">
                <a:tableStyleId>{5C22544A-7EE6-4342-B048-85BDC9FD1C3A}</a:tableStyleId>
              </a:tblPr>
              <a:tblGrid>
                <a:gridCol w="1254034">
                  <a:extLst>
                    <a:ext uri="{9D8B030D-6E8A-4147-A177-3AD203B41FA5}">
                      <a16:colId xmlns:a16="http://schemas.microsoft.com/office/drawing/2014/main" xmlns="" val="20000"/>
                    </a:ext>
                  </a:extLst>
                </a:gridCol>
                <a:gridCol w="10241281">
                  <a:extLst>
                    <a:ext uri="{9D8B030D-6E8A-4147-A177-3AD203B41FA5}">
                      <a16:colId xmlns:a16="http://schemas.microsoft.com/office/drawing/2014/main" xmlns="" val="20001"/>
                    </a:ext>
                  </a:extLst>
                </a:gridCol>
              </a:tblGrid>
              <a:tr h="500951">
                <a:tc gridSpan="2">
                  <a:txBody>
                    <a:bodyPr/>
                    <a:lstStyle/>
                    <a:p>
                      <a:pPr algn="ctr"/>
                      <a:r>
                        <a:rPr lang="en-US" dirty="0">
                          <a:solidFill>
                            <a:srgbClr val="000000"/>
                          </a:solidFill>
                          <a:uFillTx/>
                        </a:rPr>
                        <a:t>2020</a:t>
                      </a:r>
                      <a:r>
                        <a:rPr lang="en-US" baseline="0" dirty="0">
                          <a:solidFill>
                            <a:srgbClr val="000000"/>
                          </a:solidFill>
                          <a:uFillTx/>
                        </a:rPr>
                        <a:t> GOLD Guidelines</a:t>
                      </a:r>
                      <a:endParaRPr lang="en-US" dirty="0">
                        <a:solidFill>
                          <a:srgbClr val="000000"/>
                        </a:solidFill>
                        <a:uFillTx/>
                      </a:endParaRPr>
                    </a:p>
                  </a:txBody>
                  <a:tcPr/>
                </a:tc>
                <a:tc hMerge="1">
                  <a:txBody>
                    <a:bodyPr/>
                    <a:lstStyle/>
                    <a:p>
                      <a:endParaRPr lang="en-US" dirty="0">
                        <a:uFillTx/>
                      </a:endParaRPr>
                    </a:p>
                  </a:txBody>
                  <a:tcPr/>
                </a:tc>
                <a:extLst>
                  <a:ext uri="{0D108BD9-81ED-4DB2-BD59-A6C34878D82A}">
                    <a16:rowId xmlns:a16="http://schemas.microsoft.com/office/drawing/2014/main" xmlns="" val="10000"/>
                  </a:ext>
                </a:extLst>
              </a:tr>
              <a:tr h="500951">
                <a:tc gridSpan="2">
                  <a:txBody>
                    <a:bodyPr/>
                    <a:lstStyle/>
                    <a:p>
                      <a:pPr algn="ctr"/>
                      <a:r>
                        <a:rPr lang="en-US" sz="1600" b="1" kern="1200" baseline="0" dirty="0">
                          <a:solidFill>
                            <a:srgbClr val="000000"/>
                          </a:solidFill>
                          <a:uFillTx/>
                          <a:latin typeface="+mn-lt"/>
                          <a:ea typeface="+mn-ea"/>
                          <a:cs typeface="+mn-cs"/>
                        </a:rPr>
                        <a:t>Assessment of Exacerbation Risk and Symptoms</a:t>
                      </a:r>
                    </a:p>
                  </a:txBody>
                  <a:tcPr/>
                </a:tc>
                <a:tc hMerge="1">
                  <a:txBody>
                    <a:bodyPr/>
                    <a:lstStyle/>
                    <a:p>
                      <a:endParaRPr lang="en-US" dirty="0">
                        <a:uFillTx/>
                      </a:endParaRPr>
                    </a:p>
                  </a:txBody>
                  <a:tcPr/>
                </a:tc>
                <a:extLst>
                  <a:ext uri="{0D108BD9-81ED-4DB2-BD59-A6C34878D82A}">
                    <a16:rowId xmlns:a16="http://schemas.microsoft.com/office/drawing/2014/main" xmlns="" val="10001"/>
                  </a:ext>
                </a:extLst>
              </a:tr>
              <a:tr h="782307">
                <a:tc>
                  <a:txBody>
                    <a:bodyPr/>
                    <a:lstStyle/>
                    <a:p>
                      <a:r>
                        <a:rPr lang="en-US" sz="1600" dirty="0">
                          <a:solidFill>
                            <a:srgbClr val="000000"/>
                          </a:solidFill>
                          <a:uFillTx/>
                        </a:rPr>
                        <a:t>Patient</a:t>
                      </a:r>
                      <a:r>
                        <a:rPr lang="en-US" sz="1600" baseline="0" dirty="0">
                          <a:solidFill>
                            <a:srgbClr val="000000"/>
                          </a:solidFill>
                          <a:uFillTx/>
                        </a:rPr>
                        <a:t> Group A</a:t>
                      </a:r>
                      <a:endParaRPr lang="en-US" sz="1600" dirty="0">
                        <a:solidFill>
                          <a:srgbClr val="000000"/>
                        </a:solidFill>
                        <a:uFillTx/>
                      </a:endParaRPr>
                    </a:p>
                  </a:txBody>
                  <a:tcPr/>
                </a:tc>
                <a:tc>
                  <a:txBody>
                    <a:bodyPr/>
                    <a:lstStyle/>
                    <a:p>
                      <a:r>
                        <a:rPr lang="en-US" sz="1600" kern="1200" baseline="0" dirty="0">
                          <a:solidFill>
                            <a:srgbClr val="000000"/>
                          </a:solidFill>
                          <a:uFillTx/>
                          <a:latin typeface="+mn-lt"/>
                          <a:ea typeface="+mn-ea"/>
                          <a:cs typeface="+mn-cs"/>
                        </a:rPr>
                        <a:t>Low Risk, Less Symptoms: 0 to 1 exacerbations per year (not leading to hospitalization); and CAT score &lt; 10 or mMRC grade 0 to 1 </a:t>
                      </a:r>
                    </a:p>
                  </a:txBody>
                  <a:tcPr/>
                </a:tc>
                <a:extLst>
                  <a:ext uri="{0D108BD9-81ED-4DB2-BD59-A6C34878D82A}">
                    <a16:rowId xmlns:a16="http://schemas.microsoft.com/office/drawing/2014/main" xmlns="" val="10002"/>
                  </a:ext>
                </a:extLst>
              </a:tr>
              <a:tr h="782307">
                <a:tc>
                  <a:txBody>
                    <a:bodyPr/>
                    <a:lstStyle/>
                    <a:p>
                      <a:r>
                        <a:rPr lang="en-US" sz="1600" dirty="0">
                          <a:solidFill>
                            <a:srgbClr val="000000"/>
                          </a:solidFill>
                          <a:uFillTx/>
                        </a:rPr>
                        <a:t>Patient</a:t>
                      </a:r>
                      <a:r>
                        <a:rPr lang="en-US" sz="1600" baseline="0" dirty="0">
                          <a:solidFill>
                            <a:srgbClr val="000000"/>
                          </a:solidFill>
                          <a:uFillTx/>
                        </a:rPr>
                        <a:t> Group B</a:t>
                      </a:r>
                      <a:endParaRPr lang="en-US" sz="1600" dirty="0">
                        <a:solidFill>
                          <a:srgbClr val="000000"/>
                        </a:solidFill>
                        <a:uFillTx/>
                      </a:endParaRPr>
                    </a:p>
                  </a:txBody>
                  <a:tcPr/>
                </a:tc>
                <a:tc>
                  <a: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sz="1600" kern="1200" baseline="0" dirty="0">
                          <a:solidFill>
                            <a:srgbClr val="000000"/>
                          </a:solidFill>
                          <a:uFillTx/>
                          <a:latin typeface="+mn-lt"/>
                          <a:ea typeface="+mn-ea"/>
                          <a:cs typeface="+mn-cs"/>
                        </a:rPr>
                        <a:t>Low Risk, More Symptoms: 0 to 1 exacerbations per year (not leading to hospitalization); and CAT score ≥ 10 or mMRC grade ≥ 2 </a:t>
                      </a:r>
                    </a:p>
                  </a:txBody>
                  <a:tcPr/>
                </a:tc>
                <a:extLst>
                  <a:ext uri="{0D108BD9-81ED-4DB2-BD59-A6C34878D82A}">
                    <a16:rowId xmlns:a16="http://schemas.microsoft.com/office/drawing/2014/main" xmlns="" val="10003"/>
                  </a:ext>
                </a:extLst>
              </a:tr>
              <a:tr h="782307">
                <a:tc>
                  <a: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sz="1600" dirty="0">
                          <a:solidFill>
                            <a:srgbClr val="000000"/>
                          </a:solidFill>
                          <a:uFillTx/>
                        </a:rPr>
                        <a:t>Patient</a:t>
                      </a:r>
                      <a:r>
                        <a:rPr lang="en-US" sz="1600" baseline="0" dirty="0">
                          <a:solidFill>
                            <a:srgbClr val="000000"/>
                          </a:solidFill>
                          <a:uFillTx/>
                        </a:rPr>
                        <a:t> Group C</a:t>
                      </a:r>
                      <a:endParaRPr lang="en-US" sz="1600" dirty="0">
                        <a:solidFill>
                          <a:srgbClr val="000000"/>
                        </a:solidFill>
                        <a:uFillTx/>
                      </a:endParaRPr>
                    </a:p>
                  </a:txBody>
                  <a:tcPr/>
                </a:tc>
                <a:tc>
                  <a:txBody>
                    <a:bodyPr/>
                    <a:lstStyle/>
                    <a:p>
                      <a:r>
                        <a:rPr lang="en-US" sz="1600" kern="1200" baseline="0" dirty="0">
                          <a:solidFill>
                            <a:srgbClr val="000000"/>
                          </a:solidFill>
                          <a:uFillTx/>
                          <a:latin typeface="+mn-lt"/>
                          <a:ea typeface="+mn-ea"/>
                          <a:cs typeface="+mn-cs"/>
                        </a:rPr>
                        <a:t>High Risk, Less Symptoms: ≥ 2 exacerbations per year or ≥ 1 exacerbation leading to hospitalization; and CAT score &lt; 10 or mMRC grade 0 to 1 </a:t>
                      </a:r>
                    </a:p>
                  </a:txBody>
                  <a:tcPr/>
                </a:tc>
                <a:extLst>
                  <a:ext uri="{0D108BD9-81ED-4DB2-BD59-A6C34878D82A}">
                    <a16:rowId xmlns:a16="http://schemas.microsoft.com/office/drawing/2014/main" xmlns="" val="10004"/>
                  </a:ext>
                </a:extLst>
              </a:tr>
              <a:tr h="782307">
                <a:tc>
                  <a: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sz="1600" dirty="0">
                          <a:solidFill>
                            <a:srgbClr val="000000"/>
                          </a:solidFill>
                          <a:uFillTx/>
                        </a:rPr>
                        <a:t>Patient</a:t>
                      </a:r>
                      <a:r>
                        <a:rPr lang="en-US" sz="1600" baseline="0" dirty="0">
                          <a:solidFill>
                            <a:srgbClr val="000000"/>
                          </a:solidFill>
                          <a:uFillTx/>
                        </a:rPr>
                        <a:t> Group D</a:t>
                      </a:r>
                      <a:endParaRPr lang="en-US" sz="1600" dirty="0">
                        <a:solidFill>
                          <a:srgbClr val="000000"/>
                        </a:solidFill>
                        <a:uFillTx/>
                      </a:endParaRPr>
                    </a:p>
                  </a:txBody>
                  <a:tcPr/>
                </a:tc>
                <a:tc>
                  <a:txBody>
                    <a:bodyPr/>
                    <a:lstStyle/>
                    <a:p>
                      <a:pPr marL="0" marR="0" indent="0" algn="l" defTabSz="914400" rtl="0" eaLnBrk="1" fontAlgn="auto" latinLnBrk="0" hangingPunct="1">
                        <a:lnSpc>
                          <a:spcPct val="100000"/>
                        </a:lnSpc>
                        <a:spcBef>
                          <a:spcPts val="0"/>
                        </a:spcBef>
                        <a:spcAft>
                          <a:spcPts val="0"/>
                        </a:spcAft>
                        <a:buFontTx/>
                        <a:buNone/>
                        <a:defRPr>
                          <a:uFillTx/>
                        </a:defRPr>
                      </a:pPr>
                      <a:r>
                        <a:rPr lang="en-US" sz="1600" kern="1200" baseline="0" dirty="0">
                          <a:solidFill>
                            <a:srgbClr val="000000"/>
                          </a:solidFill>
                          <a:uFillTx/>
                          <a:latin typeface="+mn-lt"/>
                          <a:ea typeface="+mn-ea"/>
                          <a:cs typeface="+mn-cs"/>
                        </a:rPr>
                        <a:t>High Risk, More Symptoms: ≥ 2 exacerbations per year or ≥ 1 exacerbation leading to hospitalization; and CAT score  ≥ 10 or mMRC grade ≥ 2 </a:t>
                      </a:r>
                    </a:p>
                  </a:txBody>
                  <a:tcPr/>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a:solidFill>
                  <a:srgbClr val="595959">
                    <a:lumMod val="65000"/>
                    <a:lumOff val="35000"/>
                  </a:srgbClr>
                </a:solidFill>
                <a:uFillTx/>
                <a:latin typeface="Calibri"/>
              </a:rPr>
              <a:pPr/>
              <a:t>49</a:t>
            </a:fld>
            <a:endParaRPr lang="en-US" dirty="0">
              <a:solidFill>
                <a:srgbClr val="595959">
                  <a:lumMod val="65000"/>
                  <a:lumOff val="35000"/>
                </a:srgbClr>
              </a:solidFill>
              <a:uFillTx/>
              <a:latin typeface="Calibri"/>
            </a:endParaRPr>
          </a:p>
        </p:txBody>
      </p:sp>
      <p:sp>
        <p:nvSpPr>
          <p:cNvPr id="3" name="Footer Placeholder 2"/>
          <p:cNvSpPr>
            <a:spLocks noGrp="1"/>
          </p:cNvSpPr>
          <p:nvPr>
            <p:ph type="ftr" sz="quarter" idx="3"/>
          </p:nvPr>
        </p:nvSpPr>
        <p:spPr/>
        <p:txBody>
          <a:bodyPr/>
          <a:lstStyle/>
          <a:p>
            <a:r>
              <a:rPr lang="en-US" dirty="0">
                <a:solidFill>
                  <a:srgbClr val="595959">
                    <a:lumMod val="65000"/>
                    <a:lumOff val="35000"/>
                  </a:srgbClr>
                </a:solidFill>
                <a:uFillTx/>
                <a:latin typeface="Calibri"/>
              </a:rPr>
              <a:t>Reaching across Arizona to provide comprehensive </a:t>
            </a:r>
            <a:br>
              <a:rPr lang="en-US" dirty="0">
                <a:solidFill>
                  <a:srgbClr val="595959">
                    <a:lumMod val="65000"/>
                    <a:lumOff val="35000"/>
                  </a:srgbClr>
                </a:solidFill>
                <a:uFillTx/>
                <a:latin typeface="Calibri"/>
              </a:rPr>
            </a:br>
            <a:r>
              <a:rPr lang="en-US" dirty="0">
                <a:solidFill>
                  <a:srgbClr val="595959">
                    <a:lumMod val="65000"/>
                    <a:lumOff val="35000"/>
                  </a:srgbClr>
                </a:solidFill>
                <a:uFillTx/>
                <a:latin typeface="Calibri"/>
              </a:rPr>
              <a:t>quality health care for those in need</a:t>
            </a:r>
          </a:p>
        </p:txBody>
      </p:sp>
      <p:sp>
        <p:nvSpPr>
          <p:cNvPr id="7" name="TextBox 6"/>
          <p:cNvSpPr txBox="1">
            <a:spLocks/>
          </p:cNvSpPr>
          <p:nvPr/>
        </p:nvSpPr>
        <p:spPr>
          <a:xfrm>
            <a:off x="2204962" y="5889191"/>
            <a:ext cx="8288867" cy="307777"/>
          </a:xfrm>
          <a:prstGeom prst="rect">
            <a:avLst/>
          </a:prstGeom>
          <a:noFill/>
        </p:spPr>
        <p:txBody>
          <a:bodyPr wrap="square" rtlCol="0">
            <a:spAutoFit/>
          </a:bodyPr>
          <a:lstStyle/>
          <a:p>
            <a:r>
              <a:rPr lang="en-US" sz="1400" i="1" dirty="0">
                <a:solidFill>
                  <a:srgbClr val="595959"/>
                </a:solidFill>
                <a:uFillTx/>
                <a:latin typeface="Calibri"/>
              </a:rPr>
              <a:t>mMRC - Modified British Medical Research Council questionnaire used only to assesses breathlessness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Welcome and Introductions</a:t>
            </a:r>
          </a:p>
        </p:txBody>
      </p:sp>
      <p:sp>
        <p:nvSpPr>
          <p:cNvPr id="3" name="Content Placeholder 2"/>
          <p:cNvSpPr>
            <a:spLocks noGrp="1"/>
          </p:cNvSpPr>
          <p:nvPr>
            <p:ph idx="1"/>
          </p:nvPr>
        </p:nvSpPr>
        <p:spPr/>
        <p:txBody>
          <a:bodyPr/>
          <a:lstStyle/>
          <a:p>
            <a:r>
              <a:rPr lang="en-US" dirty="0">
                <a:solidFill>
                  <a:srgbClr val="000000"/>
                </a:solidFill>
              </a:rPr>
              <a:t>Sara Salek, MD, Chief Medical Officer, AHCCCS</a:t>
            </a:r>
          </a:p>
          <a:p>
            <a:pPr lvl="1"/>
            <a:r>
              <a:rPr lang="en-US" dirty="0">
                <a:solidFill>
                  <a:srgbClr val="000000"/>
                </a:solidFill>
              </a:rPr>
              <a:t>Meeting October 14, 2020</a:t>
            </a:r>
          </a:p>
          <a:p>
            <a:pPr lvl="1"/>
            <a:r>
              <a:rPr lang="en-US" dirty="0">
                <a:solidFill>
                  <a:srgbClr val="000000"/>
                </a:solidFill>
              </a:rPr>
              <a:t>Review</a:t>
            </a:r>
          </a:p>
          <a:p>
            <a:pPr lvl="1"/>
            <a:r>
              <a:rPr lang="en-US" dirty="0">
                <a:solidFill>
                  <a:srgbClr val="000000"/>
                </a:solidFill>
              </a:rPr>
              <a:t>Vote</a:t>
            </a:r>
          </a:p>
        </p:txBody>
      </p:sp>
      <p:sp>
        <p:nvSpPr>
          <p:cNvPr id="4" name="Slide Number Placeholder 3"/>
          <p:cNvSpPr>
            <a:spLocks noGrp="1"/>
          </p:cNvSpPr>
          <p:nvPr>
            <p:ph type="sldNum" sz="quarter" idx="4"/>
          </p:nvPr>
        </p:nvSpPr>
        <p:spPr/>
        <p:txBody>
          <a:bodyPr/>
          <a:lstStyle/>
          <a:p>
            <a:fld id="{FF445594-FFE8-4E90-934C-EFF530110A38}" type="slidenum">
              <a:rPr lang="en-US" smtClean="0"/>
              <a:pPr/>
              <a:t>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28067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1000000" y="3900631"/>
            <a:ext cx="7630837" cy="365689"/>
          </a:xfrm>
        </p:spPr>
        <p:txBody>
          <a:bodyPr/>
          <a:lstStyle/>
          <a:p>
            <a:r>
              <a:rPr dirty="0">
                <a:uFillTx/>
              </a:rPr>
              <a:t>Bone Resorption Suppression and Related Agents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426580" y="796315"/>
            <a:ext cx="11772460" cy="612415"/>
          </a:xfrm>
        </p:spPr>
        <p:txBody>
          <a:bodyPr/>
          <a:lstStyle/>
          <a:p>
            <a:r>
              <a:rPr dirty="0">
                <a:uFillTx/>
              </a:rPr>
              <a:t>Bone Resorption Suppression and Related Agents</a:t>
            </a:r>
          </a:p>
        </p:txBody>
      </p:sp>
      <p:sp>
        <p:nvSpPr>
          <p:cNvPr id="4" name="TextBox 3"/>
          <p:cNvSpPr txBox="1">
            <a:spLocks/>
          </p:cNvSpPr>
          <p:nvPr/>
        </p:nvSpPr>
        <p:spPr>
          <a:xfrm>
            <a:off x="561703" y="1542901"/>
            <a:ext cx="11630297" cy="4975465"/>
          </a:xfrm>
          <a:prstGeom prst="rect">
            <a:avLst/>
          </a:prstGeom>
        </p:spPr>
        <p:txBody>
          <a:bodyPr/>
          <a:lstStyle/>
          <a:p>
            <a:endParaRPr sz="2100" b="0" i="0" u="none" strike="noStrike" baseline="0" dirty="0">
              <a:solidFill>
                <a:srgbClr val="3D85C6"/>
              </a:solidFill>
              <a:uFillTx/>
              <a:latin typeface="Calibri" charset="0"/>
            </a:endParaRPr>
          </a:p>
        </p:txBody>
      </p:sp>
      <p:graphicFrame>
        <p:nvGraphicFramePr>
          <p:cNvPr id="5" name="Table 4">
            <a:extLst>
              <a:ext uri="{FF2B5EF4-FFF2-40B4-BE49-F238E27FC236}">
                <a16:creationId xmlns:a16="http://schemas.microsoft.com/office/drawing/2014/main" xmlns="" id="{CEF91368-F17F-479F-A1F3-B4E7DDCA5C85}"/>
              </a:ext>
            </a:extLst>
          </p:cNvPr>
          <p:cNvGraphicFramePr>
            <a:graphicFrameLocks noGrp="1"/>
          </p:cNvGraphicFramePr>
          <p:nvPr>
            <p:extLst>
              <p:ext uri="{D42A27DB-BD31-4B8C-83A1-F6EECF244321}">
                <p14:modId xmlns:p14="http://schemas.microsoft.com/office/powerpoint/2010/main" val="2536443112"/>
              </p:ext>
            </p:extLst>
          </p:nvPr>
        </p:nvGraphicFramePr>
        <p:xfrm>
          <a:off x="1" y="1319554"/>
          <a:ext cx="12191999" cy="5614936"/>
        </p:xfrm>
        <a:graphic>
          <a:graphicData uri="http://schemas.openxmlformats.org/drawingml/2006/table">
            <a:tbl>
              <a:tblPr firstRow="1" bandRow="1" bandCol="1">
                <a:tableStyleId>{5C22544A-7EE6-4342-B048-85BDC9FD1C3A}</a:tableStyleId>
              </a:tblPr>
              <a:tblGrid>
                <a:gridCol w="1298470">
                  <a:extLst>
                    <a:ext uri="{9D8B030D-6E8A-4147-A177-3AD203B41FA5}">
                      <a16:colId xmlns:a16="http://schemas.microsoft.com/office/drawing/2014/main" xmlns="" val="2373961271"/>
                    </a:ext>
                  </a:extLst>
                </a:gridCol>
                <a:gridCol w="1526451">
                  <a:extLst>
                    <a:ext uri="{9D8B030D-6E8A-4147-A177-3AD203B41FA5}">
                      <a16:colId xmlns:a16="http://schemas.microsoft.com/office/drawing/2014/main" xmlns="" val="800026892"/>
                    </a:ext>
                  </a:extLst>
                </a:gridCol>
                <a:gridCol w="9367078">
                  <a:extLst>
                    <a:ext uri="{9D8B030D-6E8A-4147-A177-3AD203B41FA5}">
                      <a16:colId xmlns:a16="http://schemas.microsoft.com/office/drawing/2014/main" xmlns="" val="2097746965"/>
                    </a:ext>
                  </a:extLst>
                </a:gridCol>
              </a:tblGrid>
              <a:tr h="86914">
                <a:tc>
                  <a:txBody>
                    <a:bodyPr/>
                    <a:lstStyle/>
                    <a:p>
                      <a:pPr marL="0" marR="0" algn="ctr">
                        <a:spcBef>
                          <a:spcPts val="200"/>
                        </a:spcBef>
                        <a:spcAft>
                          <a:spcPts val="200"/>
                        </a:spcAft>
                      </a:pPr>
                      <a:r>
                        <a:rPr lang="en-US" sz="1300" dirty="0">
                          <a:solidFill>
                            <a:srgbClr val="000000"/>
                          </a:solidFill>
                          <a:effectLst/>
                        </a:rPr>
                        <a:t>Drug</a:t>
                      </a:r>
                      <a:endPar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tc>
                <a:tc>
                  <a:txBody>
                    <a:bodyPr/>
                    <a:lstStyle/>
                    <a:p>
                      <a:pPr marL="0" marR="0" algn="ctr">
                        <a:spcBef>
                          <a:spcPts val="200"/>
                        </a:spcBef>
                        <a:spcAft>
                          <a:spcPts val="200"/>
                        </a:spcAft>
                      </a:pPr>
                      <a:r>
                        <a:rPr lang="en-US" sz="1300" dirty="0">
                          <a:solidFill>
                            <a:srgbClr val="000000"/>
                          </a:solidFill>
                          <a:effectLst/>
                        </a:rPr>
                        <a:t>Manufacturer</a:t>
                      </a:r>
                      <a:endPar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tc>
                <a:tc>
                  <a:txBody>
                    <a:bodyPr/>
                    <a:lstStyle/>
                    <a:p>
                      <a:pPr marL="0" marR="0" algn="ctr">
                        <a:spcBef>
                          <a:spcPts val="200"/>
                        </a:spcBef>
                        <a:spcAft>
                          <a:spcPts val="200"/>
                        </a:spcAft>
                      </a:pPr>
                      <a:r>
                        <a:rPr lang="en-US" sz="1300" b="1" dirty="0">
                          <a:solidFill>
                            <a:srgbClr val="000000"/>
                          </a:solidFill>
                          <a:effectLst/>
                        </a:rPr>
                        <a:t>Indication(s)</a:t>
                      </a:r>
                      <a:endPar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tc>
                <a:extLst>
                  <a:ext uri="{0D108BD9-81ED-4DB2-BD59-A6C34878D82A}">
                    <a16:rowId xmlns:a16="http://schemas.microsoft.com/office/drawing/2014/main" xmlns="" val="2098126838"/>
                  </a:ext>
                </a:extLst>
              </a:tr>
              <a:tr h="251301">
                <a:tc gridSpan="3">
                  <a:txBody>
                    <a:bodyPr/>
                    <a:lstStyle/>
                    <a:p>
                      <a:pPr marL="0" marR="0" algn="ctr">
                        <a:spcBef>
                          <a:spcPts val="200"/>
                        </a:spcBef>
                        <a:spcAft>
                          <a:spcPts val="200"/>
                        </a:spcAft>
                      </a:pPr>
                      <a:r>
                        <a:rPr lang="en-US" sz="1600" b="1" dirty="0">
                          <a:solidFill>
                            <a:schemeClr val="accent2">
                              <a:lumMod val="50000"/>
                            </a:schemeClr>
                          </a:solidFill>
                          <a:effectLst/>
                        </a:rPr>
                        <a:t>Bisphosphonates</a:t>
                      </a:r>
                      <a:endParaRPr lang="en-US" sz="1600" b="1"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15527586"/>
                  </a:ext>
                </a:extLst>
              </a:tr>
              <a:tr h="480969">
                <a:tc>
                  <a:txBody>
                    <a:bodyPr/>
                    <a:lstStyle/>
                    <a:p>
                      <a:pPr marL="0" marR="0">
                        <a:spcBef>
                          <a:spcPts val="200"/>
                        </a:spcBef>
                        <a:spcAft>
                          <a:spcPts val="200"/>
                        </a:spcAft>
                      </a:pPr>
                      <a:r>
                        <a:rPr lang="en-US" sz="1300" dirty="0">
                          <a:solidFill>
                            <a:srgbClr val="000000"/>
                          </a:solidFill>
                          <a:effectLst/>
                        </a:rPr>
                        <a:t>alendronate</a:t>
                      </a:r>
                      <a:br>
                        <a:rPr lang="en-US" sz="1300" dirty="0">
                          <a:solidFill>
                            <a:srgbClr val="000000"/>
                          </a:solidFill>
                          <a:effectLst/>
                        </a:rPr>
                      </a:br>
                      <a:r>
                        <a:rPr lang="en-US" sz="1300" dirty="0">
                          <a:solidFill>
                            <a:srgbClr val="000000"/>
                          </a:solidFill>
                          <a:effectLst/>
                        </a:rPr>
                        <a:t>(Binosto</a:t>
                      </a:r>
                      <a:r>
                        <a:rPr lang="en-US" sz="1300" baseline="30000" dirty="0">
                          <a:solidFill>
                            <a:srgbClr val="000000"/>
                          </a:solidFill>
                          <a:effectLst/>
                          <a:sym typeface="Symbol" panose="05050102010706020507" pitchFamily="18" charset="2"/>
                        </a:rPr>
                        <a:t></a:t>
                      </a:r>
                      <a:r>
                        <a:rPr lang="en-US" sz="1300" dirty="0">
                          <a:solidFill>
                            <a:srgbClr val="000000"/>
                          </a:solidFill>
                          <a:effectLst/>
                        </a:rPr>
                        <a:t>)</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Mission, </a:t>
                      </a:r>
                      <a:r>
                        <a:rPr lang="en-US" sz="1300" kern="1200" dirty="0">
                          <a:solidFill>
                            <a:srgbClr val="000000"/>
                          </a:solidFill>
                          <a:effectLst/>
                          <a:highlight>
                            <a:srgbClr val="00FFFF"/>
                          </a:highlight>
                          <a:uFillTx/>
                          <a:latin typeface="+mn-lt"/>
                          <a:ea typeface="+mn-ea"/>
                          <a:cs typeface="+mn-cs"/>
                        </a:rPr>
                        <a:t>Ascend</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and prevention of osteoporosis in postmenopausal women</a:t>
                      </a:r>
                    </a:p>
                    <a:p>
                      <a:pPr marL="0" marR="0">
                        <a:spcBef>
                          <a:spcPts val="200"/>
                        </a:spcBef>
                        <a:spcAft>
                          <a:spcPts val="200"/>
                        </a:spcAft>
                      </a:pPr>
                      <a:r>
                        <a:rPr lang="en-US" sz="1300" dirty="0">
                          <a:solidFill>
                            <a:srgbClr val="000000"/>
                          </a:solidFill>
                          <a:effectLst/>
                        </a:rPr>
                        <a:t>Treatment to increase bone mass in men with osteoporosis</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extLst>
                  <a:ext uri="{0D108BD9-81ED-4DB2-BD59-A6C34878D82A}">
                    <a16:rowId xmlns:a16="http://schemas.microsoft.com/office/drawing/2014/main" xmlns="" val="1627104591"/>
                  </a:ext>
                </a:extLst>
              </a:tr>
              <a:tr h="1228004">
                <a:tc>
                  <a:txBody>
                    <a:bodyPr/>
                    <a:lstStyle/>
                    <a:p>
                      <a:pPr marL="0" marR="0">
                        <a:spcBef>
                          <a:spcPts val="200"/>
                        </a:spcBef>
                        <a:spcAft>
                          <a:spcPts val="200"/>
                        </a:spcAft>
                      </a:pPr>
                      <a:r>
                        <a:rPr lang="en-US" sz="1300" dirty="0">
                          <a:solidFill>
                            <a:srgbClr val="000000"/>
                          </a:solidFill>
                          <a:effectLst/>
                        </a:rPr>
                        <a:t>alendronate</a:t>
                      </a:r>
                      <a:r>
                        <a:rPr lang="en-US" sz="1300" baseline="30000" dirty="0">
                          <a:solidFill>
                            <a:srgbClr val="000000"/>
                          </a:solidFill>
                          <a:effectLst/>
                        </a:rPr>
                        <a:t>*</a:t>
                      </a:r>
                      <a:r>
                        <a:rPr lang="en-US" sz="1300" dirty="0">
                          <a:solidFill>
                            <a:srgbClr val="000000"/>
                          </a:solidFill>
                          <a:effectLst/>
                        </a:rPr>
                        <a:t> (Fosamax</a:t>
                      </a:r>
                      <a:r>
                        <a:rPr lang="en-US" sz="1300" baseline="30000" dirty="0">
                          <a:solidFill>
                            <a:srgbClr val="000000"/>
                          </a:solidFill>
                          <a:effectLst/>
                          <a:sym typeface="Symbol" panose="05050102010706020507" pitchFamily="18" charset="2"/>
                        </a:rPr>
                        <a:t></a:t>
                      </a:r>
                      <a:r>
                        <a:rPr lang="en-US" sz="1300" dirty="0">
                          <a:solidFill>
                            <a:srgbClr val="000000"/>
                          </a:solidFill>
                          <a:effectLst/>
                        </a:rPr>
                        <a:t>)</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generic, Merck </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and prevention of osteoporosis in postmenopausal women</a:t>
                      </a:r>
                    </a:p>
                    <a:p>
                      <a:pPr marL="0" marR="0">
                        <a:spcBef>
                          <a:spcPts val="200"/>
                        </a:spcBef>
                        <a:spcAft>
                          <a:spcPts val="200"/>
                        </a:spcAft>
                      </a:pPr>
                      <a:r>
                        <a:rPr lang="en-US" sz="1300" dirty="0">
                          <a:solidFill>
                            <a:srgbClr val="000000"/>
                          </a:solidFill>
                          <a:effectLst/>
                        </a:rPr>
                        <a:t>Treatment to increase bone mass in men with osteoporosis</a:t>
                      </a:r>
                    </a:p>
                    <a:p>
                      <a:pPr marL="0" marR="0">
                        <a:spcBef>
                          <a:spcPts val="200"/>
                        </a:spcBef>
                        <a:spcAft>
                          <a:spcPts val="200"/>
                        </a:spcAft>
                      </a:pPr>
                      <a:r>
                        <a:rPr lang="en-US" sz="1300" dirty="0">
                          <a:solidFill>
                            <a:srgbClr val="000000"/>
                          </a:solidFill>
                          <a:effectLst/>
                        </a:rPr>
                        <a:t>Treatment of glucocorticoid-induced osteoporosis in men and women receiving glucocorticoids in a daily dosage equivalent of 7.5 mg or greater of prednisone and who have low bone mineral density</a:t>
                      </a:r>
                    </a:p>
                    <a:p>
                      <a:pPr marL="0" marR="0">
                        <a:spcBef>
                          <a:spcPts val="200"/>
                        </a:spcBef>
                        <a:spcAft>
                          <a:spcPts val="200"/>
                        </a:spcAft>
                      </a:pPr>
                      <a:r>
                        <a:rPr lang="en-US" sz="1300" dirty="0">
                          <a:solidFill>
                            <a:srgbClr val="000000"/>
                          </a:solidFill>
                          <a:effectLst/>
                        </a:rPr>
                        <a:t>Treatment of Paget’s disease of bone in men and women</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extLst>
                  <a:ext uri="{0D108BD9-81ED-4DB2-BD59-A6C34878D82A}">
                    <a16:rowId xmlns:a16="http://schemas.microsoft.com/office/drawing/2014/main" xmlns="" val="669597061"/>
                  </a:ext>
                </a:extLst>
              </a:tr>
              <a:tr h="573301">
                <a:tc>
                  <a:txBody>
                    <a:bodyPr/>
                    <a:lstStyle/>
                    <a:p>
                      <a:pPr marL="0" marR="0">
                        <a:spcBef>
                          <a:spcPts val="200"/>
                        </a:spcBef>
                        <a:spcAft>
                          <a:spcPts val="200"/>
                        </a:spcAft>
                      </a:pPr>
                      <a:r>
                        <a:rPr lang="en-US" sz="1300" dirty="0">
                          <a:solidFill>
                            <a:srgbClr val="000000"/>
                          </a:solidFill>
                          <a:effectLst/>
                        </a:rPr>
                        <a:t>alendronate/ vitamin D                          (Fosamax® Plus D)</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Merck</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of osteoporosis in postmenopausal women</a:t>
                      </a:r>
                    </a:p>
                    <a:p>
                      <a:pPr marL="0" marR="0">
                        <a:spcBef>
                          <a:spcPts val="200"/>
                        </a:spcBef>
                        <a:spcAft>
                          <a:spcPts val="200"/>
                        </a:spcAft>
                      </a:pPr>
                      <a:r>
                        <a:rPr lang="en-US" sz="1300" dirty="0">
                          <a:solidFill>
                            <a:srgbClr val="000000"/>
                          </a:solidFill>
                          <a:effectLst/>
                        </a:rPr>
                        <a:t>Treatment to increase bone mass in men with osteoporosis</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extLst>
                  <a:ext uri="{0D108BD9-81ED-4DB2-BD59-A6C34878D82A}">
                    <a16:rowId xmlns:a16="http://schemas.microsoft.com/office/drawing/2014/main" xmlns="" val="1799034621"/>
                  </a:ext>
                </a:extLst>
              </a:tr>
              <a:tr h="695869">
                <a:tc>
                  <a:txBody>
                    <a:bodyPr/>
                    <a:lstStyle/>
                    <a:p>
                      <a:pPr marL="0" marR="0">
                        <a:spcBef>
                          <a:spcPts val="200"/>
                        </a:spcBef>
                        <a:spcAft>
                          <a:spcPts val="200"/>
                        </a:spcAft>
                      </a:pPr>
                      <a:r>
                        <a:rPr lang="en-US" sz="1300" dirty="0">
                          <a:solidFill>
                            <a:srgbClr val="000000"/>
                          </a:solidFill>
                          <a:effectLst/>
                        </a:rPr>
                        <a:t>etidronate</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generic</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of Paget’s disease of bone</a:t>
                      </a:r>
                    </a:p>
                    <a:p>
                      <a:pPr marL="0" marR="0">
                        <a:spcBef>
                          <a:spcPts val="200"/>
                        </a:spcBef>
                        <a:spcAft>
                          <a:spcPts val="200"/>
                        </a:spcAft>
                      </a:pPr>
                      <a:r>
                        <a:rPr lang="en-US" sz="1300" dirty="0">
                          <a:solidFill>
                            <a:srgbClr val="000000"/>
                          </a:solidFill>
                          <a:effectLst/>
                        </a:rPr>
                        <a:t>Prevention and treatment of heterotopic ossification following total hip replacement or spinal cord injury</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extLst>
                  <a:ext uri="{0D108BD9-81ED-4DB2-BD59-A6C34878D82A}">
                    <a16:rowId xmlns:a16="http://schemas.microsoft.com/office/drawing/2014/main" xmlns="" val="1121479047"/>
                  </a:ext>
                </a:extLst>
              </a:tr>
              <a:tr h="382201">
                <a:tc>
                  <a:txBody>
                    <a:bodyPr/>
                    <a:lstStyle/>
                    <a:p>
                      <a:pPr marL="0" marR="0">
                        <a:spcBef>
                          <a:spcPts val="200"/>
                        </a:spcBef>
                        <a:spcAft>
                          <a:spcPts val="200"/>
                        </a:spcAft>
                      </a:pPr>
                      <a:r>
                        <a:rPr lang="en-US" sz="1300" dirty="0">
                          <a:solidFill>
                            <a:srgbClr val="000000"/>
                          </a:solidFill>
                          <a:effectLst/>
                        </a:rPr>
                        <a:t>ibandronate     (Boniva</a:t>
                      </a:r>
                      <a:r>
                        <a:rPr lang="en-US" sz="1300" baseline="30000" dirty="0">
                          <a:solidFill>
                            <a:srgbClr val="000000"/>
                          </a:solidFill>
                          <a:effectLst/>
                          <a:sym typeface="Symbol" panose="05050102010706020507" pitchFamily="18" charset="2"/>
                        </a:rPr>
                        <a:t></a:t>
                      </a:r>
                      <a:r>
                        <a:rPr lang="en-US" sz="1300" dirty="0">
                          <a:solidFill>
                            <a:srgbClr val="000000"/>
                          </a:solidFill>
                          <a:effectLst/>
                        </a:rPr>
                        <a:t>)</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generic, Roche</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and prevention of osteoporosis in postmenopausal women</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extLst>
                  <a:ext uri="{0D108BD9-81ED-4DB2-BD59-A6C34878D82A}">
                    <a16:rowId xmlns:a16="http://schemas.microsoft.com/office/drawing/2014/main" xmlns="" val="4200857358"/>
                  </a:ext>
                </a:extLst>
              </a:tr>
              <a:tr h="1175713">
                <a:tc>
                  <a:txBody>
                    <a:bodyPr/>
                    <a:lstStyle/>
                    <a:p>
                      <a:pPr marL="0" marR="0">
                        <a:spcBef>
                          <a:spcPts val="200"/>
                        </a:spcBef>
                        <a:spcAft>
                          <a:spcPts val="200"/>
                        </a:spcAft>
                      </a:pPr>
                      <a:r>
                        <a:rPr lang="en-US" sz="1300" dirty="0">
                          <a:solidFill>
                            <a:srgbClr val="000000"/>
                          </a:solidFill>
                          <a:effectLst/>
                        </a:rPr>
                        <a:t>risedronate</a:t>
                      </a:r>
                      <a:r>
                        <a:rPr lang="en-US" sz="1300" baseline="30000" dirty="0">
                          <a:solidFill>
                            <a:srgbClr val="000000"/>
                          </a:solidFill>
                          <a:effectLst/>
                        </a:rPr>
                        <a:t>†</a:t>
                      </a:r>
                      <a:r>
                        <a:rPr lang="en-US" sz="1300" dirty="0">
                          <a:solidFill>
                            <a:srgbClr val="000000"/>
                          </a:solidFill>
                          <a:effectLst/>
                        </a:rPr>
                        <a:t>   (Actonel</a:t>
                      </a:r>
                      <a:r>
                        <a:rPr lang="en-US" sz="1300" baseline="30000" dirty="0">
                          <a:solidFill>
                            <a:srgbClr val="000000"/>
                          </a:solidFill>
                          <a:effectLst/>
                          <a:sym typeface="Symbol" panose="05050102010706020507" pitchFamily="18" charset="2"/>
                        </a:rPr>
                        <a:t></a:t>
                      </a:r>
                      <a:r>
                        <a:rPr lang="en-US" sz="1300" dirty="0">
                          <a:solidFill>
                            <a:srgbClr val="000000"/>
                          </a:solidFill>
                          <a:effectLst/>
                        </a:rPr>
                        <a:t>)</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generic, Actavis/Allergan</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and prevention of osteoporosis in postmenopausal women</a:t>
                      </a:r>
                    </a:p>
                    <a:p>
                      <a:pPr marL="0" marR="0">
                        <a:spcBef>
                          <a:spcPts val="200"/>
                        </a:spcBef>
                        <a:spcAft>
                          <a:spcPts val="200"/>
                        </a:spcAft>
                      </a:pPr>
                      <a:r>
                        <a:rPr lang="en-US" sz="1300" dirty="0">
                          <a:solidFill>
                            <a:srgbClr val="000000"/>
                          </a:solidFill>
                          <a:effectLst/>
                        </a:rPr>
                        <a:t>Treatment to increase bone mass in men with osteoporosis</a:t>
                      </a:r>
                    </a:p>
                    <a:p>
                      <a:pPr marL="0" marR="0">
                        <a:spcBef>
                          <a:spcPts val="200"/>
                        </a:spcBef>
                        <a:spcAft>
                          <a:spcPts val="200"/>
                        </a:spcAft>
                      </a:pPr>
                      <a:r>
                        <a:rPr lang="en-US" sz="1300" dirty="0">
                          <a:solidFill>
                            <a:srgbClr val="000000"/>
                          </a:solidFill>
                          <a:effectLst/>
                        </a:rPr>
                        <a:t>Prevention and treatment of glucocorticoid-induced osteoporosis in men and women who are either initiating or continuing systemic glucocorticoids in a daily dosage equivalent of 7.5 mg or greater of prednisone for chronic diseases</a:t>
                      </a:r>
                    </a:p>
                    <a:p>
                      <a:pPr marL="0" marR="0">
                        <a:spcBef>
                          <a:spcPts val="200"/>
                        </a:spcBef>
                        <a:spcAft>
                          <a:spcPts val="200"/>
                        </a:spcAft>
                      </a:pPr>
                      <a:r>
                        <a:rPr lang="en-US" sz="1300" dirty="0">
                          <a:solidFill>
                            <a:srgbClr val="000000"/>
                          </a:solidFill>
                          <a:effectLst/>
                        </a:rPr>
                        <a:t>Treatment of Paget’s disease of bone in men and women</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extLst>
                  <a:ext uri="{0D108BD9-81ED-4DB2-BD59-A6C34878D82A}">
                    <a16:rowId xmlns:a16="http://schemas.microsoft.com/office/drawing/2014/main" xmlns="" val="1998544452"/>
                  </a:ext>
                </a:extLst>
              </a:tr>
              <a:tr h="573301">
                <a:tc>
                  <a:txBody>
                    <a:bodyPr/>
                    <a:lstStyle/>
                    <a:p>
                      <a:pPr marL="0" marR="0">
                        <a:spcBef>
                          <a:spcPts val="200"/>
                        </a:spcBef>
                        <a:spcAft>
                          <a:spcPts val="200"/>
                        </a:spcAft>
                      </a:pPr>
                      <a:r>
                        <a:rPr lang="en-US" sz="1300" dirty="0">
                          <a:solidFill>
                            <a:srgbClr val="000000"/>
                          </a:solidFill>
                          <a:effectLst/>
                        </a:rPr>
                        <a:t>risedronate delayed-release                   (Atelvia®)</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generic, Actavis/Allergan</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tc>
                  <a:txBody>
                    <a:bodyPr/>
                    <a:lstStyle/>
                    <a:p>
                      <a:pPr marL="0" marR="0">
                        <a:spcBef>
                          <a:spcPts val="200"/>
                        </a:spcBef>
                        <a:spcAft>
                          <a:spcPts val="200"/>
                        </a:spcAft>
                      </a:pPr>
                      <a:r>
                        <a:rPr lang="en-US" sz="1300" dirty="0">
                          <a:solidFill>
                            <a:srgbClr val="000000"/>
                          </a:solidFill>
                          <a:effectLst/>
                        </a:rPr>
                        <a:t>Treatment of osteoporosis in postmenopausal women</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tc>
                <a:extLst>
                  <a:ext uri="{0D108BD9-81ED-4DB2-BD59-A6C34878D82A}">
                    <a16:rowId xmlns:a16="http://schemas.microsoft.com/office/drawing/2014/main" xmlns="" val="2641669392"/>
                  </a:ext>
                </a:extLst>
              </a:tr>
            </a:tbl>
          </a:graphicData>
        </a:graphic>
      </p:graphicFrame>
      <p:sp>
        <p:nvSpPr>
          <p:cNvPr id="8" name="Rectangle 3">
            <a:extLst>
              <a:ext uri="{FF2B5EF4-FFF2-40B4-BE49-F238E27FC236}">
                <a16:creationId xmlns:a16="http://schemas.microsoft.com/office/drawing/2014/main" xmlns="" id="{B34572F9-678A-4263-A11C-23EB256F30F5}"/>
              </a:ext>
            </a:extLst>
          </p:cNvPr>
          <p:cNvSpPr>
            <a:spLocks noChangeArrowheads="1"/>
          </p:cNvSpPr>
          <p:nvPr/>
        </p:nvSpPr>
        <p:spPr bwMode="auto">
          <a:xfrm flipV="1">
            <a:off x="2584174" y="707311"/>
            <a:ext cx="317270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a:t>
            </a:r>
            <a:r>
              <a:rPr kumimoji="0" lang="en-US" altLang="en-US" sz="800" b="0" i="0" u="none" strike="noStrike" cap="none" normalizeH="0" baseline="3000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Binosto [package insert]. San Antonio, TX; Mission Pharmacal; December 2016.</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3"/>
              </a:rPr>
              <a:t>[ii]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Fosamax [package insert]. Whitehouse Station, NJ; Merck; March 2016.</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4"/>
              </a:rPr>
              <a:t>[iii]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Fosamax Plus D [package insert]. Whitehouse Station, NJ; Merck; March 2016.</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5"/>
              </a:rPr>
              <a:t>[iv]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Didronel [package insert]. Rockaway, NJ; Warner Chilcott; April 2015.</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6"/>
              </a:rPr>
              <a:t>[v]</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Boniva [package insert]. Nutley, NJ; Roche; December 2016.</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7"/>
              </a:rPr>
              <a:t>[vi]</a:t>
            </a: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Actonel [package insert]. Rockaway, NJ; Warner Chilcott; April 2015.</a:t>
            </a:r>
            <a:endParaRPr kumimoji="0" lang="en-US" altLang="en-US" sz="800" b="0" i="0" u="none" strike="noStrike" cap="none" normalizeH="0" baseline="0" dirty="0" bmk="">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8"/>
              </a:rPr>
              <a:t>[vii]</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Atelvia [package insert]. Rockaway, NJ; Warner-Chilcott; April 2015.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F3D55-8E69-4B7B-B6C4-9D7F69F429EA}"/>
              </a:ext>
            </a:extLst>
          </p:cNvPr>
          <p:cNvSpPr>
            <a:spLocks noGrp="1"/>
          </p:cNvSpPr>
          <p:nvPr>
            <p:ph type="title"/>
          </p:nvPr>
        </p:nvSpPr>
        <p:spPr>
          <a:xfrm>
            <a:off x="274320" y="304800"/>
            <a:ext cx="11409680" cy="949234"/>
          </a:xfrm>
        </p:spPr>
        <p:txBody>
          <a:bodyPr/>
          <a:lstStyle/>
          <a:p>
            <a:r>
              <a:rPr lang="en-US" dirty="0"/>
              <a:t>Bone Resorption Suppression and Related Agents</a:t>
            </a:r>
          </a:p>
        </p:txBody>
      </p:sp>
      <p:graphicFrame>
        <p:nvGraphicFramePr>
          <p:cNvPr id="6" name="Content Placeholder 5">
            <a:extLst>
              <a:ext uri="{FF2B5EF4-FFF2-40B4-BE49-F238E27FC236}">
                <a16:creationId xmlns:a16="http://schemas.microsoft.com/office/drawing/2014/main" xmlns="" id="{D8269E9F-19F7-433E-B171-B8375838E033}"/>
              </a:ext>
            </a:extLst>
          </p:cNvPr>
          <p:cNvGraphicFramePr>
            <a:graphicFrameLocks noGrp="1"/>
          </p:cNvGraphicFramePr>
          <p:nvPr>
            <p:ph idx="1"/>
            <p:extLst>
              <p:ext uri="{D42A27DB-BD31-4B8C-83A1-F6EECF244321}">
                <p14:modId xmlns:p14="http://schemas.microsoft.com/office/powerpoint/2010/main" val="4074205198"/>
              </p:ext>
            </p:extLst>
          </p:nvPr>
        </p:nvGraphicFramePr>
        <p:xfrm>
          <a:off x="410818" y="1503522"/>
          <a:ext cx="11409680" cy="4652150"/>
        </p:xfrm>
        <a:graphic>
          <a:graphicData uri="http://schemas.openxmlformats.org/drawingml/2006/table">
            <a:tbl>
              <a:tblPr firstRow="1" bandRow="1" bandCol="1">
                <a:tableStyleId>{5C22544A-7EE6-4342-B048-85BDC9FD1C3A}</a:tableStyleId>
              </a:tblPr>
              <a:tblGrid>
                <a:gridCol w="2337400">
                  <a:extLst>
                    <a:ext uri="{9D8B030D-6E8A-4147-A177-3AD203B41FA5}">
                      <a16:colId xmlns:a16="http://schemas.microsoft.com/office/drawing/2014/main" xmlns="" val="3412286504"/>
                    </a:ext>
                  </a:extLst>
                </a:gridCol>
                <a:gridCol w="1833697">
                  <a:extLst>
                    <a:ext uri="{9D8B030D-6E8A-4147-A177-3AD203B41FA5}">
                      <a16:colId xmlns:a16="http://schemas.microsoft.com/office/drawing/2014/main" xmlns="" val="4005759795"/>
                    </a:ext>
                  </a:extLst>
                </a:gridCol>
                <a:gridCol w="7238583">
                  <a:extLst>
                    <a:ext uri="{9D8B030D-6E8A-4147-A177-3AD203B41FA5}">
                      <a16:colId xmlns:a16="http://schemas.microsoft.com/office/drawing/2014/main" xmlns="" val="1869207835"/>
                    </a:ext>
                  </a:extLst>
                </a:gridCol>
              </a:tblGrid>
              <a:tr h="434460">
                <a:tc>
                  <a:txBody>
                    <a:bodyPr/>
                    <a:lstStyle/>
                    <a:p>
                      <a:pPr marL="0" marR="0" algn="ctr">
                        <a:spcBef>
                          <a:spcPts val="200"/>
                        </a:spcBef>
                        <a:spcAft>
                          <a:spcPts val="200"/>
                        </a:spcAft>
                      </a:pPr>
                      <a:r>
                        <a:rPr lang="en-US" sz="1600" dirty="0">
                          <a:solidFill>
                            <a:srgbClr val="000000"/>
                          </a:solidFill>
                          <a:effectLst/>
                        </a:rPr>
                        <a:t>Drug</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nchor="ctr"/>
                </a:tc>
                <a:tc>
                  <a:txBody>
                    <a:bodyPr/>
                    <a:lstStyle/>
                    <a:p>
                      <a:pPr marL="0" marR="0" algn="ctr">
                        <a:spcBef>
                          <a:spcPts val="200"/>
                        </a:spcBef>
                        <a:spcAft>
                          <a:spcPts val="200"/>
                        </a:spcAft>
                      </a:pPr>
                      <a:r>
                        <a:rPr lang="en-US" sz="1600" dirty="0">
                          <a:solidFill>
                            <a:srgbClr val="000000"/>
                          </a:solidFill>
                          <a:effectLst/>
                        </a:rPr>
                        <a:t>Manufacturer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nchor="ctr"/>
                </a:tc>
                <a:tc>
                  <a:txBody>
                    <a:bodyPr/>
                    <a:lstStyle/>
                    <a:p>
                      <a:pPr marL="0" marR="0" algn="ctr">
                        <a:spcBef>
                          <a:spcPts val="200"/>
                        </a:spcBef>
                        <a:spcAft>
                          <a:spcPts val="200"/>
                        </a:spcAft>
                      </a:pPr>
                      <a:r>
                        <a:rPr lang="en-US" sz="1600" dirty="0">
                          <a:solidFill>
                            <a:srgbClr val="000000"/>
                          </a:solidFill>
                          <a:effectLst/>
                        </a:rPr>
                        <a:t>Indication(s)</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nchor="ctr"/>
                </a:tc>
                <a:extLst>
                  <a:ext uri="{0D108BD9-81ED-4DB2-BD59-A6C34878D82A}">
                    <a16:rowId xmlns:a16="http://schemas.microsoft.com/office/drawing/2014/main" xmlns="" val="814913690"/>
                  </a:ext>
                </a:extLst>
              </a:tr>
              <a:tr h="191068">
                <a:tc gridSpan="3">
                  <a:txBody>
                    <a:bodyPr/>
                    <a:lstStyle/>
                    <a:p>
                      <a:pPr marL="0" marR="0" algn="ctr">
                        <a:spcBef>
                          <a:spcPts val="200"/>
                        </a:spcBef>
                        <a:spcAft>
                          <a:spcPts val="200"/>
                        </a:spcAft>
                      </a:pPr>
                      <a:r>
                        <a:rPr lang="en-US" sz="1600" b="1" dirty="0">
                          <a:solidFill>
                            <a:schemeClr val="accent2">
                              <a:lumMod val="50000"/>
                            </a:schemeClr>
                          </a:solidFill>
                          <a:effectLst/>
                        </a:rPr>
                        <a:t>Others</a:t>
                      </a:r>
                      <a:endParaRPr lang="en-US" sz="1600" b="1" dirty="0">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86856405"/>
                  </a:ext>
                </a:extLst>
              </a:tr>
              <a:tr h="484215">
                <a:tc>
                  <a:txBody>
                    <a:bodyPr/>
                    <a:lstStyle/>
                    <a:p>
                      <a:pPr marL="0" marR="0">
                        <a:spcBef>
                          <a:spcPts val="200"/>
                        </a:spcBef>
                        <a:spcAft>
                          <a:spcPts val="200"/>
                        </a:spcAft>
                      </a:pPr>
                      <a:r>
                        <a:rPr lang="en-US" sz="1200" dirty="0">
                          <a:solidFill>
                            <a:srgbClr val="000000"/>
                          </a:solidFill>
                          <a:effectLst/>
                        </a:rPr>
                        <a:t>abaloparatide (Tymlos®) </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Radius Health</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Treatment of osteoporosis in postmenopausal women who are at high risk for fractures</a:t>
                      </a:r>
                    </a:p>
                    <a:p>
                      <a:pPr marL="0" marR="0">
                        <a:spcBef>
                          <a:spcPts val="200"/>
                        </a:spcBef>
                        <a:spcAft>
                          <a:spcPts val="200"/>
                        </a:spcAft>
                      </a:pPr>
                      <a:r>
                        <a:rPr lang="en-US" sz="1200" dirty="0">
                          <a:solidFill>
                            <a:srgbClr val="000000"/>
                          </a:solidFill>
                          <a:effectLst/>
                        </a:rPr>
                        <a:t> </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extLst>
                  <a:ext uri="{0D108BD9-81ED-4DB2-BD59-A6C34878D82A}">
                    <a16:rowId xmlns:a16="http://schemas.microsoft.com/office/drawing/2014/main" xmlns="" val="3317830377"/>
                  </a:ext>
                </a:extLst>
              </a:tr>
              <a:tr h="2155090">
                <a:tc>
                  <a:txBody>
                    <a:bodyPr/>
                    <a:lstStyle/>
                    <a:p>
                      <a:pPr marL="0" marR="0">
                        <a:spcBef>
                          <a:spcPts val="200"/>
                        </a:spcBef>
                        <a:spcAft>
                          <a:spcPts val="200"/>
                        </a:spcAft>
                      </a:pPr>
                      <a:r>
                        <a:rPr lang="en-US" sz="1200" dirty="0">
                          <a:solidFill>
                            <a:srgbClr val="000000"/>
                          </a:solidFill>
                          <a:effectLst/>
                        </a:rPr>
                        <a:t>denosumab      (Prolia®)</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Amgen</a:t>
                      </a:r>
                      <a:r>
                        <a:rPr lang="en-US" sz="1200" baseline="30000" dirty="0">
                          <a:solidFill>
                            <a:srgbClr val="000000"/>
                          </a:solidFill>
                          <a:effectLst/>
                        </a:rPr>
                        <a:t>‡</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Treatment of osteoporosis in postmenopausal women at high risk for fracture, defined as a history of osteoporotic fracture, or multiple risk factors for fracture, or in patients who have failed or are intolerant to other available osteoporosis therapy</a:t>
                      </a:r>
                    </a:p>
                    <a:p>
                      <a:pPr marL="0" marR="0">
                        <a:spcBef>
                          <a:spcPts val="200"/>
                        </a:spcBef>
                        <a:spcAft>
                          <a:spcPts val="200"/>
                        </a:spcAft>
                      </a:pPr>
                      <a:r>
                        <a:rPr lang="en-US" sz="1200" dirty="0">
                          <a:solidFill>
                            <a:srgbClr val="000000"/>
                          </a:solidFill>
                          <a:effectLst/>
                        </a:rPr>
                        <a:t>Treatment of osteoporosis associated with newly initiated or sustained systemic glucocorticoid therapy in men and women at high risk for fracture.</a:t>
                      </a:r>
                    </a:p>
                    <a:p>
                      <a:pPr marL="0" marR="0">
                        <a:spcBef>
                          <a:spcPts val="200"/>
                        </a:spcBef>
                        <a:spcAft>
                          <a:spcPts val="200"/>
                        </a:spcAft>
                      </a:pPr>
                      <a:r>
                        <a:rPr lang="en-US" sz="1200" dirty="0">
                          <a:solidFill>
                            <a:srgbClr val="000000"/>
                          </a:solidFill>
                          <a:effectLst/>
                        </a:rPr>
                        <a:t>Treatment of bone loss in men with prostate cancer on androgen deprivation therapy</a:t>
                      </a:r>
                    </a:p>
                    <a:p>
                      <a:pPr marL="0" marR="0">
                        <a:spcBef>
                          <a:spcPts val="200"/>
                        </a:spcBef>
                        <a:spcAft>
                          <a:spcPts val="200"/>
                        </a:spcAft>
                      </a:pPr>
                      <a:r>
                        <a:rPr lang="en-US" sz="1200" dirty="0">
                          <a:solidFill>
                            <a:srgbClr val="000000"/>
                          </a:solidFill>
                          <a:effectLst/>
                        </a:rPr>
                        <a:t>Treatment of bone loss in women undergoing breast cancer therapy with adjuvant aromatase therapy</a:t>
                      </a:r>
                    </a:p>
                    <a:p>
                      <a:pPr marL="0" marR="0">
                        <a:spcBef>
                          <a:spcPts val="200"/>
                        </a:spcBef>
                        <a:spcAft>
                          <a:spcPts val="200"/>
                        </a:spcAft>
                      </a:pPr>
                      <a:r>
                        <a:rPr lang="en-US" sz="1200" dirty="0">
                          <a:solidFill>
                            <a:srgbClr val="000000"/>
                          </a:solidFill>
                          <a:effectLst/>
                        </a:rPr>
                        <a:t>Treatment to increase bone mass in men diagnosed with osteoporosis and a high fracture risk who have failed or are intolerant to other potential therapies</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extLst>
                  <a:ext uri="{0D108BD9-81ED-4DB2-BD59-A6C34878D82A}">
                    <a16:rowId xmlns:a16="http://schemas.microsoft.com/office/drawing/2014/main" xmlns="" val="2994270129"/>
                  </a:ext>
                </a:extLst>
              </a:tr>
              <a:tr h="696798">
                <a:tc>
                  <a:txBody>
                    <a:bodyPr/>
                    <a:lstStyle/>
                    <a:p>
                      <a:pPr marL="0" marR="0">
                        <a:spcBef>
                          <a:spcPts val="200"/>
                        </a:spcBef>
                        <a:spcAft>
                          <a:spcPts val="200"/>
                        </a:spcAft>
                      </a:pPr>
                      <a:r>
                        <a:rPr lang="en-US" sz="1200" dirty="0">
                          <a:solidFill>
                            <a:srgbClr val="000000"/>
                          </a:solidFill>
                          <a:effectLst/>
                        </a:rPr>
                        <a:t>raloxifene </a:t>
                      </a:r>
                      <a:br>
                        <a:rPr lang="en-US" sz="1200" dirty="0">
                          <a:solidFill>
                            <a:srgbClr val="000000"/>
                          </a:solidFill>
                          <a:effectLst/>
                        </a:rPr>
                      </a:br>
                      <a:r>
                        <a:rPr lang="en-US" sz="1200" dirty="0">
                          <a:solidFill>
                            <a:srgbClr val="000000"/>
                          </a:solidFill>
                          <a:effectLst/>
                        </a:rPr>
                        <a:t>(Evista</a:t>
                      </a:r>
                      <a:r>
                        <a:rPr lang="en-US" sz="1200" baseline="30000" dirty="0">
                          <a:solidFill>
                            <a:srgbClr val="000000"/>
                          </a:solidFill>
                          <a:effectLst/>
                          <a:sym typeface="Symbol" panose="05050102010706020507" pitchFamily="18" charset="2"/>
                        </a:rPr>
                        <a:t></a:t>
                      </a:r>
                      <a:r>
                        <a:rPr lang="en-US" sz="1200" dirty="0">
                          <a:solidFill>
                            <a:srgbClr val="000000"/>
                          </a:solidFill>
                          <a:effectLst/>
                        </a:rPr>
                        <a:t>)</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generic, Eli Lilly</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Treatment and prevention of osteoporosis in postmenopausal women</a:t>
                      </a:r>
                    </a:p>
                    <a:p>
                      <a:pPr marL="0" marR="0">
                        <a:spcBef>
                          <a:spcPts val="200"/>
                        </a:spcBef>
                        <a:spcAft>
                          <a:spcPts val="200"/>
                        </a:spcAft>
                      </a:pPr>
                      <a:r>
                        <a:rPr lang="en-US" sz="1200" dirty="0">
                          <a:solidFill>
                            <a:srgbClr val="000000"/>
                          </a:solidFill>
                          <a:effectLst/>
                        </a:rPr>
                        <a:t>Reduction in risk of invasive breast cancer in postmenopausal women who either have osteoporosis or are at high risk for invasive breast cancer</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extLst>
                  <a:ext uri="{0D108BD9-81ED-4DB2-BD59-A6C34878D82A}">
                    <a16:rowId xmlns:a16="http://schemas.microsoft.com/office/drawing/2014/main" xmlns="" val="82697334"/>
                  </a:ext>
                </a:extLst>
              </a:tr>
              <a:tr h="637747">
                <a:tc>
                  <a:txBody>
                    <a:bodyPr/>
                    <a:lstStyle/>
                    <a:p>
                      <a:pPr marL="0" marR="0">
                        <a:spcBef>
                          <a:spcPts val="200"/>
                        </a:spcBef>
                        <a:spcAft>
                          <a:spcPts val="200"/>
                        </a:spcAft>
                      </a:pPr>
                      <a:r>
                        <a:rPr lang="en-US" sz="1200" dirty="0">
                          <a:solidFill>
                            <a:srgbClr val="000000"/>
                          </a:solidFill>
                          <a:effectLst/>
                        </a:rPr>
                        <a:t>romosozumab-aqqg (Evenity®)</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Amgen</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200" dirty="0">
                          <a:solidFill>
                            <a:srgbClr val="000000"/>
                          </a:solidFill>
                          <a:effectLst/>
                        </a:rPr>
                        <a:t>Treatment of osteoporosis in postmenopausal women at high risk for fracture, defined as a history of osteoporotic fracture, or multiple risk factors for fracture; or patients who have failed or are intolerant to other available osteoporosis therapy</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tc>
                <a:extLst>
                  <a:ext uri="{0D108BD9-81ED-4DB2-BD59-A6C34878D82A}">
                    <a16:rowId xmlns:a16="http://schemas.microsoft.com/office/drawing/2014/main" xmlns="" val="2697812055"/>
                  </a:ext>
                </a:extLst>
              </a:tr>
            </a:tbl>
          </a:graphicData>
        </a:graphic>
      </p:graphicFrame>
      <p:sp>
        <p:nvSpPr>
          <p:cNvPr id="4" name="Slide Number Placeholder 3">
            <a:extLst>
              <a:ext uri="{FF2B5EF4-FFF2-40B4-BE49-F238E27FC236}">
                <a16:creationId xmlns:a16="http://schemas.microsoft.com/office/drawing/2014/main" xmlns="" id="{B4AD3092-7CB4-4501-B52F-CB726A0EBB96}"/>
              </a:ext>
            </a:extLst>
          </p:cNvPr>
          <p:cNvSpPr>
            <a:spLocks noGrp="1"/>
          </p:cNvSpPr>
          <p:nvPr>
            <p:ph type="sldNum" sz="quarter" idx="4"/>
          </p:nvPr>
        </p:nvSpPr>
        <p:spPr/>
        <p:txBody>
          <a:bodyPr/>
          <a:lstStyle/>
          <a:p>
            <a:fld id="{FF445594-FFE8-4E90-934C-EFF530110A38}" type="slidenum">
              <a:rPr lang="en-US" smtClean="0">
                <a:uFillTx/>
              </a:rPr>
              <a:pPr/>
              <a:t>52</a:t>
            </a:fld>
            <a:endParaRPr lang="en-US" dirty="0">
              <a:uFillTx/>
            </a:endParaRPr>
          </a:p>
        </p:txBody>
      </p:sp>
      <p:sp>
        <p:nvSpPr>
          <p:cNvPr id="5" name="Footer Placeholder 4">
            <a:extLst>
              <a:ext uri="{FF2B5EF4-FFF2-40B4-BE49-F238E27FC236}">
                <a16:creationId xmlns:a16="http://schemas.microsoft.com/office/drawing/2014/main" xmlns="" id="{8926C7C6-5417-4922-B5F3-CABD34EFDFFC}"/>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1595908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F3D55-8E69-4B7B-B6C4-9D7F69F429EA}"/>
              </a:ext>
            </a:extLst>
          </p:cNvPr>
          <p:cNvSpPr>
            <a:spLocks noGrp="1"/>
          </p:cNvSpPr>
          <p:nvPr>
            <p:ph type="title"/>
          </p:nvPr>
        </p:nvSpPr>
        <p:spPr>
          <a:xfrm>
            <a:off x="274320" y="304800"/>
            <a:ext cx="11409680" cy="949234"/>
          </a:xfrm>
        </p:spPr>
        <p:txBody>
          <a:bodyPr/>
          <a:lstStyle/>
          <a:p>
            <a:r>
              <a:rPr lang="en-US" dirty="0"/>
              <a:t>Bone Resorption Suppression and Related Agents</a:t>
            </a:r>
          </a:p>
        </p:txBody>
      </p:sp>
      <p:graphicFrame>
        <p:nvGraphicFramePr>
          <p:cNvPr id="6" name="Content Placeholder 5">
            <a:extLst>
              <a:ext uri="{FF2B5EF4-FFF2-40B4-BE49-F238E27FC236}">
                <a16:creationId xmlns:a16="http://schemas.microsoft.com/office/drawing/2014/main" xmlns="" id="{D8269E9F-19F7-433E-B171-B8375838E033}"/>
              </a:ext>
            </a:extLst>
          </p:cNvPr>
          <p:cNvGraphicFramePr>
            <a:graphicFrameLocks noGrp="1"/>
          </p:cNvGraphicFramePr>
          <p:nvPr>
            <p:ph idx="1"/>
            <p:extLst>
              <p:ext uri="{D42A27DB-BD31-4B8C-83A1-F6EECF244321}">
                <p14:modId xmlns:p14="http://schemas.microsoft.com/office/powerpoint/2010/main" val="48554598"/>
              </p:ext>
            </p:extLst>
          </p:nvPr>
        </p:nvGraphicFramePr>
        <p:xfrm>
          <a:off x="421488" y="1490742"/>
          <a:ext cx="11409680" cy="4558046"/>
        </p:xfrm>
        <a:graphic>
          <a:graphicData uri="http://schemas.openxmlformats.org/drawingml/2006/table">
            <a:tbl>
              <a:tblPr firstRow="1" bandRow="1" bandCol="1">
                <a:tableStyleId>{5C22544A-7EE6-4342-B048-85BDC9FD1C3A}</a:tableStyleId>
              </a:tblPr>
              <a:tblGrid>
                <a:gridCol w="2337400">
                  <a:extLst>
                    <a:ext uri="{9D8B030D-6E8A-4147-A177-3AD203B41FA5}">
                      <a16:colId xmlns:a16="http://schemas.microsoft.com/office/drawing/2014/main" xmlns="" val="3412286504"/>
                    </a:ext>
                  </a:extLst>
                </a:gridCol>
                <a:gridCol w="1833697">
                  <a:extLst>
                    <a:ext uri="{9D8B030D-6E8A-4147-A177-3AD203B41FA5}">
                      <a16:colId xmlns:a16="http://schemas.microsoft.com/office/drawing/2014/main" xmlns="" val="4005759795"/>
                    </a:ext>
                  </a:extLst>
                </a:gridCol>
                <a:gridCol w="7238583">
                  <a:extLst>
                    <a:ext uri="{9D8B030D-6E8A-4147-A177-3AD203B41FA5}">
                      <a16:colId xmlns:a16="http://schemas.microsoft.com/office/drawing/2014/main" xmlns="" val="1869207835"/>
                    </a:ext>
                  </a:extLst>
                </a:gridCol>
              </a:tblGrid>
              <a:tr h="259122">
                <a:tc>
                  <a:txBody>
                    <a:bodyPr/>
                    <a:lstStyle/>
                    <a:p>
                      <a:pPr marL="0" marR="0" algn="ctr">
                        <a:spcBef>
                          <a:spcPts val="200"/>
                        </a:spcBef>
                        <a:spcAft>
                          <a:spcPts val="200"/>
                        </a:spcAft>
                      </a:pPr>
                      <a:r>
                        <a:rPr lang="en-US" sz="1800" dirty="0">
                          <a:solidFill>
                            <a:srgbClr val="000000"/>
                          </a:solidFill>
                          <a:effectLst/>
                          <a:latin typeface="+mn-lt"/>
                        </a:rPr>
                        <a:t>Drug</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nchor="ctr"/>
                </a:tc>
                <a:tc>
                  <a:txBody>
                    <a:bodyPr/>
                    <a:lstStyle/>
                    <a:p>
                      <a:pPr marL="0" marR="0" algn="ctr">
                        <a:spcBef>
                          <a:spcPts val="200"/>
                        </a:spcBef>
                        <a:spcAft>
                          <a:spcPts val="200"/>
                        </a:spcAft>
                      </a:pPr>
                      <a:r>
                        <a:rPr lang="en-US" sz="1800" dirty="0">
                          <a:solidFill>
                            <a:srgbClr val="000000"/>
                          </a:solidFill>
                          <a:effectLst/>
                          <a:latin typeface="+mn-lt"/>
                        </a:rPr>
                        <a:t>Manufacturer</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nchor="ctr"/>
                </a:tc>
                <a:tc>
                  <a:txBody>
                    <a:bodyPr/>
                    <a:lstStyle/>
                    <a:p>
                      <a:pPr marL="0" marR="0" algn="ctr">
                        <a:spcBef>
                          <a:spcPts val="200"/>
                        </a:spcBef>
                        <a:spcAft>
                          <a:spcPts val="200"/>
                        </a:spcAft>
                      </a:pPr>
                      <a:r>
                        <a:rPr lang="en-US" sz="1800" dirty="0">
                          <a:solidFill>
                            <a:srgbClr val="000000"/>
                          </a:solidFill>
                          <a:effectLst/>
                          <a:latin typeface="+mn-lt"/>
                        </a:rPr>
                        <a:t>Indication(s)</a:t>
                      </a:r>
                      <a:endParaRPr lang="en-US" sz="1800" b="1"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nchor="ctr"/>
                </a:tc>
                <a:extLst>
                  <a:ext uri="{0D108BD9-81ED-4DB2-BD59-A6C34878D82A}">
                    <a16:rowId xmlns:a16="http://schemas.microsoft.com/office/drawing/2014/main" xmlns="" val="814913690"/>
                  </a:ext>
                </a:extLst>
              </a:tr>
              <a:tr h="283337">
                <a:tc gridSpan="3">
                  <a:txBody>
                    <a:bodyPr/>
                    <a:lstStyle/>
                    <a:p>
                      <a:pPr marL="0" marR="0" algn="ctr">
                        <a:spcBef>
                          <a:spcPts val="200"/>
                        </a:spcBef>
                        <a:spcAft>
                          <a:spcPts val="200"/>
                        </a:spcAft>
                      </a:pPr>
                      <a:r>
                        <a:rPr lang="en-US" sz="1800" b="1" dirty="0">
                          <a:solidFill>
                            <a:schemeClr val="accent2">
                              <a:lumMod val="50000"/>
                            </a:schemeClr>
                          </a:solidFill>
                          <a:effectLst/>
                          <a:latin typeface="+mn-lt"/>
                        </a:rPr>
                        <a:t>Others</a:t>
                      </a:r>
                      <a:endParaRPr lang="en-US" sz="1800" b="1" dirty="0">
                        <a:solidFill>
                          <a:schemeClr val="accent2">
                            <a:lumMod val="50000"/>
                          </a:schemeClr>
                        </a:solidFill>
                        <a:effectLst/>
                        <a:latin typeface="+mn-lt"/>
                        <a:ea typeface="Times New Roman" panose="02020603050405020304" pitchFamily="18" charset="0"/>
                        <a:cs typeface="Times New Roman" panose="02020603050405020304" pitchFamily="18" charset="0"/>
                      </a:endParaRPr>
                    </a:p>
                  </a:txBody>
                  <a:tcPr marL="16336" marR="1633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86856405"/>
                  </a:ext>
                </a:extLst>
              </a:tr>
              <a:tr h="1650705">
                <a:tc>
                  <a:txBody>
                    <a:bodyPr/>
                    <a:lstStyle/>
                    <a:p>
                      <a:pPr marL="0" marR="0">
                        <a:spcBef>
                          <a:spcPts val="200"/>
                        </a:spcBef>
                        <a:spcAft>
                          <a:spcPts val="200"/>
                        </a:spcAft>
                      </a:pPr>
                      <a:r>
                        <a:rPr lang="en-US" sz="1800" dirty="0">
                          <a:effectLst/>
                          <a:highlight>
                            <a:srgbClr val="00FFFF"/>
                          </a:highlight>
                          <a:latin typeface="+mn-lt"/>
                          <a:ea typeface="Times New Roman" panose="02020603050405020304" pitchFamily="18" charset="0"/>
                          <a:cs typeface="Times New Roman" panose="02020603050405020304" pitchFamily="18" charset="0"/>
                        </a:rPr>
                        <a:t>teriparatide</a:t>
                      </a:r>
                      <a:r>
                        <a:rPr lang="en-US" sz="1800" baseline="30000" dirty="0">
                          <a:effectLst/>
                          <a:highlight>
                            <a:srgbClr val="00FFFF"/>
                          </a:highlight>
                          <a:latin typeface="+mn-lt"/>
                          <a:ea typeface="Times New Roman" panose="02020603050405020304" pitchFamily="18" charset="0"/>
                          <a:cs typeface="Times New Roman" panose="02020603050405020304" pitchFamily="18" charset="0"/>
                        </a:rPr>
                        <a:t>*</a:t>
                      </a:r>
                      <a:endParaRPr lang="en-US" sz="1800" dirty="0">
                        <a:effectLst/>
                        <a:latin typeface="+mn-lt"/>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200"/>
                        </a:spcAft>
                      </a:pPr>
                      <a:r>
                        <a:rPr lang="en-US" sz="1800" dirty="0">
                          <a:effectLst/>
                          <a:highlight>
                            <a:srgbClr val="00FFFF"/>
                          </a:highlight>
                          <a:latin typeface="+mn-lt"/>
                          <a:ea typeface="Times New Roman" panose="02020603050405020304" pitchFamily="18" charset="0"/>
                          <a:cs typeface="Times New Roman" panose="02020603050405020304" pitchFamily="18" charset="0"/>
                        </a:rPr>
                        <a:t>Alvogen</a:t>
                      </a:r>
                      <a:endParaRPr lang="en-US" sz="1800" dirty="0">
                        <a:effectLst/>
                        <a:latin typeface="+mn-lt"/>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200"/>
                        </a:spcAft>
                      </a:pPr>
                      <a:r>
                        <a:rPr lang="en-US" sz="1800" dirty="0">
                          <a:effectLst/>
                          <a:highlight>
                            <a:srgbClr val="00FFFF"/>
                          </a:highlight>
                          <a:latin typeface="+mn-lt"/>
                          <a:ea typeface="Times New Roman" panose="02020603050405020304" pitchFamily="18" charset="0"/>
                          <a:cs typeface="Times New Roman" panose="02020603050405020304" pitchFamily="18" charset="0"/>
                        </a:rPr>
                        <a:t>Treatment of osteoporosis in postmenopausal women who are at high risk for fracture</a:t>
                      </a:r>
                      <a:endParaRPr lang="en-US" sz="1800" dirty="0">
                        <a:effectLst/>
                        <a:latin typeface="+mn-lt"/>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dirty="0">
                          <a:effectLst/>
                          <a:highlight>
                            <a:srgbClr val="00FFFF"/>
                          </a:highlight>
                          <a:latin typeface="+mn-lt"/>
                          <a:ea typeface="Times New Roman" panose="02020603050405020304" pitchFamily="18" charset="0"/>
                          <a:cs typeface="Times New Roman" panose="02020603050405020304" pitchFamily="18" charset="0"/>
                        </a:rPr>
                        <a:t>Increase of bone mass in men with primary or hypogonadal osteoporosis who are at high risk for fracture</a:t>
                      </a:r>
                      <a:endParaRPr lang="en-US" sz="1800" dirty="0">
                        <a:effectLst/>
                        <a:latin typeface="+mn-lt"/>
                        <a:ea typeface="Times New Roman" panose="02020603050405020304" pitchFamily="18" charset="0"/>
                        <a:cs typeface="Times New Roman" panose="02020603050405020304" pitchFamily="18" charset="0"/>
                      </a:endParaRPr>
                    </a:p>
                    <a:p>
                      <a:pPr marL="0" marR="0">
                        <a:spcBef>
                          <a:spcPts val="200"/>
                        </a:spcBef>
                        <a:spcAft>
                          <a:spcPts val="200"/>
                        </a:spcAft>
                      </a:pPr>
                      <a:r>
                        <a:rPr lang="en-US" sz="1800" dirty="0">
                          <a:effectLst/>
                          <a:highlight>
                            <a:srgbClr val="00FFFF"/>
                          </a:highlight>
                          <a:latin typeface="+mn-lt"/>
                          <a:ea typeface="Times New Roman" panose="02020603050405020304" pitchFamily="18" charset="0"/>
                          <a:cs typeface="Times New Roman" panose="02020603050405020304" pitchFamily="18" charset="0"/>
                        </a:rPr>
                        <a:t>Treatment of men and women with osteoporosis associated with sustained systemic glucocorticoid therapy at high risk for fracture</a:t>
                      </a:r>
                      <a:endParaRPr lang="en-US" sz="1800" dirty="0">
                        <a:effectLst/>
                        <a:latin typeface="+mn-lt"/>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xmlns="" val="3317830377"/>
                  </a:ext>
                </a:extLst>
              </a:tr>
              <a:tr h="2252869">
                <a:tc>
                  <a:txBody>
                    <a:bodyPr/>
                    <a:lstStyle/>
                    <a:p>
                      <a:pPr marL="0" marR="0">
                        <a:spcBef>
                          <a:spcPts val="200"/>
                        </a:spcBef>
                        <a:spcAft>
                          <a:spcPts val="200"/>
                        </a:spcAft>
                      </a:pPr>
                      <a:r>
                        <a:rPr lang="en-US" sz="1800" dirty="0">
                          <a:solidFill>
                            <a:srgbClr val="000000"/>
                          </a:solidFill>
                          <a:effectLst/>
                          <a:latin typeface="+mn-lt"/>
                        </a:rPr>
                        <a:t>teriparatide    (Forteo®)</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800" dirty="0">
                          <a:solidFill>
                            <a:srgbClr val="000000"/>
                          </a:solidFill>
                          <a:effectLst/>
                          <a:latin typeface="+mn-lt"/>
                        </a:rPr>
                        <a:t>Eli Lilly</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tc>
                <a:tc>
                  <a:txBody>
                    <a:bodyPr/>
                    <a:lstStyle/>
                    <a:p>
                      <a:pPr marL="0" marR="0">
                        <a:spcBef>
                          <a:spcPts val="200"/>
                        </a:spcBef>
                        <a:spcAft>
                          <a:spcPts val="200"/>
                        </a:spcAft>
                      </a:pPr>
                      <a:r>
                        <a:rPr lang="en-US" sz="1800" dirty="0">
                          <a:solidFill>
                            <a:srgbClr val="000000"/>
                          </a:solidFill>
                          <a:effectLst/>
                          <a:latin typeface="+mn-lt"/>
                        </a:rPr>
                        <a:t>Treatment of osteoporosis in postmenopausal women who are at high risk for fractures</a:t>
                      </a:r>
                    </a:p>
                    <a:p>
                      <a:pPr marL="0" marR="0">
                        <a:spcBef>
                          <a:spcPts val="200"/>
                        </a:spcBef>
                        <a:spcAft>
                          <a:spcPts val="200"/>
                        </a:spcAft>
                      </a:pPr>
                      <a:r>
                        <a:rPr lang="en-US" sz="1800" dirty="0">
                          <a:solidFill>
                            <a:srgbClr val="000000"/>
                          </a:solidFill>
                          <a:effectLst/>
                          <a:latin typeface="+mn-lt"/>
                        </a:rPr>
                        <a:t>Increase of bone mass in men with primary or hypogonadal osteoporosis who are at high risk for fractures</a:t>
                      </a:r>
                    </a:p>
                    <a:p>
                      <a:pPr marL="0" marR="0">
                        <a:spcBef>
                          <a:spcPts val="200"/>
                        </a:spcBef>
                        <a:spcAft>
                          <a:spcPts val="200"/>
                        </a:spcAft>
                      </a:pPr>
                      <a:r>
                        <a:rPr lang="en-US" sz="1800" dirty="0">
                          <a:solidFill>
                            <a:srgbClr val="000000"/>
                          </a:solidFill>
                          <a:effectLst/>
                          <a:latin typeface="+mn-lt"/>
                        </a:rPr>
                        <a:t>Treatment of men and women with osteoporosis associated with sustained systemic glucocorticoid therapy at high risk for fracture</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tc>
                <a:extLst>
                  <a:ext uri="{0D108BD9-81ED-4DB2-BD59-A6C34878D82A}">
                    <a16:rowId xmlns:a16="http://schemas.microsoft.com/office/drawing/2014/main" xmlns="" val="2994270129"/>
                  </a:ext>
                </a:extLst>
              </a:tr>
            </a:tbl>
          </a:graphicData>
        </a:graphic>
      </p:graphicFrame>
      <p:sp>
        <p:nvSpPr>
          <p:cNvPr id="4" name="Slide Number Placeholder 3">
            <a:extLst>
              <a:ext uri="{FF2B5EF4-FFF2-40B4-BE49-F238E27FC236}">
                <a16:creationId xmlns:a16="http://schemas.microsoft.com/office/drawing/2014/main" xmlns="" id="{B4AD3092-7CB4-4501-B52F-CB726A0EBB96}"/>
              </a:ext>
            </a:extLst>
          </p:cNvPr>
          <p:cNvSpPr>
            <a:spLocks noGrp="1"/>
          </p:cNvSpPr>
          <p:nvPr>
            <p:ph type="sldNum" sz="quarter" idx="4"/>
          </p:nvPr>
        </p:nvSpPr>
        <p:spPr/>
        <p:txBody>
          <a:bodyPr/>
          <a:lstStyle/>
          <a:p>
            <a:fld id="{FF445594-FFE8-4E90-934C-EFF530110A38}" type="slidenum">
              <a:rPr lang="en-US" smtClean="0">
                <a:uFillTx/>
              </a:rPr>
              <a:pPr/>
              <a:t>53</a:t>
            </a:fld>
            <a:endParaRPr lang="en-US" dirty="0">
              <a:uFillTx/>
            </a:endParaRPr>
          </a:p>
        </p:txBody>
      </p:sp>
      <p:sp>
        <p:nvSpPr>
          <p:cNvPr id="5" name="Footer Placeholder 4">
            <a:extLst>
              <a:ext uri="{FF2B5EF4-FFF2-40B4-BE49-F238E27FC236}">
                <a16:creationId xmlns:a16="http://schemas.microsoft.com/office/drawing/2014/main" xmlns="" id="{8926C7C6-5417-4922-B5F3-CABD34EFDFFC}"/>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2889850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60981A1-695A-4591-9657-B7E7DA7110E3}"/>
              </a:ext>
            </a:extLst>
          </p:cNvPr>
          <p:cNvSpPr>
            <a:spLocks noGrp="1"/>
          </p:cNvSpPr>
          <p:nvPr>
            <p:ph type="sldNum" sz="quarter" idx="4"/>
          </p:nvPr>
        </p:nvSpPr>
        <p:spPr/>
        <p:txBody>
          <a:bodyPr/>
          <a:lstStyle/>
          <a:p>
            <a:fld id="{FF445594-FFE8-4E90-934C-EFF530110A38}" type="slidenum">
              <a:rPr lang="en-US" smtClean="0">
                <a:uFillTx/>
              </a:rPr>
              <a:pPr/>
              <a:t>54</a:t>
            </a:fld>
            <a:endParaRPr lang="en-US" dirty="0">
              <a:uFillTx/>
            </a:endParaRPr>
          </a:p>
        </p:txBody>
      </p:sp>
      <p:sp>
        <p:nvSpPr>
          <p:cNvPr id="3" name="Title 2">
            <a:extLst>
              <a:ext uri="{FF2B5EF4-FFF2-40B4-BE49-F238E27FC236}">
                <a16:creationId xmlns:a16="http://schemas.microsoft.com/office/drawing/2014/main" xmlns="" id="{E3462E76-4D8E-4F44-B732-3F41C586AE17}"/>
              </a:ext>
            </a:extLst>
          </p:cNvPr>
          <p:cNvSpPr>
            <a:spLocks noGrp="1"/>
          </p:cNvSpPr>
          <p:nvPr>
            <p:ph type="title"/>
          </p:nvPr>
        </p:nvSpPr>
        <p:spPr>
          <a:xfrm>
            <a:off x="609600" y="304800"/>
            <a:ext cx="11423374" cy="1219200"/>
          </a:xfrm>
        </p:spPr>
        <p:txBody>
          <a:bodyPr/>
          <a:lstStyle/>
          <a:p>
            <a:r>
              <a:rPr lang="en-US" dirty="0"/>
              <a:t>Bone Resorption Suppression and Related Agents</a:t>
            </a:r>
          </a:p>
        </p:txBody>
      </p:sp>
      <p:sp>
        <p:nvSpPr>
          <p:cNvPr id="4" name="Footer Placeholder 3">
            <a:extLst>
              <a:ext uri="{FF2B5EF4-FFF2-40B4-BE49-F238E27FC236}">
                <a16:creationId xmlns:a16="http://schemas.microsoft.com/office/drawing/2014/main" xmlns="" id="{EFB5E9F2-96A6-406A-A5B9-C3B90DBE5B9D}"/>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6" name="Table 5">
            <a:extLst>
              <a:ext uri="{FF2B5EF4-FFF2-40B4-BE49-F238E27FC236}">
                <a16:creationId xmlns:a16="http://schemas.microsoft.com/office/drawing/2014/main" xmlns="" id="{39739A6D-CE00-4F09-AB4C-A5B156E2B6A7}"/>
              </a:ext>
            </a:extLst>
          </p:cNvPr>
          <p:cNvGraphicFramePr>
            <a:graphicFrameLocks noGrp="1"/>
          </p:cNvGraphicFramePr>
          <p:nvPr>
            <p:extLst>
              <p:ext uri="{D42A27DB-BD31-4B8C-83A1-F6EECF244321}">
                <p14:modId xmlns:p14="http://schemas.microsoft.com/office/powerpoint/2010/main" val="43026884"/>
              </p:ext>
            </p:extLst>
          </p:nvPr>
        </p:nvGraphicFramePr>
        <p:xfrm>
          <a:off x="609600" y="1683026"/>
          <a:ext cx="10707755" cy="2467869"/>
        </p:xfrm>
        <a:graphic>
          <a:graphicData uri="http://schemas.openxmlformats.org/drawingml/2006/table">
            <a:tbl>
              <a:tblPr firstRow="1" bandRow="1" bandCol="1">
                <a:tableStyleId>{5C22544A-7EE6-4342-B048-85BDC9FD1C3A}</a:tableStyleId>
              </a:tblPr>
              <a:tblGrid>
                <a:gridCol w="2193601">
                  <a:extLst>
                    <a:ext uri="{9D8B030D-6E8A-4147-A177-3AD203B41FA5}">
                      <a16:colId xmlns:a16="http://schemas.microsoft.com/office/drawing/2014/main" xmlns="" val="619694856"/>
                    </a:ext>
                  </a:extLst>
                </a:gridCol>
                <a:gridCol w="1720889">
                  <a:extLst>
                    <a:ext uri="{9D8B030D-6E8A-4147-A177-3AD203B41FA5}">
                      <a16:colId xmlns:a16="http://schemas.microsoft.com/office/drawing/2014/main" xmlns="" val="974100516"/>
                    </a:ext>
                  </a:extLst>
                </a:gridCol>
                <a:gridCol w="6793265">
                  <a:extLst>
                    <a:ext uri="{9D8B030D-6E8A-4147-A177-3AD203B41FA5}">
                      <a16:colId xmlns:a16="http://schemas.microsoft.com/office/drawing/2014/main" xmlns="" val="2307859283"/>
                    </a:ext>
                  </a:extLst>
                </a:gridCol>
              </a:tblGrid>
              <a:tr h="532285">
                <a:tc gridSpan="3">
                  <a:txBody>
                    <a:bodyPr/>
                    <a:lstStyle/>
                    <a:p>
                      <a:pPr marL="0" marR="0" algn="ctr">
                        <a:spcBef>
                          <a:spcPts val="200"/>
                        </a:spcBef>
                        <a:spcAft>
                          <a:spcPts val="200"/>
                        </a:spcAft>
                      </a:pPr>
                      <a:r>
                        <a:rPr lang="en-US" sz="1800" dirty="0">
                          <a:solidFill>
                            <a:srgbClr val="000000"/>
                          </a:solidFill>
                          <a:effectLst/>
                        </a:rPr>
                        <a:t>Calcitonins</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22468931"/>
                  </a:ext>
                </a:extLst>
              </a:tr>
              <a:tr h="1935584">
                <a:tc>
                  <a:txBody>
                    <a:bodyPr/>
                    <a:lstStyle/>
                    <a:p>
                      <a:pPr marL="0" marR="0">
                        <a:spcBef>
                          <a:spcPts val="200"/>
                        </a:spcBef>
                        <a:spcAft>
                          <a:spcPts val="200"/>
                        </a:spcAft>
                      </a:pPr>
                      <a:r>
                        <a:rPr lang="en-US" sz="1800" dirty="0">
                          <a:solidFill>
                            <a:srgbClr val="000000"/>
                          </a:solidFill>
                          <a:effectLst/>
                        </a:rPr>
                        <a:t>calcitonin-salmon</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200"/>
                        </a:spcAft>
                      </a:pPr>
                      <a:r>
                        <a:rPr lang="en-US" sz="1800" dirty="0">
                          <a:solidFill>
                            <a:srgbClr val="000000"/>
                          </a:solidFill>
                          <a:effectLst/>
                        </a:rPr>
                        <a:t>generic</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spcBef>
                          <a:spcPts val="200"/>
                        </a:spcBef>
                        <a:spcAft>
                          <a:spcPts val="200"/>
                        </a:spcAft>
                      </a:pPr>
                      <a:r>
                        <a:rPr lang="en-US" sz="1800" dirty="0">
                          <a:solidFill>
                            <a:srgbClr val="000000"/>
                          </a:solidFill>
                          <a:effectLst/>
                        </a:rPr>
                        <a:t>Treatment of postmenopausal osteoporosis in females greater than 5 years postmenopause when alternative treatments are not suitable. Fracture reduction efficacy has not been demonstrated</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extLst>
                  <a:ext uri="{0D108BD9-81ED-4DB2-BD59-A6C34878D82A}">
                    <a16:rowId xmlns:a16="http://schemas.microsoft.com/office/drawing/2014/main" xmlns="" val="1180102900"/>
                  </a:ext>
                </a:extLst>
              </a:tr>
            </a:tbl>
          </a:graphicData>
        </a:graphic>
      </p:graphicFrame>
      <p:sp>
        <p:nvSpPr>
          <p:cNvPr id="7" name="Rectangle 1">
            <a:extLst>
              <a:ext uri="{FF2B5EF4-FFF2-40B4-BE49-F238E27FC236}">
                <a16:creationId xmlns:a16="http://schemas.microsoft.com/office/drawing/2014/main" xmlns="" id="{4CBEEF34-A3F6-4149-9F8B-118D3FFD0EE8}"/>
              </a:ext>
            </a:extLst>
          </p:cNvPr>
          <p:cNvSpPr>
            <a:spLocks noChangeArrowheads="1"/>
          </p:cNvSpPr>
          <p:nvPr/>
        </p:nvSpPr>
        <p:spPr bwMode="auto">
          <a:xfrm>
            <a:off x="-4481129" y="3061385"/>
            <a:ext cx="294576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2571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84344" y="206251"/>
            <a:ext cx="11666871" cy="1219200"/>
          </a:xfrm>
        </p:spPr>
        <p:txBody>
          <a:bodyPr/>
          <a:lstStyle/>
          <a:p>
            <a:r>
              <a:rPr sz="4000" b="0" i="0" u="none" strike="noStrike" baseline="0" dirty="0">
                <a:solidFill>
                  <a:srgbClr val="318DCF"/>
                </a:solidFill>
                <a:uFillTx/>
                <a:latin typeface="Tahoma" charset="0"/>
              </a:rPr>
              <a:t>Bone Resorption Suppression and Related Agents</a:t>
            </a:r>
          </a:p>
        </p:txBody>
      </p:sp>
      <p:sp>
        <p:nvSpPr>
          <p:cNvPr id="3" name="TextBox 2"/>
          <p:cNvSpPr txBox="1">
            <a:spLocks/>
          </p:cNvSpPr>
          <p:nvPr/>
        </p:nvSpPr>
        <p:spPr>
          <a:xfrm>
            <a:off x="384343" y="1425451"/>
            <a:ext cx="11463668" cy="4753280"/>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Approximately 10 million Americans have a diagnosis of osteoporosis, and an additional 43 million have low bone mass, placing them at increased risk for this disease</a:t>
            </a:r>
          </a:p>
          <a:p>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North American Menopause Society (NAMS), in its 2010 position statement, recommends bisphosphonates as first-line drugs to treat postmenopausal women with osteoporosis (defined as having a T-score ≤ -2.5)</a:t>
            </a:r>
          </a:p>
          <a:p>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2014 National Osteoporosis Foundation (NOF) Clinician’s Guide to Prevention and Treatment of Osteoporosis states that the treatment agent of choice should be based on available clinical information in addition to intervention thresholds</a:t>
            </a:r>
          </a:p>
          <a:p>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Association of Clinical Endocrinologists (AACE) and American College of Endocrinology (ACE) clinical practice guidelines for the diagnosis and treatment of postmenopausal osteoporosis (20</a:t>
            </a: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20</a:t>
            </a: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 update) recommend alendronate, risedronate, zoledronic acid, and denosumab as initial therapy for most patients at high risk of fracture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77306" y="220329"/>
            <a:ext cx="11554242" cy="1219200"/>
          </a:xfrm>
        </p:spPr>
        <p:txBody>
          <a:bodyPr/>
          <a:lstStyle/>
          <a:p>
            <a:r>
              <a:rPr sz="4000" b="0" i="0" u="none" strike="noStrike" baseline="0" dirty="0">
                <a:solidFill>
                  <a:srgbClr val="318DCF"/>
                </a:solidFill>
                <a:uFillTx/>
                <a:latin typeface="Tahoma" charset="0"/>
              </a:rPr>
              <a:t>Bone Resorption Suppression and Related Agents</a:t>
            </a:r>
          </a:p>
        </p:txBody>
      </p:sp>
      <p:sp>
        <p:nvSpPr>
          <p:cNvPr id="3" name="TextBox 2"/>
          <p:cNvSpPr txBox="1">
            <a:spLocks/>
          </p:cNvSpPr>
          <p:nvPr/>
        </p:nvSpPr>
        <p:spPr>
          <a:xfrm>
            <a:off x="735737" y="1701478"/>
            <a:ext cx="10379256" cy="4578422"/>
          </a:xfrm>
          <a:prstGeom prst="rect">
            <a:avLst/>
          </a:prstGeom>
        </p:spPr>
        <p:txBody>
          <a:bodyPr/>
          <a:lstStyle/>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Per the AACE/ACE, teriparatide, </a:t>
            </a:r>
            <a:r>
              <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abaloparatide, </a:t>
            </a: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denosumab, </a:t>
            </a:r>
            <a:r>
              <a:rPr lang="en-US"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romosozumab, </a:t>
            </a: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or zoledronic acid should be considered for patients unable to use oral therapy and as initial therapy for patients at especially high fracture risk</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According to the American College of Physicians’ (ACP) published update in 2017 for the treatment of low bone density and osteoporosis to prevent fractures in men and women, pharmacologic treatment to reduce the risk for hip and vertebral fractures in women with known osteoporosis and treatment should occur for 5 years</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ACP recommends against using menopausal estrogen or estrogen with progesterone or raloxifene for osteoporosis treatment in women</a:t>
            </a:r>
          </a:p>
          <a:p>
            <a:pPr marL="457200" indent="-457200">
              <a:buChar char="•"/>
            </a:pPr>
            <a:endParaRPr dirty="0">
              <a:solidFill>
                <a:srgbClr val="000000"/>
              </a:solidFill>
              <a:uFillTx/>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98423" y="206251"/>
            <a:ext cx="11547203" cy="1219200"/>
          </a:xfrm>
        </p:spPr>
        <p:txBody>
          <a:bodyPr/>
          <a:lstStyle/>
          <a:p>
            <a:r>
              <a:rPr sz="4000" b="0" i="0" u="none" strike="noStrike" baseline="0" dirty="0">
                <a:solidFill>
                  <a:srgbClr val="318DCF"/>
                </a:solidFill>
                <a:uFillTx/>
                <a:latin typeface="Tahoma" charset="0"/>
              </a:rPr>
              <a:t>Bone Resorption Suppression and Related Agents</a:t>
            </a:r>
          </a:p>
        </p:txBody>
      </p:sp>
      <p:sp>
        <p:nvSpPr>
          <p:cNvPr id="3" name="TextBox 2"/>
          <p:cNvSpPr txBox="1">
            <a:spLocks/>
          </p:cNvSpPr>
          <p:nvPr/>
        </p:nvSpPr>
        <p:spPr>
          <a:xfrm>
            <a:off x="672383" y="1620457"/>
            <a:ext cx="11041197" cy="4356756"/>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Regarding therapy in men, the ACP recommends that clinicians offer treatment with bisphosphonates to reduce the risk of vertebral fractures in those with clinical osteoporosis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According to the American College of Rheumatology’s (ACR) 2017 updated guidance on managing glucocorticoid-induced osteoporosis in adults and children, treatment should include optimal calcium and vitamin D intake and lifestyle changes consistent with good bone health</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ACR’s recommendations on antiresorptive treatment are based on individual patient characteristics, including fracture risk, age, and special populations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In patients with moderate to high risk of fracture, oral bisphosphonates are generally recommended as first-line therapy, per ACR; subsequent treatments may include IV bisphosphonates, teriparatide, denosumab, and raloxifene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398423" y="206251"/>
            <a:ext cx="11547203" cy="1219200"/>
          </a:xfrm>
        </p:spPr>
        <p:txBody>
          <a:bodyPr/>
          <a:lstStyle/>
          <a:p>
            <a:r>
              <a:rPr sz="4000" b="0" i="0" u="none" strike="noStrike" baseline="0" dirty="0">
                <a:solidFill>
                  <a:srgbClr val="318DCF"/>
                </a:solidFill>
                <a:uFillTx/>
                <a:latin typeface="Tahoma" charset="0"/>
              </a:rPr>
              <a:t>Bone Resorption Suppression and Related Agents</a:t>
            </a:r>
          </a:p>
        </p:txBody>
      </p:sp>
      <p:sp>
        <p:nvSpPr>
          <p:cNvPr id="3" name="TextBox 2"/>
          <p:cNvSpPr txBox="1">
            <a:spLocks/>
          </p:cNvSpPr>
          <p:nvPr/>
        </p:nvSpPr>
        <p:spPr>
          <a:xfrm>
            <a:off x="224250" y="1425451"/>
            <a:ext cx="11721376" cy="4647803"/>
          </a:xfrm>
          <a:prstGeom prst="rect">
            <a:avLst/>
          </a:prstGeom>
        </p:spPr>
        <p:txBody>
          <a:bodyPr/>
          <a:lstStyle/>
          <a:p>
            <a:pPr marL="285750" indent="-285750">
              <a:buFont typeface="Arial" panose="020B0604020202020204" pitchFamily="34" charset="0"/>
              <a:buChar char="•"/>
            </a:pPr>
            <a:r>
              <a:rPr lang="en-US" dirty="0">
                <a:solidFill>
                  <a:srgbClr val="000000"/>
                </a:solidFill>
                <a:ea typeface="Tahoma" panose="020B0604030504040204" pitchFamily="34" charset="0"/>
                <a:cs typeface="Tahoma" panose="020B0604030504040204" pitchFamily="34" charset="0"/>
              </a:rPr>
              <a:t>The Endocrine Society 2020 guidelines on osteoporosis recommends pharmacologic therapy for postmenopausal women at high risk of fracture, especially those with recent fracture </a:t>
            </a:r>
          </a:p>
          <a:p>
            <a:endParaRPr lang="en-US" dirty="0">
              <a:solidFill>
                <a:srgbClr val="000000"/>
              </a:solidFill>
              <a:uFillTx/>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solidFill>
                  <a:srgbClr val="000000"/>
                </a:solidFill>
                <a:ea typeface="Tahoma" panose="020B0604030504040204" pitchFamily="34" charset="0"/>
                <a:cs typeface="Tahoma" panose="020B0604030504040204" pitchFamily="34" charset="0"/>
              </a:rPr>
              <a:t>These patients should be treated initially with a bisphosphonate or denosumab to reduce fracture risk; however, ibandronate is not recommended to reduce the risk of nonvertebral or hip fracture</a:t>
            </a:r>
          </a:p>
          <a:p>
            <a:endParaRPr lang="en-US" dirty="0">
              <a:solidFill>
                <a:srgbClr val="000000"/>
              </a:solidFill>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solidFill>
                  <a:srgbClr val="000000"/>
                </a:solidFill>
                <a:ea typeface="Tahoma" panose="020B0604030504040204" pitchFamily="34" charset="0"/>
                <a:cs typeface="Tahoma" panose="020B0604030504040204" pitchFamily="34" charset="0"/>
              </a:rPr>
              <a:t>For postmenopausal women with a very high risk of fracture, these guidelines recommend starting with either teriparatide or abaloparatide for up to 2 years of treatment before switching to a bisphosphonate or denosumab to maintain bone density</a:t>
            </a:r>
          </a:p>
          <a:p>
            <a:endParaRPr lang="en-US" dirty="0">
              <a:solidFill>
                <a:srgbClr val="000000"/>
              </a:solidFill>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solidFill>
                  <a:srgbClr val="000000"/>
                </a:solidFill>
                <a:ea typeface="Tahoma" panose="020B0604030504040204" pitchFamily="34" charset="0"/>
                <a:cs typeface="Tahoma" panose="020B0604030504040204" pitchFamily="34" charset="0"/>
              </a:rPr>
              <a:t>The </a:t>
            </a:r>
            <a:r>
              <a:rPr lang="en-US" dirty="0">
                <a:solidFill>
                  <a:srgbClr val="000000"/>
                </a:solidFill>
                <a:effectLst/>
                <a:ea typeface="Tahoma" panose="020B0604030504040204" pitchFamily="34" charset="0"/>
                <a:cs typeface="Tahoma" panose="020B0604030504040204" pitchFamily="34" charset="0"/>
              </a:rPr>
              <a:t>2020 ES guidance also included Evenity, which was concluded to be a potential treatment option for select postmenopausal women at very high risk of fracture, but patients should be carefully evaluated due to the serious potential cardiovascular events</a:t>
            </a:r>
          </a:p>
          <a:p>
            <a:pPr marL="285750" indent="-285750">
              <a:buFont typeface="Arial" panose="020B0604020202020204" pitchFamily="34" charset="0"/>
              <a:buChar char="•"/>
            </a:pPr>
            <a:endParaRPr lang="en-US" dirty="0">
              <a:solidFill>
                <a:srgbClr val="000000"/>
              </a:solidFill>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800" dirty="0">
                <a:solidFill>
                  <a:srgbClr val="000000"/>
                </a:solidFill>
                <a:effectLst/>
                <a:ea typeface="Times New Roman" panose="02020603050405020304" pitchFamily="18" charset="0"/>
                <a:cs typeface="Times New Roman" panose="02020603050405020304" pitchFamily="18" charset="0"/>
              </a:rPr>
              <a:t>After completing a course of romosozumab-aqqg, it is recommended that patients receive treatment with antiresorptive therapies to maintain gains in bone density and reductions in fracture risk</a:t>
            </a:r>
            <a:endParaRPr lang="en-US" dirty="0">
              <a:solidFill>
                <a:srgbClr val="000000"/>
              </a:solidFill>
              <a:effectLst/>
              <a:ea typeface="Tahoma" panose="020B0604030504040204" pitchFamily="34" charset="0"/>
              <a:cs typeface="Tahoma" panose="020B0604030504040204" pitchFamily="34" charset="0"/>
            </a:endParaRPr>
          </a:p>
          <a:p>
            <a:endParaRPr lang="en-US" dirty="0">
              <a:effectLst/>
              <a:highlight>
                <a:srgbClr val="00FFFF"/>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9552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405462" y="213291"/>
            <a:ext cx="11610557" cy="1219200"/>
          </a:xfrm>
        </p:spPr>
        <p:txBody>
          <a:bodyPr/>
          <a:lstStyle/>
          <a:p>
            <a:r>
              <a:rPr sz="4000" b="0" i="0" u="none" strike="noStrike" baseline="0" dirty="0">
                <a:solidFill>
                  <a:srgbClr val="318DCF"/>
                </a:solidFill>
                <a:uFillTx/>
                <a:latin typeface="Tahoma" charset="0"/>
              </a:rPr>
              <a:t>Bone Resorption Suppression and Related Agents</a:t>
            </a:r>
          </a:p>
        </p:txBody>
      </p:sp>
      <p:sp>
        <p:nvSpPr>
          <p:cNvPr id="3" name="TextBox 2"/>
          <p:cNvSpPr txBox="1">
            <a:spLocks/>
          </p:cNvSpPr>
          <p:nvPr/>
        </p:nvSpPr>
        <p:spPr>
          <a:xfrm>
            <a:off x="126172" y="1432491"/>
            <a:ext cx="11774676" cy="4695354"/>
          </a:xfrm>
          <a:prstGeom prst="rect">
            <a:avLst/>
          </a:prstGeom>
        </p:spPr>
        <p:txBody>
          <a:bodyPr/>
          <a:lstStyle/>
          <a:p>
            <a:pPr marL="457200" indent="-457200">
              <a:buFontTx/>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Raloxifene, calcitonin, and hormone replacement therapy are only recommended if patients are not appropriate candidates for treatment with bisphosphonates or denosumab </a:t>
            </a: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Clinical trials have shown a decreased risk of fractures with alendronate (Fosamax), calcitonin- salmon, ibandronate (Boniva), raloxifene (Evista), risedronate (Actonel, Atelvia), denosumab (Prolia) and teriparatide (Forteo) in women with osteoporosis</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Teriparatide (Forteo) showed the greatest increase in BMD in clinical trials, ranging from 5% to more than 10%; bisphosphonates increased BMD about 2% to 5%; calcitonin and raloxifene (Evista) trials showed BMD increases of approximately of 1% to 2%</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When compared to once-weekly regimens, once-monthly dosing regimens do not appear to give rise to greater treatment adherence and persistence</a:t>
            </a: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effectLst/>
                <a:latin typeface="Tahoma" panose="020B0604030504040204" pitchFamily="34" charset="0"/>
                <a:ea typeface="Tahoma" panose="020B0604030504040204" pitchFamily="34" charset="0"/>
                <a:cs typeface="Tahoma" panose="020B0604030504040204" pitchFamily="34" charset="0"/>
              </a:rPr>
              <a:t>Romosozumab-aqqg (Evenity) labeling carries a boxed warning for an increased risk of major adverse cardiac events (MACE) including myocardial infarction (MI), stroke, and cardiovascular death</a:t>
            </a: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a:xfrm>
            <a:off x="248194" y="1524000"/>
            <a:ext cx="11537406" cy="4797287"/>
          </a:xfrm>
        </p:spPr>
        <p:txBody>
          <a:bodyPr/>
          <a:lstStyle/>
          <a:p>
            <a:pPr marL="0" indent="0">
              <a:buNone/>
            </a:pPr>
            <a:r>
              <a:rPr lang="en-US" altLang="en-US" sz="2933" b="1" i="1" dirty="0">
                <a:solidFill>
                  <a:srgbClr val="000000"/>
                </a:solidFill>
              </a:rPr>
              <a:t>Classes for Review</a:t>
            </a:r>
          </a:p>
          <a:p>
            <a:r>
              <a:rPr lang="en-US" sz="1800" dirty="0">
                <a:solidFill>
                  <a:srgbClr val="000000"/>
                </a:solidFill>
                <a:effectLst/>
              </a:rPr>
              <a:t>Androgenic Agents </a:t>
            </a:r>
          </a:p>
          <a:p>
            <a:r>
              <a:rPr lang="en-US" sz="1800" dirty="0">
                <a:solidFill>
                  <a:srgbClr val="000000"/>
                </a:solidFill>
              </a:rPr>
              <a:t>Antidepressants, Other</a:t>
            </a:r>
          </a:p>
          <a:p>
            <a:r>
              <a:rPr lang="en-US" sz="1800" dirty="0">
                <a:solidFill>
                  <a:srgbClr val="000000"/>
                </a:solidFill>
              </a:rPr>
              <a:t>Antidepressants, SSRIs </a:t>
            </a:r>
          </a:p>
          <a:p>
            <a:r>
              <a:rPr lang="en-US" sz="1800" dirty="0">
                <a:solidFill>
                  <a:srgbClr val="000000"/>
                </a:solidFill>
                <a:effectLst/>
              </a:rPr>
              <a:t>Antivirals, Topical </a:t>
            </a:r>
            <a:endParaRPr lang="en-US" sz="1800" dirty="0">
              <a:solidFill>
                <a:srgbClr val="000000"/>
              </a:solidFill>
            </a:endParaRPr>
          </a:p>
          <a:p>
            <a:r>
              <a:rPr lang="en-US" sz="1800" dirty="0">
                <a:solidFill>
                  <a:srgbClr val="000000"/>
                </a:solidFill>
              </a:rPr>
              <a:t>Bronchodilators, Beta Agonists</a:t>
            </a:r>
          </a:p>
          <a:p>
            <a:r>
              <a:rPr lang="en-US" sz="1800" dirty="0">
                <a:solidFill>
                  <a:srgbClr val="000000"/>
                </a:solidFill>
              </a:rPr>
              <a:t>Bone Resorption Suppression and Related Agents</a:t>
            </a:r>
          </a:p>
          <a:p>
            <a:r>
              <a:rPr lang="en-US" sz="1800" dirty="0">
                <a:solidFill>
                  <a:srgbClr val="000000"/>
                </a:solidFill>
              </a:rPr>
              <a:t>Colony Stimulating Factors</a:t>
            </a:r>
          </a:p>
          <a:p>
            <a:r>
              <a:rPr lang="en-US" sz="1800" dirty="0">
                <a:solidFill>
                  <a:srgbClr val="000000"/>
                </a:solidFill>
              </a:rPr>
              <a:t>Enzyme Replacement, Gaucher Disease</a:t>
            </a:r>
          </a:p>
          <a:p>
            <a:pPr lvl="0"/>
            <a:r>
              <a:rPr lang="en-US" sz="1800" dirty="0">
                <a:solidFill>
                  <a:srgbClr val="000000"/>
                </a:solidFill>
              </a:rPr>
              <a:t>Erythropoiesis Stimulating Proteins</a:t>
            </a:r>
          </a:p>
          <a:p>
            <a:pPr lvl="0"/>
            <a:r>
              <a:rPr lang="en-US" sz="1800" dirty="0">
                <a:solidFill>
                  <a:srgbClr val="000000"/>
                </a:solidFill>
              </a:rPr>
              <a:t>Hypoglycemics, Alpha Glucosidase Inhibitors</a:t>
            </a:r>
          </a:p>
          <a:p>
            <a:endParaRPr lang="en-US" sz="2933" dirty="0"/>
          </a:p>
          <a:p>
            <a:endParaRPr lang="en-US" altLang="en-US" sz="2933" dirty="0"/>
          </a:p>
          <a:p>
            <a:endParaRPr lang="en-US" altLang="en-US" sz="2933" dirty="0"/>
          </a:p>
          <a:p>
            <a:endParaRPr lang="en-US" altLang="en-US" sz="2933" dirty="0"/>
          </a:p>
          <a:p>
            <a:endParaRPr lang="en-US" altLang="en-US" sz="2933" dirty="0"/>
          </a:p>
          <a:p>
            <a:endParaRPr lang="en-US" dirty="0"/>
          </a:p>
          <a:p>
            <a:endParaRPr lang="en-US" altLang="en-US" dirty="0"/>
          </a:p>
          <a:p>
            <a:endParaRPr lang="en-US" altLang="en-US" dirty="0"/>
          </a:p>
          <a:p>
            <a:endParaRPr lang="en-US" altLang="en-US" dirty="0"/>
          </a:p>
          <a:p>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6</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7" name="Content Placeholder 4"/>
          <p:cNvSpPr txBox="1">
            <a:spLocks/>
          </p:cNvSpPr>
          <p:nvPr/>
        </p:nvSpPr>
        <p:spPr>
          <a:xfrm>
            <a:off x="6368903" y="1600200"/>
            <a:ext cx="5475768" cy="4373563"/>
          </a:xfrm>
          <a:prstGeom prst="rect">
            <a:avLst/>
          </a:prstGeom>
        </p:spPr>
        <p:txBody>
          <a:bodyPr/>
          <a:lstStyle>
            <a:lvl1pPr marL="342900" indent="-342900" algn="l" defTabSz="914400" rtl="0" eaLnBrk="1" latinLnBrk="0" hangingPunct="1">
              <a:spcBef>
                <a:spcPts val="1000"/>
              </a:spcBef>
              <a:buClr>
                <a:schemeClr val="accent1"/>
              </a:buClr>
              <a:buFont typeface="Arial" panose="020B0604020202020204" pitchFamily="34" charset="0"/>
              <a:buChar char="•"/>
              <a:defRPr sz="3200" kern="1200">
                <a:solidFill>
                  <a:srgbClr val="717171"/>
                </a:solidFill>
                <a:uFillTx/>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Clr>
                <a:schemeClr val="accent1"/>
              </a:buClr>
              <a:buSzPct val="80000"/>
              <a:buFont typeface="Courier New" panose="02070309020205020404" pitchFamily="49" charset="0"/>
              <a:buChar char="o"/>
              <a:defRPr sz="2800" kern="1200">
                <a:solidFill>
                  <a:srgbClr val="717171"/>
                </a:solidFill>
                <a:uFillTx/>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Clr>
                <a:schemeClr val="accent1"/>
              </a:buClr>
              <a:buFont typeface="Wingdings" panose="05000000000000000000" pitchFamily="2" charset="2"/>
              <a:buChar char="§"/>
              <a:defRPr sz="2400" kern="1200">
                <a:solidFill>
                  <a:srgbClr val="717171"/>
                </a:solidFill>
                <a:uFillTx/>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Clr>
                <a:schemeClr val="accent1"/>
              </a:buClr>
              <a:buSzPct val="70000"/>
              <a:buFont typeface="Wingdings" panose="05000000000000000000" pitchFamily="2" charset="2"/>
              <a:buChar char="q"/>
              <a:defRPr sz="2000" kern="1200">
                <a:solidFill>
                  <a:srgbClr val="717171"/>
                </a:solidFill>
                <a:uFillTx/>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Clr>
                <a:schemeClr val="accent1"/>
              </a:buClr>
              <a:buFont typeface="Arial" panose="020B0604020202020204" pitchFamily="34" charset="0"/>
              <a:buChar char="•"/>
              <a:defRPr sz="2000" kern="1200">
                <a:solidFill>
                  <a:srgbClr val="717171"/>
                </a:solidFill>
                <a:uFillTx/>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9pPr>
          </a:lstStyle>
          <a:p>
            <a:endParaRPr lang="en-US" sz="1800" smtClean="0">
              <a:solidFill>
                <a:srgbClr val="000000"/>
              </a:solidFill>
            </a:endParaRPr>
          </a:p>
          <a:p>
            <a:r>
              <a:rPr lang="en-US" sz="1800" smtClean="0">
                <a:solidFill>
                  <a:srgbClr val="000000"/>
                </a:solidFill>
              </a:rPr>
              <a:t>Hypoglycemics, Metformins</a:t>
            </a:r>
          </a:p>
          <a:p>
            <a:r>
              <a:rPr lang="en-US" sz="1800" smtClean="0">
                <a:solidFill>
                  <a:srgbClr val="000000"/>
                </a:solidFill>
              </a:rPr>
              <a:t>Hypoglycemics, SGLT2s</a:t>
            </a:r>
          </a:p>
          <a:p>
            <a:r>
              <a:rPr lang="en-US" sz="1800" smtClean="0">
                <a:solidFill>
                  <a:srgbClr val="000000"/>
                </a:solidFill>
              </a:rPr>
              <a:t>Immune Globulins</a:t>
            </a:r>
          </a:p>
          <a:p>
            <a:r>
              <a:rPr lang="en-US" sz="1800" smtClean="0">
                <a:solidFill>
                  <a:srgbClr val="000000"/>
                </a:solidFill>
              </a:rPr>
              <a:t>Oncology, Oral – Hematologic</a:t>
            </a:r>
          </a:p>
          <a:p>
            <a:r>
              <a:rPr lang="en-US" sz="1800" smtClean="0">
                <a:solidFill>
                  <a:srgbClr val="000000"/>
                </a:solidFill>
              </a:rPr>
              <a:t>Ophthalmics, Anti-inflammatory/Immunomodulators</a:t>
            </a:r>
          </a:p>
          <a:p>
            <a:r>
              <a:rPr lang="en-US" sz="1800" smtClean="0">
                <a:solidFill>
                  <a:srgbClr val="000000"/>
                </a:solidFill>
              </a:rPr>
              <a:t>Otic Antibiotics</a:t>
            </a:r>
          </a:p>
          <a:p>
            <a:r>
              <a:rPr lang="en-US" sz="1800" smtClean="0">
                <a:solidFill>
                  <a:srgbClr val="000000"/>
                </a:solidFill>
              </a:rPr>
              <a:t>PAH Agents, Oral and Inhaled</a:t>
            </a:r>
          </a:p>
          <a:p>
            <a:r>
              <a:rPr lang="en-US" sz="1800" smtClean="0">
                <a:solidFill>
                  <a:srgbClr val="000000"/>
                </a:solidFill>
              </a:rPr>
              <a:t>Thrombopoiesis Stimulating Agents</a:t>
            </a:r>
          </a:p>
          <a:p>
            <a:r>
              <a:rPr lang="en-US" sz="1800" smtClean="0">
                <a:solidFill>
                  <a:srgbClr val="000000"/>
                </a:solidFill>
              </a:rPr>
              <a:t>Ulcerative Colitis </a:t>
            </a:r>
          </a:p>
          <a:p>
            <a:endParaRPr lang="en-US" sz="2200" smtClean="0">
              <a:solidFill>
                <a:srgbClr val="000000"/>
              </a:solidFill>
            </a:endParaRPr>
          </a:p>
          <a:p>
            <a:endParaRPr lang="en-US" altLang="en-US" sz="2933" smtClean="0"/>
          </a:p>
          <a:p>
            <a:endParaRPr lang="en-US" altLang="en-US" sz="2000" smtClean="0">
              <a:solidFill>
                <a:schemeClr val="tx1">
                  <a:lumMod val="50000"/>
                </a:schemeClr>
              </a:solidFill>
            </a:endParaRPr>
          </a:p>
          <a:p>
            <a:endParaRPr lang="en-US" altLang="en-US" sz="2000" smtClean="0">
              <a:solidFill>
                <a:schemeClr val="tx1">
                  <a:lumMod val="50000"/>
                </a:schemeClr>
              </a:solidFill>
            </a:endParaRPr>
          </a:p>
          <a:p>
            <a:endParaRPr lang="en-US" sz="2400" smtClean="0">
              <a:solidFill>
                <a:schemeClr val="tx1">
                  <a:lumMod val="50000"/>
                </a:schemeClr>
              </a:solidFill>
            </a:endParaRPr>
          </a:p>
          <a:p>
            <a:endParaRPr lang="en-US" altLang="en-US" sz="2000" smtClean="0"/>
          </a:p>
          <a:p>
            <a:pPr>
              <a:spcBef>
                <a:spcPct val="0"/>
              </a:spcBef>
              <a:buClrTx/>
              <a:buFont typeface="Arial" panose="020B0604020202020204" pitchFamily="34" charset="0"/>
              <a:buNone/>
            </a:pPr>
            <a:endParaRPr lang="en-US" altLang="en-US" sz="2800" b="1" i="1" smtClean="0"/>
          </a:p>
          <a:p>
            <a:pPr>
              <a:spcBef>
                <a:spcPct val="0"/>
              </a:spcBef>
              <a:buClrTx/>
              <a:buFont typeface="Arial" panose="020B0604020202020204" pitchFamily="34" charset="0"/>
              <a:buNone/>
            </a:pPr>
            <a:endParaRPr lang="en-US" altLang="en-US" smtClean="0"/>
          </a:p>
          <a:p>
            <a:endParaRPr lang="en-US" dirty="0"/>
          </a:p>
        </p:txBody>
      </p:sp>
    </p:spTree>
    <p:extLst>
      <p:ext uri="{BB962C8B-B14F-4D97-AF65-F5344CB8AC3E}">
        <p14:creationId xmlns:p14="http://schemas.microsoft.com/office/powerpoint/2010/main" val="34553116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781F3C-4D2C-4A09-9873-1A8B337E1570}"/>
              </a:ext>
            </a:extLst>
          </p:cNvPr>
          <p:cNvSpPr>
            <a:spLocks noGrp="1"/>
          </p:cNvSpPr>
          <p:nvPr>
            <p:ph type="title"/>
          </p:nvPr>
        </p:nvSpPr>
        <p:spPr>
          <a:xfrm>
            <a:off x="609599" y="304800"/>
            <a:ext cx="11425381" cy="1219200"/>
          </a:xfrm>
        </p:spPr>
        <p:txBody>
          <a:bodyPr/>
          <a:lstStyle/>
          <a:p>
            <a:r>
              <a:rPr lang="en-US" sz="4000" b="0" i="0" u="none" strike="noStrike" baseline="0" dirty="0">
                <a:solidFill>
                  <a:srgbClr val="318DCF"/>
                </a:solidFill>
                <a:uFillTx/>
                <a:latin typeface="Tahoma" charset="0"/>
              </a:rPr>
              <a:t>Bone Resorption Suppression and Related Agents</a:t>
            </a:r>
            <a:endParaRPr lang="en-US" dirty="0"/>
          </a:p>
        </p:txBody>
      </p:sp>
      <p:sp>
        <p:nvSpPr>
          <p:cNvPr id="3" name="Content Placeholder 2">
            <a:extLst>
              <a:ext uri="{FF2B5EF4-FFF2-40B4-BE49-F238E27FC236}">
                <a16:creationId xmlns:a16="http://schemas.microsoft.com/office/drawing/2014/main" xmlns="" id="{D59CDAC3-AE64-4C87-847D-0AC97BFC5E32}"/>
              </a:ext>
            </a:extLst>
          </p:cNvPr>
          <p:cNvSpPr>
            <a:spLocks noGrp="1"/>
          </p:cNvSpPr>
          <p:nvPr>
            <p:ph idx="1"/>
          </p:nvPr>
        </p:nvSpPr>
        <p:spPr>
          <a:xfrm>
            <a:off x="360218" y="1600200"/>
            <a:ext cx="11425382" cy="4504695"/>
          </a:xfrm>
        </p:spPr>
        <p:txBody>
          <a:bodyPr/>
          <a:lstStyle/>
          <a:p>
            <a:pPr marL="0" indent="0">
              <a:buNone/>
            </a:pPr>
            <a:r>
              <a:rPr lang="en-US" b="1" i="1" dirty="0">
                <a:solidFill>
                  <a:srgbClr val="000000"/>
                </a:solidFill>
              </a:rPr>
              <a:t>Product/guideline updates:</a:t>
            </a:r>
          </a:p>
          <a:p>
            <a:r>
              <a:rPr lang="en-US" sz="1800" dirty="0">
                <a:solidFill>
                  <a:srgbClr val="000000"/>
                </a:solidFill>
                <a:effectLst/>
              </a:rPr>
              <a:t>American Society for Bone and Mineral Research, American Association of Clinical Endocrinologists, Endocrine Society, European Calcified Tissue Society, and National Osteoporosis Foundation issued a joint statement on the management of osteoporosis during COVID-19 pandemic</a:t>
            </a:r>
          </a:p>
          <a:p>
            <a:r>
              <a:rPr lang="en-US" sz="1800" dirty="0">
                <a:solidFill>
                  <a:srgbClr val="000000"/>
                </a:solidFill>
                <a:effectLst/>
              </a:rPr>
              <a:t>Oral bisphosphonate therapy should not be delayed and patients already taking the medication should continue treatment</a:t>
            </a:r>
            <a:endParaRPr lang="en-US" sz="1800" dirty="0">
              <a:solidFill>
                <a:srgbClr val="000000"/>
              </a:solidFill>
            </a:endParaRPr>
          </a:p>
          <a:p>
            <a:r>
              <a:rPr lang="en-US" sz="1800" dirty="0">
                <a:solidFill>
                  <a:srgbClr val="000000"/>
                </a:solidFill>
                <a:effectLst/>
              </a:rPr>
              <a:t>BMD exams may need to be delayed and standard pretreatment lab work for IV bisphosphates or denosumab may be skipped if results in prior year were normal</a:t>
            </a:r>
          </a:p>
          <a:p>
            <a:r>
              <a:rPr lang="en-US" sz="1800" dirty="0">
                <a:solidFill>
                  <a:srgbClr val="000000"/>
                </a:solidFill>
                <a:effectLst/>
              </a:rPr>
              <a:t>Alternative methods of delivering parenteral medications for osteoporosis may be considered or temporarily delaying denosumab, teriparatide, abaloparatide, or romosozumab may be considered in patients who are unable to receive prescribed therapy</a:t>
            </a:r>
            <a:endParaRPr lang="en-US" sz="1800" dirty="0">
              <a:solidFill>
                <a:srgbClr val="000000"/>
              </a:solidFill>
            </a:endParaRPr>
          </a:p>
          <a:p>
            <a:r>
              <a:rPr lang="en-US" sz="1800" dirty="0">
                <a:solidFill>
                  <a:srgbClr val="000000"/>
                </a:solidFill>
                <a:effectLst/>
              </a:rPr>
              <a:t>Patients may need to temporarily transition to oral bisphosphonates if denosumab dose is delayed by ≥ 1 month or if teriparatide, abaloparatide, or romosozumab dose is delayed by &gt; 2-3 months</a:t>
            </a:r>
            <a:endParaRPr lang="en-US" sz="1800" dirty="0">
              <a:solidFill>
                <a:srgbClr val="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xmlns="" id="{938418EF-4730-4B72-A3A0-FB50F545493F}"/>
              </a:ext>
            </a:extLst>
          </p:cNvPr>
          <p:cNvSpPr>
            <a:spLocks noGrp="1"/>
          </p:cNvSpPr>
          <p:nvPr>
            <p:ph type="sldNum" sz="quarter" idx="4"/>
          </p:nvPr>
        </p:nvSpPr>
        <p:spPr/>
        <p:txBody>
          <a:bodyPr/>
          <a:lstStyle/>
          <a:p>
            <a:fld id="{FF445594-FFE8-4E90-934C-EFF530110A38}" type="slidenum">
              <a:rPr lang="en-US" smtClean="0">
                <a:uFillTx/>
              </a:rPr>
              <a:pPr/>
              <a:t>60</a:t>
            </a:fld>
            <a:endParaRPr lang="en-US" dirty="0">
              <a:uFillTx/>
            </a:endParaRPr>
          </a:p>
        </p:txBody>
      </p:sp>
      <p:sp>
        <p:nvSpPr>
          <p:cNvPr id="5" name="Footer Placeholder 4">
            <a:extLst>
              <a:ext uri="{FF2B5EF4-FFF2-40B4-BE49-F238E27FC236}">
                <a16:creationId xmlns:a16="http://schemas.microsoft.com/office/drawing/2014/main" xmlns="" id="{9B013641-A8B3-4E66-B652-1D9EA06EA330}"/>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823583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1520906" y="1815908"/>
            <a:ext cx="7630837" cy="2457450"/>
          </a:xfrm>
        </p:spPr>
        <p:txBody>
          <a:bodyPr/>
          <a:lstStyle/>
          <a:p>
            <a:r>
              <a:rPr dirty="0">
                <a:uFillTx/>
              </a:rPr>
              <a:t>Colony Stimulating Factors</a:t>
            </a:r>
          </a:p>
        </p:txBody>
      </p:sp>
    </p:spTree>
    <p:extLst>
      <p:ext uri="{BB962C8B-B14F-4D97-AF65-F5344CB8AC3E}">
        <p14:creationId xmlns:p14="http://schemas.microsoft.com/office/powerpoint/2010/main" val="3179549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95521" y="206251"/>
            <a:ext cx="11074400" cy="1219200"/>
          </a:xfrm>
        </p:spPr>
        <p:txBody>
          <a:bodyPr/>
          <a:lstStyle/>
          <a:p>
            <a:r>
              <a:rPr sz="4000" b="0" i="0" u="none" strike="noStrike" baseline="0" dirty="0">
                <a:solidFill>
                  <a:srgbClr val="318DCC"/>
                </a:solidFill>
                <a:uFillTx/>
                <a:latin typeface="Tahoma" charset="0"/>
              </a:rPr>
              <a:t>Colony Stimulating Factors</a:t>
            </a:r>
            <a:endParaRPr sz="4000" dirty="0">
              <a:uFillTx/>
              <a:latin typeface="Tahoma" charset="0"/>
            </a:endParaRPr>
          </a:p>
        </p:txBody>
      </p:sp>
      <p:graphicFrame>
        <p:nvGraphicFramePr>
          <p:cNvPr id="4" name="Table 3">
            <a:extLst>
              <a:ext uri="{FF2B5EF4-FFF2-40B4-BE49-F238E27FC236}">
                <a16:creationId xmlns:a16="http://schemas.microsoft.com/office/drawing/2014/main" xmlns="" id="{1B763AC0-4DC0-4E3B-B413-BE2026B4E02B}"/>
              </a:ext>
            </a:extLst>
          </p:cNvPr>
          <p:cNvGraphicFramePr>
            <a:graphicFrameLocks noGrp="1"/>
          </p:cNvGraphicFramePr>
          <p:nvPr>
            <p:extLst>
              <p:ext uri="{D42A27DB-BD31-4B8C-83A1-F6EECF244321}">
                <p14:modId xmlns:p14="http://schemas.microsoft.com/office/powerpoint/2010/main" val="2768705168"/>
              </p:ext>
            </p:extLst>
          </p:nvPr>
        </p:nvGraphicFramePr>
        <p:xfrm>
          <a:off x="477078" y="1524000"/>
          <a:ext cx="11192843" cy="4362064"/>
        </p:xfrm>
        <a:graphic>
          <a:graphicData uri="http://schemas.openxmlformats.org/drawingml/2006/table">
            <a:tbl>
              <a:tblPr firstRow="1" bandRow="1" bandCol="1">
                <a:tableStyleId>{5C22544A-7EE6-4342-B048-85BDC9FD1C3A}</a:tableStyleId>
              </a:tblPr>
              <a:tblGrid>
                <a:gridCol w="1305488">
                  <a:extLst>
                    <a:ext uri="{9D8B030D-6E8A-4147-A177-3AD203B41FA5}">
                      <a16:colId xmlns:a16="http://schemas.microsoft.com/office/drawing/2014/main" xmlns="" val="1779895914"/>
                    </a:ext>
                  </a:extLst>
                </a:gridCol>
                <a:gridCol w="1140028">
                  <a:extLst>
                    <a:ext uri="{9D8B030D-6E8A-4147-A177-3AD203B41FA5}">
                      <a16:colId xmlns:a16="http://schemas.microsoft.com/office/drawing/2014/main" xmlns="" val="857353829"/>
                    </a:ext>
                  </a:extLst>
                </a:gridCol>
                <a:gridCol w="1353781">
                  <a:extLst>
                    <a:ext uri="{9D8B030D-6E8A-4147-A177-3AD203B41FA5}">
                      <a16:colId xmlns:a16="http://schemas.microsoft.com/office/drawing/2014/main" xmlns="" val="4013727388"/>
                    </a:ext>
                  </a:extLst>
                </a:gridCol>
                <a:gridCol w="1923794">
                  <a:extLst>
                    <a:ext uri="{9D8B030D-6E8A-4147-A177-3AD203B41FA5}">
                      <a16:colId xmlns:a16="http://schemas.microsoft.com/office/drawing/2014/main" xmlns="" val="7536084"/>
                    </a:ext>
                  </a:extLst>
                </a:gridCol>
                <a:gridCol w="997523">
                  <a:extLst>
                    <a:ext uri="{9D8B030D-6E8A-4147-A177-3AD203B41FA5}">
                      <a16:colId xmlns:a16="http://schemas.microsoft.com/office/drawing/2014/main" xmlns="" val="847141417"/>
                    </a:ext>
                  </a:extLst>
                </a:gridCol>
                <a:gridCol w="997523">
                  <a:extLst>
                    <a:ext uri="{9D8B030D-6E8A-4147-A177-3AD203B41FA5}">
                      <a16:colId xmlns:a16="http://schemas.microsoft.com/office/drawing/2014/main" xmlns="" val="3736580410"/>
                    </a:ext>
                  </a:extLst>
                </a:gridCol>
                <a:gridCol w="1980795">
                  <a:extLst>
                    <a:ext uri="{9D8B030D-6E8A-4147-A177-3AD203B41FA5}">
                      <a16:colId xmlns:a16="http://schemas.microsoft.com/office/drawing/2014/main" xmlns="" val="2144201964"/>
                    </a:ext>
                  </a:extLst>
                </a:gridCol>
                <a:gridCol w="1493911">
                  <a:extLst>
                    <a:ext uri="{9D8B030D-6E8A-4147-A177-3AD203B41FA5}">
                      <a16:colId xmlns:a16="http://schemas.microsoft.com/office/drawing/2014/main" xmlns="" val="2686518079"/>
                    </a:ext>
                  </a:extLst>
                </a:gridCol>
              </a:tblGrid>
              <a:tr h="1990725">
                <a:tc>
                  <a:txBody>
                    <a:bodyPr/>
                    <a:lstStyle/>
                    <a:p>
                      <a:pPr marL="0" marR="0" algn="ctr">
                        <a:spcBef>
                          <a:spcPts val="200"/>
                        </a:spcBef>
                        <a:spcAft>
                          <a:spcPts val="200"/>
                        </a:spcAft>
                      </a:pPr>
                      <a:r>
                        <a:rPr lang="en-US" sz="1400" dirty="0">
                          <a:solidFill>
                            <a:srgbClr val="000000"/>
                          </a:solidFill>
                          <a:effectLst/>
                        </a:rPr>
                        <a:t>Drug</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solidFill>
                            <a:srgbClr val="000000"/>
                          </a:solidFill>
                          <a:effectLst/>
                        </a:rPr>
                        <a:t>Manufacturer</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solidFill>
                            <a:srgbClr val="000000"/>
                          </a:solidFill>
                          <a:effectLst/>
                        </a:rPr>
                        <a:t>Cancer patients receiving myelosuppressive chemotherapy </a:t>
                      </a:r>
                    </a:p>
                    <a:p>
                      <a:pPr marL="0" marR="0" algn="ctr">
                        <a:spcBef>
                          <a:spcPts val="200"/>
                        </a:spcBef>
                        <a:spcAft>
                          <a:spcPts val="200"/>
                        </a:spcAft>
                      </a:pPr>
                      <a:r>
                        <a:rPr lang="en-US" sz="1400" dirty="0">
                          <a:solidFill>
                            <a:srgbClr val="000000"/>
                          </a:solidFill>
                          <a:effectLst/>
                        </a:rPr>
                        <a:t>(To reduce incidence of infection (febrile neutropenia)</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solidFill>
                            <a:srgbClr val="000000"/>
                          </a:solidFill>
                          <a:effectLst/>
                        </a:rPr>
                        <a:t>Acute Myeloid Leukemia (AML) patients receiving chemotherapy</a:t>
                      </a:r>
                    </a:p>
                    <a:p>
                      <a:pPr marL="0" marR="0" algn="ctr">
                        <a:spcBef>
                          <a:spcPts val="200"/>
                        </a:spcBef>
                        <a:spcAft>
                          <a:spcPts val="200"/>
                        </a:spcAft>
                      </a:pPr>
                      <a:r>
                        <a:rPr lang="en-US" sz="1400" dirty="0">
                          <a:solidFill>
                            <a:srgbClr val="000000"/>
                          </a:solidFill>
                          <a:effectLst/>
                        </a:rPr>
                        <a:t>(Following induction or consolidation chemotherapy to reduce time to neutrophil recovery and the duration of fever in adults)</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solidFill>
                            <a:srgbClr val="000000"/>
                          </a:solidFill>
                          <a:effectLst/>
                        </a:rPr>
                        <a:t>Bone Marrow Transplant </a:t>
                      </a:r>
                    </a:p>
                    <a:p>
                      <a:pPr marL="0" marR="0" algn="ctr">
                        <a:spcBef>
                          <a:spcPts val="200"/>
                        </a:spcBef>
                        <a:spcAft>
                          <a:spcPts val="200"/>
                        </a:spcAft>
                      </a:pPr>
                      <a:r>
                        <a:rPr lang="en-US" sz="1400" dirty="0">
                          <a:solidFill>
                            <a:srgbClr val="000000"/>
                          </a:solidFill>
                          <a:effectLst/>
                        </a:rPr>
                        <a:t>(BMT)</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solidFill>
                            <a:srgbClr val="000000"/>
                          </a:solidFill>
                          <a:effectLst/>
                        </a:rPr>
                        <a:t>Peripheral Blood Progenitor Cell Collection and Therapy</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solidFill>
                            <a:srgbClr val="000000"/>
                          </a:solidFill>
                          <a:effectLst/>
                        </a:rPr>
                        <a:t>Severe Chronic Neutropenia</a:t>
                      </a:r>
                    </a:p>
                    <a:p>
                      <a:pPr marL="0" marR="0" algn="ctr">
                        <a:spcBef>
                          <a:spcPts val="200"/>
                        </a:spcBef>
                        <a:spcAft>
                          <a:spcPts val="200"/>
                        </a:spcAft>
                      </a:pPr>
                      <a:r>
                        <a:rPr lang="en-US" sz="1400" dirty="0">
                          <a:solidFill>
                            <a:srgbClr val="000000"/>
                          </a:solidFill>
                          <a:effectLst/>
                        </a:rPr>
                        <a:t>(To reduce the incidence and duration of neutropenia in symptomatic patients with congenital neutropenia, cyclic neutropenia, or idiopathic neutropenia)</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400" dirty="0">
                          <a:solidFill>
                            <a:srgbClr val="000000"/>
                          </a:solidFill>
                          <a:effectLst/>
                        </a:rPr>
                        <a:t>Hematopoietic Syndrome of Acute Radiation Syndrome</a:t>
                      </a:r>
                    </a:p>
                    <a:p>
                      <a:pPr marL="0" marR="0" algn="ctr">
                        <a:spcBef>
                          <a:spcPts val="200"/>
                        </a:spcBef>
                        <a:spcAft>
                          <a:spcPts val="200"/>
                        </a:spcAft>
                      </a:pPr>
                      <a:r>
                        <a:rPr lang="en-US" sz="1400" dirty="0">
                          <a:solidFill>
                            <a:srgbClr val="000000"/>
                          </a:solidFill>
                          <a:effectLst/>
                        </a:rPr>
                        <a:t>(To Increase survival in patients acutely exposed to myelosuppressive doses of radiation)</a:t>
                      </a:r>
                      <a:endParaRPr lang="en-US"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extLst>
                  <a:ext uri="{0D108BD9-81ED-4DB2-BD59-A6C34878D82A}">
                    <a16:rowId xmlns:a16="http://schemas.microsoft.com/office/drawing/2014/main" xmlns="" val="2773924611"/>
                  </a:ext>
                </a:extLst>
              </a:tr>
              <a:tr h="459571">
                <a:tc>
                  <a:txBody>
                    <a:bodyPr/>
                    <a:lstStyle/>
                    <a:p>
                      <a:pPr marL="0" marR="0">
                        <a:spcBef>
                          <a:spcPts val="200"/>
                        </a:spcBef>
                        <a:spcAft>
                          <a:spcPts val="200"/>
                        </a:spcAft>
                      </a:pPr>
                      <a:r>
                        <a:rPr lang="en-US" sz="1600" dirty="0">
                          <a:solidFill>
                            <a:srgbClr val="000000"/>
                          </a:solidFill>
                          <a:effectLst/>
                        </a:rPr>
                        <a:t>filgrastim (Neupogen®)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Amgen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r>
                        <a:rPr lang="en-US" sz="1600" baseline="30000" dirty="0">
                          <a:solidFill>
                            <a:srgbClr val="000000"/>
                          </a:solidFill>
                          <a:effectLst/>
                        </a:rPr>
                        <a:t>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extLst>
                  <a:ext uri="{0D108BD9-81ED-4DB2-BD59-A6C34878D82A}">
                    <a16:rowId xmlns:a16="http://schemas.microsoft.com/office/drawing/2014/main" xmlns="" val="1288168084"/>
                  </a:ext>
                </a:extLst>
              </a:tr>
              <a:tr h="663824">
                <a:tc>
                  <a:txBody>
                    <a:bodyPr/>
                    <a:lstStyle/>
                    <a:p>
                      <a:pPr marL="0" marR="0">
                        <a:spcBef>
                          <a:spcPts val="200"/>
                        </a:spcBef>
                        <a:spcAft>
                          <a:spcPts val="200"/>
                        </a:spcAft>
                      </a:pPr>
                      <a:r>
                        <a:rPr lang="en-US" sz="1600" dirty="0">
                          <a:solidFill>
                            <a:srgbClr val="000000"/>
                          </a:solidFill>
                          <a:effectLst/>
                        </a:rPr>
                        <a:t>filgrastim-aafi</a:t>
                      </a:r>
                    </a:p>
                    <a:p>
                      <a:pPr marL="0" marR="0">
                        <a:spcBef>
                          <a:spcPts val="200"/>
                        </a:spcBef>
                        <a:spcAft>
                          <a:spcPts val="200"/>
                        </a:spcAft>
                      </a:pPr>
                      <a:r>
                        <a:rPr lang="en-US" sz="1600" dirty="0">
                          <a:solidFill>
                            <a:srgbClr val="000000"/>
                          </a:solidFill>
                          <a:effectLst/>
                        </a:rPr>
                        <a:t>(Nivestym™)*</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Pfizer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r>
                        <a:rPr lang="en-US" sz="1600" baseline="30000" dirty="0">
                          <a:solidFill>
                            <a:srgbClr val="000000"/>
                          </a:solidFill>
                          <a:effectLst/>
                        </a:rPr>
                        <a:t>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extLst>
                  <a:ext uri="{0D108BD9-81ED-4DB2-BD59-A6C34878D82A}">
                    <a16:rowId xmlns:a16="http://schemas.microsoft.com/office/drawing/2014/main" xmlns="" val="320370282"/>
                  </a:ext>
                </a:extLst>
              </a:tr>
              <a:tr h="459571">
                <a:tc>
                  <a:txBody>
                    <a:bodyPr/>
                    <a:lstStyle/>
                    <a:p>
                      <a:pPr marL="0" marR="0">
                        <a:spcBef>
                          <a:spcPts val="200"/>
                        </a:spcBef>
                        <a:spcAft>
                          <a:spcPts val="200"/>
                        </a:spcAft>
                      </a:pPr>
                      <a:r>
                        <a:rPr lang="en-US" sz="1600" dirty="0">
                          <a:solidFill>
                            <a:srgbClr val="000000"/>
                          </a:solidFill>
                          <a:effectLst/>
                        </a:rPr>
                        <a:t>filgrastim-sndz (Zarxio®)*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Sandoz</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r>
                        <a:rPr lang="en-US" sz="1600" baseline="30000" dirty="0">
                          <a:solidFill>
                            <a:srgbClr val="000000"/>
                          </a:solidFill>
                          <a:effectLst/>
                        </a:rPr>
                        <a:t>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tc>
                <a:extLst>
                  <a:ext uri="{0D108BD9-81ED-4DB2-BD59-A6C34878D82A}">
                    <a16:rowId xmlns:a16="http://schemas.microsoft.com/office/drawing/2014/main" xmlns="" val="1225325878"/>
                  </a:ext>
                </a:extLst>
              </a:tr>
              <a:tr h="459571">
                <a:tc>
                  <a:txBody>
                    <a:bodyPr/>
                    <a:lstStyle/>
                    <a:p>
                      <a:pPr marL="0" marR="0">
                        <a:spcBef>
                          <a:spcPts val="200"/>
                        </a:spcBef>
                        <a:spcAft>
                          <a:spcPts val="200"/>
                        </a:spcAft>
                      </a:pPr>
                      <a:r>
                        <a:rPr lang="en-US" sz="1600" dirty="0">
                          <a:solidFill>
                            <a:srgbClr val="000000"/>
                          </a:solidFill>
                          <a:effectLst/>
                        </a:rPr>
                        <a:t>pegfilgrastim (Neulasta®)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Amgen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X</a:t>
                      </a:r>
                    </a:p>
                    <a:p>
                      <a:pPr marL="0" marR="0" algn="ctr">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t>
                      </a:r>
                    </a:p>
                    <a:p>
                      <a:pPr marL="0" marR="0" algn="ctr">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t>
                      </a:r>
                    </a:p>
                    <a:p>
                      <a:pPr marL="0" marR="0" algn="ctr">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t>
                      </a:r>
                    </a:p>
                    <a:p>
                      <a:pPr marL="0" marR="0" algn="ctr">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tc>
                  <a:txBody>
                    <a:bodyPr/>
                    <a:lstStyle/>
                    <a:p>
                      <a:pPr marL="0" marR="0" algn="ctr">
                        <a:spcBef>
                          <a:spcPts val="200"/>
                        </a:spcBef>
                        <a:spcAft>
                          <a:spcPts val="200"/>
                        </a:spcAft>
                      </a:pPr>
                      <a:r>
                        <a:rPr lang="en-US" sz="1600" dirty="0">
                          <a:solidFill>
                            <a:srgbClr val="000000"/>
                          </a:solidFill>
                          <a:effectLst/>
                        </a:rPr>
                        <a:t>X</a:t>
                      </a:r>
                    </a:p>
                    <a:p>
                      <a:pPr marL="0" marR="0" algn="ctr">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tc>
                <a:extLst>
                  <a:ext uri="{0D108BD9-81ED-4DB2-BD59-A6C34878D82A}">
                    <a16:rowId xmlns:a16="http://schemas.microsoft.com/office/drawing/2014/main" xmlns="" val="4151900944"/>
                  </a:ext>
                </a:extLst>
              </a:tr>
            </a:tbl>
          </a:graphicData>
        </a:graphic>
      </p:graphicFrame>
    </p:spTree>
    <p:extLst>
      <p:ext uri="{BB962C8B-B14F-4D97-AF65-F5344CB8AC3E}">
        <p14:creationId xmlns:p14="http://schemas.microsoft.com/office/powerpoint/2010/main" val="1643533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3623A45-7870-4EBB-90B9-508DAF62F4A3}"/>
              </a:ext>
            </a:extLst>
          </p:cNvPr>
          <p:cNvSpPr>
            <a:spLocks noGrp="1"/>
          </p:cNvSpPr>
          <p:nvPr>
            <p:ph type="sldNum" sz="quarter" idx="4"/>
          </p:nvPr>
        </p:nvSpPr>
        <p:spPr/>
        <p:txBody>
          <a:bodyPr/>
          <a:lstStyle/>
          <a:p>
            <a:fld id="{FF445594-FFE8-4E90-934C-EFF530110A38}" type="slidenum">
              <a:rPr lang="en-US" smtClean="0">
                <a:uFillTx/>
              </a:rPr>
              <a:pPr/>
              <a:t>63</a:t>
            </a:fld>
            <a:endParaRPr lang="en-US" dirty="0">
              <a:uFillTx/>
            </a:endParaRPr>
          </a:p>
        </p:txBody>
      </p:sp>
      <p:sp>
        <p:nvSpPr>
          <p:cNvPr id="3" name="Title 2">
            <a:extLst>
              <a:ext uri="{FF2B5EF4-FFF2-40B4-BE49-F238E27FC236}">
                <a16:creationId xmlns:a16="http://schemas.microsoft.com/office/drawing/2014/main" xmlns="" id="{00F1F484-FA6C-4E5C-951A-6D7C9521D3FF}"/>
              </a:ext>
            </a:extLst>
          </p:cNvPr>
          <p:cNvSpPr>
            <a:spLocks noGrp="1"/>
          </p:cNvSpPr>
          <p:nvPr>
            <p:ph type="title"/>
          </p:nvPr>
        </p:nvSpPr>
        <p:spPr>
          <a:xfrm>
            <a:off x="609600" y="304800"/>
            <a:ext cx="11074400" cy="962297"/>
          </a:xfrm>
        </p:spPr>
        <p:txBody>
          <a:bodyPr/>
          <a:lstStyle/>
          <a:p>
            <a:r>
              <a:rPr lang="en-US" sz="4000" b="0" i="0" u="none" strike="noStrike" baseline="0" dirty="0">
                <a:solidFill>
                  <a:srgbClr val="318DCC"/>
                </a:solidFill>
                <a:uFillTx/>
                <a:latin typeface="Tahoma" charset="0"/>
              </a:rPr>
              <a:t>Colony Stimulating Factors</a:t>
            </a:r>
            <a:endParaRPr lang="en-US" dirty="0"/>
          </a:p>
        </p:txBody>
      </p:sp>
      <p:sp>
        <p:nvSpPr>
          <p:cNvPr id="4" name="Footer Placeholder 3">
            <a:extLst>
              <a:ext uri="{FF2B5EF4-FFF2-40B4-BE49-F238E27FC236}">
                <a16:creationId xmlns:a16="http://schemas.microsoft.com/office/drawing/2014/main" xmlns="" id="{E7E63449-D20C-4956-811B-9906F62596D2}"/>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138DC7DC-E960-4958-8944-276D256D64A3}"/>
              </a:ext>
            </a:extLst>
          </p:cNvPr>
          <p:cNvGraphicFramePr>
            <a:graphicFrameLocks noGrp="1"/>
          </p:cNvGraphicFramePr>
          <p:nvPr>
            <p:extLst>
              <p:ext uri="{D42A27DB-BD31-4B8C-83A1-F6EECF244321}">
                <p14:modId xmlns:p14="http://schemas.microsoft.com/office/powerpoint/2010/main" val="2329355670"/>
              </p:ext>
            </p:extLst>
          </p:nvPr>
        </p:nvGraphicFramePr>
        <p:xfrm>
          <a:off x="508001" y="1523999"/>
          <a:ext cx="11277600" cy="4585273"/>
        </p:xfrm>
        <a:graphic>
          <a:graphicData uri="http://schemas.openxmlformats.org/drawingml/2006/table">
            <a:tbl>
              <a:tblPr firstRow="1" bandRow="1" bandCol="1">
                <a:tableStyleId>{5C22544A-7EE6-4342-B048-85BDC9FD1C3A}</a:tableStyleId>
              </a:tblPr>
              <a:tblGrid>
                <a:gridCol w="1389591">
                  <a:extLst>
                    <a:ext uri="{9D8B030D-6E8A-4147-A177-3AD203B41FA5}">
                      <a16:colId xmlns:a16="http://schemas.microsoft.com/office/drawing/2014/main" xmlns="" val="186665804"/>
                    </a:ext>
                  </a:extLst>
                </a:gridCol>
                <a:gridCol w="1213470">
                  <a:extLst>
                    <a:ext uri="{9D8B030D-6E8A-4147-A177-3AD203B41FA5}">
                      <a16:colId xmlns:a16="http://schemas.microsoft.com/office/drawing/2014/main" xmlns="" val="1342234030"/>
                    </a:ext>
                  </a:extLst>
                </a:gridCol>
                <a:gridCol w="1440995">
                  <a:extLst>
                    <a:ext uri="{9D8B030D-6E8A-4147-A177-3AD203B41FA5}">
                      <a16:colId xmlns:a16="http://schemas.microsoft.com/office/drawing/2014/main" xmlns="" val="2726349217"/>
                    </a:ext>
                  </a:extLst>
                </a:gridCol>
                <a:gridCol w="2047729">
                  <a:extLst>
                    <a:ext uri="{9D8B030D-6E8A-4147-A177-3AD203B41FA5}">
                      <a16:colId xmlns:a16="http://schemas.microsoft.com/office/drawing/2014/main" xmlns="" val="1402073852"/>
                    </a:ext>
                  </a:extLst>
                </a:gridCol>
                <a:gridCol w="1061786">
                  <a:extLst>
                    <a:ext uri="{9D8B030D-6E8A-4147-A177-3AD203B41FA5}">
                      <a16:colId xmlns:a16="http://schemas.microsoft.com/office/drawing/2014/main" xmlns="" val="97814944"/>
                    </a:ext>
                  </a:extLst>
                </a:gridCol>
                <a:gridCol w="1061786">
                  <a:extLst>
                    <a:ext uri="{9D8B030D-6E8A-4147-A177-3AD203B41FA5}">
                      <a16:colId xmlns:a16="http://schemas.microsoft.com/office/drawing/2014/main" xmlns="" val="3151674947"/>
                    </a:ext>
                  </a:extLst>
                </a:gridCol>
                <a:gridCol w="2108402">
                  <a:extLst>
                    <a:ext uri="{9D8B030D-6E8A-4147-A177-3AD203B41FA5}">
                      <a16:colId xmlns:a16="http://schemas.microsoft.com/office/drawing/2014/main" xmlns="" val="3108469301"/>
                    </a:ext>
                  </a:extLst>
                </a:gridCol>
                <a:gridCol w="953841">
                  <a:extLst>
                    <a:ext uri="{9D8B030D-6E8A-4147-A177-3AD203B41FA5}">
                      <a16:colId xmlns:a16="http://schemas.microsoft.com/office/drawing/2014/main" xmlns="" val="3416326239"/>
                    </a:ext>
                  </a:extLst>
                </a:gridCol>
              </a:tblGrid>
              <a:tr h="861753">
                <a:tc>
                  <a:txBody>
                    <a:bodyPr/>
                    <a:lstStyle/>
                    <a:p>
                      <a:pPr marL="0" marR="0">
                        <a:spcBef>
                          <a:spcPts val="100"/>
                        </a:spcBef>
                        <a:spcAft>
                          <a:spcPts val="100"/>
                        </a:spcAft>
                      </a:pPr>
                      <a:r>
                        <a:rPr lang="en-US" sz="1800" b="0" dirty="0">
                          <a:solidFill>
                            <a:srgbClr val="000000"/>
                          </a:solidFill>
                          <a:effectLst/>
                          <a:highlight>
                            <a:srgbClr val="00FFFF"/>
                          </a:highlight>
                        </a:rPr>
                        <a:t>pegfilgrastim-apgf</a:t>
                      </a:r>
                    </a:p>
                    <a:p>
                      <a:pPr marL="0" marR="0">
                        <a:spcBef>
                          <a:spcPts val="100"/>
                        </a:spcBef>
                        <a:spcAft>
                          <a:spcPts val="100"/>
                        </a:spcAft>
                      </a:pPr>
                      <a:r>
                        <a:rPr lang="en-US" sz="1800" b="0" dirty="0">
                          <a:solidFill>
                            <a:srgbClr val="000000"/>
                          </a:solidFill>
                          <a:effectLst/>
                          <a:highlight>
                            <a:srgbClr val="00FFFF"/>
                          </a:highlight>
                        </a:rPr>
                        <a:t>(Nyvepria™)</a:t>
                      </a:r>
                      <a:endParaRPr lang="en-US" sz="18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tx2">
                        <a:lumMod val="20000"/>
                        <a:lumOff val="80000"/>
                      </a:schemeClr>
                    </a:solidFill>
                  </a:tcPr>
                </a:tc>
                <a:tc>
                  <a:txBody>
                    <a:bodyPr/>
                    <a:lstStyle/>
                    <a:p>
                      <a:pPr marL="0" marR="0" algn="ctr">
                        <a:spcBef>
                          <a:spcPts val="100"/>
                        </a:spcBef>
                        <a:spcAft>
                          <a:spcPts val="100"/>
                        </a:spcAft>
                      </a:pPr>
                      <a:r>
                        <a:rPr lang="en-US" sz="1800" b="0" dirty="0">
                          <a:solidFill>
                            <a:srgbClr val="000000"/>
                          </a:solidFill>
                          <a:effectLst/>
                          <a:highlight>
                            <a:srgbClr val="00FFFF"/>
                          </a:highlight>
                        </a:rPr>
                        <a:t>Pfizer</a:t>
                      </a:r>
                      <a:endParaRPr lang="en-US" sz="18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tx2">
                        <a:lumMod val="20000"/>
                        <a:lumOff val="80000"/>
                      </a:schemeClr>
                    </a:solidFill>
                  </a:tcPr>
                </a:tc>
                <a:tc>
                  <a:txBody>
                    <a:bodyPr/>
                    <a:lstStyle/>
                    <a:p>
                      <a:pPr marL="0" marR="0" algn="ctr">
                        <a:spcBef>
                          <a:spcPts val="100"/>
                        </a:spcBef>
                        <a:spcAft>
                          <a:spcPts val="100"/>
                        </a:spcAft>
                      </a:pPr>
                      <a:r>
                        <a:rPr lang="en-US" sz="1800" b="0" dirty="0">
                          <a:solidFill>
                            <a:srgbClr val="000000"/>
                          </a:solidFill>
                          <a:effectLst/>
                          <a:highlight>
                            <a:srgbClr val="00FFFF"/>
                          </a:highlight>
                        </a:rPr>
                        <a:t>X</a:t>
                      </a:r>
                      <a:endParaRPr lang="en-US" sz="18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tx2">
                        <a:lumMod val="20000"/>
                        <a:lumOff val="80000"/>
                      </a:schemeClr>
                    </a:solidFill>
                  </a:tcPr>
                </a:tc>
                <a:tc>
                  <a:txBody>
                    <a:bodyPr/>
                    <a:lstStyle/>
                    <a:p>
                      <a:pPr marL="0" marR="0" algn="ctr">
                        <a:spcBef>
                          <a:spcPts val="100"/>
                        </a:spcBef>
                        <a:spcAft>
                          <a:spcPts val="100"/>
                        </a:spcAft>
                      </a:pPr>
                      <a:r>
                        <a:rPr lang="en-US" sz="1800" b="0" dirty="0">
                          <a:solidFill>
                            <a:srgbClr val="000000"/>
                          </a:solidFill>
                          <a:effectLst/>
                          <a:highlight>
                            <a:srgbClr val="00FFFF"/>
                          </a:highlight>
                        </a:rPr>
                        <a:t>--</a:t>
                      </a:r>
                    </a:p>
                    <a:p>
                      <a:pPr marL="0" marR="0" algn="ctr">
                        <a:spcBef>
                          <a:spcPts val="100"/>
                        </a:spcBef>
                        <a:spcAft>
                          <a:spcPts val="100"/>
                        </a:spcAft>
                      </a:pPr>
                      <a:r>
                        <a:rPr lang="en-US" sz="1800" b="0" dirty="0">
                          <a:solidFill>
                            <a:srgbClr val="000000"/>
                          </a:solidFill>
                          <a:effectLst/>
                          <a:highlight>
                            <a:srgbClr val="00FFFF"/>
                          </a:highlight>
                        </a:rPr>
                        <a:t> </a:t>
                      </a:r>
                      <a:endParaRPr lang="en-US" sz="18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tx2">
                        <a:lumMod val="20000"/>
                        <a:lumOff val="80000"/>
                      </a:schemeClr>
                    </a:solidFill>
                  </a:tcPr>
                </a:tc>
                <a:tc>
                  <a:txBody>
                    <a:bodyPr/>
                    <a:lstStyle/>
                    <a:p>
                      <a:pPr marL="0" marR="0" algn="ctr">
                        <a:spcBef>
                          <a:spcPts val="100"/>
                        </a:spcBef>
                        <a:spcAft>
                          <a:spcPts val="100"/>
                        </a:spcAft>
                      </a:pPr>
                      <a:r>
                        <a:rPr lang="en-US" sz="1800" b="0" dirty="0">
                          <a:solidFill>
                            <a:srgbClr val="000000"/>
                          </a:solidFill>
                          <a:effectLst/>
                          <a:highlight>
                            <a:srgbClr val="00FFFF"/>
                          </a:highlight>
                        </a:rPr>
                        <a:t>--</a:t>
                      </a:r>
                    </a:p>
                    <a:p>
                      <a:pPr marL="0" marR="0" algn="ctr">
                        <a:spcBef>
                          <a:spcPts val="100"/>
                        </a:spcBef>
                        <a:spcAft>
                          <a:spcPts val="100"/>
                        </a:spcAft>
                      </a:pPr>
                      <a:r>
                        <a:rPr lang="en-US" sz="1800" b="0" dirty="0">
                          <a:solidFill>
                            <a:srgbClr val="000000"/>
                          </a:solidFill>
                          <a:effectLst/>
                          <a:highlight>
                            <a:srgbClr val="00FFFF"/>
                          </a:highlight>
                        </a:rPr>
                        <a:t> </a:t>
                      </a:r>
                      <a:endParaRPr lang="en-US" sz="18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tx2">
                        <a:lumMod val="20000"/>
                        <a:lumOff val="80000"/>
                      </a:schemeClr>
                    </a:solidFill>
                  </a:tcPr>
                </a:tc>
                <a:tc>
                  <a:txBody>
                    <a:bodyPr/>
                    <a:lstStyle/>
                    <a:p>
                      <a:pPr marL="0" marR="0" algn="ctr">
                        <a:spcBef>
                          <a:spcPts val="100"/>
                        </a:spcBef>
                        <a:spcAft>
                          <a:spcPts val="100"/>
                        </a:spcAft>
                      </a:pPr>
                      <a:r>
                        <a:rPr lang="en-US" sz="1800" b="0" dirty="0">
                          <a:solidFill>
                            <a:srgbClr val="000000"/>
                          </a:solidFill>
                          <a:effectLst/>
                          <a:highlight>
                            <a:srgbClr val="00FFFF"/>
                          </a:highlight>
                        </a:rPr>
                        <a:t>--</a:t>
                      </a:r>
                    </a:p>
                    <a:p>
                      <a:pPr marL="0" marR="0" algn="ctr">
                        <a:spcBef>
                          <a:spcPts val="100"/>
                        </a:spcBef>
                        <a:spcAft>
                          <a:spcPts val="100"/>
                        </a:spcAft>
                      </a:pPr>
                      <a:r>
                        <a:rPr lang="en-US" sz="1800" b="0" dirty="0">
                          <a:solidFill>
                            <a:srgbClr val="000000"/>
                          </a:solidFill>
                          <a:effectLst/>
                          <a:highlight>
                            <a:srgbClr val="00FFFF"/>
                          </a:highlight>
                        </a:rPr>
                        <a:t> </a:t>
                      </a:r>
                      <a:endParaRPr lang="en-US" sz="18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tx2">
                        <a:lumMod val="20000"/>
                        <a:lumOff val="80000"/>
                      </a:schemeClr>
                    </a:solidFill>
                  </a:tcPr>
                </a:tc>
                <a:tc>
                  <a:txBody>
                    <a:bodyPr/>
                    <a:lstStyle/>
                    <a:p>
                      <a:pPr marL="0" marR="0" algn="ctr">
                        <a:spcBef>
                          <a:spcPts val="100"/>
                        </a:spcBef>
                        <a:spcAft>
                          <a:spcPts val="100"/>
                        </a:spcAft>
                      </a:pPr>
                      <a:r>
                        <a:rPr lang="en-US" sz="1800" b="0" dirty="0">
                          <a:solidFill>
                            <a:srgbClr val="000000"/>
                          </a:solidFill>
                          <a:effectLst/>
                          <a:highlight>
                            <a:srgbClr val="00FFFF"/>
                          </a:highlight>
                        </a:rPr>
                        <a:t>--</a:t>
                      </a:r>
                      <a:endParaRPr lang="en-US" sz="18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tx2">
                        <a:lumMod val="20000"/>
                        <a:lumOff val="80000"/>
                      </a:schemeClr>
                    </a:solidFill>
                  </a:tcPr>
                </a:tc>
                <a:tc>
                  <a:txBody>
                    <a:bodyPr/>
                    <a:lstStyle/>
                    <a:p>
                      <a:pPr marL="0" marR="0" algn="ctr">
                        <a:spcBef>
                          <a:spcPts val="100"/>
                        </a:spcBef>
                        <a:spcAft>
                          <a:spcPts val="100"/>
                        </a:spcAft>
                      </a:pPr>
                      <a:r>
                        <a:rPr lang="en-US" sz="1000" b="0" dirty="0">
                          <a:solidFill>
                            <a:srgbClr val="000000"/>
                          </a:solidFill>
                          <a:effectLst/>
                          <a:highlight>
                            <a:srgbClr val="00FFFF"/>
                          </a:highlight>
                        </a:rPr>
                        <a:t>--</a:t>
                      </a:r>
                      <a:endParaRPr lang="en-US" sz="10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solidFill>
                      <a:schemeClr val="tx2">
                        <a:lumMod val="20000"/>
                        <a:lumOff val="80000"/>
                      </a:schemeClr>
                    </a:solidFill>
                  </a:tcPr>
                </a:tc>
                <a:extLst>
                  <a:ext uri="{0D108BD9-81ED-4DB2-BD59-A6C34878D82A}">
                    <a16:rowId xmlns:a16="http://schemas.microsoft.com/office/drawing/2014/main" xmlns="" val="1347036586"/>
                  </a:ext>
                </a:extLst>
              </a:tr>
              <a:tr h="861753">
                <a:tc>
                  <a:txBody>
                    <a:bodyPr/>
                    <a:lstStyle/>
                    <a:p>
                      <a:pPr marL="0" marR="0">
                        <a:spcBef>
                          <a:spcPts val="100"/>
                        </a:spcBef>
                        <a:spcAft>
                          <a:spcPts val="100"/>
                        </a:spcAft>
                      </a:pPr>
                      <a:r>
                        <a:rPr lang="en-US" sz="1800" b="0" dirty="0">
                          <a:solidFill>
                            <a:srgbClr val="000000"/>
                          </a:solidFill>
                          <a:effectLst/>
                        </a:rPr>
                        <a:t>pegfilgrastim-cbqv</a:t>
                      </a:r>
                    </a:p>
                    <a:p>
                      <a:pPr marL="0" marR="0">
                        <a:spcBef>
                          <a:spcPts val="100"/>
                        </a:spcBef>
                        <a:spcAft>
                          <a:spcPts val="100"/>
                        </a:spcAft>
                      </a:pPr>
                      <a:r>
                        <a:rPr lang="en-US" sz="1800" b="0" dirty="0">
                          <a:solidFill>
                            <a:srgbClr val="000000"/>
                          </a:solidFill>
                          <a:effectLst/>
                        </a:rPr>
                        <a:t>(Udenyca™)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Coherus</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X</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000" b="0" dirty="0">
                          <a:solidFill>
                            <a:srgbClr val="000000"/>
                          </a:solidFill>
                          <a:effectLst/>
                        </a:rPr>
                        <a:t>--</a:t>
                      </a:r>
                      <a:endPar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extLst>
                  <a:ext uri="{0D108BD9-81ED-4DB2-BD59-A6C34878D82A}">
                    <a16:rowId xmlns:a16="http://schemas.microsoft.com/office/drawing/2014/main" xmlns="" val="1497064964"/>
                  </a:ext>
                </a:extLst>
              </a:tr>
              <a:tr h="861753">
                <a:tc>
                  <a:txBody>
                    <a:bodyPr/>
                    <a:lstStyle/>
                    <a:p>
                      <a:pPr marL="0" marR="0">
                        <a:spcBef>
                          <a:spcPts val="100"/>
                        </a:spcBef>
                        <a:spcAft>
                          <a:spcPts val="100"/>
                        </a:spcAft>
                      </a:pPr>
                      <a:r>
                        <a:rPr lang="en-US" sz="1800" b="0" dirty="0">
                          <a:solidFill>
                            <a:srgbClr val="000000"/>
                          </a:solidFill>
                          <a:effectLst/>
                        </a:rPr>
                        <a:t>pegfilgrastim-jmdb</a:t>
                      </a:r>
                    </a:p>
                    <a:p>
                      <a:pPr marL="0" marR="0">
                        <a:spcBef>
                          <a:spcPts val="100"/>
                        </a:spcBef>
                        <a:spcAft>
                          <a:spcPts val="100"/>
                        </a:spcAft>
                      </a:pPr>
                      <a:r>
                        <a:rPr lang="en-US" sz="1800" b="0" dirty="0">
                          <a:solidFill>
                            <a:srgbClr val="000000"/>
                          </a:solidFill>
                          <a:effectLst/>
                        </a:rPr>
                        <a:t>(Fulphila™)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Mylan</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X</a:t>
                      </a:r>
                    </a:p>
                    <a:p>
                      <a:pPr marL="0" marR="0" algn="ctr">
                        <a:spcBef>
                          <a:spcPts val="100"/>
                        </a:spcBef>
                        <a:spcAft>
                          <a:spcPts val="100"/>
                        </a:spcAft>
                      </a:pPr>
                      <a:r>
                        <a:rPr lang="en-US" sz="1800" b="0" dirty="0">
                          <a:solidFill>
                            <a:srgbClr val="000000"/>
                          </a:solidFill>
                          <a:effectLst/>
                        </a:rPr>
                        <a:t>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000" b="0" dirty="0">
                          <a:solidFill>
                            <a:srgbClr val="000000"/>
                          </a:solidFill>
                          <a:effectLst/>
                        </a:rPr>
                        <a:t>--</a:t>
                      </a:r>
                      <a:endPar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extLst>
                  <a:ext uri="{0D108BD9-81ED-4DB2-BD59-A6C34878D82A}">
                    <a16:rowId xmlns:a16="http://schemas.microsoft.com/office/drawing/2014/main" xmlns="" val="4109676884"/>
                  </a:ext>
                </a:extLst>
              </a:tr>
              <a:tr h="861753">
                <a:tc>
                  <a:txBody>
                    <a:bodyPr/>
                    <a:lstStyle/>
                    <a:p>
                      <a:pPr marL="0" marR="0">
                        <a:spcBef>
                          <a:spcPts val="100"/>
                        </a:spcBef>
                        <a:spcAft>
                          <a:spcPts val="100"/>
                        </a:spcAft>
                      </a:pPr>
                      <a:r>
                        <a:rPr lang="en-US" sz="1800" b="0" dirty="0">
                          <a:solidFill>
                            <a:srgbClr val="000000"/>
                          </a:solidFill>
                          <a:effectLst/>
                        </a:rPr>
                        <a:t>pegfilgrastim-bmez</a:t>
                      </a:r>
                    </a:p>
                    <a:p>
                      <a:pPr marL="0" marR="0">
                        <a:spcBef>
                          <a:spcPts val="100"/>
                        </a:spcBef>
                        <a:spcAft>
                          <a:spcPts val="100"/>
                        </a:spcAft>
                      </a:pPr>
                      <a:r>
                        <a:rPr lang="en-US" sz="1800" b="0" dirty="0">
                          <a:solidFill>
                            <a:srgbClr val="000000"/>
                          </a:solidFill>
                          <a:effectLst/>
                        </a:rPr>
                        <a:t>(Ziextenzo™)</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Sandoz</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X</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000" b="0" dirty="0">
                          <a:solidFill>
                            <a:srgbClr val="000000"/>
                          </a:solidFill>
                          <a:effectLst/>
                        </a:rPr>
                        <a:t>--</a:t>
                      </a:r>
                      <a:endPar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extLst>
                  <a:ext uri="{0D108BD9-81ED-4DB2-BD59-A6C34878D82A}">
                    <a16:rowId xmlns:a16="http://schemas.microsoft.com/office/drawing/2014/main" xmlns="" val="1527353286"/>
                  </a:ext>
                </a:extLst>
              </a:tr>
              <a:tr h="589621">
                <a:tc>
                  <a:txBody>
                    <a:bodyPr/>
                    <a:lstStyle/>
                    <a:p>
                      <a:pPr marL="0" marR="0">
                        <a:spcBef>
                          <a:spcPts val="100"/>
                        </a:spcBef>
                        <a:spcAft>
                          <a:spcPts val="100"/>
                        </a:spcAft>
                      </a:pPr>
                      <a:r>
                        <a:rPr lang="en-US" sz="1800" b="0" dirty="0">
                          <a:solidFill>
                            <a:srgbClr val="000000"/>
                          </a:solidFill>
                          <a:effectLst/>
                        </a:rPr>
                        <a:t>sargramostim (Leukine®)</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Sanofi/Partner</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X</a:t>
                      </a:r>
                    </a:p>
                    <a:p>
                      <a:pPr marL="0" marR="0" algn="ctr">
                        <a:spcBef>
                          <a:spcPts val="100"/>
                        </a:spcBef>
                        <a:spcAft>
                          <a:spcPts val="100"/>
                        </a:spcAft>
                      </a:pPr>
                      <a:r>
                        <a:rPr lang="en-US" sz="1800" b="0" dirty="0">
                          <a:solidFill>
                            <a:srgbClr val="000000"/>
                          </a:solidFill>
                          <a:effectLst/>
                        </a:rPr>
                        <a:t>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X</a:t>
                      </a:r>
                      <a:r>
                        <a:rPr lang="en-US" sz="1800" b="0" baseline="30000" dirty="0">
                          <a:solidFill>
                            <a:srgbClr val="000000"/>
                          </a:solidFill>
                          <a:effectLst/>
                        </a:rPr>
                        <a:t>b</a:t>
                      </a:r>
                      <a:endParaRPr lang="en-US" sz="1800" b="0" dirty="0">
                        <a:solidFill>
                          <a:srgbClr val="000000"/>
                        </a:solidFill>
                        <a:effectLst/>
                      </a:endParaRPr>
                    </a:p>
                    <a:p>
                      <a:pPr marL="0" marR="0" algn="ctr">
                        <a:spcBef>
                          <a:spcPts val="100"/>
                        </a:spcBef>
                        <a:spcAft>
                          <a:spcPts val="100"/>
                        </a:spcAft>
                      </a:pPr>
                      <a:r>
                        <a:rPr lang="en-US" sz="1800" b="0" dirty="0">
                          <a:solidFill>
                            <a:srgbClr val="000000"/>
                          </a:solidFill>
                          <a:effectLst/>
                        </a:rPr>
                        <a:t>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X</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000" b="0" dirty="0">
                          <a:solidFill>
                            <a:srgbClr val="000000"/>
                          </a:solidFill>
                          <a:effectLst/>
                        </a:rPr>
                        <a:t>X</a:t>
                      </a:r>
                    </a:p>
                    <a:p>
                      <a:pPr marL="0" marR="0" algn="ctr">
                        <a:spcBef>
                          <a:spcPts val="100"/>
                        </a:spcBef>
                        <a:spcAft>
                          <a:spcPts val="100"/>
                        </a:spcAft>
                      </a:pPr>
                      <a:r>
                        <a:rPr lang="en-US" sz="1000" b="0" dirty="0">
                          <a:solidFill>
                            <a:srgbClr val="000000"/>
                          </a:solidFill>
                          <a:effectLst/>
                        </a:rPr>
                        <a:t> </a:t>
                      </a:r>
                      <a:endPar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extLst>
                  <a:ext uri="{0D108BD9-81ED-4DB2-BD59-A6C34878D82A}">
                    <a16:rowId xmlns:a16="http://schemas.microsoft.com/office/drawing/2014/main" xmlns="" val="1201704302"/>
                  </a:ext>
                </a:extLst>
              </a:tr>
              <a:tr h="544264">
                <a:tc>
                  <a:txBody>
                    <a:bodyPr/>
                    <a:lstStyle/>
                    <a:p>
                      <a:pPr marL="0" marR="0">
                        <a:spcBef>
                          <a:spcPts val="100"/>
                        </a:spcBef>
                        <a:spcAft>
                          <a:spcPts val="100"/>
                        </a:spcAft>
                      </a:pPr>
                      <a:r>
                        <a:rPr lang="en-US" sz="1800" b="0" dirty="0">
                          <a:solidFill>
                            <a:srgbClr val="000000"/>
                          </a:solidFill>
                          <a:effectLst/>
                        </a:rPr>
                        <a:t>tbo-filgrastim (Granix®)</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tabLst>
                          <a:tab pos="293370" algn="l"/>
                          <a:tab pos="438785" algn="ctr"/>
                        </a:tabLst>
                      </a:pPr>
                      <a:r>
                        <a:rPr lang="en-US" sz="1800" b="0" dirty="0">
                          <a:solidFill>
                            <a:srgbClr val="000000"/>
                          </a:solidFill>
                          <a:effectLst/>
                        </a:rPr>
                        <a:t>Cephalon/Teva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X</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800" b="0" dirty="0">
                          <a:solidFill>
                            <a:srgbClr val="000000"/>
                          </a:solidFill>
                          <a:effectLst/>
                        </a:rPr>
                        <a:t>--</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tc>
                  <a:txBody>
                    <a:bodyPr/>
                    <a:lstStyle/>
                    <a:p>
                      <a:pPr marL="0" marR="0" algn="ctr">
                        <a:spcBef>
                          <a:spcPts val="100"/>
                        </a:spcBef>
                        <a:spcAft>
                          <a:spcPts val="100"/>
                        </a:spcAft>
                      </a:pPr>
                      <a:r>
                        <a:rPr lang="en-US" sz="1000" b="0" dirty="0">
                          <a:solidFill>
                            <a:srgbClr val="000000"/>
                          </a:solidFill>
                          <a:effectLst/>
                        </a:rPr>
                        <a:t>--</a:t>
                      </a:r>
                      <a:endParaRPr lang="en-US" sz="10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415" marR="18415" marT="0" marB="0"/>
                </a:tc>
                <a:extLst>
                  <a:ext uri="{0D108BD9-81ED-4DB2-BD59-A6C34878D82A}">
                    <a16:rowId xmlns:a16="http://schemas.microsoft.com/office/drawing/2014/main" xmlns="" val="3737960879"/>
                  </a:ext>
                </a:extLst>
              </a:tr>
            </a:tbl>
          </a:graphicData>
        </a:graphic>
      </p:graphicFrame>
      <p:sp>
        <p:nvSpPr>
          <p:cNvPr id="6" name="Rectangle 1">
            <a:extLst>
              <a:ext uri="{FF2B5EF4-FFF2-40B4-BE49-F238E27FC236}">
                <a16:creationId xmlns:a16="http://schemas.microsoft.com/office/drawing/2014/main" xmlns="" id="{4B4FE735-82CB-4C9E-AE06-4EF37E2C6A05}"/>
              </a:ext>
            </a:extLst>
          </p:cNvPr>
          <p:cNvSpPr>
            <a:spLocks noChangeArrowheads="1"/>
          </p:cNvSpPr>
          <p:nvPr/>
        </p:nvSpPr>
        <p:spPr bwMode="auto">
          <a:xfrm>
            <a:off x="-2179506" y="2503488"/>
            <a:ext cx="2275495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628727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156976"/>
            <a:ext cx="11074400" cy="1219200"/>
          </a:xfrm>
        </p:spPr>
        <p:txBody>
          <a:bodyPr/>
          <a:lstStyle/>
          <a:p>
            <a:r>
              <a:rPr sz="4000" b="0" i="0" u="none" strike="noStrike" baseline="0" dirty="0">
                <a:solidFill>
                  <a:srgbClr val="318DCC"/>
                </a:solidFill>
                <a:uFillTx/>
                <a:latin typeface="Tahoma" charset="0"/>
              </a:rPr>
              <a:t>Colony Stimulating Factors</a:t>
            </a:r>
          </a:p>
        </p:txBody>
      </p:sp>
      <p:sp>
        <p:nvSpPr>
          <p:cNvPr id="3" name="TextBox 2"/>
          <p:cNvSpPr txBox="1">
            <a:spLocks/>
          </p:cNvSpPr>
          <p:nvPr/>
        </p:nvSpPr>
        <p:spPr>
          <a:xfrm>
            <a:off x="1" y="1376176"/>
            <a:ext cx="12192000" cy="4654233"/>
          </a:xfrm>
          <a:prstGeom prst="rect">
            <a:avLst/>
          </a:prstGeom>
        </p:spPr>
        <p:txBody>
          <a:bodyPr/>
          <a:lstStyle/>
          <a:p>
            <a:pPr marL="457200" indent="-45720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Colony stimulating factors (CSF) are hematopoietic growth factors that have been shown to decrease the likelihood of chemotherapy-induced neutropenic complications and to improve relative chemotherapy dose intensity</a:t>
            </a: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Prophylactic CSF use can reduce the severity, risk, and duration of febrile neutropenia and decrease rates of infection</a:t>
            </a:r>
          </a:p>
          <a:p>
            <a:pPr marL="457200" indent="-457200">
              <a:buFont typeface="Arial" panose="020B0604020202020204" pitchFamily="34" charset="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Filgrastim (Neupogen), filgrastim-aafi (Nivestym), filgrastim-sndz (Zarxio), pegfilgrastim (Neulasta), pegfilgrastim-cbqv (Udenyca), pegfilgrastim-jmdb (Fulphila), pegfilgrastim-bmez (Ziextenzo), and tbo-filgrastim (Granix) are granulocyte</a:t>
            </a:r>
            <a:r>
              <a:rPr lang="en-US"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colony-stimulating factors (G-CSF)</a:t>
            </a: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Sargramostim (Leukine) is a granulocyte-macrophage</a:t>
            </a:r>
            <a:r>
              <a:rPr lang="en-US" sz="20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colony stimulating factor (GM-CSF). </a:t>
            </a: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Limited comparative data suggest that filgrastim (Neupogen) and pegfilgrastim (Neulasta) have similar efficacy, tolerability, and adverse drug reaction profiles</a:t>
            </a:r>
          </a:p>
          <a:p>
            <a:endParaRPr lang="en-US" sz="2000" dirty="0"/>
          </a:p>
        </p:txBody>
      </p:sp>
    </p:spTree>
    <p:extLst>
      <p:ext uri="{BB962C8B-B14F-4D97-AF65-F5344CB8AC3E}">
        <p14:creationId xmlns:p14="http://schemas.microsoft.com/office/powerpoint/2010/main" val="1339080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156976"/>
            <a:ext cx="11074400" cy="1219200"/>
          </a:xfrm>
        </p:spPr>
        <p:txBody>
          <a:bodyPr/>
          <a:lstStyle/>
          <a:p>
            <a:r>
              <a:rPr sz="4000" b="0" i="0" u="none" strike="noStrike" baseline="0" dirty="0">
                <a:solidFill>
                  <a:srgbClr val="318DCC"/>
                </a:solidFill>
                <a:uFillTx/>
                <a:latin typeface="Tahoma" charset="0"/>
              </a:rPr>
              <a:t>Colony Stimulating Factors</a:t>
            </a:r>
          </a:p>
        </p:txBody>
      </p:sp>
      <p:sp>
        <p:nvSpPr>
          <p:cNvPr id="3" name="TextBox 2"/>
          <p:cNvSpPr txBox="1">
            <a:spLocks/>
          </p:cNvSpPr>
          <p:nvPr/>
        </p:nvSpPr>
        <p:spPr>
          <a:xfrm>
            <a:off x="1" y="1376177"/>
            <a:ext cx="12191999" cy="5155252"/>
          </a:xfrm>
          <a:prstGeom prst="rect">
            <a:avLst/>
          </a:prstGeom>
        </p:spPr>
        <p:txBody>
          <a:bodyPr/>
          <a:lstStyle/>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administration frequency of pegfilgrastim and its biosimilars may be viewed as more favorable since these only require a single SC injection per chemotherapy cycle; whereas filgrastim, filgrastim-aafi (Nivestym), filgrastim-sndz (Zarxio), tbo-filgrastim (Granix), and sargramostim (Leukine) administration requires daily subcutaneous injection</a:t>
            </a: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marR="0" indent="-342900">
              <a:spcBef>
                <a:spcPts val="100"/>
              </a:spcBef>
              <a:spcAft>
                <a:spcPts val="100"/>
              </a:spcAft>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Several biosimilars to the originator products, filgrastim (filgrastim-aafi and filgrastim-sndz) and pegfilgrastim (pegfilgrastim-cbqv, pegfilgrastim-bmez, </a:t>
            </a:r>
            <a:r>
              <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pegfilgrastim-apgf,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pegfilgrastim-jmdb, and </a:t>
            </a:r>
            <a:r>
              <a:rPr lang="en-US" sz="2000" b="0" dirty="0">
                <a:solidFill>
                  <a:srgbClr val="000000"/>
                </a:solidFill>
                <a:effectLst/>
                <a:latin typeface="Tahoma" panose="020B0604030504040204" pitchFamily="34" charset="0"/>
                <a:ea typeface="Tahoma" panose="020B0604030504040204" pitchFamily="34" charset="0"/>
                <a:cs typeface="Tahoma" panose="020B0604030504040204" pitchFamily="34" charset="0"/>
              </a:rPr>
              <a:t>pegfilgrastim-apgf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are now available</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v2.2020 NCCN practice guidelines for hematologic growth factors indicate there is higher level evidence supporting the use of filgrastim, filgrastim-aafi, filgrastim-sndz, tbo-filgrastim, and pegfilgrastim (category 1) for prophylactic use against febrile neutropenia</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Pegfilgrastim-cbqv and pegfilgrastim-jmdb are rated a category 2A and sargramostim is no longer recommended in this setting</a:t>
            </a:r>
          </a:p>
          <a:p>
            <a:pPr marL="457200" indent="-457200">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000" dirty="0">
              <a:solidFill>
                <a:srgbClr val="000000"/>
              </a:solidFill>
              <a:uFillTx/>
            </a:endParaRPr>
          </a:p>
          <a:p>
            <a:endParaRPr lang="en-US" dirty="0"/>
          </a:p>
        </p:txBody>
      </p:sp>
    </p:spTree>
    <p:extLst>
      <p:ext uri="{BB962C8B-B14F-4D97-AF65-F5344CB8AC3E}">
        <p14:creationId xmlns:p14="http://schemas.microsoft.com/office/powerpoint/2010/main" val="36512295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156976"/>
            <a:ext cx="11074400" cy="1219200"/>
          </a:xfrm>
        </p:spPr>
        <p:txBody>
          <a:bodyPr/>
          <a:lstStyle/>
          <a:p>
            <a:r>
              <a:rPr sz="4000" b="0" i="0" u="none" strike="noStrike" baseline="0" dirty="0">
                <a:solidFill>
                  <a:srgbClr val="318DCC"/>
                </a:solidFill>
                <a:uFillTx/>
                <a:latin typeface="Tahoma" charset="0"/>
              </a:rPr>
              <a:t>Colony Stimulating Factors</a:t>
            </a:r>
          </a:p>
        </p:txBody>
      </p:sp>
      <p:sp>
        <p:nvSpPr>
          <p:cNvPr id="3" name="TextBox 2"/>
          <p:cNvSpPr txBox="1">
            <a:spLocks/>
          </p:cNvSpPr>
          <p:nvPr/>
        </p:nvSpPr>
        <p:spPr>
          <a:xfrm>
            <a:off x="1" y="1514901"/>
            <a:ext cx="12192000" cy="4598516"/>
          </a:xfrm>
          <a:prstGeom prst="rect">
            <a:avLst/>
          </a:prstGeom>
        </p:spPr>
        <p:txBody>
          <a:bodyPr/>
          <a:lstStyle/>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 recommendation for the recently approved pegfilgrastim-bmez (Ziextenzo) is not currently provided by NCCN</a:t>
            </a: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guidelines note that biosimilars are biological products that are highly similar to their FDA-approved originator product with very small, clinically inactive differences but have no difference in efficacy, safety, or purity. </a:t>
            </a:r>
          </a:p>
          <a:p>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At this time there are insufficient head-to-head comparative studies on the clinical benefits of G-CSFs and GM-CSFs</a:t>
            </a: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NCCN guidelines do not recommend CSF use in patients taking chemotherapy and radiation concurrently</a:t>
            </a: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NCCN guidelines recommend that high-risk patients receive prophylactic CSF regardless of the intent of treatment</a:t>
            </a:r>
          </a:p>
          <a:p>
            <a:pPr marL="457200" indent="-45720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dirty="0">
              <a:solidFill>
                <a:srgbClr val="000000"/>
              </a:solidFill>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sz="2000" dirty="0">
              <a:solidFill>
                <a:srgbClr val="000000"/>
              </a:solidFill>
              <a:uFillTx/>
            </a:endParaRPr>
          </a:p>
          <a:p>
            <a:endParaRPr lang="en-US" dirty="0"/>
          </a:p>
        </p:txBody>
      </p:sp>
    </p:spTree>
    <p:extLst>
      <p:ext uri="{BB962C8B-B14F-4D97-AF65-F5344CB8AC3E}">
        <p14:creationId xmlns:p14="http://schemas.microsoft.com/office/powerpoint/2010/main" val="3765332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1443" y="156976"/>
            <a:ext cx="11074400" cy="1219200"/>
          </a:xfrm>
        </p:spPr>
        <p:txBody>
          <a:bodyPr/>
          <a:lstStyle/>
          <a:p>
            <a:r>
              <a:rPr sz="4000" b="0" i="0" u="none" strike="noStrike" baseline="0" dirty="0">
                <a:solidFill>
                  <a:srgbClr val="318DCC"/>
                </a:solidFill>
                <a:uFillTx/>
                <a:latin typeface="Tahoma" charset="0"/>
              </a:rPr>
              <a:t>Colony Stimulating Factors</a:t>
            </a:r>
          </a:p>
        </p:txBody>
      </p:sp>
      <p:sp>
        <p:nvSpPr>
          <p:cNvPr id="3" name="TextBox 2"/>
          <p:cNvSpPr txBox="1">
            <a:spLocks/>
          </p:cNvSpPr>
          <p:nvPr/>
        </p:nvSpPr>
        <p:spPr>
          <a:xfrm>
            <a:off x="1" y="1800225"/>
            <a:ext cx="12192000" cy="4313191"/>
          </a:xfrm>
          <a:prstGeom prst="rect">
            <a:avLst/>
          </a:prstGeom>
        </p:spPr>
        <p:txBody>
          <a:bodyPr/>
          <a:lstStyle/>
          <a:p>
            <a:pPr marL="457200" indent="-45720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For intermediate-risk patients, NCCN recommends individualized consideration of CSF based on the likelihood of developing febrile neutropenia, consequences of developing febrile neutropenia, and the implications of interfering with chemotherapy treatments</a:t>
            </a:r>
          </a:p>
          <a:p>
            <a:pPr marL="457200" indent="-457200">
              <a:buChar char="•"/>
            </a:pP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 NCCN does not recommend the routine use of CSF in patients with low risk of developing febrile neutropenia</a:t>
            </a:r>
          </a:p>
          <a:p>
            <a:pPr marL="457200" indent="-457200">
              <a:buChar char="•"/>
            </a:pP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NCCN advises against use of G-CSFs within 14 days after receipt of chimeric antigen receptor-modified T cell (CAR-T)  therapy</a:t>
            </a:r>
            <a:endPar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sz="2000" dirty="0">
              <a:solidFill>
                <a:srgbClr val="000000"/>
              </a:solidFill>
              <a:uFillTx/>
            </a:endParaRPr>
          </a:p>
          <a:p>
            <a:endParaRPr lang="en-US" dirty="0"/>
          </a:p>
        </p:txBody>
      </p:sp>
    </p:spTree>
    <p:extLst>
      <p:ext uri="{BB962C8B-B14F-4D97-AF65-F5344CB8AC3E}">
        <p14:creationId xmlns:p14="http://schemas.microsoft.com/office/powerpoint/2010/main" val="902165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2865404" y="1844041"/>
            <a:ext cx="4724116" cy="2407919"/>
          </a:xfrm>
        </p:spPr>
        <p:txBody>
          <a:bodyPr/>
          <a:lstStyle/>
          <a:p>
            <a:r>
              <a:rPr sz="4800" dirty="0">
                <a:uFillTx/>
              </a:rPr>
              <a:t>Gaucher Disease</a:t>
            </a:r>
          </a:p>
        </p:txBody>
      </p:sp>
    </p:spTree>
    <p:extLst>
      <p:ext uri="{BB962C8B-B14F-4D97-AF65-F5344CB8AC3E}">
        <p14:creationId xmlns:p14="http://schemas.microsoft.com/office/powerpoint/2010/main" val="2280957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Gaucher Disease</a:t>
            </a:r>
          </a:p>
        </p:txBody>
      </p:sp>
      <p:sp>
        <p:nvSpPr>
          <p:cNvPr id="3" name="TextBox 2"/>
          <p:cNvSpPr txBox="1">
            <a:spLocks/>
          </p:cNvSpPr>
          <p:nvPr/>
        </p:nvSpPr>
        <p:spPr>
          <a:xfrm>
            <a:off x="2129512" y="1704382"/>
            <a:ext cx="6359838" cy="471629"/>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pic>
        <p:nvPicPr>
          <p:cNvPr id="4" name="Picture 3"/>
          <p:cNvPicPr/>
          <p:nvPr/>
        </p:nvPicPr>
        <p:blipFill>
          <a:blip r:embed="rId2"/>
          <a:stretch>
            <a:fillRect/>
          </a:stretch>
        </p:blipFill>
        <p:spPr>
          <a:xfrm>
            <a:off x="764275" y="2098038"/>
            <a:ext cx="10809025" cy="3912107"/>
          </a:xfrm>
          <a:prstGeom prst="rect">
            <a:avLst/>
          </a:prstGeom>
        </p:spPr>
      </p:pic>
    </p:spTree>
    <p:extLst>
      <p:ext uri="{BB962C8B-B14F-4D97-AF65-F5344CB8AC3E}">
        <p14:creationId xmlns:p14="http://schemas.microsoft.com/office/powerpoint/2010/main" val="32975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63" y="1428749"/>
            <a:ext cx="8646837" cy="2457451"/>
          </a:xfrm>
        </p:spPr>
        <p:txBody>
          <a:bodyPr/>
          <a:lstStyle/>
          <a:p>
            <a:r>
              <a:rPr lang="en-US" dirty="0"/>
              <a:t>Magellan Drug Class Reviews</a:t>
            </a:r>
          </a:p>
        </p:txBody>
      </p:sp>
      <p:sp>
        <p:nvSpPr>
          <p:cNvPr id="10" name="Subtitle 9"/>
          <p:cNvSpPr>
            <a:spLocks noGrp="1"/>
          </p:cNvSpPr>
          <p:nvPr>
            <p:ph type="subTitle" idx="1"/>
          </p:nvPr>
        </p:nvSpPr>
        <p:spPr/>
        <p:txBody>
          <a:bodyPr/>
          <a:lstStyle/>
          <a:p>
            <a:r>
              <a:rPr lang="en-US" dirty="0">
                <a:solidFill>
                  <a:srgbClr val="000000"/>
                </a:solidFill>
              </a:rPr>
              <a:t>Hind Douiki, Pharm.D.</a:t>
            </a:r>
          </a:p>
        </p:txBody>
      </p:sp>
      <p:sp>
        <p:nvSpPr>
          <p:cNvPr id="3" name="Slide Number Placeholder 2"/>
          <p:cNvSpPr>
            <a:spLocks noGrp="1"/>
          </p:cNvSpPr>
          <p:nvPr>
            <p:ph type="sldNum" sz="quarter" idx="4"/>
          </p:nvPr>
        </p:nvSpPr>
        <p:spPr/>
        <p:txBody>
          <a:bodyPr/>
          <a:lstStyle/>
          <a:p>
            <a:fld id="{FF445594-FFE8-4E90-934C-EFF530110A38}" type="slidenum">
              <a:rPr lang="en-US" smtClean="0"/>
              <a:pPr/>
              <a:t>7</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54661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Gaucher Disease</a:t>
            </a:r>
          </a:p>
        </p:txBody>
      </p:sp>
      <p:pic>
        <p:nvPicPr>
          <p:cNvPr id="3" name="Picture 2"/>
          <p:cNvPicPr/>
          <p:nvPr/>
        </p:nvPicPr>
        <p:blipFill>
          <a:blip r:embed="rId2"/>
          <a:stretch>
            <a:fillRect/>
          </a:stretch>
        </p:blipFill>
        <p:spPr>
          <a:xfrm>
            <a:off x="609600" y="1561742"/>
            <a:ext cx="10499678" cy="4426196"/>
          </a:xfrm>
          <a:prstGeom prst="rect">
            <a:avLst/>
          </a:prstGeom>
        </p:spPr>
      </p:pic>
    </p:spTree>
    <p:extLst>
      <p:ext uri="{BB962C8B-B14F-4D97-AF65-F5344CB8AC3E}">
        <p14:creationId xmlns:p14="http://schemas.microsoft.com/office/powerpoint/2010/main" val="12078517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Gaucher Disease</a:t>
            </a:r>
          </a:p>
        </p:txBody>
      </p:sp>
      <p:sp>
        <p:nvSpPr>
          <p:cNvPr id="3" name="TextBox 2"/>
          <p:cNvSpPr txBox="1">
            <a:spLocks/>
          </p:cNvSpPr>
          <p:nvPr/>
        </p:nvSpPr>
        <p:spPr>
          <a:xfrm>
            <a:off x="365760" y="1524000"/>
            <a:ext cx="11669636" cy="4488407"/>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Gaucher disease (GD) is an autosomal recessive condition caused by deficiency of glucocerebrosidase</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This deficiency results in abnormal accumulation of glycolipids in cell lysosomes, which can lead to skeletal disease , anemia, hemorrhage, thrombocytopenia, splenomegaly, hepatomegaly, and growth retardation </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All IV enzyme replacement therapy (ERT) agents, imiglucerase (Cerezyme), velaglucerase alfa (Vpriv), and taliglucerase alfa (Elelyso) are forms of the enzyme glucocerebrosidase, whereas oral substrate reduction therapy (SRT) agents, eliglustat (Cerdelga) and miglustat (Zavesca), function as competitive and reversible inhibitors of the enzyme glucosylceramide synthase</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Treatment should be individualized as response may vary</a:t>
            </a:r>
          </a:p>
        </p:txBody>
      </p:sp>
      <p:sp>
        <p:nvSpPr>
          <p:cNvPr id="4" name="TextBox 3"/>
          <p:cNvSpPr txBox="1">
            <a:spLocks/>
          </p:cNvSpPr>
          <p:nvPr/>
        </p:nvSpPr>
        <p:spPr>
          <a:xfrm>
            <a:off x="1334074" y="2457581"/>
            <a:ext cx="8204123" cy="422355"/>
          </a:xfrm>
          <a:prstGeom prst="rect">
            <a:avLst/>
          </a:prstGeom>
        </p:spPr>
        <p:txBody>
          <a:bodyPr/>
          <a:lstStyle/>
          <a:p>
            <a:endParaRPr sz="1500" b="1" i="0" u="none" strike="noStrike" baseline="0" dirty="0">
              <a:solidFill>
                <a:srgbClr val="980000"/>
              </a:solidFill>
              <a:uFillTx/>
              <a:latin typeface="Calibri" charset="0"/>
            </a:endParaRPr>
          </a:p>
        </p:txBody>
      </p:sp>
      <p:sp>
        <p:nvSpPr>
          <p:cNvPr id="5" name="TextBox 4"/>
          <p:cNvSpPr txBox="1">
            <a:spLocks/>
          </p:cNvSpPr>
          <p:nvPr/>
        </p:nvSpPr>
        <p:spPr>
          <a:xfrm>
            <a:off x="1467820" y="3675796"/>
            <a:ext cx="6930018" cy="1097280"/>
          </a:xfrm>
          <a:prstGeom prst="rect">
            <a:avLst/>
          </a:prstGeom>
        </p:spPr>
        <p:txBody>
          <a:bodyPr/>
          <a:lstStyle/>
          <a:p>
            <a:endParaRPr sz="1500" b="1" dirty="0">
              <a:solidFill>
                <a:srgbClr val="980000"/>
              </a:solidFill>
              <a:uFillTx/>
              <a:latin typeface="Calibri" charset="0"/>
            </a:endParaRPr>
          </a:p>
        </p:txBody>
      </p:sp>
    </p:spTree>
    <p:extLst>
      <p:ext uri="{BB962C8B-B14F-4D97-AF65-F5344CB8AC3E}">
        <p14:creationId xmlns:p14="http://schemas.microsoft.com/office/powerpoint/2010/main" val="30147934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p:txBody>
          <a:bodyPr/>
          <a:lstStyle/>
          <a:p>
            <a:r>
              <a:rPr dirty="0">
                <a:uFillTx/>
              </a:rPr>
              <a:t>Gaucher Disease</a:t>
            </a:r>
          </a:p>
        </p:txBody>
      </p:sp>
      <p:sp>
        <p:nvSpPr>
          <p:cNvPr id="3" name="TextBox 2"/>
          <p:cNvSpPr txBox="1">
            <a:spLocks/>
          </p:cNvSpPr>
          <p:nvPr/>
        </p:nvSpPr>
        <p:spPr>
          <a:xfrm>
            <a:off x="235132" y="1668762"/>
            <a:ext cx="11586754" cy="4221482"/>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International Collaborative Gaucher Group (ICGG) Gaucher Registry guidelines developed from a consensus of international experts recommend ERT for symptomatic pediatric patients and for those with severe disease</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Treatment is life-long, and therapy interruptions are not recommended</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Anaphylaxis has been reported in patients treated with taliglucerase</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use of miglustat has been limited due to toxicity </a:t>
            </a: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In a systematic review, eliglustat and imiglucerase showed that both were effective for the treatment of type 1 GD</a:t>
            </a: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a:spLocks/>
          </p:cNvSpPr>
          <p:nvPr/>
        </p:nvSpPr>
        <p:spPr>
          <a:xfrm>
            <a:off x="4987450" y="571482"/>
            <a:ext cx="4005072" cy="1097280"/>
          </a:xfrm>
          <a:prstGeom prst="rect">
            <a:avLst/>
          </a:prstGeom>
        </p:spPr>
        <p:txBody>
          <a:bodyPr/>
          <a:lstStyle/>
          <a:p>
            <a:endParaRPr b="1" dirty="0">
              <a:solidFill>
                <a:srgbClr val="980000"/>
              </a:solidFill>
              <a:uFillTx/>
            </a:endParaRPr>
          </a:p>
        </p:txBody>
      </p:sp>
      <p:sp>
        <p:nvSpPr>
          <p:cNvPr id="5" name="TextBox 4"/>
          <p:cNvSpPr txBox="1">
            <a:spLocks/>
          </p:cNvSpPr>
          <p:nvPr/>
        </p:nvSpPr>
        <p:spPr>
          <a:xfrm>
            <a:off x="502920" y="1668763"/>
            <a:ext cx="11181080" cy="4076718"/>
          </a:xfrm>
          <a:prstGeom prst="rect">
            <a:avLst/>
          </a:prstGeom>
        </p:spPr>
        <p:txBody>
          <a:bodyPr/>
          <a:lstStyle/>
          <a:p>
            <a:endParaRPr dirty="0">
              <a:uFillTx/>
            </a:endParaRPr>
          </a:p>
        </p:txBody>
      </p:sp>
    </p:spTree>
    <p:extLst>
      <p:ext uri="{BB962C8B-B14F-4D97-AF65-F5344CB8AC3E}">
        <p14:creationId xmlns:p14="http://schemas.microsoft.com/office/powerpoint/2010/main" val="1697033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457200" y="2272938"/>
            <a:ext cx="9379131" cy="2014850"/>
          </a:xfrm>
        </p:spPr>
        <p:txBody>
          <a:bodyPr/>
          <a:lstStyle/>
          <a:p>
            <a:r>
              <a:rPr dirty="0">
                <a:uFillTx/>
              </a:rPr>
              <a:t>Erythropoiesis Stimulating Proteins</a:t>
            </a:r>
          </a:p>
        </p:txBody>
      </p:sp>
    </p:spTree>
    <p:extLst>
      <p:ext uri="{BB962C8B-B14F-4D97-AF65-F5344CB8AC3E}">
        <p14:creationId xmlns:p14="http://schemas.microsoft.com/office/powerpoint/2010/main" val="2820191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30717" y="192173"/>
            <a:ext cx="11074400" cy="1219200"/>
          </a:xfrm>
        </p:spPr>
        <p:txBody>
          <a:bodyPr/>
          <a:lstStyle/>
          <a:p>
            <a:r>
              <a:rPr dirty="0">
                <a:uFillTx/>
              </a:rPr>
              <a:t>Erythropoiesis Stimulating Proteins</a:t>
            </a:r>
          </a:p>
        </p:txBody>
      </p:sp>
      <p:graphicFrame>
        <p:nvGraphicFramePr>
          <p:cNvPr id="6" name="Table 5">
            <a:extLst>
              <a:ext uri="{FF2B5EF4-FFF2-40B4-BE49-F238E27FC236}">
                <a16:creationId xmlns:a16="http://schemas.microsoft.com/office/drawing/2014/main" xmlns="" id="{BC74F268-D617-4909-A4A2-844CA5AE02CE}"/>
              </a:ext>
            </a:extLst>
          </p:cNvPr>
          <p:cNvGraphicFramePr>
            <a:graphicFrameLocks noGrp="1"/>
          </p:cNvGraphicFramePr>
          <p:nvPr>
            <p:extLst>
              <p:ext uri="{D42A27DB-BD31-4B8C-83A1-F6EECF244321}">
                <p14:modId xmlns:p14="http://schemas.microsoft.com/office/powerpoint/2010/main" val="3667188135"/>
              </p:ext>
            </p:extLst>
          </p:nvPr>
        </p:nvGraphicFramePr>
        <p:xfrm>
          <a:off x="104172" y="1411374"/>
          <a:ext cx="11956648" cy="5287398"/>
        </p:xfrm>
        <a:graphic>
          <a:graphicData uri="http://schemas.openxmlformats.org/drawingml/2006/table">
            <a:tbl>
              <a:tblPr firstRow="1" bandRow="1" bandCol="1">
                <a:tableStyleId>{5C22544A-7EE6-4342-B048-85BDC9FD1C3A}</a:tableStyleId>
              </a:tblPr>
              <a:tblGrid>
                <a:gridCol w="1387823">
                  <a:extLst>
                    <a:ext uri="{9D8B030D-6E8A-4147-A177-3AD203B41FA5}">
                      <a16:colId xmlns:a16="http://schemas.microsoft.com/office/drawing/2014/main" xmlns="" val="3734476266"/>
                    </a:ext>
                  </a:extLst>
                </a:gridCol>
                <a:gridCol w="1708093">
                  <a:extLst>
                    <a:ext uri="{9D8B030D-6E8A-4147-A177-3AD203B41FA5}">
                      <a16:colId xmlns:a16="http://schemas.microsoft.com/office/drawing/2014/main" xmlns="" val="849421733"/>
                    </a:ext>
                  </a:extLst>
                </a:gridCol>
                <a:gridCol w="8860732">
                  <a:extLst>
                    <a:ext uri="{9D8B030D-6E8A-4147-A177-3AD203B41FA5}">
                      <a16:colId xmlns:a16="http://schemas.microsoft.com/office/drawing/2014/main" xmlns="" val="2140689035"/>
                    </a:ext>
                  </a:extLst>
                </a:gridCol>
              </a:tblGrid>
              <a:tr h="267301">
                <a:tc>
                  <a:txBody>
                    <a:bodyPr/>
                    <a:lstStyle/>
                    <a:p>
                      <a:pPr marL="0" marR="0" algn="ctr">
                        <a:spcBef>
                          <a:spcPts val="0"/>
                        </a:spcBef>
                        <a:spcAft>
                          <a:spcPts val="0"/>
                        </a:spcAft>
                      </a:pPr>
                      <a:r>
                        <a:rPr lang="en-US" sz="1600" dirty="0">
                          <a:solidFill>
                            <a:srgbClr val="000000"/>
                          </a:solidFill>
                          <a:effectLst/>
                        </a:rPr>
                        <a:t>Drug</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0" marR="0" algn="ctr">
                        <a:spcBef>
                          <a:spcPts val="0"/>
                        </a:spcBef>
                        <a:spcAft>
                          <a:spcPts val="0"/>
                        </a:spcAft>
                      </a:pPr>
                      <a:r>
                        <a:rPr lang="en-US" sz="1600" dirty="0">
                          <a:solidFill>
                            <a:srgbClr val="000000"/>
                          </a:solidFill>
                          <a:effectLst/>
                        </a:rPr>
                        <a:t>Manufacturer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0" marR="0" algn="ctr">
                        <a:spcBef>
                          <a:spcPts val="0"/>
                        </a:spcBef>
                        <a:spcAft>
                          <a:spcPts val="0"/>
                        </a:spcAft>
                      </a:pPr>
                      <a:r>
                        <a:rPr lang="en-US" sz="1600" dirty="0">
                          <a:solidFill>
                            <a:srgbClr val="000000"/>
                          </a:solidFill>
                          <a:effectLst/>
                        </a:rPr>
                        <a:t>FDA-Approved Indications</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extLst>
                  <a:ext uri="{0D108BD9-81ED-4DB2-BD59-A6C34878D82A}">
                    <a16:rowId xmlns:a16="http://schemas.microsoft.com/office/drawing/2014/main" xmlns="" val="2813107780"/>
                  </a:ext>
                </a:extLst>
              </a:tr>
              <a:tr h="2182101">
                <a:tc>
                  <a:txBody>
                    <a:bodyPr/>
                    <a:lstStyle/>
                    <a:p>
                      <a:pPr marL="0" marR="0">
                        <a:spcBef>
                          <a:spcPts val="0"/>
                        </a:spcBef>
                        <a:spcAft>
                          <a:spcPts val="0"/>
                        </a:spcAft>
                      </a:pPr>
                      <a:r>
                        <a:rPr lang="en-US" sz="1300" dirty="0">
                          <a:solidFill>
                            <a:srgbClr val="000000"/>
                          </a:solidFill>
                          <a:effectLst/>
                        </a:rPr>
                        <a:t>darbepoetin (Aranesp®)</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0" marR="0" algn="ctr">
                        <a:spcBef>
                          <a:spcPts val="0"/>
                        </a:spcBef>
                        <a:spcAft>
                          <a:spcPts val="0"/>
                        </a:spcAft>
                      </a:pPr>
                      <a:r>
                        <a:rPr lang="en-US" sz="1300" dirty="0">
                          <a:solidFill>
                            <a:srgbClr val="000000"/>
                          </a:solidFill>
                          <a:effectLst/>
                        </a:rPr>
                        <a:t>Amgen</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342900" marR="0" lvl="0" indent="-342900">
                        <a:spcBef>
                          <a:spcPts val="0"/>
                        </a:spcBef>
                        <a:spcAft>
                          <a:spcPts val="0"/>
                        </a:spcAft>
                        <a:buFont typeface="Wingdings" panose="05000000000000000000" pitchFamily="2" charset="2"/>
                        <a:buChar char=""/>
                        <a:tabLst>
                          <a:tab pos="228600" algn="l"/>
                        </a:tabLst>
                      </a:pPr>
                      <a:r>
                        <a:rPr lang="en-US" sz="1300" dirty="0">
                          <a:solidFill>
                            <a:srgbClr val="000000"/>
                          </a:solidFill>
                          <a:effectLst/>
                        </a:rPr>
                        <a:t>Treatment of anemia associated with chronic kidney disease (CKD) including patients on dialysis and patients not on dialysis</a:t>
                      </a:r>
                    </a:p>
                    <a:p>
                      <a:pPr marL="342900" marR="0" lvl="0" indent="-342900">
                        <a:spcBef>
                          <a:spcPts val="0"/>
                        </a:spcBef>
                        <a:spcAft>
                          <a:spcPts val="0"/>
                        </a:spcAft>
                        <a:buFont typeface="Wingdings" panose="05000000000000000000" pitchFamily="2" charset="2"/>
                        <a:buChar char=""/>
                        <a:tabLst>
                          <a:tab pos="228600" algn="l"/>
                        </a:tabLst>
                      </a:pPr>
                      <a:r>
                        <a:rPr lang="en-US" sz="1300" dirty="0">
                          <a:solidFill>
                            <a:srgbClr val="000000"/>
                          </a:solidFill>
                          <a:effectLst/>
                        </a:rPr>
                        <a:t>Treatment of anemia in patients with non-myeloid malignancies where anemia is due to the effect of concomitant myelosuppressive chemotherapy and, upon initiation, a minimum of 2 additional months chemotherapy is planned</a:t>
                      </a:r>
                    </a:p>
                    <a:p>
                      <a:pPr marL="342900" marR="0" lvl="0" indent="-342900">
                        <a:spcBef>
                          <a:spcPts val="0"/>
                        </a:spcBef>
                        <a:spcAft>
                          <a:spcPts val="0"/>
                        </a:spcAft>
                        <a:buFont typeface="Symbol" panose="05050102010706020507" pitchFamily="18" charset="2"/>
                        <a:buChar char=""/>
                        <a:tabLst>
                          <a:tab pos="228600" algn="l"/>
                        </a:tabLst>
                      </a:pPr>
                      <a:r>
                        <a:rPr lang="en-US" sz="1300" dirty="0">
                          <a:solidFill>
                            <a:srgbClr val="000000"/>
                          </a:solidFill>
                          <a:effectLst/>
                        </a:rPr>
                        <a:t>Darbepoetin is not indicated for patients receiving myelosuppressive therapy when the anticipated outcome is cure or in in whom anemia can be managed by transfusion</a:t>
                      </a:r>
                    </a:p>
                    <a:p>
                      <a:pPr marL="342900" marR="0" lvl="0" indent="-342900">
                        <a:spcBef>
                          <a:spcPts val="0"/>
                        </a:spcBef>
                        <a:spcAft>
                          <a:spcPts val="0"/>
                        </a:spcAft>
                        <a:buFont typeface="Symbol" panose="05050102010706020507" pitchFamily="18" charset="2"/>
                        <a:buChar char=""/>
                        <a:tabLst>
                          <a:tab pos="228600" algn="l"/>
                        </a:tabLst>
                      </a:pPr>
                      <a:r>
                        <a:rPr lang="en-US" sz="1300" dirty="0">
                          <a:solidFill>
                            <a:srgbClr val="000000"/>
                          </a:solidFill>
                          <a:effectLst/>
                        </a:rPr>
                        <a:t>Darbepoetin is not indicated for use in patients receiving hormonal agents, therapeutic biologic products, or radiotherapy unless receiving concomitant myelosuppressive chemotherapy</a:t>
                      </a:r>
                    </a:p>
                    <a:p>
                      <a:pPr marL="342900" marR="0" lvl="0" indent="-342900">
                        <a:spcBef>
                          <a:spcPts val="0"/>
                        </a:spcBef>
                        <a:spcAft>
                          <a:spcPts val="0"/>
                        </a:spcAft>
                        <a:buFont typeface="Symbol" panose="05050102010706020507" pitchFamily="18" charset="2"/>
                        <a:buChar char=""/>
                        <a:tabLst>
                          <a:tab pos="228600" algn="l"/>
                        </a:tabLst>
                      </a:pPr>
                      <a:r>
                        <a:rPr lang="en-US" sz="1300" dirty="0">
                          <a:solidFill>
                            <a:srgbClr val="000000"/>
                          </a:solidFill>
                          <a:effectLst/>
                        </a:rPr>
                        <a:t>Darbepoetin is not indicated as a substitute for red blood cell (RBC) transfusion in patients who require immediate correction of anemia</a:t>
                      </a:r>
                    </a:p>
                    <a:p>
                      <a:pPr marL="342900" marR="0" lvl="0" indent="-342900">
                        <a:spcBef>
                          <a:spcPts val="0"/>
                        </a:spcBef>
                        <a:spcAft>
                          <a:spcPts val="0"/>
                        </a:spcAft>
                        <a:buFont typeface="Symbol" panose="05050102010706020507" pitchFamily="18" charset="2"/>
                        <a:buChar char=""/>
                        <a:tabLst>
                          <a:tab pos="228600" algn="l"/>
                        </a:tabLst>
                      </a:pPr>
                      <a:r>
                        <a:rPr lang="en-US" sz="1300" dirty="0">
                          <a:solidFill>
                            <a:srgbClr val="000000"/>
                          </a:solidFill>
                          <a:effectLst/>
                        </a:rPr>
                        <a:t>Darbepoetin use has not been demonstrated in controlled clinical trials to improve quality of life, fatigue, or patient well-being</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extLst>
                  <a:ext uri="{0D108BD9-81ED-4DB2-BD59-A6C34878D82A}">
                    <a16:rowId xmlns:a16="http://schemas.microsoft.com/office/drawing/2014/main" xmlns="" val="341376979"/>
                  </a:ext>
                </a:extLst>
              </a:tr>
              <a:tr h="594699">
                <a:tc>
                  <a:txBody>
                    <a:bodyPr/>
                    <a:lstStyle/>
                    <a:p>
                      <a:pPr marL="0" marR="0">
                        <a:spcBef>
                          <a:spcPts val="0"/>
                        </a:spcBef>
                        <a:spcAft>
                          <a:spcPts val="0"/>
                        </a:spcAft>
                      </a:pPr>
                      <a:r>
                        <a:rPr lang="en-US" sz="1300" dirty="0">
                          <a:solidFill>
                            <a:srgbClr val="000000"/>
                          </a:solidFill>
                          <a:effectLst/>
                        </a:rPr>
                        <a:t>luspatercept-aamt (Reblozyl®)</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0" marR="0" algn="ctr">
                        <a:spcBef>
                          <a:spcPts val="0"/>
                        </a:spcBef>
                        <a:spcAft>
                          <a:spcPts val="0"/>
                        </a:spcAft>
                      </a:pPr>
                      <a:r>
                        <a:rPr lang="en-US" sz="1300" dirty="0">
                          <a:solidFill>
                            <a:srgbClr val="000000"/>
                          </a:solidFill>
                          <a:effectLst/>
                        </a:rPr>
                        <a:t>Celgene</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342900" marR="0" lvl="0" indent="-342900">
                        <a:spcBef>
                          <a:spcPts val="0"/>
                        </a:spcBef>
                        <a:spcAft>
                          <a:spcPts val="0"/>
                        </a:spcAft>
                        <a:buFont typeface="Wingdings" panose="05000000000000000000" pitchFamily="2" charset="2"/>
                        <a:buChar char=""/>
                      </a:pPr>
                      <a:r>
                        <a:rPr lang="en-US" sz="1300" dirty="0">
                          <a:solidFill>
                            <a:srgbClr val="000000"/>
                          </a:solidFill>
                          <a:effectLst/>
                        </a:rPr>
                        <a:t>Treatment of anemia in adult patients with beta thalassemia who require regular red blood cell (RBC) transfusions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300" kern="1200" dirty="0">
                          <a:solidFill>
                            <a:srgbClr val="000000"/>
                          </a:solidFill>
                          <a:effectLst/>
                          <a:highlight>
                            <a:srgbClr val="00FFFF"/>
                          </a:highlight>
                          <a:uFillTx/>
                          <a:latin typeface="+mn-lt"/>
                          <a:ea typeface="+mn-ea"/>
                          <a:cs typeface="+mn-cs"/>
                        </a:rPr>
                        <a:t>Treatment of anemia failing an erythropoiesis stimulating agent and requiring ≥ 2 RBC units over 8 weeks in adult patients with very low- to intermediate-risk myelodysplastic syndromes with ring sideroblasts (MDS-RS) or with myelodysplastic/myeloproliferative neoplasm with ring sideroblasts and thrombocytosis (MDS/MPN-RS-T)</a:t>
                      </a:r>
                      <a:endParaRPr lang="en-US" sz="1300" dirty="0">
                        <a:solidFill>
                          <a:srgbClr val="000000"/>
                        </a:solidFill>
                        <a:effectLst/>
                        <a:highlight>
                          <a:srgbClr val="00FFFF"/>
                        </a:highlight>
                      </a:endParaRPr>
                    </a:p>
                    <a:p>
                      <a:pPr marL="342900" marR="0" lvl="0" indent="-342900">
                        <a:spcBef>
                          <a:spcPts val="50"/>
                        </a:spcBef>
                        <a:spcAft>
                          <a:spcPts val="50"/>
                        </a:spcAft>
                        <a:buFont typeface="Symbol" panose="05050102010706020507" pitchFamily="18" charset="2"/>
                        <a:buChar char=""/>
                        <a:tabLst>
                          <a:tab pos="228600" algn="l"/>
                          <a:tab pos="457200" algn="l"/>
                        </a:tabLst>
                      </a:pPr>
                      <a:r>
                        <a:rPr lang="en-US" sz="1300" dirty="0">
                          <a:solidFill>
                            <a:srgbClr val="000000"/>
                          </a:solidFill>
                          <a:effectLst/>
                        </a:rPr>
                        <a:t>Luspatercept-aamt is not indicated for use as a substitute for RBC transfusions in patients who require immediate correction of anemia</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extLst>
                  <a:ext uri="{0D108BD9-81ED-4DB2-BD59-A6C34878D82A}">
                    <a16:rowId xmlns:a16="http://schemas.microsoft.com/office/drawing/2014/main" xmlns="" val="521467427"/>
                  </a:ext>
                </a:extLst>
              </a:tr>
              <a:tr h="1636576">
                <a:tc>
                  <a:txBody>
                    <a:bodyPr/>
                    <a:lstStyle/>
                    <a:p>
                      <a:pPr marL="0" marR="0">
                        <a:spcBef>
                          <a:spcPts val="0"/>
                        </a:spcBef>
                        <a:spcAft>
                          <a:spcPts val="0"/>
                        </a:spcAft>
                      </a:pPr>
                      <a:r>
                        <a:rPr lang="en-US" sz="1300" dirty="0">
                          <a:solidFill>
                            <a:srgbClr val="000000"/>
                          </a:solidFill>
                          <a:effectLst/>
                        </a:rPr>
                        <a:t>PEG-EPO (Mircera®)</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0" marR="0" algn="ctr">
                        <a:spcBef>
                          <a:spcPts val="0"/>
                        </a:spcBef>
                        <a:spcAft>
                          <a:spcPts val="0"/>
                        </a:spcAft>
                      </a:pPr>
                      <a:r>
                        <a:rPr lang="en-US" sz="1300" dirty="0">
                          <a:solidFill>
                            <a:srgbClr val="000000"/>
                          </a:solidFill>
                          <a:effectLst/>
                        </a:rPr>
                        <a:t>Roche/Vifor</a:t>
                      </a:r>
                      <a:endParaRPr lang="en-US"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tc>
                <a:tc>
                  <a:txBody>
                    <a:bodyPr/>
                    <a:lstStyle/>
                    <a:p>
                      <a:pPr marL="342900" marR="0" lvl="0" indent="-342900">
                        <a:spcBef>
                          <a:spcPts val="0"/>
                        </a:spcBef>
                        <a:spcAft>
                          <a:spcPts val="0"/>
                        </a:spcAft>
                        <a:buFont typeface="Wingdings" panose="05000000000000000000" pitchFamily="2" charset="2"/>
                        <a:buChar char=""/>
                      </a:pPr>
                      <a:r>
                        <a:rPr lang="en-US" sz="1300" dirty="0">
                          <a:solidFill>
                            <a:srgbClr val="000000"/>
                          </a:solidFill>
                          <a:effectLst/>
                        </a:rPr>
                        <a:t>Treatment of anemia associated with chronic renal failure (CRF) in adult patients on dialysis and adult patients not on dialysis</a:t>
                      </a:r>
                    </a:p>
                    <a:p>
                      <a:pPr marL="342900" marR="0" lvl="0" indent="-342900">
                        <a:spcBef>
                          <a:spcPts val="0"/>
                        </a:spcBef>
                        <a:spcAft>
                          <a:spcPts val="0"/>
                        </a:spcAft>
                        <a:buFont typeface="Wingdings" panose="05000000000000000000" pitchFamily="2" charset="2"/>
                        <a:buChar char=""/>
                      </a:pPr>
                      <a:r>
                        <a:rPr lang="en-US" sz="1300" dirty="0">
                          <a:solidFill>
                            <a:srgbClr val="000000"/>
                          </a:solidFill>
                          <a:effectLst/>
                        </a:rPr>
                        <a:t>Treatment of anemia associated with CRF in pediatric patients 5 to 17 years of age on hemodialysis who are converting from another ESA after their hemoglobin level was stabilized with an erythropoiesis stimulating agent (ESA)</a:t>
                      </a:r>
                    </a:p>
                    <a:p>
                      <a:pPr marL="342900" marR="0" lvl="0" indent="-342900">
                        <a:spcBef>
                          <a:spcPts val="0"/>
                        </a:spcBef>
                        <a:spcAft>
                          <a:spcPts val="0"/>
                        </a:spcAft>
                        <a:buFont typeface="Symbol" panose="05050102010706020507" pitchFamily="18" charset="2"/>
                        <a:buChar char=""/>
                      </a:pPr>
                      <a:r>
                        <a:rPr lang="en-US" sz="1300" dirty="0">
                          <a:solidFill>
                            <a:srgbClr val="000000"/>
                          </a:solidFill>
                          <a:effectLst/>
                        </a:rPr>
                        <a:t>PEG-EPO use has not been demonstrated in controlled clinical trials to improve quality of life, fatigue, or patient well-being</a:t>
                      </a:r>
                    </a:p>
                    <a:p>
                      <a:pPr marL="342900" marR="0" lvl="0" indent="-342900">
                        <a:spcBef>
                          <a:spcPts val="0"/>
                        </a:spcBef>
                        <a:spcAft>
                          <a:spcPts val="0"/>
                        </a:spcAft>
                        <a:buFont typeface="Symbol" panose="05050102010706020507" pitchFamily="18" charset="2"/>
                        <a:buChar char=""/>
                      </a:pPr>
                      <a:r>
                        <a:rPr lang="en-US" sz="1300" dirty="0">
                          <a:solidFill>
                            <a:srgbClr val="000000"/>
                          </a:solidFill>
                          <a:effectLst/>
                        </a:rPr>
                        <a:t>PEG-EPO is not indicated for treatment of anemia in patients receiving cancer chemotherapy</a:t>
                      </a:r>
                    </a:p>
                    <a:p>
                      <a:pPr marL="342900" marR="0" lvl="0" indent="-342900">
                        <a:spcBef>
                          <a:spcPts val="0"/>
                        </a:spcBef>
                        <a:spcAft>
                          <a:spcPts val="0"/>
                        </a:spcAft>
                        <a:buFont typeface="Symbol" panose="05050102010706020507" pitchFamily="18" charset="2"/>
                        <a:buChar char=""/>
                      </a:pPr>
                      <a:r>
                        <a:rPr lang="en-US" sz="1300" dirty="0">
                          <a:solidFill>
                            <a:srgbClr val="000000"/>
                          </a:solidFill>
                          <a:effectLst/>
                        </a:rPr>
                        <a:t>PEG-EPO is not indicated as a substitute for red blood cell (RBC) transfusion in patients who require immediate correction of anemia</a:t>
                      </a:r>
                      <a:endParaRPr lang="en-US" sz="1300" dirty="0">
                        <a:solidFill>
                          <a:srgbClr val="000000"/>
                        </a:solidFill>
                        <a:effectLst/>
                        <a:latin typeface="Calibri" panose="020F0502020204030204" pitchFamily="34" charset="0"/>
                        <a:cs typeface="Times New Roman" panose="02020603050405020304" pitchFamily="18" charset="0"/>
                      </a:endParaRPr>
                    </a:p>
                  </a:txBody>
                  <a:tcPr marL="16844" marR="16844" marT="0" marB="0"/>
                </a:tc>
                <a:extLst>
                  <a:ext uri="{0D108BD9-81ED-4DB2-BD59-A6C34878D82A}">
                    <a16:rowId xmlns:a16="http://schemas.microsoft.com/office/drawing/2014/main" xmlns="" val="1618292957"/>
                  </a:ext>
                </a:extLst>
              </a:tr>
            </a:tbl>
          </a:graphicData>
        </a:graphic>
      </p:graphicFrame>
    </p:spTree>
    <p:extLst>
      <p:ext uri="{BB962C8B-B14F-4D97-AF65-F5344CB8AC3E}">
        <p14:creationId xmlns:p14="http://schemas.microsoft.com/office/powerpoint/2010/main" val="337065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46D5A-188C-4773-A73B-984CD03B2AFE}"/>
              </a:ext>
            </a:extLst>
          </p:cNvPr>
          <p:cNvSpPr>
            <a:spLocks noGrp="1"/>
          </p:cNvSpPr>
          <p:nvPr>
            <p:ph type="title"/>
          </p:nvPr>
        </p:nvSpPr>
        <p:spPr>
          <a:xfrm>
            <a:off x="609600" y="304800"/>
            <a:ext cx="11074400" cy="932856"/>
          </a:xfrm>
        </p:spPr>
        <p:txBody>
          <a:bodyPr/>
          <a:lstStyle/>
          <a:p>
            <a:r>
              <a:rPr lang="en-US" dirty="0"/>
              <a:t>Erythropoiesis Stimulating Proteins</a:t>
            </a:r>
          </a:p>
        </p:txBody>
      </p:sp>
      <p:graphicFrame>
        <p:nvGraphicFramePr>
          <p:cNvPr id="6" name="Content Placeholder 5">
            <a:extLst>
              <a:ext uri="{FF2B5EF4-FFF2-40B4-BE49-F238E27FC236}">
                <a16:creationId xmlns:a16="http://schemas.microsoft.com/office/drawing/2014/main" xmlns="" id="{36C96A6D-F855-49AD-9760-0154E745A20A}"/>
              </a:ext>
            </a:extLst>
          </p:cNvPr>
          <p:cNvGraphicFramePr>
            <a:graphicFrameLocks noGrp="1"/>
          </p:cNvGraphicFramePr>
          <p:nvPr>
            <p:ph idx="1"/>
            <p:extLst>
              <p:ext uri="{D42A27DB-BD31-4B8C-83A1-F6EECF244321}">
                <p14:modId xmlns:p14="http://schemas.microsoft.com/office/powerpoint/2010/main" val="3190708066"/>
              </p:ext>
            </p:extLst>
          </p:nvPr>
        </p:nvGraphicFramePr>
        <p:xfrm>
          <a:off x="104172" y="1458410"/>
          <a:ext cx="12079889" cy="4907280"/>
        </p:xfrm>
        <a:graphic>
          <a:graphicData uri="http://schemas.openxmlformats.org/drawingml/2006/table">
            <a:tbl>
              <a:tblPr firstRow="1" bandRow="1" bandCol="1">
                <a:tableStyleId>{5C22544A-7EE6-4342-B048-85BDC9FD1C3A}</a:tableStyleId>
              </a:tblPr>
              <a:tblGrid>
                <a:gridCol w="925975">
                  <a:extLst>
                    <a:ext uri="{9D8B030D-6E8A-4147-A177-3AD203B41FA5}">
                      <a16:colId xmlns:a16="http://schemas.microsoft.com/office/drawing/2014/main" xmlns="" val="1121811829"/>
                    </a:ext>
                  </a:extLst>
                </a:gridCol>
                <a:gridCol w="1365812">
                  <a:extLst>
                    <a:ext uri="{9D8B030D-6E8A-4147-A177-3AD203B41FA5}">
                      <a16:colId xmlns:a16="http://schemas.microsoft.com/office/drawing/2014/main" xmlns="" val="1221892544"/>
                    </a:ext>
                  </a:extLst>
                </a:gridCol>
                <a:gridCol w="9788102">
                  <a:extLst>
                    <a:ext uri="{9D8B030D-6E8A-4147-A177-3AD203B41FA5}">
                      <a16:colId xmlns:a16="http://schemas.microsoft.com/office/drawing/2014/main" xmlns="" val="3706155929"/>
                    </a:ext>
                  </a:extLst>
                </a:gridCol>
              </a:tblGrid>
              <a:tr h="243647">
                <a:tc>
                  <a:txBody>
                    <a:bodyPr/>
                    <a:lstStyle/>
                    <a:p>
                      <a:pPr marL="0" marR="0" algn="ctr">
                        <a:spcBef>
                          <a:spcPts val="0"/>
                        </a:spcBef>
                        <a:spcAft>
                          <a:spcPts val="0"/>
                        </a:spcAft>
                      </a:pPr>
                      <a:r>
                        <a:rPr lang="en-US" sz="1800" dirty="0">
                          <a:solidFill>
                            <a:srgbClr val="000000"/>
                          </a:solidFill>
                          <a:effectLst/>
                        </a:rPr>
                        <a:t>Drug</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a:txBody>
                    <a:bodyPr/>
                    <a:lstStyle/>
                    <a:p>
                      <a:pPr marL="0" marR="0" algn="ctr">
                        <a:spcBef>
                          <a:spcPts val="0"/>
                        </a:spcBef>
                        <a:spcAft>
                          <a:spcPts val="0"/>
                        </a:spcAft>
                      </a:pPr>
                      <a:r>
                        <a:rPr lang="en-US" sz="1800" dirty="0">
                          <a:solidFill>
                            <a:srgbClr val="000000"/>
                          </a:solidFill>
                          <a:effectLst/>
                        </a:rPr>
                        <a:t>Manufacturer</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a:txBody>
                    <a:bodyPr/>
                    <a:lstStyle/>
                    <a:p>
                      <a:pPr marL="0" marR="0" algn="ctr">
                        <a:spcBef>
                          <a:spcPts val="0"/>
                        </a:spcBef>
                        <a:spcAft>
                          <a:spcPts val="0"/>
                        </a:spcAft>
                      </a:pPr>
                      <a:r>
                        <a:rPr lang="en-US" sz="1800" dirty="0">
                          <a:solidFill>
                            <a:srgbClr val="000000"/>
                          </a:solidFill>
                          <a:effectLst/>
                        </a:rPr>
                        <a:t>FDA-approved Indications</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extLst>
                  <a:ext uri="{0D108BD9-81ED-4DB2-BD59-A6C34878D82A}">
                    <a16:rowId xmlns:a16="http://schemas.microsoft.com/office/drawing/2014/main" xmlns="" val="366260562"/>
                  </a:ext>
                </a:extLst>
              </a:tr>
              <a:tr h="988375">
                <a:tc>
                  <a:txBody>
                    <a:bodyPr/>
                    <a:lstStyle/>
                    <a:p>
                      <a:pPr marL="0" marR="0">
                        <a:spcBef>
                          <a:spcPts val="0"/>
                        </a:spcBef>
                        <a:spcAft>
                          <a:spcPts val="0"/>
                        </a:spcAft>
                      </a:pPr>
                      <a:r>
                        <a:rPr lang="en-US" sz="1600" dirty="0">
                          <a:solidFill>
                            <a:srgbClr val="000000"/>
                          </a:solidFill>
                          <a:effectLst/>
                        </a:rPr>
                        <a:t>rHuEPO</a:t>
                      </a:r>
                      <a:br>
                        <a:rPr lang="en-US" sz="1600" dirty="0">
                          <a:solidFill>
                            <a:srgbClr val="000000"/>
                          </a:solidFill>
                          <a:effectLst/>
                        </a:rPr>
                      </a:br>
                      <a:r>
                        <a:rPr lang="en-US" sz="1600" dirty="0">
                          <a:solidFill>
                            <a:srgbClr val="000000"/>
                          </a:solidFill>
                          <a:effectLst/>
                        </a:rPr>
                        <a:t>(Epogen®)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a:txBody>
                    <a:bodyPr/>
                    <a:lstStyle/>
                    <a:p>
                      <a:pPr marL="0" marR="0" algn="ctr">
                        <a:spcBef>
                          <a:spcPts val="0"/>
                        </a:spcBef>
                        <a:spcAft>
                          <a:spcPts val="0"/>
                        </a:spcAft>
                      </a:pPr>
                      <a:r>
                        <a:rPr lang="en-US" sz="1600" dirty="0">
                          <a:solidFill>
                            <a:srgbClr val="000000"/>
                          </a:solidFill>
                          <a:effectLst/>
                        </a:rPr>
                        <a:t>Amgen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rowSpan="2">
                  <a:txBody>
                    <a:bodyPr/>
                    <a:lstStyle/>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anemia associated with CRF including patients on dialysis and patients not on dialysis to decrease the need for red blood cell (RBC) transfusion</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anemia related to therapy with zidovudine (≤ 4,200 mg per week) in HIV-infected patients with endogenous serum erythropoietin levels of ≤ 500 mUnits/mL</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Treatment of anemia in patients with non-myeloid malignancies where anemia is due to the effect of concomitant myelosuppressive chemotherapy and, upon initiation, hemoglobin &lt; 10 g/dL and there is a minimum of 2 additional months of planned chemotherapy</a:t>
                      </a:r>
                    </a:p>
                    <a:p>
                      <a:pPr marL="342900" marR="0" lvl="0" indent="-342900">
                        <a:spcBef>
                          <a:spcPts val="0"/>
                        </a:spcBef>
                        <a:spcAft>
                          <a:spcPts val="0"/>
                        </a:spcAft>
                        <a:buFont typeface="Wingdings" panose="05000000000000000000" pitchFamily="2" charset="2"/>
                        <a:buChar char=""/>
                        <a:tabLst>
                          <a:tab pos="228600" algn="l"/>
                        </a:tabLst>
                      </a:pPr>
                      <a:r>
                        <a:rPr lang="en-US" sz="1600" dirty="0">
                          <a:solidFill>
                            <a:srgbClr val="000000"/>
                          </a:solidFill>
                          <a:effectLst/>
                        </a:rPr>
                        <a:t>Indicated to reduce the need for allogenic RBC transfusion among patients with perioperative hemoglobin &gt; 10 to ≤ 13 g/dL who are at high risk for perioperative blood loss from elective, noncardiac, nonvascular surgery</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rHuEPO is not indicated for use in patients receiving hormonal agents, therapeutic biologic products, or radiotherapy unless receiving concomitant myelosuppressive chemotherapy</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rHuEPO is not indicated for patients receiving myelosuppressive therapy when the anticipated outcome is cure or in in whom anemia can be managed by transfusion</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rHuEPO is not indicated as a substitute for red blood cell (RBC) transfusion in patients who require immediate correction of anemia</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rHuEPO is not indicated in patients undergoing cardiac or vascular surgery</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ruEPO is not indicated for patients who are willing to donate autologous blood pre-operatively</a:t>
                      </a:r>
                    </a:p>
                    <a:p>
                      <a:pPr marL="342900" marR="0" lvl="0" indent="-342900">
                        <a:spcBef>
                          <a:spcPts val="0"/>
                        </a:spcBef>
                        <a:spcAft>
                          <a:spcPts val="0"/>
                        </a:spcAft>
                        <a:buFont typeface="Symbol" panose="05050102010706020507" pitchFamily="18" charset="2"/>
                        <a:buChar char=""/>
                        <a:tabLst>
                          <a:tab pos="228600" algn="l"/>
                        </a:tabLst>
                      </a:pPr>
                      <a:r>
                        <a:rPr lang="en-US" sz="1600" dirty="0">
                          <a:solidFill>
                            <a:srgbClr val="000000"/>
                          </a:solidFill>
                          <a:effectLst/>
                        </a:rPr>
                        <a:t>rHuEPO use has not been demonstrated in controlled clinical trials to improve quality of life, fatigue, or patient well-being</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extLst>
                  <a:ext uri="{0D108BD9-81ED-4DB2-BD59-A6C34878D82A}">
                    <a16:rowId xmlns:a16="http://schemas.microsoft.com/office/drawing/2014/main" xmlns="" val="3706273503"/>
                  </a:ext>
                </a:extLst>
              </a:tr>
              <a:tr h="3640919">
                <a:tc>
                  <a:txBody>
                    <a:bodyPr/>
                    <a:lstStyle/>
                    <a:p>
                      <a:pPr marL="0" marR="0">
                        <a:spcBef>
                          <a:spcPts val="0"/>
                        </a:spcBef>
                        <a:spcAft>
                          <a:spcPts val="0"/>
                        </a:spcAft>
                      </a:pPr>
                      <a:r>
                        <a:rPr lang="en-US" sz="1600" dirty="0">
                          <a:solidFill>
                            <a:srgbClr val="000000"/>
                          </a:solidFill>
                          <a:effectLst/>
                        </a:rPr>
                        <a:t>rHuEPO</a:t>
                      </a:r>
                      <a:br>
                        <a:rPr lang="en-US" sz="1600" dirty="0">
                          <a:solidFill>
                            <a:srgbClr val="000000"/>
                          </a:solidFill>
                          <a:effectLst/>
                        </a:rPr>
                      </a:br>
                      <a:r>
                        <a:rPr lang="en-US" sz="1600" dirty="0">
                          <a:solidFill>
                            <a:srgbClr val="000000"/>
                          </a:solidFill>
                          <a:effectLst/>
                        </a:rPr>
                        <a:t>(Procrit®)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a:txBody>
                    <a:bodyPr/>
                    <a:lstStyle/>
                    <a:p>
                      <a:pPr marL="0" marR="0" algn="ctr">
                        <a:spcBef>
                          <a:spcPts val="0"/>
                        </a:spcBef>
                        <a:spcAft>
                          <a:spcPts val="0"/>
                        </a:spcAft>
                      </a:pPr>
                      <a:r>
                        <a:rPr lang="en-US" sz="1600" dirty="0">
                          <a:solidFill>
                            <a:srgbClr val="000000"/>
                          </a:solidFill>
                          <a:effectLst/>
                        </a:rPr>
                        <a:t>Amgen (distributed by Janssen)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tc>
                <a:tc vMerge="1">
                  <a:txBody>
                    <a:bodyPr/>
                    <a:lstStyle/>
                    <a:p>
                      <a:endParaRPr lang="en-US"/>
                    </a:p>
                  </a:txBody>
                  <a:tcPr/>
                </a:tc>
                <a:extLst>
                  <a:ext uri="{0D108BD9-81ED-4DB2-BD59-A6C34878D82A}">
                    <a16:rowId xmlns:a16="http://schemas.microsoft.com/office/drawing/2014/main" xmlns="" val="2028913545"/>
                  </a:ext>
                </a:extLst>
              </a:tr>
            </a:tbl>
          </a:graphicData>
        </a:graphic>
      </p:graphicFrame>
      <p:sp>
        <p:nvSpPr>
          <p:cNvPr id="4" name="Slide Number Placeholder 3">
            <a:extLst>
              <a:ext uri="{FF2B5EF4-FFF2-40B4-BE49-F238E27FC236}">
                <a16:creationId xmlns:a16="http://schemas.microsoft.com/office/drawing/2014/main" xmlns="" id="{E3EF8380-305F-45A5-8D75-74B60E5C5ADE}"/>
              </a:ext>
            </a:extLst>
          </p:cNvPr>
          <p:cNvSpPr>
            <a:spLocks noGrp="1"/>
          </p:cNvSpPr>
          <p:nvPr>
            <p:ph type="sldNum" sz="quarter" idx="4"/>
          </p:nvPr>
        </p:nvSpPr>
        <p:spPr/>
        <p:txBody>
          <a:bodyPr/>
          <a:lstStyle/>
          <a:p>
            <a:fld id="{FF445594-FFE8-4E90-934C-EFF530110A38}" type="slidenum">
              <a:rPr lang="en-US" smtClean="0">
                <a:uFillTx/>
              </a:rPr>
              <a:pPr/>
              <a:t>75</a:t>
            </a:fld>
            <a:endParaRPr lang="en-US" dirty="0">
              <a:uFillTx/>
            </a:endParaRPr>
          </a:p>
        </p:txBody>
      </p:sp>
    </p:spTree>
    <p:extLst>
      <p:ext uri="{BB962C8B-B14F-4D97-AF65-F5344CB8AC3E}">
        <p14:creationId xmlns:p14="http://schemas.microsoft.com/office/powerpoint/2010/main" val="16634264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AB94B42-D7B1-4CFB-9A8C-B6FBE7CC27CE}"/>
              </a:ext>
            </a:extLst>
          </p:cNvPr>
          <p:cNvSpPr>
            <a:spLocks noGrp="1"/>
          </p:cNvSpPr>
          <p:nvPr>
            <p:ph type="sldNum" sz="quarter" idx="4"/>
          </p:nvPr>
        </p:nvSpPr>
        <p:spPr/>
        <p:txBody>
          <a:bodyPr/>
          <a:lstStyle/>
          <a:p>
            <a:fld id="{FF445594-FFE8-4E90-934C-EFF530110A38}" type="slidenum">
              <a:rPr lang="en-US" smtClean="0">
                <a:uFillTx/>
              </a:rPr>
              <a:pPr/>
              <a:t>76</a:t>
            </a:fld>
            <a:endParaRPr lang="en-US" dirty="0">
              <a:uFillTx/>
            </a:endParaRPr>
          </a:p>
        </p:txBody>
      </p:sp>
      <p:sp>
        <p:nvSpPr>
          <p:cNvPr id="3" name="Title 2">
            <a:extLst>
              <a:ext uri="{FF2B5EF4-FFF2-40B4-BE49-F238E27FC236}">
                <a16:creationId xmlns:a16="http://schemas.microsoft.com/office/drawing/2014/main" xmlns="" id="{61C5A04A-0B5B-4B31-93DE-D16DC2B06B9B}"/>
              </a:ext>
            </a:extLst>
          </p:cNvPr>
          <p:cNvSpPr>
            <a:spLocks noGrp="1"/>
          </p:cNvSpPr>
          <p:nvPr>
            <p:ph type="title"/>
          </p:nvPr>
        </p:nvSpPr>
        <p:spPr>
          <a:xfrm>
            <a:off x="609600" y="304800"/>
            <a:ext cx="11074400" cy="1127127"/>
          </a:xfrm>
        </p:spPr>
        <p:txBody>
          <a:bodyPr/>
          <a:lstStyle/>
          <a:p>
            <a:r>
              <a:rPr lang="en-US" dirty="0"/>
              <a:t>Erythropoiesis Stimulating Proteins</a:t>
            </a:r>
          </a:p>
        </p:txBody>
      </p:sp>
      <p:sp>
        <p:nvSpPr>
          <p:cNvPr id="4" name="Footer Placeholder 3">
            <a:extLst>
              <a:ext uri="{FF2B5EF4-FFF2-40B4-BE49-F238E27FC236}">
                <a16:creationId xmlns:a16="http://schemas.microsoft.com/office/drawing/2014/main" xmlns="" id="{30C066C0-6EF6-443B-9A52-A428EA469D73}"/>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graphicFrame>
        <p:nvGraphicFramePr>
          <p:cNvPr id="5" name="Table 4">
            <a:extLst>
              <a:ext uri="{FF2B5EF4-FFF2-40B4-BE49-F238E27FC236}">
                <a16:creationId xmlns:a16="http://schemas.microsoft.com/office/drawing/2014/main" xmlns="" id="{73EC9409-580C-4686-937E-3A5E4B481E62}"/>
              </a:ext>
            </a:extLst>
          </p:cNvPr>
          <p:cNvGraphicFramePr>
            <a:graphicFrameLocks noGrp="1"/>
          </p:cNvGraphicFramePr>
          <p:nvPr>
            <p:extLst>
              <p:ext uri="{D42A27DB-BD31-4B8C-83A1-F6EECF244321}">
                <p14:modId xmlns:p14="http://schemas.microsoft.com/office/powerpoint/2010/main" val="876087148"/>
              </p:ext>
            </p:extLst>
          </p:nvPr>
        </p:nvGraphicFramePr>
        <p:xfrm>
          <a:off x="231494" y="1524001"/>
          <a:ext cx="11554104" cy="4637298"/>
        </p:xfrm>
        <a:graphic>
          <a:graphicData uri="http://schemas.openxmlformats.org/drawingml/2006/table">
            <a:tbl>
              <a:tblPr firstRow="1" bandRow="1" bandCol="1">
                <a:tableStyleId>{5C22544A-7EE6-4342-B048-85BDC9FD1C3A}</a:tableStyleId>
              </a:tblPr>
              <a:tblGrid>
                <a:gridCol w="1341103">
                  <a:extLst>
                    <a:ext uri="{9D8B030D-6E8A-4147-A177-3AD203B41FA5}">
                      <a16:colId xmlns:a16="http://schemas.microsoft.com/office/drawing/2014/main" xmlns="" val="678516099"/>
                    </a:ext>
                  </a:extLst>
                </a:gridCol>
                <a:gridCol w="1650587">
                  <a:extLst>
                    <a:ext uri="{9D8B030D-6E8A-4147-A177-3AD203B41FA5}">
                      <a16:colId xmlns:a16="http://schemas.microsoft.com/office/drawing/2014/main" xmlns="" val="2015873167"/>
                    </a:ext>
                  </a:extLst>
                </a:gridCol>
                <a:gridCol w="8562414">
                  <a:extLst>
                    <a:ext uri="{9D8B030D-6E8A-4147-A177-3AD203B41FA5}">
                      <a16:colId xmlns:a16="http://schemas.microsoft.com/office/drawing/2014/main" xmlns="" val="222707751"/>
                    </a:ext>
                  </a:extLst>
                </a:gridCol>
              </a:tblGrid>
              <a:tr h="217916">
                <a:tc>
                  <a:txBody>
                    <a:bodyPr/>
                    <a:lstStyle/>
                    <a:p>
                      <a:pPr marL="0" marR="0" algn="ctr">
                        <a:spcBef>
                          <a:spcPts val="0"/>
                        </a:spcBef>
                        <a:spcAft>
                          <a:spcPts val="0"/>
                        </a:spcAft>
                      </a:pPr>
                      <a:r>
                        <a:rPr lang="en-US" sz="1800" dirty="0">
                          <a:solidFill>
                            <a:srgbClr val="000000"/>
                          </a:solidFill>
                          <a:effectLst/>
                        </a:rPr>
                        <a:t>Drug</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tc>
                  <a:txBody>
                    <a:bodyPr/>
                    <a:lstStyle/>
                    <a:p>
                      <a:pPr marL="0" marR="0" algn="ctr">
                        <a:spcBef>
                          <a:spcPts val="0"/>
                        </a:spcBef>
                        <a:spcAft>
                          <a:spcPts val="0"/>
                        </a:spcAft>
                      </a:pPr>
                      <a:r>
                        <a:rPr lang="en-US" sz="1800" dirty="0">
                          <a:solidFill>
                            <a:srgbClr val="000000"/>
                          </a:solidFill>
                          <a:effectLst/>
                        </a:rPr>
                        <a:t>Manufacturer</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tc>
                  <a:txBody>
                    <a:bodyPr/>
                    <a:lstStyle/>
                    <a:p>
                      <a:pPr marL="0" marR="0" algn="ctr">
                        <a:spcBef>
                          <a:spcPts val="0"/>
                        </a:spcBef>
                        <a:spcAft>
                          <a:spcPts val="0"/>
                        </a:spcAft>
                      </a:pPr>
                      <a:r>
                        <a:rPr lang="en-US" sz="1800" dirty="0">
                          <a:solidFill>
                            <a:srgbClr val="000000"/>
                          </a:solidFill>
                          <a:effectLst/>
                        </a:rPr>
                        <a:t>FDA-approved Indications</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extLst>
                  <a:ext uri="{0D108BD9-81ED-4DB2-BD59-A6C34878D82A}">
                    <a16:rowId xmlns:a16="http://schemas.microsoft.com/office/drawing/2014/main" xmlns="" val="992272856"/>
                  </a:ext>
                </a:extLst>
              </a:tr>
              <a:tr h="4362978">
                <a:tc>
                  <a:txBody>
                    <a:bodyPr/>
                    <a:lstStyle/>
                    <a:p>
                      <a:pPr marL="0" marR="0">
                        <a:spcBef>
                          <a:spcPts val="0"/>
                        </a:spcBef>
                        <a:spcAft>
                          <a:spcPts val="0"/>
                        </a:spcAft>
                      </a:pPr>
                      <a:r>
                        <a:rPr lang="en-US" sz="1400" dirty="0">
                          <a:solidFill>
                            <a:srgbClr val="000000"/>
                          </a:solidFill>
                          <a:effectLst/>
                        </a:rPr>
                        <a:t>rHuEPO-epbx* (Retacrit®)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tc>
                  <a:txBody>
                    <a:bodyPr/>
                    <a:lstStyle/>
                    <a:p>
                      <a:pPr marL="0" marR="0" algn="ctr">
                        <a:spcBef>
                          <a:spcPts val="0"/>
                        </a:spcBef>
                        <a:spcAft>
                          <a:spcPts val="0"/>
                        </a:spcAft>
                      </a:pPr>
                      <a:r>
                        <a:rPr lang="en-US" sz="1400" dirty="0">
                          <a:solidFill>
                            <a:srgbClr val="000000"/>
                          </a:solidFill>
                          <a:effectLst/>
                        </a:rPr>
                        <a:t>Pfizer (Hospira)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tc>
                  <a:txBody>
                    <a:bodyPr/>
                    <a:lstStyle/>
                    <a:p>
                      <a:pPr marL="342900" marR="0" lvl="0" indent="-342900">
                        <a:spcBef>
                          <a:spcPts val="50"/>
                        </a:spcBef>
                        <a:spcAft>
                          <a:spcPts val="50"/>
                        </a:spcAft>
                        <a:buFont typeface="Wingdings" panose="05000000000000000000" pitchFamily="2" charset="2"/>
                        <a:buChar char=""/>
                        <a:tabLst>
                          <a:tab pos="228600" algn="l"/>
                        </a:tabLst>
                      </a:pPr>
                      <a:r>
                        <a:rPr lang="en-US" sz="1400" dirty="0">
                          <a:solidFill>
                            <a:srgbClr val="000000"/>
                          </a:solidFill>
                          <a:effectLst/>
                        </a:rPr>
                        <a:t>Treatment of anemia associated with CKD including patients on dialysis and patients not on dialysis to decrease the need for red blood cell (RBC) transfusion</a:t>
                      </a:r>
                    </a:p>
                    <a:p>
                      <a:pPr marL="342900" marR="0" lvl="0" indent="-342900">
                        <a:spcBef>
                          <a:spcPts val="50"/>
                        </a:spcBef>
                        <a:spcAft>
                          <a:spcPts val="50"/>
                        </a:spcAft>
                        <a:buFont typeface="Wingdings" panose="05000000000000000000" pitchFamily="2" charset="2"/>
                        <a:buChar char=""/>
                        <a:tabLst>
                          <a:tab pos="228600" algn="l"/>
                        </a:tabLst>
                      </a:pPr>
                      <a:r>
                        <a:rPr lang="en-US" sz="1400" dirty="0">
                          <a:solidFill>
                            <a:srgbClr val="000000"/>
                          </a:solidFill>
                          <a:effectLst/>
                        </a:rPr>
                        <a:t>Treatment of anemia due to zidovudine administered at ≤ 4,200 mg per week in HIV-infected patients with endogenous serum erythropoietin levels of ≤ 500 mUnits/mL</a:t>
                      </a:r>
                    </a:p>
                    <a:p>
                      <a:pPr marL="342900" marR="0" lvl="0" indent="-342900">
                        <a:spcBef>
                          <a:spcPts val="50"/>
                        </a:spcBef>
                        <a:spcAft>
                          <a:spcPts val="50"/>
                        </a:spcAft>
                        <a:buFont typeface="Wingdings" panose="05000000000000000000" pitchFamily="2" charset="2"/>
                        <a:buChar char=""/>
                        <a:tabLst>
                          <a:tab pos="228600" algn="l"/>
                        </a:tabLst>
                      </a:pPr>
                      <a:r>
                        <a:rPr lang="en-US" sz="1400" dirty="0">
                          <a:solidFill>
                            <a:srgbClr val="000000"/>
                          </a:solidFill>
                          <a:effectLst/>
                        </a:rPr>
                        <a:t>Treatment of anemia in patients with non-myeloid malignancies where anemia is due to the effect of concomitant myelosuppressive chemotherapy and, upon initiation, there is a minimum of 2 additional months of planned chemotherapy</a:t>
                      </a:r>
                    </a:p>
                    <a:p>
                      <a:pPr marL="342900" marR="0" lvl="0" indent="-342900">
                        <a:spcBef>
                          <a:spcPts val="50"/>
                        </a:spcBef>
                        <a:spcAft>
                          <a:spcPts val="50"/>
                        </a:spcAft>
                        <a:buFont typeface="Wingdings" panose="05000000000000000000" pitchFamily="2" charset="2"/>
                        <a:buChar char=""/>
                        <a:tabLst>
                          <a:tab pos="228600" algn="l"/>
                        </a:tabLst>
                      </a:pPr>
                      <a:r>
                        <a:rPr lang="en-US" sz="1400" dirty="0">
                          <a:solidFill>
                            <a:srgbClr val="000000"/>
                          </a:solidFill>
                          <a:effectLst/>
                        </a:rPr>
                        <a:t>Reduce the need for allogeneic RBC transfusions among patients with perioperative hemoglobin &gt; 10 to ≤ 13 g/dL who are at high risk for perioperative blood loss from elective, noncardiac, nonvascular surgery </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is not indicated for use in patients receiving hormonal agents, therapeutic biologic products, or radiotherapy unless receiving concomitant myelosuppressive chemotherapy</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is not indicated for patients receiving myelosuppressive therapy when the anticipated outcome is cure or in in whom anemia can be managed by transfusion</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is not indicated as a substitute for RBC transfusion in patients who require immediate correction of anemia</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is not indicated in patients undergoing cardiac or vascular surgery</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is not indicated for patients who are willing to donate autologous blood pre-operatively</a:t>
                      </a:r>
                    </a:p>
                    <a:p>
                      <a:pPr marL="342900" marR="0" lvl="0" indent="-342900">
                        <a:spcBef>
                          <a:spcPts val="50"/>
                        </a:spcBef>
                        <a:spcAft>
                          <a:spcPts val="50"/>
                        </a:spcAft>
                        <a:buFont typeface="Symbol" panose="05050102010706020507" pitchFamily="18" charset="2"/>
                        <a:buChar char=""/>
                        <a:tabLst>
                          <a:tab pos="228600" algn="l"/>
                          <a:tab pos="457200" algn="l"/>
                        </a:tabLst>
                      </a:pPr>
                      <a:r>
                        <a:rPr lang="en-US" sz="1400" dirty="0">
                          <a:solidFill>
                            <a:srgbClr val="000000"/>
                          </a:solidFill>
                          <a:effectLst/>
                        </a:rPr>
                        <a:t>Epoetin alfa-epbx use has not been demonstrated in controlled clinical trials to improve quality of life, fatigue, or patient well-being</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tc>
                <a:extLst>
                  <a:ext uri="{0D108BD9-81ED-4DB2-BD59-A6C34878D82A}">
                    <a16:rowId xmlns:a16="http://schemas.microsoft.com/office/drawing/2014/main" xmlns="" val="1923383095"/>
                  </a:ext>
                </a:extLst>
              </a:tr>
            </a:tbl>
          </a:graphicData>
        </a:graphic>
      </p:graphicFrame>
    </p:spTree>
    <p:extLst>
      <p:ext uri="{BB962C8B-B14F-4D97-AF65-F5344CB8AC3E}">
        <p14:creationId xmlns:p14="http://schemas.microsoft.com/office/powerpoint/2010/main" val="6672885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2561" y="227369"/>
            <a:ext cx="11074400" cy="1219200"/>
          </a:xfrm>
        </p:spPr>
        <p:txBody>
          <a:bodyPr/>
          <a:lstStyle/>
          <a:p>
            <a:r>
              <a:rPr dirty="0">
                <a:uFillTx/>
              </a:rPr>
              <a:t>Erythropoiesis Stimulating Proteins</a:t>
            </a:r>
          </a:p>
        </p:txBody>
      </p:sp>
      <p:sp>
        <p:nvSpPr>
          <p:cNvPr id="3" name="TextBox 2"/>
          <p:cNvSpPr txBox="1">
            <a:spLocks/>
          </p:cNvSpPr>
          <p:nvPr/>
        </p:nvSpPr>
        <p:spPr>
          <a:xfrm>
            <a:off x="167299" y="1446569"/>
            <a:ext cx="11680711" cy="5184062"/>
          </a:xfrm>
          <a:prstGeom prst="rect">
            <a:avLst/>
          </a:prstGeom>
        </p:spPr>
        <p:txBody>
          <a:bodyPr/>
          <a:lstStyle/>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Anemia affects over 3 million Americans as it is a result of numerous diseases, as well as adverse effects of treatments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Erythropoietin is a glycoprotein produced in the kidneys that stimulates red blood cell production from bone marrow</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National Comprehensive Cancer Network (NCCN) guidelines state that erythropoiesis stimulating agents (ESAs) are associated with an increased risk of thrombosis, decreased survival, and shortened time to tumor; therefore, it is advised to use the lowest ESA dose possible to maintain hemoglobin (Hb) levels sufficient to avoid blood transfusions</a:t>
            </a:r>
          </a:p>
          <a:p>
            <a:pPr marL="457200" indent="-457200">
              <a:buChar char="•"/>
            </a:pPr>
            <a:endPar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t>
            </a:r>
            <a:r>
              <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updated </a:t>
            </a:r>
            <a:r>
              <a:rPr sz="2000" dirty="0">
                <a:solidFill>
                  <a:srgbClr val="000000"/>
                </a:solidFill>
                <a:uFillTx/>
                <a:latin typeface="Tahoma" panose="020B0604030504040204" pitchFamily="34" charset="0"/>
                <a:ea typeface="Tahoma" panose="020B0604030504040204" pitchFamily="34" charset="0"/>
                <a:cs typeface="Tahoma" panose="020B0604030504040204" pitchFamily="34" charset="0"/>
              </a:rPr>
              <a:t>American Society of Clinical Oncology (ASCO) and the American Society of Hematology (ASH) joint clinical practice guidelines for the use of ESAs in patients with cancer also recommend minimizing ESA use, particularly in patients with malignancy being treated with curative intent</a:t>
            </a: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endParaRPr>
          </a:p>
        </p:txBody>
      </p:sp>
    </p:spTree>
    <p:extLst>
      <p:ext uri="{BB962C8B-B14F-4D97-AF65-F5344CB8AC3E}">
        <p14:creationId xmlns:p14="http://schemas.microsoft.com/office/powerpoint/2010/main" val="10191879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199212"/>
            <a:ext cx="11074400" cy="1219200"/>
          </a:xfrm>
        </p:spPr>
        <p:txBody>
          <a:bodyPr/>
          <a:lstStyle/>
          <a:p>
            <a:r>
              <a:rPr dirty="0">
                <a:uFillTx/>
              </a:rPr>
              <a:t>Erythropoiesis Stimulating Proteins</a:t>
            </a:r>
          </a:p>
        </p:txBody>
      </p:sp>
      <p:sp>
        <p:nvSpPr>
          <p:cNvPr id="3" name="TextBox 2"/>
          <p:cNvSpPr txBox="1">
            <a:spLocks/>
          </p:cNvSpPr>
          <p:nvPr/>
        </p:nvSpPr>
        <p:spPr>
          <a:xfrm>
            <a:off x="235131" y="1541417"/>
            <a:ext cx="11612879" cy="4480560"/>
          </a:xfrm>
          <a:prstGeom prst="rect">
            <a:avLst/>
          </a:prstGeom>
        </p:spPr>
        <p:txBody>
          <a:bodyPr/>
          <a:lstStyle/>
          <a:p>
            <a:pPr marL="457200" indent="-457200">
              <a:buFontTx/>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ESAs may be offered to patients with chemotherapy-associated anemia whose cancer treatment is not curative in intent and whose hemoglobin level is &lt; 10 g/dL</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This joint guideline recommends against the use of ESAs for the treatment of anemia associated with malignancy in patients who are not receiving concurrent myelosuppressive chemotherapy, except for patients with lower risk of myelodysplastic syndrome to avoid transfusions</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Therapy with Epogen/Procrit, Mircera, and Aranesp for CKD should not exceed target hemoglobin of greater than 11 g/dL</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ASCO and ASH Update Committee maintains that all ESAs are equivalent with respect to effectiveness and safety</a:t>
            </a:r>
          </a:p>
          <a:p>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international Kidney Disease: Improving Global Outcomes (KDIGO) group 2012 guidelines state that each ESA is effective in achieving and maintaining target Hb levels</a:t>
            </a: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7741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34408"/>
            <a:ext cx="11074400" cy="1219200"/>
          </a:xfrm>
        </p:spPr>
        <p:txBody>
          <a:bodyPr/>
          <a:lstStyle/>
          <a:p>
            <a:r>
              <a:rPr dirty="0">
                <a:uFillTx/>
              </a:rPr>
              <a:t>Erythropoiesis Stimulating Proteins</a:t>
            </a:r>
          </a:p>
        </p:txBody>
      </p:sp>
      <p:sp>
        <p:nvSpPr>
          <p:cNvPr id="3" name="TextBox 2"/>
          <p:cNvSpPr txBox="1">
            <a:spLocks/>
          </p:cNvSpPr>
          <p:nvPr/>
        </p:nvSpPr>
        <p:spPr>
          <a:xfrm>
            <a:off x="0" y="1453608"/>
            <a:ext cx="11939451" cy="4715698"/>
          </a:xfrm>
          <a:prstGeom prst="rect">
            <a:avLst/>
          </a:prstGeom>
        </p:spPr>
        <p:txBody>
          <a:bodyPr/>
          <a:lstStyle/>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Patients with endogenous serum erythropoietin levels ≤ 500 mUnits/mL, and who are receiving a dose of zidovudine ≤ 4,200 mg/week, may respond to rHuEPO therapy</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Patients with endogenous serum erythropoietin levels &gt; 500 mUnits/mL do not appear to respond to rHuEPO therapy</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In 2011, the FDA published a safety communication regarding a more conservative dosing approach to ESAs in patients with CKD due to increased risks of cardiovascular (CV) events</a:t>
            </a:r>
          </a:p>
          <a:p>
            <a:pPr marL="457200" indent="-457200">
              <a:buChar char="•"/>
            </a:pPr>
            <a:endParaRPr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dirty="0">
                <a:solidFill>
                  <a:srgbClr val="000000"/>
                </a:solidFill>
                <a:uFillTx/>
                <a:latin typeface="Tahoma" panose="020B0604030504040204" pitchFamily="34" charset="0"/>
                <a:ea typeface="Tahoma" panose="020B0604030504040204" pitchFamily="34" charset="0"/>
                <a:cs typeface="Tahoma" panose="020B0604030504040204" pitchFamily="34" charset="0"/>
              </a:rPr>
              <a:t>Retacrit is the first FDA-approved biosimilar to Epogen/Procrit; Retacrit is neither considered interchangeable with nor does it carry the same indications as the reference products</a:t>
            </a: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Luspatercept-aamt (Reblozyl) is the first FDA-approved erythroid maturation agent, which reduces patient transfusion burden by regulating late-stage RBC maturation</a:t>
            </a:r>
          </a:p>
          <a:p>
            <a:pPr marL="457200" indent="-457200">
              <a:buChar char="•"/>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It is approved for the treatment of anemia in adult patients with beta thalassemia who require regular red blood cell transfusions</a:t>
            </a:r>
          </a:p>
          <a:p>
            <a:pPr marL="457200" indent="-457200">
              <a:buChar char="•"/>
            </a:pPr>
            <a:endParaRPr lang="en-US"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sz="1900" dirty="0">
              <a:solidFill>
                <a:srgbClr val="000000"/>
              </a:solidFill>
              <a:uFillTx/>
              <a:latin typeface="Calibri" charset="0"/>
            </a:endParaRPr>
          </a:p>
        </p:txBody>
      </p:sp>
    </p:spTree>
    <p:extLst>
      <p:ext uri="{BB962C8B-B14F-4D97-AF65-F5344CB8AC3E}">
        <p14:creationId xmlns:p14="http://schemas.microsoft.com/office/powerpoint/2010/main" val="428630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3140" y="1428750"/>
            <a:ext cx="6646460" cy="2457450"/>
          </a:xfrm>
        </p:spPr>
        <p:txBody>
          <a:bodyPr/>
          <a:lstStyle/>
          <a:p>
            <a:r>
              <a:rPr lang="en-US" dirty="0">
                <a:uFillTx/>
              </a:rPr>
              <a:t>Androgenic Agents</a:t>
            </a:r>
          </a:p>
        </p:txBody>
      </p:sp>
      <p:sp>
        <p:nvSpPr>
          <p:cNvPr id="4" name="Slide Number Placeholder 3"/>
          <p:cNvSpPr>
            <a:spLocks noGrp="1"/>
          </p:cNvSpPr>
          <p:nvPr>
            <p:ph type="sldNum" sz="quarter" idx="4"/>
          </p:nvPr>
        </p:nvSpPr>
        <p:spPr/>
        <p:txBody>
          <a:bodyPr/>
          <a:lstStyle/>
          <a:p>
            <a:fld id="{FF445594-FFE8-4E90-934C-EFF530110A38}" type="slidenum">
              <a:rPr lang="en-US" smtClean="0">
                <a:uFillTx/>
              </a:rPr>
              <a:pPr/>
              <a:t>8</a:t>
            </a:fld>
            <a:endParaRPr lang="en-US" dirty="0">
              <a:uFillTx/>
            </a:endParaRPr>
          </a:p>
        </p:txBody>
      </p:sp>
      <p:sp>
        <p:nvSpPr>
          <p:cNvPr id="5" name="Footer Placeholder 4"/>
          <p:cNvSpPr>
            <a:spLocks noGrp="1"/>
          </p:cNvSpPr>
          <p:nvPr>
            <p:ph type="ftr" sz="quarter" idx="3"/>
          </p:nvPr>
        </p:nvSpPr>
        <p:spPr>
          <a:xfrm>
            <a:off x="-288609" y="5823889"/>
            <a:ext cx="12192000" cy="38100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6054235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894412" y="3900630"/>
            <a:ext cx="7630837" cy="436082"/>
          </a:xfrm>
        </p:spPr>
        <p:txBody>
          <a:bodyPr/>
          <a:lstStyle/>
          <a:p>
            <a:r>
              <a:rPr dirty="0">
                <a:uFillTx/>
              </a:rPr>
              <a:t>Hypoglycemics, Alpha-Glucosidase Inhibitors </a:t>
            </a:r>
          </a:p>
        </p:txBody>
      </p:sp>
    </p:spTree>
    <p:extLst>
      <p:ext uri="{BB962C8B-B14F-4D97-AF65-F5344CB8AC3E}">
        <p14:creationId xmlns:p14="http://schemas.microsoft.com/office/powerpoint/2010/main" val="12982188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06251"/>
            <a:ext cx="11074400" cy="1219200"/>
          </a:xfrm>
        </p:spPr>
        <p:txBody>
          <a:bodyPr/>
          <a:lstStyle/>
          <a:p>
            <a:r>
              <a:rPr dirty="0">
                <a:uFillTx/>
              </a:rPr>
              <a:t>Hypoglycemics, Alpha-Glucosidase Inhibitors </a:t>
            </a:r>
          </a:p>
        </p:txBody>
      </p:sp>
      <p:sp>
        <p:nvSpPr>
          <p:cNvPr id="3" name="TextBox 2"/>
          <p:cNvSpPr txBox="1">
            <a:spLocks/>
          </p:cNvSpPr>
          <p:nvPr/>
        </p:nvSpPr>
        <p:spPr>
          <a:xfrm>
            <a:off x="2917909" y="1746616"/>
            <a:ext cx="5698147" cy="464591"/>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pic>
        <p:nvPicPr>
          <p:cNvPr id="4" name="Picture 3"/>
          <p:cNvPicPr/>
          <p:nvPr/>
        </p:nvPicPr>
        <p:blipFill>
          <a:blip r:embed="rId2"/>
          <a:stretch>
            <a:fillRect/>
          </a:stretch>
        </p:blipFill>
        <p:spPr>
          <a:xfrm>
            <a:off x="2901589" y="2144318"/>
            <a:ext cx="6369117" cy="4282349"/>
          </a:xfrm>
          <a:prstGeom prst="rect">
            <a:avLst/>
          </a:prstGeom>
        </p:spPr>
      </p:pic>
    </p:spTree>
    <p:extLst>
      <p:ext uri="{BB962C8B-B14F-4D97-AF65-F5344CB8AC3E}">
        <p14:creationId xmlns:p14="http://schemas.microsoft.com/office/powerpoint/2010/main" val="12551626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23678" y="199212"/>
            <a:ext cx="11074400" cy="1219200"/>
          </a:xfrm>
        </p:spPr>
        <p:txBody>
          <a:bodyPr/>
          <a:lstStyle/>
          <a:p>
            <a:r>
              <a:rPr sz="4000" b="0" i="0" u="none" strike="noStrike" baseline="0" dirty="0">
                <a:solidFill>
                  <a:srgbClr val="318DCF"/>
                </a:solidFill>
                <a:uFillTx/>
                <a:latin typeface="Tahoma" charset="0"/>
              </a:rPr>
              <a:t>Hypoglycemics, Alpha-Glucosidase Inhibitors </a:t>
            </a:r>
          </a:p>
        </p:txBody>
      </p:sp>
      <p:sp>
        <p:nvSpPr>
          <p:cNvPr id="3" name="TextBox 2"/>
          <p:cNvSpPr txBox="1">
            <a:spLocks/>
          </p:cNvSpPr>
          <p:nvPr/>
        </p:nvSpPr>
        <p:spPr>
          <a:xfrm>
            <a:off x="532435" y="1655180"/>
            <a:ext cx="11439606" cy="3646264"/>
          </a:xfrm>
          <a:prstGeom prst="rect">
            <a:avLst/>
          </a:prstGeom>
        </p:spPr>
        <p:txBody>
          <a:bodyPr/>
          <a:lstStyle/>
          <a:p>
            <a:pPr marL="457200" indent="-457200">
              <a:buChar char="•"/>
            </a:pPr>
            <a:r>
              <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rPr>
              <a:t>Miglitol is more potent than acarbose on a milligram-to-milligram basis</a:t>
            </a:r>
          </a:p>
          <a:p>
            <a:pPr marL="457200" indent="-457200">
              <a:buChar char="•"/>
            </a:pPr>
            <a:endPar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rPr>
              <a:t>Alpha glucosidase inhibitors only have a modest effect on lowering HbA1c by about 0.4 to 0.7</a:t>
            </a:r>
            <a:r>
              <a:rPr lang="en-US" sz="2800" dirty="0">
                <a:solidFill>
                  <a:srgbClr val="000000"/>
                </a:solidFill>
                <a:uFillTx/>
                <a:latin typeface="Tahoma" panose="020B0604030504040204" pitchFamily="34" charset="0"/>
                <a:ea typeface="Tahoma" panose="020B0604030504040204" pitchFamily="34" charset="0"/>
                <a:cs typeface="Tahoma" panose="020B0604030504040204" pitchFamily="34" charset="0"/>
              </a:rPr>
              <a:t> </a:t>
            </a:r>
            <a:r>
              <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rPr>
              <a:t>percent</a:t>
            </a:r>
          </a:p>
          <a:p>
            <a:pPr marL="457200" indent="-457200">
              <a:buChar char="•"/>
            </a:pPr>
            <a:endPar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800" dirty="0">
                <a:solidFill>
                  <a:srgbClr val="000000"/>
                </a:solidFill>
                <a:uFillTx/>
                <a:latin typeface="Tahoma" panose="020B0604030504040204" pitchFamily="34" charset="0"/>
                <a:ea typeface="Tahoma" panose="020B0604030504040204" pitchFamily="34" charset="0"/>
                <a:cs typeface="Tahoma" panose="020B0604030504040204" pitchFamily="34" charset="0"/>
              </a:rPr>
              <a:t>Alpha glucosidase inhibitors are relatively safe but GI side effects (e.g., bloating, flatulence, diarrhea) limit their use</a:t>
            </a:r>
            <a:endParaRPr sz="2800" b="0" i="0" u="none" strike="noStrike"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48249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905000"/>
            <a:ext cx="6705600" cy="3505200"/>
          </a:xfrm>
        </p:spPr>
        <p:txBody>
          <a:bodyPr/>
          <a:lstStyle/>
          <a:p>
            <a:pPr algn="ctr"/>
            <a:r>
              <a:rPr lang="en-US" altLang="en-US" dirty="0"/>
              <a:t>Hypoglycemics, Incretin Mimetics/Enhancers</a:t>
            </a:r>
            <a:br>
              <a:rPr lang="en-US" altLang="en-US" dirty="0"/>
            </a:br>
            <a:r>
              <a:rPr lang="en-US" altLang="en-US" dirty="0"/>
              <a:t/>
            </a:r>
            <a:br>
              <a:rPr lang="en-US" altLang="en-US" dirty="0"/>
            </a:br>
            <a:r>
              <a:rPr lang="en-US" sz="2400" i="1" dirty="0">
                <a:solidFill>
                  <a:schemeClr val="tx1">
                    <a:lumMod val="50000"/>
                  </a:schemeClr>
                </a:solidFill>
              </a:rPr>
              <a:t/>
            </a:r>
            <a:br>
              <a:rPr lang="en-US" sz="2400" i="1" dirty="0">
                <a:solidFill>
                  <a:schemeClr val="tx1">
                    <a:lumMod val="50000"/>
                  </a:schemeClr>
                </a:solidFill>
              </a:rPr>
            </a:br>
            <a:endParaRPr lang="en-US" sz="2400" i="1"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83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9973043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3230A1-85C4-4BB4-9DF7-5B4E7F1F7310}"/>
              </a:ext>
            </a:extLst>
          </p:cNvPr>
          <p:cNvSpPr>
            <a:spLocks noGrp="1"/>
          </p:cNvSpPr>
          <p:nvPr>
            <p:ph type="title"/>
          </p:nvPr>
        </p:nvSpPr>
        <p:spPr>
          <a:xfrm>
            <a:off x="609600" y="304800"/>
            <a:ext cx="11074400" cy="1127125"/>
          </a:xfrm>
        </p:spPr>
        <p:txBody>
          <a:bodyPr/>
          <a:lstStyle/>
          <a:p>
            <a:r>
              <a:rPr lang="en-US" altLang="en-US" dirty="0"/>
              <a:t>Hypoglycemics, Incretin Mimetics/Enhancers</a:t>
            </a:r>
            <a:endParaRPr lang="en-US" dirty="0"/>
          </a:p>
        </p:txBody>
      </p:sp>
      <p:graphicFrame>
        <p:nvGraphicFramePr>
          <p:cNvPr id="10" name="Content Placeholder 9">
            <a:extLst>
              <a:ext uri="{FF2B5EF4-FFF2-40B4-BE49-F238E27FC236}">
                <a16:creationId xmlns:a16="http://schemas.microsoft.com/office/drawing/2014/main" xmlns="" id="{F26840AA-F2CC-499C-B392-E6E1C4459AA4}"/>
              </a:ext>
            </a:extLst>
          </p:cNvPr>
          <p:cNvGraphicFramePr>
            <a:graphicFrameLocks noGrp="1"/>
          </p:cNvGraphicFramePr>
          <p:nvPr>
            <p:ph idx="1"/>
            <p:extLst>
              <p:ext uri="{D42A27DB-BD31-4B8C-83A1-F6EECF244321}">
                <p14:modId xmlns:p14="http://schemas.microsoft.com/office/powerpoint/2010/main" val="2022443184"/>
              </p:ext>
            </p:extLst>
          </p:nvPr>
        </p:nvGraphicFramePr>
        <p:xfrm>
          <a:off x="242888" y="1509712"/>
          <a:ext cx="11949110" cy="4629548"/>
        </p:xfrm>
        <a:graphic>
          <a:graphicData uri="http://schemas.openxmlformats.org/drawingml/2006/table">
            <a:tbl>
              <a:tblPr firstRow="1" bandRow="1" bandCol="1">
                <a:tableStyleId>{5C22544A-7EE6-4342-B048-85BDC9FD1C3A}</a:tableStyleId>
              </a:tblPr>
              <a:tblGrid>
                <a:gridCol w="2770602">
                  <a:extLst>
                    <a:ext uri="{9D8B030D-6E8A-4147-A177-3AD203B41FA5}">
                      <a16:colId xmlns:a16="http://schemas.microsoft.com/office/drawing/2014/main" xmlns="" val="9084184"/>
                    </a:ext>
                  </a:extLst>
                </a:gridCol>
                <a:gridCol w="1617790">
                  <a:extLst>
                    <a:ext uri="{9D8B030D-6E8A-4147-A177-3AD203B41FA5}">
                      <a16:colId xmlns:a16="http://schemas.microsoft.com/office/drawing/2014/main" xmlns="" val="3909656966"/>
                    </a:ext>
                  </a:extLst>
                </a:gridCol>
                <a:gridCol w="7560718">
                  <a:extLst>
                    <a:ext uri="{9D8B030D-6E8A-4147-A177-3AD203B41FA5}">
                      <a16:colId xmlns:a16="http://schemas.microsoft.com/office/drawing/2014/main" xmlns="" val="2128040475"/>
                    </a:ext>
                  </a:extLst>
                </a:gridCol>
              </a:tblGrid>
              <a:tr h="266814">
                <a:tc>
                  <a:txBody>
                    <a:bodyPr/>
                    <a:lstStyle/>
                    <a:p>
                      <a:pPr marL="0" marR="0" algn="ctr">
                        <a:lnSpc>
                          <a:spcPct val="115000"/>
                        </a:lnSpc>
                        <a:spcBef>
                          <a:spcPts val="200"/>
                        </a:spcBef>
                        <a:spcAft>
                          <a:spcPts val="200"/>
                        </a:spcAft>
                      </a:pPr>
                      <a:r>
                        <a:rPr lang="en-US" sz="1800" dirty="0">
                          <a:solidFill>
                            <a:srgbClr val="000000"/>
                          </a:solidFill>
                          <a:effectLst/>
                          <a:latin typeface="+mn-lt"/>
                        </a:rPr>
                        <a:t>Drug</a:t>
                      </a:r>
                      <a:endParaRPr lang="en-US" sz="1800" b="1"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1800" dirty="0">
                          <a:solidFill>
                            <a:srgbClr val="000000"/>
                          </a:solidFill>
                          <a:effectLst/>
                          <a:latin typeface="+mn-lt"/>
                        </a:rPr>
                        <a:t>Manufacturer</a:t>
                      </a:r>
                      <a:endParaRPr lang="en-US" sz="1800" b="1"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1800" dirty="0">
                          <a:solidFill>
                            <a:srgbClr val="000000"/>
                          </a:solidFill>
                          <a:effectLst/>
                          <a:latin typeface="+mn-lt"/>
                        </a:rPr>
                        <a:t>Indications</a:t>
                      </a:r>
                      <a:endParaRPr lang="en-US" sz="1800" b="1"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tc>
                <a:extLst>
                  <a:ext uri="{0D108BD9-81ED-4DB2-BD59-A6C34878D82A}">
                    <a16:rowId xmlns:a16="http://schemas.microsoft.com/office/drawing/2014/main" xmlns="" val="2949978744"/>
                  </a:ext>
                </a:extLst>
              </a:tr>
              <a:tr h="313681">
                <a:tc gridSpan="3">
                  <a:txBody>
                    <a:bodyPr/>
                    <a:lstStyle/>
                    <a:p>
                      <a:pPr marL="0" marR="0" algn="ctr">
                        <a:lnSpc>
                          <a:spcPct val="115000"/>
                        </a:lnSpc>
                        <a:spcBef>
                          <a:spcPts val="200"/>
                        </a:spcBef>
                        <a:spcAft>
                          <a:spcPts val="200"/>
                        </a:spcAft>
                      </a:pPr>
                      <a:r>
                        <a:rPr lang="en-US" sz="1600" b="1" dirty="0">
                          <a:solidFill>
                            <a:schemeClr val="accent2">
                              <a:lumMod val="50000"/>
                            </a:schemeClr>
                          </a:solidFill>
                          <a:effectLst/>
                          <a:latin typeface="+mn-lt"/>
                        </a:rPr>
                        <a:t>Amylin Analogue</a:t>
                      </a:r>
                      <a:endParaRPr lang="en-US" sz="1600" b="1" dirty="0">
                        <a:solidFill>
                          <a:schemeClr val="accent2">
                            <a:lumMod val="50000"/>
                          </a:schemeClr>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40417651"/>
                  </a:ext>
                </a:extLst>
              </a:tr>
              <a:tr h="757873">
                <a:tc>
                  <a:txBody>
                    <a:bodyPr/>
                    <a:lstStyle/>
                    <a:p>
                      <a:pPr marL="0" marR="0">
                        <a:lnSpc>
                          <a:spcPct val="115000"/>
                        </a:lnSpc>
                        <a:spcBef>
                          <a:spcPts val="200"/>
                        </a:spcBef>
                        <a:spcAft>
                          <a:spcPts val="200"/>
                        </a:spcAft>
                      </a:pPr>
                      <a:r>
                        <a:rPr lang="en-US" sz="1400" dirty="0">
                          <a:solidFill>
                            <a:srgbClr val="000000"/>
                          </a:solidFill>
                          <a:effectLst/>
                          <a:latin typeface="+mn-lt"/>
                        </a:rPr>
                        <a:t>pramlintide </a:t>
                      </a:r>
                      <a:br>
                        <a:rPr lang="en-US" sz="1400" dirty="0">
                          <a:solidFill>
                            <a:srgbClr val="000000"/>
                          </a:solidFill>
                          <a:effectLst/>
                          <a:latin typeface="+mn-lt"/>
                        </a:rPr>
                      </a:br>
                      <a:r>
                        <a:rPr lang="en-US" sz="1400" dirty="0">
                          <a:solidFill>
                            <a:srgbClr val="000000"/>
                          </a:solidFill>
                          <a:effectLst/>
                          <a:latin typeface="+mn-lt"/>
                        </a:rPr>
                        <a:t>(Symlin®)</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400" dirty="0">
                          <a:solidFill>
                            <a:srgbClr val="000000"/>
                          </a:solidFill>
                          <a:effectLst/>
                          <a:latin typeface="+mn-lt"/>
                        </a:rPr>
                        <a:t>AstraZeneca</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latin typeface="+mn-lt"/>
                        </a:rPr>
                        <a:t>Adjunct therapy in type 1 and type 2 diabetes patients who use mealtime insulin therapy and have failed to achieve desired glucose control despite optimal insulin therapy (with or without concurrent sulfonylurea and/or metformin in type 2 patients)</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3643577737"/>
                  </a:ext>
                </a:extLst>
              </a:tr>
              <a:tr h="313681">
                <a:tc gridSpan="3">
                  <a:txBody>
                    <a:bodyPr/>
                    <a:lstStyle/>
                    <a:p>
                      <a:pPr marL="0" marR="0" algn="ctr">
                        <a:lnSpc>
                          <a:spcPct val="115000"/>
                        </a:lnSpc>
                        <a:spcBef>
                          <a:spcPts val="200"/>
                        </a:spcBef>
                        <a:spcAft>
                          <a:spcPts val="200"/>
                        </a:spcAft>
                      </a:pPr>
                      <a:r>
                        <a:rPr lang="en-US" sz="1400" dirty="0">
                          <a:solidFill>
                            <a:srgbClr val="000000"/>
                          </a:solidFill>
                          <a:effectLst/>
                          <a:latin typeface="+mn-lt"/>
                        </a:rPr>
                        <a:t>Dipeptidyl Peptidase-4 (DPP-4) Enzyme Inhibitors</a:t>
                      </a:r>
                      <a:endParaRPr lang="en-US" sz="1400" b="1"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33844302"/>
                  </a:ext>
                </a:extLst>
              </a:tr>
              <a:tr h="313681">
                <a:tc>
                  <a:txBody>
                    <a:bodyPr/>
                    <a:lstStyle/>
                    <a:p>
                      <a:pPr marL="0" marR="0">
                        <a:lnSpc>
                          <a:spcPct val="115000"/>
                        </a:lnSpc>
                        <a:spcBef>
                          <a:spcPts val="200"/>
                        </a:spcBef>
                        <a:spcAft>
                          <a:spcPts val="200"/>
                        </a:spcAft>
                      </a:pPr>
                      <a:r>
                        <a:rPr lang="en-US" sz="1400" dirty="0">
                          <a:solidFill>
                            <a:srgbClr val="000000"/>
                          </a:solidFill>
                          <a:effectLst/>
                          <a:latin typeface="+mn-lt"/>
                        </a:rPr>
                        <a:t>alogliptin (Nesina®)</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400" dirty="0">
                          <a:solidFill>
                            <a:srgbClr val="000000"/>
                          </a:solidFill>
                          <a:effectLst/>
                          <a:latin typeface="+mn-lt"/>
                        </a:rPr>
                        <a:t>Takeda, Perrigo</a:t>
                      </a:r>
                      <a:r>
                        <a:rPr lang="en-US" sz="1400" baseline="30000" dirty="0">
                          <a:solidFill>
                            <a:srgbClr val="000000"/>
                          </a:solidFill>
                          <a:effectLst/>
                          <a:latin typeface="+mn-lt"/>
                        </a:rPr>
                        <a:t>*</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rowSpan="3">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latin typeface="+mn-lt"/>
                        </a:rPr>
                        <a:t>Adjunct to diet and exercise to improve glycemic control in adults with type 2 diabetes mellitus (T2DM)</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1856577865"/>
                  </a:ext>
                </a:extLst>
              </a:tr>
              <a:tr h="313681">
                <a:tc>
                  <a:txBody>
                    <a:bodyPr/>
                    <a:lstStyle/>
                    <a:p>
                      <a:pPr marL="0" marR="0">
                        <a:lnSpc>
                          <a:spcPct val="115000"/>
                        </a:lnSpc>
                        <a:spcBef>
                          <a:spcPts val="200"/>
                        </a:spcBef>
                        <a:spcAft>
                          <a:spcPts val="200"/>
                        </a:spcAft>
                      </a:pPr>
                      <a:r>
                        <a:rPr lang="en-US" sz="1400" dirty="0">
                          <a:solidFill>
                            <a:srgbClr val="000000"/>
                          </a:solidFill>
                          <a:effectLst/>
                          <a:latin typeface="+mn-lt"/>
                        </a:rPr>
                        <a:t>alogliptin/metformin (Kazano®)</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400" dirty="0">
                          <a:solidFill>
                            <a:srgbClr val="000000"/>
                          </a:solidFill>
                          <a:effectLst/>
                          <a:latin typeface="+mn-lt"/>
                        </a:rPr>
                        <a:t>Takeda, Perrigo</a:t>
                      </a:r>
                      <a:r>
                        <a:rPr lang="en-US" sz="1400" baseline="30000" dirty="0">
                          <a:solidFill>
                            <a:srgbClr val="000000"/>
                          </a:solidFill>
                          <a:effectLst/>
                          <a:latin typeface="+mn-lt"/>
                        </a:rPr>
                        <a:t>*</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vMerge="1">
                  <a:txBody>
                    <a:bodyPr/>
                    <a:lstStyle/>
                    <a:p>
                      <a:endParaRPr lang="en-US"/>
                    </a:p>
                  </a:txBody>
                  <a:tcPr/>
                </a:tc>
                <a:extLst>
                  <a:ext uri="{0D108BD9-81ED-4DB2-BD59-A6C34878D82A}">
                    <a16:rowId xmlns:a16="http://schemas.microsoft.com/office/drawing/2014/main" xmlns="" val="1403954499"/>
                  </a:ext>
                </a:extLst>
              </a:tr>
              <a:tr h="313681">
                <a:tc>
                  <a:txBody>
                    <a:bodyPr/>
                    <a:lstStyle/>
                    <a:p>
                      <a:pPr marL="0" marR="0">
                        <a:lnSpc>
                          <a:spcPct val="115000"/>
                        </a:lnSpc>
                        <a:spcBef>
                          <a:spcPts val="200"/>
                        </a:spcBef>
                        <a:spcAft>
                          <a:spcPts val="200"/>
                        </a:spcAft>
                      </a:pPr>
                      <a:r>
                        <a:rPr lang="en-US" sz="1400" dirty="0">
                          <a:solidFill>
                            <a:srgbClr val="000000"/>
                          </a:solidFill>
                          <a:effectLst/>
                          <a:latin typeface="+mn-lt"/>
                        </a:rPr>
                        <a:t>alogliptin/pioglitazone (Oseni®)</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400" dirty="0">
                          <a:solidFill>
                            <a:srgbClr val="000000"/>
                          </a:solidFill>
                          <a:effectLst/>
                          <a:latin typeface="+mn-lt"/>
                        </a:rPr>
                        <a:t>Takeda, Perrigo</a:t>
                      </a:r>
                      <a:r>
                        <a:rPr lang="en-US" sz="1400" baseline="30000" dirty="0">
                          <a:solidFill>
                            <a:srgbClr val="000000"/>
                          </a:solidFill>
                          <a:effectLst/>
                          <a:latin typeface="+mn-lt"/>
                        </a:rPr>
                        <a:t>*</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vMerge="1">
                  <a:txBody>
                    <a:bodyPr/>
                    <a:lstStyle/>
                    <a:p>
                      <a:endParaRPr lang="en-US"/>
                    </a:p>
                  </a:txBody>
                  <a:tcPr/>
                </a:tc>
                <a:extLst>
                  <a:ext uri="{0D108BD9-81ED-4DB2-BD59-A6C34878D82A}">
                    <a16:rowId xmlns:a16="http://schemas.microsoft.com/office/drawing/2014/main" xmlns="" val="1605003531"/>
                  </a:ext>
                </a:extLst>
              </a:tr>
              <a:tr h="500208">
                <a:tc>
                  <a:txBody>
                    <a:bodyPr/>
                    <a:lstStyle/>
                    <a:p>
                      <a:pPr marL="0" marR="0">
                        <a:lnSpc>
                          <a:spcPct val="115000"/>
                        </a:lnSpc>
                        <a:spcBef>
                          <a:spcPts val="200"/>
                        </a:spcBef>
                        <a:spcAft>
                          <a:spcPts val="200"/>
                        </a:spcAft>
                      </a:pPr>
                      <a:r>
                        <a:rPr lang="en-US" sz="1400" dirty="0">
                          <a:solidFill>
                            <a:srgbClr val="000000"/>
                          </a:solidFill>
                          <a:effectLst/>
                          <a:latin typeface="+mn-lt"/>
                        </a:rPr>
                        <a:t>linagliptin (Tradjenta®)</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400" dirty="0">
                          <a:solidFill>
                            <a:srgbClr val="000000"/>
                          </a:solidFill>
                          <a:effectLst/>
                          <a:latin typeface="+mn-lt"/>
                        </a:rPr>
                        <a:t>Boehringer Ingelheim</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latin typeface="+mn-lt"/>
                        </a:rPr>
                        <a:t>Adjunct to diet and exercise to improve glycemic control in adults with T2DM</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1602821172"/>
                  </a:ext>
                </a:extLst>
              </a:tr>
              <a:tr h="1487594">
                <a:tc>
                  <a:txBody>
                    <a:bodyPr/>
                    <a:lstStyle/>
                    <a:p>
                      <a:pPr marL="0" marR="0">
                        <a:lnSpc>
                          <a:spcPct val="115000"/>
                        </a:lnSpc>
                        <a:spcBef>
                          <a:spcPts val="200"/>
                        </a:spcBef>
                        <a:spcAft>
                          <a:spcPts val="200"/>
                        </a:spcAft>
                      </a:pPr>
                      <a:r>
                        <a:rPr lang="en-US" sz="1400" dirty="0">
                          <a:solidFill>
                            <a:srgbClr val="000000"/>
                          </a:solidFill>
                          <a:effectLst/>
                          <a:latin typeface="+mn-lt"/>
                        </a:rPr>
                        <a:t>linagliptin/empagliflozin (Glyxambi®)</a:t>
                      </a:r>
                    </a:p>
                    <a:p>
                      <a:pPr marL="0" marR="0">
                        <a:lnSpc>
                          <a:spcPct val="115000"/>
                        </a:lnSpc>
                        <a:spcBef>
                          <a:spcPts val="200"/>
                        </a:spcBef>
                        <a:spcAft>
                          <a:spcPts val="200"/>
                        </a:spcAft>
                      </a:pPr>
                      <a:endParaRPr lang="en-US" sz="1400" dirty="0">
                        <a:solidFill>
                          <a:srgbClr val="000000"/>
                        </a:solidFill>
                        <a:effectLst/>
                        <a:latin typeface="+mn-lt"/>
                        <a:ea typeface="Times New Roman" panose="02020603050405020304" pitchFamily="18" charset="0"/>
                        <a:cs typeface="Arial" panose="020B0604020202020204" pitchFamily="34" charset="0"/>
                      </a:endParaRPr>
                    </a:p>
                    <a:p>
                      <a:pPr marL="0" marR="0">
                        <a:lnSpc>
                          <a:spcPct val="115000"/>
                        </a:lnSpc>
                        <a:spcBef>
                          <a:spcPts val="200"/>
                        </a:spcBef>
                        <a:spcAft>
                          <a:spcPts val="200"/>
                        </a:spcAft>
                      </a:pPr>
                      <a:r>
                        <a:rPr lang="en-US" sz="1400" kern="1200" dirty="0">
                          <a:solidFill>
                            <a:srgbClr val="000000"/>
                          </a:solidFill>
                          <a:effectLst/>
                          <a:uFillTx/>
                          <a:latin typeface="+mn-lt"/>
                          <a:ea typeface="+mn-ea"/>
                          <a:cs typeface="+mn-cs"/>
                        </a:rPr>
                        <a:t>linagliptin/empagliflozin/metformin ER</a:t>
                      </a:r>
                      <a:br>
                        <a:rPr lang="en-US" sz="1400" kern="1200" dirty="0">
                          <a:solidFill>
                            <a:srgbClr val="000000"/>
                          </a:solidFill>
                          <a:effectLst/>
                          <a:uFillTx/>
                          <a:latin typeface="+mn-lt"/>
                          <a:ea typeface="+mn-ea"/>
                          <a:cs typeface="+mn-cs"/>
                        </a:rPr>
                      </a:br>
                      <a:r>
                        <a:rPr lang="en-US" sz="1400" kern="1200" dirty="0">
                          <a:solidFill>
                            <a:srgbClr val="000000"/>
                          </a:solidFill>
                          <a:effectLst/>
                          <a:uFillTx/>
                          <a:latin typeface="+mn-lt"/>
                          <a:ea typeface="+mn-ea"/>
                          <a:cs typeface="+mn-cs"/>
                        </a:rPr>
                        <a:t>(Trijardy® XR)</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400" dirty="0">
                          <a:solidFill>
                            <a:srgbClr val="000000"/>
                          </a:solidFill>
                          <a:effectLst/>
                          <a:latin typeface="+mn-lt"/>
                        </a:rPr>
                        <a:t>Boehringer Ingelheim</a:t>
                      </a:r>
                    </a:p>
                    <a:p>
                      <a:pPr marL="0" marR="0">
                        <a:lnSpc>
                          <a:spcPct val="115000"/>
                        </a:lnSpc>
                        <a:spcBef>
                          <a:spcPts val="200"/>
                        </a:spcBef>
                        <a:spcAft>
                          <a:spcPts val="200"/>
                        </a:spcAft>
                      </a:pPr>
                      <a:r>
                        <a:rPr lang="en-US" sz="1400" dirty="0">
                          <a:solidFill>
                            <a:srgbClr val="000000"/>
                          </a:solidFill>
                          <a:effectLst/>
                          <a:latin typeface="+mn-lt"/>
                        </a:rPr>
                        <a:t> </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latin typeface="+mn-lt"/>
                        </a:rPr>
                        <a:t>Adjunct to diet and exercise to improve glycemic control in adults with T2DM </a:t>
                      </a:r>
                    </a:p>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latin typeface="+mn-lt"/>
                        </a:rPr>
                        <a:t>Empagliflozin is indicated to reduce the risk of cardiovascular death in adults with T2DM and established cardiovascular disease (CVD)</a:t>
                      </a:r>
                      <a:endParaRPr lang="en-US" sz="1400" dirty="0">
                        <a:solidFill>
                          <a:srgbClr val="000000"/>
                        </a:solidFill>
                        <a:effectLst/>
                        <a:latin typeface="+mn-lt"/>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558757617"/>
                  </a:ext>
                </a:extLst>
              </a:tr>
            </a:tbl>
          </a:graphicData>
        </a:graphic>
      </p:graphicFrame>
      <p:sp>
        <p:nvSpPr>
          <p:cNvPr id="4" name="Slide Number Placeholder 3">
            <a:extLst>
              <a:ext uri="{FF2B5EF4-FFF2-40B4-BE49-F238E27FC236}">
                <a16:creationId xmlns:a16="http://schemas.microsoft.com/office/drawing/2014/main" xmlns="" id="{3510E43B-2E05-420A-8B6E-44ADB197BD35}"/>
              </a:ext>
            </a:extLst>
          </p:cNvPr>
          <p:cNvSpPr>
            <a:spLocks noGrp="1"/>
          </p:cNvSpPr>
          <p:nvPr>
            <p:ph type="sldNum" sz="quarter" idx="4"/>
          </p:nvPr>
        </p:nvSpPr>
        <p:spPr/>
        <p:txBody>
          <a:bodyPr/>
          <a:lstStyle/>
          <a:p>
            <a:fld id="{FF445594-FFE8-4E90-934C-EFF530110A38}" type="slidenum">
              <a:rPr lang="en-US" smtClean="0">
                <a:uFillTx/>
              </a:rPr>
              <a:pPr/>
              <a:t>84</a:t>
            </a:fld>
            <a:endParaRPr lang="en-US" dirty="0">
              <a:uFillTx/>
            </a:endParaRPr>
          </a:p>
        </p:txBody>
      </p:sp>
      <p:sp>
        <p:nvSpPr>
          <p:cNvPr id="5" name="Footer Placeholder 4">
            <a:extLst>
              <a:ext uri="{FF2B5EF4-FFF2-40B4-BE49-F238E27FC236}">
                <a16:creationId xmlns:a16="http://schemas.microsoft.com/office/drawing/2014/main" xmlns="" id="{7F5ADEA7-0301-4A63-BD06-6D5A16BDED2D}"/>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11" name="Rectangle 4">
            <a:extLst>
              <a:ext uri="{FF2B5EF4-FFF2-40B4-BE49-F238E27FC236}">
                <a16:creationId xmlns:a16="http://schemas.microsoft.com/office/drawing/2014/main" xmlns="" id="{25495195-F2FF-46C2-BE17-59DE6839DCF1}"/>
              </a:ext>
            </a:extLst>
          </p:cNvPr>
          <p:cNvSpPr>
            <a:spLocks noChangeArrowheads="1"/>
          </p:cNvSpPr>
          <p:nvPr/>
        </p:nvSpPr>
        <p:spPr bwMode="auto">
          <a:xfrm>
            <a:off x="-9728425" y="0"/>
            <a:ext cx="313611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1191446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81BB6-5EF1-46B7-AFE6-72D313E2CBE5}"/>
              </a:ext>
            </a:extLst>
          </p:cNvPr>
          <p:cNvSpPr>
            <a:spLocks noGrp="1"/>
          </p:cNvSpPr>
          <p:nvPr>
            <p:ph type="title"/>
          </p:nvPr>
        </p:nvSpPr>
        <p:spPr>
          <a:xfrm>
            <a:off x="609600" y="304800"/>
            <a:ext cx="11074400" cy="1203327"/>
          </a:xfrm>
        </p:spPr>
        <p:txBody>
          <a:bodyPr/>
          <a:lstStyle/>
          <a:p>
            <a:r>
              <a:rPr lang="en-US" altLang="en-US" dirty="0"/>
              <a:t>Hypoglycemics, Incretin Mimetics/Enhancers</a:t>
            </a:r>
            <a:endParaRPr lang="en-US" dirty="0"/>
          </a:p>
        </p:txBody>
      </p:sp>
      <p:graphicFrame>
        <p:nvGraphicFramePr>
          <p:cNvPr id="6" name="Content Placeholder 5">
            <a:extLst>
              <a:ext uri="{FF2B5EF4-FFF2-40B4-BE49-F238E27FC236}">
                <a16:creationId xmlns:a16="http://schemas.microsoft.com/office/drawing/2014/main" xmlns="" id="{5EBC15B6-98B3-4538-BED5-553F525E7E20}"/>
              </a:ext>
            </a:extLst>
          </p:cNvPr>
          <p:cNvGraphicFramePr>
            <a:graphicFrameLocks noGrp="1"/>
          </p:cNvGraphicFramePr>
          <p:nvPr>
            <p:ph idx="1"/>
            <p:extLst>
              <p:ext uri="{D42A27DB-BD31-4B8C-83A1-F6EECF244321}">
                <p14:modId xmlns:p14="http://schemas.microsoft.com/office/powerpoint/2010/main" val="1164721240"/>
              </p:ext>
            </p:extLst>
          </p:nvPr>
        </p:nvGraphicFramePr>
        <p:xfrm>
          <a:off x="409433" y="1600201"/>
          <a:ext cx="11376167" cy="4561494"/>
        </p:xfrm>
        <a:graphic>
          <a:graphicData uri="http://schemas.openxmlformats.org/drawingml/2006/table">
            <a:tbl>
              <a:tblPr firstRow="1" bandRow="1" bandCol="1">
                <a:tableStyleId>{5C22544A-7EE6-4342-B048-85BDC9FD1C3A}</a:tableStyleId>
              </a:tblPr>
              <a:tblGrid>
                <a:gridCol w="2466514">
                  <a:extLst>
                    <a:ext uri="{9D8B030D-6E8A-4147-A177-3AD203B41FA5}">
                      <a16:colId xmlns:a16="http://schemas.microsoft.com/office/drawing/2014/main" xmlns="" val="505806498"/>
                    </a:ext>
                  </a:extLst>
                </a:gridCol>
                <a:gridCol w="1711457">
                  <a:extLst>
                    <a:ext uri="{9D8B030D-6E8A-4147-A177-3AD203B41FA5}">
                      <a16:colId xmlns:a16="http://schemas.microsoft.com/office/drawing/2014/main" xmlns="" val="615013796"/>
                    </a:ext>
                  </a:extLst>
                </a:gridCol>
                <a:gridCol w="7198196">
                  <a:extLst>
                    <a:ext uri="{9D8B030D-6E8A-4147-A177-3AD203B41FA5}">
                      <a16:colId xmlns:a16="http://schemas.microsoft.com/office/drawing/2014/main" xmlns="" val="3651129481"/>
                    </a:ext>
                  </a:extLst>
                </a:gridCol>
              </a:tblGrid>
              <a:tr h="422161">
                <a:tc>
                  <a:txBody>
                    <a:bodyPr/>
                    <a:lstStyle/>
                    <a:p>
                      <a:pPr marL="0" marR="0">
                        <a:lnSpc>
                          <a:spcPct val="115000"/>
                        </a:lnSpc>
                        <a:spcBef>
                          <a:spcPts val="200"/>
                        </a:spcBef>
                        <a:spcAft>
                          <a:spcPts val="200"/>
                        </a:spcAft>
                      </a:pPr>
                      <a:r>
                        <a:rPr lang="en-US" sz="1400" b="0" dirty="0">
                          <a:solidFill>
                            <a:srgbClr val="000000"/>
                          </a:solidFill>
                          <a:effectLst/>
                        </a:rPr>
                        <a:t>linagliptin/metformin</a:t>
                      </a:r>
                      <a:br>
                        <a:rPr lang="en-US" sz="1400" b="0" dirty="0">
                          <a:solidFill>
                            <a:srgbClr val="000000"/>
                          </a:solidFill>
                          <a:effectLst/>
                        </a:rPr>
                      </a:br>
                      <a:r>
                        <a:rPr lang="en-US" sz="1400" b="0" dirty="0">
                          <a:solidFill>
                            <a:srgbClr val="000000"/>
                          </a:solidFill>
                          <a:effectLst/>
                        </a:rPr>
                        <a:t>(Jentadueto®)</a:t>
                      </a:r>
                      <a:endParaRPr lang="en-US" sz="14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rowSpan="2">
                  <a:txBody>
                    <a:bodyPr/>
                    <a:lstStyle/>
                    <a:p>
                      <a:pPr marL="0" marR="0">
                        <a:lnSpc>
                          <a:spcPct val="115000"/>
                        </a:lnSpc>
                        <a:spcBef>
                          <a:spcPts val="200"/>
                        </a:spcBef>
                        <a:spcAft>
                          <a:spcPts val="200"/>
                        </a:spcAft>
                      </a:pPr>
                      <a:r>
                        <a:rPr lang="en-US" sz="1400" b="0" dirty="0">
                          <a:solidFill>
                            <a:srgbClr val="000000"/>
                          </a:solidFill>
                          <a:effectLst/>
                        </a:rPr>
                        <a:t>Boehringer Ingelheim</a:t>
                      </a:r>
                      <a:endParaRPr lang="en-US" sz="14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b="0" dirty="0">
                          <a:solidFill>
                            <a:srgbClr val="000000"/>
                          </a:solidFill>
                          <a:effectLst/>
                        </a:rPr>
                        <a:t>Adjunct to diet and exercise to improve glycemic control in adults with T2DM when treatment with both linagliptin and metformin is appropriate</a:t>
                      </a:r>
                      <a:endParaRPr lang="en-US" sz="14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extLst>
                  <a:ext uri="{0D108BD9-81ED-4DB2-BD59-A6C34878D82A}">
                    <a16:rowId xmlns:a16="http://schemas.microsoft.com/office/drawing/2014/main" xmlns="" val="3535892255"/>
                  </a:ext>
                </a:extLst>
              </a:tr>
              <a:tr h="565689">
                <a:tc>
                  <a:txBody>
                    <a:bodyPr/>
                    <a:lstStyle/>
                    <a:p>
                      <a:pPr marL="0" marR="0">
                        <a:lnSpc>
                          <a:spcPct val="115000"/>
                        </a:lnSpc>
                        <a:spcBef>
                          <a:spcPts val="200"/>
                        </a:spcBef>
                        <a:spcAft>
                          <a:spcPts val="200"/>
                        </a:spcAft>
                      </a:pPr>
                      <a:r>
                        <a:rPr lang="en-US" sz="1400" b="0" dirty="0">
                          <a:solidFill>
                            <a:srgbClr val="000000"/>
                          </a:solidFill>
                          <a:effectLst/>
                        </a:rPr>
                        <a:t>linagliptin/metformin ER</a:t>
                      </a:r>
                      <a:br>
                        <a:rPr lang="en-US" sz="1400" b="0" dirty="0">
                          <a:solidFill>
                            <a:srgbClr val="000000"/>
                          </a:solidFill>
                          <a:effectLst/>
                        </a:rPr>
                      </a:br>
                      <a:r>
                        <a:rPr lang="en-US" sz="1400" b="0" dirty="0">
                          <a:solidFill>
                            <a:srgbClr val="000000"/>
                          </a:solidFill>
                          <a:effectLst/>
                        </a:rPr>
                        <a:t>(Jentadueto® XR)</a:t>
                      </a:r>
                      <a:endParaRPr lang="en-US" sz="14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066629119"/>
                  </a:ext>
                </a:extLst>
              </a:tr>
              <a:tr h="278632">
                <a:tc>
                  <a:txBody>
                    <a:bodyPr/>
                    <a:lstStyle/>
                    <a:p>
                      <a:pPr marL="0" marR="0">
                        <a:lnSpc>
                          <a:spcPct val="115000"/>
                        </a:lnSpc>
                        <a:spcBef>
                          <a:spcPts val="200"/>
                        </a:spcBef>
                        <a:spcAft>
                          <a:spcPts val="200"/>
                        </a:spcAft>
                      </a:pPr>
                      <a:r>
                        <a:rPr lang="en-US" sz="1400" dirty="0">
                          <a:solidFill>
                            <a:srgbClr val="000000"/>
                          </a:solidFill>
                          <a:effectLst/>
                        </a:rPr>
                        <a:t>saxagliptin (Onglyza®)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rowSpan="2">
                  <a:txBody>
                    <a:bodyPr/>
                    <a:lstStyle/>
                    <a:p>
                      <a:pPr marL="0" marR="0">
                        <a:lnSpc>
                          <a:spcPct val="115000"/>
                        </a:lnSpc>
                        <a:spcBef>
                          <a:spcPts val="200"/>
                        </a:spcBef>
                        <a:spcAft>
                          <a:spcPts val="200"/>
                        </a:spcAft>
                      </a:pPr>
                      <a:r>
                        <a:rPr lang="en-US" sz="1400" dirty="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rowSpan="2">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extLst>
                  <a:ext uri="{0D108BD9-81ED-4DB2-BD59-A6C34878D82A}">
                    <a16:rowId xmlns:a16="http://schemas.microsoft.com/office/drawing/2014/main" xmlns="" val="3523774618"/>
                  </a:ext>
                </a:extLst>
              </a:tr>
              <a:tr h="422161">
                <a:tc>
                  <a:txBody>
                    <a:bodyPr/>
                    <a:lstStyle/>
                    <a:p>
                      <a:pPr marL="0" marR="0">
                        <a:lnSpc>
                          <a:spcPct val="115000"/>
                        </a:lnSpc>
                        <a:spcBef>
                          <a:spcPts val="200"/>
                        </a:spcBef>
                        <a:spcAft>
                          <a:spcPts val="200"/>
                        </a:spcAft>
                      </a:pPr>
                      <a:r>
                        <a:rPr lang="en-US" sz="1400" dirty="0">
                          <a:solidFill>
                            <a:srgbClr val="000000"/>
                          </a:solidFill>
                          <a:effectLst/>
                        </a:rPr>
                        <a:t>saxagliptin/dapagliflozin (Qtern®)</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188151731"/>
                  </a:ext>
                </a:extLst>
              </a:tr>
              <a:tr h="565689">
                <a:tc>
                  <a:txBody>
                    <a:bodyPr/>
                    <a:lstStyle/>
                    <a:p>
                      <a:pPr marL="0" marR="0">
                        <a:lnSpc>
                          <a:spcPct val="115000"/>
                        </a:lnSpc>
                        <a:spcBef>
                          <a:spcPts val="200"/>
                        </a:spcBef>
                        <a:spcAft>
                          <a:spcPts val="200"/>
                        </a:spcAft>
                      </a:pPr>
                      <a:r>
                        <a:rPr lang="en-US" sz="1400" dirty="0">
                          <a:solidFill>
                            <a:srgbClr val="000000"/>
                          </a:solidFill>
                          <a:effectLst/>
                        </a:rPr>
                        <a:t>saxagliptin/metformin ER (Kombiglyze® XR)</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 when treatment with both saxagliptin and metformin is appropriate </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extLst>
                  <a:ext uri="{0D108BD9-81ED-4DB2-BD59-A6C34878D82A}">
                    <a16:rowId xmlns:a16="http://schemas.microsoft.com/office/drawing/2014/main" xmlns="" val="420776448"/>
                  </a:ext>
                </a:extLst>
              </a:tr>
              <a:tr h="422161">
                <a:tc>
                  <a:txBody>
                    <a:bodyPr/>
                    <a:lstStyle/>
                    <a:p>
                      <a:pPr marL="0" marR="0">
                        <a:lnSpc>
                          <a:spcPct val="115000"/>
                        </a:lnSpc>
                        <a:spcBef>
                          <a:spcPts val="200"/>
                        </a:spcBef>
                        <a:spcAft>
                          <a:spcPts val="200"/>
                        </a:spcAft>
                      </a:pPr>
                      <a:r>
                        <a:rPr lang="en-US" sz="1400" dirty="0">
                          <a:solidFill>
                            <a:srgbClr val="000000"/>
                          </a:solidFill>
                          <a:effectLst/>
                        </a:rPr>
                        <a:t>sitagliptin </a:t>
                      </a:r>
                    </a:p>
                    <a:p>
                      <a:pPr marL="0" marR="0">
                        <a:lnSpc>
                          <a:spcPct val="115000"/>
                        </a:lnSpc>
                        <a:spcBef>
                          <a:spcPts val="200"/>
                        </a:spcBef>
                        <a:spcAft>
                          <a:spcPts val="200"/>
                        </a:spcAft>
                      </a:pPr>
                      <a:r>
                        <a:rPr lang="en-US" sz="1400" dirty="0">
                          <a:solidFill>
                            <a:srgbClr val="000000"/>
                          </a:solidFill>
                          <a:effectLst/>
                        </a:rPr>
                        <a:t>(Januvia®)</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Merck Sharp &amp; Dohme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extLst>
                  <a:ext uri="{0D108BD9-81ED-4DB2-BD59-A6C34878D82A}">
                    <a16:rowId xmlns:a16="http://schemas.microsoft.com/office/drawing/2014/main" xmlns="" val="2516895457"/>
                  </a:ext>
                </a:extLst>
              </a:tr>
              <a:tr h="565689">
                <a:tc>
                  <a:txBody>
                    <a:bodyPr/>
                    <a:lstStyle/>
                    <a:p>
                      <a:pPr marL="0" marR="0">
                        <a:lnSpc>
                          <a:spcPct val="115000"/>
                        </a:lnSpc>
                        <a:spcBef>
                          <a:spcPts val="200"/>
                        </a:spcBef>
                        <a:spcAft>
                          <a:spcPts val="200"/>
                        </a:spcAft>
                      </a:pPr>
                      <a:r>
                        <a:rPr lang="en-US" sz="1400" dirty="0">
                          <a:solidFill>
                            <a:srgbClr val="000000"/>
                          </a:solidFill>
                          <a:effectLst/>
                        </a:rPr>
                        <a:t>sitagliptin/ertugliflozin (Steglujan™)</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Merck Sharp &amp; Dohme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 when treatment with both ertugliflozin and sitagliptin is appropriate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extLst>
                  <a:ext uri="{0D108BD9-81ED-4DB2-BD59-A6C34878D82A}">
                    <a16:rowId xmlns:a16="http://schemas.microsoft.com/office/drawing/2014/main" xmlns="" val="2404792694"/>
                  </a:ext>
                </a:extLst>
              </a:tr>
              <a:tr h="565689">
                <a:tc>
                  <a:txBody>
                    <a:bodyPr/>
                    <a:lstStyle/>
                    <a:p>
                      <a:pPr marL="0" marR="0">
                        <a:lnSpc>
                          <a:spcPct val="115000"/>
                        </a:lnSpc>
                        <a:spcBef>
                          <a:spcPts val="200"/>
                        </a:spcBef>
                        <a:spcAft>
                          <a:spcPts val="200"/>
                        </a:spcAft>
                      </a:pPr>
                      <a:r>
                        <a:rPr lang="en-US" sz="1400" dirty="0">
                          <a:solidFill>
                            <a:srgbClr val="000000"/>
                          </a:solidFill>
                          <a:effectLst/>
                        </a:rPr>
                        <a:t>sitagliptin/metformin (Janumet®)</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Merck Sharp &amp; Dohme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 when treatment with sitagliptin and metformin is appropriate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extLst>
                  <a:ext uri="{0D108BD9-81ED-4DB2-BD59-A6C34878D82A}">
                    <a16:rowId xmlns:a16="http://schemas.microsoft.com/office/drawing/2014/main" xmlns="" val="2339190820"/>
                  </a:ext>
                </a:extLst>
              </a:tr>
              <a:tr h="565689">
                <a:tc>
                  <a:txBody>
                    <a:bodyPr/>
                    <a:lstStyle/>
                    <a:p>
                      <a:pPr marL="0" marR="0">
                        <a:lnSpc>
                          <a:spcPct val="115000"/>
                        </a:lnSpc>
                        <a:spcBef>
                          <a:spcPts val="200"/>
                        </a:spcBef>
                        <a:spcAft>
                          <a:spcPts val="200"/>
                        </a:spcAft>
                      </a:pPr>
                      <a:r>
                        <a:rPr lang="en-US" sz="1400" dirty="0">
                          <a:solidFill>
                            <a:srgbClr val="000000"/>
                          </a:solidFill>
                          <a:effectLst/>
                        </a:rPr>
                        <a:t>sitagliptin/metformin ER</a:t>
                      </a:r>
                      <a:br>
                        <a:rPr lang="en-US" sz="1400" dirty="0">
                          <a:solidFill>
                            <a:srgbClr val="000000"/>
                          </a:solidFill>
                          <a:effectLst/>
                        </a:rPr>
                      </a:br>
                      <a:r>
                        <a:rPr lang="en-US" sz="1400" dirty="0">
                          <a:solidFill>
                            <a:srgbClr val="000000"/>
                          </a:solidFill>
                          <a:effectLst/>
                        </a:rPr>
                        <a:t>(Janumet XR®)</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a:txBody>
                    <a:bodyPr/>
                    <a:lstStyle/>
                    <a:p>
                      <a:pPr marL="0" marR="0">
                        <a:lnSpc>
                          <a:spcPct val="115000"/>
                        </a:lnSpc>
                        <a:spcBef>
                          <a:spcPts val="200"/>
                        </a:spcBef>
                        <a:spcAft>
                          <a:spcPts val="200"/>
                        </a:spcAft>
                      </a:pPr>
                      <a:r>
                        <a:rPr lang="en-US" sz="1400" dirty="0">
                          <a:solidFill>
                            <a:srgbClr val="000000"/>
                          </a:solidFill>
                          <a:effectLst/>
                        </a:rPr>
                        <a:t>Merck Sharp &amp; Dohme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400" dirty="0">
                          <a:solidFill>
                            <a:srgbClr val="000000"/>
                          </a:solidFill>
                          <a:effectLst/>
                        </a:rPr>
                        <a:t>Adjunct to diet and exercise to improve glycemic control in adults with T2DM when treatment with both sitagliptin and metformin ER is appropriate</a:t>
                      </a:r>
                      <a:endParaRPr lang="en-US"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2361" marR="22361" marT="0" marB="0">
                    <a:solidFill>
                      <a:schemeClr val="tx2">
                        <a:lumMod val="20000"/>
                        <a:lumOff val="80000"/>
                      </a:schemeClr>
                    </a:solidFill>
                  </a:tcPr>
                </a:tc>
                <a:extLst>
                  <a:ext uri="{0D108BD9-81ED-4DB2-BD59-A6C34878D82A}">
                    <a16:rowId xmlns:a16="http://schemas.microsoft.com/office/drawing/2014/main" xmlns="" val="1731885439"/>
                  </a:ext>
                </a:extLst>
              </a:tr>
            </a:tbl>
          </a:graphicData>
        </a:graphic>
      </p:graphicFrame>
      <p:sp>
        <p:nvSpPr>
          <p:cNvPr id="4" name="Slide Number Placeholder 3">
            <a:extLst>
              <a:ext uri="{FF2B5EF4-FFF2-40B4-BE49-F238E27FC236}">
                <a16:creationId xmlns:a16="http://schemas.microsoft.com/office/drawing/2014/main" xmlns="" id="{9B559D60-2F91-4F3D-9CFD-8A3CB0E782B6}"/>
              </a:ext>
            </a:extLst>
          </p:cNvPr>
          <p:cNvSpPr>
            <a:spLocks noGrp="1"/>
          </p:cNvSpPr>
          <p:nvPr>
            <p:ph type="sldNum" sz="quarter" idx="4"/>
          </p:nvPr>
        </p:nvSpPr>
        <p:spPr/>
        <p:txBody>
          <a:bodyPr/>
          <a:lstStyle/>
          <a:p>
            <a:fld id="{FF445594-FFE8-4E90-934C-EFF530110A38}" type="slidenum">
              <a:rPr lang="en-US" smtClean="0">
                <a:uFillTx/>
              </a:rPr>
              <a:pPr/>
              <a:t>85</a:t>
            </a:fld>
            <a:endParaRPr lang="en-US" dirty="0">
              <a:uFillTx/>
            </a:endParaRPr>
          </a:p>
        </p:txBody>
      </p:sp>
      <p:sp>
        <p:nvSpPr>
          <p:cNvPr id="5" name="Footer Placeholder 4">
            <a:extLst>
              <a:ext uri="{FF2B5EF4-FFF2-40B4-BE49-F238E27FC236}">
                <a16:creationId xmlns:a16="http://schemas.microsoft.com/office/drawing/2014/main" xmlns="" id="{99CE24B1-988F-45A2-8A3D-4AAA3B410BC6}"/>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11601275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5956A-2CAB-46D4-85B1-7935C7AE154D}"/>
              </a:ext>
            </a:extLst>
          </p:cNvPr>
          <p:cNvSpPr>
            <a:spLocks noGrp="1"/>
          </p:cNvSpPr>
          <p:nvPr>
            <p:ph type="title"/>
          </p:nvPr>
        </p:nvSpPr>
        <p:spPr>
          <a:xfrm>
            <a:off x="609600" y="304800"/>
            <a:ext cx="11074400" cy="1039396"/>
          </a:xfrm>
        </p:spPr>
        <p:txBody>
          <a:bodyPr/>
          <a:lstStyle/>
          <a:p>
            <a:r>
              <a:rPr lang="en-US" altLang="en-US" dirty="0"/>
              <a:t>Hypoglycemics, Incretin Mimetics/Enhancers</a:t>
            </a:r>
            <a:endParaRPr lang="en-US" dirty="0"/>
          </a:p>
        </p:txBody>
      </p:sp>
      <p:graphicFrame>
        <p:nvGraphicFramePr>
          <p:cNvPr id="6" name="Content Placeholder 5">
            <a:extLst>
              <a:ext uri="{FF2B5EF4-FFF2-40B4-BE49-F238E27FC236}">
                <a16:creationId xmlns:a16="http://schemas.microsoft.com/office/drawing/2014/main" xmlns="" id="{9A35CA91-2E98-43C9-8936-2D71DD2C343F}"/>
              </a:ext>
            </a:extLst>
          </p:cNvPr>
          <p:cNvGraphicFramePr>
            <a:graphicFrameLocks noGrp="1"/>
          </p:cNvGraphicFramePr>
          <p:nvPr>
            <p:ph idx="1"/>
            <p:extLst>
              <p:ext uri="{D42A27DB-BD31-4B8C-83A1-F6EECF244321}">
                <p14:modId xmlns:p14="http://schemas.microsoft.com/office/powerpoint/2010/main" val="2326419038"/>
              </p:ext>
            </p:extLst>
          </p:nvPr>
        </p:nvGraphicFramePr>
        <p:xfrm>
          <a:off x="142875" y="1457326"/>
          <a:ext cx="11826434" cy="4676671"/>
        </p:xfrm>
        <a:graphic>
          <a:graphicData uri="http://schemas.openxmlformats.org/drawingml/2006/table">
            <a:tbl>
              <a:tblPr firstRow="1" bandRow="1" bandCol="1">
                <a:tableStyleId>{5C22544A-7EE6-4342-B048-85BDC9FD1C3A}</a:tableStyleId>
              </a:tblPr>
              <a:tblGrid>
                <a:gridCol w="2459479">
                  <a:extLst>
                    <a:ext uri="{9D8B030D-6E8A-4147-A177-3AD203B41FA5}">
                      <a16:colId xmlns:a16="http://schemas.microsoft.com/office/drawing/2014/main" xmlns="" val="1130816152"/>
                    </a:ext>
                  </a:extLst>
                </a:gridCol>
                <a:gridCol w="1674539">
                  <a:extLst>
                    <a:ext uri="{9D8B030D-6E8A-4147-A177-3AD203B41FA5}">
                      <a16:colId xmlns:a16="http://schemas.microsoft.com/office/drawing/2014/main" xmlns="" val="1432911009"/>
                    </a:ext>
                  </a:extLst>
                </a:gridCol>
                <a:gridCol w="7692416">
                  <a:extLst>
                    <a:ext uri="{9D8B030D-6E8A-4147-A177-3AD203B41FA5}">
                      <a16:colId xmlns:a16="http://schemas.microsoft.com/office/drawing/2014/main" xmlns="" val="1561231784"/>
                    </a:ext>
                  </a:extLst>
                </a:gridCol>
              </a:tblGrid>
              <a:tr h="451818">
                <a:tc>
                  <a:txBody>
                    <a:bodyPr/>
                    <a:lstStyle/>
                    <a:p>
                      <a:pPr marL="0" marR="0" algn="ctr">
                        <a:lnSpc>
                          <a:spcPct val="115000"/>
                        </a:lnSpc>
                        <a:spcBef>
                          <a:spcPts val="200"/>
                        </a:spcBef>
                        <a:spcAft>
                          <a:spcPts val="200"/>
                        </a:spcAft>
                      </a:pPr>
                      <a:r>
                        <a:rPr lang="en-US" sz="2000" dirty="0">
                          <a:solidFill>
                            <a:srgbClr val="000000"/>
                          </a:solidFill>
                          <a:effectLst/>
                        </a:rPr>
                        <a:t>Drug</a:t>
                      </a:r>
                      <a:endPar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2000" dirty="0">
                          <a:solidFill>
                            <a:srgbClr val="000000"/>
                          </a:solidFill>
                          <a:effectLst/>
                        </a:rPr>
                        <a:t>Manufacturer</a:t>
                      </a:r>
                      <a:endPar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tc>
                  <a:txBody>
                    <a:bodyPr/>
                    <a:lstStyle/>
                    <a:p>
                      <a:pPr marL="0" marR="0" algn="ctr">
                        <a:lnSpc>
                          <a:spcPct val="115000"/>
                        </a:lnSpc>
                        <a:spcBef>
                          <a:spcPts val="200"/>
                        </a:spcBef>
                        <a:spcAft>
                          <a:spcPts val="200"/>
                        </a:spcAft>
                      </a:pPr>
                      <a:r>
                        <a:rPr lang="en-US" sz="2000" dirty="0">
                          <a:solidFill>
                            <a:srgbClr val="000000"/>
                          </a:solidFill>
                          <a:effectLst/>
                        </a:rPr>
                        <a:t>Indications</a:t>
                      </a:r>
                      <a:endPar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tc>
                <a:extLst>
                  <a:ext uri="{0D108BD9-81ED-4DB2-BD59-A6C34878D82A}">
                    <a16:rowId xmlns:a16="http://schemas.microsoft.com/office/drawing/2014/main" xmlns="" val="4281030481"/>
                  </a:ext>
                </a:extLst>
              </a:tr>
              <a:tr h="476022">
                <a:tc gridSpan="3">
                  <a:txBody>
                    <a:bodyPr/>
                    <a:lstStyle/>
                    <a:p>
                      <a:pPr marL="0" marR="0" algn="ctr">
                        <a:lnSpc>
                          <a:spcPct val="115000"/>
                        </a:lnSpc>
                        <a:spcBef>
                          <a:spcPts val="200"/>
                        </a:spcBef>
                        <a:spcAft>
                          <a:spcPts val="200"/>
                        </a:spcAft>
                      </a:pPr>
                      <a:r>
                        <a:rPr lang="en-US" sz="2000" b="1" dirty="0">
                          <a:solidFill>
                            <a:schemeClr val="accent2">
                              <a:lumMod val="50000"/>
                            </a:schemeClr>
                          </a:solidFill>
                          <a:effectLst/>
                        </a:rPr>
                        <a:t>Glucagon-like Peptide-1 Receptor Agonists (GLP-1RA)</a:t>
                      </a:r>
                      <a:endParaRPr lang="en-US" sz="2000" b="1" dirty="0">
                        <a:solidFill>
                          <a:schemeClr val="accent2">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197236663"/>
                  </a:ext>
                </a:extLst>
              </a:tr>
              <a:tr h="1199198">
                <a:tc>
                  <a:txBody>
                    <a:bodyPr/>
                    <a:lstStyle/>
                    <a:p>
                      <a:pPr marL="0" marR="0">
                        <a:lnSpc>
                          <a:spcPct val="115000"/>
                        </a:lnSpc>
                        <a:spcBef>
                          <a:spcPts val="200"/>
                        </a:spcBef>
                        <a:spcAft>
                          <a:spcPts val="200"/>
                        </a:spcAft>
                      </a:pPr>
                      <a:r>
                        <a:rPr lang="en-US" sz="1600" dirty="0">
                          <a:solidFill>
                            <a:srgbClr val="000000"/>
                          </a:solidFill>
                          <a:effectLst/>
                        </a:rPr>
                        <a:t>dulaglutide</a:t>
                      </a:r>
                      <a:br>
                        <a:rPr lang="en-US" sz="1600" dirty="0">
                          <a:solidFill>
                            <a:srgbClr val="000000"/>
                          </a:solidFill>
                          <a:effectLst/>
                        </a:rPr>
                      </a:br>
                      <a:r>
                        <a:rPr lang="en-US" sz="1600" dirty="0">
                          <a:solidFill>
                            <a:srgbClr val="000000"/>
                          </a:solidFill>
                          <a:effectLst/>
                        </a:rPr>
                        <a:t>(Trulicity®)</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600" dirty="0">
                          <a:solidFill>
                            <a:srgbClr val="000000"/>
                          </a:solidFill>
                          <a:effectLst/>
                        </a:rPr>
                        <a:t>Eli Lilly</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T2DM</a:t>
                      </a:r>
                    </a:p>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Reduce the risk of major adverse cardiovascular events (MACE) in adults with T2DM who have established CVD or multiple cardiovascular risk factors</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3549924051"/>
                  </a:ext>
                </a:extLst>
              </a:tr>
              <a:tr h="1988801">
                <a:tc>
                  <a:txBody>
                    <a:bodyPr/>
                    <a:lstStyle/>
                    <a:p>
                      <a:pPr marL="0" marR="0">
                        <a:lnSpc>
                          <a:spcPct val="115000"/>
                        </a:lnSpc>
                        <a:spcBef>
                          <a:spcPts val="200"/>
                        </a:spcBef>
                        <a:spcAft>
                          <a:spcPts val="200"/>
                        </a:spcAft>
                      </a:pPr>
                      <a:r>
                        <a:rPr lang="en-US" sz="1600" dirty="0">
                          <a:solidFill>
                            <a:srgbClr val="000000"/>
                          </a:solidFill>
                          <a:effectLst/>
                        </a:rPr>
                        <a:t>exenatide </a:t>
                      </a:r>
                      <a:br>
                        <a:rPr lang="en-US" sz="1600" dirty="0">
                          <a:solidFill>
                            <a:srgbClr val="000000"/>
                          </a:solidFill>
                          <a:effectLst/>
                        </a:rPr>
                      </a:br>
                      <a:r>
                        <a:rPr lang="en-US" sz="1600" dirty="0">
                          <a:solidFill>
                            <a:srgbClr val="000000"/>
                          </a:solidFill>
                          <a:effectLst/>
                        </a:rPr>
                        <a:t>(Byetta®)</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600" dirty="0">
                          <a:solidFill>
                            <a:srgbClr val="000000"/>
                          </a:solidFill>
                          <a:effectLst/>
                        </a:rPr>
                        <a:t>AstraZeneca</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T2DM who are taking metformin, a sulfonylurea, thiazolidinedione (TZD), or a combination of metformin and a sulfonylurea or TZD but have not achieved adequate glycemic control</a:t>
                      </a:r>
                    </a:p>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Add-on therapy to insulin glargine, with or without metformin and/or a TZD, in conjunction with diet and exercise for adults with T2DM who are not achieving adequate glycemic control on insulin glargine alone</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2344339046"/>
                  </a:ext>
                </a:extLst>
              </a:tr>
              <a:tr h="531731">
                <a:tc>
                  <a:txBody>
                    <a:bodyPr/>
                    <a:lstStyle/>
                    <a:p>
                      <a:pPr marL="0" marR="0">
                        <a:lnSpc>
                          <a:spcPct val="115000"/>
                        </a:lnSpc>
                        <a:spcBef>
                          <a:spcPts val="200"/>
                        </a:spcBef>
                        <a:spcAft>
                          <a:spcPts val="200"/>
                        </a:spcAft>
                      </a:pPr>
                      <a:r>
                        <a:rPr lang="en-US" sz="1600" dirty="0">
                          <a:solidFill>
                            <a:srgbClr val="000000"/>
                          </a:solidFill>
                          <a:effectLst/>
                        </a:rPr>
                        <a:t>exenatide ER (Bydureon®, Bydureon BCise®)</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600" dirty="0">
                          <a:solidFill>
                            <a:srgbClr val="000000"/>
                          </a:solidFill>
                          <a:effectLst/>
                        </a:rPr>
                        <a:t>AstraZeneca</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T2DM </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2565757902"/>
                  </a:ext>
                </a:extLst>
              </a:tr>
            </a:tbl>
          </a:graphicData>
        </a:graphic>
      </p:graphicFrame>
      <p:sp>
        <p:nvSpPr>
          <p:cNvPr id="4" name="Slide Number Placeholder 3">
            <a:extLst>
              <a:ext uri="{FF2B5EF4-FFF2-40B4-BE49-F238E27FC236}">
                <a16:creationId xmlns:a16="http://schemas.microsoft.com/office/drawing/2014/main" xmlns="" id="{D6A6BA82-789B-41DF-A306-40E69C3132CF}"/>
              </a:ext>
            </a:extLst>
          </p:cNvPr>
          <p:cNvSpPr>
            <a:spLocks noGrp="1"/>
          </p:cNvSpPr>
          <p:nvPr>
            <p:ph type="sldNum" sz="quarter" idx="4"/>
          </p:nvPr>
        </p:nvSpPr>
        <p:spPr/>
        <p:txBody>
          <a:bodyPr/>
          <a:lstStyle/>
          <a:p>
            <a:fld id="{FF445594-FFE8-4E90-934C-EFF530110A38}" type="slidenum">
              <a:rPr lang="en-US" smtClean="0">
                <a:uFillTx/>
              </a:rPr>
              <a:pPr/>
              <a:t>86</a:t>
            </a:fld>
            <a:endParaRPr lang="en-US" dirty="0">
              <a:uFillTx/>
            </a:endParaRPr>
          </a:p>
        </p:txBody>
      </p:sp>
      <p:sp>
        <p:nvSpPr>
          <p:cNvPr id="5" name="Footer Placeholder 4">
            <a:extLst>
              <a:ext uri="{FF2B5EF4-FFF2-40B4-BE49-F238E27FC236}">
                <a16:creationId xmlns:a16="http://schemas.microsoft.com/office/drawing/2014/main" xmlns="" id="{66C5E757-33F6-4E78-B4A7-0E04361CBA2F}"/>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7" name="Rectangle 1">
            <a:extLst>
              <a:ext uri="{FF2B5EF4-FFF2-40B4-BE49-F238E27FC236}">
                <a16:creationId xmlns:a16="http://schemas.microsoft.com/office/drawing/2014/main" xmlns="" id="{C2702F48-B7B6-4A46-A9D8-992ABFB2CED2}"/>
              </a:ext>
            </a:extLst>
          </p:cNvPr>
          <p:cNvSpPr>
            <a:spLocks noChangeArrowheads="1"/>
          </p:cNvSpPr>
          <p:nvPr/>
        </p:nvSpPr>
        <p:spPr bwMode="auto">
          <a:xfrm>
            <a:off x="-10079081" y="0"/>
            <a:ext cx="3199950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329726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B39219-2D4D-405F-970C-16BF71CC7BC1}"/>
              </a:ext>
            </a:extLst>
          </p:cNvPr>
          <p:cNvSpPr>
            <a:spLocks noGrp="1"/>
          </p:cNvSpPr>
          <p:nvPr>
            <p:ph type="title"/>
          </p:nvPr>
        </p:nvSpPr>
        <p:spPr>
          <a:xfrm>
            <a:off x="609600" y="304800"/>
            <a:ext cx="11074400" cy="1048721"/>
          </a:xfrm>
        </p:spPr>
        <p:txBody>
          <a:bodyPr/>
          <a:lstStyle/>
          <a:p>
            <a:r>
              <a:rPr lang="en-US" altLang="en-US" dirty="0"/>
              <a:t>Hypoglycemics, Incretin Mimetics/Enhancers</a:t>
            </a:r>
            <a:endParaRPr lang="en-US" dirty="0"/>
          </a:p>
        </p:txBody>
      </p:sp>
      <p:graphicFrame>
        <p:nvGraphicFramePr>
          <p:cNvPr id="6" name="Content Placeholder 5">
            <a:extLst>
              <a:ext uri="{FF2B5EF4-FFF2-40B4-BE49-F238E27FC236}">
                <a16:creationId xmlns:a16="http://schemas.microsoft.com/office/drawing/2014/main" xmlns="" id="{04DBABEC-0C16-493A-8807-F8892A4623B1}"/>
              </a:ext>
            </a:extLst>
          </p:cNvPr>
          <p:cNvGraphicFramePr>
            <a:graphicFrameLocks noGrp="1"/>
          </p:cNvGraphicFramePr>
          <p:nvPr>
            <p:ph idx="1"/>
            <p:extLst>
              <p:ext uri="{D42A27DB-BD31-4B8C-83A1-F6EECF244321}">
                <p14:modId xmlns:p14="http://schemas.microsoft.com/office/powerpoint/2010/main" val="1129996176"/>
              </p:ext>
            </p:extLst>
          </p:nvPr>
        </p:nvGraphicFramePr>
        <p:xfrm>
          <a:off x="357188" y="1524001"/>
          <a:ext cx="11428412" cy="4594230"/>
        </p:xfrm>
        <a:graphic>
          <a:graphicData uri="http://schemas.openxmlformats.org/drawingml/2006/table">
            <a:tbl>
              <a:tblPr firstRow="1" bandRow="1" bandCol="1">
                <a:tableStyleId>{5C22544A-7EE6-4342-B048-85BDC9FD1C3A}</a:tableStyleId>
              </a:tblPr>
              <a:tblGrid>
                <a:gridCol w="2376705">
                  <a:extLst>
                    <a:ext uri="{9D8B030D-6E8A-4147-A177-3AD203B41FA5}">
                      <a16:colId xmlns:a16="http://schemas.microsoft.com/office/drawing/2014/main" xmlns="" val="1811321356"/>
                    </a:ext>
                  </a:extLst>
                </a:gridCol>
                <a:gridCol w="1618182">
                  <a:extLst>
                    <a:ext uri="{9D8B030D-6E8A-4147-A177-3AD203B41FA5}">
                      <a16:colId xmlns:a16="http://schemas.microsoft.com/office/drawing/2014/main" xmlns="" val="188627528"/>
                    </a:ext>
                  </a:extLst>
                </a:gridCol>
                <a:gridCol w="7433525">
                  <a:extLst>
                    <a:ext uri="{9D8B030D-6E8A-4147-A177-3AD203B41FA5}">
                      <a16:colId xmlns:a16="http://schemas.microsoft.com/office/drawing/2014/main" xmlns="" val="3977289063"/>
                    </a:ext>
                  </a:extLst>
                </a:gridCol>
              </a:tblGrid>
              <a:tr h="1094941">
                <a:tc>
                  <a:txBody>
                    <a:bodyPr/>
                    <a:lstStyle/>
                    <a:p>
                      <a:pPr marL="0" marR="0">
                        <a:lnSpc>
                          <a:spcPct val="115000"/>
                        </a:lnSpc>
                        <a:spcBef>
                          <a:spcPts val="200"/>
                        </a:spcBef>
                        <a:spcAft>
                          <a:spcPts val="200"/>
                        </a:spcAft>
                      </a:pPr>
                      <a:r>
                        <a:rPr lang="en-US" sz="1600" b="0" dirty="0">
                          <a:solidFill>
                            <a:srgbClr val="000000"/>
                          </a:solidFill>
                          <a:effectLst/>
                        </a:rPr>
                        <a:t>liraglutide (Victoza®)</a:t>
                      </a:r>
                      <a:endParaRPr lang="en-US" sz="16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600" b="0" dirty="0">
                          <a:solidFill>
                            <a:srgbClr val="000000"/>
                          </a:solidFill>
                          <a:effectLst/>
                        </a:rPr>
                        <a:t>Novo Nordisk</a:t>
                      </a:r>
                      <a:endParaRPr lang="en-US" sz="16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600" b="0" dirty="0">
                          <a:solidFill>
                            <a:srgbClr val="000000"/>
                          </a:solidFill>
                          <a:effectLst/>
                        </a:rPr>
                        <a:t>Adjunct to diet and exercise to improve glycemic control in adult and pediatric patients ≥ 10 years of age with T2DM</a:t>
                      </a:r>
                    </a:p>
                    <a:p>
                      <a:pPr marL="342900" marR="0" lvl="0" indent="-342900">
                        <a:lnSpc>
                          <a:spcPct val="115000"/>
                        </a:lnSpc>
                        <a:spcBef>
                          <a:spcPts val="200"/>
                        </a:spcBef>
                        <a:spcAft>
                          <a:spcPts val="200"/>
                        </a:spcAft>
                        <a:buFont typeface="Wingdings" panose="05000000000000000000" pitchFamily="2" charset="2"/>
                        <a:buChar char=""/>
                      </a:pPr>
                      <a:r>
                        <a:rPr lang="en-US" sz="1600" b="0" dirty="0">
                          <a:solidFill>
                            <a:srgbClr val="000000"/>
                          </a:solidFill>
                          <a:effectLst/>
                        </a:rPr>
                        <a:t>Reduce the risk of major adverse cardiovascular events (MACE) in adults with T2DM and established cardiovascular disease (CVD)</a:t>
                      </a:r>
                      <a:endParaRPr lang="en-US" sz="16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2862263767"/>
                  </a:ext>
                </a:extLst>
              </a:tr>
              <a:tr h="515592">
                <a:tc>
                  <a:txBody>
                    <a:bodyPr/>
                    <a:lstStyle/>
                    <a:p>
                      <a:pPr marL="0" marR="0">
                        <a:lnSpc>
                          <a:spcPct val="115000"/>
                        </a:lnSpc>
                        <a:spcBef>
                          <a:spcPts val="200"/>
                        </a:spcBef>
                        <a:spcAft>
                          <a:spcPts val="200"/>
                        </a:spcAft>
                      </a:pPr>
                      <a:r>
                        <a:rPr lang="en-US" sz="1600" dirty="0">
                          <a:solidFill>
                            <a:srgbClr val="000000"/>
                          </a:solidFill>
                          <a:effectLst/>
                        </a:rPr>
                        <a:t>liraglutide/insulin degludec (Xultophy®)</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600" dirty="0">
                          <a:solidFill>
                            <a:srgbClr val="000000"/>
                          </a:solidFill>
                          <a:effectLst/>
                        </a:rPr>
                        <a:t>Novo Nordisk</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T2DM </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853579811"/>
                  </a:ext>
                </a:extLst>
              </a:tr>
              <a:tr h="338104">
                <a:tc>
                  <a:txBody>
                    <a:bodyPr/>
                    <a:lstStyle/>
                    <a:p>
                      <a:pPr marL="0" marR="0">
                        <a:lnSpc>
                          <a:spcPct val="115000"/>
                        </a:lnSpc>
                        <a:spcBef>
                          <a:spcPts val="200"/>
                        </a:spcBef>
                        <a:spcAft>
                          <a:spcPts val="200"/>
                        </a:spcAft>
                      </a:pPr>
                      <a:r>
                        <a:rPr lang="en-US" sz="1600" dirty="0">
                          <a:solidFill>
                            <a:srgbClr val="000000"/>
                          </a:solidFill>
                          <a:effectLst/>
                        </a:rPr>
                        <a:t>lixisenatide (Adlyxin®)</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600" dirty="0">
                          <a:solidFill>
                            <a:srgbClr val="000000"/>
                          </a:solidFill>
                          <a:effectLst/>
                        </a:rPr>
                        <a:t>Sanofi-Aventis</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T2DM</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533691703"/>
                  </a:ext>
                </a:extLst>
              </a:tr>
              <a:tr h="515592">
                <a:tc>
                  <a:txBody>
                    <a:bodyPr/>
                    <a:lstStyle/>
                    <a:p>
                      <a:pPr marL="0" marR="0">
                        <a:lnSpc>
                          <a:spcPct val="115000"/>
                        </a:lnSpc>
                        <a:spcBef>
                          <a:spcPts val="200"/>
                        </a:spcBef>
                        <a:spcAft>
                          <a:spcPts val="200"/>
                        </a:spcAft>
                      </a:pPr>
                      <a:r>
                        <a:rPr lang="en-US" sz="1600" dirty="0">
                          <a:solidFill>
                            <a:srgbClr val="000000"/>
                          </a:solidFill>
                          <a:effectLst/>
                        </a:rPr>
                        <a:t>lixisenatide/insulin glargine (Soliqua®)</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600" dirty="0">
                          <a:solidFill>
                            <a:srgbClr val="000000"/>
                          </a:solidFill>
                          <a:effectLst/>
                        </a:rPr>
                        <a:t>Sanofi-Aventis</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type T2DM </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2363204876"/>
                  </a:ext>
                </a:extLst>
              </a:tr>
              <a:tr h="1160593">
                <a:tc>
                  <a:txBody>
                    <a:bodyPr/>
                    <a:lstStyle/>
                    <a:p>
                      <a:pPr marL="0" marR="0">
                        <a:lnSpc>
                          <a:spcPct val="115000"/>
                        </a:lnSpc>
                        <a:spcBef>
                          <a:spcPts val="200"/>
                        </a:spcBef>
                        <a:spcAft>
                          <a:spcPts val="200"/>
                        </a:spcAft>
                      </a:pPr>
                      <a:r>
                        <a:rPr lang="en-US" sz="1600" dirty="0">
                          <a:solidFill>
                            <a:srgbClr val="000000"/>
                          </a:solidFill>
                          <a:effectLst/>
                        </a:rPr>
                        <a:t>semaglutide </a:t>
                      </a:r>
                      <a:br>
                        <a:rPr lang="en-US" sz="1600" dirty="0">
                          <a:solidFill>
                            <a:srgbClr val="000000"/>
                          </a:solidFill>
                          <a:effectLst/>
                        </a:rPr>
                      </a:br>
                      <a:r>
                        <a:rPr lang="en-US" sz="1600" dirty="0">
                          <a:solidFill>
                            <a:srgbClr val="000000"/>
                          </a:solidFill>
                          <a:effectLst/>
                        </a:rPr>
                        <a:t>(Ozempic®)</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600" dirty="0">
                          <a:solidFill>
                            <a:srgbClr val="000000"/>
                          </a:solidFill>
                          <a:effectLst/>
                        </a:rPr>
                        <a:t>Novo Nordisk</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T2DM</a:t>
                      </a:r>
                    </a:p>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To reduce the risk of MACE (cardiovascular death, non-fatal myocardial infarction, non-fatal stroke) in adults with T2DM and established CVD</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4195983986"/>
                  </a:ext>
                </a:extLst>
              </a:tr>
              <a:tr h="801405">
                <a:tc>
                  <a:txBody>
                    <a:bodyPr/>
                    <a:lstStyle/>
                    <a:p>
                      <a:pPr marL="0" marR="0">
                        <a:lnSpc>
                          <a:spcPct val="115000"/>
                        </a:lnSpc>
                        <a:spcBef>
                          <a:spcPts val="200"/>
                        </a:spcBef>
                        <a:spcAft>
                          <a:spcPts val="200"/>
                        </a:spcAft>
                      </a:pPr>
                      <a:r>
                        <a:rPr lang="en-US" sz="1600" dirty="0">
                          <a:solidFill>
                            <a:srgbClr val="000000"/>
                          </a:solidFill>
                          <a:effectLst/>
                        </a:rPr>
                        <a:t>semaglutide</a:t>
                      </a:r>
                    </a:p>
                    <a:p>
                      <a:pPr marL="0" marR="0">
                        <a:lnSpc>
                          <a:spcPct val="115000"/>
                        </a:lnSpc>
                        <a:spcBef>
                          <a:spcPts val="200"/>
                        </a:spcBef>
                        <a:spcAft>
                          <a:spcPts val="200"/>
                        </a:spcAft>
                      </a:pPr>
                      <a:r>
                        <a:rPr lang="en-US" sz="1600" dirty="0">
                          <a:solidFill>
                            <a:srgbClr val="000000"/>
                          </a:solidFill>
                          <a:effectLst/>
                        </a:rPr>
                        <a:t>(Rybelsus®)</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0" marR="0">
                        <a:lnSpc>
                          <a:spcPct val="115000"/>
                        </a:lnSpc>
                        <a:spcBef>
                          <a:spcPts val="200"/>
                        </a:spcBef>
                        <a:spcAft>
                          <a:spcPts val="200"/>
                        </a:spcAft>
                      </a:pPr>
                      <a:r>
                        <a:rPr lang="en-US" sz="1600" dirty="0">
                          <a:solidFill>
                            <a:srgbClr val="000000"/>
                          </a:solidFill>
                          <a:effectLst/>
                        </a:rPr>
                        <a:t>Novo Nordisk</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tc>
                  <a:txBody>
                    <a:bodyPr/>
                    <a:lstStyle/>
                    <a:p>
                      <a:pPr marL="342900" marR="0" lvl="0" indent="-342900">
                        <a:lnSpc>
                          <a:spcPct val="115000"/>
                        </a:lnSpc>
                        <a:spcBef>
                          <a:spcPts val="200"/>
                        </a:spcBef>
                        <a:spcAft>
                          <a:spcPts val="200"/>
                        </a:spcAft>
                        <a:buFont typeface="Wingdings" panose="05000000000000000000" pitchFamily="2" charset="2"/>
                        <a:buChar char=""/>
                      </a:pPr>
                      <a:r>
                        <a:rPr lang="en-US" sz="1600" dirty="0">
                          <a:solidFill>
                            <a:srgbClr val="000000"/>
                          </a:solidFill>
                          <a:effectLst/>
                        </a:rPr>
                        <a:t>Adjunct to diet and exercise to improve glycemic control in adults with T2DM</a:t>
                      </a:r>
                    </a:p>
                    <a:p>
                      <a:pPr marL="0" marR="0">
                        <a:lnSpc>
                          <a:spcPct val="115000"/>
                        </a:lnSpc>
                        <a:spcBef>
                          <a:spcPts val="200"/>
                        </a:spcBef>
                        <a:spcAft>
                          <a:spcPts val="200"/>
                        </a:spcAft>
                      </a:pPr>
                      <a:r>
                        <a:rPr lang="en-US" sz="1600" dirty="0">
                          <a:solidFill>
                            <a:srgbClr val="000000"/>
                          </a:solidFill>
                          <a:effectLst/>
                        </a:rPr>
                        <a:t> </a:t>
                      </a:r>
                      <a:endParaRPr lang="en-US" sz="16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7305" marR="27305" marT="0" marB="0">
                    <a:solidFill>
                      <a:schemeClr val="accent5">
                        <a:lumMod val="60000"/>
                        <a:lumOff val="40000"/>
                      </a:schemeClr>
                    </a:solidFill>
                  </a:tcPr>
                </a:tc>
                <a:extLst>
                  <a:ext uri="{0D108BD9-81ED-4DB2-BD59-A6C34878D82A}">
                    <a16:rowId xmlns:a16="http://schemas.microsoft.com/office/drawing/2014/main" xmlns="" val="31813556"/>
                  </a:ext>
                </a:extLst>
              </a:tr>
            </a:tbl>
          </a:graphicData>
        </a:graphic>
      </p:graphicFrame>
      <p:sp>
        <p:nvSpPr>
          <p:cNvPr id="4" name="Slide Number Placeholder 3">
            <a:extLst>
              <a:ext uri="{FF2B5EF4-FFF2-40B4-BE49-F238E27FC236}">
                <a16:creationId xmlns:a16="http://schemas.microsoft.com/office/drawing/2014/main" xmlns="" id="{56526AAC-2793-464E-BC57-6A05CCFECE6A}"/>
              </a:ext>
            </a:extLst>
          </p:cNvPr>
          <p:cNvSpPr>
            <a:spLocks noGrp="1"/>
          </p:cNvSpPr>
          <p:nvPr>
            <p:ph type="sldNum" sz="quarter" idx="4"/>
          </p:nvPr>
        </p:nvSpPr>
        <p:spPr/>
        <p:txBody>
          <a:bodyPr/>
          <a:lstStyle/>
          <a:p>
            <a:fld id="{FF445594-FFE8-4E90-934C-EFF530110A38}" type="slidenum">
              <a:rPr lang="en-US" smtClean="0">
                <a:uFillTx/>
              </a:rPr>
              <a:pPr/>
              <a:t>87</a:t>
            </a:fld>
            <a:endParaRPr lang="en-US" dirty="0">
              <a:uFillTx/>
            </a:endParaRPr>
          </a:p>
        </p:txBody>
      </p:sp>
      <p:sp>
        <p:nvSpPr>
          <p:cNvPr id="5" name="Footer Placeholder 4">
            <a:extLst>
              <a:ext uri="{FF2B5EF4-FFF2-40B4-BE49-F238E27FC236}">
                <a16:creationId xmlns:a16="http://schemas.microsoft.com/office/drawing/2014/main" xmlns="" id="{B3DC1544-D4D6-4236-92D2-4590E9E097E9}"/>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7" name="Rectangle 1">
            <a:extLst>
              <a:ext uri="{FF2B5EF4-FFF2-40B4-BE49-F238E27FC236}">
                <a16:creationId xmlns:a16="http://schemas.microsoft.com/office/drawing/2014/main" xmlns="" id="{528C4AE6-2548-4CA3-811B-68B2716A2406}"/>
              </a:ext>
            </a:extLst>
          </p:cNvPr>
          <p:cNvSpPr>
            <a:spLocks noChangeArrowheads="1"/>
          </p:cNvSpPr>
          <p:nvPr/>
        </p:nvSpPr>
        <p:spPr bwMode="auto">
          <a:xfrm>
            <a:off x="-10443221" y="0"/>
            <a:ext cx="3236364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221856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508000" y="1651379"/>
            <a:ext cx="11277600" cy="4217158"/>
          </a:xfrm>
        </p:spPr>
        <p:txBody>
          <a:bodyPr/>
          <a:lstStyle/>
          <a:p>
            <a:r>
              <a:rPr lang="en-US" sz="2000" dirty="0">
                <a:solidFill>
                  <a:srgbClr val="000000"/>
                </a:solidFill>
              </a:rPr>
              <a:t>It is estimated that over 34 million people in the US have diabetes; type 2 diabetes (T2DM) accounts for about 90% to 95% of all diagnosed cases of diabetes in adults</a:t>
            </a:r>
          </a:p>
          <a:p>
            <a:r>
              <a:rPr lang="en-US" sz="2000" dirty="0">
                <a:solidFill>
                  <a:schemeClr val="tx1">
                    <a:lumMod val="50000"/>
                  </a:schemeClr>
                </a:solidFill>
              </a:rPr>
              <a:t>Per the latest American Diabetes Association (</a:t>
            </a:r>
            <a:r>
              <a:rPr lang="en-US" sz="2000" dirty="0">
                <a:solidFill>
                  <a:srgbClr val="000000"/>
                </a:solidFill>
              </a:rPr>
              <a:t>ADA)</a:t>
            </a:r>
            <a:r>
              <a:rPr lang="en-US" sz="2000" dirty="0">
                <a:solidFill>
                  <a:schemeClr val="tx1">
                    <a:lumMod val="50000"/>
                  </a:schemeClr>
                </a:solidFill>
              </a:rPr>
              <a:t>, </a:t>
            </a:r>
            <a:r>
              <a:rPr lang="en-US" sz="2000" dirty="0">
                <a:solidFill>
                  <a:srgbClr val="000000"/>
                </a:solidFill>
              </a:rPr>
              <a:t>American Association of Clinical Endocrinologists (AACE)/American College of Endocrinology (ACE), American College of Physicians (ACP), and meta-analyses, metformin is recommended as first line therapy for the treatment of T2DM, along with lifestyle interventions, unless metformin is contraindicated</a:t>
            </a:r>
          </a:p>
          <a:p>
            <a:r>
              <a:rPr lang="en-US" sz="2000" dirty="0">
                <a:solidFill>
                  <a:srgbClr val="000000"/>
                </a:solidFill>
              </a:rPr>
              <a:t>Per the 2020 ADA Standards of Medical Care in Diabetes, if metformin fails to produce the target HbA1c after 3 months of therapy, a thiazolidinedione (TZD), sulfonylurea (SU), dipeptidyl peptidase-4 (DPP-4) inhibitor, SGLT2 inhibitor, glucagon-like peptide-1 (GLP-1) receptor agonist, or basal insulin should be added in patients </a:t>
            </a:r>
            <a:r>
              <a:rPr lang="en-US" sz="2000" i="1" dirty="0">
                <a:solidFill>
                  <a:srgbClr val="000000"/>
                </a:solidFill>
              </a:rPr>
              <a:t>without</a:t>
            </a:r>
            <a:r>
              <a:rPr lang="en-US" sz="2000" dirty="0">
                <a:solidFill>
                  <a:srgbClr val="000000"/>
                </a:solidFill>
              </a:rPr>
              <a:t> atherosclerotic cardiovascular disease (ASCVD) or CKD</a:t>
            </a:r>
          </a:p>
        </p:txBody>
      </p:sp>
      <p:sp>
        <p:nvSpPr>
          <p:cNvPr id="4" name="Slide Number Placeholder 3"/>
          <p:cNvSpPr>
            <a:spLocks noGrp="1"/>
          </p:cNvSpPr>
          <p:nvPr>
            <p:ph type="sldNum" sz="quarter" idx="4"/>
          </p:nvPr>
        </p:nvSpPr>
        <p:spPr/>
        <p:txBody>
          <a:bodyPr/>
          <a:lstStyle/>
          <a:p>
            <a:fld id="{FF445594-FFE8-4E90-934C-EFF530110A38}" type="slidenum">
              <a:rPr lang="en-US" smtClean="0"/>
              <a:pPr/>
              <a:t>88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122830" y="1524000"/>
            <a:ext cx="12069169" cy="4580895"/>
          </a:xfrm>
        </p:spPr>
        <p:txBody>
          <a:bodyPr/>
          <a:lstStyle/>
          <a:p>
            <a:r>
              <a:rPr lang="en-US" sz="1800" dirty="0">
                <a:solidFill>
                  <a:srgbClr val="000000"/>
                </a:solidFill>
              </a:rPr>
              <a:t>In patients </a:t>
            </a:r>
            <a:r>
              <a:rPr lang="en-US" sz="1800" i="1" dirty="0">
                <a:solidFill>
                  <a:srgbClr val="000000"/>
                </a:solidFill>
              </a:rPr>
              <a:t>with</a:t>
            </a:r>
            <a:r>
              <a:rPr lang="en-US" sz="1800" dirty="0">
                <a:solidFill>
                  <a:srgbClr val="000000"/>
                </a:solidFill>
              </a:rPr>
              <a:t> ASCVD or CKD, the addition of an agent with known CV or renal benefit (select GLP-1 agonist or select SLGT2 inhibitor) is preferred</a:t>
            </a:r>
          </a:p>
          <a:p>
            <a:r>
              <a:rPr lang="en-US" sz="1800" dirty="0">
                <a:solidFill>
                  <a:srgbClr val="000000"/>
                </a:solidFill>
              </a:rPr>
              <a:t>The selection of medications should be patient-centric and prescribers should consider potential issues such as HbA1c target, impact on weight and hypoglycemia, side effects, the frequency and mode of administration, patient adherence, patient preference, and cost</a:t>
            </a:r>
          </a:p>
          <a:p>
            <a:r>
              <a:rPr lang="en-US" sz="1800" dirty="0">
                <a:solidFill>
                  <a:srgbClr val="000000"/>
                </a:solidFill>
              </a:rPr>
              <a:t>TZDs and SUs are generally considered less safe than GLP-1 receptor agonists, SGLT2 inhibitors, DPP-4 inhibitors, or alpha-glucosidase inhibitors</a:t>
            </a:r>
          </a:p>
          <a:p>
            <a:r>
              <a:rPr lang="en-US" sz="1800" dirty="0">
                <a:solidFill>
                  <a:srgbClr val="000000"/>
                </a:solidFill>
              </a:rPr>
              <a:t>Per the 2020 AACE/ACE guidelines, agents for monotherapy are recommended in the following order (highest to lowest recommendation): metformin, GLP-1 receptor agonists, SGLT2 inhibitors, DPP-4 inhibitors, or alpha-glucosidase inhibitor </a:t>
            </a:r>
          </a:p>
          <a:p>
            <a:r>
              <a:rPr lang="en-US" sz="1800" dirty="0">
                <a:solidFill>
                  <a:schemeClr val="tx1">
                    <a:lumMod val="50000"/>
                  </a:schemeClr>
                </a:solidFill>
              </a:rPr>
              <a:t>AACE/ACE indicates that Victoza, Jardiance, and Qtern may offer renal and CV benefit. They also suggest that Onglyza and Nesina may be associated with possible CV risk; there may be increased risk of bone fractures with Invokana; and increased congestive heart failure (HF) risk with sulfonylureas, glinides, and insulin</a:t>
            </a:r>
          </a:p>
          <a:p>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89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526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508DB-88C9-4895-9B2F-C1CF200C7430}"/>
              </a:ext>
            </a:extLst>
          </p:cNvPr>
          <p:cNvSpPr>
            <a:spLocks noGrp="1"/>
          </p:cNvSpPr>
          <p:nvPr>
            <p:ph type="title"/>
          </p:nvPr>
        </p:nvSpPr>
        <p:spPr/>
        <p:txBody>
          <a:bodyPr/>
          <a:lstStyle/>
          <a:p>
            <a:r>
              <a:rPr lang="en-US" dirty="0">
                <a:uFillTx/>
              </a:rPr>
              <a:t>Androgenic Agents</a:t>
            </a:r>
            <a:endParaRPr lang="en-US" dirty="0"/>
          </a:p>
        </p:txBody>
      </p:sp>
      <p:graphicFrame>
        <p:nvGraphicFramePr>
          <p:cNvPr id="20" name="Content Placeholder 19">
            <a:extLst>
              <a:ext uri="{FF2B5EF4-FFF2-40B4-BE49-F238E27FC236}">
                <a16:creationId xmlns:a16="http://schemas.microsoft.com/office/drawing/2014/main" xmlns="" id="{9E062F81-4521-48D7-9D25-42C9A3D13C47}"/>
              </a:ext>
            </a:extLst>
          </p:cNvPr>
          <p:cNvGraphicFramePr>
            <a:graphicFrameLocks noGrp="1"/>
          </p:cNvGraphicFramePr>
          <p:nvPr>
            <p:ph idx="1"/>
            <p:extLst>
              <p:ext uri="{D42A27DB-BD31-4B8C-83A1-F6EECF244321}">
                <p14:modId xmlns:p14="http://schemas.microsoft.com/office/powerpoint/2010/main" val="3611089432"/>
              </p:ext>
            </p:extLst>
          </p:nvPr>
        </p:nvGraphicFramePr>
        <p:xfrm>
          <a:off x="200025" y="1524000"/>
          <a:ext cx="11483975" cy="4557397"/>
        </p:xfrm>
        <a:graphic>
          <a:graphicData uri="http://schemas.openxmlformats.org/drawingml/2006/table">
            <a:tbl>
              <a:tblPr firstRow="1" firstCol="1" lastRow="1" lastCol="1" bandRow="1" bandCol="1">
                <a:tableStyleId>{5C22544A-7EE6-4342-B048-85BDC9FD1C3A}</a:tableStyleId>
              </a:tblPr>
              <a:tblGrid>
                <a:gridCol w="2751369">
                  <a:extLst>
                    <a:ext uri="{9D8B030D-6E8A-4147-A177-3AD203B41FA5}">
                      <a16:colId xmlns:a16="http://schemas.microsoft.com/office/drawing/2014/main" xmlns="" val="3484126072"/>
                    </a:ext>
                  </a:extLst>
                </a:gridCol>
                <a:gridCol w="2292238">
                  <a:extLst>
                    <a:ext uri="{9D8B030D-6E8A-4147-A177-3AD203B41FA5}">
                      <a16:colId xmlns:a16="http://schemas.microsoft.com/office/drawing/2014/main" xmlns="" val="3328379392"/>
                    </a:ext>
                  </a:extLst>
                </a:gridCol>
                <a:gridCol w="6440368">
                  <a:extLst>
                    <a:ext uri="{9D8B030D-6E8A-4147-A177-3AD203B41FA5}">
                      <a16:colId xmlns:a16="http://schemas.microsoft.com/office/drawing/2014/main" xmlns="" val="1518481320"/>
                    </a:ext>
                  </a:extLst>
                </a:gridCol>
              </a:tblGrid>
              <a:tr h="621528">
                <a:tc>
                  <a:txBody>
                    <a:bodyPr/>
                    <a:lstStyle/>
                    <a:p>
                      <a:pPr marL="0" marR="0" algn="ctr">
                        <a:lnSpc>
                          <a:spcPct val="107000"/>
                        </a:lnSpc>
                        <a:spcBef>
                          <a:spcPts val="200"/>
                        </a:spcBef>
                        <a:spcAft>
                          <a:spcPts val="200"/>
                        </a:spcAft>
                      </a:pPr>
                      <a:r>
                        <a:rPr lang="en-US" sz="1800" b="1" dirty="0">
                          <a:solidFill>
                            <a:srgbClr val="000000"/>
                          </a:solidFill>
                          <a:effectLst/>
                        </a:rPr>
                        <a:t>Drug</a:t>
                      </a:r>
                    </a:p>
                    <a:p>
                      <a:pPr marL="0" marR="0" algn="ctr">
                        <a:lnSpc>
                          <a:spcPct val="107000"/>
                        </a:lnSpc>
                        <a:spcBef>
                          <a:spcPts val="200"/>
                        </a:spcBef>
                        <a:spcAft>
                          <a:spcPts val="200"/>
                        </a:spcAft>
                      </a:pP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solidFill>
                  </a:tcPr>
                </a:tc>
                <a:tc>
                  <a:txBody>
                    <a:bodyPr/>
                    <a:lstStyle/>
                    <a:p>
                      <a:pPr marL="0" marR="0" algn="ctr">
                        <a:lnSpc>
                          <a:spcPct val="107000"/>
                        </a:lnSpc>
                        <a:spcBef>
                          <a:spcPts val="200"/>
                        </a:spcBef>
                        <a:spcAft>
                          <a:spcPts val="200"/>
                        </a:spcAft>
                      </a:pPr>
                      <a:r>
                        <a:rPr lang="en-US" sz="1800" b="1" dirty="0">
                          <a:solidFill>
                            <a:srgbClr val="000000"/>
                          </a:solidFill>
                          <a:effectLst/>
                        </a:rPr>
                        <a:t>Manufacturer</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solidFill>
                  </a:tcPr>
                </a:tc>
                <a:tc>
                  <a:txBody>
                    <a:bodyPr/>
                    <a:lstStyle/>
                    <a:p>
                      <a:pPr marL="0" marR="0" algn="ctr">
                        <a:lnSpc>
                          <a:spcPct val="107000"/>
                        </a:lnSpc>
                        <a:spcBef>
                          <a:spcPts val="200"/>
                        </a:spcBef>
                        <a:spcAft>
                          <a:spcPts val="200"/>
                        </a:spcAft>
                      </a:pPr>
                      <a:r>
                        <a:rPr lang="en-US" sz="1800" b="1" dirty="0">
                          <a:solidFill>
                            <a:srgbClr val="000000"/>
                          </a:solidFill>
                          <a:effectLst/>
                        </a:rPr>
                        <a:t>Indications</a:t>
                      </a:r>
                      <a:endPar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solidFill>
                  </a:tcPr>
                </a:tc>
                <a:extLst>
                  <a:ext uri="{0D108BD9-81ED-4DB2-BD59-A6C34878D82A}">
                    <a16:rowId xmlns:a16="http://schemas.microsoft.com/office/drawing/2014/main" xmlns="" val="17116876"/>
                  </a:ext>
                </a:extLst>
              </a:tr>
              <a:tr h="570993">
                <a:tc>
                  <a:txBody>
                    <a:bodyPr/>
                    <a:lstStyle/>
                    <a:p>
                      <a:pPr marL="0" marR="0">
                        <a:lnSpc>
                          <a:spcPct val="107000"/>
                        </a:lnSpc>
                        <a:spcBef>
                          <a:spcPts val="200"/>
                        </a:spcBef>
                        <a:spcAft>
                          <a:spcPts val="200"/>
                        </a:spcAft>
                      </a:pPr>
                      <a:r>
                        <a:rPr lang="en-US" sz="1800" b="0" dirty="0">
                          <a:solidFill>
                            <a:srgbClr val="000000"/>
                          </a:solidFill>
                          <a:effectLst/>
                        </a:rPr>
                        <a:t>testosterone gel</a:t>
                      </a:r>
                      <a:br>
                        <a:rPr lang="en-US" sz="1800" b="0" dirty="0">
                          <a:solidFill>
                            <a:srgbClr val="000000"/>
                          </a:solidFill>
                          <a:effectLst/>
                        </a:rPr>
                      </a:br>
                      <a:r>
                        <a:rPr lang="en-US" sz="1800" b="0" dirty="0">
                          <a:solidFill>
                            <a:srgbClr val="000000"/>
                          </a:solidFill>
                          <a:effectLst/>
                        </a:rPr>
                        <a:t>(Androgel®)</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a:txBody>
                    <a:bodyPr/>
                    <a:lstStyle/>
                    <a:p>
                      <a:pPr marL="0" marR="0">
                        <a:lnSpc>
                          <a:spcPct val="107000"/>
                        </a:lnSpc>
                        <a:spcBef>
                          <a:spcPts val="200"/>
                        </a:spcBef>
                        <a:spcAft>
                          <a:spcPts val="200"/>
                        </a:spcAft>
                      </a:pPr>
                      <a:r>
                        <a:rPr lang="en-US" sz="1800" b="0" dirty="0">
                          <a:solidFill>
                            <a:srgbClr val="000000"/>
                          </a:solidFill>
                          <a:effectLst/>
                        </a:rPr>
                        <a:t>generic, Abbvie</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rowSpan="7">
                  <a:txBody>
                    <a:bodyPr/>
                    <a:lstStyle/>
                    <a:p>
                      <a:pPr marL="0" marR="0">
                        <a:lnSpc>
                          <a:spcPct val="107000"/>
                        </a:lnSpc>
                        <a:spcBef>
                          <a:spcPts val="200"/>
                        </a:spcBef>
                        <a:spcAft>
                          <a:spcPts val="200"/>
                        </a:spcAft>
                      </a:pPr>
                      <a:r>
                        <a:rPr lang="en-US" sz="1800" b="0" dirty="0">
                          <a:solidFill>
                            <a:srgbClr val="000000"/>
                          </a:solidFill>
                          <a:effectLst/>
                        </a:rPr>
                        <a:t>Testosterone replacement therapy in males for conditions associated with a deficiency or absence of endogenous testosterone, such as primary or secondary hypogonadism (congenital or acquired)*</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extLst>
                  <a:ext uri="{0D108BD9-81ED-4DB2-BD59-A6C34878D82A}">
                    <a16:rowId xmlns:a16="http://schemas.microsoft.com/office/drawing/2014/main" xmlns="" val="2381478317"/>
                  </a:ext>
                </a:extLst>
              </a:tr>
              <a:tr h="279022">
                <a:tc>
                  <a:txBody>
                    <a:bodyPr/>
                    <a:lstStyle/>
                    <a:p>
                      <a:pPr marL="0" marR="0">
                        <a:lnSpc>
                          <a:spcPct val="107000"/>
                        </a:lnSpc>
                        <a:spcBef>
                          <a:spcPts val="200"/>
                        </a:spcBef>
                        <a:spcAft>
                          <a:spcPts val="200"/>
                        </a:spcAft>
                      </a:pPr>
                      <a:r>
                        <a:rPr lang="en-US" sz="1800" b="0" dirty="0">
                          <a:solidFill>
                            <a:srgbClr val="000000"/>
                          </a:solidFill>
                          <a:effectLst/>
                        </a:rPr>
                        <a:t>testosterone gel (Fortesta®)</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a:txBody>
                    <a:bodyPr/>
                    <a:lstStyle/>
                    <a:p>
                      <a:pPr marL="0" marR="0">
                        <a:lnSpc>
                          <a:spcPct val="107000"/>
                        </a:lnSpc>
                        <a:spcBef>
                          <a:spcPts val="200"/>
                        </a:spcBef>
                        <a:spcAft>
                          <a:spcPts val="200"/>
                        </a:spcAft>
                      </a:pPr>
                      <a:r>
                        <a:rPr lang="en-US" sz="1800" b="0" dirty="0">
                          <a:solidFill>
                            <a:srgbClr val="000000"/>
                          </a:solidFill>
                          <a:effectLst/>
                        </a:rPr>
                        <a:t>generic, Endo</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xmlns="" val="1977229909"/>
                  </a:ext>
                </a:extLst>
              </a:tr>
              <a:tr h="570993">
                <a:tc>
                  <a:txBody>
                    <a:bodyPr/>
                    <a:lstStyle/>
                    <a:p>
                      <a:pPr marL="0" marR="0">
                        <a:lnSpc>
                          <a:spcPct val="107000"/>
                        </a:lnSpc>
                        <a:spcBef>
                          <a:spcPts val="200"/>
                        </a:spcBef>
                        <a:spcAft>
                          <a:spcPts val="200"/>
                        </a:spcAft>
                      </a:pPr>
                      <a:r>
                        <a:rPr lang="en-US" sz="1800" b="0" dirty="0">
                          <a:solidFill>
                            <a:srgbClr val="000000"/>
                          </a:solidFill>
                          <a:effectLst/>
                        </a:rPr>
                        <a:t>testosterone gel</a:t>
                      </a:r>
                      <a:br>
                        <a:rPr lang="en-US" sz="1800" b="0" dirty="0">
                          <a:solidFill>
                            <a:srgbClr val="000000"/>
                          </a:solidFill>
                          <a:effectLst/>
                        </a:rPr>
                      </a:br>
                      <a:r>
                        <a:rPr lang="en-US" sz="1800" b="0" dirty="0">
                          <a:solidFill>
                            <a:srgbClr val="000000"/>
                          </a:solidFill>
                          <a:effectLst/>
                        </a:rPr>
                        <a:t>(Testim®)</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a:txBody>
                    <a:bodyPr/>
                    <a:lstStyle/>
                    <a:p>
                      <a:pPr marL="0" marR="0">
                        <a:lnSpc>
                          <a:spcPct val="107000"/>
                        </a:lnSpc>
                        <a:spcBef>
                          <a:spcPts val="200"/>
                        </a:spcBef>
                        <a:spcAft>
                          <a:spcPts val="200"/>
                        </a:spcAft>
                      </a:pPr>
                      <a:r>
                        <a:rPr lang="en-US" sz="1800" b="0" dirty="0">
                          <a:solidFill>
                            <a:srgbClr val="000000"/>
                          </a:solidFill>
                          <a:effectLst/>
                        </a:rPr>
                        <a:t>generic, Auxilium/Endo</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xmlns="" val="1238523983"/>
                  </a:ext>
                </a:extLst>
              </a:tr>
              <a:tr h="570993">
                <a:tc>
                  <a:txBody>
                    <a:bodyPr/>
                    <a:lstStyle/>
                    <a:p>
                      <a:pPr marL="0" marR="0" algn="l">
                        <a:lnSpc>
                          <a:spcPct val="107000"/>
                        </a:lnSpc>
                        <a:spcBef>
                          <a:spcPts val="200"/>
                        </a:spcBef>
                        <a:spcAft>
                          <a:spcPts val="200"/>
                        </a:spcAft>
                        <a:tabLst>
                          <a:tab pos="228600" algn="l"/>
                          <a:tab pos="914400" algn="l"/>
                          <a:tab pos="1371600" algn="l"/>
                          <a:tab pos="1828800" algn="l"/>
                          <a:tab pos="2286000" algn="l"/>
                        </a:tabLst>
                      </a:pPr>
                      <a:r>
                        <a:rPr lang="en-US" sz="1800" b="0" dirty="0">
                          <a:solidFill>
                            <a:srgbClr val="000000"/>
                          </a:solidFill>
                          <a:effectLst/>
                        </a:rPr>
                        <a:t>testosterone gel</a:t>
                      </a:r>
                      <a:br>
                        <a:rPr lang="en-US" sz="1800" b="0" dirty="0">
                          <a:solidFill>
                            <a:srgbClr val="000000"/>
                          </a:solidFill>
                          <a:effectLst/>
                        </a:rPr>
                      </a:br>
                      <a:r>
                        <a:rPr lang="en-US" sz="1800" b="0" dirty="0">
                          <a:solidFill>
                            <a:srgbClr val="000000"/>
                          </a:solidFill>
                          <a:effectLst/>
                        </a:rPr>
                        <a:t>(Vogelxo®)</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a:txBody>
                    <a:bodyPr/>
                    <a:lstStyle/>
                    <a:p>
                      <a:pPr marL="0" marR="0">
                        <a:lnSpc>
                          <a:spcPct val="107000"/>
                        </a:lnSpc>
                        <a:spcBef>
                          <a:spcPts val="200"/>
                        </a:spcBef>
                        <a:spcAft>
                          <a:spcPts val="200"/>
                        </a:spcAft>
                      </a:pPr>
                      <a:r>
                        <a:rPr lang="en-US" sz="1800" b="0" dirty="0">
                          <a:solidFill>
                            <a:srgbClr val="000000"/>
                          </a:solidFill>
                          <a:effectLst/>
                        </a:rPr>
                        <a:t>generic, Upsher-Smith</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xmlns="" val="536487869"/>
                  </a:ext>
                </a:extLst>
              </a:tr>
              <a:tr h="570993">
                <a:tc>
                  <a:txBody>
                    <a:bodyPr/>
                    <a:lstStyle/>
                    <a:p>
                      <a:pPr marL="0" marR="0" algn="l">
                        <a:lnSpc>
                          <a:spcPct val="107000"/>
                        </a:lnSpc>
                        <a:spcBef>
                          <a:spcPts val="200"/>
                        </a:spcBef>
                        <a:spcAft>
                          <a:spcPts val="200"/>
                        </a:spcAft>
                        <a:tabLst>
                          <a:tab pos="228600" algn="l"/>
                          <a:tab pos="914400" algn="l"/>
                          <a:tab pos="1371600" algn="l"/>
                          <a:tab pos="1828800" algn="l"/>
                          <a:tab pos="2286000" algn="l"/>
                        </a:tabLst>
                      </a:pPr>
                      <a:r>
                        <a:rPr lang="en-US" sz="1800" b="0" dirty="0">
                          <a:solidFill>
                            <a:srgbClr val="000000"/>
                          </a:solidFill>
                          <a:effectLst/>
                        </a:rPr>
                        <a:t>testosterone nasal gel</a:t>
                      </a:r>
                      <a:br>
                        <a:rPr lang="en-US" sz="1800" b="0" dirty="0">
                          <a:solidFill>
                            <a:srgbClr val="000000"/>
                          </a:solidFill>
                          <a:effectLst/>
                        </a:rPr>
                      </a:br>
                      <a:r>
                        <a:rPr lang="en-US" sz="1800" b="0" dirty="0">
                          <a:solidFill>
                            <a:srgbClr val="000000"/>
                          </a:solidFill>
                          <a:effectLst/>
                        </a:rPr>
                        <a:t>(Natesto™)</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a:txBody>
                    <a:bodyPr/>
                    <a:lstStyle/>
                    <a:p>
                      <a:pPr marL="0" marR="0">
                        <a:lnSpc>
                          <a:spcPct val="107000"/>
                        </a:lnSpc>
                        <a:spcBef>
                          <a:spcPts val="200"/>
                        </a:spcBef>
                        <a:spcAft>
                          <a:spcPts val="200"/>
                        </a:spcAft>
                      </a:pPr>
                      <a:r>
                        <a:rPr lang="en-US" sz="1800" b="0" dirty="0">
                          <a:solidFill>
                            <a:srgbClr val="000000"/>
                          </a:solidFill>
                          <a:effectLst/>
                        </a:rPr>
                        <a:t>Aytu Bioscience</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xmlns="" val="163067241"/>
                  </a:ext>
                </a:extLst>
              </a:tr>
              <a:tr h="279022">
                <a:tc>
                  <a:txBody>
                    <a:bodyPr/>
                    <a:lstStyle/>
                    <a:p>
                      <a:pPr marL="0" marR="0">
                        <a:lnSpc>
                          <a:spcPct val="107000"/>
                        </a:lnSpc>
                        <a:spcBef>
                          <a:spcPts val="200"/>
                        </a:spcBef>
                        <a:spcAft>
                          <a:spcPts val="200"/>
                        </a:spcAft>
                      </a:pPr>
                      <a:r>
                        <a:rPr lang="en-US" sz="1800" b="0" dirty="0">
                          <a:solidFill>
                            <a:srgbClr val="000000"/>
                          </a:solidFill>
                          <a:effectLst/>
                        </a:rPr>
                        <a:t>testosterone solution</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a:txBody>
                    <a:bodyPr/>
                    <a:lstStyle/>
                    <a:p>
                      <a:pPr marL="0" marR="0">
                        <a:lnSpc>
                          <a:spcPct val="107000"/>
                        </a:lnSpc>
                        <a:spcBef>
                          <a:spcPts val="200"/>
                        </a:spcBef>
                        <a:spcAft>
                          <a:spcPts val="200"/>
                        </a:spcAft>
                      </a:pPr>
                      <a:r>
                        <a:rPr lang="en-US" sz="1800" b="0" dirty="0">
                          <a:solidFill>
                            <a:srgbClr val="000000"/>
                          </a:solidFill>
                          <a:effectLst/>
                        </a:rPr>
                        <a:t>generic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xmlns="" val="2386181358"/>
                  </a:ext>
                </a:extLst>
              </a:tr>
              <a:tr h="984633">
                <a:tc>
                  <a:txBody>
                    <a:bodyPr/>
                    <a:lstStyle/>
                    <a:p>
                      <a:pPr marL="0" marR="0">
                        <a:lnSpc>
                          <a:spcPct val="107000"/>
                        </a:lnSpc>
                        <a:spcBef>
                          <a:spcPts val="200"/>
                        </a:spcBef>
                        <a:spcAft>
                          <a:spcPts val="200"/>
                        </a:spcAft>
                      </a:pPr>
                      <a:r>
                        <a:rPr lang="en-US" sz="1800" b="0" dirty="0">
                          <a:solidFill>
                            <a:srgbClr val="000000"/>
                          </a:solidFill>
                          <a:effectLst/>
                        </a:rPr>
                        <a:t>testosterone transdermal system</a:t>
                      </a:r>
                      <a:br>
                        <a:rPr lang="en-US" sz="1800" b="0" dirty="0">
                          <a:solidFill>
                            <a:srgbClr val="000000"/>
                          </a:solidFill>
                          <a:effectLst/>
                        </a:rPr>
                      </a:br>
                      <a:r>
                        <a:rPr lang="en-US" sz="1800" b="0" dirty="0">
                          <a:solidFill>
                            <a:srgbClr val="000000"/>
                          </a:solidFill>
                          <a:effectLst/>
                        </a:rPr>
                        <a:t>(Androderm®)</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a:txBody>
                    <a:bodyPr/>
                    <a:lstStyle/>
                    <a:p>
                      <a:pPr marL="0" marR="0">
                        <a:lnSpc>
                          <a:spcPct val="107000"/>
                        </a:lnSpc>
                        <a:spcBef>
                          <a:spcPts val="200"/>
                        </a:spcBef>
                        <a:spcAft>
                          <a:spcPts val="200"/>
                        </a:spcAft>
                      </a:pPr>
                      <a:r>
                        <a:rPr lang="en-US" sz="1800" b="0" dirty="0">
                          <a:solidFill>
                            <a:srgbClr val="000000"/>
                          </a:solidFill>
                          <a:effectLst/>
                        </a:rPr>
                        <a:t>Allergan</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chemeClr val="accent1">
                        <a:lumMod val="40000"/>
                        <a:lumOff val="60000"/>
                      </a:schemeClr>
                    </a:solidFill>
                  </a:tcPr>
                </a:tc>
                <a:tc vMerge="1">
                  <a:txBody>
                    <a:bodyPr/>
                    <a:lstStyle/>
                    <a:p>
                      <a:endParaRPr lang="en-US"/>
                    </a:p>
                  </a:txBody>
                  <a:tcPr/>
                </a:tc>
                <a:extLst>
                  <a:ext uri="{0D108BD9-81ED-4DB2-BD59-A6C34878D82A}">
                    <a16:rowId xmlns:a16="http://schemas.microsoft.com/office/drawing/2014/main" xmlns="" val="3419619861"/>
                  </a:ext>
                </a:extLst>
              </a:tr>
            </a:tbl>
          </a:graphicData>
        </a:graphic>
      </p:graphicFrame>
      <p:sp>
        <p:nvSpPr>
          <p:cNvPr id="4" name="Slide Number Placeholder 3">
            <a:extLst>
              <a:ext uri="{FF2B5EF4-FFF2-40B4-BE49-F238E27FC236}">
                <a16:creationId xmlns:a16="http://schemas.microsoft.com/office/drawing/2014/main" xmlns="" id="{A400DD1F-8034-4483-BB4C-16B9ECC27FED}"/>
              </a:ext>
            </a:extLst>
          </p:cNvPr>
          <p:cNvSpPr>
            <a:spLocks noGrp="1"/>
          </p:cNvSpPr>
          <p:nvPr>
            <p:ph type="sldNum" sz="quarter" idx="4"/>
          </p:nvPr>
        </p:nvSpPr>
        <p:spPr/>
        <p:txBody>
          <a:bodyPr/>
          <a:lstStyle/>
          <a:p>
            <a:fld id="{FF445594-FFE8-4E90-934C-EFF530110A38}" type="slidenum">
              <a:rPr lang="en-US" smtClean="0">
                <a:uFillTx/>
              </a:rPr>
              <a:pPr/>
              <a:t>9</a:t>
            </a:fld>
            <a:endParaRPr lang="en-US" dirty="0">
              <a:uFillTx/>
            </a:endParaRPr>
          </a:p>
        </p:txBody>
      </p:sp>
      <p:sp>
        <p:nvSpPr>
          <p:cNvPr id="5" name="Footer Placeholder 4">
            <a:extLst>
              <a:ext uri="{FF2B5EF4-FFF2-40B4-BE49-F238E27FC236}">
                <a16:creationId xmlns:a16="http://schemas.microsoft.com/office/drawing/2014/main" xmlns="" id="{9EE1D5A4-9291-4DE2-85B2-452E7181CE61}"/>
              </a:ext>
            </a:extLst>
          </p:cNvPr>
          <p:cNvSpPr>
            <a:spLocks noGrp="1"/>
          </p:cNvSpPr>
          <p:nvPr>
            <p:ph type="ftr" sz="quarter" idx="3"/>
          </p:nvPr>
        </p:nvSpPr>
        <p:spPr/>
        <p:txBody>
          <a:bodyPr/>
          <a:lstStyle/>
          <a:p>
            <a:r>
              <a:rPr lang="en-US" dirty="0">
                <a:uFillTx/>
              </a:rPr>
              <a:t>Reaching across Arizona to provide comprehensive </a:t>
            </a:r>
            <a:br>
              <a:rPr lang="en-US" dirty="0">
                <a:uFillTx/>
              </a:rPr>
            </a:br>
            <a:r>
              <a:rPr lang="en-US" dirty="0">
                <a:uFillTx/>
              </a:rPr>
              <a:t>quality health care for those in need</a:t>
            </a:r>
          </a:p>
        </p:txBody>
      </p:sp>
      <p:sp>
        <p:nvSpPr>
          <p:cNvPr id="21" name="Rectangle 12">
            <a:extLst>
              <a:ext uri="{FF2B5EF4-FFF2-40B4-BE49-F238E27FC236}">
                <a16:creationId xmlns:a16="http://schemas.microsoft.com/office/drawing/2014/main" xmlns="" id="{24AE6027-28F4-4F82-A459-4F1C38B62CF1}"/>
              </a:ext>
            </a:extLst>
          </p:cNvPr>
          <p:cNvSpPr>
            <a:spLocks noChangeArrowheads="1"/>
          </p:cNvSpPr>
          <p:nvPr/>
        </p:nvSpPr>
        <p:spPr bwMode="auto">
          <a:xfrm>
            <a:off x="-10830832" y="51431"/>
            <a:ext cx="2206171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4184110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245660" y="1524000"/>
            <a:ext cx="11539940" cy="4112525"/>
          </a:xfrm>
        </p:spPr>
        <p:txBody>
          <a:bodyPr/>
          <a:lstStyle/>
          <a:p>
            <a:r>
              <a:rPr lang="en-US" sz="2000" dirty="0">
                <a:solidFill>
                  <a:srgbClr val="000000"/>
                </a:solidFill>
              </a:rPr>
              <a:t>In 2017, the ACP updated their recommendations for T2DM and advised that metformin can be safely used in patients with mild renal impairment and in select patients with moderate impairment</a:t>
            </a:r>
          </a:p>
          <a:p>
            <a:r>
              <a:rPr lang="en-US" sz="2000" dirty="0">
                <a:solidFill>
                  <a:srgbClr val="000000"/>
                </a:solidFill>
              </a:rPr>
              <a:t>The ACP’s revised guidelines for T2DM suggest a sulfonylurea, TZD, SGLT-2 inhibitor, or a DPP-4 inhibitor as preferred second-line treatments</a:t>
            </a:r>
          </a:p>
          <a:p>
            <a:r>
              <a:rPr lang="en-US" sz="2000" dirty="0">
                <a:solidFill>
                  <a:srgbClr val="000000"/>
                </a:solidFill>
              </a:rPr>
              <a:t>The 2018 World Health Organization (WHO) guidelines for treatment intensification in patients with T2DM recommend addition of a DPP-4 inhibitor, a SGLT2 inhibitor, or a TZD if insulin is unsuitable in patients with T2DM who do not achieve glycemic control with metformin and/or a sulfonylurea</a:t>
            </a:r>
          </a:p>
          <a:p>
            <a:r>
              <a:rPr lang="en-US" sz="2000" dirty="0">
                <a:solidFill>
                  <a:schemeClr val="tx1">
                    <a:lumMod val="50000"/>
                  </a:schemeClr>
                </a:solidFill>
              </a:rPr>
              <a:t>Amylin Analogues slow gastric emptying, suppress glucagon secretion, and centrally modulate appetite. They may also be used for type 1 diabetes</a:t>
            </a:r>
          </a:p>
          <a:p>
            <a:endParaRPr lang="en-US" sz="2000" dirty="0">
              <a:solidFill>
                <a:srgbClr val="000000"/>
              </a:solidFill>
            </a:endParaRPr>
          </a:p>
          <a:p>
            <a:pPr marL="457200" indent="-457200"/>
            <a:endParaRPr lang="en-US" sz="2000" dirty="0">
              <a:solidFill>
                <a:schemeClr val="tx1">
                  <a:lumMod val="50000"/>
                </a:schemeClr>
              </a:solidFill>
            </a:endParaRPr>
          </a:p>
          <a:p>
            <a:pPr marL="0" indent="0">
              <a:buNone/>
            </a:pPr>
            <a:endParaRPr lang="en-US" sz="2000" dirty="0">
              <a:solidFill>
                <a:srgbClr val="000000"/>
              </a:solidFill>
            </a:endParaRPr>
          </a:p>
          <a:p>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90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0489500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406400" y="1676400"/>
            <a:ext cx="11379200" cy="4876800"/>
          </a:xfrm>
        </p:spPr>
        <p:txBody>
          <a:bodyPr/>
          <a:lstStyle/>
          <a:p>
            <a:r>
              <a:rPr lang="en-US" sz="2000" dirty="0">
                <a:solidFill>
                  <a:schemeClr val="tx1">
                    <a:lumMod val="50000"/>
                  </a:schemeClr>
                </a:solidFill>
              </a:rPr>
              <a:t>DPP-4 Enzyme Inhibitors increase insulin secretion and reduce glucagon secretion by preventing inactivation of GLP-1</a:t>
            </a:r>
          </a:p>
          <a:p>
            <a:r>
              <a:rPr lang="en-US" sz="2000" dirty="0">
                <a:solidFill>
                  <a:schemeClr val="tx1">
                    <a:lumMod val="50000"/>
                  </a:schemeClr>
                </a:solidFill>
              </a:rPr>
              <a:t>GLP-1 Receptor Agonists enhance glucose-dependent insulin secretion, suppress elevated glucagon secretion, and slow gastric emptying</a:t>
            </a:r>
          </a:p>
          <a:p>
            <a:r>
              <a:rPr lang="en-US" sz="2000" dirty="0">
                <a:solidFill>
                  <a:schemeClr val="tx1">
                    <a:lumMod val="50000"/>
                  </a:schemeClr>
                </a:solidFill>
              </a:rPr>
              <a:t>HbA1c improvements for Amylin Analogues average 0.3% to 0.6% with a potential weight reduction of 0.5 kg to 1.5 kg</a:t>
            </a:r>
          </a:p>
          <a:p>
            <a:r>
              <a:rPr lang="en-US" sz="2000" dirty="0">
                <a:solidFill>
                  <a:schemeClr val="tx1">
                    <a:lumMod val="50000"/>
                  </a:schemeClr>
                </a:solidFill>
              </a:rPr>
              <a:t>HbA1c improvements for DPP-4s average 0.5% to 1%. These agents are weight-neutral and have a low hypoglycemia risk when used as monotherapy or in conjunction with metformin</a:t>
            </a:r>
          </a:p>
          <a:p>
            <a:r>
              <a:rPr lang="en-US" sz="2000" dirty="0">
                <a:solidFill>
                  <a:srgbClr val="000000"/>
                </a:solidFill>
              </a:rPr>
              <a:t>For GLP-1 receptor agonists, Tanzeum averages HbA1c reductions of 0.7% to 0.9%; Trulicity averages 0.7% to 1.6%; Byetta/Bydureon and Victoza average reductions in HbA1c of 0.5% to 1.6%; Adlyxin reductions average 0.3% to 0.65%; and Ozempic reductions of 1.4% to 1.5% </a:t>
            </a:r>
          </a:p>
          <a:p>
            <a:pPr marL="0" indent="0">
              <a:buNone/>
            </a:pPr>
            <a:endParaRPr lang="en-US" sz="2000" dirty="0">
              <a:solidFill>
                <a:schemeClr val="tx1">
                  <a:lumMod val="50000"/>
                </a:schemeClr>
              </a:solidFill>
            </a:endParaRPr>
          </a:p>
          <a:p>
            <a:endParaRPr lang="en-US" sz="2000" dirty="0">
              <a:solidFill>
                <a:schemeClr val="tx1">
                  <a:lumMod val="50000"/>
                </a:schemeClr>
              </a:solidFill>
            </a:endParaRPr>
          </a:p>
          <a:p>
            <a:endParaRPr lang="en-US" sz="2000" dirty="0">
              <a:solidFill>
                <a:srgbClr val="000000"/>
              </a:solidFill>
            </a:endParaRPr>
          </a:p>
          <a:p>
            <a:endParaRPr lang="en-US" sz="2000" dirty="0">
              <a:solidFill>
                <a:srgbClr val="000000"/>
              </a:solidFill>
            </a:endParaRPr>
          </a:p>
          <a:p>
            <a:pPr marL="0" indent="0">
              <a:buNone/>
            </a:pPr>
            <a:endParaRPr lang="en-US" sz="2000" dirty="0">
              <a:solidFill>
                <a:schemeClr val="tx1">
                  <a:lumMod val="50000"/>
                </a:schemeClr>
              </a:solidFill>
            </a:endParaRPr>
          </a:p>
          <a:p>
            <a:endParaRPr lang="en-US" sz="2000" dirty="0"/>
          </a:p>
          <a:p>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91</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Incretin Mimetics/Enhancers</a:t>
            </a:r>
            <a:endParaRPr lang="en-US" dirty="0"/>
          </a:p>
        </p:txBody>
      </p:sp>
      <p:sp>
        <p:nvSpPr>
          <p:cNvPr id="5" name="Content Placeholder 4"/>
          <p:cNvSpPr>
            <a:spLocks noGrp="1"/>
          </p:cNvSpPr>
          <p:nvPr>
            <p:ph idx="1"/>
          </p:nvPr>
        </p:nvSpPr>
        <p:spPr>
          <a:xfrm>
            <a:off x="327546" y="1447800"/>
            <a:ext cx="11573302" cy="4657094"/>
          </a:xfrm>
        </p:spPr>
        <p:txBody>
          <a:bodyPr/>
          <a:lstStyle/>
          <a:p>
            <a:pPr>
              <a:buFontTx/>
              <a:buNone/>
            </a:pPr>
            <a:r>
              <a:rPr lang="en-US" altLang="en-US" sz="2800" b="1" i="1" dirty="0">
                <a:solidFill>
                  <a:schemeClr val="tx1">
                    <a:lumMod val="50000"/>
                  </a:schemeClr>
                </a:solidFill>
              </a:rPr>
              <a:t>Product/Guideline Updates:</a:t>
            </a:r>
          </a:p>
          <a:p>
            <a:pPr marL="0" marR="0" algn="just">
              <a:spcBef>
                <a:spcPts val="600"/>
              </a:spcBef>
              <a:spcAft>
                <a:spcPts val="600"/>
              </a:spcAft>
              <a:tabLst>
                <a:tab pos="228600" algn="l"/>
                <a:tab pos="914400" algn="l"/>
                <a:tab pos="1371600" algn="l"/>
                <a:tab pos="1828800" algn="l"/>
                <a:tab pos="2286000" algn="l"/>
              </a:tabLst>
            </a:pPr>
            <a:r>
              <a:rPr lang="en-US" sz="2000" dirty="0">
                <a:solidFill>
                  <a:srgbClr val="000000"/>
                </a:solidFill>
              </a:rPr>
              <a:t>I</a:t>
            </a:r>
            <a:r>
              <a:rPr lang="en-US" sz="2000" dirty="0">
                <a:solidFill>
                  <a:srgbClr val="000000"/>
                </a:solidFill>
                <a:effectLst/>
              </a:rPr>
              <a:t>n 2020 the ACC published an expert consensus decision pathway for CV risk reduction in patients 	 with T2DM</a:t>
            </a:r>
          </a:p>
          <a:p>
            <a:pPr marL="0" marR="0" algn="just">
              <a:spcBef>
                <a:spcPts val="600"/>
              </a:spcBef>
              <a:spcAft>
                <a:spcPts val="600"/>
              </a:spcAft>
              <a:tabLst>
                <a:tab pos="228600" algn="l"/>
                <a:tab pos="914400" algn="l"/>
                <a:tab pos="1371600" algn="l"/>
                <a:tab pos="1828800" algn="l"/>
                <a:tab pos="2286000" algn="l"/>
              </a:tabLst>
            </a:pPr>
            <a:r>
              <a:rPr lang="en-US" sz="2000" dirty="0">
                <a:solidFill>
                  <a:srgbClr val="000000"/>
                </a:solidFill>
                <a:effectLst/>
              </a:rPr>
              <a:t>An SGLT2 inhibitor or a GLP-1RA may be initiated in any patient with T2DM and ASCVD at the 	  	 time of diagnosis of T2DM or ASCVD or any time after diagnosis</a:t>
            </a:r>
          </a:p>
          <a:p>
            <a:pPr marL="0" marR="0" algn="just">
              <a:spcBef>
                <a:spcPts val="600"/>
              </a:spcBef>
              <a:spcAft>
                <a:spcPts val="600"/>
              </a:spcAft>
              <a:tabLst>
                <a:tab pos="228600" algn="l"/>
                <a:tab pos="914400" algn="l"/>
                <a:tab pos="1371600" algn="l"/>
                <a:tab pos="1828800" algn="l"/>
                <a:tab pos="2286000" algn="l"/>
              </a:tabLst>
            </a:pPr>
            <a:r>
              <a:rPr lang="en-US" sz="2000" dirty="0">
                <a:solidFill>
                  <a:srgbClr val="000000"/>
                </a:solidFill>
                <a:effectLst/>
              </a:rPr>
              <a:t>An agent from either class can also be started in patients with T2DM without established ASCVD 	 but who are at high risk of ASCVD</a:t>
            </a:r>
          </a:p>
          <a:p>
            <a:pPr marL="0" marR="0" algn="just">
              <a:spcBef>
                <a:spcPts val="600"/>
              </a:spcBef>
              <a:spcAft>
                <a:spcPts val="600"/>
              </a:spcAft>
              <a:tabLst>
                <a:tab pos="228600" algn="l"/>
                <a:tab pos="914400" algn="l"/>
                <a:tab pos="1371600" algn="l"/>
                <a:tab pos="1828800" algn="l"/>
                <a:tab pos="2286000" algn="l"/>
              </a:tabLst>
            </a:pPr>
            <a:r>
              <a:rPr lang="en-US" sz="2000" dirty="0">
                <a:solidFill>
                  <a:srgbClr val="000000"/>
                </a:solidFill>
                <a:effectLst/>
              </a:rPr>
              <a:t>In addition, initiation of an SGLT2 inhibitor with demonstrated CV or renal benefit is recommended 	 in patients with HF </a:t>
            </a:r>
            <a:r>
              <a:rPr lang="en-US" sz="2000" dirty="0">
                <a:solidFill>
                  <a:srgbClr val="000000"/>
                </a:solidFill>
              </a:rPr>
              <a:t>a</a:t>
            </a:r>
            <a:r>
              <a:rPr lang="en-US" sz="2000" dirty="0">
                <a:solidFill>
                  <a:srgbClr val="000000"/>
                </a:solidFill>
                <a:effectLst/>
              </a:rPr>
              <a:t>nd/or diabetic kidney disease</a:t>
            </a:r>
          </a:p>
          <a:p>
            <a:pPr marL="0" marR="0" algn="just">
              <a:spcBef>
                <a:spcPts val="600"/>
              </a:spcBef>
              <a:spcAft>
                <a:spcPts val="600"/>
              </a:spcAft>
              <a:tabLst>
                <a:tab pos="228600" algn="l"/>
                <a:tab pos="914400" algn="l"/>
                <a:tab pos="1371600" algn="l"/>
                <a:tab pos="1828800" algn="l"/>
                <a:tab pos="2286000" algn="l"/>
              </a:tabLst>
            </a:pPr>
            <a:r>
              <a:rPr lang="en-US" sz="2000" dirty="0">
                <a:solidFill>
                  <a:srgbClr val="000000"/>
                </a:solidFill>
              </a:rPr>
              <a:t>A</a:t>
            </a:r>
            <a:r>
              <a:rPr lang="en-US" sz="2000" dirty="0">
                <a:solidFill>
                  <a:srgbClr val="000000"/>
                </a:solidFill>
                <a:effectLst/>
              </a:rPr>
              <a:t> GLP-1RA is an alternative in patients with eGFR &lt; 30 ml/min/1.73 m</a:t>
            </a:r>
            <a:r>
              <a:rPr lang="en-US" sz="2000" baseline="30000" dirty="0">
                <a:solidFill>
                  <a:srgbClr val="000000"/>
                </a:solidFill>
                <a:effectLst/>
              </a:rPr>
              <a:t>2</a:t>
            </a:r>
            <a:endParaRPr lang="en-US" sz="2000" dirty="0">
              <a:solidFill>
                <a:srgbClr val="000000"/>
              </a:solidFill>
              <a:effectLst/>
            </a:endParaRPr>
          </a:p>
          <a:p>
            <a:pPr marL="0" marR="0" algn="just">
              <a:spcBef>
                <a:spcPts val="600"/>
              </a:spcBef>
              <a:spcAft>
                <a:spcPts val="600"/>
              </a:spcAft>
              <a:tabLst>
                <a:tab pos="228600" algn="l"/>
                <a:tab pos="914400" algn="l"/>
                <a:tab pos="1371600" algn="l"/>
                <a:tab pos="1828800" algn="l"/>
                <a:tab pos="2286000" algn="l"/>
              </a:tabLst>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92</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471332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Incretin Mimetics/Enhancers</a:t>
            </a:r>
            <a:endParaRPr lang="en-US" dirty="0"/>
          </a:p>
        </p:txBody>
      </p:sp>
      <p:sp>
        <p:nvSpPr>
          <p:cNvPr id="5" name="Content Placeholder 4"/>
          <p:cNvSpPr>
            <a:spLocks noGrp="1"/>
          </p:cNvSpPr>
          <p:nvPr>
            <p:ph idx="1"/>
          </p:nvPr>
        </p:nvSpPr>
        <p:spPr>
          <a:xfrm>
            <a:off x="507999" y="1447800"/>
            <a:ext cx="11447439" cy="4657094"/>
          </a:xfrm>
        </p:spPr>
        <p:txBody>
          <a:bodyPr/>
          <a:lstStyle/>
          <a:p>
            <a:pPr>
              <a:buFontTx/>
              <a:buNone/>
            </a:pPr>
            <a:r>
              <a:rPr lang="en-US" altLang="en-US" sz="2800" b="1" i="1" dirty="0">
                <a:solidFill>
                  <a:schemeClr val="tx1">
                    <a:lumMod val="50000"/>
                  </a:schemeClr>
                </a:solidFill>
              </a:rPr>
              <a:t>Product/Guideline Updates:</a:t>
            </a:r>
          </a:p>
          <a:p>
            <a:pPr marL="0" marR="0">
              <a:spcBef>
                <a:spcPts val="600"/>
              </a:spcBef>
              <a:spcAft>
                <a:spcPts val="600"/>
              </a:spcAft>
              <a:tabLst>
                <a:tab pos="228600" algn="l"/>
                <a:tab pos="914400" algn="l"/>
                <a:tab pos="1371600" algn="l"/>
                <a:tab pos="1828800" algn="l"/>
                <a:tab pos="2286000" algn="l"/>
              </a:tabLst>
            </a:pPr>
            <a:r>
              <a:rPr lang="en-US" sz="2400" dirty="0">
                <a:solidFill>
                  <a:srgbClr val="000000"/>
                </a:solidFill>
                <a:effectLst/>
              </a:rPr>
              <a:t>The cardiovascular outcomes study discussion was revised</a:t>
            </a:r>
          </a:p>
          <a:p>
            <a:pPr marL="0" marR="0">
              <a:spcBef>
                <a:spcPts val="600"/>
              </a:spcBef>
              <a:spcAft>
                <a:spcPts val="600"/>
              </a:spcAft>
              <a:tabLst>
                <a:tab pos="228600" algn="l"/>
                <a:tab pos="914400" algn="l"/>
                <a:tab pos="1371600" algn="l"/>
                <a:tab pos="1828800" algn="l"/>
                <a:tab pos="2286000" algn="l"/>
              </a:tabLst>
            </a:pPr>
            <a:r>
              <a:rPr lang="en-US" sz="2400" dirty="0">
                <a:solidFill>
                  <a:srgbClr val="000000"/>
                </a:solidFill>
                <a:effectLst/>
              </a:rPr>
              <a:t>SGLT2 inhibitors and GLP-1 agonists are recommended for patients with ASCVD, 	 heart failure, or CKD, independent of HbA1c</a:t>
            </a:r>
          </a:p>
          <a:p>
            <a:pPr marL="0" marR="0">
              <a:spcBef>
                <a:spcPts val="600"/>
              </a:spcBef>
              <a:spcAft>
                <a:spcPts val="600"/>
              </a:spcAft>
              <a:tabLst>
                <a:tab pos="228600" algn="l"/>
                <a:tab pos="914400" algn="l"/>
                <a:tab pos="1371600" algn="l"/>
                <a:tab pos="1828800" algn="l"/>
                <a:tab pos="2286000" algn="l"/>
              </a:tabLst>
            </a:pPr>
            <a:r>
              <a:rPr lang="en-US" sz="2400" dirty="0">
                <a:solidFill>
                  <a:srgbClr val="000000"/>
                </a:solidFill>
              </a:rPr>
              <a:t>The </a:t>
            </a:r>
            <a:r>
              <a:rPr lang="en-US" sz="2400" dirty="0">
                <a:solidFill>
                  <a:srgbClr val="000000"/>
                </a:solidFill>
                <a:effectLst/>
              </a:rPr>
              <a:t>FDA issued communication stating that sitagliptin-containing products 	 	 </a:t>
            </a:r>
            <a:r>
              <a:rPr lang="en-US" sz="2400" dirty="0">
                <a:solidFill>
                  <a:srgbClr val="000000"/>
                </a:solidFill>
              </a:rPr>
              <a:t>have not been</a:t>
            </a:r>
            <a:r>
              <a:rPr lang="en-US" sz="2400" dirty="0">
                <a:solidFill>
                  <a:srgbClr val="000000"/>
                </a:solidFill>
                <a:effectLst/>
              </a:rPr>
              <a:t> proven to improve glycemic control in pts 10 to 17 y/o with T2DM</a:t>
            </a:r>
          </a:p>
          <a:p>
            <a:pPr marL="0" marR="0">
              <a:spcBef>
                <a:spcPts val="600"/>
              </a:spcBef>
              <a:spcAft>
                <a:spcPts val="600"/>
              </a:spcAft>
              <a:tabLst>
                <a:tab pos="228600" algn="l"/>
                <a:tab pos="914400" algn="l"/>
                <a:tab pos="1371600" algn="l"/>
                <a:tab pos="1828800" algn="l"/>
                <a:tab pos="2286000" algn="l"/>
              </a:tabLst>
            </a:pPr>
            <a:r>
              <a:rPr lang="en-US" sz="2400" dirty="0">
                <a:solidFill>
                  <a:srgbClr val="000000"/>
                </a:solidFill>
                <a:effectLst/>
              </a:rPr>
              <a:t>This is based on results of 3 clinical trials that did not demonstrate an 	 	 	 improvement in HbA1c; labeling has been updated accordingly</a:t>
            </a:r>
          </a:p>
        </p:txBody>
      </p:sp>
      <p:sp>
        <p:nvSpPr>
          <p:cNvPr id="2" name="Slide Number Placeholder 1"/>
          <p:cNvSpPr>
            <a:spLocks noGrp="1"/>
          </p:cNvSpPr>
          <p:nvPr>
            <p:ph type="sldNum" sz="quarter" idx="4"/>
          </p:nvPr>
        </p:nvSpPr>
        <p:spPr/>
        <p:txBody>
          <a:bodyPr/>
          <a:lstStyle/>
          <a:p>
            <a:fld id="{FF445594-FFE8-4E90-934C-EFF530110A38}" type="slidenum">
              <a:rPr lang="en-US" smtClean="0"/>
              <a:pPr/>
              <a:t>93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408052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Incretin Mimetics/Enhancers</a:t>
            </a:r>
            <a:endParaRPr lang="en-US" dirty="0"/>
          </a:p>
        </p:txBody>
      </p:sp>
      <p:sp>
        <p:nvSpPr>
          <p:cNvPr id="5" name="Content Placeholder 4"/>
          <p:cNvSpPr>
            <a:spLocks noGrp="1"/>
          </p:cNvSpPr>
          <p:nvPr>
            <p:ph idx="1"/>
          </p:nvPr>
        </p:nvSpPr>
        <p:spPr>
          <a:xfrm>
            <a:off x="137786" y="1447800"/>
            <a:ext cx="11924777" cy="4749168"/>
          </a:xfrm>
        </p:spPr>
        <p:txBody>
          <a:bodyPr/>
          <a:lstStyle/>
          <a:p>
            <a:pPr>
              <a:buFontTx/>
              <a:buNone/>
            </a:pPr>
            <a:r>
              <a:rPr lang="en-US" altLang="en-US" sz="2000" b="1" i="1" dirty="0">
                <a:solidFill>
                  <a:schemeClr val="tx1">
                    <a:lumMod val="50000"/>
                  </a:schemeClr>
                </a:solidFill>
              </a:rPr>
              <a:t>Product/Guideline Updates:</a:t>
            </a:r>
          </a:p>
          <a:p>
            <a:pPr marL="0" marR="0">
              <a:spcBef>
                <a:spcPts val="600"/>
              </a:spcBef>
              <a:spcAft>
                <a:spcPts val="600"/>
              </a:spcAft>
              <a:tabLst>
                <a:tab pos="228600" algn="l"/>
                <a:tab pos="914400" algn="l"/>
                <a:tab pos="1371600" algn="l"/>
                <a:tab pos="1828800" algn="l"/>
                <a:tab pos="2286000" algn="l"/>
              </a:tabLst>
            </a:pPr>
            <a:r>
              <a:rPr lang="en-US" sz="1800" dirty="0">
                <a:solidFill>
                  <a:srgbClr val="000000"/>
                </a:solidFill>
              </a:rPr>
              <a:t>The ADA and the </a:t>
            </a:r>
            <a:r>
              <a:rPr lang="en-US" sz="1800" dirty="0">
                <a:solidFill>
                  <a:srgbClr val="000000"/>
                </a:solidFill>
                <a:effectLst/>
              </a:rPr>
              <a:t>European Association for the Study of Diabetes (EASD)</a:t>
            </a:r>
            <a:r>
              <a:rPr lang="en-US" sz="1800" dirty="0">
                <a:solidFill>
                  <a:srgbClr val="000000"/>
                </a:solidFill>
              </a:rPr>
              <a:t> </a:t>
            </a:r>
            <a:r>
              <a:rPr lang="en-US" sz="1800" dirty="0">
                <a:solidFill>
                  <a:srgbClr val="000000"/>
                </a:solidFill>
                <a:effectLst/>
              </a:rPr>
              <a:t>updated their 2015 position statement 	 on the management of T2DM</a:t>
            </a:r>
            <a:endParaRPr lang="en-US" sz="1800" dirty="0">
              <a:solidFill>
                <a:srgbClr val="000000"/>
              </a:solidFill>
            </a:endParaRPr>
          </a:p>
          <a:p>
            <a:pPr marL="0" marR="0">
              <a:spcBef>
                <a:spcPts val="600"/>
              </a:spcBef>
              <a:spcAft>
                <a:spcPts val="600"/>
              </a:spcAft>
              <a:tabLst>
                <a:tab pos="228600" algn="l"/>
                <a:tab pos="914400" algn="l"/>
                <a:tab pos="1371600" algn="l"/>
                <a:tab pos="1828800" algn="l"/>
                <a:tab pos="2286000" algn="l"/>
              </a:tabLst>
            </a:pPr>
            <a:r>
              <a:rPr lang="en-US" sz="1800" dirty="0">
                <a:solidFill>
                  <a:srgbClr val="000000"/>
                </a:solidFill>
              </a:rPr>
              <a:t>I</a:t>
            </a:r>
            <a:r>
              <a:rPr lang="en-US" sz="1800" dirty="0">
                <a:solidFill>
                  <a:srgbClr val="000000"/>
                </a:solidFill>
                <a:effectLst/>
              </a:rPr>
              <a:t>n appropriate high-risk individuals with T2DM, the decision to treat with a GLP-1RA or SGLT2 inhibitor to reduce 	  MACE, hospitalization for HF, CV death, or CKD progression should be considered independently of baseline 	  HbA1c or individualized HbA1c target</a:t>
            </a:r>
          </a:p>
          <a:p>
            <a:pPr marL="0" marR="0">
              <a:spcBef>
                <a:spcPts val="600"/>
              </a:spcBef>
              <a:spcAft>
                <a:spcPts val="600"/>
              </a:spcAft>
              <a:tabLst>
                <a:tab pos="228600" algn="l"/>
                <a:tab pos="914400" algn="l"/>
                <a:tab pos="1371600" algn="l"/>
                <a:tab pos="1828800" algn="l"/>
                <a:tab pos="2286000" algn="l"/>
              </a:tabLst>
            </a:pPr>
            <a:r>
              <a:rPr lang="en-US" sz="1800" dirty="0">
                <a:solidFill>
                  <a:srgbClr val="000000"/>
                </a:solidFill>
                <a:effectLst/>
              </a:rPr>
              <a:t>For patients with T2DM and established ASCVD, GLP-1RAs demonstrate the highest level of benefit</a:t>
            </a:r>
          </a:p>
          <a:p>
            <a:pPr marL="0" marR="0">
              <a:spcBef>
                <a:spcPts val="600"/>
              </a:spcBef>
              <a:spcAft>
                <a:spcPts val="600"/>
              </a:spcAft>
              <a:tabLst>
                <a:tab pos="228600" algn="l"/>
                <a:tab pos="914400" algn="l"/>
                <a:tab pos="1371600" algn="l"/>
                <a:tab pos="1828800" algn="l"/>
                <a:tab pos="2286000" algn="l"/>
              </a:tabLst>
            </a:pPr>
            <a:r>
              <a:rPr lang="en-US" sz="1800" dirty="0">
                <a:solidFill>
                  <a:srgbClr val="000000"/>
                </a:solidFill>
                <a:effectLst/>
              </a:rPr>
              <a:t>To reduce risk of MACE, GLP-1RAs can also be considered in patients with T2DM at high risk for ASCVD, 	 	  particularly those ≥ 55 years of age with coronary, carotid or lower extremity artery stenosis &gt; 50%, left 	  ventricular hypertrophy, eGFR &lt; 60 mL/min/1.73 m², or albuminuria</a:t>
            </a:r>
            <a:endParaRPr lang="en-US" sz="1800" dirty="0">
              <a:solidFill>
                <a:srgbClr val="000000"/>
              </a:solidFill>
            </a:endParaRPr>
          </a:p>
          <a:p>
            <a:pPr marL="0" marR="0">
              <a:spcBef>
                <a:spcPts val="600"/>
              </a:spcBef>
              <a:spcAft>
                <a:spcPts val="600"/>
              </a:spcAft>
              <a:tabLst>
                <a:tab pos="228600" algn="l"/>
                <a:tab pos="914400" algn="l"/>
                <a:tab pos="1371600" algn="l"/>
                <a:tab pos="1828800" algn="l"/>
                <a:tab pos="2286000" algn="l"/>
              </a:tabLst>
            </a:pPr>
            <a:r>
              <a:rPr lang="en-US" sz="1800" dirty="0">
                <a:solidFill>
                  <a:srgbClr val="000000"/>
                </a:solidFill>
                <a:effectLst/>
              </a:rPr>
              <a:t>For patients with HFrEF (EF &lt; 45%) or CKD (eGFR 30 to ≤ 60 mL/min/1.73 m² or UACR &gt; 30 mg/g, particularly 	 UACR &gt;300 mg/g), SGLT2 inhibitors are associated with the highest level of benefit</a:t>
            </a:r>
          </a:p>
          <a:p>
            <a:pPr marL="0" marR="0">
              <a:spcBef>
                <a:spcPts val="600"/>
              </a:spcBef>
              <a:spcAft>
                <a:spcPts val="600"/>
              </a:spcAft>
              <a:tabLst>
                <a:tab pos="228600" algn="l"/>
                <a:tab pos="914400" algn="l"/>
                <a:tab pos="1371600" algn="l"/>
                <a:tab pos="1828800" algn="l"/>
                <a:tab pos="2286000" algn="l"/>
              </a:tabLst>
            </a:pPr>
            <a:r>
              <a:rPr lang="en-US" sz="1800" dirty="0">
                <a:solidFill>
                  <a:srgbClr val="000000"/>
                </a:solidFill>
                <a:effectLst/>
              </a:rPr>
              <a:t>SGLT2 inhibitors are recommended to prevent the progression of CKD, hHF, MACE and CV death in patients with 	 T2DM with CKD</a:t>
            </a:r>
            <a:endParaRPr lang="en-US" sz="2400" dirty="0">
              <a:solidFill>
                <a:srgbClr val="000000"/>
              </a:solidFill>
              <a:effectLst/>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94</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1374170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1219199" y="1996440"/>
            <a:ext cx="7141029" cy="2129093"/>
          </a:xfrm>
        </p:spPr>
        <p:txBody>
          <a:bodyPr/>
          <a:lstStyle/>
          <a:p>
            <a:r>
              <a:rPr dirty="0">
                <a:uFillTx/>
              </a:rPr>
              <a:t>Hypoglycemics, </a:t>
            </a:r>
            <a:r>
              <a:rPr lang="en-US" dirty="0">
                <a:uFillTx/>
              </a:rPr>
              <a:t>Metformins</a:t>
            </a:r>
            <a:endParaRPr dirty="0">
              <a:uFillTx/>
            </a:endParaRPr>
          </a:p>
        </p:txBody>
      </p:sp>
    </p:spTree>
    <p:extLst>
      <p:ext uri="{BB962C8B-B14F-4D97-AF65-F5344CB8AC3E}">
        <p14:creationId xmlns:p14="http://schemas.microsoft.com/office/powerpoint/2010/main" val="22988641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13290"/>
            <a:ext cx="11074400" cy="1219200"/>
          </a:xfrm>
        </p:spPr>
        <p:txBody>
          <a:bodyPr/>
          <a:lstStyle/>
          <a:p>
            <a:r>
              <a:rPr sz="4000" b="0" i="0" u="none" strike="noStrike" baseline="0" dirty="0">
                <a:solidFill>
                  <a:srgbClr val="318DCF"/>
                </a:solidFill>
                <a:uFillTx/>
                <a:latin typeface="Tahoma" charset="0"/>
              </a:rPr>
              <a:t>Hypoglycemics, Metformins</a:t>
            </a:r>
          </a:p>
        </p:txBody>
      </p:sp>
      <p:pic>
        <p:nvPicPr>
          <p:cNvPr id="3" name="Picture 2"/>
          <p:cNvPicPr/>
          <p:nvPr/>
        </p:nvPicPr>
        <p:blipFill>
          <a:blip r:embed="rId2"/>
          <a:stretch>
            <a:fillRect/>
          </a:stretch>
        </p:blipFill>
        <p:spPr>
          <a:xfrm>
            <a:off x="954525" y="2190089"/>
            <a:ext cx="10129538" cy="3671311"/>
          </a:xfrm>
          <a:prstGeom prst="rect">
            <a:avLst/>
          </a:prstGeom>
        </p:spPr>
      </p:pic>
      <p:sp>
        <p:nvSpPr>
          <p:cNvPr id="4" name="TextBox 3"/>
          <p:cNvSpPr txBox="1">
            <a:spLocks/>
          </p:cNvSpPr>
          <p:nvPr/>
        </p:nvSpPr>
        <p:spPr>
          <a:xfrm>
            <a:off x="975071" y="1810392"/>
            <a:ext cx="7155275" cy="1097280"/>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spTree>
    <p:extLst>
      <p:ext uri="{BB962C8B-B14F-4D97-AF65-F5344CB8AC3E}">
        <p14:creationId xmlns:p14="http://schemas.microsoft.com/office/powerpoint/2010/main" val="34267204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2561" y="199212"/>
            <a:ext cx="11074400" cy="1219200"/>
          </a:xfrm>
        </p:spPr>
        <p:txBody>
          <a:bodyPr/>
          <a:lstStyle/>
          <a:p>
            <a:r>
              <a:rPr sz="4000" b="0" i="0" u="none" strike="noStrike" baseline="0" dirty="0">
                <a:solidFill>
                  <a:srgbClr val="318DCF"/>
                </a:solidFill>
                <a:uFillTx/>
                <a:latin typeface="Tahoma" charset="0"/>
              </a:rPr>
              <a:t>Hypoglycemics, Metformins</a:t>
            </a:r>
          </a:p>
        </p:txBody>
      </p:sp>
      <p:pic>
        <p:nvPicPr>
          <p:cNvPr id="3" name="Picture 2"/>
          <p:cNvPicPr/>
          <p:nvPr/>
        </p:nvPicPr>
        <p:blipFill>
          <a:blip r:embed="rId2"/>
          <a:stretch>
            <a:fillRect/>
          </a:stretch>
        </p:blipFill>
        <p:spPr>
          <a:xfrm>
            <a:off x="661690" y="1968650"/>
            <a:ext cx="10361792" cy="3654322"/>
          </a:xfrm>
          <a:prstGeom prst="rect">
            <a:avLst/>
          </a:prstGeom>
        </p:spPr>
      </p:pic>
    </p:spTree>
    <p:extLst>
      <p:ext uri="{BB962C8B-B14F-4D97-AF65-F5344CB8AC3E}">
        <p14:creationId xmlns:p14="http://schemas.microsoft.com/office/powerpoint/2010/main" val="3248613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588483" y="199212"/>
            <a:ext cx="11074400" cy="1219200"/>
          </a:xfrm>
        </p:spPr>
        <p:txBody>
          <a:bodyPr/>
          <a:lstStyle/>
          <a:p>
            <a:r>
              <a:rPr sz="4000" b="0" i="0" u="none" strike="noStrike" baseline="0" dirty="0">
                <a:solidFill>
                  <a:srgbClr val="318DCF"/>
                </a:solidFill>
                <a:uFillTx/>
                <a:latin typeface="Tahoma" charset="0"/>
              </a:rPr>
              <a:t>Hypoglycemics, Metformins</a:t>
            </a:r>
          </a:p>
        </p:txBody>
      </p:sp>
      <p:sp>
        <p:nvSpPr>
          <p:cNvPr id="3" name="TextBox 2"/>
          <p:cNvSpPr txBox="1">
            <a:spLocks/>
          </p:cNvSpPr>
          <p:nvPr/>
        </p:nvSpPr>
        <p:spPr>
          <a:xfrm>
            <a:off x="461205" y="1747777"/>
            <a:ext cx="11201677" cy="4120587"/>
          </a:xfrm>
          <a:prstGeom prst="rect">
            <a:avLst/>
          </a:prstGeom>
        </p:spPr>
        <p:txBody>
          <a:bodyPr/>
          <a:lstStyle/>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Findings from meta-analyses support metformin as first-line therapy, citing relative safety and beneficial effects on HbA1c, weight, and cardiovascular mortality</a:t>
            </a:r>
          </a:p>
          <a:p>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Per the 20</a:t>
            </a:r>
            <a:r>
              <a:rPr lang="en-US"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20</a:t>
            </a: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 American Diabetes Association (ADA) Standards of Medical Care in Diabetes, metformin is recommended as initial therapy for the treatment of T2DM, along with lifestyle interventions at the time of diagnosis, unless metformin is contraindicated</a:t>
            </a:r>
          </a:p>
          <a:p>
            <a:pPr marL="457200" indent="-457200">
              <a:buChar char="•"/>
            </a:pPr>
            <a:endPar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2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Association of Clinical Endocrinologists (AACE) and American College of Endocrinology (ACE) 2019 diabetes management algorithm and 2015 clinical practice guidelines for developing a diabetes care plan also recommend metformin as first-line therapy</a:t>
            </a:r>
          </a:p>
        </p:txBody>
      </p:sp>
    </p:spTree>
    <p:extLst>
      <p:ext uri="{BB962C8B-B14F-4D97-AF65-F5344CB8AC3E}">
        <p14:creationId xmlns:p14="http://schemas.microsoft.com/office/powerpoint/2010/main" val="12376844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title"/>
          </p:nvPr>
        </p:nvSpPr>
        <p:spPr>
          <a:xfrm>
            <a:off x="609600" y="206251"/>
            <a:ext cx="11074400" cy="1219200"/>
          </a:xfrm>
        </p:spPr>
        <p:txBody>
          <a:bodyPr/>
          <a:lstStyle/>
          <a:p>
            <a:r>
              <a:rPr sz="4000" b="0" i="0" u="none" strike="noStrike" baseline="0" dirty="0">
                <a:solidFill>
                  <a:srgbClr val="318DCF"/>
                </a:solidFill>
                <a:uFillTx/>
                <a:latin typeface="Tahoma" charset="0"/>
              </a:rPr>
              <a:t>Hypoglycemics, Metformins</a:t>
            </a:r>
          </a:p>
        </p:txBody>
      </p:sp>
      <p:sp>
        <p:nvSpPr>
          <p:cNvPr id="3" name="TextBox 2"/>
          <p:cNvSpPr txBox="1">
            <a:spLocks/>
          </p:cNvSpPr>
          <p:nvPr/>
        </p:nvSpPr>
        <p:spPr>
          <a:xfrm>
            <a:off x="182880" y="1571056"/>
            <a:ext cx="11704320" cy="4470929"/>
          </a:xfrm>
          <a:prstGeom prst="rect">
            <a:avLst/>
          </a:prstGeom>
        </p:spPr>
        <p:txBody>
          <a:bodyPr/>
          <a:lstStyle/>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AACE/ACE guidelines lists metformin as the highest recommended agent among all anti-hyperglycemic medications for monotherapy</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The American College of Physicians’ (ACP) revised 2017 guidelines for T2DM recommend metformin as first-line therapy</a:t>
            </a:r>
          </a:p>
          <a:p>
            <a:pPr marL="457200" indent="-457200">
              <a:buChar char="•"/>
            </a:pPr>
            <a:endPar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Metformin</a:t>
            </a:r>
            <a:r>
              <a:rPr lang="en-US"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-containing products should not be used </a:t>
            </a: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in patients with:</a:t>
            </a:r>
          </a:p>
          <a:p>
            <a:pPr marL="914400" lvl="1" indent="-457200">
              <a:buFont typeface="Courier New" panose="02070309020205020404" pitchFamily="49" charset="0"/>
              <a:buChar char="o"/>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renal disease or severe renal dysfunction (estimated glomerular filtration rate</a:t>
            </a:r>
          </a:p>
          <a:p>
            <a:pPr marL="914400" lvl="1" indent="-457200">
              <a:buFont typeface="Courier New" panose="02070309020205020404" pitchFamily="49" charset="0"/>
              <a:buChar char="o"/>
            </a:pPr>
            <a:r>
              <a:rPr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[eGFR] below 30 mL/minute/1.73 m2)</a:t>
            </a:r>
          </a:p>
          <a:p>
            <a:pPr marL="914400" lvl="1" indent="-457200">
              <a:buFont typeface="Courier New" panose="02070309020205020404" pitchFamily="49" charset="0"/>
              <a:buChar char="o"/>
            </a:pPr>
            <a:r>
              <a:rPr lang="en-US" sz="2400" dirty="0">
                <a:solidFill>
                  <a:srgbClr val="000000"/>
                </a:solidFill>
                <a:uFillTx/>
                <a:latin typeface="Tahoma" panose="020B0604030504040204" pitchFamily="34" charset="0"/>
                <a:ea typeface="Tahoma" panose="020B0604030504040204" pitchFamily="34" charset="0"/>
                <a:cs typeface="Tahoma" panose="020B0604030504040204" pitchFamily="34" charset="0"/>
              </a:rPr>
              <a:t>acute or chronic metabolic acidosis including diabetic ketoacidosis</a:t>
            </a:r>
          </a:p>
          <a:p>
            <a:pPr marL="914400" lvl="1" indent="-457200">
              <a:buFont typeface="Courier New" panose="02070309020205020404" pitchFamily="49" charset="0"/>
              <a:buChar char="o"/>
            </a:pP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conditions that can lead to renal dysfunction, including acute myocardial infarction and septicemia</a:t>
            </a:r>
            <a:endParaRPr lang="en-US" sz="24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8610774"/>
      </p:ext>
    </p:extLst>
  </p:cSld>
  <p:clrMapOvr>
    <a:masterClrMapping/>
  </p:clrMapOvr>
</p:sld>
</file>

<file path=ppt/theme/theme1.xml><?xml version="1.0" encoding="utf-8"?>
<a:theme xmlns:a="http://schemas.openxmlformats.org/drawingml/2006/main" name="AHCCCS template 2014">
  <a:themeElements>
    <a:clrScheme name="AHCCCS 1">
      <a:dk1>
        <a:srgbClr val="595959"/>
      </a:dk1>
      <a:lt1>
        <a:srgbClr val="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17615</TotalTime>
  <Words>19954</Words>
  <Application>Microsoft Office PowerPoint</Application>
  <PresentationFormat>Custom</PresentationFormat>
  <Paragraphs>2450</Paragraphs>
  <Slides>199</Slides>
  <Notes>67</Notes>
  <HiddenSlides>0</HiddenSlides>
  <MMClips>0</MMClips>
  <ScaleCrop>false</ScaleCrop>
  <HeadingPairs>
    <vt:vector size="4" baseType="variant">
      <vt:variant>
        <vt:lpstr>Theme</vt:lpstr>
      </vt:variant>
      <vt:variant>
        <vt:i4>1</vt:i4>
      </vt:variant>
      <vt:variant>
        <vt:lpstr>Slide Titles</vt:lpstr>
      </vt:variant>
      <vt:variant>
        <vt:i4>199</vt:i4>
      </vt:variant>
    </vt:vector>
  </HeadingPairs>
  <TitlesOfParts>
    <vt:vector size="200" baseType="lpstr">
      <vt:lpstr>AHCCCS template 2014</vt:lpstr>
      <vt:lpstr>Welcome to the AHCCCS Pharmacy and Therapeutics Committee</vt:lpstr>
      <vt:lpstr>Zoom Webinar Controls</vt:lpstr>
      <vt:lpstr>PowerPoint Presentation</vt:lpstr>
      <vt:lpstr>AHCCCS Pharmacy and Therapeutics Committee</vt:lpstr>
      <vt:lpstr> Welcome and Introductions</vt:lpstr>
      <vt:lpstr>Magellan Class Reviews</vt:lpstr>
      <vt:lpstr>Magellan Drug Class Reviews</vt:lpstr>
      <vt:lpstr>Androgenic Agents</vt:lpstr>
      <vt:lpstr>Androgenic Agents</vt:lpstr>
      <vt:lpstr>Androgenic Agents</vt:lpstr>
      <vt:lpstr>Androgenic Agents</vt:lpstr>
      <vt:lpstr>Androgenic Agents</vt:lpstr>
      <vt:lpstr>Androgenic Agents</vt:lpstr>
      <vt:lpstr>Androgenic Agents</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SSRIs</vt:lpstr>
      <vt:lpstr>Antidepressants, SSRIs </vt:lpstr>
      <vt:lpstr>Antidepressants, SSRIs </vt:lpstr>
      <vt:lpstr>Antidepressants, SSRIs </vt:lpstr>
      <vt:lpstr>Antidepressants, SSRIs</vt:lpstr>
      <vt:lpstr>Antidepressants, SSRIs</vt:lpstr>
      <vt:lpstr>Antidepressants, SSRIs</vt:lpstr>
      <vt:lpstr>Antivirals, Topical</vt:lpstr>
      <vt:lpstr>Antivirals, Topical</vt:lpstr>
      <vt:lpstr>Antivirals, Topical</vt:lpstr>
      <vt:lpstr>Antivirals, Topical</vt:lpstr>
      <vt:lpstr>Bronchodilators, Beta Agonist </vt:lpstr>
      <vt:lpstr>Bronchodilators, Beta Agonists</vt:lpstr>
      <vt:lpstr>Bronchodilators, Beta Agonists</vt:lpstr>
      <vt:lpstr>Bronchodilators, Beta Agonists</vt:lpstr>
      <vt:lpstr>Bronchodilators, Beta Agonists</vt:lpstr>
      <vt:lpstr>Bronchodilators, Beta Agonists</vt:lpstr>
      <vt:lpstr>Bronchodilators, Beta Agonists</vt:lpstr>
      <vt:lpstr>Bronchodilators, Beta Agonists</vt:lpstr>
      <vt:lpstr>Bronchodilators, Beta Agonists</vt:lpstr>
      <vt:lpstr>Bronchodilators, Beta Agonists</vt:lpstr>
      <vt:lpstr>Bronchodilators, Beta Agonists</vt:lpstr>
      <vt:lpstr>Bronchodilators, Beta Agonists</vt:lpstr>
      <vt:lpstr>Bronchodilators, Beta Agonists</vt:lpstr>
      <vt:lpstr>Bronchodilators, Beta Agonists</vt:lpstr>
      <vt:lpstr>Bronchodilators, Beta Agonists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Colony Stimulating Factors</vt:lpstr>
      <vt:lpstr>Colony Stimulating Factors</vt:lpstr>
      <vt:lpstr>Colony Stimulating Factors</vt:lpstr>
      <vt:lpstr>Colony Stimulating Factors</vt:lpstr>
      <vt:lpstr>Colony Stimulating Factors</vt:lpstr>
      <vt:lpstr>Colony Stimulating Factors</vt:lpstr>
      <vt:lpstr>Colony Stimulating Factors</vt:lpstr>
      <vt:lpstr>Gaucher Disease</vt:lpstr>
      <vt:lpstr>Gaucher Disease</vt:lpstr>
      <vt:lpstr>Gaucher Disease</vt:lpstr>
      <vt:lpstr>Gaucher Disease</vt:lpstr>
      <vt:lpstr>Gaucher Disease</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Hypoglycemics, Alpha-Glucosidase Inhibitors </vt:lpstr>
      <vt:lpstr>Hypoglycemics, Alpha-Glucosidase Inhibitors </vt:lpstr>
      <vt:lpstr>Hypoglycemics, Alpha-Glucosidase Inhibitors </vt:lpstr>
      <vt:lpstr>Hypoglycemics, Incretin Mimetics/Enhancers   </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Metformins</vt:lpstr>
      <vt:lpstr>Hypoglycemics, Metformins</vt:lpstr>
      <vt:lpstr>Hypoglycemics, Metformins</vt:lpstr>
      <vt:lpstr>Hypoglycemics, Metformins</vt:lpstr>
      <vt:lpstr>Hypoglycemics, Metformins</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Immune Globulins</vt:lpstr>
      <vt:lpstr>Immune Globulins</vt:lpstr>
      <vt:lpstr>Immune Globulins</vt:lpstr>
      <vt:lpstr>Immune Globulins</vt:lpstr>
      <vt:lpstr>Immune Globulins</vt:lpstr>
      <vt:lpstr>Immune Globulins</vt:lpstr>
      <vt:lpstr>Immune Globulins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Ophthalmics, Anti-Inflammatory/Immunomodulator
</vt:lpstr>
      <vt:lpstr>    
 Ophthalmics, Anti-Inflammatory/Immunomodulator</vt:lpstr>
      <vt:lpstr>
 Ophthalmics, Anti-Inflammatory/Immunomodulator</vt:lpstr>
      <vt:lpstr>
 Ophthalmics, Anti-Inflammatory/Immunomodulator</vt:lpstr>
      <vt:lpstr>Otic Antibiotics</vt:lpstr>
      <vt:lpstr>Otic Antibiotics</vt:lpstr>
      <vt:lpstr>Otic Antibiotics</vt:lpstr>
      <vt:lpstr>Otic Antibiotics</vt:lpstr>
      <vt:lpstr>Otic Antibiotics</vt:lpstr>
      <vt:lpstr>Otic Antibiotics</vt:lpstr>
      <vt:lpstr>Pulmonary Arterial Hypertension (PAH) Agents, Oral and Inhaled
</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Thrombopoiesis Stimulating Proteins
</vt:lpstr>
      <vt:lpstr>Thrombopoiesis Stimulating Proteins</vt:lpstr>
      <vt:lpstr>Thrombopoiesis Stimulating Proteins</vt:lpstr>
      <vt:lpstr>    Thrombopoiesis Stimulating Proteins</vt:lpstr>
      <vt:lpstr>    Thrombopoiesis Stimulating Proteins</vt:lpstr>
      <vt:lpstr>Thrombopoiesis Stimulating Proteins</vt:lpstr>
      <vt:lpstr>    Thrombopoiesis Stimulating Proteins</vt:lpstr>
      <vt:lpstr>Ulcerative Colitis Agents
</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New Drug Reviews</vt:lpstr>
      <vt:lpstr>New Products</vt:lpstr>
      <vt:lpstr>Ongentys (opicapone)</vt:lpstr>
      <vt:lpstr>Ongentys (opicapone)</vt:lpstr>
      <vt:lpstr>Enspryng (satralizumab-mwge)</vt:lpstr>
      <vt:lpstr>Enspryng (satralizumab-mwge)</vt:lpstr>
      <vt:lpstr>Enspryng (satralizumab-mwge)</vt:lpstr>
      <vt:lpstr>Enspryng (satralizumab-mwge)</vt:lpstr>
      <vt:lpstr>Bafiertam (monomethyl fumarate)</vt:lpstr>
      <vt:lpstr>Bafiertam (monomethyl fumarate)</vt:lpstr>
      <vt:lpstr>Lampit (nifurtimox) </vt:lpstr>
      <vt:lpstr>Lampit (nifurtimox) </vt:lpstr>
      <vt:lpstr>Lampit (nifurtimox) </vt:lpstr>
      <vt:lpstr>Xywav (calcium, magnesium, potassium &amp; sodium oxybates) </vt:lpstr>
      <vt:lpstr>Xywav (calcium, magnesium, potassium &amp; sodium oxybates) </vt:lpstr>
      <vt:lpstr>Xywav (calcium, magnesium, potassium &amp; sodium oxybates) </vt:lpstr>
      <vt:lpstr>Xywav (calcium, magnesium, potassium &amp; sodium oxybates) </vt:lpstr>
      <vt:lpstr>Xywav (calcium, magnesium, potassium &amp; sodium oxybates) </vt:lpstr>
      <vt:lpstr>Xywav (calcium, magnesium, potassium &amp; sodium oxybates) </vt:lpstr>
      <vt:lpstr>Zeposia (ozanimod)</vt:lpstr>
      <vt:lpstr>Zeposia (ozanimod)</vt:lpstr>
      <vt:lpstr>Zeposia (ozanimod)</vt:lpstr>
      <vt:lpstr>Zeposia (ozanimod)</vt:lpstr>
      <vt:lpstr>Zeposia (ozanimod)</vt:lpstr>
      <vt:lpstr>Review of Studies and Guidelines Comparing HIV Single Tablet Daily Regimens (STR) to Multiple Tablet Daily Regimens (MTR)</vt:lpstr>
      <vt:lpstr>P&amp;T Request Related to Antiretroviral Class</vt:lpstr>
      <vt:lpstr>HIV Treatment Guidelines re: STR vs. MTR</vt:lpstr>
      <vt:lpstr>National Institutes of Health (NIH)  HIV Treatment Guidelines</vt:lpstr>
      <vt:lpstr>International Antiviral Society (IAS) Guidelines</vt:lpstr>
      <vt:lpstr>Evaluations of Studies: STR vs. MTR</vt:lpstr>
      <vt:lpstr>Single and Multiple Tablet HIV Drug Study  Observations</vt:lpstr>
      <vt:lpstr>Single and Multiple Tablet HIV Drug Study Observations</vt:lpstr>
      <vt:lpstr>Applicable Federal Legislation Related to PDL Management</vt:lpstr>
      <vt:lpstr> Section 1927 of the Social Security Act </vt:lpstr>
      <vt:lpstr>Cost Evaluation of Removing PA from Dovato, Symtuza, and Juluca </vt:lpstr>
      <vt:lpstr>Net Cost of Pharmaceutical Products to the State</vt:lpstr>
      <vt:lpstr>Estimated Net Cost to the State for Juluca vs. Edurant &amp; Tivicay</vt:lpstr>
      <vt:lpstr>Estimated Net Cost to the State for Symtuza vs.  Prezcobix &amp; Descovy</vt:lpstr>
      <vt:lpstr>Estimated Net Cost to the State for Dovato vs.  Dolutegravir + Lamivudine</vt:lpstr>
      <vt:lpstr>Break and Executive Session</vt:lpstr>
      <vt:lpstr>Public Therapeutic Class Votes</vt:lpstr>
      <vt:lpstr>Meeting Adjournment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AHCCCS Pharmacy and Therapeutics Committee</dc:title>
  <dc:creator>Douiki, Hind</dc:creator>
  <cp:lastModifiedBy>Prole, Lauren</cp:lastModifiedBy>
  <cp:revision>12</cp:revision>
  <dcterms:created xsi:type="dcterms:W3CDTF">2021-01-11T13:36:45Z</dcterms:created>
  <dcterms:modified xsi:type="dcterms:W3CDTF">2021-01-26T18:33:51Z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2021-01-11T13:36:56Z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c958df2d-725a-4125-91d5-6158be7057ee</vt:lpwstr>
  </property>
  <property fmtid="{D5CDD505-2E9C-101B-9397-08002B2CF9AE}" pid="8" name="MSIP_Label_8be07fcc-3295-428b-88ad-2394f5c2a736_ContentBits">
    <vt:lpwstr>0</vt:lpwstr>
  </property>
</Properties>
</file>