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notesMasterIdLst>
    <p:notesMasterId r:id="rId31"/>
  </p:notesMasterIdLst>
  <p:handoutMasterIdLst>
    <p:handoutMasterId r:id="rId32"/>
  </p:handoutMasterIdLst>
  <p:sldIdLst>
    <p:sldId id="261" r:id="rId5"/>
    <p:sldId id="288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</p:sldIdLst>
  <p:sldSz cx="9144000" cy="5143500" type="screen16x9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earn, Dana" initials="HD" lastIdx="1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0C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046" autoAdjust="0"/>
    <p:restoredTop sz="80938" autoAdjust="0"/>
  </p:normalViewPr>
  <p:slideViewPr>
    <p:cSldViewPr>
      <p:cViewPr varScale="1">
        <p:scale>
          <a:sx n="102" d="100"/>
          <a:sy n="102" d="100"/>
        </p:scale>
        <p:origin x="192" y="24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809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2" d="100"/>
          <a:sy n="72" d="100"/>
        </p:scale>
        <p:origin x="-1926" y="-10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988B55-B9E1-4D9A-A63F-B7FE5CBC385A}" type="datetimeFigureOut">
              <a:rPr lang="en-US" smtClean="0"/>
              <a:t>11/5/19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216A7E-D395-450C-B608-235833341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543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2" tIns="46587" rIns="93172" bIns="4658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2" tIns="46587" rIns="93172" bIns="46587" rtlCol="0"/>
          <a:lstStyle>
            <a:lvl1pPr algn="r">
              <a:defRPr sz="1200"/>
            </a:lvl1pPr>
          </a:lstStyle>
          <a:p>
            <a:fld id="{B46DAAAD-9A8A-4037-9921-B72F2182C2F4}" type="datetimeFigureOut">
              <a:rPr lang="en-US" smtClean="0"/>
              <a:t>11/5/19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7" rIns="93172" bIns="4658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2" tIns="46587" rIns="93172" bIns="4658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2" tIns="46587" rIns="93172" bIns="4658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2" tIns="46587" rIns="93172" bIns="46587" rtlCol="0" anchor="b"/>
          <a:lstStyle>
            <a:lvl1pPr algn="r">
              <a:defRPr sz="1200"/>
            </a:lvl1pPr>
          </a:lstStyle>
          <a:p>
            <a:fld id="{9C9C71B4-0BE4-46D8-9A18-4A1D7B2ED1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211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C71B4-0BE4-46D8-9A18-4A1D7B2ED13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0856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06902">
              <a:defRPr/>
            </a:pPr>
            <a:endParaRPr lang="en-US" dirty="0"/>
          </a:p>
          <a:p>
            <a:endParaRPr lang="en-US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C71B4-0BE4-46D8-9A18-4A1D7B2ED132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4928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891121">
              <a:defRPr/>
            </a:pPr>
            <a:endParaRPr lang="en-US" dirty="0"/>
          </a:p>
          <a:p>
            <a:endParaRPr lang="en-US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C71B4-0BE4-46D8-9A18-4A1D7B2ED132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4928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891121">
              <a:defRPr/>
            </a:pPr>
            <a:endParaRPr lang="en-US" dirty="0"/>
          </a:p>
          <a:p>
            <a:endParaRPr lang="en-US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C71B4-0BE4-46D8-9A18-4A1D7B2ED132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4928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891121">
              <a:defRPr/>
            </a:pPr>
            <a:endParaRPr lang="en-US" dirty="0"/>
          </a:p>
          <a:p>
            <a:endParaRPr lang="en-US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C71B4-0BE4-46D8-9A18-4A1D7B2ED132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4928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891121">
              <a:defRPr/>
            </a:pPr>
            <a:endParaRPr lang="en-US" dirty="0"/>
          </a:p>
          <a:p>
            <a:endParaRPr lang="en-US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C71B4-0BE4-46D8-9A18-4A1D7B2ED132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492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891026">
              <a:defRPr/>
            </a:pPr>
            <a:endParaRPr lang="en-US" dirty="0"/>
          </a:p>
          <a:p>
            <a:endParaRPr lang="en-US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C71B4-0BE4-46D8-9A18-4A1D7B2ED132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3818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891026">
              <a:defRPr/>
            </a:pPr>
            <a:endParaRPr lang="en-US" dirty="0"/>
          </a:p>
          <a:p>
            <a:endParaRPr lang="en-US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C71B4-0BE4-46D8-9A18-4A1D7B2ED13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3818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06902">
              <a:defRPr/>
            </a:pPr>
            <a:endParaRPr lang="en-US" dirty="0"/>
          </a:p>
          <a:p>
            <a:endParaRPr lang="en-US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C71B4-0BE4-46D8-9A18-4A1D7B2ED132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4707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891026">
              <a:defRPr/>
            </a:pPr>
            <a:endParaRPr lang="en-US" dirty="0"/>
          </a:p>
          <a:p>
            <a:endParaRPr lang="en-US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C71B4-0BE4-46D8-9A18-4A1D7B2ED132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3818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891026">
              <a:defRPr/>
            </a:pPr>
            <a:endParaRPr lang="en-US" dirty="0"/>
          </a:p>
          <a:p>
            <a:endParaRPr lang="en-US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C71B4-0BE4-46D8-9A18-4A1D7B2ED132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3818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891026">
              <a:defRPr/>
            </a:pPr>
            <a:endParaRPr lang="en-US" dirty="0"/>
          </a:p>
          <a:p>
            <a:endParaRPr lang="en-US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C71B4-0BE4-46D8-9A18-4A1D7B2ED132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3818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06902">
              <a:defRPr/>
            </a:pPr>
            <a:endParaRPr lang="en-US" dirty="0"/>
          </a:p>
          <a:p>
            <a:endParaRPr lang="en-US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C71B4-0BE4-46D8-9A18-4A1D7B2ED132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7324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06902">
              <a:defRPr/>
            </a:pPr>
            <a:endParaRPr lang="en-US" dirty="0"/>
          </a:p>
          <a:p>
            <a:endParaRPr lang="en-US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C71B4-0BE4-46D8-9A18-4A1D7B2ED132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492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 hasCustomPrompt="1"/>
          </p:nvPr>
        </p:nvSpPr>
        <p:spPr>
          <a:xfrm>
            <a:off x="448056" y="1511740"/>
            <a:ext cx="6705600" cy="1428750"/>
          </a:xfrm>
          <a:prstGeom prst="rect">
            <a:avLst/>
          </a:prstGeom>
        </p:spPr>
        <p:txBody>
          <a:bodyPr anchor="b" anchorCtr="0"/>
          <a:lstStyle>
            <a:lvl1pPr algn="l">
              <a:defRPr sz="4000">
                <a:solidFill>
                  <a:srgbClr val="318DCC"/>
                </a:solidFill>
                <a:effectLst>
                  <a:outerShdw blurRad="63500" dist="38100" dir="2700000" algn="tl">
                    <a:srgbClr val="1F5B83">
                      <a:alpha val="42745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title</a:t>
            </a:r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457200" y="3086100"/>
            <a:ext cx="5334000" cy="16002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8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2" name="Picture 1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343082"/>
            <a:ext cx="4267200" cy="1155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753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595349" y="2266950"/>
            <a:ext cx="563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 defTabSz="914400" rtl="0" eaLnBrk="1" latinLnBrk="0" hangingPunct="1">
              <a:spcBef>
                <a:spcPct val="0"/>
              </a:spcBef>
              <a:buNone/>
            </a:pPr>
            <a:r>
              <a:rPr lang="en-US" sz="4000" kern="1200" dirty="0">
                <a:solidFill>
                  <a:srgbClr val="318DCC"/>
                </a:solidFill>
                <a:effectLst>
                  <a:outerShdw blurRad="63500" dist="38100" dir="2700000" algn="tl">
                    <a:srgbClr val="1F5B83">
                      <a:alpha val="42745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Question?</a:t>
            </a:r>
          </a:p>
        </p:txBody>
      </p:sp>
      <p:pic>
        <p:nvPicPr>
          <p:cNvPr id="6" name="Picture 5"/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44" y="4595643"/>
            <a:ext cx="1372956" cy="372252"/>
          </a:xfrm>
          <a:prstGeom prst="rect">
            <a:avLst/>
          </a:prstGeom>
        </p:spPr>
      </p:pic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58000" y="4727448"/>
            <a:ext cx="2133600" cy="216694"/>
          </a:xfrm>
          <a:prstGeom prst="rect">
            <a:avLst/>
          </a:prstGeom>
        </p:spPr>
        <p:txBody>
          <a:bodyPr anchor="b" anchorCtr="0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F445594-FFE8-4E90-934C-EFF530110A3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659630"/>
            <a:ext cx="9144000" cy="502920"/>
          </a:xfrm>
        </p:spPr>
        <p:txBody>
          <a:bodyPr anchor="t"/>
          <a:lstStyle>
            <a:lvl1pPr>
              <a:lnSpc>
                <a:spcPts val="1000"/>
              </a:lnSpc>
              <a:defRPr/>
            </a:lvl1pPr>
          </a:lstStyle>
          <a:p>
            <a:r>
              <a:rPr lang="en-US" dirty="0"/>
              <a:t>Reaching across Arizona to provide comprehensive </a:t>
            </a:r>
            <a:br>
              <a:rPr lang="en-US" dirty="0"/>
            </a:br>
            <a:r>
              <a:rPr lang="en-US" dirty="0"/>
              <a:t>quality health care for those in need</a:t>
            </a:r>
          </a:p>
        </p:txBody>
      </p:sp>
    </p:spTree>
    <p:extLst>
      <p:ext uri="{BB962C8B-B14F-4D97-AF65-F5344CB8AC3E}">
        <p14:creationId xmlns:p14="http://schemas.microsoft.com/office/powerpoint/2010/main" val="3493943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 userDrawn="1"/>
        </p:nvSpPr>
        <p:spPr>
          <a:xfrm>
            <a:off x="595349" y="2266950"/>
            <a:ext cx="563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 defTabSz="914400" rtl="0" eaLnBrk="1" latinLnBrk="0" hangingPunct="1">
              <a:spcBef>
                <a:spcPct val="0"/>
              </a:spcBef>
              <a:buNone/>
            </a:pPr>
            <a:r>
              <a:rPr lang="en-US" sz="4000" kern="1200" dirty="0">
                <a:solidFill>
                  <a:srgbClr val="318DCC"/>
                </a:solidFill>
                <a:effectLst>
                  <a:outerShdw blurRad="63500" dist="38100" dir="2700000" algn="tl">
                    <a:srgbClr val="1F5B83">
                      <a:alpha val="42745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You.</a:t>
            </a:r>
          </a:p>
        </p:txBody>
      </p:sp>
      <p:pic>
        <p:nvPicPr>
          <p:cNvPr id="6" name="Picture 5"/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44" y="4595643"/>
            <a:ext cx="1372956" cy="372252"/>
          </a:xfrm>
          <a:prstGeom prst="rect">
            <a:avLst/>
          </a:prstGeom>
        </p:spPr>
      </p:pic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58000" y="4727448"/>
            <a:ext cx="2133600" cy="216694"/>
          </a:xfrm>
          <a:prstGeom prst="rect">
            <a:avLst/>
          </a:prstGeom>
        </p:spPr>
        <p:txBody>
          <a:bodyPr anchor="b" anchorCtr="0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F445594-FFE8-4E90-934C-EFF530110A3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659630"/>
            <a:ext cx="9144000" cy="502920"/>
          </a:xfrm>
        </p:spPr>
        <p:txBody>
          <a:bodyPr anchor="t"/>
          <a:lstStyle>
            <a:lvl1pPr>
              <a:lnSpc>
                <a:spcPts val="1000"/>
              </a:lnSpc>
              <a:defRPr/>
            </a:lvl1pPr>
          </a:lstStyle>
          <a:p>
            <a:r>
              <a:rPr lang="en-US" dirty="0"/>
              <a:t>Reaching across Arizona to provide comprehensive </a:t>
            </a:r>
            <a:br>
              <a:rPr lang="en-US" dirty="0"/>
            </a:br>
            <a:r>
              <a:rPr lang="en-US" dirty="0"/>
              <a:t>quality health care for those in need</a:t>
            </a:r>
          </a:p>
        </p:txBody>
      </p:sp>
    </p:spTree>
    <p:extLst>
      <p:ext uri="{BB962C8B-B14F-4D97-AF65-F5344CB8AC3E}">
        <p14:creationId xmlns:p14="http://schemas.microsoft.com/office/powerpoint/2010/main" val="3097890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e-Contras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457200" y="274733"/>
            <a:ext cx="7924800" cy="914400"/>
          </a:xfrm>
          <a:prstGeom prst="rect">
            <a:avLst/>
          </a:prstGeom>
        </p:spPr>
        <p:txBody>
          <a:bodyPr anchor="b" anchorCtr="0"/>
          <a:lstStyle>
            <a:lvl1pPr algn="l">
              <a:defRPr lang="en-US" sz="3200" dirty="0">
                <a:solidFill>
                  <a:srgbClr val="318DCF"/>
                </a:solidFill>
                <a:effectLst>
                  <a:outerShdw blurRad="63500" dist="38100" dir="2700000" algn="tl">
                    <a:srgbClr val="1F5B83">
                      <a:alpha val="42745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7801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hank you">
    <p:bg>
      <p:bgPr>
        <a:blipFill dpi="0" rotWithShape="1"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449072" y="1028700"/>
            <a:ext cx="5723128" cy="1843088"/>
          </a:xfrm>
          <a:prstGeom prst="rect">
            <a:avLst/>
          </a:prstGeom>
        </p:spPr>
        <p:txBody>
          <a:bodyPr anchor="b" anchorCtr="0"/>
          <a:lstStyle>
            <a:lvl1pPr algn="l">
              <a:defRPr lang="en-US" dirty="0">
                <a:solidFill>
                  <a:srgbClr val="318DCC"/>
                </a:solidFill>
                <a:effectLst>
                  <a:outerShdw blurRad="63500" dist="38100" dir="2700000" algn="tl">
                    <a:srgbClr val="1F5B83">
                      <a:alpha val="42745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Thank You.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4647727"/>
            <a:ext cx="2133600" cy="216694"/>
          </a:xfrm>
          <a:prstGeom prst="rect">
            <a:avLst/>
          </a:prstGeom>
        </p:spPr>
        <p:txBody>
          <a:bodyPr anchor="b" anchorCtr="0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F445594-FFE8-4E90-934C-EFF530110A38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43" y="4514850"/>
            <a:ext cx="2228088" cy="453045"/>
          </a:xfrm>
          <a:prstGeom prst="rect">
            <a:avLst/>
          </a:prstGeom>
        </p:spPr>
      </p:pic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647727"/>
            <a:ext cx="9144000" cy="285750"/>
          </a:xfrm>
        </p:spPr>
        <p:txBody>
          <a:bodyPr/>
          <a:lstStyle/>
          <a:p>
            <a:r>
              <a:rPr lang="en-US" dirty="0"/>
              <a:t>Reaching across Arizona to provide comprehensive </a:t>
            </a:r>
            <a:br>
              <a:rPr lang="en-US" dirty="0"/>
            </a:br>
            <a:r>
              <a:rPr lang="en-US" dirty="0"/>
              <a:t>quality health care for those in need</a:t>
            </a:r>
          </a:p>
        </p:txBody>
      </p:sp>
    </p:spTree>
    <p:extLst>
      <p:ext uri="{BB962C8B-B14F-4D97-AF65-F5344CB8AC3E}">
        <p14:creationId xmlns:p14="http://schemas.microsoft.com/office/powerpoint/2010/main" val="31308692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hank you">
    <p:bg>
      <p:bgPr>
        <a:blipFill dpi="0" rotWithShape="1"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449072" y="1028700"/>
            <a:ext cx="5723128" cy="1843088"/>
          </a:xfrm>
          <a:prstGeom prst="rect">
            <a:avLst/>
          </a:prstGeom>
        </p:spPr>
        <p:txBody>
          <a:bodyPr anchor="b" anchorCtr="0"/>
          <a:lstStyle>
            <a:lvl1pPr algn="l">
              <a:defRPr lang="en-US" dirty="0">
                <a:solidFill>
                  <a:srgbClr val="318DCC"/>
                </a:solidFill>
                <a:effectLst>
                  <a:outerShdw blurRad="63500" dist="38100" dir="2700000" algn="tl">
                    <a:srgbClr val="1F5B83">
                      <a:alpha val="42745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Thank You.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4647727"/>
            <a:ext cx="2133600" cy="216694"/>
          </a:xfrm>
          <a:prstGeom prst="rect">
            <a:avLst/>
          </a:prstGeom>
        </p:spPr>
        <p:txBody>
          <a:bodyPr anchor="b" anchorCtr="0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F445594-FFE8-4E90-934C-EFF530110A3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43" y="4514850"/>
            <a:ext cx="2228088" cy="453045"/>
          </a:xfrm>
          <a:prstGeom prst="rect">
            <a:avLst/>
          </a:prstGeom>
        </p:spPr>
      </p:pic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647727"/>
            <a:ext cx="9144000" cy="285750"/>
          </a:xfrm>
        </p:spPr>
        <p:txBody>
          <a:bodyPr/>
          <a:lstStyle/>
          <a:p>
            <a:r>
              <a:rPr lang="en-US" dirty="0"/>
              <a:t>Reaching across Arizona to provide comprehensive </a:t>
            </a:r>
            <a:br>
              <a:rPr lang="en-US" dirty="0"/>
            </a:br>
            <a:r>
              <a:rPr lang="en-US" dirty="0"/>
              <a:t>quality health care for those in need</a:t>
            </a:r>
          </a:p>
        </p:txBody>
      </p:sp>
    </p:spTree>
    <p:extLst>
      <p:ext uri="{BB962C8B-B14F-4D97-AF65-F5344CB8AC3E}">
        <p14:creationId xmlns:p14="http://schemas.microsoft.com/office/powerpoint/2010/main" val="27852379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Thank you">
    <p:bg>
      <p:bgPr>
        <a:blipFill dpi="0" rotWithShape="1"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449072" y="1028700"/>
            <a:ext cx="5723128" cy="1843088"/>
          </a:xfrm>
          <a:prstGeom prst="rect">
            <a:avLst/>
          </a:prstGeom>
        </p:spPr>
        <p:txBody>
          <a:bodyPr anchor="b" anchorCtr="0"/>
          <a:lstStyle>
            <a:lvl1pPr algn="l">
              <a:defRPr lang="en-US" dirty="0">
                <a:solidFill>
                  <a:srgbClr val="318DCC"/>
                </a:solidFill>
                <a:effectLst>
                  <a:outerShdw blurRad="63500" dist="38100" dir="2700000" algn="tl">
                    <a:srgbClr val="1F5B83">
                      <a:alpha val="42745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Thank You.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4647727"/>
            <a:ext cx="2133600" cy="216694"/>
          </a:xfrm>
          <a:prstGeom prst="rect">
            <a:avLst/>
          </a:prstGeom>
        </p:spPr>
        <p:txBody>
          <a:bodyPr anchor="b" anchorCtr="0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F445594-FFE8-4E90-934C-EFF530110A3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43" y="4514850"/>
            <a:ext cx="2228088" cy="453045"/>
          </a:xfrm>
          <a:prstGeom prst="rect">
            <a:avLst/>
          </a:prstGeom>
        </p:spPr>
      </p:pic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647727"/>
            <a:ext cx="9144000" cy="285750"/>
          </a:xfrm>
        </p:spPr>
        <p:txBody>
          <a:bodyPr/>
          <a:lstStyle/>
          <a:p>
            <a:r>
              <a:rPr lang="en-US" dirty="0"/>
              <a:t>Reaching across Arizona to provide comprehensive </a:t>
            </a:r>
            <a:br>
              <a:rPr lang="en-US" dirty="0"/>
            </a:br>
            <a:r>
              <a:rPr lang="en-US" dirty="0"/>
              <a:t>quality health care for those in need</a:t>
            </a:r>
          </a:p>
        </p:txBody>
      </p:sp>
    </p:spTree>
    <p:extLst>
      <p:ext uri="{BB962C8B-B14F-4D97-AF65-F5344CB8AC3E}">
        <p14:creationId xmlns:p14="http://schemas.microsoft.com/office/powerpoint/2010/main" val="27852379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Thank you">
    <p:bg>
      <p:bgPr>
        <a:blipFill dpi="0" rotWithShape="1"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449072" y="1028700"/>
            <a:ext cx="5723128" cy="1843088"/>
          </a:xfrm>
          <a:prstGeom prst="rect">
            <a:avLst/>
          </a:prstGeom>
        </p:spPr>
        <p:txBody>
          <a:bodyPr anchor="b" anchorCtr="0"/>
          <a:lstStyle>
            <a:lvl1pPr algn="l">
              <a:defRPr lang="en-US" dirty="0">
                <a:solidFill>
                  <a:srgbClr val="318DCC"/>
                </a:solidFill>
                <a:effectLst>
                  <a:outerShdw blurRad="63500" dist="38100" dir="2700000" algn="tl">
                    <a:srgbClr val="1F5B83">
                      <a:alpha val="42745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Thank You.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4647727"/>
            <a:ext cx="2133600" cy="216694"/>
          </a:xfrm>
          <a:prstGeom prst="rect">
            <a:avLst/>
          </a:prstGeom>
        </p:spPr>
        <p:txBody>
          <a:bodyPr anchor="b" anchorCtr="0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F445594-FFE8-4E90-934C-EFF530110A3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43" y="4514850"/>
            <a:ext cx="2228088" cy="453045"/>
          </a:xfrm>
          <a:prstGeom prst="rect">
            <a:avLst/>
          </a:prstGeom>
        </p:spPr>
      </p:pic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647727"/>
            <a:ext cx="9144000" cy="285750"/>
          </a:xfrm>
        </p:spPr>
        <p:txBody>
          <a:bodyPr/>
          <a:lstStyle/>
          <a:p>
            <a:r>
              <a:rPr lang="en-US" dirty="0"/>
              <a:t>Reaching across Arizona to provide comprehensive </a:t>
            </a:r>
            <a:br>
              <a:rPr lang="en-US" dirty="0"/>
            </a:br>
            <a:r>
              <a:rPr lang="en-US" dirty="0"/>
              <a:t>quality health care for those in need</a:t>
            </a:r>
          </a:p>
        </p:txBody>
      </p:sp>
    </p:spTree>
    <p:extLst>
      <p:ext uri="{BB962C8B-B14F-4D97-AF65-F5344CB8AC3E}">
        <p14:creationId xmlns:p14="http://schemas.microsoft.com/office/powerpoint/2010/main" val="27852379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Thank you">
    <p:bg>
      <p:bgPr>
        <a:blipFill dpi="0" rotWithShape="1"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449072" y="1028700"/>
            <a:ext cx="5723128" cy="1843088"/>
          </a:xfrm>
          <a:prstGeom prst="rect">
            <a:avLst/>
          </a:prstGeom>
        </p:spPr>
        <p:txBody>
          <a:bodyPr anchor="b" anchorCtr="0"/>
          <a:lstStyle>
            <a:lvl1pPr algn="l">
              <a:defRPr lang="en-US" dirty="0">
                <a:solidFill>
                  <a:srgbClr val="318DCC"/>
                </a:solidFill>
                <a:effectLst>
                  <a:outerShdw blurRad="63500" dist="38100" dir="2700000" algn="tl">
                    <a:srgbClr val="1F5B83">
                      <a:alpha val="42745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Thank You.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4647727"/>
            <a:ext cx="2133600" cy="216694"/>
          </a:xfrm>
          <a:prstGeom prst="rect">
            <a:avLst/>
          </a:prstGeom>
        </p:spPr>
        <p:txBody>
          <a:bodyPr anchor="b" anchorCtr="0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F445594-FFE8-4E90-934C-EFF530110A3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43" y="4514850"/>
            <a:ext cx="2228088" cy="453045"/>
          </a:xfrm>
          <a:prstGeom prst="rect">
            <a:avLst/>
          </a:prstGeom>
        </p:spPr>
      </p:pic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647727"/>
            <a:ext cx="9144000" cy="285750"/>
          </a:xfrm>
        </p:spPr>
        <p:txBody>
          <a:bodyPr/>
          <a:lstStyle/>
          <a:p>
            <a:r>
              <a:rPr lang="en-US" dirty="0"/>
              <a:t>Reaching across Arizona to provide comprehensive </a:t>
            </a:r>
            <a:br>
              <a:rPr lang="en-US" dirty="0"/>
            </a:br>
            <a:r>
              <a:rPr lang="en-US" dirty="0"/>
              <a:t>quality health care for those in need</a:t>
            </a:r>
          </a:p>
        </p:txBody>
      </p:sp>
    </p:spTree>
    <p:extLst>
      <p:ext uri="{BB962C8B-B14F-4D97-AF65-F5344CB8AC3E}">
        <p14:creationId xmlns:p14="http://schemas.microsoft.com/office/powerpoint/2010/main" val="27852379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_Thank you">
    <p:bg>
      <p:bgPr>
        <a:blipFill dpi="0" rotWithShape="1"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449072" y="1028700"/>
            <a:ext cx="5723128" cy="1843088"/>
          </a:xfrm>
          <a:prstGeom prst="rect">
            <a:avLst/>
          </a:prstGeom>
        </p:spPr>
        <p:txBody>
          <a:bodyPr anchor="b" anchorCtr="0"/>
          <a:lstStyle>
            <a:lvl1pPr algn="l">
              <a:defRPr lang="en-US" dirty="0">
                <a:solidFill>
                  <a:srgbClr val="318DCC"/>
                </a:solidFill>
                <a:effectLst>
                  <a:outerShdw blurRad="63500" dist="38100" dir="2700000" algn="tl">
                    <a:srgbClr val="1F5B83">
                      <a:alpha val="42745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Thank You.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4647727"/>
            <a:ext cx="2133600" cy="216694"/>
          </a:xfrm>
          <a:prstGeom prst="rect">
            <a:avLst/>
          </a:prstGeom>
        </p:spPr>
        <p:txBody>
          <a:bodyPr anchor="b" anchorCtr="0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F445594-FFE8-4E90-934C-EFF530110A3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43" y="4514850"/>
            <a:ext cx="2228088" cy="453045"/>
          </a:xfrm>
          <a:prstGeom prst="rect">
            <a:avLst/>
          </a:prstGeom>
        </p:spPr>
      </p:pic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647727"/>
            <a:ext cx="9144000" cy="285750"/>
          </a:xfrm>
        </p:spPr>
        <p:txBody>
          <a:bodyPr/>
          <a:lstStyle/>
          <a:p>
            <a:r>
              <a:rPr lang="en-US" dirty="0"/>
              <a:t>Reaching across Arizona to provide comprehensive </a:t>
            </a:r>
            <a:br>
              <a:rPr lang="en-US" dirty="0"/>
            </a:br>
            <a:r>
              <a:rPr lang="en-US" dirty="0"/>
              <a:t>quality health care for those in need</a:t>
            </a:r>
          </a:p>
        </p:txBody>
      </p:sp>
    </p:spTree>
    <p:extLst>
      <p:ext uri="{BB962C8B-B14F-4D97-AF65-F5344CB8AC3E}">
        <p14:creationId xmlns:p14="http://schemas.microsoft.com/office/powerpoint/2010/main" val="27852379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7_Thank you">
    <p:bg>
      <p:bgPr>
        <a:blipFill dpi="0" rotWithShape="1"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449072" y="1028700"/>
            <a:ext cx="5723128" cy="1843088"/>
          </a:xfrm>
          <a:prstGeom prst="rect">
            <a:avLst/>
          </a:prstGeom>
        </p:spPr>
        <p:txBody>
          <a:bodyPr anchor="b" anchorCtr="0"/>
          <a:lstStyle>
            <a:lvl1pPr algn="l">
              <a:defRPr lang="en-US" dirty="0">
                <a:solidFill>
                  <a:srgbClr val="318DCC"/>
                </a:solidFill>
                <a:effectLst>
                  <a:outerShdw blurRad="63500" dist="38100" dir="2700000" algn="tl">
                    <a:srgbClr val="1F5B83">
                      <a:alpha val="42745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Thank You.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4647727"/>
            <a:ext cx="2133600" cy="216694"/>
          </a:xfrm>
          <a:prstGeom prst="rect">
            <a:avLst/>
          </a:prstGeom>
        </p:spPr>
        <p:txBody>
          <a:bodyPr anchor="b" anchorCtr="0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F445594-FFE8-4E90-934C-EFF530110A3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43" y="4514850"/>
            <a:ext cx="2228088" cy="453045"/>
          </a:xfrm>
          <a:prstGeom prst="rect">
            <a:avLst/>
          </a:prstGeom>
        </p:spPr>
      </p:pic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647727"/>
            <a:ext cx="9144000" cy="285750"/>
          </a:xfrm>
        </p:spPr>
        <p:txBody>
          <a:bodyPr/>
          <a:lstStyle/>
          <a:p>
            <a:r>
              <a:rPr lang="en-US" dirty="0"/>
              <a:t>Reaching across Arizona to provide comprehensive </a:t>
            </a:r>
            <a:br>
              <a:rPr lang="en-US" dirty="0"/>
            </a:br>
            <a:r>
              <a:rPr lang="en-US" dirty="0"/>
              <a:t>quality health care for those in need</a:t>
            </a:r>
          </a:p>
        </p:txBody>
      </p:sp>
    </p:spTree>
    <p:extLst>
      <p:ext uri="{BB962C8B-B14F-4D97-AF65-F5344CB8AC3E}">
        <p14:creationId xmlns:p14="http://schemas.microsoft.com/office/powerpoint/2010/main" val="2785237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ansi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449072" y="1071562"/>
            <a:ext cx="5723128" cy="1843088"/>
          </a:xfrm>
          <a:prstGeom prst="rect">
            <a:avLst/>
          </a:prstGeom>
        </p:spPr>
        <p:txBody>
          <a:bodyPr anchor="b" anchorCtr="0"/>
          <a:lstStyle>
            <a:lvl1pPr algn="l">
              <a:defRPr lang="en-US" sz="4000" dirty="0">
                <a:solidFill>
                  <a:srgbClr val="318DCC"/>
                </a:solidFill>
                <a:effectLst>
                  <a:outerShdw blurRad="63500" dist="38100" dir="2700000" algn="tl">
                    <a:srgbClr val="1F5B83">
                      <a:alpha val="42745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Transition</a:t>
            </a:r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449072" y="3086100"/>
            <a:ext cx="5723128" cy="12573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8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8" name="Picture 7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44" y="4595643"/>
            <a:ext cx="1372956" cy="372252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58000" y="4727448"/>
            <a:ext cx="2133600" cy="216694"/>
          </a:xfrm>
          <a:prstGeom prst="rect">
            <a:avLst/>
          </a:prstGeom>
        </p:spPr>
        <p:txBody>
          <a:bodyPr anchor="b" anchorCtr="0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F445594-FFE8-4E90-934C-EFF530110A3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659630"/>
            <a:ext cx="9144000" cy="502920"/>
          </a:xfrm>
        </p:spPr>
        <p:txBody>
          <a:bodyPr anchor="t"/>
          <a:lstStyle>
            <a:lvl1pPr>
              <a:lnSpc>
                <a:spcPts val="1000"/>
              </a:lnSpc>
              <a:defRPr/>
            </a:lvl1pPr>
          </a:lstStyle>
          <a:p>
            <a:r>
              <a:rPr lang="en-US" dirty="0"/>
              <a:t>Reaching across Arizona to provide comprehensive </a:t>
            </a:r>
            <a:br>
              <a:rPr lang="en-US" dirty="0"/>
            </a:br>
            <a:r>
              <a:rPr lang="en-US" dirty="0"/>
              <a:t>quality health care for those in need</a:t>
            </a:r>
          </a:p>
        </p:txBody>
      </p:sp>
    </p:spTree>
    <p:extLst>
      <p:ext uri="{BB962C8B-B14F-4D97-AF65-F5344CB8AC3E}">
        <p14:creationId xmlns:p14="http://schemas.microsoft.com/office/powerpoint/2010/main" val="42171546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8_Thank you">
    <p:bg>
      <p:bgPr>
        <a:blipFill dpi="0" rotWithShape="1"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449072" y="1028700"/>
            <a:ext cx="5723128" cy="1843088"/>
          </a:xfrm>
          <a:prstGeom prst="rect">
            <a:avLst/>
          </a:prstGeom>
        </p:spPr>
        <p:txBody>
          <a:bodyPr anchor="b" anchorCtr="0"/>
          <a:lstStyle>
            <a:lvl1pPr algn="l">
              <a:defRPr lang="en-US" dirty="0">
                <a:solidFill>
                  <a:srgbClr val="318DCC"/>
                </a:solidFill>
                <a:effectLst>
                  <a:outerShdw blurRad="63500" dist="38100" dir="2700000" algn="tl">
                    <a:srgbClr val="1F5B83">
                      <a:alpha val="42745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Thank You.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4647727"/>
            <a:ext cx="2133600" cy="216694"/>
          </a:xfrm>
          <a:prstGeom prst="rect">
            <a:avLst/>
          </a:prstGeom>
        </p:spPr>
        <p:txBody>
          <a:bodyPr anchor="b" anchorCtr="0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F445594-FFE8-4E90-934C-EFF530110A3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43" y="4514850"/>
            <a:ext cx="2228088" cy="453045"/>
          </a:xfrm>
          <a:prstGeom prst="rect">
            <a:avLst/>
          </a:prstGeom>
        </p:spPr>
      </p:pic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647727"/>
            <a:ext cx="9144000" cy="285750"/>
          </a:xfrm>
        </p:spPr>
        <p:txBody>
          <a:bodyPr/>
          <a:lstStyle/>
          <a:p>
            <a:r>
              <a:rPr lang="en-US" dirty="0"/>
              <a:t>Reaching across Arizona to provide comprehensive </a:t>
            </a:r>
            <a:br>
              <a:rPr lang="en-US" dirty="0"/>
            </a:br>
            <a:r>
              <a:rPr lang="en-US" dirty="0"/>
              <a:t>quality health care for those in need</a:t>
            </a:r>
          </a:p>
        </p:txBody>
      </p:sp>
    </p:spTree>
    <p:extLst>
      <p:ext uri="{BB962C8B-B14F-4D97-AF65-F5344CB8AC3E}">
        <p14:creationId xmlns:p14="http://schemas.microsoft.com/office/powerpoint/2010/main" val="27852379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9_Thank you">
    <p:bg>
      <p:bgPr>
        <a:blipFill dpi="0" rotWithShape="1"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449072" y="1028700"/>
            <a:ext cx="5723128" cy="1843088"/>
          </a:xfrm>
          <a:prstGeom prst="rect">
            <a:avLst/>
          </a:prstGeom>
        </p:spPr>
        <p:txBody>
          <a:bodyPr anchor="b" anchorCtr="0"/>
          <a:lstStyle>
            <a:lvl1pPr algn="l">
              <a:defRPr lang="en-US" dirty="0">
                <a:solidFill>
                  <a:srgbClr val="318DCC"/>
                </a:solidFill>
                <a:effectLst>
                  <a:outerShdw blurRad="63500" dist="38100" dir="2700000" algn="tl">
                    <a:srgbClr val="1F5B83">
                      <a:alpha val="42745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Thank You.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4647727"/>
            <a:ext cx="2133600" cy="216694"/>
          </a:xfrm>
          <a:prstGeom prst="rect">
            <a:avLst/>
          </a:prstGeom>
        </p:spPr>
        <p:txBody>
          <a:bodyPr anchor="b" anchorCtr="0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F445594-FFE8-4E90-934C-EFF530110A3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43" y="4514850"/>
            <a:ext cx="2228088" cy="453045"/>
          </a:xfrm>
          <a:prstGeom prst="rect">
            <a:avLst/>
          </a:prstGeom>
        </p:spPr>
      </p:pic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647727"/>
            <a:ext cx="9144000" cy="285750"/>
          </a:xfrm>
        </p:spPr>
        <p:txBody>
          <a:bodyPr/>
          <a:lstStyle/>
          <a:p>
            <a:r>
              <a:rPr lang="en-US" dirty="0"/>
              <a:t>Reaching across Arizona to provide comprehensive </a:t>
            </a:r>
            <a:br>
              <a:rPr lang="en-US" dirty="0"/>
            </a:br>
            <a:r>
              <a:rPr lang="en-US" dirty="0"/>
              <a:t>quality health care for those in need</a:t>
            </a:r>
          </a:p>
        </p:txBody>
      </p:sp>
    </p:spTree>
    <p:extLst>
      <p:ext uri="{BB962C8B-B14F-4D97-AF65-F5344CB8AC3E}">
        <p14:creationId xmlns:p14="http://schemas.microsoft.com/office/powerpoint/2010/main" val="27852379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0_Thank you">
    <p:bg>
      <p:bgPr>
        <a:blipFill dpi="0" rotWithShape="1"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449072" y="1028700"/>
            <a:ext cx="5723128" cy="1843088"/>
          </a:xfrm>
          <a:prstGeom prst="rect">
            <a:avLst/>
          </a:prstGeom>
        </p:spPr>
        <p:txBody>
          <a:bodyPr anchor="b" anchorCtr="0"/>
          <a:lstStyle>
            <a:lvl1pPr algn="l">
              <a:defRPr lang="en-US" dirty="0">
                <a:solidFill>
                  <a:srgbClr val="318DCC"/>
                </a:solidFill>
                <a:effectLst>
                  <a:outerShdw blurRad="63500" dist="38100" dir="2700000" algn="tl">
                    <a:srgbClr val="1F5B83">
                      <a:alpha val="42745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Thank You.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4647727"/>
            <a:ext cx="2133600" cy="216694"/>
          </a:xfrm>
          <a:prstGeom prst="rect">
            <a:avLst/>
          </a:prstGeom>
        </p:spPr>
        <p:txBody>
          <a:bodyPr anchor="b" anchorCtr="0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F445594-FFE8-4E90-934C-EFF530110A3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43" y="4514850"/>
            <a:ext cx="2228088" cy="453045"/>
          </a:xfrm>
          <a:prstGeom prst="rect">
            <a:avLst/>
          </a:prstGeom>
        </p:spPr>
      </p:pic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647727"/>
            <a:ext cx="9144000" cy="285750"/>
          </a:xfrm>
        </p:spPr>
        <p:txBody>
          <a:bodyPr/>
          <a:lstStyle/>
          <a:p>
            <a:r>
              <a:rPr lang="en-US" dirty="0"/>
              <a:t>Reaching across Arizona to provide comprehensive </a:t>
            </a:r>
            <a:br>
              <a:rPr lang="en-US" dirty="0"/>
            </a:br>
            <a:r>
              <a:rPr lang="en-US" dirty="0"/>
              <a:t>quality health care for those in need</a:t>
            </a:r>
          </a:p>
        </p:txBody>
      </p:sp>
    </p:spTree>
    <p:extLst>
      <p:ext uri="{BB962C8B-B14F-4D97-AF65-F5344CB8AC3E}">
        <p14:creationId xmlns:p14="http://schemas.microsoft.com/office/powerpoint/2010/main" val="27852379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1_Thank you">
    <p:bg>
      <p:bgPr>
        <a:blipFill dpi="0" rotWithShape="1"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449072" y="1028700"/>
            <a:ext cx="5723128" cy="1843088"/>
          </a:xfrm>
          <a:prstGeom prst="rect">
            <a:avLst/>
          </a:prstGeom>
        </p:spPr>
        <p:txBody>
          <a:bodyPr anchor="b" anchorCtr="0"/>
          <a:lstStyle>
            <a:lvl1pPr algn="l">
              <a:defRPr lang="en-US" dirty="0">
                <a:solidFill>
                  <a:srgbClr val="318DCC"/>
                </a:solidFill>
                <a:effectLst>
                  <a:outerShdw blurRad="63500" dist="38100" dir="2700000" algn="tl">
                    <a:srgbClr val="1F5B83">
                      <a:alpha val="42745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Thank You.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4647727"/>
            <a:ext cx="2133600" cy="216694"/>
          </a:xfrm>
          <a:prstGeom prst="rect">
            <a:avLst/>
          </a:prstGeom>
        </p:spPr>
        <p:txBody>
          <a:bodyPr anchor="b" anchorCtr="0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F445594-FFE8-4E90-934C-EFF530110A3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43" y="4514850"/>
            <a:ext cx="2228088" cy="453045"/>
          </a:xfrm>
          <a:prstGeom prst="rect">
            <a:avLst/>
          </a:prstGeom>
        </p:spPr>
      </p:pic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647727"/>
            <a:ext cx="9144000" cy="285750"/>
          </a:xfrm>
        </p:spPr>
        <p:txBody>
          <a:bodyPr/>
          <a:lstStyle/>
          <a:p>
            <a:r>
              <a:rPr lang="en-US" dirty="0"/>
              <a:t>Reaching across Arizona to provide comprehensive </a:t>
            </a:r>
            <a:br>
              <a:rPr lang="en-US" dirty="0"/>
            </a:br>
            <a:r>
              <a:rPr lang="en-US" dirty="0"/>
              <a:t>quality health care for those in need</a:t>
            </a:r>
          </a:p>
        </p:txBody>
      </p:sp>
    </p:spTree>
    <p:extLst>
      <p:ext uri="{BB962C8B-B14F-4D97-AF65-F5344CB8AC3E}">
        <p14:creationId xmlns:p14="http://schemas.microsoft.com/office/powerpoint/2010/main" val="2785237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733"/>
            <a:ext cx="8305800" cy="914400"/>
          </a:xfrm>
          <a:prstGeom prst="rect">
            <a:avLst/>
          </a:prstGeom>
        </p:spPr>
        <p:txBody>
          <a:bodyPr anchor="b" anchorCtr="0"/>
          <a:lstStyle>
            <a:lvl1pPr algn="l">
              <a:defRPr lang="en-US" sz="3200" dirty="0">
                <a:solidFill>
                  <a:srgbClr val="318DCF"/>
                </a:solidFill>
                <a:effectLst>
                  <a:outerShdw blurRad="63500" dist="38100" dir="2700000" algn="tl">
                    <a:srgbClr val="1F5B83">
                      <a:alpha val="42745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0"/>
            <a:ext cx="8382000" cy="3280172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8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buClr>
                <a:schemeClr val="accent1"/>
              </a:buClr>
              <a:buSzPct val="80000"/>
              <a:buFont typeface="Courier New" panose="02070309020205020404" pitchFamily="49" charset="0"/>
              <a:buChar char="o"/>
              <a:defRPr sz="27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25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buClr>
                <a:schemeClr val="accent1"/>
              </a:buClr>
              <a:buSzPct val="70000"/>
              <a:buFont typeface="Wingdings" panose="05000000000000000000" pitchFamily="2" charset="2"/>
              <a:buChar char="q"/>
              <a:defRPr sz="22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81000" y="1085850"/>
            <a:ext cx="8458200" cy="0"/>
          </a:xfrm>
          <a:prstGeom prst="line">
            <a:avLst/>
          </a:prstGeom>
          <a:ln w="28575">
            <a:solidFill>
              <a:srgbClr val="318DCC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58000" y="4727448"/>
            <a:ext cx="2133600" cy="216694"/>
          </a:xfrm>
          <a:prstGeom prst="rect">
            <a:avLst/>
          </a:prstGeom>
        </p:spPr>
        <p:txBody>
          <a:bodyPr anchor="b" anchorCtr="0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F445594-FFE8-4E90-934C-EFF530110A3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659630"/>
            <a:ext cx="9144000" cy="502920"/>
          </a:xfrm>
        </p:spPr>
        <p:txBody>
          <a:bodyPr anchor="t"/>
          <a:lstStyle>
            <a:lvl1pPr>
              <a:lnSpc>
                <a:spcPts val="1000"/>
              </a:lnSpc>
              <a:defRPr/>
            </a:lvl1pPr>
          </a:lstStyle>
          <a:p>
            <a:r>
              <a:rPr lang="en-US" dirty="0"/>
              <a:t>Reaching across Arizona to provide comprehensive </a:t>
            </a:r>
            <a:br>
              <a:rPr lang="en-US" dirty="0"/>
            </a:br>
            <a:r>
              <a:rPr lang="en-US" dirty="0"/>
              <a:t>quality health care for those in need</a:t>
            </a:r>
          </a:p>
        </p:txBody>
      </p:sp>
      <p:pic>
        <p:nvPicPr>
          <p:cNvPr id="8" name="Picture 7"/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44" y="4595643"/>
            <a:ext cx="1372956" cy="372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064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with Titl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381000" y="1085850"/>
            <a:ext cx="8458200" cy="0"/>
          </a:xfrm>
          <a:prstGeom prst="line">
            <a:avLst/>
          </a:prstGeom>
          <a:ln w="28575">
            <a:solidFill>
              <a:srgbClr val="318DCC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274733"/>
            <a:ext cx="8305800" cy="914400"/>
          </a:xfrm>
          <a:prstGeom prst="rect">
            <a:avLst/>
          </a:prstGeom>
        </p:spPr>
        <p:txBody>
          <a:bodyPr anchor="b" anchorCtr="0"/>
          <a:lstStyle>
            <a:lvl1pPr algn="l">
              <a:defRPr lang="en-US" sz="3200" dirty="0">
                <a:solidFill>
                  <a:srgbClr val="318DCF"/>
                </a:solidFill>
                <a:effectLst>
                  <a:outerShdw blurRad="63500" dist="38100" dir="2700000" algn="tl">
                    <a:srgbClr val="1F5B83">
                      <a:alpha val="42745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Picture 6"/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44" y="4595643"/>
            <a:ext cx="1372956" cy="372252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58000" y="4727448"/>
            <a:ext cx="2133600" cy="216694"/>
          </a:xfrm>
          <a:prstGeom prst="rect">
            <a:avLst/>
          </a:prstGeom>
        </p:spPr>
        <p:txBody>
          <a:bodyPr anchor="b" anchorCtr="0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F445594-FFE8-4E90-934C-EFF530110A3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659630"/>
            <a:ext cx="9144000" cy="502920"/>
          </a:xfrm>
        </p:spPr>
        <p:txBody>
          <a:bodyPr anchor="t"/>
          <a:lstStyle>
            <a:lvl1pPr>
              <a:lnSpc>
                <a:spcPts val="1000"/>
              </a:lnSpc>
              <a:defRPr/>
            </a:lvl1pPr>
          </a:lstStyle>
          <a:p>
            <a:r>
              <a:rPr lang="en-US" dirty="0"/>
              <a:t>Reaching across Arizona to provide comprehensive </a:t>
            </a:r>
            <a:br>
              <a:rPr lang="en-US" dirty="0"/>
            </a:br>
            <a:r>
              <a:rPr lang="en-US" dirty="0"/>
              <a:t>quality health care for those in need</a:t>
            </a:r>
          </a:p>
        </p:txBody>
      </p:sp>
    </p:spTree>
    <p:extLst>
      <p:ext uri="{BB962C8B-B14F-4D97-AF65-F5344CB8AC3E}">
        <p14:creationId xmlns:p14="http://schemas.microsoft.com/office/powerpoint/2010/main" val="3604794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 with Title">
    <p:bg>
      <p:bgPr>
        <a:blipFill dpi="0" rotWithShape="1"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4647727"/>
            <a:ext cx="2133600" cy="216694"/>
          </a:xfrm>
          <a:prstGeom prst="rect">
            <a:avLst/>
          </a:prstGeom>
        </p:spPr>
        <p:txBody>
          <a:bodyPr anchor="b" anchorCtr="0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F445594-FFE8-4E90-934C-EFF530110A3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Rectangle 1"/>
          <p:cNvSpPr/>
          <p:nvPr userDrawn="1"/>
        </p:nvSpPr>
        <p:spPr>
          <a:xfrm>
            <a:off x="5105400" y="1543050"/>
            <a:ext cx="4038600" cy="3429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902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381000" y="1085850"/>
            <a:ext cx="8458200" cy="0"/>
          </a:xfrm>
          <a:prstGeom prst="line">
            <a:avLst/>
          </a:prstGeom>
          <a:ln w="28575">
            <a:solidFill>
              <a:srgbClr val="318DCC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/>
          <p:cNvSpPr>
            <a:spLocks noGrp="1"/>
          </p:cNvSpPr>
          <p:nvPr>
            <p:ph idx="11"/>
          </p:nvPr>
        </p:nvSpPr>
        <p:spPr>
          <a:xfrm>
            <a:off x="457200" y="1200150"/>
            <a:ext cx="4114800" cy="3280172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8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buClr>
                <a:schemeClr val="accent1"/>
              </a:buClr>
              <a:buSzPct val="80000"/>
              <a:buFont typeface="Courier New" panose="02070309020205020404" pitchFamily="49" charset="0"/>
              <a:buChar char="o"/>
              <a:defRPr sz="24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buClr>
                <a:schemeClr val="accent1"/>
              </a:buClr>
              <a:buSzPct val="70000"/>
              <a:buFont typeface="Wingdings" panose="05000000000000000000" pitchFamily="2" charset="2"/>
              <a:buChar char="q"/>
              <a:defRPr sz="18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4703618" y="1200150"/>
            <a:ext cx="4114800" cy="3280172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8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buClr>
                <a:schemeClr val="accent1"/>
              </a:buClr>
              <a:buSzPct val="80000"/>
              <a:buFont typeface="Courier New" panose="02070309020205020404" pitchFamily="49" charset="0"/>
              <a:buChar char="o"/>
              <a:defRPr sz="24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buClr>
                <a:schemeClr val="accent1"/>
              </a:buClr>
              <a:buSzPct val="70000"/>
              <a:buFont typeface="Wingdings" panose="05000000000000000000" pitchFamily="2" charset="2"/>
              <a:buChar char="q"/>
              <a:defRPr sz="18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274733"/>
            <a:ext cx="8306474" cy="914400"/>
          </a:xfrm>
          <a:prstGeom prst="rect">
            <a:avLst/>
          </a:prstGeom>
        </p:spPr>
        <p:txBody>
          <a:bodyPr anchor="b" anchorCtr="0"/>
          <a:lstStyle>
            <a:lvl1pPr algn="l">
              <a:defRPr lang="en-US" sz="3200" dirty="0">
                <a:solidFill>
                  <a:srgbClr val="318DCF"/>
                </a:solidFill>
                <a:effectLst>
                  <a:outerShdw blurRad="63500" dist="38100" dir="2700000" algn="tl">
                    <a:srgbClr val="1F5B83">
                      <a:alpha val="42745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6" name="Picture 15"/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44" y="4595643"/>
            <a:ext cx="1372956" cy="372252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58000" y="4727448"/>
            <a:ext cx="2133600" cy="216694"/>
          </a:xfrm>
          <a:prstGeom prst="rect">
            <a:avLst/>
          </a:prstGeom>
        </p:spPr>
        <p:txBody>
          <a:bodyPr anchor="b" anchorCtr="0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F445594-FFE8-4E90-934C-EFF530110A3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659630"/>
            <a:ext cx="9144000" cy="502920"/>
          </a:xfrm>
        </p:spPr>
        <p:txBody>
          <a:bodyPr anchor="t"/>
          <a:lstStyle>
            <a:lvl1pPr>
              <a:lnSpc>
                <a:spcPts val="1000"/>
              </a:lnSpc>
              <a:defRPr/>
            </a:lvl1pPr>
          </a:lstStyle>
          <a:p>
            <a:r>
              <a:rPr lang="en-US" dirty="0"/>
              <a:t>Reaching across Arizona to provide comprehensive </a:t>
            </a:r>
            <a:br>
              <a:rPr lang="en-US" dirty="0"/>
            </a:br>
            <a:r>
              <a:rPr lang="en-US" dirty="0"/>
              <a:t>quality health care for those in need</a:t>
            </a:r>
          </a:p>
        </p:txBody>
      </p:sp>
    </p:spTree>
    <p:extLst>
      <p:ext uri="{BB962C8B-B14F-4D97-AF65-F5344CB8AC3E}">
        <p14:creationId xmlns:p14="http://schemas.microsoft.com/office/powerpoint/2010/main" val="1412296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ft Graphic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381000" y="1085850"/>
            <a:ext cx="8458200" cy="0"/>
          </a:xfrm>
          <a:prstGeom prst="line">
            <a:avLst/>
          </a:prstGeom>
          <a:ln w="28575">
            <a:solidFill>
              <a:srgbClr val="318DCC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4703618" y="1200150"/>
            <a:ext cx="4114800" cy="3280172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8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buClr>
                <a:schemeClr val="accent1"/>
              </a:buClr>
              <a:buSzPct val="80000"/>
              <a:buFont typeface="Courier New" panose="02070309020205020404" pitchFamily="49" charset="0"/>
              <a:buChar char="o"/>
              <a:defRPr sz="24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buClr>
                <a:schemeClr val="accent1"/>
              </a:buClr>
              <a:buSzPct val="70000"/>
              <a:buFont typeface="Wingdings" panose="05000000000000000000" pitchFamily="2" charset="2"/>
              <a:buChar char="q"/>
              <a:defRPr sz="18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4" hasCustomPrompt="1"/>
          </p:nvPr>
        </p:nvSpPr>
        <p:spPr>
          <a:xfrm>
            <a:off x="381000" y="1371600"/>
            <a:ext cx="4210194" cy="291465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buClr>
                <a:srgbClr val="F2D10E"/>
              </a:buClr>
              <a:buSzPct val="80000"/>
              <a:buFont typeface="Courier New" panose="02070309020205020404" pitchFamily="49" charset="0"/>
              <a:buChar char="o"/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buClr>
                <a:srgbClr val="F2D10E"/>
              </a:buClr>
              <a:buFont typeface="Wingdings" panose="05000000000000000000" pitchFamily="2" charset="2"/>
              <a:buChar char="§"/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buClr>
                <a:srgbClr val="F2D10E"/>
              </a:buClr>
              <a:buSzPct val="70000"/>
              <a:buFont typeface="Wingdings" panose="05000000000000000000" pitchFamily="2" charset="2"/>
              <a:buChar char="q"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buClr>
                <a:srgbClr val="F2D10E"/>
              </a:buClr>
              <a:buFont typeface="Arial" panose="020B0604020202020204" pitchFamily="34" charset="0"/>
              <a:buChar char="•"/>
              <a:defRPr sz="140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 dirty="0"/>
              <a:t>Click to add graphic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457200" y="274733"/>
            <a:ext cx="8305800" cy="914400"/>
          </a:xfrm>
          <a:prstGeom prst="rect">
            <a:avLst/>
          </a:prstGeom>
        </p:spPr>
        <p:txBody>
          <a:bodyPr anchor="b" anchorCtr="0"/>
          <a:lstStyle>
            <a:lvl1pPr algn="l">
              <a:defRPr lang="en-US" sz="3200" dirty="0">
                <a:solidFill>
                  <a:srgbClr val="318DCF"/>
                </a:solidFill>
                <a:effectLst>
                  <a:outerShdw blurRad="63500" dist="38100" dir="2700000" algn="tl">
                    <a:srgbClr val="1F5B83">
                      <a:alpha val="42745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6" name="Picture 15"/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44" y="4595643"/>
            <a:ext cx="1372956" cy="372252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58000" y="4727448"/>
            <a:ext cx="2133600" cy="216694"/>
          </a:xfrm>
          <a:prstGeom prst="rect">
            <a:avLst/>
          </a:prstGeom>
        </p:spPr>
        <p:txBody>
          <a:bodyPr anchor="b" anchorCtr="0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F445594-FFE8-4E90-934C-EFF530110A3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659630"/>
            <a:ext cx="9144000" cy="502920"/>
          </a:xfrm>
        </p:spPr>
        <p:txBody>
          <a:bodyPr anchor="t"/>
          <a:lstStyle>
            <a:lvl1pPr>
              <a:lnSpc>
                <a:spcPts val="1000"/>
              </a:lnSpc>
              <a:defRPr/>
            </a:lvl1pPr>
          </a:lstStyle>
          <a:p>
            <a:r>
              <a:rPr lang="en-US" dirty="0"/>
              <a:t>Reaching across Arizona to provide comprehensive </a:t>
            </a:r>
            <a:br>
              <a:rPr lang="en-US" dirty="0"/>
            </a:br>
            <a:r>
              <a:rPr lang="en-US" dirty="0"/>
              <a:t>quality health care for those in need</a:t>
            </a:r>
          </a:p>
        </p:txBody>
      </p:sp>
    </p:spTree>
    <p:extLst>
      <p:ext uri="{BB962C8B-B14F-4D97-AF65-F5344CB8AC3E}">
        <p14:creationId xmlns:p14="http://schemas.microsoft.com/office/powerpoint/2010/main" val="2609489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ight Graphic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381000" y="1085850"/>
            <a:ext cx="8458200" cy="0"/>
          </a:xfrm>
          <a:prstGeom prst="line">
            <a:avLst/>
          </a:prstGeom>
          <a:ln w="28575">
            <a:solidFill>
              <a:srgbClr val="318DCC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/>
          <p:cNvSpPr>
            <a:spLocks noGrp="1"/>
          </p:cNvSpPr>
          <p:nvPr>
            <p:ph idx="11"/>
          </p:nvPr>
        </p:nvSpPr>
        <p:spPr>
          <a:xfrm>
            <a:off x="457200" y="1200150"/>
            <a:ext cx="4114800" cy="3280172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8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buClr>
                <a:schemeClr val="accent1"/>
              </a:buClr>
              <a:buSzPct val="80000"/>
              <a:buFont typeface="Courier New" panose="02070309020205020404" pitchFamily="49" charset="0"/>
              <a:buChar char="o"/>
              <a:defRPr sz="26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buClr>
                <a:schemeClr val="accent1"/>
              </a:buClr>
              <a:buSzPct val="70000"/>
              <a:buFont typeface="Wingdings" panose="05000000000000000000" pitchFamily="2" charset="2"/>
              <a:buChar char="q"/>
              <a:defRPr sz="18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4" hasCustomPrompt="1"/>
          </p:nvPr>
        </p:nvSpPr>
        <p:spPr>
          <a:xfrm>
            <a:off x="4610101" y="1371600"/>
            <a:ext cx="4210194" cy="291465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buClr>
                <a:srgbClr val="F2D10E"/>
              </a:buClr>
              <a:buSzPct val="80000"/>
              <a:buFont typeface="Courier New" panose="02070309020205020404" pitchFamily="49" charset="0"/>
              <a:buChar char="o"/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buClr>
                <a:srgbClr val="F2D10E"/>
              </a:buClr>
              <a:buFont typeface="Wingdings" panose="05000000000000000000" pitchFamily="2" charset="2"/>
              <a:buChar char="§"/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buClr>
                <a:srgbClr val="F2D10E"/>
              </a:buClr>
              <a:buSzPct val="70000"/>
              <a:buFont typeface="Wingdings" panose="05000000000000000000" pitchFamily="2" charset="2"/>
              <a:buChar char="q"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buClr>
                <a:srgbClr val="F2D10E"/>
              </a:buClr>
              <a:buFont typeface="Arial" panose="020B0604020202020204" pitchFamily="34" charset="0"/>
              <a:buChar char="•"/>
              <a:defRPr sz="140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 dirty="0"/>
              <a:t>Click to add graphic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457200" y="274733"/>
            <a:ext cx="8305800" cy="914400"/>
          </a:xfrm>
          <a:prstGeom prst="rect">
            <a:avLst/>
          </a:prstGeom>
        </p:spPr>
        <p:txBody>
          <a:bodyPr anchor="b" anchorCtr="0"/>
          <a:lstStyle>
            <a:lvl1pPr algn="l">
              <a:defRPr lang="en-US" sz="3200" dirty="0">
                <a:solidFill>
                  <a:srgbClr val="318DCF"/>
                </a:solidFill>
                <a:effectLst>
                  <a:outerShdw blurRad="63500" dist="38100" dir="2700000" algn="tl">
                    <a:srgbClr val="1F5B83">
                      <a:alpha val="42745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6" name="Picture 15"/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44" y="4595643"/>
            <a:ext cx="1372956" cy="372252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58000" y="4727448"/>
            <a:ext cx="2133600" cy="216694"/>
          </a:xfrm>
          <a:prstGeom prst="rect">
            <a:avLst/>
          </a:prstGeom>
        </p:spPr>
        <p:txBody>
          <a:bodyPr anchor="b" anchorCtr="0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F445594-FFE8-4E90-934C-EFF530110A3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659630"/>
            <a:ext cx="9144000" cy="502920"/>
          </a:xfrm>
        </p:spPr>
        <p:txBody>
          <a:bodyPr anchor="t"/>
          <a:lstStyle>
            <a:lvl1pPr>
              <a:lnSpc>
                <a:spcPts val="1000"/>
              </a:lnSpc>
              <a:defRPr/>
            </a:lvl1pPr>
          </a:lstStyle>
          <a:p>
            <a:r>
              <a:rPr lang="en-US" dirty="0"/>
              <a:t>Reaching across Arizona to provide comprehensive </a:t>
            </a:r>
            <a:br>
              <a:rPr lang="en-US" dirty="0"/>
            </a:br>
            <a:r>
              <a:rPr lang="en-US" dirty="0"/>
              <a:t>quality health care for those in need</a:t>
            </a:r>
          </a:p>
        </p:txBody>
      </p:sp>
    </p:spTree>
    <p:extLst>
      <p:ext uri="{BB962C8B-B14F-4D97-AF65-F5344CB8AC3E}">
        <p14:creationId xmlns:p14="http://schemas.microsoft.com/office/powerpoint/2010/main" val="1203045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e-Contras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381000" y="1085850"/>
            <a:ext cx="8458200" cy="0"/>
          </a:xfrm>
          <a:prstGeom prst="line">
            <a:avLst/>
          </a:prstGeom>
          <a:ln w="28575">
            <a:solidFill>
              <a:srgbClr val="318DCC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57300"/>
            <a:ext cx="3962400" cy="479822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spcBef>
                <a:spcPts val="300"/>
              </a:spcBef>
              <a:buNone/>
              <a:defRPr sz="2000" b="1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457201" y="1750868"/>
            <a:ext cx="3993573" cy="2857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8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buClr>
                <a:schemeClr val="accent1"/>
              </a:buClr>
              <a:buSzPct val="80000"/>
              <a:buFont typeface="Courier New" panose="02070309020205020404" pitchFamily="49" charset="0"/>
              <a:buChar char="o"/>
              <a:defRPr sz="20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18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buClr>
                <a:schemeClr val="accent1"/>
              </a:buClr>
              <a:buSzPct val="70000"/>
              <a:buFont typeface="Wingdings" panose="05000000000000000000" pitchFamily="2" charset="2"/>
              <a:buChar char="q"/>
              <a:defRPr sz="16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buClr>
                <a:schemeClr val="accent1"/>
              </a:buClr>
              <a:buFont typeface="Arial" panose="020B0604020202020204" pitchFamily="34" charset="0"/>
              <a:buChar char="•"/>
              <a:defRPr sz="14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Text Placeholder 2"/>
          <p:cNvSpPr>
            <a:spLocks noGrp="1"/>
          </p:cNvSpPr>
          <p:nvPr>
            <p:ph type="body" idx="13"/>
          </p:nvPr>
        </p:nvSpPr>
        <p:spPr>
          <a:xfrm>
            <a:off x="4572000" y="1257300"/>
            <a:ext cx="4040188" cy="479822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spcBef>
                <a:spcPts val="300"/>
              </a:spcBef>
              <a:buNone/>
              <a:defRPr sz="2000" b="1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14"/>
          </p:nvPr>
        </p:nvSpPr>
        <p:spPr>
          <a:xfrm>
            <a:off x="4587532" y="1750868"/>
            <a:ext cx="3993573" cy="2857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8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buClr>
                <a:schemeClr val="accent1"/>
              </a:buClr>
              <a:buSzPct val="80000"/>
              <a:buFont typeface="Courier New" panose="02070309020205020404" pitchFamily="49" charset="0"/>
              <a:buChar char="o"/>
              <a:defRPr sz="20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18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buClr>
                <a:schemeClr val="accent1"/>
              </a:buClr>
              <a:buSzPct val="70000"/>
              <a:buFont typeface="Wingdings" panose="05000000000000000000" pitchFamily="2" charset="2"/>
              <a:buChar char="q"/>
              <a:defRPr sz="16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buClr>
                <a:schemeClr val="accent1"/>
              </a:buClr>
              <a:buFont typeface="Arial" panose="020B0604020202020204" pitchFamily="34" charset="0"/>
              <a:buChar char="•"/>
              <a:defRPr sz="14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457200" y="274733"/>
            <a:ext cx="8314566" cy="914400"/>
          </a:xfrm>
          <a:prstGeom prst="rect">
            <a:avLst/>
          </a:prstGeom>
        </p:spPr>
        <p:txBody>
          <a:bodyPr anchor="b" anchorCtr="0"/>
          <a:lstStyle>
            <a:lvl1pPr algn="l">
              <a:defRPr lang="en-US" sz="3200" dirty="0">
                <a:solidFill>
                  <a:srgbClr val="318DCF"/>
                </a:solidFill>
                <a:effectLst>
                  <a:outerShdw blurRad="63500" dist="38100" dir="2700000" algn="tl">
                    <a:srgbClr val="1F5B83">
                      <a:alpha val="42745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8" name="Picture 17"/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44" y="4595643"/>
            <a:ext cx="1372956" cy="372252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58000" y="4727448"/>
            <a:ext cx="2133600" cy="216694"/>
          </a:xfrm>
          <a:prstGeom prst="rect">
            <a:avLst/>
          </a:prstGeom>
        </p:spPr>
        <p:txBody>
          <a:bodyPr anchor="b" anchorCtr="0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F445594-FFE8-4E90-934C-EFF530110A3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659630"/>
            <a:ext cx="9144000" cy="502920"/>
          </a:xfrm>
        </p:spPr>
        <p:txBody>
          <a:bodyPr anchor="t"/>
          <a:lstStyle>
            <a:lvl1pPr>
              <a:lnSpc>
                <a:spcPts val="1000"/>
              </a:lnSpc>
              <a:defRPr/>
            </a:lvl1pPr>
          </a:lstStyle>
          <a:p>
            <a:r>
              <a:rPr lang="en-US" dirty="0"/>
              <a:t>Reaching across Arizona to provide comprehensive </a:t>
            </a:r>
            <a:br>
              <a:rPr lang="en-US" dirty="0"/>
            </a:br>
            <a:r>
              <a:rPr lang="en-US" dirty="0"/>
              <a:t>quality health care for those in need</a:t>
            </a:r>
          </a:p>
        </p:txBody>
      </p:sp>
    </p:spTree>
    <p:extLst>
      <p:ext uri="{BB962C8B-B14F-4D97-AF65-F5344CB8AC3E}">
        <p14:creationId xmlns:p14="http://schemas.microsoft.com/office/powerpoint/2010/main" val="1303655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58000" y="4727384"/>
            <a:ext cx="2133600" cy="216694"/>
          </a:xfrm>
          <a:prstGeom prst="rect">
            <a:avLst/>
          </a:prstGeom>
        </p:spPr>
        <p:txBody>
          <a:bodyPr anchor="b" anchorCtr="0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F445594-FFE8-4E90-934C-EFF530110A3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638515"/>
            <a:ext cx="9144000" cy="502920"/>
          </a:xfrm>
          <a:prstGeom prst="rect">
            <a:avLst/>
          </a:prstGeom>
        </p:spPr>
        <p:txBody>
          <a:bodyPr anchor="t" anchorCtr="0"/>
          <a:lstStyle>
            <a:lvl1pPr marL="0" algn="ctr" defTabSz="914400" rtl="0" eaLnBrk="1" latinLnBrk="0" hangingPunct="1">
              <a:lnSpc>
                <a:spcPts val="1000"/>
              </a:lnSpc>
              <a:defRPr lang="en-US" sz="900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/>
              <a:t>Reaching across Arizona to provide comprehensive </a:t>
            </a:r>
            <a:br>
              <a:rPr lang="en-US" dirty="0"/>
            </a:br>
            <a:r>
              <a:rPr lang="en-US" dirty="0"/>
              <a:t>quality health care for those in need</a:t>
            </a:r>
          </a:p>
        </p:txBody>
      </p:sp>
    </p:spTree>
    <p:extLst>
      <p:ext uri="{BB962C8B-B14F-4D97-AF65-F5344CB8AC3E}">
        <p14:creationId xmlns:p14="http://schemas.microsoft.com/office/powerpoint/2010/main" val="1972775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  <p:sldLayoutId id="2147483714" r:id="rId18"/>
    <p:sldLayoutId id="2147483715" r:id="rId19"/>
    <p:sldLayoutId id="2147483716" r:id="rId20"/>
    <p:sldLayoutId id="2147483717" r:id="rId21"/>
    <p:sldLayoutId id="2147483718" r:id="rId22"/>
    <p:sldLayoutId id="2147483719" r:id="rId23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056" y="1885950"/>
            <a:ext cx="6705600" cy="1802960"/>
          </a:xfrm>
        </p:spPr>
        <p:txBody>
          <a:bodyPr/>
          <a:lstStyle/>
          <a:p>
            <a:r>
              <a:rPr lang="en-US" altLang="en-US" dirty="0">
                <a:solidFill>
                  <a:schemeClr val="accent1"/>
                </a:solidFill>
              </a:rPr>
              <a:t>AHCCCS Pharmacy and Therapeutics Committee</a:t>
            </a:r>
            <a:br>
              <a:rPr lang="en-US" altLang="en-US" dirty="0">
                <a:solidFill>
                  <a:schemeClr val="accent1"/>
                </a:solidFill>
              </a:rPr>
            </a:br>
            <a:r>
              <a:rPr lang="en-US" altLang="en-US" dirty="0">
                <a:solidFill>
                  <a:schemeClr val="accent1"/>
                </a:solidFill>
              </a:rPr>
              <a:t>Recommendations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429000"/>
            <a:ext cx="4724400" cy="1257300"/>
          </a:xfrm>
        </p:spPr>
        <p:txBody>
          <a:bodyPr/>
          <a:lstStyle/>
          <a:p>
            <a:endParaRPr lang="en-US" altLang="en-US" dirty="0">
              <a:solidFill>
                <a:schemeClr val="tx1">
                  <a:lumMod val="50000"/>
                </a:schemeClr>
              </a:solidFill>
            </a:endParaRPr>
          </a:p>
          <a:p>
            <a:r>
              <a:rPr lang="en-US" altLang="en-US" dirty="0">
                <a:solidFill>
                  <a:schemeClr val="tx1">
                    <a:lumMod val="50000"/>
                  </a:schemeClr>
                </a:solidFill>
              </a:rPr>
              <a:t>16 October 2019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0986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F445594-FFE8-4E90-934C-EFF530110A38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1"/>
          </p:nvPr>
        </p:nvSpPr>
        <p:spPr>
          <a:xfrm>
            <a:off x="304800" y="1123950"/>
            <a:ext cx="4343400" cy="3280172"/>
          </a:xfrm>
        </p:spPr>
        <p:txBody>
          <a:bodyPr/>
          <a:lstStyle/>
          <a:p>
            <a:pPr>
              <a:buNone/>
            </a:pPr>
            <a:r>
              <a:rPr lang="en-US" altLang="en-US" sz="2400" b="1" i="1" dirty="0">
                <a:solidFill>
                  <a:schemeClr val="tx1">
                    <a:lumMod val="50000"/>
                  </a:schemeClr>
                </a:solidFill>
              </a:rPr>
              <a:t>PDL Recommendations (preferred products):</a:t>
            </a:r>
          </a:p>
          <a:p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ATENOLOL (ORAL)*</a:t>
            </a:r>
          </a:p>
          <a:p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ATENOLOL / CHLORTHALIDONE (ORAL)*</a:t>
            </a:r>
          </a:p>
          <a:p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BISOPROLOL HCTZ (ORAL)</a:t>
            </a:r>
          </a:p>
          <a:p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BISOPROLOL (ORAL)</a:t>
            </a:r>
          </a:p>
          <a:p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CARVEDILOL (ORAL)*</a:t>
            </a:r>
          </a:p>
          <a:p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LABETALOL (ORAL)*</a:t>
            </a:r>
          </a:p>
          <a:p>
            <a:pPr lvl="1">
              <a:buNone/>
            </a:pPr>
            <a:endParaRPr lang="en-US" sz="12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2B75875-AE38-4745-BD22-8F5155EC1F90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495800" y="1047750"/>
            <a:ext cx="4648200" cy="3432573"/>
          </a:xfrm>
        </p:spPr>
        <p:txBody>
          <a:bodyPr/>
          <a:lstStyle/>
          <a:p>
            <a:r>
              <a:rPr lang="en-US" sz="1600" dirty="0">
                <a:solidFill>
                  <a:srgbClr val="000000"/>
                </a:solidFill>
              </a:rPr>
              <a:t>METOPROLOL / HCTZ (ORAL)</a:t>
            </a:r>
          </a:p>
          <a:p>
            <a:r>
              <a:rPr lang="en-US" sz="1600" dirty="0">
                <a:solidFill>
                  <a:srgbClr val="000000"/>
                </a:solidFill>
              </a:rPr>
              <a:t>METOPROLOL (ORAL)*</a:t>
            </a:r>
          </a:p>
          <a:p>
            <a:r>
              <a:rPr lang="en-US" sz="1600" dirty="0">
                <a:solidFill>
                  <a:srgbClr val="000000"/>
                </a:solidFill>
              </a:rPr>
              <a:t>METOPROLOL XL (ORAL)*</a:t>
            </a:r>
          </a:p>
          <a:p>
            <a:r>
              <a:rPr lang="en-US" sz="1600" dirty="0">
                <a:solidFill>
                  <a:srgbClr val="FF0000"/>
                </a:solidFill>
              </a:rPr>
              <a:t>NADOLOL / BENDROFLUMETHIAZIDE (ORAL)</a:t>
            </a:r>
          </a:p>
          <a:p>
            <a:r>
              <a:rPr lang="en-US" sz="1600" dirty="0">
                <a:solidFill>
                  <a:srgbClr val="FF0000"/>
                </a:solidFill>
              </a:rPr>
              <a:t>NADOLOL (ORAL)* </a:t>
            </a:r>
          </a:p>
          <a:p>
            <a:r>
              <a:rPr lang="en-US" sz="1600" dirty="0">
                <a:solidFill>
                  <a:srgbClr val="000000"/>
                </a:solidFill>
              </a:rPr>
              <a:t>PROPRANOLOL ER (ORAL)*</a:t>
            </a:r>
          </a:p>
          <a:p>
            <a:r>
              <a:rPr lang="en-US" sz="1600" dirty="0">
                <a:solidFill>
                  <a:srgbClr val="000000"/>
                </a:solidFill>
              </a:rPr>
              <a:t>PROPRANOLOL / HCTZ (ORAL)</a:t>
            </a:r>
          </a:p>
          <a:p>
            <a:r>
              <a:rPr lang="en-US" sz="1600" dirty="0">
                <a:solidFill>
                  <a:srgbClr val="000000"/>
                </a:solidFill>
              </a:rPr>
              <a:t>PROPRANOLOL SOLUTION (ORAL)*</a:t>
            </a:r>
          </a:p>
          <a:p>
            <a:r>
              <a:rPr lang="en-US" sz="1600" dirty="0">
                <a:solidFill>
                  <a:srgbClr val="000000"/>
                </a:solidFill>
              </a:rPr>
              <a:t>PROPRANOLOL TABLET (ORAL)*</a:t>
            </a:r>
          </a:p>
          <a:p>
            <a:r>
              <a:rPr lang="en-US" sz="1600" dirty="0">
                <a:solidFill>
                  <a:srgbClr val="000000"/>
                </a:solidFill>
              </a:rPr>
              <a:t>SOTALOL (ORAL)*</a:t>
            </a:r>
          </a:p>
          <a:p>
            <a:pPr marL="0" indent="0">
              <a:buNone/>
            </a:pPr>
            <a:r>
              <a:rPr lang="en-US" sz="1600" b="1" dirty="0">
                <a:solidFill>
                  <a:schemeClr val="tx1"/>
                </a:solidFill>
              </a:rPr>
              <a:t>GRANDPARENTING - YES</a:t>
            </a:r>
          </a:p>
          <a:p>
            <a:pPr marL="0" indent="0">
              <a:buNone/>
            </a:pP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Beta Blockers</a:t>
            </a:r>
          </a:p>
        </p:txBody>
      </p:sp>
      <p:sp>
        <p:nvSpPr>
          <p:cNvPr id="6" name="Content Placeholder 4"/>
          <p:cNvSpPr txBox="1">
            <a:spLocks/>
          </p:cNvSpPr>
          <p:nvPr/>
        </p:nvSpPr>
        <p:spPr>
          <a:xfrm>
            <a:off x="4267200" y="1200150"/>
            <a:ext cx="4648200" cy="348615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3200" kern="12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Courier New" panose="02070309020205020404" pitchFamily="49" charset="0"/>
              <a:buChar char="o"/>
              <a:defRPr sz="2800" kern="12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q"/>
              <a:defRPr sz="2000" kern="12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000" kern="12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dirty="0">
              <a:solidFill>
                <a:schemeClr val="tx1">
                  <a:lumMod val="50000"/>
                </a:schemeClr>
              </a:solidFill>
            </a:endParaRPr>
          </a:p>
          <a:p>
            <a:endParaRPr lang="en-US" sz="2000" dirty="0">
              <a:solidFill>
                <a:schemeClr val="tx1">
                  <a:lumMod val="50000"/>
                </a:schemeClr>
              </a:solidFill>
            </a:endParaRPr>
          </a:p>
          <a:p>
            <a:endParaRPr lang="en-US" sz="2000" dirty="0">
              <a:solidFill>
                <a:schemeClr val="tx1">
                  <a:lumMod val="50000"/>
                </a:schemeClr>
              </a:solidFill>
            </a:endParaRPr>
          </a:p>
          <a:p>
            <a:endParaRPr lang="en-US" sz="2000" dirty="0">
              <a:solidFill>
                <a:schemeClr val="tx1">
                  <a:lumMod val="50000"/>
                </a:schemeClr>
              </a:solidFill>
            </a:endParaRPr>
          </a:p>
          <a:p>
            <a:pPr lvl="1">
              <a:buFont typeface="Courier New" panose="02070309020205020404" pitchFamily="49" charset="0"/>
              <a:buNone/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2025853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9072" y="1028700"/>
            <a:ext cx="5723128" cy="2228850"/>
          </a:xfrm>
        </p:spPr>
        <p:txBody>
          <a:bodyPr/>
          <a:lstStyle/>
          <a:p>
            <a:r>
              <a:rPr lang="en-US" dirty="0"/>
              <a:t>P&amp;T Public Class Vote: </a:t>
            </a:r>
            <a:r>
              <a:rPr lang="en-US" i="1" dirty="0"/>
              <a:t>BPH Treatments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F445594-FFE8-4E90-934C-EFF530110A38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Reaching across Arizona to provide comprehensive </a:t>
            </a:r>
            <a:br>
              <a:rPr lang="en-US" dirty="0"/>
            </a:br>
            <a:r>
              <a:rPr lang="en-US" dirty="0"/>
              <a:t>quality health care for those in need</a:t>
            </a:r>
          </a:p>
        </p:txBody>
      </p:sp>
    </p:spTree>
    <p:extLst>
      <p:ext uri="{BB962C8B-B14F-4D97-AF65-F5344CB8AC3E}">
        <p14:creationId xmlns:p14="http://schemas.microsoft.com/office/powerpoint/2010/main" val="23312705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BPH Treatments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123950"/>
            <a:ext cx="8610600" cy="3200400"/>
          </a:xfrm>
        </p:spPr>
        <p:txBody>
          <a:bodyPr/>
          <a:lstStyle/>
          <a:p>
            <a:pPr>
              <a:buNone/>
            </a:pPr>
            <a:r>
              <a:rPr lang="en-US" altLang="en-US" sz="2400" b="1" i="1" dirty="0">
                <a:solidFill>
                  <a:schemeClr val="tx1">
                    <a:lumMod val="50000"/>
                  </a:schemeClr>
                </a:solidFill>
              </a:rPr>
              <a:t>PDL Recommendations (preferred products):</a:t>
            </a:r>
          </a:p>
          <a:p>
            <a:r>
              <a:rPr lang="en-US" sz="2100" dirty="0">
                <a:solidFill>
                  <a:srgbClr val="000000"/>
                </a:solidFill>
              </a:rPr>
              <a:t>ALFUZOSIN (ORAL)</a:t>
            </a:r>
          </a:p>
          <a:p>
            <a:r>
              <a:rPr lang="en-US" sz="2100" dirty="0">
                <a:solidFill>
                  <a:srgbClr val="000000"/>
                </a:solidFill>
              </a:rPr>
              <a:t>DOXAZOSIN (ORAL)*</a:t>
            </a:r>
          </a:p>
          <a:p>
            <a:r>
              <a:rPr lang="en-US" sz="2100" dirty="0">
                <a:solidFill>
                  <a:srgbClr val="000000"/>
                </a:solidFill>
              </a:rPr>
              <a:t>DUTASTERIDE (ORAL)</a:t>
            </a:r>
          </a:p>
          <a:p>
            <a:r>
              <a:rPr lang="en-US" sz="2100" dirty="0">
                <a:solidFill>
                  <a:srgbClr val="000000"/>
                </a:solidFill>
              </a:rPr>
              <a:t>FINASTERIDE (ORAL)*</a:t>
            </a:r>
          </a:p>
          <a:p>
            <a:r>
              <a:rPr lang="en-US" sz="2100" dirty="0">
                <a:solidFill>
                  <a:srgbClr val="000000"/>
                </a:solidFill>
              </a:rPr>
              <a:t>TAMSULOSIN (ORAL)*</a:t>
            </a:r>
          </a:p>
          <a:p>
            <a:r>
              <a:rPr lang="en-US" sz="2100" dirty="0">
                <a:solidFill>
                  <a:srgbClr val="000000"/>
                </a:solidFill>
              </a:rPr>
              <a:t>TERAZOSIN (ORAL)*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F445594-FFE8-4E90-934C-EFF530110A38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Reaching across Arizona to provide comprehensive </a:t>
            </a:r>
            <a:br>
              <a:rPr lang="en-US" dirty="0"/>
            </a:br>
            <a:r>
              <a:rPr lang="en-US" dirty="0"/>
              <a:t>quality health care for those in need</a:t>
            </a:r>
          </a:p>
        </p:txBody>
      </p:sp>
    </p:spTree>
    <p:extLst>
      <p:ext uri="{BB962C8B-B14F-4D97-AF65-F5344CB8AC3E}">
        <p14:creationId xmlns:p14="http://schemas.microsoft.com/office/powerpoint/2010/main" val="26575464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028700"/>
            <a:ext cx="6553200" cy="2114550"/>
          </a:xfrm>
        </p:spPr>
        <p:txBody>
          <a:bodyPr/>
          <a:lstStyle/>
          <a:p>
            <a:r>
              <a:rPr lang="en-US" dirty="0"/>
              <a:t>P&amp;T Public Class Vote: </a:t>
            </a:r>
            <a:r>
              <a:rPr lang="en-US" i="1" dirty="0"/>
              <a:t>Calcium Channel Blockers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F445594-FFE8-4E90-934C-EFF530110A38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Reaching across Arizona to provide comprehensive </a:t>
            </a:r>
            <a:br>
              <a:rPr lang="en-US" dirty="0"/>
            </a:br>
            <a:r>
              <a:rPr lang="en-US" dirty="0"/>
              <a:t>quality health care for those in need</a:t>
            </a:r>
          </a:p>
        </p:txBody>
      </p:sp>
    </p:spTree>
    <p:extLst>
      <p:ext uri="{BB962C8B-B14F-4D97-AF65-F5344CB8AC3E}">
        <p14:creationId xmlns:p14="http://schemas.microsoft.com/office/powerpoint/2010/main" val="24853744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F445594-FFE8-4E90-934C-EFF530110A38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pPr>
              <a:buNone/>
            </a:pPr>
            <a:r>
              <a:rPr lang="en-US" altLang="en-US" sz="2400" b="1" i="1" dirty="0">
                <a:solidFill>
                  <a:schemeClr val="tx1">
                    <a:lumMod val="50000"/>
                  </a:schemeClr>
                </a:solidFill>
              </a:rPr>
              <a:t>PDL Recommendations (preferred products):</a:t>
            </a:r>
            <a:endParaRPr lang="en-US" sz="2000" dirty="0">
              <a:solidFill>
                <a:srgbClr val="000000"/>
              </a:solidFill>
            </a:endParaRPr>
          </a:p>
          <a:p>
            <a:r>
              <a:rPr lang="en-US" sz="2000" dirty="0">
                <a:solidFill>
                  <a:srgbClr val="000000"/>
                </a:solidFill>
              </a:rPr>
              <a:t>AMLODIPINE (ORAL)*</a:t>
            </a:r>
          </a:p>
          <a:p>
            <a:r>
              <a:rPr lang="en-US" sz="2000" dirty="0">
                <a:solidFill>
                  <a:srgbClr val="000000"/>
                </a:solidFill>
              </a:rPr>
              <a:t>DILTIAZEM CAPSULE ER (ORAL)*</a:t>
            </a:r>
          </a:p>
          <a:p>
            <a:r>
              <a:rPr lang="en-US" sz="2000" dirty="0">
                <a:solidFill>
                  <a:srgbClr val="000000"/>
                </a:solidFill>
              </a:rPr>
              <a:t>DILTIAZEM TABLET (ORAL)*</a:t>
            </a:r>
          </a:p>
          <a:p>
            <a:r>
              <a:rPr lang="en-US" sz="2000" dirty="0">
                <a:solidFill>
                  <a:srgbClr val="000000"/>
                </a:solidFill>
              </a:rPr>
              <a:t>FELODIPINE ER (ORAL)*</a:t>
            </a:r>
          </a:p>
          <a:p>
            <a:r>
              <a:rPr lang="en-US" sz="2000" dirty="0">
                <a:solidFill>
                  <a:srgbClr val="FF0000"/>
                </a:solidFill>
              </a:rPr>
              <a:t>KATERZIA (ORAL)</a:t>
            </a:r>
          </a:p>
          <a:p>
            <a:endParaRPr lang="en-US" sz="2000" dirty="0">
              <a:solidFill>
                <a:schemeClr val="tx1">
                  <a:lumMod val="50000"/>
                </a:schemeClr>
              </a:solidFill>
            </a:endParaRPr>
          </a:p>
          <a:p>
            <a:pPr lvl="1">
              <a:buNone/>
            </a:pPr>
            <a:endParaRPr lang="en-US" sz="12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8FFB0D-D445-4AC0-B1D2-6841CFE15C76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r>
              <a:rPr lang="en-US" sz="2000" dirty="0">
                <a:solidFill>
                  <a:srgbClr val="000000"/>
                </a:solidFill>
              </a:rPr>
              <a:t>NIFEDIPINE IR (ORAL)*</a:t>
            </a:r>
          </a:p>
          <a:p>
            <a:r>
              <a:rPr lang="en-US" sz="2000" dirty="0">
                <a:solidFill>
                  <a:srgbClr val="000000"/>
                </a:solidFill>
              </a:rPr>
              <a:t>NIFEDIPINE ER (ORAL)*</a:t>
            </a:r>
          </a:p>
          <a:p>
            <a:r>
              <a:rPr lang="en-US" sz="2000" dirty="0">
                <a:solidFill>
                  <a:srgbClr val="000000"/>
                </a:solidFill>
              </a:rPr>
              <a:t>VERAPAMIL CAPSULE ER (ORAL)*</a:t>
            </a:r>
          </a:p>
          <a:p>
            <a:r>
              <a:rPr lang="en-US" sz="2000" dirty="0">
                <a:solidFill>
                  <a:srgbClr val="000000"/>
                </a:solidFill>
              </a:rPr>
              <a:t>VERAPAMIL TABLET ER (ORAL)*</a:t>
            </a:r>
          </a:p>
          <a:p>
            <a:r>
              <a:rPr lang="en-US" sz="2000" dirty="0">
                <a:solidFill>
                  <a:srgbClr val="000000"/>
                </a:solidFill>
              </a:rPr>
              <a:t>VERAPAMIL ER PM (ORAL)*</a:t>
            </a:r>
          </a:p>
          <a:p>
            <a:r>
              <a:rPr lang="en-US" sz="2000" dirty="0">
                <a:solidFill>
                  <a:srgbClr val="000000"/>
                </a:solidFill>
              </a:rPr>
              <a:t>VERAPAMIL TABLET (ORAL)*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Calcium Channel Blockers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Reaching across Arizona to provide comprehensive </a:t>
            </a:r>
            <a:br>
              <a:rPr lang="en-US" dirty="0"/>
            </a:br>
            <a:r>
              <a:rPr lang="en-US" dirty="0"/>
              <a:t>quality health care for those in need</a:t>
            </a:r>
          </a:p>
        </p:txBody>
      </p:sp>
    </p:spTree>
    <p:extLst>
      <p:ext uri="{BB962C8B-B14F-4D97-AF65-F5344CB8AC3E}">
        <p14:creationId xmlns:p14="http://schemas.microsoft.com/office/powerpoint/2010/main" val="2302607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9072" y="1028700"/>
            <a:ext cx="6027928" cy="2171700"/>
          </a:xfrm>
        </p:spPr>
        <p:txBody>
          <a:bodyPr/>
          <a:lstStyle/>
          <a:p>
            <a:r>
              <a:rPr lang="en-US" dirty="0"/>
              <a:t>P&amp;T Public Class Vote:</a:t>
            </a:r>
            <a:br>
              <a:rPr lang="en-US" dirty="0"/>
            </a:br>
            <a:r>
              <a:rPr lang="en-US" i="1" dirty="0"/>
              <a:t>Leukotriene Modifiers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F445594-FFE8-4E90-934C-EFF530110A38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Reaching across Arizona to provide comprehensive </a:t>
            </a:r>
            <a:br>
              <a:rPr lang="en-US" dirty="0"/>
            </a:br>
            <a:r>
              <a:rPr lang="en-US" dirty="0"/>
              <a:t>quality health care for those in need</a:t>
            </a:r>
          </a:p>
        </p:txBody>
      </p:sp>
    </p:spTree>
    <p:extLst>
      <p:ext uri="{BB962C8B-B14F-4D97-AF65-F5344CB8AC3E}">
        <p14:creationId xmlns:p14="http://schemas.microsoft.com/office/powerpoint/2010/main" val="20199840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Leukotriene Modifiers</a:t>
            </a:r>
            <a:endParaRPr lang="en-US" alt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123950"/>
            <a:ext cx="8458200" cy="3207071"/>
          </a:xfrm>
        </p:spPr>
        <p:txBody>
          <a:bodyPr/>
          <a:lstStyle/>
          <a:p>
            <a:pPr>
              <a:buNone/>
            </a:pPr>
            <a:r>
              <a:rPr lang="en-US" altLang="en-US" sz="2600" b="1" i="1" dirty="0">
                <a:solidFill>
                  <a:schemeClr val="tx1">
                    <a:lumMod val="50000"/>
                  </a:schemeClr>
                </a:solidFill>
              </a:rPr>
              <a:t>PDL Recommendations (preferred products):</a:t>
            </a:r>
          </a:p>
          <a:p>
            <a:r>
              <a:rPr lang="en-US" sz="2400" dirty="0">
                <a:solidFill>
                  <a:srgbClr val="000000"/>
                </a:solidFill>
              </a:rPr>
              <a:t>MONTELUKAST TABLET (ORAL)</a:t>
            </a:r>
          </a:p>
          <a:p>
            <a:r>
              <a:rPr lang="en-US" sz="2400" dirty="0">
                <a:solidFill>
                  <a:srgbClr val="000000"/>
                </a:solidFill>
              </a:rPr>
              <a:t>MONTELUKAST CHEWABLE TABLET (ORAL)</a:t>
            </a:r>
          </a:p>
          <a:p>
            <a:r>
              <a:rPr lang="en-US" sz="2400" dirty="0">
                <a:solidFill>
                  <a:schemeClr val="tx1"/>
                </a:solidFill>
              </a:rPr>
              <a:t>MONTELUKAST GRANULES (ORAL)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No PA required for children less than 4 years old </a:t>
            </a:r>
          </a:p>
          <a:p>
            <a:pPr lvl="1">
              <a:buNone/>
            </a:pPr>
            <a:endParaRPr lang="en-US" sz="2000" dirty="0">
              <a:solidFill>
                <a:schemeClr val="tx1">
                  <a:lumMod val="50000"/>
                </a:schemeClr>
              </a:solidFill>
            </a:endParaRPr>
          </a:p>
          <a:p>
            <a:endParaRPr lang="en-US" sz="2000" dirty="0"/>
          </a:p>
          <a:p>
            <a:endParaRPr lang="en-US" sz="2000" i="1" dirty="0"/>
          </a:p>
          <a:p>
            <a:pPr>
              <a:buNone/>
            </a:pPr>
            <a:endParaRPr lang="en-US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F445594-FFE8-4E90-934C-EFF530110A38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Reaching across Arizona to provide comprehensive </a:t>
            </a:r>
            <a:br>
              <a:rPr lang="en-US" dirty="0"/>
            </a:br>
            <a:r>
              <a:rPr lang="en-US" dirty="0"/>
              <a:t>quality health care for those in need</a:t>
            </a:r>
          </a:p>
        </p:txBody>
      </p:sp>
      <p:sp>
        <p:nvSpPr>
          <p:cNvPr id="6" name="Content Placeholder 4"/>
          <p:cNvSpPr txBox="1">
            <a:spLocks/>
          </p:cNvSpPr>
          <p:nvPr/>
        </p:nvSpPr>
        <p:spPr>
          <a:xfrm>
            <a:off x="3733800" y="1371601"/>
            <a:ext cx="7010400" cy="3394472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0" i="1" u="none" strike="noStrike" kern="1200" cap="none" spc="0" normalizeH="0" baseline="0" noProof="0" dirty="0">
              <a:ln>
                <a:noFill/>
              </a:ln>
              <a:solidFill>
                <a:srgbClr val="717171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717171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20093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9072" y="1028700"/>
            <a:ext cx="5723128" cy="2171700"/>
          </a:xfrm>
        </p:spPr>
        <p:txBody>
          <a:bodyPr/>
          <a:lstStyle/>
          <a:p>
            <a:r>
              <a:rPr lang="en-US" dirty="0"/>
              <a:t>P&amp;T Public Class Vote: </a:t>
            </a:r>
            <a:r>
              <a:rPr lang="en-US" i="1" dirty="0"/>
              <a:t>Phosphate Binders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F445594-FFE8-4E90-934C-EFF530110A38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Reaching across Arizona to provide comprehensive </a:t>
            </a:r>
            <a:br>
              <a:rPr lang="en-US" dirty="0"/>
            </a:br>
            <a:r>
              <a:rPr lang="en-US" dirty="0"/>
              <a:t>quality health care for those in need</a:t>
            </a:r>
          </a:p>
        </p:txBody>
      </p:sp>
    </p:spTree>
    <p:extLst>
      <p:ext uri="{BB962C8B-B14F-4D97-AF65-F5344CB8AC3E}">
        <p14:creationId xmlns:p14="http://schemas.microsoft.com/office/powerpoint/2010/main" val="40173453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Phosphate Binders</a:t>
            </a:r>
            <a:endParaRPr lang="en-US" alt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123950"/>
            <a:ext cx="8458200" cy="3276127"/>
          </a:xfrm>
        </p:spPr>
        <p:txBody>
          <a:bodyPr/>
          <a:lstStyle/>
          <a:p>
            <a:pPr>
              <a:buNone/>
            </a:pPr>
            <a:r>
              <a:rPr lang="en-US" altLang="en-US" sz="2400" b="1" i="1" dirty="0">
                <a:solidFill>
                  <a:schemeClr val="tx1">
                    <a:lumMod val="50000"/>
                  </a:schemeClr>
                </a:solidFill>
              </a:rPr>
              <a:t>PDL Recommendations (preferred products):</a:t>
            </a:r>
          </a:p>
          <a:p>
            <a:r>
              <a:rPr lang="en-US" sz="2000" dirty="0">
                <a:solidFill>
                  <a:srgbClr val="000000"/>
                </a:solidFill>
              </a:rPr>
              <a:t>CALCIUM ACETATE CAPSULE (ORAL)</a:t>
            </a:r>
          </a:p>
          <a:p>
            <a:r>
              <a:rPr lang="en-US" sz="2000" dirty="0">
                <a:solidFill>
                  <a:srgbClr val="000000"/>
                </a:solidFill>
              </a:rPr>
              <a:t>CALCIUM ACETATE TABLET (ORAL)</a:t>
            </a:r>
          </a:p>
          <a:p>
            <a:r>
              <a:rPr lang="en-US" sz="2000" dirty="0">
                <a:solidFill>
                  <a:srgbClr val="FF0000"/>
                </a:solidFill>
              </a:rPr>
              <a:t>RENAGEL (ORAL)</a:t>
            </a:r>
          </a:p>
          <a:p>
            <a:r>
              <a:rPr lang="en-US" sz="2000" dirty="0">
                <a:solidFill>
                  <a:srgbClr val="FF0000"/>
                </a:solidFill>
              </a:rPr>
              <a:t>RENVELA TABLET (ORAL)</a:t>
            </a:r>
          </a:p>
          <a:p>
            <a:r>
              <a:rPr lang="en-US" sz="2000" dirty="0">
                <a:solidFill>
                  <a:srgbClr val="1E09B7"/>
                </a:solidFill>
              </a:rPr>
              <a:t>SEVELAMER CARBONATE TABLET (AG) (ORAL)</a:t>
            </a:r>
          </a:p>
          <a:p>
            <a:r>
              <a:rPr lang="en-US" sz="2000" dirty="0">
                <a:solidFill>
                  <a:srgbClr val="1E09B7"/>
                </a:solidFill>
              </a:rPr>
              <a:t>SEVELAMER CARBONATE TABLET (ORAL)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0C0C0C"/>
                </a:solidFill>
              </a:rPr>
              <a:t>GRANDPARENTING - NO</a:t>
            </a:r>
            <a:endParaRPr lang="en-US" sz="1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F445594-FFE8-4E90-934C-EFF530110A38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Reaching across Arizona to provide comprehensive </a:t>
            </a:r>
            <a:br>
              <a:rPr lang="en-US" dirty="0"/>
            </a:br>
            <a:r>
              <a:rPr lang="en-US" dirty="0"/>
              <a:t>quality health care for those in need</a:t>
            </a:r>
          </a:p>
        </p:txBody>
      </p:sp>
      <p:sp>
        <p:nvSpPr>
          <p:cNvPr id="6" name="Content Placeholder 4"/>
          <p:cNvSpPr txBox="1">
            <a:spLocks/>
          </p:cNvSpPr>
          <p:nvPr/>
        </p:nvSpPr>
        <p:spPr>
          <a:xfrm>
            <a:off x="3733800" y="1371601"/>
            <a:ext cx="7010400" cy="3394472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0" i="1" u="none" strike="noStrike" kern="1200" cap="none" spc="0" normalizeH="0" baseline="0" noProof="0" dirty="0">
              <a:ln>
                <a:noFill/>
              </a:ln>
              <a:solidFill>
                <a:srgbClr val="717171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717171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0749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9072" y="1028700"/>
            <a:ext cx="5723128" cy="2171700"/>
          </a:xfrm>
        </p:spPr>
        <p:txBody>
          <a:bodyPr/>
          <a:lstStyle/>
          <a:p>
            <a:r>
              <a:rPr lang="en-US" dirty="0"/>
              <a:t>P&amp;T Public Class Vote: </a:t>
            </a:r>
            <a:r>
              <a:rPr lang="en-US" i="1" dirty="0"/>
              <a:t>Sedative Hypnotics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F445594-FFE8-4E90-934C-EFF530110A38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Reaching across Arizona to provide comprehensive </a:t>
            </a:r>
            <a:br>
              <a:rPr lang="en-US" dirty="0"/>
            </a:br>
            <a:r>
              <a:rPr lang="en-US" dirty="0"/>
              <a:t>quality health care for those in need</a:t>
            </a:r>
          </a:p>
        </p:txBody>
      </p:sp>
    </p:spTree>
    <p:extLst>
      <p:ext uri="{BB962C8B-B14F-4D97-AF65-F5344CB8AC3E}">
        <p14:creationId xmlns:p14="http://schemas.microsoft.com/office/powerpoint/2010/main" val="2453956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Committee Recommendations</a:t>
            </a:r>
            <a:endParaRPr lang="en-US" dirty="0"/>
          </a:p>
        </p:txBody>
      </p:sp>
      <p:sp>
        <p:nvSpPr>
          <p:cNvPr id="3" name="Content Placeholder 4"/>
          <p:cNvSpPr txBox="1">
            <a:spLocks/>
          </p:cNvSpPr>
          <p:nvPr/>
        </p:nvSpPr>
        <p:spPr>
          <a:xfrm>
            <a:off x="533400" y="1123950"/>
            <a:ext cx="8382000" cy="38862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en-US" altLang="en-US" sz="2400" b="1" i="1" dirty="0">
                <a:solidFill>
                  <a:schemeClr val="tx1">
                    <a:lumMod val="50000"/>
                  </a:schemeClr>
                </a:solidFill>
              </a:rPr>
              <a:t>PDL Recommendation Key:</a:t>
            </a:r>
          </a:p>
          <a:p>
            <a:r>
              <a:rPr lang="en-US" altLang="en-US" sz="2000" dirty="0">
                <a:solidFill>
                  <a:schemeClr val="tx1">
                    <a:lumMod val="50000"/>
                  </a:schemeClr>
                </a:solidFill>
              </a:rPr>
              <a:t>Products currently preferred and remaining preferred are listed in </a:t>
            </a:r>
            <a:r>
              <a:rPr lang="en-US" altLang="en-US" sz="2000" b="1" u="sng" dirty="0">
                <a:solidFill>
                  <a:schemeClr val="tx1">
                    <a:lumMod val="50000"/>
                  </a:schemeClr>
                </a:solidFill>
              </a:rPr>
              <a:t>Black</a:t>
            </a:r>
          </a:p>
          <a:p>
            <a:r>
              <a:rPr lang="en-US" altLang="en-US" sz="2000" dirty="0">
                <a:solidFill>
                  <a:schemeClr val="tx1">
                    <a:lumMod val="50000"/>
                  </a:schemeClr>
                </a:solidFill>
              </a:rPr>
              <a:t>Products currently new, not previously reviewed or non-preferred and recommended to be </a:t>
            </a:r>
            <a:r>
              <a:rPr lang="en-US" altLang="en-US" sz="2000" b="1" dirty="0">
                <a:solidFill>
                  <a:schemeClr val="tx1">
                    <a:lumMod val="50000"/>
                  </a:schemeClr>
                </a:solidFill>
              </a:rPr>
              <a:t>preferred</a:t>
            </a:r>
            <a:r>
              <a:rPr lang="en-US" altLang="en-US" sz="2000" dirty="0">
                <a:solidFill>
                  <a:schemeClr val="tx1">
                    <a:lumMod val="50000"/>
                  </a:schemeClr>
                </a:solidFill>
              </a:rPr>
              <a:t> are listed in </a:t>
            </a:r>
            <a:r>
              <a:rPr lang="en-US" altLang="en-US" sz="2000" b="1" u="sng" dirty="0">
                <a:solidFill>
                  <a:srgbClr val="0000FF"/>
                </a:solidFill>
              </a:rPr>
              <a:t>Blue</a:t>
            </a:r>
          </a:p>
          <a:p>
            <a:r>
              <a:rPr lang="en-US" altLang="en-US" sz="2000" dirty="0">
                <a:solidFill>
                  <a:schemeClr val="tx1">
                    <a:lumMod val="50000"/>
                  </a:schemeClr>
                </a:solidFill>
              </a:rPr>
              <a:t>Products currently new, not previously reviewed or preferred and recommended to be </a:t>
            </a:r>
            <a:r>
              <a:rPr lang="en-US" altLang="en-US" sz="2000" b="1" dirty="0">
                <a:solidFill>
                  <a:schemeClr val="tx1">
                    <a:lumMod val="50000"/>
                  </a:schemeClr>
                </a:solidFill>
              </a:rPr>
              <a:t>non-preferred </a:t>
            </a:r>
            <a:r>
              <a:rPr lang="en-US" altLang="en-US" sz="2000" dirty="0">
                <a:solidFill>
                  <a:schemeClr val="tx1">
                    <a:lumMod val="50000"/>
                  </a:schemeClr>
                </a:solidFill>
              </a:rPr>
              <a:t>are listed in </a:t>
            </a:r>
            <a:r>
              <a:rPr lang="en-US" altLang="en-US" sz="2000" b="1" u="sng" dirty="0">
                <a:solidFill>
                  <a:srgbClr val="FF0000"/>
                </a:solidFill>
              </a:rPr>
              <a:t>Red</a:t>
            </a:r>
          </a:p>
          <a:p>
            <a:r>
              <a:rPr lang="en-US" altLang="en-US" sz="2000" dirty="0">
                <a:solidFill>
                  <a:schemeClr val="tx1">
                    <a:lumMod val="50000"/>
                  </a:schemeClr>
                </a:solidFill>
              </a:rPr>
              <a:t>Products currently included on the AHCCCS approved drug list are noted with an </a:t>
            </a:r>
            <a:r>
              <a:rPr lang="en-US" altLang="en-US" sz="2000" b="1" dirty="0">
                <a:solidFill>
                  <a:schemeClr val="tx1">
                    <a:lumMod val="50000"/>
                  </a:schemeClr>
                </a:solidFill>
              </a:rPr>
              <a:t>asterisk</a:t>
            </a:r>
            <a:r>
              <a:rPr lang="en-US" altLang="en-US" sz="2000" dirty="0">
                <a:solidFill>
                  <a:schemeClr val="tx1">
                    <a:lumMod val="50000"/>
                  </a:schemeClr>
                </a:solidFill>
              </a:rPr>
              <a:t> (*)</a:t>
            </a:r>
          </a:p>
          <a:p>
            <a:r>
              <a:rPr lang="en-US" altLang="en-US" sz="2000" dirty="0">
                <a:solidFill>
                  <a:schemeClr val="tx1">
                    <a:lumMod val="50000"/>
                  </a:schemeClr>
                </a:solidFill>
              </a:rPr>
              <a:t>Classes where grandfathering is recommended will have a notation on the preferred recommendations page</a:t>
            </a:r>
            <a:endParaRPr lang="en-US" altLang="en-US" sz="2000" dirty="0">
              <a:solidFill>
                <a:srgbClr val="0000FF"/>
              </a:solidFill>
            </a:endParaRPr>
          </a:p>
          <a:p>
            <a:endParaRPr lang="en-US" altLang="en-US" sz="2000" b="1" i="1" u="sng" dirty="0">
              <a:solidFill>
                <a:srgbClr val="FF0000"/>
              </a:solidFill>
            </a:endParaRPr>
          </a:p>
          <a:p>
            <a:endParaRPr lang="en-US" altLang="en-US" sz="2000" b="1" i="1" dirty="0">
              <a:solidFill>
                <a:srgbClr val="0000FF"/>
              </a:solidFill>
            </a:endParaRPr>
          </a:p>
          <a:p>
            <a:endParaRPr lang="en-US" altLang="en-US" sz="2000" b="1" i="1" dirty="0">
              <a:solidFill>
                <a:schemeClr val="tx1">
                  <a:lumMod val="50000"/>
                </a:schemeClr>
              </a:solidFill>
            </a:endParaRPr>
          </a:p>
          <a:p>
            <a:endParaRPr lang="en-US" altLang="en-US" sz="2000" b="1" i="1" dirty="0">
              <a:solidFill>
                <a:schemeClr val="tx1">
                  <a:lumMod val="50000"/>
                </a:schemeClr>
              </a:solidFill>
            </a:endParaRPr>
          </a:p>
          <a:p>
            <a:endParaRPr lang="en-US" sz="2000" dirty="0"/>
          </a:p>
          <a:p>
            <a:endParaRPr lang="en-US" sz="2000" i="1" dirty="0"/>
          </a:p>
          <a:p>
            <a:pPr>
              <a:buFont typeface="Arial" panose="020B0604020202020204" pitchFamily="34" charset="0"/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272727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Sedative Hypnotics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139428"/>
            <a:ext cx="8458200" cy="3108722"/>
          </a:xfrm>
        </p:spPr>
        <p:txBody>
          <a:bodyPr/>
          <a:lstStyle/>
          <a:p>
            <a:pPr>
              <a:buNone/>
            </a:pPr>
            <a:r>
              <a:rPr lang="en-US" altLang="en-US" sz="2600" b="1" i="1" dirty="0">
                <a:solidFill>
                  <a:schemeClr val="tx1">
                    <a:lumMod val="50000"/>
                  </a:schemeClr>
                </a:solidFill>
              </a:rPr>
              <a:t>PDL Recommendations (preferred products):</a:t>
            </a:r>
            <a:endParaRPr lang="en-US" sz="2000" dirty="0">
              <a:solidFill>
                <a:schemeClr val="tx1">
                  <a:lumMod val="50000"/>
                </a:schemeClr>
              </a:solidFill>
            </a:endParaRPr>
          </a:p>
          <a:p>
            <a:r>
              <a:rPr lang="en-US" sz="2400" dirty="0">
                <a:solidFill>
                  <a:srgbClr val="1E09B7"/>
                </a:solidFill>
              </a:rPr>
              <a:t>ESZOPICLONE (ORAL)</a:t>
            </a:r>
          </a:p>
          <a:p>
            <a:r>
              <a:rPr lang="en-US" sz="2400" dirty="0">
                <a:solidFill>
                  <a:srgbClr val="FF0000"/>
                </a:solidFill>
              </a:rPr>
              <a:t>RAMELTEON (ORAL)</a:t>
            </a:r>
          </a:p>
          <a:p>
            <a:r>
              <a:rPr lang="en-US" sz="2400" dirty="0">
                <a:solidFill>
                  <a:schemeClr val="tx1">
                    <a:lumMod val="50000"/>
                  </a:schemeClr>
                </a:solidFill>
              </a:rPr>
              <a:t>ROZEREM (ORAL)</a:t>
            </a:r>
          </a:p>
          <a:p>
            <a:r>
              <a:rPr lang="en-US" sz="2400" dirty="0">
                <a:solidFill>
                  <a:schemeClr val="tx1">
                    <a:lumMod val="50000"/>
                  </a:schemeClr>
                </a:solidFill>
              </a:rPr>
              <a:t>TEMAZEPAM (ORAL) – 15 mg and 30 mg capsules</a:t>
            </a:r>
          </a:p>
          <a:p>
            <a:r>
              <a:rPr lang="en-US" sz="2400" dirty="0">
                <a:solidFill>
                  <a:schemeClr val="tx1">
                    <a:lumMod val="50000"/>
                  </a:schemeClr>
                </a:solidFill>
              </a:rPr>
              <a:t>ZOLPIDEM (ORAL)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tx1">
                    <a:lumMod val="50000"/>
                  </a:schemeClr>
                </a:solidFill>
              </a:rPr>
              <a:t>GRANDPARENTING – NO </a:t>
            </a:r>
          </a:p>
          <a:p>
            <a:endParaRPr lang="en-US" sz="2000" dirty="0"/>
          </a:p>
          <a:p>
            <a:endParaRPr lang="en-US" sz="2000" i="1" dirty="0"/>
          </a:p>
          <a:p>
            <a:pPr>
              <a:buNone/>
            </a:pPr>
            <a:endParaRPr lang="en-US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F445594-FFE8-4E90-934C-EFF530110A38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Reaching across Arizona to provide comprehensive </a:t>
            </a:r>
            <a:br>
              <a:rPr lang="en-US" dirty="0"/>
            </a:br>
            <a:r>
              <a:rPr lang="en-US" dirty="0"/>
              <a:t>quality health care for those in need</a:t>
            </a:r>
          </a:p>
        </p:txBody>
      </p:sp>
      <p:sp>
        <p:nvSpPr>
          <p:cNvPr id="6" name="Content Placeholder 4"/>
          <p:cNvSpPr txBox="1">
            <a:spLocks/>
          </p:cNvSpPr>
          <p:nvPr/>
        </p:nvSpPr>
        <p:spPr>
          <a:xfrm>
            <a:off x="3733800" y="1371601"/>
            <a:ext cx="7010400" cy="3394472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0" i="1" u="none" strike="noStrike" kern="1200" cap="none" spc="0" normalizeH="0" baseline="0" noProof="0" dirty="0">
              <a:ln>
                <a:noFill/>
              </a:ln>
              <a:solidFill>
                <a:srgbClr val="717171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717171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180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9072" y="1028700"/>
            <a:ext cx="5723128" cy="2286000"/>
          </a:xfrm>
        </p:spPr>
        <p:txBody>
          <a:bodyPr/>
          <a:lstStyle/>
          <a:p>
            <a:r>
              <a:rPr lang="en-US" dirty="0"/>
              <a:t>P&amp;T Public Class Vote: </a:t>
            </a:r>
            <a:r>
              <a:rPr lang="en-US" i="1" dirty="0"/>
              <a:t>Steroids, Topical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F445594-FFE8-4E90-934C-EFF530110A38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Reaching across Arizona to provide comprehensive </a:t>
            </a:r>
            <a:br>
              <a:rPr lang="en-US" dirty="0"/>
            </a:br>
            <a:r>
              <a:rPr lang="en-US" dirty="0"/>
              <a:t>quality health care for those in need</a:t>
            </a:r>
          </a:p>
        </p:txBody>
      </p:sp>
    </p:spTree>
    <p:extLst>
      <p:ext uri="{BB962C8B-B14F-4D97-AF65-F5344CB8AC3E}">
        <p14:creationId xmlns:p14="http://schemas.microsoft.com/office/powerpoint/2010/main" val="22618455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Steroids, Topical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085851"/>
            <a:ext cx="8458200" cy="3394472"/>
          </a:xfrm>
        </p:spPr>
        <p:txBody>
          <a:bodyPr/>
          <a:lstStyle/>
          <a:p>
            <a:pPr>
              <a:buNone/>
            </a:pPr>
            <a:r>
              <a:rPr lang="en-US" altLang="en-US" sz="2000" b="1" i="1" dirty="0">
                <a:solidFill>
                  <a:schemeClr val="tx1">
                    <a:lumMod val="50000"/>
                  </a:schemeClr>
                </a:solidFill>
              </a:rPr>
              <a:t>PDL Recommendations (preferred products):</a:t>
            </a:r>
          </a:p>
          <a:p>
            <a:r>
              <a:rPr lang="en-US" altLang="en-US" sz="1800" dirty="0">
                <a:solidFill>
                  <a:schemeClr val="tx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Low Potency Topical Steroid Agents</a:t>
            </a:r>
          </a:p>
          <a:p>
            <a:pPr lvl="1"/>
            <a:r>
              <a:rPr lang="en-US" sz="1400" dirty="0">
                <a:solidFill>
                  <a:srgbClr val="1E09B7"/>
                </a:solidFill>
              </a:rPr>
              <a:t>DERMA-SMOOTHE-FS (TOPICAL)</a:t>
            </a:r>
          </a:p>
          <a:p>
            <a:pPr lvl="1"/>
            <a:r>
              <a:rPr lang="en-US" sz="1400" dirty="0">
                <a:solidFill>
                  <a:srgbClr val="FF0000"/>
                </a:solidFill>
              </a:rPr>
              <a:t>FLUOCINOLONE 0.01% OIL (TOPICAL)*</a:t>
            </a:r>
          </a:p>
          <a:p>
            <a:pPr lvl="1"/>
            <a:r>
              <a:rPr lang="en-US" sz="1400" dirty="0">
                <a:solidFill>
                  <a:schemeClr val="tx1">
                    <a:lumMod val="50000"/>
                  </a:schemeClr>
                </a:solidFill>
              </a:rPr>
              <a:t>HYDROCORTISONE ACETATE CREAM OTC (TOPICAL)*</a:t>
            </a:r>
          </a:p>
          <a:p>
            <a:pPr lvl="1"/>
            <a:r>
              <a:rPr lang="en-US" sz="1400" dirty="0">
                <a:solidFill>
                  <a:schemeClr val="tx1">
                    <a:lumMod val="50000"/>
                  </a:schemeClr>
                </a:solidFill>
              </a:rPr>
              <a:t>HYDROCORTISONE ACETATE OINTMENT OTC (TOPICAL)*</a:t>
            </a:r>
          </a:p>
          <a:p>
            <a:pPr lvl="1"/>
            <a:r>
              <a:rPr lang="en-US" sz="1400" dirty="0">
                <a:solidFill>
                  <a:schemeClr val="tx1">
                    <a:lumMod val="50000"/>
                  </a:schemeClr>
                </a:solidFill>
              </a:rPr>
              <a:t>HYDROCORTISONE-ALOE CREAM OTC (TOPICAL)</a:t>
            </a:r>
          </a:p>
          <a:p>
            <a:pPr lvl="1"/>
            <a:r>
              <a:rPr lang="en-US" sz="1400" dirty="0">
                <a:solidFill>
                  <a:schemeClr val="tx1">
                    <a:lumMod val="50000"/>
                  </a:schemeClr>
                </a:solidFill>
              </a:rPr>
              <a:t>HYDROCORTISONE CREAM OTC (TOPICAL)*</a:t>
            </a:r>
          </a:p>
          <a:p>
            <a:pPr lvl="1"/>
            <a:r>
              <a:rPr lang="en-US" sz="1400" dirty="0">
                <a:solidFill>
                  <a:schemeClr val="tx1">
                    <a:lumMod val="50000"/>
                  </a:schemeClr>
                </a:solidFill>
              </a:rPr>
              <a:t>HYDROCORTISONE CREAM (TOPICAL)*</a:t>
            </a:r>
          </a:p>
          <a:p>
            <a:pPr lvl="1"/>
            <a:r>
              <a:rPr lang="en-US" sz="1400" dirty="0">
                <a:solidFill>
                  <a:schemeClr val="tx1">
                    <a:lumMod val="50000"/>
                  </a:schemeClr>
                </a:solidFill>
              </a:rPr>
              <a:t>HYDROCORTISONE LOTION OTC (TOPICAL)*</a:t>
            </a:r>
          </a:p>
          <a:p>
            <a:pPr lvl="1"/>
            <a:r>
              <a:rPr lang="en-US" sz="1400" dirty="0">
                <a:solidFill>
                  <a:schemeClr val="tx1">
                    <a:lumMod val="50000"/>
                  </a:schemeClr>
                </a:solidFill>
              </a:rPr>
              <a:t>HYDROCORTISONE OINTMENT OTC (TOPICAL)*</a:t>
            </a:r>
          </a:p>
          <a:p>
            <a:pPr lvl="1"/>
            <a:r>
              <a:rPr lang="en-US" sz="1400" dirty="0">
                <a:solidFill>
                  <a:schemeClr val="tx1">
                    <a:lumMod val="50000"/>
                  </a:schemeClr>
                </a:solidFill>
              </a:rPr>
              <a:t>HYDROCORTISONE OINTMENT (TOPICAL)*</a:t>
            </a:r>
            <a:endParaRPr lang="en-US" sz="1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F445594-FFE8-4E90-934C-EFF530110A38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8199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Steroids, Topical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139428"/>
            <a:ext cx="8458200" cy="3108722"/>
          </a:xfrm>
        </p:spPr>
        <p:txBody>
          <a:bodyPr/>
          <a:lstStyle/>
          <a:p>
            <a:pPr>
              <a:buNone/>
            </a:pPr>
            <a:r>
              <a:rPr lang="en-US" altLang="en-US" sz="2400" b="1" i="1" dirty="0">
                <a:solidFill>
                  <a:schemeClr val="tx1">
                    <a:lumMod val="50000"/>
                  </a:schemeClr>
                </a:solidFill>
              </a:rPr>
              <a:t>PDL Recommendations (preferred products):</a:t>
            </a:r>
          </a:p>
          <a:p>
            <a:r>
              <a:rPr lang="en-US" altLang="en-US" sz="2400" dirty="0">
                <a:solidFill>
                  <a:schemeClr val="tx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Medium Potency Topical Steroid Agents</a:t>
            </a:r>
          </a:p>
          <a:p>
            <a:pPr lvl="1"/>
            <a:r>
              <a:rPr lang="en-US" sz="1800" dirty="0">
                <a:solidFill>
                  <a:srgbClr val="000000"/>
                </a:solidFill>
              </a:rPr>
              <a:t>FLUTICASONE PROPIONATE CREAM (TOPICAL)*</a:t>
            </a:r>
          </a:p>
          <a:p>
            <a:pPr lvl="1"/>
            <a:r>
              <a:rPr lang="en-US" sz="1800" dirty="0">
                <a:solidFill>
                  <a:srgbClr val="000000"/>
                </a:solidFill>
              </a:rPr>
              <a:t>FLUTICASONE PROPIONATE OINTMENT (TOPICAL)*</a:t>
            </a:r>
          </a:p>
          <a:p>
            <a:pPr lvl="1"/>
            <a:r>
              <a:rPr lang="en-US" sz="1800" dirty="0">
                <a:solidFill>
                  <a:srgbClr val="000000"/>
                </a:solidFill>
              </a:rPr>
              <a:t>MOMETASONE FUROATE CREAM (TOPICAL)*</a:t>
            </a:r>
          </a:p>
          <a:p>
            <a:pPr lvl="1"/>
            <a:r>
              <a:rPr lang="en-US" sz="1800" dirty="0">
                <a:solidFill>
                  <a:srgbClr val="000000"/>
                </a:solidFill>
              </a:rPr>
              <a:t>MOMETASONE FUROATE OINTMENT (TOPICAL)*</a:t>
            </a:r>
          </a:p>
          <a:p>
            <a:pPr lvl="1"/>
            <a:r>
              <a:rPr lang="en-US" sz="1800" dirty="0">
                <a:solidFill>
                  <a:srgbClr val="000000"/>
                </a:solidFill>
              </a:rPr>
              <a:t>MOMETASONE FUROATE SOLUTION (TOPICAL)*</a:t>
            </a:r>
          </a:p>
          <a:p>
            <a:pPr marL="0" indent="0">
              <a:buNone/>
            </a:pPr>
            <a:endParaRPr lang="en-US" sz="2000" dirty="0"/>
          </a:p>
          <a:p>
            <a:endParaRPr lang="en-US" sz="2000" i="1" dirty="0"/>
          </a:p>
          <a:p>
            <a:pPr>
              <a:buNone/>
            </a:pPr>
            <a:endParaRPr lang="en-US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F445594-FFE8-4E90-934C-EFF530110A38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Reaching across Arizona to provide comprehensive </a:t>
            </a:r>
            <a:br>
              <a:rPr lang="en-US" dirty="0"/>
            </a:br>
            <a:r>
              <a:rPr lang="en-US" dirty="0"/>
              <a:t>quality health care for those in need</a:t>
            </a:r>
          </a:p>
        </p:txBody>
      </p:sp>
      <p:sp>
        <p:nvSpPr>
          <p:cNvPr id="6" name="Content Placeholder 4"/>
          <p:cNvSpPr txBox="1">
            <a:spLocks/>
          </p:cNvSpPr>
          <p:nvPr/>
        </p:nvSpPr>
        <p:spPr>
          <a:xfrm>
            <a:off x="3733800" y="1371601"/>
            <a:ext cx="7010400" cy="3394472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0" i="1" u="none" strike="noStrike" kern="1200" cap="none" spc="0" normalizeH="0" baseline="0" noProof="0" dirty="0">
              <a:ln>
                <a:noFill/>
              </a:ln>
              <a:solidFill>
                <a:srgbClr val="717171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717171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64602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Steroids, Topical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085851"/>
            <a:ext cx="8458200" cy="3394472"/>
          </a:xfrm>
        </p:spPr>
        <p:txBody>
          <a:bodyPr/>
          <a:lstStyle/>
          <a:p>
            <a:pPr>
              <a:buNone/>
            </a:pPr>
            <a:r>
              <a:rPr lang="en-US" altLang="en-US" sz="1800" b="1" i="1" dirty="0">
                <a:solidFill>
                  <a:schemeClr val="tx1">
                    <a:lumMod val="50000"/>
                  </a:schemeClr>
                </a:solidFill>
              </a:rPr>
              <a:t>PDL Recommendations (preferred products):</a:t>
            </a:r>
          </a:p>
          <a:p>
            <a:r>
              <a:rPr lang="en-US" altLang="en-US" sz="1800" dirty="0">
                <a:solidFill>
                  <a:schemeClr val="tx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High Potency Topical Steroid Agents</a:t>
            </a:r>
          </a:p>
          <a:p>
            <a:pPr lvl="1"/>
            <a:r>
              <a:rPr lang="en-US" sz="1400" dirty="0">
                <a:solidFill>
                  <a:srgbClr val="000000"/>
                </a:solidFill>
              </a:rPr>
              <a:t>BETAMETHASONE DIPROPIONATE LOTION (TOPICAL)</a:t>
            </a:r>
          </a:p>
          <a:p>
            <a:pPr lvl="1"/>
            <a:r>
              <a:rPr lang="en-US" sz="1400" dirty="0">
                <a:solidFill>
                  <a:srgbClr val="000000"/>
                </a:solidFill>
              </a:rPr>
              <a:t>BETAMET DIPROP / PROP GLY CREAM (TOPICAL)*</a:t>
            </a:r>
          </a:p>
          <a:p>
            <a:pPr lvl="1"/>
            <a:r>
              <a:rPr lang="en-US" sz="1400" dirty="0">
                <a:solidFill>
                  <a:srgbClr val="000000"/>
                </a:solidFill>
              </a:rPr>
              <a:t>BETAMETHASONE VALERATE CREAM (TOPICAL)*</a:t>
            </a:r>
          </a:p>
          <a:p>
            <a:pPr lvl="1"/>
            <a:r>
              <a:rPr lang="en-US" sz="1400" dirty="0">
                <a:solidFill>
                  <a:srgbClr val="000000"/>
                </a:solidFill>
              </a:rPr>
              <a:t>BETAMETHASONE VALERATE LOTION (TOPICAL)*</a:t>
            </a:r>
          </a:p>
          <a:p>
            <a:pPr lvl="1"/>
            <a:r>
              <a:rPr lang="en-US" sz="1400" dirty="0">
                <a:solidFill>
                  <a:srgbClr val="000000"/>
                </a:solidFill>
              </a:rPr>
              <a:t>BETAMETHASONE VALERATE OINTMENT (TOPICAL)*</a:t>
            </a:r>
          </a:p>
          <a:p>
            <a:pPr lvl="1"/>
            <a:r>
              <a:rPr lang="en-US" sz="1400" dirty="0">
                <a:solidFill>
                  <a:srgbClr val="000000"/>
                </a:solidFill>
              </a:rPr>
              <a:t>FLUOCINONIDE CREAM (TOPICAL)*</a:t>
            </a:r>
          </a:p>
          <a:p>
            <a:pPr lvl="1"/>
            <a:r>
              <a:rPr lang="en-US" sz="1400" dirty="0">
                <a:solidFill>
                  <a:srgbClr val="000000"/>
                </a:solidFill>
              </a:rPr>
              <a:t>FLUOCINONIDE OINTMENT (TOPICAL)*</a:t>
            </a:r>
          </a:p>
          <a:p>
            <a:pPr lvl="1"/>
            <a:r>
              <a:rPr lang="en-US" sz="1400" dirty="0">
                <a:solidFill>
                  <a:srgbClr val="000000"/>
                </a:solidFill>
              </a:rPr>
              <a:t>FLUOCINONIDE SOLUTION (TOPICAL)*</a:t>
            </a:r>
          </a:p>
          <a:p>
            <a:pPr lvl="1"/>
            <a:r>
              <a:rPr lang="en-US" sz="1400" dirty="0">
                <a:solidFill>
                  <a:srgbClr val="000000"/>
                </a:solidFill>
              </a:rPr>
              <a:t>TRIAMCINOLONE ACETONIDE CREAM (TOPICAL)*</a:t>
            </a:r>
          </a:p>
          <a:p>
            <a:pPr lvl="1"/>
            <a:r>
              <a:rPr lang="en-US" sz="1400" dirty="0">
                <a:solidFill>
                  <a:srgbClr val="000000"/>
                </a:solidFill>
              </a:rPr>
              <a:t>TRIAMCINOLONE ACETONIDE LOTION (TOPICAL)*</a:t>
            </a:r>
          </a:p>
          <a:p>
            <a:pPr lvl="1"/>
            <a:r>
              <a:rPr lang="en-US" sz="1400" dirty="0">
                <a:solidFill>
                  <a:srgbClr val="000000"/>
                </a:solidFill>
              </a:rPr>
              <a:t>TRIAMCINOLONE ACETONIDE OINTMENT (TOPICAL)*</a:t>
            </a:r>
          </a:p>
          <a:p>
            <a:endParaRPr lang="en-US" sz="1400" dirty="0"/>
          </a:p>
          <a:p>
            <a:endParaRPr lang="en-US" sz="1600" i="1" dirty="0"/>
          </a:p>
          <a:p>
            <a:pPr>
              <a:buNone/>
            </a:pPr>
            <a:endParaRPr lang="en-US" sz="1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F445594-FFE8-4E90-934C-EFF530110A38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Reaching across Arizona to provide comprehensive </a:t>
            </a:r>
            <a:br>
              <a:rPr lang="en-US" dirty="0"/>
            </a:br>
            <a:r>
              <a:rPr lang="en-US" dirty="0"/>
              <a:t>quality health care for those in need</a:t>
            </a:r>
          </a:p>
        </p:txBody>
      </p:sp>
      <p:sp>
        <p:nvSpPr>
          <p:cNvPr id="6" name="Content Placeholder 4"/>
          <p:cNvSpPr txBox="1">
            <a:spLocks/>
          </p:cNvSpPr>
          <p:nvPr/>
        </p:nvSpPr>
        <p:spPr>
          <a:xfrm>
            <a:off x="3733800" y="1371601"/>
            <a:ext cx="7010400" cy="3394472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0" i="1" u="none" strike="noStrike" kern="1200" cap="none" spc="0" normalizeH="0" baseline="0" noProof="0" dirty="0">
              <a:ln>
                <a:noFill/>
              </a:ln>
              <a:solidFill>
                <a:srgbClr val="717171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717171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25183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Steroids, Topical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085851"/>
            <a:ext cx="8458200" cy="3394472"/>
          </a:xfrm>
        </p:spPr>
        <p:txBody>
          <a:bodyPr/>
          <a:lstStyle/>
          <a:p>
            <a:pPr>
              <a:buNone/>
            </a:pPr>
            <a:r>
              <a:rPr lang="en-US" altLang="en-US" sz="2400" b="1" i="1" dirty="0">
                <a:solidFill>
                  <a:schemeClr val="tx1">
                    <a:lumMod val="50000"/>
                  </a:schemeClr>
                </a:solidFill>
              </a:rPr>
              <a:t>PDL Recommendations (preferred products):</a:t>
            </a:r>
          </a:p>
          <a:p>
            <a:r>
              <a:rPr lang="en-US" altLang="en-US" sz="2400" dirty="0">
                <a:solidFill>
                  <a:schemeClr val="tx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Very High Potency Topical Steroid Agents</a:t>
            </a:r>
          </a:p>
          <a:p>
            <a:pPr lvl="1"/>
            <a:r>
              <a:rPr lang="en-US" sz="2000" dirty="0">
                <a:solidFill>
                  <a:schemeClr val="tx1">
                    <a:lumMod val="50000"/>
                  </a:schemeClr>
                </a:solidFill>
              </a:rPr>
              <a:t>CLOBETASOL EMOLLIENT (TOPICAL)</a:t>
            </a:r>
          </a:p>
          <a:p>
            <a:pPr lvl="1"/>
            <a:r>
              <a:rPr lang="en-US" sz="2000" dirty="0">
                <a:solidFill>
                  <a:schemeClr val="tx1">
                    <a:lumMod val="50000"/>
                  </a:schemeClr>
                </a:solidFill>
              </a:rPr>
              <a:t>CLOBETASOL PROPIONATE CREAM (TOPICAL)*</a:t>
            </a:r>
          </a:p>
          <a:p>
            <a:pPr lvl="1"/>
            <a:r>
              <a:rPr lang="en-US" sz="2000" dirty="0">
                <a:solidFill>
                  <a:schemeClr val="tx1">
                    <a:lumMod val="50000"/>
                  </a:schemeClr>
                </a:solidFill>
              </a:rPr>
              <a:t>CLOBETASOL PROPIONATE GEL (TOPICAL)*</a:t>
            </a:r>
          </a:p>
          <a:p>
            <a:pPr lvl="1"/>
            <a:r>
              <a:rPr lang="en-US" sz="2000" dirty="0">
                <a:solidFill>
                  <a:schemeClr val="tx1">
                    <a:lumMod val="50000"/>
                  </a:schemeClr>
                </a:solidFill>
              </a:rPr>
              <a:t>CLOBETASOL PROPIONATE OINTMENT (TOPICAL)*</a:t>
            </a:r>
          </a:p>
          <a:p>
            <a:pPr lvl="1"/>
            <a:r>
              <a:rPr lang="en-US" sz="2000" dirty="0">
                <a:solidFill>
                  <a:schemeClr val="tx1">
                    <a:lumMod val="50000"/>
                  </a:schemeClr>
                </a:solidFill>
              </a:rPr>
              <a:t>CLOBETASOL PROPIONATE SOLUTION (TOPICAL)*</a:t>
            </a:r>
          </a:p>
          <a:p>
            <a:pPr lvl="1"/>
            <a:r>
              <a:rPr lang="en-US" sz="2000" dirty="0">
                <a:solidFill>
                  <a:schemeClr val="tx1">
                    <a:lumMod val="50000"/>
                  </a:schemeClr>
                </a:solidFill>
              </a:rPr>
              <a:t>HALOBETASOL PROPIONATE CREAM (TOPICAL)</a:t>
            </a:r>
          </a:p>
          <a:p>
            <a:pPr lvl="1"/>
            <a:r>
              <a:rPr lang="en-US" sz="2000" dirty="0">
                <a:solidFill>
                  <a:schemeClr val="tx1">
                    <a:lumMod val="50000"/>
                  </a:schemeClr>
                </a:solidFill>
              </a:rPr>
              <a:t>HALOBETASOL PROPIONATE OINTMENT (TOPICAL)</a:t>
            </a:r>
          </a:p>
          <a:p>
            <a:endParaRPr lang="en-US" sz="2000" dirty="0"/>
          </a:p>
          <a:p>
            <a:endParaRPr lang="en-US" sz="2000" i="1" dirty="0"/>
          </a:p>
          <a:p>
            <a:pPr>
              <a:buNone/>
            </a:pPr>
            <a:endParaRPr lang="en-US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F445594-FFE8-4E90-934C-EFF530110A38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Reaching across Arizona to provide comprehensive </a:t>
            </a:r>
            <a:br>
              <a:rPr lang="en-US" dirty="0"/>
            </a:br>
            <a:r>
              <a:rPr lang="en-US" dirty="0"/>
              <a:t>quality health care for those in need</a:t>
            </a:r>
          </a:p>
        </p:txBody>
      </p:sp>
      <p:sp>
        <p:nvSpPr>
          <p:cNvPr id="6" name="Content Placeholder 4"/>
          <p:cNvSpPr txBox="1">
            <a:spLocks/>
          </p:cNvSpPr>
          <p:nvPr/>
        </p:nvSpPr>
        <p:spPr>
          <a:xfrm>
            <a:off x="3733800" y="1371601"/>
            <a:ext cx="7010400" cy="3394472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0" i="1" u="none" strike="noStrike" kern="1200" cap="none" spc="0" normalizeH="0" baseline="0" noProof="0" dirty="0">
              <a:ln>
                <a:noFill/>
              </a:ln>
              <a:solidFill>
                <a:srgbClr val="717171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717171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83314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514350"/>
            <a:ext cx="8915400" cy="685800"/>
          </a:xfrm>
        </p:spPr>
        <p:txBody>
          <a:bodyPr/>
          <a:lstStyle/>
          <a:p>
            <a:r>
              <a:rPr lang="en-US" dirty="0"/>
              <a:t>New Drug Recommendations – </a:t>
            </a:r>
            <a:r>
              <a:rPr lang="en-US" b="1" dirty="0"/>
              <a:t>Non-preferred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76350"/>
            <a:ext cx="4343400" cy="3280172"/>
          </a:xfrm>
        </p:spPr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Mayzent </a:t>
            </a:r>
          </a:p>
          <a:p>
            <a:r>
              <a:rPr lang="en-US" dirty="0">
                <a:solidFill>
                  <a:srgbClr val="000000"/>
                </a:solidFill>
              </a:rPr>
              <a:t>Rocklatan</a:t>
            </a:r>
          </a:p>
          <a:p>
            <a:r>
              <a:rPr lang="en-US" dirty="0">
                <a:solidFill>
                  <a:srgbClr val="000000"/>
                </a:solidFill>
              </a:rPr>
              <a:t>Mavenclad </a:t>
            </a:r>
          </a:p>
          <a:p>
            <a:r>
              <a:rPr lang="en-US" dirty="0">
                <a:solidFill>
                  <a:srgbClr val="000000"/>
                </a:solidFill>
              </a:rPr>
              <a:t>Evenity</a:t>
            </a:r>
          </a:p>
          <a:p>
            <a:r>
              <a:rPr lang="en-US" dirty="0">
                <a:solidFill>
                  <a:srgbClr val="000000"/>
                </a:solidFill>
              </a:rPr>
              <a:t>Diacomit </a:t>
            </a:r>
          </a:p>
          <a:p>
            <a:r>
              <a:rPr lang="en-US" dirty="0">
                <a:solidFill>
                  <a:srgbClr val="000000"/>
                </a:solidFill>
              </a:rPr>
              <a:t>Skyrizi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F445594-FFE8-4E90-934C-EFF530110A38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Reaching across Arizona to provide comprehensive </a:t>
            </a:r>
            <a:br>
              <a:rPr lang="en-US"/>
            </a:br>
            <a:r>
              <a:rPr lang="en-US"/>
              <a:t>quality health care for those in need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743450" y="1276350"/>
            <a:ext cx="3733800" cy="328017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800" kern="12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Courier New" panose="02070309020205020404" pitchFamily="49" charset="0"/>
              <a:buChar char="o"/>
              <a:defRPr sz="2700" kern="12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500" kern="12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q"/>
              <a:defRPr sz="2200" kern="12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000" kern="12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rgbClr val="000000"/>
                </a:solidFill>
              </a:rPr>
              <a:t>Cutaquig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 err="1">
                <a:solidFill>
                  <a:srgbClr val="000000"/>
                </a:solidFill>
              </a:rPr>
              <a:t>Egaten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 err="1">
                <a:solidFill>
                  <a:srgbClr val="000000"/>
                </a:solidFill>
              </a:rPr>
              <a:t>Sunosi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 err="1">
                <a:solidFill>
                  <a:srgbClr val="000000"/>
                </a:solidFill>
              </a:rPr>
              <a:t>Rinvoq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 err="1">
                <a:solidFill>
                  <a:srgbClr val="000000"/>
                </a:solidFill>
              </a:rPr>
              <a:t>Vyndamax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8387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9072" y="1028700"/>
            <a:ext cx="5723128" cy="2171700"/>
          </a:xfrm>
        </p:spPr>
        <p:txBody>
          <a:bodyPr/>
          <a:lstStyle/>
          <a:p>
            <a:pPr algn="ctr"/>
            <a:r>
              <a:rPr lang="en-US" dirty="0"/>
              <a:t>P&amp;T Public Class Vote: </a:t>
            </a:r>
            <a:r>
              <a:rPr lang="en-US" i="1" dirty="0"/>
              <a:t>Antifungals, Oral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F445594-FFE8-4E90-934C-EFF530110A38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Reaching across Arizona to provide comprehensive </a:t>
            </a:r>
            <a:br>
              <a:rPr lang="en-US" dirty="0"/>
            </a:br>
            <a:r>
              <a:rPr lang="en-US" dirty="0"/>
              <a:t>quality health care for those in need</a:t>
            </a:r>
          </a:p>
        </p:txBody>
      </p:sp>
    </p:spTree>
    <p:extLst>
      <p:ext uri="{BB962C8B-B14F-4D97-AF65-F5344CB8AC3E}">
        <p14:creationId xmlns:p14="http://schemas.microsoft.com/office/powerpoint/2010/main" val="3304667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Antifungals, Oral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123950"/>
            <a:ext cx="8610600" cy="3314700"/>
          </a:xfrm>
        </p:spPr>
        <p:txBody>
          <a:bodyPr/>
          <a:lstStyle/>
          <a:p>
            <a:pPr>
              <a:buNone/>
            </a:pPr>
            <a:r>
              <a:rPr lang="en-US" altLang="en-US" sz="2000" b="1" i="1" dirty="0">
                <a:solidFill>
                  <a:schemeClr val="tx1">
                    <a:lumMod val="50000"/>
                  </a:schemeClr>
                </a:solidFill>
              </a:rPr>
              <a:t>Current PDL (preferred products):</a:t>
            </a:r>
          </a:p>
          <a:p>
            <a:r>
              <a:rPr lang="en-US" sz="1800" dirty="0">
                <a:solidFill>
                  <a:srgbClr val="000000"/>
                </a:solidFill>
              </a:rPr>
              <a:t>CLOTRIMAZOLE (MUCOUS MEM)</a:t>
            </a:r>
          </a:p>
          <a:p>
            <a:r>
              <a:rPr lang="en-US" sz="1800" dirty="0">
                <a:solidFill>
                  <a:srgbClr val="000000"/>
                </a:solidFill>
              </a:rPr>
              <a:t>FLUCONAZOLE SUSPENSION (ORAL)*</a:t>
            </a:r>
          </a:p>
          <a:p>
            <a:r>
              <a:rPr lang="en-US" sz="1800" dirty="0">
                <a:solidFill>
                  <a:srgbClr val="000000"/>
                </a:solidFill>
              </a:rPr>
              <a:t>FLUCONAZOLE TABLET (ORAL)*</a:t>
            </a:r>
          </a:p>
          <a:p>
            <a:r>
              <a:rPr lang="en-US" sz="1800" dirty="0">
                <a:solidFill>
                  <a:srgbClr val="000000"/>
                </a:solidFill>
              </a:rPr>
              <a:t>GRISEOFULVIN SUSPENSION (ORAL)*</a:t>
            </a:r>
          </a:p>
          <a:p>
            <a:r>
              <a:rPr lang="en-US" sz="1800" dirty="0">
                <a:solidFill>
                  <a:srgbClr val="000000"/>
                </a:solidFill>
              </a:rPr>
              <a:t>GRISEOFULVIN TABLETS (ORAL)*</a:t>
            </a:r>
          </a:p>
          <a:p>
            <a:r>
              <a:rPr lang="en-US" sz="1800" dirty="0">
                <a:solidFill>
                  <a:srgbClr val="000000"/>
                </a:solidFill>
              </a:rPr>
              <a:t>NYSTATIN SUSPENSION (ORAL)*</a:t>
            </a:r>
          </a:p>
          <a:p>
            <a:r>
              <a:rPr lang="en-US" sz="1800" dirty="0">
                <a:solidFill>
                  <a:srgbClr val="000000"/>
                </a:solidFill>
              </a:rPr>
              <a:t>NYSTATIN TABLET (ORAL)*</a:t>
            </a:r>
          </a:p>
          <a:p>
            <a:r>
              <a:rPr lang="en-US" sz="1800" dirty="0">
                <a:solidFill>
                  <a:schemeClr val="tx1">
                    <a:lumMod val="50000"/>
                  </a:schemeClr>
                </a:solidFill>
              </a:rPr>
              <a:t>TERBINAFINE (ORAL)*</a:t>
            </a:r>
          </a:p>
          <a:p>
            <a:endParaRPr lang="en-US" sz="1800" dirty="0">
              <a:solidFill>
                <a:schemeClr val="tx1">
                  <a:lumMod val="50000"/>
                </a:schemeClr>
              </a:solidFill>
            </a:endParaRPr>
          </a:p>
          <a:p>
            <a:endParaRPr lang="en-US" sz="1800" dirty="0">
              <a:solidFill>
                <a:schemeClr val="tx1">
                  <a:lumMod val="50000"/>
                </a:schemeClr>
              </a:solidFill>
            </a:endParaRPr>
          </a:p>
          <a:p>
            <a:pPr lvl="1">
              <a:buNone/>
            </a:pPr>
            <a:endParaRPr lang="en-US" sz="11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F445594-FFE8-4E90-934C-EFF530110A38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Reaching across Arizona to provide comprehensive </a:t>
            </a:r>
            <a:br>
              <a:rPr lang="en-US" dirty="0"/>
            </a:br>
            <a:r>
              <a:rPr lang="en-US" dirty="0"/>
              <a:t>quality health care for those in need</a:t>
            </a:r>
          </a:p>
        </p:txBody>
      </p:sp>
    </p:spTree>
    <p:extLst>
      <p:ext uri="{BB962C8B-B14F-4D97-AF65-F5344CB8AC3E}">
        <p14:creationId xmlns:p14="http://schemas.microsoft.com/office/powerpoint/2010/main" val="1758905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9072" y="1028700"/>
            <a:ext cx="5723128" cy="2171700"/>
          </a:xfrm>
        </p:spPr>
        <p:txBody>
          <a:bodyPr/>
          <a:lstStyle/>
          <a:p>
            <a:r>
              <a:rPr lang="en-US" dirty="0"/>
              <a:t>P&amp;T Public Class Vote: </a:t>
            </a:r>
            <a:r>
              <a:rPr lang="en-US" i="1" dirty="0"/>
              <a:t>Antifungals, Topical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F445594-FFE8-4E90-934C-EFF530110A38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Reaching across Arizona to provide comprehensive </a:t>
            </a:r>
            <a:br>
              <a:rPr lang="en-US" dirty="0"/>
            </a:br>
            <a:r>
              <a:rPr lang="en-US" dirty="0"/>
              <a:t>quality health care for those in need</a:t>
            </a:r>
          </a:p>
        </p:txBody>
      </p:sp>
    </p:spTree>
    <p:extLst>
      <p:ext uri="{BB962C8B-B14F-4D97-AF65-F5344CB8AC3E}">
        <p14:creationId xmlns:p14="http://schemas.microsoft.com/office/powerpoint/2010/main" val="283257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F445594-FFE8-4E90-934C-EFF530110A38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1"/>
          </p:nvPr>
        </p:nvSpPr>
        <p:spPr>
          <a:xfrm>
            <a:off x="304800" y="1123950"/>
            <a:ext cx="4495800" cy="3356372"/>
          </a:xfrm>
        </p:spPr>
        <p:txBody>
          <a:bodyPr/>
          <a:lstStyle/>
          <a:p>
            <a:pPr>
              <a:buNone/>
            </a:pPr>
            <a:r>
              <a:rPr lang="en-US" altLang="en-US" sz="1400" b="1" i="1" dirty="0">
                <a:solidFill>
                  <a:schemeClr val="tx1">
                    <a:lumMod val="50000"/>
                  </a:schemeClr>
                </a:solidFill>
              </a:rPr>
              <a:t>Current PDL (preferred products):</a:t>
            </a:r>
          </a:p>
          <a:p>
            <a:r>
              <a:rPr lang="en-US" altLang="en-US" sz="1100" dirty="0">
                <a:solidFill>
                  <a:srgbClr val="000000"/>
                </a:solidFill>
              </a:rPr>
              <a:t>CICLOPIROX CREAM (TOPICAL)</a:t>
            </a:r>
          </a:p>
          <a:p>
            <a:r>
              <a:rPr lang="en-US" altLang="en-US" sz="1100" dirty="0">
                <a:solidFill>
                  <a:srgbClr val="000000"/>
                </a:solidFill>
              </a:rPr>
              <a:t>CICLOPIROX SOLUTION (TOPICAL)</a:t>
            </a:r>
          </a:p>
          <a:p>
            <a:r>
              <a:rPr lang="en-US" altLang="en-US" sz="1100" dirty="0">
                <a:solidFill>
                  <a:srgbClr val="000000"/>
                </a:solidFill>
              </a:rPr>
              <a:t>CICLOPIROX SUSPENSION (TOPICAL)</a:t>
            </a:r>
          </a:p>
          <a:p>
            <a:r>
              <a:rPr lang="en-US" altLang="en-US" sz="1100" dirty="0">
                <a:solidFill>
                  <a:srgbClr val="000000"/>
                </a:solidFill>
              </a:rPr>
              <a:t>CLOTRIMAZOLE-BETAMETHASONE CREAM (TOPICAL)*</a:t>
            </a:r>
          </a:p>
          <a:p>
            <a:r>
              <a:rPr lang="en-US" altLang="en-US" sz="1100" dirty="0">
                <a:solidFill>
                  <a:srgbClr val="000000"/>
                </a:solidFill>
              </a:rPr>
              <a:t>CLOTRIMAZOLE CREAM OTC (TOPICAL)*</a:t>
            </a:r>
          </a:p>
          <a:p>
            <a:r>
              <a:rPr lang="en-US" altLang="en-US" sz="1100" dirty="0">
                <a:solidFill>
                  <a:srgbClr val="000000"/>
                </a:solidFill>
              </a:rPr>
              <a:t>CLOTRIMAZOLE CREAM RX (TOPICAL)*</a:t>
            </a:r>
          </a:p>
          <a:p>
            <a:r>
              <a:rPr lang="en-US" altLang="en-US" sz="1100" dirty="0">
                <a:solidFill>
                  <a:srgbClr val="000000"/>
                </a:solidFill>
              </a:rPr>
              <a:t>CLOTRIMAZOLE SOLUTION OTC (TOPICAL)*</a:t>
            </a:r>
          </a:p>
          <a:p>
            <a:r>
              <a:rPr lang="en-US" altLang="en-US" sz="1100" dirty="0">
                <a:solidFill>
                  <a:srgbClr val="000000"/>
                </a:solidFill>
              </a:rPr>
              <a:t>CLOTRIMAZOLE SOLUTION RX (TOPICAL)*</a:t>
            </a:r>
          </a:p>
          <a:p>
            <a:r>
              <a:rPr lang="en-US" altLang="en-US" sz="1100" dirty="0">
                <a:solidFill>
                  <a:srgbClr val="000000"/>
                </a:solidFill>
              </a:rPr>
              <a:t>KETOCONAZOLE CREAM (TOPICAL)*</a:t>
            </a:r>
          </a:p>
          <a:p>
            <a:r>
              <a:rPr lang="en-US" altLang="en-US" sz="1100" dirty="0">
                <a:solidFill>
                  <a:srgbClr val="000000"/>
                </a:solidFill>
              </a:rPr>
              <a:t>KETOCONAZOLE SHAMPOO (TOPICAL)*</a:t>
            </a:r>
          </a:p>
          <a:p>
            <a:r>
              <a:rPr lang="en-US" altLang="en-US" sz="1100" dirty="0">
                <a:solidFill>
                  <a:srgbClr val="000000"/>
                </a:solidFill>
              </a:rPr>
              <a:t>LOTRIMIN ULTRA OTC (TOPICAL)</a:t>
            </a:r>
          </a:p>
          <a:p>
            <a:pPr>
              <a:buNone/>
            </a:pPr>
            <a:endParaRPr lang="en-US" altLang="en-US" sz="11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2DBE6E-709B-4E09-B6E5-CC377DBC490A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5029200" y="1143000"/>
            <a:ext cx="4038600" cy="3504727"/>
          </a:xfrm>
        </p:spPr>
        <p:txBody>
          <a:bodyPr/>
          <a:lstStyle/>
          <a:p>
            <a:r>
              <a:rPr lang="en-US" sz="1200" dirty="0">
                <a:solidFill>
                  <a:srgbClr val="000000"/>
                </a:solidFill>
              </a:rPr>
              <a:t>MICONAZOLE CREAM OTC (TOPICAL)*</a:t>
            </a:r>
          </a:p>
          <a:p>
            <a:r>
              <a:rPr lang="en-US" sz="1200" dirty="0">
                <a:solidFill>
                  <a:srgbClr val="000000"/>
                </a:solidFill>
              </a:rPr>
              <a:t>MICONAZOLE OINT OTC (TOPICAL)*</a:t>
            </a:r>
          </a:p>
          <a:p>
            <a:r>
              <a:rPr lang="en-US" sz="1200" dirty="0">
                <a:solidFill>
                  <a:srgbClr val="000000"/>
                </a:solidFill>
              </a:rPr>
              <a:t>MICONAZOLE POWDER OTC (TOPICAL)*</a:t>
            </a:r>
          </a:p>
          <a:p>
            <a:r>
              <a:rPr lang="en-US" sz="1200" dirty="0">
                <a:solidFill>
                  <a:srgbClr val="000000"/>
                </a:solidFill>
              </a:rPr>
              <a:t>MICONAZOLE SPRAY OTC (TOPICAL)</a:t>
            </a:r>
          </a:p>
          <a:p>
            <a:r>
              <a:rPr lang="en-US" sz="1200" dirty="0">
                <a:solidFill>
                  <a:srgbClr val="000000"/>
                </a:solidFill>
              </a:rPr>
              <a:t>NYSTATIN CREAM (TOPICAL)*</a:t>
            </a:r>
          </a:p>
          <a:p>
            <a:r>
              <a:rPr lang="en-US" sz="1200" dirty="0">
                <a:solidFill>
                  <a:srgbClr val="000000"/>
                </a:solidFill>
              </a:rPr>
              <a:t>NYSTATIN OINT (TOPICAL)*</a:t>
            </a:r>
          </a:p>
          <a:p>
            <a:r>
              <a:rPr lang="en-US" sz="1200" dirty="0">
                <a:solidFill>
                  <a:srgbClr val="000000"/>
                </a:solidFill>
              </a:rPr>
              <a:t>NYSTATIN POWDER (TOPICAL)*</a:t>
            </a:r>
          </a:p>
          <a:p>
            <a:r>
              <a:rPr lang="en-US" sz="1200" dirty="0">
                <a:solidFill>
                  <a:srgbClr val="000000"/>
                </a:solidFill>
              </a:rPr>
              <a:t>TERBINAFINE CREAM OTC (TOPICAL)</a:t>
            </a:r>
          </a:p>
          <a:p>
            <a:r>
              <a:rPr lang="en-US" sz="1200" dirty="0">
                <a:solidFill>
                  <a:srgbClr val="000000"/>
                </a:solidFill>
              </a:rPr>
              <a:t>TOLNAFTATE CREAM OTC (TOPICAL)</a:t>
            </a:r>
          </a:p>
          <a:p>
            <a:r>
              <a:rPr lang="en-US" sz="1200" dirty="0">
                <a:solidFill>
                  <a:srgbClr val="000000"/>
                </a:solidFill>
              </a:rPr>
              <a:t>TOLNAFTATE POWDER OTC (TOPICAL)</a:t>
            </a:r>
          </a:p>
          <a:p>
            <a:r>
              <a:rPr lang="en-US" sz="1200" dirty="0">
                <a:solidFill>
                  <a:srgbClr val="000000"/>
                </a:solidFill>
              </a:rPr>
              <a:t>TOLNAFTATE SPRAY OTC (TOPICAL)</a:t>
            </a:r>
          </a:p>
          <a:p>
            <a:r>
              <a:rPr lang="en-US" sz="1200" dirty="0">
                <a:solidFill>
                  <a:srgbClr val="000000"/>
                </a:solidFill>
              </a:rPr>
              <a:t>TOLNAFTATE AERO POWDER OTC (TOPICAL)</a:t>
            </a:r>
          </a:p>
          <a:p>
            <a:endParaRPr lang="en-US" sz="2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6263" y="228600"/>
            <a:ext cx="8306474" cy="914400"/>
          </a:xfrm>
        </p:spPr>
        <p:txBody>
          <a:bodyPr/>
          <a:lstStyle/>
          <a:p>
            <a:r>
              <a:rPr lang="en-US" dirty="0"/>
              <a:t>Antifungals, Topical</a:t>
            </a:r>
          </a:p>
        </p:txBody>
      </p:sp>
    </p:spTree>
    <p:extLst>
      <p:ext uri="{BB962C8B-B14F-4D97-AF65-F5344CB8AC3E}">
        <p14:creationId xmlns:p14="http://schemas.microsoft.com/office/powerpoint/2010/main" val="421199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9072" y="1028700"/>
            <a:ext cx="7704328" cy="2171700"/>
          </a:xfrm>
        </p:spPr>
        <p:txBody>
          <a:bodyPr/>
          <a:lstStyle/>
          <a:p>
            <a:r>
              <a:rPr lang="en-US" dirty="0"/>
              <a:t>P&amp;T Public Class Vote:</a:t>
            </a:r>
            <a:br>
              <a:rPr lang="en-US" dirty="0"/>
            </a:br>
            <a:r>
              <a:rPr lang="en-US" i="1" dirty="0"/>
              <a:t>Antimigraine Agents, Triptans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F445594-FFE8-4E90-934C-EFF530110A38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Reaching across Arizona to provide comprehensive </a:t>
            </a:r>
            <a:br>
              <a:rPr lang="en-US" dirty="0"/>
            </a:br>
            <a:r>
              <a:rPr lang="en-US" dirty="0"/>
              <a:t>quality health care for those in need</a:t>
            </a:r>
          </a:p>
        </p:txBody>
      </p:sp>
    </p:spTree>
    <p:extLst>
      <p:ext uri="{BB962C8B-B14F-4D97-AF65-F5344CB8AC3E}">
        <p14:creationId xmlns:p14="http://schemas.microsoft.com/office/powerpoint/2010/main" val="24912392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F445594-FFE8-4E90-934C-EFF530110A38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1"/>
          </p:nvPr>
        </p:nvSpPr>
        <p:spPr>
          <a:xfrm>
            <a:off x="381000" y="1123950"/>
            <a:ext cx="4114800" cy="3535680"/>
          </a:xfrm>
        </p:spPr>
        <p:txBody>
          <a:bodyPr/>
          <a:lstStyle/>
          <a:p>
            <a:pPr>
              <a:buNone/>
            </a:pPr>
            <a:r>
              <a:rPr lang="en-US" altLang="en-US" sz="2400" b="1" i="1" dirty="0">
                <a:solidFill>
                  <a:schemeClr val="tx1">
                    <a:lumMod val="50000"/>
                  </a:schemeClr>
                </a:solidFill>
              </a:rPr>
              <a:t>PDL Recommendations (preferred products):</a:t>
            </a:r>
          </a:p>
          <a:p>
            <a:r>
              <a:rPr lang="en-US" sz="1600" dirty="0">
                <a:solidFill>
                  <a:srgbClr val="1E09B7"/>
                </a:solidFill>
              </a:rPr>
              <a:t>IMITREX (NASAL) </a:t>
            </a:r>
          </a:p>
          <a:p>
            <a:r>
              <a:rPr lang="en-US" sz="1800" dirty="0">
                <a:solidFill>
                  <a:schemeClr val="tx1">
                    <a:lumMod val="50000"/>
                  </a:schemeClr>
                </a:solidFill>
              </a:rPr>
              <a:t>NARATRIPTAN (ORAL)</a:t>
            </a:r>
          </a:p>
          <a:p>
            <a:r>
              <a:rPr lang="en-US" sz="1800" dirty="0">
                <a:solidFill>
                  <a:schemeClr val="tx1">
                    <a:lumMod val="50000"/>
                  </a:schemeClr>
                </a:solidFill>
              </a:rPr>
              <a:t>RIZATRIPTAN ODT (ORAL)</a:t>
            </a:r>
          </a:p>
          <a:p>
            <a:r>
              <a:rPr lang="en-US" sz="1800" dirty="0">
                <a:solidFill>
                  <a:schemeClr val="tx1">
                    <a:lumMod val="50000"/>
                  </a:schemeClr>
                </a:solidFill>
              </a:rPr>
              <a:t>RIZATRIPTAN TABLET (ORAL)</a:t>
            </a:r>
          </a:p>
          <a:p>
            <a:r>
              <a:rPr lang="en-US" sz="1800" dirty="0">
                <a:solidFill>
                  <a:schemeClr val="tx1">
                    <a:lumMod val="50000"/>
                  </a:schemeClr>
                </a:solidFill>
              </a:rPr>
              <a:t>SUMATRIPTAN KIT (SUBCUTANE.)</a:t>
            </a:r>
          </a:p>
          <a:p>
            <a:r>
              <a:rPr lang="en-US" sz="1800" dirty="0">
                <a:solidFill>
                  <a:schemeClr val="tx1">
                    <a:lumMod val="50000"/>
                  </a:schemeClr>
                </a:solidFill>
              </a:rPr>
              <a:t>SUMATRIPTAN KIT (SUN) (SUBCUTANE.)</a:t>
            </a:r>
          </a:p>
          <a:p>
            <a:pPr marL="0" indent="0">
              <a:buNone/>
            </a:pPr>
            <a:endParaRPr lang="en-US" sz="1800" dirty="0">
              <a:solidFill>
                <a:schemeClr val="tx1">
                  <a:lumMod val="50000"/>
                </a:schemeClr>
              </a:solidFill>
            </a:endParaRPr>
          </a:p>
          <a:p>
            <a:pPr>
              <a:buNone/>
            </a:pPr>
            <a:endParaRPr lang="en-US" sz="20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7A0F048-A928-423E-9467-C4111E420701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r>
              <a:rPr lang="en-US" sz="1600" dirty="0">
                <a:solidFill>
                  <a:srgbClr val="FF0000"/>
                </a:solidFill>
              </a:rPr>
              <a:t>SUMATRIPTAN (NASAL)</a:t>
            </a:r>
          </a:p>
          <a:p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SUMATRIPTAN (ORAL)</a:t>
            </a:r>
            <a:endParaRPr lang="en-US" sz="1600" i="1" dirty="0"/>
          </a:p>
          <a:p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SUMATRIPTAN VIAL (SUBCUTANE.)</a:t>
            </a:r>
          </a:p>
          <a:p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ZOLMITRIPTAN ODT (AG) (ORAL)</a:t>
            </a:r>
          </a:p>
          <a:p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ZOLMITRIPTAN ODT (ORAL)</a:t>
            </a:r>
          </a:p>
          <a:p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ZOLMITRIPTAN TABLET (AG) (ORAL)</a:t>
            </a:r>
          </a:p>
          <a:p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ZOLMITRIPTAN TABLET (ORAL)</a:t>
            </a:r>
          </a:p>
          <a:p>
            <a:r>
              <a:rPr lang="en-US" sz="1600" dirty="0">
                <a:solidFill>
                  <a:srgbClr val="1E09B7"/>
                </a:solidFill>
              </a:rPr>
              <a:t>ZOMIG (NASAL)</a:t>
            </a:r>
          </a:p>
          <a:p>
            <a:pPr marL="0" indent="0">
              <a:buNone/>
            </a:pPr>
            <a:r>
              <a:rPr lang="en-US" sz="1600" b="1" dirty="0">
                <a:solidFill>
                  <a:srgbClr val="0C0C0C"/>
                </a:solidFill>
              </a:rPr>
              <a:t>GRANDPARENTING - NO</a:t>
            </a:r>
          </a:p>
          <a:p>
            <a:endParaRPr lang="en-US" sz="4000" dirty="0"/>
          </a:p>
          <a:p>
            <a:endParaRPr lang="en-US" sz="24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Antimigraine Agents, Triptans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Reaching across Arizona to provide comprehensive </a:t>
            </a:r>
            <a:br>
              <a:rPr lang="en-US" dirty="0"/>
            </a:br>
            <a:r>
              <a:rPr lang="en-US" dirty="0"/>
              <a:t>quality health care for those in need</a:t>
            </a:r>
          </a:p>
        </p:txBody>
      </p:sp>
      <p:sp>
        <p:nvSpPr>
          <p:cNvPr id="6" name="Content Placeholder 4"/>
          <p:cNvSpPr txBox="1">
            <a:spLocks/>
          </p:cNvSpPr>
          <p:nvPr/>
        </p:nvSpPr>
        <p:spPr>
          <a:xfrm>
            <a:off x="3733800" y="1028701"/>
            <a:ext cx="7010400" cy="3737372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0" i="1" u="none" strike="noStrike" kern="1200" cap="none" spc="0" normalizeH="0" baseline="0" noProof="0" dirty="0">
              <a:ln>
                <a:noFill/>
              </a:ln>
              <a:solidFill>
                <a:srgbClr val="717171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717171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24726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9072" y="1028700"/>
            <a:ext cx="5723128" cy="2171700"/>
          </a:xfrm>
        </p:spPr>
        <p:txBody>
          <a:bodyPr/>
          <a:lstStyle/>
          <a:p>
            <a:r>
              <a:rPr lang="en-US" dirty="0"/>
              <a:t>P&amp;T Public Class Vote: </a:t>
            </a:r>
            <a:r>
              <a:rPr lang="en-US" i="1" dirty="0"/>
              <a:t>Beta Blockers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F445594-FFE8-4E90-934C-EFF530110A38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Reaching across Arizona to provide comprehensive </a:t>
            </a:r>
            <a:br>
              <a:rPr lang="en-US" dirty="0"/>
            </a:br>
            <a:r>
              <a:rPr lang="en-US" dirty="0"/>
              <a:t>quality health care for those in need</a:t>
            </a:r>
          </a:p>
        </p:txBody>
      </p:sp>
    </p:spTree>
    <p:extLst>
      <p:ext uri="{BB962C8B-B14F-4D97-AF65-F5344CB8AC3E}">
        <p14:creationId xmlns:p14="http://schemas.microsoft.com/office/powerpoint/2010/main" val="1707383886"/>
      </p:ext>
    </p:extLst>
  </p:cSld>
  <p:clrMapOvr>
    <a:masterClrMapping/>
  </p:clrMapOvr>
</p:sld>
</file>

<file path=ppt/theme/theme1.xml><?xml version="1.0" encoding="utf-8"?>
<a:theme xmlns:a="http://schemas.openxmlformats.org/drawingml/2006/main" name="AHCCCS-WIDE SCREEN-HD-TV">
  <a:themeElements>
    <a:clrScheme name="AHCCCS 1">
      <a:dk1>
        <a:srgbClr val="595959"/>
      </a:dk1>
      <a:lt1>
        <a:sysClr val="window" lastClr="FFFFFF"/>
      </a:lt1>
      <a:dk2>
        <a:srgbClr val="1F497D"/>
      </a:dk2>
      <a:lt2>
        <a:srgbClr val="FFFFFF"/>
      </a:lt2>
      <a:accent1>
        <a:srgbClr val="318DCC"/>
      </a:accent1>
      <a:accent2>
        <a:srgbClr val="FFCB08"/>
      </a:accent2>
      <a:accent3>
        <a:srgbClr val="702339"/>
      </a:accent3>
      <a:accent4>
        <a:srgbClr val="6E9282"/>
      </a:accent4>
      <a:accent5>
        <a:srgbClr val="A0CEEC"/>
      </a:accent5>
      <a:accent6>
        <a:srgbClr val="FAE69C"/>
      </a:accent6>
      <a:hlink>
        <a:srgbClr val="318DCC"/>
      </a:hlink>
      <a:folHlink>
        <a:srgbClr val="70233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4ED9F6EB4BA74185C4308AEA7ED71B" ma:contentTypeVersion="0" ma:contentTypeDescription="Create a new document." ma:contentTypeScope="" ma:versionID="c9a769879412afc7a19a45b5c4677f08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11DF55F-FA5E-46E1-BCD3-8FDDF33E703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C9401B3-6A1E-4BBD-AE41-EF3B0388F53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4339A6C-7D8A-43A0-A571-4B191075D732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AHCCCS-WIDE SCREEN-HD-TV</Template>
  <TotalTime>402</TotalTime>
  <Words>1191</Words>
  <Application>Microsoft Macintosh PowerPoint</Application>
  <PresentationFormat>On-screen Show (16:9)</PresentationFormat>
  <Paragraphs>266</Paragraphs>
  <Slides>26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Calibri</vt:lpstr>
      <vt:lpstr>Courier New</vt:lpstr>
      <vt:lpstr>Tahoma</vt:lpstr>
      <vt:lpstr>Wingdings</vt:lpstr>
      <vt:lpstr>AHCCCS-WIDE SCREEN-HD-TV</vt:lpstr>
      <vt:lpstr>AHCCCS Pharmacy and Therapeutics Committee Recommendations</vt:lpstr>
      <vt:lpstr>Committee Recommendations</vt:lpstr>
      <vt:lpstr>P&amp;T Public Class Vote: Antifungals, Oral</vt:lpstr>
      <vt:lpstr>Antifungals, Oral</vt:lpstr>
      <vt:lpstr>P&amp;T Public Class Vote: Antifungals, Topical</vt:lpstr>
      <vt:lpstr>Antifungals, Topical</vt:lpstr>
      <vt:lpstr>P&amp;T Public Class Vote: Antimigraine Agents, Triptans</vt:lpstr>
      <vt:lpstr>Antimigraine Agents, Triptans</vt:lpstr>
      <vt:lpstr>P&amp;T Public Class Vote: Beta Blockers</vt:lpstr>
      <vt:lpstr>Beta Blockers</vt:lpstr>
      <vt:lpstr>P&amp;T Public Class Vote: BPH Treatments</vt:lpstr>
      <vt:lpstr>BPH Treatments</vt:lpstr>
      <vt:lpstr>P&amp;T Public Class Vote: Calcium Channel Blockers</vt:lpstr>
      <vt:lpstr>Calcium Channel Blockers</vt:lpstr>
      <vt:lpstr>P&amp;T Public Class Vote: Leukotriene Modifiers</vt:lpstr>
      <vt:lpstr>Leukotriene Modifiers</vt:lpstr>
      <vt:lpstr>P&amp;T Public Class Vote: Phosphate Binders</vt:lpstr>
      <vt:lpstr>Phosphate Binders</vt:lpstr>
      <vt:lpstr>P&amp;T Public Class Vote: Sedative Hypnotics</vt:lpstr>
      <vt:lpstr>Sedative Hypnotics</vt:lpstr>
      <vt:lpstr>P&amp;T Public Class Vote: Steroids, Topical</vt:lpstr>
      <vt:lpstr>Steroids, Topical</vt:lpstr>
      <vt:lpstr>Steroids, Topical</vt:lpstr>
      <vt:lpstr>Steroids, Topical</vt:lpstr>
      <vt:lpstr>Steroids, Topical</vt:lpstr>
      <vt:lpstr>New Drug Recommendations – Non-preferred</vt:lpstr>
    </vt:vector>
  </TitlesOfParts>
  <Company>Arizona AHCCCS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Lauren Prole</dc:creator>
  <cp:lastModifiedBy>suzanne berman</cp:lastModifiedBy>
  <cp:revision>14</cp:revision>
  <cp:lastPrinted>2019-11-06T02:47:34Z</cp:lastPrinted>
  <dcterms:created xsi:type="dcterms:W3CDTF">2019-07-24T22:05:43Z</dcterms:created>
  <dcterms:modified xsi:type="dcterms:W3CDTF">2019-11-06T04:31:21Z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0x010100E04ED9F6EB4BA74185C4308AEA7ED71B</vt:lpwstr>
  </property>
</Properties>
</file>