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19" r:id="rId5"/>
  </p:sldMasterIdLst>
  <p:notesMasterIdLst>
    <p:notesMasterId r:id="rId55"/>
  </p:notesMasterIdLst>
  <p:handoutMasterIdLst>
    <p:handoutMasterId r:id="rId56"/>
  </p:handoutMasterIdLst>
  <p:sldIdLst>
    <p:sldId id="318" r:id="rId6"/>
    <p:sldId id="288" r:id="rId7"/>
    <p:sldId id="289" r:id="rId8"/>
    <p:sldId id="290" r:id="rId9"/>
    <p:sldId id="291" r:id="rId10"/>
    <p:sldId id="292" r:id="rId11"/>
    <p:sldId id="293" r:id="rId12"/>
    <p:sldId id="263" r:id="rId13"/>
    <p:sldId id="264" r:id="rId14"/>
    <p:sldId id="265" r:id="rId15"/>
    <p:sldId id="266" r:id="rId16"/>
    <p:sldId id="267" r:id="rId17"/>
    <p:sldId id="268" r:id="rId18"/>
    <p:sldId id="319" r:id="rId19"/>
    <p:sldId id="320" r:id="rId20"/>
    <p:sldId id="269" r:id="rId21"/>
    <p:sldId id="270" r:id="rId22"/>
    <p:sldId id="296" r:id="rId23"/>
    <p:sldId id="297" r:id="rId24"/>
    <p:sldId id="271" r:id="rId25"/>
    <p:sldId id="272" r:id="rId26"/>
    <p:sldId id="273" r:id="rId27"/>
    <p:sldId id="274" r:id="rId28"/>
    <p:sldId id="298" r:id="rId29"/>
    <p:sldId id="300" r:id="rId30"/>
    <p:sldId id="301" r:id="rId31"/>
    <p:sldId id="302" r:id="rId32"/>
    <p:sldId id="303" r:id="rId33"/>
    <p:sldId id="304" r:id="rId34"/>
    <p:sldId id="305" r:id="rId35"/>
    <p:sldId id="317" r:id="rId36"/>
    <p:sldId id="306" r:id="rId37"/>
    <p:sldId id="308" r:id="rId38"/>
    <p:sldId id="307" r:id="rId39"/>
    <p:sldId id="309" r:id="rId40"/>
    <p:sldId id="275" r:id="rId41"/>
    <p:sldId id="276" r:id="rId42"/>
    <p:sldId id="311" r:id="rId43"/>
    <p:sldId id="310" r:id="rId44"/>
    <p:sldId id="312" r:id="rId45"/>
    <p:sldId id="313" r:id="rId46"/>
    <p:sldId id="314" r:id="rId47"/>
    <p:sldId id="277" r:id="rId48"/>
    <p:sldId id="278" r:id="rId49"/>
    <p:sldId id="315" r:id="rId50"/>
    <p:sldId id="316" r:id="rId51"/>
    <p:sldId id="279" r:id="rId52"/>
    <p:sldId id="280" r:id="rId53"/>
    <p:sldId id="286" r:id="rId54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arn, Dana" initials="HD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C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80938" autoAdjust="0"/>
  </p:normalViewPr>
  <p:slideViewPr>
    <p:cSldViewPr>
      <p:cViewPr varScale="1">
        <p:scale>
          <a:sx n="171" d="100"/>
          <a:sy n="171" d="100"/>
        </p:scale>
        <p:origin x="520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0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92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tableStyles" Target="tableStyle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commentAuthors" Target="commentAuthor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88B55-B9E1-4D9A-A63F-B7FE5CBC385A}" type="datetimeFigureOut">
              <a:rPr lang="en-US" smtClean="0"/>
              <a:t>10/29/20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16A7E-D395-450C-B608-235833341B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543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B46DAAAD-9A8A-4037-9921-B72F2182C2F4}" type="datetimeFigureOut">
              <a:rPr lang="en-US" smtClean="0"/>
              <a:t>10/29/20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9C9C71B4-0BE4-46D8-9A18-4A1D7B2ED1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211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832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739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81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81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13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456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23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208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618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58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71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9722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763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6620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3365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6902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7324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8304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2846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879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6902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928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3976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6902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92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384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13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81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81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6902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470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802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81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1511740"/>
            <a:ext cx="6705600" cy="1428750"/>
          </a:xfrm>
          <a:prstGeom prst="rect">
            <a:avLst/>
          </a:prstGeom>
        </p:spPr>
        <p:txBody>
          <a:bodyPr anchor="b" anchorCtr="0"/>
          <a:lstStyle>
            <a:lvl1pPr algn="l">
              <a:defRPr sz="400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3086100"/>
            <a:ext cx="5334000" cy="1600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3082"/>
            <a:ext cx="4267200" cy="115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53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95349" y="226695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914400" rtl="0" eaLnBrk="1" latinLnBrk="0" hangingPunct="1">
              <a:spcBef>
                <a:spcPct val="0"/>
              </a:spcBef>
              <a:buNone/>
            </a:pPr>
            <a:r>
              <a:rPr lang="en-US" sz="4000" kern="1200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Question?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349394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595349" y="226695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914400" rtl="0" eaLnBrk="1" latinLnBrk="0" hangingPunct="1">
              <a:spcBef>
                <a:spcPct val="0"/>
              </a:spcBef>
              <a:buNone/>
            </a:pPr>
            <a:r>
              <a:rPr lang="en-US" sz="4000" kern="1200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You.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309789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e-Contra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7924800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80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3130869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71562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Transition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3086100"/>
            <a:ext cx="5723128" cy="1257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4217154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9"/>
          <p:cNvSpPr>
            <a:spLocks noGrp="1"/>
          </p:cNvSpPr>
          <p:nvPr>
            <p:ph type="body" sz="quarter" idx="14"/>
          </p:nvPr>
        </p:nvSpPr>
        <p:spPr>
          <a:xfrm>
            <a:off x="214859" y="2800351"/>
            <a:ext cx="8929141" cy="12192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buNone/>
              <a:defRPr sz="2600" b="1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214860" y="4095750"/>
            <a:ext cx="7328940" cy="895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Presenters and Date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400550"/>
            <a:ext cx="1456603" cy="413404"/>
          </a:xfrm>
          <a:prstGeom prst="rect">
            <a:avLst/>
          </a:prstGeom>
          <a:effectLst>
            <a:outerShdw blurRad="38100" dist="25400" dir="2700000" algn="ctr" rotWithShape="0">
              <a:srgbClr val="000000">
                <a:alpha val="6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2440460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SzPct val="70000"/>
              <a:buFont typeface="Courier New" panose="02070309020205020404" pitchFamily="49" charset="0"/>
              <a:buChar char="o"/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1524001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062687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8869025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6664" y="1047751"/>
            <a:ext cx="4191000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4572000" y="1047750"/>
            <a:ext cx="4191000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6830684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eft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6664" y="1047751"/>
            <a:ext cx="4981136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339631" y="1047750"/>
            <a:ext cx="3505200" cy="3581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2421306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Right 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810000" y="1047751"/>
            <a:ext cx="4981136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58817" y="1047750"/>
            <a:ext cx="3505200" cy="3581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2206751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8305800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382000" cy="328017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5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08585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642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hapt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56490"/>
            <a:ext cx="8229600" cy="13144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2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8"/>
          <p:cNvSpPr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7346001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Chapt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2805754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Chapt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09035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Chapt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09035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Chapt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09035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Chapt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9459399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Chapt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284131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Chapt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284131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Chapt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284131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accent3"/>
                </a:solidFill>
              </a:rPr>
              <a:pPr/>
              <a:t>‹#›</a:t>
            </a:fld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9260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69260" y="2778124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3671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08585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8305800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36047942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Chapt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6938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66938" y="2778124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9459399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Chapt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4775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42365" y="2778124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7436713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Chapt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4775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778124"/>
            <a:ext cx="8077199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7119566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8"/>
          <p:cNvSpPr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457200" y="2024055"/>
            <a:ext cx="822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55347862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8"/>
          <p:cNvSpPr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457200" y="2024055"/>
            <a:ext cx="822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027817108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e-Contra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7924800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801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200150"/>
            <a:ext cx="4114800" cy="328017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200150"/>
            <a:ext cx="4114800" cy="328017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8306474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  <a:prstGeom prst="rect">
            <a:avLst/>
          </a:prstGeo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14122965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105400" y="1543050"/>
            <a:ext cx="40386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9024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08585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200150"/>
            <a:ext cx="4114800" cy="328017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200150"/>
            <a:ext cx="4114800" cy="328017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8306474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141229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Graph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08585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200150"/>
            <a:ext cx="4114800" cy="328017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81000" y="1371600"/>
            <a:ext cx="4210194" cy="29146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graphic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8305800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60948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Graph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08585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200150"/>
            <a:ext cx="4114800" cy="328017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10101" y="1371600"/>
            <a:ext cx="4210194" cy="29146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graphic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8305800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120304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08585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62400" cy="47982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300"/>
              </a:spcBef>
              <a:buNone/>
              <a:defRPr sz="20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1" y="1750868"/>
            <a:ext cx="3993573" cy="2857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257300"/>
            <a:ext cx="4040188" cy="47982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300"/>
              </a:spcBef>
              <a:buNone/>
              <a:defRPr sz="20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2" y="1750868"/>
            <a:ext cx="3993573" cy="2857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8314566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130365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384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38515"/>
            <a:ext cx="9144000" cy="502920"/>
          </a:xfrm>
          <a:prstGeom prst="rect">
            <a:avLst/>
          </a:prstGeom>
        </p:spPr>
        <p:txBody>
          <a:bodyPr anchor="t" anchorCtr="0"/>
          <a:lstStyle>
            <a:lvl1pPr marL="0" algn="ctr" defTabSz="914400" rtl="0" eaLnBrk="1" latinLnBrk="0" hangingPunct="1">
              <a:lnSpc>
                <a:spcPts val="1000"/>
              </a:lnSpc>
              <a:defRPr lang="en-US" sz="9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197277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89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43" r:id="rId23"/>
    <p:sldLayoutId id="2147483744" r:id="rId24"/>
    <p:sldLayoutId id="2147483745" r:id="rId25"/>
    <p:sldLayoutId id="2147483746" r:id="rId26"/>
    <p:sldLayoutId id="2147483747" r:id="rId27"/>
    <p:sldLayoutId id="2147483748" r:id="rId28"/>
    <p:sldLayoutId id="2147483749" r:id="rId29"/>
    <p:sldLayoutId id="2147483750" r:id="rId30"/>
    <p:sldLayoutId id="2147483751" r:id="rId31"/>
    <p:sldLayoutId id="2147483752" r:id="rId32"/>
    <p:sldLayoutId id="2147483753" r:id="rId3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dirty="0"/>
              <a:t>AHCCCS Pharmacy and Therapeutics Committee</a:t>
            </a:r>
            <a:br>
              <a:rPr lang="en-US" b="0" dirty="0"/>
            </a:br>
            <a:r>
              <a:rPr lang="en-US" b="0" dirty="0"/>
              <a:t>Recommendations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October 14, 2020</a:t>
            </a:r>
          </a:p>
        </p:txBody>
      </p:sp>
    </p:spTree>
    <p:extLst>
      <p:ext uri="{BB962C8B-B14F-4D97-AF65-F5344CB8AC3E}">
        <p14:creationId xmlns:p14="http://schemas.microsoft.com/office/powerpoint/2010/main" val="1575626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Antifungals, Topical</a:t>
            </a:r>
          </a:p>
        </p:txBody>
      </p:sp>
    </p:spTree>
    <p:extLst>
      <p:ext uri="{BB962C8B-B14F-4D97-AF65-F5344CB8AC3E}">
        <p14:creationId xmlns:p14="http://schemas.microsoft.com/office/powerpoint/2010/main" val="283257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Antifungals, Topical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1800" b="1" i="1" dirty="0">
                <a:solidFill>
                  <a:schemeClr val="tx1">
                    <a:lumMod val="50000"/>
                  </a:schemeClr>
                </a:solidFill>
              </a:rPr>
              <a:t>Current PDL (preferred products):</a:t>
            </a:r>
          </a:p>
          <a:p>
            <a:r>
              <a:rPr lang="en-US" altLang="en-US" sz="1400" dirty="0">
                <a:solidFill>
                  <a:srgbClr val="000000"/>
                </a:solidFill>
              </a:rPr>
              <a:t>CICLOPIROX CREAM (TOPICAL)</a:t>
            </a:r>
          </a:p>
          <a:p>
            <a:r>
              <a:rPr lang="en-US" altLang="en-US" sz="1400" dirty="0">
                <a:solidFill>
                  <a:srgbClr val="000000"/>
                </a:solidFill>
              </a:rPr>
              <a:t>CICLOPIROX SOLUTION (TOPICAL)</a:t>
            </a:r>
          </a:p>
          <a:p>
            <a:r>
              <a:rPr lang="en-US" altLang="en-US" sz="1400" b="1" u="sng" dirty="0">
                <a:solidFill>
                  <a:srgbClr val="FF0000"/>
                </a:solidFill>
              </a:rPr>
              <a:t>CICLOPIROX SUSPENSION (TOPICAL)*</a:t>
            </a:r>
          </a:p>
          <a:p>
            <a:r>
              <a:rPr lang="en-US" altLang="en-US" sz="1400" dirty="0">
                <a:solidFill>
                  <a:srgbClr val="000000"/>
                </a:solidFill>
              </a:rPr>
              <a:t>CLOTRIMAZOLE-BETAMETHASONE CREAM (TOPICAL)*</a:t>
            </a:r>
          </a:p>
          <a:p>
            <a:r>
              <a:rPr lang="en-US" altLang="en-US" sz="1400" dirty="0">
                <a:solidFill>
                  <a:srgbClr val="000000"/>
                </a:solidFill>
              </a:rPr>
              <a:t>CLOTRIMAZOLE CREAM OTC (TOPICAL)*</a:t>
            </a:r>
          </a:p>
          <a:p>
            <a:r>
              <a:rPr lang="en-US" altLang="en-US" sz="1400" dirty="0">
                <a:solidFill>
                  <a:srgbClr val="000000"/>
                </a:solidFill>
              </a:rPr>
              <a:t>CLOTRIMAZOLE CREAM RX (TOPICAL)*</a:t>
            </a:r>
          </a:p>
          <a:p>
            <a:r>
              <a:rPr lang="en-US" altLang="en-US" sz="1400" dirty="0">
                <a:solidFill>
                  <a:srgbClr val="000000"/>
                </a:solidFill>
              </a:rPr>
              <a:t>CLOTRIMAZOLE SOLUTION OTC (TOPICAL)*</a:t>
            </a:r>
          </a:p>
          <a:p>
            <a:r>
              <a:rPr lang="en-US" altLang="en-US" sz="1400" b="1" u="sng" dirty="0">
                <a:solidFill>
                  <a:srgbClr val="FF0000"/>
                </a:solidFill>
              </a:rPr>
              <a:t>CLOTRIMAZOLE SOLUTION RX (TOPICAL)*</a:t>
            </a:r>
          </a:p>
          <a:p>
            <a:r>
              <a:rPr lang="en-US" altLang="en-US" sz="1400" dirty="0">
                <a:solidFill>
                  <a:srgbClr val="000000"/>
                </a:solidFill>
              </a:rPr>
              <a:t>KETOCONAZOLE CREAM (TOPICAL)*</a:t>
            </a:r>
          </a:p>
          <a:p>
            <a:r>
              <a:rPr lang="en-US" altLang="en-US" sz="1400" dirty="0">
                <a:solidFill>
                  <a:srgbClr val="000000"/>
                </a:solidFill>
              </a:rPr>
              <a:t>KETOCONAZOLE SHAMPOO (TOPICAL)*</a:t>
            </a:r>
          </a:p>
          <a:p>
            <a:r>
              <a:rPr lang="en-US" altLang="en-US" sz="1400" dirty="0">
                <a:solidFill>
                  <a:srgbClr val="000000"/>
                </a:solidFill>
              </a:rPr>
              <a:t>LOTRIMIN ULTRA OTC (TOPICAL)</a:t>
            </a:r>
          </a:p>
          <a:p>
            <a:pPr>
              <a:buNone/>
            </a:pPr>
            <a:endParaRPr lang="en-US" alt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DBE6E-709B-4E09-B6E5-CC377DBC490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52950" y="742950"/>
            <a:ext cx="4572000" cy="3581400"/>
          </a:xfrm>
        </p:spPr>
        <p:txBody>
          <a:bodyPr/>
          <a:lstStyle/>
          <a:p>
            <a:r>
              <a:rPr lang="en-US" sz="1600" dirty="0">
                <a:solidFill>
                  <a:srgbClr val="000000"/>
                </a:solidFill>
              </a:rPr>
              <a:t>MICONAZOLE CREAM OTC (TOPICAL)*</a:t>
            </a:r>
          </a:p>
          <a:p>
            <a:r>
              <a:rPr lang="en-US" sz="1400" b="1" u="sng" dirty="0">
                <a:solidFill>
                  <a:srgbClr val="FF0000"/>
                </a:solidFill>
              </a:rPr>
              <a:t>MICONAZOLE OINT OTC (TOPICAL)*</a:t>
            </a:r>
          </a:p>
          <a:p>
            <a:r>
              <a:rPr lang="en-US" sz="1600" dirty="0">
                <a:solidFill>
                  <a:srgbClr val="000000"/>
                </a:solidFill>
              </a:rPr>
              <a:t>MICONAZOLE POWDER OTC (TOPICAL)*</a:t>
            </a:r>
          </a:p>
          <a:p>
            <a:r>
              <a:rPr lang="en-US" sz="1400" b="1" u="sng" dirty="0">
                <a:solidFill>
                  <a:srgbClr val="FF0000"/>
                </a:solidFill>
              </a:rPr>
              <a:t>MICONAZOLE SPRAY OTC (TOPICAL)*</a:t>
            </a:r>
          </a:p>
          <a:p>
            <a:r>
              <a:rPr lang="en-US" sz="1600" dirty="0">
                <a:solidFill>
                  <a:srgbClr val="000000"/>
                </a:solidFill>
              </a:rPr>
              <a:t>NYSTATIN CREAM (TOPICAL)*</a:t>
            </a:r>
          </a:p>
          <a:p>
            <a:r>
              <a:rPr lang="en-US" sz="1600" dirty="0">
                <a:solidFill>
                  <a:srgbClr val="000000"/>
                </a:solidFill>
              </a:rPr>
              <a:t>NYSTATIN OINT (TOPICAL)*</a:t>
            </a:r>
          </a:p>
          <a:p>
            <a:r>
              <a:rPr lang="en-US" sz="1600" dirty="0">
                <a:solidFill>
                  <a:srgbClr val="000000"/>
                </a:solidFill>
              </a:rPr>
              <a:t>NYSTATIN POWDER (TOPICAL)*</a:t>
            </a:r>
          </a:p>
          <a:p>
            <a:r>
              <a:rPr lang="en-US" sz="1600" dirty="0">
                <a:solidFill>
                  <a:srgbClr val="000000"/>
                </a:solidFill>
              </a:rPr>
              <a:t>TERBINAFINE CREAM OTC (TOPICAL)</a:t>
            </a:r>
          </a:p>
          <a:p>
            <a:r>
              <a:rPr lang="en-US" sz="1600" dirty="0">
                <a:solidFill>
                  <a:srgbClr val="000000"/>
                </a:solidFill>
              </a:rPr>
              <a:t>TOLNAFTATE CREAM OTC (TOPICAL)</a:t>
            </a:r>
          </a:p>
          <a:p>
            <a:r>
              <a:rPr lang="en-US" sz="1600" dirty="0">
                <a:solidFill>
                  <a:srgbClr val="000000"/>
                </a:solidFill>
              </a:rPr>
              <a:t>TOLNAFTATE POWDER OTC (TOPICAL)</a:t>
            </a:r>
          </a:p>
          <a:p>
            <a:r>
              <a:rPr lang="en-US" sz="1400" b="1" u="sng" dirty="0">
                <a:solidFill>
                  <a:srgbClr val="FF0000"/>
                </a:solidFill>
              </a:rPr>
              <a:t>TOLNAFTATE SPRAY OTC (TOPICAL)*</a:t>
            </a:r>
          </a:p>
          <a:p>
            <a:r>
              <a:rPr lang="en-US" sz="1600" dirty="0">
                <a:solidFill>
                  <a:srgbClr val="000000"/>
                </a:solidFill>
              </a:rPr>
              <a:t>TOLNAFTATE AERO POWDER OTC (TOPICAL)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*Needs further review – Clotrimazole Solution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 &amp; Ciclopirox Suspension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199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</a:t>
            </a:r>
            <a:br>
              <a:rPr lang="en-US" dirty="0"/>
            </a:br>
            <a:r>
              <a:rPr lang="en-US" i="1" dirty="0"/>
              <a:t>Antimigraine Agents, Triptans</a:t>
            </a:r>
          </a:p>
        </p:txBody>
      </p:sp>
    </p:spTree>
    <p:extLst>
      <p:ext uri="{BB962C8B-B14F-4D97-AF65-F5344CB8AC3E}">
        <p14:creationId xmlns:p14="http://schemas.microsoft.com/office/powerpoint/2010/main" val="2491239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Antimigraine Agents, Triptans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6664" y="895350"/>
            <a:ext cx="4191000" cy="3733801"/>
          </a:xfrm>
        </p:spPr>
        <p:txBody>
          <a:bodyPr/>
          <a:lstStyle/>
          <a:p>
            <a:pPr>
              <a:buNone/>
            </a:pPr>
            <a:r>
              <a:rPr lang="en-US" altLang="en-US" sz="24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  <a:endParaRPr lang="en-US" sz="1600" dirty="0">
              <a:solidFill>
                <a:srgbClr val="0C0C0C"/>
              </a:solidFill>
            </a:endParaRPr>
          </a:p>
          <a:p>
            <a:r>
              <a:rPr lang="en-US" sz="1800" dirty="0">
                <a:solidFill>
                  <a:srgbClr val="0C0C0C"/>
                </a:solidFill>
              </a:rPr>
              <a:t>NARATRIPTAN (ORAL)*</a:t>
            </a:r>
          </a:p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RIZATRIPTAN ODT (ORAL)*</a:t>
            </a:r>
          </a:p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RIZATRIPTAN TABLET (ORAL)*</a:t>
            </a:r>
          </a:p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SUMATRIPTAN KIT (SUBCUTANE.)*</a:t>
            </a:r>
          </a:p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SUMATRIPTAN KIT (SUN) (SUBCUTANE.)*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None/>
            </a:pPr>
            <a:endParaRPr lang="en-US" sz="2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A0F048-A928-423E-9467-C4111E42070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0" y="971550"/>
            <a:ext cx="4191000" cy="3581400"/>
          </a:xfrm>
        </p:spPr>
        <p:txBody>
          <a:bodyPr/>
          <a:lstStyle/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SUMATRIPTAN (ORAL)*</a:t>
            </a:r>
            <a:endParaRPr lang="en-US" sz="1800" i="1" dirty="0"/>
          </a:p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SUMATRIPTAN VIAL (SUBCUTANE.)*</a:t>
            </a:r>
          </a:p>
          <a:p>
            <a:r>
              <a:rPr lang="en-US" sz="1800" dirty="0">
                <a:solidFill>
                  <a:srgbClr val="0C0C0C"/>
                </a:solidFill>
              </a:rPr>
              <a:t>ZOLMITRIPTAN ODT (AG) (ORAL)*</a:t>
            </a:r>
          </a:p>
          <a:p>
            <a:r>
              <a:rPr lang="en-US" sz="1800" dirty="0">
                <a:solidFill>
                  <a:srgbClr val="0C0C0C"/>
                </a:solidFill>
              </a:rPr>
              <a:t>ZOLMITRIPTAN ODT (ORAL)*</a:t>
            </a:r>
          </a:p>
          <a:p>
            <a:r>
              <a:rPr lang="en-US" sz="1800" dirty="0">
                <a:solidFill>
                  <a:srgbClr val="0C0C0C"/>
                </a:solidFill>
              </a:rPr>
              <a:t>ZOLMITRIPTAN TABLET (AG) (ORAL)*</a:t>
            </a:r>
          </a:p>
          <a:p>
            <a:r>
              <a:rPr lang="en-US" sz="1800" dirty="0">
                <a:solidFill>
                  <a:srgbClr val="0C0C0C"/>
                </a:solidFill>
              </a:rPr>
              <a:t>ZOLMITRIPTAN TABLET (ORAL)*</a:t>
            </a:r>
          </a:p>
          <a:p>
            <a:r>
              <a:rPr lang="en-US" sz="1800" b="1" dirty="0"/>
              <a:t>ZOMIG (NASAL)* (add step therapy through Imitrex Nasal Spray) </a:t>
            </a:r>
          </a:p>
          <a:p>
            <a:r>
              <a:rPr lang="en-US" sz="1800" b="1" dirty="0"/>
              <a:t>Grandparenting – Yes for Zomig Nasal Spray</a:t>
            </a:r>
          </a:p>
          <a:p>
            <a:pPr marL="0" indent="0">
              <a:buNone/>
            </a:pPr>
            <a:endParaRPr lang="en-US" sz="1800" b="1" dirty="0">
              <a:solidFill>
                <a:srgbClr val="0C0C0C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733800" y="1028701"/>
            <a:ext cx="7010400" cy="37373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472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Antiparkinson Agents</a:t>
            </a:r>
          </a:p>
        </p:txBody>
      </p:sp>
    </p:spTree>
    <p:extLst>
      <p:ext uri="{BB962C8B-B14F-4D97-AF65-F5344CB8AC3E}">
        <p14:creationId xmlns:p14="http://schemas.microsoft.com/office/powerpoint/2010/main" val="1748875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Antiparkinson’s Agents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23950"/>
            <a:ext cx="5105400" cy="3314700"/>
          </a:xfrm>
        </p:spPr>
        <p:txBody>
          <a:bodyPr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Recommendations:</a:t>
            </a: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None/>
            </a:pPr>
            <a:endParaRPr lang="en-US" sz="11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75BE01D-BC9B-4831-AA88-364621FEE9EF}"/>
              </a:ext>
            </a:extLst>
          </p:cNvPr>
          <p:cNvSpPr txBox="1">
            <a:spLocks/>
          </p:cNvSpPr>
          <p:nvPr/>
        </p:nvSpPr>
        <p:spPr>
          <a:xfrm>
            <a:off x="0" y="1486598"/>
            <a:ext cx="4343400" cy="29524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AMANTADINE CAPSULE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AMANTADINE SYRUP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AMANTADINE TABLET (ORAL)*a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APOKYN (SUBCUTANEOUS)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AZILECT (ORAL)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BENZTROPINE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BROMOCRIPTINE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CARBIDOPA (ORAL)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CARBIDOPA / LEVODOPA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CARBIDOPA / LEVODOPA ER (ORAL)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CARBIDOPA / LEVODOPA ODT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CARBIDOPA/LEVODOPA/ENTACAPONE (ORAL)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COMTAN (ORAL)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DUOPA (MISCELL)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ENTACAPONE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endParaRPr lang="en-US" sz="1400" kern="6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200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6702499-30FA-4347-ADF1-69BD8189AE73}"/>
              </a:ext>
            </a:extLst>
          </p:cNvPr>
          <p:cNvSpPr txBox="1">
            <a:spLocks/>
          </p:cNvSpPr>
          <p:nvPr/>
        </p:nvSpPr>
        <p:spPr>
          <a:xfrm>
            <a:off x="4000500" y="1478433"/>
            <a:ext cx="2628900" cy="3173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GOCOVRI (ORAL)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INBRIJA (INHALATION)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KYNMOBI (SUBLINGUAL)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LODOSYN (ORAL)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MIRAPEX ER (ORAL)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NEUPRO (TRANSDERM)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NOURIANZ (ORAL)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OSMOLEX ER (ORAL)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PRAMIPEXOLE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PRAMIPEXOLE ER (ORAL)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RASAGILINE (ORAL)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REQUIP XL (ORAL)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ROPINIROLE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ROPINIROLE ER (ORAL)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RYTARY (ORAL)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endParaRPr lang="en-US" sz="1400" kern="600" dirty="0">
              <a:solidFill>
                <a:srgbClr val="000000"/>
              </a:solidFill>
            </a:endParaRPr>
          </a:p>
          <a:p>
            <a:pPr>
              <a:lnSpc>
                <a:spcPts val="1600"/>
              </a:lnSpc>
              <a:spcBef>
                <a:spcPts val="0"/>
              </a:spcBef>
            </a:pPr>
            <a:endParaRPr lang="en-US" sz="1400" kern="6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2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469E08B-DE79-46DB-AF28-B09A8C905A93}"/>
              </a:ext>
            </a:extLst>
          </p:cNvPr>
          <p:cNvSpPr txBox="1">
            <a:spLocks/>
          </p:cNvSpPr>
          <p:nvPr/>
        </p:nvSpPr>
        <p:spPr>
          <a:xfrm>
            <a:off x="6400800" y="1486249"/>
            <a:ext cx="2705100" cy="3173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SELEGILINE CAPSULE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SELEGILINE TABLET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STALEVO (ORAL)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TOLCAPONE (ORAL)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TRIHEXYPHENIDYL ELIXIR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TRIHEXYPHENIDYL TABLET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XADAGO (ORAL)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ZELAPAR (ORAL)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endParaRPr lang="en-US" sz="1400" b="1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400" b="1" dirty="0"/>
              <a:t>GRANDPARENTING - NO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endParaRPr lang="en-US" sz="1400" kern="600" dirty="0">
              <a:solidFill>
                <a:srgbClr val="000000"/>
              </a:solidFill>
            </a:endParaRPr>
          </a:p>
          <a:p>
            <a:pPr>
              <a:lnSpc>
                <a:spcPts val="1600"/>
              </a:lnSpc>
              <a:spcBef>
                <a:spcPts val="0"/>
              </a:spcBef>
            </a:pPr>
            <a:endParaRPr lang="en-US" sz="1400" kern="6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16213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Beta Blockers</a:t>
            </a:r>
          </a:p>
        </p:txBody>
      </p:sp>
    </p:spTree>
    <p:extLst>
      <p:ext uri="{BB962C8B-B14F-4D97-AF65-F5344CB8AC3E}">
        <p14:creationId xmlns:p14="http://schemas.microsoft.com/office/powerpoint/2010/main" val="1707383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Beta Blockers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6664" y="819150"/>
            <a:ext cx="4191000" cy="3810001"/>
          </a:xfrm>
        </p:spPr>
        <p:txBody>
          <a:bodyPr/>
          <a:lstStyle/>
          <a:p>
            <a:pPr>
              <a:buNone/>
            </a:pPr>
            <a:r>
              <a:rPr lang="en-US" altLang="en-US" sz="18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ATENOLOL (ORAL)*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ATENOLOL / CHLORTHALIDONE (ORAL)*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BISOPROLOL HCTZ (ORAL)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BISOPROLOL (ORAL)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CARVEDILOL (ORAL)*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LABETALOL (ORAL)*</a:t>
            </a:r>
          </a:p>
          <a:p>
            <a:pPr lvl="1">
              <a:buNone/>
            </a:pPr>
            <a:endParaRPr lang="en-US" sz="1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B75875-AE38-4745-BD22-8F5155EC1F9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24400" y="819150"/>
            <a:ext cx="4191000" cy="4324350"/>
          </a:xfrm>
        </p:spPr>
        <p:txBody>
          <a:bodyPr/>
          <a:lstStyle/>
          <a:p>
            <a:r>
              <a:rPr lang="en-US" sz="1600" dirty="0">
                <a:solidFill>
                  <a:srgbClr val="000000"/>
                </a:solidFill>
              </a:rPr>
              <a:t>METOPROLOL / HCTZ (ORAL)</a:t>
            </a:r>
          </a:p>
          <a:p>
            <a:r>
              <a:rPr lang="en-US" sz="1600" dirty="0">
                <a:solidFill>
                  <a:srgbClr val="000000"/>
                </a:solidFill>
              </a:rPr>
              <a:t>METOPROLOL (ORAL)*</a:t>
            </a:r>
          </a:p>
          <a:p>
            <a:r>
              <a:rPr lang="en-US" sz="1600" dirty="0">
                <a:solidFill>
                  <a:srgbClr val="000000"/>
                </a:solidFill>
              </a:rPr>
              <a:t>METOPROLOL XL (ORAL)*</a:t>
            </a:r>
          </a:p>
          <a:p>
            <a:r>
              <a:rPr lang="en-US" sz="1600" b="1" dirty="0">
                <a:solidFill>
                  <a:srgbClr val="000000"/>
                </a:solidFill>
                <a:highlight>
                  <a:srgbClr val="FFFF00"/>
                </a:highlight>
              </a:rPr>
              <a:t>NADOLOL (ORAL) ( PA not required for children and adolescents under the age of 19 years)</a:t>
            </a:r>
          </a:p>
          <a:p>
            <a:r>
              <a:rPr lang="en-US" sz="1600" dirty="0">
                <a:solidFill>
                  <a:srgbClr val="000000"/>
                </a:solidFill>
              </a:rPr>
              <a:t>PROPRANOLOL ER (ORAL)*</a:t>
            </a:r>
          </a:p>
          <a:p>
            <a:r>
              <a:rPr lang="en-US" sz="1600" b="1" u="sng" dirty="0">
                <a:solidFill>
                  <a:srgbClr val="0000FF"/>
                </a:solidFill>
              </a:rPr>
              <a:t>PROPRANOLOL ER (AG) (ORAL)</a:t>
            </a:r>
          </a:p>
          <a:p>
            <a:r>
              <a:rPr lang="en-US" sz="1600" dirty="0">
                <a:solidFill>
                  <a:srgbClr val="000000"/>
                </a:solidFill>
              </a:rPr>
              <a:t>PROPRANOLOL / HCTZ (ORAL)</a:t>
            </a:r>
          </a:p>
          <a:p>
            <a:r>
              <a:rPr lang="en-US" sz="1600" dirty="0">
                <a:solidFill>
                  <a:srgbClr val="000000"/>
                </a:solidFill>
              </a:rPr>
              <a:t>PROPRANOLOL SOLUTION (ORAL)*</a:t>
            </a:r>
          </a:p>
          <a:p>
            <a:r>
              <a:rPr lang="en-US" sz="1600" dirty="0">
                <a:solidFill>
                  <a:srgbClr val="000000"/>
                </a:solidFill>
              </a:rPr>
              <a:t>PROPRANOLOL TABLET (ORAL)*</a:t>
            </a:r>
          </a:p>
          <a:p>
            <a:r>
              <a:rPr lang="en-US" sz="1600" dirty="0">
                <a:solidFill>
                  <a:srgbClr val="000000"/>
                </a:solidFill>
              </a:rPr>
              <a:t>SOTALOL (ORAL)*</a:t>
            </a:r>
          </a:p>
          <a:p>
            <a:pPr marL="0" indent="0">
              <a:buNone/>
            </a:pPr>
            <a:r>
              <a:rPr lang="en-US" sz="1600" b="1" dirty="0"/>
              <a:t>GRANDPARENTING - YES</a:t>
            </a: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267200" y="1200150"/>
            <a:ext cx="4648200" cy="34861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02585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Bladder Relaxant Preparations</a:t>
            </a:r>
          </a:p>
        </p:txBody>
      </p:sp>
    </p:spTree>
    <p:extLst>
      <p:ext uri="{BB962C8B-B14F-4D97-AF65-F5344CB8AC3E}">
        <p14:creationId xmlns:p14="http://schemas.microsoft.com/office/powerpoint/2010/main" val="1203757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Bladder Relaxant Preparations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2400" b="1" i="1" dirty="0">
                <a:solidFill>
                  <a:schemeClr val="tx1">
                    <a:lumMod val="50000"/>
                  </a:schemeClr>
                </a:solidFill>
              </a:rPr>
              <a:t>PDL Recommendations: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1500" b="1" u="sng" dirty="0">
                <a:solidFill>
                  <a:srgbClr val="FF0000"/>
                </a:solidFill>
              </a:rPr>
              <a:t>DARIFENACIN ER (AG) (ORAL)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1500" b="1" u="sng" dirty="0">
                <a:solidFill>
                  <a:srgbClr val="FF0000"/>
                </a:solidFill>
              </a:rPr>
              <a:t>DARIFENACIN ER (ORAL)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1500" b="1" u="sng" dirty="0">
                <a:solidFill>
                  <a:srgbClr val="0000FF"/>
                </a:solidFill>
              </a:rPr>
              <a:t>DETROL (ORAL) BRAND ONLY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1500" b="1" u="sng" dirty="0">
                <a:solidFill>
                  <a:srgbClr val="0000FF"/>
                </a:solidFill>
              </a:rPr>
              <a:t>DETROL LA (ORAL) Brand Only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1500" b="1" u="sng" dirty="0">
                <a:solidFill>
                  <a:srgbClr val="FF0000"/>
                </a:solidFill>
              </a:rPr>
              <a:t>DITROPAN XL (ORAL)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1500" b="1" u="sng" dirty="0">
                <a:solidFill>
                  <a:srgbClr val="FF0000"/>
                </a:solidFill>
              </a:rPr>
              <a:t>ENABLEX (ORAL)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1500" b="1" u="sng" dirty="0">
                <a:solidFill>
                  <a:srgbClr val="FF0000"/>
                </a:solidFill>
              </a:rPr>
              <a:t>FLAVOXATE (ORAL)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1500" b="1" u="sng" dirty="0">
                <a:solidFill>
                  <a:srgbClr val="FF0000"/>
                </a:solidFill>
              </a:rPr>
              <a:t>GELNIQUE (TRANSDERM.)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1500" b="1" u="sng" dirty="0">
                <a:solidFill>
                  <a:srgbClr val="FF0000"/>
                </a:solidFill>
              </a:rPr>
              <a:t>MYRBETRIQ (ORAL) </a:t>
            </a:r>
            <a:r>
              <a:rPr lang="en-US" sz="1500" b="1" dirty="0"/>
              <a:t>GRANDPARENTING - YES</a:t>
            </a:r>
            <a:endParaRPr lang="en-US" sz="1500" b="1" u="sng" dirty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318D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5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OXYBUTYNIN ER (ORAL)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</a:rPr>
              <a:t>*	</a:t>
            </a:r>
          </a:p>
          <a:p>
            <a:pPr lvl="1">
              <a:buNone/>
            </a:pPr>
            <a:endParaRPr lang="en-US" sz="12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B75875-AE38-4745-BD22-8F5155EC1F9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lnSpc>
                <a:spcPts val="1900"/>
              </a:lnSpc>
              <a:spcBef>
                <a:spcPts val="0"/>
              </a:spcBef>
            </a:pPr>
            <a:r>
              <a:rPr lang="nb-NO" sz="1500" b="1" u="sng" dirty="0">
                <a:solidFill>
                  <a:srgbClr val="0000FF"/>
                </a:solidFill>
              </a:rPr>
              <a:t>OXYBUTYNIN SYRUP (ORAL)*</a:t>
            </a:r>
          </a:p>
          <a:p>
            <a:pPr>
              <a:lnSpc>
                <a:spcPts val="1900"/>
              </a:lnSpc>
              <a:spcBef>
                <a:spcPts val="0"/>
              </a:spcBef>
            </a:pPr>
            <a:r>
              <a:rPr lang="nb-NO" sz="1500" b="1" u="sng" dirty="0">
                <a:solidFill>
                  <a:srgbClr val="0000FF"/>
                </a:solidFill>
              </a:rPr>
              <a:t>OXYBUTYNIN TABLET (ORAL)*</a:t>
            </a:r>
          </a:p>
          <a:p>
            <a:pPr>
              <a:lnSpc>
                <a:spcPts val="1900"/>
              </a:lnSpc>
              <a:spcBef>
                <a:spcPts val="0"/>
              </a:spcBef>
            </a:pPr>
            <a:r>
              <a:rPr lang="nb-NO" sz="1500" b="1" u="sng" dirty="0">
                <a:solidFill>
                  <a:srgbClr val="FF0000"/>
                </a:solidFill>
              </a:rPr>
              <a:t>OXYTROL (TRANSDERM.)</a:t>
            </a:r>
          </a:p>
          <a:p>
            <a:pPr>
              <a:lnSpc>
                <a:spcPts val="1900"/>
              </a:lnSpc>
              <a:spcBef>
                <a:spcPts val="0"/>
              </a:spcBef>
            </a:pPr>
            <a:r>
              <a:rPr lang="nb-NO" sz="1500" b="1" u="sng" dirty="0">
                <a:solidFill>
                  <a:srgbClr val="FF0000"/>
                </a:solidFill>
              </a:rPr>
              <a:t>OXYTROL FOR WOMEN OTC (TRANSDERMAL)</a:t>
            </a:r>
          </a:p>
          <a:p>
            <a:pPr>
              <a:lnSpc>
                <a:spcPts val="1900"/>
              </a:lnSpc>
              <a:spcBef>
                <a:spcPts val="0"/>
              </a:spcBef>
            </a:pPr>
            <a:r>
              <a:rPr lang="nb-NO" sz="1500" b="1" u="sng" dirty="0">
                <a:solidFill>
                  <a:srgbClr val="FF0000"/>
                </a:solidFill>
              </a:rPr>
              <a:t>SOLIFENACIN (ORAL)</a:t>
            </a:r>
          </a:p>
          <a:p>
            <a:pPr>
              <a:lnSpc>
                <a:spcPts val="1900"/>
              </a:lnSpc>
              <a:spcBef>
                <a:spcPts val="0"/>
              </a:spcBef>
            </a:pPr>
            <a:r>
              <a:rPr lang="nb-NO" sz="1500" b="1" u="sng" dirty="0">
                <a:solidFill>
                  <a:srgbClr val="FF0000"/>
                </a:solidFill>
              </a:rPr>
              <a:t>TOLTERODINE (ORAL)*</a:t>
            </a:r>
          </a:p>
          <a:p>
            <a:pPr>
              <a:lnSpc>
                <a:spcPts val="1900"/>
              </a:lnSpc>
              <a:spcBef>
                <a:spcPts val="0"/>
              </a:spcBef>
            </a:pPr>
            <a:r>
              <a:rPr lang="nb-NO" sz="1500" b="1" u="sng" dirty="0">
                <a:solidFill>
                  <a:srgbClr val="FF0000"/>
                </a:solidFill>
              </a:rPr>
              <a:t>TOLTERODINE ER (AG) (ORAL)*</a:t>
            </a:r>
          </a:p>
          <a:p>
            <a:pPr>
              <a:lnSpc>
                <a:spcPts val="1900"/>
              </a:lnSpc>
              <a:spcBef>
                <a:spcPts val="0"/>
              </a:spcBef>
            </a:pPr>
            <a:r>
              <a:rPr lang="nb-NO" sz="1500" b="1" u="sng" dirty="0">
                <a:solidFill>
                  <a:srgbClr val="FF0000"/>
                </a:solidFill>
              </a:rPr>
              <a:t>TOLTERODINE ER (ORAL)*</a:t>
            </a:r>
          </a:p>
          <a:p>
            <a:pPr>
              <a:lnSpc>
                <a:spcPts val="1900"/>
              </a:lnSpc>
              <a:spcBef>
                <a:spcPts val="0"/>
              </a:spcBef>
            </a:pPr>
            <a:r>
              <a:rPr lang="nb-NO" sz="1500" b="1" u="sng" dirty="0">
                <a:solidFill>
                  <a:srgbClr val="0000FF"/>
                </a:solidFill>
              </a:rPr>
              <a:t>TOVIAZ (ORAL)</a:t>
            </a:r>
          </a:p>
          <a:p>
            <a:pPr>
              <a:lnSpc>
                <a:spcPts val="1900"/>
              </a:lnSpc>
              <a:spcBef>
                <a:spcPts val="0"/>
              </a:spcBef>
            </a:pPr>
            <a:r>
              <a:rPr lang="nb-NO" sz="1500" b="1" u="sng" dirty="0">
                <a:solidFill>
                  <a:srgbClr val="FF0000"/>
                </a:solidFill>
              </a:rPr>
              <a:t>TROSPIUM (ORAL)*</a:t>
            </a:r>
          </a:p>
          <a:p>
            <a:pPr>
              <a:lnSpc>
                <a:spcPts val="1900"/>
              </a:lnSpc>
              <a:spcBef>
                <a:spcPts val="0"/>
              </a:spcBef>
            </a:pPr>
            <a:r>
              <a:rPr lang="nb-NO" sz="1500" b="1" u="sng" dirty="0">
                <a:solidFill>
                  <a:srgbClr val="FF0000"/>
                </a:solidFill>
              </a:rPr>
              <a:t>TROSPIUM ER (ORAL)</a:t>
            </a:r>
          </a:p>
          <a:p>
            <a:pPr>
              <a:lnSpc>
                <a:spcPts val="1900"/>
              </a:lnSpc>
              <a:spcBef>
                <a:spcPts val="0"/>
              </a:spcBef>
            </a:pPr>
            <a:r>
              <a:rPr lang="nb-NO" sz="1500" b="1" u="sng" dirty="0">
                <a:solidFill>
                  <a:srgbClr val="FF0000"/>
                </a:solidFill>
              </a:rPr>
              <a:t>VESICARE (ORAL)</a:t>
            </a:r>
          </a:p>
          <a:p>
            <a:pPr marL="0" indent="0">
              <a:buNone/>
            </a:pPr>
            <a:endParaRPr lang="nb-NO" sz="14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b="1" dirty="0"/>
              <a:t>GRANDPARENTING –Myrbetriq Only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267200" y="1200150"/>
            <a:ext cx="4648200" cy="34861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1559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Committee Recommendations</a:t>
            </a:r>
            <a:endParaRPr lang="en-US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533400" y="1123950"/>
            <a:ext cx="8382000" cy="3886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400" b="1" i="1" dirty="0">
                <a:solidFill>
                  <a:schemeClr val="tx1">
                    <a:lumMod val="50000"/>
                  </a:schemeClr>
                </a:solidFill>
              </a:rPr>
              <a:t>PDL Recommendation Key:</a:t>
            </a:r>
          </a:p>
          <a:p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Products currently preferred and remaining preferred are listed in </a:t>
            </a:r>
            <a:r>
              <a:rPr lang="en-US" altLang="en-US" sz="2000" b="1" u="sng" dirty="0">
                <a:solidFill>
                  <a:schemeClr val="tx1">
                    <a:lumMod val="50000"/>
                  </a:schemeClr>
                </a:solidFill>
              </a:rPr>
              <a:t>Black</a:t>
            </a:r>
          </a:p>
          <a:p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Products currently new, not previously reviewed or non-preferred and recommended to be 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</a:rPr>
              <a:t>preferred</a:t>
            </a:r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 are listed in </a:t>
            </a:r>
            <a:r>
              <a:rPr lang="en-US" altLang="en-US" sz="2000" b="1" u="sng" dirty="0">
                <a:solidFill>
                  <a:srgbClr val="0000FF"/>
                </a:solidFill>
              </a:rPr>
              <a:t>Blue</a:t>
            </a:r>
          </a:p>
          <a:p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Products currently new, not previously reviewed or preferred and recommended to be 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</a:rPr>
              <a:t>non-preferred </a:t>
            </a:r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are listed in </a:t>
            </a:r>
            <a:r>
              <a:rPr lang="en-US" altLang="en-US" sz="2000" b="1" u="sng" dirty="0">
                <a:solidFill>
                  <a:srgbClr val="FF0000"/>
                </a:solidFill>
              </a:rPr>
              <a:t>Red</a:t>
            </a:r>
          </a:p>
          <a:p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Products currently included on the AHCCCS approved drug list are noted with an 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</a:rPr>
              <a:t>asterisk</a:t>
            </a:r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 (*)</a:t>
            </a:r>
          </a:p>
          <a:p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Classes where grandfathering is recommended will have a notation on the preferred recommendations page</a:t>
            </a:r>
            <a:endParaRPr lang="en-US" altLang="en-US" sz="2000" dirty="0">
              <a:solidFill>
                <a:srgbClr val="0000FF"/>
              </a:solidFill>
            </a:endParaRPr>
          </a:p>
          <a:p>
            <a:endParaRPr lang="en-US" altLang="en-US" sz="2000" b="1" i="1" u="sng" dirty="0">
              <a:solidFill>
                <a:srgbClr val="FF0000"/>
              </a:solidFill>
            </a:endParaRPr>
          </a:p>
          <a:p>
            <a:endParaRPr lang="en-US" altLang="en-US" sz="2000" b="1" i="1" dirty="0">
              <a:solidFill>
                <a:srgbClr val="0000FF"/>
              </a:solidFill>
            </a:endParaRPr>
          </a:p>
          <a:p>
            <a:endParaRPr lang="en-US" altLang="en-US" sz="2000" b="1" i="1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altLang="en-US" sz="2000" b="1" i="1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dirty="0"/>
          </a:p>
          <a:p>
            <a:endParaRPr lang="en-US" sz="2000" i="1" dirty="0"/>
          </a:p>
          <a:p>
            <a:pPr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7272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BPH Treatments</a:t>
            </a:r>
          </a:p>
        </p:txBody>
      </p:sp>
    </p:spTree>
    <p:extLst>
      <p:ext uri="{BB962C8B-B14F-4D97-AF65-F5344CB8AC3E}">
        <p14:creationId xmlns:p14="http://schemas.microsoft.com/office/powerpoint/2010/main" val="2331270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BPH Treatments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23950"/>
            <a:ext cx="8610600" cy="3200400"/>
          </a:xfrm>
        </p:spPr>
        <p:txBody>
          <a:bodyPr/>
          <a:lstStyle/>
          <a:p>
            <a:pPr>
              <a:buNone/>
            </a:pPr>
            <a:r>
              <a:rPr lang="en-US" altLang="en-US" sz="24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r>
              <a:rPr lang="en-US" sz="2100" dirty="0">
                <a:solidFill>
                  <a:srgbClr val="000000"/>
                </a:solidFill>
              </a:rPr>
              <a:t>ALFUZOSIN (ORAL)</a:t>
            </a:r>
          </a:p>
          <a:p>
            <a:r>
              <a:rPr lang="en-US" sz="2100" dirty="0">
                <a:solidFill>
                  <a:srgbClr val="000000"/>
                </a:solidFill>
              </a:rPr>
              <a:t>DOXAZOSIN (ORAL)*</a:t>
            </a:r>
          </a:p>
          <a:p>
            <a:r>
              <a:rPr lang="en-US" sz="2100" dirty="0">
                <a:solidFill>
                  <a:srgbClr val="000000"/>
                </a:solidFill>
              </a:rPr>
              <a:t>DUTASTERIDE (ORAL)</a:t>
            </a:r>
          </a:p>
          <a:p>
            <a:r>
              <a:rPr lang="en-US" sz="2100" dirty="0">
                <a:solidFill>
                  <a:srgbClr val="000000"/>
                </a:solidFill>
              </a:rPr>
              <a:t>FINASTERIDE (ORAL)*</a:t>
            </a:r>
          </a:p>
          <a:p>
            <a:r>
              <a:rPr lang="en-US" sz="2100" dirty="0">
                <a:solidFill>
                  <a:srgbClr val="000000"/>
                </a:solidFill>
              </a:rPr>
              <a:t>TAMSULOSIN (ORAL)*</a:t>
            </a:r>
          </a:p>
          <a:p>
            <a:r>
              <a:rPr lang="en-US" sz="2100" dirty="0">
                <a:solidFill>
                  <a:srgbClr val="000000"/>
                </a:solidFill>
              </a:rPr>
              <a:t>TERAZOSIN (ORAL)*</a:t>
            </a:r>
          </a:p>
        </p:txBody>
      </p:sp>
    </p:spTree>
    <p:extLst>
      <p:ext uri="{BB962C8B-B14F-4D97-AF65-F5344CB8AC3E}">
        <p14:creationId xmlns:p14="http://schemas.microsoft.com/office/powerpoint/2010/main" val="2657546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Calcium Channel Blockers</a:t>
            </a:r>
          </a:p>
        </p:txBody>
      </p:sp>
    </p:spTree>
    <p:extLst>
      <p:ext uri="{BB962C8B-B14F-4D97-AF65-F5344CB8AC3E}">
        <p14:creationId xmlns:p14="http://schemas.microsoft.com/office/powerpoint/2010/main" val="2485374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Calcium Channel Blockers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24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AMLODIPINE (ORAL)*</a:t>
            </a:r>
          </a:p>
          <a:p>
            <a:r>
              <a:rPr lang="en-US" sz="2000" dirty="0">
                <a:solidFill>
                  <a:srgbClr val="000000"/>
                </a:solidFill>
              </a:rPr>
              <a:t>DILTIAZEM CAPSULE ER (ORAL)*</a:t>
            </a:r>
          </a:p>
          <a:p>
            <a:r>
              <a:rPr lang="en-US" sz="2000" dirty="0">
                <a:solidFill>
                  <a:srgbClr val="000000"/>
                </a:solidFill>
              </a:rPr>
              <a:t>DILTIAZEM TABLET (ORAL)*</a:t>
            </a:r>
          </a:p>
          <a:p>
            <a:r>
              <a:rPr lang="en-US" sz="2000" dirty="0">
                <a:solidFill>
                  <a:srgbClr val="000000"/>
                </a:solidFill>
              </a:rPr>
              <a:t>FELODIPINE ER (ORAL)*</a:t>
            </a:r>
          </a:p>
          <a:p>
            <a:r>
              <a:rPr lang="en-US" sz="2000" dirty="0">
                <a:solidFill>
                  <a:srgbClr val="000000"/>
                </a:solidFill>
              </a:rPr>
              <a:t>NIFEDIPINE IR (ORAL)*</a:t>
            </a:r>
          </a:p>
          <a:p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None/>
            </a:pPr>
            <a:endParaRPr lang="en-US" sz="1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8FFB0D-D445-4AC0-B1D2-6841CFE15C7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NIFEDIPINE ER (ORAL)*</a:t>
            </a:r>
          </a:p>
          <a:p>
            <a:r>
              <a:rPr lang="en-US" sz="2000" dirty="0">
                <a:solidFill>
                  <a:srgbClr val="000000"/>
                </a:solidFill>
              </a:rPr>
              <a:t>VERAPAMIL CAPSULE ER (ORAL)*</a:t>
            </a:r>
          </a:p>
          <a:p>
            <a:r>
              <a:rPr lang="en-US" sz="2000" dirty="0">
                <a:solidFill>
                  <a:srgbClr val="000000"/>
                </a:solidFill>
              </a:rPr>
              <a:t>VERAPAMIL TABLET ER (ORAL)*</a:t>
            </a:r>
          </a:p>
          <a:p>
            <a:r>
              <a:rPr lang="en-US" sz="2000" b="1" u="sng" dirty="0">
                <a:solidFill>
                  <a:srgbClr val="FF0000"/>
                </a:solidFill>
              </a:rPr>
              <a:t>VERAPAMIL ER PM (ORAL)*</a:t>
            </a:r>
          </a:p>
          <a:p>
            <a:r>
              <a:rPr lang="en-US" sz="2000" dirty="0">
                <a:solidFill>
                  <a:srgbClr val="000000"/>
                </a:solidFill>
              </a:rPr>
              <a:t>VERAPAMIL TABLET (ORAL)*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b="1" dirty="0"/>
              <a:t>GRANDPARENTING - NO</a:t>
            </a: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0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Contraceptives, Oral</a:t>
            </a:r>
          </a:p>
        </p:txBody>
      </p:sp>
    </p:spTree>
    <p:extLst>
      <p:ext uri="{BB962C8B-B14F-4D97-AF65-F5344CB8AC3E}">
        <p14:creationId xmlns:p14="http://schemas.microsoft.com/office/powerpoint/2010/main" val="1035478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Contraceptives, Oral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23950"/>
            <a:ext cx="5486400" cy="3314700"/>
          </a:xfrm>
        </p:spPr>
        <p:txBody>
          <a:bodyPr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 - Combined Pill: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None/>
            </a:pPr>
            <a:endParaRPr lang="en-US" sz="11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75BE01D-BC9B-4831-AA88-364621FEE9EF}"/>
              </a:ext>
            </a:extLst>
          </p:cNvPr>
          <p:cNvSpPr txBox="1">
            <a:spLocks/>
          </p:cNvSpPr>
          <p:nvPr/>
        </p:nvSpPr>
        <p:spPr>
          <a:xfrm>
            <a:off x="457200" y="1486249"/>
            <a:ext cx="4343400" cy="29524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AFIRMELLE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ALTAVERA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ALYACEN MONOPHASIC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ALYACEN TRIPHASIC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AMETHIA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APRI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ARANELLE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AUBRA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AUBRA EQ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AUROVELA (ORAL)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AUROVELA 24 FE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AUROVELA FE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AVIANE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AYUNA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endParaRPr lang="en-US" sz="1400" kern="6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200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6702499-30FA-4347-ADF1-69BD8189AE73}"/>
              </a:ext>
            </a:extLst>
          </p:cNvPr>
          <p:cNvSpPr txBox="1">
            <a:spLocks/>
          </p:cNvSpPr>
          <p:nvPr/>
        </p:nvSpPr>
        <p:spPr>
          <a:xfrm>
            <a:off x="3238500" y="1478433"/>
            <a:ext cx="2628900" cy="3173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AZURETTE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BALCOLTRA (ORAL)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BALZIVA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BEKYREE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BEYAZ (ORAL)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BLISOVI 24 FE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BLISOVI FE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BRIELLYN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CAZIANT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CHARLOTTE 24 FE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CHATEAL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CHATEAL EQ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CRYSELLE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endParaRPr lang="en-US" sz="1400" kern="600" dirty="0">
              <a:solidFill>
                <a:srgbClr val="000000"/>
              </a:solidFill>
            </a:endParaRPr>
          </a:p>
          <a:p>
            <a:pPr>
              <a:lnSpc>
                <a:spcPts val="1600"/>
              </a:lnSpc>
              <a:spcBef>
                <a:spcPts val="0"/>
              </a:spcBef>
            </a:pPr>
            <a:endParaRPr lang="en-US" sz="1400" kern="6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2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469E08B-DE79-46DB-AF28-B09A8C905A93}"/>
              </a:ext>
            </a:extLst>
          </p:cNvPr>
          <p:cNvSpPr txBox="1">
            <a:spLocks/>
          </p:cNvSpPr>
          <p:nvPr/>
        </p:nvSpPr>
        <p:spPr>
          <a:xfrm>
            <a:off x="5791200" y="1486249"/>
            <a:ext cx="3276600" cy="32953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CYCLAFEM MONOPHASIC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CYCLAFEM TRIPHASIC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CYRED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CYRED EQ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DASETTA MONOPHASIC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DASETTA TRIPHASIC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DESOGESTREL/ETHINYL ESTRADIOL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it-IT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DROSPIRENONE/ETHINYL ESTRADIOL/LEVOMEFOLATE (ORAL)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pt-BR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ELINEST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pt-BR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EMOQUETTE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pt-BR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ENPRESSE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pt-BR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ENSKYCE (ORAL)*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63692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Contraceptives, Oral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23950"/>
            <a:ext cx="5486400" cy="362299"/>
          </a:xfrm>
        </p:spPr>
        <p:txBody>
          <a:bodyPr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 - Combined Pill: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None/>
            </a:pPr>
            <a:endParaRPr lang="en-US" sz="11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75BE01D-BC9B-4831-AA88-364621FEE9EF}"/>
              </a:ext>
            </a:extLst>
          </p:cNvPr>
          <p:cNvSpPr txBox="1">
            <a:spLocks/>
          </p:cNvSpPr>
          <p:nvPr/>
        </p:nvSpPr>
        <p:spPr>
          <a:xfrm>
            <a:off x="76200" y="1478433"/>
            <a:ext cx="4343400" cy="29524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ESTARYLLA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ESTROSTEP FE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ETHINYL ESTRADIOL/DROSPIRENONE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ETHYNODIOL D-ETHINYL ESTRADIOL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ETHYNODIOL/ETHINYL ESTRADIOL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FALMINA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FEMYNOR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GENERESS FE (ORAL)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GIANVI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HAILEY 24 FE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HAILEY FE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HAILEY TABLET (ORAL)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ISIBLOOM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JASMIEL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JULEBER (ORAL)*</a:t>
            </a:r>
          </a:p>
          <a:p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200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6702499-30FA-4347-ADF1-69BD8189AE73}"/>
              </a:ext>
            </a:extLst>
          </p:cNvPr>
          <p:cNvSpPr txBox="1">
            <a:spLocks/>
          </p:cNvSpPr>
          <p:nvPr/>
        </p:nvSpPr>
        <p:spPr>
          <a:xfrm>
            <a:off x="3733800" y="1453625"/>
            <a:ext cx="2628900" cy="3173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JUNEL (ORAL)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JUNEL FE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JUNEL FE 24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KAITLIB FE (ORAL)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KALLIGA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KARIVA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KELNOR 1-35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KELNOR 1-50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KURVELO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LARIN (ORAL)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LARIN 24 FE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LARIN FE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LARISSIA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LAYOLIS FE (ORAL)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LEENA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endParaRPr lang="en-US" sz="1400" kern="600" dirty="0">
              <a:solidFill>
                <a:srgbClr val="000000"/>
              </a:solidFill>
            </a:endParaRPr>
          </a:p>
          <a:p>
            <a:pPr>
              <a:lnSpc>
                <a:spcPts val="1600"/>
              </a:lnSpc>
              <a:spcBef>
                <a:spcPts val="0"/>
              </a:spcBef>
            </a:pPr>
            <a:endParaRPr lang="en-US" sz="1400" kern="6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2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469E08B-DE79-46DB-AF28-B09A8C905A93}"/>
              </a:ext>
            </a:extLst>
          </p:cNvPr>
          <p:cNvSpPr txBox="1">
            <a:spLocks/>
          </p:cNvSpPr>
          <p:nvPr/>
        </p:nvSpPr>
        <p:spPr>
          <a:xfrm>
            <a:off x="5981700" y="1453625"/>
            <a:ext cx="3124200" cy="32953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LESSINA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LEVONEST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LEVONORGESTREL/ETHINYL ESTRADIOL MONOPHASIC (LUPIN)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LEVONORGESTREL/ETHINYL ESTRADIOL TRIPHASIC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LEVORA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LILLOW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LO LOESTRIN FE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LOESTRIN (ORAL)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pt-BR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LOESTRIN FE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pt-BR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LORYNA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pt-BR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LOW-OGESTREL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pt-BR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LO-ZUMANDIMINE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pt-BR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LUTERA (ORAL)*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53211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Contraceptives, Oral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742950"/>
            <a:ext cx="5486400" cy="457200"/>
          </a:xfrm>
        </p:spPr>
        <p:txBody>
          <a:bodyPr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 - Combined Pill:</a:t>
            </a: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None/>
            </a:pPr>
            <a:endParaRPr lang="en-US" sz="11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75BE01D-BC9B-4831-AA88-364621FEE9EF}"/>
              </a:ext>
            </a:extLst>
          </p:cNvPr>
          <p:cNvSpPr txBox="1">
            <a:spLocks/>
          </p:cNvSpPr>
          <p:nvPr/>
        </p:nvSpPr>
        <p:spPr>
          <a:xfrm>
            <a:off x="228600" y="1123950"/>
            <a:ext cx="4038600" cy="29524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MARLISSA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MELODETTA 24 FE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MIBELAS 24 FE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MICROGESTIN (ORAL)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MICROGESTIN FE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MILI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MINASTRIN 24 FE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MIRCETTE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MONO-LINYAH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NATAZIA (ORAL)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NECON MONOPHASIC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NIKKI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NORETHINDRONE/ETHINYL ESTRADIOL (ORAL)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NORETHINDRONE/ETHINYL ESTRADIOL FE (ORAL)*</a:t>
            </a:r>
          </a:p>
          <a:p>
            <a:pPr lvl="1">
              <a:buFont typeface="Courier New" panose="02070309020205020404" pitchFamily="49" charset="0"/>
              <a:buNone/>
            </a:pPr>
            <a:endParaRPr lang="en-US" sz="1200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6702499-30FA-4347-ADF1-69BD8189AE73}"/>
              </a:ext>
            </a:extLst>
          </p:cNvPr>
          <p:cNvSpPr txBox="1">
            <a:spLocks/>
          </p:cNvSpPr>
          <p:nvPr/>
        </p:nvSpPr>
        <p:spPr>
          <a:xfrm>
            <a:off x="4267200" y="1123950"/>
            <a:ext cx="4876800" cy="3173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NORETHINDRONE/ETHINYL ESTRADIOL FE MONOPHASIC (FEMCON FE)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NORETHINDRONE/ETHINYL ESTRADIOL FE MONOPHASIC (GENERESS FE)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NORGESTIMATE/ETHINYL ESTRADIOL MONOPHASIC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NORGESTIMATE/ETHINYL ESTRADIOL TRIPHASIC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NORTREL MONOPHASIC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NORTREL TRIPHASIC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OCELLA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OGESTREL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ORSYTHIA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ORTHO TRI-CYCLEN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ORTHO-NOVUM TRIPHASIC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PHILITH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PIMTREA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PIRMELLA (ORAL)*</a:t>
            </a:r>
          </a:p>
        </p:txBody>
      </p:sp>
    </p:spTree>
    <p:extLst>
      <p:ext uri="{BB962C8B-B14F-4D97-AF65-F5344CB8AC3E}">
        <p14:creationId xmlns:p14="http://schemas.microsoft.com/office/powerpoint/2010/main" val="2286237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Contraceptives, Oral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23950"/>
            <a:ext cx="5486400" cy="362299"/>
          </a:xfrm>
        </p:spPr>
        <p:txBody>
          <a:bodyPr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 - Combined Pill: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75BE01D-BC9B-4831-AA88-364621FEE9EF}"/>
              </a:ext>
            </a:extLst>
          </p:cNvPr>
          <p:cNvSpPr txBox="1">
            <a:spLocks/>
          </p:cNvSpPr>
          <p:nvPr/>
        </p:nvSpPr>
        <p:spPr>
          <a:xfrm>
            <a:off x="457200" y="1486249"/>
            <a:ext cx="4343400" cy="29524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PIRMELLA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PORTIA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PREVIFEM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RECLIPSEN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SAFYRAL (ORAL)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SIMLIYA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SPRINTEC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SRONYX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SYEDA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TARINA 24 FE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TARINA FE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TARINA FE 1-20 EQ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TAYTULLA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TILIA FE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TRI FEMYNOR (ORAL)*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200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6702499-30FA-4347-ADF1-69BD8189AE73}"/>
              </a:ext>
            </a:extLst>
          </p:cNvPr>
          <p:cNvSpPr txBox="1">
            <a:spLocks/>
          </p:cNvSpPr>
          <p:nvPr/>
        </p:nvSpPr>
        <p:spPr>
          <a:xfrm>
            <a:off x="3276600" y="1478433"/>
            <a:ext cx="2628900" cy="3173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TRI-ESTARYLLA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TRI-LEGEST FE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TRI-LINYAH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TRI-LO-ESTARYLLA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TRI-LO-MARZIA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TRI-LO-MILI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TRI-LO-SPRINTEC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TRI-MILI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TRINESSA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TRI-PREVIFEM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TRI-SPRINTEC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TRIVORA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TRI-VYLIBRA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TRI-VYLIBRA LO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TYDEMY (ORAL)</a:t>
            </a:r>
            <a:endParaRPr lang="en-US" sz="1400" b="1" u="sng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ts val="1600"/>
              </a:lnSpc>
              <a:spcBef>
                <a:spcPts val="0"/>
              </a:spcBef>
            </a:pPr>
            <a:endParaRPr lang="en-US" sz="1400" kern="600" dirty="0">
              <a:solidFill>
                <a:srgbClr val="000000"/>
              </a:solidFill>
            </a:endParaRPr>
          </a:p>
          <a:p>
            <a:pPr>
              <a:lnSpc>
                <a:spcPts val="1600"/>
              </a:lnSpc>
              <a:spcBef>
                <a:spcPts val="0"/>
              </a:spcBef>
            </a:pPr>
            <a:endParaRPr lang="en-US" sz="1400" kern="6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2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469E08B-DE79-46DB-AF28-B09A8C905A93}"/>
              </a:ext>
            </a:extLst>
          </p:cNvPr>
          <p:cNvSpPr txBox="1">
            <a:spLocks/>
          </p:cNvSpPr>
          <p:nvPr/>
        </p:nvSpPr>
        <p:spPr>
          <a:xfrm>
            <a:off x="6096000" y="1494731"/>
            <a:ext cx="3048000" cy="315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VELIVET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VIENVA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VIORELE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VOLNEA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VYFEMLA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VYLIBRA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WERA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WYMZYA FE (ORAL)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YASMIN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YAZ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ZARAH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ZOVIA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ZUMANDIMINE (ORAL)*</a:t>
            </a:r>
          </a:p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endParaRPr lang="en-US" sz="1400" kern="6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99580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Contraceptives, Oral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23950"/>
            <a:ext cx="7010400" cy="3314700"/>
          </a:xfrm>
        </p:spPr>
        <p:txBody>
          <a:bodyPr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 – Emergency Contraceptives:</a:t>
            </a: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None/>
            </a:pPr>
            <a:endParaRPr lang="en-US" sz="11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75BE01D-BC9B-4831-AA88-364621FEE9EF}"/>
              </a:ext>
            </a:extLst>
          </p:cNvPr>
          <p:cNvSpPr txBox="1">
            <a:spLocks/>
          </p:cNvSpPr>
          <p:nvPr/>
        </p:nvSpPr>
        <p:spPr>
          <a:xfrm>
            <a:off x="457200" y="1486249"/>
            <a:ext cx="4343400" cy="31733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AFTERA OTC (ORAL)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ECONTRA EZ OTC (ORAL)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ECONTRA OTC (ORAL)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ELLA (ORAL)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LEVONORGESTREL OTC (ORAL)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MY CHOICE OTC (ORAL)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MY WAY OTC (ORAL)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NEW DAY OTC (ORAL)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OPCICON ONE-STEP OTC (ORAL)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OPTION 2 OTC (ORAL)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PLAN B ONE-STEP OTC (ORAL)*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TAKE ACTION OTC (ORAL)</a:t>
            </a:r>
          </a:p>
        </p:txBody>
      </p:sp>
    </p:spTree>
    <p:extLst>
      <p:ext uri="{BB962C8B-B14F-4D97-AF65-F5344CB8AC3E}">
        <p14:creationId xmlns:p14="http://schemas.microsoft.com/office/powerpoint/2010/main" val="309622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Acne Agents, Topical</a:t>
            </a:r>
          </a:p>
        </p:txBody>
      </p:sp>
    </p:spTree>
    <p:extLst>
      <p:ext uri="{BB962C8B-B14F-4D97-AF65-F5344CB8AC3E}">
        <p14:creationId xmlns:p14="http://schemas.microsoft.com/office/powerpoint/2010/main" val="818934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Contraceptives, Oral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23950"/>
            <a:ext cx="8686800" cy="3314700"/>
          </a:xfrm>
        </p:spPr>
        <p:txBody>
          <a:bodyPr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 – Extended Continuous Use Combined Pill:</a:t>
            </a: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None/>
            </a:pPr>
            <a:endParaRPr lang="en-US" sz="11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75BE01D-BC9B-4831-AA88-364621FEE9EF}"/>
              </a:ext>
            </a:extLst>
          </p:cNvPr>
          <p:cNvSpPr txBox="1">
            <a:spLocks/>
          </p:cNvSpPr>
          <p:nvPr/>
        </p:nvSpPr>
        <p:spPr>
          <a:xfrm>
            <a:off x="457200" y="1486249"/>
            <a:ext cx="2895600" cy="29524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18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AMETHIA LO (ORAL)*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18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AMETHYST (ORAL)*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18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ASHLYNA (ORAL)*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18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CAMRESE (ORAL)*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18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CAMRESE LO (ORAL)*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18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DAYSEE (ORAL)*</a:t>
            </a:r>
          </a:p>
          <a:p>
            <a:pPr lvl="1">
              <a:buFont typeface="Courier New" panose="02070309020205020404" pitchFamily="49" charset="0"/>
              <a:buNone/>
            </a:pPr>
            <a:endParaRPr lang="en-US" sz="1100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6702499-30FA-4347-ADF1-69BD8189AE73}"/>
              </a:ext>
            </a:extLst>
          </p:cNvPr>
          <p:cNvSpPr txBox="1">
            <a:spLocks/>
          </p:cNvSpPr>
          <p:nvPr/>
        </p:nvSpPr>
        <p:spPr>
          <a:xfrm>
            <a:off x="3276600" y="1478433"/>
            <a:ext cx="2628900" cy="3173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endParaRPr lang="en-US" sz="1200" kern="600" dirty="0">
              <a:solidFill>
                <a:srgbClr val="000000"/>
              </a:solidFill>
            </a:endParaRPr>
          </a:p>
          <a:p>
            <a:pPr>
              <a:lnSpc>
                <a:spcPts val="1600"/>
              </a:lnSpc>
              <a:spcBef>
                <a:spcPts val="0"/>
              </a:spcBef>
            </a:pPr>
            <a:endParaRPr lang="en-US" sz="1200" kern="600" dirty="0">
              <a:solidFill>
                <a:srgbClr val="000000"/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1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469E08B-DE79-46DB-AF28-B09A8C905A93}"/>
              </a:ext>
            </a:extLst>
          </p:cNvPr>
          <p:cNvSpPr txBox="1">
            <a:spLocks/>
          </p:cNvSpPr>
          <p:nvPr/>
        </p:nvSpPr>
        <p:spPr>
          <a:xfrm>
            <a:off x="4202017" y="1486249"/>
            <a:ext cx="4572000" cy="34657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18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FAYOSIM (ORAL)*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18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INTROVALE (ORAL)*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18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JAIMIESS (ORAL)*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18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JOLESSA (ORAL)*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18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LEVONORGESTREL/ETHINYL ESTRADIOL (SEASONIQUE) (ORAL)*</a:t>
            </a:r>
          </a:p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endParaRPr lang="en-US" sz="1200" kern="600" dirty="0">
              <a:solidFill>
                <a:srgbClr val="000000"/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66773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Contraceptives, Oral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23950"/>
            <a:ext cx="8686800" cy="3314700"/>
          </a:xfrm>
        </p:spPr>
        <p:txBody>
          <a:bodyPr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 – Extended Continuous Use Combined Pill:</a:t>
            </a: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None/>
            </a:pPr>
            <a:endParaRPr lang="en-US" sz="11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75BE01D-BC9B-4831-AA88-364621FEE9EF}"/>
              </a:ext>
            </a:extLst>
          </p:cNvPr>
          <p:cNvSpPr txBox="1">
            <a:spLocks/>
          </p:cNvSpPr>
          <p:nvPr/>
        </p:nvSpPr>
        <p:spPr>
          <a:xfrm>
            <a:off x="457200" y="1486249"/>
            <a:ext cx="5029200" cy="29524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18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LEVONORGESTREL/ETHINYL ESTRADIOL LO (ORAL)*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18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LEVONORGESTREL/ETHINYL ESTRADIOL (LYBREL) (ORAL)*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18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LEVONORGESTREL/ETHINYL ESTRADIOL EXTENDED CYCLE (ORAL)*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18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LEVONORGESTREL/ETHINYL ESTRADIOL (ORAL)*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endParaRPr lang="en-US" sz="1800" b="1" u="sng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469E08B-DE79-46DB-AF28-B09A8C905A93}"/>
              </a:ext>
            </a:extLst>
          </p:cNvPr>
          <p:cNvSpPr txBox="1">
            <a:spLocks/>
          </p:cNvSpPr>
          <p:nvPr/>
        </p:nvSpPr>
        <p:spPr>
          <a:xfrm>
            <a:off x="5768248" y="1478433"/>
            <a:ext cx="2918552" cy="30745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18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LOJAIMIESS (ORAL)*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18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LOSEASONIQUE (ORAL)*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18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QUARTETTE (ORAL)*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18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RIVELSA (ORAL)*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18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SEASONIQUE (ORAL)*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18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SETLAKIN (ORAL)*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18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SIMPESSE (ORAL)*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848375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Contraceptives, Oral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23950"/>
            <a:ext cx="8686800" cy="362299"/>
          </a:xfrm>
        </p:spPr>
        <p:txBody>
          <a:bodyPr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 – Progestin Only: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None/>
            </a:pPr>
            <a:endParaRPr lang="en-US" sz="11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75BE01D-BC9B-4831-AA88-364621FEE9EF}"/>
              </a:ext>
            </a:extLst>
          </p:cNvPr>
          <p:cNvSpPr txBox="1">
            <a:spLocks/>
          </p:cNvSpPr>
          <p:nvPr/>
        </p:nvSpPr>
        <p:spPr>
          <a:xfrm>
            <a:off x="457200" y="1486249"/>
            <a:ext cx="5943600" cy="29524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CAMILA (ORAL)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DEBLITANE (ORAL)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ERRIN (ORAL)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HEATHER (ORAL)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INCASSIA (ORAL)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JENCYCLA (ORAL)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LYZA (ORAL)</a:t>
            </a:r>
          </a:p>
          <a:p>
            <a:pPr lvl="1">
              <a:buFont typeface="Courier New" panose="02070309020205020404" pitchFamily="49" charset="0"/>
              <a:buNone/>
            </a:pPr>
            <a:endParaRPr lang="en-US" sz="1100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6702499-30FA-4347-ADF1-69BD8189AE73}"/>
              </a:ext>
            </a:extLst>
          </p:cNvPr>
          <p:cNvSpPr txBox="1">
            <a:spLocks/>
          </p:cNvSpPr>
          <p:nvPr/>
        </p:nvSpPr>
        <p:spPr>
          <a:xfrm>
            <a:off x="3276600" y="1478433"/>
            <a:ext cx="2628900" cy="3173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endParaRPr lang="en-US" sz="1200" kern="600" dirty="0">
              <a:solidFill>
                <a:srgbClr val="000000"/>
              </a:solidFill>
            </a:endParaRPr>
          </a:p>
          <a:p>
            <a:pPr>
              <a:lnSpc>
                <a:spcPts val="1600"/>
              </a:lnSpc>
              <a:spcBef>
                <a:spcPts val="0"/>
              </a:spcBef>
            </a:pPr>
            <a:endParaRPr lang="en-US" sz="1200" kern="600" dirty="0">
              <a:solidFill>
                <a:srgbClr val="000000"/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1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469E08B-DE79-46DB-AF28-B09A8C905A93}"/>
              </a:ext>
            </a:extLst>
          </p:cNvPr>
          <p:cNvSpPr txBox="1">
            <a:spLocks/>
          </p:cNvSpPr>
          <p:nvPr/>
        </p:nvSpPr>
        <p:spPr>
          <a:xfrm>
            <a:off x="3810000" y="1486249"/>
            <a:ext cx="5334000" cy="34657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NORA-BE (ORAL)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NORETHINDRONE (ORAL)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NORLYDA (ORAL)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SHAROBEL (ORAL)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SLYND (ORAL)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TULANA (ORAL)</a:t>
            </a:r>
            <a:endParaRPr lang="en-US" sz="1200" kern="600" dirty="0">
              <a:solidFill>
                <a:srgbClr val="000000"/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3834884"/>
            <a:ext cx="514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C0C0C"/>
                </a:solidFill>
              </a:rPr>
              <a:t>GRANDPARENTING – No for all oral products</a:t>
            </a:r>
          </a:p>
        </p:txBody>
      </p:sp>
    </p:spTree>
    <p:extLst>
      <p:ext uri="{BB962C8B-B14F-4D97-AF65-F5344CB8AC3E}">
        <p14:creationId xmlns:p14="http://schemas.microsoft.com/office/powerpoint/2010/main" val="22406520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Contraceptives, Other</a:t>
            </a:r>
          </a:p>
        </p:txBody>
      </p:sp>
    </p:spTree>
    <p:extLst>
      <p:ext uri="{BB962C8B-B14F-4D97-AF65-F5344CB8AC3E}">
        <p14:creationId xmlns:p14="http://schemas.microsoft.com/office/powerpoint/2010/main" val="4161187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Contraceptives, Other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23950"/>
            <a:ext cx="8686800" cy="3314700"/>
          </a:xfrm>
        </p:spPr>
        <p:txBody>
          <a:bodyPr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Recommendations:</a:t>
            </a: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None/>
            </a:pPr>
            <a:endParaRPr lang="en-US" sz="11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75BE01D-BC9B-4831-AA88-364621FEE9EF}"/>
              </a:ext>
            </a:extLst>
          </p:cNvPr>
          <p:cNvSpPr txBox="1">
            <a:spLocks/>
          </p:cNvSpPr>
          <p:nvPr/>
        </p:nvSpPr>
        <p:spPr>
          <a:xfrm>
            <a:off x="685800" y="1486249"/>
            <a:ext cx="5943600" cy="31733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spcBef>
                <a:spcPts val="600"/>
              </a:spcBef>
              <a:buNone/>
            </a:pPr>
            <a:r>
              <a:rPr lang="en-US" sz="1800" b="1" i="1" dirty="0">
                <a:solidFill>
                  <a:schemeClr val="tx1">
                    <a:lumMod val="50000"/>
                  </a:schemeClr>
                </a:solidFill>
              </a:rPr>
              <a:t>Implantable Rod</a:t>
            </a:r>
            <a:r>
              <a:rPr lang="en-US" sz="1800" b="1" i="1" baseline="30000" dirty="0">
                <a:solidFill>
                  <a:schemeClr val="tx1">
                    <a:lumMod val="50000"/>
                  </a:schemeClr>
                </a:solidFill>
              </a:rPr>
              <a:t>†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1600" b="1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NEXPLANON (SUBCUTANEOUS)*</a:t>
            </a:r>
            <a:endParaRPr lang="en-US" sz="1600" b="1" u="sng" dirty="0">
              <a:solidFill>
                <a:srgbClr val="0000FF"/>
              </a:solidFill>
            </a:endParaRPr>
          </a:p>
          <a:p>
            <a:pPr marL="0" indent="0">
              <a:lnSpc>
                <a:spcPts val="2200"/>
              </a:lnSpc>
              <a:spcBef>
                <a:spcPts val="600"/>
              </a:spcBef>
              <a:buNone/>
            </a:pPr>
            <a:r>
              <a:rPr lang="en-US" sz="1800" b="1" i="1" dirty="0">
                <a:solidFill>
                  <a:schemeClr val="tx1">
                    <a:lumMod val="50000"/>
                  </a:schemeClr>
                </a:solidFill>
              </a:rPr>
              <a:t>Copper IUD</a:t>
            </a:r>
            <a:r>
              <a:rPr lang="en-US" sz="1800" b="1" i="1" baseline="30000" dirty="0">
                <a:solidFill>
                  <a:schemeClr val="tx1">
                    <a:lumMod val="50000"/>
                  </a:schemeClr>
                </a:solidFill>
              </a:rPr>
              <a:t>†</a:t>
            </a:r>
            <a:endParaRPr lang="en-US" sz="1800" b="1" i="1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1600" b="1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PARAGARD T 380-A (INTRAUTERI)*</a:t>
            </a:r>
            <a:r>
              <a:rPr lang="en-US" sz="1050" dirty="0"/>
              <a:t> </a:t>
            </a:r>
          </a:p>
          <a:p>
            <a:pPr marL="0" indent="0">
              <a:lnSpc>
                <a:spcPts val="2200"/>
              </a:lnSpc>
              <a:spcBef>
                <a:spcPts val="600"/>
              </a:spcBef>
              <a:buNone/>
            </a:pPr>
            <a:r>
              <a:rPr lang="en-US" sz="1800" b="1" i="1" dirty="0">
                <a:solidFill>
                  <a:schemeClr val="tx1">
                    <a:lumMod val="50000"/>
                  </a:schemeClr>
                </a:solidFill>
              </a:rPr>
              <a:t>Progestin IUD</a:t>
            </a:r>
            <a:r>
              <a:rPr lang="en-US" sz="1800" b="1" i="1" baseline="30000" dirty="0">
                <a:solidFill>
                  <a:schemeClr val="tx1">
                    <a:lumMod val="50000"/>
                  </a:schemeClr>
                </a:solidFill>
              </a:rPr>
              <a:t>†</a:t>
            </a:r>
            <a:endParaRPr lang="en-US" sz="1800" b="1" i="1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KYLEENA (INTRAUTERI)*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LILETTA (INTRAUTERI)*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MIRENA (INTRAUTERI)*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SKYLA (INTRAUTERI)*</a:t>
            </a:r>
          </a:p>
          <a:p>
            <a:pPr lvl="1">
              <a:buFont typeface="Courier New" panose="02070309020205020404" pitchFamily="49" charset="0"/>
              <a:buNone/>
            </a:pPr>
            <a:endParaRPr lang="en-US" sz="11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469E08B-DE79-46DB-AF28-B09A8C905A93}"/>
              </a:ext>
            </a:extLst>
          </p:cNvPr>
          <p:cNvSpPr txBox="1">
            <a:spLocks/>
          </p:cNvSpPr>
          <p:nvPr/>
        </p:nvSpPr>
        <p:spPr>
          <a:xfrm>
            <a:off x="4495800" y="1504950"/>
            <a:ext cx="4572000" cy="20179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spcBef>
                <a:spcPts val="600"/>
              </a:spcBef>
              <a:buNone/>
            </a:pPr>
            <a:r>
              <a:rPr lang="en-US" sz="1800" b="1" i="1" dirty="0">
                <a:solidFill>
                  <a:schemeClr val="tx1">
                    <a:lumMod val="50000"/>
                  </a:schemeClr>
                </a:solidFill>
              </a:rPr>
              <a:t>Patch</a:t>
            </a:r>
            <a:endParaRPr lang="en-US" sz="2000" b="1" i="1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XULANE (TRANSDERM)*</a:t>
            </a: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8B396C-958C-4198-924E-C01D6A89EAC7}"/>
              </a:ext>
            </a:extLst>
          </p:cNvPr>
          <p:cNvSpPr txBox="1"/>
          <p:nvPr/>
        </p:nvSpPr>
        <p:spPr>
          <a:xfrm>
            <a:off x="5562600" y="440055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baseline="30000" dirty="0">
                <a:solidFill>
                  <a:schemeClr val="tx1">
                    <a:lumMod val="50000"/>
                  </a:schemeClr>
                </a:solidFill>
              </a:rPr>
              <a:t>† available via buy &amp; bill</a:t>
            </a:r>
          </a:p>
        </p:txBody>
      </p:sp>
    </p:spTree>
    <p:extLst>
      <p:ext uri="{BB962C8B-B14F-4D97-AF65-F5344CB8AC3E}">
        <p14:creationId xmlns:p14="http://schemas.microsoft.com/office/powerpoint/2010/main" val="14654974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Contraceptives, Other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1837" y="742950"/>
            <a:ext cx="8686800" cy="3314700"/>
          </a:xfrm>
        </p:spPr>
        <p:txBody>
          <a:bodyPr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Recommendations: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None/>
            </a:pPr>
            <a:endParaRPr lang="en-US" sz="11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75BE01D-BC9B-4831-AA88-364621FEE9EF}"/>
              </a:ext>
            </a:extLst>
          </p:cNvPr>
          <p:cNvSpPr txBox="1">
            <a:spLocks/>
          </p:cNvSpPr>
          <p:nvPr/>
        </p:nvSpPr>
        <p:spPr>
          <a:xfrm>
            <a:off x="4724400" y="971550"/>
            <a:ext cx="4234237" cy="3962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spcBef>
                <a:spcPts val="600"/>
              </a:spcBef>
              <a:buNone/>
            </a:pPr>
            <a:r>
              <a:rPr lang="en-US" sz="1800" b="1" i="1" dirty="0">
                <a:solidFill>
                  <a:schemeClr val="tx1">
                    <a:lumMod val="50000"/>
                  </a:schemeClr>
                </a:solidFill>
              </a:rPr>
              <a:t>Spermicide Alone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1600" b="1" i="0" u="sng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PHEXXI (VAGINAL)</a:t>
            </a:r>
            <a:r>
              <a:rPr lang="en-US" sz="1050" b="1" u="sng" dirty="0">
                <a:solidFill>
                  <a:srgbClr val="FF0000"/>
                </a:solidFill>
              </a:rPr>
              <a:t> </a:t>
            </a:r>
          </a:p>
          <a:p>
            <a:pPr marL="0" indent="0">
              <a:lnSpc>
                <a:spcPts val="2200"/>
              </a:lnSpc>
              <a:spcBef>
                <a:spcPts val="600"/>
              </a:spcBef>
              <a:buNone/>
            </a:pPr>
            <a:r>
              <a:rPr lang="en-US" sz="1800" b="1" i="1" dirty="0">
                <a:solidFill>
                  <a:schemeClr val="tx1">
                    <a:lumMod val="50000"/>
                  </a:schemeClr>
                </a:solidFill>
              </a:rPr>
              <a:t>Vaginal Contraceptive Ring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1600" b="1" i="0" u="sng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ANNOVERA (VAGINAL)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1600" b="1" i="0" u="sng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ETONOGESTREL/ETHINYL ESTRADIOL RING (AG) (VAGINAL)*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1600" b="1" i="0" u="sng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ETONOGESTREL/ETHINYL ESTRADIOL RING (VAGINAL)*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1600" b="1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NUVARING (VAGINAL)*</a:t>
            </a:r>
          </a:p>
          <a:p>
            <a:pPr marL="0" indent="0">
              <a:lnSpc>
                <a:spcPts val="2200"/>
              </a:lnSpc>
              <a:spcBef>
                <a:spcPts val="600"/>
              </a:spcBef>
              <a:buNone/>
            </a:pPr>
            <a:endParaRPr lang="en-US" sz="1600" b="1" dirty="0"/>
          </a:p>
          <a:p>
            <a:pPr marL="0" indent="0">
              <a:lnSpc>
                <a:spcPts val="2200"/>
              </a:lnSpc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0C0C0C"/>
                </a:solidFill>
              </a:rPr>
              <a:t>GRANDPARENTING – No for all “Other”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endParaRPr lang="en-US" sz="1600" b="1" i="0" u="sng" strike="noStrike" dirty="0">
              <a:solidFill>
                <a:srgbClr val="0000FF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6702499-30FA-4347-ADF1-69BD8189AE73}"/>
              </a:ext>
            </a:extLst>
          </p:cNvPr>
          <p:cNvSpPr txBox="1">
            <a:spLocks/>
          </p:cNvSpPr>
          <p:nvPr/>
        </p:nvSpPr>
        <p:spPr>
          <a:xfrm>
            <a:off x="3276600" y="1478433"/>
            <a:ext cx="2628900" cy="3173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endParaRPr lang="en-US" sz="1200" kern="600" dirty="0">
              <a:solidFill>
                <a:srgbClr val="000000"/>
              </a:solidFill>
            </a:endParaRPr>
          </a:p>
          <a:p>
            <a:pPr>
              <a:lnSpc>
                <a:spcPts val="1600"/>
              </a:lnSpc>
              <a:spcBef>
                <a:spcPts val="0"/>
              </a:spcBef>
            </a:pPr>
            <a:endParaRPr lang="en-US" sz="1200" kern="600" dirty="0">
              <a:solidFill>
                <a:srgbClr val="000000"/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1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469E08B-DE79-46DB-AF28-B09A8C905A93}"/>
              </a:ext>
            </a:extLst>
          </p:cNvPr>
          <p:cNvSpPr txBox="1">
            <a:spLocks/>
          </p:cNvSpPr>
          <p:nvPr/>
        </p:nvSpPr>
        <p:spPr>
          <a:xfrm>
            <a:off x="609600" y="1543072"/>
            <a:ext cx="4572000" cy="34657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spcBef>
                <a:spcPts val="600"/>
              </a:spcBef>
              <a:buNone/>
            </a:pPr>
            <a:r>
              <a:rPr lang="en-US" sz="1800" b="1" i="1" dirty="0">
                <a:solidFill>
                  <a:schemeClr val="tx1">
                    <a:lumMod val="50000"/>
                  </a:schemeClr>
                </a:solidFill>
              </a:rPr>
              <a:t>Shot/Injection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DEPO-PROVERA DISP SYRIN (INTRAMUSC)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DEPO-PROVERA VIAL (INTRAMUSC)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DEPO-SUBQ PROVERA 104 (SUB-Q)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MEDROXYPROGESTERONE ACETATE DISP SYRINGE (INTRAMUSC)*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MEDROXYPROGESTERONE ACETATE VIAL (INTRAMUSC)*</a:t>
            </a:r>
            <a:endParaRPr lang="en-US" sz="1800" dirty="0">
              <a:solidFill>
                <a:srgbClr val="0000FF"/>
              </a:solidFill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665846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</a:t>
            </a:r>
            <a:br>
              <a:rPr lang="en-US" dirty="0"/>
            </a:br>
            <a:r>
              <a:rPr lang="en-US" i="1" dirty="0"/>
              <a:t>Leukotriene Modifiers</a:t>
            </a:r>
          </a:p>
        </p:txBody>
      </p:sp>
    </p:spTree>
    <p:extLst>
      <p:ext uri="{BB962C8B-B14F-4D97-AF65-F5344CB8AC3E}">
        <p14:creationId xmlns:p14="http://schemas.microsoft.com/office/powerpoint/2010/main" val="20199840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Leukotriene Modifiers</a:t>
            </a:r>
            <a:endParaRPr lang="en-US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23950"/>
            <a:ext cx="8458200" cy="3207071"/>
          </a:xfrm>
        </p:spPr>
        <p:txBody>
          <a:bodyPr/>
          <a:lstStyle/>
          <a:p>
            <a:pPr>
              <a:buNone/>
            </a:pPr>
            <a:r>
              <a:rPr lang="en-US" altLang="en-US" sz="26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r>
              <a:rPr lang="en-US" sz="2400" dirty="0">
                <a:solidFill>
                  <a:srgbClr val="000000"/>
                </a:solidFill>
              </a:rPr>
              <a:t>MONTELUKAST TABLET (ORAL)</a:t>
            </a:r>
          </a:p>
          <a:p>
            <a:r>
              <a:rPr lang="en-US" sz="2400" dirty="0">
                <a:solidFill>
                  <a:srgbClr val="000000"/>
                </a:solidFill>
              </a:rPr>
              <a:t>MONTELUKAST CHEWABLE TABLET (ORAL)</a:t>
            </a:r>
          </a:p>
          <a:p>
            <a:r>
              <a:rPr lang="en-US" sz="2400" dirty="0">
                <a:solidFill>
                  <a:srgbClr val="000000"/>
                </a:solidFill>
              </a:rPr>
              <a:t>MONTELUKAST GRANULES (ORAL)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No </a:t>
            </a:r>
            <a:r>
              <a:rPr lang="en-US" dirty="0"/>
              <a:t>PA required for children less than 4 years old </a:t>
            </a:r>
          </a:p>
          <a:p>
            <a:endParaRPr lang="en-US" sz="2400" dirty="0"/>
          </a:p>
          <a:p>
            <a:pPr lvl="1">
              <a:buNone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dirty="0"/>
          </a:p>
          <a:p>
            <a:endParaRPr lang="en-US" sz="2000" i="1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733800" y="1371601"/>
            <a:ext cx="7010400" cy="33944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093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</a:t>
            </a:r>
            <a:br>
              <a:rPr lang="en-US" dirty="0"/>
            </a:br>
            <a:r>
              <a:rPr lang="en-US" i="1" dirty="0"/>
              <a:t>Lipotropics, Other</a:t>
            </a:r>
          </a:p>
        </p:txBody>
      </p:sp>
    </p:spTree>
    <p:extLst>
      <p:ext uri="{BB962C8B-B14F-4D97-AF65-F5344CB8AC3E}">
        <p14:creationId xmlns:p14="http://schemas.microsoft.com/office/powerpoint/2010/main" val="2993906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Lipotropics, Other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23950"/>
            <a:ext cx="8686800" cy="3314700"/>
          </a:xfrm>
        </p:spPr>
        <p:txBody>
          <a:bodyPr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Recommendations:</a:t>
            </a: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None/>
            </a:pPr>
            <a:endParaRPr lang="en-US" sz="1100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6702499-30FA-4347-ADF1-69BD8189AE73}"/>
              </a:ext>
            </a:extLst>
          </p:cNvPr>
          <p:cNvSpPr txBox="1">
            <a:spLocks/>
          </p:cNvSpPr>
          <p:nvPr/>
        </p:nvSpPr>
        <p:spPr>
          <a:xfrm>
            <a:off x="3276600" y="1478433"/>
            <a:ext cx="2628900" cy="3173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endParaRPr lang="en-US" sz="1200" kern="600" dirty="0">
              <a:solidFill>
                <a:srgbClr val="000000"/>
              </a:solidFill>
            </a:endParaRPr>
          </a:p>
          <a:p>
            <a:pPr>
              <a:lnSpc>
                <a:spcPts val="1600"/>
              </a:lnSpc>
              <a:spcBef>
                <a:spcPts val="0"/>
              </a:spcBef>
            </a:pPr>
            <a:endParaRPr lang="en-US" sz="1200" kern="600" dirty="0">
              <a:solidFill>
                <a:srgbClr val="000000"/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1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469E08B-DE79-46DB-AF28-B09A8C905A93}"/>
              </a:ext>
            </a:extLst>
          </p:cNvPr>
          <p:cNvSpPr txBox="1">
            <a:spLocks/>
          </p:cNvSpPr>
          <p:nvPr/>
        </p:nvSpPr>
        <p:spPr>
          <a:xfrm>
            <a:off x="609600" y="1543072"/>
            <a:ext cx="4572000" cy="34657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ANTARA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CHOLESTYRAMINE/ASPARTAME (ORAL)*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CHOLESTYRAMINE/SUCROSE (ORAL)*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COLESEVELAM (AG)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COLESEVELAM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COLESEVELAM POWDER PACK (AG)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COLESEVELAM POWDER PACK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COLESTID GRANULES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COLESTID TABLET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COLESTIPOL GRANULES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COLESTIPOL TABLET (ORAL)*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EZETIMIBE (ORAL)*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FENOFIBRATE (ANTARA) (AG)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en-US" sz="1600" b="1" u="sng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100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877DF9A3-17C7-4BD5-BB54-0DF97E83D21E}"/>
              </a:ext>
            </a:extLst>
          </p:cNvPr>
          <p:cNvSpPr txBox="1">
            <a:spLocks/>
          </p:cNvSpPr>
          <p:nvPr/>
        </p:nvSpPr>
        <p:spPr>
          <a:xfrm>
            <a:off x="4724400" y="1543072"/>
            <a:ext cx="4572000" cy="310874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FENOFIBRATE (ANTARA)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FENOFIBRATE (FENOGLIDE) (AG)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FENOFIBRATE (FENOGLIDE)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FENOFIBRATE CAPSULE (LIPOFEN)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FENOFIBRATE CAPSULE (LOFIBRA) (ORAL)*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FENOFIBRATE TABLET (AG) (TRICOR) (ORAL)*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FENOFIBRATE TABLET (LOFIBRA) (ORAL)*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FENOFIBRATE TABLET (TRICOR) (ORAL)*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FENOFIBRIC ACID (FIBRICOR) (ORAL)*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FENOFIBRIC ACID (TRILIPIX) (AG)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FENOFIBRIC ACID (TRILIPIX)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FENOGLIDE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GEMFIBROZIL (ORAL)*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600" b="1" u="sng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773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Acne Agents, Topical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19150"/>
            <a:ext cx="6477000" cy="3619500"/>
          </a:xfrm>
        </p:spPr>
        <p:txBody>
          <a:bodyPr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Recommendations: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None/>
            </a:pPr>
            <a:endParaRPr lang="en-US" sz="11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75BE01D-BC9B-4831-AA88-364621FEE9EF}"/>
              </a:ext>
            </a:extLst>
          </p:cNvPr>
          <p:cNvSpPr txBox="1">
            <a:spLocks/>
          </p:cNvSpPr>
          <p:nvPr/>
        </p:nvSpPr>
        <p:spPr>
          <a:xfrm>
            <a:off x="457200" y="1200150"/>
            <a:ext cx="4343400" cy="29524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ACANYA W/PUMP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ACNE CLEARING SYSTEM OTC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ACNE MEDICATION GEL OTC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ACNEFREE SEVERE KIT OTC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ACZONE GEL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ACZONE GEL W/PUMP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ADAPALENE / BENZOYL PEROXIDE (EPIDUO)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ADAPALENE CREAM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ADAPALENE GEL (AG)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ADAPALENE GEL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ADAPALENE GEL OTC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ADAPALENE GEL PUMP (AG)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ADAPALENE GEL PUMP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ADAPALENE SOLUTION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AKLIEF (TOPICAL)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200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6702499-30FA-4347-ADF1-69BD8189AE73}"/>
              </a:ext>
            </a:extLst>
          </p:cNvPr>
          <p:cNvSpPr txBox="1">
            <a:spLocks/>
          </p:cNvSpPr>
          <p:nvPr/>
        </p:nvSpPr>
        <p:spPr>
          <a:xfrm>
            <a:off x="4676775" y="1219548"/>
            <a:ext cx="4343400" cy="3173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ALTRENO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AMZEEQ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ARAZLO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ATRALIN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AVAR CLEANSER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AVAR FOAM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AVAR LS MEDICATED PAD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AVAR MEDICATED PAD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AVAR-E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AVITA CREAM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AZELEX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BENZACLIN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BENZACLIN W/PUMP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BENZAMYCIN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BENZOYL PEROXIDE 10% WASH OTC (TOPICAL)*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16455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Lipotropics, Other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23950"/>
            <a:ext cx="8686800" cy="3314700"/>
          </a:xfrm>
        </p:spPr>
        <p:txBody>
          <a:bodyPr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Recommendations:</a:t>
            </a: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None/>
            </a:pPr>
            <a:endParaRPr lang="en-US" sz="1100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6702499-30FA-4347-ADF1-69BD8189AE73}"/>
              </a:ext>
            </a:extLst>
          </p:cNvPr>
          <p:cNvSpPr txBox="1">
            <a:spLocks/>
          </p:cNvSpPr>
          <p:nvPr/>
        </p:nvSpPr>
        <p:spPr>
          <a:xfrm>
            <a:off x="3276600" y="1478433"/>
            <a:ext cx="2628900" cy="3173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endParaRPr lang="en-US" sz="1200" kern="600" dirty="0">
              <a:solidFill>
                <a:srgbClr val="000000"/>
              </a:solidFill>
            </a:endParaRPr>
          </a:p>
          <a:p>
            <a:pPr>
              <a:lnSpc>
                <a:spcPts val="1600"/>
              </a:lnSpc>
              <a:spcBef>
                <a:spcPts val="0"/>
              </a:spcBef>
            </a:pPr>
            <a:endParaRPr lang="en-US" sz="1200" kern="600" dirty="0">
              <a:solidFill>
                <a:srgbClr val="000000"/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1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469E08B-DE79-46DB-AF28-B09A8C905A93}"/>
              </a:ext>
            </a:extLst>
          </p:cNvPr>
          <p:cNvSpPr txBox="1">
            <a:spLocks/>
          </p:cNvSpPr>
          <p:nvPr/>
        </p:nvSpPr>
        <p:spPr>
          <a:xfrm>
            <a:off x="609600" y="1543072"/>
            <a:ext cx="4572000" cy="34657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JUXTAPID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LIPOFEN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LOPID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LOVAZA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NEXLETOL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NEXLIZET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NIACIN CAPSULE ER OTC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NIACIN ER (ORAL)*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NIACIN TABLET ER OTC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NIACIN TABLET OTC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NIASPAN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OMEGA-3 ACID ETHYL ESTERS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OMEGA-3 OTC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en-US" sz="1600" b="1" u="sng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en-US" sz="1600" b="1" u="sng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100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877DF9A3-17C7-4BD5-BB54-0DF97E83D21E}"/>
              </a:ext>
            </a:extLst>
          </p:cNvPr>
          <p:cNvSpPr txBox="1">
            <a:spLocks/>
          </p:cNvSpPr>
          <p:nvPr/>
        </p:nvSpPr>
        <p:spPr>
          <a:xfrm>
            <a:off x="4724400" y="1543072"/>
            <a:ext cx="4572000" cy="34657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PRALUENT PEN (SUBCUTANEOUS)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REPATHA PUSHTRONEX (SUBCUTANEOUS)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REPATHA SURECLICK (SUBCUTANEOUS)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REPATHA SYRINGE (SUBCUTANEOUS)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TRICOR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TRILIPIX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VASCEPA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WELCHOL POWDER PACK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WELCHOL TABLET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ZETIA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en-US" sz="1600" b="1" u="sng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C0C0C"/>
                </a:solidFill>
              </a:rPr>
              <a:t>GRANDPARENTING - NO</a:t>
            </a:r>
          </a:p>
          <a:p>
            <a:pPr lvl="1">
              <a:buFont typeface="Courier New" panose="02070309020205020404" pitchFamily="49" charset="0"/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037606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</a:t>
            </a:r>
            <a:br>
              <a:rPr lang="en-US" dirty="0"/>
            </a:br>
            <a:r>
              <a:rPr lang="en-US" i="1" dirty="0"/>
              <a:t>Lipotropics, Statins</a:t>
            </a:r>
          </a:p>
        </p:txBody>
      </p:sp>
    </p:spTree>
    <p:extLst>
      <p:ext uri="{BB962C8B-B14F-4D97-AF65-F5344CB8AC3E}">
        <p14:creationId xmlns:p14="http://schemas.microsoft.com/office/powerpoint/2010/main" val="15341428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Lipotropics, Statins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23950"/>
            <a:ext cx="8686800" cy="419122"/>
          </a:xfrm>
        </p:spPr>
        <p:txBody>
          <a:bodyPr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Recommendations:</a:t>
            </a: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6702499-30FA-4347-ADF1-69BD8189AE73}"/>
              </a:ext>
            </a:extLst>
          </p:cNvPr>
          <p:cNvSpPr txBox="1">
            <a:spLocks/>
          </p:cNvSpPr>
          <p:nvPr/>
        </p:nvSpPr>
        <p:spPr>
          <a:xfrm>
            <a:off x="3276600" y="1478433"/>
            <a:ext cx="2628900" cy="3173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endParaRPr lang="en-US" sz="1200" kern="600" dirty="0">
              <a:solidFill>
                <a:srgbClr val="000000"/>
              </a:solidFill>
            </a:endParaRPr>
          </a:p>
          <a:p>
            <a:pPr>
              <a:lnSpc>
                <a:spcPts val="1600"/>
              </a:lnSpc>
              <a:spcBef>
                <a:spcPts val="0"/>
              </a:spcBef>
            </a:pPr>
            <a:endParaRPr lang="en-US" sz="1200" kern="600" dirty="0">
              <a:solidFill>
                <a:srgbClr val="000000"/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1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469E08B-DE79-46DB-AF28-B09A8C905A93}"/>
              </a:ext>
            </a:extLst>
          </p:cNvPr>
          <p:cNvSpPr txBox="1">
            <a:spLocks/>
          </p:cNvSpPr>
          <p:nvPr/>
        </p:nvSpPr>
        <p:spPr>
          <a:xfrm>
            <a:off x="609600" y="1543072"/>
            <a:ext cx="4114800" cy="309793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ALTOPREV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AMLODIPINE-ATORVASTATIN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ATORVASTATIN (ORAL)*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CADUET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CRESTOR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EZALLOR SPRINKLE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EZETIMIBE-SIMVASTATIN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FLUVASTATIN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FLUVASTATIN ER (AG)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FLUVASTATIN ER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LESCOL XL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en-US" sz="1600" b="1" u="sng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100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877DF9A3-17C7-4BD5-BB54-0DF97E83D21E}"/>
              </a:ext>
            </a:extLst>
          </p:cNvPr>
          <p:cNvSpPr txBox="1">
            <a:spLocks/>
          </p:cNvSpPr>
          <p:nvPr/>
        </p:nvSpPr>
        <p:spPr>
          <a:xfrm>
            <a:off x="4724400" y="1543071"/>
            <a:ext cx="3657600" cy="310874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LIPITOR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LIVALO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LOVASTATIN (ORAL)*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PRAVACHOL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PRAVASTATIN (ORAL)*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ROSUVASTATIN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SIMVASTATIN TABLET (ORAL)*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VYTORIN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ZOCOR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ZYPITAMAG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en-US" sz="1600" b="1" u="sng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C0C0C"/>
                </a:solidFill>
              </a:rPr>
              <a:t>GRANDPARENTING - NO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en-US" sz="1600" b="1" u="sng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en-US" sz="1600" b="1" u="sng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en-US" sz="1600" b="1" u="sng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893886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Phosphate Binders</a:t>
            </a:r>
          </a:p>
        </p:txBody>
      </p:sp>
    </p:spTree>
    <p:extLst>
      <p:ext uri="{BB962C8B-B14F-4D97-AF65-F5344CB8AC3E}">
        <p14:creationId xmlns:p14="http://schemas.microsoft.com/office/powerpoint/2010/main" val="40173453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Phosphate Binders</a:t>
            </a:r>
            <a:endParaRPr lang="en-US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23950"/>
            <a:ext cx="8458200" cy="3276127"/>
          </a:xfrm>
        </p:spPr>
        <p:txBody>
          <a:bodyPr/>
          <a:lstStyle/>
          <a:p>
            <a:pPr>
              <a:buNone/>
            </a:pPr>
            <a:r>
              <a:rPr lang="en-US" altLang="en-US" sz="24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r>
              <a:rPr lang="en-US" sz="2000" dirty="0">
                <a:solidFill>
                  <a:srgbClr val="000000"/>
                </a:solidFill>
              </a:rPr>
              <a:t>CALCIUM ACETATE CAPSULE (ORAL)</a:t>
            </a:r>
          </a:p>
          <a:p>
            <a:r>
              <a:rPr lang="en-US" sz="2000" dirty="0">
                <a:solidFill>
                  <a:srgbClr val="000000"/>
                </a:solidFill>
              </a:rPr>
              <a:t>CALCIUM ACETATE TABLET (ORAL)</a:t>
            </a:r>
          </a:p>
          <a:p>
            <a:r>
              <a:rPr lang="en-US" sz="2000" dirty="0">
                <a:solidFill>
                  <a:srgbClr val="0C0C0C"/>
                </a:solidFill>
              </a:rPr>
              <a:t>SEVELAMER CARBONATE TABLET (AG) (ORAL)</a:t>
            </a:r>
          </a:p>
          <a:p>
            <a:r>
              <a:rPr lang="en-US" sz="2000" dirty="0">
                <a:solidFill>
                  <a:srgbClr val="0C0C0C"/>
                </a:solidFill>
              </a:rPr>
              <a:t>SEVELAMER CARBONATE TABLET (ORAL)</a:t>
            </a:r>
          </a:p>
          <a:p>
            <a:pPr marL="0" indent="0">
              <a:buNone/>
            </a:pPr>
            <a:endParaRPr lang="en-US" sz="2000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0C0C0C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733800" y="1371601"/>
            <a:ext cx="7010400" cy="33944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0749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</a:t>
            </a:r>
            <a:br>
              <a:rPr lang="en-US" dirty="0"/>
            </a:br>
            <a:r>
              <a:rPr lang="en-US" i="1" dirty="0"/>
              <a:t>Proton Pump Inhibitors</a:t>
            </a:r>
          </a:p>
        </p:txBody>
      </p:sp>
    </p:spTree>
    <p:extLst>
      <p:ext uri="{BB962C8B-B14F-4D97-AF65-F5344CB8AC3E}">
        <p14:creationId xmlns:p14="http://schemas.microsoft.com/office/powerpoint/2010/main" val="13494709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Proton Pump Inhibitors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23950"/>
            <a:ext cx="8686800" cy="3314700"/>
          </a:xfrm>
        </p:spPr>
        <p:txBody>
          <a:bodyPr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Recommendations:</a:t>
            </a: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None/>
            </a:pPr>
            <a:endParaRPr lang="en-US" sz="1100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6702499-30FA-4347-ADF1-69BD8189AE73}"/>
              </a:ext>
            </a:extLst>
          </p:cNvPr>
          <p:cNvSpPr txBox="1">
            <a:spLocks/>
          </p:cNvSpPr>
          <p:nvPr/>
        </p:nvSpPr>
        <p:spPr>
          <a:xfrm>
            <a:off x="3276600" y="1478433"/>
            <a:ext cx="2628900" cy="3173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endParaRPr lang="en-US" sz="1200" kern="600" dirty="0">
              <a:solidFill>
                <a:srgbClr val="000000"/>
              </a:solidFill>
            </a:endParaRPr>
          </a:p>
          <a:p>
            <a:pPr>
              <a:lnSpc>
                <a:spcPts val="1600"/>
              </a:lnSpc>
              <a:spcBef>
                <a:spcPts val="0"/>
              </a:spcBef>
            </a:pPr>
            <a:endParaRPr lang="en-US" sz="1200" kern="600" dirty="0">
              <a:solidFill>
                <a:srgbClr val="000000"/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1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469E08B-DE79-46DB-AF28-B09A8C905A93}"/>
              </a:ext>
            </a:extLst>
          </p:cNvPr>
          <p:cNvSpPr txBox="1">
            <a:spLocks/>
          </p:cNvSpPr>
          <p:nvPr/>
        </p:nvSpPr>
        <p:spPr>
          <a:xfrm>
            <a:off x="304800" y="1543072"/>
            <a:ext cx="4572000" cy="34657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ACIPHEX SPRINKLE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ACIPHEX TABLETS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DEXILANT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ESOMEPRAZOLE CAPSULES (AG)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ESOMEPRAZOLE CAPSULES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0000FF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ESOMEPRAZOLE SUSPENSION (ORAL) #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LANSOPRAZOLE CAPSULES (ORAL)*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LANSOPRAZOLE CAPSULES OTC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0000FF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LANSOPRAZOLE SOLUTAB (ORAL) #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NEXIUM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NEXIUM SUSPENSION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OMEPRAZOLE (ORAL)*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en-US" sz="1600" b="1" u="sng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100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877DF9A3-17C7-4BD5-BB54-0DF97E83D21E}"/>
              </a:ext>
            </a:extLst>
          </p:cNvPr>
          <p:cNvSpPr txBox="1">
            <a:spLocks/>
          </p:cNvSpPr>
          <p:nvPr/>
        </p:nvSpPr>
        <p:spPr>
          <a:xfrm>
            <a:off x="4476750" y="1352550"/>
            <a:ext cx="4572000" cy="36553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OMEPRAZOLE / SODIUM BICARBONATE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OMEPRAZOLE MAGNESIUM OTC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OMEPRAZOLE OTC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PANTOPRAZOLE (ORAL)*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PREVACID CAPSULES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PREVACID SOLUTAB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PRILOSEC SUSPENSION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PROTONIX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0000FF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PROTONIX SUSPENSION (ORAL) #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RABEPRAZOLE TABLETS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ZEGERID (ORAL)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400" b="1" dirty="0">
                <a:solidFill>
                  <a:srgbClr val="0C0C0C"/>
                </a:solidFill>
              </a:rPr>
              <a:t>GRANDPARENTING – NO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C0C0C"/>
                </a:solidFill>
                <a:highlight>
                  <a:srgbClr val="FFFF00"/>
                </a:highlight>
              </a:rPr>
              <a:t>#Prior Authorization not required for children and adolescents under 19 years of age  for products noted with #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600" b="1" u="sng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en-US" sz="1600" b="1" u="sng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034781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Sedative Hypnotics</a:t>
            </a:r>
          </a:p>
        </p:txBody>
      </p:sp>
    </p:spTree>
    <p:extLst>
      <p:ext uri="{BB962C8B-B14F-4D97-AF65-F5344CB8AC3E}">
        <p14:creationId xmlns:p14="http://schemas.microsoft.com/office/powerpoint/2010/main" val="24539564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Sedative Hypnotics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666750"/>
            <a:ext cx="8458200" cy="3581400"/>
          </a:xfrm>
        </p:spPr>
        <p:txBody>
          <a:bodyPr/>
          <a:lstStyle/>
          <a:p>
            <a:pPr>
              <a:buNone/>
            </a:pPr>
            <a:r>
              <a:rPr lang="en-US" altLang="en-US" sz="26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2400" b="1" u="sng" dirty="0">
                <a:solidFill>
                  <a:srgbClr val="FF0000"/>
                </a:solidFill>
              </a:rPr>
              <a:t>DAYVIGO (ORAL)</a:t>
            </a:r>
          </a:p>
          <a:p>
            <a:r>
              <a:rPr lang="en-US" sz="2400" dirty="0">
                <a:solidFill>
                  <a:srgbClr val="0C0C0C"/>
                </a:solidFill>
              </a:rPr>
              <a:t>ESZOPICLONE (ORAL)*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ROZEREM (ORAL)*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TEMAZEPAM (ORAL) – 15 mg and 30 mg capsules*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ZOLPIDEM (ORAL)*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GRANDPARENTING – NO </a:t>
            </a:r>
          </a:p>
          <a:p>
            <a:pPr marL="0" indent="0">
              <a:buNone/>
            </a:pPr>
            <a:r>
              <a:rPr lang="en-US" b="1" dirty="0">
                <a:highlight>
                  <a:srgbClr val="FFFF00"/>
                </a:highlight>
              </a:rPr>
              <a:t>Step Therapy to state 2 of the preferred agents must be tried prior to use of Rozerem.  </a:t>
            </a:r>
            <a:endParaRPr lang="en-US" sz="2000" dirty="0"/>
          </a:p>
          <a:p>
            <a:endParaRPr lang="en-US" sz="2000" i="1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733800" y="1371601"/>
            <a:ext cx="7010400" cy="33944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180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Drug Recommendation – </a:t>
            </a:r>
            <a:r>
              <a:rPr lang="en-US" b="1" dirty="0"/>
              <a:t>Non-Preferred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ORIAHNN</a:t>
            </a: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43450" y="1276350"/>
            <a:ext cx="3733800" cy="32801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87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Acne Agents, Topical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742950"/>
            <a:ext cx="5105400" cy="3314700"/>
          </a:xfrm>
        </p:spPr>
        <p:txBody>
          <a:bodyPr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Recommendations: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None/>
            </a:pPr>
            <a:endParaRPr lang="en-US" sz="11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75BE01D-BC9B-4831-AA88-364621FEE9EF}"/>
              </a:ext>
            </a:extLst>
          </p:cNvPr>
          <p:cNvSpPr txBox="1">
            <a:spLocks/>
          </p:cNvSpPr>
          <p:nvPr/>
        </p:nvSpPr>
        <p:spPr>
          <a:xfrm>
            <a:off x="371475" y="1047750"/>
            <a:ext cx="4419600" cy="29524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BENZOYL PEROXIDE 5% WASH OTC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BENZOYL PEROXIDE 6% CLEANSER OTC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BENZOYL PEROXIDE GEL OTC (TOPICAL)*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BENZOYL PEROXIDE LOTION OTC (TOPICAL)*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BENZOYL PEROXIDE TOWELETTE OTC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BP 10-1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CLEOCIN T GEL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CLEOCIN T LOTION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CLINDACIN PAC KIT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CLINDAGEL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CLINDAMYCIN / BENZOYL PEROXIDE (ACANYA) W/PUMP (TO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CLINDAMYCIN / BENZOYL PEROXIDE (BENZACLIN)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CLINDAMYCIN / BENZOYL PEROXIDE (BENZACLIN) W/PUMP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CLINDAMYCIN / BENZOYL PEROXIDE (DUAC) (TOPICAL)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200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6702499-30FA-4347-ADF1-69BD8189AE73}"/>
              </a:ext>
            </a:extLst>
          </p:cNvPr>
          <p:cNvSpPr txBox="1">
            <a:spLocks/>
          </p:cNvSpPr>
          <p:nvPr/>
        </p:nvSpPr>
        <p:spPr>
          <a:xfrm>
            <a:off x="4648200" y="1057623"/>
            <a:ext cx="4343400" cy="3173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CLINDAMYCIN / TRETINOIN (AG)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CLINDAMYCIN / TRETINOIN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CLINDAMYCIN PHOSPHATE FOAM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CLINDAMYCIN PHOSPHATE GEL (CLINDAGEL) (AG)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CLINDAMYCIN PHOSPHATE GEL (TOPICAL)*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CLINDAMYCIN PHOSPHATE LOTION (TOPICAL)*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CLINDAMYCIN PHOSPHATE MED. SWAB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CLINDAMYCIN PHOSPHATE SOLUTION (TOPICAL)*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DAPSONE GEL (AG)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DAPSONE GEL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DIFFERIN CREAM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DIFFERIN GEL OTC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DIFFERIN GEL PUMP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DIFFERIN LOTION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EPIDUO (TOPICAL)</a:t>
            </a:r>
            <a:endParaRPr lang="en-US" sz="1400" kern="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2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Acne Agents, Topical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23950"/>
            <a:ext cx="5105400" cy="3314700"/>
          </a:xfrm>
        </p:spPr>
        <p:txBody>
          <a:bodyPr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Recommendations: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None/>
            </a:pPr>
            <a:endParaRPr lang="en-US" sz="11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75BE01D-BC9B-4831-AA88-364621FEE9EF}"/>
              </a:ext>
            </a:extLst>
          </p:cNvPr>
          <p:cNvSpPr txBox="1">
            <a:spLocks/>
          </p:cNvSpPr>
          <p:nvPr/>
        </p:nvSpPr>
        <p:spPr>
          <a:xfrm>
            <a:off x="381000" y="1486249"/>
            <a:ext cx="4419600" cy="31733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EPIDUO FORTE GEL W/PUMP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ERYTHROMYCIN GEL (AG) (TOPICAL)*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ERYTHROMYCIN GEL (TOPICAL)*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ERYTHROMYCIN MED. SWAB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ERYTHROMYCIN SOLUTION (TOPICAL)*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ERYTHROMYCIN-BENZOYL PEROXIDE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EVOCLIN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FABIOR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NEUAC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NEUAC KIT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ONEXTON W/PUMP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OVACE PLUS CREAM ER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OVACE PLUS FOAM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OVACE PLUS LOTION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OVACE PLUS WASH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endParaRPr lang="en-US" sz="1400" kern="6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200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6702499-30FA-4347-ADF1-69BD8189AE73}"/>
              </a:ext>
            </a:extLst>
          </p:cNvPr>
          <p:cNvSpPr txBox="1">
            <a:spLocks/>
          </p:cNvSpPr>
          <p:nvPr/>
        </p:nvSpPr>
        <p:spPr>
          <a:xfrm>
            <a:off x="4686300" y="1486248"/>
            <a:ext cx="4343400" cy="3173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OVACE WASH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PANOXYL 10 OTC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RETIN-A CREAM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RETIN-A GEL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RETIN-A MICRO 0.04%, 0.1%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RETIN-A MICRO 0.04%, 0.1% PUMP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RETIN-A MICRO 0.06% PUMP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RETIN-A MICRO 0.08% PUMP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SSS 10-5 FOAM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SULFACETAMIDE / SULFUR / UREA CLEANSER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SULFACETAMIDE / SULFUR CLEANSER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SULFACETAMIDE / SULFUR LOTION (TOPICAL)*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SULFACETAMIDE / SULFUR MED. PAD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SULFACETAMIDE / SULFUR SUSPENSION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SULFACETAMIDE CLEANSER (TOPICAL)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81477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Acne Agents, Topical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742950"/>
            <a:ext cx="5105400" cy="3695700"/>
          </a:xfrm>
        </p:spPr>
        <p:txBody>
          <a:bodyPr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Recommendations: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None/>
            </a:pPr>
            <a:endParaRPr lang="en-US" sz="11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75BE01D-BC9B-4831-AA88-364621FEE9EF}"/>
              </a:ext>
            </a:extLst>
          </p:cNvPr>
          <p:cNvSpPr txBox="1">
            <a:spLocks/>
          </p:cNvSpPr>
          <p:nvPr/>
        </p:nvSpPr>
        <p:spPr>
          <a:xfrm>
            <a:off x="380999" y="1047750"/>
            <a:ext cx="4419601" cy="31733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SULFACETAMIDE SHAMPOO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SULFACETAMIDE SODIUM CLEANSER ER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SULFACETAMIDE SODIUM/SULFUR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SULFACETAMIDE SODIUM/SULFUR CREAM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SULFACETAMIDE SUSPENSION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SULFACETAMIDE/SULFUR/CLEANSER KIT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SUMADAN WASH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SUMAXIN CP KIT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TAZAROTENE CREAM (AG)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TAZAROTENE CREAM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TAZORAC CREAM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TAZORAC GEL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TRETINOIN CREAM (TOPICAL)*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TRETINOIN GEL (ATRALIN) (TOPICAL)*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TRETINOIN GEL (AVITA, RETIN-A) (AG) (TOPICAL)*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endParaRPr lang="en-US" sz="1400" b="1" u="sng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ts val="1600"/>
              </a:lnSpc>
              <a:spcBef>
                <a:spcPts val="0"/>
              </a:spcBef>
            </a:pPr>
            <a:endParaRPr lang="en-US" sz="1400" kern="6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200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6702499-30FA-4347-ADF1-69BD8189AE73}"/>
              </a:ext>
            </a:extLst>
          </p:cNvPr>
          <p:cNvSpPr txBox="1">
            <a:spLocks/>
          </p:cNvSpPr>
          <p:nvPr/>
        </p:nvSpPr>
        <p:spPr>
          <a:xfrm>
            <a:off x="4800600" y="1095722"/>
            <a:ext cx="4229100" cy="36477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TRETINOIN GEL (AVITA, RETIN-A) (TOPICAL)*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TRETINOIN MICROSPHERES GEL 0.04%, 0.1% (AG)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TRETINOIN MICROSPHERES GEL 0.04%, 0.1% PUMP (AG)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TRETINOIN MICROSPHERES GEL 0.04%, 0.1% PUMP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TRETIN-X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TRETIN-X COMBO PACK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ZIANA (TOPICAL)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endParaRPr lang="en-US" sz="1400" b="1" u="sng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</a:rPr>
              <a:t>* P&amp;T Committee recommends adding Adapalene products. The products will be re-reviewed internally and communicated on the MCO memo and NDC List. 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No Grandparenting</a:t>
            </a:r>
            <a:endParaRPr lang="en-US" sz="1400" b="1" u="sng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ts val="1600"/>
              </a:lnSpc>
              <a:spcBef>
                <a:spcPts val="0"/>
              </a:spcBef>
            </a:pPr>
            <a:endParaRPr lang="en-US" sz="1400" b="1" u="sng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ts val="1600"/>
              </a:lnSpc>
              <a:spcBef>
                <a:spcPts val="0"/>
              </a:spcBef>
            </a:pPr>
            <a:endParaRPr lang="en-US" sz="1400" kern="600" dirty="0">
              <a:solidFill>
                <a:srgbClr val="000000"/>
              </a:solidFill>
            </a:endParaRPr>
          </a:p>
          <a:p>
            <a:pPr>
              <a:lnSpc>
                <a:spcPts val="1600"/>
              </a:lnSpc>
              <a:spcBef>
                <a:spcPts val="0"/>
              </a:spcBef>
            </a:pPr>
            <a:endParaRPr lang="en-US" sz="1400" kern="6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28095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Antifungals, Oral</a:t>
            </a:r>
          </a:p>
        </p:txBody>
      </p:sp>
    </p:spTree>
    <p:extLst>
      <p:ext uri="{BB962C8B-B14F-4D97-AF65-F5344CB8AC3E}">
        <p14:creationId xmlns:p14="http://schemas.microsoft.com/office/powerpoint/2010/main" val="3304667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Antifungals, Oral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23950"/>
            <a:ext cx="4724400" cy="3314700"/>
          </a:xfrm>
        </p:spPr>
        <p:txBody>
          <a:bodyPr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Current PDL (preferred products):</a:t>
            </a:r>
          </a:p>
          <a:p>
            <a:r>
              <a:rPr lang="en-US" sz="1800" dirty="0">
                <a:solidFill>
                  <a:srgbClr val="000000"/>
                </a:solidFill>
              </a:rPr>
              <a:t>CLOTRIMAZOLE (MUCOUS MEM)</a:t>
            </a:r>
          </a:p>
          <a:p>
            <a:r>
              <a:rPr lang="en-US" sz="1800" dirty="0">
                <a:solidFill>
                  <a:srgbClr val="000000"/>
                </a:solidFill>
              </a:rPr>
              <a:t>FLUCONAZOLE SUSPENSION (ORAL)*</a:t>
            </a:r>
          </a:p>
          <a:p>
            <a:r>
              <a:rPr lang="en-US" sz="1800" dirty="0">
                <a:solidFill>
                  <a:srgbClr val="000000"/>
                </a:solidFill>
              </a:rPr>
              <a:t>FLUCONAZOLE TABLET (ORAL)*</a:t>
            </a:r>
          </a:p>
          <a:p>
            <a:r>
              <a:rPr lang="en-US" sz="1800" dirty="0">
                <a:solidFill>
                  <a:srgbClr val="000000"/>
                </a:solidFill>
              </a:rPr>
              <a:t>GRISEOFULVIN SUSPENSION (ORAL)*</a:t>
            </a:r>
          </a:p>
          <a:p>
            <a:r>
              <a:rPr lang="en-US" sz="1800" dirty="0">
                <a:solidFill>
                  <a:srgbClr val="000000"/>
                </a:solidFill>
              </a:rPr>
              <a:t>GRISEOFULVIN TABLETS (ORAL)*</a:t>
            </a:r>
          </a:p>
          <a:p>
            <a:r>
              <a:rPr lang="en-US" sz="1800" dirty="0">
                <a:solidFill>
                  <a:srgbClr val="000000"/>
                </a:solidFill>
              </a:rPr>
              <a:t>NYSTATIN SUSPENSION (ORAL)*</a:t>
            </a:r>
          </a:p>
          <a:p>
            <a:r>
              <a:rPr lang="en-US" sz="1800" dirty="0">
                <a:solidFill>
                  <a:srgbClr val="000000"/>
                </a:solidFill>
              </a:rPr>
              <a:t>NYSTATIN TABLET (ORAL)*</a:t>
            </a:r>
          </a:p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TERBINAFINE (ORAL)*</a:t>
            </a: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58905371"/>
      </p:ext>
    </p:extLst>
  </p:cSld>
  <p:clrMapOvr>
    <a:masterClrMapping/>
  </p:clrMapOvr>
</p:sld>
</file>

<file path=ppt/theme/theme1.xml><?xml version="1.0" encoding="utf-8"?>
<a:theme xmlns:a="http://schemas.openxmlformats.org/drawingml/2006/main" name="AHCCCS-WIDE SCREEN-HD-TV">
  <a:themeElements>
    <a:clrScheme name="AHCCCS 1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6E9282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20AHCCCSPowerPointTemplate">
  <a:themeElements>
    <a:clrScheme name="Custom 35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38DCC"/>
      </a:accent1>
      <a:accent2>
        <a:srgbClr val="FFCB08"/>
      </a:accent2>
      <a:accent3>
        <a:srgbClr val="702339"/>
      </a:accent3>
      <a:accent4>
        <a:srgbClr val="567C50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4ED9F6EB4BA74185C4308AEA7ED71B" ma:contentTypeVersion="0" ma:contentTypeDescription="Create a new document." ma:contentTypeScope="" ma:versionID="c9a769879412afc7a19a45b5c4677f0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1DF55F-FA5E-46E1-BCD3-8FDDF33E70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339A6C-7D8A-43A0-A571-4B191075D73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C9401B3-6A1E-4BBD-AE41-EF3B0388F5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AHCCCS-WIDE SCREEN-HD-TV</Template>
  <TotalTime>4992</TotalTime>
  <Words>3774</Words>
  <Application>Microsoft Macintosh PowerPoint</Application>
  <PresentationFormat>On-screen Show (16:9)</PresentationFormat>
  <Paragraphs>779</Paragraphs>
  <Slides>49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Courier New</vt:lpstr>
      <vt:lpstr>Tahoma</vt:lpstr>
      <vt:lpstr>Tw Cen MT</vt:lpstr>
      <vt:lpstr>Wingdings</vt:lpstr>
      <vt:lpstr>AHCCCS-WIDE SCREEN-HD-TV</vt:lpstr>
      <vt:lpstr>2020AHCCCSPowerPointTemplate</vt:lpstr>
      <vt:lpstr>PowerPoint Presentation</vt:lpstr>
      <vt:lpstr>Committee Recommendations</vt:lpstr>
      <vt:lpstr>P&amp;T Public Class Vote:  Acne Agents, Topical</vt:lpstr>
      <vt:lpstr>Acne Agents, Topical</vt:lpstr>
      <vt:lpstr>Acne Agents, Topical</vt:lpstr>
      <vt:lpstr>Acne Agents, Topical</vt:lpstr>
      <vt:lpstr>Acne Agents, Topical</vt:lpstr>
      <vt:lpstr>P&amp;T Public Class Vote:  Antifungals, Oral</vt:lpstr>
      <vt:lpstr>Antifungals, Oral</vt:lpstr>
      <vt:lpstr>P&amp;T Public Class Vote:  Antifungals, Topical</vt:lpstr>
      <vt:lpstr>Antifungals, Topical</vt:lpstr>
      <vt:lpstr>P&amp;T Public Class Vote: Antimigraine Agents, Triptans</vt:lpstr>
      <vt:lpstr>Antimigraine Agents, Triptans</vt:lpstr>
      <vt:lpstr>P&amp;T Public Class Vote:  Antiparkinson Agents</vt:lpstr>
      <vt:lpstr>Antiparkinson’s Agents</vt:lpstr>
      <vt:lpstr>P&amp;T Public Class Vote:  Beta Blockers</vt:lpstr>
      <vt:lpstr>Beta Blockers</vt:lpstr>
      <vt:lpstr>P&amp;T Public Class Vote:  Bladder Relaxant Preparations</vt:lpstr>
      <vt:lpstr>Bladder Relaxant Preparations</vt:lpstr>
      <vt:lpstr>P&amp;T Public Class Vote:  BPH Treatments</vt:lpstr>
      <vt:lpstr>BPH Treatments</vt:lpstr>
      <vt:lpstr>P&amp;T Public Class Vote:  Calcium Channel Blockers</vt:lpstr>
      <vt:lpstr>Calcium Channel Blockers</vt:lpstr>
      <vt:lpstr>P&amp;T Public Class Vote:  Contraceptives, Oral</vt:lpstr>
      <vt:lpstr>Contraceptives, Oral</vt:lpstr>
      <vt:lpstr>Contraceptives, Oral</vt:lpstr>
      <vt:lpstr>Contraceptives, Oral</vt:lpstr>
      <vt:lpstr>Contraceptives, Oral</vt:lpstr>
      <vt:lpstr>Contraceptives, Oral</vt:lpstr>
      <vt:lpstr>Contraceptives, Oral</vt:lpstr>
      <vt:lpstr>Contraceptives, Oral</vt:lpstr>
      <vt:lpstr>Contraceptives, Oral</vt:lpstr>
      <vt:lpstr>P&amp;T Public Class Vote:  Contraceptives, Other</vt:lpstr>
      <vt:lpstr>Contraceptives, Other</vt:lpstr>
      <vt:lpstr>Contraceptives, Other</vt:lpstr>
      <vt:lpstr>P&amp;T Public Class Vote: Leukotriene Modifiers</vt:lpstr>
      <vt:lpstr>Leukotriene Modifiers</vt:lpstr>
      <vt:lpstr>P&amp;T Public Class Vote: Lipotropics, Other</vt:lpstr>
      <vt:lpstr>Lipotropics, Other</vt:lpstr>
      <vt:lpstr>Lipotropics, Other</vt:lpstr>
      <vt:lpstr>P&amp;T Public Class Vote: Lipotropics, Statins</vt:lpstr>
      <vt:lpstr>Lipotropics, Statins</vt:lpstr>
      <vt:lpstr>P&amp;T Public Class Vote:  Phosphate Binders</vt:lpstr>
      <vt:lpstr>Phosphate Binders</vt:lpstr>
      <vt:lpstr>P&amp;T Public Class Vote: Proton Pump Inhibitors</vt:lpstr>
      <vt:lpstr>Proton Pump Inhibitors</vt:lpstr>
      <vt:lpstr>P&amp;T Public Class Vote:  Sedative Hypnotics</vt:lpstr>
      <vt:lpstr>Sedative Hypnotics</vt:lpstr>
      <vt:lpstr>New Drug Recommendation – Non-Preferred</vt:lpstr>
    </vt:vector>
  </TitlesOfParts>
  <Company>Arizona AHCCCS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Prole</dc:creator>
  <cp:lastModifiedBy>suzanne berman</cp:lastModifiedBy>
  <cp:revision>68</cp:revision>
  <cp:lastPrinted>2018-02-13T19:15:21Z</cp:lastPrinted>
  <dcterms:created xsi:type="dcterms:W3CDTF">2019-07-24T22:05:43Z</dcterms:created>
  <dcterms:modified xsi:type="dcterms:W3CDTF">2020-10-30T04:17:34Z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0x010100E04ED9F6EB4BA74185C4308AEA7ED71B</vt:lpwstr>
  </property>
  <property fmtid="{D5CDD505-2E9C-101B-9397-08002B2CF9AE}" pid="3" name="MSIP_Label_8be07fcc-3295-428b-88ad-2394f5c2a736_Enabled">
    <vt:lpwstr>true</vt:lpwstr>
  </property>
  <property fmtid="{D5CDD505-2E9C-101B-9397-08002B2CF9AE}" pid="4" name="MSIP_Label_8be07fcc-3295-428b-88ad-2394f5c2a736_SetDate">
    <vt:lpwstr>2020-10-05T04:12:01Z</vt:lpwstr>
  </property>
  <property fmtid="{D5CDD505-2E9C-101B-9397-08002B2CF9AE}" pid="5" name="MSIP_Label_8be07fcc-3295-428b-88ad-2394f5c2a736_Method">
    <vt:lpwstr>Standard</vt:lpwstr>
  </property>
  <property fmtid="{D5CDD505-2E9C-101B-9397-08002B2CF9AE}" pid="6" name="MSIP_Label_8be07fcc-3295-428b-88ad-2394f5c2a736_Name">
    <vt:lpwstr>Business Use</vt:lpwstr>
  </property>
  <property fmtid="{D5CDD505-2E9C-101B-9397-08002B2CF9AE}" pid="7" name="MSIP_Label_8be07fcc-3295-428b-88ad-2394f5c2a736_SiteId">
    <vt:lpwstr>a9df4fcb-7f39-49f4-9d70-1ee81b27a772</vt:lpwstr>
  </property>
  <property fmtid="{D5CDD505-2E9C-101B-9397-08002B2CF9AE}" pid="8" name="MSIP_Label_8be07fcc-3295-428b-88ad-2394f5c2a736_ActionId">
    <vt:lpwstr>370b6150-145d-4c71-aa08-606556bfb0fc</vt:lpwstr>
  </property>
  <property fmtid="{D5CDD505-2E9C-101B-9397-08002B2CF9AE}" pid="9" name="MSIP_Label_8be07fcc-3295-428b-88ad-2394f5c2a736_ContentBits">
    <vt:lpwstr>0</vt:lpwstr>
  </property>
</Properties>
</file>