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4"/>
  </p:sldMasterIdLst>
  <p:notesMasterIdLst>
    <p:notesMasterId r:id="rId44"/>
  </p:notesMasterIdLst>
  <p:handoutMasterIdLst>
    <p:handoutMasterId r:id="rId45"/>
  </p:handoutMasterIdLst>
  <p:sldIdLst>
    <p:sldId id="273" r:id="rId5"/>
    <p:sldId id="764" r:id="rId6"/>
    <p:sldId id="765" r:id="rId7"/>
    <p:sldId id="349" r:id="rId8"/>
    <p:sldId id="766" r:id="rId9"/>
    <p:sldId id="344" r:id="rId10"/>
    <p:sldId id="767" r:id="rId11"/>
    <p:sldId id="698" r:id="rId12"/>
    <p:sldId id="768" r:id="rId13"/>
    <p:sldId id="370" r:id="rId14"/>
    <p:sldId id="724" r:id="rId15"/>
    <p:sldId id="760" r:id="rId16"/>
    <p:sldId id="726" r:id="rId17"/>
    <p:sldId id="727" r:id="rId18"/>
    <p:sldId id="769" r:id="rId19"/>
    <p:sldId id="366" r:id="rId20"/>
    <p:sldId id="770" r:id="rId21"/>
    <p:sldId id="763" r:id="rId22"/>
    <p:sldId id="771" r:id="rId23"/>
    <p:sldId id="343" r:id="rId24"/>
    <p:sldId id="772" r:id="rId25"/>
    <p:sldId id="354" r:id="rId26"/>
    <p:sldId id="773" r:id="rId27"/>
    <p:sldId id="345" r:id="rId28"/>
    <p:sldId id="774" r:id="rId29"/>
    <p:sldId id="762" r:id="rId30"/>
    <p:sldId id="775" r:id="rId31"/>
    <p:sldId id="357" r:id="rId32"/>
    <p:sldId id="777" r:id="rId33"/>
    <p:sldId id="361" r:id="rId34"/>
    <p:sldId id="778" r:id="rId35"/>
    <p:sldId id="355" r:id="rId36"/>
    <p:sldId id="732" r:id="rId37"/>
    <p:sldId id="733" r:id="rId38"/>
    <p:sldId id="779" r:id="rId39"/>
    <p:sldId id="352" r:id="rId40"/>
    <p:sldId id="728" r:id="rId41"/>
    <p:sldId id="729" r:id="rId42"/>
    <p:sldId id="780" r:id="rId43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9B7"/>
    <a:srgbClr val="71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2F8998-A1A3-47FF-8748-343A171972A8}" v="16" dt="2020-05-18T20:10:00.4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932" autoAdjust="0"/>
    <p:restoredTop sz="86870" autoAdjust="0"/>
  </p:normalViewPr>
  <p:slideViewPr>
    <p:cSldViewPr>
      <p:cViewPr>
        <p:scale>
          <a:sx n="84" d="100"/>
          <a:sy n="84" d="100"/>
        </p:scale>
        <p:origin x="-588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344F1-C430-4D69-B121-46E803C46DA9}" type="datetimeFigureOut">
              <a:rPr lang="en-US" smtClean="0"/>
              <a:pPr/>
              <a:t>6/11/2020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64CA0-7978-4FD9-B5D0-3881FCD121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2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pPr/>
              <a:t>6/11/2020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856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98489"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71B4-0BE4-46D8-9A18-4A1D7B2ED13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9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24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Thank You.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79374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Transition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9042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64438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8670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249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40465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413897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99063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Question?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73342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Reaching across Arizona to provide comprehensive 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42515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056" y="2015652"/>
            <a:ext cx="6705600" cy="2403947"/>
          </a:xfrm>
        </p:spPr>
        <p:txBody>
          <a:bodyPr/>
          <a:lstStyle/>
          <a:p>
            <a:r>
              <a:rPr lang="en-US" altLang="en-US" dirty="0">
                <a:solidFill>
                  <a:schemeClr val="accent1"/>
                </a:solidFill>
              </a:rPr>
              <a:t>AHCCCS Pharmacy and Therapeutics Committee</a:t>
            </a:r>
            <a:br>
              <a:rPr lang="en-US" altLang="en-US" dirty="0">
                <a:solidFill>
                  <a:schemeClr val="accent1"/>
                </a:solidFill>
              </a:rPr>
            </a:br>
            <a:r>
              <a:rPr lang="en-US" altLang="en-US" dirty="0">
                <a:solidFill>
                  <a:schemeClr val="accent1"/>
                </a:solidFill>
              </a:rPr>
              <a:t>Recommendations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0"/>
            <a:ext cx="4724400" cy="1676400"/>
          </a:xfrm>
        </p:spPr>
        <p:txBody>
          <a:bodyPr/>
          <a:lstStyle/>
          <a:p>
            <a:endParaRPr lang="en-US" altLang="en-US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altLang="en-US" dirty="0">
                <a:solidFill>
                  <a:schemeClr val="tx1">
                    <a:lumMod val="50000"/>
                  </a:schemeClr>
                </a:solidFill>
              </a:rPr>
              <a:t>19 May 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69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Antimigraine Agents, Other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0500" y="1524000"/>
            <a:ext cx="8534400" cy="4591375"/>
          </a:xfrm>
        </p:spPr>
        <p:txBody>
          <a:bodyPr/>
          <a:lstStyle/>
          <a:p>
            <a:pPr>
              <a:buNone/>
            </a:pPr>
            <a:r>
              <a:rPr lang="en-US" altLang="en-US" sz="20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E09B7"/>
                </a:solidFill>
              </a:rPr>
              <a:t>Ajovy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Emgality Syringe 120mg*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Emgality Pen*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1E09B7"/>
              </a:solidFill>
            </a:endParaRPr>
          </a:p>
          <a:p>
            <a:pPr>
              <a:buNone/>
            </a:pPr>
            <a:r>
              <a:rPr lang="en-US" altLang="en-US" sz="2000" b="1" i="1" dirty="0">
                <a:solidFill>
                  <a:schemeClr val="tx1">
                    <a:lumMod val="50000"/>
                  </a:schemeClr>
                </a:solidFill>
              </a:rPr>
              <a:t>PDL Recommendations (non-preferred products):</a:t>
            </a: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FF0000"/>
                </a:solidFill>
              </a:rPr>
              <a:t>Aimovig*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FF0000"/>
                </a:solidFill>
              </a:rPr>
              <a:t>Emgality Syringe 100mg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FF0000"/>
                </a:solidFill>
              </a:rPr>
              <a:t>Nurtec ODT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FF0000"/>
                </a:solidFill>
              </a:rPr>
              <a:t>Reyvow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FF0000"/>
                </a:solidFill>
              </a:rPr>
              <a:t>Ubrelvy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rgbClr val="FF0000"/>
                </a:solidFill>
              </a:rPr>
              <a:t>Vyepti</a:t>
            </a:r>
            <a:endParaRPr lang="en-US" sz="1800" dirty="0">
              <a:solidFill>
                <a:srgbClr val="FF0000"/>
              </a:solidFill>
            </a:endParaRPr>
          </a:p>
          <a:p>
            <a:pPr marL="57150" indent="0">
              <a:buNone/>
            </a:pPr>
            <a:r>
              <a:rPr lang="en-US" sz="2200" dirty="0" err="1">
                <a:solidFill>
                  <a:schemeClr val="tx1">
                    <a:lumMod val="50000"/>
                  </a:schemeClr>
                </a:solidFill>
              </a:rPr>
              <a:t>Grandparenting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</a:rPr>
              <a:t> – No 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2400" i="1" dirty="0"/>
          </a:p>
          <a:p>
            <a:pPr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1676400" y="1717043"/>
            <a:ext cx="70104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1717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0141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143000"/>
            <a:ext cx="6858000" cy="32004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r>
              <a:rPr lang="en-US" sz="4000" i="1" dirty="0"/>
              <a:t>Antipsychotics, Oral Atypical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748176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152400" y="1600200"/>
            <a:ext cx="8610600" cy="4373563"/>
          </a:xfrm>
        </p:spPr>
        <p:txBody>
          <a:bodyPr/>
          <a:lstStyle/>
          <a:p>
            <a:pPr>
              <a:buNone/>
            </a:pPr>
            <a:r>
              <a:rPr lang="en-US" altLang="en-US" sz="18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Oral Agents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aripiprazole tablet*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clozapine ODT*, clozapine ODT* (AG), clozapine tablet*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Latuda*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olanzapine ODT*, olanzapine tablet*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quetiapine tablet*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risperdone ODT*, risperidone solution*, risperidone tablet*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ziprasidone capsule*</a:t>
            </a:r>
          </a:p>
          <a:p>
            <a:endParaRPr lang="en-US" sz="2000" i="1" dirty="0"/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No Changes</a:t>
            </a:r>
          </a:p>
          <a:p>
            <a:pPr marL="0" indent="0">
              <a:buNone/>
            </a:pPr>
            <a:endParaRPr lang="en-US" sz="2000" i="1" dirty="0"/>
          </a:p>
          <a:p>
            <a:pPr>
              <a:buNone/>
            </a:pPr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</p:spPr>
        <p:txBody>
          <a:bodyPr/>
          <a:lstStyle/>
          <a:p>
            <a:pPr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lvl="1"/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chemeClr val="tx1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Antipsychotics, </a:t>
            </a:r>
            <a:r>
              <a:rPr lang="en-US" dirty="0"/>
              <a:t>Oral Atypical</a:t>
            </a:r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618620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00"/>
            <a:ext cx="7086600" cy="2514600"/>
          </a:xfrm>
        </p:spPr>
        <p:txBody>
          <a:bodyPr/>
          <a:lstStyle/>
          <a:p>
            <a:pPr algn="ctr"/>
            <a:r>
              <a:rPr lang="en-US" dirty="0"/>
              <a:t>   P&amp;T Public Class Vote:       </a:t>
            </a:r>
            <a:r>
              <a:rPr lang="en-US" i="1" dirty="0"/>
              <a:t>Antipsychotics, Atypical </a:t>
            </a:r>
            <a:br>
              <a:rPr lang="en-US" i="1" dirty="0"/>
            </a:br>
            <a:r>
              <a:rPr lang="en-US" i="1" dirty="0"/>
              <a:t>Long-Acting Injectable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593003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219200"/>
          </a:xfrm>
        </p:spPr>
        <p:txBody>
          <a:bodyPr/>
          <a:lstStyle/>
          <a:p>
            <a:r>
              <a:rPr lang="en-US" altLang="en-US" sz="3400" dirty="0"/>
              <a:t>Antipsychotics, </a:t>
            </a:r>
            <a:r>
              <a:rPr lang="en-US" sz="3400" i="1" dirty="0"/>
              <a:t>Atypical Long-Acting Injectable</a:t>
            </a:r>
            <a:endParaRPr lang="en-US" altLang="en-US" sz="3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5594"/>
            <a:ext cx="8458200" cy="4368169"/>
          </a:xfrm>
        </p:spPr>
        <p:txBody>
          <a:bodyPr/>
          <a:lstStyle/>
          <a:p>
            <a:pPr>
              <a:buNone/>
            </a:pPr>
            <a:r>
              <a:rPr lang="en-US" altLang="en-US" sz="24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Long-Acting Injectable Agents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Abilify Maintena*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Aristada*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Aristada Initio*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Invega Sustenna*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Invega Trinza*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Risperdal Consta*</a:t>
            </a:r>
          </a:p>
          <a:p>
            <a:pPr lvl="1"/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No Changes</a:t>
            </a:r>
          </a:p>
          <a:p>
            <a:pPr marL="0" indent="0">
              <a:buNone/>
            </a:pPr>
            <a:endParaRPr lang="en-US" sz="2400" b="1" dirty="0">
              <a:solidFill>
                <a:schemeClr val="tx1">
                  <a:lumMod val="50000"/>
                </a:schemeClr>
              </a:solidFill>
            </a:endParaRPr>
          </a:p>
          <a:p>
            <a:endParaRPr lang="en-US" sz="2000" dirty="0"/>
          </a:p>
          <a:p>
            <a:endParaRPr lang="en-US" sz="2000" i="1" dirty="0"/>
          </a:p>
          <a:p>
            <a:pPr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689926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6400800" cy="28194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r>
              <a:rPr lang="en-US" altLang="en-US" i="1" dirty="0"/>
              <a:t>COPD Agents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90066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>
              <a:buNone/>
            </a:pPr>
            <a:r>
              <a:rPr lang="en-US" altLang="en-US" sz="20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Antimuscarinics - Short-Acting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Atrovent*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ipratropium nebulizer*</a:t>
            </a:r>
          </a:p>
          <a:p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Antimuscarinics - Long-Acting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Spiriva HandiHaler*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Tudorza Pressair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Beta Agonist/Antimuscarinic Combination - Short-Acting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ipratropium/albuterol nebulizer*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Combivent Respimat*</a:t>
            </a:r>
          </a:p>
          <a:p>
            <a:pPr lvl="1">
              <a:buNone/>
            </a:pP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endParaRPr lang="en-US" sz="2000" dirty="0"/>
          </a:p>
          <a:p>
            <a:endParaRPr lang="en-US" sz="2000" i="1" dirty="0"/>
          </a:p>
          <a:p>
            <a:pPr>
              <a:buNone/>
            </a:pP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Beta Agonist/Antimuscarinic Combination - Long-Acting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Bevespi Aerosphere*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Stiolto </a:t>
            </a: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Respimat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*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</a:schemeClr>
              </a:solidFill>
            </a:endParaRPr>
          </a:p>
          <a:p>
            <a:pPr marL="57150" indent="0">
              <a:buNone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No Changes</a:t>
            </a:r>
          </a:p>
          <a:p>
            <a:pPr marL="57150" indent="0">
              <a:buNone/>
            </a:pPr>
            <a:endParaRPr lang="en-US" sz="2200" dirty="0">
              <a:solidFill>
                <a:schemeClr val="tx1">
                  <a:lumMod val="50000"/>
                </a:schemeClr>
              </a:solidFill>
            </a:endParaRPr>
          </a:p>
          <a:p>
            <a:pPr lvl="1"/>
            <a:endParaRPr lang="en-US" sz="1800" dirty="0">
              <a:solidFill>
                <a:schemeClr val="tx1">
                  <a:lumMod val="50000"/>
                </a:schemeClr>
              </a:solidFill>
            </a:endParaRPr>
          </a:p>
          <a:p>
            <a:pPr lvl="1"/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COPD Agents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828800"/>
            <a:ext cx="70104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547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219200"/>
            <a:ext cx="7772400" cy="27432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r>
              <a:rPr lang="en-US" altLang="en-US" dirty="0"/>
              <a:t>Cytokine and CAM Antagonists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148111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Cytokine and CAM Antagonists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altLang="en-US" sz="24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Xeljanz (immediate release) with PA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Enbrel Kit*, Enbrel Syringe*, Enbrel Pen*, Enbrel Mini Cartridge* with PA 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Humira Kit*, Humira Pen Kit* with PA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Otezla* with PA</a:t>
            </a:r>
          </a:p>
          <a:p>
            <a:endParaRPr lang="en-US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No Changes</a:t>
            </a:r>
          </a:p>
          <a:p>
            <a:pPr marL="0" indent="0">
              <a:buNone/>
            </a:pPr>
            <a:endParaRPr lang="en-US" sz="2000" b="1" dirty="0">
              <a:solidFill>
                <a:schemeClr val="tx1"/>
              </a:solidFill>
            </a:endParaRPr>
          </a:p>
          <a:p>
            <a:pPr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828800"/>
            <a:ext cx="70104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885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143000"/>
            <a:ext cx="7543800" cy="28194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r>
              <a:rPr lang="en-US" altLang="en-US" i="1" dirty="0"/>
              <a:t>Epinephrine, Self-Injected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997153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050925"/>
          </a:xfrm>
        </p:spPr>
        <p:txBody>
          <a:bodyPr/>
          <a:lstStyle/>
          <a:p>
            <a:r>
              <a:rPr lang="en-US" altLang="en-US" dirty="0"/>
              <a:t>Committee Recommendations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5594"/>
            <a:ext cx="8458200" cy="4368169"/>
          </a:xfrm>
        </p:spPr>
        <p:txBody>
          <a:bodyPr/>
          <a:lstStyle/>
          <a:p>
            <a:pPr>
              <a:buNone/>
            </a:pPr>
            <a:r>
              <a:rPr lang="en-US" altLang="en-US" sz="2400" b="1" i="1" dirty="0">
                <a:solidFill>
                  <a:schemeClr val="tx1">
                    <a:lumMod val="50000"/>
                  </a:schemeClr>
                </a:solidFill>
              </a:rPr>
              <a:t>PDL Recommendation Key:</a:t>
            </a:r>
          </a:p>
          <a:p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Products currently preferred and remaining preferred are listed in </a:t>
            </a:r>
            <a:r>
              <a:rPr lang="en-US" altLang="en-US" sz="2000" b="1" u="sng" dirty="0">
                <a:solidFill>
                  <a:schemeClr val="tx1">
                    <a:lumMod val="50000"/>
                  </a:schemeClr>
                </a:solidFill>
              </a:rPr>
              <a:t>Black</a:t>
            </a:r>
          </a:p>
          <a:p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Products currently new, not previously reviewed or non-preferred and recommended to be preferred are listed in </a:t>
            </a:r>
            <a:r>
              <a:rPr lang="en-US" altLang="en-US" sz="2000" b="1" u="sng" dirty="0">
                <a:solidFill>
                  <a:srgbClr val="0000FF"/>
                </a:solidFill>
              </a:rPr>
              <a:t>Blue</a:t>
            </a:r>
          </a:p>
          <a:p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Products currently new, not previously reviewed or preferred and recommended to be non- preferred are listed in </a:t>
            </a:r>
            <a:r>
              <a:rPr lang="en-US" altLang="en-US" sz="2000" b="1" u="sng" dirty="0">
                <a:solidFill>
                  <a:srgbClr val="FF0000"/>
                </a:solidFill>
              </a:rPr>
              <a:t>Red</a:t>
            </a:r>
          </a:p>
          <a:p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Products currently included on the AHCCCS approved drug list are noted with an </a:t>
            </a:r>
            <a:r>
              <a:rPr lang="en-US" altLang="en-US" sz="2000" b="1" dirty="0">
                <a:solidFill>
                  <a:schemeClr val="tx1">
                    <a:lumMod val="50000"/>
                  </a:schemeClr>
                </a:solidFill>
              </a:rPr>
              <a:t>asterisk</a:t>
            </a:r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 (*)</a:t>
            </a:r>
          </a:p>
          <a:p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Classes where grandfathering is recommended will have a notation on the preferred recommendations page</a:t>
            </a:r>
            <a:endParaRPr lang="en-US" altLang="en-US" sz="2000" dirty="0">
              <a:solidFill>
                <a:srgbClr val="0000FF"/>
              </a:solidFill>
            </a:endParaRPr>
          </a:p>
          <a:p>
            <a:endParaRPr lang="en-US" altLang="en-US" sz="2000" b="1" i="1" u="sng" dirty="0">
              <a:solidFill>
                <a:srgbClr val="FF0000"/>
              </a:solidFill>
            </a:endParaRPr>
          </a:p>
          <a:p>
            <a:endParaRPr lang="en-US" altLang="en-US" sz="2000" b="1" i="1" dirty="0">
              <a:solidFill>
                <a:srgbClr val="0000FF"/>
              </a:solidFill>
            </a:endParaRPr>
          </a:p>
          <a:p>
            <a:endParaRPr lang="en-US" altLang="en-US" sz="2000" b="1" i="1" dirty="0">
              <a:solidFill>
                <a:schemeClr val="tx1">
                  <a:lumMod val="50000"/>
                </a:schemeClr>
              </a:solidFill>
            </a:endParaRPr>
          </a:p>
          <a:p>
            <a:endParaRPr lang="en-US" altLang="en-US" sz="2000" b="1" i="1" dirty="0">
              <a:solidFill>
                <a:schemeClr val="tx1">
                  <a:lumMod val="50000"/>
                </a:schemeClr>
              </a:solidFill>
            </a:endParaRPr>
          </a:p>
          <a:p>
            <a:endParaRPr lang="en-US" sz="2000" dirty="0"/>
          </a:p>
          <a:p>
            <a:endParaRPr lang="en-US" sz="2000" i="1" dirty="0"/>
          </a:p>
          <a:p>
            <a:pPr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828800"/>
            <a:ext cx="70104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620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457200" y="1600200"/>
            <a:ext cx="7924800" cy="4373563"/>
          </a:xfrm>
        </p:spPr>
        <p:txBody>
          <a:bodyPr/>
          <a:lstStyle/>
          <a:p>
            <a:pPr>
              <a:buNone/>
            </a:pPr>
            <a:r>
              <a:rPr lang="en-US" altLang="en-US" sz="24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sz="2200" dirty="0">
                <a:solidFill>
                  <a:schemeClr val="tx1">
                    <a:lumMod val="50000"/>
                  </a:schemeClr>
                </a:solidFill>
              </a:rPr>
              <a:t>epinephrine 0.15mg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(generic EpiPen Jr.)*</a:t>
            </a:r>
          </a:p>
          <a:p>
            <a:r>
              <a:rPr lang="en-US" sz="2200" dirty="0">
                <a:solidFill>
                  <a:schemeClr val="tx1">
                    <a:lumMod val="50000"/>
                  </a:schemeClr>
                </a:solidFill>
              </a:rPr>
              <a:t>epinephrine 0.3mg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(generic EpiPen)*</a:t>
            </a:r>
          </a:p>
          <a:p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en-US" sz="2400" b="1" i="1" dirty="0">
                <a:solidFill>
                  <a:schemeClr val="tx1">
                    <a:lumMod val="50000"/>
                  </a:schemeClr>
                </a:solidFill>
              </a:rPr>
              <a:t>PDL Recommendations (products moving to nonpreferred products):</a:t>
            </a:r>
            <a:endParaRPr lang="en-US" sz="2400" b="1" i="1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2000" dirty="0" err="1">
                <a:solidFill>
                  <a:srgbClr val="FF0000"/>
                </a:solidFill>
              </a:rPr>
              <a:t>Symjepi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err="1">
                <a:solidFill>
                  <a:schemeClr val="tx1">
                    <a:lumMod val="50000"/>
                  </a:schemeClr>
                </a:solidFill>
              </a:rPr>
              <a:t>Grandparenting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 - No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i="1" dirty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Epinephrine, Self-Injected</a:t>
            </a:r>
            <a:endParaRPr lang="en-US" alt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914400" y="1828800"/>
            <a:ext cx="70104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122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6400800" cy="28194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r>
              <a:rPr lang="en-US" altLang="en-US" i="1" dirty="0"/>
              <a:t>Glucocorticoids, Inhaled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496167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76200" y="1600200"/>
            <a:ext cx="4953000" cy="4596769"/>
          </a:xfrm>
        </p:spPr>
        <p:txBody>
          <a:bodyPr/>
          <a:lstStyle/>
          <a:p>
            <a:pPr>
              <a:buNone/>
            </a:pPr>
            <a:r>
              <a:rPr lang="en-US" altLang="en-US" sz="18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Single Agent Products</a:t>
            </a:r>
          </a:p>
          <a:p>
            <a:pPr lvl="1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Asmanex*</a:t>
            </a:r>
          </a:p>
          <a:p>
            <a:pPr lvl="1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budesonide 1 mg respules*</a:t>
            </a:r>
          </a:p>
          <a:p>
            <a:pPr lvl="1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Flovent HFA*</a:t>
            </a:r>
          </a:p>
          <a:p>
            <a:pPr lvl="1"/>
            <a:r>
              <a:rPr lang="en-US" sz="1600" dirty="0" err="1">
                <a:solidFill>
                  <a:srgbClr val="1E09B7"/>
                </a:solidFill>
              </a:rPr>
              <a:t>Flovent</a:t>
            </a:r>
            <a:r>
              <a:rPr lang="en-US" sz="1600" dirty="0">
                <a:solidFill>
                  <a:srgbClr val="1E09B7"/>
                </a:solidFill>
              </a:rPr>
              <a:t> </a:t>
            </a:r>
            <a:r>
              <a:rPr lang="en-US" sz="1600" dirty="0" err="1">
                <a:solidFill>
                  <a:srgbClr val="1E09B7"/>
                </a:solidFill>
              </a:rPr>
              <a:t>Diskus</a:t>
            </a:r>
            <a:endParaRPr lang="en-US" sz="1600" dirty="0">
              <a:solidFill>
                <a:srgbClr val="1E09B7"/>
              </a:solidFill>
            </a:endParaRPr>
          </a:p>
          <a:p>
            <a:pPr lvl="1"/>
            <a:r>
              <a:rPr lang="en-US" sz="1600" dirty="0" err="1">
                <a:solidFill>
                  <a:schemeClr val="tx1">
                    <a:lumMod val="50000"/>
                  </a:schemeClr>
                </a:solidFill>
              </a:rPr>
              <a:t>Pulmicort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 Flexhaler*</a:t>
            </a:r>
          </a:p>
          <a:p>
            <a:pPr lvl="1"/>
            <a:r>
              <a:rPr lang="en-US" sz="1600" dirty="0">
                <a:solidFill>
                  <a:srgbClr val="1E09B7"/>
                </a:solidFill>
              </a:rPr>
              <a:t>budesonide 0.25 and 0.5 mg Respules</a:t>
            </a:r>
          </a:p>
          <a:p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Combination Products</a:t>
            </a:r>
          </a:p>
          <a:p>
            <a:pPr lvl="1"/>
            <a:r>
              <a:rPr lang="en-US" sz="1600" dirty="0">
                <a:solidFill>
                  <a:srgbClr val="1E09B7"/>
                </a:solidFill>
              </a:rPr>
              <a:t>Advair Diskus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*^</a:t>
            </a:r>
          </a:p>
          <a:p>
            <a:pPr lvl="1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Advair HFA*</a:t>
            </a:r>
          </a:p>
          <a:p>
            <a:pPr lvl="1"/>
            <a:r>
              <a:rPr lang="en-US" sz="1600" dirty="0" err="1">
                <a:solidFill>
                  <a:schemeClr val="tx1">
                    <a:lumMod val="50000"/>
                  </a:schemeClr>
                </a:solidFill>
              </a:rPr>
              <a:t>Dulera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*</a:t>
            </a:r>
          </a:p>
          <a:p>
            <a:pPr lvl="1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Symbicort*</a:t>
            </a:r>
          </a:p>
          <a:p>
            <a:pPr marL="457200" lvl="1" indent="0">
              <a:buNone/>
            </a:pPr>
            <a:r>
              <a:rPr lang="en-US" sz="1600" i="1" dirty="0">
                <a:solidFill>
                  <a:schemeClr val="tx1">
                    <a:lumMod val="50000"/>
                  </a:schemeClr>
                </a:solidFill>
              </a:rPr>
              <a:t>^Brand is preferred over generic</a:t>
            </a:r>
          </a:p>
          <a:p>
            <a:pPr lvl="1"/>
            <a:endParaRPr lang="en-US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2"/>
          </p:nvPr>
        </p:nvSpPr>
        <p:spPr>
          <a:xfrm>
            <a:off x="4876800" y="1600200"/>
            <a:ext cx="4191000" cy="4373563"/>
          </a:xfrm>
        </p:spPr>
        <p:txBody>
          <a:bodyPr/>
          <a:lstStyle/>
          <a:p>
            <a:pPr>
              <a:buNone/>
            </a:pPr>
            <a:r>
              <a:rPr lang="en-US" altLang="en-US" sz="1800" b="1" i="1" dirty="0">
                <a:solidFill>
                  <a:schemeClr val="tx1">
                    <a:lumMod val="50000"/>
                  </a:schemeClr>
                </a:solidFill>
              </a:rPr>
              <a:t>PDL Recommendations (products moving to nonpreferred):</a:t>
            </a:r>
            <a:endParaRPr lang="en-US" sz="18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Single Agent Products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Pulmicort 0.25, 0.5 mg Respules*</a:t>
            </a:r>
            <a:endParaRPr lang="en-US" sz="16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>
                <a:solidFill>
                  <a:schemeClr val="tx1">
                    <a:lumMod val="50000"/>
                  </a:schemeClr>
                </a:solidFill>
              </a:rPr>
              <a:t>Grandparenting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 - No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Glucocorticoids, Inhaled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828800"/>
            <a:ext cx="70104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4897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6400800" cy="28194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r>
              <a:rPr lang="en-US" altLang="en-US" i="1" dirty="0"/>
              <a:t>Growth Hormone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182672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Growth Hormone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altLang="en-US" sz="24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Genotropin Cartridge*, Genotropin Disp Syringe*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Norditropin Pen*</a:t>
            </a:r>
          </a:p>
          <a:p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No Changes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i="1" dirty="0"/>
          </a:p>
          <a:p>
            <a:pPr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828800"/>
            <a:ext cx="70104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4595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6400800" cy="38100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r>
              <a:rPr lang="en-US" altLang="en-US" i="1" dirty="0"/>
              <a:t>Hepatitis C Agents</a:t>
            </a:r>
            <a:br>
              <a:rPr lang="en-US" altLang="en-US" i="1" dirty="0"/>
            </a:br>
            <a:r>
              <a:rPr lang="en-US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Acting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tx1">
                    <a:lumMod val="50000"/>
                  </a:schemeClr>
                </a:solidFill>
              </a:rPr>
            </a:b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6722732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304800"/>
            <a:ext cx="9067800" cy="1088069"/>
          </a:xfrm>
        </p:spPr>
        <p:txBody>
          <a:bodyPr/>
          <a:lstStyle/>
          <a:p>
            <a:r>
              <a:rPr lang="en-US" altLang="en-US" sz="3600" dirty="0"/>
              <a:t>Hepatitis C Agents (</a:t>
            </a:r>
            <a:r>
              <a:rPr lang="en-US" altLang="en-US" sz="3600" i="1" dirty="0"/>
              <a:t>D</a:t>
            </a:r>
            <a:r>
              <a:rPr lang="en-US" sz="36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irect Acting)</a:t>
            </a:r>
            <a:endParaRPr lang="en-US" altLang="en-US" sz="3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449763"/>
          </a:xfrm>
        </p:spPr>
        <p:txBody>
          <a:bodyPr/>
          <a:lstStyle/>
          <a:p>
            <a:pPr>
              <a:buNone/>
            </a:pPr>
            <a:r>
              <a:rPr lang="en-US" altLang="en-US" sz="24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pPr lvl="1"/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Mavyret*</a:t>
            </a:r>
          </a:p>
          <a:p>
            <a:pPr lvl="1"/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sofosbuvir/velpatasvir (AG)*</a:t>
            </a:r>
          </a:p>
          <a:p>
            <a:pPr lvl="1"/>
            <a:endParaRPr lang="en-US" sz="2400" dirty="0">
              <a:solidFill>
                <a:srgbClr val="1E09B7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No Changes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8012789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6400800" cy="28194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r>
              <a:rPr lang="en-US" altLang="en-US" i="1" dirty="0"/>
              <a:t>Hypoglycemics, Incretin </a:t>
            </a:r>
            <a:br>
              <a:rPr lang="en-US" altLang="en-US" i="1" dirty="0"/>
            </a:br>
            <a:r>
              <a:rPr lang="en-US" altLang="en-US" i="1" dirty="0"/>
              <a:t>Mimetics/Enhancers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7359953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228600" y="1447800"/>
            <a:ext cx="4495800" cy="4618038"/>
          </a:xfrm>
        </p:spPr>
        <p:txBody>
          <a:bodyPr/>
          <a:lstStyle/>
          <a:p>
            <a:pPr>
              <a:buNone/>
            </a:pPr>
            <a:r>
              <a:rPr lang="en-US" altLang="en-US" sz="18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altLang="en-US" sz="1800" dirty="0">
                <a:solidFill>
                  <a:schemeClr val="tx1">
                    <a:lumMod val="50000"/>
                  </a:schemeClr>
                </a:solidFill>
              </a:rPr>
              <a:t>Amylin Analogues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Symlin Pens*</a:t>
            </a:r>
          </a:p>
          <a:p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Dipeptidyl Peptidase-4 Enzyme Inhibitors (DPP-4s)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Glyxambi*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Janumet*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Janumet XR*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Januvia*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Jentadueto*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Kombiglyze XR*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Onglyza*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Tradjenta*</a:t>
            </a:r>
          </a:p>
          <a:p>
            <a:pPr lvl="1"/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endParaRPr lang="en-US" sz="2000" dirty="0"/>
          </a:p>
          <a:p>
            <a:endParaRPr lang="en-US" sz="2000" i="1" dirty="0"/>
          </a:p>
          <a:p>
            <a:pPr>
              <a:buNone/>
            </a:pP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2"/>
          </p:nvPr>
        </p:nvSpPr>
        <p:spPr>
          <a:xfrm>
            <a:off x="4703618" y="1600200"/>
            <a:ext cx="4211782" cy="4373563"/>
          </a:xfrm>
        </p:spPr>
        <p:txBody>
          <a:bodyPr/>
          <a:lstStyle/>
          <a:p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Glucagon-Like Peptide-1 Receptor Agonists (GLP-1s)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Bydureon Pens*, Bydureon Vials (</a:t>
            </a:r>
            <a:r>
              <a:rPr lang="en-US" sz="1800" i="1" dirty="0">
                <a:solidFill>
                  <a:schemeClr val="tx1">
                    <a:lumMod val="50000"/>
                  </a:schemeClr>
                </a:solidFill>
              </a:rPr>
              <a:t>discontinued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Byetta Pens*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Victoza*</a:t>
            </a:r>
          </a:p>
          <a:p>
            <a:pPr lvl="1"/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No Changes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Hypoglycemics, Incretin </a:t>
            </a:r>
            <a:br>
              <a:rPr lang="en-US" altLang="en-US" dirty="0"/>
            </a:br>
            <a:r>
              <a:rPr lang="en-US" altLang="en-US" dirty="0"/>
              <a:t>Mimetics/Enhancers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828800"/>
            <a:ext cx="70104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1772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7543800" cy="28194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r>
              <a:rPr lang="en-US" altLang="en-US" i="1" dirty="0"/>
              <a:t>Hypoglycemics, Insulin and Related Agents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950091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6400800" cy="28194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r>
              <a:rPr lang="en-US" altLang="en-US" sz="3600" i="1" dirty="0"/>
              <a:t>Analgesics, Narcotics Long</a:t>
            </a:r>
            <a:endParaRPr lang="en-US" sz="36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25866752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76200" y="1600200"/>
            <a:ext cx="4191000" cy="4373563"/>
          </a:xfrm>
        </p:spPr>
        <p:txBody>
          <a:bodyPr/>
          <a:lstStyle/>
          <a:p>
            <a:pPr>
              <a:buNone/>
            </a:pPr>
            <a:r>
              <a:rPr lang="en-US" altLang="en-US" sz="16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altLang="en-US" sz="1600" dirty="0">
                <a:solidFill>
                  <a:schemeClr val="tx1">
                    <a:lumMod val="50000"/>
                  </a:schemeClr>
                </a:solidFill>
              </a:rPr>
              <a:t>Rapid-Acting Insulins</a:t>
            </a:r>
          </a:p>
          <a:p>
            <a:pPr lvl="1"/>
            <a:r>
              <a:rPr lang="en-US" sz="1400" dirty="0">
                <a:solidFill>
                  <a:srgbClr val="1E09B7"/>
                </a:solidFill>
              </a:rPr>
              <a:t>Humalog Cartridge</a:t>
            </a: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, Humalog Pens*, </a:t>
            </a:r>
            <a:r>
              <a:rPr lang="en-US" sz="1400" dirty="0">
                <a:solidFill>
                  <a:srgbClr val="1E09B7"/>
                </a:solidFill>
              </a:rPr>
              <a:t>Humalog Junior Kwikpen</a:t>
            </a: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, Humalog Vials*</a:t>
            </a:r>
          </a:p>
          <a:p>
            <a:pPr lvl="1"/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Novolog Cartridge*, Novolog Pens*, Novolog Vials*</a:t>
            </a:r>
          </a:p>
          <a:p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Regular Insulins</a:t>
            </a:r>
          </a:p>
          <a:p>
            <a:pPr lvl="1"/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Humulin R*, </a:t>
            </a:r>
            <a:r>
              <a:rPr lang="en-US" sz="1400" dirty="0">
                <a:solidFill>
                  <a:srgbClr val="1E09B7"/>
                </a:solidFill>
              </a:rPr>
              <a:t>Humulin Pen OTC</a:t>
            </a:r>
          </a:p>
          <a:p>
            <a:pPr lvl="1"/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Humulin 500 Pens*, Humulin 500 Vials*</a:t>
            </a:r>
          </a:p>
          <a:p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Intermediate-Acting Insulins</a:t>
            </a:r>
          </a:p>
          <a:p>
            <a:pPr lvl="1"/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Humulin N*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i="1" dirty="0"/>
          </a:p>
          <a:p>
            <a:pPr>
              <a:buNone/>
            </a:pP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2"/>
          </p:nvPr>
        </p:nvSpPr>
        <p:spPr>
          <a:xfrm>
            <a:off x="4419600" y="1600200"/>
            <a:ext cx="4572000" cy="4373563"/>
          </a:xfrm>
        </p:spPr>
        <p:txBody>
          <a:bodyPr/>
          <a:lstStyle/>
          <a:p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Long-Acting Insulins</a:t>
            </a:r>
          </a:p>
          <a:p>
            <a:pPr lvl="1"/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Lantus Vial*</a:t>
            </a:r>
          </a:p>
          <a:p>
            <a:pPr lvl="1"/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Lantus Solostar Pen*</a:t>
            </a:r>
          </a:p>
          <a:p>
            <a:pPr lvl="1"/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Levemir Pens*, Levemir Vials*</a:t>
            </a:r>
          </a:p>
          <a:p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Rapid/Intermediate-Acting Combination Insulins</a:t>
            </a:r>
          </a:p>
          <a:p>
            <a:pPr lvl="1"/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Humalog Mix Pens*, Humalog Mix Vials*</a:t>
            </a:r>
          </a:p>
          <a:p>
            <a:pPr lvl="1"/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Novolog Mix Vials*</a:t>
            </a:r>
          </a:p>
          <a:p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Regular/Intermediate-Acting Combination Insulins</a:t>
            </a:r>
          </a:p>
          <a:p>
            <a:pPr lvl="1"/>
            <a:r>
              <a:rPr lang="en-US" sz="1400" dirty="0">
                <a:solidFill>
                  <a:srgbClr val="1E09B7"/>
                </a:solidFill>
              </a:rPr>
              <a:t>Humulin Pen 70/30 Pen OTC, </a:t>
            </a: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Humulin 70/30 Vials*</a:t>
            </a:r>
            <a:endParaRPr lang="en-US" altLang="en-US" sz="1400" b="1" i="1" dirty="0">
              <a:solidFill>
                <a:schemeClr val="tx1">
                  <a:lumMod val="50000"/>
                </a:schemeClr>
              </a:solidFill>
            </a:endParaRPr>
          </a:p>
          <a:p>
            <a:pPr marL="0" lvl="1" indent="0">
              <a:buNone/>
            </a:pPr>
            <a:r>
              <a:rPr lang="en-US" altLang="en-US" sz="1400" b="1" i="1" dirty="0">
                <a:solidFill>
                  <a:schemeClr val="tx1">
                    <a:lumMod val="50000"/>
                  </a:schemeClr>
                </a:solidFill>
              </a:rPr>
              <a:t>PDL Recommendations (nonpreferred products):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Lispro Junior Kwikpen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Lispro Protamine Mix Kwikpen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Novolin 70/30 Vial OTC</a:t>
            </a: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 </a:t>
            </a:r>
            <a:endParaRPr lang="en-US" sz="1400" dirty="0">
              <a:solidFill>
                <a:srgbClr val="FF0000"/>
              </a:solidFill>
            </a:endParaRPr>
          </a:p>
          <a:p>
            <a:pPr marL="57150" indent="0">
              <a:buNone/>
            </a:pPr>
            <a:r>
              <a:rPr lang="en-US" sz="1800" dirty="0" err="1">
                <a:solidFill>
                  <a:schemeClr val="tx1">
                    <a:lumMod val="50000"/>
                  </a:schemeClr>
                </a:solidFill>
              </a:rPr>
              <a:t>Grandparenting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 - No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Hypoglycemics, Insulin and Related </a:t>
            </a:r>
            <a:br>
              <a:rPr lang="en-US" altLang="en-US" dirty="0"/>
            </a:br>
            <a:r>
              <a:rPr lang="en-US" altLang="en-US" dirty="0"/>
              <a:t>Agents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828800"/>
            <a:ext cx="70104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3059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8153400" cy="28194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br>
              <a:rPr lang="en-US" dirty="0"/>
            </a:br>
            <a:r>
              <a:rPr lang="en-US" i="1" dirty="0"/>
              <a:t>Op</a:t>
            </a:r>
            <a:r>
              <a:rPr lang="en-US" altLang="en-US" i="1" dirty="0"/>
              <a:t>ioid Dependence Treatments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8169992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228600" y="1600200"/>
            <a:ext cx="4343400" cy="4373563"/>
          </a:xfrm>
        </p:spPr>
        <p:txBody>
          <a:bodyPr/>
          <a:lstStyle/>
          <a:p>
            <a:pPr>
              <a:buNone/>
            </a:pPr>
            <a:r>
              <a:rPr lang="en-US" altLang="en-US" sz="20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Buprenorphine/Naloxone Products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buprenorphine/naloxone sublingual tablet  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Suboxone Film*^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Buprenorphine Products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buprenorphine sublingual tablet –PA required unless member is pregnant*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Sublocade subcutaneous – with PA (Statewide PA criteria to be developed)</a:t>
            </a:r>
          </a:p>
          <a:p>
            <a:pPr marL="0" indent="0">
              <a:buNone/>
            </a:pPr>
            <a:endParaRPr lang="en-US" sz="1800" i="1" dirty="0">
              <a:solidFill>
                <a:srgbClr val="1E09B7"/>
              </a:solidFill>
            </a:endParaRPr>
          </a:p>
          <a:p>
            <a:pPr marL="0" indent="0">
              <a:buNone/>
            </a:pPr>
            <a:endParaRPr lang="en-US" sz="1800" i="1" dirty="0">
              <a:solidFill>
                <a:srgbClr val="1E09B7"/>
              </a:solidFill>
            </a:endParaRPr>
          </a:p>
          <a:p>
            <a:pPr marL="0" indent="0">
              <a:buNone/>
            </a:pPr>
            <a:endParaRPr lang="en-US" sz="1800" i="1" dirty="0">
              <a:solidFill>
                <a:srgbClr val="1E09B7"/>
              </a:solidFill>
            </a:endParaRPr>
          </a:p>
          <a:p>
            <a:endParaRPr lang="en-US" sz="1800" i="1" dirty="0"/>
          </a:p>
          <a:p>
            <a:pPr>
              <a:buNone/>
            </a:pPr>
            <a:endParaRPr lang="en-US" sz="1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2"/>
          </p:nvPr>
        </p:nvSpPr>
        <p:spPr>
          <a:xfrm>
            <a:off x="4703618" y="1905000"/>
            <a:ext cx="4114800" cy="4068763"/>
          </a:xfrm>
        </p:spPr>
        <p:txBody>
          <a:bodyPr/>
          <a:lstStyle/>
          <a:p>
            <a:pPr marL="400050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Naloxone Products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naloxone syringe*, naloxone vials*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Narcan Nasal*</a:t>
            </a: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Naltrexone Products</a:t>
            </a:r>
            <a:endParaRPr lang="en-US" sz="1800" dirty="0">
              <a:solidFill>
                <a:schemeClr val="tx1">
                  <a:lumMod val="50000"/>
                </a:schemeClr>
              </a:solidFill>
            </a:endParaRP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naltrexone tablets*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Vivitrol*</a:t>
            </a:r>
          </a:p>
          <a:p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Alpha Agonist Products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clonidine tablet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* </a:t>
            </a:r>
          </a:p>
          <a:p>
            <a:pPr lvl="1"/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pPr marL="57150" indent="0">
              <a:buNone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No Changes</a:t>
            </a:r>
            <a:endParaRPr lang="en-US" sz="2200" dirty="0"/>
          </a:p>
          <a:p>
            <a:pPr lvl="1"/>
            <a:endParaRPr lang="en-US" sz="1800" dirty="0">
              <a:solidFill>
                <a:srgbClr val="1E09B7"/>
              </a:solidFill>
            </a:endParaRPr>
          </a:p>
          <a:p>
            <a:pPr marL="57150" indent="0">
              <a:buNone/>
            </a:pPr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^Brand is preferred over generic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Opioid Dependence Treatments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9961151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072" y="1371600"/>
            <a:ext cx="5723128" cy="30480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r>
              <a:rPr lang="en-US" i="1" dirty="0"/>
              <a:t>Pancreatic Enzymes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8313868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Pancreatic Enzymes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altLang="en-US" sz="24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Creon*</a:t>
            </a:r>
          </a:p>
          <a:p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Zenpep*</a:t>
            </a:r>
          </a:p>
          <a:p>
            <a:endParaRPr lang="en-US" sz="24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No Changes</a:t>
            </a:r>
          </a:p>
          <a:p>
            <a:endParaRPr lang="en-US" sz="2000" dirty="0"/>
          </a:p>
          <a:p>
            <a:endParaRPr lang="en-US" sz="2000" i="1" dirty="0"/>
          </a:p>
          <a:p>
            <a:pPr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828800"/>
            <a:ext cx="70104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2176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6400800" cy="28194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r>
              <a:rPr lang="en-US" altLang="en-US" i="1" dirty="0"/>
              <a:t>Progestational Agents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40235747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457200" y="1600200"/>
            <a:ext cx="8382000" cy="4373563"/>
          </a:xfrm>
        </p:spPr>
        <p:txBody>
          <a:bodyPr/>
          <a:lstStyle/>
          <a:p>
            <a:pPr>
              <a:buNone/>
            </a:pPr>
            <a:r>
              <a:rPr lang="en-US" altLang="en-US" sz="24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Makena Auto Injector*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Makena MDV*^</a:t>
            </a:r>
          </a:p>
          <a:p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Makena SDV*^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No Changes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^Brand is preferred over generic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2"/>
          </p:nvPr>
        </p:nvSpPr>
        <p:spPr>
          <a:xfrm>
            <a:off x="512570" y="5257800"/>
            <a:ext cx="4114800" cy="381001"/>
          </a:xfrm>
        </p:spPr>
        <p:txBody>
          <a:bodyPr/>
          <a:lstStyle/>
          <a:p>
            <a:endParaRPr lang="en-US" sz="1600" i="1" dirty="0"/>
          </a:p>
          <a:p>
            <a:pPr>
              <a:buNone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Progestational Agents</a:t>
            </a:r>
            <a:endParaRPr lang="en-US" alt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828800"/>
            <a:ext cx="70104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7835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371600"/>
            <a:ext cx="7315200" cy="26670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r>
              <a:rPr lang="en-US" i="1" dirty="0"/>
              <a:t>Stimulants and Related Agents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3910333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1"/>
                </a:solidFill>
              </a:rPr>
              <a:t>Stimulants and Related Agents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447799"/>
            <a:ext cx="8763000" cy="4825369"/>
          </a:xfrm>
        </p:spPr>
        <p:txBody>
          <a:bodyPr/>
          <a:lstStyle/>
          <a:p>
            <a:pPr>
              <a:buNone/>
            </a:pPr>
            <a:r>
              <a:rPr lang="en-US" altLang="en-US" sz="2000" b="1" i="1" dirty="0">
                <a:solidFill>
                  <a:schemeClr val="tx1">
                    <a:lumMod val="50000"/>
                  </a:schemeClr>
                </a:solidFill>
              </a:rPr>
              <a:t>PDL Recommendations </a:t>
            </a:r>
          </a:p>
          <a:p>
            <a:pPr>
              <a:buNone/>
            </a:pPr>
            <a:r>
              <a:rPr lang="en-US" altLang="en-US" sz="2000" b="1" i="1" dirty="0">
                <a:solidFill>
                  <a:schemeClr val="tx1">
                    <a:lumMod val="50000"/>
                  </a:schemeClr>
                </a:solidFill>
              </a:rPr>
              <a:t>(preferred products):</a:t>
            </a: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Adderall XR*^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amphetamine salt combination*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Aptensio XR*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atomoxetine, atomoxetine (AG)*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</a:rPr>
              <a:t>clonidine ER*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Concerta*^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Daytrana*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Dexmethylphenidate*,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     dexmethylphenidate (AG)*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dextroamphetamine tablet*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Focalin XR*^</a:t>
            </a:r>
          </a:p>
          <a:p>
            <a:pPr>
              <a:spcBef>
                <a:spcPts val="0"/>
              </a:spcBef>
            </a:pPr>
            <a:r>
              <a:rPr lang="en-US" sz="1600" dirty="0" err="1">
                <a:solidFill>
                  <a:schemeClr val="tx1">
                    <a:lumMod val="50000"/>
                  </a:schemeClr>
                </a:solidFill>
              </a:rPr>
              <a:t>guanfacine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 ER*</a:t>
            </a:r>
          </a:p>
          <a:p>
            <a:endParaRPr lang="en-US" sz="1900" i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828800"/>
            <a:ext cx="7010400" cy="4368169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191000" y="2286000"/>
            <a:ext cx="4876800" cy="360616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400" dirty="0" err="1">
                <a:solidFill>
                  <a:schemeClr val="tx1">
                    <a:lumMod val="50000"/>
                  </a:schemeClr>
                </a:solidFill>
              </a:rPr>
              <a:t>Methylin</a:t>
            </a: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 Solution*^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methylphenidate*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methylphenidate CD*, methylphenidate CD (AG)*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methylphenidate ER (generic Ritalin LA)*</a:t>
            </a:r>
          </a:p>
          <a:p>
            <a:pPr>
              <a:spcBef>
                <a:spcPts val="0"/>
              </a:spcBef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Ritalin LA 10mg capsule*</a:t>
            </a:r>
          </a:p>
          <a:p>
            <a:pPr>
              <a:spcBef>
                <a:spcPts val="0"/>
              </a:spcBef>
            </a:pPr>
            <a:r>
              <a:rPr lang="en-US" sz="1400" dirty="0" err="1">
                <a:solidFill>
                  <a:schemeClr val="tx1">
                    <a:lumMod val="50000"/>
                  </a:schemeClr>
                </a:solidFill>
              </a:rPr>
              <a:t>Vyvanse</a:t>
            </a: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 Capsule*, </a:t>
            </a:r>
            <a:r>
              <a:rPr lang="en-US" sz="1400" dirty="0" err="1">
                <a:solidFill>
                  <a:schemeClr val="tx1">
                    <a:lumMod val="50000"/>
                  </a:schemeClr>
                </a:solidFill>
              </a:rPr>
              <a:t>Vyvanse</a:t>
            </a: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 Chewable Tablet*</a:t>
            </a:r>
          </a:p>
          <a:p>
            <a:pPr marL="0" indent="0">
              <a:buNone/>
            </a:pPr>
            <a:r>
              <a:rPr lang="en-US" sz="1400" i="1" dirty="0">
                <a:solidFill>
                  <a:schemeClr val="tx2">
                    <a:lumMod val="50000"/>
                  </a:schemeClr>
                </a:solidFill>
              </a:rPr>
              <a:t>^Brand is preferred over generic</a:t>
            </a:r>
          </a:p>
          <a:p>
            <a:endParaRPr lang="en-US" sz="2000" dirty="0"/>
          </a:p>
          <a:p>
            <a:endParaRPr lang="en-US" sz="2000" i="1" dirty="0"/>
          </a:p>
          <a:p>
            <a:pPr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181475" y="4114800"/>
            <a:ext cx="4724400" cy="19608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32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8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4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1800" b="1" i="1" dirty="0">
                <a:solidFill>
                  <a:schemeClr val="tx1">
                    <a:lumMod val="50000"/>
                  </a:schemeClr>
                </a:solidFill>
              </a:rPr>
              <a:t>PDL Recommendations (products moving to </a:t>
            </a:r>
            <a:r>
              <a:rPr lang="en-US" altLang="en-US" sz="1800" b="1" i="1" dirty="0" err="1">
                <a:solidFill>
                  <a:schemeClr val="tx1">
                    <a:lumMod val="50000"/>
                  </a:schemeClr>
                </a:solidFill>
              </a:rPr>
              <a:t>nonpreferred</a:t>
            </a:r>
            <a:r>
              <a:rPr lang="en-US" altLang="en-US" sz="1800" b="1" i="1" dirty="0">
                <a:solidFill>
                  <a:schemeClr val="tx1">
                    <a:lumMod val="50000"/>
                  </a:schemeClr>
                </a:solidFill>
              </a:rPr>
              <a:t>):</a:t>
            </a:r>
            <a:endParaRPr lang="en-US" sz="18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600" dirty="0" err="1">
                <a:solidFill>
                  <a:srgbClr val="FF0000"/>
                </a:solidFill>
              </a:rPr>
              <a:t>Dyanavel</a:t>
            </a:r>
            <a:r>
              <a:rPr lang="en-US" sz="1600" dirty="0">
                <a:solidFill>
                  <a:srgbClr val="FF0000"/>
                </a:solidFill>
              </a:rPr>
              <a:t> XR*</a:t>
            </a:r>
          </a:p>
          <a:p>
            <a:r>
              <a:rPr lang="en-US" sz="1600" dirty="0" err="1">
                <a:solidFill>
                  <a:srgbClr val="FF0000"/>
                </a:solidFill>
              </a:rPr>
              <a:t>Quillichew</a:t>
            </a:r>
            <a:r>
              <a:rPr lang="en-US" sz="1600" dirty="0">
                <a:solidFill>
                  <a:srgbClr val="FF0000"/>
                </a:solidFill>
              </a:rPr>
              <a:t> ER*</a:t>
            </a:r>
          </a:p>
          <a:p>
            <a:r>
              <a:rPr lang="en-US" sz="1600" dirty="0" err="1">
                <a:solidFill>
                  <a:srgbClr val="FF0000"/>
                </a:solidFill>
              </a:rPr>
              <a:t>Quillivant</a:t>
            </a:r>
            <a:r>
              <a:rPr lang="en-US" sz="1600" dirty="0">
                <a:solidFill>
                  <a:srgbClr val="FF0000"/>
                </a:solidFill>
              </a:rPr>
              <a:t> XR*</a:t>
            </a:r>
          </a:p>
          <a:p>
            <a:pPr marL="0" indent="0">
              <a:buNone/>
            </a:pPr>
            <a:r>
              <a:rPr lang="en-US" sz="1600" dirty="0" err="1">
                <a:solidFill>
                  <a:schemeClr val="tx1">
                    <a:lumMod val="50000"/>
                  </a:schemeClr>
                </a:solidFill>
              </a:rPr>
              <a:t>Grandparenting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 - No</a:t>
            </a:r>
          </a:p>
          <a:p>
            <a:endParaRPr lang="en-US" sz="1600" dirty="0">
              <a:solidFill>
                <a:srgbClr val="FF0000"/>
              </a:solidFill>
            </a:endParaRPr>
          </a:p>
          <a:p>
            <a:endParaRPr lang="en-US" sz="1600" i="1" dirty="0">
              <a:solidFill>
                <a:srgbClr val="0000FF"/>
              </a:solidFill>
            </a:endParaRPr>
          </a:p>
          <a:p>
            <a:endParaRPr lang="en-US" sz="1600" dirty="0"/>
          </a:p>
          <a:p>
            <a:endParaRPr lang="en-US" sz="1600" i="1" dirty="0"/>
          </a:p>
          <a:p>
            <a:pPr>
              <a:buFont typeface="Arial" panose="020B0604020202020204" pitchFamily="34" charset="0"/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341970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Drug Recommendations </a:t>
            </a:r>
            <a:br>
              <a:rPr lang="en-US" dirty="0"/>
            </a:br>
            <a:r>
              <a:rPr lang="en-US" dirty="0"/>
              <a:t>(Non-Supplemental)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Adakveo - Nonpreferred</a:t>
            </a:r>
          </a:p>
          <a:p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Avyakit - Nonpreferred </a:t>
            </a:r>
          </a:p>
          <a:p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Nexletol - Nonpreferred</a:t>
            </a:r>
          </a:p>
          <a:p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Oxbryta - Nonpreferred</a:t>
            </a:r>
          </a:p>
          <a:p>
            <a:r>
              <a:rPr lang="en-US" sz="2400" dirty="0" err="1">
                <a:solidFill>
                  <a:schemeClr val="tx1">
                    <a:lumMod val="50000"/>
                  </a:schemeClr>
                </a:solidFill>
              </a:rPr>
              <a:t>Palforzia</a:t>
            </a:r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 - Nonpreferred</a:t>
            </a:r>
          </a:p>
          <a:p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Reyvow - Nonpreferred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4256695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Analgesics, Narcotics Long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altLang="en-US" sz="24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Butrans*^</a:t>
            </a:r>
          </a:p>
          <a:p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Embeda*</a:t>
            </a:r>
            <a:r>
              <a:rPr lang="en-US" sz="1800" baseline="30000" dirty="0">
                <a:solidFill>
                  <a:schemeClr val="tx1">
                    <a:lumMod val="50000"/>
                  </a:schemeClr>
                </a:solidFill>
              </a:rPr>
              <a:t> †</a:t>
            </a:r>
            <a:endParaRPr lang="en-US" sz="18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fentanyl transdermal (not including the 37.5mg, 62.5mg &amp; 87.5 strengths)*</a:t>
            </a:r>
          </a:p>
          <a:p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morphine ER tablet*</a:t>
            </a:r>
          </a:p>
          <a:p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tramadol ER (generic Ultram ER)*</a:t>
            </a:r>
          </a:p>
          <a:p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Xtampza ER*^</a:t>
            </a:r>
          </a:p>
          <a:p>
            <a:pPr marL="0" indent="0">
              <a:buNone/>
            </a:pP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No Changes</a:t>
            </a:r>
          </a:p>
          <a:p>
            <a:pPr>
              <a:buNone/>
            </a:pPr>
            <a:r>
              <a:rPr lang="en-US" sz="1600" i="1" dirty="0">
                <a:solidFill>
                  <a:schemeClr val="tx2">
                    <a:lumMod val="50000"/>
                  </a:schemeClr>
                </a:solidFill>
              </a:rPr>
              <a:t>^</a:t>
            </a:r>
            <a:r>
              <a:rPr lang="en-US" sz="1400" i="1" dirty="0">
                <a:solidFill>
                  <a:schemeClr val="tx2">
                    <a:lumMod val="50000"/>
                  </a:schemeClr>
                </a:solidFill>
              </a:rPr>
              <a:t>Brand is preferred over generic</a:t>
            </a:r>
          </a:p>
          <a:p>
            <a:pPr>
              <a:buNone/>
            </a:pPr>
            <a:r>
              <a:rPr lang="en-US" sz="1400" baseline="30000" dirty="0">
                <a:solidFill>
                  <a:schemeClr val="tx1">
                    <a:lumMod val="50000"/>
                  </a:schemeClr>
                </a:solidFill>
              </a:rPr>
              <a:t>†</a:t>
            </a:r>
            <a:r>
              <a:rPr lang="en-US" sz="1400" i="1" dirty="0">
                <a:solidFill>
                  <a:schemeClr val="tx1">
                    <a:lumMod val="50000"/>
                  </a:schemeClr>
                </a:solidFill>
              </a:rPr>
              <a:t>Voluntarily stopped sale and distribution in October 2019</a:t>
            </a:r>
          </a:p>
          <a:p>
            <a:pPr>
              <a:buNone/>
            </a:pPr>
            <a:endParaRPr lang="en-US" sz="14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828800"/>
            <a:ext cx="70104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850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6400800" cy="28194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r>
              <a:rPr lang="en-US" altLang="en-US" i="1" dirty="0"/>
              <a:t>Antibiotics, Inhaled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432698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Antibiotics, Inhaled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5594"/>
            <a:ext cx="8458200" cy="4368169"/>
          </a:xfrm>
        </p:spPr>
        <p:txBody>
          <a:bodyPr/>
          <a:lstStyle/>
          <a:p>
            <a:pPr>
              <a:buNone/>
            </a:pPr>
            <a:r>
              <a:rPr lang="en-US" altLang="en-US" sz="28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Bethkis*</a:t>
            </a:r>
          </a:p>
          <a:p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Kitabis Pak*</a:t>
            </a:r>
          </a:p>
          <a:p>
            <a:endParaRPr lang="en-US" sz="24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No Changes</a:t>
            </a:r>
          </a:p>
          <a:p>
            <a:pPr marL="0" indent="0">
              <a:buNone/>
            </a:pPr>
            <a:endParaRPr 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828800"/>
            <a:ext cx="70104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273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6400800" cy="28194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r>
              <a:rPr lang="en-US" altLang="en-US" i="1" dirty="0"/>
              <a:t>Anticoagulants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1923071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Anticoagulants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altLang="en-US" sz="2400" b="1" i="1" dirty="0">
                <a:solidFill>
                  <a:schemeClr val="tx1">
                    <a:lumMod val="50000"/>
                  </a:schemeClr>
                </a:solidFill>
              </a:rPr>
              <a:t>PDL Recommendations (preferred products):</a:t>
            </a:r>
          </a:p>
          <a:p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Oral Agents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Eliquis*, Eliquis Dose Pack*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Pradaxa*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Xarelto*, Xarelto Dose Pack*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warfarin*</a:t>
            </a:r>
          </a:p>
          <a:p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Injectable Agents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enoxaparin syringe*, enoxaparin syringe* (AG)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enoxaparin vial* (AG)</a:t>
            </a:r>
          </a:p>
          <a:p>
            <a:pPr lvl="1"/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No Changes</a:t>
            </a:r>
          </a:p>
          <a:p>
            <a:endParaRPr lang="en-US" sz="2000" i="1" dirty="0"/>
          </a:p>
          <a:p>
            <a:pPr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733800" y="1828800"/>
            <a:ext cx="70104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71717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54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43000"/>
            <a:ext cx="6400800" cy="2819400"/>
          </a:xfrm>
        </p:spPr>
        <p:txBody>
          <a:bodyPr/>
          <a:lstStyle/>
          <a:p>
            <a:pPr algn="ctr"/>
            <a:r>
              <a:rPr lang="en-US" dirty="0"/>
              <a:t>P&amp;T Public Class Vote: </a:t>
            </a:r>
            <a:r>
              <a:rPr lang="en-US" altLang="en-US" sz="4000" i="1" dirty="0"/>
              <a:t>Antimigraine Agents, Other</a:t>
            </a:r>
            <a:endParaRPr lang="en-US" sz="4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Reaching across Arizona to provide comprehensive </a:t>
            </a:r>
            <a:br>
              <a:rPr lang="en-US" dirty="0"/>
            </a:br>
            <a:r>
              <a:rPr lang="en-US" dirty="0"/>
              <a:t>quality health care for those in need</a:t>
            </a:r>
          </a:p>
        </p:txBody>
      </p:sp>
    </p:spTree>
    <p:extLst>
      <p:ext uri="{BB962C8B-B14F-4D97-AF65-F5344CB8AC3E}">
        <p14:creationId xmlns:p14="http://schemas.microsoft.com/office/powerpoint/2010/main" val="3715931043"/>
      </p:ext>
    </p:extLst>
  </p:cSld>
  <p:clrMapOvr>
    <a:masterClrMapping/>
  </p:clrMapOvr>
</p:sld>
</file>

<file path=ppt/theme/theme1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4D379FDB8BF54BAB018E9795DFB333" ma:contentTypeVersion="13" ma:contentTypeDescription="Create a new document." ma:contentTypeScope="" ma:versionID="c7195b1d5b094ddcd87d6bda9f1658f6">
  <xsd:schema xmlns:xsd="http://www.w3.org/2001/XMLSchema" xmlns:xs="http://www.w3.org/2001/XMLSchema" xmlns:p="http://schemas.microsoft.com/office/2006/metadata/properties" xmlns:ns3="7b40f69c-f208-48b9-b559-bca2d35e1bd3" xmlns:ns4="05c7c638-5e72-4a27-baf4-780890b029b1" targetNamespace="http://schemas.microsoft.com/office/2006/metadata/properties" ma:root="true" ma:fieldsID="6dd8c4185df2d5b72c8c49287d732463" ns3:_="" ns4:_="">
    <xsd:import namespace="7b40f69c-f208-48b9-b559-bca2d35e1bd3"/>
    <xsd:import namespace="05c7c638-5e72-4a27-baf4-780890b029b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40f69c-f208-48b9-b559-bca2d35e1b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c7c638-5e72-4a27-baf4-780890b029b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AF4DD1-0D71-4E98-9F0F-CBF24D5C25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E8D24C-9F48-4123-AFCA-1565E8DA9C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40f69c-f208-48b9-b559-bca2d35e1bd3"/>
    <ds:schemaRef ds:uri="05c7c638-5e72-4a27-baf4-780890b029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48275C-28C4-4BBF-94E4-9AB319E869C7}">
  <ds:schemaRefs>
    <ds:schemaRef ds:uri="http://purl.org/dc/terms/"/>
    <ds:schemaRef ds:uri="http://schemas.openxmlformats.org/package/2006/metadata/core-properties"/>
    <ds:schemaRef ds:uri="05c7c638-5e72-4a27-baf4-780890b029b1"/>
    <ds:schemaRef ds:uri="http://purl.org/dc/dcmitype/"/>
    <ds:schemaRef ds:uri="7b40f69c-f208-48b9-b559-bca2d35e1bd3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10899</TotalTime>
  <Words>1428</Words>
  <Application>Microsoft Office PowerPoint</Application>
  <PresentationFormat>On-screen Show (4:3)</PresentationFormat>
  <Paragraphs>400</Paragraphs>
  <Slides>39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AHCCCS template 2014</vt:lpstr>
      <vt:lpstr>AHCCCS Pharmacy and Therapeutics Committee Recommendations</vt:lpstr>
      <vt:lpstr>Committee Recommendations</vt:lpstr>
      <vt:lpstr>P&amp;T Public Class Vote: Analgesics, Narcotics Long</vt:lpstr>
      <vt:lpstr>Analgesics, Narcotics Long</vt:lpstr>
      <vt:lpstr>P&amp;T Public Class Vote: Antibiotics, Inhaled</vt:lpstr>
      <vt:lpstr>Antibiotics, Inhaled</vt:lpstr>
      <vt:lpstr>P&amp;T Public Class Vote: Anticoagulants</vt:lpstr>
      <vt:lpstr>Anticoagulants</vt:lpstr>
      <vt:lpstr>P&amp;T Public Class Vote: Antimigraine Agents, Other</vt:lpstr>
      <vt:lpstr>Antimigraine Agents, Other</vt:lpstr>
      <vt:lpstr>P&amp;T Public Class Vote: Antipsychotics, Oral Atypical</vt:lpstr>
      <vt:lpstr>Antipsychotics, Oral Atypical</vt:lpstr>
      <vt:lpstr>   P&amp;T Public Class Vote:       Antipsychotics, Atypical  Long-Acting Injectable</vt:lpstr>
      <vt:lpstr>Antipsychotics, Atypical Long-Acting Injectable</vt:lpstr>
      <vt:lpstr>P&amp;T Public Class Vote: COPD Agents</vt:lpstr>
      <vt:lpstr>COPD Agents</vt:lpstr>
      <vt:lpstr>P&amp;T Public Class Vote: Cytokine and CAM Antagonists</vt:lpstr>
      <vt:lpstr>Cytokine and CAM Antagonists</vt:lpstr>
      <vt:lpstr>P&amp;T Public Class Vote: Epinephrine, Self-Injected</vt:lpstr>
      <vt:lpstr>Epinephrine, Self-Injected</vt:lpstr>
      <vt:lpstr>P&amp;T Public Class Vote: Glucocorticoids, Inhaled</vt:lpstr>
      <vt:lpstr>Glucocorticoids, Inhaled</vt:lpstr>
      <vt:lpstr>P&amp;T Public Class Vote: Growth Hormone</vt:lpstr>
      <vt:lpstr>Growth Hormone</vt:lpstr>
      <vt:lpstr>P&amp;T Public Class Vote: Hepatitis C Agents Direct Acting </vt:lpstr>
      <vt:lpstr>Hepatitis C Agents (Direct Acting)</vt:lpstr>
      <vt:lpstr>P&amp;T Public Class Vote: Hypoglycemics, Incretin  Mimetics/Enhancers</vt:lpstr>
      <vt:lpstr>Hypoglycemics, Incretin  Mimetics/Enhancers</vt:lpstr>
      <vt:lpstr>P&amp;T Public Class Vote: Hypoglycemics, Insulin and Related Agents</vt:lpstr>
      <vt:lpstr>Hypoglycemics, Insulin and Related  Agents</vt:lpstr>
      <vt:lpstr>P&amp;T Public Class Vote:  Opioid Dependence Treatments</vt:lpstr>
      <vt:lpstr>Opioid Dependence Treatments</vt:lpstr>
      <vt:lpstr>P&amp;T Public Class Vote: Pancreatic Enzymes</vt:lpstr>
      <vt:lpstr>Pancreatic Enzymes</vt:lpstr>
      <vt:lpstr>P&amp;T Public Class Vote: Progestational Agents</vt:lpstr>
      <vt:lpstr>Progestational Agents</vt:lpstr>
      <vt:lpstr>P&amp;T Public Class Vote: Stimulants and Related Agents</vt:lpstr>
      <vt:lpstr>Stimulants and Related Agents</vt:lpstr>
      <vt:lpstr>New Drug Recommendations  (Non-Supplemental)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Raymond, Laura</dc:creator>
  <cp:lastModifiedBy>Davis, Robin</cp:lastModifiedBy>
  <cp:revision>561</cp:revision>
  <dcterms:created xsi:type="dcterms:W3CDTF">2018-01-12T16:06:06Z</dcterms:created>
  <dcterms:modified xsi:type="dcterms:W3CDTF">2020-06-11T19:32:40Z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0x010100964D379FDB8BF54BAB018E9795DFB333</vt:lpwstr>
  </property>
</Properties>
</file>